
<file path=[Content_Types].xml><?xml version="1.0" encoding="utf-8"?>
<Types xmlns="http://schemas.openxmlformats.org/package/2006/content-types">
  <Default Extension="png" ContentType="image/png"/>
  <Default Extension="jpeg" ContentType="image/jpeg"/>
  <Default Extension="mov" ContentType="video/quicktime"/>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1"/>
  </p:notesMasterIdLst>
  <p:sldIdLst>
    <p:sldId id="256" r:id="rId2"/>
    <p:sldId id="281" r:id="rId3"/>
    <p:sldId id="303" r:id="rId4"/>
    <p:sldId id="257" r:id="rId5"/>
    <p:sldId id="258" r:id="rId6"/>
    <p:sldId id="265" r:id="rId7"/>
    <p:sldId id="270" r:id="rId8"/>
    <p:sldId id="271" r:id="rId9"/>
    <p:sldId id="272" r:id="rId10"/>
    <p:sldId id="274" r:id="rId11"/>
    <p:sldId id="276" r:id="rId12"/>
    <p:sldId id="275" r:id="rId13"/>
    <p:sldId id="282" r:id="rId14"/>
    <p:sldId id="277" r:id="rId15"/>
    <p:sldId id="287" r:id="rId16"/>
    <p:sldId id="283" r:id="rId17"/>
    <p:sldId id="285" r:id="rId18"/>
    <p:sldId id="284" r:id="rId19"/>
    <p:sldId id="278" r:id="rId20"/>
    <p:sldId id="279" r:id="rId21"/>
    <p:sldId id="280" r:id="rId22"/>
    <p:sldId id="349" r:id="rId23"/>
    <p:sldId id="259" r:id="rId24"/>
    <p:sldId id="273" r:id="rId25"/>
    <p:sldId id="260" r:id="rId26"/>
    <p:sldId id="261" r:id="rId27"/>
    <p:sldId id="288" r:id="rId28"/>
    <p:sldId id="262" r:id="rId29"/>
    <p:sldId id="263" r:id="rId30"/>
    <p:sldId id="337" r:id="rId31"/>
    <p:sldId id="264" r:id="rId32"/>
    <p:sldId id="330" r:id="rId33"/>
    <p:sldId id="327" r:id="rId34"/>
    <p:sldId id="328" r:id="rId35"/>
    <p:sldId id="338" r:id="rId36"/>
    <p:sldId id="329" r:id="rId37"/>
    <p:sldId id="331" r:id="rId38"/>
    <p:sldId id="289" r:id="rId39"/>
    <p:sldId id="290" r:id="rId40"/>
    <p:sldId id="320" r:id="rId41"/>
    <p:sldId id="321" r:id="rId42"/>
    <p:sldId id="322" r:id="rId43"/>
    <p:sldId id="323" r:id="rId44"/>
    <p:sldId id="324" r:id="rId45"/>
    <p:sldId id="325" r:id="rId46"/>
    <p:sldId id="332" r:id="rId47"/>
    <p:sldId id="326" r:id="rId48"/>
    <p:sldId id="333" r:id="rId49"/>
    <p:sldId id="297" r:id="rId50"/>
    <p:sldId id="304" r:id="rId51"/>
    <p:sldId id="298" r:id="rId52"/>
    <p:sldId id="299" r:id="rId53"/>
    <p:sldId id="305" r:id="rId54"/>
    <p:sldId id="306" r:id="rId55"/>
    <p:sldId id="307" r:id="rId56"/>
    <p:sldId id="300" r:id="rId57"/>
    <p:sldId id="310" r:id="rId58"/>
    <p:sldId id="311" r:id="rId59"/>
    <p:sldId id="312" r:id="rId60"/>
    <p:sldId id="313" r:id="rId61"/>
    <p:sldId id="314" r:id="rId62"/>
    <p:sldId id="340" r:id="rId63"/>
    <p:sldId id="339" r:id="rId64"/>
    <p:sldId id="341" r:id="rId65"/>
    <p:sldId id="342" r:id="rId66"/>
    <p:sldId id="346" r:id="rId67"/>
    <p:sldId id="348" r:id="rId68"/>
    <p:sldId id="343" r:id="rId69"/>
    <p:sldId id="286" r:id="rId7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A018"/>
    <a:srgbClr val="FCCA32"/>
    <a:srgbClr val="F5F5F5"/>
    <a:srgbClr val="FEE300"/>
    <a:srgbClr val="592605"/>
    <a:srgbClr val="752D00"/>
    <a:srgbClr val="C9601E"/>
    <a:srgbClr val="C9FFE8"/>
    <a:srgbClr val="7AFFD5"/>
    <a:srgbClr val="C2F2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os vietos rezervavimo ženklas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534265-6171-44A5-BCE4-6EEA28BADE6B}" type="datetimeFigureOut">
              <a:rPr lang="en-GB" smtClean="0"/>
              <a:t>30/05/2024</a:t>
            </a:fld>
            <a:endParaRPr lang="en-GB"/>
          </a:p>
        </p:txBody>
      </p:sp>
      <p:sp>
        <p:nvSpPr>
          <p:cNvPr id="4" name="Skaidrės vaizdo vietos rezervavimo ženkla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Pastabų vietos rezervavimo ženkl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GB"/>
          </a:p>
        </p:txBody>
      </p:sp>
      <p:sp>
        <p:nvSpPr>
          <p:cNvPr id="6" name="Poraštės vietos rezervavimo ženklas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kaidrės numerio vietos rezervavimo ženklas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F67327-01E7-4AA8-AE54-6D0679D33230}" type="slidenum">
              <a:rPr lang="en-GB" smtClean="0"/>
              <a:t>‹#›</a:t>
            </a:fld>
            <a:endParaRPr lang="en-GB"/>
          </a:p>
        </p:txBody>
      </p:sp>
    </p:spTree>
    <p:extLst>
      <p:ext uri="{BB962C8B-B14F-4D97-AF65-F5344CB8AC3E}">
        <p14:creationId xmlns:p14="http://schemas.microsoft.com/office/powerpoint/2010/main" val="5085696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en-GB" dirty="0"/>
          </a:p>
        </p:txBody>
      </p:sp>
      <p:sp>
        <p:nvSpPr>
          <p:cNvPr id="4" name="Skaidrės numerio vietos rezervavimo ženklas 3"/>
          <p:cNvSpPr>
            <a:spLocks noGrp="1"/>
          </p:cNvSpPr>
          <p:nvPr>
            <p:ph type="sldNum" sz="quarter" idx="5"/>
          </p:nvPr>
        </p:nvSpPr>
        <p:spPr/>
        <p:txBody>
          <a:bodyPr/>
          <a:lstStyle/>
          <a:p>
            <a:fld id="{62F67327-01E7-4AA8-AE54-6D0679D33230}" type="slidenum">
              <a:rPr lang="en-GB" smtClean="0"/>
              <a:t>1</a:t>
            </a:fld>
            <a:endParaRPr lang="en-GB"/>
          </a:p>
        </p:txBody>
      </p:sp>
    </p:spTree>
    <p:extLst>
      <p:ext uri="{BB962C8B-B14F-4D97-AF65-F5344CB8AC3E}">
        <p14:creationId xmlns:p14="http://schemas.microsoft.com/office/powerpoint/2010/main" val="22149152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a:xfrm>
            <a:off x="685800" y="1143000"/>
            <a:ext cx="5486400" cy="3086100"/>
          </a:xfrm>
        </p:spPr>
      </p:sp>
      <p:sp>
        <p:nvSpPr>
          <p:cNvPr id="3" name="Pastabų vietos rezervavimo ženklas 2"/>
          <p:cNvSpPr>
            <a:spLocks noGrp="1"/>
          </p:cNvSpPr>
          <p:nvPr>
            <p:ph type="body" idx="1"/>
          </p:nvPr>
        </p:nvSpPr>
        <p:spPr/>
        <p:txBody>
          <a:bodyPr/>
          <a:lstStyle/>
          <a:p>
            <a:endParaRPr lang="en-GB"/>
          </a:p>
        </p:txBody>
      </p:sp>
      <p:sp>
        <p:nvSpPr>
          <p:cNvPr id="4" name="Skaidrės numerio vietos rezervavimo ženklas 3"/>
          <p:cNvSpPr>
            <a:spLocks noGrp="1"/>
          </p:cNvSpPr>
          <p:nvPr>
            <p:ph type="sldNum" sz="quarter" idx="5"/>
          </p:nvPr>
        </p:nvSpPr>
        <p:spPr/>
        <p:txBody>
          <a:bodyPr/>
          <a:lstStyle/>
          <a:p>
            <a:fld id="{62F67327-01E7-4AA8-AE54-6D0679D33230}" type="slidenum">
              <a:rPr lang="en-GB" smtClean="0"/>
              <a:t>61</a:t>
            </a:fld>
            <a:endParaRPr lang="en-GB"/>
          </a:p>
        </p:txBody>
      </p:sp>
    </p:spTree>
    <p:extLst>
      <p:ext uri="{BB962C8B-B14F-4D97-AF65-F5344CB8AC3E}">
        <p14:creationId xmlns:p14="http://schemas.microsoft.com/office/powerpoint/2010/main" val="2531797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5/30/2024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5087730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5/30/2024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8269976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5/30/2024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5392181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dirty="0"/>
              <a:t>5/30/2024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290502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dirty="0"/>
              <a:t>5/30/2024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067041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5/30/2024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2678073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5/30/2024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63546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5/30/2024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7031010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5/30/2024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5851069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5/30/2024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1146790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5/30/2024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6866110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764DE79-268F-4C1A-8933-263129D2AF90}" type="datetimeFigureOut">
              <a:rPr lang="en-US" dirty="0"/>
              <a:t>5/30/2024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32135029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38.xml"/><Relationship Id="rId3" Type="http://schemas.openxmlformats.org/officeDocument/2006/relationships/slide" Target="slide3.xml"/><Relationship Id="rId7" Type="http://schemas.openxmlformats.org/officeDocument/2006/relationships/slide" Target="slide30.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slide" Target="slide22.xml"/><Relationship Id="rId11" Type="http://schemas.openxmlformats.org/officeDocument/2006/relationships/slide" Target="slide66.xml"/><Relationship Id="rId5" Type="http://schemas.openxmlformats.org/officeDocument/2006/relationships/slide" Target="slide13.xml"/><Relationship Id="rId10" Type="http://schemas.openxmlformats.org/officeDocument/2006/relationships/slide" Target="slide62.xml"/><Relationship Id="rId4" Type="http://schemas.openxmlformats.org/officeDocument/2006/relationships/slide" Target="slide5.xml"/><Relationship Id="rId9" Type="http://schemas.openxmlformats.org/officeDocument/2006/relationships/slide" Target="slide49.xml"/></Relationships>
</file>

<file path=ppt/slides/_rels/slide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slide" Target="slide2.xml"/></Relationships>
</file>

<file path=ppt/slides/_rels/slide5.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slide" Target="slide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10.gif"/></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13.gif"/></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22.gif"/></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slide" Target="slide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6" Type="http://schemas.openxmlformats.org/officeDocument/2006/relationships/slide" Target="slide2.xml"/><Relationship Id="rId5" Type="http://schemas.openxmlformats.org/officeDocument/2006/relationships/image" Target="../media/image26.pn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slide" Target="slide2.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32.gif"/></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slide" Target="slide2.xml"/></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39.gif"/></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slide" Target="slide2.xml"/></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slide" Target="slide2.xml"/></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image" Target="../media/image45.png"/><Relationship Id="rId4" Type="http://schemas.openxmlformats.org/officeDocument/2006/relationships/image" Target="../media/image44.gif"/></Relationships>
</file>

<file path=ppt/slides/_rels/slide2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8.gif"/><Relationship Id="rId2" Type="http://schemas.openxmlformats.org/officeDocument/2006/relationships/image" Target="../media/image47.png"/><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49.jpeg"/></Relationships>
</file>

<file path=ppt/slides/_rels/slide2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52.png"/></Relationships>
</file>

<file path=ppt/slides/_rels/slide25.xml.rels><?xml version="1.0" encoding="UTF-8" standalone="yes"?>
<Relationships xmlns="http://schemas.openxmlformats.org/package/2006/relationships"><Relationship Id="rId3" Type="http://schemas.openxmlformats.org/officeDocument/2006/relationships/image" Target="../media/image54.gif"/><Relationship Id="rId2" Type="http://schemas.openxmlformats.org/officeDocument/2006/relationships/image" Target="../media/image53.png"/><Relationship Id="rId1" Type="http://schemas.openxmlformats.org/officeDocument/2006/relationships/slideLayout" Target="../slideLayouts/slideLayout2.xml"/><Relationship Id="rId4" Type="http://schemas.openxmlformats.org/officeDocument/2006/relationships/slide" Target="slide2.xml"/></Relationships>
</file>

<file path=ppt/slides/_rels/slide26.xml.rels><?xml version="1.0" encoding="UTF-8" standalone="yes"?>
<Relationships xmlns="http://schemas.openxmlformats.org/package/2006/relationships"><Relationship Id="rId3" Type="http://schemas.openxmlformats.org/officeDocument/2006/relationships/image" Target="../media/image55.gif"/><Relationship Id="rId2" Type="http://schemas.openxmlformats.org/officeDocument/2006/relationships/image" Target="../media/image50.png"/><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56.jpeg"/></Relationships>
</file>

<file path=ppt/slides/_rels/slide2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slide" Target="slide2.xml"/></Relationships>
</file>

<file path=ppt/slides/_rels/slide2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3.png"/><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59.jpeg"/></Relationships>
</file>

<file path=ppt/slides/_rels/slide29.xml.rels><?xml version="1.0" encoding="UTF-8" standalone="yes"?>
<Relationships xmlns="http://schemas.openxmlformats.org/package/2006/relationships"><Relationship Id="rId3" Type="http://schemas.openxmlformats.org/officeDocument/2006/relationships/image" Target="../media/image60.gif"/><Relationship Id="rId2" Type="http://schemas.openxmlformats.org/officeDocument/2006/relationships/image" Target="../media/image53.png"/><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61.gif"/></Relationships>
</file>

<file path=ppt/slides/_rels/slide3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png"/><Relationship Id="rId1" Type="http://schemas.openxmlformats.org/officeDocument/2006/relationships/slideLayout" Target="../slideLayouts/slideLayout1.xml"/><Relationship Id="rId5" Type="http://schemas.openxmlformats.org/officeDocument/2006/relationships/slide" Target="slide2.xml"/><Relationship Id="rId4" Type="http://schemas.openxmlformats.org/officeDocument/2006/relationships/image" Target="../media/image64.jpeg"/></Relationships>
</file>

<file path=ppt/slides/_rels/slide31.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png"/><Relationship Id="rId1" Type="http://schemas.openxmlformats.org/officeDocument/2006/relationships/slideLayout" Target="../slideLayouts/slideLayout2.xml"/><Relationship Id="rId4" Type="http://schemas.openxmlformats.org/officeDocument/2006/relationships/slide" Target="slide2.xml"/></Relationships>
</file>

<file path=ppt/slides/_rels/slide3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2.png"/><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68.jpeg"/></Relationships>
</file>

<file path=ppt/slides/_rels/slide3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2.png"/><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70.png"/></Relationships>
</file>

<file path=ppt/slides/_rels/slide3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71.gif"/><Relationship Id="rId2" Type="http://schemas.openxmlformats.org/officeDocument/2006/relationships/image" Target="../media/image62.png"/><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72.jpeg"/></Relationships>
</file>

<file path=ppt/slides/_rels/slide3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73.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84.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85.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xml"/><Relationship Id="rId4" Type="http://schemas.openxmlformats.org/officeDocument/2006/relationships/slide" Target="slide2.xml"/></Relationships>
</file>

<file path=ppt/slides/_rels/slide5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png"/><Relationship Id="rId1" Type="http://schemas.openxmlformats.org/officeDocument/2006/relationships/slideLayout" Target="../slideLayouts/slideLayout2.xml"/><Relationship Id="rId4" Type="http://schemas.openxmlformats.org/officeDocument/2006/relationships/slide" Target="slide2.xml"/></Relationships>
</file>

<file path=ppt/slides/_rels/slide53.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8.png"/><Relationship Id="rId1" Type="http://schemas.openxmlformats.org/officeDocument/2006/relationships/slideLayout" Target="../slideLayouts/slideLayout2.xml"/><Relationship Id="rId4" Type="http://schemas.openxmlformats.org/officeDocument/2006/relationships/slide" Target="slide2.xml"/></Relationships>
</file>

<file path=ppt/slides/_rels/slide54.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88.png"/><Relationship Id="rId1" Type="http://schemas.openxmlformats.org/officeDocument/2006/relationships/slideLayout" Target="../slideLayouts/slideLayout2.xml"/><Relationship Id="rId4" Type="http://schemas.openxmlformats.org/officeDocument/2006/relationships/slide" Target="slide2.xml"/></Relationships>
</file>

<file path=ppt/slides/_rels/slide55.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88.png"/><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image" Target="../media/image94.jpeg"/><Relationship Id="rId4" Type="http://schemas.openxmlformats.org/officeDocument/2006/relationships/image" Target="../media/image93.jpeg"/></Relationships>
</file>

<file path=ppt/slides/_rels/slide5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85.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86.png"/><Relationship Id="rId1" Type="http://schemas.openxmlformats.org/officeDocument/2006/relationships/slideLayout" Target="../slideLayouts/slideLayout2.xml"/><Relationship Id="rId4" Type="http://schemas.openxmlformats.org/officeDocument/2006/relationships/slide" Target="slide2.xml"/></Relationships>
</file>

<file path=ppt/slides/_rels/slide59.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88.png"/><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98.jpeg"/></Relationships>
</file>

<file path=ppt/slides/_rels/slide60.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88.png"/><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100.jpeg"/></Relationships>
</file>

<file path=ppt/slides/_rels/slide61.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101.png"/></Relationships>
</file>

<file path=ppt/slides/_rels/slide6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02.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image" Target="../media/image103.png"/><Relationship Id="rId1" Type="http://schemas.openxmlformats.org/officeDocument/2006/relationships/slideLayout" Target="../slideLayouts/slideLayout2.xml"/><Relationship Id="rId5" Type="http://schemas.openxmlformats.org/officeDocument/2006/relationships/image" Target="../media/image105.gif"/><Relationship Id="rId4" Type="http://schemas.openxmlformats.org/officeDocument/2006/relationships/slide" Target="slide2.xml"/></Relationships>
</file>

<file path=ppt/slides/_rels/slide64.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image" Target="../media/image106.png"/><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108.png"/></Relationships>
</file>

<file path=ppt/slides/_rels/slide65.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image" Target="../media/image109.png"/><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111.gif"/></Relationships>
</file>

<file path=ppt/slides/_rels/slide6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12.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2.xml"/><Relationship Id="rId4" Type="http://schemas.openxmlformats.org/officeDocument/2006/relationships/slide" Target="slide2.xml"/></Relationships>
</file>

<file path=ppt/slides/_rels/slide68.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2.png"/><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115.png"/></Relationships>
</file>

<file path=ppt/slides/_rels/slide69.xml.rels><?xml version="1.0" encoding="UTF-8" standalone="yes"?>
<Relationships xmlns="http://schemas.openxmlformats.org/package/2006/relationships"><Relationship Id="rId8" Type="http://schemas.openxmlformats.org/officeDocument/2006/relationships/hyperlink" Target="https://www.sciencebuddies.org/science-fair-projects/project-ideas/Energy_p010/energy-power/potato-battery" TargetMode="External"/><Relationship Id="rId13" Type="http://schemas.openxmlformats.org/officeDocument/2006/relationships/hyperlink" Target="https://en.wikipedia.org/wiki/Peters's_elephantnose_fish" TargetMode="External"/><Relationship Id="rId3" Type="http://schemas.openxmlformats.org/officeDocument/2006/relationships/hyperlink" Target="https://theconversation.com/electric-eels-inspired-the-first-battery-two-centuries-ago-and-now-point-a-way-to-future-battery-technologies-178465" TargetMode="External"/><Relationship Id="rId7" Type="http://schemas.openxmlformats.org/officeDocument/2006/relationships/hyperlink" Target="https://www.panasonic.com/global/energy/study/academy/lemon.html" TargetMode="External"/><Relationship Id="rId12" Type="http://schemas.openxmlformats.org/officeDocument/2006/relationships/hyperlink" Target="https://www.sciencedirect.com/topics/biochemistry-genetics-and-molecular-biology/electric-fish" TargetMode="External"/><Relationship Id="rId2" Type="http://schemas.openxmlformats.org/officeDocument/2006/relationships/hyperlink" Target="https://manoukis.lt/naujienos/energetika/augalus-idarbins-vietoj-vejo-jegainiu" TargetMode="External"/><Relationship Id="rId16" Type="http://schemas.openxmlformats.org/officeDocument/2006/relationships/image" Target="../media/image116.gif"/><Relationship Id="rId1" Type="http://schemas.openxmlformats.org/officeDocument/2006/relationships/slideLayout" Target="../slideLayouts/slideLayout2.xml"/><Relationship Id="rId6" Type="http://schemas.openxmlformats.org/officeDocument/2006/relationships/hyperlink" Target="https://www.weforum.org/agenda/2015/08/how-can-you-generate-electricity-from-living-plants/" TargetMode="External"/><Relationship Id="rId11" Type="http://schemas.openxmlformats.org/officeDocument/2006/relationships/hyperlink" Target="https://en.wikipedia.org/wiki/Electroreception_and_electrogenesis" TargetMode="External"/><Relationship Id="rId5" Type="http://schemas.openxmlformats.org/officeDocument/2006/relationships/hyperlink" Target="https://www.sciencedirect.com/science/article/abs/pii/S0960852421011135" TargetMode="External"/><Relationship Id="rId15" Type="http://schemas.openxmlformats.org/officeDocument/2006/relationships/hyperlink" Target="https://spca.bc.ca/ways-to-help/take-action/animals-in-the-home/the-shocking-truth-about-electronic-collars/5-reasons-not-to-use-a-shock-collar/" TargetMode="External"/><Relationship Id="rId10" Type="http://schemas.openxmlformats.org/officeDocument/2006/relationships/hyperlink" Target="https://www.thedodo.com/shocked-11-animals-you-didnt-k-949555818.html" TargetMode="External"/><Relationship Id="rId4" Type="http://schemas.openxmlformats.org/officeDocument/2006/relationships/hyperlink" Target="https://www.15min.lt/verslas/naujiena/mokslas-it/ateities-elektrines-elektros-energija-gamins-augantys-zalieji-augalai-1290-484369" TargetMode="External"/><Relationship Id="rId9" Type="http://schemas.openxmlformats.org/officeDocument/2006/relationships/hyperlink" Target="https://www.delfi.lt/video/uzsienis/monterejaus-ilankoje-stebinantis-gamtos-fenomenas-85055587" TargetMode="External"/><Relationship Id="rId14" Type="http://schemas.openxmlformats.org/officeDocument/2006/relationships/hyperlink" Target="https://www.researchgate.net/figure/Active-electrolocation-of-elephant-nose-fish-G-petersii-electric-fish-identifies-the_fig1_294278577"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5000"/>
            <a:lum/>
          </a:blip>
          <a:srcRect/>
          <a:stretch>
            <a:fillRect/>
          </a:stretch>
        </a:blipFill>
        <a:effectLst/>
      </p:bgPr>
    </p:bg>
    <p:spTree>
      <p:nvGrpSpPr>
        <p:cNvPr id="1" name=""/>
        <p:cNvGrpSpPr/>
        <p:nvPr/>
      </p:nvGrpSpPr>
      <p:grpSpPr>
        <a:xfrm>
          <a:off x="0" y="0"/>
          <a:ext cx="0" cy="0"/>
          <a:chOff x="0" y="0"/>
          <a:chExt cx="0" cy="0"/>
        </a:xfrm>
      </p:grpSpPr>
      <p:sp>
        <p:nvSpPr>
          <p:cNvPr id="6" name="Stačiakampis: suapvalinti kampai 5">
            <a:extLst>
              <a:ext uri="{FF2B5EF4-FFF2-40B4-BE49-F238E27FC236}">
                <a16:creationId xmlns:a16="http://schemas.microsoft.com/office/drawing/2014/main" id="{3E94ECCD-ACC2-B2D8-074C-63B0DC904D1A}"/>
              </a:ext>
            </a:extLst>
          </p:cNvPr>
          <p:cNvSpPr/>
          <p:nvPr/>
        </p:nvSpPr>
        <p:spPr>
          <a:xfrm>
            <a:off x="1406077" y="1389017"/>
            <a:ext cx="9375228" cy="4079965"/>
          </a:xfrm>
          <a:prstGeom prst="roundRect">
            <a:avLst/>
          </a:prstGeom>
          <a:solidFill>
            <a:srgbClr val="FFC000">
              <a:alpha val="65000"/>
            </a:srgbClr>
          </a:solidFill>
          <a:ln w="19685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4800" b="1" dirty="0" err="1">
                <a:solidFill>
                  <a:schemeClr val="tx1">
                    <a:lumMod val="95000"/>
                    <a:lumOff val="5000"/>
                  </a:schemeClr>
                </a:solidFill>
                <a:latin typeface="Times New Roman"/>
                <a:cs typeface="Times New Roman"/>
              </a:rPr>
              <a:t>Elektriniai</a:t>
            </a:r>
            <a:r>
              <a:rPr lang="en-GB" sz="4800" b="1" dirty="0">
                <a:solidFill>
                  <a:schemeClr val="tx1">
                    <a:lumMod val="95000"/>
                    <a:lumOff val="5000"/>
                  </a:schemeClr>
                </a:solidFill>
                <a:latin typeface="Times New Roman"/>
                <a:cs typeface="Times New Roman"/>
              </a:rPr>
              <a:t> </a:t>
            </a:r>
            <a:r>
              <a:rPr lang="en-GB" sz="4800" b="1" dirty="0" err="1">
                <a:solidFill>
                  <a:schemeClr val="tx1">
                    <a:lumMod val="95000"/>
                    <a:lumOff val="5000"/>
                  </a:schemeClr>
                </a:solidFill>
                <a:latin typeface="Times New Roman"/>
                <a:cs typeface="Times New Roman"/>
              </a:rPr>
              <a:t>reiškiniai</a:t>
            </a:r>
            <a:r>
              <a:rPr lang="en-GB" sz="4800" b="1" dirty="0">
                <a:solidFill>
                  <a:schemeClr val="tx1">
                    <a:lumMod val="95000"/>
                    <a:lumOff val="5000"/>
                  </a:schemeClr>
                </a:solidFill>
                <a:latin typeface="Times New Roman"/>
                <a:cs typeface="Times New Roman"/>
              </a:rPr>
              <a:t> </a:t>
            </a:r>
          </a:p>
          <a:p>
            <a:pPr algn="ctr"/>
            <a:r>
              <a:rPr lang="en-GB" sz="4800" b="1" dirty="0" err="1">
                <a:solidFill>
                  <a:schemeClr val="tx1">
                    <a:lumMod val="95000"/>
                    <a:lumOff val="5000"/>
                  </a:schemeClr>
                </a:solidFill>
                <a:latin typeface="Times New Roman"/>
                <a:cs typeface="Times New Roman"/>
              </a:rPr>
              <a:t>Gyvojoje</a:t>
            </a:r>
            <a:r>
              <a:rPr lang="en-GB" sz="4800" b="1" dirty="0">
                <a:solidFill>
                  <a:schemeClr val="tx1">
                    <a:lumMod val="95000"/>
                    <a:lumOff val="5000"/>
                  </a:schemeClr>
                </a:solidFill>
                <a:latin typeface="Times New Roman"/>
                <a:cs typeface="Times New Roman"/>
              </a:rPr>
              <a:t> </a:t>
            </a:r>
            <a:r>
              <a:rPr lang="en-GB" sz="4800" b="1" dirty="0" err="1">
                <a:solidFill>
                  <a:schemeClr val="tx1">
                    <a:lumMod val="95000"/>
                    <a:lumOff val="5000"/>
                  </a:schemeClr>
                </a:solidFill>
                <a:latin typeface="Times New Roman"/>
                <a:cs typeface="Times New Roman"/>
              </a:rPr>
              <a:t>gamtoje</a:t>
            </a:r>
            <a:endParaRPr lang="en-GB" sz="4800" b="1" dirty="0">
              <a:solidFill>
                <a:schemeClr val="tx1">
                  <a:lumMod val="95000"/>
                  <a:lumOff val="5000"/>
                </a:schemeClr>
              </a:solidFill>
              <a:latin typeface="Times New Roman"/>
              <a:cs typeface="Times New Roman"/>
            </a:endParaRPr>
          </a:p>
        </p:txBody>
      </p:sp>
      <p:sp>
        <p:nvSpPr>
          <p:cNvPr id="3" name="Antrinis pavadinimas 2"/>
          <p:cNvSpPr>
            <a:spLocks noGrp="1"/>
          </p:cNvSpPr>
          <p:nvPr>
            <p:ph type="subTitle" idx="1"/>
          </p:nvPr>
        </p:nvSpPr>
        <p:spPr>
          <a:xfrm>
            <a:off x="2013857" y="4332848"/>
            <a:ext cx="7791325" cy="942537"/>
          </a:xfrm>
        </p:spPr>
        <p:txBody>
          <a:bodyPr vert="horz" lIns="91440" tIns="45720" rIns="91440" bIns="45720" rtlCol="0" anchor="t">
            <a:normAutofit/>
          </a:bodyPr>
          <a:lstStyle/>
          <a:p>
            <a:r>
              <a:rPr lang="lt-LT" sz="2000" dirty="0">
                <a:latin typeface="Times New Roman"/>
                <a:cs typeface="Times New Roman"/>
              </a:rPr>
              <a:t>Darbą</a:t>
            </a:r>
            <a:r>
              <a:rPr lang="en-US" sz="2000" dirty="0">
                <a:latin typeface="Times New Roman"/>
                <a:cs typeface="Times New Roman"/>
              </a:rPr>
              <a:t> </a:t>
            </a:r>
            <a:r>
              <a:rPr lang="en-US" sz="2000" dirty="0" err="1">
                <a:latin typeface="Times New Roman"/>
                <a:cs typeface="Times New Roman"/>
              </a:rPr>
              <a:t>rengė</a:t>
            </a:r>
            <a:r>
              <a:rPr lang="en-US" sz="2000" dirty="0">
                <a:latin typeface="Times New Roman"/>
                <a:cs typeface="Times New Roman"/>
              </a:rPr>
              <a:t> </a:t>
            </a:r>
            <a:r>
              <a:rPr lang="en-US" sz="2000" dirty="0" err="1">
                <a:latin typeface="Times New Roman"/>
                <a:cs typeface="Times New Roman"/>
              </a:rPr>
              <a:t>Palangos</a:t>
            </a:r>
            <a:r>
              <a:rPr lang="en-US" sz="2000" dirty="0">
                <a:latin typeface="Times New Roman"/>
                <a:cs typeface="Times New Roman"/>
              </a:rPr>
              <a:t> Vlado </a:t>
            </a:r>
            <a:r>
              <a:rPr lang="en-US" sz="2000" dirty="0" err="1">
                <a:latin typeface="Times New Roman"/>
                <a:cs typeface="Times New Roman"/>
              </a:rPr>
              <a:t>Jurgučio</a:t>
            </a:r>
            <a:r>
              <a:rPr lang="en-US" sz="2000" dirty="0">
                <a:latin typeface="Times New Roman"/>
                <a:cs typeface="Times New Roman"/>
              </a:rPr>
              <a:t> </a:t>
            </a:r>
            <a:r>
              <a:rPr lang="en-US" sz="2000" dirty="0" err="1">
                <a:latin typeface="Times New Roman"/>
                <a:cs typeface="Times New Roman"/>
              </a:rPr>
              <a:t>progimnazijos</a:t>
            </a:r>
            <a:r>
              <a:rPr lang="en-US" sz="2000" dirty="0">
                <a:latin typeface="Times New Roman"/>
                <a:cs typeface="Times New Roman"/>
              </a:rPr>
              <a:t> 8b </a:t>
            </a:r>
            <a:r>
              <a:rPr lang="en-US" sz="2000" dirty="0" err="1">
                <a:latin typeface="Times New Roman"/>
                <a:cs typeface="Times New Roman"/>
              </a:rPr>
              <a:t>klasės</a:t>
            </a:r>
            <a:r>
              <a:rPr lang="en-US" sz="2000" dirty="0">
                <a:latin typeface="Times New Roman"/>
                <a:cs typeface="Times New Roman"/>
              </a:rPr>
              <a:t> </a:t>
            </a:r>
            <a:r>
              <a:rPr lang="en-US" sz="2000" dirty="0" err="1">
                <a:latin typeface="Times New Roman"/>
                <a:cs typeface="Times New Roman"/>
              </a:rPr>
              <a:t>mokinės</a:t>
            </a:r>
            <a:r>
              <a:rPr lang="en-US" sz="2000" dirty="0">
                <a:latin typeface="Times New Roman"/>
                <a:cs typeface="Times New Roman"/>
              </a:rPr>
              <a:t> </a:t>
            </a:r>
            <a:r>
              <a:rPr lang="en-US" sz="2000" dirty="0" err="1">
                <a:latin typeface="Times New Roman"/>
                <a:cs typeface="Times New Roman"/>
              </a:rPr>
              <a:t>Urtė</a:t>
            </a:r>
            <a:r>
              <a:rPr lang="en-US" sz="2000" dirty="0">
                <a:latin typeface="Times New Roman"/>
                <a:cs typeface="Times New Roman"/>
              </a:rPr>
              <a:t> </a:t>
            </a:r>
            <a:r>
              <a:rPr lang="en-US" sz="2000" dirty="0" err="1">
                <a:latin typeface="Times New Roman"/>
                <a:cs typeface="Times New Roman"/>
              </a:rPr>
              <a:t>Raišytė</a:t>
            </a:r>
            <a:r>
              <a:rPr lang="en-US" sz="2000" dirty="0">
                <a:latin typeface="Times New Roman"/>
                <a:cs typeface="Times New Roman"/>
              </a:rPr>
              <a:t> </a:t>
            </a:r>
            <a:r>
              <a:rPr lang="en-US" sz="2000" dirty="0" err="1">
                <a:latin typeface="Times New Roman"/>
                <a:cs typeface="Times New Roman"/>
              </a:rPr>
              <a:t>ir</a:t>
            </a:r>
            <a:r>
              <a:rPr lang="en-US" sz="2000" dirty="0">
                <a:latin typeface="Times New Roman"/>
                <a:cs typeface="Times New Roman"/>
              </a:rPr>
              <a:t> Amanda </a:t>
            </a:r>
            <a:r>
              <a:rPr lang="en-US" sz="2000" dirty="0" err="1">
                <a:latin typeface="Times New Roman"/>
                <a:cs typeface="Times New Roman"/>
              </a:rPr>
              <a:t>Baranauskaitė</a:t>
            </a:r>
            <a:r>
              <a:rPr lang="en-US" sz="2000" dirty="0">
                <a:latin typeface="Times New Roman"/>
                <a:cs typeface="Times New Roman"/>
              </a:rPr>
              <a:t>,  </a:t>
            </a:r>
            <a:r>
              <a:rPr lang="lt-LT" sz="2000" dirty="0">
                <a:latin typeface="Times New Roman"/>
                <a:cs typeface="Times New Roman"/>
              </a:rPr>
              <a:t>jų </a:t>
            </a:r>
            <a:r>
              <a:rPr lang="en-US" sz="2000" dirty="0" err="1">
                <a:latin typeface="Times New Roman"/>
                <a:cs typeface="Times New Roman"/>
              </a:rPr>
              <a:t>mokytoja</a:t>
            </a:r>
            <a:r>
              <a:rPr lang="en-US" sz="2000" dirty="0">
                <a:latin typeface="Times New Roman"/>
                <a:cs typeface="Times New Roman"/>
              </a:rPr>
              <a:t> </a:t>
            </a:r>
            <a:r>
              <a:rPr lang="en-US" sz="2000" dirty="0" err="1">
                <a:latin typeface="Times New Roman"/>
                <a:ea typeface="+mn-lt"/>
                <a:cs typeface="+mn-lt"/>
              </a:rPr>
              <a:t>Saulė</a:t>
            </a:r>
            <a:r>
              <a:rPr lang="en-US" sz="2000" dirty="0">
                <a:latin typeface="Times New Roman"/>
                <a:ea typeface="+mn-lt"/>
                <a:cs typeface="+mn-lt"/>
              </a:rPr>
              <a:t> </a:t>
            </a:r>
            <a:r>
              <a:rPr lang="en-US" sz="2000" dirty="0" err="1">
                <a:latin typeface="Times New Roman"/>
                <a:ea typeface="+mn-lt"/>
                <a:cs typeface="+mn-lt"/>
              </a:rPr>
              <a:t>Paulikienė</a:t>
            </a:r>
            <a:endParaRPr lang="en-US" sz="2000" dirty="0">
              <a:latin typeface="Times New Roman"/>
            </a:endParaRPr>
          </a:p>
        </p:txBody>
      </p:sp>
      <p:sp>
        <p:nvSpPr>
          <p:cNvPr id="7" name="Stačiakampis: suapvalinti kampai 6">
            <a:extLst>
              <a:ext uri="{FF2B5EF4-FFF2-40B4-BE49-F238E27FC236}">
                <a16:creationId xmlns:a16="http://schemas.microsoft.com/office/drawing/2014/main" id="{F210D5D6-B247-212D-0FA8-3E2DE0AD11A3}"/>
              </a:ext>
            </a:extLst>
          </p:cNvPr>
          <p:cNvSpPr/>
          <p:nvPr/>
        </p:nvSpPr>
        <p:spPr>
          <a:xfrm>
            <a:off x="1106055" y="1044864"/>
            <a:ext cx="9975272" cy="4768272"/>
          </a:xfrm>
          <a:prstGeom prst="round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4247363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lum/>
          </a:blip>
          <a:srcRect/>
          <a:stretch>
            <a:fillRect/>
          </a:stretch>
        </a:blipFill>
        <a:effectLst/>
      </p:bgPr>
    </p:bg>
    <p:spTree>
      <p:nvGrpSpPr>
        <p:cNvPr id="1" name=""/>
        <p:cNvGrpSpPr/>
        <p:nvPr/>
      </p:nvGrpSpPr>
      <p:grpSpPr>
        <a:xfrm>
          <a:off x="0" y="0"/>
          <a:ext cx="0" cy="0"/>
          <a:chOff x="0" y="0"/>
          <a:chExt cx="0" cy="0"/>
        </a:xfrm>
      </p:grpSpPr>
      <p:sp>
        <p:nvSpPr>
          <p:cNvPr id="5" name="Stačiakampis: suapvalinti kampai 4">
            <a:extLst>
              <a:ext uri="{FF2B5EF4-FFF2-40B4-BE49-F238E27FC236}">
                <a16:creationId xmlns:a16="http://schemas.microsoft.com/office/drawing/2014/main" id="{29AE6900-3AEF-112F-0F13-CEE3F6A6EFB3}"/>
              </a:ext>
            </a:extLst>
          </p:cNvPr>
          <p:cNvSpPr/>
          <p:nvPr/>
        </p:nvSpPr>
        <p:spPr>
          <a:xfrm>
            <a:off x="403932" y="459271"/>
            <a:ext cx="8786410" cy="5953074"/>
          </a:xfrm>
          <a:prstGeom prst="roundRect">
            <a:avLst/>
          </a:prstGeom>
          <a:solidFill>
            <a:srgbClr val="F0F97F">
              <a:alpha val="71765"/>
            </a:srgbClr>
          </a:solidFill>
          <a:ln w="19685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Pavadinimas 1">
            <a:extLst>
              <a:ext uri="{FF2B5EF4-FFF2-40B4-BE49-F238E27FC236}">
                <a16:creationId xmlns:a16="http://schemas.microsoft.com/office/drawing/2014/main" id="{356E4617-1DF9-9958-6A1B-4277408593D7}"/>
              </a:ext>
            </a:extLst>
          </p:cNvPr>
          <p:cNvSpPr>
            <a:spLocks noGrp="1"/>
          </p:cNvSpPr>
          <p:nvPr>
            <p:ph type="title"/>
          </p:nvPr>
        </p:nvSpPr>
        <p:spPr/>
        <p:txBody>
          <a:bodyPr/>
          <a:lstStyle/>
          <a:p>
            <a:r>
              <a:rPr lang="lt-LT" b="1">
                <a:latin typeface="Times New Roman"/>
                <a:cs typeface="Times New Roman"/>
              </a:rPr>
              <a:t>Turinys</a:t>
            </a:r>
          </a:p>
        </p:txBody>
      </p:sp>
      <p:sp>
        <p:nvSpPr>
          <p:cNvPr id="3" name="Turinio vietos rezervavimo ženklas 2">
            <a:extLst>
              <a:ext uri="{FF2B5EF4-FFF2-40B4-BE49-F238E27FC236}">
                <a16:creationId xmlns:a16="http://schemas.microsoft.com/office/drawing/2014/main" id="{74E6CF11-DF04-E75A-46EF-26585464E248}"/>
              </a:ext>
            </a:extLst>
          </p:cNvPr>
          <p:cNvSpPr>
            <a:spLocks noGrp="1"/>
          </p:cNvSpPr>
          <p:nvPr>
            <p:ph idx="1"/>
          </p:nvPr>
        </p:nvSpPr>
        <p:spPr/>
        <p:txBody>
          <a:bodyPr vert="horz" lIns="91440" tIns="45720" rIns="91440" bIns="45720" rtlCol="0" anchor="t">
            <a:normAutofit fontScale="92500" lnSpcReduction="20000"/>
          </a:bodyPr>
          <a:lstStyle/>
          <a:p>
            <a:pPr marL="0" indent="0">
              <a:buNone/>
            </a:pPr>
            <a:r>
              <a:rPr lang="lt-LT" sz="3200" b="1" dirty="0">
                <a:latin typeface="Times New Roman"/>
                <a:cs typeface="Times New Roman"/>
                <a:hlinkClick r:id="rId3" action="ppaction://hlinksldjump"/>
              </a:rPr>
              <a:t>1) Teorija:</a:t>
            </a:r>
            <a:endParaRPr lang="lt-LT" sz="3200" b="1" dirty="0">
              <a:latin typeface="Times New Roman"/>
              <a:cs typeface="Times New Roman"/>
            </a:endParaRPr>
          </a:p>
          <a:p>
            <a:pPr marL="514350" indent="-514350">
              <a:buAutoNum type="alphaLcPeriod"/>
            </a:pPr>
            <a:r>
              <a:rPr lang="lt-LT" sz="3200" b="1" dirty="0">
                <a:latin typeface="Times New Roman"/>
                <a:cs typeface="Times New Roman"/>
                <a:hlinkClick r:id="rId4" action="ppaction://hlinksldjump"/>
              </a:rPr>
              <a:t>Žuvys</a:t>
            </a:r>
            <a:endParaRPr lang="lt-LT" sz="3200" b="1" dirty="0">
              <a:latin typeface="Times New Roman"/>
              <a:cs typeface="Times New Roman"/>
            </a:endParaRPr>
          </a:p>
          <a:p>
            <a:pPr marL="514350" indent="-514350">
              <a:buAutoNum type="alphaLcPeriod"/>
            </a:pPr>
            <a:r>
              <a:rPr lang="lt-LT" sz="3200" b="1" dirty="0">
                <a:latin typeface="Times New Roman" panose="02020603050405020304" pitchFamily="18" charset="0"/>
                <a:cs typeface="Times New Roman" panose="02020603050405020304" pitchFamily="18" charset="0"/>
                <a:hlinkClick r:id="rId5" action="ppaction://hlinksldjump"/>
              </a:rPr>
              <a:t>Augalai</a:t>
            </a:r>
            <a:endParaRPr lang="lt-LT" sz="3200" b="1" dirty="0">
              <a:latin typeface="Times New Roman" panose="02020603050405020304" pitchFamily="18" charset="0"/>
              <a:cs typeface="Times New Roman" panose="02020603050405020304" pitchFamily="18" charset="0"/>
            </a:endParaRPr>
          </a:p>
          <a:p>
            <a:pPr marL="514350" indent="-514350">
              <a:buAutoNum type="alphaLcPeriod"/>
            </a:pPr>
            <a:r>
              <a:rPr lang="lt-LT" sz="3200" b="1" dirty="0">
                <a:latin typeface="Times New Roman"/>
                <a:cs typeface="Times New Roman"/>
                <a:hlinkClick r:id="rId6" action="ppaction://hlinksldjump"/>
              </a:rPr>
              <a:t>Bitės</a:t>
            </a:r>
            <a:endParaRPr lang="lt-LT" sz="3200" b="1" dirty="0">
              <a:latin typeface="Times New Roman"/>
              <a:cs typeface="Times New Roman"/>
            </a:endParaRPr>
          </a:p>
          <a:p>
            <a:pPr marL="514350" indent="-514350">
              <a:buAutoNum type="alphaLcPeriod"/>
            </a:pPr>
            <a:r>
              <a:rPr lang="lt-LT" sz="3200" b="1" dirty="0">
                <a:latin typeface="Times New Roman"/>
                <a:cs typeface="Times New Roman"/>
                <a:hlinkClick r:id="rId7" action="ppaction://hlinksldjump"/>
              </a:rPr>
              <a:t>Vorai</a:t>
            </a:r>
            <a:endParaRPr lang="lt-LT" sz="3200" b="1" dirty="0">
              <a:latin typeface="Times New Roman"/>
              <a:cs typeface="Times New Roman"/>
            </a:endParaRPr>
          </a:p>
          <a:p>
            <a:pPr marL="0" indent="0">
              <a:buNone/>
            </a:pPr>
            <a:r>
              <a:rPr lang="lt-LT" sz="3200" b="1" dirty="0">
                <a:latin typeface="Times New Roman"/>
                <a:cs typeface="Times New Roman"/>
              </a:rPr>
              <a:t>2) </a:t>
            </a:r>
            <a:r>
              <a:rPr lang="lt-LT" sz="3200" b="1" dirty="0">
                <a:latin typeface="Times New Roman" panose="02020603050405020304" pitchFamily="18" charset="0"/>
                <a:cs typeface="Times New Roman" panose="02020603050405020304" pitchFamily="18" charset="0"/>
                <a:hlinkClick r:id="rId8" action="ppaction://hlinksldjump"/>
              </a:rPr>
              <a:t>Testas</a:t>
            </a:r>
            <a:endParaRPr lang="lt-LT" sz="3200" b="1" dirty="0">
              <a:latin typeface="Times New Roman" panose="02020603050405020304" pitchFamily="18" charset="0"/>
              <a:cs typeface="Times New Roman" panose="02020603050405020304" pitchFamily="18" charset="0"/>
            </a:endParaRPr>
          </a:p>
          <a:p>
            <a:pPr marL="0" indent="0">
              <a:buNone/>
            </a:pPr>
            <a:r>
              <a:rPr lang="lt-LT" sz="3200" b="1" dirty="0">
                <a:latin typeface="Times New Roman"/>
                <a:cs typeface="Times New Roman"/>
              </a:rPr>
              <a:t>3) </a:t>
            </a:r>
            <a:r>
              <a:rPr lang="lt-LT" sz="3200" b="1" dirty="0">
                <a:latin typeface="Times New Roman"/>
                <a:cs typeface="Times New Roman"/>
                <a:hlinkClick r:id="rId9" action="ppaction://hlinksldjump"/>
              </a:rPr>
              <a:t>Eksperimentas</a:t>
            </a:r>
            <a:endParaRPr lang="lt-LT" sz="3200" b="1" dirty="0">
              <a:latin typeface="Times New Roman"/>
              <a:cs typeface="Times New Roman"/>
            </a:endParaRPr>
          </a:p>
          <a:p>
            <a:pPr marL="0" indent="0">
              <a:buNone/>
            </a:pPr>
            <a:r>
              <a:rPr lang="lt-LT" sz="3200" b="1" dirty="0">
                <a:latin typeface="Times New Roman"/>
                <a:cs typeface="Times New Roman"/>
              </a:rPr>
              <a:t>4) </a:t>
            </a:r>
            <a:r>
              <a:rPr lang="lt-LT" sz="3200" b="1" dirty="0">
                <a:latin typeface="Times New Roman"/>
                <a:cs typeface="Times New Roman"/>
                <a:hlinkClick r:id="rId10" action="ppaction://hlinksldjump"/>
              </a:rPr>
              <a:t>Elektriniai antkakliai</a:t>
            </a:r>
            <a:endParaRPr lang="lt-LT" sz="3200" b="1" dirty="0">
              <a:latin typeface="Times New Roman"/>
              <a:cs typeface="Times New Roman"/>
            </a:endParaRPr>
          </a:p>
          <a:p>
            <a:pPr marL="0" indent="0">
              <a:buNone/>
            </a:pPr>
            <a:r>
              <a:rPr lang="lt-LT" sz="3200" b="1" dirty="0">
                <a:latin typeface="Times New Roman"/>
                <a:cs typeface="Times New Roman"/>
              </a:rPr>
              <a:t>5) </a:t>
            </a:r>
            <a:r>
              <a:rPr lang="lt-LT" sz="3200" b="1" dirty="0">
                <a:latin typeface="Times New Roman"/>
                <a:cs typeface="Times New Roman"/>
                <a:hlinkClick r:id="rId11" action="ppaction://hlinksldjump"/>
              </a:rPr>
              <a:t>Uždavinys</a:t>
            </a:r>
            <a:endParaRPr lang="lt-LT" sz="3200" b="1" dirty="0">
              <a:latin typeface="Times New Roman"/>
              <a:cs typeface="Times New Roman"/>
            </a:endParaRPr>
          </a:p>
          <a:p>
            <a:pPr marL="0" indent="0">
              <a:buNone/>
            </a:pPr>
            <a:endParaRPr lang="lt-LT" dirty="0"/>
          </a:p>
        </p:txBody>
      </p:sp>
    </p:spTree>
    <p:extLst>
      <p:ext uri="{BB962C8B-B14F-4D97-AF65-F5344CB8AC3E}">
        <p14:creationId xmlns:p14="http://schemas.microsoft.com/office/powerpoint/2010/main" val="1912677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lum/>
          </a:blip>
          <a:srcRect/>
          <a:stretch>
            <a:fillRect t="-9000" b="-9000"/>
          </a:stretch>
        </a:blipFill>
        <a:effectLst/>
      </p:bgPr>
    </p:bg>
    <p:spTree>
      <p:nvGrpSpPr>
        <p:cNvPr id="1" name=""/>
        <p:cNvGrpSpPr/>
        <p:nvPr/>
      </p:nvGrpSpPr>
      <p:grpSpPr>
        <a:xfrm>
          <a:off x="0" y="0"/>
          <a:ext cx="0" cy="0"/>
          <a:chOff x="0" y="0"/>
          <a:chExt cx="0" cy="0"/>
        </a:xfrm>
      </p:grpSpPr>
      <p:sp>
        <p:nvSpPr>
          <p:cNvPr id="4" name="Stačiakampis: suapvalinti kampai 3">
            <a:extLst>
              <a:ext uri="{FF2B5EF4-FFF2-40B4-BE49-F238E27FC236}">
                <a16:creationId xmlns:a16="http://schemas.microsoft.com/office/drawing/2014/main" id="{E441F456-4463-32DB-7F75-D97415FB44B0}"/>
              </a:ext>
            </a:extLst>
          </p:cNvPr>
          <p:cNvSpPr/>
          <p:nvPr/>
        </p:nvSpPr>
        <p:spPr>
          <a:xfrm>
            <a:off x="1408386" y="1579180"/>
            <a:ext cx="9375228" cy="3678620"/>
          </a:xfrm>
          <a:prstGeom prst="roundRect">
            <a:avLst/>
          </a:prstGeom>
          <a:solidFill>
            <a:srgbClr val="F0F97F">
              <a:alpha val="71765"/>
            </a:srgbClr>
          </a:solidFill>
          <a:ln w="19685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Pavadinimas 1">
            <a:extLst>
              <a:ext uri="{FF2B5EF4-FFF2-40B4-BE49-F238E27FC236}">
                <a16:creationId xmlns:a16="http://schemas.microsoft.com/office/drawing/2014/main" id="{DF5103E0-F41D-0B41-5D90-BC1AC7E110F3}"/>
              </a:ext>
            </a:extLst>
          </p:cNvPr>
          <p:cNvSpPr>
            <a:spLocks noGrp="1"/>
          </p:cNvSpPr>
          <p:nvPr>
            <p:ph type="ctrTitle"/>
          </p:nvPr>
        </p:nvSpPr>
        <p:spPr>
          <a:xfrm>
            <a:off x="1408386" y="2224690"/>
            <a:ext cx="9144000" cy="2387600"/>
          </a:xfrm>
        </p:spPr>
        <p:txBody>
          <a:bodyPr anchor="ctr"/>
          <a:lstStyle/>
          <a:p>
            <a:r>
              <a:rPr lang="lt-LT" b="1" dirty="0">
                <a:latin typeface="Times New Roman" panose="02020603050405020304" pitchFamily="18" charset="0"/>
                <a:cs typeface="Times New Roman" panose="02020603050405020304" pitchFamily="18" charset="0"/>
              </a:rPr>
              <a:t>Teorija</a:t>
            </a:r>
            <a:endParaRPr lang="en-GB" b="1" dirty="0">
              <a:latin typeface="Times New Roman" panose="02020603050405020304" pitchFamily="18" charset="0"/>
              <a:cs typeface="Times New Roman" panose="02020603050405020304" pitchFamily="18" charset="0"/>
            </a:endParaRPr>
          </a:p>
        </p:txBody>
      </p:sp>
      <p:grpSp>
        <p:nvGrpSpPr>
          <p:cNvPr id="8" name="Grupė 7">
            <a:extLst>
              <a:ext uri="{FF2B5EF4-FFF2-40B4-BE49-F238E27FC236}">
                <a16:creationId xmlns:a16="http://schemas.microsoft.com/office/drawing/2014/main" id="{28EB0E52-1E96-CD7B-56D2-667F84C6C23F}"/>
              </a:ext>
            </a:extLst>
          </p:cNvPr>
          <p:cNvGrpSpPr/>
          <p:nvPr/>
        </p:nvGrpSpPr>
        <p:grpSpPr>
          <a:xfrm>
            <a:off x="10068910" y="6190593"/>
            <a:ext cx="1954923" cy="595586"/>
            <a:chOff x="9627476" y="6169572"/>
            <a:chExt cx="1891862" cy="578069"/>
          </a:xfrm>
        </p:grpSpPr>
        <p:sp>
          <p:nvSpPr>
            <p:cNvPr id="5" name="Veiksmo mygtukas: Grįžti atgal arba Ankstesnis 4">
              <a:hlinkClick r:id="" action="ppaction://hlinkshowjump?jump=previousslide" highlightClick="1"/>
              <a:extLst>
                <a:ext uri="{FF2B5EF4-FFF2-40B4-BE49-F238E27FC236}">
                  <a16:creationId xmlns:a16="http://schemas.microsoft.com/office/drawing/2014/main" id="{F60A2814-E681-172B-FB55-7A0076C9992C}"/>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Veiksmo mygtukas: Eiti pirmyn arba Paskesnis 5">
              <a:hlinkClick r:id="" action="ppaction://hlinkshowjump?jump=nextslide" highlightClick="1"/>
              <a:extLst>
                <a:ext uri="{FF2B5EF4-FFF2-40B4-BE49-F238E27FC236}">
                  <a16:creationId xmlns:a16="http://schemas.microsoft.com/office/drawing/2014/main" id="{8BF2EC91-3174-1CD8-BD3B-00666FC01426}"/>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Veiksmo mygtukas: Eiti į pagrindinį 6">
              <a:hlinkClick r:id="rId3" action="ppaction://hlinksldjump" highlightClick="1"/>
              <a:extLst>
                <a:ext uri="{FF2B5EF4-FFF2-40B4-BE49-F238E27FC236}">
                  <a16:creationId xmlns:a16="http://schemas.microsoft.com/office/drawing/2014/main" id="{5B780E26-2A85-A02A-A63B-8B43F57E9FA4}"/>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3307083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lum/>
          </a:blip>
          <a:srcRect/>
          <a:stretch>
            <a:fillRect t="-9000" b="-9000"/>
          </a:stretch>
        </a:blipFill>
        <a:effectLst/>
      </p:bgPr>
    </p:bg>
    <p:spTree>
      <p:nvGrpSpPr>
        <p:cNvPr id="1" name=""/>
        <p:cNvGrpSpPr/>
        <p:nvPr/>
      </p:nvGrpSpPr>
      <p:grpSpPr>
        <a:xfrm>
          <a:off x="0" y="0"/>
          <a:ext cx="0" cy="0"/>
          <a:chOff x="0" y="0"/>
          <a:chExt cx="0" cy="0"/>
        </a:xfrm>
      </p:grpSpPr>
      <p:sp>
        <p:nvSpPr>
          <p:cNvPr id="10" name="Stačiakampis 9">
            <a:extLst>
              <a:ext uri="{FF2B5EF4-FFF2-40B4-BE49-F238E27FC236}">
                <a16:creationId xmlns:a16="http://schemas.microsoft.com/office/drawing/2014/main" id="{C24DEE23-176D-5BFB-97F1-B8E794BD6248}"/>
              </a:ext>
            </a:extLst>
          </p:cNvPr>
          <p:cNvSpPr/>
          <p:nvPr/>
        </p:nvSpPr>
        <p:spPr>
          <a:xfrm>
            <a:off x="5080501" y="4709484"/>
            <a:ext cx="6888892" cy="1310883"/>
          </a:xfrm>
          <a:prstGeom prst="rect">
            <a:avLst/>
          </a:prstGeom>
          <a:solidFill>
            <a:schemeClr val="accent2">
              <a:lumMod val="40000"/>
              <a:lumOff val="60000"/>
            </a:schemeClr>
          </a:solid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8" name="Grupė 7">
            <a:extLst>
              <a:ext uri="{FF2B5EF4-FFF2-40B4-BE49-F238E27FC236}">
                <a16:creationId xmlns:a16="http://schemas.microsoft.com/office/drawing/2014/main" id="{45648188-6A56-A2B4-9FB9-28610C3291D3}"/>
              </a:ext>
            </a:extLst>
          </p:cNvPr>
          <p:cNvGrpSpPr/>
          <p:nvPr/>
        </p:nvGrpSpPr>
        <p:grpSpPr>
          <a:xfrm>
            <a:off x="3048001" y="656618"/>
            <a:ext cx="9144000" cy="3631603"/>
            <a:chOff x="3048001" y="656618"/>
            <a:chExt cx="9144000" cy="3631603"/>
          </a:xfrm>
        </p:grpSpPr>
        <p:sp>
          <p:nvSpPr>
            <p:cNvPr id="6" name="Stačiakampis: suapvalinti kampai 5">
              <a:extLst>
                <a:ext uri="{FF2B5EF4-FFF2-40B4-BE49-F238E27FC236}">
                  <a16:creationId xmlns:a16="http://schemas.microsoft.com/office/drawing/2014/main" id="{8B2B7740-3E78-7ABC-53F5-20C228E3864C}"/>
                </a:ext>
              </a:extLst>
            </p:cNvPr>
            <p:cNvSpPr/>
            <p:nvPr/>
          </p:nvSpPr>
          <p:spPr>
            <a:xfrm>
              <a:off x="3048001" y="656618"/>
              <a:ext cx="9144000" cy="3631603"/>
            </a:xfrm>
            <a:prstGeom prst="roundRect">
              <a:avLst/>
            </a:prstGeom>
            <a:solidFill>
              <a:schemeClr val="bg2">
                <a:lumMod val="75000"/>
              </a:schemeClr>
            </a:solidFill>
            <a:effectLst>
              <a:glow rad="609600">
                <a:schemeClr val="accent1">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Stačiakampis: suapvalinti kampai 3">
              <a:extLst>
                <a:ext uri="{FF2B5EF4-FFF2-40B4-BE49-F238E27FC236}">
                  <a16:creationId xmlns:a16="http://schemas.microsoft.com/office/drawing/2014/main" id="{F7BAD950-B006-26B7-0871-1CBF1E541633}"/>
                </a:ext>
              </a:extLst>
            </p:cNvPr>
            <p:cNvSpPr/>
            <p:nvPr/>
          </p:nvSpPr>
          <p:spPr>
            <a:xfrm>
              <a:off x="3405350" y="881568"/>
              <a:ext cx="8398934" cy="3081867"/>
            </a:xfrm>
            <a:prstGeom prst="roundRect">
              <a:avLst/>
            </a:prstGeom>
            <a:solidFill>
              <a:schemeClr val="accent6">
                <a:lumMod val="20000"/>
                <a:lumOff val="80000"/>
                <a:alpha val="5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 name="Content Placeholder 2">
            <a:extLst>
              <a:ext uri="{FF2B5EF4-FFF2-40B4-BE49-F238E27FC236}">
                <a16:creationId xmlns:a16="http://schemas.microsoft.com/office/drawing/2014/main" id="{13311A09-3DE4-14FB-03DF-712EF6E16BA8}"/>
              </a:ext>
            </a:extLst>
          </p:cNvPr>
          <p:cNvSpPr>
            <a:spLocks noGrp="1"/>
          </p:cNvSpPr>
          <p:nvPr>
            <p:ph idx="1"/>
          </p:nvPr>
        </p:nvSpPr>
        <p:spPr>
          <a:xfrm>
            <a:off x="3740388" y="1302831"/>
            <a:ext cx="7728858" cy="4155396"/>
          </a:xfrm>
        </p:spPr>
        <p:txBody>
          <a:bodyPr vert="horz" lIns="91440" tIns="45720" rIns="91440" bIns="45720" rtlCol="0" anchor="t">
            <a:normAutofit/>
          </a:bodyPr>
          <a:lstStyle/>
          <a:p>
            <a:pPr marL="0" indent="0" algn="ctr">
              <a:buNone/>
            </a:pPr>
            <a:r>
              <a:rPr lang="lt-LT" sz="3200" b="1">
                <a:latin typeface="Calibri"/>
                <a:ea typeface="Calibri"/>
                <a:cs typeface="Calibri"/>
              </a:rPr>
              <a:t>Nematoma gamtos jėga, elektra yra aplink mus. Pavyzdžiui, žmonės sukuria silpnus </a:t>
            </a:r>
            <a:r>
              <a:rPr lang="lt-LT" sz="3200" b="1">
                <a:solidFill>
                  <a:schemeClr val="tx2">
                    <a:lumMod val="75000"/>
                    <a:lumOff val="25000"/>
                  </a:schemeClr>
                </a:solidFill>
                <a:latin typeface="Calibri"/>
                <a:ea typeface="Calibri"/>
                <a:cs typeface="Calibri"/>
              </a:rPr>
              <a:t>elektrinius laukus</a:t>
            </a:r>
            <a:r>
              <a:rPr lang="lt-LT" sz="3200" b="1">
                <a:latin typeface="Calibri"/>
                <a:ea typeface="Calibri"/>
                <a:cs typeface="Calibri"/>
              </a:rPr>
              <a:t>, kai judina raumenis. Bet ar žinojote, kad kai kurios gyvosios būtybės taip pat gali gaminti elektrą?</a:t>
            </a:r>
            <a:endParaRPr lang="en-US" sz="3200">
              <a:latin typeface="Calibri"/>
              <a:ea typeface="Calibri"/>
              <a:cs typeface="Calibri"/>
            </a:endParaRPr>
          </a:p>
        </p:txBody>
      </p:sp>
      <p:pic>
        <p:nvPicPr>
          <p:cNvPr id="1026" name="Picture 2" descr="The Electromagnetic Human Field - Human Frequencies">
            <a:extLst>
              <a:ext uri="{FF2B5EF4-FFF2-40B4-BE49-F238E27FC236}">
                <a16:creationId xmlns:a16="http://schemas.microsoft.com/office/drawing/2014/main" id="{DA6ACA1E-9CFD-AFD2-7398-EDFC35592A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9624" y="3185480"/>
            <a:ext cx="2570764" cy="367252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FA68445B-6475-2D56-6EFF-C2D92922A4BF}"/>
              </a:ext>
            </a:extLst>
          </p:cNvPr>
          <p:cNvSpPr txBox="1"/>
          <p:nvPr/>
        </p:nvSpPr>
        <p:spPr>
          <a:xfrm>
            <a:off x="5322013" y="5003515"/>
            <a:ext cx="6482271" cy="707886"/>
          </a:xfrm>
          <a:prstGeom prst="rect">
            <a:avLst/>
          </a:prstGeom>
          <a:noFill/>
        </p:spPr>
        <p:txBody>
          <a:bodyPr wrap="square" lIns="91440" tIns="45720" rIns="91440" bIns="45720" rtlCol="0" anchor="t">
            <a:spAutoFit/>
          </a:bodyPr>
          <a:lstStyle/>
          <a:p>
            <a:pPr algn="ctr"/>
            <a:r>
              <a:rPr lang="lt-LT" sz="2000" dirty="0">
                <a:latin typeface="Times New Roman"/>
                <a:cs typeface="Times New Roman"/>
              </a:rPr>
              <a:t>Aplink įelektrintus kūnus egzistuojanti erdvė, kurioje veikia elektrinės jėgos, vadinama </a:t>
            </a:r>
            <a:r>
              <a:rPr lang="lt-LT" sz="2000" b="1" i="1" u="sng" dirty="0">
                <a:solidFill>
                  <a:srgbClr val="FF0000"/>
                </a:solidFill>
                <a:latin typeface="Times New Roman"/>
                <a:cs typeface="Times New Roman"/>
              </a:rPr>
              <a:t>elektriniu lauku</a:t>
            </a:r>
            <a:r>
              <a:rPr lang="lt-LT" sz="2000" dirty="0">
                <a:latin typeface="Times New Roman"/>
                <a:cs typeface="Times New Roman"/>
              </a:rPr>
              <a:t>.</a:t>
            </a:r>
            <a:endParaRPr lang="en-GB" sz="2000" dirty="0">
              <a:latin typeface="Times New Roman"/>
              <a:cs typeface="Times New Roman"/>
            </a:endParaRPr>
          </a:p>
        </p:txBody>
      </p:sp>
      <p:grpSp>
        <p:nvGrpSpPr>
          <p:cNvPr id="2" name="Grupė 1">
            <a:extLst>
              <a:ext uri="{FF2B5EF4-FFF2-40B4-BE49-F238E27FC236}">
                <a16:creationId xmlns:a16="http://schemas.microsoft.com/office/drawing/2014/main" id="{7871FB09-A657-C6B8-5D28-63944B9A27FB}"/>
              </a:ext>
            </a:extLst>
          </p:cNvPr>
          <p:cNvGrpSpPr/>
          <p:nvPr/>
        </p:nvGrpSpPr>
        <p:grpSpPr>
          <a:xfrm>
            <a:off x="10068910" y="6190593"/>
            <a:ext cx="1954923" cy="595586"/>
            <a:chOff x="9627476" y="6169572"/>
            <a:chExt cx="1891862" cy="578069"/>
          </a:xfrm>
        </p:grpSpPr>
        <p:sp>
          <p:nvSpPr>
            <p:cNvPr id="5" name="Veiksmo mygtukas: Grįžti atgal arba Ankstesnis 4">
              <a:hlinkClick r:id="" action="ppaction://hlinkshowjump?jump=previousslide" highlightClick="1"/>
              <a:extLst>
                <a:ext uri="{FF2B5EF4-FFF2-40B4-BE49-F238E27FC236}">
                  <a16:creationId xmlns:a16="http://schemas.microsoft.com/office/drawing/2014/main" id="{FA98DF41-8E25-C87D-157A-8A72630FA572}"/>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Veiksmo mygtukas: Eiti pirmyn arba Paskesnis 6">
              <a:hlinkClick r:id="" action="ppaction://hlinkshowjump?jump=nextslide" highlightClick="1"/>
              <a:extLst>
                <a:ext uri="{FF2B5EF4-FFF2-40B4-BE49-F238E27FC236}">
                  <a16:creationId xmlns:a16="http://schemas.microsoft.com/office/drawing/2014/main" id="{26C9FFA5-8810-A15B-B138-50B49B86C3EB}"/>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Veiksmo mygtukas: Eiti į pagrindinį 10">
              <a:hlinkClick r:id="rId4" action="ppaction://hlinksldjump" highlightClick="1"/>
              <a:extLst>
                <a:ext uri="{FF2B5EF4-FFF2-40B4-BE49-F238E27FC236}">
                  <a16:creationId xmlns:a16="http://schemas.microsoft.com/office/drawing/2014/main" id="{46648D6C-7B61-F819-2013-629710E7D554}"/>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4961963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lum/>
          </a:blip>
          <a:srcRect/>
          <a:stretch>
            <a:fillRect t="-9000" b="-9000"/>
          </a:stretch>
        </a:blipFill>
        <a:effectLst/>
      </p:bgPr>
    </p:bg>
    <p:spTree>
      <p:nvGrpSpPr>
        <p:cNvPr id="1" name=""/>
        <p:cNvGrpSpPr/>
        <p:nvPr/>
      </p:nvGrpSpPr>
      <p:grpSpPr>
        <a:xfrm>
          <a:off x="0" y="0"/>
          <a:ext cx="0" cy="0"/>
          <a:chOff x="0" y="0"/>
          <a:chExt cx="0" cy="0"/>
        </a:xfrm>
      </p:grpSpPr>
      <p:grpSp>
        <p:nvGrpSpPr>
          <p:cNvPr id="5" name="Grupė 4">
            <a:extLst>
              <a:ext uri="{FF2B5EF4-FFF2-40B4-BE49-F238E27FC236}">
                <a16:creationId xmlns:a16="http://schemas.microsoft.com/office/drawing/2014/main" id="{79565DE2-BCC3-A091-3894-5A06CDE853F4}"/>
              </a:ext>
            </a:extLst>
          </p:cNvPr>
          <p:cNvGrpSpPr/>
          <p:nvPr/>
        </p:nvGrpSpPr>
        <p:grpSpPr>
          <a:xfrm>
            <a:off x="418545" y="269490"/>
            <a:ext cx="11523089" cy="3159510"/>
            <a:chOff x="3048001" y="656618"/>
            <a:chExt cx="9144000" cy="3631603"/>
          </a:xfrm>
        </p:grpSpPr>
        <p:sp>
          <p:nvSpPr>
            <p:cNvPr id="6" name="Stačiakampis: suapvalinti kampai 5">
              <a:extLst>
                <a:ext uri="{FF2B5EF4-FFF2-40B4-BE49-F238E27FC236}">
                  <a16:creationId xmlns:a16="http://schemas.microsoft.com/office/drawing/2014/main" id="{636BCAF4-D645-63DB-11A3-FD09B018B21C}"/>
                </a:ext>
              </a:extLst>
            </p:cNvPr>
            <p:cNvSpPr/>
            <p:nvPr/>
          </p:nvSpPr>
          <p:spPr>
            <a:xfrm>
              <a:off x="3048001" y="656618"/>
              <a:ext cx="9144000" cy="3631603"/>
            </a:xfrm>
            <a:prstGeom prst="roundRect">
              <a:avLst/>
            </a:prstGeom>
            <a:solidFill>
              <a:schemeClr val="bg2">
                <a:lumMod val="75000"/>
              </a:schemeClr>
            </a:solidFill>
            <a:effectLst>
              <a:glow rad="609600">
                <a:schemeClr val="accent1">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Stačiakampis: suapvalinti kampai 6">
              <a:extLst>
                <a:ext uri="{FF2B5EF4-FFF2-40B4-BE49-F238E27FC236}">
                  <a16:creationId xmlns:a16="http://schemas.microsoft.com/office/drawing/2014/main" id="{CC7F2B3E-544D-8A8A-BD92-03ECE42B81C9}"/>
                </a:ext>
              </a:extLst>
            </p:cNvPr>
            <p:cNvSpPr/>
            <p:nvPr/>
          </p:nvSpPr>
          <p:spPr>
            <a:xfrm>
              <a:off x="3405350" y="881568"/>
              <a:ext cx="8398934" cy="3081867"/>
            </a:xfrm>
            <a:prstGeom prst="roundRect">
              <a:avLst/>
            </a:prstGeom>
            <a:solidFill>
              <a:schemeClr val="accent6">
                <a:lumMod val="20000"/>
                <a:lumOff val="80000"/>
                <a:alpha val="5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a:extLst>
              <a:ext uri="{FF2B5EF4-FFF2-40B4-BE49-F238E27FC236}">
                <a16:creationId xmlns:a16="http://schemas.microsoft.com/office/drawing/2014/main" id="{4FA518C2-9223-CC55-C04A-6471CA5D59A2}"/>
              </a:ext>
            </a:extLst>
          </p:cNvPr>
          <p:cNvSpPr>
            <a:spLocks noGrp="1"/>
          </p:cNvSpPr>
          <p:nvPr>
            <p:ph type="title"/>
          </p:nvPr>
        </p:nvSpPr>
        <p:spPr/>
        <p:txBody>
          <a:bodyPr/>
          <a:lstStyle/>
          <a:p>
            <a:pPr algn="ctr"/>
            <a:r>
              <a:rPr lang="en-US" b="1"/>
              <a:t>ŽUVYS</a:t>
            </a:r>
            <a:endParaRPr lang="lt-LT"/>
          </a:p>
        </p:txBody>
      </p:sp>
      <p:sp>
        <p:nvSpPr>
          <p:cNvPr id="3" name="Content Placeholder 2">
            <a:extLst>
              <a:ext uri="{FF2B5EF4-FFF2-40B4-BE49-F238E27FC236}">
                <a16:creationId xmlns:a16="http://schemas.microsoft.com/office/drawing/2014/main" id="{0A764D96-78B7-7149-1CB6-40D7D6849825}"/>
              </a:ext>
            </a:extLst>
          </p:cNvPr>
          <p:cNvSpPr>
            <a:spLocks noGrp="1"/>
          </p:cNvSpPr>
          <p:nvPr>
            <p:ph idx="1"/>
          </p:nvPr>
        </p:nvSpPr>
        <p:spPr>
          <a:xfrm>
            <a:off x="903154" y="1394614"/>
            <a:ext cx="10515600" cy="1207909"/>
          </a:xfrm>
        </p:spPr>
        <p:txBody>
          <a:bodyPr vert="horz" lIns="91440" tIns="45720" rIns="91440" bIns="45720" rtlCol="0" anchor="t">
            <a:normAutofit/>
          </a:bodyPr>
          <a:lstStyle/>
          <a:p>
            <a:pPr marL="0" indent="0" algn="ctr">
              <a:buNone/>
            </a:pPr>
            <a:r>
              <a:rPr lang="lt-LT" dirty="0">
                <a:latin typeface="Times New Roman" panose="02020603050405020304" pitchFamily="18" charset="0"/>
                <a:ea typeface="Calibri"/>
                <a:cs typeface="Times New Roman" panose="02020603050405020304" pitchFamily="18" charset="0"/>
              </a:rPr>
              <a:t>Beveik 350 žuvų rūšių gali generuoti ir aptikti elektrinius signalus. Jos yra skirstomos į dvi grupes: </a:t>
            </a:r>
            <a:r>
              <a:rPr lang="lt-LT" b="1" dirty="0">
                <a:latin typeface="Times New Roman" panose="02020603050405020304" pitchFamily="18" charset="0"/>
                <a:ea typeface="Calibri"/>
                <a:cs typeface="Times New Roman" panose="02020603050405020304" pitchFamily="18" charset="0"/>
              </a:rPr>
              <a:t>silpnai </a:t>
            </a:r>
            <a:r>
              <a:rPr lang="lt-LT" dirty="0">
                <a:latin typeface="Times New Roman" panose="02020603050405020304" pitchFamily="18" charset="0"/>
                <a:ea typeface="Calibri"/>
                <a:cs typeface="Times New Roman" panose="02020603050405020304" pitchFamily="18" charset="0"/>
              </a:rPr>
              <a:t>ir </a:t>
            </a:r>
            <a:r>
              <a:rPr lang="lt-LT" b="1" dirty="0">
                <a:latin typeface="Times New Roman" panose="02020603050405020304" pitchFamily="18" charset="0"/>
                <a:ea typeface="Calibri"/>
                <a:cs typeface="Times New Roman" panose="02020603050405020304" pitchFamily="18" charset="0"/>
              </a:rPr>
              <a:t>stipriai</a:t>
            </a:r>
            <a:r>
              <a:rPr lang="lt-LT" dirty="0">
                <a:latin typeface="Times New Roman" panose="02020603050405020304" pitchFamily="18" charset="0"/>
                <a:ea typeface="Calibri"/>
                <a:cs typeface="Times New Roman" panose="02020603050405020304" pitchFamily="18" charset="0"/>
              </a:rPr>
              <a:t> elektrinės.</a:t>
            </a:r>
            <a:endParaRPr lang="lt-LT" dirty="0">
              <a:latin typeface="Times New Roman" panose="02020603050405020304" pitchFamily="18" charset="0"/>
              <a:cs typeface="Times New Roman" panose="02020603050405020304" pitchFamily="18" charset="0"/>
            </a:endParaRPr>
          </a:p>
        </p:txBody>
      </p:sp>
      <p:pic>
        <p:nvPicPr>
          <p:cNvPr id="4" name="Picture 3" descr="Electric Eel GIFs | Reaction GIFs">
            <a:extLst>
              <a:ext uri="{FF2B5EF4-FFF2-40B4-BE49-F238E27FC236}">
                <a16:creationId xmlns:a16="http://schemas.microsoft.com/office/drawing/2014/main" id="{9B2A1ADE-577F-E660-32BD-3551CB749592}"/>
              </a:ext>
            </a:extLst>
          </p:cNvPr>
          <p:cNvPicPr>
            <a:picLocks noChangeAspect="1"/>
          </p:cNvPicPr>
          <p:nvPr/>
        </p:nvPicPr>
        <p:blipFill>
          <a:blip r:embed="rId3"/>
          <a:stretch>
            <a:fillRect/>
          </a:stretch>
        </p:blipFill>
        <p:spPr>
          <a:xfrm>
            <a:off x="3124021" y="3089078"/>
            <a:ext cx="6259285" cy="3523052"/>
          </a:xfrm>
          <a:prstGeom prst="rect">
            <a:avLst/>
          </a:prstGeom>
        </p:spPr>
      </p:pic>
      <p:grpSp>
        <p:nvGrpSpPr>
          <p:cNvPr id="8" name="Grupė 7">
            <a:extLst>
              <a:ext uri="{FF2B5EF4-FFF2-40B4-BE49-F238E27FC236}">
                <a16:creationId xmlns:a16="http://schemas.microsoft.com/office/drawing/2014/main" id="{80684595-6D90-5D82-B44F-E73BF504F693}"/>
              </a:ext>
            </a:extLst>
          </p:cNvPr>
          <p:cNvGrpSpPr/>
          <p:nvPr/>
        </p:nvGrpSpPr>
        <p:grpSpPr>
          <a:xfrm>
            <a:off x="10068910" y="6190593"/>
            <a:ext cx="1954923" cy="595586"/>
            <a:chOff x="9627476" y="6169572"/>
            <a:chExt cx="1891862" cy="578069"/>
          </a:xfrm>
        </p:grpSpPr>
        <p:sp>
          <p:nvSpPr>
            <p:cNvPr id="9" name="Veiksmo mygtukas: Grįžti atgal arba Ankstesnis 8">
              <a:hlinkClick r:id="" action="ppaction://hlinkshowjump?jump=previousslide" highlightClick="1"/>
              <a:extLst>
                <a:ext uri="{FF2B5EF4-FFF2-40B4-BE49-F238E27FC236}">
                  <a16:creationId xmlns:a16="http://schemas.microsoft.com/office/drawing/2014/main" id="{2C3D0B15-BDE1-CAAA-C16A-F638021A3D9B}"/>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Veiksmo mygtukas: Eiti pirmyn arba Paskesnis 9">
              <a:hlinkClick r:id="" action="ppaction://hlinkshowjump?jump=nextslide" highlightClick="1"/>
              <a:extLst>
                <a:ext uri="{FF2B5EF4-FFF2-40B4-BE49-F238E27FC236}">
                  <a16:creationId xmlns:a16="http://schemas.microsoft.com/office/drawing/2014/main" id="{D65D5F41-94F9-FC43-2F31-5ABD8F33409E}"/>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Veiksmo mygtukas: Eiti į pagrindinį 10">
              <a:hlinkClick r:id="rId4" action="ppaction://hlinksldjump" highlightClick="1"/>
              <a:extLst>
                <a:ext uri="{FF2B5EF4-FFF2-40B4-BE49-F238E27FC236}">
                  <a16:creationId xmlns:a16="http://schemas.microsoft.com/office/drawing/2014/main" id="{59E69780-98B5-B25B-C0C4-8596E19AE361}"/>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372239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lum/>
          </a:blip>
          <a:srcRect/>
          <a:stretch>
            <a:fillRect/>
          </a:stretch>
        </a:blipFill>
        <a:effectLst/>
      </p:bgPr>
    </p:bg>
    <p:spTree>
      <p:nvGrpSpPr>
        <p:cNvPr id="1" name=""/>
        <p:cNvGrpSpPr/>
        <p:nvPr/>
      </p:nvGrpSpPr>
      <p:grpSpPr>
        <a:xfrm>
          <a:off x="0" y="0"/>
          <a:ext cx="0" cy="0"/>
          <a:chOff x="0" y="0"/>
          <a:chExt cx="0" cy="0"/>
        </a:xfrm>
      </p:grpSpPr>
      <p:sp>
        <p:nvSpPr>
          <p:cNvPr id="10" name="Stačiakampis: suapvalinti kampai 9">
            <a:extLst>
              <a:ext uri="{FF2B5EF4-FFF2-40B4-BE49-F238E27FC236}">
                <a16:creationId xmlns:a16="http://schemas.microsoft.com/office/drawing/2014/main" id="{BD53E9C3-BF82-132E-AAB8-50C36CBCAA45}"/>
              </a:ext>
            </a:extLst>
          </p:cNvPr>
          <p:cNvSpPr/>
          <p:nvPr/>
        </p:nvSpPr>
        <p:spPr>
          <a:xfrm>
            <a:off x="790161" y="115024"/>
            <a:ext cx="5818959" cy="1608572"/>
          </a:xfrm>
          <a:prstGeom prst="roundRect">
            <a:avLst/>
          </a:prstGeom>
          <a:solidFill>
            <a:schemeClr val="bg1">
              <a:alpha val="59000"/>
            </a:schemeClr>
          </a:solidFill>
          <a:ln>
            <a:noFill/>
          </a:ln>
          <a:effectLst>
            <a:softEdge rad="63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Stačiakampis 8">
            <a:extLst>
              <a:ext uri="{FF2B5EF4-FFF2-40B4-BE49-F238E27FC236}">
                <a16:creationId xmlns:a16="http://schemas.microsoft.com/office/drawing/2014/main" id="{BE27BAA9-7AF2-4868-3A07-03D4D4917CB5}"/>
              </a:ext>
            </a:extLst>
          </p:cNvPr>
          <p:cNvSpPr/>
          <p:nvPr/>
        </p:nvSpPr>
        <p:spPr>
          <a:xfrm>
            <a:off x="7877492" y="3413656"/>
            <a:ext cx="3984173" cy="2801054"/>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6" name="Grupė 5">
            <a:extLst>
              <a:ext uri="{FF2B5EF4-FFF2-40B4-BE49-F238E27FC236}">
                <a16:creationId xmlns:a16="http://schemas.microsoft.com/office/drawing/2014/main" id="{F2320E1C-C36A-1F3B-9A3B-CEC55C1DDD07}"/>
              </a:ext>
            </a:extLst>
          </p:cNvPr>
          <p:cNvGrpSpPr/>
          <p:nvPr/>
        </p:nvGrpSpPr>
        <p:grpSpPr>
          <a:xfrm>
            <a:off x="161909" y="1301805"/>
            <a:ext cx="7251942" cy="5191070"/>
            <a:chOff x="3048001" y="656618"/>
            <a:chExt cx="9144000" cy="3631603"/>
          </a:xfrm>
        </p:grpSpPr>
        <p:sp>
          <p:nvSpPr>
            <p:cNvPr id="7" name="Stačiakampis: suapvalinti kampai 6">
              <a:extLst>
                <a:ext uri="{FF2B5EF4-FFF2-40B4-BE49-F238E27FC236}">
                  <a16:creationId xmlns:a16="http://schemas.microsoft.com/office/drawing/2014/main" id="{2F2393DB-9DD0-47CA-C40A-018C9F1E3E6F}"/>
                </a:ext>
              </a:extLst>
            </p:cNvPr>
            <p:cNvSpPr/>
            <p:nvPr/>
          </p:nvSpPr>
          <p:spPr>
            <a:xfrm>
              <a:off x="3048001" y="656618"/>
              <a:ext cx="9144000" cy="3631603"/>
            </a:xfrm>
            <a:prstGeom prst="roundRect">
              <a:avLst/>
            </a:prstGeom>
            <a:solidFill>
              <a:schemeClr val="bg2">
                <a:lumMod val="75000"/>
              </a:schemeClr>
            </a:solidFill>
            <a:effectLst>
              <a:glow rad="609600">
                <a:schemeClr val="accent1">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Stačiakampis: suapvalinti kampai 7">
              <a:extLst>
                <a:ext uri="{FF2B5EF4-FFF2-40B4-BE49-F238E27FC236}">
                  <a16:creationId xmlns:a16="http://schemas.microsoft.com/office/drawing/2014/main" id="{19B76B28-2DF4-DCE0-009E-27AA430A0812}"/>
                </a:ext>
              </a:extLst>
            </p:cNvPr>
            <p:cNvSpPr/>
            <p:nvPr/>
          </p:nvSpPr>
          <p:spPr>
            <a:xfrm>
              <a:off x="3405350" y="881568"/>
              <a:ext cx="8398934" cy="3081867"/>
            </a:xfrm>
            <a:prstGeom prst="roundRect">
              <a:avLst/>
            </a:prstGeom>
            <a:solidFill>
              <a:schemeClr val="accent6">
                <a:lumMod val="20000"/>
                <a:lumOff val="80000"/>
                <a:alpha val="5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a:extLst>
              <a:ext uri="{FF2B5EF4-FFF2-40B4-BE49-F238E27FC236}">
                <a16:creationId xmlns:a16="http://schemas.microsoft.com/office/drawing/2014/main" id="{25D73841-65DA-5652-E966-3692261AD27D}"/>
              </a:ext>
            </a:extLst>
          </p:cNvPr>
          <p:cNvSpPr>
            <a:spLocks noGrp="1"/>
          </p:cNvSpPr>
          <p:nvPr>
            <p:ph type="title"/>
          </p:nvPr>
        </p:nvSpPr>
        <p:spPr>
          <a:xfrm>
            <a:off x="-1558159" y="118061"/>
            <a:ext cx="10515600" cy="1325563"/>
          </a:xfrm>
        </p:spPr>
        <p:txBody>
          <a:bodyPr>
            <a:normAutofit/>
          </a:bodyPr>
          <a:lstStyle/>
          <a:p>
            <a:pPr algn="ctr"/>
            <a:r>
              <a:rPr lang="lt-LT" sz="3200" b="1">
                <a:latin typeface="Calibri"/>
                <a:ea typeface="Calibri"/>
                <a:cs typeface="Calibri"/>
              </a:rPr>
              <a:t>SILPNAI ELEKTRINĖS ŽUVYS</a:t>
            </a:r>
            <a:endParaRPr lang="en-US" sz="3200" b="1">
              <a:latin typeface="Calibri"/>
              <a:ea typeface="Calibri"/>
              <a:cs typeface="Calibri"/>
            </a:endParaRPr>
          </a:p>
        </p:txBody>
      </p:sp>
      <p:sp>
        <p:nvSpPr>
          <p:cNvPr id="3" name="Content Placeholder 2">
            <a:extLst>
              <a:ext uri="{FF2B5EF4-FFF2-40B4-BE49-F238E27FC236}">
                <a16:creationId xmlns:a16="http://schemas.microsoft.com/office/drawing/2014/main" id="{F2C3C9DE-5F3B-CD74-D62F-C1D5A97D28E5}"/>
              </a:ext>
            </a:extLst>
          </p:cNvPr>
          <p:cNvSpPr>
            <a:spLocks noGrp="1"/>
          </p:cNvSpPr>
          <p:nvPr>
            <p:ph idx="1"/>
          </p:nvPr>
        </p:nvSpPr>
        <p:spPr>
          <a:xfrm>
            <a:off x="838200" y="1825625"/>
            <a:ext cx="6008915" cy="4100967"/>
          </a:xfrm>
        </p:spPr>
        <p:txBody>
          <a:bodyPr vert="horz" lIns="91440" tIns="45720" rIns="91440" bIns="45720" rtlCol="0" anchor="t">
            <a:normAutofit/>
          </a:bodyPr>
          <a:lstStyle/>
          <a:p>
            <a:pPr marL="0" indent="0" algn="ctr">
              <a:buNone/>
            </a:pPr>
            <a:r>
              <a:rPr lang="lt-LT" sz="2400" dirty="0">
                <a:latin typeface="Times New Roman" panose="02020603050405020304" pitchFamily="18" charset="0"/>
                <a:ea typeface="Calibri"/>
                <a:cs typeface="Times New Roman" panose="02020603050405020304" pitchFamily="18" charset="0"/>
              </a:rPr>
              <a:t>Silpnai elektrinių žuvų uodegose yra elektriniai organai. Ši konstrukcija gali generuoti iki vieno  volto  elektros energijos, taip sukuriant elektrinį lauką. Silpnų elektrinių žuvų odos ląstelės – </a:t>
            </a:r>
            <a:r>
              <a:rPr lang="lt-LT" sz="2400" b="1" dirty="0">
                <a:latin typeface="Times New Roman" panose="02020603050405020304" pitchFamily="18" charset="0"/>
                <a:ea typeface="Calibri"/>
                <a:cs typeface="Times New Roman" panose="02020603050405020304" pitchFamily="18" charset="0"/>
              </a:rPr>
              <a:t>elektroreceptoriai</a:t>
            </a:r>
            <a:r>
              <a:rPr lang="lt-LT" sz="2400" dirty="0">
                <a:latin typeface="Times New Roman" panose="02020603050405020304" pitchFamily="18" charset="0"/>
                <a:ea typeface="Calibri"/>
                <a:cs typeface="Times New Roman" panose="02020603050405020304" pitchFamily="18" charset="0"/>
              </a:rPr>
              <a:t> padeda žuvims pajusti savo elektrinio lauko pokyčius. Keisdama savo elektrinį lauką žuvis gali žinoti objektų dydį, formą, vietą ir ar šalia yra kitų panašių žuvų. Šis gebėjimas vadinamas  </a:t>
            </a:r>
            <a:r>
              <a:rPr lang="lt-LT" sz="2400" b="1" dirty="0">
                <a:latin typeface="Times New Roman" panose="02020603050405020304" pitchFamily="18" charset="0"/>
                <a:ea typeface="Calibri"/>
                <a:cs typeface="Times New Roman" panose="02020603050405020304" pitchFamily="18" charset="0"/>
              </a:rPr>
              <a:t>elektrolokacija</a:t>
            </a:r>
            <a:r>
              <a:rPr lang="lt-LT" sz="2400" dirty="0">
                <a:latin typeface="Times New Roman" panose="02020603050405020304" pitchFamily="18" charset="0"/>
                <a:ea typeface="Calibri"/>
                <a:cs typeface="Times New Roman" panose="02020603050405020304" pitchFamily="18" charset="0"/>
              </a:rPr>
              <a:t>. Tačiau šios žuvys nepagamina pakankamai elektros, kad galėtų pulti grobį. </a:t>
            </a:r>
            <a:endParaRPr lang="en-US" sz="2400" dirty="0">
              <a:latin typeface="Times New Roman" panose="02020603050405020304" pitchFamily="18" charset="0"/>
              <a:ea typeface="Calibri"/>
              <a:cs typeface="Times New Roman" panose="02020603050405020304" pitchFamily="18" charset="0"/>
            </a:endParaRPr>
          </a:p>
        </p:txBody>
      </p:sp>
      <p:pic>
        <p:nvPicPr>
          <p:cNvPr id="4" name="Picture 3">
            <a:extLst>
              <a:ext uri="{FF2B5EF4-FFF2-40B4-BE49-F238E27FC236}">
                <a16:creationId xmlns:a16="http://schemas.microsoft.com/office/drawing/2014/main" id="{7B725A27-F849-F6F2-06AA-628B4190EBEF}"/>
              </a:ext>
            </a:extLst>
          </p:cNvPr>
          <p:cNvPicPr>
            <a:picLocks noChangeAspect="1"/>
          </p:cNvPicPr>
          <p:nvPr/>
        </p:nvPicPr>
        <p:blipFill>
          <a:blip r:embed="rId3"/>
          <a:stretch>
            <a:fillRect/>
          </a:stretch>
        </p:blipFill>
        <p:spPr>
          <a:xfrm>
            <a:off x="6777639" y="115024"/>
            <a:ext cx="5414361" cy="1789995"/>
          </a:xfrm>
          <a:prstGeom prst="rect">
            <a:avLst/>
          </a:prstGeom>
        </p:spPr>
      </p:pic>
      <p:pic>
        <p:nvPicPr>
          <p:cNvPr id="5" name="Picture 4" descr="Behavioral Neuroscience, pictures of electric fish">
            <a:extLst>
              <a:ext uri="{FF2B5EF4-FFF2-40B4-BE49-F238E27FC236}">
                <a16:creationId xmlns:a16="http://schemas.microsoft.com/office/drawing/2014/main" id="{8FB83F8A-D2DE-AEF0-725A-A0C4FA938B48}"/>
              </a:ext>
            </a:extLst>
          </p:cNvPr>
          <p:cNvPicPr>
            <a:picLocks noChangeAspect="1"/>
          </p:cNvPicPr>
          <p:nvPr/>
        </p:nvPicPr>
        <p:blipFill>
          <a:blip r:embed="rId4"/>
          <a:stretch>
            <a:fillRect/>
          </a:stretch>
        </p:blipFill>
        <p:spPr>
          <a:xfrm>
            <a:off x="7992474" y="3599746"/>
            <a:ext cx="3754210" cy="2428875"/>
          </a:xfrm>
          <a:prstGeom prst="rect">
            <a:avLst/>
          </a:prstGeom>
        </p:spPr>
      </p:pic>
      <p:grpSp>
        <p:nvGrpSpPr>
          <p:cNvPr id="11" name="Grupė 10">
            <a:extLst>
              <a:ext uri="{FF2B5EF4-FFF2-40B4-BE49-F238E27FC236}">
                <a16:creationId xmlns:a16="http://schemas.microsoft.com/office/drawing/2014/main" id="{8B6D4C61-7071-80D6-5850-6DE241661640}"/>
              </a:ext>
            </a:extLst>
          </p:cNvPr>
          <p:cNvGrpSpPr/>
          <p:nvPr/>
        </p:nvGrpSpPr>
        <p:grpSpPr>
          <a:xfrm>
            <a:off x="10068910" y="6190593"/>
            <a:ext cx="1954923" cy="595586"/>
            <a:chOff x="9627476" y="6169572"/>
            <a:chExt cx="1891862" cy="578069"/>
          </a:xfrm>
        </p:grpSpPr>
        <p:sp>
          <p:nvSpPr>
            <p:cNvPr id="12" name="Veiksmo mygtukas: Grįžti atgal arba Ankstesnis 11">
              <a:hlinkClick r:id="" action="ppaction://hlinkshowjump?jump=previousslide" highlightClick="1"/>
              <a:extLst>
                <a:ext uri="{FF2B5EF4-FFF2-40B4-BE49-F238E27FC236}">
                  <a16:creationId xmlns:a16="http://schemas.microsoft.com/office/drawing/2014/main" id="{76B56C61-AB45-DDD4-51C1-23013F267653}"/>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Veiksmo mygtukas: Eiti pirmyn arba Paskesnis 12">
              <a:hlinkClick r:id="" action="ppaction://hlinkshowjump?jump=nextslide" highlightClick="1"/>
              <a:extLst>
                <a:ext uri="{FF2B5EF4-FFF2-40B4-BE49-F238E27FC236}">
                  <a16:creationId xmlns:a16="http://schemas.microsoft.com/office/drawing/2014/main" id="{B7928BDA-FB93-E48F-F8E6-506AC2F5C75E}"/>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Veiksmo mygtukas: Eiti į pagrindinį 13">
              <a:hlinkClick r:id="rId5" action="ppaction://hlinksldjump" highlightClick="1"/>
              <a:extLst>
                <a:ext uri="{FF2B5EF4-FFF2-40B4-BE49-F238E27FC236}">
                  <a16:creationId xmlns:a16="http://schemas.microsoft.com/office/drawing/2014/main" id="{CC0EAA13-A892-3AD8-B720-D0C8F81F1307}"/>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8843463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lum/>
          </a:blip>
          <a:srcRect/>
          <a:stretch>
            <a:fillRect t="-13000" b="-13000"/>
          </a:stretch>
        </a:blipFill>
        <a:effectLst/>
      </p:bgPr>
    </p:bg>
    <p:spTree>
      <p:nvGrpSpPr>
        <p:cNvPr id="1" name=""/>
        <p:cNvGrpSpPr/>
        <p:nvPr/>
      </p:nvGrpSpPr>
      <p:grpSpPr>
        <a:xfrm>
          <a:off x="0" y="0"/>
          <a:ext cx="0" cy="0"/>
          <a:chOff x="0" y="0"/>
          <a:chExt cx="0" cy="0"/>
        </a:xfrm>
      </p:grpSpPr>
      <p:grpSp>
        <p:nvGrpSpPr>
          <p:cNvPr id="8" name="Grupė 7">
            <a:extLst>
              <a:ext uri="{FF2B5EF4-FFF2-40B4-BE49-F238E27FC236}">
                <a16:creationId xmlns:a16="http://schemas.microsoft.com/office/drawing/2014/main" id="{E84D8865-60D6-0845-E518-C1FAF1733616}"/>
              </a:ext>
            </a:extLst>
          </p:cNvPr>
          <p:cNvGrpSpPr/>
          <p:nvPr/>
        </p:nvGrpSpPr>
        <p:grpSpPr>
          <a:xfrm>
            <a:off x="489856" y="450826"/>
            <a:ext cx="11702143" cy="3622009"/>
            <a:chOff x="3048001" y="656618"/>
            <a:chExt cx="9144000" cy="3631603"/>
          </a:xfrm>
        </p:grpSpPr>
        <p:sp>
          <p:nvSpPr>
            <p:cNvPr id="9" name="Stačiakampis: suapvalinti kampai 8">
              <a:extLst>
                <a:ext uri="{FF2B5EF4-FFF2-40B4-BE49-F238E27FC236}">
                  <a16:creationId xmlns:a16="http://schemas.microsoft.com/office/drawing/2014/main" id="{E9966521-CA5A-1D54-4F09-390E1B79F024}"/>
                </a:ext>
              </a:extLst>
            </p:cNvPr>
            <p:cNvSpPr/>
            <p:nvPr/>
          </p:nvSpPr>
          <p:spPr>
            <a:xfrm>
              <a:off x="3048001" y="656618"/>
              <a:ext cx="9144000" cy="3631603"/>
            </a:xfrm>
            <a:prstGeom prst="roundRect">
              <a:avLst/>
            </a:prstGeom>
            <a:solidFill>
              <a:schemeClr val="bg2">
                <a:lumMod val="75000"/>
              </a:schemeClr>
            </a:solidFill>
            <a:effectLst>
              <a:glow rad="609600">
                <a:schemeClr val="accent1">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Stačiakampis: suapvalinti kampai 9">
              <a:extLst>
                <a:ext uri="{FF2B5EF4-FFF2-40B4-BE49-F238E27FC236}">
                  <a16:creationId xmlns:a16="http://schemas.microsoft.com/office/drawing/2014/main" id="{88E692F4-7B69-D0DA-54A7-8768A77C944C}"/>
                </a:ext>
              </a:extLst>
            </p:cNvPr>
            <p:cNvSpPr/>
            <p:nvPr/>
          </p:nvSpPr>
          <p:spPr>
            <a:xfrm>
              <a:off x="3405350" y="881568"/>
              <a:ext cx="8398934" cy="3081867"/>
            </a:xfrm>
            <a:prstGeom prst="roundRect">
              <a:avLst/>
            </a:prstGeom>
            <a:solidFill>
              <a:schemeClr val="accent6">
                <a:lumMod val="20000"/>
                <a:lumOff val="80000"/>
                <a:alpha val="5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a:extLst>
              <a:ext uri="{FF2B5EF4-FFF2-40B4-BE49-F238E27FC236}">
                <a16:creationId xmlns:a16="http://schemas.microsoft.com/office/drawing/2014/main" id="{FFA57357-0C26-4F86-E420-FB8891B22355}"/>
              </a:ext>
            </a:extLst>
          </p:cNvPr>
          <p:cNvSpPr>
            <a:spLocks noGrp="1"/>
          </p:cNvSpPr>
          <p:nvPr>
            <p:ph type="title"/>
          </p:nvPr>
        </p:nvSpPr>
        <p:spPr/>
        <p:txBody>
          <a:bodyPr>
            <a:normAutofit/>
          </a:bodyPr>
          <a:lstStyle/>
          <a:p>
            <a:pPr algn="ctr"/>
            <a:r>
              <a:rPr lang="lt-LT" sz="2800" b="1">
                <a:latin typeface="Calibri"/>
                <a:ea typeface="Calibri"/>
                <a:cs typeface="Calibri"/>
              </a:rPr>
              <a:t>STIPRIAI ELEKTRINGOS ŽUVYS</a:t>
            </a:r>
            <a:endParaRPr lang="en-US" sz="2800">
              <a:latin typeface="Calibri"/>
              <a:ea typeface="Calibri"/>
              <a:cs typeface="Calibri"/>
            </a:endParaRPr>
          </a:p>
        </p:txBody>
      </p:sp>
      <p:sp>
        <p:nvSpPr>
          <p:cNvPr id="3" name="Content Placeholder 2">
            <a:extLst>
              <a:ext uri="{FF2B5EF4-FFF2-40B4-BE49-F238E27FC236}">
                <a16:creationId xmlns:a16="http://schemas.microsoft.com/office/drawing/2014/main" id="{CBCA6C7B-861F-A4EC-6C56-FAF4B6AFF5E2}"/>
              </a:ext>
            </a:extLst>
          </p:cNvPr>
          <p:cNvSpPr>
            <a:spLocks noGrp="1"/>
          </p:cNvSpPr>
          <p:nvPr>
            <p:ph idx="1"/>
          </p:nvPr>
        </p:nvSpPr>
        <p:spPr>
          <a:xfrm>
            <a:off x="729344" y="1481850"/>
            <a:ext cx="10972800" cy="2326596"/>
          </a:xfrm>
          <a:ln>
            <a:noFill/>
          </a:ln>
        </p:spPr>
        <p:txBody>
          <a:bodyPr vert="horz" lIns="91440" tIns="45720" rIns="91440" bIns="45720" rtlCol="0" anchor="t">
            <a:normAutofit lnSpcReduction="10000"/>
          </a:bodyPr>
          <a:lstStyle/>
          <a:p>
            <a:pPr algn="just">
              <a:buNone/>
            </a:pPr>
            <a:r>
              <a:rPr lang="lt-LT" sz="2000" dirty="0">
                <a:latin typeface="Times New Roman"/>
                <a:ea typeface="Calibri"/>
                <a:cs typeface="Times New Roman"/>
              </a:rPr>
              <a:t>     </a:t>
            </a:r>
            <a:r>
              <a:rPr lang="lt-LT" sz="2400" dirty="0">
                <a:latin typeface="Times New Roman"/>
                <a:ea typeface="Calibri"/>
                <a:cs typeface="Times New Roman"/>
              </a:rPr>
              <a:t>Stipriai </a:t>
            </a:r>
            <a:r>
              <a:rPr lang="lt-LT" sz="2400" dirty="0" err="1">
                <a:latin typeface="Times New Roman"/>
                <a:ea typeface="Calibri"/>
                <a:cs typeface="Times New Roman"/>
              </a:rPr>
              <a:t>elektringos</a:t>
            </a:r>
            <a:r>
              <a:rPr lang="lt-LT" sz="2400" dirty="0">
                <a:latin typeface="Times New Roman"/>
                <a:ea typeface="Calibri"/>
                <a:cs typeface="Times New Roman"/>
              </a:rPr>
              <a:t> žuvys savo pagamintą elektrą naudoja ne tik </a:t>
            </a:r>
            <a:r>
              <a:rPr lang="lt-LT" sz="2400" b="1" dirty="0" err="1">
                <a:latin typeface="Times New Roman"/>
                <a:ea typeface="Calibri"/>
                <a:cs typeface="Times New Roman"/>
              </a:rPr>
              <a:t>elektrolokacijai</a:t>
            </a:r>
            <a:r>
              <a:rPr lang="lt-LT" sz="2400" dirty="0">
                <a:latin typeface="Times New Roman"/>
                <a:ea typeface="Calibri"/>
                <a:cs typeface="Times New Roman"/>
              </a:rPr>
              <a:t>, bet ir kaip ginklą. Jos turi elektrinius organus, galinčius generuoti šimtus voltų. Tačiau tik keletas žuvų rūšių yra stipriai </a:t>
            </a:r>
            <a:r>
              <a:rPr lang="lt-LT" sz="2400" dirty="0" err="1">
                <a:latin typeface="Times New Roman"/>
                <a:ea typeface="Calibri"/>
                <a:cs typeface="Times New Roman"/>
              </a:rPr>
              <a:t>elektringos</a:t>
            </a:r>
            <a:r>
              <a:rPr lang="lt-LT" sz="2400" dirty="0">
                <a:latin typeface="Times New Roman"/>
                <a:ea typeface="Calibri"/>
                <a:cs typeface="Times New Roman"/>
              </a:rPr>
              <a:t>. Viena iš tų rūšių yra elektriniai unguriai. Jie turi tris elektrinius organus! Įprastai unguriai generuoja žemos įtampos impulsus, tačiau medžioklės ar savigynos metu šie impulsai gali būti iki 860 voltų.  Todėl Elektriniai unguriai yra galingiausia elektrinė žuvis. Jų patirti sukrėtimai gali būti mirtini net žmonėms.</a:t>
            </a:r>
            <a:endParaRPr lang="en-US" sz="2400" dirty="0">
              <a:latin typeface="Times New Roman"/>
              <a:ea typeface="Calibri"/>
              <a:cs typeface="Times New Roman"/>
            </a:endParaRPr>
          </a:p>
        </p:txBody>
      </p:sp>
      <p:pic>
        <p:nvPicPr>
          <p:cNvPr id="4" name="Picture 3">
            <a:extLst>
              <a:ext uri="{FF2B5EF4-FFF2-40B4-BE49-F238E27FC236}">
                <a16:creationId xmlns:a16="http://schemas.microsoft.com/office/drawing/2014/main" id="{C833D0B9-2CAD-2568-DB8D-86810381D307}"/>
              </a:ext>
            </a:extLst>
          </p:cNvPr>
          <p:cNvPicPr>
            <a:picLocks noChangeAspect="1"/>
          </p:cNvPicPr>
          <p:nvPr/>
        </p:nvPicPr>
        <p:blipFill>
          <a:blip r:embed="rId3"/>
          <a:stretch>
            <a:fillRect/>
          </a:stretch>
        </p:blipFill>
        <p:spPr>
          <a:xfrm>
            <a:off x="634749" y="4419921"/>
            <a:ext cx="7620000" cy="2162175"/>
          </a:xfrm>
          <a:prstGeom prst="rect">
            <a:avLst/>
          </a:prstGeom>
        </p:spPr>
      </p:pic>
      <p:pic>
        <p:nvPicPr>
          <p:cNvPr id="7" name="Picture 6" descr="Electic Eel- Power Of Thunder-Step By Step Original Gif, 40% OFF">
            <a:extLst>
              <a:ext uri="{FF2B5EF4-FFF2-40B4-BE49-F238E27FC236}">
                <a16:creationId xmlns:a16="http://schemas.microsoft.com/office/drawing/2014/main" id="{A7BE1CEB-A84A-50E5-CEE2-19BCC31AF1A5}"/>
              </a:ext>
            </a:extLst>
          </p:cNvPr>
          <p:cNvPicPr>
            <a:picLocks noChangeAspect="1"/>
          </p:cNvPicPr>
          <p:nvPr/>
        </p:nvPicPr>
        <p:blipFill>
          <a:blip r:embed="rId4"/>
          <a:stretch>
            <a:fillRect/>
          </a:stretch>
        </p:blipFill>
        <p:spPr>
          <a:xfrm>
            <a:off x="8349912" y="4072835"/>
            <a:ext cx="2982684" cy="1654628"/>
          </a:xfrm>
          <a:prstGeom prst="rect">
            <a:avLst/>
          </a:prstGeom>
        </p:spPr>
      </p:pic>
      <p:grpSp>
        <p:nvGrpSpPr>
          <p:cNvPr id="11" name="Grupė 10">
            <a:extLst>
              <a:ext uri="{FF2B5EF4-FFF2-40B4-BE49-F238E27FC236}">
                <a16:creationId xmlns:a16="http://schemas.microsoft.com/office/drawing/2014/main" id="{128503AC-24C0-EE4D-A011-5A923AE2EB8A}"/>
              </a:ext>
            </a:extLst>
          </p:cNvPr>
          <p:cNvGrpSpPr/>
          <p:nvPr/>
        </p:nvGrpSpPr>
        <p:grpSpPr>
          <a:xfrm>
            <a:off x="10068910" y="6190593"/>
            <a:ext cx="1954923" cy="595586"/>
            <a:chOff x="9627476" y="6169572"/>
            <a:chExt cx="1891862" cy="578069"/>
          </a:xfrm>
        </p:grpSpPr>
        <p:sp>
          <p:nvSpPr>
            <p:cNvPr id="12" name="Veiksmo mygtukas: Grįžti atgal arba Ankstesnis 11">
              <a:hlinkClick r:id="" action="ppaction://hlinkshowjump?jump=previousslide" highlightClick="1"/>
              <a:extLst>
                <a:ext uri="{FF2B5EF4-FFF2-40B4-BE49-F238E27FC236}">
                  <a16:creationId xmlns:a16="http://schemas.microsoft.com/office/drawing/2014/main" id="{C0FE948F-2DBC-B415-AC89-9FB1B983B7EB}"/>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Veiksmo mygtukas: Eiti pirmyn arba Paskesnis 12">
              <a:hlinkClick r:id="" action="ppaction://hlinkshowjump?jump=nextslide" highlightClick="1"/>
              <a:extLst>
                <a:ext uri="{FF2B5EF4-FFF2-40B4-BE49-F238E27FC236}">
                  <a16:creationId xmlns:a16="http://schemas.microsoft.com/office/drawing/2014/main" id="{C7B3638A-33EF-2C3E-BF6C-9E8B8384B10D}"/>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Veiksmo mygtukas: Eiti į pagrindinį 13">
              <a:hlinkClick r:id="rId5" action="ppaction://hlinksldjump" highlightClick="1"/>
              <a:extLst>
                <a:ext uri="{FF2B5EF4-FFF2-40B4-BE49-F238E27FC236}">
                  <a16:creationId xmlns:a16="http://schemas.microsoft.com/office/drawing/2014/main" id="{06E428D1-AC5E-F9E1-BEED-0705D153BEF6}"/>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1788996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lum/>
          </a:blip>
          <a:srcRect/>
          <a:stretch>
            <a:fillRect l="-1000" r="-1000"/>
          </a:stretch>
        </a:blipFill>
        <a:effectLst/>
      </p:bgPr>
    </p:bg>
    <p:spTree>
      <p:nvGrpSpPr>
        <p:cNvPr id="1" name=""/>
        <p:cNvGrpSpPr/>
        <p:nvPr/>
      </p:nvGrpSpPr>
      <p:grpSpPr>
        <a:xfrm>
          <a:off x="0" y="0"/>
          <a:ext cx="0" cy="0"/>
          <a:chOff x="0" y="0"/>
          <a:chExt cx="0" cy="0"/>
        </a:xfrm>
      </p:grpSpPr>
      <p:sp>
        <p:nvSpPr>
          <p:cNvPr id="18" name="Stačiakampis: suapvalinti kampai 17">
            <a:extLst>
              <a:ext uri="{FF2B5EF4-FFF2-40B4-BE49-F238E27FC236}">
                <a16:creationId xmlns:a16="http://schemas.microsoft.com/office/drawing/2014/main" id="{F6B3F632-6882-3DEC-45B4-8179D9A28C04}"/>
              </a:ext>
            </a:extLst>
          </p:cNvPr>
          <p:cNvSpPr/>
          <p:nvPr/>
        </p:nvSpPr>
        <p:spPr>
          <a:xfrm>
            <a:off x="3138482" y="409903"/>
            <a:ext cx="6106418" cy="1854396"/>
          </a:xfrm>
          <a:prstGeom prst="roundRect">
            <a:avLst/>
          </a:prstGeom>
          <a:solidFill>
            <a:schemeClr val="bg1">
              <a:alpha val="59000"/>
            </a:schemeClr>
          </a:solidFill>
          <a:ln>
            <a:noFill/>
          </a:ln>
          <a:effectLst>
            <a:softEdge rad="63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4" name="Grupė 13">
            <a:extLst>
              <a:ext uri="{FF2B5EF4-FFF2-40B4-BE49-F238E27FC236}">
                <a16:creationId xmlns:a16="http://schemas.microsoft.com/office/drawing/2014/main" id="{F89FDED0-E58A-C9A9-DE53-E8C5F62F832A}"/>
              </a:ext>
            </a:extLst>
          </p:cNvPr>
          <p:cNvGrpSpPr/>
          <p:nvPr/>
        </p:nvGrpSpPr>
        <p:grpSpPr>
          <a:xfrm>
            <a:off x="5990073" y="2384651"/>
            <a:ext cx="5159081" cy="2683579"/>
            <a:chOff x="3048001" y="656618"/>
            <a:chExt cx="9144000" cy="3631603"/>
          </a:xfrm>
        </p:grpSpPr>
        <p:sp>
          <p:nvSpPr>
            <p:cNvPr id="15" name="Stačiakampis: suapvalinti kampai 14">
              <a:extLst>
                <a:ext uri="{FF2B5EF4-FFF2-40B4-BE49-F238E27FC236}">
                  <a16:creationId xmlns:a16="http://schemas.microsoft.com/office/drawing/2014/main" id="{9600BB82-B795-4CF6-41A2-6C0E0EAF81CC}"/>
                </a:ext>
              </a:extLst>
            </p:cNvPr>
            <p:cNvSpPr/>
            <p:nvPr/>
          </p:nvSpPr>
          <p:spPr>
            <a:xfrm>
              <a:off x="3048001" y="656618"/>
              <a:ext cx="9144000" cy="3631603"/>
            </a:xfrm>
            <a:prstGeom prst="roundRect">
              <a:avLst/>
            </a:prstGeom>
            <a:solidFill>
              <a:schemeClr val="bg2">
                <a:lumMod val="75000"/>
              </a:schemeClr>
            </a:solidFill>
            <a:effectLst>
              <a:glow rad="609600">
                <a:schemeClr val="accent1">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Stačiakampis: suapvalinti kampai 15">
              <a:extLst>
                <a:ext uri="{FF2B5EF4-FFF2-40B4-BE49-F238E27FC236}">
                  <a16:creationId xmlns:a16="http://schemas.microsoft.com/office/drawing/2014/main" id="{CF919BBF-F762-7F14-7391-CB5B2C1DD693}"/>
                </a:ext>
              </a:extLst>
            </p:cNvPr>
            <p:cNvSpPr/>
            <p:nvPr/>
          </p:nvSpPr>
          <p:spPr>
            <a:xfrm>
              <a:off x="3405350" y="881568"/>
              <a:ext cx="8398934" cy="3081867"/>
            </a:xfrm>
            <a:prstGeom prst="roundRect">
              <a:avLst/>
            </a:prstGeom>
            <a:solidFill>
              <a:schemeClr val="accent6">
                <a:lumMod val="20000"/>
                <a:lumOff val="80000"/>
                <a:alpha val="5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8" name="Grupė 7">
            <a:extLst>
              <a:ext uri="{FF2B5EF4-FFF2-40B4-BE49-F238E27FC236}">
                <a16:creationId xmlns:a16="http://schemas.microsoft.com/office/drawing/2014/main" id="{0E2F953F-41DA-B62C-64ED-ED21C809A93C}"/>
              </a:ext>
            </a:extLst>
          </p:cNvPr>
          <p:cNvGrpSpPr/>
          <p:nvPr/>
        </p:nvGrpSpPr>
        <p:grpSpPr>
          <a:xfrm>
            <a:off x="452236" y="2384651"/>
            <a:ext cx="5159081" cy="2683579"/>
            <a:chOff x="3048001" y="656618"/>
            <a:chExt cx="9144000" cy="3631603"/>
          </a:xfrm>
        </p:grpSpPr>
        <p:sp>
          <p:nvSpPr>
            <p:cNvPr id="9" name="Stačiakampis: suapvalinti kampai 8">
              <a:extLst>
                <a:ext uri="{FF2B5EF4-FFF2-40B4-BE49-F238E27FC236}">
                  <a16:creationId xmlns:a16="http://schemas.microsoft.com/office/drawing/2014/main" id="{79061A1B-F7C8-6888-CD02-ECBDDCD1ABB4}"/>
                </a:ext>
              </a:extLst>
            </p:cNvPr>
            <p:cNvSpPr/>
            <p:nvPr/>
          </p:nvSpPr>
          <p:spPr>
            <a:xfrm>
              <a:off x="3048001" y="656618"/>
              <a:ext cx="9144000" cy="3631603"/>
            </a:xfrm>
            <a:prstGeom prst="roundRect">
              <a:avLst/>
            </a:prstGeom>
            <a:solidFill>
              <a:schemeClr val="bg2">
                <a:lumMod val="75000"/>
              </a:schemeClr>
            </a:solidFill>
            <a:effectLst>
              <a:glow rad="609600">
                <a:schemeClr val="accent1">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Stačiakampis: suapvalinti kampai 9">
              <a:extLst>
                <a:ext uri="{FF2B5EF4-FFF2-40B4-BE49-F238E27FC236}">
                  <a16:creationId xmlns:a16="http://schemas.microsoft.com/office/drawing/2014/main" id="{6789FE1A-C37C-B90C-FB73-7193C3FDC66A}"/>
                </a:ext>
              </a:extLst>
            </p:cNvPr>
            <p:cNvSpPr/>
            <p:nvPr/>
          </p:nvSpPr>
          <p:spPr>
            <a:xfrm>
              <a:off x="3405350" y="881568"/>
              <a:ext cx="8398934" cy="3081867"/>
            </a:xfrm>
            <a:prstGeom prst="roundRect">
              <a:avLst/>
            </a:prstGeom>
            <a:solidFill>
              <a:schemeClr val="accent6">
                <a:lumMod val="20000"/>
                <a:lumOff val="80000"/>
                <a:alpha val="5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a:extLst>
              <a:ext uri="{FF2B5EF4-FFF2-40B4-BE49-F238E27FC236}">
                <a16:creationId xmlns:a16="http://schemas.microsoft.com/office/drawing/2014/main" id="{99A84092-F823-F7C0-7407-C346533FFAA0}"/>
              </a:ext>
            </a:extLst>
          </p:cNvPr>
          <p:cNvSpPr>
            <a:spLocks noGrp="1"/>
          </p:cNvSpPr>
          <p:nvPr>
            <p:ph type="title"/>
          </p:nvPr>
        </p:nvSpPr>
        <p:spPr>
          <a:xfrm>
            <a:off x="933891" y="294340"/>
            <a:ext cx="10515600" cy="1325563"/>
          </a:xfrm>
        </p:spPr>
        <p:txBody>
          <a:bodyPr>
            <a:normAutofit/>
          </a:bodyPr>
          <a:lstStyle/>
          <a:p>
            <a:pPr algn="ctr"/>
            <a:r>
              <a:rPr lang="lt-LT" sz="3200" b="1">
                <a:latin typeface="Calibri"/>
                <a:ea typeface="Calibri"/>
                <a:cs typeface="Calibri"/>
              </a:rPr>
              <a:t>KAS TA ELEKTROLOKACIJA?</a:t>
            </a:r>
            <a:endParaRPr lang="en-US" sz="3200">
              <a:latin typeface="Calibri"/>
              <a:ea typeface="Calibri"/>
              <a:cs typeface="Calibri"/>
            </a:endParaRPr>
          </a:p>
        </p:txBody>
      </p:sp>
      <p:sp>
        <p:nvSpPr>
          <p:cNvPr id="3" name="Content Placeholder 2">
            <a:extLst>
              <a:ext uri="{FF2B5EF4-FFF2-40B4-BE49-F238E27FC236}">
                <a16:creationId xmlns:a16="http://schemas.microsoft.com/office/drawing/2014/main" id="{35989D06-0499-EAF2-CFFE-CA4C898E8D19}"/>
              </a:ext>
            </a:extLst>
          </p:cNvPr>
          <p:cNvSpPr>
            <a:spLocks noGrp="1"/>
          </p:cNvSpPr>
          <p:nvPr>
            <p:ph idx="1"/>
          </p:nvPr>
        </p:nvSpPr>
        <p:spPr>
          <a:xfrm>
            <a:off x="838200" y="1382603"/>
            <a:ext cx="10515600" cy="519567"/>
          </a:xfrm>
        </p:spPr>
        <p:txBody>
          <a:bodyPr vert="horz" lIns="91440" tIns="45720" rIns="91440" bIns="45720" rtlCol="0" anchor="t">
            <a:normAutofit/>
          </a:bodyPr>
          <a:lstStyle/>
          <a:p>
            <a:pPr marL="0" indent="0" algn="ctr">
              <a:buNone/>
            </a:pPr>
            <a:r>
              <a:rPr lang="lt-LT" sz="2400" b="1" err="1">
                <a:latin typeface="Calibri"/>
                <a:ea typeface="Calibri"/>
                <a:cs typeface="Calibri"/>
              </a:rPr>
              <a:t>Elektrolokacija</a:t>
            </a:r>
            <a:r>
              <a:rPr lang="lt-LT" sz="2400" b="1">
                <a:latin typeface="Calibri"/>
                <a:ea typeface="Calibri"/>
                <a:cs typeface="Calibri"/>
              </a:rPr>
              <a:t> yra skirstoma į dvi grupes:</a:t>
            </a:r>
            <a:endParaRPr lang="en-US" sz="2400" b="1">
              <a:latin typeface="Calibri"/>
              <a:ea typeface="Calibri"/>
              <a:cs typeface="Calibri"/>
            </a:endParaRPr>
          </a:p>
        </p:txBody>
      </p:sp>
      <p:sp>
        <p:nvSpPr>
          <p:cNvPr id="4" name="TextBox 3">
            <a:extLst>
              <a:ext uri="{FF2B5EF4-FFF2-40B4-BE49-F238E27FC236}">
                <a16:creationId xmlns:a16="http://schemas.microsoft.com/office/drawing/2014/main" id="{21FB662F-EE20-B53A-1263-A8EC764F2111}"/>
              </a:ext>
            </a:extLst>
          </p:cNvPr>
          <p:cNvSpPr txBox="1"/>
          <p:nvPr/>
        </p:nvSpPr>
        <p:spPr>
          <a:xfrm>
            <a:off x="722514" y="2696506"/>
            <a:ext cx="4601391"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lt-LT" sz="2000" b="1">
                <a:latin typeface="Times New Roman" panose="02020603050405020304" pitchFamily="18" charset="0"/>
                <a:ea typeface="Calibri"/>
                <a:cs typeface="Times New Roman" panose="02020603050405020304" pitchFamily="18" charset="0"/>
              </a:rPr>
              <a:t>Pasyvi </a:t>
            </a:r>
            <a:r>
              <a:rPr lang="lt-LT" sz="2000" b="1" err="1">
                <a:latin typeface="Times New Roman" panose="02020603050405020304" pitchFamily="18" charset="0"/>
                <a:ea typeface="Calibri"/>
                <a:cs typeface="Times New Roman" panose="02020603050405020304" pitchFamily="18" charset="0"/>
              </a:rPr>
              <a:t>elektrolokacija</a:t>
            </a:r>
            <a:r>
              <a:rPr lang="lt-LT" sz="2000">
                <a:latin typeface="Times New Roman" panose="02020603050405020304" pitchFamily="18" charset="0"/>
                <a:ea typeface="Calibri"/>
                <a:cs typeface="Times New Roman" panose="02020603050405020304" pitchFamily="18" charset="0"/>
              </a:rPr>
              <a:t> - gyvūnas </a:t>
            </a:r>
            <a:r>
              <a:rPr lang="lt-LT" sz="2000" err="1">
                <a:latin typeface="Times New Roman" panose="02020603050405020304" pitchFamily="18" charset="0"/>
                <a:ea typeface="Calibri"/>
                <a:cs typeface="Times New Roman" panose="02020603050405020304" pitchFamily="18" charset="0"/>
              </a:rPr>
              <a:t>elektroreceptoriais</a:t>
            </a:r>
            <a:r>
              <a:rPr lang="lt-LT" sz="2000">
                <a:latin typeface="Times New Roman" panose="02020603050405020304" pitchFamily="18" charset="0"/>
                <a:ea typeface="Calibri"/>
                <a:cs typeface="Times New Roman" panose="02020603050405020304" pitchFamily="18" charset="0"/>
              </a:rPr>
              <a:t> matuoja elektrinį lauką aplinkoje ir taip aptinka pasislėpusius gyvūnus, kadangi jų raumenys ir nervai sudaro tam tikrą nuosavąjį elektrinį lauką.</a:t>
            </a:r>
            <a:endParaRPr lang="en-US" sz="2000">
              <a:latin typeface="Times New Roman" panose="02020603050405020304" pitchFamily="18" charset="0"/>
              <a:ea typeface="Calibri"/>
              <a:cs typeface="Times New Roman" panose="02020603050405020304" pitchFamily="18" charset="0"/>
            </a:endParaRPr>
          </a:p>
        </p:txBody>
      </p:sp>
      <p:pic>
        <p:nvPicPr>
          <p:cNvPr id="5" name="Picture 4">
            <a:extLst>
              <a:ext uri="{FF2B5EF4-FFF2-40B4-BE49-F238E27FC236}">
                <a16:creationId xmlns:a16="http://schemas.microsoft.com/office/drawing/2014/main" id="{7CA8D0B2-C070-B44D-F03D-F897FEC3D337}"/>
              </a:ext>
            </a:extLst>
          </p:cNvPr>
          <p:cNvPicPr>
            <a:picLocks noChangeAspect="1"/>
          </p:cNvPicPr>
          <p:nvPr/>
        </p:nvPicPr>
        <p:blipFill>
          <a:blip r:embed="rId3"/>
          <a:stretch>
            <a:fillRect/>
          </a:stretch>
        </p:blipFill>
        <p:spPr>
          <a:xfrm>
            <a:off x="888601" y="4674851"/>
            <a:ext cx="4503965" cy="1906361"/>
          </a:xfrm>
          <a:prstGeom prst="rect">
            <a:avLst/>
          </a:prstGeom>
          <a:ln>
            <a:noFill/>
          </a:ln>
          <a:effectLst>
            <a:softEdge rad="112500"/>
          </a:effectLst>
        </p:spPr>
      </p:pic>
      <p:sp>
        <p:nvSpPr>
          <p:cNvPr id="6" name="TextBox 5">
            <a:extLst>
              <a:ext uri="{FF2B5EF4-FFF2-40B4-BE49-F238E27FC236}">
                <a16:creationId xmlns:a16="http://schemas.microsoft.com/office/drawing/2014/main" id="{113107F7-3108-04B1-4D48-C34EFDFB9E2D}"/>
              </a:ext>
            </a:extLst>
          </p:cNvPr>
          <p:cNvSpPr txBox="1"/>
          <p:nvPr/>
        </p:nvSpPr>
        <p:spPr>
          <a:xfrm>
            <a:off x="6338775" y="2708166"/>
            <a:ext cx="4591628"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lt-LT" b="1">
                <a:latin typeface="Times New Roman" panose="02020603050405020304" pitchFamily="18" charset="0"/>
                <a:cs typeface="Times New Roman" panose="02020603050405020304" pitchFamily="18" charset="0"/>
              </a:rPr>
              <a:t>Aktyvi </a:t>
            </a:r>
            <a:r>
              <a:rPr lang="lt-LT" b="1" err="1">
                <a:latin typeface="Times New Roman" panose="02020603050405020304" pitchFamily="18" charset="0"/>
                <a:cs typeface="Times New Roman" panose="02020603050405020304" pitchFamily="18" charset="0"/>
              </a:rPr>
              <a:t>elektrolokacija</a:t>
            </a:r>
            <a:r>
              <a:rPr lang="lt-LT">
                <a:latin typeface="Times New Roman" panose="02020603050405020304" pitchFamily="18" charset="0"/>
                <a:cs typeface="Times New Roman" panose="02020603050405020304" pitchFamily="18" charset="0"/>
              </a:rPr>
              <a:t> - gyvūnas pats sudaro gana stiprų elektrinį lauką, ir jo </a:t>
            </a:r>
            <a:r>
              <a:rPr lang="lt-LT" err="1">
                <a:latin typeface="Times New Roman" panose="02020603050405020304" pitchFamily="18" charset="0"/>
                <a:cs typeface="Times New Roman" panose="02020603050405020304" pitchFamily="18" charset="0"/>
              </a:rPr>
              <a:t>elektroreceptoriai</a:t>
            </a:r>
            <a:r>
              <a:rPr lang="lt-LT">
                <a:latin typeface="Times New Roman" panose="02020603050405020304" pitchFamily="18" charset="0"/>
                <a:cs typeface="Times New Roman" panose="02020603050405020304" pitchFamily="18" charset="0"/>
              </a:rPr>
              <a:t> matuoja jo paties elektrinio lauko iškraipymus dėl sąveikos su greta besislepiančių gyvūnų nuosavaisiais elektros laukais.</a:t>
            </a:r>
          </a:p>
        </p:txBody>
      </p:sp>
      <p:pic>
        <p:nvPicPr>
          <p:cNvPr id="7" name="Paveikslėlis 6" descr="Paveikslėlis, kuriame yra iliustracija, piešimas, eskizas, animacija&#10;&#10;Automatiškai sugeneruotas aprašymas">
            <a:extLst>
              <a:ext uri="{FF2B5EF4-FFF2-40B4-BE49-F238E27FC236}">
                <a16:creationId xmlns:a16="http://schemas.microsoft.com/office/drawing/2014/main" id="{D7E33CA7-52A2-A732-A7CB-C79893ECCB52}"/>
              </a:ext>
            </a:extLst>
          </p:cNvPr>
          <p:cNvPicPr>
            <a:picLocks noChangeAspect="1"/>
          </p:cNvPicPr>
          <p:nvPr/>
        </p:nvPicPr>
        <p:blipFill>
          <a:blip r:embed="rId4"/>
          <a:stretch>
            <a:fillRect/>
          </a:stretch>
        </p:blipFill>
        <p:spPr>
          <a:xfrm>
            <a:off x="6337621" y="4582844"/>
            <a:ext cx="4592782" cy="2012372"/>
          </a:xfrm>
          <a:prstGeom prst="rect">
            <a:avLst/>
          </a:prstGeom>
          <a:ln>
            <a:noFill/>
          </a:ln>
          <a:effectLst>
            <a:softEdge rad="112500"/>
          </a:effectLst>
        </p:spPr>
      </p:pic>
      <p:grpSp>
        <p:nvGrpSpPr>
          <p:cNvPr id="11" name="Grupė 10">
            <a:extLst>
              <a:ext uri="{FF2B5EF4-FFF2-40B4-BE49-F238E27FC236}">
                <a16:creationId xmlns:a16="http://schemas.microsoft.com/office/drawing/2014/main" id="{D67E81CE-68B3-CB13-DB3A-8D77FF576475}"/>
              </a:ext>
            </a:extLst>
          </p:cNvPr>
          <p:cNvGrpSpPr/>
          <p:nvPr/>
        </p:nvGrpSpPr>
        <p:grpSpPr>
          <a:xfrm>
            <a:off x="10068910" y="6190593"/>
            <a:ext cx="1954923" cy="595586"/>
            <a:chOff x="9627476" y="6169572"/>
            <a:chExt cx="1891862" cy="578069"/>
          </a:xfrm>
        </p:grpSpPr>
        <p:sp>
          <p:nvSpPr>
            <p:cNvPr id="12" name="Veiksmo mygtukas: Grįžti atgal arba Ankstesnis 11">
              <a:hlinkClick r:id="" action="ppaction://hlinkshowjump?jump=previousslide" highlightClick="1"/>
              <a:extLst>
                <a:ext uri="{FF2B5EF4-FFF2-40B4-BE49-F238E27FC236}">
                  <a16:creationId xmlns:a16="http://schemas.microsoft.com/office/drawing/2014/main" id="{DAD4CDE8-C619-7738-6F7E-08727BBB3B2B}"/>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Veiksmo mygtukas: Eiti pirmyn arba Paskesnis 12">
              <a:hlinkClick r:id="" action="ppaction://hlinkshowjump?jump=nextslide" highlightClick="1"/>
              <a:extLst>
                <a:ext uri="{FF2B5EF4-FFF2-40B4-BE49-F238E27FC236}">
                  <a16:creationId xmlns:a16="http://schemas.microsoft.com/office/drawing/2014/main" id="{382554AC-6A5D-4D0D-0A22-DC91F2EA1342}"/>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Veiksmo mygtukas: Eiti į pagrindinį 16">
              <a:hlinkClick r:id="rId5" action="ppaction://hlinksldjump" highlightClick="1"/>
              <a:extLst>
                <a:ext uri="{FF2B5EF4-FFF2-40B4-BE49-F238E27FC236}">
                  <a16:creationId xmlns:a16="http://schemas.microsoft.com/office/drawing/2014/main" id="{B86A9CC8-AF2B-1B0A-E20E-1729D1D34F00}"/>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2968501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lum/>
          </a:blip>
          <a:srcRect/>
          <a:stretch>
            <a:fillRect t="-39000" b="-39000"/>
          </a:stretch>
        </a:blipFill>
        <a:effectLst/>
      </p:bgPr>
    </p:bg>
    <p:spTree>
      <p:nvGrpSpPr>
        <p:cNvPr id="1" name=""/>
        <p:cNvGrpSpPr/>
        <p:nvPr/>
      </p:nvGrpSpPr>
      <p:grpSpPr>
        <a:xfrm>
          <a:off x="0" y="0"/>
          <a:ext cx="0" cy="0"/>
          <a:chOff x="0" y="0"/>
          <a:chExt cx="0" cy="0"/>
        </a:xfrm>
      </p:grpSpPr>
      <p:grpSp>
        <p:nvGrpSpPr>
          <p:cNvPr id="6" name="Grupė 5">
            <a:extLst>
              <a:ext uri="{FF2B5EF4-FFF2-40B4-BE49-F238E27FC236}">
                <a16:creationId xmlns:a16="http://schemas.microsoft.com/office/drawing/2014/main" id="{8AFC9FEC-5704-E2D7-1FD1-EB070B01DAB4}"/>
              </a:ext>
            </a:extLst>
          </p:cNvPr>
          <p:cNvGrpSpPr/>
          <p:nvPr/>
        </p:nvGrpSpPr>
        <p:grpSpPr>
          <a:xfrm>
            <a:off x="334455" y="1503796"/>
            <a:ext cx="11523089" cy="3159510"/>
            <a:chOff x="3048001" y="656618"/>
            <a:chExt cx="9144000" cy="3631603"/>
          </a:xfrm>
        </p:grpSpPr>
        <p:sp>
          <p:nvSpPr>
            <p:cNvPr id="7" name="Stačiakampis: suapvalinti kampai 6">
              <a:extLst>
                <a:ext uri="{FF2B5EF4-FFF2-40B4-BE49-F238E27FC236}">
                  <a16:creationId xmlns:a16="http://schemas.microsoft.com/office/drawing/2014/main" id="{088B5884-3A8F-3A74-5F47-3BAA9781CFB8}"/>
                </a:ext>
              </a:extLst>
            </p:cNvPr>
            <p:cNvSpPr/>
            <p:nvPr/>
          </p:nvSpPr>
          <p:spPr>
            <a:xfrm>
              <a:off x="3048001" y="656618"/>
              <a:ext cx="9144000" cy="3631603"/>
            </a:xfrm>
            <a:prstGeom prst="roundRect">
              <a:avLst/>
            </a:prstGeom>
            <a:solidFill>
              <a:schemeClr val="bg2">
                <a:lumMod val="75000"/>
              </a:schemeClr>
            </a:solidFill>
            <a:effectLst>
              <a:glow rad="609600">
                <a:schemeClr val="accent1">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Stačiakampis: suapvalinti kampai 7">
              <a:extLst>
                <a:ext uri="{FF2B5EF4-FFF2-40B4-BE49-F238E27FC236}">
                  <a16:creationId xmlns:a16="http://schemas.microsoft.com/office/drawing/2014/main" id="{A31107DC-9FAA-EFF7-DC12-46AB01BDD7F4}"/>
                </a:ext>
              </a:extLst>
            </p:cNvPr>
            <p:cNvSpPr/>
            <p:nvPr/>
          </p:nvSpPr>
          <p:spPr>
            <a:xfrm>
              <a:off x="3405350" y="881568"/>
              <a:ext cx="8398934" cy="3081867"/>
            </a:xfrm>
            <a:prstGeom prst="roundRect">
              <a:avLst/>
            </a:prstGeom>
            <a:solidFill>
              <a:schemeClr val="accent6">
                <a:lumMod val="20000"/>
                <a:lumOff val="80000"/>
                <a:alpha val="5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a:extLst>
              <a:ext uri="{FF2B5EF4-FFF2-40B4-BE49-F238E27FC236}">
                <a16:creationId xmlns:a16="http://schemas.microsoft.com/office/drawing/2014/main" id="{A2F51690-BF16-C577-D059-04B2ACC7FA41}"/>
              </a:ext>
            </a:extLst>
          </p:cNvPr>
          <p:cNvSpPr>
            <a:spLocks noGrp="1"/>
          </p:cNvSpPr>
          <p:nvPr>
            <p:ph type="title"/>
          </p:nvPr>
        </p:nvSpPr>
        <p:spPr/>
        <p:txBody>
          <a:bodyPr>
            <a:normAutofit/>
          </a:bodyPr>
          <a:lstStyle/>
          <a:p>
            <a:pPr algn="ctr"/>
            <a:r>
              <a:rPr lang="lt-LT" sz="3200" b="1">
                <a:latin typeface="Calibri"/>
                <a:cs typeface="Calibri"/>
              </a:rPr>
              <a:t>ELEKTROKOMUNIKACIJA</a:t>
            </a:r>
            <a:endParaRPr lang="en-US" sz="3200">
              <a:latin typeface="Calibri"/>
              <a:cs typeface="Calibri"/>
            </a:endParaRPr>
          </a:p>
        </p:txBody>
      </p:sp>
      <p:sp>
        <p:nvSpPr>
          <p:cNvPr id="3" name="Content Placeholder 2">
            <a:extLst>
              <a:ext uri="{FF2B5EF4-FFF2-40B4-BE49-F238E27FC236}">
                <a16:creationId xmlns:a16="http://schemas.microsoft.com/office/drawing/2014/main" id="{DB410A01-E813-BF7E-9C0E-B88C742191BA}"/>
              </a:ext>
            </a:extLst>
          </p:cNvPr>
          <p:cNvSpPr>
            <a:spLocks noGrp="1"/>
          </p:cNvSpPr>
          <p:nvPr>
            <p:ph idx="1"/>
          </p:nvPr>
        </p:nvSpPr>
        <p:spPr/>
        <p:txBody>
          <a:bodyPr vert="horz" lIns="91440" tIns="45720" rIns="91440" bIns="45720" rtlCol="0" anchor="t">
            <a:normAutofit/>
          </a:bodyPr>
          <a:lstStyle/>
          <a:p>
            <a:pPr algn="ctr">
              <a:buNone/>
            </a:pPr>
            <a:r>
              <a:rPr lang="lt-LT" sz="2400" b="1">
                <a:latin typeface="Calibri"/>
                <a:cs typeface="Calibri"/>
              </a:rPr>
              <a:t>      </a:t>
            </a:r>
            <a:r>
              <a:rPr lang="lt-LT" sz="2400" b="1" err="1">
                <a:latin typeface="Times New Roman" panose="02020603050405020304" pitchFamily="18" charset="0"/>
                <a:cs typeface="Times New Roman" panose="02020603050405020304" pitchFamily="18" charset="0"/>
              </a:rPr>
              <a:t>Elektrokomunikacija</a:t>
            </a:r>
            <a:r>
              <a:rPr lang="lt-LT" sz="2400">
                <a:latin typeface="Times New Roman" panose="02020603050405020304" pitchFamily="18" charset="0"/>
                <a:cs typeface="Times New Roman" panose="02020603050405020304" pitchFamily="18" charset="0"/>
              </a:rPr>
              <a:t> yra silpnai elektrinių žuvų naudojamas komunikacijos būdas. Šios žuvys bendrauja generuodamos elektrinį lauką, kurį antrasis individas gauna savo </a:t>
            </a:r>
            <a:r>
              <a:rPr lang="lt-LT" sz="2400" err="1">
                <a:latin typeface="Times New Roman" panose="02020603050405020304" pitchFamily="18" charset="0"/>
                <a:cs typeface="Times New Roman" panose="02020603050405020304" pitchFamily="18" charset="0"/>
              </a:rPr>
              <a:t>elektroreceptoriais</a:t>
            </a:r>
            <a:r>
              <a:rPr lang="lt-LT" sz="2400">
                <a:latin typeface="Times New Roman" panose="02020603050405020304" pitchFamily="18" charset="0"/>
                <a:cs typeface="Times New Roman" panose="02020603050405020304" pitchFamily="18" charset="0"/>
              </a:rPr>
              <a:t>. Žuvis interpretuoja pranešimą naudodama signalo dažnius, bangų formas, delsą ir t.t.. Jie gali tai naudoti norėdami pritraukti draugus!</a:t>
            </a:r>
            <a:endParaRPr lang="en-US" sz="2400">
              <a:latin typeface="Times New Roman" panose="02020603050405020304" pitchFamily="18" charset="0"/>
              <a:cs typeface="Times New Roman" panose="02020603050405020304" pitchFamily="18" charset="0"/>
            </a:endParaRPr>
          </a:p>
          <a:p>
            <a:pPr>
              <a:buNone/>
            </a:pPr>
            <a:endParaRPr lang="en-US" sz="1100">
              <a:latin typeface="Calibri"/>
              <a:cs typeface="Calibri"/>
            </a:endParaRPr>
          </a:p>
          <a:p>
            <a:pPr marL="0" indent="0">
              <a:buNone/>
            </a:pPr>
            <a:endParaRPr lang="en-US"/>
          </a:p>
        </p:txBody>
      </p:sp>
      <p:pic>
        <p:nvPicPr>
          <p:cNvPr id="4" name="Paveikslėlis 3" descr="Paveikslėlis, kuriame yra eskizas, Vaikų piešiniai, piešimas, menas&#10;&#10;Automatiškai sugeneruotas aprašymas">
            <a:extLst>
              <a:ext uri="{FF2B5EF4-FFF2-40B4-BE49-F238E27FC236}">
                <a16:creationId xmlns:a16="http://schemas.microsoft.com/office/drawing/2014/main" id="{42FC0902-C941-CCBF-4E1B-69C3D63416C8}"/>
              </a:ext>
            </a:extLst>
          </p:cNvPr>
          <p:cNvPicPr>
            <a:picLocks noChangeAspect="1"/>
          </p:cNvPicPr>
          <p:nvPr/>
        </p:nvPicPr>
        <p:blipFill>
          <a:blip r:embed="rId3"/>
          <a:stretch>
            <a:fillRect/>
          </a:stretch>
        </p:blipFill>
        <p:spPr>
          <a:xfrm>
            <a:off x="1864010" y="4266022"/>
            <a:ext cx="2482272" cy="2308225"/>
          </a:xfrm>
          <a:prstGeom prst="rect">
            <a:avLst/>
          </a:prstGeom>
        </p:spPr>
      </p:pic>
      <p:pic>
        <p:nvPicPr>
          <p:cNvPr id="5" name="Paveikslėlis 4" descr="Paveikslėlis, kuriame yra piešimas, iliustracija, dizainas&#10;&#10;Automatiškai sugeneruotas aprašymas">
            <a:extLst>
              <a:ext uri="{FF2B5EF4-FFF2-40B4-BE49-F238E27FC236}">
                <a16:creationId xmlns:a16="http://schemas.microsoft.com/office/drawing/2014/main" id="{5DC5D7A3-24C3-9CC7-F598-A6282C203296}"/>
              </a:ext>
            </a:extLst>
          </p:cNvPr>
          <p:cNvPicPr>
            <a:picLocks noChangeAspect="1"/>
          </p:cNvPicPr>
          <p:nvPr/>
        </p:nvPicPr>
        <p:blipFill>
          <a:blip r:embed="rId4"/>
          <a:stretch>
            <a:fillRect/>
          </a:stretch>
        </p:blipFill>
        <p:spPr>
          <a:xfrm>
            <a:off x="6759756" y="3977385"/>
            <a:ext cx="4845916" cy="2596862"/>
          </a:xfrm>
          <a:prstGeom prst="rect">
            <a:avLst/>
          </a:prstGeom>
        </p:spPr>
      </p:pic>
      <p:grpSp>
        <p:nvGrpSpPr>
          <p:cNvPr id="9" name="Grupė 8">
            <a:extLst>
              <a:ext uri="{FF2B5EF4-FFF2-40B4-BE49-F238E27FC236}">
                <a16:creationId xmlns:a16="http://schemas.microsoft.com/office/drawing/2014/main" id="{A07A9CB2-B0B9-B2D3-E1D4-D204E98BA4AB}"/>
              </a:ext>
            </a:extLst>
          </p:cNvPr>
          <p:cNvGrpSpPr/>
          <p:nvPr/>
        </p:nvGrpSpPr>
        <p:grpSpPr>
          <a:xfrm>
            <a:off x="10068910" y="6232633"/>
            <a:ext cx="1954923" cy="595586"/>
            <a:chOff x="9627476" y="6169572"/>
            <a:chExt cx="1891862" cy="578069"/>
          </a:xfrm>
        </p:grpSpPr>
        <p:sp>
          <p:nvSpPr>
            <p:cNvPr id="10" name="Veiksmo mygtukas: Grįžti atgal arba Ankstesnis 9">
              <a:hlinkClick r:id="" action="ppaction://hlinkshowjump?jump=previousslide" highlightClick="1"/>
              <a:extLst>
                <a:ext uri="{FF2B5EF4-FFF2-40B4-BE49-F238E27FC236}">
                  <a16:creationId xmlns:a16="http://schemas.microsoft.com/office/drawing/2014/main" id="{94CCCB93-2F4D-11E9-9B6C-4CBC07168B3F}"/>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Veiksmo mygtukas: Eiti pirmyn arba Paskesnis 10">
              <a:hlinkClick r:id="" action="ppaction://hlinkshowjump?jump=nextslide" highlightClick="1"/>
              <a:extLst>
                <a:ext uri="{FF2B5EF4-FFF2-40B4-BE49-F238E27FC236}">
                  <a16:creationId xmlns:a16="http://schemas.microsoft.com/office/drawing/2014/main" id="{8013A39D-6EF4-7FB4-D4EA-B37AF2F86184}"/>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Veiksmo mygtukas: Eiti į pagrindinį 11">
              <a:hlinkClick r:id="rId5" action="ppaction://hlinksldjump" highlightClick="1"/>
              <a:extLst>
                <a:ext uri="{FF2B5EF4-FFF2-40B4-BE49-F238E27FC236}">
                  <a16:creationId xmlns:a16="http://schemas.microsoft.com/office/drawing/2014/main" id="{4FA27DF2-52C9-A9E8-B2EC-D21927ACA0F7}"/>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5325833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lum/>
          </a:blip>
          <a:srcRect/>
          <a:stretch>
            <a:fillRect t="-39000" b="-39000"/>
          </a:stretch>
        </a:blipFill>
        <a:effectLst/>
      </p:bgPr>
    </p:bg>
    <p:spTree>
      <p:nvGrpSpPr>
        <p:cNvPr id="1" name=""/>
        <p:cNvGrpSpPr/>
        <p:nvPr/>
      </p:nvGrpSpPr>
      <p:grpSpPr>
        <a:xfrm>
          <a:off x="0" y="0"/>
          <a:ext cx="0" cy="0"/>
          <a:chOff x="0" y="0"/>
          <a:chExt cx="0" cy="0"/>
        </a:xfrm>
      </p:grpSpPr>
      <p:grpSp>
        <p:nvGrpSpPr>
          <p:cNvPr id="6" name="Grupė 5">
            <a:extLst>
              <a:ext uri="{FF2B5EF4-FFF2-40B4-BE49-F238E27FC236}">
                <a16:creationId xmlns:a16="http://schemas.microsoft.com/office/drawing/2014/main" id="{C5358236-A0E5-F046-B92C-B3D93FE8EAA4}"/>
              </a:ext>
            </a:extLst>
          </p:cNvPr>
          <p:cNvGrpSpPr/>
          <p:nvPr/>
        </p:nvGrpSpPr>
        <p:grpSpPr>
          <a:xfrm>
            <a:off x="340651" y="329407"/>
            <a:ext cx="11510697" cy="4021762"/>
            <a:chOff x="3048001" y="656618"/>
            <a:chExt cx="9144000" cy="3631603"/>
          </a:xfrm>
        </p:grpSpPr>
        <p:sp>
          <p:nvSpPr>
            <p:cNvPr id="7" name="Stačiakampis: suapvalinti kampai 6">
              <a:extLst>
                <a:ext uri="{FF2B5EF4-FFF2-40B4-BE49-F238E27FC236}">
                  <a16:creationId xmlns:a16="http://schemas.microsoft.com/office/drawing/2014/main" id="{0D8C012E-525E-9710-F580-09194D162C8A}"/>
                </a:ext>
              </a:extLst>
            </p:cNvPr>
            <p:cNvSpPr/>
            <p:nvPr/>
          </p:nvSpPr>
          <p:spPr>
            <a:xfrm>
              <a:off x="3048001" y="656618"/>
              <a:ext cx="9144000" cy="3631603"/>
            </a:xfrm>
            <a:prstGeom prst="roundRect">
              <a:avLst/>
            </a:prstGeom>
            <a:solidFill>
              <a:schemeClr val="bg2">
                <a:lumMod val="75000"/>
              </a:schemeClr>
            </a:solidFill>
            <a:effectLst>
              <a:glow rad="609600">
                <a:schemeClr val="accent1">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Stačiakampis: suapvalinti kampai 7">
              <a:extLst>
                <a:ext uri="{FF2B5EF4-FFF2-40B4-BE49-F238E27FC236}">
                  <a16:creationId xmlns:a16="http://schemas.microsoft.com/office/drawing/2014/main" id="{D1C5B1EB-692B-EE51-CB0D-EBB2E71A60EF}"/>
                </a:ext>
              </a:extLst>
            </p:cNvPr>
            <p:cNvSpPr/>
            <p:nvPr/>
          </p:nvSpPr>
          <p:spPr>
            <a:xfrm>
              <a:off x="3405350" y="881568"/>
              <a:ext cx="8398934" cy="3081867"/>
            </a:xfrm>
            <a:prstGeom prst="roundRect">
              <a:avLst/>
            </a:prstGeom>
            <a:solidFill>
              <a:schemeClr val="accent6">
                <a:lumMod val="20000"/>
                <a:lumOff val="80000"/>
                <a:alpha val="5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Pavadinimas 1">
            <a:extLst>
              <a:ext uri="{FF2B5EF4-FFF2-40B4-BE49-F238E27FC236}">
                <a16:creationId xmlns:a16="http://schemas.microsoft.com/office/drawing/2014/main" id="{90CCDEB2-73D8-93E9-1036-EDCDFADC58C7}"/>
              </a:ext>
            </a:extLst>
          </p:cNvPr>
          <p:cNvSpPr>
            <a:spLocks noGrp="1"/>
          </p:cNvSpPr>
          <p:nvPr>
            <p:ph type="title"/>
          </p:nvPr>
        </p:nvSpPr>
        <p:spPr>
          <a:xfrm>
            <a:off x="838200" y="341313"/>
            <a:ext cx="10515600" cy="1004094"/>
          </a:xfrm>
        </p:spPr>
        <p:txBody>
          <a:bodyPr>
            <a:normAutofit/>
          </a:bodyPr>
          <a:lstStyle/>
          <a:p>
            <a:pPr algn="ctr"/>
            <a:r>
              <a:rPr lang="lt-LT" sz="2400" b="1">
                <a:latin typeface="Calibri"/>
                <a:cs typeface="Calibri"/>
              </a:rPr>
              <a:t>KAIP ŽUVYS GAMINA ELEKTRĄ?</a:t>
            </a:r>
            <a:endParaRPr lang="lt-LT" sz="2400">
              <a:latin typeface="Calibri"/>
              <a:cs typeface="Calibri"/>
            </a:endParaRPr>
          </a:p>
        </p:txBody>
      </p:sp>
      <p:sp>
        <p:nvSpPr>
          <p:cNvPr id="3" name="Turinio vietos rezervavimo ženklas 2">
            <a:extLst>
              <a:ext uri="{FF2B5EF4-FFF2-40B4-BE49-F238E27FC236}">
                <a16:creationId xmlns:a16="http://schemas.microsoft.com/office/drawing/2014/main" id="{3648521A-7195-ECE5-CFC2-AB6573A53012}"/>
              </a:ext>
            </a:extLst>
          </p:cNvPr>
          <p:cNvSpPr>
            <a:spLocks noGrp="1"/>
          </p:cNvSpPr>
          <p:nvPr>
            <p:ph idx="1"/>
          </p:nvPr>
        </p:nvSpPr>
        <p:spPr>
          <a:xfrm>
            <a:off x="838200" y="1087437"/>
            <a:ext cx="10515600" cy="4351338"/>
          </a:xfrm>
        </p:spPr>
        <p:txBody>
          <a:bodyPr vert="horz" lIns="91440" tIns="45720" rIns="91440" bIns="45720" rtlCol="0" anchor="t">
            <a:normAutofit/>
          </a:bodyPr>
          <a:lstStyle/>
          <a:p>
            <a:pPr marL="0" indent="0" algn="just">
              <a:buNone/>
            </a:pPr>
            <a:r>
              <a:rPr lang="lt-LT" sz="2400" dirty="0">
                <a:latin typeface="Times New Roman"/>
                <a:cs typeface="Times New Roman"/>
              </a:rPr>
              <a:t>Žuvies elektrinis organas užpildytas disko formos ląstelėmis. Jos vadinamos </a:t>
            </a:r>
            <a:r>
              <a:rPr lang="lt-LT" sz="2400" b="1" err="1">
                <a:latin typeface="Times New Roman"/>
                <a:cs typeface="Times New Roman"/>
              </a:rPr>
              <a:t>elektrocitais</a:t>
            </a:r>
            <a:r>
              <a:rPr lang="lt-LT" sz="2400" b="1" dirty="0">
                <a:latin typeface="Times New Roman"/>
                <a:cs typeface="Times New Roman"/>
              </a:rPr>
              <a:t>. </a:t>
            </a:r>
            <a:r>
              <a:rPr lang="lt-LT" sz="2400" err="1">
                <a:latin typeface="Times New Roman"/>
                <a:cs typeface="Times New Roman"/>
              </a:rPr>
              <a:t>Elektrocitai</a:t>
            </a:r>
            <a:r>
              <a:rPr lang="lt-LT" sz="2400" dirty="0">
                <a:latin typeface="Times New Roman"/>
                <a:cs typeface="Times New Roman"/>
              </a:rPr>
              <a:t> iš išorės yra teigiamai įkrauti, o jų vidus įkrautas neigiamai. Tačiau kartais žuvis siunčia pranešimą iš savo smegenų. Šis signalas nervų sistema keliauja į elektrinį organą. Ten jis pakeičia ląstelių elektros krūvių struktūrą. Viena pusė tampa teigiama, kita – neigiama. Toks kintantis krūvių išsidėstymas sukuria elektros srovę. Ungurys gali  vienu metu atidaryti visus savo membraninius vartus,  kad sukurtų didžiulį elektros sukrėtimą, kurį jis tikslingai paleidžia prieš savo grobį. </a:t>
            </a:r>
            <a:endParaRPr lang="lt-LT"/>
          </a:p>
        </p:txBody>
      </p:sp>
      <p:pic>
        <p:nvPicPr>
          <p:cNvPr id="4" name="Paveikslėlis 3" descr="Paveikslėlis, kuriame yra ekrano kopija, diagrama, dizainas&#10;&#10;Automatiškai sugeneruotas aprašymas">
            <a:extLst>
              <a:ext uri="{FF2B5EF4-FFF2-40B4-BE49-F238E27FC236}">
                <a16:creationId xmlns:a16="http://schemas.microsoft.com/office/drawing/2014/main" id="{07A91E55-5A05-7EE5-9336-BAEDC210E821}"/>
              </a:ext>
            </a:extLst>
          </p:cNvPr>
          <p:cNvPicPr>
            <a:picLocks noChangeAspect="1"/>
          </p:cNvPicPr>
          <p:nvPr/>
        </p:nvPicPr>
        <p:blipFill>
          <a:blip r:embed="rId3"/>
          <a:stretch>
            <a:fillRect/>
          </a:stretch>
        </p:blipFill>
        <p:spPr>
          <a:xfrm>
            <a:off x="1139158" y="4374983"/>
            <a:ext cx="6212103" cy="2477942"/>
          </a:xfrm>
          <a:prstGeom prst="rect">
            <a:avLst/>
          </a:prstGeom>
          <a:ln>
            <a:solidFill>
              <a:srgbClr val="4472C4"/>
            </a:solidFill>
          </a:ln>
        </p:spPr>
      </p:pic>
      <p:pic>
        <p:nvPicPr>
          <p:cNvPr id="5" name="Paveikslėlis 4" descr="How Do Electric Eels Make Electricity? ⚡">
            <a:extLst>
              <a:ext uri="{FF2B5EF4-FFF2-40B4-BE49-F238E27FC236}">
                <a16:creationId xmlns:a16="http://schemas.microsoft.com/office/drawing/2014/main" id="{F611964A-79E3-8324-83A1-1D306DB0CE89}"/>
              </a:ext>
            </a:extLst>
          </p:cNvPr>
          <p:cNvPicPr>
            <a:picLocks noChangeAspect="1"/>
          </p:cNvPicPr>
          <p:nvPr/>
        </p:nvPicPr>
        <p:blipFill>
          <a:blip r:embed="rId4"/>
          <a:stretch>
            <a:fillRect/>
          </a:stretch>
        </p:blipFill>
        <p:spPr>
          <a:xfrm>
            <a:off x="7949371" y="4369346"/>
            <a:ext cx="3228109" cy="2484581"/>
          </a:xfrm>
          <a:prstGeom prst="rect">
            <a:avLst/>
          </a:prstGeom>
          <a:ln>
            <a:solidFill>
              <a:srgbClr val="4472C4"/>
            </a:solidFill>
          </a:ln>
        </p:spPr>
      </p:pic>
      <p:grpSp>
        <p:nvGrpSpPr>
          <p:cNvPr id="9" name="Grupė 8">
            <a:extLst>
              <a:ext uri="{FF2B5EF4-FFF2-40B4-BE49-F238E27FC236}">
                <a16:creationId xmlns:a16="http://schemas.microsoft.com/office/drawing/2014/main" id="{6C451C51-6973-2FB7-9537-1F3DC2699C85}"/>
              </a:ext>
            </a:extLst>
          </p:cNvPr>
          <p:cNvGrpSpPr/>
          <p:nvPr/>
        </p:nvGrpSpPr>
        <p:grpSpPr>
          <a:xfrm>
            <a:off x="10068910" y="6190593"/>
            <a:ext cx="1954923" cy="595586"/>
            <a:chOff x="9627476" y="6169572"/>
            <a:chExt cx="1891862" cy="578069"/>
          </a:xfrm>
        </p:grpSpPr>
        <p:sp>
          <p:nvSpPr>
            <p:cNvPr id="10" name="Veiksmo mygtukas: Grįžti atgal arba Ankstesnis 9">
              <a:hlinkClick r:id="" action="ppaction://hlinkshowjump?jump=previousslide" highlightClick="1"/>
              <a:extLst>
                <a:ext uri="{FF2B5EF4-FFF2-40B4-BE49-F238E27FC236}">
                  <a16:creationId xmlns:a16="http://schemas.microsoft.com/office/drawing/2014/main" id="{77287892-5799-DFBF-A1D8-6494D8347A8C}"/>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Veiksmo mygtukas: Eiti pirmyn arba Paskesnis 10">
              <a:hlinkClick r:id="" action="ppaction://hlinkshowjump?jump=nextslide" highlightClick="1"/>
              <a:extLst>
                <a:ext uri="{FF2B5EF4-FFF2-40B4-BE49-F238E27FC236}">
                  <a16:creationId xmlns:a16="http://schemas.microsoft.com/office/drawing/2014/main" id="{B3CC1B18-BD27-D56A-D8AE-5385C221B3FF}"/>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Veiksmo mygtukas: Eiti į pagrindinį 11">
              <a:hlinkClick r:id="rId5" action="ppaction://hlinksldjump" highlightClick="1"/>
              <a:extLst>
                <a:ext uri="{FF2B5EF4-FFF2-40B4-BE49-F238E27FC236}">
                  <a16:creationId xmlns:a16="http://schemas.microsoft.com/office/drawing/2014/main" id="{E9F3CB5F-CE75-D245-88E9-3D7E9056EA98}"/>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6286253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lum/>
          </a:blip>
          <a:srcRect/>
          <a:stretch>
            <a:fillRect t="-9000" b="-9000"/>
          </a:stretch>
        </a:blipFill>
        <a:effectLst/>
      </p:bgPr>
    </p:bg>
    <p:spTree>
      <p:nvGrpSpPr>
        <p:cNvPr id="1" name=""/>
        <p:cNvGrpSpPr/>
        <p:nvPr/>
      </p:nvGrpSpPr>
      <p:grpSpPr>
        <a:xfrm>
          <a:off x="0" y="0"/>
          <a:ext cx="0" cy="0"/>
          <a:chOff x="0" y="0"/>
          <a:chExt cx="0" cy="0"/>
        </a:xfrm>
      </p:grpSpPr>
      <p:grpSp>
        <p:nvGrpSpPr>
          <p:cNvPr id="5" name="Grupė 4">
            <a:extLst>
              <a:ext uri="{FF2B5EF4-FFF2-40B4-BE49-F238E27FC236}">
                <a16:creationId xmlns:a16="http://schemas.microsoft.com/office/drawing/2014/main" id="{839D82B9-CD26-1996-D04B-7E50ED02E37F}"/>
              </a:ext>
            </a:extLst>
          </p:cNvPr>
          <p:cNvGrpSpPr/>
          <p:nvPr/>
        </p:nvGrpSpPr>
        <p:grpSpPr>
          <a:xfrm>
            <a:off x="175392" y="568881"/>
            <a:ext cx="7834943" cy="5721406"/>
            <a:chOff x="3048001" y="656618"/>
            <a:chExt cx="9144000" cy="3631603"/>
          </a:xfrm>
        </p:grpSpPr>
        <p:sp>
          <p:nvSpPr>
            <p:cNvPr id="6" name="Stačiakampis: suapvalinti kampai 5">
              <a:extLst>
                <a:ext uri="{FF2B5EF4-FFF2-40B4-BE49-F238E27FC236}">
                  <a16:creationId xmlns:a16="http://schemas.microsoft.com/office/drawing/2014/main" id="{2AC5ED4B-896F-9D7D-82C5-0A8C7D4E870E}"/>
                </a:ext>
              </a:extLst>
            </p:cNvPr>
            <p:cNvSpPr/>
            <p:nvPr/>
          </p:nvSpPr>
          <p:spPr>
            <a:xfrm>
              <a:off x="3048001" y="656618"/>
              <a:ext cx="9144000" cy="3631603"/>
            </a:xfrm>
            <a:prstGeom prst="roundRect">
              <a:avLst/>
            </a:prstGeom>
            <a:solidFill>
              <a:schemeClr val="bg2">
                <a:lumMod val="75000"/>
              </a:schemeClr>
            </a:solidFill>
            <a:effectLst>
              <a:glow rad="609600">
                <a:schemeClr val="accent1">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Stačiakampis: suapvalinti kampai 6">
              <a:extLst>
                <a:ext uri="{FF2B5EF4-FFF2-40B4-BE49-F238E27FC236}">
                  <a16:creationId xmlns:a16="http://schemas.microsoft.com/office/drawing/2014/main" id="{7749253F-D468-EFDD-508D-9A193D3D638C}"/>
                </a:ext>
              </a:extLst>
            </p:cNvPr>
            <p:cNvSpPr/>
            <p:nvPr/>
          </p:nvSpPr>
          <p:spPr>
            <a:xfrm>
              <a:off x="3405350" y="881568"/>
              <a:ext cx="8398934" cy="3081867"/>
            </a:xfrm>
            <a:prstGeom prst="roundRect">
              <a:avLst/>
            </a:prstGeom>
            <a:solidFill>
              <a:schemeClr val="accent6">
                <a:lumMod val="20000"/>
                <a:lumOff val="80000"/>
                <a:alpha val="5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Pavadinimas 1">
            <a:extLst>
              <a:ext uri="{FF2B5EF4-FFF2-40B4-BE49-F238E27FC236}">
                <a16:creationId xmlns:a16="http://schemas.microsoft.com/office/drawing/2014/main" id="{3815A150-16BD-7F8B-39C2-FE0C64D95901}"/>
              </a:ext>
            </a:extLst>
          </p:cNvPr>
          <p:cNvSpPr>
            <a:spLocks noGrp="1"/>
          </p:cNvSpPr>
          <p:nvPr>
            <p:ph type="title"/>
          </p:nvPr>
        </p:nvSpPr>
        <p:spPr>
          <a:xfrm>
            <a:off x="-3098285" y="771469"/>
            <a:ext cx="10515600" cy="1325563"/>
          </a:xfrm>
        </p:spPr>
        <p:txBody>
          <a:bodyPr>
            <a:normAutofit/>
          </a:bodyPr>
          <a:lstStyle/>
          <a:p>
            <a:pPr algn="ctr"/>
            <a:r>
              <a:rPr lang="lt-LT" sz="2400" b="1">
                <a:latin typeface="Calibri"/>
                <a:cs typeface="Calibri"/>
              </a:rPr>
              <a:t>ĮDOMUS FAKTAS:</a:t>
            </a:r>
          </a:p>
        </p:txBody>
      </p:sp>
      <p:sp>
        <p:nvSpPr>
          <p:cNvPr id="3" name="Turinio vietos rezervavimo ženklas 2">
            <a:extLst>
              <a:ext uri="{FF2B5EF4-FFF2-40B4-BE49-F238E27FC236}">
                <a16:creationId xmlns:a16="http://schemas.microsoft.com/office/drawing/2014/main" id="{55A6BA9D-9EE0-FD78-14A0-5324D768178B}"/>
              </a:ext>
            </a:extLst>
          </p:cNvPr>
          <p:cNvSpPr>
            <a:spLocks noGrp="1"/>
          </p:cNvSpPr>
          <p:nvPr>
            <p:ph idx="1"/>
          </p:nvPr>
        </p:nvSpPr>
        <p:spPr>
          <a:xfrm>
            <a:off x="838200" y="1825625"/>
            <a:ext cx="6532419" cy="4085793"/>
          </a:xfrm>
        </p:spPr>
        <p:txBody>
          <a:bodyPr vert="horz" lIns="91440" tIns="45720" rIns="91440" bIns="45720" rtlCol="0" anchor="t">
            <a:normAutofit/>
          </a:bodyPr>
          <a:lstStyle/>
          <a:p>
            <a:pPr marL="0" indent="0">
              <a:buNone/>
            </a:pPr>
            <a:r>
              <a:rPr lang="lt-LT" sz="2400">
                <a:latin typeface="Times New Roman" panose="02020603050405020304" pitchFamily="18" charset="0"/>
                <a:cs typeface="Times New Roman" panose="02020603050405020304" pitchFamily="18" charset="0"/>
              </a:rPr>
              <a:t>A. </a:t>
            </a:r>
            <a:r>
              <a:rPr lang="lt-LT" sz="2400" err="1">
                <a:latin typeface="Times New Roman" panose="02020603050405020304" pitchFamily="18" charset="0"/>
                <a:cs typeface="Times New Roman" panose="02020603050405020304" pitchFamily="18" charset="0"/>
              </a:rPr>
              <a:t>Volta</a:t>
            </a:r>
            <a:r>
              <a:rPr lang="lt-LT" sz="2400">
                <a:latin typeface="Times New Roman" panose="02020603050405020304" pitchFamily="18" charset="0"/>
                <a:cs typeface="Times New Roman" panose="02020603050405020304" pitchFamily="18" charset="0"/>
              </a:rPr>
              <a:t> žinojo, kad elektrinės žuvys turi vidinį organą (susidedantį iš ilgų ląstelių krūvų, kurios labai panašios į monetų ritinį), specialiai skirtą elektros energijos gamybai. Tad </a:t>
            </a:r>
            <a:r>
              <a:rPr lang="lt-LT" sz="2400" err="1">
                <a:latin typeface="Times New Roman" panose="02020603050405020304" pitchFamily="18" charset="0"/>
                <a:cs typeface="Times New Roman" panose="02020603050405020304" pitchFamily="18" charset="0"/>
              </a:rPr>
              <a:t>Volta</a:t>
            </a:r>
            <a:r>
              <a:rPr lang="lt-LT" sz="2400">
                <a:latin typeface="Times New Roman" panose="02020603050405020304" pitchFamily="18" charset="0"/>
                <a:cs typeface="Times New Roman" panose="02020603050405020304" pitchFamily="18" charset="0"/>
              </a:rPr>
              <a:t> iš įvairių medžiagų lakštų iškirpo į monetas panašius diskus ir pradėjo juos krauti įvairia seka, bandydamas imituoti elektrinės žuvies elektros gavimą. Galiausiai jis atrado, kad vario, cinko ir popieriaus seka gamina elektros energiją. Taip buvo išrasta pirmoji baterija.</a:t>
            </a:r>
            <a:endParaRPr lang="lt-LT" sz="2000">
              <a:latin typeface="Times New Roman" panose="02020603050405020304" pitchFamily="18" charset="0"/>
              <a:cs typeface="Times New Roman" panose="02020603050405020304" pitchFamily="18" charset="0"/>
            </a:endParaRPr>
          </a:p>
        </p:txBody>
      </p:sp>
      <p:pic>
        <p:nvPicPr>
          <p:cNvPr id="4" name="Paveikslėlis 3" descr="Paveikslėlis, kuriame yra apranga, eskizas, avalynė, baldai&#10;&#10;Automatiškai sugeneruotas aprašymas">
            <a:extLst>
              <a:ext uri="{FF2B5EF4-FFF2-40B4-BE49-F238E27FC236}">
                <a16:creationId xmlns:a16="http://schemas.microsoft.com/office/drawing/2014/main" id="{59FD3ED1-185E-1E97-C6D9-BFB792B2FDED}"/>
              </a:ext>
            </a:extLst>
          </p:cNvPr>
          <p:cNvPicPr>
            <a:picLocks noChangeAspect="1"/>
          </p:cNvPicPr>
          <p:nvPr/>
        </p:nvPicPr>
        <p:blipFill>
          <a:blip r:embed="rId3"/>
          <a:stretch>
            <a:fillRect/>
          </a:stretch>
        </p:blipFill>
        <p:spPr>
          <a:xfrm>
            <a:off x="8366952" y="1172457"/>
            <a:ext cx="3395807" cy="4495512"/>
          </a:xfrm>
          <a:prstGeom prst="rect">
            <a:avLst/>
          </a:prstGeom>
          <a:ln>
            <a:noFill/>
          </a:ln>
          <a:effectLst>
            <a:outerShdw blurRad="292100" dist="139700" dir="2700000" algn="tl" rotWithShape="0">
              <a:srgbClr val="333333">
                <a:alpha val="65000"/>
              </a:srgbClr>
            </a:outerShdw>
          </a:effectLst>
        </p:spPr>
      </p:pic>
      <p:grpSp>
        <p:nvGrpSpPr>
          <p:cNvPr id="8" name="Grupė 7">
            <a:extLst>
              <a:ext uri="{FF2B5EF4-FFF2-40B4-BE49-F238E27FC236}">
                <a16:creationId xmlns:a16="http://schemas.microsoft.com/office/drawing/2014/main" id="{9B666A28-8547-6A6E-6771-5CC6511CE16B}"/>
              </a:ext>
            </a:extLst>
          </p:cNvPr>
          <p:cNvGrpSpPr/>
          <p:nvPr/>
        </p:nvGrpSpPr>
        <p:grpSpPr>
          <a:xfrm>
            <a:off x="10068910" y="6190593"/>
            <a:ext cx="1954923" cy="595586"/>
            <a:chOff x="9627476" y="6169572"/>
            <a:chExt cx="1891862" cy="578069"/>
          </a:xfrm>
        </p:grpSpPr>
        <p:sp>
          <p:nvSpPr>
            <p:cNvPr id="9" name="Veiksmo mygtukas: Grįžti atgal arba Ankstesnis 8">
              <a:hlinkClick r:id="" action="ppaction://hlinkshowjump?jump=previousslide" highlightClick="1"/>
              <a:extLst>
                <a:ext uri="{FF2B5EF4-FFF2-40B4-BE49-F238E27FC236}">
                  <a16:creationId xmlns:a16="http://schemas.microsoft.com/office/drawing/2014/main" id="{A2963A44-0211-29D3-AA7C-B305D829F6C7}"/>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Veiksmo mygtukas: Eiti pirmyn arba Paskesnis 9">
              <a:hlinkClick r:id="" action="ppaction://hlinkshowjump?jump=nextslide" highlightClick="1"/>
              <a:extLst>
                <a:ext uri="{FF2B5EF4-FFF2-40B4-BE49-F238E27FC236}">
                  <a16:creationId xmlns:a16="http://schemas.microsoft.com/office/drawing/2014/main" id="{E0C5D235-FFD6-FCB2-5A46-04E10DD11551}"/>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Veiksmo mygtukas: Eiti į pagrindinį 10">
              <a:hlinkClick r:id="rId4" action="ppaction://hlinksldjump" highlightClick="1"/>
              <a:extLst>
                <a:ext uri="{FF2B5EF4-FFF2-40B4-BE49-F238E27FC236}">
                  <a16:creationId xmlns:a16="http://schemas.microsoft.com/office/drawing/2014/main" id="{F062E19C-DDB2-9077-6322-BA7B4BDB0472}"/>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0400588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71000"/>
            <a:lum/>
          </a:blip>
          <a:srcRect/>
          <a:stretch>
            <a:fillRect t="-83000" b="-83000"/>
          </a:stretch>
        </a:blip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8608877-3E74-EE5F-0C06-1F13DE84B1E8}"/>
              </a:ext>
            </a:extLst>
          </p:cNvPr>
          <p:cNvSpPr>
            <a:spLocks noGrp="1"/>
          </p:cNvSpPr>
          <p:nvPr>
            <p:ph type="title"/>
          </p:nvPr>
        </p:nvSpPr>
        <p:spPr>
          <a:xfrm>
            <a:off x="0" y="6190593"/>
            <a:ext cx="1623646" cy="315912"/>
          </a:xfrm>
        </p:spPr>
        <p:txBody>
          <a:bodyPr>
            <a:normAutofit fontScale="90000"/>
          </a:bodyPr>
          <a:lstStyle/>
          <a:p>
            <a:r>
              <a:rPr lang="lt-LT" dirty="0"/>
              <a:t>Video</a:t>
            </a:r>
          </a:p>
        </p:txBody>
      </p:sp>
      <p:sp>
        <p:nvSpPr>
          <p:cNvPr id="3" name="Turinio vietos rezervavimo ženklas 2">
            <a:extLst>
              <a:ext uri="{FF2B5EF4-FFF2-40B4-BE49-F238E27FC236}">
                <a16:creationId xmlns:a16="http://schemas.microsoft.com/office/drawing/2014/main" id="{A307BB5F-FCB4-0DB4-8396-FD4ADDC63E99}"/>
              </a:ext>
            </a:extLst>
          </p:cNvPr>
          <p:cNvSpPr>
            <a:spLocks noGrp="1"/>
          </p:cNvSpPr>
          <p:nvPr>
            <p:ph idx="1"/>
          </p:nvPr>
        </p:nvSpPr>
        <p:spPr>
          <a:xfrm>
            <a:off x="927847" y="1825625"/>
            <a:ext cx="10515600" cy="4351338"/>
          </a:xfrm>
        </p:spPr>
        <p:txBody>
          <a:bodyPr vert="horz" lIns="91440" tIns="45720" rIns="91440" bIns="45720" rtlCol="0" anchor="t">
            <a:normAutofit/>
          </a:bodyPr>
          <a:lstStyle/>
          <a:p>
            <a:endParaRPr lang="lt-LT"/>
          </a:p>
          <a:p>
            <a:endParaRPr lang="lt-LT"/>
          </a:p>
          <a:p>
            <a:endParaRPr lang="lt-LT"/>
          </a:p>
        </p:txBody>
      </p:sp>
      <p:pic>
        <p:nvPicPr>
          <p:cNvPr id="4" name="Video">
            <a:hlinkClick r:id="" action="ppaction://media"/>
            <a:extLst>
              <a:ext uri="{FF2B5EF4-FFF2-40B4-BE49-F238E27FC236}">
                <a16:creationId xmlns:a16="http://schemas.microsoft.com/office/drawing/2014/main" id="{3C7964F0-8E23-F96B-8750-63D467033B82}"/>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383971" y="326317"/>
            <a:ext cx="9603351" cy="6374182"/>
          </a:xfrm>
          <a:prstGeom prst="rect">
            <a:avLst/>
          </a:prstGeom>
        </p:spPr>
      </p:pic>
      <p:grpSp>
        <p:nvGrpSpPr>
          <p:cNvPr id="5" name="Grupė 4">
            <a:extLst>
              <a:ext uri="{FF2B5EF4-FFF2-40B4-BE49-F238E27FC236}">
                <a16:creationId xmlns:a16="http://schemas.microsoft.com/office/drawing/2014/main" id="{5EAC8119-1DB2-9D0F-F830-6A13AB38093F}"/>
              </a:ext>
            </a:extLst>
          </p:cNvPr>
          <p:cNvGrpSpPr/>
          <p:nvPr/>
        </p:nvGrpSpPr>
        <p:grpSpPr>
          <a:xfrm>
            <a:off x="10068910" y="6190593"/>
            <a:ext cx="1954923" cy="595586"/>
            <a:chOff x="9627476" y="6169572"/>
            <a:chExt cx="1891862" cy="578069"/>
          </a:xfrm>
        </p:grpSpPr>
        <p:sp>
          <p:nvSpPr>
            <p:cNvPr id="6" name="Veiksmo mygtukas: Grįžti atgal arba Ankstesnis 5">
              <a:hlinkClick r:id="" action="ppaction://hlinkshowjump?jump=previousslide" highlightClick="1"/>
              <a:extLst>
                <a:ext uri="{FF2B5EF4-FFF2-40B4-BE49-F238E27FC236}">
                  <a16:creationId xmlns:a16="http://schemas.microsoft.com/office/drawing/2014/main" id="{F609F72F-C8D4-EA25-1FAC-D6D08DBE250A}"/>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Veiksmo mygtukas: Eiti pirmyn arba Paskesnis 6">
              <a:hlinkClick r:id="" action="ppaction://hlinkshowjump?jump=nextslide" highlightClick="1"/>
              <a:extLst>
                <a:ext uri="{FF2B5EF4-FFF2-40B4-BE49-F238E27FC236}">
                  <a16:creationId xmlns:a16="http://schemas.microsoft.com/office/drawing/2014/main" id="{6AFCDFD8-56FB-C3F0-80E1-BBD0F46F8CF4}"/>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Veiksmo mygtukas: Eiti į pagrindinį 7">
              <a:hlinkClick r:id="rId6" action="ppaction://hlinksldjump" highlightClick="1"/>
              <a:extLst>
                <a:ext uri="{FF2B5EF4-FFF2-40B4-BE49-F238E27FC236}">
                  <a16:creationId xmlns:a16="http://schemas.microsoft.com/office/drawing/2014/main" id="{4894EB3B-8B3D-0A03-97D2-661D67A3A022}"/>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725142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127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lum/>
          </a:blip>
          <a:srcRect/>
          <a:stretch>
            <a:fillRect t="-9000" b="-9000"/>
          </a:stretch>
        </a:blipFill>
        <a:effectLst/>
      </p:bgPr>
    </p:bg>
    <p:spTree>
      <p:nvGrpSpPr>
        <p:cNvPr id="1" name=""/>
        <p:cNvGrpSpPr/>
        <p:nvPr/>
      </p:nvGrpSpPr>
      <p:grpSpPr>
        <a:xfrm>
          <a:off x="0" y="0"/>
          <a:ext cx="0" cy="0"/>
          <a:chOff x="0" y="0"/>
          <a:chExt cx="0" cy="0"/>
        </a:xfrm>
      </p:grpSpPr>
      <p:sp>
        <p:nvSpPr>
          <p:cNvPr id="4" name="Stačiakampis: suapvalinti kampai 3">
            <a:extLst>
              <a:ext uri="{FF2B5EF4-FFF2-40B4-BE49-F238E27FC236}">
                <a16:creationId xmlns:a16="http://schemas.microsoft.com/office/drawing/2014/main" id="{00E87260-523A-0336-C65F-4C9782A7C5E9}"/>
              </a:ext>
            </a:extLst>
          </p:cNvPr>
          <p:cNvSpPr/>
          <p:nvPr/>
        </p:nvSpPr>
        <p:spPr>
          <a:xfrm>
            <a:off x="1521748" y="1272710"/>
            <a:ext cx="8778390" cy="3254320"/>
          </a:xfrm>
          <a:prstGeom prst="roundRect">
            <a:avLst/>
          </a:prstGeom>
          <a:solidFill>
            <a:schemeClr val="accent6">
              <a:lumMod val="40000"/>
              <a:lumOff val="60000"/>
              <a:alpha val="79000"/>
            </a:schemeClr>
          </a:solidFill>
          <a:ln w="269875">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Pavadinimas 1">
            <a:extLst>
              <a:ext uri="{FF2B5EF4-FFF2-40B4-BE49-F238E27FC236}">
                <a16:creationId xmlns:a16="http://schemas.microsoft.com/office/drawing/2014/main" id="{2653EEB7-CFFD-88BE-62F8-0FE4AECFD09E}"/>
              </a:ext>
            </a:extLst>
          </p:cNvPr>
          <p:cNvSpPr>
            <a:spLocks noGrp="1"/>
          </p:cNvSpPr>
          <p:nvPr>
            <p:ph type="ctrTitle"/>
          </p:nvPr>
        </p:nvSpPr>
        <p:spPr>
          <a:xfrm>
            <a:off x="1523999" y="1658390"/>
            <a:ext cx="9144000" cy="2387600"/>
          </a:xfrm>
        </p:spPr>
        <p:txBody>
          <a:bodyPr anchor="ctr"/>
          <a:lstStyle/>
          <a:p>
            <a:r>
              <a:rPr lang="lt-LT" b="1"/>
              <a:t>ELEKTRA  AUGALUOSE </a:t>
            </a:r>
            <a:endParaRPr lang="en-GB" b="1"/>
          </a:p>
        </p:txBody>
      </p:sp>
      <p:sp>
        <p:nvSpPr>
          <p:cNvPr id="3" name="Antrinis pavadinimas 2">
            <a:extLst>
              <a:ext uri="{FF2B5EF4-FFF2-40B4-BE49-F238E27FC236}">
                <a16:creationId xmlns:a16="http://schemas.microsoft.com/office/drawing/2014/main" id="{3F338C30-B10F-BD78-916C-AB80A885DA6D}"/>
              </a:ext>
            </a:extLst>
          </p:cNvPr>
          <p:cNvSpPr>
            <a:spLocks noGrp="1"/>
          </p:cNvSpPr>
          <p:nvPr>
            <p:ph type="subTitle" idx="1"/>
          </p:nvPr>
        </p:nvSpPr>
        <p:spPr>
          <a:xfrm>
            <a:off x="1439918" y="7049430"/>
            <a:ext cx="9144000" cy="1655762"/>
          </a:xfrm>
        </p:spPr>
        <p:txBody>
          <a:bodyPr/>
          <a:lstStyle/>
          <a:p>
            <a:endParaRPr lang="en-GB"/>
          </a:p>
        </p:txBody>
      </p:sp>
      <p:grpSp>
        <p:nvGrpSpPr>
          <p:cNvPr id="5" name="Grupė 4">
            <a:extLst>
              <a:ext uri="{FF2B5EF4-FFF2-40B4-BE49-F238E27FC236}">
                <a16:creationId xmlns:a16="http://schemas.microsoft.com/office/drawing/2014/main" id="{EB3A51C4-6908-55A9-2230-882F134A03F6}"/>
              </a:ext>
            </a:extLst>
          </p:cNvPr>
          <p:cNvGrpSpPr/>
          <p:nvPr/>
        </p:nvGrpSpPr>
        <p:grpSpPr>
          <a:xfrm>
            <a:off x="10068910" y="6190593"/>
            <a:ext cx="1954923" cy="595586"/>
            <a:chOff x="9627476" y="6169572"/>
            <a:chExt cx="1891862" cy="578069"/>
          </a:xfrm>
        </p:grpSpPr>
        <p:sp>
          <p:nvSpPr>
            <p:cNvPr id="6" name="Veiksmo mygtukas: Grįžti atgal arba Ankstesnis 5">
              <a:hlinkClick r:id="" action="ppaction://hlinkshowjump?jump=previousslide" highlightClick="1"/>
              <a:extLst>
                <a:ext uri="{FF2B5EF4-FFF2-40B4-BE49-F238E27FC236}">
                  <a16:creationId xmlns:a16="http://schemas.microsoft.com/office/drawing/2014/main" id="{03B5A0B4-C86D-ECE0-9A1B-D620EE8ECD55}"/>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Veiksmo mygtukas: Eiti pirmyn arba Paskesnis 6">
              <a:hlinkClick r:id="" action="ppaction://hlinkshowjump?jump=nextslide" highlightClick="1"/>
              <a:extLst>
                <a:ext uri="{FF2B5EF4-FFF2-40B4-BE49-F238E27FC236}">
                  <a16:creationId xmlns:a16="http://schemas.microsoft.com/office/drawing/2014/main" id="{ADDE9BFE-86AE-6C6A-4D35-DF9AB2F5D0E7}"/>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Veiksmo mygtukas: Eiti į pagrindinį 7">
              <a:hlinkClick r:id="rId3" action="ppaction://hlinksldjump" highlightClick="1"/>
              <a:extLst>
                <a:ext uri="{FF2B5EF4-FFF2-40B4-BE49-F238E27FC236}">
                  <a16:creationId xmlns:a16="http://schemas.microsoft.com/office/drawing/2014/main" id="{1DAD357A-E693-FEF3-0EBF-6881A4BCDDDF}"/>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389384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lum/>
          </a:blip>
          <a:srcRect/>
          <a:stretch>
            <a:fillRect t="-10000" b="-10000"/>
          </a:stretch>
        </a:blipFill>
        <a:effectLst/>
      </p:bgPr>
    </p:bg>
    <p:spTree>
      <p:nvGrpSpPr>
        <p:cNvPr id="1" name=""/>
        <p:cNvGrpSpPr/>
        <p:nvPr/>
      </p:nvGrpSpPr>
      <p:grpSpPr>
        <a:xfrm>
          <a:off x="0" y="0"/>
          <a:ext cx="0" cy="0"/>
          <a:chOff x="0" y="0"/>
          <a:chExt cx="0" cy="0"/>
        </a:xfrm>
      </p:grpSpPr>
      <p:sp>
        <p:nvSpPr>
          <p:cNvPr id="7" name="Stačiakampis 6">
            <a:extLst>
              <a:ext uri="{FF2B5EF4-FFF2-40B4-BE49-F238E27FC236}">
                <a16:creationId xmlns:a16="http://schemas.microsoft.com/office/drawing/2014/main" id="{48262E6F-3676-80A4-AB36-A1265E0B1D22}"/>
              </a:ext>
            </a:extLst>
          </p:cNvPr>
          <p:cNvSpPr/>
          <p:nvPr/>
        </p:nvSpPr>
        <p:spPr>
          <a:xfrm>
            <a:off x="7199371" y="4326668"/>
            <a:ext cx="5126805" cy="2655795"/>
          </a:xfrm>
          <a:prstGeom prst="rect">
            <a:avLst/>
          </a:prstGeom>
          <a:solidFill>
            <a:schemeClr val="accent2">
              <a:lumMod val="40000"/>
              <a:lumOff val="60000"/>
            </a:schemeClr>
          </a:solid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b="1" dirty="0">
                <a:solidFill>
                  <a:schemeClr val="tx1"/>
                </a:solidFill>
              </a:rPr>
              <a:t>Elektronas </a:t>
            </a:r>
            <a:r>
              <a:rPr lang="lt-LT" dirty="0">
                <a:solidFill>
                  <a:schemeClr val="tx1"/>
                </a:solidFill>
              </a:rPr>
              <a:t>– mažiausią elektros krūvį turinti dalelė.</a:t>
            </a:r>
          </a:p>
          <a:p>
            <a:pPr algn="ctr"/>
            <a:r>
              <a:rPr lang="lt-LT" b="1" dirty="0">
                <a:solidFill>
                  <a:schemeClr val="tx1"/>
                </a:solidFill>
                <a:latin typeface="Arial" panose="020B0604020202020204" pitchFamily="34" charset="0"/>
              </a:rPr>
              <a:t>Anodas</a:t>
            </a:r>
            <a:r>
              <a:rPr lang="lt-LT" dirty="0">
                <a:solidFill>
                  <a:schemeClr val="tx1"/>
                </a:solidFill>
                <a:latin typeface="Arial" panose="020B0604020202020204" pitchFamily="34" charset="0"/>
              </a:rPr>
              <a:t>–teigiamasis (+) elektros srovės šaltinio polius </a:t>
            </a:r>
            <a:endParaRPr lang="lt-LT" dirty="0">
              <a:solidFill>
                <a:schemeClr val="tx1"/>
              </a:solidFill>
              <a:latin typeface="Segoe UI" panose="020B0502040204020203" pitchFamily="34" charset="0"/>
            </a:endParaRPr>
          </a:p>
          <a:p>
            <a:pPr algn="ctr" rtl="0" fontAlgn="base"/>
            <a:r>
              <a:rPr lang="lt-LT" b="1" dirty="0">
                <a:solidFill>
                  <a:schemeClr val="tx1"/>
                </a:solidFill>
                <a:latin typeface="Arial" panose="020B0604020202020204" pitchFamily="34" charset="0"/>
              </a:rPr>
              <a:t>        Katodas – </a:t>
            </a:r>
            <a:r>
              <a:rPr lang="lt-LT" dirty="0">
                <a:solidFill>
                  <a:schemeClr val="tx1"/>
                </a:solidFill>
                <a:latin typeface="Arial" panose="020B0604020202020204" pitchFamily="34" charset="0"/>
              </a:rPr>
              <a:t>neigiamasis (-) elektros srovės šaltinio polius </a:t>
            </a:r>
            <a:endParaRPr lang="lt-LT" dirty="0">
              <a:solidFill>
                <a:schemeClr val="tx1"/>
              </a:solidFill>
              <a:latin typeface="Segoe UI" panose="020B0502040204020203" pitchFamily="34" charset="0"/>
            </a:endParaRPr>
          </a:p>
          <a:p>
            <a:pPr algn="ctr"/>
            <a:endParaRPr lang="en-GB" dirty="0"/>
          </a:p>
        </p:txBody>
      </p:sp>
      <p:sp>
        <p:nvSpPr>
          <p:cNvPr id="6" name="Stačiakampis: suapvalinti kampai 5">
            <a:extLst>
              <a:ext uri="{FF2B5EF4-FFF2-40B4-BE49-F238E27FC236}">
                <a16:creationId xmlns:a16="http://schemas.microsoft.com/office/drawing/2014/main" id="{3DD29DCC-4C4C-1786-65D9-A127F061D09A}"/>
              </a:ext>
            </a:extLst>
          </p:cNvPr>
          <p:cNvSpPr/>
          <p:nvPr/>
        </p:nvSpPr>
        <p:spPr>
          <a:xfrm>
            <a:off x="281642" y="708840"/>
            <a:ext cx="6728268" cy="4945726"/>
          </a:xfrm>
          <a:prstGeom prst="roundRect">
            <a:avLst/>
          </a:prstGeom>
          <a:solidFill>
            <a:schemeClr val="accent6">
              <a:lumMod val="40000"/>
              <a:lumOff val="60000"/>
              <a:alpha val="79000"/>
            </a:schemeClr>
          </a:solidFill>
          <a:ln w="269875">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Pavadinimas 1">
            <a:extLst>
              <a:ext uri="{FF2B5EF4-FFF2-40B4-BE49-F238E27FC236}">
                <a16:creationId xmlns:a16="http://schemas.microsoft.com/office/drawing/2014/main" id="{F2EC23C2-1F7F-BC2E-1C72-DE183D527CB8}"/>
              </a:ext>
            </a:extLst>
          </p:cNvPr>
          <p:cNvSpPr>
            <a:spLocks noGrp="1"/>
          </p:cNvSpPr>
          <p:nvPr>
            <p:ph type="title"/>
          </p:nvPr>
        </p:nvSpPr>
        <p:spPr>
          <a:xfrm>
            <a:off x="-2202872" y="708840"/>
            <a:ext cx="10515600" cy="1325563"/>
          </a:xfrm>
        </p:spPr>
        <p:txBody>
          <a:bodyPr>
            <a:normAutofit/>
          </a:bodyPr>
          <a:lstStyle/>
          <a:p>
            <a:pPr algn="ctr"/>
            <a:r>
              <a:rPr lang="lt-LT" sz="2800" b="1">
                <a:latin typeface="Calibri"/>
                <a:cs typeface="Calibri"/>
              </a:rPr>
              <a:t>ATEITIES ELEKTRINĖS - AUGALAI</a:t>
            </a:r>
            <a:endParaRPr lang="lt-LT" sz="2800">
              <a:latin typeface="Calibri"/>
              <a:cs typeface="Calibri"/>
            </a:endParaRPr>
          </a:p>
        </p:txBody>
      </p:sp>
      <p:sp>
        <p:nvSpPr>
          <p:cNvPr id="3" name="Turinio vietos rezervavimo ženklas 2">
            <a:extLst>
              <a:ext uri="{FF2B5EF4-FFF2-40B4-BE49-F238E27FC236}">
                <a16:creationId xmlns:a16="http://schemas.microsoft.com/office/drawing/2014/main" id="{F67F88CD-C79F-A83C-AFEE-161EC6312D91}"/>
              </a:ext>
            </a:extLst>
          </p:cNvPr>
          <p:cNvSpPr>
            <a:spLocks noGrp="1"/>
          </p:cNvSpPr>
          <p:nvPr>
            <p:ph idx="1"/>
          </p:nvPr>
        </p:nvSpPr>
        <p:spPr>
          <a:xfrm>
            <a:off x="575441" y="1690688"/>
            <a:ext cx="6140670" cy="3869284"/>
          </a:xfrm>
        </p:spPr>
        <p:txBody>
          <a:bodyPr vert="horz" lIns="91440" tIns="45720" rIns="91440" bIns="45720" rtlCol="0" anchor="t">
            <a:normAutofit/>
          </a:bodyPr>
          <a:lstStyle/>
          <a:p>
            <a:pPr marL="0" indent="0" algn="just">
              <a:buNone/>
            </a:pPr>
            <a:r>
              <a:rPr lang="lt-LT" sz="2000" dirty="0">
                <a:solidFill>
                  <a:schemeClr val="tx1">
                    <a:lumMod val="95000"/>
                    <a:lumOff val="5000"/>
                  </a:schemeClr>
                </a:solidFill>
                <a:latin typeface="Times New Roman"/>
                <a:cs typeface="Times New Roman"/>
              </a:rPr>
              <a:t>Saulės šviesos pagalba augalai CO₂ paverčia organiniais junginiais (fotosintezė). Kai kuriuos tokiu būdu atsiradusius junginius augalas naudoja savo augimui, o likusi dalis pašalinama per šaknis. Mikroorganizmai, kurie natūraliai randami žemėje aplink augalų šaknis, skaido šiuos organinius junginius. Šis procesas sukelia </a:t>
            </a:r>
            <a:r>
              <a:rPr lang="lt-LT" sz="2000" dirty="0">
                <a:solidFill>
                  <a:srgbClr val="FF0000"/>
                </a:solidFill>
                <a:latin typeface="Times New Roman"/>
                <a:cs typeface="Times New Roman"/>
              </a:rPr>
              <a:t>elektronų </a:t>
            </a:r>
            <a:r>
              <a:rPr lang="lt-LT" sz="2000" dirty="0">
                <a:solidFill>
                  <a:schemeClr val="tx1">
                    <a:lumMod val="95000"/>
                    <a:lumOff val="5000"/>
                  </a:schemeClr>
                </a:solidFill>
                <a:latin typeface="Times New Roman"/>
                <a:cs typeface="Times New Roman"/>
              </a:rPr>
              <a:t>išsiskyrimą, </a:t>
            </a:r>
            <a:r>
              <a:rPr lang="lt" sz="2000" dirty="0">
                <a:solidFill>
                  <a:schemeClr val="tx1">
                    <a:lumMod val="95000"/>
                    <a:lumOff val="5000"/>
                  </a:schemeClr>
                </a:solidFill>
                <a:latin typeface="Times New Roman"/>
                <a:cs typeface="Times New Roman"/>
              </a:rPr>
              <a:t>kurie nunešami į kuro elemento </a:t>
            </a:r>
            <a:r>
              <a:rPr lang="lt" sz="2000" dirty="0">
                <a:solidFill>
                  <a:srgbClr val="FF0000"/>
                </a:solidFill>
                <a:latin typeface="Times New Roman"/>
                <a:cs typeface="Times New Roman"/>
              </a:rPr>
              <a:t>anodą.</a:t>
            </a:r>
            <a:r>
              <a:rPr lang="lt" sz="2000" dirty="0">
                <a:solidFill>
                  <a:schemeClr val="tx1">
                    <a:lumMod val="95000"/>
                    <a:lumOff val="5000"/>
                  </a:schemeClr>
                </a:solidFill>
                <a:latin typeface="Times New Roman"/>
                <a:cs typeface="Times New Roman"/>
              </a:rPr>
              <a:t> Energijos turtingi elektronai teka į </a:t>
            </a:r>
            <a:r>
              <a:rPr lang="lt" sz="2000" dirty="0">
                <a:solidFill>
                  <a:srgbClr val="FF0000"/>
                </a:solidFill>
                <a:latin typeface="Times New Roman"/>
                <a:cs typeface="Times New Roman"/>
              </a:rPr>
              <a:t>katodą</a:t>
            </a:r>
            <a:r>
              <a:rPr lang="lt" sz="2000" dirty="0">
                <a:solidFill>
                  <a:schemeClr val="tx1">
                    <a:lumMod val="95000"/>
                    <a:lumOff val="5000"/>
                  </a:schemeClr>
                </a:solidFill>
                <a:latin typeface="Times New Roman"/>
                <a:cs typeface="Times New Roman"/>
              </a:rPr>
              <a:t>, kad generuotų elektros energiją 24 valandas per parą. </a:t>
            </a:r>
            <a:r>
              <a:rPr lang="lt-LT" sz="2000" dirty="0">
                <a:solidFill>
                  <a:schemeClr val="tx1">
                    <a:lumMod val="95000"/>
                    <a:lumOff val="5000"/>
                  </a:schemeClr>
                </a:solidFill>
                <a:latin typeface="Times New Roman"/>
                <a:cs typeface="Times New Roman"/>
              </a:rPr>
              <a:t>Tokiu būdu gaminama nuolatinė srovė yra žemos įtampos (1 V) ir nėra pavojinga gyvūnams ar augalams. Sustiprindami šviesos intensyvumą išlaisviname daugiau elektronų ir jie greičiau juda.</a:t>
            </a:r>
          </a:p>
        </p:txBody>
      </p:sp>
      <p:pic>
        <p:nvPicPr>
          <p:cNvPr id="5" name="Paveikslėlis 4" descr="Paveikslėlis, kuriame yra gėlė, tekstas, augalas, dizainas&#10;&#10;Automatiškai sugeneruotas aprašymas">
            <a:extLst>
              <a:ext uri="{FF2B5EF4-FFF2-40B4-BE49-F238E27FC236}">
                <a16:creationId xmlns:a16="http://schemas.microsoft.com/office/drawing/2014/main" id="{58AC861C-0A3B-D9DF-6922-B21DD1C5CB6B}"/>
              </a:ext>
            </a:extLst>
          </p:cNvPr>
          <p:cNvPicPr>
            <a:picLocks noChangeAspect="1"/>
          </p:cNvPicPr>
          <p:nvPr/>
        </p:nvPicPr>
        <p:blipFill>
          <a:blip r:embed="rId3"/>
          <a:stretch>
            <a:fillRect/>
          </a:stretch>
        </p:blipFill>
        <p:spPr>
          <a:xfrm>
            <a:off x="8566456" y="20546"/>
            <a:ext cx="3297383" cy="4181658"/>
          </a:xfrm>
          <a:prstGeom prst="rect">
            <a:avLst/>
          </a:prstGeom>
        </p:spPr>
      </p:pic>
      <p:grpSp>
        <p:nvGrpSpPr>
          <p:cNvPr id="4" name="Grupė 3">
            <a:extLst>
              <a:ext uri="{FF2B5EF4-FFF2-40B4-BE49-F238E27FC236}">
                <a16:creationId xmlns:a16="http://schemas.microsoft.com/office/drawing/2014/main" id="{C5BB847B-75F2-5660-82F6-0A049366847C}"/>
              </a:ext>
            </a:extLst>
          </p:cNvPr>
          <p:cNvGrpSpPr/>
          <p:nvPr/>
        </p:nvGrpSpPr>
        <p:grpSpPr>
          <a:xfrm>
            <a:off x="10499834" y="6211613"/>
            <a:ext cx="1523999" cy="574565"/>
            <a:chOff x="9627476" y="6169572"/>
            <a:chExt cx="1891862" cy="578069"/>
          </a:xfrm>
        </p:grpSpPr>
        <p:sp>
          <p:nvSpPr>
            <p:cNvPr id="8" name="Veiksmo mygtukas: Grįžti atgal arba Ankstesnis 7">
              <a:hlinkClick r:id="" action="ppaction://hlinkshowjump?jump=previousslide" highlightClick="1"/>
              <a:extLst>
                <a:ext uri="{FF2B5EF4-FFF2-40B4-BE49-F238E27FC236}">
                  <a16:creationId xmlns:a16="http://schemas.microsoft.com/office/drawing/2014/main" id="{7DCBC217-341F-66FC-0B43-C94A8D259E13}"/>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Veiksmo mygtukas: Eiti pirmyn arba Paskesnis 8">
              <a:hlinkClick r:id="" action="ppaction://hlinkshowjump?jump=nextslide" highlightClick="1"/>
              <a:extLst>
                <a:ext uri="{FF2B5EF4-FFF2-40B4-BE49-F238E27FC236}">
                  <a16:creationId xmlns:a16="http://schemas.microsoft.com/office/drawing/2014/main" id="{FBA660D7-899D-9062-0D1E-FA0540D6221A}"/>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Veiksmo mygtukas: Eiti į pagrindinį 9">
              <a:hlinkClick r:id="rId4" action="ppaction://hlinksldjump" highlightClick="1"/>
              <a:extLst>
                <a:ext uri="{FF2B5EF4-FFF2-40B4-BE49-F238E27FC236}">
                  <a16:creationId xmlns:a16="http://schemas.microsoft.com/office/drawing/2014/main" id="{B711AA3B-328A-96FD-A069-FD11C27CBE7A}"/>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7906126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lum/>
          </a:blip>
          <a:srcRect/>
          <a:stretch>
            <a:fillRect t="-3000" b="-3000"/>
          </a:stretch>
        </a:blipFill>
        <a:effectLst/>
      </p:bgPr>
    </p:bg>
    <p:spTree>
      <p:nvGrpSpPr>
        <p:cNvPr id="1" name=""/>
        <p:cNvGrpSpPr/>
        <p:nvPr/>
      </p:nvGrpSpPr>
      <p:grpSpPr>
        <a:xfrm>
          <a:off x="0" y="0"/>
          <a:ext cx="0" cy="0"/>
          <a:chOff x="0" y="0"/>
          <a:chExt cx="0" cy="0"/>
        </a:xfrm>
      </p:grpSpPr>
      <p:sp>
        <p:nvSpPr>
          <p:cNvPr id="7" name="Stačiakampis: suapvalinti kampai 6">
            <a:extLst>
              <a:ext uri="{FF2B5EF4-FFF2-40B4-BE49-F238E27FC236}">
                <a16:creationId xmlns:a16="http://schemas.microsoft.com/office/drawing/2014/main" id="{F438777B-79CD-6E16-9D06-26813576D291}"/>
              </a:ext>
            </a:extLst>
          </p:cNvPr>
          <p:cNvSpPr/>
          <p:nvPr/>
        </p:nvSpPr>
        <p:spPr>
          <a:xfrm>
            <a:off x="336331" y="1027906"/>
            <a:ext cx="11353800" cy="2732689"/>
          </a:xfrm>
          <a:prstGeom prst="roundRect">
            <a:avLst/>
          </a:prstGeom>
          <a:solidFill>
            <a:schemeClr val="accent6">
              <a:lumMod val="40000"/>
              <a:lumOff val="60000"/>
              <a:alpha val="79000"/>
            </a:schemeClr>
          </a:solidFill>
          <a:ln w="269875">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urinio vietos rezervavimo ženklas 2">
            <a:extLst>
              <a:ext uri="{FF2B5EF4-FFF2-40B4-BE49-F238E27FC236}">
                <a16:creationId xmlns:a16="http://schemas.microsoft.com/office/drawing/2014/main" id="{A39399C4-DD23-37B5-DC3C-311207EB8650}"/>
              </a:ext>
            </a:extLst>
          </p:cNvPr>
          <p:cNvSpPr>
            <a:spLocks noGrp="1"/>
          </p:cNvSpPr>
          <p:nvPr>
            <p:ph idx="1"/>
          </p:nvPr>
        </p:nvSpPr>
        <p:spPr/>
        <p:txBody>
          <a:bodyPr/>
          <a:lstStyle/>
          <a:p>
            <a:pPr marL="0" indent="0" algn="ctr">
              <a:buNone/>
            </a:pPr>
            <a:r>
              <a:rPr lang="lt-LT">
                <a:latin typeface="Times New Roman" panose="02020603050405020304" pitchFamily="18" charset="0"/>
                <a:cs typeface="Times New Roman" panose="02020603050405020304" pitchFamily="18" charset="0"/>
              </a:rPr>
              <a:t>Mokslininkų grupė tyrinėjo augalus ir įrodė, kad lapai gali sukurti elektros energiją, kai juos liečia atskira medžiaga arba vėjas.</a:t>
            </a:r>
            <a:endParaRPr lang="en-GB">
              <a:latin typeface="Times New Roman" panose="02020603050405020304" pitchFamily="18" charset="0"/>
              <a:cs typeface="Times New Roman" panose="02020603050405020304" pitchFamily="18" charset="0"/>
            </a:endParaRPr>
          </a:p>
        </p:txBody>
      </p:sp>
      <p:pic>
        <p:nvPicPr>
          <p:cNvPr id="9" name="Paveikslėlis 8">
            <a:extLst>
              <a:ext uri="{FF2B5EF4-FFF2-40B4-BE49-F238E27FC236}">
                <a16:creationId xmlns:a16="http://schemas.microsoft.com/office/drawing/2014/main" id="{D90DA9F9-CD1F-8ADD-D7BE-E0F4B1F193E9}"/>
              </a:ext>
            </a:extLst>
          </p:cNvPr>
          <p:cNvPicPr>
            <a:picLocks noChangeAspect="1"/>
          </p:cNvPicPr>
          <p:nvPr/>
        </p:nvPicPr>
        <p:blipFill>
          <a:blip r:embed="rId3"/>
          <a:stretch>
            <a:fillRect/>
          </a:stretch>
        </p:blipFill>
        <p:spPr>
          <a:xfrm>
            <a:off x="957592" y="3116733"/>
            <a:ext cx="4361793" cy="290257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050" name="Picture 2" descr="Flowers GIFs on GIPHY - Be Animated">
            <a:extLst>
              <a:ext uri="{FF2B5EF4-FFF2-40B4-BE49-F238E27FC236}">
                <a16:creationId xmlns:a16="http://schemas.microsoft.com/office/drawing/2014/main" id="{79FF98EC-636A-38E9-1856-44633DD685F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93395" y="3034533"/>
            <a:ext cx="3576473" cy="3576473"/>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upė 1">
            <a:extLst>
              <a:ext uri="{FF2B5EF4-FFF2-40B4-BE49-F238E27FC236}">
                <a16:creationId xmlns:a16="http://schemas.microsoft.com/office/drawing/2014/main" id="{B9F36691-4C9A-4FBC-5B90-C0AF77D7811C}"/>
              </a:ext>
            </a:extLst>
          </p:cNvPr>
          <p:cNvGrpSpPr/>
          <p:nvPr/>
        </p:nvGrpSpPr>
        <p:grpSpPr>
          <a:xfrm>
            <a:off x="10068910" y="6190593"/>
            <a:ext cx="1954923" cy="595586"/>
            <a:chOff x="9627476" y="6169572"/>
            <a:chExt cx="1891862" cy="578069"/>
          </a:xfrm>
        </p:grpSpPr>
        <p:sp>
          <p:nvSpPr>
            <p:cNvPr id="4" name="Veiksmo mygtukas: Grįžti atgal arba Ankstesnis 3">
              <a:hlinkClick r:id="" action="ppaction://hlinkshowjump?jump=previousslide" highlightClick="1"/>
              <a:extLst>
                <a:ext uri="{FF2B5EF4-FFF2-40B4-BE49-F238E27FC236}">
                  <a16:creationId xmlns:a16="http://schemas.microsoft.com/office/drawing/2014/main" id="{53983E43-E4B4-7BF3-700B-D31AD3184F7A}"/>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Veiksmo mygtukas: Eiti pirmyn arba Paskesnis 4">
              <a:hlinkClick r:id="" action="ppaction://hlinkshowjump?jump=nextslide" highlightClick="1"/>
              <a:extLst>
                <a:ext uri="{FF2B5EF4-FFF2-40B4-BE49-F238E27FC236}">
                  <a16:creationId xmlns:a16="http://schemas.microsoft.com/office/drawing/2014/main" id="{DB6DAB55-962A-ABCA-58A9-140BC851CCB8}"/>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Veiksmo mygtukas: Eiti į pagrindinį 5">
              <a:hlinkClick r:id="rId5" action="ppaction://hlinksldjump" highlightClick="1"/>
              <a:extLst>
                <a:ext uri="{FF2B5EF4-FFF2-40B4-BE49-F238E27FC236}">
                  <a16:creationId xmlns:a16="http://schemas.microsoft.com/office/drawing/2014/main" id="{B8599725-43AA-2D91-5813-F3FA7BC6C511}"/>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7689195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lum/>
          </a:blip>
          <a:srcRect/>
          <a:stretch>
            <a:fillRect t="-9000" b="-9000"/>
          </a:stretch>
        </a:blipFill>
        <a:effectLst/>
      </p:bgPr>
    </p:bg>
    <p:spTree>
      <p:nvGrpSpPr>
        <p:cNvPr id="1" name=""/>
        <p:cNvGrpSpPr/>
        <p:nvPr/>
      </p:nvGrpSpPr>
      <p:grpSpPr>
        <a:xfrm>
          <a:off x="0" y="0"/>
          <a:ext cx="0" cy="0"/>
          <a:chOff x="0" y="0"/>
          <a:chExt cx="0" cy="0"/>
        </a:xfrm>
      </p:grpSpPr>
      <p:sp>
        <p:nvSpPr>
          <p:cNvPr id="4" name="Stačiakampis: suapvalinti kampai 3">
            <a:extLst>
              <a:ext uri="{FF2B5EF4-FFF2-40B4-BE49-F238E27FC236}">
                <a16:creationId xmlns:a16="http://schemas.microsoft.com/office/drawing/2014/main" id="{EE8B8F00-A7C9-831B-94C3-7312FA1211EE}"/>
              </a:ext>
            </a:extLst>
          </p:cNvPr>
          <p:cNvSpPr/>
          <p:nvPr/>
        </p:nvSpPr>
        <p:spPr>
          <a:xfrm>
            <a:off x="0" y="252249"/>
            <a:ext cx="8220158" cy="6074978"/>
          </a:xfrm>
          <a:prstGeom prst="roundRect">
            <a:avLst/>
          </a:prstGeom>
          <a:solidFill>
            <a:schemeClr val="accent6">
              <a:lumMod val="40000"/>
              <a:lumOff val="60000"/>
              <a:alpha val="79000"/>
            </a:schemeClr>
          </a:solidFill>
          <a:ln w="269875">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urinio vietos rezervavimo ženklas 2">
            <a:extLst>
              <a:ext uri="{FF2B5EF4-FFF2-40B4-BE49-F238E27FC236}">
                <a16:creationId xmlns:a16="http://schemas.microsoft.com/office/drawing/2014/main" id="{B0052467-B64A-B6A4-8361-E4E30C261FCE}"/>
              </a:ext>
            </a:extLst>
          </p:cNvPr>
          <p:cNvSpPr>
            <a:spLocks noGrp="1"/>
          </p:cNvSpPr>
          <p:nvPr>
            <p:ph idx="1"/>
          </p:nvPr>
        </p:nvSpPr>
        <p:spPr>
          <a:xfrm>
            <a:off x="338383" y="962735"/>
            <a:ext cx="7546427" cy="5363452"/>
          </a:xfrm>
        </p:spPr>
        <p:txBody>
          <a:bodyPr vert="horz" lIns="91440" tIns="45720" rIns="91440" bIns="45720" rtlCol="0" anchor="t">
            <a:normAutofit fontScale="92500" lnSpcReduction="10000"/>
          </a:bodyPr>
          <a:lstStyle/>
          <a:p>
            <a:pPr marL="0" indent="0" algn="just">
              <a:buNone/>
            </a:pPr>
            <a:r>
              <a:rPr lang="lt-LT" sz="3200">
                <a:solidFill>
                  <a:schemeClr val="tx1">
                    <a:lumMod val="95000"/>
                    <a:lumOff val="5000"/>
                  </a:schemeClr>
                </a:solidFill>
                <a:latin typeface="Times New Roman"/>
                <a:cs typeface="Times New Roman"/>
              </a:rPr>
              <a:t>Buvo pastebėta, jog lapai gali generuoti elektros energiją, jei juos judina vėjas. Kai kurios specifinės struktūros paverčia </a:t>
            </a:r>
            <a:r>
              <a:rPr lang="lt-LT" sz="3200" b="1">
                <a:solidFill>
                  <a:schemeClr val="tx1">
                    <a:lumMod val="95000"/>
                    <a:lumOff val="5000"/>
                  </a:schemeClr>
                </a:solidFill>
                <a:latin typeface="Times New Roman"/>
                <a:cs typeface="Times New Roman"/>
              </a:rPr>
              <a:t>mechaninę jėgą</a:t>
            </a:r>
            <a:r>
              <a:rPr lang="lt-LT" sz="3200">
                <a:solidFill>
                  <a:schemeClr val="tx1">
                    <a:lumMod val="95000"/>
                    <a:lumOff val="5000"/>
                  </a:schemeClr>
                </a:solidFill>
                <a:latin typeface="Times New Roman"/>
                <a:cs typeface="Times New Roman"/>
              </a:rPr>
              <a:t>, kuri veikia paviršių, į elektros energiją. Kitaip tariant, lapas gali surinkti elektros krūvį ant savo paviršiaus dėl proceso, vadinamo </a:t>
            </a:r>
            <a:r>
              <a:rPr lang="lt-LT" sz="3200" b="1">
                <a:solidFill>
                  <a:schemeClr val="tx1">
                    <a:lumMod val="95000"/>
                    <a:lumOff val="5000"/>
                  </a:schemeClr>
                </a:solidFill>
                <a:latin typeface="Times New Roman"/>
                <a:cs typeface="Times New Roman"/>
              </a:rPr>
              <a:t>kontaktine elektrifikacija</a:t>
            </a:r>
            <a:r>
              <a:rPr lang="lt-LT" sz="3200">
                <a:solidFill>
                  <a:schemeClr val="tx1">
                    <a:lumMod val="95000"/>
                    <a:lumOff val="5000"/>
                  </a:schemeClr>
                </a:solidFill>
                <a:latin typeface="Times New Roman"/>
                <a:cs typeface="Times New Roman"/>
              </a:rPr>
              <a:t>. Impulsai perduodami į vidinius augalo audinius, kuriais generuojama elektros energija sklinda lyg kabeliais. Taigi, prijungus „kištuką“ prie stiebo, galima surinkti pagamintą energiją ir naudoti elektriniams prietaisams.</a:t>
            </a:r>
            <a:br>
              <a:rPr lang="lt-LT" dirty="0">
                <a:latin typeface="Times New Roman" panose="02020603050405020304" pitchFamily="18" charset="0"/>
                <a:cs typeface="Times New Roman" panose="02020603050405020304" pitchFamily="18" charset="0"/>
              </a:rPr>
            </a:br>
            <a:br>
              <a:rPr lang="lt-LT" dirty="0"/>
            </a:br>
            <a:endParaRPr lang="lt-LT"/>
          </a:p>
          <a:p>
            <a:pPr marL="0" indent="0">
              <a:buNone/>
            </a:pPr>
            <a:endParaRPr lang="lt-LT"/>
          </a:p>
        </p:txBody>
      </p:sp>
      <p:pic>
        <p:nvPicPr>
          <p:cNvPr id="5" name="Paveikslėlis 4">
            <a:extLst>
              <a:ext uri="{FF2B5EF4-FFF2-40B4-BE49-F238E27FC236}">
                <a16:creationId xmlns:a16="http://schemas.microsoft.com/office/drawing/2014/main" id="{113E94A0-BC32-102B-DEC1-219A5D45070D}"/>
              </a:ext>
            </a:extLst>
          </p:cNvPr>
          <p:cNvPicPr>
            <a:picLocks noChangeAspect="1"/>
          </p:cNvPicPr>
          <p:nvPr/>
        </p:nvPicPr>
        <p:blipFill>
          <a:blip r:embed="rId3"/>
          <a:stretch>
            <a:fillRect/>
          </a:stretch>
        </p:blipFill>
        <p:spPr>
          <a:xfrm>
            <a:off x="8615854" y="1129423"/>
            <a:ext cx="3069216" cy="4582510"/>
          </a:xfrm>
          <a:prstGeom prst="rect">
            <a:avLst/>
          </a:prstGeom>
        </p:spPr>
      </p:pic>
      <p:grpSp>
        <p:nvGrpSpPr>
          <p:cNvPr id="2" name="Grupė 1">
            <a:extLst>
              <a:ext uri="{FF2B5EF4-FFF2-40B4-BE49-F238E27FC236}">
                <a16:creationId xmlns:a16="http://schemas.microsoft.com/office/drawing/2014/main" id="{668F1AF9-81B3-D260-252D-69A91290AB14}"/>
              </a:ext>
            </a:extLst>
          </p:cNvPr>
          <p:cNvGrpSpPr/>
          <p:nvPr/>
        </p:nvGrpSpPr>
        <p:grpSpPr>
          <a:xfrm>
            <a:off x="10068910" y="6190593"/>
            <a:ext cx="1954923" cy="595586"/>
            <a:chOff x="9627476" y="6169572"/>
            <a:chExt cx="1891862" cy="578069"/>
          </a:xfrm>
        </p:grpSpPr>
        <p:sp>
          <p:nvSpPr>
            <p:cNvPr id="6" name="Veiksmo mygtukas: Grįžti atgal arba Ankstesnis 5">
              <a:hlinkClick r:id="" action="ppaction://hlinkshowjump?jump=previousslide" highlightClick="1"/>
              <a:extLst>
                <a:ext uri="{FF2B5EF4-FFF2-40B4-BE49-F238E27FC236}">
                  <a16:creationId xmlns:a16="http://schemas.microsoft.com/office/drawing/2014/main" id="{DAB5DA45-C3B5-70EF-B40E-54E28AA7E6DE}"/>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Veiksmo mygtukas: Eiti pirmyn arba Paskesnis 6">
              <a:hlinkClick r:id="" action="ppaction://hlinkshowjump?jump=nextslide" highlightClick="1"/>
              <a:extLst>
                <a:ext uri="{FF2B5EF4-FFF2-40B4-BE49-F238E27FC236}">
                  <a16:creationId xmlns:a16="http://schemas.microsoft.com/office/drawing/2014/main" id="{A8FC01CC-1DA2-ACAF-D794-BDC8871C081D}"/>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Veiksmo mygtukas: Eiti į pagrindinį 7">
              <a:hlinkClick r:id="rId4" action="ppaction://hlinksldjump" highlightClick="1"/>
              <a:extLst>
                <a:ext uri="{FF2B5EF4-FFF2-40B4-BE49-F238E27FC236}">
                  <a16:creationId xmlns:a16="http://schemas.microsoft.com/office/drawing/2014/main" id="{0936A4ED-CCA3-074A-65FD-6E8AD4D8873B}"/>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41981853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lum/>
          </a:blip>
          <a:srcRect/>
          <a:stretch>
            <a:fillRect t="-9000" b="-9000"/>
          </a:stretch>
        </a:blipFill>
        <a:effectLst/>
      </p:bgPr>
    </p:bg>
    <p:spTree>
      <p:nvGrpSpPr>
        <p:cNvPr id="1" name=""/>
        <p:cNvGrpSpPr/>
        <p:nvPr/>
      </p:nvGrpSpPr>
      <p:grpSpPr>
        <a:xfrm>
          <a:off x="0" y="0"/>
          <a:ext cx="0" cy="0"/>
          <a:chOff x="0" y="0"/>
          <a:chExt cx="0" cy="0"/>
        </a:xfrm>
      </p:grpSpPr>
      <p:pic>
        <p:nvPicPr>
          <p:cNvPr id="5" name="Paveikslėlis 4">
            <a:extLst>
              <a:ext uri="{FF2B5EF4-FFF2-40B4-BE49-F238E27FC236}">
                <a16:creationId xmlns:a16="http://schemas.microsoft.com/office/drawing/2014/main" id="{A5F0B575-E997-26CE-C004-FC7FAD3EEDB7}"/>
              </a:ext>
            </a:extLst>
          </p:cNvPr>
          <p:cNvPicPr>
            <a:picLocks noChangeAspect="1"/>
          </p:cNvPicPr>
          <p:nvPr/>
        </p:nvPicPr>
        <p:blipFill>
          <a:blip r:embed="rId3"/>
          <a:stretch>
            <a:fillRect/>
          </a:stretch>
        </p:blipFill>
        <p:spPr>
          <a:xfrm>
            <a:off x="194051" y="730469"/>
            <a:ext cx="6458998" cy="4830328"/>
          </a:xfrm>
          <a:prstGeom prst="rect">
            <a:avLst/>
          </a:prstGeom>
        </p:spPr>
      </p:pic>
      <p:sp>
        <p:nvSpPr>
          <p:cNvPr id="3" name="Turinio vietos rezervavimo ženklas 2">
            <a:extLst>
              <a:ext uri="{FF2B5EF4-FFF2-40B4-BE49-F238E27FC236}">
                <a16:creationId xmlns:a16="http://schemas.microsoft.com/office/drawing/2014/main" id="{1B8AFD11-8865-DC1C-C7CB-EB6B54137CD6}"/>
              </a:ext>
            </a:extLst>
          </p:cNvPr>
          <p:cNvSpPr>
            <a:spLocks noGrp="1"/>
          </p:cNvSpPr>
          <p:nvPr>
            <p:ph idx="1"/>
          </p:nvPr>
        </p:nvSpPr>
        <p:spPr>
          <a:xfrm>
            <a:off x="456364" y="1273969"/>
            <a:ext cx="5940972" cy="4301906"/>
          </a:xfrm>
        </p:spPr>
        <p:txBody>
          <a:bodyPr vert="horz" lIns="91440" tIns="45720" rIns="91440" bIns="45720" rtlCol="0" anchor="t">
            <a:normAutofit lnSpcReduction="10000"/>
          </a:bodyPr>
          <a:lstStyle/>
          <a:p>
            <a:pPr marL="0" indent="0" algn="just">
              <a:buNone/>
            </a:pPr>
            <a:r>
              <a:rPr lang="lt-LT" dirty="0">
                <a:solidFill>
                  <a:schemeClr val="tx1">
                    <a:lumMod val="95000"/>
                    <a:lumOff val="5000"/>
                  </a:schemeClr>
                </a:solidFill>
                <a:latin typeface="Times New Roman"/>
                <a:cs typeface="Times New Roman"/>
              </a:rPr>
              <a:t>T</a:t>
            </a:r>
            <a:r>
              <a:rPr lang="lt-LT" b="0" i="0" dirty="0">
                <a:solidFill>
                  <a:schemeClr val="tx1">
                    <a:lumMod val="95000"/>
                    <a:lumOff val="5000"/>
                  </a:schemeClr>
                </a:solidFill>
                <a:effectLst/>
                <a:latin typeface="Times New Roman"/>
                <a:cs typeface="Times New Roman"/>
              </a:rPr>
              <a:t>yrėjai išsiaiškino kaip šį efektą būtų galima panaudoti praktiškai. Jie sukonstravo hibridinį augalą. Dirbtiniai lapai įrengiami augale ir veikiami vėjo vibruoja kartu su natūraliais lapais. Dėl to tarp lapų susidaro trumpalaikiai kontaktai, kurie dėl kontaktinio elektrifikavimo sukuria augalo ir dirbtinio lapo paviršiaus krūvius. Šie krūviai </a:t>
            </a:r>
            <a:r>
              <a:rPr lang="lt-LT" dirty="0">
                <a:solidFill>
                  <a:schemeClr val="tx1">
                    <a:lumMod val="95000"/>
                    <a:lumOff val="5000"/>
                  </a:schemeClr>
                </a:solidFill>
                <a:latin typeface="Times New Roman"/>
                <a:cs typeface="Times New Roman"/>
              </a:rPr>
              <a:t>pereina </a:t>
            </a:r>
            <a:r>
              <a:rPr lang="lt-LT" b="0" i="0" dirty="0">
                <a:solidFill>
                  <a:schemeClr val="tx1">
                    <a:lumMod val="95000"/>
                    <a:lumOff val="5000"/>
                  </a:schemeClr>
                </a:solidFill>
                <a:effectLst/>
                <a:latin typeface="Times New Roman"/>
                <a:cs typeface="Times New Roman"/>
              </a:rPr>
              <a:t>į vidinį augalo audinį ir į dirbtinius lapus įtaisytą elektrodą.</a:t>
            </a:r>
            <a:endParaRPr lang="lt-LT"/>
          </a:p>
          <a:p>
            <a:pPr marL="0" indent="0">
              <a:buNone/>
            </a:pPr>
            <a:endParaRPr lang="lt-LT" b="0" i="0">
              <a:solidFill>
                <a:srgbClr val="212529"/>
              </a:solidFill>
              <a:effectLst/>
              <a:highlight>
                <a:srgbClr val="FFFFFF"/>
              </a:highlight>
              <a:latin typeface="Roboto" panose="02000000000000000000" pitchFamily="2" charset="0"/>
            </a:endParaRPr>
          </a:p>
          <a:p>
            <a:pPr marL="0" indent="0">
              <a:buNone/>
            </a:pPr>
            <a:endParaRPr lang="lt-LT">
              <a:solidFill>
                <a:srgbClr val="212529"/>
              </a:solidFill>
              <a:highlight>
                <a:srgbClr val="FFFFFF"/>
              </a:highlight>
              <a:latin typeface="Roboto" panose="02000000000000000000" pitchFamily="2" charset="0"/>
            </a:endParaRPr>
          </a:p>
          <a:p>
            <a:pPr marL="0" indent="0">
              <a:buNone/>
            </a:pPr>
            <a:endParaRPr lang="lt-LT" b="0" i="0">
              <a:solidFill>
                <a:srgbClr val="212529"/>
              </a:solidFill>
              <a:effectLst/>
              <a:highlight>
                <a:srgbClr val="FFFFFF"/>
              </a:highlight>
              <a:latin typeface="Roboto" panose="02000000000000000000" pitchFamily="2" charset="0"/>
            </a:endParaRPr>
          </a:p>
          <a:p>
            <a:pPr marL="0" indent="0">
              <a:buNone/>
            </a:pPr>
            <a:endParaRPr lang="en-GB"/>
          </a:p>
        </p:txBody>
      </p:sp>
      <p:pic>
        <p:nvPicPr>
          <p:cNvPr id="4" name="Paveikslėlis 3">
            <a:extLst>
              <a:ext uri="{FF2B5EF4-FFF2-40B4-BE49-F238E27FC236}">
                <a16:creationId xmlns:a16="http://schemas.microsoft.com/office/drawing/2014/main" id="{CA74FBBF-41CB-58BF-C3F8-CE43218AB6BA}"/>
              </a:ext>
            </a:extLst>
          </p:cNvPr>
          <p:cNvPicPr>
            <a:picLocks noChangeAspect="1"/>
          </p:cNvPicPr>
          <p:nvPr/>
        </p:nvPicPr>
        <p:blipFill>
          <a:blip r:embed="rId4"/>
          <a:stretch>
            <a:fillRect/>
          </a:stretch>
        </p:blipFill>
        <p:spPr>
          <a:xfrm>
            <a:off x="6731316" y="1376855"/>
            <a:ext cx="5011368" cy="4068051"/>
          </a:xfrm>
          <a:prstGeom prst="rect">
            <a:avLst/>
          </a:prstGeom>
        </p:spPr>
      </p:pic>
      <p:grpSp>
        <p:nvGrpSpPr>
          <p:cNvPr id="2" name="Grupė 1">
            <a:extLst>
              <a:ext uri="{FF2B5EF4-FFF2-40B4-BE49-F238E27FC236}">
                <a16:creationId xmlns:a16="http://schemas.microsoft.com/office/drawing/2014/main" id="{876BBBC9-4BD7-37F7-8AFA-727C7308DDFB}"/>
              </a:ext>
            </a:extLst>
          </p:cNvPr>
          <p:cNvGrpSpPr/>
          <p:nvPr/>
        </p:nvGrpSpPr>
        <p:grpSpPr>
          <a:xfrm>
            <a:off x="10068910" y="6190593"/>
            <a:ext cx="1954923" cy="595586"/>
            <a:chOff x="9627476" y="6169572"/>
            <a:chExt cx="1891862" cy="578069"/>
          </a:xfrm>
        </p:grpSpPr>
        <p:sp>
          <p:nvSpPr>
            <p:cNvPr id="6" name="Veiksmo mygtukas: Grįžti atgal arba Ankstesnis 5">
              <a:hlinkClick r:id="" action="ppaction://hlinkshowjump?jump=previousslide" highlightClick="1"/>
              <a:extLst>
                <a:ext uri="{FF2B5EF4-FFF2-40B4-BE49-F238E27FC236}">
                  <a16:creationId xmlns:a16="http://schemas.microsoft.com/office/drawing/2014/main" id="{D2DDE4A5-3B0A-DD7C-3472-19A01B78CFBB}"/>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Veiksmo mygtukas: Eiti pirmyn arba Paskesnis 6">
              <a:hlinkClick r:id="" action="ppaction://hlinkshowjump?jump=nextslide" highlightClick="1"/>
              <a:extLst>
                <a:ext uri="{FF2B5EF4-FFF2-40B4-BE49-F238E27FC236}">
                  <a16:creationId xmlns:a16="http://schemas.microsoft.com/office/drawing/2014/main" id="{96A1255B-BC5A-F8DB-B1FA-4A6AFA3C55F1}"/>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Veiksmo mygtukas: Eiti į pagrindinį 7">
              <a:hlinkClick r:id="rId5" action="ppaction://hlinksldjump" highlightClick="1"/>
              <a:extLst>
                <a:ext uri="{FF2B5EF4-FFF2-40B4-BE49-F238E27FC236}">
                  <a16:creationId xmlns:a16="http://schemas.microsoft.com/office/drawing/2014/main" id="{3AEADB19-654F-2B68-F8A7-A6E52596F450}"/>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240357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lum/>
          </a:blip>
          <a:srcRect/>
          <a:stretch>
            <a:fillRect t="-3000" b="-3000"/>
          </a:stretch>
        </a:blipFill>
        <a:effectLst/>
      </p:bgPr>
    </p:bg>
    <p:spTree>
      <p:nvGrpSpPr>
        <p:cNvPr id="1" name=""/>
        <p:cNvGrpSpPr/>
        <p:nvPr/>
      </p:nvGrpSpPr>
      <p:grpSpPr>
        <a:xfrm>
          <a:off x="0" y="0"/>
          <a:ext cx="0" cy="0"/>
          <a:chOff x="0" y="0"/>
          <a:chExt cx="0" cy="0"/>
        </a:xfrm>
      </p:grpSpPr>
      <p:sp>
        <p:nvSpPr>
          <p:cNvPr id="7" name="Stačiakampis: suapvalinti kampai 6">
            <a:extLst>
              <a:ext uri="{FF2B5EF4-FFF2-40B4-BE49-F238E27FC236}">
                <a16:creationId xmlns:a16="http://schemas.microsoft.com/office/drawing/2014/main" id="{38B1F09B-A2B8-2DC8-9D0B-CADE90D1F735}"/>
              </a:ext>
            </a:extLst>
          </p:cNvPr>
          <p:cNvSpPr/>
          <p:nvPr/>
        </p:nvSpPr>
        <p:spPr>
          <a:xfrm>
            <a:off x="572157" y="1121870"/>
            <a:ext cx="11047686" cy="2630323"/>
          </a:xfrm>
          <a:prstGeom prst="roundRect">
            <a:avLst/>
          </a:prstGeom>
          <a:solidFill>
            <a:schemeClr val="accent6">
              <a:lumMod val="40000"/>
              <a:lumOff val="60000"/>
              <a:alpha val="79000"/>
            </a:schemeClr>
          </a:solidFill>
          <a:ln w="269875">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urinio vietos rezervavimo ženklas 2">
            <a:extLst>
              <a:ext uri="{FF2B5EF4-FFF2-40B4-BE49-F238E27FC236}">
                <a16:creationId xmlns:a16="http://schemas.microsoft.com/office/drawing/2014/main" id="{CE5E4765-4A7C-E0DE-C143-9A35BF6EA3A4}"/>
              </a:ext>
            </a:extLst>
          </p:cNvPr>
          <p:cNvSpPr>
            <a:spLocks noGrp="1"/>
          </p:cNvSpPr>
          <p:nvPr>
            <p:ph idx="1"/>
          </p:nvPr>
        </p:nvSpPr>
        <p:spPr/>
        <p:txBody>
          <a:bodyPr/>
          <a:lstStyle/>
          <a:p>
            <a:pPr marL="0" indent="0" algn="ctr">
              <a:buNone/>
            </a:pPr>
            <a:r>
              <a:rPr lang="lt-LT">
                <a:solidFill>
                  <a:schemeClr val="tx1">
                    <a:lumMod val="95000"/>
                    <a:lumOff val="5000"/>
                  </a:schemeClr>
                </a:solidFill>
                <a:latin typeface="Times New Roman" panose="02020603050405020304" pitchFamily="18" charset="0"/>
                <a:cs typeface="Times New Roman" panose="02020603050405020304" pitchFamily="18" charset="0"/>
              </a:rPr>
              <a:t>T</a:t>
            </a:r>
            <a:r>
              <a:rPr lang="lt-LT" b="0" i="0">
                <a:solidFill>
                  <a:schemeClr val="tx1">
                    <a:lumMod val="95000"/>
                    <a:lumOff val="5000"/>
                  </a:schemeClr>
                </a:solidFill>
                <a:effectLst/>
                <a:latin typeface="Times New Roman" panose="02020603050405020304" pitchFamily="18" charset="0"/>
                <a:cs typeface="Times New Roman" panose="02020603050405020304" pitchFamily="18" charset="0"/>
              </a:rPr>
              <a:t>yrimai rodo, kad vieno lapo generuojama įtampa gali siekti daugiau nei 150 voltų, kurių pakanka, kad kiekvieną kartą palietus lapą vienu metu būtų įjungta 100 LED lempučių</a:t>
            </a:r>
            <a:r>
              <a:rPr lang="lt-LT" b="0" i="0">
                <a:solidFill>
                  <a:srgbClr val="333333"/>
                </a:solidFill>
                <a:effectLst/>
                <a:latin typeface="Times New Roman" panose="02020603050405020304" pitchFamily="18" charset="0"/>
                <a:cs typeface="Times New Roman" panose="02020603050405020304" pitchFamily="18" charset="0"/>
              </a:rPr>
              <a:t>.</a:t>
            </a:r>
            <a:endParaRPr lang="lt-LT">
              <a:latin typeface="Times New Roman" panose="02020603050405020304" pitchFamily="18" charset="0"/>
              <a:cs typeface="Times New Roman" panose="02020603050405020304" pitchFamily="18" charset="0"/>
            </a:endParaRPr>
          </a:p>
        </p:txBody>
      </p:sp>
      <p:pic>
        <p:nvPicPr>
          <p:cNvPr id="10244" name="Picture 4" descr="Led GIFs - Find &amp; Share on GIPHY">
            <a:extLst>
              <a:ext uri="{FF2B5EF4-FFF2-40B4-BE49-F238E27FC236}">
                <a16:creationId xmlns:a16="http://schemas.microsoft.com/office/drawing/2014/main" id="{7263F259-7437-ACFC-B884-E485B54350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95972" y="3811479"/>
            <a:ext cx="2990850" cy="2990850"/>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descr="Summer Love Sticker by bini games">
            <a:extLst>
              <a:ext uri="{FF2B5EF4-FFF2-40B4-BE49-F238E27FC236}">
                <a16:creationId xmlns:a16="http://schemas.microsoft.com/office/drawing/2014/main" id="{4149D6BF-F50E-497F-9E6E-F8F90B6D69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66344" y="2887718"/>
            <a:ext cx="3048000" cy="4572000"/>
          </a:xfrm>
          <a:prstGeom prst="rect">
            <a:avLst/>
          </a:prstGeom>
          <a:noFill/>
          <a:extLst>
            <a:ext uri="{909E8E84-426E-40DD-AFC4-6F175D3DCCD1}">
              <a14:hiddenFill xmlns:a14="http://schemas.microsoft.com/office/drawing/2010/main">
                <a:solidFill>
                  <a:srgbClr val="FFFFFF"/>
                </a:solidFill>
              </a14:hiddenFill>
            </a:ext>
          </a:extLst>
        </p:spPr>
      </p:pic>
      <p:sp>
        <p:nvSpPr>
          <p:cNvPr id="8" name="Rodyklė: dešinėn 7">
            <a:extLst>
              <a:ext uri="{FF2B5EF4-FFF2-40B4-BE49-F238E27FC236}">
                <a16:creationId xmlns:a16="http://schemas.microsoft.com/office/drawing/2014/main" id="{88837674-4352-28BF-04D8-AC3DECDCB34C}"/>
              </a:ext>
            </a:extLst>
          </p:cNvPr>
          <p:cNvSpPr/>
          <p:nvPr/>
        </p:nvSpPr>
        <p:spPr>
          <a:xfrm>
            <a:off x="4680387" y="4956121"/>
            <a:ext cx="3437212" cy="701565"/>
          </a:xfrm>
          <a:prstGeom prst="rightArrow">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 name="Grupė 1">
            <a:extLst>
              <a:ext uri="{FF2B5EF4-FFF2-40B4-BE49-F238E27FC236}">
                <a16:creationId xmlns:a16="http://schemas.microsoft.com/office/drawing/2014/main" id="{11431AB3-790D-2850-B72A-D60AF9FB3D3B}"/>
              </a:ext>
            </a:extLst>
          </p:cNvPr>
          <p:cNvGrpSpPr/>
          <p:nvPr/>
        </p:nvGrpSpPr>
        <p:grpSpPr>
          <a:xfrm>
            <a:off x="10068910" y="6190593"/>
            <a:ext cx="1954923" cy="595586"/>
            <a:chOff x="9627476" y="6169572"/>
            <a:chExt cx="1891862" cy="578069"/>
          </a:xfrm>
        </p:grpSpPr>
        <p:sp>
          <p:nvSpPr>
            <p:cNvPr id="4" name="Veiksmo mygtukas: Grįžti atgal arba Ankstesnis 3">
              <a:hlinkClick r:id="" action="ppaction://hlinkshowjump?jump=previousslide" highlightClick="1"/>
              <a:extLst>
                <a:ext uri="{FF2B5EF4-FFF2-40B4-BE49-F238E27FC236}">
                  <a16:creationId xmlns:a16="http://schemas.microsoft.com/office/drawing/2014/main" id="{6B8EE986-4F33-0CDD-32E4-7B2EE833264E}"/>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Veiksmo mygtukas: Eiti pirmyn arba Paskesnis 4">
              <a:hlinkClick r:id="" action="ppaction://hlinkshowjump?jump=nextslide" highlightClick="1"/>
              <a:extLst>
                <a:ext uri="{FF2B5EF4-FFF2-40B4-BE49-F238E27FC236}">
                  <a16:creationId xmlns:a16="http://schemas.microsoft.com/office/drawing/2014/main" id="{130A15FA-BAF4-2710-3F06-5B652FF51C70}"/>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Veiksmo mygtukas: Eiti į pagrindinį 5">
              <a:hlinkClick r:id="rId5" action="ppaction://hlinksldjump" highlightClick="1"/>
              <a:extLst>
                <a:ext uri="{FF2B5EF4-FFF2-40B4-BE49-F238E27FC236}">
                  <a16:creationId xmlns:a16="http://schemas.microsoft.com/office/drawing/2014/main" id="{ACC9052E-5A33-3891-7F71-77531650D3E2}"/>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5619094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lum/>
          </a:blip>
          <a:srcRect/>
          <a:stretch>
            <a:fillRect t="-10000" b="-10000"/>
          </a:stretch>
        </a:blipFill>
        <a:effectLst/>
      </p:bgPr>
    </p:bg>
    <p:spTree>
      <p:nvGrpSpPr>
        <p:cNvPr id="1" name=""/>
        <p:cNvGrpSpPr/>
        <p:nvPr/>
      </p:nvGrpSpPr>
      <p:grpSpPr>
        <a:xfrm>
          <a:off x="0" y="0"/>
          <a:ext cx="0" cy="0"/>
          <a:chOff x="0" y="0"/>
          <a:chExt cx="0" cy="0"/>
        </a:xfrm>
      </p:grpSpPr>
      <p:sp>
        <p:nvSpPr>
          <p:cNvPr id="5" name="Stačiakampis: suapvalinti kampai 4">
            <a:extLst>
              <a:ext uri="{FF2B5EF4-FFF2-40B4-BE49-F238E27FC236}">
                <a16:creationId xmlns:a16="http://schemas.microsoft.com/office/drawing/2014/main" id="{3A149F02-63F5-F8B3-9B60-6436A0EC206C}"/>
              </a:ext>
            </a:extLst>
          </p:cNvPr>
          <p:cNvSpPr/>
          <p:nvPr/>
        </p:nvSpPr>
        <p:spPr>
          <a:xfrm>
            <a:off x="282710" y="729457"/>
            <a:ext cx="11626579" cy="2985293"/>
          </a:xfrm>
          <a:prstGeom prst="roundRect">
            <a:avLst/>
          </a:prstGeom>
          <a:solidFill>
            <a:schemeClr val="accent6">
              <a:lumMod val="40000"/>
              <a:lumOff val="60000"/>
              <a:alpha val="79000"/>
            </a:schemeClr>
          </a:solidFill>
          <a:ln w="269875">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Pavadinimas 1">
            <a:extLst>
              <a:ext uri="{FF2B5EF4-FFF2-40B4-BE49-F238E27FC236}">
                <a16:creationId xmlns:a16="http://schemas.microsoft.com/office/drawing/2014/main" id="{B44BE047-D893-B982-AA71-FFCA9CF28AAD}"/>
              </a:ext>
            </a:extLst>
          </p:cNvPr>
          <p:cNvSpPr>
            <a:spLocks noGrp="1"/>
          </p:cNvSpPr>
          <p:nvPr>
            <p:ph type="title"/>
          </p:nvPr>
        </p:nvSpPr>
        <p:spPr/>
        <p:txBody>
          <a:bodyPr>
            <a:normAutofit/>
          </a:bodyPr>
          <a:lstStyle/>
          <a:p>
            <a:pPr algn="ctr"/>
            <a:r>
              <a:rPr lang="lt-LT" sz="2800" b="1">
                <a:latin typeface="Calibri"/>
                <a:cs typeface="Calibri"/>
              </a:rPr>
              <a:t>BULVIŲ BATERIJA</a:t>
            </a:r>
            <a:endParaRPr lang="lt-LT"/>
          </a:p>
        </p:txBody>
      </p:sp>
      <p:sp>
        <p:nvSpPr>
          <p:cNvPr id="3" name="Turinio vietos rezervavimo ženklas 2">
            <a:extLst>
              <a:ext uri="{FF2B5EF4-FFF2-40B4-BE49-F238E27FC236}">
                <a16:creationId xmlns:a16="http://schemas.microsoft.com/office/drawing/2014/main" id="{2923F9E5-4777-9C01-4778-62161C6EAD3D}"/>
              </a:ext>
            </a:extLst>
          </p:cNvPr>
          <p:cNvSpPr>
            <a:spLocks noGrp="1"/>
          </p:cNvSpPr>
          <p:nvPr>
            <p:ph idx="1"/>
          </p:nvPr>
        </p:nvSpPr>
        <p:spPr>
          <a:xfrm>
            <a:off x="587086" y="1300189"/>
            <a:ext cx="11005920" cy="1848500"/>
          </a:xfrm>
        </p:spPr>
        <p:txBody>
          <a:bodyPr vert="horz" lIns="91440" tIns="45720" rIns="91440" bIns="45720" rtlCol="0" anchor="t">
            <a:noAutofit/>
          </a:bodyPr>
          <a:lstStyle/>
          <a:p>
            <a:pPr marL="0" indent="0" algn="just">
              <a:buNone/>
            </a:pPr>
            <a:r>
              <a:rPr lang="lt-LT" sz="2400" dirty="0">
                <a:latin typeface="Times New Roman"/>
                <a:cs typeface="Times New Roman"/>
              </a:rPr>
              <a:t>Yra daug skirtingų tipų baterijų, tačiau jos visos priklauso nuo tam tikros </a:t>
            </a:r>
            <a:r>
              <a:rPr lang="lt-LT" sz="2400" b="1" dirty="0">
                <a:latin typeface="Times New Roman"/>
                <a:cs typeface="Times New Roman"/>
              </a:rPr>
              <a:t>cheminės reakcijos</a:t>
            </a:r>
            <a:r>
              <a:rPr lang="lt-LT" sz="2400" dirty="0">
                <a:latin typeface="Times New Roman"/>
                <a:cs typeface="Times New Roman"/>
              </a:rPr>
              <a:t>, kuri gamina elektrą. Cheminė reakcija paprastai vyksta tarp dviejų metalo gabalų, vadinamų </a:t>
            </a:r>
            <a:r>
              <a:rPr lang="lt-LT" sz="2400" b="1" dirty="0">
                <a:latin typeface="Times New Roman"/>
                <a:cs typeface="Times New Roman"/>
              </a:rPr>
              <a:t>elektrodais</a:t>
            </a:r>
            <a:r>
              <a:rPr lang="lt-LT" sz="2400" dirty="0">
                <a:latin typeface="Times New Roman"/>
                <a:cs typeface="Times New Roman"/>
              </a:rPr>
              <a:t> ir skysčio arba pastos, vadinamos </a:t>
            </a:r>
            <a:r>
              <a:rPr lang="lt-LT" sz="2400" b="1" dirty="0">
                <a:latin typeface="Times New Roman"/>
                <a:cs typeface="Times New Roman"/>
              </a:rPr>
              <a:t>elektrolitu</a:t>
            </a:r>
            <a:r>
              <a:rPr lang="lt-LT" sz="2400" dirty="0">
                <a:latin typeface="Times New Roman"/>
                <a:cs typeface="Times New Roman"/>
              </a:rPr>
              <a:t>. Pasirodo, bulvės viduje esanti drėgmė gana gerai veikia kaip elektrolitas, todėl tereikia prie bulvės pridėti metalinių elektrodų, ir jūs turite bateriją!  Baterijoje cheminė energija paverčiama elektros energija. </a:t>
            </a:r>
            <a:endParaRPr lang="lt-LT"/>
          </a:p>
        </p:txBody>
      </p:sp>
      <p:pic>
        <p:nvPicPr>
          <p:cNvPr id="4" name="Paveikslėlis 3" descr="Paveikslėlis, kuriame yra vidaus, stalas, biuro reikmenys, grindys&#10;&#10;Automatiškai sugeneruotas aprašymas">
            <a:extLst>
              <a:ext uri="{FF2B5EF4-FFF2-40B4-BE49-F238E27FC236}">
                <a16:creationId xmlns:a16="http://schemas.microsoft.com/office/drawing/2014/main" id="{7C339C4A-2AF4-1EBC-2BD4-A9C9763B5504}"/>
              </a:ext>
            </a:extLst>
          </p:cNvPr>
          <p:cNvPicPr>
            <a:picLocks noChangeAspect="1"/>
          </p:cNvPicPr>
          <p:nvPr/>
        </p:nvPicPr>
        <p:blipFill>
          <a:blip r:embed="rId3"/>
          <a:stretch>
            <a:fillRect/>
          </a:stretch>
        </p:blipFill>
        <p:spPr>
          <a:xfrm>
            <a:off x="4147868" y="3885807"/>
            <a:ext cx="3896265" cy="2968924"/>
          </a:xfrm>
          <a:prstGeom prst="rect">
            <a:avLst/>
          </a:prstGeom>
        </p:spPr>
      </p:pic>
      <p:grpSp>
        <p:nvGrpSpPr>
          <p:cNvPr id="6" name="Grupė 5">
            <a:extLst>
              <a:ext uri="{FF2B5EF4-FFF2-40B4-BE49-F238E27FC236}">
                <a16:creationId xmlns:a16="http://schemas.microsoft.com/office/drawing/2014/main" id="{0ACA1F93-65E6-E628-C827-EFACBE2E8DD2}"/>
              </a:ext>
            </a:extLst>
          </p:cNvPr>
          <p:cNvGrpSpPr/>
          <p:nvPr/>
        </p:nvGrpSpPr>
        <p:grpSpPr>
          <a:xfrm>
            <a:off x="10068910" y="6190593"/>
            <a:ext cx="1954923" cy="595586"/>
            <a:chOff x="9627476" y="6169572"/>
            <a:chExt cx="1891862" cy="578069"/>
          </a:xfrm>
        </p:grpSpPr>
        <p:sp>
          <p:nvSpPr>
            <p:cNvPr id="7" name="Veiksmo mygtukas: Grįžti atgal arba Ankstesnis 6">
              <a:hlinkClick r:id="" action="ppaction://hlinkshowjump?jump=previousslide" highlightClick="1"/>
              <a:extLst>
                <a:ext uri="{FF2B5EF4-FFF2-40B4-BE49-F238E27FC236}">
                  <a16:creationId xmlns:a16="http://schemas.microsoft.com/office/drawing/2014/main" id="{622B2B84-EE51-7589-32C3-0B6596A2C310}"/>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Veiksmo mygtukas: Eiti pirmyn arba Paskesnis 7">
              <a:hlinkClick r:id="" action="ppaction://hlinkshowjump?jump=nextslide" highlightClick="1"/>
              <a:extLst>
                <a:ext uri="{FF2B5EF4-FFF2-40B4-BE49-F238E27FC236}">
                  <a16:creationId xmlns:a16="http://schemas.microsoft.com/office/drawing/2014/main" id="{B9553115-80EA-442A-1827-3B1A60E550DC}"/>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Veiksmo mygtukas: Eiti į pagrindinį 8">
              <a:hlinkClick r:id="rId4" action="ppaction://hlinksldjump" highlightClick="1"/>
              <a:extLst>
                <a:ext uri="{FF2B5EF4-FFF2-40B4-BE49-F238E27FC236}">
                  <a16:creationId xmlns:a16="http://schemas.microsoft.com/office/drawing/2014/main" id="{41C6FCBC-5A3A-067C-4AE7-CD08E92E686B}"/>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1624386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lum/>
          </a:blip>
          <a:srcRect/>
          <a:stretch>
            <a:fillRect l="-4000" r="-4000"/>
          </a:stretch>
        </a:blipFill>
        <a:effectLst/>
      </p:bgPr>
    </p:bg>
    <p:spTree>
      <p:nvGrpSpPr>
        <p:cNvPr id="1" name=""/>
        <p:cNvGrpSpPr/>
        <p:nvPr/>
      </p:nvGrpSpPr>
      <p:grpSpPr>
        <a:xfrm>
          <a:off x="0" y="0"/>
          <a:ext cx="0" cy="0"/>
          <a:chOff x="0" y="0"/>
          <a:chExt cx="0" cy="0"/>
        </a:xfrm>
      </p:grpSpPr>
      <p:sp>
        <p:nvSpPr>
          <p:cNvPr id="5" name="Stačiakampis: suapvalinti kampai 4">
            <a:extLst>
              <a:ext uri="{FF2B5EF4-FFF2-40B4-BE49-F238E27FC236}">
                <a16:creationId xmlns:a16="http://schemas.microsoft.com/office/drawing/2014/main" id="{A157A781-AD7E-3A74-81DA-AD79A005FB95}"/>
              </a:ext>
            </a:extLst>
          </p:cNvPr>
          <p:cNvSpPr/>
          <p:nvPr/>
        </p:nvSpPr>
        <p:spPr>
          <a:xfrm>
            <a:off x="966585" y="866473"/>
            <a:ext cx="7101149" cy="4833155"/>
          </a:xfrm>
          <a:prstGeom prst="roundRect">
            <a:avLst/>
          </a:prstGeom>
          <a:solidFill>
            <a:schemeClr val="accent6">
              <a:lumMod val="40000"/>
              <a:lumOff val="60000"/>
              <a:alpha val="79000"/>
            </a:schemeClr>
          </a:solidFill>
          <a:ln w="269875">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Pavadinimas 1">
            <a:extLst>
              <a:ext uri="{FF2B5EF4-FFF2-40B4-BE49-F238E27FC236}">
                <a16:creationId xmlns:a16="http://schemas.microsoft.com/office/drawing/2014/main" id="{E30BE1DE-B6E4-C806-D207-2E042CA85343}"/>
              </a:ext>
            </a:extLst>
          </p:cNvPr>
          <p:cNvSpPr>
            <a:spLocks noGrp="1"/>
          </p:cNvSpPr>
          <p:nvPr>
            <p:ph type="title"/>
          </p:nvPr>
        </p:nvSpPr>
        <p:spPr>
          <a:xfrm>
            <a:off x="-740641" y="1153683"/>
            <a:ext cx="10515600" cy="1325563"/>
          </a:xfrm>
        </p:spPr>
        <p:txBody>
          <a:bodyPr/>
          <a:lstStyle/>
          <a:p>
            <a:pPr algn="ctr"/>
            <a:r>
              <a:rPr lang="lt-LT" b="1"/>
              <a:t>PLAČIAU APIE VEIKIMĄ</a:t>
            </a:r>
          </a:p>
        </p:txBody>
      </p:sp>
      <p:sp>
        <p:nvSpPr>
          <p:cNvPr id="3" name="Turinio vietos rezervavimo ženklas 2">
            <a:extLst>
              <a:ext uri="{FF2B5EF4-FFF2-40B4-BE49-F238E27FC236}">
                <a16:creationId xmlns:a16="http://schemas.microsoft.com/office/drawing/2014/main" id="{4E3A1E7C-BABD-A543-7F94-90011F477A84}"/>
              </a:ext>
            </a:extLst>
          </p:cNvPr>
          <p:cNvSpPr>
            <a:spLocks noGrp="1"/>
          </p:cNvSpPr>
          <p:nvPr>
            <p:ph idx="1"/>
          </p:nvPr>
        </p:nvSpPr>
        <p:spPr>
          <a:xfrm>
            <a:off x="1181686" y="2194936"/>
            <a:ext cx="6724357" cy="2981976"/>
          </a:xfrm>
        </p:spPr>
        <p:txBody>
          <a:bodyPr vert="horz" lIns="91440" tIns="45720" rIns="91440" bIns="45720" rtlCol="0" anchor="t">
            <a:normAutofit/>
          </a:bodyPr>
          <a:lstStyle/>
          <a:p>
            <a:pPr algn="just">
              <a:buNone/>
            </a:pPr>
            <a:r>
              <a:rPr lang="lt-LT" sz="1200" dirty="0">
                <a:latin typeface="Arial"/>
                <a:cs typeface="Arial"/>
              </a:rPr>
              <a:t> </a:t>
            </a:r>
            <a:r>
              <a:rPr lang="lt-LT" sz="1800" dirty="0">
                <a:latin typeface="Arial"/>
                <a:cs typeface="Arial"/>
              </a:rPr>
              <a:t>       </a:t>
            </a:r>
            <a:r>
              <a:rPr lang="lt-LT" sz="2000" dirty="0">
                <a:latin typeface="Times New Roman" panose="02020603050405020304" pitchFamily="18" charset="0"/>
                <a:cs typeface="Times New Roman" panose="02020603050405020304" pitchFamily="18" charset="0"/>
              </a:rPr>
              <a:t>Bulvių baterijoje elektros energiją generuoja dvi cheminės reakcijos, vykstančios prie elektrodų (vario ir cinko metalo juostelės). Kadangi varis yra labiau aktyvus nei cinkas, jis linkęs lengviau pritraukti elektronus. Todėl bulvių baterijoje esantys elektronai tekės iš cinko elektrodo </a:t>
            </a:r>
            <a:r>
              <a:rPr lang="lt-LT" sz="2000" b="1" dirty="0">
                <a:latin typeface="Times New Roman" panose="02020603050405020304" pitchFamily="18" charset="0"/>
                <a:cs typeface="Times New Roman" panose="02020603050405020304" pitchFamily="18" charset="0"/>
              </a:rPr>
              <a:t>anodo</a:t>
            </a:r>
            <a:r>
              <a:rPr lang="lt-LT" sz="2000" dirty="0">
                <a:latin typeface="Times New Roman" panose="02020603050405020304" pitchFamily="18" charset="0"/>
                <a:cs typeface="Times New Roman" panose="02020603050405020304" pitchFamily="18" charset="0"/>
              </a:rPr>
              <a:t>, į vario elektrodą, </a:t>
            </a:r>
            <a:r>
              <a:rPr lang="lt-LT" sz="2000" b="1" dirty="0">
                <a:latin typeface="Times New Roman" panose="02020603050405020304" pitchFamily="18" charset="0"/>
                <a:cs typeface="Times New Roman" panose="02020603050405020304" pitchFamily="18" charset="0"/>
              </a:rPr>
              <a:t>katodą</a:t>
            </a:r>
            <a:r>
              <a:rPr lang="lt-LT" sz="2000" dirty="0">
                <a:latin typeface="Times New Roman" panose="02020603050405020304" pitchFamily="18" charset="0"/>
                <a:cs typeface="Times New Roman" panose="02020603050405020304" pitchFamily="18" charset="0"/>
              </a:rPr>
              <a:t>. Bet iš kur atsiranda šie elektronai? Elektronai yra kilę iš cinko metalo. Kai cinkas liečiasi su elektrolitu, vyksta tokia </a:t>
            </a:r>
            <a:r>
              <a:rPr lang="lt-LT" sz="2000" b="1" dirty="0">
                <a:latin typeface="Times New Roman" panose="02020603050405020304" pitchFamily="18" charset="0"/>
                <a:cs typeface="Times New Roman" panose="02020603050405020304" pitchFamily="18" charset="0"/>
              </a:rPr>
              <a:t>oksidacijos</a:t>
            </a:r>
            <a:r>
              <a:rPr lang="lt-LT" sz="2000" dirty="0">
                <a:latin typeface="Times New Roman" panose="02020603050405020304" pitchFamily="18" charset="0"/>
                <a:cs typeface="Times New Roman" panose="02020603050405020304" pitchFamily="18" charset="0"/>
              </a:rPr>
              <a:t> reakcija, dėl kurios išsiskiria elektronai.</a:t>
            </a:r>
            <a:endParaRPr lang="lt-LT" sz="1800" dirty="0">
              <a:latin typeface="Times New Roman" panose="02020603050405020304" pitchFamily="18" charset="0"/>
              <a:cs typeface="Times New Roman" panose="02020603050405020304" pitchFamily="18" charset="0"/>
            </a:endParaRPr>
          </a:p>
        </p:txBody>
      </p:sp>
      <p:pic>
        <p:nvPicPr>
          <p:cNvPr id="4" name="Paveikslėlis 3" descr="Paveikslėlis, kuriame yra tekstas, diagrama&#10;&#10;Automatiškai sugeneruotas aprašymas">
            <a:extLst>
              <a:ext uri="{FF2B5EF4-FFF2-40B4-BE49-F238E27FC236}">
                <a16:creationId xmlns:a16="http://schemas.microsoft.com/office/drawing/2014/main" id="{DDB9EEF5-90E5-BE0A-B1D7-F3DFD15029DE}"/>
              </a:ext>
            </a:extLst>
          </p:cNvPr>
          <p:cNvPicPr>
            <a:picLocks noChangeAspect="1"/>
          </p:cNvPicPr>
          <p:nvPr/>
        </p:nvPicPr>
        <p:blipFill>
          <a:blip r:embed="rId3"/>
          <a:stretch>
            <a:fillRect/>
          </a:stretch>
        </p:blipFill>
        <p:spPr>
          <a:xfrm>
            <a:off x="8427642" y="1311338"/>
            <a:ext cx="3549805" cy="3639034"/>
          </a:xfrm>
          <a:prstGeom prst="rect">
            <a:avLst/>
          </a:prstGeom>
        </p:spPr>
      </p:pic>
      <p:grpSp>
        <p:nvGrpSpPr>
          <p:cNvPr id="6" name="Grupė 5">
            <a:extLst>
              <a:ext uri="{FF2B5EF4-FFF2-40B4-BE49-F238E27FC236}">
                <a16:creationId xmlns:a16="http://schemas.microsoft.com/office/drawing/2014/main" id="{BA27D88F-8062-BEE8-7D7A-4CA87B1CEAC7}"/>
              </a:ext>
            </a:extLst>
          </p:cNvPr>
          <p:cNvGrpSpPr/>
          <p:nvPr/>
        </p:nvGrpSpPr>
        <p:grpSpPr>
          <a:xfrm>
            <a:off x="10068910" y="6190593"/>
            <a:ext cx="1954923" cy="595586"/>
            <a:chOff x="9627476" y="6169572"/>
            <a:chExt cx="1891862" cy="578069"/>
          </a:xfrm>
        </p:grpSpPr>
        <p:sp>
          <p:nvSpPr>
            <p:cNvPr id="7" name="Veiksmo mygtukas: Grįžti atgal arba Ankstesnis 6">
              <a:hlinkClick r:id="" action="ppaction://hlinkshowjump?jump=previousslide" highlightClick="1"/>
              <a:extLst>
                <a:ext uri="{FF2B5EF4-FFF2-40B4-BE49-F238E27FC236}">
                  <a16:creationId xmlns:a16="http://schemas.microsoft.com/office/drawing/2014/main" id="{AD267631-A2ED-D262-55D8-24C531D13F20}"/>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Veiksmo mygtukas: Eiti pirmyn arba Paskesnis 7">
              <a:hlinkClick r:id="" action="ppaction://hlinkshowjump?jump=nextslide" highlightClick="1"/>
              <a:extLst>
                <a:ext uri="{FF2B5EF4-FFF2-40B4-BE49-F238E27FC236}">
                  <a16:creationId xmlns:a16="http://schemas.microsoft.com/office/drawing/2014/main" id="{0C13BD1A-C55A-385E-6A69-E3FAEE15FDF6}"/>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Veiksmo mygtukas: Eiti į pagrindinį 8">
              <a:hlinkClick r:id="rId4" action="ppaction://hlinksldjump" highlightClick="1"/>
              <a:extLst>
                <a:ext uri="{FF2B5EF4-FFF2-40B4-BE49-F238E27FC236}">
                  <a16:creationId xmlns:a16="http://schemas.microsoft.com/office/drawing/2014/main" id="{AEF9C7F1-8E80-4BEB-B7CC-576C7A8DAA69}"/>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9146730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lum/>
          </a:blip>
          <a:srcRect/>
          <a:stretch>
            <a:fillRect t="-10000" b="-10000"/>
          </a:stretch>
        </a:blipFill>
        <a:effectLst/>
      </p:bgPr>
    </p:bg>
    <p:spTree>
      <p:nvGrpSpPr>
        <p:cNvPr id="1" name=""/>
        <p:cNvGrpSpPr/>
        <p:nvPr/>
      </p:nvGrpSpPr>
      <p:grpSpPr>
        <a:xfrm>
          <a:off x="0" y="0"/>
          <a:ext cx="0" cy="0"/>
          <a:chOff x="0" y="0"/>
          <a:chExt cx="0" cy="0"/>
        </a:xfrm>
      </p:grpSpPr>
      <p:sp>
        <p:nvSpPr>
          <p:cNvPr id="7" name="Stačiakampis: suapvalinti kampai 6">
            <a:extLst>
              <a:ext uri="{FF2B5EF4-FFF2-40B4-BE49-F238E27FC236}">
                <a16:creationId xmlns:a16="http://schemas.microsoft.com/office/drawing/2014/main" id="{0E8FD4B9-6BEF-7A72-728C-DA3D8D3F768B}"/>
              </a:ext>
            </a:extLst>
          </p:cNvPr>
          <p:cNvSpPr/>
          <p:nvPr/>
        </p:nvSpPr>
        <p:spPr>
          <a:xfrm>
            <a:off x="651642" y="363164"/>
            <a:ext cx="11403724" cy="3881054"/>
          </a:xfrm>
          <a:prstGeom prst="roundRect">
            <a:avLst/>
          </a:prstGeom>
          <a:solidFill>
            <a:schemeClr val="accent6">
              <a:lumMod val="40000"/>
              <a:lumOff val="60000"/>
              <a:alpha val="79000"/>
            </a:schemeClr>
          </a:solidFill>
          <a:ln w="269875">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Pavadinimas 1">
            <a:extLst>
              <a:ext uri="{FF2B5EF4-FFF2-40B4-BE49-F238E27FC236}">
                <a16:creationId xmlns:a16="http://schemas.microsoft.com/office/drawing/2014/main" id="{D4E6ECEA-BF4B-5844-94AB-C549522DDAC8}"/>
              </a:ext>
            </a:extLst>
          </p:cNvPr>
          <p:cNvSpPr>
            <a:spLocks noGrp="1"/>
          </p:cNvSpPr>
          <p:nvPr>
            <p:ph type="title"/>
          </p:nvPr>
        </p:nvSpPr>
        <p:spPr/>
        <p:txBody>
          <a:bodyPr>
            <a:normAutofit/>
          </a:bodyPr>
          <a:lstStyle/>
          <a:p>
            <a:pPr algn="ctr"/>
            <a:r>
              <a:rPr lang="lt-LT" sz="3600" b="1"/>
              <a:t>CITRINŲ BATERIJA</a:t>
            </a:r>
          </a:p>
        </p:txBody>
      </p:sp>
      <p:sp>
        <p:nvSpPr>
          <p:cNvPr id="3" name="Turinio vietos rezervavimo ženklas 2">
            <a:extLst>
              <a:ext uri="{FF2B5EF4-FFF2-40B4-BE49-F238E27FC236}">
                <a16:creationId xmlns:a16="http://schemas.microsoft.com/office/drawing/2014/main" id="{6CC45686-959C-0D83-5C72-52355015F30D}"/>
              </a:ext>
            </a:extLst>
          </p:cNvPr>
          <p:cNvSpPr>
            <a:spLocks noGrp="1"/>
          </p:cNvSpPr>
          <p:nvPr>
            <p:ph idx="1"/>
          </p:nvPr>
        </p:nvSpPr>
        <p:spPr>
          <a:xfrm>
            <a:off x="838200" y="1378798"/>
            <a:ext cx="11024908" cy="2064270"/>
          </a:xfrm>
        </p:spPr>
        <p:txBody>
          <a:bodyPr vert="horz" lIns="91440" tIns="45720" rIns="91440" bIns="45720" rtlCol="0" anchor="t">
            <a:normAutofit/>
          </a:bodyPr>
          <a:lstStyle/>
          <a:p>
            <a:pPr algn="just">
              <a:buNone/>
            </a:pPr>
            <a:r>
              <a:rPr lang="lt-LT" sz="1200" dirty="0">
                <a:solidFill>
                  <a:srgbClr val="000000"/>
                </a:solidFill>
                <a:latin typeface="Calibri"/>
                <a:ea typeface="Calibri"/>
                <a:cs typeface="Calibri"/>
              </a:rPr>
              <a:t>  </a:t>
            </a:r>
            <a:r>
              <a:rPr lang="lt-LT" sz="1200" dirty="0">
                <a:solidFill>
                  <a:schemeClr val="tx1">
                    <a:lumMod val="95000"/>
                    <a:lumOff val="5000"/>
                  </a:schemeClr>
                </a:solidFill>
                <a:latin typeface="Calibri"/>
                <a:ea typeface="Calibri"/>
                <a:cs typeface="Calibri"/>
              </a:rPr>
              <a:t> </a:t>
            </a:r>
            <a:r>
              <a:rPr lang="lt-LT" sz="2000" dirty="0">
                <a:solidFill>
                  <a:schemeClr val="tx1">
                    <a:lumMod val="95000"/>
                    <a:lumOff val="5000"/>
                  </a:schemeClr>
                </a:solidFill>
                <a:latin typeface="Calibri"/>
                <a:ea typeface="Calibri"/>
                <a:cs typeface="Calibri"/>
              </a:rPr>
              <a:t> </a:t>
            </a:r>
            <a:r>
              <a:rPr lang="lt-LT" sz="2000" dirty="0">
                <a:solidFill>
                  <a:schemeClr val="tx1">
                    <a:lumMod val="95000"/>
                    <a:lumOff val="5000"/>
                  </a:schemeClr>
                </a:solidFill>
                <a:latin typeface="Times New Roman" panose="02020603050405020304" pitchFamily="18" charset="0"/>
                <a:ea typeface="Calibri"/>
                <a:cs typeface="Times New Roman" panose="02020603050405020304" pitchFamily="18" charset="0"/>
              </a:rPr>
              <a:t>       Citrinos baterija veikia panašiai kaip bulvės. Čia elektrolitas tampa citrina, o elektrodai į citriną įkišami cinko ir vario metalo gabalai. Kaip ir įprastose baterijose, citrinoje yra rūgšties. Rūgštis atakuoja cinko atomus, o kai kurie virsta teigiamai įkrautais jonais (įkrautais atomais, turinčiais nevienodą elektronų ar protonų skaičių). Tarp dviejų metalų susidaro elektros srovė. Kai cinko atomai virsta jonais, jie palieka savo elektronus. Prijungę laidą prie akumuliatoriaus gnybtų, jie ištekės iš cinko elektrodo į varinį elektrodą. Ciklas tęsiasi tol, kol elektrolitas sunaudoja visą savo cheminę energiją ir nebegali reaguoti su metalu, o akumuliatorius miršta. </a:t>
            </a:r>
            <a:r>
              <a:rPr lang="lt-LT" sz="2000" dirty="0">
                <a:solidFill>
                  <a:srgbClr val="000000"/>
                </a:solidFill>
                <a:latin typeface="Times New Roman" panose="02020603050405020304" pitchFamily="18" charset="0"/>
                <a:ea typeface="Calibri"/>
                <a:cs typeface="Times New Roman" panose="02020603050405020304" pitchFamily="18" charset="0"/>
              </a:rPr>
              <a:t> </a:t>
            </a:r>
          </a:p>
          <a:p>
            <a:pPr marL="0" indent="0" algn="just">
              <a:buNone/>
            </a:pPr>
            <a:endParaRPr lang="lt-LT" dirty="0"/>
          </a:p>
        </p:txBody>
      </p:sp>
      <p:pic>
        <p:nvPicPr>
          <p:cNvPr id="4" name="Paveikslėlis 3" descr="Paveikslėlis, kuriame yra vaisius, citrina, citrusas, Citronas&#10;&#10;Automatiškai sugeneruotas aprašymas">
            <a:extLst>
              <a:ext uri="{FF2B5EF4-FFF2-40B4-BE49-F238E27FC236}">
                <a16:creationId xmlns:a16="http://schemas.microsoft.com/office/drawing/2014/main" id="{E2D8CCB2-1F26-5A7B-9BC2-18EDD252AA4A}"/>
              </a:ext>
            </a:extLst>
          </p:cNvPr>
          <p:cNvPicPr>
            <a:picLocks noChangeAspect="1"/>
          </p:cNvPicPr>
          <p:nvPr/>
        </p:nvPicPr>
        <p:blipFill>
          <a:blip r:embed="rId3"/>
          <a:stretch>
            <a:fillRect/>
          </a:stretch>
        </p:blipFill>
        <p:spPr>
          <a:xfrm>
            <a:off x="1798544" y="4018429"/>
            <a:ext cx="3832412" cy="2160495"/>
          </a:xfrm>
          <a:prstGeom prst="rect">
            <a:avLst/>
          </a:prstGeom>
        </p:spPr>
      </p:pic>
      <p:pic>
        <p:nvPicPr>
          <p:cNvPr id="5" name="Paveikslėlis 4" descr="Lemon battery by Marianna Che on Dribbble">
            <a:extLst>
              <a:ext uri="{FF2B5EF4-FFF2-40B4-BE49-F238E27FC236}">
                <a16:creationId xmlns:a16="http://schemas.microsoft.com/office/drawing/2014/main" id="{3018744E-78AB-863F-A0EC-DB8D46158637}"/>
              </a:ext>
            </a:extLst>
          </p:cNvPr>
          <p:cNvPicPr>
            <a:picLocks noChangeAspect="1"/>
          </p:cNvPicPr>
          <p:nvPr/>
        </p:nvPicPr>
        <p:blipFill>
          <a:blip r:embed="rId4"/>
          <a:stretch>
            <a:fillRect/>
          </a:stretch>
        </p:blipFill>
        <p:spPr>
          <a:xfrm>
            <a:off x="5922250" y="4022794"/>
            <a:ext cx="2743200" cy="2057400"/>
          </a:xfrm>
          <a:prstGeom prst="rect">
            <a:avLst/>
          </a:prstGeom>
        </p:spPr>
      </p:pic>
      <p:pic>
        <p:nvPicPr>
          <p:cNvPr id="6" name="Paveikslėlis 5" descr="Paveikslėlis, kuriame yra tekstas, diagrama, ekrano kopija, iliustracija&#10;&#10;Automatiškai sugeneruotas aprašymas">
            <a:extLst>
              <a:ext uri="{FF2B5EF4-FFF2-40B4-BE49-F238E27FC236}">
                <a16:creationId xmlns:a16="http://schemas.microsoft.com/office/drawing/2014/main" id="{04811A81-03FB-BC23-25F0-74CCEE102B5E}"/>
              </a:ext>
            </a:extLst>
          </p:cNvPr>
          <p:cNvPicPr>
            <a:picLocks noChangeAspect="1"/>
          </p:cNvPicPr>
          <p:nvPr/>
        </p:nvPicPr>
        <p:blipFill>
          <a:blip r:embed="rId5"/>
          <a:stretch>
            <a:fillRect/>
          </a:stretch>
        </p:blipFill>
        <p:spPr>
          <a:xfrm>
            <a:off x="9024657" y="3429840"/>
            <a:ext cx="2838450" cy="2867025"/>
          </a:xfrm>
          <a:prstGeom prst="rect">
            <a:avLst/>
          </a:prstGeom>
        </p:spPr>
      </p:pic>
      <p:grpSp>
        <p:nvGrpSpPr>
          <p:cNvPr id="8" name="Grupė 7">
            <a:extLst>
              <a:ext uri="{FF2B5EF4-FFF2-40B4-BE49-F238E27FC236}">
                <a16:creationId xmlns:a16="http://schemas.microsoft.com/office/drawing/2014/main" id="{B5A238E3-7906-824F-2F1A-85EB98F8C683}"/>
              </a:ext>
            </a:extLst>
          </p:cNvPr>
          <p:cNvGrpSpPr/>
          <p:nvPr/>
        </p:nvGrpSpPr>
        <p:grpSpPr>
          <a:xfrm>
            <a:off x="10068910" y="6190593"/>
            <a:ext cx="1954923" cy="595586"/>
            <a:chOff x="9627476" y="6169572"/>
            <a:chExt cx="1891862" cy="578069"/>
          </a:xfrm>
        </p:grpSpPr>
        <p:sp>
          <p:nvSpPr>
            <p:cNvPr id="9" name="Veiksmo mygtukas: Grįžti atgal arba Ankstesnis 8">
              <a:hlinkClick r:id="" action="ppaction://hlinkshowjump?jump=previousslide" highlightClick="1"/>
              <a:extLst>
                <a:ext uri="{FF2B5EF4-FFF2-40B4-BE49-F238E27FC236}">
                  <a16:creationId xmlns:a16="http://schemas.microsoft.com/office/drawing/2014/main" id="{0308D74A-51A7-A9D3-8005-BF197FFAEC4F}"/>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Veiksmo mygtukas: Eiti pirmyn arba Paskesnis 9">
              <a:hlinkClick r:id="" action="ppaction://hlinkshowjump?jump=nextslide" highlightClick="1"/>
              <a:extLst>
                <a:ext uri="{FF2B5EF4-FFF2-40B4-BE49-F238E27FC236}">
                  <a16:creationId xmlns:a16="http://schemas.microsoft.com/office/drawing/2014/main" id="{8006A509-30CD-AF70-2556-0C1A3EC2FE40}"/>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Veiksmo mygtukas: Eiti į pagrindinį 10">
              <a:hlinkClick r:id="rId6" action="ppaction://hlinksldjump" highlightClick="1"/>
              <a:extLst>
                <a:ext uri="{FF2B5EF4-FFF2-40B4-BE49-F238E27FC236}">
                  <a16:creationId xmlns:a16="http://schemas.microsoft.com/office/drawing/2014/main" id="{7F4144D0-D2F3-5234-68CB-62EED35343A7}"/>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828029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4000"/>
            <a:lum/>
          </a:blip>
          <a:srcRect/>
          <a:stretch>
            <a:fillRect t="-9000" b="-9000"/>
          </a:stretch>
        </a:blipFill>
        <a:effectLst/>
      </p:bgPr>
    </p:bg>
    <p:spTree>
      <p:nvGrpSpPr>
        <p:cNvPr id="1" name=""/>
        <p:cNvGrpSpPr/>
        <p:nvPr/>
      </p:nvGrpSpPr>
      <p:grpSpPr>
        <a:xfrm>
          <a:off x="0" y="0"/>
          <a:ext cx="0" cy="0"/>
          <a:chOff x="0" y="0"/>
          <a:chExt cx="0" cy="0"/>
        </a:xfrm>
      </p:grpSpPr>
      <p:sp>
        <p:nvSpPr>
          <p:cNvPr id="4" name="Stačiakampis: suapvalinti kampai 3">
            <a:extLst>
              <a:ext uri="{FF2B5EF4-FFF2-40B4-BE49-F238E27FC236}">
                <a16:creationId xmlns:a16="http://schemas.microsoft.com/office/drawing/2014/main" id="{2EA7202F-F398-087F-7B44-67891CBFAB89}"/>
              </a:ext>
            </a:extLst>
          </p:cNvPr>
          <p:cNvSpPr/>
          <p:nvPr/>
        </p:nvSpPr>
        <p:spPr>
          <a:xfrm>
            <a:off x="1836449" y="1901871"/>
            <a:ext cx="8519101" cy="3054258"/>
          </a:xfrm>
          <a:prstGeom prst="roundRect">
            <a:avLst/>
          </a:prstGeom>
          <a:solidFill>
            <a:srgbClr val="FFE401"/>
          </a:solidFill>
          <a:ln w="57150">
            <a:solidFill>
              <a:schemeClr val="tx1"/>
            </a:solidFill>
            <a:prstDash val="sysDot"/>
          </a:ln>
          <a:effectLst>
            <a:outerShdw blurRad="63500" dist="38100" dir="2700000">
              <a:srgbClr val="00000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Pavadinimas 1">
            <a:extLst>
              <a:ext uri="{FF2B5EF4-FFF2-40B4-BE49-F238E27FC236}">
                <a16:creationId xmlns:a16="http://schemas.microsoft.com/office/drawing/2014/main" id="{9FA4C13B-E990-27EE-773F-BFA8D17FF836}"/>
              </a:ext>
            </a:extLst>
          </p:cNvPr>
          <p:cNvSpPr>
            <a:spLocks noGrp="1"/>
          </p:cNvSpPr>
          <p:nvPr>
            <p:ph type="ctrTitle"/>
          </p:nvPr>
        </p:nvSpPr>
        <p:spPr>
          <a:xfrm>
            <a:off x="1524000" y="2235200"/>
            <a:ext cx="9144000" cy="2387600"/>
          </a:xfrm>
        </p:spPr>
        <p:txBody>
          <a:bodyPr anchor="ctr"/>
          <a:lstStyle/>
          <a:p>
            <a:r>
              <a:rPr lang="lt-LT" b="1" dirty="0">
                <a:latin typeface="Times New Roman" panose="02020603050405020304" pitchFamily="18" charset="0"/>
                <a:cs typeface="Times New Roman" panose="02020603050405020304" pitchFamily="18" charset="0"/>
              </a:rPr>
              <a:t>BITĖS</a:t>
            </a:r>
            <a:endParaRPr lang="en-GB"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442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bg>
      <p:bgPr>
        <a:blipFill dpi="0" rotWithShape="1">
          <a:blip r:embed="rId2">
            <a:alphaModFix amt="74000"/>
            <a:lum/>
          </a:blip>
          <a:srcRect/>
          <a:stretch>
            <a:fillRect/>
          </a:stretch>
        </a:blipFill>
        <a:effectLst/>
      </p:bgPr>
    </p:bg>
    <p:spTree>
      <p:nvGrpSpPr>
        <p:cNvPr id="1" name=""/>
        <p:cNvGrpSpPr/>
        <p:nvPr/>
      </p:nvGrpSpPr>
      <p:grpSpPr>
        <a:xfrm>
          <a:off x="0" y="0"/>
          <a:ext cx="0" cy="0"/>
          <a:chOff x="0" y="0"/>
          <a:chExt cx="0" cy="0"/>
        </a:xfrm>
      </p:grpSpPr>
      <p:sp>
        <p:nvSpPr>
          <p:cNvPr id="13" name="Stačiakampis: suapvalinti kampai 12">
            <a:extLst>
              <a:ext uri="{FF2B5EF4-FFF2-40B4-BE49-F238E27FC236}">
                <a16:creationId xmlns:a16="http://schemas.microsoft.com/office/drawing/2014/main" id="{8F13B997-BE1A-7499-F2C3-5BDB263AB135}"/>
              </a:ext>
            </a:extLst>
          </p:cNvPr>
          <p:cNvSpPr/>
          <p:nvPr/>
        </p:nvSpPr>
        <p:spPr>
          <a:xfrm>
            <a:off x="344191" y="955613"/>
            <a:ext cx="5505572" cy="5606551"/>
          </a:xfrm>
          <a:prstGeom prst="roundRect">
            <a:avLst/>
          </a:prstGeom>
          <a:solidFill>
            <a:srgbClr val="FFE401"/>
          </a:solidFill>
          <a:ln w="57150">
            <a:solidFill>
              <a:schemeClr val="tx1"/>
            </a:solidFill>
            <a:prstDash val="sysDot"/>
          </a:ln>
          <a:effectLst>
            <a:outerShdw blurRad="63500" dist="38100" dir="2700000">
              <a:srgbClr val="00000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a:extLst>
              <a:ext uri="{FF2B5EF4-FFF2-40B4-BE49-F238E27FC236}">
                <a16:creationId xmlns:a16="http://schemas.microsoft.com/office/drawing/2014/main" id="{160317CE-6E53-4EC6-F63C-91F06894FBFD}"/>
              </a:ext>
            </a:extLst>
          </p:cNvPr>
          <p:cNvSpPr>
            <a:spLocks noGrp="1"/>
          </p:cNvSpPr>
          <p:nvPr>
            <p:ph type="title"/>
          </p:nvPr>
        </p:nvSpPr>
        <p:spPr>
          <a:xfrm>
            <a:off x="699012" y="1455002"/>
            <a:ext cx="4634989" cy="947540"/>
          </a:xfrm>
          <a:prstGeom prst="rect">
            <a:avLst/>
          </a:prstGeom>
          <a:noFill/>
          <a:ln>
            <a:noFill/>
          </a:ln>
        </p:spPr>
        <p:txBody>
          <a:bodyPr>
            <a:normAutofit fontScale="90000"/>
          </a:bodyPr>
          <a:lstStyle/>
          <a:p>
            <a:pPr algn="ctr"/>
            <a:r>
              <a:rPr lang="lt-LT" sz="3200" b="1" dirty="0">
                <a:latin typeface="Times New Roman" panose="02020603050405020304" pitchFamily="18" charset="0"/>
                <a:cs typeface="Times New Roman" panose="02020603050405020304" pitchFamily="18" charset="0"/>
              </a:rPr>
              <a:t>Bitės naudoja elektra savo naudai</a:t>
            </a:r>
            <a:endParaRPr lang="en-US" sz="3200" dirty="0">
              <a:latin typeface="Times New Roman" panose="02020603050405020304" pitchFamily="18" charset="0"/>
              <a:cs typeface="Times New Roman" panose="02020603050405020304" pitchFamily="18" charset="0"/>
            </a:endParaRPr>
          </a:p>
          <a:p>
            <a:endParaRPr lang="en-US" sz="4800" dirty="0">
              <a:solidFill>
                <a:schemeClr val="accent3"/>
              </a:solidFill>
            </a:endParaRPr>
          </a:p>
        </p:txBody>
      </p:sp>
      <p:sp>
        <p:nvSpPr>
          <p:cNvPr id="3" name="Content Placeholder 2">
            <a:extLst>
              <a:ext uri="{FF2B5EF4-FFF2-40B4-BE49-F238E27FC236}">
                <a16:creationId xmlns:a16="http://schemas.microsoft.com/office/drawing/2014/main" id="{8A9BB0E4-59C0-4235-43B4-42D94A1E244C}"/>
              </a:ext>
            </a:extLst>
          </p:cNvPr>
          <p:cNvSpPr>
            <a:spLocks noGrp="1"/>
          </p:cNvSpPr>
          <p:nvPr>
            <p:ph idx="1"/>
          </p:nvPr>
        </p:nvSpPr>
        <p:spPr>
          <a:xfrm>
            <a:off x="699011" y="2380676"/>
            <a:ext cx="4585698" cy="3809917"/>
          </a:xfrm>
          <a:prstGeom prst="rect">
            <a:avLst/>
          </a:prstGeom>
        </p:spPr>
        <p:txBody>
          <a:bodyPr vert="horz" lIns="91440" tIns="45720" rIns="91440" bIns="45720" rtlCol="0" anchor="t">
            <a:noAutofit/>
          </a:bodyPr>
          <a:lstStyle/>
          <a:p>
            <a:pPr marL="0" indent="0" algn="just">
              <a:buNone/>
            </a:pPr>
            <a:r>
              <a:rPr lang="lt-LT" dirty="0">
                <a:latin typeface="Times New Roman" panose="02020603050405020304" pitchFamily="18" charset="0"/>
                <a:cs typeface="Times New Roman" panose="02020603050405020304" pitchFamily="18" charset="0"/>
              </a:rPr>
              <a:t>Bristolio universiteto tyrimų grupė teigė, kad vabzdžiai gali panaudoti savo gebėjimą sąveikauti su statiniais elektriniais laukais, kad padėtų tokioms rūšims kaip bitėms rasti maisto.</a:t>
            </a:r>
            <a:endParaRPr lang="en-US" dirty="0">
              <a:latin typeface="Times New Roman" panose="02020603050405020304" pitchFamily="18" charset="0"/>
              <a:cs typeface="Times New Roman" panose="02020603050405020304" pitchFamily="18" charset="0"/>
            </a:endParaRPr>
          </a:p>
          <a:p>
            <a:pPr marL="0" indent="0" algn="just">
              <a:buNone/>
            </a:pPr>
            <a:endParaRPr lang="lt-LT" sz="1800" dirty="0">
              <a:solidFill>
                <a:schemeClr val="accent6">
                  <a:lumMod val="50000"/>
                </a:schemeClr>
              </a:solidFill>
              <a:latin typeface="Calibri"/>
              <a:cs typeface="Calibri"/>
            </a:endParaRPr>
          </a:p>
          <a:p>
            <a:pPr algn="just"/>
            <a:endParaRPr lang="en-US" dirty="0"/>
          </a:p>
        </p:txBody>
      </p:sp>
      <p:pic>
        <p:nvPicPr>
          <p:cNvPr id="6" name="Picture 5" descr="Bee GIF - Find &amp; Share on GIPHY">
            <a:extLst>
              <a:ext uri="{FF2B5EF4-FFF2-40B4-BE49-F238E27FC236}">
                <a16:creationId xmlns:a16="http://schemas.microsoft.com/office/drawing/2014/main" id="{485CDFA8-F15F-DB34-0EAA-000CE33D1343}"/>
              </a:ext>
            </a:extLst>
          </p:cNvPr>
          <p:cNvPicPr>
            <a:picLocks noChangeAspect="1"/>
          </p:cNvPicPr>
          <p:nvPr/>
        </p:nvPicPr>
        <p:blipFill>
          <a:blip r:embed="rId3"/>
          <a:stretch>
            <a:fillRect/>
          </a:stretch>
        </p:blipFill>
        <p:spPr>
          <a:xfrm>
            <a:off x="5985709" y="3078713"/>
            <a:ext cx="4674622" cy="3203024"/>
          </a:xfrm>
          <a:prstGeom prst="rect">
            <a:avLst/>
          </a:prstGeom>
        </p:spPr>
      </p:pic>
      <p:pic>
        <p:nvPicPr>
          <p:cNvPr id="7" name="Picture 6" descr="Bee GIF - Find &amp; Share on GIPHY">
            <a:extLst>
              <a:ext uri="{FF2B5EF4-FFF2-40B4-BE49-F238E27FC236}">
                <a16:creationId xmlns:a16="http://schemas.microsoft.com/office/drawing/2014/main" id="{5803AD98-D71F-A9A7-74F7-52E118E2DE32}"/>
              </a:ext>
            </a:extLst>
          </p:cNvPr>
          <p:cNvPicPr>
            <a:picLocks noChangeAspect="1"/>
          </p:cNvPicPr>
          <p:nvPr/>
        </p:nvPicPr>
        <p:blipFill>
          <a:blip r:embed="rId3"/>
          <a:stretch>
            <a:fillRect/>
          </a:stretch>
        </p:blipFill>
        <p:spPr>
          <a:xfrm>
            <a:off x="6257601" y="3356501"/>
            <a:ext cx="4130842" cy="2807870"/>
          </a:xfrm>
          <a:prstGeom prst="rect">
            <a:avLst/>
          </a:prstGeom>
        </p:spPr>
      </p:pic>
      <p:pic>
        <p:nvPicPr>
          <p:cNvPr id="10" name="Picture 9" descr="Bad News for Honey Bees: Insecticides Are Growing Much More Toxic">
            <a:extLst>
              <a:ext uri="{FF2B5EF4-FFF2-40B4-BE49-F238E27FC236}">
                <a16:creationId xmlns:a16="http://schemas.microsoft.com/office/drawing/2014/main" id="{99CAE3E3-C6B8-3727-8415-D17B023FB9C6}"/>
              </a:ext>
            </a:extLst>
          </p:cNvPr>
          <p:cNvPicPr>
            <a:picLocks noChangeAspect="1"/>
          </p:cNvPicPr>
          <p:nvPr/>
        </p:nvPicPr>
        <p:blipFill>
          <a:blip r:embed="rId4"/>
          <a:stretch>
            <a:fillRect/>
          </a:stretch>
        </p:blipFill>
        <p:spPr>
          <a:xfrm>
            <a:off x="8219831" y="457787"/>
            <a:ext cx="3077602" cy="2138346"/>
          </a:xfrm>
          <a:prstGeom prst="rect">
            <a:avLst/>
          </a:prstGeom>
        </p:spPr>
      </p:pic>
      <p:grpSp>
        <p:nvGrpSpPr>
          <p:cNvPr id="4" name="Grupė 3">
            <a:extLst>
              <a:ext uri="{FF2B5EF4-FFF2-40B4-BE49-F238E27FC236}">
                <a16:creationId xmlns:a16="http://schemas.microsoft.com/office/drawing/2014/main" id="{16810F3E-8F08-F829-DE85-68C015CA58F0}"/>
              </a:ext>
            </a:extLst>
          </p:cNvPr>
          <p:cNvGrpSpPr/>
          <p:nvPr/>
        </p:nvGrpSpPr>
        <p:grpSpPr>
          <a:xfrm>
            <a:off x="10068910" y="6190593"/>
            <a:ext cx="1954923" cy="595586"/>
            <a:chOff x="9627476" y="6169572"/>
            <a:chExt cx="1891862" cy="578069"/>
          </a:xfrm>
        </p:grpSpPr>
        <p:sp>
          <p:nvSpPr>
            <p:cNvPr id="5" name="Veiksmo mygtukas: Grįžti atgal arba Ankstesnis 4">
              <a:hlinkClick r:id="" action="ppaction://hlinkshowjump?jump=previousslide" highlightClick="1"/>
              <a:extLst>
                <a:ext uri="{FF2B5EF4-FFF2-40B4-BE49-F238E27FC236}">
                  <a16:creationId xmlns:a16="http://schemas.microsoft.com/office/drawing/2014/main" id="{531C42B4-4920-675F-8B2D-83EECCF1E852}"/>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Veiksmo mygtukas: Eiti pirmyn arba Paskesnis 10">
              <a:hlinkClick r:id="" action="ppaction://hlinkshowjump?jump=nextslide" highlightClick="1"/>
              <a:extLst>
                <a:ext uri="{FF2B5EF4-FFF2-40B4-BE49-F238E27FC236}">
                  <a16:creationId xmlns:a16="http://schemas.microsoft.com/office/drawing/2014/main" id="{9E37FB75-1F9E-C205-7724-009D62A3F0C4}"/>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Veiksmo mygtukas: Eiti į pagrindinį 11">
              <a:hlinkClick r:id="rId5" action="ppaction://hlinksldjump" highlightClick="1"/>
              <a:extLst>
                <a:ext uri="{FF2B5EF4-FFF2-40B4-BE49-F238E27FC236}">
                  <a16:creationId xmlns:a16="http://schemas.microsoft.com/office/drawing/2014/main" id="{D84B9E74-0EA7-DA16-5C6C-1FBB3E96721D}"/>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0144687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2"/>
          <a:stretch>
            <a:fillRect l="-2000" r="-2000"/>
          </a:stretch>
        </a:blipFill>
        <a:effectLst/>
      </p:bgPr>
    </p:bg>
    <p:spTree>
      <p:nvGrpSpPr>
        <p:cNvPr id="1" name=""/>
        <p:cNvGrpSpPr/>
        <p:nvPr/>
      </p:nvGrpSpPr>
      <p:grpSpPr>
        <a:xfrm>
          <a:off x="0" y="0"/>
          <a:ext cx="0" cy="0"/>
          <a:chOff x="0" y="0"/>
          <a:chExt cx="0" cy="0"/>
        </a:xfrm>
      </p:grpSpPr>
      <p:sp>
        <p:nvSpPr>
          <p:cNvPr id="7" name="Stačiakampis: suapvalinti kampai 6">
            <a:extLst>
              <a:ext uri="{FF2B5EF4-FFF2-40B4-BE49-F238E27FC236}">
                <a16:creationId xmlns:a16="http://schemas.microsoft.com/office/drawing/2014/main" id="{0A970885-FBDF-E52C-D583-698F4C435471}"/>
              </a:ext>
            </a:extLst>
          </p:cNvPr>
          <p:cNvSpPr/>
          <p:nvPr/>
        </p:nvSpPr>
        <p:spPr>
          <a:xfrm>
            <a:off x="567763" y="328084"/>
            <a:ext cx="10773833" cy="2775945"/>
          </a:xfrm>
          <a:prstGeom prst="roundRect">
            <a:avLst/>
          </a:prstGeom>
          <a:solidFill>
            <a:srgbClr val="FFE401"/>
          </a:solidFill>
          <a:ln w="57150">
            <a:solidFill>
              <a:schemeClr val="tx1"/>
            </a:solidFill>
            <a:prstDash val="sysDot"/>
          </a:ln>
          <a:effectLst>
            <a:outerShdw blurRad="63500" dist="38100" dir="2700000">
              <a:srgbClr val="00000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3" name="Content Placeholder 2">
            <a:extLst>
              <a:ext uri="{FF2B5EF4-FFF2-40B4-BE49-F238E27FC236}">
                <a16:creationId xmlns:a16="http://schemas.microsoft.com/office/drawing/2014/main" id="{640508FA-0447-50B5-218D-7525190460D1}"/>
              </a:ext>
            </a:extLst>
          </p:cNvPr>
          <p:cNvSpPr>
            <a:spLocks noGrp="1"/>
          </p:cNvSpPr>
          <p:nvPr>
            <p:ph idx="1"/>
          </p:nvPr>
        </p:nvSpPr>
        <p:spPr>
          <a:xfrm>
            <a:off x="701169" y="716243"/>
            <a:ext cx="10515600" cy="2266108"/>
          </a:xfrm>
        </p:spPr>
        <p:txBody>
          <a:bodyPr vert="horz" lIns="91440" tIns="45720" rIns="91440" bIns="45720" rtlCol="0" anchor="t">
            <a:noAutofit/>
          </a:bodyPr>
          <a:lstStyle/>
          <a:p>
            <a:pPr marL="0" indent="0" algn="just" rtl="0">
              <a:buNone/>
            </a:pPr>
            <a:r>
              <a:rPr lang="lt-LT" dirty="0">
                <a:latin typeface="Times New Roman"/>
                <a:ea typeface="Segoe UI"/>
                <a:cs typeface="Segoe UI"/>
              </a:rPr>
              <a:t>Tam tikros rūšys vabzdžių gali aptikti silpnus elektrinius laukus mechanosensoriniais plaukais, dengiančiais vabzdžių kūnus. Bitės elektrinius laukus taip pat pajaučia per du antenose esančio johnstono organo sujungimus. Bičių plaukai ir antenos įspėja bitę apie priešingai įkrautus elektrinius laukus.</a:t>
            </a:r>
            <a:r>
              <a:rPr lang="lt-LT" dirty="0">
                <a:latin typeface="Times New Roman"/>
                <a:ea typeface="Calibri"/>
                <a:cs typeface="Calibri"/>
              </a:rPr>
              <a:t> </a:t>
            </a:r>
            <a:endParaRPr lang="lt-LT" dirty="0">
              <a:latin typeface="Times New Roman"/>
              <a:cs typeface="Calibri"/>
            </a:endParaRPr>
          </a:p>
        </p:txBody>
      </p:sp>
      <p:pic>
        <p:nvPicPr>
          <p:cNvPr id="2" name="Paveikslėlis 1" descr="Paveikslėlis, kuriame yra Makrofotografija, bestuburis gyvūnas, vabzdys, nariuotakojis&#10;&#10;Automatiškai sugeneruotas aprašymas">
            <a:extLst>
              <a:ext uri="{FF2B5EF4-FFF2-40B4-BE49-F238E27FC236}">
                <a16:creationId xmlns:a16="http://schemas.microsoft.com/office/drawing/2014/main" id="{55BF3699-76B1-1621-D15E-94DA4A0D64BC}"/>
              </a:ext>
            </a:extLst>
          </p:cNvPr>
          <p:cNvPicPr>
            <a:picLocks noChangeAspect="1"/>
          </p:cNvPicPr>
          <p:nvPr/>
        </p:nvPicPr>
        <p:blipFill>
          <a:blip r:embed="rId3"/>
          <a:stretch>
            <a:fillRect/>
          </a:stretch>
        </p:blipFill>
        <p:spPr>
          <a:xfrm>
            <a:off x="7125074" y="3614426"/>
            <a:ext cx="3821206" cy="2413187"/>
          </a:xfrm>
          <a:prstGeom prst="rect">
            <a:avLst/>
          </a:prstGeom>
        </p:spPr>
      </p:pic>
      <p:pic>
        <p:nvPicPr>
          <p:cNvPr id="10" name="Paveikslėlis 9" descr="Paveikslėlis, kuriame yra auksas, žolė, stambus planas, augalas&#10;&#10;Automatiškai sugeneruotas aprašymas">
            <a:extLst>
              <a:ext uri="{FF2B5EF4-FFF2-40B4-BE49-F238E27FC236}">
                <a16:creationId xmlns:a16="http://schemas.microsoft.com/office/drawing/2014/main" id="{C3B1200E-2FA8-347D-4DB9-DF764FF6AAC2}"/>
              </a:ext>
            </a:extLst>
          </p:cNvPr>
          <p:cNvPicPr>
            <a:picLocks noChangeAspect="1"/>
          </p:cNvPicPr>
          <p:nvPr/>
        </p:nvPicPr>
        <p:blipFill>
          <a:blip r:embed="rId4"/>
          <a:stretch>
            <a:fillRect/>
          </a:stretch>
        </p:blipFill>
        <p:spPr>
          <a:xfrm>
            <a:off x="1932909" y="3854574"/>
            <a:ext cx="3384177" cy="2408705"/>
          </a:xfrm>
          <a:prstGeom prst="rect">
            <a:avLst/>
          </a:prstGeom>
        </p:spPr>
      </p:pic>
      <p:grpSp>
        <p:nvGrpSpPr>
          <p:cNvPr id="4" name="Grupė 3">
            <a:extLst>
              <a:ext uri="{FF2B5EF4-FFF2-40B4-BE49-F238E27FC236}">
                <a16:creationId xmlns:a16="http://schemas.microsoft.com/office/drawing/2014/main" id="{F2111F2B-B9A0-EB71-ECCE-5AD9BED9B4F4}"/>
              </a:ext>
            </a:extLst>
          </p:cNvPr>
          <p:cNvGrpSpPr/>
          <p:nvPr/>
        </p:nvGrpSpPr>
        <p:grpSpPr>
          <a:xfrm>
            <a:off x="10068910" y="6190593"/>
            <a:ext cx="1954923" cy="595586"/>
            <a:chOff x="9627476" y="6169572"/>
            <a:chExt cx="1891862" cy="578069"/>
          </a:xfrm>
        </p:grpSpPr>
        <p:sp>
          <p:nvSpPr>
            <p:cNvPr id="5" name="Veiksmo mygtukas: Grįžti atgal arba Ankstesnis 4">
              <a:hlinkClick r:id="" action="ppaction://hlinkshowjump?jump=previousslide" highlightClick="1"/>
              <a:extLst>
                <a:ext uri="{FF2B5EF4-FFF2-40B4-BE49-F238E27FC236}">
                  <a16:creationId xmlns:a16="http://schemas.microsoft.com/office/drawing/2014/main" id="{554D18CD-EFF1-242A-01A0-B119E1FC4864}"/>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Veiksmo mygtukas: Eiti pirmyn arba Paskesnis 5">
              <a:hlinkClick r:id="" action="ppaction://hlinkshowjump?jump=nextslide" highlightClick="1"/>
              <a:extLst>
                <a:ext uri="{FF2B5EF4-FFF2-40B4-BE49-F238E27FC236}">
                  <a16:creationId xmlns:a16="http://schemas.microsoft.com/office/drawing/2014/main" id="{7686070C-3043-880E-3926-0B7B24D04FD4}"/>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Veiksmo mygtukas: Eiti į pagrindinį 7">
              <a:hlinkClick r:id="rId5" action="ppaction://hlinksldjump" highlightClick="1"/>
              <a:extLst>
                <a:ext uri="{FF2B5EF4-FFF2-40B4-BE49-F238E27FC236}">
                  <a16:creationId xmlns:a16="http://schemas.microsoft.com/office/drawing/2014/main" id="{70CFF4CF-4257-90BB-3151-25FD9A89D990}"/>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7720528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2"/>
          <a:stretch>
            <a:fillRect l="-2000" r="-2000"/>
          </a:stretch>
        </a:blipFill>
        <a:effectLst/>
      </p:bgPr>
    </p:bg>
    <p:spTree>
      <p:nvGrpSpPr>
        <p:cNvPr id="1" name=""/>
        <p:cNvGrpSpPr/>
        <p:nvPr/>
      </p:nvGrpSpPr>
      <p:grpSpPr>
        <a:xfrm>
          <a:off x="0" y="0"/>
          <a:ext cx="0" cy="0"/>
          <a:chOff x="0" y="0"/>
          <a:chExt cx="0" cy="0"/>
        </a:xfrm>
      </p:grpSpPr>
      <p:sp>
        <p:nvSpPr>
          <p:cNvPr id="9" name="Stačiakampis: suapvalinti kampai 8">
            <a:extLst>
              <a:ext uri="{FF2B5EF4-FFF2-40B4-BE49-F238E27FC236}">
                <a16:creationId xmlns:a16="http://schemas.microsoft.com/office/drawing/2014/main" id="{F87786BA-3B1B-6BEC-7BA5-3007AADBFC57}"/>
              </a:ext>
            </a:extLst>
          </p:cNvPr>
          <p:cNvSpPr/>
          <p:nvPr/>
        </p:nvSpPr>
        <p:spPr>
          <a:xfrm>
            <a:off x="6204322" y="372908"/>
            <a:ext cx="5462244" cy="6003239"/>
          </a:xfrm>
          <a:prstGeom prst="roundRect">
            <a:avLst/>
          </a:prstGeom>
          <a:solidFill>
            <a:srgbClr val="FFE401"/>
          </a:solidFill>
          <a:ln w="57150">
            <a:solidFill>
              <a:schemeClr val="tx1"/>
            </a:solidFill>
            <a:prstDash val="sysDot"/>
          </a:ln>
          <a:effectLst>
            <a:outerShdw blurRad="63500" dist="38100" dir="2700000">
              <a:srgbClr val="00000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lt-LT" dirty="0"/>
          </a:p>
        </p:txBody>
      </p:sp>
      <p:sp>
        <p:nvSpPr>
          <p:cNvPr id="2" name="Title 1">
            <a:extLst>
              <a:ext uri="{FF2B5EF4-FFF2-40B4-BE49-F238E27FC236}">
                <a16:creationId xmlns:a16="http://schemas.microsoft.com/office/drawing/2014/main" id="{CB4B0454-D46A-C57F-0279-42C08E6EE390}"/>
              </a:ext>
            </a:extLst>
          </p:cNvPr>
          <p:cNvSpPr>
            <a:spLocks noGrp="1"/>
          </p:cNvSpPr>
          <p:nvPr>
            <p:ph type="title"/>
          </p:nvPr>
        </p:nvSpPr>
        <p:spPr>
          <a:xfrm>
            <a:off x="6597747" y="785611"/>
            <a:ext cx="4763583" cy="5277564"/>
          </a:xfrm>
        </p:spPr>
        <p:txBody>
          <a:bodyPr vert="horz" lIns="91440" tIns="45720" rIns="91440" bIns="45720" rtlCol="0" anchor="ctr">
            <a:noAutofit/>
          </a:bodyPr>
          <a:lstStyle/>
          <a:p>
            <a:pPr algn="just"/>
            <a:r>
              <a:rPr lang="lt-LT" sz="2400" dirty="0">
                <a:latin typeface="Times New Roman"/>
                <a:cs typeface="Calibri"/>
              </a:rPr>
              <a:t>Skrisdamos oru bitės pasikrauna silpnu elektros krūviu. Tačiau kaip tai įvyksta, nėra aišku. Yra dvi pagrindinės teorijos, kodėl taip nutinka. Viena yra ta, kad tai yra trinties rezultatas. Kita – skraidanti bitė iš oro pasiima teigiamai įkrautas jonų daleles (katijonus). Jungtinės Karalystės mokslininkų komanda išmatavo elektrinius laukus šalia spiečių naminių bičių ir nustatė, kad vabzdžiai gali sukurti tiek pat atmosferos elektros krūvio, kiek perkūnijos debesis.  </a:t>
            </a:r>
            <a:endParaRPr lang="en-US" sz="2400" dirty="0">
              <a:latin typeface="Times New Roman"/>
              <a:cs typeface="Calibri"/>
            </a:endParaRPr>
          </a:p>
          <a:p>
            <a:pPr algn="just"/>
            <a:endParaRPr lang="en-US" sz="2800" dirty="0"/>
          </a:p>
        </p:txBody>
      </p:sp>
      <p:pic>
        <p:nvPicPr>
          <p:cNvPr id="5" name="Picture 4" descr="Honey Bee GIFs - Find &amp; Share on GIPHY">
            <a:extLst>
              <a:ext uri="{FF2B5EF4-FFF2-40B4-BE49-F238E27FC236}">
                <a16:creationId xmlns:a16="http://schemas.microsoft.com/office/drawing/2014/main" id="{ADE924FD-0D1E-4DD7-D309-6FEB20E2B58F}"/>
              </a:ext>
            </a:extLst>
          </p:cNvPr>
          <p:cNvPicPr>
            <a:picLocks noChangeAspect="1"/>
          </p:cNvPicPr>
          <p:nvPr/>
        </p:nvPicPr>
        <p:blipFill>
          <a:blip r:embed="rId3"/>
          <a:stretch>
            <a:fillRect/>
          </a:stretch>
        </p:blipFill>
        <p:spPr>
          <a:xfrm>
            <a:off x="774032" y="785610"/>
            <a:ext cx="4547936" cy="3553406"/>
          </a:xfrm>
          <a:prstGeom prst="rect">
            <a:avLst/>
          </a:prstGeom>
        </p:spPr>
      </p:pic>
      <p:grpSp>
        <p:nvGrpSpPr>
          <p:cNvPr id="3" name="Grupė 2">
            <a:extLst>
              <a:ext uri="{FF2B5EF4-FFF2-40B4-BE49-F238E27FC236}">
                <a16:creationId xmlns:a16="http://schemas.microsoft.com/office/drawing/2014/main" id="{935DC8CB-6B05-C59A-C36F-DED6DCAA3B69}"/>
              </a:ext>
            </a:extLst>
          </p:cNvPr>
          <p:cNvGrpSpPr/>
          <p:nvPr/>
        </p:nvGrpSpPr>
        <p:grpSpPr>
          <a:xfrm>
            <a:off x="10068910" y="6190593"/>
            <a:ext cx="1954923" cy="595586"/>
            <a:chOff x="9627476" y="6169572"/>
            <a:chExt cx="1891862" cy="578069"/>
          </a:xfrm>
        </p:grpSpPr>
        <p:sp>
          <p:nvSpPr>
            <p:cNvPr id="4" name="Veiksmo mygtukas: Grįžti atgal arba Ankstesnis 3">
              <a:hlinkClick r:id="" action="ppaction://hlinkshowjump?jump=previousslide" highlightClick="1"/>
              <a:extLst>
                <a:ext uri="{FF2B5EF4-FFF2-40B4-BE49-F238E27FC236}">
                  <a16:creationId xmlns:a16="http://schemas.microsoft.com/office/drawing/2014/main" id="{B10CE1A6-A526-A642-987B-61187AFC1C31}"/>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Veiksmo mygtukas: Eiti pirmyn arba Paskesnis 5">
              <a:hlinkClick r:id="" action="ppaction://hlinkshowjump?jump=nextslide" highlightClick="1"/>
              <a:extLst>
                <a:ext uri="{FF2B5EF4-FFF2-40B4-BE49-F238E27FC236}">
                  <a16:creationId xmlns:a16="http://schemas.microsoft.com/office/drawing/2014/main" id="{574E9240-BA0D-3DEB-8144-6161F72720AE}"/>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Veiksmo mygtukas: Eiti į pagrindinį 6">
              <a:hlinkClick r:id="rId4" action="ppaction://hlinksldjump" highlightClick="1"/>
              <a:extLst>
                <a:ext uri="{FF2B5EF4-FFF2-40B4-BE49-F238E27FC236}">
                  <a16:creationId xmlns:a16="http://schemas.microsoft.com/office/drawing/2014/main" id="{7ABF9F31-8F12-0388-1FD6-355020DC0396}"/>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5554438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2"/>
          <a:stretch>
            <a:fillRect l="-2000" r="-2000"/>
          </a:stretch>
        </a:blipFill>
        <a:effectLst/>
      </p:bgPr>
    </p:bg>
    <p:spTree>
      <p:nvGrpSpPr>
        <p:cNvPr id="1" name=""/>
        <p:cNvGrpSpPr/>
        <p:nvPr/>
      </p:nvGrpSpPr>
      <p:grpSpPr>
        <a:xfrm>
          <a:off x="0" y="0"/>
          <a:ext cx="0" cy="0"/>
          <a:chOff x="0" y="0"/>
          <a:chExt cx="0" cy="0"/>
        </a:xfrm>
      </p:grpSpPr>
      <p:sp>
        <p:nvSpPr>
          <p:cNvPr id="8" name="Stačiakampis: suapvalinti kampai 7">
            <a:extLst>
              <a:ext uri="{FF2B5EF4-FFF2-40B4-BE49-F238E27FC236}">
                <a16:creationId xmlns:a16="http://schemas.microsoft.com/office/drawing/2014/main" id="{767FF677-8BD4-5D23-FEC0-5B33D3DFE949}"/>
              </a:ext>
            </a:extLst>
          </p:cNvPr>
          <p:cNvSpPr/>
          <p:nvPr/>
        </p:nvSpPr>
        <p:spPr>
          <a:xfrm>
            <a:off x="499906" y="372908"/>
            <a:ext cx="10986743" cy="1537073"/>
          </a:xfrm>
          <a:prstGeom prst="roundRect">
            <a:avLst/>
          </a:prstGeom>
          <a:solidFill>
            <a:srgbClr val="FFE401"/>
          </a:solidFill>
          <a:ln w="57150">
            <a:solidFill>
              <a:schemeClr val="tx1"/>
            </a:solidFill>
            <a:prstDash val="sysDot"/>
          </a:ln>
          <a:effectLst>
            <a:outerShdw blurRad="63500" dist="38100" dir="2700000">
              <a:srgbClr val="00000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a:extLst>
              <a:ext uri="{FF2B5EF4-FFF2-40B4-BE49-F238E27FC236}">
                <a16:creationId xmlns:a16="http://schemas.microsoft.com/office/drawing/2014/main" id="{2AA0FF03-05C2-1AB7-B96D-8F6BEC232D5F}"/>
              </a:ext>
            </a:extLst>
          </p:cNvPr>
          <p:cNvSpPr>
            <a:spLocks noGrp="1"/>
          </p:cNvSpPr>
          <p:nvPr>
            <p:ph type="title"/>
          </p:nvPr>
        </p:nvSpPr>
        <p:spPr>
          <a:xfrm>
            <a:off x="631371" y="470958"/>
            <a:ext cx="10515600" cy="1325563"/>
          </a:xfrm>
        </p:spPr>
        <p:txBody>
          <a:bodyPr/>
          <a:lstStyle/>
          <a:p>
            <a:pPr algn="just"/>
            <a:r>
              <a:rPr lang="lt-LT" sz="2400" dirty="0">
                <a:latin typeface="Times New Roman"/>
                <a:cs typeface="Calibri"/>
              </a:rPr>
              <a:t>Pavyzdžiui, gėlės turi elektrinį lauką ir bitės gali jausti šiuos laukus. Ir šie elektriniai gėlių laukai gali pasikeisti, kai ją aplanko bitė, o kitos bitės gali pasinaudoti ta informacija, kad pajustu, ar gėlė buvo aplankyta.</a:t>
            </a:r>
            <a:endParaRPr lang="lt-LT" sz="2400" dirty="0">
              <a:latin typeface="Times New Roman"/>
              <a:cs typeface="Times New Roman"/>
            </a:endParaRPr>
          </a:p>
        </p:txBody>
      </p:sp>
      <p:pic>
        <p:nvPicPr>
          <p:cNvPr id="4" name="Content Placeholder 3" descr="ELI5: why bees can fly? : r/explainlikeimfive">
            <a:extLst>
              <a:ext uri="{FF2B5EF4-FFF2-40B4-BE49-F238E27FC236}">
                <a16:creationId xmlns:a16="http://schemas.microsoft.com/office/drawing/2014/main" id="{1051E8B9-04F1-D36D-8C87-71B881B4B2DA}"/>
              </a:ext>
            </a:extLst>
          </p:cNvPr>
          <p:cNvPicPr>
            <a:picLocks noGrp="1" noChangeAspect="1"/>
          </p:cNvPicPr>
          <p:nvPr>
            <p:ph idx="1"/>
          </p:nvPr>
        </p:nvPicPr>
        <p:blipFill>
          <a:blip r:embed="rId3"/>
          <a:stretch>
            <a:fillRect/>
          </a:stretch>
        </p:blipFill>
        <p:spPr>
          <a:xfrm>
            <a:off x="1338652" y="2839272"/>
            <a:ext cx="3667125" cy="2600325"/>
          </a:xfrm>
        </p:spPr>
      </p:pic>
      <p:pic>
        <p:nvPicPr>
          <p:cNvPr id="3" name="Paveikslėlis 2" descr="See a Collection of Favorite White Flowers to Beautify Your Garden - Pond  and Garden Ideas">
            <a:extLst>
              <a:ext uri="{FF2B5EF4-FFF2-40B4-BE49-F238E27FC236}">
                <a16:creationId xmlns:a16="http://schemas.microsoft.com/office/drawing/2014/main" id="{4124E43C-63BB-A442-BC46-32D8AE94DBFD}"/>
              </a:ext>
            </a:extLst>
          </p:cNvPr>
          <p:cNvPicPr>
            <a:picLocks noChangeAspect="1"/>
          </p:cNvPicPr>
          <p:nvPr/>
        </p:nvPicPr>
        <p:blipFill>
          <a:blip r:embed="rId4"/>
          <a:stretch>
            <a:fillRect/>
          </a:stretch>
        </p:blipFill>
        <p:spPr>
          <a:xfrm>
            <a:off x="6720417" y="2391833"/>
            <a:ext cx="3100916" cy="4191000"/>
          </a:xfrm>
          <a:prstGeom prst="rect">
            <a:avLst/>
          </a:prstGeom>
        </p:spPr>
      </p:pic>
      <p:grpSp>
        <p:nvGrpSpPr>
          <p:cNvPr id="5" name="Grupė 4">
            <a:extLst>
              <a:ext uri="{FF2B5EF4-FFF2-40B4-BE49-F238E27FC236}">
                <a16:creationId xmlns:a16="http://schemas.microsoft.com/office/drawing/2014/main" id="{A5196C90-1EF4-77C8-AF34-57151BD97553}"/>
              </a:ext>
            </a:extLst>
          </p:cNvPr>
          <p:cNvGrpSpPr/>
          <p:nvPr/>
        </p:nvGrpSpPr>
        <p:grpSpPr>
          <a:xfrm>
            <a:off x="10068910" y="6190593"/>
            <a:ext cx="1954923" cy="595586"/>
            <a:chOff x="9627476" y="6169572"/>
            <a:chExt cx="1891862" cy="578069"/>
          </a:xfrm>
        </p:grpSpPr>
        <p:sp>
          <p:nvSpPr>
            <p:cNvPr id="6" name="Veiksmo mygtukas: Grįžti atgal arba Ankstesnis 5">
              <a:hlinkClick r:id="" action="ppaction://hlinkshowjump?jump=previousslide" highlightClick="1"/>
              <a:extLst>
                <a:ext uri="{FF2B5EF4-FFF2-40B4-BE49-F238E27FC236}">
                  <a16:creationId xmlns:a16="http://schemas.microsoft.com/office/drawing/2014/main" id="{F845D6F6-3FB0-FAA4-9DEF-6107A6A05766}"/>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Veiksmo mygtukas: Eiti pirmyn arba Paskesnis 6">
              <a:hlinkClick r:id="" action="ppaction://hlinkshowjump?jump=nextslide" highlightClick="1"/>
              <a:extLst>
                <a:ext uri="{FF2B5EF4-FFF2-40B4-BE49-F238E27FC236}">
                  <a16:creationId xmlns:a16="http://schemas.microsoft.com/office/drawing/2014/main" id="{E1A8E44B-34C6-0E1D-159F-164110228EB4}"/>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Veiksmo mygtukas: Eiti į pagrindinį 8">
              <a:hlinkClick r:id="rId5" action="ppaction://hlinksldjump" highlightClick="1"/>
              <a:extLst>
                <a:ext uri="{FF2B5EF4-FFF2-40B4-BE49-F238E27FC236}">
                  <a16:creationId xmlns:a16="http://schemas.microsoft.com/office/drawing/2014/main" id="{B4FE3EFA-46A1-BDE1-51A3-B839D58C5BC1}"/>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5976024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2"/>
          <a:stretch>
            <a:fillRect l="-2000" r="-2000"/>
          </a:stretch>
        </a:blipFill>
        <a:effectLst/>
      </p:bgPr>
    </p:bg>
    <p:spTree>
      <p:nvGrpSpPr>
        <p:cNvPr id="1" name=""/>
        <p:cNvGrpSpPr/>
        <p:nvPr/>
      </p:nvGrpSpPr>
      <p:grpSpPr>
        <a:xfrm>
          <a:off x="0" y="0"/>
          <a:ext cx="0" cy="0"/>
          <a:chOff x="0" y="0"/>
          <a:chExt cx="0" cy="0"/>
        </a:xfrm>
      </p:grpSpPr>
      <p:sp>
        <p:nvSpPr>
          <p:cNvPr id="12" name="Stačiakampis: suapvalinti kampai 11">
            <a:extLst>
              <a:ext uri="{FF2B5EF4-FFF2-40B4-BE49-F238E27FC236}">
                <a16:creationId xmlns:a16="http://schemas.microsoft.com/office/drawing/2014/main" id="{EC50A50D-CF6A-B2F6-2119-7AD58C289A6D}"/>
              </a:ext>
            </a:extLst>
          </p:cNvPr>
          <p:cNvSpPr/>
          <p:nvPr/>
        </p:nvSpPr>
        <p:spPr>
          <a:xfrm>
            <a:off x="616322" y="648074"/>
            <a:ext cx="5049495" cy="5558739"/>
          </a:xfrm>
          <a:prstGeom prst="roundRect">
            <a:avLst/>
          </a:prstGeom>
          <a:solidFill>
            <a:srgbClr val="FFE401"/>
          </a:solidFill>
          <a:ln w="57150">
            <a:solidFill>
              <a:schemeClr val="tx1"/>
            </a:solidFill>
            <a:prstDash val="sysDot"/>
          </a:ln>
          <a:effectLst>
            <a:outerShdw blurRad="63500" dist="38100" dir="2700000">
              <a:srgbClr val="00000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3" name="Turinio vietos rezervavimo ženklas 2">
            <a:extLst>
              <a:ext uri="{FF2B5EF4-FFF2-40B4-BE49-F238E27FC236}">
                <a16:creationId xmlns:a16="http://schemas.microsoft.com/office/drawing/2014/main" id="{CCD90A9B-06C5-AB37-380F-B7AFD94F7D47}"/>
              </a:ext>
            </a:extLst>
          </p:cNvPr>
          <p:cNvSpPr>
            <a:spLocks noGrp="1"/>
          </p:cNvSpPr>
          <p:nvPr>
            <p:ph idx="1"/>
          </p:nvPr>
        </p:nvSpPr>
        <p:spPr>
          <a:xfrm>
            <a:off x="698197" y="1246565"/>
            <a:ext cx="4874683" cy="1144588"/>
          </a:xfrm>
        </p:spPr>
        <p:txBody>
          <a:bodyPr vert="horz" lIns="91440" tIns="45720" rIns="91440" bIns="45720" rtlCol="0" anchor="t">
            <a:noAutofit/>
          </a:bodyPr>
          <a:lstStyle/>
          <a:p>
            <a:pPr marL="0" indent="0" algn="just">
              <a:buNone/>
            </a:pPr>
            <a:r>
              <a:rPr lang="lt-LT" sz="2400" dirty="0">
                <a:solidFill>
                  <a:schemeClr val="tx1">
                    <a:lumMod val="95000"/>
                    <a:lumOff val="5000"/>
                  </a:schemeClr>
                </a:solidFill>
                <a:latin typeface="Times New Roman"/>
                <a:cs typeface="Calibri"/>
              </a:rPr>
              <a:t>Gėlės yra </a:t>
            </a:r>
            <a:r>
              <a:rPr lang="lt-LT" sz="2400" dirty="0" err="1">
                <a:solidFill>
                  <a:schemeClr val="tx1">
                    <a:lumMod val="95000"/>
                    <a:lumOff val="5000"/>
                  </a:schemeClr>
                </a:solidFill>
                <a:latin typeface="Times New Roman"/>
                <a:cs typeface="Calibri"/>
              </a:rPr>
              <a:t>elektriškai</a:t>
            </a:r>
            <a:r>
              <a:rPr lang="lt-LT" sz="2400" dirty="0">
                <a:solidFill>
                  <a:schemeClr val="tx1">
                    <a:lumMod val="95000"/>
                    <a:lumOff val="5000"/>
                  </a:schemeClr>
                </a:solidFill>
                <a:latin typeface="Times New Roman"/>
                <a:cs typeface="Calibri"/>
              </a:rPr>
              <a:t> susietos su žeme ir per elektrostatinę indukciją paima neigiamą krūvį. Skrisdamos oru bitės paima teigiamą krūvį. Bičių kūno paviršiaus krūvis palengvina apdulkinimą, nes gėlės yra įkrautos neigiamai, o bitės – teigiamai. Žiedadulkių trauka bitėms dėl priešingo poliškumo leidžia žiedadulkėms nepaisyti gravitacijos, judant prieš žemės gravitacijos jėgas, kad priliptų prie bitės paviršiaus ir įsitvirtintų jos kūno plaukuose.</a:t>
            </a:r>
            <a:endParaRPr lang="en-GB" sz="2400" dirty="0">
              <a:solidFill>
                <a:schemeClr val="tx1">
                  <a:lumMod val="95000"/>
                  <a:lumOff val="5000"/>
                </a:schemeClr>
              </a:solidFill>
              <a:latin typeface="Times New Roman"/>
              <a:cs typeface="Calibri"/>
            </a:endParaRPr>
          </a:p>
        </p:txBody>
      </p:sp>
      <p:pic>
        <p:nvPicPr>
          <p:cNvPr id="10" name="Content Placeholder 3" descr="Buzzing about Climate Change">
            <a:extLst>
              <a:ext uri="{FF2B5EF4-FFF2-40B4-BE49-F238E27FC236}">
                <a16:creationId xmlns:a16="http://schemas.microsoft.com/office/drawing/2014/main" id="{F4057DFB-50D8-9111-79FE-A2B780594706}"/>
              </a:ext>
            </a:extLst>
          </p:cNvPr>
          <p:cNvPicPr>
            <a:picLocks noChangeAspect="1"/>
          </p:cNvPicPr>
          <p:nvPr/>
        </p:nvPicPr>
        <p:blipFill>
          <a:blip r:embed="rId3"/>
          <a:stretch>
            <a:fillRect/>
          </a:stretch>
        </p:blipFill>
        <p:spPr>
          <a:xfrm>
            <a:off x="6952877" y="1626183"/>
            <a:ext cx="4489195" cy="2925954"/>
          </a:xfrm>
          <a:prstGeom prst="rect">
            <a:avLst/>
          </a:prstGeom>
        </p:spPr>
      </p:pic>
      <p:grpSp>
        <p:nvGrpSpPr>
          <p:cNvPr id="2" name="Grupė 1">
            <a:extLst>
              <a:ext uri="{FF2B5EF4-FFF2-40B4-BE49-F238E27FC236}">
                <a16:creationId xmlns:a16="http://schemas.microsoft.com/office/drawing/2014/main" id="{10AA586F-DA82-67FB-FEF9-624F648A3C60}"/>
              </a:ext>
            </a:extLst>
          </p:cNvPr>
          <p:cNvGrpSpPr/>
          <p:nvPr/>
        </p:nvGrpSpPr>
        <p:grpSpPr>
          <a:xfrm>
            <a:off x="10068910" y="6190593"/>
            <a:ext cx="1954923" cy="595586"/>
            <a:chOff x="9627476" y="6169572"/>
            <a:chExt cx="1891862" cy="578069"/>
          </a:xfrm>
        </p:grpSpPr>
        <p:sp>
          <p:nvSpPr>
            <p:cNvPr id="4" name="Veiksmo mygtukas: Grįžti atgal arba Ankstesnis 3">
              <a:hlinkClick r:id="" action="ppaction://hlinkshowjump?jump=previousslide" highlightClick="1"/>
              <a:extLst>
                <a:ext uri="{FF2B5EF4-FFF2-40B4-BE49-F238E27FC236}">
                  <a16:creationId xmlns:a16="http://schemas.microsoft.com/office/drawing/2014/main" id="{4B10E2D0-E5DA-65D3-629D-B2D2F7BC8A1B}"/>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Veiksmo mygtukas: Eiti pirmyn arba Paskesnis 4">
              <a:hlinkClick r:id="" action="ppaction://hlinkshowjump?jump=nextslide" highlightClick="1"/>
              <a:extLst>
                <a:ext uri="{FF2B5EF4-FFF2-40B4-BE49-F238E27FC236}">
                  <a16:creationId xmlns:a16="http://schemas.microsoft.com/office/drawing/2014/main" id="{05918EE0-BAD3-E261-B581-293DF3564056}"/>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Veiksmo mygtukas: Eiti į pagrindinį 5">
              <a:hlinkClick r:id="rId4" action="ppaction://hlinksldjump" highlightClick="1"/>
              <a:extLst>
                <a:ext uri="{FF2B5EF4-FFF2-40B4-BE49-F238E27FC236}">
                  <a16:creationId xmlns:a16="http://schemas.microsoft.com/office/drawing/2014/main" id="{F33E3B4D-2260-0BE1-32C2-E2E2E3C24DEA}"/>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0848198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2"/>
          <a:stretch>
            <a:fillRect l="-2000" r="-2000"/>
          </a:stretch>
        </a:blipFill>
        <a:effectLst/>
      </p:bgPr>
    </p:bg>
    <p:spTree>
      <p:nvGrpSpPr>
        <p:cNvPr id="1" name=""/>
        <p:cNvGrpSpPr/>
        <p:nvPr/>
      </p:nvGrpSpPr>
      <p:grpSpPr>
        <a:xfrm>
          <a:off x="0" y="0"/>
          <a:ext cx="0" cy="0"/>
          <a:chOff x="0" y="0"/>
          <a:chExt cx="0" cy="0"/>
        </a:xfrm>
      </p:grpSpPr>
      <p:sp>
        <p:nvSpPr>
          <p:cNvPr id="6" name="Stačiakampis: suapvalinti kampai 5">
            <a:extLst>
              <a:ext uri="{FF2B5EF4-FFF2-40B4-BE49-F238E27FC236}">
                <a16:creationId xmlns:a16="http://schemas.microsoft.com/office/drawing/2014/main" id="{E1D5C447-B337-8159-08A3-A425BA2D851C}"/>
              </a:ext>
            </a:extLst>
          </p:cNvPr>
          <p:cNvSpPr/>
          <p:nvPr/>
        </p:nvSpPr>
        <p:spPr>
          <a:xfrm>
            <a:off x="6966321" y="817408"/>
            <a:ext cx="4414494" cy="5230656"/>
          </a:xfrm>
          <a:prstGeom prst="roundRect">
            <a:avLst/>
          </a:prstGeom>
          <a:solidFill>
            <a:srgbClr val="FFE401"/>
          </a:solidFill>
          <a:ln w="57150">
            <a:solidFill>
              <a:schemeClr val="tx1"/>
            </a:solidFill>
            <a:prstDash val="sysDot"/>
          </a:ln>
          <a:effectLst>
            <a:outerShdw blurRad="63500" dist="38100" dir="2700000">
              <a:srgbClr val="00000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3" name="Content Placeholder 2">
            <a:extLst>
              <a:ext uri="{FF2B5EF4-FFF2-40B4-BE49-F238E27FC236}">
                <a16:creationId xmlns:a16="http://schemas.microsoft.com/office/drawing/2014/main" id="{5C5BEDBD-7249-53C2-D98D-A2901D363909}"/>
              </a:ext>
            </a:extLst>
          </p:cNvPr>
          <p:cNvSpPr>
            <a:spLocks noGrp="1"/>
          </p:cNvSpPr>
          <p:nvPr>
            <p:ph idx="1"/>
          </p:nvPr>
        </p:nvSpPr>
        <p:spPr>
          <a:xfrm>
            <a:off x="7431616" y="1509340"/>
            <a:ext cx="3477684" cy="753005"/>
          </a:xfrm>
        </p:spPr>
        <p:txBody>
          <a:bodyPr vert="horz" lIns="91440" tIns="45720" rIns="91440" bIns="45720" rtlCol="0" anchor="t">
            <a:noAutofit/>
          </a:bodyPr>
          <a:lstStyle/>
          <a:p>
            <a:pPr marL="0" indent="0" algn="just">
              <a:buNone/>
            </a:pPr>
            <a:r>
              <a:rPr lang="lt-LT" dirty="0">
                <a:solidFill>
                  <a:schemeClr val="tx1">
                    <a:lumMod val="95000"/>
                    <a:lumOff val="5000"/>
                  </a:schemeClr>
                </a:solidFill>
                <a:latin typeface="Times New Roman"/>
                <a:cs typeface="Calibri"/>
              </a:rPr>
              <a:t>Kai kurie tyrimai rodo, kad elektros krūvio pokytis, atsirandantis dėl apdulkintojų apsilankymų žieduose, kai kurios gėlės skatina skleisti daugiau kvapo, todėl padidėja jų apdulkinimo tikimybė.</a:t>
            </a:r>
            <a:endParaRPr lang="en-US" dirty="0">
              <a:solidFill>
                <a:schemeClr val="tx1">
                  <a:lumMod val="95000"/>
                  <a:lumOff val="5000"/>
                </a:schemeClr>
              </a:solidFill>
              <a:latin typeface="Times New Roman"/>
              <a:ea typeface="Calibri"/>
              <a:cs typeface="Calibri"/>
            </a:endParaRPr>
          </a:p>
        </p:txBody>
      </p:sp>
      <p:pic>
        <p:nvPicPr>
          <p:cNvPr id="4" name="Paveikslėlis 3" descr="24 Pink Flowers to Add Dainty or Bold Beauty to Your Garden">
            <a:extLst>
              <a:ext uri="{FF2B5EF4-FFF2-40B4-BE49-F238E27FC236}">
                <a16:creationId xmlns:a16="http://schemas.microsoft.com/office/drawing/2014/main" id="{823A06D0-CCF1-2555-D2A6-2E5003C9801D}"/>
              </a:ext>
            </a:extLst>
          </p:cNvPr>
          <p:cNvPicPr>
            <a:picLocks noChangeAspect="1"/>
          </p:cNvPicPr>
          <p:nvPr/>
        </p:nvPicPr>
        <p:blipFill>
          <a:blip r:embed="rId3"/>
          <a:stretch>
            <a:fillRect/>
          </a:stretch>
        </p:blipFill>
        <p:spPr>
          <a:xfrm>
            <a:off x="581566" y="482599"/>
            <a:ext cx="2339950" cy="3553884"/>
          </a:xfrm>
          <a:prstGeom prst="rect">
            <a:avLst/>
          </a:prstGeom>
        </p:spPr>
      </p:pic>
      <p:pic>
        <p:nvPicPr>
          <p:cNvPr id="5" name="Paveikslėlis 4" descr="Beautiful blue flowers: Types, uses, care tips and more">
            <a:extLst>
              <a:ext uri="{FF2B5EF4-FFF2-40B4-BE49-F238E27FC236}">
                <a16:creationId xmlns:a16="http://schemas.microsoft.com/office/drawing/2014/main" id="{B6131FFE-F545-997A-573C-44FC2997B06B}"/>
              </a:ext>
            </a:extLst>
          </p:cNvPr>
          <p:cNvPicPr>
            <a:picLocks noChangeAspect="1"/>
          </p:cNvPicPr>
          <p:nvPr/>
        </p:nvPicPr>
        <p:blipFill>
          <a:blip r:embed="rId4"/>
          <a:stretch>
            <a:fillRect/>
          </a:stretch>
        </p:blipFill>
        <p:spPr>
          <a:xfrm>
            <a:off x="3486150" y="2256446"/>
            <a:ext cx="2743200" cy="4101941"/>
          </a:xfrm>
          <a:prstGeom prst="rect">
            <a:avLst/>
          </a:prstGeom>
        </p:spPr>
      </p:pic>
      <p:grpSp>
        <p:nvGrpSpPr>
          <p:cNvPr id="2" name="Grupė 1">
            <a:extLst>
              <a:ext uri="{FF2B5EF4-FFF2-40B4-BE49-F238E27FC236}">
                <a16:creationId xmlns:a16="http://schemas.microsoft.com/office/drawing/2014/main" id="{F1693D9E-0EB9-3D3E-E25E-51DE284602A5}"/>
              </a:ext>
            </a:extLst>
          </p:cNvPr>
          <p:cNvGrpSpPr/>
          <p:nvPr/>
        </p:nvGrpSpPr>
        <p:grpSpPr>
          <a:xfrm>
            <a:off x="10068910" y="6190593"/>
            <a:ext cx="1954923" cy="595586"/>
            <a:chOff x="9627476" y="6169572"/>
            <a:chExt cx="1891862" cy="578069"/>
          </a:xfrm>
        </p:grpSpPr>
        <p:sp>
          <p:nvSpPr>
            <p:cNvPr id="7" name="Veiksmo mygtukas: Grįžti atgal arba Ankstesnis 6">
              <a:hlinkClick r:id="" action="ppaction://hlinkshowjump?jump=previousslide" highlightClick="1"/>
              <a:extLst>
                <a:ext uri="{FF2B5EF4-FFF2-40B4-BE49-F238E27FC236}">
                  <a16:creationId xmlns:a16="http://schemas.microsoft.com/office/drawing/2014/main" id="{2425FF9E-A2D9-982A-6B88-CB71B955091C}"/>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Veiksmo mygtukas: Eiti pirmyn arba Paskesnis 7">
              <a:hlinkClick r:id="" action="ppaction://hlinkshowjump?jump=nextslide" highlightClick="1"/>
              <a:extLst>
                <a:ext uri="{FF2B5EF4-FFF2-40B4-BE49-F238E27FC236}">
                  <a16:creationId xmlns:a16="http://schemas.microsoft.com/office/drawing/2014/main" id="{2F014AF2-77F1-BBE0-F115-3F00D9C7D51E}"/>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Veiksmo mygtukas: Eiti į pagrindinį 8">
              <a:hlinkClick r:id="rId5" action="ppaction://hlinksldjump" highlightClick="1"/>
              <a:extLst>
                <a:ext uri="{FF2B5EF4-FFF2-40B4-BE49-F238E27FC236}">
                  <a16:creationId xmlns:a16="http://schemas.microsoft.com/office/drawing/2014/main" id="{1001BD77-A0C5-9B00-0A7B-495A0AE03F99}"/>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7705975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2"/>
          <a:stretch>
            <a:fillRect l="-2000" r="-2000"/>
          </a:stretch>
        </a:blipFill>
        <a:effectLst/>
      </p:bgPr>
    </p:bg>
    <p:spTree>
      <p:nvGrpSpPr>
        <p:cNvPr id="1" name=""/>
        <p:cNvGrpSpPr/>
        <p:nvPr/>
      </p:nvGrpSpPr>
      <p:grpSpPr>
        <a:xfrm>
          <a:off x="0" y="0"/>
          <a:ext cx="0" cy="0"/>
          <a:chOff x="0" y="0"/>
          <a:chExt cx="0" cy="0"/>
        </a:xfrm>
      </p:grpSpPr>
      <p:sp>
        <p:nvSpPr>
          <p:cNvPr id="6" name="Stačiakampis: suapvalinti kampai 5">
            <a:extLst>
              <a:ext uri="{FF2B5EF4-FFF2-40B4-BE49-F238E27FC236}">
                <a16:creationId xmlns:a16="http://schemas.microsoft.com/office/drawing/2014/main" id="{562410FE-9676-6FA2-EC22-4B0322E016D3}"/>
              </a:ext>
            </a:extLst>
          </p:cNvPr>
          <p:cNvSpPr/>
          <p:nvPr/>
        </p:nvSpPr>
        <p:spPr>
          <a:xfrm>
            <a:off x="722156" y="618744"/>
            <a:ext cx="10753910" cy="2193239"/>
          </a:xfrm>
          <a:prstGeom prst="roundRect">
            <a:avLst/>
          </a:prstGeom>
          <a:solidFill>
            <a:srgbClr val="FFE401"/>
          </a:solidFill>
          <a:ln w="57150">
            <a:solidFill>
              <a:schemeClr val="tx1"/>
            </a:solidFill>
            <a:prstDash val="sysDot"/>
          </a:ln>
          <a:effectLst>
            <a:outerShdw blurRad="63500" dist="38100" dir="2700000">
              <a:srgbClr val="00000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3" name="Content Placeholder 2">
            <a:extLst>
              <a:ext uri="{FF2B5EF4-FFF2-40B4-BE49-F238E27FC236}">
                <a16:creationId xmlns:a16="http://schemas.microsoft.com/office/drawing/2014/main" id="{90F7B2AF-2E0D-5DF7-1EC8-8B75A05F3613}"/>
              </a:ext>
            </a:extLst>
          </p:cNvPr>
          <p:cNvSpPr>
            <a:spLocks noGrp="1"/>
          </p:cNvSpPr>
          <p:nvPr>
            <p:ph idx="1"/>
          </p:nvPr>
        </p:nvSpPr>
        <p:spPr>
          <a:xfrm>
            <a:off x="838200" y="830082"/>
            <a:ext cx="10515600" cy="1811338"/>
          </a:xfrm>
        </p:spPr>
        <p:txBody>
          <a:bodyPr vert="horz" lIns="91440" tIns="45720" rIns="91440" bIns="45720" rtlCol="0" anchor="t">
            <a:normAutofit/>
          </a:bodyPr>
          <a:lstStyle/>
          <a:p>
            <a:pPr marL="0" indent="0" algn="just">
              <a:buNone/>
            </a:pPr>
            <a:r>
              <a:rPr lang="lt-LT" sz="2400" dirty="0">
                <a:solidFill>
                  <a:schemeClr val="tx1">
                    <a:lumMod val="95000"/>
                    <a:lumOff val="5000"/>
                  </a:schemeClr>
                </a:solidFill>
                <a:latin typeface="Times New Roman"/>
                <a:cs typeface="Calibri"/>
              </a:rPr>
              <a:t>Bitės aptinka ir naudoja oro elektrinius laukus ne tik ieškodamos maisto, bet ir per trumpus atstumus bendraudamos avilyje. Tyrimai rodo, kad dalis bangavimo šokio apima žemo dažnio svyruojančius elektrinius dirgiklius iš elektra įkrautų vibruojančių maisto rinkėjų tiems, kurie dar tik bus įdarbinti maisto rinkėjais šokant.</a:t>
            </a:r>
            <a:endParaRPr lang="en-US" sz="2400" dirty="0">
              <a:solidFill>
                <a:schemeClr val="tx1">
                  <a:lumMod val="95000"/>
                  <a:lumOff val="5000"/>
                </a:schemeClr>
              </a:solidFill>
              <a:latin typeface="Times New Roman"/>
              <a:ea typeface="Calibri"/>
              <a:cs typeface="Calibri"/>
            </a:endParaRPr>
          </a:p>
          <a:p>
            <a:pPr marL="0" indent="0">
              <a:buNone/>
            </a:pPr>
            <a:endParaRPr lang="en-US" sz="1400" dirty="0">
              <a:solidFill>
                <a:srgbClr val="444444"/>
              </a:solidFill>
              <a:latin typeface="Calibri"/>
              <a:cs typeface="Calibri"/>
            </a:endParaRPr>
          </a:p>
          <a:p>
            <a:endParaRPr lang="en-US" dirty="0"/>
          </a:p>
        </p:txBody>
      </p:sp>
      <p:pic>
        <p:nvPicPr>
          <p:cNvPr id="4" name="Paveikslėlis 3" descr="Bee Dance (Waggle Dance) animated gif">
            <a:extLst>
              <a:ext uri="{FF2B5EF4-FFF2-40B4-BE49-F238E27FC236}">
                <a16:creationId xmlns:a16="http://schemas.microsoft.com/office/drawing/2014/main" id="{EA9E6071-BEBE-BF63-2036-C6A0E93A4E8C}"/>
              </a:ext>
            </a:extLst>
          </p:cNvPr>
          <p:cNvPicPr>
            <a:picLocks noChangeAspect="1"/>
          </p:cNvPicPr>
          <p:nvPr/>
        </p:nvPicPr>
        <p:blipFill>
          <a:blip r:embed="rId3"/>
          <a:stretch>
            <a:fillRect/>
          </a:stretch>
        </p:blipFill>
        <p:spPr>
          <a:xfrm>
            <a:off x="1854201" y="3425056"/>
            <a:ext cx="3907366" cy="2869923"/>
          </a:xfrm>
          <a:prstGeom prst="rect">
            <a:avLst/>
          </a:prstGeom>
        </p:spPr>
      </p:pic>
      <p:pic>
        <p:nvPicPr>
          <p:cNvPr id="8" name="Paveikslėlis 7" descr="Honey bee tremble dance HD on Make a GIF">
            <a:extLst>
              <a:ext uri="{FF2B5EF4-FFF2-40B4-BE49-F238E27FC236}">
                <a16:creationId xmlns:a16="http://schemas.microsoft.com/office/drawing/2014/main" id="{ED90BBB3-94E3-2A08-2EEC-65A05A6199D0}"/>
              </a:ext>
            </a:extLst>
          </p:cNvPr>
          <p:cNvPicPr>
            <a:picLocks noChangeAspect="1"/>
          </p:cNvPicPr>
          <p:nvPr/>
        </p:nvPicPr>
        <p:blipFill>
          <a:blip r:embed="rId4"/>
          <a:stretch>
            <a:fillRect/>
          </a:stretch>
        </p:blipFill>
        <p:spPr>
          <a:xfrm>
            <a:off x="6946900" y="3631142"/>
            <a:ext cx="3801533" cy="2135717"/>
          </a:xfrm>
          <a:prstGeom prst="rect">
            <a:avLst/>
          </a:prstGeom>
        </p:spPr>
      </p:pic>
      <p:grpSp>
        <p:nvGrpSpPr>
          <p:cNvPr id="2" name="Grupė 1">
            <a:extLst>
              <a:ext uri="{FF2B5EF4-FFF2-40B4-BE49-F238E27FC236}">
                <a16:creationId xmlns:a16="http://schemas.microsoft.com/office/drawing/2014/main" id="{93044C00-7C8A-3EA7-0468-A82DBA654DDE}"/>
              </a:ext>
            </a:extLst>
          </p:cNvPr>
          <p:cNvGrpSpPr/>
          <p:nvPr/>
        </p:nvGrpSpPr>
        <p:grpSpPr>
          <a:xfrm>
            <a:off x="10068910" y="6190593"/>
            <a:ext cx="1954923" cy="595586"/>
            <a:chOff x="9627476" y="6169572"/>
            <a:chExt cx="1891862" cy="578069"/>
          </a:xfrm>
        </p:grpSpPr>
        <p:sp>
          <p:nvSpPr>
            <p:cNvPr id="5" name="Veiksmo mygtukas: Grįžti atgal arba Ankstesnis 4">
              <a:hlinkClick r:id="" action="ppaction://hlinkshowjump?jump=previousslide" highlightClick="1"/>
              <a:extLst>
                <a:ext uri="{FF2B5EF4-FFF2-40B4-BE49-F238E27FC236}">
                  <a16:creationId xmlns:a16="http://schemas.microsoft.com/office/drawing/2014/main" id="{59CBF71D-1AD2-3A05-BE5E-13A1A5CB29C4}"/>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Veiksmo mygtukas: Eiti pirmyn arba Paskesnis 6">
              <a:hlinkClick r:id="" action="ppaction://hlinkshowjump?jump=nextslide" highlightClick="1"/>
              <a:extLst>
                <a:ext uri="{FF2B5EF4-FFF2-40B4-BE49-F238E27FC236}">
                  <a16:creationId xmlns:a16="http://schemas.microsoft.com/office/drawing/2014/main" id="{8685CC50-AAAB-BE27-FC8A-1540B1BEF8A5}"/>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Veiksmo mygtukas: Eiti į pagrindinį 8">
              <a:hlinkClick r:id="rId5" action="ppaction://hlinksldjump" highlightClick="1"/>
              <a:extLst>
                <a:ext uri="{FF2B5EF4-FFF2-40B4-BE49-F238E27FC236}">
                  <a16:creationId xmlns:a16="http://schemas.microsoft.com/office/drawing/2014/main" id="{977202C3-F3A3-7C39-0B80-B82DF6DB128D}"/>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0935920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2"/>
          <a:stretch>
            <a:fillRect t="-9000" b="-9000"/>
          </a:stretch>
        </a:blipFill>
        <a:effectLst/>
      </p:bgPr>
    </p:bg>
    <p:spTree>
      <p:nvGrpSpPr>
        <p:cNvPr id="1" name=""/>
        <p:cNvGrpSpPr/>
        <p:nvPr/>
      </p:nvGrpSpPr>
      <p:grpSpPr>
        <a:xfrm>
          <a:off x="0" y="0"/>
          <a:ext cx="0" cy="0"/>
          <a:chOff x="0" y="0"/>
          <a:chExt cx="0" cy="0"/>
        </a:xfrm>
      </p:grpSpPr>
      <p:sp>
        <p:nvSpPr>
          <p:cNvPr id="5" name="Stačiakampis: suapvalinti kampai 5">
            <a:extLst>
              <a:ext uri="{FF2B5EF4-FFF2-40B4-BE49-F238E27FC236}">
                <a16:creationId xmlns:a16="http://schemas.microsoft.com/office/drawing/2014/main" id="{AD25CBC8-0332-3492-F411-43A303963D55}"/>
              </a:ext>
            </a:extLst>
          </p:cNvPr>
          <p:cNvSpPr/>
          <p:nvPr/>
        </p:nvSpPr>
        <p:spPr>
          <a:xfrm>
            <a:off x="1375686" y="980674"/>
            <a:ext cx="9452832" cy="1753379"/>
          </a:xfrm>
          <a:prstGeom prst="roundRect">
            <a:avLst/>
          </a:prstGeom>
          <a:solidFill>
            <a:srgbClr val="C9601E"/>
          </a:solidFill>
          <a:ln w="28575">
            <a:solidFill>
              <a:srgbClr val="752D00"/>
            </a:solidFill>
            <a:prstDash val="dash"/>
          </a:ln>
          <a:effectLst>
            <a:outerShdw blurRad="63500" dist="38100" dir="2700000">
              <a:srgbClr val="000000"/>
            </a:outerShdw>
            <a:reflection stA="12000" endPos="0" dist="508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lt-LT" b="1">
              <a:latin typeface="Times New Roman"/>
              <a:cs typeface="Times New Roman"/>
            </a:endParaRPr>
          </a:p>
        </p:txBody>
      </p:sp>
      <p:sp>
        <p:nvSpPr>
          <p:cNvPr id="2" name="Pavadinimas 1">
            <a:extLst>
              <a:ext uri="{FF2B5EF4-FFF2-40B4-BE49-F238E27FC236}">
                <a16:creationId xmlns:a16="http://schemas.microsoft.com/office/drawing/2014/main" id="{DDCAB9FC-F6A6-B329-61C1-BF39BF5D1E11}"/>
              </a:ext>
            </a:extLst>
          </p:cNvPr>
          <p:cNvSpPr>
            <a:spLocks noGrp="1"/>
          </p:cNvSpPr>
          <p:nvPr>
            <p:ph type="ctrTitle"/>
          </p:nvPr>
        </p:nvSpPr>
        <p:spPr>
          <a:xfrm>
            <a:off x="1524000" y="1355197"/>
            <a:ext cx="9144000" cy="990600"/>
          </a:xfrm>
        </p:spPr>
        <p:txBody>
          <a:bodyPr/>
          <a:lstStyle/>
          <a:p>
            <a:r>
              <a:rPr lang="lt-LT" b="1" dirty="0">
                <a:solidFill>
                  <a:schemeClr val="tx1">
                    <a:lumMod val="95000"/>
                    <a:lumOff val="5000"/>
                  </a:schemeClr>
                </a:solidFill>
                <a:latin typeface="Times New Roman"/>
                <a:cs typeface="Times New Roman"/>
              </a:rPr>
              <a:t>Vorai naudoja elektrą</a:t>
            </a:r>
          </a:p>
        </p:txBody>
      </p:sp>
      <p:pic>
        <p:nvPicPr>
          <p:cNvPr id="6" name="Paveikslėlis 5" descr="Spiders that fly using Electricity ⚡ 🕷️ How it works">
            <a:extLst>
              <a:ext uri="{FF2B5EF4-FFF2-40B4-BE49-F238E27FC236}">
                <a16:creationId xmlns:a16="http://schemas.microsoft.com/office/drawing/2014/main" id="{B6FDA4AF-796F-47D6-AA1A-73118E72AD84}"/>
              </a:ext>
            </a:extLst>
          </p:cNvPr>
          <p:cNvPicPr>
            <a:picLocks noChangeAspect="1"/>
          </p:cNvPicPr>
          <p:nvPr/>
        </p:nvPicPr>
        <p:blipFill>
          <a:blip r:embed="rId3"/>
          <a:stretch>
            <a:fillRect/>
          </a:stretch>
        </p:blipFill>
        <p:spPr>
          <a:xfrm>
            <a:off x="6650566" y="3715809"/>
            <a:ext cx="4531783" cy="2548466"/>
          </a:xfrm>
          <a:prstGeom prst="rect">
            <a:avLst/>
          </a:prstGeom>
        </p:spPr>
      </p:pic>
      <p:pic>
        <p:nvPicPr>
          <p:cNvPr id="7" name="Paveikslėlis 6" descr="Scientists from Bengal discover electricity in spider webs">
            <a:extLst>
              <a:ext uri="{FF2B5EF4-FFF2-40B4-BE49-F238E27FC236}">
                <a16:creationId xmlns:a16="http://schemas.microsoft.com/office/drawing/2014/main" id="{62484B73-2832-39A9-6FF6-247F57BD7AD3}"/>
              </a:ext>
            </a:extLst>
          </p:cNvPr>
          <p:cNvPicPr>
            <a:picLocks noChangeAspect="1"/>
          </p:cNvPicPr>
          <p:nvPr/>
        </p:nvPicPr>
        <p:blipFill>
          <a:blip r:embed="rId4"/>
          <a:stretch>
            <a:fillRect/>
          </a:stretch>
        </p:blipFill>
        <p:spPr>
          <a:xfrm>
            <a:off x="1771650" y="3805768"/>
            <a:ext cx="3600450" cy="2379133"/>
          </a:xfrm>
          <a:prstGeom prst="rect">
            <a:avLst/>
          </a:prstGeom>
        </p:spPr>
      </p:pic>
      <p:grpSp>
        <p:nvGrpSpPr>
          <p:cNvPr id="3" name="Grupė 2">
            <a:extLst>
              <a:ext uri="{FF2B5EF4-FFF2-40B4-BE49-F238E27FC236}">
                <a16:creationId xmlns:a16="http://schemas.microsoft.com/office/drawing/2014/main" id="{DD0B589E-F470-4C18-5836-7AE6126AD82B}"/>
              </a:ext>
            </a:extLst>
          </p:cNvPr>
          <p:cNvGrpSpPr/>
          <p:nvPr/>
        </p:nvGrpSpPr>
        <p:grpSpPr>
          <a:xfrm>
            <a:off x="10068910" y="6190593"/>
            <a:ext cx="1954923" cy="595586"/>
            <a:chOff x="9627476" y="6169572"/>
            <a:chExt cx="1891862" cy="578069"/>
          </a:xfrm>
        </p:grpSpPr>
        <p:sp>
          <p:nvSpPr>
            <p:cNvPr id="4" name="Veiksmo mygtukas: Grįžti atgal arba Ankstesnis 3">
              <a:hlinkClick r:id="" action="ppaction://hlinkshowjump?jump=previousslide" highlightClick="1"/>
              <a:extLst>
                <a:ext uri="{FF2B5EF4-FFF2-40B4-BE49-F238E27FC236}">
                  <a16:creationId xmlns:a16="http://schemas.microsoft.com/office/drawing/2014/main" id="{8E8376D9-A3B5-4BFB-4A13-4BC9ED2A7313}"/>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Veiksmo mygtukas: Eiti pirmyn arba Paskesnis 7">
              <a:hlinkClick r:id="" action="ppaction://hlinkshowjump?jump=nextslide" highlightClick="1"/>
              <a:extLst>
                <a:ext uri="{FF2B5EF4-FFF2-40B4-BE49-F238E27FC236}">
                  <a16:creationId xmlns:a16="http://schemas.microsoft.com/office/drawing/2014/main" id="{8EDDAF88-9127-8329-0A7F-110869969121}"/>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Veiksmo mygtukas: Eiti į pagrindinį 8">
              <a:hlinkClick r:id="rId5" action="ppaction://hlinksldjump" highlightClick="1"/>
              <a:extLst>
                <a:ext uri="{FF2B5EF4-FFF2-40B4-BE49-F238E27FC236}">
                  <a16:creationId xmlns:a16="http://schemas.microsoft.com/office/drawing/2014/main" id="{D10DE74A-8AFF-0609-81AA-F889AAA3B43A}"/>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6258438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2"/>
          <a:stretch>
            <a:fillRect t="-9000" b="-9000"/>
          </a:stretch>
        </a:blipFill>
        <a:effectLst/>
      </p:bgPr>
    </p:bg>
    <p:spTree>
      <p:nvGrpSpPr>
        <p:cNvPr id="1" name=""/>
        <p:cNvGrpSpPr/>
        <p:nvPr/>
      </p:nvGrpSpPr>
      <p:grpSpPr>
        <a:xfrm>
          <a:off x="0" y="0"/>
          <a:ext cx="0" cy="0"/>
          <a:chOff x="0" y="0"/>
          <a:chExt cx="0" cy="0"/>
        </a:xfrm>
      </p:grpSpPr>
      <p:sp>
        <p:nvSpPr>
          <p:cNvPr id="4" name="Stačiakampis: suapvalinti kampai 5">
            <a:extLst>
              <a:ext uri="{FF2B5EF4-FFF2-40B4-BE49-F238E27FC236}">
                <a16:creationId xmlns:a16="http://schemas.microsoft.com/office/drawing/2014/main" id="{57F531C8-FEB0-41C6-CE69-F11E26AFB043}"/>
              </a:ext>
            </a:extLst>
          </p:cNvPr>
          <p:cNvSpPr/>
          <p:nvPr/>
        </p:nvSpPr>
        <p:spPr>
          <a:xfrm>
            <a:off x="777405" y="2953107"/>
            <a:ext cx="6823770" cy="3517436"/>
          </a:xfrm>
          <a:prstGeom prst="roundRect">
            <a:avLst/>
          </a:prstGeom>
          <a:solidFill>
            <a:srgbClr val="C9601E">
              <a:alpha val="78000"/>
            </a:srgbClr>
          </a:solidFill>
          <a:ln w="28575">
            <a:solidFill>
              <a:srgbClr val="752D00"/>
            </a:solidFill>
            <a:prstDash val="dash"/>
          </a:ln>
          <a:effectLst>
            <a:outerShdw blurRad="63500" dist="38100" dir="2700000">
              <a:srgbClr val="000000"/>
            </a:outerShdw>
            <a:reflection stA="12000" endPos="0" dist="508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5" name="Stačiakampis: suapvalinti kampai 5">
            <a:extLst>
              <a:ext uri="{FF2B5EF4-FFF2-40B4-BE49-F238E27FC236}">
                <a16:creationId xmlns:a16="http://schemas.microsoft.com/office/drawing/2014/main" id="{407C8F02-E566-C38A-2FF8-18B8AE58A2EA}"/>
              </a:ext>
            </a:extLst>
          </p:cNvPr>
          <p:cNvSpPr/>
          <p:nvPr/>
        </p:nvSpPr>
        <p:spPr>
          <a:xfrm>
            <a:off x="496685" y="387457"/>
            <a:ext cx="7759499" cy="1541713"/>
          </a:xfrm>
          <a:prstGeom prst="roundRect">
            <a:avLst/>
          </a:prstGeom>
          <a:solidFill>
            <a:srgbClr val="C9601E">
              <a:alpha val="78000"/>
            </a:srgbClr>
          </a:solidFill>
          <a:ln w="28575">
            <a:solidFill>
              <a:srgbClr val="752D00"/>
            </a:solidFill>
            <a:prstDash val="dash"/>
          </a:ln>
          <a:effectLst>
            <a:outerShdw blurRad="63500" dist="38100" dir="2700000">
              <a:srgbClr val="000000"/>
            </a:outerShdw>
            <a:reflection stA="12000" endPos="0" dist="508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a:extLst>
              <a:ext uri="{FF2B5EF4-FFF2-40B4-BE49-F238E27FC236}">
                <a16:creationId xmlns:a16="http://schemas.microsoft.com/office/drawing/2014/main" id="{E9739CE9-0226-3D1D-6199-366E31056DC0}"/>
              </a:ext>
            </a:extLst>
          </p:cNvPr>
          <p:cNvSpPr>
            <a:spLocks noGrp="1"/>
          </p:cNvSpPr>
          <p:nvPr>
            <p:ph type="title"/>
          </p:nvPr>
        </p:nvSpPr>
        <p:spPr>
          <a:xfrm>
            <a:off x="511956" y="626030"/>
            <a:ext cx="7354668" cy="1147485"/>
          </a:xfrm>
        </p:spPr>
        <p:txBody>
          <a:bodyPr>
            <a:normAutofit/>
          </a:bodyPr>
          <a:lstStyle/>
          <a:p>
            <a:pPr>
              <a:spcBef>
                <a:spcPts val="1000"/>
              </a:spcBef>
            </a:pPr>
            <a:r>
              <a:rPr lang="lt-LT" sz="4000" b="1">
                <a:solidFill>
                  <a:schemeClr val="tx1">
                    <a:lumMod val="95000"/>
                    <a:lumOff val="5000"/>
                  </a:schemeClr>
                </a:solidFill>
                <a:latin typeface="Times New Roman"/>
                <a:cs typeface="Arial"/>
              </a:rPr>
              <a:t>Vorai naudoja elektrą skrisdami</a:t>
            </a:r>
          </a:p>
          <a:p>
            <a:endParaRPr lang="lt-LT" sz="5400" b="1">
              <a:solidFill>
                <a:srgbClr val="752D00"/>
              </a:solidFill>
            </a:endParaRPr>
          </a:p>
        </p:txBody>
      </p:sp>
      <p:sp>
        <p:nvSpPr>
          <p:cNvPr id="3" name="Content Placeholder 2">
            <a:extLst>
              <a:ext uri="{FF2B5EF4-FFF2-40B4-BE49-F238E27FC236}">
                <a16:creationId xmlns:a16="http://schemas.microsoft.com/office/drawing/2014/main" id="{A42D0C68-D14E-86BE-2A81-FBA73B953BB8}"/>
              </a:ext>
            </a:extLst>
          </p:cNvPr>
          <p:cNvSpPr>
            <a:spLocks noGrp="1"/>
          </p:cNvSpPr>
          <p:nvPr>
            <p:ph idx="1"/>
          </p:nvPr>
        </p:nvSpPr>
        <p:spPr>
          <a:xfrm>
            <a:off x="1055192" y="2953107"/>
            <a:ext cx="5584759" cy="3278863"/>
          </a:xfrm>
        </p:spPr>
        <p:txBody>
          <a:bodyPr vert="horz" lIns="91440" tIns="45720" rIns="91440" bIns="45720" rtlCol="0" anchor="t">
            <a:noAutofit/>
          </a:bodyPr>
          <a:lstStyle/>
          <a:p>
            <a:pPr marL="0" indent="0" algn="just">
              <a:buNone/>
            </a:pPr>
            <a:endParaRPr lang="en-US" sz="3200" dirty="0">
              <a:latin typeface="Times New Roman" panose="02020603050405020304" pitchFamily="18" charset="0"/>
              <a:cs typeface="Times New Roman" panose="02020603050405020304" pitchFamily="18" charset="0"/>
            </a:endParaRPr>
          </a:p>
          <a:p>
            <a:pPr marL="0" indent="0" algn="just">
              <a:buNone/>
            </a:pPr>
            <a:r>
              <a:rPr lang="lt-LT" dirty="0">
                <a:latin typeface="Times New Roman" panose="02020603050405020304" pitchFamily="18" charset="0"/>
                <a:ea typeface="+mn-lt"/>
                <a:cs typeface="Times New Roman" panose="02020603050405020304" pitchFamily="18" charset="0"/>
              </a:rPr>
              <a:t>Niekada neišvystę sparnų, daugelis vorų rūšių vietoj to išsiugdė neįtikėtiną sugebėjimą pakilti į dangų, naudodami ne ką kitą, kaip keletą trumpų siūlų, kabančių iš jų skanių</a:t>
            </a:r>
            <a:r>
              <a:rPr lang="lt-LT" dirty="0">
                <a:solidFill>
                  <a:srgbClr val="333333"/>
                </a:solidFill>
                <a:latin typeface="Times New Roman" panose="02020603050405020304" pitchFamily="18" charset="0"/>
                <a:ea typeface="+mn-lt"/>
                <a:cs typeface="Times New Roman" panose="02020603050405020304" pitchFamily="18" charset="0"/>
              </a:rPr>
              <a:t> </a:t>
            </a:r>
            <a:r>
              <a:rPr lang="lt-LT" dirty="0">
                <a:latin typeface="Times New Roman" panose="02020603050405020304" pitchFamily="18" charset="0"/>
                <a:ea typeface="+mn-lt"/>
                <a:cs typeface="Times New Roman" panose="02020603050405020304" pitchFamily="18" charset="0"/>
              </a:rPr>
              <a:t>užpakaliukų ir elektrą.</a:t>
            </a:r>
            <a:endParaRPr lang="en-US" dirty="0">
              <a:latin typeface="Times New Roman" panose="02020603050405020304" pitchFamily="18" charset="0"/>
              <a:ea typeface="+mn-lt"/>
              <a:cs typeface="Times New Roman" panose="02020603050405020304" pitchFamily="18" charset="0"/>
            </a:endParaRPr>
          </a:p>
        </p:txBody>
      </p:sp>
      <p:pic>
        <p:nvPicPr>
          <p:cNvPr id="8" name="Paveikslėlis 7" descr="How Spiders Use Electricity to Fly | Decoder">
            <a:extLst>
              <a:ext uri="{FF2B5EF4-FFF2-40B4-BE49-F238E27FC236}">
                <a16:creationId xmlns:a16="http://schemas.microsoft.com/office/drawing/2014/main" id="{DB2666FB-0145-B44B-FE01-D87E6D376680}"/>
              </a:ext>
            </a:extLst>
          </p:cNvPr>
          <p:cNvPicPr>
            <a:picLocks noChangeAspect="1"/>
          </p:cNvPicPr>
          <p:nvPr/>
        </p:nvPicPr>
        <p:blipFill rotWithShape="1">
          <a:blip r:embed="rId3"/>
          <a:srcRect l="12102" t="100" r="5520" b="-385"/>
          <a:stretch/>
        </p:blipFill>
        <p:spPr>
          <a:xfrm>
            <a:off x="7601175" y="2107248"/>
            <a:ext cx="4108081" cy="2767994"/>
          </a:xfrm>
          <a:prstGeom prst="rect">
            <a:avLst/>
          </a:prstGeom>
        </p:spPr>
      </p:pic>
      <p:grpSp>
        <p:nvGrpSpPr>
          <p:cNvPr id="7" name="Grupė 6">
            <a:extLst>
              <a:ext uri="{FF2B5EF4-FFF2-40B4-BE49-F238E27FC236}">
                <a16:creationId xmlns:a16="http://schemas.microsoft.com/office/drawing/2014/main" id="{7F3B55A3-E218-387E-2A49-627C15ED0BCA}"/>
              </a:ext>
            </a:extLst>
          </p:cNvPr>
          <p:cNvGrpSpPr/>
          <p:nvPr/>
        </p:nvGrpSpPr>
        <p:grpSpPr>
          <a:xfrm>
            <a:off x="10068910" y="6190593"/>
            <a:ext cx="1954923" cy="595586"/>
            <a:chOff x="9627476" y="6169572"/>
            <a:chExt cx="1891862" cy="578069"/>
          </a:xfrm>
        </p:grpSpPr>
        <p:sp>
          <p:nvSpPr>
            <p:cNvPr id="9" name="Veiksmo mygtukas: Grįžti atgal arba Ankstesnis 8">
              <a:hlinkClick r:id="" action="ppaction://hlinkshowjump?jump=previousslide" highlightClick="1"/>
              <a:extLst>
                <a:ext uri="{FF2B5EF4-FFF2-40B4-BE49-F238E27FC236}">
                  <a16:creationId xmlns:a16="http://schemas.microsoft.com/office/drawing/2014/main" id="{54F6187B-E611-6739-D0CD-AD40B3CE7C81}"/>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Veiksmo mygtukas: Eiti pirmyn arba Paskesnis 9">
              <a:hlinkClick r:id="" action="ppaction://hlinkshowjump?jump=nextslide" highlightClick="1"/>
              <a:extLst>
                <a:ext uri="{FF2B5EF4-FFF2-40B4-BE49-F238E27FC236}">
                  <a16:creationId xmlns:a16="http://schemas.microsoft.com/office/drawing/2014/main" id="{7D23E86D-6584-9B82-FAB8-4B2E07EF2753}"/>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Veiksmo mygtukas: Eiti į pagrindinį 10">
              <a:hlinkClick r:id="rId4" action="ppaction://hlinksldjump" highlightClick="1"/>
              <a:extLst>
                <a:ext uri="{FF2B5EF4-FFF2-40B4-BE49-F238E27FC236}">
                  <a16:creationId xmlns:a16="http://schemas.microsoft.com/office/drawing/2014/main" id="{A0FE4F11-807F-946E-86C9-12B80E1BCCF9}"/>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5984848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2"/>
          <a:stretch>
            <a:fillRect t="-9000" b="-9000"/>
          </a:stretch>
        </a:blipFill>
        <a:effectLst/>
      </p:bgPr>
    </p:bg>
    <p:spTree>
      <p:nvGrpSpPr>
        <p:cNvPr id="1" name=""/>
        <p:cNvGrpSpPr/>
        <p:nvPr/>
      </p:nvGrpSpPr>
      <p:grpSpPr>
        <a:xfrm>
          <a:off x="0" y="0"/>
          <a:ext cx="0" cy="0"/>
          <a:chOff x="0" y="0"/>
          <a:chExt cx="0" cy="0"/>
        </a:xfrm>
      </p:grpSpPr>
      <p:sp>
        <p:nvSpPr>
          <p:cNvPr id="2" name="Stačiakampis: suapvalinti kampai 5">
            <a:extLst>
              <a:ext uri="{FF2B5EF4-FFF2-40B4-BE49-F238E27FC236}">
                <a16:creationId xmlns:a16="http://schemas.microsoft.com/office/drawing/2014/main" id="{223E8C96-DC40-7589-5445-7721FF693563}"/>
              </a:ext>
            </a:extLst>
          </p:cNvPr>
          <p:cNvSpPr/>
          <p:nvPr/>
        </p:nvSpPr>
        <p:spPr>
          <a:xfrm>
            <a:off x="244933" y="146866"/>
            <a:ext cx="8121798" cy="3530976"/>
          </a:xfrm>
          <a:prstGeom prst="roundRect">
            <a:avLst/>
          </a:prstGeom>
          <a:solidFill>
            <a:srgbClr val="C9601E">
              <a:alpha val="78000"/>
            </a:srgbClr>
          </a:solidFill>
          <a:ln w="28575">
            <a:solidFill>
              <a:srgbClr val="752D00"/>
            </a:solidFill>
            <a:prstDash val="dash"/>
          </a:ln>
          <a:effectLst>
            <a:outerShdw blurRad="63500" dist="38100" dir="2700000">
              <a:srgbClr val="000000"/>
            </a:outerShdw>
            <a:reflection stA="12000" endPos="0" dist="508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3" name="Turinio vietos rezervavimo ženklas 2">
            <a:extLst>
              <a:ext uri="{FF2B5EF4-FFF2-40B4-BE49-F238E27FC236}">
                <a16:creationId xmlns:a16="http://schemas.microsoft.com/office/drawing/2014/main" id="{4FAB1169-A35D-BED9-181F-33A29D451039}"/>
              </a:ext>
            </a:extLst>
          </p:cNvPr>
          <p:cNvSpPr>
            <a:spLocks noGrp="1"/>
          </p:cNvSpPr>
          <p:nvPr>
            <p:ph idx="1"/>
          </p:nvPr>
        </p:nvSpPr>
        <p:spPr>
          <a:xfrm>
            <a:off x="244933" y="297632"/>
            <a:ext cx="7833981" cy="3380210"/>
          </a:xfrm>
        </p:spPr>
        <p:txBody>
          <a:bodyPr vert="horz" lIns="91440" tIns="45720" rIns="91440" bIns="45720" rtlCol="0" anchor="t">
            <a:normAutofit/>
          </a:bodyPr>
          <a:lstStyle/>
          <a:p>
            <a:pPr marL="0" indent="0" algn="just">
              <a:buNone/>
            </a:pPr>
            <a:r>
              <a:rPr lang="lt-LT" sz="2400" dirty="0">
                <a:solidFill>
                  <a:schemeClr val="tx1">
                    <a:lumMod val="95000"/>
                    <a:lumOff val="5000"/>
                  </a:schemeClr>
                </a:solidFill>
                <a:latin typeface="Times New Roman"/>
                <a:ea typeface="+mn-lt"/>
                <a:cs typeface="+mn-lt"/>
              </a:rPr>
              <a:t>Norėdamas pradėti savo kelionę, voras nuropoja į atvirą vietą, pakelia pilvelį, iššauna porą šilko siūlelių ir nuskrenda. Ilgą laiką buvo manoma, kad vorą nuneša vėjo gūsiai. Tačiau tai nelogiška: vorai taip „</a:t>
            </a:r>
            <a:r>
              <a:rPr lang="lt-LT" sz="2400" dirty="0" err="1">
                <a:solidFill>
                  <a:schemeClr val="tx1">
                    <a:lumMod val="95000"/>
                    <a:lumOff val="5000"/>
                  </a:schemeClr>
                </a:solidFill>
                <a:latin typeface="Times New Roman"/>
                <a:ea typeface="+mn-lt"/>
                <a:cs typeface="+mn-lt"/>
              </a:rPr>
              <a:t>balionuoja</a:t>
            </a:r>
            <a:r>
              <a:rPr lang="lt-LT" sz="2400" dirty="0">
                <a:solidFill>
                  <a:schemeClr val="tx1">
                    <a:lumMod val="95000"/>
                    <a:lumOff val="5000"/>
                  </a:schemeClr>
                </a:solidFill>
                <a:latin typeface="Times New Roman"/>
                <a:ea typeface="+mn-lt"/>
                <a:cs typeface="+mn-lt"/>
              </a:rPr>
              <a:t>“ esant silpnam vėjui, o lengvos oro srovės negali paaiškinti įspūdingo greičio, kuriuo jie skrenda. Be to, vorai patys negali iššauti daug šilko; kažkokia išorinė jėga turėjo traukti jį iš jų. Dabar žinome: vorai gali pajusti ir sklisti elektros krūviais Žemės atmosferoje.</a:t>
            </a:r>
            <a:endParaRPr lang="lt-LT" sz="2400" dirty="0">
              <a:solidFill>
                <a:schemeClr val="tx1">
                  <a:lumMod val="95000"/>
                  <a:lumOff val="5000"/>
                </a:schemeClr>
              </a:solidFill>
              <a:latin typeface="Times New Roman"/>
              <a:cs typeface="Arial"/>
            </a:endParaRPr>
          </a:p>
          <a:p>
            <a:pPr marL="0" indent="0">
              <a:buNone/>
            </a:pPr>
            <a:endParaRPr lang="en-US" sz="1800" dirty="0">
              <a:latin typeface="Arial"/>
              <a:cs typeface="Arial"/>
            </a:endParaRPr>
          </a:p>
        </p:txBody>
      </p:sp>
      <p:pic>
        <p:nvPicPr>
          <p:cNvPr id="4" name="Paveikslėlis 3" descr="Electric Spideyland – The Loh Down On Science">
            <a:extLst>
              <a:ext uri="{FF2B5EF4-FFF2-40B4-BE49-F238E27FC236}">
                <a16:creationId xmlns:a16="http://schemas.microsoft.com/office/drawing/2014/main" id="{D3D98952-75C9-D9F9-7B2B-A5BC11A12BD0}"/>
              </a:ext>
            </a:extLst>
          </p:cNvPr>
          <p:cNvPicPr>
            <a:picLocks noChangeAspect="1"/>
          </p:cNvPicPr>
          <p:nvPr/>
        </p:nvPicPr>
        <p:blipFill>
          <a:blip r:embed="rId3"/>
          <a:stretch>
            <a:fillRect/>
          </a:stretch>
        </p:blipFill>
        <p:spPr>
          <a:xfrm>
            <a:off x="7480301" y="3327024"/>
            <a:ext cx="4711699" cy="3530976"/>
          </a:xfrm>
          <a:prstGeom prst="rect">
            <a:avLst/>
          </a:prstGeom>
        </p:spPr>
      </p:pic>
      <p:pic>
        <p:nvPicPr>
          <p:cNvPr id="5" name="Paveikslėlis 4" descr="Spider on Raspberry Leaf | Around Alaska">
            <a:extLst>
              <a:ext uri="{FF2B5EF4-FFF2-40B4-BE49-F238E27FC236}">
                <a16:creationId xmlns:a16="http://schemas.microsoft.com/office/drawing/2014/main" id="{963DFBEF-3304-1AA9-24AC-7D82FF4D8D8C}"/>
              </a:ext>
            </a:extLst>
          </p:cNvPr>
          <p:cNvPicPr>
            <a:picLocks noChangeAspect="1"/>
          </p:cNvPicPr>
          <p:nvPr/>
        </p:nvPicPr>
        <p:blipFill>
          <a:blip r:embed="rId4"/>
          <a:stretch>
            <a:fillRect/>
          </a:stretch>
        </p:blipFill>
        <p:spPr>
          <a:xfrm>
            <a:off x="1286630" y="4760613"/>
            <a:ext cx="2612571" cy="1781774"/>
          </a:xfrm>
          <a:prstGeom prst="rect">
            <a:avLst/>
          </a:prstGeom>
        </p:spPr>
      </p:pic>
      <p:grpSp>
        <p:nvGrpSpPr>
          <p:cNvPr id="6" name="Grupė 5">
            <a:extLst>
              <a:ext uri="{FF2B5EF4-FFF2-40B4-BE49-F238E27FC236}">
                <a16:creationId xmlns:a16="http://schemas.microsoft.com/office/drawing/2014/main" id="{BF29BC4D-7C36-14C7-AE2B-B0A17789D854}"/>
              </a:ext>
            </a:extLst>
          </p:cNvPr>
          <p:cNvGrpSpPr/>
          <p:nvPr/>
        </p:nvGrpSpPr>
        <p:grpSpPr>
          <a:xfrm>
            <a:off x="10068910" y="6190593"/>
            <a:ext cx="1954923" cy="595586"/>
            <a:chOff x="9627476" y="6169572"/>
            <a:chExt cx="1891862" cy="578069"/>
          </a:xfrm>
        </p:grpSpPr>
        <p:sp>
          <p:nvSpPr>
            <p:cNvPr id="8" name="Veiksmo mygtukas: Grįžti atgal arba Ankstesnis 7">
              <a:hlinkClick r:id="" action="ppaction://hlinkshowjump?jump=previousslide" highlightClick="1"/>
              <a:extLst>
                <a:ext uri="{FF2B5EF4-FFF2-40B4-BE49-F238E27FC236}">
                  <a16:creationId xmlns:a16="http://schemas.microsoft.com/office/drawing/2014/main" id="{3D01BCEA-806B-4743-4D80-AE80C46F6521}"/>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Veiksmo mygtukas: Eiti pirmyn arba Paskesnis 8">
              <a:hlinkClick r:id="" action="ppaction://hlinkshowjump?jump=nextslide" highlightClick="1"/>
              <a:extLst>
                <a:ext uri="{FF2B5EF4-FFF2-40B4-BE49-F238E27FC236}">
                  <a16:creationId xmlns:a16="http://schemas.microsoft.com/office/drawing/2014/main" id="{1653EDE4-E2A5-EB20-AD03-2899C45C0857}"/>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Veiksmo mygtukas: Eiti į pagrindinį 9">
              <a:hlinkClick r:id="rId5" action="ppaction://hlinksldjump" highlightClick="1"/>
              <a:extLst>
                <a:ext uri="{FF2B5EF4-FFF2-40B4-BE49-F238E27FC236}">
                  <a16:creationId xmlns:a16="http://schemas.microsoft.com/office/drawing/2014/main" id="{5E62FC2F-FBC6-B7E9-5D4C-AF790233EA40}"/>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0438658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2"/>
          <a:stretch>
            <a:fillRect t="-9000" b="-9000"/>
          </a:stretch>
        </a:blipFill>
        <a:effectLst/>
      </p:bgPr>
    </p:bg>
    <p:spTree>
      <p:nvGrpSpPr>
        <p:cNvPr id="1" name=""/>
        <p:cNvGrpSpPr/>
        <p:nvPr/>
      </p:nvGrpSpPr>
      <p:grpSpPr>
        <a:xfrm>
          <a:off x="0" y="0"/>
          <a:ext cx="0" cy="0"/>
          <a:chOff x="0" y="0"/>
          <a:chExt cx="0" cy="0"/>
        </a:xfrm>
      </p:grpSpPr>
      <p:sp>
        <p:nvSpPr>
          <p:cNvPr id="5" name="Stačiakampis: suapvalinti kampai 5">
            <a:extLst>
              <a:ext uri="{FF2B5EF4-FFF2-40B4-BE49-F238E27FC236}">
                <a16:creationId xmlns:a16="http://schemas.microsoft.com/office/drawing/2014/main" id="{A453EF1A-DAFD-576B-098D-F3271D1E922D}"/>
              </a:ext>
            </a:extLst>
          </p:cNvPr>
          <p:cNvSpPr/>
          <p:nvPr/>
        </p:nvSpPr>
        <p:spPr>
          <a:xfrm>
            <a:off x="252248" y="0"/>
            <a:ext cx="7893198" cy="5611649"/>
          </a:xfrm>
          <a:prstGeom prst="roundRect">
            <a:avLst/>
          </a:prstGeom>
          <a:solidFill>
            <a:srgbClr val="C9601E">
              <a:alpha val="78000"/>
            </a:srgbClr>
          </a:solidFill>
          <a:ln w="28575">
            <a:solidFill>
              <a:srgbClr val="752D00"/>
            </a:solidFill>
            <a:prstDash val="dash"/>
          </a:ln>
          <a:effectLst>
            <a:outerShdw blurRad="63500" dist="38100" dir="2700000">
              <a:srgbClr val="000000"/>
            </a:outerShdw>
            <a:reflection stA="12000" endPos="0" dist="508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3" name="Turinio vietos rezervavimo ženklas 2">
            <a:extLst>
              <a:ext uri="{FF2B5EF4-FFF2-40B4-BE49-F238E27FC236}">
                <a16:creationId xmlns:a16="http://schemas.microsoft.com/office/drawing/2014/main" id="{84736019-72CA-51BF-9AD2-B7AC8D770513}"/>
              </a:ext>
            </a:extLst>
          </p:cNvPr>
          <p:cNvSpPr>
            <a:spLocks noGrp="1"/>
          </p:cNvSpPr>
          <p:nvPr>
            <p:ph idx="1"/>
          </p:nvPr>
        </p:nvSpPr>
        <p:spPr>
          <a:xfrm>
            <a:off x="407275" y="468915"/>
            <a:ext cx="7265276" cy="5142734"/>
          </a:xfrm>
        </p:spPr>
        <p:txBody>
          <a:bodyPr vert="horz" lIns="91440" tIns="45720" rIns="91440" bIns="45720" rtlCol="0" anchor="t">
            <a:normAutofit lnSpcReduction="10000"/>
          </a:bodyPr>
          <a:lstStyle/>
          <a:p>
            <a:pPr marL="0" indent="0" algn="just">
              <a:buNone/>
            </a:pPr>
            <a:r>
              <a:rPr lang="lt-LT" dirty="0">
                <a:latin typeface="Times New Roman" panose="02020603050405020304" pitchFamily="18" charset="0"/>
                <a:ea typeface="+mn-lt"/>
                <a:cs typeface="Times New Roman" panose="02020603050405020304" pitchFamily="18" charset="0"/>
              </a:rPr>
              <a:t>Gali būti, kad galvojate, kad elektra ore yra tik perkūnijos metu, tačiau aplink mus ir virš mus esanti atmosfera visada yra teigiamai įkrauta. Žemė visada yra neigiamai įkrauta, kartu su augalais ar akmenimis. Kai voras nueina į atvirą vietą, jis iš esmės užsideda ant žaibolaidžio (bet kokia aštri vietą, išsikišusi iš objekto ant žemės, pavyzdžiui, medžio lapai, padidins supančio elektrinio lauko stiprumą). Tada, kai voras išleidžia šilką, siūleliai pasiima neigiamus krūvius, o kadangi panašūs krūviai atstumia vienas kitą, šilkas stumiamas aukštyn ir toliau nuo neigiamo krūvio paviršių, ant kurių voras tupi.</a:t>
            </a:r>
            <a:endParaRPr lang="lt-LT" dirty="0">
              <a:latin typeface="Times New Roman" panose="02020603050405020304" pitchFamily="18" charset="0"/>
              <a:cs typeface="Times New Roman" panose="02020603050405020304" pitchFamily="18" charset="0"/>
            </a:endParaRPr>
          </a:p>
        </p:txBody>
      </p:sp>
      <p:pic>
        <p:nvPicPr>
          <p:cNvPr id="4" name="Paveikslėlis 3" descr="Jumping Spider On A Green Leaf Photograph by Joel Aguilar - Pixels">
            <a:extLst>
              <a:ext uri="{FF2B5EF4-FFF2-40B4-BE49-F238E27FC236}">
                <a16:creationId xmlns:a16="http://schemas.microsoft.com/office/drawing/2014/main" id="{B76C0F40-B2C0-477F-D8FB-AA60B25E536D}"/>
              </a:ext>
            </a:extLst>
          </p:cNvPr>
          <p:cNvPicPr>
            <a:picLocks noChangeAspect="1"/>
          </p:cNvPicPr>
          <p:nvPr/>
        </p:nvPicPr>
        <p:blipFill>
          <a:blip r:embed="rId3"/>
          <a:stretch>
            <a:fillRect/>
          </a:stretch>
        </p:blipFill>
        <p:spPr>
          <a:xfrm>
            <a:off x="8610600" y="1207212"/>
            <a:ext cx="2743200" cy="1828800"/>
          </a:xfrm>
          <a:prstGeom prst="rect">
            <a:avLst/>
          </a:prstGeom>
        </p:spPr>
      </p:pic>
      <p:pic>
        <p:nvPicPr>
          <p:cNvPr id="6" name="Picture 3" descr="A spider on a web&#10;&#10;Description automatically generated">
            <a:extLst>
              <a:ext uri="{FF2B5EF4-FFF2-40B4-BE49-F238E27FC236}">
                <a16:creationId xmlns:a16="http://schemas.microsoft.com/office/drawing/2014/main" id="{32C46CA8-7FFE-65B1-9769-5B9EAA2FE15B}"/>
              </a:ext>
            </a:extLst>
          </p:cNvPr>
          <p:cNvPicPr>
            <a:picLocks noChangeAspect="1"/>
          </p:cNvPicPr>
          <p:nvPr/>
        </p:nvPicPr>
        <p:blipFill rotWithShape="1">
          <a:blip r:embed="rId4"/>
          <a:srcRect l="14407" t="-524" r="17373" b="523"/>
          <a:stretch/>
        </p:blipFill>
        <p:spPr>
          <a:xfrm>
            <a:off x="8253300" y="4067237"/>
            <a:ext cx="3938700" cy="2333829"/>
          </a:xfrm>
          <a:prstGeom prst="rect">
            <a:avLst/>
          </a:prstGeom>
        </p:spPr>
      </p:pic>
      <p:grpSp>
        <p:nvGrpSpPr>
          <p:cNvPr id="7" name="Grupė 6">
            <a:extLst>
              <a:ext uri="{FF2B5EF4-FFF2-40B4-BE49-F238E27FC236}">
                <a16:creationId xmlns:a16="http://schemas.microsoft.com/office/drawing/2014/main" id="{600F8B8C-D4B1-1C2B-B14D-BD86BF1B81BF}"/>
              </a:ext>
            </a:extLst>
          </p:cNvPr>
          <p:cNvGrpSpPr/>
          <p:nvPr/>
        </p:nvGrpSpPr>
        <p:grpSpPr>
          <a:xfrm>
            <a:off x="10068910" y="6190593"/>
            <a:ext cx="1954923" cy="595586"/>
            <a:chOff x="9627476" y="6169572"/>
            <a:chExt cx="1891862" cy="578069"/>
          </a:xfrm>
        </p:grpSpPr>
        <p:sp>
          <p:nvSpPr>
            <p:cNvPr id="8" name="Veiksmo mygtukas: Grįžti atgal arba Ankstesnis 7">
              <a:hlinkClick r:id="" action="ppaction://hlinkshowjump?jump=previousslide" highlightClick="1"/>
              <a:extLst>
                <a:ext uri="{FF2B5EF4-FFF2-40B4-BE49-F238E27FC236}">
                  <a16:creationId xmlns:a16="http://schemas.microsoft.com/office/drawing/2014/main" id="{7B9FEBA4-C865-0779-9BDE-160F46AB4680}"/>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Veiksmo mygtukas: Eiti pirmyn arba Paskesnis 8">
              <a:hlinkClick r:id="" action="ppaction://hlinkshowjump?jump=nextslide" highlightClick="1"/>
              <a:extLst>
                <a:ext uri="{FF2B5EF4-FFF2-40B4-BE49-F238E27FC236}">
                  <a16:creationId xmlns:a16="http://schemas.microsoft.com/office/drawing/2014/main" id="{3237689B-A84E-C0A9-833E-3FF8B8240EB5}"/>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Veiksmo mygtukas: Eiti į pagrindinį 9">
              <a:hlinkClick r:id="rId5" action="ppaction://hlinksldjump" highlightClick="1"/>
              <a:extLst>
                <a:ext uri="{FF2B5EF4-FFF2-40B4-BE49-F238E27FC236}">
                  <a16:creationId xmlns:a16="http://schemas.microsoft.com/office/drawing/2014/main" id="{4667D8C1-8136-53FD-06D6-1B4D17A1408E}"/>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2412074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2"/>
          <a:stretch>
            <a:fillRect t="-9000" b="-9000"/>
          </a:stretch>
        </a:blipFill>
        <a:effectLst/>
      </p:bgPr>
    </p:bg>
    <p:spTree>
      <p:nvGrpSpPr>
        <p:cNvPr id="1" name=""/>
        <p:cNvGrpSpPr/>
        <p:nvPr/>
      </p:nvGrpSpPr>
      <p:grpSpPr>
        <a:xfrm>
          <a:off x="0" y="0"/>
          <a:ext cx="0" cy="0"/>
          <a:chOff x="0" y="0"/>
          <a:chExt cx="0" cy="0"/>
        </a:xfrm>
      </p:grpSpPr>
      <p:sp>
        <p:nvSpPr>
          <p:cNvPr id="4" name="Stačiakampis: suapvalinti kampai 5">
            <a:extLst>
              <a:ext uri="{FF2B5EF4-FFF2-40B4-BE49-F238E27FC236}">
                <a16:creationId xmlns:a16="http://schemas.microsoft.com/office/drawing/2014/main" id="{F65B6CFD-A4F4-82C5-CD7B-BDD85EC63AFC}"/>
              </a:ext>
            </a:extLst>
          </p:cNvPr>
          <p:cNvSpPr/>
          <p:nvPr/>
        </p:nvSpPr>
        <p:spPr>
          <a:xfrm>
            <a:off x="515007" y="1355833"/>
            <a:ext cx="11246069" cy="3930869"/>
          </a:xfrm>
          <a:prstGeom prst="roundRect">
            <a:avLst/>
          </a:prstGeom>
          <a:solidFill>
            <a:srgbClr val="C9601E">
              <a:alpha val="78000"/>
            </a:srgbClr>
          </a:solidFill>
          <a:ln w="28575">
            <a:solidFill>
              <a:srgbClr val="752D00"/>
            </a:solidFill>
            <a:prstDash val="dash"/>
          </a:ln>
          <a:effectLst>
            <a:outerShdw blurRad="63500" dist="38100" dir="2700000">
              <a:srgbClr val="000000"/>
            </a:outerShdw>
            <a:reflection stA="12000" endPos="0" dist="508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3" name="Turinio vietos rezervavimo ženklas 2">
            <a:extLst>
              <a:ext uri="{FF2B5EF4-FFF2-40B4-BE49-F238E27FC236}">
                <a16:creationId xmlns:a16="http://schemas.microsoft.com/office/drawing/2014/main" id="{4065FDBD-E7EB-D673-FA53-51E682DD8464}"/>
              </a:ext>
            </a:extLst>
          </p:cNvPr>
          <p:cNvSpPr>
            <a:spLocks noGrp="1"/>
          </p:cNvSpPr>
          <p:nvPr>
            <p:ph idx="1"/>
          </p:nvPr>
        </p:nvSpPr>
        <p:spPr>
          <a:xfrm>
            <a:off x="838200" y="1825625"/>
            <a:ext cx="10515600" cy="3112135"/>
          </a:xfrm>
        </p:spPr>
        <p:txBody>
          <a:bodyPr vert="horz" lIns="91440" tIns="45720" rIns="91440" bIns="45720" rtlCol="0" anchor="t">
            <a:normAutofit/>
          </a:bodyPr>
          <a:lstStyle/>
          <a:p>
            <a:pPr marL="0" indent="0" algn="just">
              <a:buNone/>
            </a:pPr>
            <a:r>
              <a:rPr lang="lt-LT" dirty="0">
                <a:latin typeface="Times New Roman" panose="02020603050405020304" pitchFamily="18" charset="0"/>
                <a:ea typeface="+mn-lt"/>
                <a:cs typeface="Times New Roman" panose="02020603050405020304" pitchFamily="18" charset="0"/>
              </a:rPr>
              <a:t>Tikėtina, kad vorai nėra vieninteliai, kurie skrisdami naudoja elektrinius laukus: kiti </a:t>
            </a:r>
            <a:r>
              <a:rPr lang="lt-LT" dirty="0" err="1">
                <a:latin typeface="Times New Roman" panose="02020603050405020304" pitchFamily="18" charset="0"/>
                <a:ea typeface="+mn-lt"/>
                <a:cs typeface="Times New Roman" panose="02020603050405020304" pitchFamily="18" charset="0"/>
              </a:rPr>
              <a:t>nariuotakojai</a:t>
            </a:r>
            <a:r>
              <a:rPr lang="lt-LT" dirty="0">
                <a:latin typeface="Times New Roman" panose="02020603050405020304" pitchFamily="18" charset="0"/>
                <a:ea typeface="+mn-lt"/>
                <a:cs typeface="Times New Roman" panose="02020603050405020304" pitchFamily="18" charset="0"/>
              </a:rPr>
              <a:t>, pavyzdžiui, vikšrai ir voratinklinės erkės, gali keliauti panašiais būdais, norėdami pabėgti nuo plėšrūnų arba ieškoti naujos teritorijos, kurioje būtų daugiau išteklių. Tokiu būdu galima gabenti ir tokias augalų dalis, kaip kiaulpienių pūkai ir kitas sėklas bei sporas, kad būtų lengviau daugintis.</a:t>
            </a:r>
            <a:endParaRPr lang="lt-LT" dirty="0">
              <a:latin typeface="Times New Roman" panose="02020603050405020304" pitchFamily="18" charset="0"/>
              <a:cs typeface="Times New Roman" panose="02020603050405020304" pitchFamily="18" charset="0"/>
            </a:endParaRPr>
          </a:p>
        </p:txBody>
      </p:sp>
      <p:grpSp>
        <p:nvGrpSpPr>
          <p:cNvPr id="5" name="Grupė 4">
            <a:extLst>
              <a:ext uri="{FF2B5EF4-FFF2-40B4-BE49-F238E27FC236}">
                <a16:creationId xmlns:a16="http://schemas.microsoft.com/office/drawing/2014/main" id="{BA366AD9-2AB5-AE8F-7BAB-DA52BF522536}"/>
              </a:ext>
            </a:extLst>
          </p:cNvPr>
          <p:cNvGrpSpPr/>
          <p:nvPr/>
        </p:nvGrpSpPr>
        <p:grpSpPr>
          <a:xfrm>
            <a:off x="10068910" y="6190593"/>
            <a:ext cx="1954923" cy="595586"/>
            <a:chOff x="9627476" y="6169572"/>
            <a:chExt cx="1891862" cy="578069"/>
          </a:xfrm>
        </p:grpSpPr>
        <p:sp>
          <p:nvSpPr>
            <p:cNvPr id="6" name="Veiksmo mygtukas: Grįžti atgal arba Ankstesnis 5">
              <a:hlinkClick r:id="" action="ppaction://hlinkshowjump?jump=previousslide" highlightClick="1"/>
              <a:extLst>
                <a:ext uri="{FF2B5EF4-FFF2-40B4-BE49-F238E27FC236}">
                  <a16:creationId xmlns:a16="http://schemas.microsoft.com/office/drawing/2014/main" id="{F7B74E8D-651B-D086-AD82-8D483F340CDF}"/>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Veiksmo mygtukas: Eiti pirmyn arba Paskesnis 6">
              <a:hlinkClick r:id="" action="ppaction://hlinkshowjump?jump=nextslide" highlightClick="1"/>
              <a:extLst>
                <a:ext uri="{FF2B5EF4-FFF2-40B4-BE49-F238E27FC236}">
                  <a16:creationId xmlns:a16="http://schemas.microsoft.com/office/drawing/2014/main" id="{DEABB53D-4EF5-E612-2FB8-7A6E2170FBDA}"/>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Veiksmo mygtukas: Eiti į pagrindinį 7">
              <a:hlinkClick r:id="rId3" action="ppaction://hlinksldjump" highlightClick="1"/>
              <a:extLst>
                <a:ext uri="{FF2B5EF4-FFF2-40B4-BE49-F238E27FC236}">
                  <a16:creationId xmlns:a16="http://schemas.microsoft.com/office/drawing/2014/main" id="{CC144EA5-B7B6-C567-D530-D97CA00E5CDE}"/>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4720304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2"/>
          <a:stretch>
            <a:fillRect t="-9000" b="-9000"/>
          </a:stretch>
        </a:blipFill>
        <a:effectLst/>
      </p:bgPr>
    </p:bg>
    <p:spTree>
      <p:nvGrpSpPr>
        <p:cNvPr id="1" name=""/>
        <p:cNvGrpSpPr/>
        <p:nvPr/>
      </p:nvGrpSpPr>
      <p:grpSpPr>
        <a:xfrm>
          <a:off x="0" y="0"/>
          <a:ext cx="0" cy="0"/>
          <a:chOff x="0" y="0"/>
          <a:chExt cx="0" cy="0"/>
        </a:xfrm>
      </p:grpSpPr>
      <p:sp>
        <p:nvSpPr>
          <p:cNvPr id="5" name="Stačiakampis: suapvalinti kampai 5">
            <a:extLst>
              <a:ext uri="{FF2B5EF4-FFF2-40B4-BE49-F238E27FC236}">
                <a16:creationId xmlns:a16="http://schemas.microsoft.com/office/drawing/2014/main" id="{1219E356-933A-B8AA-1C36-AADC543A1C74}"/>
              </a:ext>
            </a:extLst>
          </p:cNvPr>
          <p:cNvSpPr/>
          <p:nvPr/>
        </p:nvSpPr>
        <p:spPr>
          <a:xfrm>
            <a:off x="487177" y="1468271"/>
            <a:ext cx="6683917" cy="3471591"/>
          </a:xfrm>
          <a:prstGeom prst="roundRect">
            <a:avLst/>
          </a:prstGeom>
          <a:solidFill>
            <a:srgbClr val="C9601E">
              <a:alpha val="78000"/>
            </a:srgbClr>
          </a:solidFill>
          <a:ln w="28575">
            <a:solidFill>
              <a:srgbClr val="752D00"/>
            </a:solidFill>
            <a:prstDash val="dash"/>
          </a:ln>
          <a:effectLst>
            <a:outerShdw blurRad="63500" dist="38100" dir="2700000">
              <a:srgbClr val="000000"/>
            </a:outerShdw>
            <a:reflection stA="12000" endPos="0" dist="508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3" name="Content Placeholder 2">
            <a:extLst>
              <a:ext uri="{FF2B5EF4-FFF2-40B4-BE49-F238E27FC236}">
                <a16:creationId xmlns:a16="http://schemas.microsoft.com/office/drawing/2014/main" id="{83BBE006-DE91-A5FD-B4B8-5D70A8865377}"/>
              </a:ext>
            </a:extLst>
          </p:cNvPr>
          <p:cNvSpPr>
            <a:spLocks noGrp="1"/>
          </p:cNvSpPr>
          <p:nvPr>
            <p:ph idx="1"/>
          </p:nvPr>
        </p:nvSpPr>
        <p:spPr>
          <a:xfrm>
            <a:off x="838200" y="1825625"/>
            <a:ext cx="5814848" cy="2676037"/>
          </a:xfrm>
        </p:spPr>
        <p:txBody>
          <a:bodyPr vert="horz" lIns="91440" tIns="45720" rIns="91440" bIns="45720" rtlCol="0" anchor="t">
            <a:normAutofit/>
          </a:bodyPr>
          <a:lstStyle/>
          <a:p>
            <a:pPr marL="0" indent="0" algn="just">
              <a:buNone/>
            </a:pPr>
            <a:r>
              <a:rPr lang="lt-LT" dirty="0">
                <a:latin typeface="Times New Roman" panose="02020603050405020304" pitchFamily="18" charset="0"/>
                <a:ea typeface="+mn-lt"/>
                <a:cs typeface="Times New Roman" panose="02020603050405020304" pitchFamily="18" charset="0"/>
              </a:rPr>
              <a:t>Nesunku suprasti, kaip vabzdys gali įstrigti voratinklyje; jo sruogos yra lipnios, itin stiprios ir gerai pasislėpusios. Tačiau pagal naują tyrimą, vorai grobiui sugauti gali naudoti ir subtilesnį įrankį – elektrą.</a:t>
            </a:r>
            <a:endParaRPr lang="lt-LT" dirty="0">
              <a:latin typeface="Times New Roman" panose="02020603050405020304" pitchFamily="18" charset="0"/>
              <a:cs typeface="Times New Roman" panose="02020603050405020304" pitchFamily="18" charset="0"/>
            </a:endParaRPr>
          </a:p>
        </p:txBody>
      </p:sp>
      <p:pic>
        <p:nvPicPr>
          <p:cNvPr id="4" name="Paveikslėlis 3" descr="Jumping Spider Insect GIF - Jumping Spider Insect - Discover &amp; Share GIFs">
            <a:extLst>
              <a:ext uri="{FF2B5EF4-FFF2-40B4-BE49-F238E27FC236}">
                <a16:creationId xmlns:a16="http://schemas.microsoft.com/office/drawing/2014/main" id="{CA76859B-DAFF-3818-C9A9-342FC2C89029}"/>
              </a:ext>
            </a:extLst>
          </p:cNvPr>
          <p:cNvPicPr>
            <a:picLocks noChangeAspect="1"/>
          </p:cNvPicPr>
          <p:nvPr/>
        </p:nvPicPr>
        <p:blipFill>
          <a:blip r:embed="rId3"/>
          <a:stretch>
            <a:fillRect/>
          </a:stretch>
        </p:blipFill>
        <p:spPr>
          <a:xfrm>
            <a:off x="8690960" y="4021593"/>
            <a:ext cx="2095500" cy="2095500"/>
          </a:xfrm>
          <a:prstGeom prst="rect">
            <a:avLst/>
          </a:prstGeom>
        </p:spPr>
      </p:pic>
      <p:pic>
        <p:nvPicPr>
          <p:cNvPr id="8" name="Picture 6" descr="Spider Web with the morning dew still on it. Photo by Frank Wachter ...">
            <a:extLst>
              <a:ext uri="{FF2B5EF4-FFF2-40B4-BE49-F238E27FC236}">
                <a16:creationId xmlns:a16="http://schemas.microsoft.com/office/drawing/2014/main" id="{2401DE33-D589-CC69-AB21-075131E84665}"/>
              </a:ext>
            </a:extLst>
          </p:cNvPr>
          <p:cNvPicPr>
            <a:picLocks noChangeAspect="1"/>
          </p:cNvPicPr>
          <p:nvPr/>
        </p:nvPicPr>
        <p:blipFill>
          <a:blip r:embed="rId4"/>
          <a:stretch>
            <a:fillRect/>
          </a:stretch>
        </p:blipFill>
        <p:spPr>
          <a:xfrm>
            <a:off x="7522116" y="649353"/>
            <a:ext cx="4182707" cy="2779647"/>
          </a:xfrm>
          <a:prstGeom prst="rect">
            <a:avLst/>
          </a:prstGeom>
        </p:spPr>
      </p:pic>
      <p:grpSp>
        <p:nvGrpSpPr>
          <p:cNvPr id="6" name="Grupė 5">
            <a:extLst>
              <a:ext uri="{FF2B5EF4-FFF2-40B4-BE49-F238E27FC236}">
                <a16:creationId xmlns:a16="http://schemas.microsoft.com/office/drawing/2014/main" id="{CD539F9E-561E-49B9-F36B-00B26606CEC0}"/>
              </a:ext>
            </a:extLst>
          </p:cNvPr>
          <p:cNvGrpSpPr/>
          <p:nvPr/>
        </p:nvGrpSpPr>
        <p:grpSpPr>
          <a:xfrm>
            <a:off x="10068910" y="6190593"/>
            <a:ext cx="1954923" cy="595586"/>
            <a:chOff x="9627476" y="6169572"/>
            <a:chExt cx="1891862" cy="578069"/>
          </a:xfrm>
        </p:grpSpPr>
        <p:sp>
          <p:nvSpPr>
            <p:cNvPr id="7" name="Veiksmo mygtukas: Grįžti atgal arba Ankstesnis 6">
              <a:hlinkClick r:id="" action="ppaction://hlinkshowjump?jump=previousslide" highlightClick="1"/>
              <a:extLst>
                <a:ext uri="{FF2B5EF4-FFF2-40B4-BE49-F238E27FC236}">
                  <a16:creationId xmlns:a16="http://schemas.microsoft.com/office/drawing/2014/main" id="{CCD58174-2749-917C-4A47-BA95CFBD4473}"/>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Veiksmo mygtukas: Eiti pirmyn arba Paskesnis 8">
              <a:hlinkClick r:id="" action="ppaction://hlinkshowjump?jump=nextslide" highlightClick="1"/>
              <a:extLst>
                <a:ext uri="{FF2B5EF4-FFF2-40B4-BE49-F238E27FC236}">
                  <a16:creationId xmlns:a16="http://schemas.microsoft.com/office/drawing/2014/main" id="{692702A3-9190-1A24-B0A4-9ADF976C5E03}"/>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Veiksmo mygtukas: Eiti į pagrindinį 9">
              <a:hlinkClick r:id="rId5" action="ppaction://hlinksldjump" highlightClick="1"/>
              <a:extLst>
                <a:ext uri="{FF2B5EF4-FFF2-40B4-BE49-F238E27FC236}">
                  <a16:creationId xmlns:a16="http://schemas.microsoft.com/office/drawing/2014/main" id="{DDEE246D-246E-BBC9-3AEA-3BDF50C13948}"/>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8188261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2"/>
          <a:stretch>
            <a:fillRect t="-9000" b="-9000"/>
          </a:stretch>
        </a:blipFill>
        <a:effectLst/>
      </p:bgPr>
    </p:bg>
    <p:spTree>
      <p:nvGrpSpPr>
        <p:cNvPr id="1" name=""/>
        <p:cNvGrpSpPr/>
        <p:nvPr/>
      </p:nvGrpSpPr>
      <p:grpSpPr>
        <a:xfrm>
          <a:off x="0" y="0"/>
          <a:ext cx="0" cy="0"/>
          <a:chOff x="0" y="0"/>
          <a:chExt cx="0" cy="0"/>
        </a:xfrm>
      </p:grpSpPr>
      <p:sp>
        <p:nvSpPr>
          <p:cNvPr id="4" name="Stačiakampis: suapvalinti kampai 5">
            <a:extLst>
              <a:ext uri="{FF2B5EF4-FFF2-40B4-BE49-F238E27FC236}">
                <a16:creationId xmlns:a16="http://schemas.microsoft.com/office/drawing/2014/main" id="{AA4755FF-34FE-722D-6BBB-152582EC9428}"/>
              </a:ext>
            </a:extLst>
          </p:cNvPr>
          <p:cNvSpPr/>
          <p:nvPr/>
        </p:nvSpPr>
        <p:spPr>
          <a:xfrm>
            <a:off x="693682" y="1460937"/>
            <a:ext cx="7777656" cy="4929351"/>
          </a:xfrm>
          <a:prstGeom prst="roundRect">
            <a:avLst/>
          </a:prstGeom>
          <a:solidFill>
            <a:srgbClr val="C9601E">
              <a:alpha val="78000"/>
            </a:srgbClr>
          </a:solidFill>
          <a:ln w="28575">
            <a:solidFill>
              <a:srgbClr val="752D00"/>
            </a:solidFill>
            <a:prstDash val="dash"/>
          </a:ln>
          <a:effectLst>
            <a:outerShdw blurRad="63500" dist="38100" dir="2700000">
              <a:srgbClr val="000000"/>
            </a:outerShdw>
            <a:reflection stA="12000" endPos="0" dist="508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3" name="Turinio vietos rezervavimo ženklas 2">
            <a:extLst>
              <a:ext uri="{FF2B5EF4-FFF2-40B4-BE49-F238E27FC236}">
                <a16:creationId xmlns:a16="http://schemas.microsoft.com/office/drawing/2014/main" id="{81D361A3-9DFF-175B-2EEA-006F48FF543F}"/>
              </a:ext>
            </a:extLst>
          </p:cNvPr>
          <p:cNvSpPr>
            <a:spLocks noGrp="1"/>
          </p:cNvSpPr>
          <p:nvPr>
            <p:ph idx="1"/>
          </p:nvPr>
        </p:nvSpPr>
        <p:spPr>
          <a:xfrm>
            <a:off x="838200" y="1825624"/>
            <a:ext cx="7335129" cy="4364969"/>
          </a:xfrm>
        </p:spPr>
        <p:txBody>
          <a:bodyPr vert="horz" lIns="91440" tIns="45720" rIns="91440" bIns="45720" rtlCol="0" anchor="t">
            <a:normAutofit/>
          </a:bodyPr>
          <a:lstStyle/>
          <a:p>
            <a:pPr marL="0" indent="0" algn="just">
              <a:buNone/>
            </a:pPr>
            <a:r>
              <a:rPr lang="lt-LT" dirty="0">
                <a:latin typeface="Times New Roman"/>
                <a:ea typeface="+mn-lt"/>
                <a:cs typeface="+mn-lt"/>
              </a:rPr>
              <a:t>„Klijai“, dėl kurių voratinkliai tampa lipnūs, yra elektrostatiniai ir juos traukia bet kokia įkrauta dalelė, su kuria susiduria. Statinis klijų krūvis iš tikrųjų trukdo natūraliam Žemės elektriniam laukui, todėl tinklas traukiamas prie visko, kas yra kelių milimetrų atstumu nuo jo. Yra iškelta hipotezę, kad šis nedidelis trikdymas iš tikrųjų gali būti įspėjimas potencialiam grobiui, nes dauguma skraidančių vabzdžių yra jautrūs įvairiems elektros trikdžiams.</a:t>
            </a:r>
            <a:endParaRPr lang="lt-LT" dirty="0">
              <a:latin typeface="Times New Roman"/>
            </a:endParaRPr>
          </a:p>
        </p:txBody>
      </p:sp>
      <p:grpSp>
        <p:nvGrpSpPr>
          <p:cNvPr id="5" name="Grupė 4">
            <a:extLst>
              <a:ext uri="{FF2B5EF4-FFF2-40B4-BE49-F238E27FC236}">
                <a16:creationId xmlns:a16="http://schemas.microsoft.com/office/drawing/2014/main" id="{97CBA957-4ADB-E3FC-6C09-EED7851AAB85}"/>
              </a:ext>
            </a:extLst>
          </p:cNvPr>
          <p:cNvGrpSpPr/>
          <p:nvPr/>
        </p:nvGrpSpPr>
        <p:grpSpPr>
          <a:xfrm>
            <a:off x="10068910" y="6190593"/>
            <a:ext cx="1954923" cy="595586"/>
            <a:chOff x="9627476" y="6169572"/>
            <a:chExt cx="1891862" cy="578069"/>
          </a:xfrm>
        </p:grpSpPr>
        <p:sp>
          <p:nvSpPr>
            <p:cNvPr id="6" name="Veiksmo mygtukas: Grįžti atgal arba Ankstesnis 5">
              <a:hlinkClick r:id="" action="ppaction://hlinkshowjump?jump=previousslide" highlightClick="1"/>
              <a:extLst>
                <a:ext uri="{FF2B5EF4-FFF2-40B4-BE49-F238E27FC236}">
                  <a16:creationId xmlns:a16="http://schemas.microsoft.com/office/drawing/2014/main" id="{F53C4060-71F2-1442-52CF-081B19DDBB92}"/>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Veiksmo mygtukas: Eiti pirmyn arba Paskesnis 6">
              <a:hlinkClick r:id="" action="ppaction://hlinkshowjump?jump=nextslide" highlightClick="1"/>
              <a:extLst>
                <a:ext uri="{FF2B5EF4-FFF2-40B4-BE49-F238E27FC236}">
                  <a16:creationId xmlns:a16="http://schemas.microsoft.com/office/drawing/2014/main" id="{035C4DEF-A08B-62D0-55C3-D640DFC59320}"/>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Veiksmo mygtukas: Eiti į pagrindinį 7">
              <a:hlinkClick r:id="rId3" action="ppaction://hlinksldjump" highlightClick="1"/>
              <a:extLst>
                <a:ext uri="{FF2B5EF4-FFF2-40B4-BE49-F238E27FC236}">
                  <a16:creationId xmlns:a16="http://schemas.microsoft.com/office/drawing/2014/main" id="{0EE70BDE-BEB9-CAA4-E753-35D48BF9BEC2}"/>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41318444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2"/>
          <a:stretch>
            <a:fillRect t="-9000" b="-9000"/>
          </a:stretch>
        </a:blipFill>
        <a:effectLst/>
      </p:bgPr>
    </p:bg>
    <p:spTree>
      <p:nvGrpSpPr>
        <p:cNvPr id="1" name=""/>
        <p:cNvGrpSpPr/>
        <p:nvPr/>
      </p:nvGrpSpPr>
      <p:grpSpPr>
        <a:xfrm>
          <a:off x="0" y="0"/>
          <a:ext cx="0" cy="0"/>
          <a:chOff x="0" y="0"/>
          <a:chExt cx="0" cy="0"/>
        </a:xfrm>
      </p:grpSpPr>
      <p:sp>
        <p:nvSpPr>
          <p:cNvPr id="4" name="Stačiakampis: suapvalinti kampai 5">
            <a:extLst>
              <a:ext uri="{FF2B5EF4-FFF2-40B4-BE49-F238E27FC236}">
                <a16:creationId xmlns:a16="http://schemas.microsoft.com/office/drawing/2014/main" id="{BD834A82-416B-9537-1140-2E9CE484DEC6}"/>
              </a:ext>
            </a:extLst>
          </p:cNvPr>
          <p:cNvSpPr/>
          <p:nvPr/>
        </p:nvSpPr>
        <p:spPr>
          <a:xfrm>
            <a:off x="651642" y="1355834"/>
            <a:ext cx="11140966" cy="2753712"/>
          </a:xfrm>
          <a:prstGeom prst="roundRect">
            <a:avLst/>
          </a:prstGeom>
          <a:solidFill>
            <a:srgbClr val="C9601E">
              <a:alpha val="78000"/>
            </a:srgbClr>
          </a:solidFill>
          <a:ln w="28575">
            <a:solidFill>
              <a:srgbClr val="752D00"/>
            </a:solidFill>
            <a:prstDash val="dash"/>
          </a:ln>
          <a:effectLst>
            <a:outerShdw blurRad="63500" dist="38100" dir="2700000">
              <a:srgbClr val="000000"/>
            </a:outerShdw>
            <a:reflection stA="12000" endPos="0" dist="508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3" name="Turinio vietos rezervavimo ženklas 2">
            <a:extLst>
              <a:ext uri="{FF2B5EF4-FFF2-40B4-BE49-F238E27FC236}">
                <a16:creationId xmlns:a16="http://schemas.microsoft.com/office/drawing/2014/main" id="{EAFEF631-19CA-90E8-1554-266612D82739}"/>
              </a:ext>
            </a:extLst>
          </p:cNvPr>
          <p:cNvSpPr>
            <a:spLocks noGrp="1"/>
          </p:cNvSpPr>
          <p:nvPr>
            <p:ph idx="1"/>
          </p:nvPr>
        </p:nvSpPr>
        <p:spPr/>
        <p:txBody>
          <a:bodyPr vert="horz" lIns="91440" tIns="45720" rIns="91440" bIns="45720" rtlCol="0" anchor="t">
            <a:normAutofit/>
          </a:bodyPr>
          <a:lstStyle/>
          <a:p>
            <a:pPr marL="0" indent="0" algn="ctr">
              <a:buNone/>
            </a:pPr>
            <a:r>
              <a:rPr lang="lt-LT" dirty="0">
                <a:latin typeface="Times New Roman" panose="02020603050405020304" pitchFamily="18" charset="0"/>
                <a:ea typeface="+mn-lt"/>
                <a:cs typeface="Times New Roman" panose="02020603050405020304" pitchFamily="18" charset="0"/>
              </a:rPr>
              <a:t> Voratinkliai keičia savo formą, reaguodami į elektrostatinius vabzdžių krūvius. Teigiamai įkrautus vabzdžius traukia elektrostatines savybes turintys tinklai. Vorai iš tikrųjų gali praleisti elektros energiją per tinklo paviršių, o tai pritraukia potencialų grobį.</a:t>
            </a:r>
            <a:endParaRPr lang="lt-LT" dirty="0">
              <a:latin typeface="Times New Roman" panose="02020603050405020304" pitchFamily="18" charset="0"/>
              <a:cs typeface="Times New Roman" panose="02020603050405020304" pitchFamily="18" charset="0"/>
            </a:endParaRPr>
          </a:p>
        </p:txBody>
      </p:sp>
      <p:grpSp>
        <p:nvGrpSpPr>
          <p:cNvPr id="5" name="Grupė 4">
            <a:extLst>
              <a:ext uri="{FF2B5EF4-FFF2-40B4-BE49-F238E27FC236}">
                <a16:creationId xmlns:a16="http://schemas.microsoft.com/office/drawing/2014/main" id="{BF84DB24-2A1C-F17A-9480-44CCFFACF84F}"/>
              </a:ext>
            </a:extLst>
          </p:cNvPr>
          <p:cNvGrpSpPr/>
          <p:nvPr/>
        </p:nvGrpSpPr>
        <p:grpSpPr>
          <a:xfrm>
            <a:off x="10068910" y="6190593"/>
            <a:ext cx="1954923" cy="595586"/>
            <a:chOff x="9627476" y="6169572"/>
            <a:chExt cx="1891862" cy="578069"/>
          </a:xfrm>
        </p:grpSpPr>
        <p:sp>
          <p:nvSpPr>
            <p:cNvPr id="6" name="Veiksmo mygtukas: Grįžti atgal arba Ankstesnis 5">
              <a:hlinkClick r:id="" action="ppaction://hlinkshowjump?jump=previousslide" highlightClick="1"/>
              <a:extLst>
                <a:ext uri="{FF2B5EF4-FFF2-40B4-BE49-F238E27FC236}">
                  <a16:creationId xmlns:a16="http://schemas.microsoft.com/office/drawing/2014/main" id="{9B79FA6F-D4B8-E9EB-6155-47A435A852C8}"/>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Veiksmo mygtukas: Eiti pirmyn arba Paskesnis 6">
              <a:hlinkClick r:id="" action="ppaction://hlinkshowjump?jump=nextslide" highlightClick="1"/>
              <a:extLst>
                <a:ext uri="{FF2B5EF4-FFF2-40B4-BE49-F238E27FC236}">
                  <a16:creationId xmlns:a16="http://schemas.microsoft.com/office/drawing/2014/main" id="{98711718-FED5-05C4-5232-4FFC4224F692}"/>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Veiksmo mygtukas: Eiti į pagrindinį 7">
              <a:hlinkClick r:id="rId3" action="ppaction://hlinksldjump" highlightClick="1"/>
              <a:extLst>
                <a:ext uri="{FF2B5EF4-FFF2-40B4-BE49-F238E27FC236}">
                  <a16:creationId xmlns:a16="http://schemas.microsoft.com/office/drawing/2014/main" id="{CE92D59F-4514-7ADC-8A47-11B533A28C02}"/>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8775236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lum/>
          </a:blip>
          <a:srcRect/>
          <a:stretch>
            <a:fillRect t="-9000" b="-9000"/>
          </a:stretch>
        </a:blipFill>
        <a:effectLst/>
      </p:bgPr>
    </p:bg>
    <p:spTree>
      <p:nvGrpSpPr>
        <p:cNvPr id="1" name=""/>
        <p:cNvGrpSpPr/>
        <p:nvPr/>
      </p:nvGrpSpPr>
      <p:grpSpPr>
        <a:xfrm>
          <a:off x="0" y="0"/>
          <a:ext cx="0" cy="0"/>
          <a:chOff x="0" y="0"/>
          <a:chExt cx="0" cy="0"/>
        </a:xfrm>
      </p:grpSpPr>
      <p:sp>
        <p:nvSpPr>
          <p:cNvPr id="4" name="Stačiakampis: suapvalinti kampai 3">
            <a:extLst>
              <a:ext uri="{FF2B5EF4-FFF2-40B4-BE49-F238E27FC236}">
                <a16:creationId xmlns:a16="http://schemas.microsoft.com/office/drawing/2014/main" id="{0C08E7AC-10E4-19BE-C74A-9D16256AB94D}"/>
              </a:ext>
            </a:extLst>
          </p:cNvPr>
          <p:cNvSpPr/>
          <p:nvPr/>
        </p:nvSpPr>
        <p:spPr>
          <a:xfrm>
            <a:off x="1408386" y="1670653"/>
            <a:ext cx="9375228" cy="3678620"/>
          </a:xfrm>
          <a:prstGeom prst="roundRect">
            <a:avLst/>
          </a:prstGeom>
          <a:solidFill>
            <a:schemeClr val="accent5">
              <a:lumMod val="40000"/>
              <a:lumOff val="60000"/>
              <a:alpha val="72000"/>
            </a:schemeClr>
          </a:solidFill>
          <a:ln w="19685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Pavadinimas 1">
            <a:extLst>
              <a:ext uri="{FF2B5EF4-FFF2-40B4-BE49-F238E27FC236}">
                <a16:creationId xmlns:a16="http://schemas.microsoft.com/office/drawing/2014/main" id="{6EBBF87F-2349-251F-94AC-7277B5434B54}"/>
              </a:ext>
            </a:extLst>
          </p:cNvPr>
          <p:cNvSpPr>
            <a:spLocks noGrp="1"/>
          </p:cNvSpPr>
          <p:nvPr>
            <p:ph type="ctrTitle"/>
          </p:nvPr>
        </p:nvSpPr>
        <p:spPr>
          <a:xfrm>
            <a:off x="1524000" y="2235200"/>
            <a:ext cx="9144000" cy="2387600"/>
          </a:xfrm>
        </p:spPr>
        <p:txBody>
          <a:bodyPr anchor="ctr"/>
          <a:lstStyle/>
          <a:p>
            <a:r>
              <a:rPr lang="lt-LT" b="1" dirty="0">
                <a:latin typeface="Times New Roman" panose="02020603050405020304" pitchFamily="18" charset="0"/>
                <a:cs typeface="Times New Roman" panose="02020603050405020304" pitchFamily="18" charset="0"/>
              </a:rPr>
              <a:t>Pasitikrinkite savo žinias!</a:t>
            </a:r>
            <a:endParaRPr lang="en-GB" b="1" dirty="0">
              <a:latin typeface="Times New Roman" panose="02020603050405020304" pitchFamily="18" charset="0"/>
              <a:cs typeface="Times New Roman" panose="02020603050405020304" pitchFamily="18" charset="0"/>
            </a:endParaRPr>
          </a:p>
        </p:txBody>
      </p:sp>
      <p:grpSp>
        <p:nvGrpSpPr>
          <p:cNvPr id="5" name="Grupė 4">
            <a:extLst>
              <a:ext uri="{FF2B5EF4-FFF2-40B4-BE49-F238E27FC236}">
                <a16:creationId xmlns:a16="http://schemas.microsoft.com/office/drawing/2014/main" id="{1C44B2F7-57B1-2A08-3DCA-ADE4BCBC4B36}"/>
              </a:ext>
            </a:extLst>
          </p:cNvPr>
          <p:cNvGrpSpPr/>
          <p:nvPr/>
        </p:nvGrpSpPr>
        <p:grpSpPr>
          <a:xfrm>
            <a:off x="10068910" y="6190593"/>
            <a:ext cx="1954923" cy="595586"/>
            <a:chOff x="9627476" y="6169572"/>
            <a:chExt cx="1891862" cy="578069"/>
          </a:xfrm>
        </p:grpSpPr>
        <p:sp>
          <p:nvSpPr>
            <p:cNvPr id="6" name="Veiksmo mygtukas: Grįžti atgal arba Ankstesnis 5">
              <a:hlinkClick r:id="" action="ppaction://hlinkshowjump?jump=previousslide" highlightClick="1"/>
              <a:extLst>
                <a:ext uri="{FF2B5EF4-FFF2-40B4-BE49-F238E27FC236}">
                  <a16:creationId xmlns:a16="http://schemas.microsoft.com/office/drawing/2014/main" id="{89DB5110-1674-2265-4530-BFAC02D97FCB}"/>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Veiksmo mygtukas: Eiti pirmyn arba Paskesnis 6">
              <a:hlinkClick r:id="" action="ppaction://hlinkshowjump?jump=nextslide" highlightClick="1"/>
              <a:extLst>
                <a:ext uri="{FF2B5EF4-FFF2-40B4-BE49-F238E27FC236}">
                  <a16:creationId xmlns:a16="http://schemas.microsoft.com/office/drawing/2014/main" id="{314B06AF-EE80-2E1D-37CD-71D74406F394}"/>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Veiksmo mygtukas: Eiti į pagrindinį 7">
              <a:hlinkClick r:id="rId3" action="ppaction://hlinksldjump" highlightClick="1"/>
              <a:extLst>
                <a:ext uri="{FF2B5EF4-FFF2-40B4-BE49-F238E27FC236}">
                  <a16:creationId xmlns:a16="http://schemas.microsoft.com/office/drawing/2014/main" id="{54C37DC3-CBFE-2638-1AE6-5D9C6CA12542}"/>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489630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lum/>
          </a:blip>
          <a:srcRect/>
          <a:stretch>
            <a:fillRect/>
          </a:stretch>
        </a:blipFill>
        <a:effectLst/>
      </p:bgPr>
    </p:bg>
    <p:spTree>
      <p:nvGrpSpPr>
        <p:cNvPr id="1" name=""/>
        <p:cNvGrpSpPr/>
        <p:nvPr/>
      </p:nvGrpSpPr>
      <p:grpSpPr>
        <a:xfrm>
          <a:off x="0" y="0"/>
          <a:ext cx="0" cy="0"/>
          <a:chOff x="0" y="0"/>
          <a:chExt cx="0" cy="0"/>
        </a:xfrm>
      </p:grpSpPr>
      <p:sp>
        <p:nvSpPr>
          <p:cNvPr id="4" name="Stačiakampis: suapvalinti kampai 3">
            <a:extLst>
              <a:ext uri="{FF2B5EF4-FFF2-40B4-BE49-F238E27FC236}">
                <a16:creationId xmlns:a16="http://schemas.microsoft.com/office/drawing/2014/main" id="{977A3659-BC4C-8597-34DF-C336FB9073FD}"/>
              </a:ext>
            </a:extLst>
          </p:cNvPr>
          <p:cNvSpPr/>
          <p:nvPr/>
        </p:nvSpPr>
        <p:spPr>
          <a:xfrm>
            <a:off x="270642" y="567559"/>
            <a:ext cx="8883868" cy="5567364"/>
          </a:xfrm>
          <a:prstGeom prst="roundRect">
            <a:avLst/>
          </a:prstGeom>
          <a:solidFill>
            <a:schemeClr val="accent5">
              <a:lumMod val="40000"/>
              <a:lumOff val="60000"/>
              <a:alpha val="72000"/>
            </a:schemeClr>
          </a:solidFill>
          <a:ln w="19685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Pavadinimas 1">
            <a:extLst>
              <a:ext uri="{FF2B5EF4-FFF2-40B4-BE49-F238E27FC236}">
                <a16:creationId xmlns:a16="http://schemas.microsoft.com/office/drawing/2014/main" id="{805AD0C6-F39F-9AED-2D44-BDCEC8DFF81B}"/>
              </a:ext>
            </a:extLst>
          </p:cNvPr>
          <p:cNvSpPr>
            <a:spLocks noGrp="1"/>
          </p:cNvSpPr>
          <p:nvPr>
            <p:ph type="title"/>
          </p:nvPr>
        </p:nvSpPr>
        <p:spPr>
          <a:xfrm>
            <a:off x="533397" y="1163911"/>
            <a:ext cx="8883869" cy="1148365"/>
          </a:xfrm>
        </p:spPr>
        <p:txBody>
          <a:bodyPr>
            <a:normAutofit fontScale="90000"/>
          </a:bodyPr>
          <a:lstStyle/>
          <a:p>
            <a:r>
              <a:rPr lang="lt-LT" b="1">
                <a:latin typeface="Times New Roman" panose="02020603050405020304" pitchFamily="18" charset="0"/>
                <a:cs typeface="Times New Roman" panose="02020603050405020304" pitchFamily="18" charset="0"/>
              </a:rPr>
              <a:t>1. Į kokias dvi grupes skirstomos </a:t>
            </a:r>
            <a:r>
              <a:rPr lang="lt-LT" b="1" err="1">
                <a:latin typeface="Times New Roman" panose="02020603050405020304" pitchFamily="18" charset="0"/>
                <a:cs typeface="Times New Roman" panose="02020603050405020304" pitchFamily="18" charset="0"/>
              </a:rPr>
              <a:t>elektringos</a:t>
            </a:r>
            <a:r>
              <a:rPr lang="lt-LT" b="1">
                <a:latin typeface="Times New Roman" panose="02020603050405020304" pitchFamily="18" charset="0"/>
                <a:cs typeface="Times New Roman" panose="02020603050405020304" pitchFamily="18" charset="0"/>
              </a:rPr>
              <a:t> žuvys?</a:t>
            </a:r>
            <a:endParaRPr lang="en-GB" b="1">
              <a:latin typeface="Times New Roman" panose="02020603050405020304" pitchFamily="18" charset="0"/>
              <a:cs typeface="Times New Roman" panose="02020603050405020304" pitchFamily="18" charset="0"/>
            </a:endParaRPr>
          </a:p>
        </p:txBody>
      </p:sp>
      <p:sp>
        <p:nvSpPr>
          <p:cNvPr id="3" name="Turinio vietos rezervavimo ženklas 2">
            <a:extLst>
              <a:ext uri="{FF2B5EF4-FFF2-40B4-BE49-F238E27FC236}">
                <a16:creationId xmlns:a16="http://schemas.microsoft.com/office/drawing/2014/main" id="{91D61227-823F-A38D-C106-67FA54D2BFAC}"/>
              </a:ext>
            </a:extLst>
          </p:cNvPr>
          <p:cNvSpPr>
            <a:spLocks noGrp="1"/>
          </p:cNvSpPr>
          <p:nvPr>
            <p:ph idx="1"/>
          </p:nvPr>
        </p:nvSpPr>
        <p:spPr>
          <a:xfrm>
            <a:off x="638503" y="2711669"/>
            <a:ext cx="10515600" cy="4351338"/>
          </a:xfrm>
        </p:spPr>
        <p:txBody>
          <a:bodyPr/>
          <a:lstStyle/>
          <a:p>
            <a:pPr marL="0" indent="0">
              <a:buNone/>
            </a:pPr>
            <a:r>
              <a:rPr lang="lt-LT">
                <a:latin typeface="Times New Roman" panose="02020603050405020304" pitchFamily="18" charset="0"/>
                <a:cs typeface="Times New Roman" panose="02020603050405020304" pitchFamily="18" charset="0"/>
              </a:rPr>
              <a:t>A  Elektromagnetinės ir </a:t>
            </a:r>
            <a:r>
              <a:rPr lang="lt-LT" err="1">
                <a:latin typeface="Times New Roman" panose="02020603050405020304" pitchFamily="18" charset="0"/>
                <a:cs typeface="Times New Roman" panose="02020603050405020304" pitchFamily="18" charset="0"/>
              </a:rPr>
              <a:t>elektrolokacinės</a:t>
            </a:r>
            <a:endParaRPr lang="lt-LT">
              <a:latin typeface="Times New Roman" panose="02020603050405020304" pitchFamily="18" charset="0"/>
              <a:cs typeface="Times New Roman" panose="02020603050405020304" pitchFamily="18" charset="0"/>
            </a:endParaRPr>
          </a:p>
          <a:p>
            <a:pPr marL="0" indent="0">
              <a:buNone/>
            </a:pPr>
            <a:r>
              <a:rPr lang="lt-LT">
                <a:latin typeface="Times New Roman" panose="02020603050405020304" pitchFamily="18" charset="0"/>
                <a:cs typeface="Times New Roman" panose="02020603050405020304" pitchFamily="18" charset="0"/>
              </a:rPr>
              <a:t>B  Stipriai ir silpnai </a:t>
            </a:r>
            <a:r>
              <a:rPr lang="lt-LT" err="1">
                <a:latin typeface="Times New Roman" panose="02020603050405020304" pitchFamily="18" charset="0"/>
                <a:cs typeface="Times New Roman" panose="02020603050405020304" pitchFamily="18" charset="0"/>
              </a:rPr>
              <a:t>elektringos</a:t>
            </a:r>
            <a:r>
              <a:rPr lang="lt-LT">
                <a:latin typeface="Times New Roman" panose="02020603050405020304" pitchFamily="18" charset="0"/>
                <a:cs typeface="Times New Roman" panose="02020603050405020304" pitchFamily="18" charset="0"/>
              </a:rPr>
              <a:t> </a:t>
            </a:r>
          </a:p>
          <a:p>
            <a:pPr marL="0" indent="0">
              <a:buNone/>
            </a:pPr>
            <a:r>
              <a:rPr lang="lt-LT">
                <a:latin typeface="Times New Roman" panose="02020603050405020304" pitchFamily="18" charset="0"/>
                <a:cs typeface="Times New Roman" panose="02020603050405020304" pitchFamily="18" charset="0"/>
              </a:rPr>
              <a:t>C  Jos nėra skirstomos</a:t>
            </a:r>
          </a:p>
          <a:p>
            <a:pPr marL="0" indent="0">
              <a:buNone/>
            </a:pPr>
            <a:r>
              <a:rPr lang="lt-LT">
                <a:latin typeface="Times New Roman" panose="02020603050405020304" pitchFamily="18" charset="0"/>
                <a:cs typeface="Times New Roman" panose="02020603050405020304" pitchFamily="18" charset="0"/>
              </a:rPr>
              <a:t>D  </a:t>
            </a:r>
            <a:r>
              <a:rPr lang="lt-LT" err="1">
                <a:latin typeface="Times New Roman" panose="02020603050405020304" pitchFamily="18" charset="0"/>
                <a:cs typeface="Times New Roman" panose="02020603050405020304" pitchFamily="18" charset="0"/>
              </a:rPr>
              <a:t>Elektrolokacinės</a:t>
            </a:r>
            <a:r>
              <a:rPr lang="lt-LT">
                <a:latin typeface="Times New Roman" panose="02020603050405020304" pitchFamily="18" charset="0"/>
                <a:cs typeface="Times New Roman" panose="02020603050405020304" pitchFamily="18" charset="0"/>
              </a:rPr>
              <a:t> ir </a:t>
            </a:r>
            <a:r>
              <a:rPr lang="lt-LT" err="1">
                <a:latin typeface="Times New Roman" panose="02020603050405020304" pitchFamily="18" charset="0"/>
                <a:cs typeface="Times New Roman" panose="02020603050405020304" pitchFamily="18" charset="0"/>
              </a:rPr>
              <a:t>elektrokomunikacinės</a:t>
            </a:r>
            <a:endParaRPr lang="en-GB">
              <a:latin typeface="Times New Roman" panose="02020603050405020304" pitchFamily="18" charset="0"/>
              <a:cs typeface="Times New Roman" panose="02020603050405020304" pitchFamily="18" charset="0"/>
            </a:endParaRPr>
          </a:p>
        </p:txBody>
      </p:sp>
      <p:sp>
        <p:nvSpPr>
          <p:cNvPr id="5" name="Ovalas 4">
            <a:extLst>
              <a:ext uri="{FF2B5EF4-FFF2-40B4-BE49-F238E27FC236}">
                <a16:creationId xmlns:a16="http://schemas.microsoft.com/office/drawing/2014/main" id="{80358CA5-CD5F-9AC9-E5A0-8CB2705BA6DE}"/>
              </a:ext>
            </a:extLst>
          </p:cNvPr>
          <p:cNvSpPr/>
          <p:nvPr/>
        </p:nvSpPr>
        <p:spPr>
          <a:xfrm>
            <a:off x="537754" y="3184071"/>
            <a:ext cx="576943" cy="500742"/>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grpSp>
        <p:nvGrpSpPr>
          <p:cNvPr id="6" name="Grupė 5">
            <a:extLst>
              <a:ext uri="{FF2B5EF4-FFF2-40B4-BE49-F238E27FC236}">
                <a16:creationId xmlns:a16="http://schemas.microsoft.com/office/drawing/2014/main" id="{C6A92C35-3B02-9EF6-31DD-A724295AC3EA}"/>
              </a:ext>
            </a:extLst>
          </p:cNvPr>
          <p:cNvGrpSpPr/>
          <p:nvPr/>
        </p:nvGrpSpPr>
        <p:grpSpPr>
          <a:xfrm>
            <a:off x="10068910" y="6190593"/>
            <a:ext cx="1954923" cy="595586"/>
            <a:chOff x="9627476" y="6169572"/>
            <a:chExt cx="1891862" cy="578069"/>
          </a:xfrm>
        </p:grpSpPr>
        <p:sp>
          <p:nvSpPr>
            <p:cNvPr id="7" name="Veiksmo mygtukas: Grįžti atgal arba Ankstesnis 6">
              <a:hlinkClick r:id="" action="ppaction://hlinkshowjump?jump=previousslide" highlightClick="1"/>
              <a:extLst>
                <a:ext uri="{FF2B5EF4-FFF2-40B4-BE49-F238E27FC236}">
                  <a16:creationId xmlns:a16="http://schemas.microsoft.com/office/drawing/2014/main" id="{D66E00B1-472A-B46C-4690-D2FA77B34099}"/>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Veiksmo mygtukas: Eiti pirmyn arba Paskesnis 7">
              <a:hlinkClick r:id="" action="ppaction://hlinkshowjump?jump=nextslide" highlightClick="1"/>
              <a:extLst>
                <a:ext uri="{FF2B5EF4-FFF2-40B4-BE49-F238E27FC236}">
                  <a16:creationId xmlns:a16="http://schemas.microsoft.com/office/drawing/2014/main" id="{5F9D4A75-96D2-A5A6-C37A-94053EA9AD1F}"/>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Veiksmo mygtukas: Eiti į pagrindinį 8">
              <a:hlinkClick r:id="rId3" action="ppaction://hlinksldjump" highlightClick="1"/>
              <a:extLst>
                <a:ext uri="{FF2B5EF4-FFF2-40B4-BE49-F238E27FC236}">
                  <a16:creationId xmlns:a16="http://schemas.microsoft.com/office/drawing/2014/main" id="{A5BF47E3-E386-BAB8-33F8-A8F059D0BB5B}"/>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4420791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lum/>
          </a:blip>
          <a:srcRect/>
          <a:stretch>
            <a:fillRect t="-9000" b="-9000"/>
          </a:stretch>
        </a:blipFill>
        <a:effectLst/>
      </p:bgPr>
    </p:bg>
    <p:spTree>
      <p:nvGrpSpPr>
        <p:cNvPr id="1" name=""/>
        <p:cNvGrpSpPr/>
        <p:nvPr/>
      </p:nvGrpSpPr>
      <p:grpSpPr>
        <a:xfrm>
          <a:off x="0" y="0"/>
          <a:ext cx="0" cy="0"/>
          <a:chOff x="0" y="0"/>
          <a:chExt cx="0" cy="0"/>
        </a:xfrm>
      </p:grpSpPr>
      <p:sp>
        <p:nvSpPr>
          <p:cNvPr id="4" name="Stačiakampis: suapvalinti kampai 3">
            <a:extLst>
              <a:ext uri="{FF2B5EF4-FFF2-40B4-BE49-F238E27FC236}">
                <a16:creationId xmlns:a16="http://schemas.microsoft.com/office/drawing/2014/main" id="{977A3659-BC4C-8597-34DF-C336FB9073FD}"/>
              </a:ext>
            </a:extLst>
          </p:cNvPr>
          <p:cNvSpPr/>
          <p:nvPr/>
        </p:nvSpPr>
        <p:spPr>
          <a:xfrm>
            <a:off x="493986" y="987972"/>
            <a:ext cx="8607973" cy="5273073"/>
          </a:xfrm>
          <a:prstGeom prst="roundRect">
            <a:avLst/>
          </a:prstGeom>
          <a:solidFill>
            <a:schemeClr val="accent5">
              <a:lumMod val="40000"/>
              <a:lumOff val="60000"/>
              <a:alpha val="72000"/>
            </a:schemeClr>
          </a:solidFill>
          <a:ln w="19685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Pavadinimas 1">
            <a:extLst>
              <a:ext uri="{FF2B5EF4-FFF2-40B4-BE49-F238E27FC236}">
                <a16:creationId xmlns:a16="http://schemas.microsoft.com/office/drawing/2014/main" id="{805AD0C6-F39F-9AED-2D44-BDCEC8DFF81B}"/>
              </a:ext>
            </a:extLst>
          </p:cNvPr>
          <p:cNvSpPr>
            <a:spLocks noGrp="1"/>
          </p:cNvSpPr>
          <p:nvPr>
            <p:ph type="title"/>
          </p:nvPr>
        </p:nvSpPr>
        <p:spPr>
          <a:xfrm>
            <a:off x="838200" y="1124514"/>
            <a:ext cx="7927428" cy="1926130"/>
          </a:xfrm>
        </p:spPr>
        <p:txBody>
          <a:bodyPr>
            <a:normAutofit/>
          </a:bodyPr>
          <a:lstStyle/>
          <a:p>
            <a:r>
              <a:rPr lang="lt-LT" sz="3600" b="1">
                <a:latin typeface="Times New Roman"/>
                <a:cs typeface="Times New Roman"/>
              </a:rPr>
              <a:t>2. Kas padeda silpnai </a:t>
            </a:r>
            <a:r>
              <a:rPr lang="lt-LT" sz="3600" b="1" err="1">
                <a:latin typeface="Times New Roman"/>
                <a:cs typeface="Times New Roman"/>
              </a:rPr>
              <a:t>elektringoms</a:t>
            </a:r>
            <a:r>
              <a:rPr lang="lt-LT" sz="3200" b="1">
                <a:latin typeface="Times New Roman"/>
                <a:cs typeface="Times New Roman"/>
              </a:rPr>
              <a:t> </a:t>
            </a:r>
            <a:r>
              <a:rPr lang="lt-LT" sz="3600" b="1">
                <a:latin typeface="Times New Roman"/>
                <a:cs typeface="Times New Roman"/>
              </a:rPr>
              <a:t>žuvims pajusti savo elektrinio lauko pokyčius?</a:t>
            </a:r>
            <a:endParaRPr lang="en-GB" sz="3600" b="1">
              <a:latin typeface="Times New Roman"/>
              <a:cs typeface="Times New Roman"/>
            </a:endParaRPr>
          </a:p>
        </p:txBody>
      </p:sp>
      <p:sp>
        <p:nvSpPr>
          <p:cNvPr id="3" name="Turinio vietos rezervavimo ženklas 2">
            <a:extLst>
              <a:ext uri="{FF2B5EF4-FFF2-40B4-BE49-F238E27FC236}">
                <a16:creationId xmlns:a16="http://schemas.microsoft.com/office/drawing/2014/main" id="{91D61227-823F-A38D-C106-67FA54D2BFAC}"/>
              </a:ext>
            </a:extLst>
          </p:cNvPr>
          <p:cNvSpPr>
            <a:spLocks noGrp="1"/>
          </p:cNvSpPr>
          <p:nvPr>
            <p:ph idx="1"/>
          </p:nvPr>
        </p:nvSpPr>
        <p:spPr>
          <a:xfrm>
            <a:off x="965637" y="3014407"/>
            <a:ext cx="7664669" cy="3234559"/>
          </a:xfrm>
        </p:spPr>
        <p:txBody>
          <a:bodyPr/>
          <a:lstStyle/>
          <a:p>
            <a:pPr marL="0" indent="0">
              <a:buNone/>
            </a:pPr>
            <a:r>
              <a:rPr lang="lt-LT">
                <a:latin typeface="Times New Roman" panose="02020603050405020304" pitchFamily="18" charset="0"/>
                <a:cs typeface="Times New Roman" panose="02020603050405020304" pitchFamily="18" charset="0"/>
              </a:rPr>
              <a:t>A  Elektrinis organas</a:t>
            </a:r>
          </a:p>
          <a:p>
            <a:pPr marL="0" indent="0">
              <a:buNone/>
            </a:pPr>
            <a:r>
              <a:rPr lang="lt-LT">
                <a:latin typeface="Times New Roman" panose="02020603050405020304" pitchFamily="18" charset="0"/>
                <a:cs typeface="Times New Roman" panose="02020603050405020304" pitchFamily="18" charset="0"/>
              </a:rPr>
              <a:t>B  Akys</a:t>
            </a:r>
          </a:p>
          <a:p>
            <a:pPr marL="0" indent="0">
              <a:buNone/>
            </a:pPr>
            <a:r>
              <a:rPr lang="lt-LT">
                <a:latin typeface="Times New Roman" panose="02020603050405020304" pitchFamily="18" charset="0"/>
                <a:cs typeface="Times New Roman" panose="02020603050405020304" pitchFamily="18" charset="0"/>
              </a:rPr>
              <a:t>C  Silpnai </a:t>
            </a:r>
            <a:r>
              <a:rPr lang="lt-LT" err="1">
                <a:latin typeface="Times New Roman" panose="02020603050405020304" pitchFamily="18" charset="0"/>
                <a:cs typeface="Times New Roman" panose="02020603050405020304" pitchFamily="18" charset="0"/>
              </a:rPr>
              <a:t>elektringos</a:t>
            </a:r>
            <a:r>
              <a:rPr lang="lt-LT">
                <a:latin typeface="Times New Roman" panose="02020603050405020304" pitchFamily="18" charset="0"/>
                <a:cs typeface="Times New Roman" panose="02020603050405020304" pitchFamily="18" charset="0"/>
              </a:rPr>
              <a:t> žuvys negali pajusti savo         elektrinio lauko pokyčius</a:t>
            </a:r>
          </a:p>
          <a:p>
            <a:pPr marL="0" indent="0">
              <a:buNone/>
            </a:pPr>
            <a:r>
              <a:rPr lang="lt-LT">
                <a:latin typeface="Times New Roman" panose="02020603050405020304" pitchFamily="18" charset="0"/>
                <a:cs typeface="Times New Roman" panose="02020603050405020304" pitchFamily="18" charset="0"/>
              </a:rPr>
              <a:t>D  </a:t>
            </a:r>
            <a:r>
              <a:rPr lang="lt-LT" err="1">
                <a:latin typeface="Times New Roman" panose="02020603050405020304" pitchFamily="18" charset="0"/>
                <a:cs typeface="Times New Roman" panose="02020603050405020304" pitchFamily="18" charset="0"/>
              </a:rPr>
              <a:t>Elektroreceporiai</a:t>
            </a:r>
            <a:endParaRPr lang="en-GB">
              <a:latin typeface="Times New Roman" panose="02020603050405020304" pitchFamily="18" charset="0"/>
              <a:cs typeface="Times New Roman" panose="02020603050405020304" pitchFamily="18" charset="0"/>
            </a:endParaRPr>
          </a:p>
        </p:txBody>
      </p:sp>
      <p:sp>
        <p:nvSpPr>
          <p:cNvPr id="6" name="Ovalas 5">
            <a:extLst>
              <a:ext uri="{FF2B5EF4-FFF2-40B4-BE49-F238E27FC236}">
                <a16:creationId xmlns:a16="http://schemas.microsoft.com/office/drawing/2014/main" id="{F19969C9-3278-2B8F-2AD0-3AAA8EE1F119}"/>
              </a:ext>
            </a:extLst>
          </p:cNvPr>
          <p:cNvSpPr/>
          <p:nvPr/>
        </p:nvSpPr>
        <p:spPr>
          <a:xfrm>
            <a:off x="842554" y="4893128"/>
            <a:ext cx="576943" cy="500742"/>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grpSp>
        <p:nvGrpSpPr>
          <p:cNvPr id="5" name="Grupė 4">
            <a:extLst>
              <a:ext uri="{FF2B5EF4-FFF2-40B4-BE49-F238E27FC236}">
                <a16:creationId xmlns:a16="http://schemas.microsoft.com/office/drawing/2014/main" id="{58E638D9-F63D-1263-76C7-467E1F111F74}"/>
              </a:ext>
            </a:extLst>
          </p:cNvPr>
          <p:cNvGrpSpPr/>
          <p:nvPr/>
        </p:nvGrpSpPr>
        <p:grpSpPr>
          <a:xfrm>
            <a:off x="10068910" y="6190593"/>
            <a:ext cx="1954923" cy="595586"/>
            <a:chOff x="9627476" y="6169572"/>
            <a:chExt cx="1891862" cy="578069"/>
          </a:xfrm>
        </p:grpSpPr>
        <p:sp>
          <p:nvSpPr>
            <p:cNvPr id="7" name="Veiksmo mygtukas: Grįžti atgal arba Ankstesnis 6">
              <a:hlinkClick r:id="" action="ppaction://hlinkshowjump?jump=previousslide" highlightClick="1"/>
              <a:extLst>
                <a:ext uri="{FF2B5EF4-FFF2-40B4-BE49-F238E27FC236}">
                  <a16:creationId xmlns:a16="http://schemas.microsoft.com/office/drawing/2014/main" id="{B189CC7B-9475-C160-5DC3-2D49FD5BF4EF}"/>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Veiksmo mygtukas: Eiti pirmyn arba Paskesnis 7">
              <a:hlinkClick r:id="" action="ppaction://hlinkshowjump?jump=nextslide" highlightClick="1"/>
              <a:extLst>
                <a:ext uri="{FF2B5EF4-FFF2-40B4-BE49-F238E27FC236}">
                  <a16:creationId xmlns:a16="http://schemas.microsoft.com/office/drawing/2014/main" id="{7DB9D684-44C1-73F7-128A-C0A568F0FFA3}"/>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Veiksmo mygtukas: Eiti į pagrindinį 8">
              <a:hlinkClick r:id="rId3" action="ppaction://hlinksldjump" highlightClick="1"/>
              <a:extLst>
                <a:ext uri="{FF2B5EF4-FFF2-40B4-BE49-F238E27FC236}">
                  <a16:creationId xmlns:a16="http://schemas.microsoft.com/office/drawing/2014/main" id="{5AD5BF19-65A5-C4FF-1F62-8076BCC3198F}"/>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261549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lum/>
          </a:blip>
          <a:srcRect/>
          <a:stretch>
            <a:fillRect t="-13000" b="-13000"/>
          </a:stretch>
        </a:blipFill>
        <a:effectLst/>
      </p:bgPr>
    </p:bg>
    <p:spTree>
      <p:nvGrpSpPr>
        <p:cNvPr id="1" name=""/>
        <p:cNvGrpSpPr/>
        <p:nvPr/>
      </p:nvGrpSpPr>
      <p:grpSpPr>
        <a:xfrm>
          <a:off x="0" y="0"/>
          <a:ext cx="0" cy="0"/>
          <a:chOff x="0" y="0"/>
          <a:chExt cx="0" cy="0"/>
        </a:xfrm>
      </p:grpSpPr>
      <p:sp>
        <p:nvSpPr>
          <p:cNvPr id="4" name="Stačiakampis: suapvalinti kampai 3">
            <a:extLst>
              <a:ext uri="{FF2B5EF4-FFF2-40B4-BE49-F238E27FC236}">
                <a16:creationId xmlns:a16="http://schemas.microsoft.com/office/drawing/2014/main" id="{977A3659-BC4C-8597-34DF-C336FB9073FD}"/>
              </a:ext>
            </a:extLst>
          </p:cNvPr>
          <p:cNvSpPr/>
          <p:nvPr/>
        </p:nvSpPr>
        <p:spPr>
          <a:xfrm>
            <a:off x="838199" y="630621"/>
            <a:ext cx="8095594" cy="5875281"/>
          </a:xfrm>
          <a:prstGeom prst="roundRect">
            <a:avLst/>
          </a:prstGeom>
          <a:solidFill>
            <a:schemeClr val="accent5">
              <a:lumMod val="40000"/>
              <a:lumOff val="60000"/>
              <a:alpha val="72000"/>
            </a:schemeClr>
          </a:solidFill>
          <a:ln w="19685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Pavadinimas 1">
            <a:extLst>
              <a:ext uri="{FF2B5EF4-FFF2-40B4-BE49-F238E27FC236}">
                <a16:creationId xmlns:a16="http://schemas.microsoft.com/office/drawing/2014/main" id="{805AD0C6-F39F-9AED-2D44-BDCEC8DFF81B}"/>
              </a:ext>
            </a:extLst>
          </p:cNvPr>
          <p:cNvSpPr>
            <a:spLocks noGrp="1"/>
          </p:cNvSpPr>
          <p:nvPr>
            <p:ph type="title"/>
          </p:nvPr>
        </p:nvSpPr>
        <p:spPr>
          <a:xfrm>
            <a:off x="1195551" y="1065121"/>
            <a:ext cx="6676697" cy="1141030"/>
          </a:xfrm>
        </p:spPr>
        <p:txBody>
          <a:bodyPr>
            <a:normAutofit fontScale="90000"/>
          </a:bodyPr>
          <a:lstStyle/>
          <a:p>
            <a:r>
              <a:rPr lang="lt-LT" sz="4000" b="1">
                <a:latin typeface="Times New Roman" panose="02020603050405020304" pitchFamily="18" charset="0"/>
                <a:cs typeface="Times New Roman" panose="02020603050405020304" pitchFamily="18" charset="0"/>
              </a:rPr>
              <a:t>3. Kuo skiriasi pasyvi </a:t>
            </a:r>
            <a:r>
              <a:rPr lang="lt-LT" sz="4000" b="1" err="1">
                <a:latin typeface="Times New Roman" panose="02020603050405020304" pitchFamily="18" charset="0"/>
                <a:cs typeface="Times New Roman" panose="02020603050405020304" pitchFamily="18" charset="0"/>
              </a:rPr>
              <a:t>elektrolokacija</a:t>
            </a:r>
            <a:r>
              <a:rPr lang="lt-LT" sz="4000" b="1">
                <a:latin typeface="Times New Roman" panose="02020603050405020304" pitchFamily="18" charset="0"/>
                <a:cs typeface="Times New Roman" panose="02020603050405020304" pitchFamily="18" charset="0"/>
              </a:rPr>
              <a:t> nuo aktyvios?</a:t>
            </a:r>
            <a:endParaRPr lang="en-GB" sz="4000" b="1">
              <a:latin typeface="Times New Roman" panose="02020603050405020304" pitchFamily="18" charset="0"/>
              <a:cs typeface="Times New Roman" panose="02020603050405020304" pitchFamily="18" charset="0"/>
            </a:endParaRPr>
          </a:p>
        </p:txBody>
      </p:sp>
      <p:sp>
        <p:nvSpPr>
          <p:cNvPr id="3" name="Turinio vietos rezervavimo ženklas 2">
            <a:extLst>
              <a:ext uri="{FF2B5EF4-FFF2-40B4-BE49-F238E27FC236}">
                <a16:creationId xmlns:a16="http://schemas.microsoft.com/office/drawing/2014/main" id="{91D61227-823F-A38D-C106-67FA54D2BFAC}"/>
              </a:ext>
            </a:extLst>
          </p:cNvPr>
          <p:cNvSpPr>
            <a:spLocks noGrp="1"/>
          </p:cNvSpPr>
          <p:nvPr>
            <p:ph idx="1"/>
          </p:nvPr>
        </p:nvSpPr>
        <p:spPr>
          <a:xfrm>
            <a:off x="1074119" y="2206151"/>
            <a:ext cx="7612117" cy="4081189"/>
          </a:xfrm>
        </p:spPr>
        <p:txBody>
          <a:bodyPr>
            <a:normAutofit lnSpcReduction="10000"/>
          </a:bodyPr>
          <a:lstStyle/>
          <a:p>
            <a:pPr marL="0" indent="0">
              <a:buNone/>
            </a:pPr>
            <a:r>
              <a:rPr lang="lt-LT">
                <a:latin typeface="Times New Roman" panose="02020603050405020304" pitchFamily="18" charset="0"/>
                <a:cs typeface="Times New Roman" panose="02020603050405020304" pitchFamily="18" charset="0"/>
              </a:rPr>
              <a:t>A Tik pavadinimais</a:t>
            </a:r>
          </a:p>
          <a:p>
            <a:pPr marL="0" indent="0">
              <a:buNone/>
            </a:pPr>
            <a:r>
              <a:rPr lang="lt-LT">
                <a:latin typeface="Times New Roman" panose="02020603050405020304" pitchFamily="18" charset="0"/>
                <a:cs typeface="Times New Roman" panose="02020603050405020304" pitchFamily="18" charset="0"/>
              </a:rPr>
              <a:t>B  Pasyvi </a:t>
            </a:r>
            <a:r>
              <a:rPr lang="lt-LT" err="1">
                <a:latin typeface="Times New Roman" panose="02020603050405020304" pitchFamily="18" charset="0"/>
                <a:cs typeface="Times New Roman" panose="02020603050405020304" pitchFamily="18" charset="0"/>
              </a:rPr>
              <a:t>elektrolokacija</a:t>
            </a:r>
            <a:r>
              <a:rPr lang="lt-LT">
                <a:latin typeface="Times New Roman" panose="02020603050405020304" pitchFamily="18" charset="0"/>
                <a:cs typeface="Times New Roman" panose="02020603050405020304" pitchFamily="18" charset="0"/>
              </a:rPr>
              <a:t> - kai žuvis savo sukurtu lauku matuoja elektrinio lauko iškraipymus, o aktyvi kai </a:t>
            </a:r>
            <a:r>
              <a:rPr lang="lt-LT" err="1">
                <a:latin typeface="Times New Roman" panose="02020603050405020304" pitchFamily="18" charset="0"/>
                <a:cs typeface="Times New Roman" panose="02020603050405020304" pitchFamily="18" charset="0"/>
              </a:rPr>
              <a:t>elektroreceptoriais</a:t>
            </a:r>
            <a:r>
              <a:rPr lang="lt-LT">
                <a:latin typeface="Times New Roman" panose="02020603050405020304" pitchFamily="18" charset="0"/>
                <a:cs typeface="Times New Roman" panose="02020603050405020304" pitchFamily="18" charset="0"/>
              </a:rPr>
              <a:t> matuoja elektrinį lauką.</a:t>
            </a:r>
          </a:p>
          <a:p>
            <a:pPr marL="0" indent="0">
              <a:buNone/>
            </a:pPr>
            <a:r>
              <a:rPr lang="lt-LT">
                <a:latin typeface="Times New Roman" panose="02020603050405020304" pitchFamily="18" charset="0"/>
                <a:cs typeface="Times New Roman" panose="02020603050405020304" pitchFamily="18" charset="0"/>
              </a:rPr>
              <a:t>C Aktyvi </a:t>
            </a:r>
            <a:r>
              <a:rPr lang="lt-LT" err="1">
                <a:latin typeface="Times New Roman" panose="02020603050405020304" pitchFamily="18" charset="0"/>
                <a:cs typeface="Times New Roman" panose="02020603050405020304" pitchFamily="18" charset="0"/>
              </a:rPr>
              <a:t>elektrolokacija</a:t>
            </a:r>
            <a:r>
              <a:rPr lang="lt-LT">
                <a:latin typeface="Times New Roman" panose="02020603050405020304" pitchFamily="18" charset="0"/>
                <a:cs typeface="Times New Roman" panose="02020603050405020304" pitchFamily="18" charset="0"/>
              </a:rPr>
              <a:t> - kai žuvis savo sukurtu lauku matuoja elektrinio lauko iškraipymus, o pasyvi kai </a:t>
            </a:r>
            <a:r>
              <a:rPr lang="lt-LT" err="1">
                <a:latin typeface="Times New Roman" panose="02020603050405020304" pitchFamily="18" charset="0"/>
                <a:cs typeface="Times New Roman" panose="02020603050405020304" pitchFamily="18" charset="0"/>
              </a:rPr>
              <a:t>elektroreceptoriais</a:t>
            </a:r>
            <a:r>
              <a:rPr lang="lt-LT">
                <a:latin typeface="Times New Roman" panose="02020603050405020304" pitchFamily="18" charset="0"/>
                <a:cs typeface="Times New Roman" panose="02020603050405020304" pitchFamily="18" charset="0"/>
              </a:rPr>
              <a:t> matuoja elektrinį lauką.</a:t>
            </a:r>
          </a:p>
          <a:p>
            <a:pPr marL="0" indent="0">
              <a:buNone/>
            </a:pPr>
            <a:r>
              <a:rPr lang="lt-LT">
                <a:latin typeface="Times New Roman" panose="02020603050405020304" pitchFamily="18" charset="0"/>
                <a:cs typeface="Times New Roman" panose="02020603050405020304" pitchFamily="18" charset="0"/>
              </a:rPr>
              <a:t>D Nei vienas nėra teisingas.</a:t>
            </a:r>
          </a:p>
          <a:p>
            <a:pPr marL="0" indent="0">
              <a:buNone/>
            </a:pPr>
            <a:endParaRPr lang="en-GB"/>
          </a:p>
        </p:txBody>
      </p:sp>
      <p:sp>
        <p:nvSpPr>
          <p:cNvPr id="6" name="Ovalas 5">
            <a:extLst>
              <a:ext uri="{FF2B5EF4-FFF2-40B4-BE49-F238E27FC236}">
                <a16:creationId xmlns:a16="http://schemas.microsoft.com/office/drawing/2014/main" id="{E58BA844-4CAC-5A1A-F407-A51217526A42}"/>
              </a:ext>
            </a:extLst>
          </p:cNvPr>
          <p:cNvSpPr/>
          <p:nvPr/>
        </p:nvSpPr>
        <p:spPr>
          <a:xfrm>
            <a:off x="1071153" y="4152900"/>
            <a:ext cx="413658" cy="424542"/>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grpSp>
        <p:nvGrpSpPr>
          <p:cNvPr id="5" name="Grupė 4">
            <a:extLst>
              <a:ext uri="{FF2B5EF4-FFF2-40B4-BE49-F238E27FC236}">
                <a16:creationId xmlns:a16="http://schemas.microsoft.com/office/drawing/2014/main" id="{8773373A-FBE1-7E10-99DE-DEAC6790ECB4}"/>
              </a:ext>
            </a:extLst>
          </p:cNvPr>
          <p:cNvGrpSpPr/>
          <p:nvPr/>
        </p:nvGrpSpPr>
        <p:grpSpPr>
          <a:xfrm>
            <a:off x="10068910" y="6190593"/>
            <a:ext cx="1954923" cy="595586"/>
            <a:chOff x="9627476" y="6169572"/>
            <a:chExt cx="1891862" cy="578069"/>
          </a:xfrm>
        </p:grpSpPr>
        <p:sp>
          <p:nvSpPr>
            <p:cNvPr id="7" name="Veiksmo mygtukas: Grįžti atgal arba Ankstesnis 6">
              <a:hlinkClick r:id="" action="ppaction://hlinkshowjump?jump=previousslide" highlightClick="1"/>
              <a:extLst>
                <a:ext uri="{FF2B5EF4-FFF2-40B4-BE49-F238E27FC236}">
                  <a16:creationId xmlns:a16="http://schemas.microsoft.com/office/drawing/2014/main" id="{2DA0FEAC-CB20-CA77-BFFE-F2E301759C8A}"/>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Veiksmo mygtukas: Eiti pirmyn arba Paskesnis 7">
              <a:hlinkClick r:id="" action="ppaction://hlinkshowjump?jump=nextslide" highlightClick="1"/>
              <a:extLst>
                <a:ext uri="{FF2B5EF4-FFF2-40B4-BE49-F238E27FC236}">
                  <a16:creationId xmlns:a16="http://schemas.microsoft.com/office/drawing/2014/main" id="{D5B60B3C-8E92-1763-8AD4-BFD1AF1B2653}"/>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Veiksmo mygtukas: Eiti į pagrindinį 8">
              <a:hlinkClick r:id="rId3" action="ppaction://hlinksldjump" highlightClick="1"/>
              <a:extLst>
                <a:ext uri="{FF2B5EF4-FFF2-40B4-BE49-F238E27FC236}">
                  <a16:creationId xmlns:a16="http://schemas.microsoft.com/office/drawing/2014/main" id="{14528606-FDF8-A3EA-1364-9FF5E6635FAE}"/>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44087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lum/>
          </a:blip>
          <a:srcRect/>
          <a:stretch>
            <a:fillRect t="-17000" b="-17000"/>
          </a:stretch>
        </a:blipFill>
        <a:effectLst/>
      </p:bgPr>
    </p:bg>
    <p:spTree>
      <p:nvGrpSpPr>
        <p:cNvPr id="1" name=""/>
        <p:cNvGrpSpPr/>
        <p:nvPr/>
      </p:nvGrpSpPr>
      <p:grpSpPr>
        <a:xfrm>
          <a:off x="0" y="0"/>
          <a:ext cx="0" cy="0"/>
          <a:chOff x="0" y="0"/>
          <a:chExt cx="0" cy="0"/>
        </a:xfrm>
      </p:grpSpPr>
      <p:sp>
        <p:nvSpPr>
          <p:cNvPr id="4" name="Stačiakampis: suapvalinti kampai 3">
            <a:extLst>
              <a:ext uri="{FF2B5EF4-FFF2-40B4-BE49-F238E27FC236}">
                <a16:creationId xmlns:a16="http://schemas.microsoft.com/office/drawing/2014/main" id="{977A3659-BC4C-8597-34DF-C336FB9073FD}"/>
              </a:ext>
            </a:extLst>
          </p:cNvPr>
          <p:cNvSpPr/>
          <p:nvPr/>
        </p:nvSpPr>
        <p:spPr>
          <a:xfrm>
            <a:off x="838200" y="1292680"/>
            <a:ext cx="8083958" cy="4884283"/>
          </a:xfrm>
          <a:prstGeom prst="roundRect">
            <a:avLst/>
          </a:prstGeom>
          <a:solidFill>
            <a:schemeClr val="accent5">
              <a:lumMod val="40000"/>
              <a:lumOff val="60000"/>
              <a:alpha val="72000"/>
            </a:schemeClr>
          </a:solidFill>
          <a:ln w="19685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Pavadinimas 1">
            <a:extLst>
              <a:ext uri="{FF2B5EF4-FFF2-40B4-BE49-F238E27FC236}">
                <a16:creationId xmlns:a16="http://schemas.microsoft.com/office/drawing/2014/main" id="{805AD0C6-F39F-9AED-2D44-BDCEC8DFF81B}"/>
              </a:ext>
            </a:extLst>
          </p:cNvPr>
          <p:cNvSpPr>
            <a:spLocks noGrp="1"/>
          </p:cNvSpPr>
          <p:nvPr>
            <p:ph type="title"/>
          </p:nvPr>
        </p:nvSpPr>
        <p:spPr>
          <a:xfrm>
            <a:off x="1284327" y="1689428"/>
            <a:ext cx="7191703" cy="801523"/>
          </a:xfrm>
        </p:spPr>
        <p:txBody>
          <a:bodyPr>
            <a:normAutofit fontScale="90000"/>
          </a:bodyPr>
          <a:lstStyle/>
          <a:p>
            <a:r>
              <a:rPr lang="lt-LT" b="1">
                <a:latin typeface="Times New Roman" panose="02020603050405020304" pitchFamily="18" charset="0"/>
                <a:cs typeface="Times New Roman" panose="02020603050405020304" pitchFamily="18" charset="0"/>
              </a:rPr>
              <a:t>4. Kiek elektrinių organų turi elektrinis ungurys?</a:t>
            </a:r>
            <a:endParaRPr lang="en-GB" b="1">
              <a:latin typeface="Times New Roman" panose="02020603050405020304" pitchFamily="18" charset="0"/>
              <a:cs typeface="Times New Roman" panose="02020603050405020304" pitchFamily="18" charset="0"/>
            </a:endParaRPr>
          </a:p>
        </p:txBody>
      </p:sp>
      <p:sp>
        <p:nvSpPr>
          <p:cNvPr id="3" name="Turinio vietos rezervavimo ženklas 2">
            <a:extLst>
              <a:ext uri="{FF2B5EF4-FFF2-40B4-BE49-F238E27FC236}">
                <a16:creationId xmlns:a16="http://schemas.microsoft.com/office/drawing/2014/main" id="{91D61227-823F-A38D-C106-67FA54D2BFAC}"/>
              </a:ext>
            </a:extLst>
          </p:cNvPr>
          <p:cNvSpPr>
            <a:spLocks noGrp="1"/>
          </p:cNvSpPr>
          <p:nvPr>
            <p:ph idx="1"/>
          </p:nvPr>
        </p:nvSpPr>
        <p:spPr>
          <a:xfrm>
            <a:off x="1069428" y="2887699"/>
            <a:ext cx="10515600" cy="4351338"/>
          </a:xfrm>
        </p:spPr>
        <p:txBody>
          <a:bodyPr vert="horz" lIns="91440" tIns="45720" rIns="91440" bIns="45720" rtlCol="0" anchor="t">
            <a:normAutofit/>
          </a:bodyPr>
          <a:lstStyle/>
          <a:p>
            <a:pPr marL="0" indent="0">
              <a:buNone/>
            </a:pPr>
            <a:r>
              <a:rPr lang="lt-LT">
                <a:latin typeface="Times New Roman" panose="02020603050405020304" pitchFamily="18" charset="0"/>
                <a:cs typeface="Times New Roman" panose="02020603050405020304" pitchFamily="18" charset="0"/>
              </a:rPr>
              <a:t>A  4</a:t>
            </a:r>
          </a:p>
          <a:p>
            <a:pPr marL="0" indent="0">
              <a:buNone/>
            </a:pPr>
            <a:r>
              <a:rPr lang="lt-LT">
                <a:latin typeface="Times New Roman" panose="02020603050405020304" pitchFamily="18" charset="0"/>
                <a:cs typeface="Times New Roman" panose="02020603050405020304" pitchFamily="18" charset="0"/>
              </a:rPr>
              <a:t>B  2</a:t>
            </a:r>
          </a:p>
          <a:p>
            <a:pPr marL="0" indent="0">
              <a:buNone/>
            </a:pPr>
            <a:r>
              <a:rPr lang="lt-LT">
                <a:latin typeface="Times New Roman"/>
                <a:cs typeface="Times New Roman"/>
              </a:rPr>
              <a:t>C  3</a:t>
            </a:r>
          </a:p>
          <a:p>
            <a:pPr marL="0" indent="0">
              <a:buNone/>
            </a:pPr>
            <a:r>
              <a:rPr lang="lt-LT">
                <a:latin typeface="Times New Roman"/>
                <a:cs typeface="Times New Roman"/>
              </a:rPr>
              <a:t>D  1</a:t>
            </a:r>
            <a:endParaRPr lang="en-GB">
              <a:latin typeface="Times New Roman" panose="02020603050405020304" pitchFamily="18" charset="0"/>
              <a:cs typeface="Times New Roman" panose="02020603050405020304" pitchFamily="18" charset="0"/>
            </a:endParaRPr>
          </a:p>
        </p:txBody>
      </p:sp>
      <p:sp>
        <p:nvSpPr>
          <p:cNvPr id="6" name="Ovalas 5">
            <a:extLst>
              <a:ext uri="{FF2B5EF4-FFF2-40B4-BE49-F238E27FC236}">
                <a16:creationId xmlns:a16="http://schemas.microsoft.com/office/drawing/2014/main" id="{D036B211-9DFB-C984-7215-FDE0C4237262}"/>
              </a:ext>
            </a:extLst>
          </p:cNvPr>
          <p:cNvSpPr/>
          <p:nvPr/>
        </p:nvSpPr>
        <p:spPr>
          <a:xfrm>
            <a:off x="1082039" y="3956957"/>
            <a:ext cx="413658" cy="424542"/>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grpSp>
        <p:nvGrpSpPr>
          <p:cNvPr id="5" name="Grupė 4">
            <a:extLst>
              <a:ext uri="{FF2B5EF4-FFF2-40B4-BE49-F238E27FC236}">
                <a16:creationId xmlns:a16="http://schemas.microsoft.com/office/drawing/2014/main" id="{2D778732-960A-5B3F-F536-999326FA64E3}"/>
              </a:ext>
            </a:extLst>
          </p:cNvPr>
          <p:cNvGrpSpPr/>
          <p:nvPr/>
        </p:nvGrpSpPr>
        <p:grpSpPr>
          <a:xfrm>
            <a:off x="10068910" y="6190593"/>
            <a:ext cx="1954923" cy="595586"/>
            <a:chOff x="9627476" y="6169572"/>
            <a:chExt cx="1891862" cy="578069"/>
          </a:xfrm>
        </p:grpSpPr>
        <p:sp>
          <p:nvSpPr>
            <p:cNvPr id="7" name="Veiksmo mygtukas: Grįžti atgal arba Ankstesnis 6">
              <a:hlinkClick r:id="" action="ppaction://hlinkshowjump?jump=previousslide" highlightClick="1"/>
              <a:extLst>
                <a:ext uri="{FF2B5EF4-FFF2-40B4-BE49-F238E27FC236}">
                  <a16:creationId xmlns:a16="http://schemas.microsoft.com/office/drawing/2014/main" id="{3315E716-53B1-3EFD-1095-417D10EBC753}"/>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Veiksmo mygtukas: Eiti pirmyn arba Paskesnis 7">
              <a:hlinkClick r:id="" action="ppaction://hlinkshowjump?jump=nextslide" highlightClick="1"/>
              <a:extLst>
                <a:ext uri="{FF2B5EF4-FFF2-40B4-BE49-F238E27FC236}">
                  <a16:creationId xmlns:a16="http://schemas.microsoft.com/office/drawing/2014/main" id="{CFFAA4AD-39BC-B789-29C3-35A829D10B9E}"/>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Veiksmo mygtukas: Eiti į pagrindinį 8">
              <a:hlinkClick r:id="rId3" action="ppaction://hlinksldjump" highlightClick="1"/>
              <a:extLst>
                <a:ext uri="{FF2B5EF4-FFF2-40B4-BE49-F238E27FC236}">
                  <a16:creationId xmlns:a16="http://schemas.microsoft.com/office/drawing/2014/main" id="{FF98E54A-E626-C659-0A22-1D28C75FF8F1}"/>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210805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lum/>
          </a:blip>
          <a:srcRect/>
          <a:stretch>
            <a:fillRect t="-34000" b="-34000"/>
          </a:stretch>
        </a:blipFill>
        <a:effectLst/>
      </p:bgPr>
    </p:bg>
    <p:spTree>
      <p:nvGrpSpPr>
        <p:cNvPr id="1" name=""/>
        <p:cNvGrpSpPr/>
        <p:nvPr/>
      </p:nvGrpSpPr>
      <p:grpSpPr>
        <a:xfrm>
          <a:off x="0" y="0"/>
          <a:ext cx="0" cy="0"/>
          <a:chOff x="0" y="0"/>
          <a:chExt cx="0" cy="0"/>
        </a:xfrm>
      </p:grpSpPr>
      <p:sp>
        <p:nvSpPr>
          <p:cNvPr id="4" name="Stačiakampis: suapvalinti kampai 3">
            <a:extLst>
              <a:ext uri="{FF2B5EF4-FFF2-40B4-BE49-F238E27FC236}">
                <a16:creationId xmlns:a16="http://schemas.microsoft.com/office/drawing/2014/main" id="{977A3659-BC4C-8597-34DF-C336FB9073FD}"/>
              </a:ext>
            </a:extLst>
          </p:cNvPr>
          <p:cNvSpPr/>
          <p:nvPr/>
        </p:nvSpPr>
        <p:spPr>
          <a:xfrm>
            <a:off x="838200" y="1292680"/>
            <a:ext cx="8083958" cy="4884283"/>
          </a:xfrm>
          <a:prstGeom prst="roundRect">
            <a:avLst/>
          </a:prstGeom>
          <a:solidFill>
            <a:schemeClr val="accent5">
              <a:lumMod val="40000"/>
              <a:lumOff val="60000"/>
              <a:alpha val="72000"/>
            </a:schemeClr>
          </a:solidFill>
          <a:ln w="19685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Pavadinimas 1">
            <a:extLst>
              <a:ext uri="{FF2B5EF4-FFF2-40B4-BE49-F238E27FC236}">
                <a16:creationId xmlns:a16="http://schemas.microsoft.com/office/drawing/2014/main" id="{805AD0C6-F39F-9AED-2D44-BDCEC8DFF81B}"/>
              </a:ext>
            </a:extLst>
          </p:cNvPr>
          <p:cNvSpPr>
            <a:spLocks noGrp="1"/>
          </p:cNvSpPr>
          <p:nvPr>
            <p:ph type="title"/>
          </p:nvPr>
        </p:nvSpPr>
        <p:spPr>
          <a:xfrm>
            <a:off x="1090449" y="1542283"/>
            <a:ext cx="7380890" cy="1652861"/>
          </a:xfrm>
        </p:spPr>
        <p:txBody>
          <a:bodyPr>
            <a:normAutofit/>
          </a:bodyPr>
          <a:lstStyle/>
          <a:p>
            <a:r>
              <a:rPr lang="lt-LT" sz="3600" b="1">
                <a:latin typeface="Times New Roman" panose="02020603050405020304" pitchFamily="18" charset="0"/>
                <a:cs typeface="Times New Roman" panose="02020603050405020304" pitchFamily="18" charset="0"/>
              </a:rPr>
              <a:t>5. Kuo užpildytas žuvies elektrinis organas?</a:t>
            </a:r>
            <a:endParaRPr lang="en-GB" sz="3600" b="1">
              <a:latin typeface="Times New Roman" panose="02020603050405020304" pitchFamily="18" charset="0"/>
              <a:cs typeface="Times New Roman" panose="02020603050405020304" pitchFamily="18" charset="0"/>
            </a:endParaRPr>
          </a:p>
        </p:txBody>
      </p:sp>
      <p:sp>
        <p:nvSpPr>
          <p:cNvPr id="3" name="Turinio vietos rezervavimo ženklas 2">
            <a:extLst>
              <a:ext uri="{FF2B5EF4-FFF2-40B4-BE49-F238E27FC236}">
                <a16:creationId xmlns:a16="http://schemas.microsoft.com/office/drawing/2014/main" id="{91D61227-823F-A38D-C106-67FA54D2BFAC}"/>
              </a:ext>
            </a:extLst>
          </p:cNvPr>
          <p:cNvSpPr>
            <a:spLocks noGrp="1"/>
          </p:cNvSpPr>
          <p:nvPr>
            <p:ph idx="1"/>
          </p:nvPr>
        </p:nvSpPr>
        <p:spPr>
          <a:xfrm>
            <a:off x="1164021" y="3140048"/>
            <a:ext cx="10515600" cy="4351338"/>
          </a:xfrm>
        </p:spPr>
        <p:txBody>
          <a:bodyPr/>
          <a:lstStyle/>
          <a:p>
            <a:pPr marL="0" indent="0">
              <a:buNone/>
            </a:pPr>
            <a:r>
              <a:rPr lang="lt-LT">
                <a:latin typeface="Times New Roman" panose="02020603050405020304" pitchFamily="18" charset="0"/>
                <a:cs typeface="Times New Roman" panose="02020603050405020304" pitchFamily="18" charset="0"/>
              </a:rPr>
              <a:t>A </a:t>
            </a:r>
            <a:r>
              <a:rPr lang="lt-LT" err="1">
                <a:latin typeface="Times New Roman" panose="02020603050405020304" pitchFamily="18" charset="0"/>
                <a:cs typeface="Times New Roman" panose="02020603050405020304" pitchFamily="18" charset="0"/>
              </a:rPr>
              <a:t>Elektrocitais</a:t>
            </a:r>
            <a:endParaRPr lang="lt-LT">
              <a:latin typeface="Times New Roman" panose="02020603050405020304" pitchFamily="18" charset="0"/>
              <a:cs typeface="Times New Roman" panose="02020603050405020304" pitchFamily="18" charset="0"/>
            </a:endParaRPr>
          </a:p>
          <a:p>
            <a:pPr marL="0" indent="0">
              <a:buNone/>
            </a:pPr>
            <a:r>
              <a:rPr lang="lt-LT">
                <a:latin typeface="Times New Roman" panose="02020603050405020304" pitchFamily="18" charset="0"/>
                <a:cs typeface="Times New Roman" panose="02020603050405020304" pitchFamily="18" charset="0"/>
              </a:rPr>
              <a:t>B Metaliniais diskais</a:t>
            </a:r>
          </a:p>
          <a:p>
            <a:pPr marL="0" indent="0">
              <a:buNone/>
            </a:pPr>
            <a:r>
              <a:rPr lang="lt-LT">
                <a:latin typeface="Times New Roman" panose="02020603050405020304" pitchFamily="18" charset="0"/>
                <a:cs typeface="Times New Roman" panose="02020603050405020304" pitchFamily="18" charset="0"/>
              </a:rPr>
              <a:t>C Dujom</a:t>
            </a:r>
          </a:p>
          <a:p>
            <a:pPr marL="0" indent="0">
              <a:buNone/>
            </a:pPr>
            <a:r>
              <a:rPr lang="lt-LT">
                <a:latin typeface="Times New Roman" panose="02020603050405020304" pitchFamily="18" charset="0"/>
                <a:cs typeface="Times New Roman" panose="02020603050405020304" pitchFamily="18" charset="0"/>
              </a:rPr>
              <a:t>D </a:t>
            </a:r>
            <a:r>
              <a:rPr lang="lt-LT" err="1">
                <a:latin typeface="Times New Roman" panose="02020603050405020304" pitchFamily="18" charset="0"/>
                <a:cs typeface="Times New Roman" panose="02020603050405020304" pitchFamily="18" charset="0"/>
              </a:rPr>
              <a:t>Elektroląstelėmis</a:t>
            </a:r>
            <a:endParaRPr lang="en-GB">
              <a:latin typeface="Times New Roman" panose="02020603050405020304" pitchFamily="18" charset="0"/>
              <a:cs typeface="Times New Roman" panose="02020603050405020304" pitchFamily="18" charset="0"/>
            </a:endParaRPr>
          </a:p>
        </p:txBody>
      </p:sp>
      <p:sp>
        <p:nvSpPr>
          <p:cNvPr id="6" name="Ovalas 5">
            <a:extLst>
              <a:ext uri="{FF2B5EF4-FFF2-40B4-BE49-F238E27FC236}">
                <a16:creationId xmlns:a16="http://schemas.microsoft.com/office/drawing/2014/main" id="{FD0CC965-A60E-B0E5-E64E-7E6A128DBA92}"/>
              </a:ext>
            </a:extLst>
          </p:cNvPr>
          <p:cNvSpPr/>
          <p:nvPr/>
        </p:nvSpPr>
        <p:spPr>
          <a:xfrm>
            <a:off x="1169124" y="3194957"/>
            <a:ext cx="413658" cy="424542"/>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grpSp>
        <p:nvGrpSpPr>
          <p:cNvPr id="5" name="Grupė 4">
            <a:extLst>
              <a:ext uri="{FF2B5EF4-FFF2-40B4-BE49-F238E27FC236}">
                <a16:creationId xmlns:a16="http://schemas.microsoft.com/office/drawing/2014/main" id="{0176D4C1-5EB5-B3DD-8C33-42AD335D159D}"/>
              </a:ext>
            </a:extLst>
          </p:cNvPr>
          <p:cNvGrpSpPr/>
          <p:nvPr/>
        </p:nvGrpSpPr>
        <p:grpSpPr>
          <a:xfrm>
            <a:off x="10068910" y="6190593"/>
            <a:ext cx="1954923" cy="595586"/>
            <a:chOff x="9627476" y="6169572"/>
            <a:chExt cx="1891862" cy="578069"/>
          </a:xfrm>
        </p:grpSpPr>
        <p:sp>
          <p:nvSpPr>
            <p:cNvPr id="7" name="Veiksmo mygtukas: Grįžti atgal arba Ankstesnis 6">
              <a:hlinkClick r:id="" action="ppaction://hlinkshowjump?jump=previousslide" highlightClick="1"/>
              <a:extLst>
                <a:ext uri="{FF2B5EF4-FFF2-40B4-BE49-F238E27FC236}">
                  <a16:creationId xmlns:a16="http://schemas.microsoft.com/office/drawing/2014/main" id="{4E75803C-3DA4-D261-18D2-AFDE9D1BF2D0}"/>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Veiksmo mygtukas: Eiti pirmyn arba Paskesnis 7">
              <a:hlinkClick r:id="" action="ppaction://hlinkshowjump?jump=nextslide" highlightClick="1"/>
              <a:extLst>
                <a:ext uri="{FF2B5EF4-FFF2-40B4-BE49-F238E27FC236}">
                  <a16:creationId xmlns:a16="http://schemas.microsoft.com/office/drawing/2014/main" id="{8BF4A0EB-E360-47D3-399D-E95EB2F57D7F}"/>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Veiksmo mygtukas: Eiti į pagrindinį 8">
              <a:hlinkClick r:id="rId3" action="ppaction://hlinksldjump" highlightClick="1"/>
              <a:extLst>
                <a:ext uri="{FF2B5EF4-FFF2-40B4-BE49-F238E27FC236}">
                  <a16:creationId xmlns:a16="http://schemas.microsoft.com/office/drawing/2014/main" id="{7B419E26-B2F8-0771-2595-710ECAEDC0CE}"/>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528905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4000"/>
            <a:lum/>
          </a:blip>
          <a:srcRect/>
          <a:stretch>
            <a:fillRect/>
          </a:stretch>
        </a:blipFill>
        <a:effectLst/>
      </p:bgPr>
    </p:bg>
    <p:spTree>
      <p:nvGrpSpPr>
        <p:cNvPr id="1" name=""/>
        <p:cNvGrpSpPr/>
        <p:nvPr/>
      </p:nvGrpSpPr>
      <p:grpSpPr>
        <a:xfrm>
          <a:off x="0" y="0"/>
          <a:ext cx="0" cy="0"/>
          <a:chOff x="0" y="0"/>
          <a:chExt cx="0" cy="0"/>
        </a:xfrm>
      </p:grpSpPr>
      <p:sp>
        <p:nvSpPr>
          <p:cNvPr id="4" name="Stačiakampis: suapvalinti kampai 3">
            <a:extLst>
              <a:ext uri="{FF2B5EF4-FFF2-40B4-BE49-F238E27FC236}">
                <a16:creationId xmlns:a16="http://schemas.microsoft.com/office/drawing/2014/main" id="{977A3659-BC4C-8597-34DF-C336FB9073FD}"/>
              </a:ext>
            </a:extLst>
          </p:cNvPr>
          <p:cNvSpPr/>
          <p:nvPr/>
        </p:nvSpPr>
        <p:spPr>
          <a:xfrm>
            <a:off x="838200" y="1292680"/>
            <a:ext cx="8083958" cy="4884283"/>
          </a:xfrm>
          <a:prstGeom prst="roundRect">
            <a:avLst/>
          </a:prstGeom>
          <a:solidFill>
            <a:schemeClr val="accent5">
              <a:lumMod val="40000"/>
              <a:lumOff val="60000"/>
              <a:alpha val="72000"/>
            </a:schemeClr>
          </a:solidFill>
          <a:ln w="19685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Pavadinimas 1">
            <a:extLst>
              <a:ext uri="{FF2B5EF4-FFF2-40B4-BE49-F238E27FC236}">
                <a16:creationId xmlns:a16="http://schemas.microsoft.com/office/drawing/2014/main" id="{805AD0C6-F39F-9AED-2D44-BDCEC8DFF81B}"/>
              </a:ext>
            </a:extLst>
          </p:cNvPr>
          <p:cNvSpPr>
            <a:spLocks noGrp="1"/>
          </p:cNvSpPr>
          <p:nvPr>
            <p:ph type="title"/>
          </p:nvPr>
        </p:nvSpPr>
        <p:spPr>
          <a:xfrm>
            <a:off x="1066800" y="1170668"/>
            <a:ext cx="10515600" cy="1325563"/>
          </a:xfrm>
        </p:spPr>
        <p:txBody>
          <a:bodyPr/>
          <a:lstStyle/>
          <a:p>
            <a:r>
              <a:rPr lang="en-GB" sz="3600" b="1">
                <a:latin typeface="Times New Roman"/>
                <a:cs typeface="Times New Roman"/>
              </a:rPr>
              <a:t>6. </a:t>
            </a:r>
            <a:r>
              <a:rPr lang="en-GB" sz="3600" b="1" err="1">
                <a:latin typeface="Times New Roman"/>
                <a:cs typeface="Times New Roman"/>
              </a:rPr>
              <a:t>Kodėl</a:t>
            </a:r>
            <a:r>
              <a:rPr lang="en-GB" sz="3600" b="1">
                <a:latin typeface="Times New Roman"/>
                <a:cs typeface="Times New Roman"/>
              </a:rPr>
              <a:t> </a:t>
            </a:r>
            <a:r>
              <a:rPr lang="en-GB" sz="3600" b="1" err="1">
                <a:latin typeface="Times New Roman"/>
                <a:cs typeface="Times New Roman"/>
              </a:rPr>
              <a:t>augalai</a:t>
            </a:r>
            <a:r>
              <a:rPr lang="en-GB" sz="3600" b="1">
                <a:latin typeface="Times New Roman"/>
                <a:cs typeface="Times New Roman"/>
              </a:rPr>
              <a:t> </a:t>
            </a:r>
            <a:r>
              <a:rPr lang="en-GB" sz="3600" b="1" err="1">
                <a:latin typeface="Times New Roman"/>
                <a:cs typeface="Times New Roman"/>
              </a:rPr>
              <a:t>yra</a:t>
            </a:r>
            <a:r>
              <a:rPr lang="en-GB" sz="3600" b="1">
                <a:latin typeface="Times New Roman"/>
                <a:cs typeface="Times New Roman"/>
              </a:rPr>
              <a:t> </a:t>
            </a:r>
            <a:r>
              <a:rPr lang="en-GB" sz="3600" b="1" err="1">
                <a:latin typeface="Times New Roman"/>
                <a:cs typeface="Times New Roman"/>
              </a:rPr>
              <a:t>ateities</a:t>
            </a:r>
            <a:r>
              <a:rPr lang="en-GB" sz="3600" b="1">
                <a:latin typeface="Times New Roman"/>
                <a:cs typeface="Times New Roman"/>
              </a:rPr>
              <a:t> </a:t>
            </a:r>
            <a:r>
              <a:rPr lang="en-GB" sz="3600" b="1" err="1">
                <a:latin typeface="Times New Roman"/>
                <a:cs typeface="Times New Roman"/>
              </a:rPr>
              <a:t>elektrinė</a:t>
            </a:r>
            <a:r>
              <a:rPr lang="en-GB" sz="3600" b="1">
                <a:latin typeface="Times New Roman"/>
                <a:cs typeface="Times New Roman"/>
              </a:rPr>
              <a:t>?</a:t>
            </a:r>
          </a:p>
        </p:txBody>
      </p:sp>
      <p:sp>
        <p:nvSpPr>
          <p:cNvPr id="3" name="Turinio vietos rezervavimo ženklas 2">
            <a:extLst>
              <a:ext uri="{FF2B5EF4-FFF2-40B4-BE49-F238E27FC236}">
                <a16:creationId xmlns:a16="http://schemas.microsoft.com/office/drawing/2014/main" id="{91D61227-823F-A38D-C106-67FA54D2BFAC}"/>
              </a:ext>
            </a:extLst>
          </p:cNvPr>
          <p:cNvSpPr>
            <a:spLocks noGrp="1"/>
          </p:cNvSpPr>
          <p:nvPr>
            <p:ph idx="1"/>
          </p:nvPr>
        </p:nvSpPr>
        <p:spPr>
          <a:xfrm>
            <a:off x="1066800" y="2848882"/>
            <a:ext cx="7434943" cy="4351338"/>
          </a:xfrm>
        </p:spPr>
        <p:txBody>
          <a:bodyPr vert="horz" lIns="91440" tIns="45720" rIns="91440" bIns="45720" rtlCol="0" anchor="t">
            <a:normAutofit/>
          </a:bodyPr>
          <a:lstStyle/>
          <a:p>
            <a:pPr marL="0" indent="0">
              <a:buNone/>
            </a:pPr>
            <a:r>
              <a:rPr lang="en-GB">
                <a:latin typeface="Times New Roman"/>
                <a:cs typeface="Times New Roman"/>
              </a:rPr>
              <a:t>A Nes </a:t>
            </a:r>
            <a:r>
              <a:rPr lang="en-GB" err="1">
                <a:latin typeface="Times New Roman"/>
                <a:cs typeface="Times New Roman"/>
              </a:rPr>
              <a:t>augalų</a:t>
            </a:r>
            <a:r>
              <a:rPr lang="en-GB">
                <a:latin typeface="Times New Roman"/>
                <a:cs typeface="Times New Roman"/>
              </a:rPr>
              <a:t> </a:t>
            </a:r>
            <a:r>
              <a:rPr lang="en-GB" err="1">
                <a:latin typeface="Times New Roman"/>
                <a:cs typeface="Times New Roman"/>
              </a:rPr>
              <a:t>šaknyse</a:t>
            </a:r>
            <a:r>
              <a:rPr lang="en-GB">
                <a:latin typeface="Times New Roman"/>
                <a:cs typeface="Times New Roman"/>
              </a:rPr>
              <a:t> </a:t>
            </a:r>
            <a:r>
              <a:rPr lang="en-GB" err="1">
                <a:latin typeface="Times New Roman"/>
                <a:cs typeface="Times New Roman"/>
              </a:rPr>
              <a:t>yra</a:t>
            </a:r>
            <a:r>
              <a:rPr lang="en-GB">
                <a:latin typeface="Times New Roman"/>
                <a:cs typeface="Times New Roman"/>
              </a:rPr>
              <a:t> </a:t>
            </a:r>
            <a:r>
              <a:rPr lang="en-GB" err="1">
                <a:latin typeface="Times New Roman"/>
                <a:cs typeface="Times New Roman"/>
              </a:rPr>
              <a:t>elektronų</a:t>
            </a:r>
            <a:r>
              <a:rPr lang="en-GB">
                <a:latin typeface="Times New Roman"/>
                <a:cs typeface="Times New Roman"/>
              </a:rPr>
              <a:t>.</a:t>
            </a:r>
          </a:p>
          <a:p>
            <a:pPr marL="0" indent="0">
              <a:buNone/>
            </a:pPr>
            <a:r>
              <a:rPr lang="en-GB">
                <a:latin typeface="Times New Roman"/>
                <a:cs typeface="Times New Roman"/>
              </a:rPr>
              <a:t>B Nes </a:t>
            </a:r>
            <a:r>
              <a:rPr lang="en-GB" err="1">
                <a:latin typeface="Times New Roman"/>
                <a:cs typeface="Times New Roman"/>
              </a:rPr>
              <a:t>judindami</a:t>
            </a:r>
            <a:r>
              <a:rPr lang="en-GB">
                <a:latin typeface="Times New Roman"/>
                <a:cs typeface="Times New Roman"/>
              </a:rPr>
              <a:t> </a:t>
            </a:r>
            <a:r>
              <a:rPr lang="en-GB" err="1">
                <a:latin typeface="Times New Roman"/>
                <a:cs typeface="Times New Roman"/>
              </a:rPr>
              <a:t>savo</a:t>
            </a:r>
            <a:r>
              <a:rPr lang="en-GB">
                <a:latin typeface="Times New Roman"/>
                <a:cs typeface="Times New Roman"/>
              </a:rPr>
              <a:t> </a:t>
            </a:r>
            <a:r>
              <a:rPr lang="en-GB" err="1">
                <a:latin typeface="Times New Roman"/>
                <a:cs typeface="Times New Roman"/>
              </a:rPr>
              <a:t>lapus</a:t>
            </a:r>
            <a:r>
              <a:rPr lang="en-GB">
                <a:latin typeface="Times New Roman"/>
                <a:cs typeface="Times New Roman"/>
              </a:rPr>
              <a:t> </a:t>
            </a:r>
            <a:r>
              <a:rPr lang="en-GB" err="1">
                <a:latin typeface="Times New Roman"/>
                <a:cs typeface="Times New Roman"/>
              </a:rPr>
              <a:t>vėjo</a:t>
            </a:r>
            <a:r>
              <a:rPr lang="en-GB">
                <a:latin typeface="Times New Roman"/>
                <a:cs typeface="Times New Roman"/>
              </a:rPr>
              <a:t> </a:t>
            </a:r>
            <a:r>
              <a:rPr lang="en-GB" err="1">
                <a:latin typeface="Times New Roman"/>
                <a:cs typeface="Times New Roman"/>
              </a:rPr>
              <a:t>pagalba</a:t>
            </a:r>
            <a:r>
              <a:rPr lang="en-GB">
                <a:latin typeface="Times New Roman"/>
                <a:cs typeface="Times New Roman"/>
              </a:rPr>
              <a:t> </a:t>
            </a:r>
            <a:r>
              <a:rPr lang="en-GB" err="1">
                <a:latin typeface="Times New Roman"/>
                <a:cs typeface="Times New Roman"/>
              </a:rPr>
              <a:t>gali</a:t>
            </a:r>
            <a:r>
              <a:rPr lang="en-GB">
                <a:latin typeface="Times New Roman"/>
                <a:cs typeface="Times New Roman"/>
              </a:rPr>
              <a:t> </a:t>
            </a:r>
            <a:r>
              <a:rPr lang="en-GB" err="1">
                <a:latin typeface="Times New Roman"/>
                <a:cs typeface="Times New Roman"/>
              </a:rPr>
              <a:t>generuoti</a:t>
            </a:r>
            <a:r>
              <a:rPr lang="en-GB">
                <a:latin typeface="Times New Roman"/>
                <a:cs typeface="Times New Roman"/>
              </a:rPr>
              <a:t> </a:t>
            </a:r>
            <a:r>
              <a:rPr lang="en-GB" err="1">
                <a:latin typeface="Times New Roman"/>
                <a:cs typeface="Times New Roman"/>
              </a:rPr>
              <a:t>elektrą</a:t>
            </a:r>
            <a:r>
              <a:rPr lang="en-GB">
                <a:latin typeface="Times New Roman"/>
                <a:cs typeface="Times New Roman"/>
              </a:rPr>
              <a:t>.</a:t>
            </a:r>
          </a:p>
          <a:p>
            <a:pPr marL="0" indent="0">
              <a:buNone/>
            </a:pPr>
            <a:r>
              <a:rPr lang="en-GB">
                <a:latin typeface="Times New Roman"/>
                <a:cs typeface="Times New Roman"/>
              </a:rPr>
              <a:t>C Visi </a:t>
            </a:r>
            <a:r>
              <a:rPr lang="en-GB" err="1">
                <a:latin typeface="Times New Roman"/>
                <a:cs typeface="Times New Roman"/>
              </a:rPr>
              <a:t>atsakymai</a:t>
            </a:r>
            <a:r>
              <a:rPr lang="en-GB">
                <a:latin typeface="Times New Roman"/>
                <a:cs typeface="Times New Roman"/>
              </a:rPr>
              <a:t> </a:t>
            </a:r>
            <a:r>
              <a:rPr lang="en-GB" err="1">
                <a:latin typeface="Times New Roman"/>
                <a:cs typeface="Times New Roman"/>
              </a:rPr>
              <a:t>teisingi</a:t>
            </a:r>
            <a:r>
              <a:rPr lang="en-GB">
                <a:latin typeface="Times New Roman"/>
                <a:cs typeface="Times New Roman"/>
              </a:rPr>
              <a:t>.</a:t>
            </a:r>
          </a:p>
        </p:txBody>
      </p:sp>
      <p:sp>
        <p:nvSpPr>
          <p:cNvPr id="7" name="Ovalas 6">
            <a:extLst>
              <a:ext uri="{FF2B5EF4-FFF2-40B4-BE49-F238E27FC236}">
                <a16:creationId xmlns:a16="http://schemas.microsoft.com/office/drawing/2014/main" id="{9968D913-D1DB-26B5-299F-98B58D1CD2D2}"/>
              </a:ext>
            </a:extLst>
          </p:cNvPr>
          <p:cNvSpPr/>
          <p:nvPr/>
        </p:nvSpPr>
        <p:spPr>
          <a:xfrm>
            <a:off x="1071153" y="4250871"/>
            <a:ext cx="413658" cy="424542"/>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grpSp>
        <p:nvGrpSpPr>
          <p:cNvPr id="5" name="Grupė 4">
            <a:extLst>
              <a:ext uri="{FF2B5EF4-FFF2-40B4-BE49-F238E27FC236}">
                <a16:creationId xmlns:a16="http://schemas.microsoft.com/office/drawing/2014/main" id="{8CB8603F-3482-E7A5-1450-42FE01735E58}"/>
              </a:ext>
            </a:extLst>
          </p:cNvPr>
          <p:cNvGrpSpPr/>
          <p:nvPr/>
        </p:nvGrpSpPr>
        <p:grpSpPr>
          <a:xfrm>
            <a:off x="10068910" y="6190593"/>
            <a:ext cx="1954923" cy="595586"/>
            <a:chOff x="9627476" y="6169572"/>
            <a:chExt cx="1891862" cy="578069"/>
          </a:xfrm>
        </p:grpSpPr>
        <p:sp>
          <p:nvSpPr>
            <p:cNvPr id="6" name="Veiksmo mygtukas: Grįžti atgal arba Ankstesnis 5">
              <a:hlinkClick r:id="" action="ppaction://hlinkshowjump?jump=previousslide" highlightClick="1"/>
              <a:extLst>
                <a:ext uri="{FF2B5EF4-FFF2-40B4-BE49-F238E27FC236}">
                  <a16:creationId xmlns:a16="http://schemas.microsoft.com/office/drawing/2014/main" id="{3BE0FFE1-29FA-8E85-0C63-BB1DED9030F8}"/>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Veiksmo mygtukas: Eiti pirmyn arba Paskesnis 7">
              <a:hlinkClick r:id="" action="ppaction://hlinkshowjump?jump=nextslide" highlightClick="1"/>
              <a:extLst>
                <a:ext uri="{FF2B5EF4-FFF2-40B4-BE49-F238E27FC236}">
                  <a16:creationId xmlns:a16="http://schemas.microsoft.com/office/drawing/2014/main" id="{997C1E39-4DB4-99CB-010D-CF3165DC20FA}"/>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Veiksmo mygtukas: Eiti į pagrindinį 8">
              <a:hlinkClick r:id="rId3" action="ppaction://hlinksldjump" highlightClick="1"/>
              <a:extLst>
                <a:ext uri="{FF2B5EF4-FFF2-40B4-BE49-F238E27FC236}">
                  <a16:creationId xmlns:a16="http://schemas.microsoft.com/office/drawing/2014/main" id="{16F79C80-DA18-8B8E-EAA2-5E46E66ACBD1}"/>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714288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4000"/>
            <a:lum/>
          </a:blip>
          <a:srcRect/>
          <a:stretch>
            <a:fillRect/>
          </a:stretch>
        </a:blipFill>
        <a:effectLst/>
      </p:bgPr>
    </p:bg>
    <p:spTree>
      <p:nvGrpSpPr>
        <p:cNvPr id="1" name=""/>
        <p:cNvGrpSpPr/>
        <p:nvPr/>
      </p:nvGrpSpPr>
      <p:grpSpPr>
        <a:xfrm>
          <a:off x="0" y="0"/>
          <a:ext cx="0" cy="0"/>
          <a:chOff x="0" y="0"/>
          <a:chExt cx="0" cy="0"/>
        </a:xfrm>
      </p:grpSpPr>
      <p:sp>
        <p:nvSpPr>
          <p:cNvPr id="4" name="Stačiakampis: suapvalinti kampai 3">
            <a:extLst>
              <a:ext uri="{FF2B5EF4-FFF2-40B4-BE49-F238E27FC236}">
                <a16:creationId xmlns:a16="http://schemas.microsoft.com/office/drawing/2014/main" id="{977A3659-BC4C-8597-34DF-C336FB9073FD}"/>
              </a:ext>
            </a:extLst>
          </p:cNvPr>
          <p:cNvSpPr/>
          <p:nvPr/>
        </p:nvSpPr>
        <p:spPr>
          <a:xfrm>
            <a:off x="838200" y="1292680"/>
            <a:ext cx="8083958" cy="4884283"/>
          </a:xfrm>
          <a:prstGeom prst="roundRect">
            <a:avLst/>
          </a:prstGeom>
          <a:solidFill>
            <a:schemeClr val="accent5">
              <a:lumMod val="40000"/>
              <a:lumOff val="60000"/>
              <a:alpha val="72000"/>
            </a:schemeClr>
          </a:solidFill>
          <a:ln w="19685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Pavadinimas 1">
            <a:extLst>
              <a:ext uri="{FF2B5EF4-FFF2-40B4-BE49-F238E27FC236}">
                <a16:creationId xmlns:a16="http://schemas.microsoft.com/office/drawing/2014/main" id="{805AD0C6-F39F-9AED-2D44-BDCEC8DFF81B}"/>
              </a:ext>
            </a:extLst>
          </p:cNvPr>
          <p:cNvSpPr>
            <a:spLocks noGrp="1"/>
          </p:cNvSpPr>
          <p:nvPr>
            <p:ph type="title"/>
          </p:nvPr>
        </p:nvSpPr>
        <p:spPr>
          <a:xfrm>
            <a:off x="1110343" y="1399268"/>
            <a:ext cx="7815943" cy="1369105"/>
          </a:xfrm>
        </p:spPr>
        <p:txBody>
          <a:bodyPr/>
          <a:lstStyle/>
          <a:p>
            <a:r>
              <a:rPr lang="en-GB" sz="3600">
                <a:latin typeface="Times New Roman"/>
                <a:cs typeface="Times New Roman"/>
              </a:rPr>
              <a:t>7. Tarp ko </a:t>
            </a:r>
            <a:r>
              <a:rPr lang="en-GB" sz="3600" err="1">
                <a:latin typeface="Times New Roman"/>
                <a:cs typeface="Times New Roman"/>
              </a:rPr>
              <a:t>vyksta</a:t>
            </a:r>
            <a:r>
              <a:rPr lang="en-GB" sz="3600">
                <a:latin typeface="Times New Roman"/>
                <a:cs typeface="Times New Roman"/>
              </a:rPr>
              <a:t> </a:t>
            </a:r>
            <a:r>
              <a:rPr lang="en-GB" sz="3600" err="1">
                <a:latin typeface="Times New Roman"/>
                <a:cs typeface="Times New Roman"/>
              </a:rPr>
              <a:t>cheminė</a:t>
            </a:r>
            <a:r>
              <a:rPr lang="en-GB" sz="3600">
                <a:latin typeface="Times New Roman"/>
                <a:cs typeface="Times New Roman"/>
              </a:rPr>
              <a:t> </a:t>
            </a:r>
            <a:r>
              <a:rPr lang="en-GB" sz="3600" err="1">
                <a:latin typeface="Times New Roman"/>
                <a:cs typeface="Times New Roman"/>
              </a:rPr>
              <a:t>reakcija</a:t>
            </a:r>
            <a:r>
              <a:rPr lang="en-GB" sz="3600">
                <a:latin typeface="Times New Roman"/>
                <a:cs typeface="Times New Roman"/>
              </a:rPr>
              <a:t> </a:t>
            </a:r>
            <a:r>
              <a:rPr lang="en-GB" sz="3600" err="1">
                <a:latin typeface="Times New Roman"/>
                <a:cs typeface="Times New Roman"/>
              </a:rPr>
              <a:t>baterijoje</a:t>
            </a:r>
            <a:r>
              <a:rPr lang="en-GB" sz="3600">
                <a:latin typeface="Times New Roman"/>
                <a:cs typeface="Times New Roman"/>
              </a:rPr>
              <a:t>?</a:t>
            </a:r>
          </a:p>
        </p:txBody>
      </p:sp>
      <p:sp>
        <p:nvSpPr>
          <p:cNvPr id="3" name="Turinio vietos rezervavimo ženklas 2">
            <a:extLst>
              <a:ext uri="{FF2B5EF4-FFF2-40B4-BE49-F238E27FC236}">
                <a16:creationId xmlns:a16="http://schemas.microsoft.com/office/drawing/2014/main" id="{91D61227-823F-A38D-C106-67FA54D2BFAC}"/>
              </a:ext>
            </a:extLst>
          </p:cNvPr>
          <p:cNvSpPr>
            <a:spLocks noGrp="1"/>
          </p:cNvSpPr>
          <p:nvPr>
            <p:ph idx="1"/>
          </p:nvPr>
        </p:nvSpPr>
        <p:spPr>
          <a:xfrm>
            <a:off x="990600" y="2761796"/>
            <a:ext cx="7467601" cy="4351338"/>
          </a:xfrm>
        </p:spPr>
        <p:txBody>
          <a:bodyPr vert="horz" lIns="91440" tIns="45720" rIns="91440" bIns="45720" rtlCol="0" anchor="t">
            <a:normAutofit/>
          </a:bodyPr>
          <a:lstStyle/>
          <a:p>
            <a:pPr marL="0" indent="0">
              <a:buNone/>
            </a:pPr>
            <a:r>
              <a:rPr lang="en-GB" sz="2400"/>
              <a:t>A  </a:t>
            </a:r>
            <a:r>
              <a:rPr lang="en-GB" sz="2400">
                <a:latin typeface="Aptos"/>
                <a:cs typeface="Times New Roman"/>
              </a:rPr>
              <a:t>T</a:t>
            </a:r>
            <a:r>
              <a:rPr lang="lt-LT" sz="2400" err="1">
                <a:latin typeface="Times New Roman"/>
                <a:cs typeface="Times New Roman"/>
              </a:rPr>
              <a:t>arp</a:t>
            </a:r>
            <a:r>
              <a:rPr lang="lt-LT" sz="2400">
                <a:latin typeface="Times New Roman"/>
                <a:cs typeface="Times New Roman"/>
              </a:rPr>
              <a:t> dviejų metalo gabalų, vadinamų elektrodais ir skysčio arba pastos, vadinamos elektrolitu .</a:t>
            </a:r>
          </a:p>
          <a:p>
            <a:pPr marL="0" indent="0">
              <a:buNone/>
            </a:pPr>
            <a:r>
              <a:rPr lang="lt-LT" sz="2400">
                <a:latin typeface="Times New Roman"/>
                <a:cs typeface="Times New Roman"/>
              </a:rPr>
              <a:t>B Tarp bulvių ir citrinų.</a:t>
            </a:r>
          </a:p>
          <a:p>
            <a:pPr marL="0" indent="0">
              <a:buNone/>
            </a:pPr>
            <a:r>
              <a:rPr lang="lt-LT" sz="2400">
                <a:latin typeface="Times New Roman"/>
                <a:cs typeface="Times New Roman"/>
              </a:rPr>
              <a:t>C Tarp dviejų metalo gabalų, vadinamų elektrolitais ir skysčio arba pastos, vadinamos </a:t>
            </a:r>
            <a:r>
              <a:rPr lang="lt-LT" sz="2400" err="1">
                <a:latin typeface="Times New Roman"/>
                <a:cs typeface="Times New Roman"/>
              </a:rPr>
              <a:t>alektrodais</a:t>
            </a:r>
            <a:r>
              <a:rPr lang="lt-LT" sz="2400">
                <a:latin typeface="Times New Roman"/>
                <a:cs typeface="Times New Roman"/>
              </a:rPr>
              <a:t>.</a:t>
            </a:r>
          </a:p>
          <a:p>
            <a:pPr marL="0" indent="0">
              <a:buNone/>
            </a:pPr>
            <a:r>
              <a:rPr lang="lt-LT" sz="2400">
                <a:latin typeface="Times New Roman"/>
                <a:cs typeface="Times New Roman"/>
              </a:rPr>
              <a:t>D Visi atsakymai neteisingi.</a:t>
            </a:r>
          </a:p>
          <a:p>
            <a:pPr marL="0" indent="0">
              <a:buNone/>
            </a:pPr>
            <a:endParaRPr lang="lt-LT"/>
          </a:p>
        </p:txBody>
      </p:sp>
      <p:sp>
        <p:nvSpPr>
          <p:cNvPr id="6" name="Ovalas 5">
            <a:extLst>
              <a:ext uri="{FF2B5EF4-FFF2-40B4-BE49-F238E27FC236}">
                <a16:creationId xmlns:a16="http://schemas.microsoft.com/office/drawing/2014/main" id="{50A0E711-6927-4911-3026-17DA05AAE2CB}"/>
              </a:ext>
            </a:extLst>
          </p:cNvPr>
          <p:cNvSpPr/>
          <p:nvPr/>
        </p:nvSpPr>
        <p:spPr>
          <a:xfrm>
            <a:off x="994953" y="2759528"/>
            <a:ext cx="413658" cy="424542"/>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grpSp>
        <p:nvGrpSpPr>
          <p:cNvPr id="5" name="Grupė 4">
            <a:extLst>
              <a:ext uri="{FF2B5EF4-FFF2-40B4-BE49-F238E27FC236}">
                <a16:creationId xmlns:a16="http://schemas.microsoft.com/office/drawing/2014/main" id="{9C3DBB04-BADD-E30C-1761-52C3659B5D88}"/>
              </a:ext>
            </a:extLst>
          </p:cNvPr>
          <p:cNvGrpSpPr/>
          <p:nvPr/>
        </p:nvGrpSpPr>
        <p:grpSpPr>
          <a:xfrm>
            <a:off x="10068910" y="6190593"/>
            <a:ext cx="1954923" cy="595586"/>
            <a:chOff x="9627476" y="6169572"/>
            <a:chExt cx="1891862" cy="578069"/>
          </a:xfrm>
        </p:grpSpPr>
        <p:sp>
          <p:nvSpPr>
            <p:cNvPr id="7" name="Veiksmo mygtukas: Grįžti atgal arba Ankstesnis 6">
              <a:hlinkClick r:id="" action="ppaction://hlinkshowjump?jump=previousslide" highlightClick="1"/>
              <a:extLst>
                <a:ext uri="{FF2B5EF4-FFF2-40B4-BE49-F238E27FC236}">
                  <a16:creationId xmlns:a16="http://schemas.microsoft.com/office/drawing/2014/main" id="{7E1D9A9C-AADE-0D3F-4693-6FD391C5F3E4}"/>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Veiksmo mygtukas: Eiti pirmyn arba Paskesnis 7">
              <a:hlinkClick r:id="" action="ppaction://hlinkshowjump?jump=nextslide" highlightClick="1"/>
              <a:extLst>
                <a:ext uri="{FF2B5EF4-FFF2-40B4-BE49-F238E27FC236}">
                  <a16:creationId xmlns:a16="http://schemas.microsoft.com/office/drawing/2014/main" id="{AB1283D2-F38F-8D58-9F0F-C0A8DDAD17E8}"/>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Veiksmo mygtukas: Eiti į pagrindinį 8">
              <a:hlinkClick r:id="rId3" action="ppaction://hlinksldjump" highlightClick="1"/>
              <a:extLst>
                <a:ext uri="{FF2B5EF4-FFF2-40B4-BE49-F238E27FC236}">
                  <a16:creationId xmlns:a16="http://schemas.microsoft.com/office/drawing/2014/main" id="{11C50A59-06A2-5248-6CCE-CFA9C7C88BB7}"/>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731174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4000"/>
            <a:lum/>
          </a:blip>
          <a:srcRect/>
          <a:stretch>
            <a:fillRect/>
          </a:stretch>
        </a:blipFill>
        <a:effectLst/>
      </p:bgPr>
    </p:bg>
    <p:spTree>
      <p:nvGrpSpPr>
        <p:cNvPr id="1" name=""/>
        <p:cNvGrpSpPr/>
        <p:nvPr/>
      </p:nvGrpSpPr>
      <p:grpSpPr>
        <a:xfrm>
          <a:off x="0" y="0"/>
          <a:ext cx="0" cy="0"/>
          <a:chOff x="0" y="0"/>
          <a:chExt cx="0" cy="0"/>
        </a:xfrm>
      </p:grpSpPr>
      <p:sp>
        <p:nvSpPr>
          <p:cNvPr id="4" name="Stačiakampis: suapvalinti kampai 3">
            <a:extLst>
              <a:ext uri="{FF2B5EF4-FFF2-40B4-BE49-F238E27FC236}">
                <a16:creationId xmlns:a16="http://schemas.microsoft.com/office/drawing/2014/main" id="{977A3659-BC4C-8597-34DF-C336FB9073FD}"/>
              </a:ext>
            </a:extLst>
          </p:cNvPr>
          <p:cNvSpPr/>
          <p:nvPr/>
        </p:nvSpPr>
        <p:spPr>
          <a:xfrm>
            <a:off x="838200" y="1292680"/>
            <a:ext cx="8083958" cy="4884283"/>
          </a:xfrm>
          <a:prstGeom prst="roundRect">
            <a:avLst/>
          </a:prstGeom>
          <a:solidFill>
            <a:schemeClr val="accent5">
              <a:lumMod val="40000"/>
              <a:lumOff val="60000"/>
              <a:alpha val="72000"/>
            </a:schemeClr>
          </a:solidFill>
          <a:ln w="19685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a:p>
          <a:p>
            <a:pPr algn="ctr"/>
            <a:endParaRPr lang="en-GB"/>
          </a:p>
        </p:txBody>
      </p:sp>
      <p:sp>
        <p:nvSpPr>
          <p:cNvPr id="2" name="Pavadinimas 1">
            <a:extLst>
              <a:ext uri="{FF2B5EF4-FFF2-40B4-BE49-F238E27FC236}">
                <a16:creationId xmlns:a16="http://schemas.microsoft.com/office/drawing/2014/main" id="{805AD0C6-F39F-9AED-2D44-BDCEC8DFF81B}"/>
              </a:ext>
            </a:extLst>
          </p:cNvPr>
          <p:cNvSpPr>
            <a:spLocks noGrp="1"/>
          </p:cNvSpPr>
          <p:nvPr>
            <p:ph type="title"/>
          </p:nvPr>
        </p:nvSpPr>
        <p:spPr>
          <a:xfrm>
            <a:off x="1299410" y="1628441"/>
            <a:ext cx="8851232" cy="1325563"/>
          </a:xfrm>
        </p:spPr>
        <p:txBody>
          <a:bodyPr/>
          <a:lstStyle/>
          <a:p>
            <a:r>
              <a:rPr lang="lt-LT" sz="3600" b="1" dirty="0">
                <a:latin typeface="Times New Roman"/>
                <a:cs typeface="Times New Roman"/>
              </a:rPr>
              <a:t>8. </a:t>
            </a:r>
            <a:r>
              <a:rPr lang="en-GB" sz="3600" b="1" dirty="0" err="1">
                <a:latin typeface="Times New Roman"/>
                <a:cs typeface="Times New Roman"/>
              </a:rPr>
              <a:t>Kokiomis</a:t>
            </a:r>
            <a:r>
              <a:rPr lang="en-GB" sz="3600" b="1" dirty="0">
                <a:latin typeface="Times New Roman"/>
                <a:cs typeface="Times New Roman"/>
              </a:rPr>
              <a:t> </a:t>
            </a:r>
            <a:r>
              <a:rPr lang="en-GB" sz="3600" b="1" dirty="0" err="1">
                <a:latin typeface="Times New Roman"/>
                <a:cs typeface="Times New Roman"/>
              </a:rPr>
              <a:t>kūno</a:t>
            </a:r>
            <a:r>
              <a:rPr lang="en-GB" sz="3600" b="1" dirty="0">
                <a:latin typeface="Times New Roman"/>
                <a:cs typeface="Times New Roman"/>
              </a:rPr>
              <a:t> </a:t>
            </a:r>
            <a:r>
              <a:rPr lang="en-GB" sz="3600" b="1" dirty="0" err="1">
                <a:latin typeface="Times New Roman"/>
                <a:cs typeface="Times New Roman"/>
              </a:rPr>
              <a:t>dalimis</a:t>
            </a:r>
            <a:r>
              <a:rPr lang="en-GB" sz="3600" b="1" dirty="0">
                <a:latin typeface="Times New Roman"/>
                <a:cs typeface="Times New Roman"/>
              </a:rPr>
              <a:t> </a:t>
            </a:r>
            <a:r>
              <a:rPr lang="en-GB" sz="3600" b="1" dirty="0" err="1">
                <a:latin typeface="Times New Roman"/>
                <a:cs typeface="Times New Roman"/>
              </a:rPr>
              <a:t>bitė</a:t>
            </a:r>
            <a:r>
              <a:rPr lang="en-GB" sz="3600" b="1" dirty="0">
                <a:latin typeface="Times New Roman"/>
                <a:cs typeface="Times New Roman"/>
              </a:rPr>
              <a:t> </a:t>
            </a:r>
            <a:r>
              <a:rPr lang="en-GB" sz="3600" b="1" dirty="0" err="1">
                <a:latin typeface="Times New Roman"/>
                <a:cs typeface="Times New Roman"/>
              </a:rPr>
              <a:t>jaučia</a:t>
            </a:r>
            <a:r>
              <a:rPr lang="en-GB" sz="3600" b="1" dirty="0">
                <a:latin typeface="Times New Roman"/>
                <a:cs typeface="Times New Roman"/>
              </a:rPr>
              <a:t> </a:t>
            </a:r>
            <a:r>
              <a:rPr lang="en-GB" sz="3600" b="1" dirty="0" err="1">
                <a:latin typeface="Times New Roman"/>
                <a:cs typeface="Times New Roman"/>
              </a:rPr>
              <a:t>elektrinius</a:t>
            </a:r>
            <a:r>
              <a:rPr lang="en-GB" sz="3600" b="1" dirty="0">
                <a:latin typeface="Times New Roman"/>
                <a:cs typeface="Times New Roman"/>
              </a:rPr>
              <a:t> </a:t>
            </a:r>
            <a:r>
              <a:rPr lang="en-GB" sz="3600" b="1" dirty="0" err="1">
                <a:latin typeface="Times New Roman"/>
                <a:cs typeface="Times New Roman"/>
              </a:rPr>
              <a:t>laukus</a:t>
            </a:r>
            <a:r>
              <a:rPr lang="en-GB" sz="3600" b="1" dirty="0">
                <a:latin typeface="Times New Roman"/>
                <a:cs typeface="Times New Roman"/>
              </a:rPr>
              <a:t>?</a:t>
            </a:r>
            <a:endParaRPr lang="en-GB" dirty="0"/>
          </a:p>
        </p:txBody>
      </p:sp>
      <p:sp>
        <p:nvSpPr>
          <p:cNvPr id="3" name="Turinio vietos rezervavimo ženklas 2">
            <a:extLst>
              <a:ext uri="{FF2B5EF4-FFF2-40B4-BE49-F238E27FC236}">
                <a16:creationId xmlns:a16="http://schemas.microsoft.com/office/drawing/2014/main" id="{91D61227-823F-A38D-C106-67FA54D2BFAC}"/>
              </a:ext>
            </a:extLst>
          </p:cNvPr>
          <p:cNvSpPr>
            <a:spLocks noGrp="1"/>
          </p:cNvSpPr>
          <p:nvPr>
            <p:ph idx="1"/>
          </p:nvPr>
        </p:nvSpPr>
        <p:spPr>
          <a:xfrm>
            <a:off x="1299411" y="2958599"/>
            <a:ext cx="10515600" cy="4351338"/>
          </a:xfrm>
        </p:spPr>
        <p:txBody>
          <a:bodyPr vert="horz" lIns="91440" tIns="45720" rIns="91440" bIns="45720" rtlCol="0" anchor="t">
            <a:normAutofit/>
          </a:bodyPr>
          <a:lstStyle/>
          <a:p>
            <a:pPr marL="0" indent="0">
              <a:buNone/>
            </a:pPr>
            <a:r>
              <a:rPr lang="en-GB">
                <a:latin typeface="Times New Roman"/>
                <a:cs typeface="Times New Roman"/>
              </a:rPr>
              <a:t>A </a:t>
            </a:r>
            <a:r>
              <a:rPr lang="en-GB" err="1">
                <a:latin typeface="Times New Roman"/>
                <a:cs typeface="Times New Roman"/>
              </a:rPr>
              <a:t>Visomis</a:t>
            </a:r>
            <a:r>
              <a:rPr lang="en-GB">
                <a:latin typeface="Times New Roman"/>
                <a:cs typeface="Times New Roman"/>
              </a:rPr>
              <a:t> </a:t>
            </a:r>
            <a:r>
              <a:rPr lang="en-GB" err="1">
                <a:latin typeface="Times New Roman"/>
                <a:cs typeface="Times New Roman"/>
              </a:rPr>
              <a:t>kojomis</a:t>
            </a:r>
            <a:endParaRPr lang="en-US">
              <a:latin typeface="Times New Roman"/>
              <a:cs typeface="Times New Roman"/>
            </a:endParaRPr>
          </a:p>
          <a:p>
            <a:pPr marL="0" indent="0">
              <a:buNone/>
            </a:pPr>
            <a:r>
              <a:rPr lang="en-GB">
                <a:latin typeface="Times New Roman"/>
                <a:cs typeface="Times New Roman"/>
              </a:rPr>
              <a:t>B </a:t>
            </a:r>
            <a:r>
              <a:rPr lang="en-GB" err="1">
                <a:latin typeface="Times New Roman"/>
                <a:cs typeface="Times New Roman"/>
              </a:rPr>
              <a:t>Akimis</a:t>
            </a:r>
            <a:endParaRPr lang="en-GB">
              <a:latin typeface="Times New Roman"/>
              <a:cs typeface="Times New Roman"/>
            </a:endParaRPr>
          </a:p>
          <a:p>
            <a:pPr marL="0" indent="0">
              <a:buNone/>
            </a:pPr>
            <a:r>
              <a:rPr lang="en-GB">
                <a:latin typeface="Times New Roman"/>
                <a:cs typeface="Times New Roman"/>
              </a:rPr>
              <a:t>C </a:t>
            </a:r>
            <a:r>
              <a:rPr lang="en-GB" err="1">
                <a:latin typeface="Times New Roman"/>
                <a:cs typeface="Times New Roman"/>
              </a:rPr>
              <a:t>Antenomis</a:t>
            </a:r>
            <a:r>
              <a:rPr lang="en-GB">
                <a:latin typeface="Times New Roman"/>
                <a:cs typeface="Times New Roman"/>
              </a:rPr>
              <a:t> </a:t>
            </a:r>
            <a:r>
              <a:rPr lang="en-GB" err="1">
                <a:latin typeface="Times New Roman"/>
                <a:cs typeface="Times New Roman"/>
              </a:rPr>
              <a:t>ir</a:t>
            </a:r>
            <a:r>
              <a:rPr lang="en-GB">
                <a:latin typeface="Times New Roman"/>
                <a:cs typeface="Times New Roman"/>
              </a:rPr>
              <a:t> </a:t>
            </a:r>
            <a:r>
              <a:rPr lang="en-GB" err="1">
                <a:latin typeface="Times New Roman"/>
                <a:cs typeface="Times New Roman"/>
              </a:rPr>
              <a:t>plaukeliais</a:t>
            </a:r>
            <a:endParaRPr lang="en-GB">
              <a:latin typeface="Times New Roman"/>
              <a:cs typeface="Times New Roman"/>
            </a:endParaRPr>
          </a:p>
          <a:p>
            <a:pPr marL="0" indent="0">
              <a:buNone/>
            </a:pPr>
            <a:r>
              <a:rPr lang="en-GB">
                <a:latin typeface="Times New Roman"/>
                <a:cs typeface="Times New Roman"/>
              </a:rPr>
              <a:t>D </a:t>
            </a:r>
            <a:r>
              <a:rPr lang="en-GB" err="1">
                <a:latin typeface="Times New Roman"/>
                <a:cs typeface="Times New Roman"/>
              </a:rPr>
              <a:t>Sparneliais</a:t>
            </a:r>
            <a:endParaRPr lang="en-GB">
              <a:latin typeface="Times New Roman"/>
              <a:cs typeface="Times New Roman"/>
            </a:endParaRPr>
          </a:p>
        </p:txBody>
      </p:sp>
      <p:grpSp>
        <p:nvGrpSpPr>
          <p:cNvPr id="5" name="Grupė 4">
            <a:extLst>
              <a:ext uri="{FF2B5EF4-FFF2-40B4-BE49-F238E27FC236}">
                <a16:creationId xmlns:a16="http://schemas.microsoft.com/office/drawing/2014/main" id="{2DEC7083-ECD8-72A2-34E3-97063F9733D2}"/>
              </a:ext>
            </a:extLst>
          </p:cNvPr>
          <p:cNvGrpSpPr/>
          <p:nvPr/>
        </p:nvGrpSpPr>
        <p:grpSpPr>
          <a:xfrm>
            <a:off x="10068910" y="6190593"/>
            <a:ext cx="1954923" cy="595586"/>
            <a:chOff x="9627476" y="6169572"/>
            <a:chExt cx="1891862" cy="578069"/>
          </a:xfrm>
        </p:grpSpPr>
        <p:sp>
          <p:nvSpPr>
            <p:cNvPr id="6" name="Veiksmo mygtukas: Grįžti atgal arba Ankstesnis 5">
              <a:hlinkClick r:id="" action="ppaction://hlinkshowjump?jump=previousslide" highlightClick="1"/>
              <a:extLst>
                <a:ext uri="{FF2B5EF4-FFF2-40B4-BE49-F238E27FC236}">
                  <a16:creationId xmlns:a16="http://schemas.microsoft.com/office/drawing/2014/main" id="{727FA582-FB2D-6E19-7149-786AFA77213D}"/>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Veiksmo mygtukas: Eiti pirmyn arba Paskesnis 6">
              <a:hlinkClick r:id="" action="ppaction://hlinkshowjump?jump=nextslide" highlightClick="1"/>
              <a:extLst>
                <a:ext uri="{FF2B5EF4-FFF2-40B4-BE49-F238E27FC236}">
                  <a16:creationId xmlns:a16="http://schemas.microsoft.com/office/drawing/2014/main" id="{464CF860-851C-7B3D-FD14-4B5CD78BE1DC}"/>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Veiksmo mygtukas: Eiti į pagrindinį 7">
              <a:hlinkClick r:id="rId3" action="ppaction://hlinksldjump" highlightClick="1"/>
              <a:extLst>
                <a:ext uri="{FF2B5EF4-FFF2-40B4-BE49-F238E27FC236}">
                  <a16:creationId xmlns:a16="http://schemas.microsoft.com/office/drawing/2014/main" id="{CDFA3678-3473-5F15-6A65-7EB503E6BAE9}"/>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9" name="Oval 8">
            <a:extLst>
              <a:ext uri="{FF2B5EF4-FFF2-40B4-BE49-F238E27FC236}">
                <a16:creationId xmlns:a16="http://schemas.microsoft.com/office/drawing/2014/main" id="{30B26606-F3C6-441E-A46C-437B5E48B324}"/>
              </a:ext>
            </a:extLst>
          </p:cNvPr>
          <p:cNvSpPr/>
          <p:nvPr/>
        </p:nvSpPr>
        <p:spPr>
          <a:xfrm>
            <a:off x="1111348" y="4037428"/>
            <a:ext cx="717452" cy="37982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1173043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4000"/>
            <a:lum/>
          </a:blip>
          <a:srcRect/>
          <a:stretch>
            <a:fillRect t="-39000" b="-39000"/>
          </a:stretch>
        </a:blipFill>
        <a:effectLst/>
      </p:bgPr>
    </p:bg>
    <p:spTree>
      <p:nvGrpSpPr>
        <p:cNvPr id="1" name=""/>
        <p:cNvGrpSpPr/>
        <p:nvPr/>
      </p:nvGrpSpPr>
      <p:grpSpPr>
        <a:xfrm>
          <a:off x="0" y="0"/>
          <a:ext cx="0" cy="0"/>
          <a:chOff x="0" y="0"/>
          <a:chExt cx="0" cy="0"/>
        </a:xfrm>
      </p:grpSpPr>
      <p:sp>
        <p:nvSpPr>
          <p:cNvPr id="4" name="Stačiakampis: suapvalinti kampai 3">
            <a:extLst>
              <a:ext uri="{FF2B5EF4-FFF2-40B4-BE49-F238E27FC236}">
                <a16:creationId xmlns:a16="http://schemas.microsoft.com/office/drawing/2014/main" id="{977A3659-BC4C-8597-34DF-C336FB9073FD}"/>
              </a:ext>
            </a:extLst>
          </p:cNvPr>
          <p:cNvSpPr/>
          <p:nvPr/>
        </p:nvSpPr>
        <p:spPr>
          <a:xfrm>
            <a:off x="838200" y="1292680"/>
            <a:ext cx="8083958" cy="4884283"/>
          </a:xfrm>
          <a:prstGeom prst="roundRect">
            <a:avLst/>
          </a:prstGeom>
          <a:solidFill>
            <a:schemeClr val="accent5">
              <a:lumMod val="40000"/>
              <a:lumOff val="60000"/>
              <a:alpha val="72000"/>
            </a:schemeClr>
          </a:solidFill>
          <a:ln w="19685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Pavadinimas 1">
            <a:extLst>
              <a:ext uri="{FF2B5EF4-FFF2-40B4-BE49-F238E27FC236}">
                <a16:creationId xmlns:a16="http://schemas.microsoft.com/office/drawing/2014/main" id="{805AD0C6-F39F-9AED-2D44-BDCEC8DFF81B}"/>
              </a:ext>
            </a:extLst>
          </p:cNvPr>
          <p:cNvSpPr>
            <a:spLocks noGrp="1"/>
          </p:cNvSpPr>
          <p:nvPr>
            <p:ph type="title"/>
          </p:nvPr>
        </p:nvSpPr>
        <p:spPr>
          <a:xfrm>
            <a:off x="1359568" y="1427915"/>
            <a:ext cx="7277995" cy="1325563"/>
          </a:xfrm>
        </p:spPr>
        <p:txBody>
          <a:bodyPr/>
          <a:lstStyle/>
          <a:p>
            <a:r>
              <a:rPr lang="lt-LT" sz="3600" b="1" dirty="0">
                <a:latin typeface="Times New Roman"/>
                <a:cs typeface="Times New Roman"/>
              </a:rPr>
              <a:t>9. </a:t>
            </a:r>
            <a:r>
              <a:rPr lang="en-GB" sz="3600" b="1" dirty="0" err="1">
                <a:latin typeface="Times New Roman"/>
                <a:cs typeface="Times New Roman"/>
              </a:rPr>
              <a:t>Kokiu</a:t>
            </a:r>
            <a:r>
              <a:rPr lang="en-GB" sz="3600" b="1" dirty="0">
                <a:latin typeface="Times New Roman"/>
                <a:cs typeface="Times New Roman"/>
              </a:rPr>
              <a:t> </a:t>
            </a:r>
            <a:r>
              <a:rPr lang="en-GB" sz="3600" b="1" dirty="0" err="1">
                <a:latin typeface="Times New Roman"/>
                <a:cs typeface="Times New Roman"/>
              </a:rPr>
              <a:t>krūviu</a:t>
            </a:r>
            <a:r>
              <a:rPr lang="en-GB" sz="3600" b="1" dirty="0">
                <a:latin typeface="Times New Roman"/>
                <a:cs typeface="Times New Roman"/>
              </a:rPr>
              <a:t> </a:t>
            </a:r>
            <a:r>
              <a:rPr lang="en-GB" sz="3600" b="1" dirty="0" err="1">
                <a:latin typeface="Times New Roman"/>
                <a:cs typeface="Times New Roman"/>
              </a:rPr>
              <a:t>pasikrauna</a:t>
            </a:r>
            <a:r>
              <a:rPr lang="en-GB" sz="3600" b="1" dirty="0">
                <a:latin typeface="Times New Roman"/>
                <a:cs typeface="Times New Roman"/>
              </a:rPr>
              <a:t> </a:t>
            </a:r>
            <a:r>
              <a:rPr lang="en-GB" sz="3600" b="1" dirty="0" err="1">
                <a:latin typeface="Times New Roman"/>
                <a:cs typeface="Times New Roman"/>
              </a:rPr>
              <a:t>bitė</a:t>
            </a:r>
            <a:r>
              <a:rPr lang="en-GB" sz="3600" b="1" dirty="0">
                <a:latin typeface="Times New Roman"/>
                <a:cs typeface="Times New Roman"/>
              </a:rPr>
              <a:t>?</a:t>
            </a:r>
          </a:p>
        </p:txBody>
      </p:sp>
      <p:sp>
        <p:nvSpPr>
          <p:cNvPr id="3" name="Turinio vietos rezervavimo ženklas 2">
            <a:extLst>
              <a:ext uri="{FF2B5EF4-FFF2-40B4-BE49-F238E27FC236}">
                <a16:creationId xmlns:a16="http://schemas.microsoft.com/office/drawing/2014/main" id="{91D61227-823F-A38D-C106-67FA54D2BFAC}"/>
              </a:ext>
            </a:extLst>
          </p:cNvPr>
          <p:cNvSpPr>
            <a:spLocks noGrp="1"/>
          </p:cNvSpPr>
          <p:nvPr>
            <p:ph idx="1"/>
          </p:nvPr>
        </p:nvSpPr>
        <p:spPr>
          <a:xfrm>
            <a:off x="1149888" y="2753478"/>
            <a:ext cx="7460581" cy="2995244"/>
          </a:xfrm>
        </p:spPr>
        <p:txBody>
          <a:bodyPr vert="horz" lIns="91440" tIns="45720" rIns="91440" bIns="45720" rtlCol="0" anchor="t">
            <a:normAutofit/>
          </a:bodyPr>
          <a:lstStyle/>
          <a:p>
            <a:pPr marL="0" indent="0">
              <a:buNone/>
            </a:pPr>
            <a:r>
              <a:rPr lang="en-GB" dirty="0">
                <a:latin typeface="Times New Roman"/>
                <a:cs typeface="Times New Roman"/>
              </a:rPr>
              <a:t>A </a:t>
            </a:r>
            <a:r>
              <a:rPr lang="lt-LT" dirty="0">
                <a:latin typeface="Times New Roman"/>
                <a:cs typeface="Times New Roman"/>
              </a:rPr>
              <a:t>Neigiamu</a:t>
            </a:r>
          </a:p>
          <a:p>
            <a:pPr marL="0" indent="0">
              <a:buNone/>
            </a:pPr>
            <a:r>
              <a:rPr lang="lt-LT" dirty="0">
                <a:latin typeface="Times New Roman"/>
                <a:cs typeface="Times New Roman"/>
              </a:rPr>
              <a:t>B Teigiamu</a:t>
            </a:r>
          </a:p>
          <a:p>
            <a:pPr marL="0" indent="0">
              <a:buNone/>
            </a:pPr>
            <a:r>
              <a:rPr lang="lt-LT" dirty="0">
                <a:latin typeface="Times New Roman"/>
                <a:cs typeface="Times New Roman"/>
              </a:rPr>
              <a:t>C Teigiamu ir neigiamu</a:t>
            </a:r>
          </a:p>
          <a:p>
            <a:pPr marL="0" indent="0">
              <a:buNone/>
            </a:pPr>
            <a:r>
              <a:rPr lang="lt-LT" dirty="0">
                <a:latin typeface="Times New Roman"/>
                <a:cs typeface="Times New Roman"/>
              </a:rPr>
              <a:t>D Bitė nepasikrauna jokiu krūviu</a:t>
            </a:r>
          </a:p>
        </p:txBody>
      </p:sp>
      <p:grpSp>
        <p:nvGrpSpPr>
          <p:cNvPr id="5" name="Grupė 4">
            <a:extLst>
              <a:ext uri="{FF2B5EF4-FFF2-40B4-BE49-F238E27FC236}">
                <a16:creationId xmlns:a16="http://schemas.microsoft.com/office/drawing/2014/main" id="{F5770E2F-8CDC-9A07-1D87-6193A8078253}"/>
              </a:ext>
            </a:extLst>
          </p:cNvPr>
          <p:cNvGrpSpPr/>
          <p:nvPr/>
        </p:nvGrpSpPr>
        <p:grpSpPr>
          <a:xfrm>
            <a:off x="10068910" y="6190593"/>
            <a:ext cx="1954923" cy="595586"/>
            <a:chOff x="9627476" y="6169572"/>
            <a:chExt cx="1891862" cy="578069"/>
          </a:xfrm>
        </p:grpSpPr>
        <p:sp>
          <p:nvSpPr>
            <p:cNvPr id="6" name="Veiksmo mygtukas: Grįžti atgal arba Ankstesnis 5">
              <a:hlinkClick r:id="" action="ppaction://hlinkshowjump?jump=previousslide" highlightClick="1"/>
              <a:extLst>
                <a:ext uri="{FF2B5EF4-FFF2-40B4-BE49-F238E27FC236}">
                  <a16:creationId xmlns:a16="http://schemas.microsoft.com/office/drawing/2014/main" id="{C83772F0-F91B-5F76-458A-474545C13EDF}"/>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Veiksmo mygtukas: Eiti pirmyn arba Paskesnis 6">
              <a:hlinkClick r:id="" action="ppaction://hlinkshowjump?jump=nextslide" highlightClick="1"/>
              <a:extLst>
                <a:ext uri="{FF2B5EF4-FFF2-40B4-BE49-F238E27FC236}">
                  <a16:creationId xmlns:a16="http://schemas.microsoft.com/office/drawing/2014/main" id="{ADDA4234-4FA3-DC2A-B2FA-DAA3B8F051F9}"/>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Veiksmo mygtukas: Eiti į pagrindinį 7">
              <a:hlinkClick r:id="rId3" action="ppaction://hlinksldjump" highlightClick="1"/>
              <a:extLst>
                <a:ext uri="{FF2B5EF4-FFF2-40B4-BE49-F238E27FC236}">
                  <a16:creationId xmlns:a16="http://schemas.microsoft.com/office/drawing/2014/main" id="{7A84770C-8BCC-B9AF-BAF3-52D85119673B}"/>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9" name="Oval 8">
            <a:extLst>
              <a:ext uri="{FF2B5EF4-FFF2-40B4-BE49-F238E27FC236}">
                <a16:creationId xmlns:a16="http://schemas.microsoft.com/office/drawing/2014/main" id="{45C10E33-5218-4692-B37F-9C7E40BCE1AE}"/>
              </a:ext>
            </a:extLst>
          </p:cNvPr>
          <p:cNvSpPr/>
          <p:nvPr/>
        </p:nvSpPr>
        <p:spPr>
          <a:xfrm>
            <a:off x="1026942" y="3207434"/>
            <a:ext cx="562707" cy="52050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2374635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4000"/>
            <a:lum/>
          </a:blip>
          <a:srcRect/>
          <a:stretch>
            <a:fillRect t="-9000" b="-9000"/>
          </a:stretch>
        </a:blipFill>
        <a:effectLst/>
      </p:bgPr>
    </p:bg>
    <p:spTree>
      <p:nvGrpSpPr>
        <p:cNvPr id="1" name=""/>
        <p:cNvGrpSpPr/>
        <p:nvPr/>
      </p:nvGrpSpPr>
      <p:grpSpPr>
        <a:xfrm>
          <a:off x="0" y="0"/>
          <a:ext cx="0" cy="0"/>
          <a:chOff x="0" y="0"/>
          <a:chExt cx="0" cy="0"/>
        </a:xfrm>
      </p:grpSpPr>
      <p:sp>
        <p:nvSpPr>
          <p:cNvPr id="4" name="Stačiakampis: suapvalinti kampai 3">
            <a:extLst>
              <a:ext uri="{FF2B5EF4-FFF2-40B4-BE49-F238E27FC236}">
                <a16:creationId xmlns:a16="http://schemas.microsoft.com/office/drawing/2014/main" id="{977A3659-BC4C-8597-34DF-C336FB9073FD}"/>
              </a:ext>
            </a:extLst>
          </p:cNvPr>
          <p:cNvSpPr/>
          <p:nvPr/>
        </p:nvSpPr>
        <p:spPr>
          <a:xfrm>
            <a:off x="838200" y="1292680"/>
            <a:ext cx="8083958" cy="4884283"/>
          </a:xfrm>
          <a:prstGeom prst="roundRect">
            <a:avLst/>
          </a:prstGeom>
          <a:solidFill>
            <a:schemeClr val="accent5">
              <a:lumMod val="40000"/>
              <a:lumOff val="60000"/>
              <a:alpha val="72000"/>
            </a:schemeClr>
          </a:solidFill>
          <a:ln w="19685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Pavadinimas 1">
            <a:extLst>
              <a:ext uri="{FF2B5EF4-FFF2-40B4-BE49-F238E27FC236}">
                <a16:creationId xmlns:a16="http://schemas.microsoft.com/office/drawing/2014/main" id="{805AD0C6-F39F-9AED-2D44-BDCEC8DFF81B}"/>
              </a:ext>
            </a:extLst>
          </p:cNvPr>
          <p:cNvSpPr>
            <a:spLocks noGrp="1"/>
          </p:cNvSpPr>
          <p:nvPr>
            <p:ph type="title"/>
          </p:nvPr>
        </p:nvSpPr>
        <p:spPr>
          <a:xfrm>
            <a:off x="1261389" y="1292680"/>
            <a:ext cx="7938883" cy="1325563"/>
          </a:xfrm>
        </p:spPr>
        <p:txBody>
          <a:bodyPr/>
          <a:lstStyle/>
          <a:p>
            <a:r>
              <a:rPr lang="lt-LT" sz="3600" b="1" dirty="0">
                <a:latin typeface="Times New Roman"/>
                <a:cs typeface="Times New Roman"/>
              </a:rPr>
              <a:t>10. </a:t>
            </a:r>
            <a:r>
              <a:rPr lang="en-GB" sz="3600" b="1" dirty="0" err="1">
                <a:latin typeface="Times New Roman"/>
                <a:cs typeface="Times New Roman"/>
              </a:rPr>
              <a:t>Kokie</a:t>
            </a:r>
            <a:r>
              <a:rPr lang="en-GB" sz="3600" b="1" dirty="0">
                <a:latin typeface="Times New Roman"/>
                <a:cs typeface="Times New Roman"/>
              </a:rPr>
              <a:t> </a:t>
            </a:r>
            <a:r>
              <a:rPr lang="en-GB" sz="3600" b="1" dirty="0" err="1">
                <a:latin typeface="Times New Roman"/>
                <a:cs typeface="Times New Roman"/>
              </a:rPr>
              <a:t>gyvūnai</a:t>
            </a:r>
            <a:r>
              <a:rPr lang="en-GB" sz="3600" b="1" dirty="0">
                <a:latin typeface="Times New Roman"/>
                <a:cs typeface="Times New Roman"/>
              </a:rPr>
              <a:t> </a:t>
            </a:r>
            <a:r>
              <a:rPr lang="en-GB" sz="3600" b="1" dirty="0" err="1">
                <a:latin typeface="Times New Roman"/>
                <a:cs typeface="Times New Roman"/>
              </a:rPr>
              <a:t>gali</a:t>
            </a:r>
            <a:r>
              <a:rPr lang="en-GB" sz="3600" b="1" dirty="0">
                <a:latin typeface="Times New Roman"/>
                <a:cs typeface="Times New Roman"/>
              </a:rPr>
              <a:t> </a:t>
            </a:r>
            <a:r>
              <a:rPr lang="en-GB" sz="3600" b="1" dirty="0" err="1">
                <a:latin typeface="Times New Roman"/>
                <a:cs typeface="Times New Roman"/>
              </a:rPr>
              <a:t>skristi</a:t>
            </a:r>
            <a:r>
              <a:rPr lang="en-GB" sz="3600" b="1" dirty="0">
                <a:latin typeface="Times New Roman"/>
                <a:cs typeface="Times New Roman"/>
              </a:rPr>
              <a:t> </a:t>
            </a:r>
            <a:r>
              <a:rPr lang="en-GB" sz="3600" b="1" dirty="0" err="1">
                <a:latin typeface="Times New Roman"/>
                <a:cs typeface="Times New Roman"/>
              </a:rPr>
              <a:t>naudojant</a:t>
            </a:r>
            <a:r>
              <a:rPr lang="en-GB" sz="3600" b="1" dirty="0">
                <a:latin typeface="Times New Roman"/>
                <a:cs typeface="Times New Roman"/>
              </a:rPr>
              <a:t> </a:t>
            </a:r>
            <a:r>
              <a:rPr lang="en-GB" sz="3600" b="1" dirty="0" err="1">
                <a:latin typeface="Times New Roman"/>
                <a:cs typeface="Times New Roman"/>
              </a:rPr>
              <a:t>elektrą</a:t>
            </a:r>
            <a:r>
              <a:rPr lang="en-GB" sz="3600" b="1" dirty="0">
                <a:latin typeface="Times New Roman"/>
                <a:cs typeface="Times New Roman"/>
              </a:rPr>
              <a:t>?</a:t>
            </a:r>
            <a:endParaRPr lang="en-GB" sz="3600" dirty="0">
              <a:latin typeface="Times New Roman"/>
              <a:cs typeface="Times New Roman"/>
            </a:endParaRPr>
          </a:p>
        </p:txBody>
      </p:sp>
      <p:sp>
        <p:nvSpPr>
          <p:cNvPr id="3" name="Turinio vietos rezervavimo ženklas 2">
            <a:extLst>
              <a:ext uri="{FF2B5EF4-FFF2-40B4-BE49-F238E27FC236}">
                <a16:creationId xmlns:a16="http://schemas.microsoft.com/office/drawing/2014/main" id="{91D61227-823F-A38D-C106-67FA54D2BFAC}"/>
              </a:ext>
            </a:extLst>
          </p:cNvPr>
          <p:cNvSpPr>
            <a:spLocks noGrp="1"/>
          </p:cNvSpPr>
          <p:nvPr>
            <p:ph idx="1"/>
          </p:nvPr>
        </p:nvSpPr>
        <p:spPr>
          <a:xfrm>
            <a:off x="1261389" y="2618243"/>
            <a:ext cx="5632938" cy="2856988"/>
          </a:xfrm>
        </p:spPr>
        <p:txBody>
          <a:bodyPr/>
          <a:lstStyle/>
          <a:p>
            <a:pPr marL="0" indent="0">
              <a:buNone/>
            </a:pPr>
            <a:r>
              <a:rPr lang="lt-LT" dirty="0">
                <a:latin typeface="Times New Roman" panose="02020603050405020304" pitchFamily="18" charset="0"/>
                <a:cs typeface="Times New Roman" panose="02020603050405020304" pitchFamily="18" charset="0"/>
              </a:rPr>
              <a:t>A Drugeliai</a:t>
            </a:r>
          </a:p>
          <a:p>
            <a:pPr marL="0" indent="0">
              <a:buNone/>
            </a:pPr>
            <a:r>
              <a:rPr lang="lt-LT" dirty="0">
                <a:latin typeface="Times New Roman" panose="02020603050405020304" pitchFamily="18" charset="0"/>
                <a:cs typeface="Times New Roman" panose="02020603050405020304" pitchFamily="18" charset="0"/>
              </a:rPr>
              <a:t>B Paukščiai</a:t>
            </a:r>
          </a:p>
          <a:p>
            <a:pPr marL="0" indent="0">
              <a:buNone/>
            </a:pPr>
            <a:r>
              <a:rPr lang="lt-LT" dirty="0">
                <a:latin typeface="Times New Roman" panose="02020603050405020304" pitchFamily="18" charset="0"/>
                <a:cs typeface="Times New Roman" panose="02020603050405020304" pitchFamily="18" charset="0"/>
              </a:rPr>
              <a:t>C Vorai</a:t>
            </a:r>
          </a:p>
          <a:p>
            <a:pPr marL="0" indent="0">
              <a:buNone/>
            </a:pPr>
            <a:r>
              <a:rPr lang="lt-LT" dirty="0">
                <a:latin typeface="Times New Roman" panose="02020603050405020304" pitchFamily="18" charset="0"/>
                <a:cs typeface="Times New Roman" panose="02020603050405020304" pitchFamily="18" charset="0"/>
              </a:rPr>
              <a:t>D Voverės</a:t>
            </a:r>
            <a:endParaRPr lang="en-GB" dirty="0">
              <a:latin typeface="Times New Roman" panose="02020603050405020304" pitchFamily="18" charset="0"/>
              <a:cs typeface="Times New Roman" panose="02020603050405020304" pitchFamily="18" charset="0"/>
            </a:endParaRPr>
          </a:p>
        </p:txBody>
      </p:sp>
      <p:grpSp>
        <p:nvGrpSpPr>
          <p:cNvPr id="5" name="Grupė 4">
            <a:extLst>
              <a:ext uri="{FF2B5EF4-FFF2-40B4-BE49-F238E27FC236}">
                <a16:creationId xmlns:a16="http://schemas.microsoft.com/office/drawing/2014/main" id="{7795D2ED-F0FC-0771-6547-BDA7B466BE1A}"/>
              </a:ext>
            </a:extLst>
          </p:cNvPr>
          <p:cNvGrpSpPr/>
          <p:nvPr/>
        </p:nvGrpSpPr>
        <p:grpSpPr>
          <a:xfrm>
            <a:off x="10068910" y="6190593"/>
            <a:ext cx="1954923" cy="595586"/>
            <a:chOff x="9627476" y="6169572"/>
            <a:chExt cx="1891862" cy="578069"/>
          </a:xfrm>
        </p:grpSpPr>
        <p:sp>
          <p:nvSpPr>
            <p:cNvPr id="6" name="Veiksmo mygtukas: Grįžti atgal arba Ankstesnis 5">
              <a:hlinkClick r:id="" action="ppaction://hlinkshowjump?jump=previousslide" highlightClick="1"/>
              <a:extLst>
                <a:ext uri="{FF2B5EF4-FFF2-40B4-BE49-F238E27FC236}">
                  <a16:creationId xmlns:a16="http://schemas.microsoft.com/office/drawing/2014/main" id="{23B049CE-1D9B-DBC5-96FF-390D51259428}"/>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Veiksmo mygtukas: Eiti pirmyn arba Paskesnis 6">
              <a:hlinkClick r:id="" action="ppaction://hlinkshowjump?jump=nextslide" highlightClick="1"/>
              <a:extLst>
                <a:ext uri="{FF2B5EF4-FFF2-40B4-BE49-F238E27FC236}">
                  <a16:creationId xmlns:a16="http://schemas.microsoft.com/office/drawing/2014/main" id="{C099BCAE-97FF-0580-2BD0-91E484C5946C}"/>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Veiksmo mygtukas: Eiti į pagrindinį 7">
              <a:hlinkClick r:id="rId3" action="ppaction://hlinksldjump" highlightClick="1"/>
              <a:extLst>
                <a:ext uri="{FF2B5EF4-FFF2-40B4-BE49-F238E27FC236}">
                  <a16:creationId xmlns:a16="http://schemas.microsoft.com/office/drawing/2014/main" id="{B8779F04-F58E-3953-7C4F-BD6280DF848C}"/>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9" name="Oval 8">
            <a:extLst>
              <a:ext uri="{FF2B5EF4-FFF2-40B4-BE49-F238E27FC236}">
                <a16:creationId xmlns:a16="http://schemas.microsoft.com/office/drawing/2014/main" id="{D8720A9F-0715-4C8F-A096-74B0F4083BAE}"/>
              </a:ext>
            </a:extLst>
          </p:cNvPr>
          <p:cNvSpPr/>
          <p:nvPr/>
        </p:nvSpPr>
        <p:spPr>
          <a:xfrm>
            <a:off x="1097280" y="3699803"/>
            <a:ext cx="689317" cy="40796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28295583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lum/>
          </a:blip>
          <a:srcRect/>
          <a:stretch>
            <a:fillRect l="-4000" r="-4000"/>
          </a:stretch>
        </a:blipFill>
        <a:effectLst/>
      </p:bgPr>
    </p:bg>
    <p:spTree>
      <p:nvGrpSpPr>
        <p:cNvPr id="1" name=""/>
        <p:cNvGrpSpPr/>
        <p:nvPr/>
      </p:nvGrpSpPr>
      <p:grpSpPr>
        <a:xfrm>
          <a:off x="0" y="0"/>
          <a:ext cx="0" cy="0"/>
          <a:chOff x="0" y="0"/>
          <a:chExt cx="0" cy="0"/>
        </a:xfrm>
      </p:grpSpPr>
      <p:sp>
        <p:nvSpPr>
          <p:cNvPr id="4" name="Stačiakampis: suapvalinti kampai 3">
            <a:extLst>
              <a:ext uri="{FF2B5EF4-FFF2-40B4-BE49-F238E27FC236}">
                <a16:creationId xmlns:a16="http://schemas.microsoft.com/office/drawing/2014/main" id="{65F18B58-D02B-66FF-DA7B-9E43F0EC5855}"/>
              </a:ext>
            </a:extLst>
          </p:cNvPr>
          <p:cNvSpPr/>
          <p:nvPr/>
        </p:nvSpPr>
        <p:spPr>
          <a:xfrm>
            <a:off x="1524000" y="1558158"/>
            <a:ext cx="9144000" cy="3741683"/>
          </a:xfrm>
          <a:prstGeom prst="roundRect">
            <a:avLst/>
          </a:prstGeom>
          <a:solidFill>
            <a:schemeClr val="accent4">
              <a:lumMod val="60000"/>
              <a:lumOff val="40000"/>
              <a:alpha val="64000"/>
            </a:schemeClr>
          </a:solidFill>
          <a:ln w="174625">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Pavadinimas 1">
            <a:extLst>
              <a:ext uri="{FF2B5EF4-FFF2-40B4-BE49-F238E27FC236}">
                <a16:creationId xmlns:a16="http://schemas.microsoft.com/office/drawing/2014/main" id="{62585C36-4184-ADDC-CB81-B9A9E62A42FB}"/>
              </a:ext>
            </a:extLst>
          </p:cNvPr>
          <p:cNvSpPr>
            <a:spLocks noGrp="1"/>
          </p:cNvSpPr>
          <p:nvPr>
            <p:ph type="ctrTitle"/>
          </p:nvPr>
        </p:nvSpPr>
        <p:spPr>
          <a:xfrm>
            <a:off x="1524000" y="2235199"/>
            <a:ext cx="9144000" cy="2387600"/>
          </a:xfrm>
        </p:spPr>
        <p:txBody>
          <a:bodyPr anchor="ctr"/>
          <a:lstStyle/>
          <a:p>
            <a:r>
              <a:rPr lang="lt-LT" b="1"/>
              <a:t>Eksperimentai!</a:t>
            </a:r>
            <a:endParaRPr lang="en-GB" b="1"/>
          </a:p>
        </p:txBody>
      </p:sp>
      <p:sp>
        <p:nvSpPr>
          <p:cNvPr id="3" name="Antrinis pavadinimas 2">
            <a:extLst>
              <a:ext uri="{FF2B5EF4-FFF2-40B4-BE49-F238E27FC236}">
                <a16:creationId xmlns:a16="http://schemas.microsoft.com/office/drawing/2014/main" id="{981F49FB-B925-222E-351A-500F34965FB8}"/>
              </a:ext>
            </a:extLst>
          </p:cNvPr>
          <p:cNvSpPr>
            <a:spLocks noGrp="1"/>
          </p:cNvSpPr>
          <p:nvPr>
            <p:ph type="subTitle" idx="1"/>
          </p:nvPr>
        </p:nvSpPr>
        <p:spPr/>
        <p:txBody>
          <a:bodyPr/>
          <a:lstStyle/>
          <a:p>
            <a:endParaRPr lang="en-GB"/>
          </a:p>
        </p:txBody>
      </p:sp>
      <p:grpSp>
        <p:nvGrpSpPr>
          <p:cNvPr id="5" name="Grupė 4">
            <a:extLst>
              <a:ext uri="{FF2B5EF4-FFF2-40B4-BE49-F238E27FC236}">
                <a16:creationId xmlns:a16="http://schemas.microsoft.com/office/drawing/2014/main" id="{D8C77EDC-706D-8132-C142-20D63E153204}"/>
              </a:ext>
            </a:extLst>
          </p:cNvPr>
          <p:cNvGrpSpPr/>
          <p:nvPr/>
        </p:nvGrpSpPr>
        <p:grpSpPr>
          <a:xfrm>
            <a:off x="10068910" y="6190593"/>
            <a:ext cx="1954923" cy="595586"/>
            <a:chOff x="9627476" y="6169572"/>
            <a:chExt cx="1891862" cy="578069"/>
          </a:xfrm>
        </p:grpSpPr>
        <p:sp>
          <p:nvSpPr>
            <p:cNvPr id="6" name="Veiksmo mygtukas: Grįžti atgal arba Ankstesnis 5">
              <a:hlinkClick r:id="" action="ppaction://hlinkshowjump?jump=previousslide" highlightClick="1"/>
              <a:extLst>
                <a:ext uri="{FF2B5EF4-FFF2-40B4-BE49-F238E27FC236}">
                  <a16:creationId xmlns:a16="http://schemas.microsoft.com/office/drawing/2014/main" id="{B9514EA0-B9FC-AD13-20AE-AAB5B0A1BE5D}"/>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Veiksmo mygtukas: Eiti pirmyn arba Paskesnis 6">
              <a:hlinkClick r:id="" action="ppaction://hlinkshowjump?jump=nextslide" highlightClick="1"/>
              <a:extLst>
                <a:ext uri="{FF2B5EF4-FFF2-40B4-BE49-F238E27FC236}">
                  <a16:creationId xmlns:a16="http://schemas.microsoft.com/office/drawing/2014/main" id="{E8648989-8BB6-A0F7-1F8F-CD87681360E4}"/>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Veiksmo mygtukas: Eiti į pagrindinį 7">
              <a:hlinkClick r:id="rId3" action="ppaction://hlinksldjump" highlightClick="1"/>
              <a:extLst>
                <a:ext uri="{FF2B5EF4-FFF2-40B4-BE49-F238E27FC236}">
                  <a16:creationId xmlns:a16="http://schemas.microsoft.com/office/drawing/2014/main" id="{6A9E66D1-42F7-E88D-1A34-7FDBD749F2FB}"/>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3180746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lum/>
          </a:blip>
          <a:srcRect/>
          <a:stretch>
            <a:fillRect t="-9000" b="-9000"/>
          </a:stretch>
        </a:blipFill>
        <a:effectLst/>
      </p:bgPr>
    </p:bg>
    <p:spTree>
      <p:nvGrpSpPr>
        <p:cNvPr id="1" name=""/>
        <p:cNvGrpSpPr/>
        <p:nvPr/>
      </p:nvGrpSpPr>
      <p:grpSpPr>
        <a:xfrm>
          <a:off x="0" y="0"/>
          <a:ext cx="0" cy="0"/>
          <a:chOff x="0" y="0"/>
          <a:chExt cx="0" cy="0"/>
        </a:xfrm>
      </p:grpSpPr>
      <p:sp>
        <p:nvSpPr>
          <p:cNvPr id="4" name="Stačiakampis: suapvalinti kampai 3">
            <a:extLst>
              <a:ext uri="{FF2B5EF4-FFF2-40B4-BE49-F238E27FC236}">
                <a16:creationId xmlns:a16="http://schemas.microsoft.com/office/drawing/2014/main" id="{17C5D211-1135-AD08-B5CC-7D712BE86339}"/>
              </a:ext>
            </a:extLst>
          </p:cNvPr>
          <p:cNvSpPr/>
          <p:nvPr/>
        </p:nvSpPr>
        <p:spPr>
          <a:xfrm>
            <a:off x="993226" y="1696106"/>
            <a:ext cx="10205545" cy="3465787"/>
          </a:xfrm>
          <a:prstGeom prst="roundRect">
            <a:avLst/>
          </a:prstGeom>
          <a:solidFill>
            <a:schemeClr val="accent4">
              <a:lumMod val="60000"/>
              <a:lumOff val="40000"/>
              <a:alpha val="64000"/>
            </a:schemeClr>
          </a:solidFill>
          <a:ln w="174625">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Pavadinimas 1">
            <a:extLst>
              <a:ext uri="{FF2B5EF4-FFF2-40B4-BE49-F238E27FC236}">
                <a16:creationId xmlns:a16="http://schemas.microsoft.com/office/drawing/2014/main" id="{16F199B9-D377-D678-8AA6-1E90CF716309}"/>
              </a:ext>
            </a:extLst>
          </p:cNvPr>
          <p:cNvSpPr>
            <a:spLocks noGrp="1"/>
          </p:cNvSpPr>
          <p:nvPr>
            <p:ph type="ctrTitle"/>
          </p:nvPr>
        </p:nvSpPr>
        <p:spPr>
          <a:xfrm>
            <a:off x="888121" y="3109694"/>
            <a:ext cx="10415753" cy="1464441"/>
          </a:xfrm>
        </p:spPr>
        <p:txBody>
          <a:bodyPr>
            <a:normAutofit fontScale="90000"/>
          </a:bodyPr>
          <a:lstStyle/>
          <a:p>
            <a:r>
              <a:rPr lang="lt-LT" b="1">
                <a:latin typeface="Times New Roman" panose="02020603050405020304" pitchFamily="18" charset="0"/>
                <a:cs typeface="Times New Roman" panose="02020603050405020304" pitchFamily="18" charset="0"/>
              </a:rPr>
              <a:t>1 bandymas – </a:t>
            </a:r>
            <a:br>
              <a:rPr lang="lt-LT" b="1">
                <a:latin typeface="Times New Roman" panose="02020603050405020304" pitchFamily="18" charset="0"/>
                <a:cs typeface="Times New Roman" panose="02020603050405020304" pitchFamily="18" charset="0"/>
              </a:rPr>
            </a:br>
            <a:r>
              <a:rPr lang="lt-LT" b="1">
                <a:latin typeface="Times New Roman" panose="02020603050405020304" pitchFamily="18" charset="0"/>
                <a:cs typeface="Times New Roman" panose="02020603050405020304" pitchFamily="18" charset="0"/>
              </a:rPr>
              <a:t>,,Elektros srovės šaltinių jungimas“</a:t>
            </a:r>
            <a:endParaRPr lang="en-GB" b="1">
              <a:latin typeface="Times New Roman" panose="02020603050405020304" pitchFamily="18" charset="0"/>
              <a:cs typeface="Times New Roman" panose="02020603050405020304" pitchFamily="18" charset="0"/>
            </a:endParaRPr>
          </a:p>
        </p:txBody>
      </p:sp>
      <p:sp>
        <p:nvSpPr>
          <p:cNvPr id="3" name="Antrinis pavadinimas 2">
            <a:extLst>
              <a:ext uri="{FF2B5EF4-FFF2-40B4-BE49-F238E27FC236}">
                <a16:creationId xmlns:a16="http://schemas.microsoft.com/office/drawing/2014/main" id="{A13424C9-C0DA-7DF7-A71C-D800036F2D2E}"/>
              </a:ext>
            </a:extLst>
          </p:cNvPr>
          <p:cNvSpPr>
            <a:spLocks noGrp="1"/>
          </p:cNvSpPr>
          <p:nvPr>
            <p:ph type="subTitle" idx="1"/>
          </p:nvPr>
        </p:nvSpPr>
        <p:spPr>
          <a:xfrm>
            <a:off x="0" y="6858000"/>
            <a:ext cx="9144000" cy="1655762"/>
          </a:xfrm>
        </p:spPr>
        <p:txBody>
          <a:bodyPr/>
          <a:lstStyle/>
          <a:p>
            <a:endParaRPr lang="en-GB"/>
          </a:p>
        </p:txBody>
      </p:sp>
      <p:grpSp>
        <p:nvGrpSpPr>
          <p:cNvPr id="5" name="Grupė 4">
            <a:extLst>
              <a:ext uri="{FF2B5EF4-FFF2-40B4-BE49-F238E27FC236}">
                <a16:creationId xmlns:a16="http://schemas.microsoft.com/office/drawing/2014/main" id="{7D248F35-694B-AC30-EDFA-61F6BB93E5C8}"/>
              </a:ext>
            </a:extLst>
          </p:cNvPr>
          <p:cNvGrpSpPr/>
          <p:nvPr/>
        </p:nvGrpSpPr>
        <p:grpSpPr>
          <a:xfrm>
            <a:off x="10068910" y="6190593"/>
            <a:ext cx="1954923" cy="595586"/>
            <a:chOff x="9627476" y="6169572"/>
            <a:chExt cx="1891862" cy="578069"/>
          </a:xfrm>
        </p:grpSpPr>
        <p:sp>
          <p:nvSpPr>
            <p:cNvPr id="6" name="Veiksmo mygtukas: Grįžti atgal arba Ankstesnis 5">
              <a:hlinkClick r:id="" action="ppaction://hlinkshowjump?jump=previousslide" highlightClick="1"/>
              <a:extLst>
                <a:ext uri="{FF2B5EF4-FFF2-40B4-BE49-F238E27FC236}">
                  <a16:creationId xmlns:a16="http://schemas.microsoft.com/office/drawing/2014/main" id="{CC996027-A28C-A903-1016-E71FB68F5150}"/>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Veiksmo mygtukas: Eiti pirmyn arba Paskesnis 6">
              <a:hlinkClick r:id="" action="ppaction://hlinkshowjump?jump=nextslide" highlightClick="1"/>
              <a:extLst>
                <a:ext uri="{FF2B5EF4-FFF2-40B4-BE49-F238E27FC236}">
                  <a16:creationId xmlns:a16="http://schemas.microsoft.com/office/drawing/2014/main" id="{02BEDC28-94D6-0325-6C5C-4E8EF8E1008B}"/>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Veiksmo mygtukas: Eiti į pagrindinį 7">
              <a:hlinkClick r:id="rId3" action="ppaction://hlinksldjump" highlightClick="1"/>
              <a:extLst>
                <a:ext uri="{FF2B5EF4-FFF2-40B4-BE49-F238E27FC236}">
                  <a16:creationId xmlns:a16="http://schemas.microsoft.com/office/drawing/2014/main" id="{23E04622-DB62-445E-452B-F1925DA1CB6B}"/>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6727393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lum/>
          </a:blip>
          <a:srcRect/>
          <a:stretch>
            <a:fillRect t="-9000" b="-9000"/>
          </a:stretch>
        </a:blipFill>
        <a:effectLst/>
      </p:bgPr>
    </p:bg>
    <p:spTree>
      <p:nvGrpSpPr>
        <p:cNvPr id="1" name=""/>
        <p:cNvGrpSpPr/>
        <p:nvPr/>
      </p:nvGrpSpPr>
      <p:grpSpPr>
        <a:xfrm>
          <a:off x="0" y="0"/>
          <a:ext cx="0" cy="0"/>
          <a:chOff x="0" y="0"/>
          <a:chExt cx="0" cy="0"/>
        </a:xfrm>
      </p:grpSpPr>
      <p:sp>
        <p:nvSpPr>
          <p:cNvPr id="4" name="Stačiakampis: suapvalinti kampai 3">
            <a:extLst>
              <a:ext uri="{FF2B5EF4-FFF2-40B4-BE49-F238E27FC236}">
                <a16:creationId xmlns:a16="http://schemas.microsoft.com/office/drawing/2014/main" id="{3C0A1614-886E-6074-DA59-AE611314D4B9}"/>
              </a:ext>
            </a:extLst>
          </p:cNvPr>
          <p:cNvSpPr/>
          <p:nvPr/>
        </p:nvSpPr>
        <p:spPr>
          <a:xfrm>
            <a:off x="488729" y="624051"/>
            <a:ext cx="8345781" cy="4011011"/>
          </a:xfrm>
          <a:prstGeom prst="roundRect">
            <a:avLst/>
          </a:prstGeom>
          <a:solidFill>
            <a:schemeClr val="accent4">
              <a:lumMod val="60000"/>
              <a:lumOff val="40000"/>
              <a:alpha val="64000"/>
            </a:schemeClr>
          </a:solidFill>
          <a:ln w="174625">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urinio vietos rezervavimo ženklas 2">
            <a:extLst>
              <a:ext uri="{FF2B5EF4-FFF2-40B4-BE49-F238E27FC236}">
                <a16:creationId xmlns:a16="http://schemas.microsoft.com/office/drawing/2014/main" id="{4E959D42-636A-6E56-612C-651A4F004EF4}"/>
              </a:ext>
            </a:extLst>
          </p:cNvPr>
          <p:cNvSpPr>
            <a:spLocks noGrp="1"/>
          </p:cNvSpPr>
          <p:nvPr>
            <p:ph idx="1"/>
          </p:nvPr>
        </p:nvSpPr>
        <p:spPr>
          <a:xfrm>
            <a:off x="683237" y="1027906"/>
            <a:ext cx="7885386" cy="3333079"/>
          </a:xfrm>
        </p:spPr>
        <p:txBody>
          <a:bodyPr/>
          <a:lstStyle/>
          <a:p>
            <a:pPr marL="0" indent="0" algn="just">
              <a:buNone/>
            </a:pPr>
            <a:r>
              <a:rPr lang="lt-LT" b="1" dirty="0"/>
              <a:t>Tyrimo tikslas </a:t>
            </a:r>
            <a:r>
              <a:rPr lang="lt-LT" dirty="0"/>
              <a:t>– sujungti elektros grandinės elementus ir sukurti elektrinį lauką.</a:t>
            </a:r>
          </a:p>
          <a:p>
            <a:pPr marL="0" indent="0" algn="just">
              <a:buNone/>
            </a:pPr>
            <a:r>
              <a:rPr lang="lt-LT" b="1" dirty="0"/>
              <a:t>Hipotezė</a:t>
            </a:r>
            <a:r>
              <a:rPr lang="lt-LT" dirty="0"/>
              <a:t> – lemputė švies ryškiau, toje grandinėje, kurioje yra kelios baterijos, sujungtos nuosekliai.</a:t>
            </a:r>
          </a:p>
          <a:p>
            <a:pPr marL="0" indent="0" algn="just">
              <a:buNone/>
            </a:pPr>
            <a:r>
              <a:rPr lang="lt-LT" b="1" dirty="0"/>
              <a:t>Tyrimo priemonės </a:t>
            </a:r>
            <a:r>
              <a:rPr lang="lt-LT" dirty="0"/>
              <a:t>– lemputė, jungiklis, 2 srovės šaltiniai, jungtys.</a:t>
            </a:r>
            <a:endParaRPr lang="en-GB" dirty="0"/>
          </a:p>
        </p:txBody>
      </p:sp>
      <p:pic>
        <p:nvPicPr>
          <p:cNvPr id="5" name="Paveikslėlis 4">
            <a:extLst>
              <a:ext uri="{FF2B5EF4-FFF2-40B4-BE49-F238E27FC236}">
                <a16:creationId xmlns:a16="http://schemas.microsoft.com/office/drawing/2014/main" id="{97407DCD-C838-D551-0F7C-02A50360F1FC}"/>
              </a:ext>
            </a:extLst>
          </p:cNvPr>
          <p:cNvPicPr>
            <a:picLocks noChangeAspect="1"/>
          </p:cNvPicPr>
          <p:nvPr/>
        </p:nvPicPr>
        <p:blipFill rotWithShape="1">
          <a:blip r:embed="rId3"/>
          <a:srcRect l="25816" r="18858" b="7893"/>
          <a:stretch/>
        </p:blipFill>
        <p:spPr>
          <a:xfrm>
            <a:off x="9073056" y="1328244"/>
            <a:ext cx="2435707" cy="4382814"/>
          </a:xfrm>
          <a:prstGeom prst="rect">
            <a:avLst/>
          </a:prstGeom>
        </p:spPr>
      </p:pic>
      <p:grpSp>
        <p:nvGrpSpPr>
          <p:cNvPr id="6" name="Grupė 5">
            <a:extLst>
              <a:ext uri="{FF2B5EF4-FFF2-40B4-BE49-F238E27FC236}">
                <a16:creationId xmlns:a16="http://schemas.microsoft.com/office/drawing/2014/main" id="{A959C69F-2F73-111A-44AB-2252F074A553}"/>
              </a:ext>
            </a:extLst>
          </p:cNvPr>
          <p:cNvGrpSpPr/>
          <p:nvPr/>
        </p:nvGrpSpPr>
        <p:grpSpPr>
          <a:xfrm>
            <a:off x="10068910" y="6190593"/>
            <a:ext cx="1954923" cy="595586"/>
            <a:chOff x="9627476" y="6169572"/>
            <a:chExt cx="1891862" cy="578069"/>
          </a:xfrm>
        </p:grpSpPr>
        <p:sp>
          <p:nvSpPr>
            <p:cNvPr id="7" name="Veiksmo mygtukas: Grįžti atgal arba Ankstesnis 6">
              <a:hlinkClick r:id="" action="ppaction://hlinkshowjump?jump=previousslide" highlightClick="1"/>
              <a:extLst>
                <a:ext uri="{FF2B5EF4-FFF2-40B4-BE49-F238E27FC236}">
                  <a16:creationId xmlns:a16="http://schemas.microsoft.com/office/drawing/2014/main" id="{B4F201D9-1D10-95A5-DC2D-B33CCE2A27A4}"/>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Veiksmo mygtukas: Eiti pirmyn arba Paskesnis 7">
              <a:hlinkClick r:id="" action="ppaction://hlinkshowjump?jump=nextslide" highlightClick="1"/>
              <a:extLst>
                <a:ext uri="{FF2B5EF4-FFF2-40B4-BE49-F238E27FC236}">
                  <a16:creationId xmlns:a16="http://schemas.microsoft.com/office/drawing/2014/main" id="{DA7721EB-A2CB-044B-70BA-883AC6C21109}"/>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Veiksmo mygtukas: Eiti į pagrindinį 8">
              <a:hlinkClick r:id="rId4" action="ppaction://hlinksldjump" highlightClick="1"/>
              <a:extLst>
                <a:ext uri="{FF2B5EF4-FFF2-40B4-BE49-F238E27FC236}">
                  <a16:creationId xmlns:a16="http://schemas.microsoft.com/office/drawing/2014/main" id="{D91D2A5B-DEF1-171B-2314-D6CF56B2647E}"/>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8323646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lum/>
          </a:blip>
          <a:srcRect/>
          <a:stretch>
            <a:fillRect t="-9000" b="-9000"/>
          </a:stretch>
        </a:blipFill>
        <a:effectLst/>
      </p:bgPr>
    </p:bg>
    <p:spTree>
      <p:nvGrpSpPr>
        <p:cNvPr id="1" name=""/>
        <p:cNvGrpSpPr/>
        <p:nvPr/>
      </p:nvGrpSpPr>
      <p:grpSpPr>
        <a:xfrm>
          <a:off x="0" y="0"/>
          <a:ext cx="0" cy="0"/>
          <a:chOff x="0" y="0"/>
          <a:chExt cx="0" cy="0"/>
        </a:xfrm>
      </p:grpSpPr>
      <p:sp>
        <p:nvSpPr>
          <p:cNvPr id="6" name="Stačiakampis: suapvalinti kampai 5">
            <a:extLst>
              <a:ext uri="{FF2B5EF4-FFF2-40B4-BE49-F238E27FC236}">
                <a16:creationId xmlns:a16="http://schemas.microsoft.com/office/drawing/2014/main" id="{AC3F3CBA-2478-137B-55CF-08A689B7E5EA}"/>
              </a:ext>
            </a:extLst>
          </p:cNvPr>
          <p:cNvSpPr/>
          <p:nvPr/>
        </p:nvSpPr>
        <p:spPr>
          <a:xfrm>
            <a:off x="432236" y="483735"/>
            <a:ext cx="4414344" cy="1544761"/>
          </a:xfrm>
          <a:prstGeom prst="roundRect">
            <a:avLst/>
          </a:prstGeom>
          <a:solidFill>
            <a:schemeClr val="bg1">
              <a:alpha val="59000"/>
            </a:schemeClr>
          </a:solidFill>
          <a:ln>
            <a:noFill/>
          </a:ln>
          <a:effectLst>
            <a:softEdge rad="63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Stačiakampis: suapvalinti kampai 4">
            <a:extLst>
              <a:ext uri="{FF2B5EF4-FFF2-40B4-BE49-F238E27FC236}">
                <a16:creationId xmlns:a16="http://schemas.microsoft.com/office/drawing/2014/main" id="{825FE1D0-71A6-0326-3972-19FB94424423}"/>
              </a:ext>
            </a:extLst>
          </p:cNvPr>
          <p:cNvSpPr/>
          <p:nvPr/>
        </p:nvSpPr>
        <p:spPr>
          <a:xfrm>
            <a:off x="5679527" y="1071398"/>
            <a:ext cx="6269422" cy="4715204"/>
          </a:xfrm>
          <a:prstGeom prst="roundRect">
            <a:avLst/>
          </a:prstGeom>
          <a:solidFill>
            <a:schemeClr val="accent4">
              <a:lumMod val="60000"/>
              <a:lumOff val="40000"/>
              <a:alpha val="64000"/>
            </a:schemeClr>
          </a:solidFill>
          <a:ln w="174625">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Pavadinimas 1">
            <a:extLst>
              <a:ext uri="{FF2B5EF4-FFF2-40B4-BE49-F238E27FC236}">
                <a16:creationId xmlns:a16="http://schemas.microsoft.com/office/drawing/2014/main" id="{F8E7BAC7-518F-69B4-D48B-BEFCF97771BA}"/>
              </a:ext>
            </a:extLst>
          </p:cNvPr>
          <p:cNvSpPr>
            <a:spLocks noGrp="1"/>
          </p:cNvSpPr>
          <p:nvPr>
            <p:ph type="title"/>
          </p:nvPr>
        </p:nvSpPr>
        <p:spPr>
          <a:xfrm>
            <a:off x="838200" y="112876"/>
            <a:ext cx="10515600" cy="1325563"/>
          </a:xfrm>
        </p:spPr>
        <p:txBody>
          <a:bodyPr/>
          <a:lstStyle/>
          <a:p>
            <a:r>
              <a:rPr lang="lt-LT">
                <a:latin typeface="Times New Roman" panose="02020603050405020304" pitchFamily="18" charset="0"/>
                <a:cs typeface="Times New Roman" panose="02020603050405020304" pitchFamily="18" charset="0"/>
              </a:rPr>
              <a:t>Veiklos eiga:</a:t>
            </a:r>
            <a:endParaRPr lang="en-GB">
              <a:latin typeface="Times New Roman" panose="02020603050405020304" pitchFamily="18" charset="0"/>
              <a:cs typeface="Times New Roman" panose="02020603050405020304" pitchFamily="18" charset="0"/>
            </a:endParaRPr>
          </a:p>
        </p:txBody>
      </p:sp>
      <p:sp>
        <p:nvSpPr>
          <p:cNvPr id="3" name="Turinio vietos rezervavimo ženklas 2">
            <a:extLst>
              <a:ext uri="{FF2B5EF4-FFF2-40B4-BE49-F238E27FC236}">
                <a16:creationId xmlns:a16="http://schemas.microsoft.com/office/drawing/2014/main" id="{53146B15-56E7-B2E5-C37E-37ED7F163ED2}"/>
              </a:ext>
            </a:extLst>
          </p:cNvPr>
          <p:cNvSpPr>
            <a:spLocks noGrp="1"/>
          </p:cNvSpPr>
          <p:nvPr>
            <p:ph idx="1"/>
          </p:nvPr>
        </p:nvSpPr>
        <p:spPr>
          <a:xfrm>
            <a:off x="670034" y="1162843"/>
            <a:ext cx="5604641" cy="1325563"/>
          </a:xfrm>
        </p:spPr>
        <p:txBody>
          <a:bodyPr/>
          <a:lstStyle/>
          <a:p>
            <a:pPr marL="0" indent="0">
              <a:buNone/>
            </a:pPr>
            <a:r>
              <a:rPr lang="lt-LT" b="1">
                <a:latin typeface="Times New Roman" panose="02020603050405020304" pitchFamily="18" charset="0"/>
                <a:cs typeface="Times New Roman" panose="02020603050405020304" pitchFamily="18" charset="0"/>
              </a:rPr>
              <a:t>Surinkti pirmą grandinę: </a:t>
            </a:r>
            <a:endParaRPr lang="en-GB" b="1">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F2D268A9-EDB4-E757-C193-396634F91FBF}"/>
              </a:ext>
            </a:extLst>
          </p:cNvPr>
          <p:cNvSpPr txBox="1"/>
          <p:nvPr/>
        </p:nvSpPr>
        <p:spPr>
          <a:xfrm>
            <a:off x="5969877" y="1613242"/>
            <a:ext cx="5789887" cy="3108543"/>
          </a:xfrm>
          <a:prstGeom prst="rect">
            <a:avLst/>
          </a:prstGeom>
          <a:noFill/>
        </p:spPr>
        <p:txBody>
          <a:bodyPr wrap="square" rtlCol="0">
            <a:spAutoFit/>
          </a:bodyPr>
          <a:lstStyle/>
          <a:p>
            <a:pPr algn="just"/>
            <a:r>
              <a:rPr lang="lt-LT" sz="2800" b="1" dirty="0">
                <a:latin typeface="Times New Roman" panose="02020603050405020304" pitchFamily="18" charset="0"/>
                <a:cs typeface="Times New Roman" panose="02020603050405020304" pitchFamily="18" charset="0"/>
              </a:rPr>
              <a:t>Padarytos išvados:</a:t>
            </a:r>
          </a:p>
          <a:p>
            <a:pPr algn="just"/>
            <a:r>
              <a:rPr lang="lt-LT" sz="2800" dirty="0">
                <a:latin typeface="Times New Roman" panose="02020603050405020304" pitchFamily="18" charset="0"/>
                <a:cs typeface="Times New Roman" panose="02020603050405020304" pitchFamily="18" charset="0"/>
              </a:rPr>
              <a:t>1 grandinė: Įjungus jungiklį, pirmos grandinės lemputė šviečia neryškiai. Pirmąją elektros grandinę sudaro: jungtys, 1 elektros šaltinis, lemputė ir jungiklis. Šie elementai jungiami nuosekliai</a:t>
            </a:r>
            <a:endParaRPr lang="en-GB" sz="2800" dirty="0">
              <a:latin typeface="Times New Roman" panose="02020603050405020304" pitchFamily="18" charset="0"/>
              <a:cs typeface="Times New Roman" panose="02020603050405020304" pitchFamily="18" charset="0"/>
            </a:endParaRPr>
          </a:p>
        </p:txBody>
      </p:sp>
      <p:pic>
        <p:nvPicPr>
          <p:cNvPr id="12292" name="Picture 4" descr="Image">
            <a:extLst>
              <a:ext uri="{FF2B5EF4-FFF2-40B4-BE49-F238E27FC236}">
                <a16:creationId xmlns:a16="http://schemas.microsoft.com/office/drawing/2014/main" id="{7D583F4D-0159-2F3B-0855-9E456B8BE16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1135" y="1773621"/>
            <a:ext cx="4414344" cy="3310758"/>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upė 6">
            <a:extLst>
              <a:ext uri="{FF2B5EF4-FFF2-40B4-BE49-F238E27FC236}">
                <a16:creationId xmlns:a16="http://schemas.microsoft.com/office/drawing/2014/main" id="{C745EAF1-9AE2-A8DE-71ED-EF9E9280227A}"/>
              </a:ext>
            </a:extLst>
          </p:cNvPr>
          <p:cNvGrpSpPr/>
          <p:nvPr/>
        </p:nvGrpSpPr>
        <p:grpSpPr>
          <a:xfrm>
            <a:off x="10068910" y="6190593"/>
            <a:ext cx="1954923" cy="595586"/>
            <a:chOff x="9627476" y="6169572"/>
            <a:chExt cx="1891862" cy="578069"/>
          </a:xfrm>
        </p:grpSpPr>
        <p:sp>
          <p:nvSpPr>
            <p:cNvPr id="8" name="Veiksmo mygtukas: Grįžti atgal arba Ankstesnis 7">
              <a:hlinkClick r:id="" action="ppaction://hlinkshowjump?jump=previousslide" highlightClick="1"/>
              <a:extLst>
                <a:ext uri="{FF2B5EF4-FFF2-40B4-BE49-F238E27FC236}">
                  <a16:creationId xmlns:a16="http://schemas.microsoft.com/office/drawing/2014/main" id="{C376B596-83FE-62A4-DB72-CE50BC1BFAD9}"/>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Veiksmo mygtukas: Eiti pirmyn arba Paskesnis 8">
              <a:hlinkClick r:id="" action="ppaction://hlinkshowjump?jump=nextslide" highlightClick="1"/>
              <a:extLst>
                <a:ext uri="{FF2B5EF4-FFF2-40B4-BE49-F238E27FC236}">
                  <a16:creationId xmlns:a16="http://schemas.microsoft.com/office/drawing/2014/main" id="{1E349E59-0FFF-9013-B8FE-EBB677644CE1}"/>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Veiksmo mygtukas: Eiti į pagrindinį 9">
              <a:hlinkClick r:id="rId4" action="ppaction://hlinksldjump" highlightClick="1"/>
              <a:extLst>
                <a:ext uri="{FF2B5EF4-FFF2-40B4-BE49-F238E27FC236}">
                  <a16:creationId xmlns:a16="http://schemas.microsoft.com/office/drawing/2014/main" id="{350EC00A-3F48-4CC3-B86A-921411E43D6C}"/>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702406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lum/>
          </a:blip>
          <a:srcRect/>
          <a:stretch>
            <a:fillRect t="-9000" b="-9000"/>
          </a:stretch>
        </a:blipFill>
        <a:effectLst/>
      </p:bgPr>
    </p:bg>
    <p:spTree>
      <p:nvGrpSpPr>
        <p:cNvPr id="1" name=""/>
        <p:cNvGrpSpPr/>
        <p:nvPr/>
      </p:nvGrpSpPr>
      <p:grpSpPr>
        <a:xfrm>
          <a:off x="0" y="0"/>
          <a:ext cx="0" cy="0"/>
          <a:chOff x="0" y="0"/>
          <a:chExt cx="0" cy="0"/>
        </a:xfrm>
      </p:grpSpPr>
      <p:sp>
        <p:nvSpPr>
          <p:cNvPr id="6" name="Stačiakampis: suapvalinti kampai 5">
            <a:extLst>
              <a:ext uri="{FF2B5EF4-FFF2-40B4-BE49-F238E27FC236}">
                <a16:creationId xmlns:a16="http://schemas.microsoft.com/office/drawing/2014/main" id="{AC3F3CBA-2478-137B-55CF-08A689B7E5EA}"/>
              </a:ext>
            </a:extLst>
          </p:cNvPr>
          <p:cNvSpPr/>
          <p:nvPr/>
        </p:nvSpPr>
        <p:spPr>
          <a:xfrm>
            <a:off x="432236" y="483735"/>
            <a:ext cx="4414344" cy="1544761"/>
          </a:xfrm>
          <a:prstGeom prst="roundRect">
            <a:avLst/>
          </a:prstGeom>
          <a:solidFill>
            <a:schemeClr val="bg1">
              <a:alpha val="59000"/>
            </a:schemeClr>
          </a:solidFill>
          <a:ln>
            <a:noFill/>
          </a:ln>
          <a:effectLst>
            <a:softEdge rad="63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Stačiakampis: suapvalinti kampai 4">
            <a:extLst>
              <a:ext uri="{FF2B5EF4-FFF2-40B4-BE49-F238E27FC236}">
                <a16:creationId xmlns:a16="http://schemas.microsoft.com/office/drawing/2014/main" id="{825FE1D0-71A6-0326-3972-19FB94424423}"/>
              </a:ext>
            </a:extLst>
          </p:cNvPr>
          <p:cNvSpPr/>
          <p:nvPr/>
        </p:nvSpPr>
        <p:spPr>
          <a:xfrm>
            <a:off x="5679527" y="1071398"/>
            <a:ext cx="6269422" cy="4715204"/>
          </a:xfrm>
          <a:prstGeom prst="roundRect">
            <a:avLst/>
          </a:prstGeom>
          <a:solidFill>
            <a:schemeClr val="accent4">
              <a:lumMod val="60000"/>
              <a:lumOff val="40000"/>
              <a:alpha val="64000"/>
            </a:schemeClr>
          </a:solidFill>
          <a:ln w="174625">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Pavadinimas 1">
            <a:extLst>
              <a:ext uri="{FF2B5EF4-FFF2-40B4-BE49-F238E27FC236}">
                <a16:creationId xmlns:a16="http://schemas.microsoft.com/office/drawing/2014/main" id="{F8E7BAC7-518F-69B4-D48B-BEFCF97771BA}"/>
              </a:ext>
            </a:extLst>
          </p:cNvPr>
          <p:cNvSpPr>
            <a:spLocks noGrp="1"/>
          </p:cNvSpPr>
          <p:nvPr>
            <p:ph type="title"/>
          </p:nvPr>
        </p:nvSpPr>
        <p:spPr>
          <a:xfrm>
            <a:off x="838200" y="112876"/>
            <a:ext cx="10515600" cy="1325563"/>
          </a:xfrm>
        </p:spPr>
        <p:txBody>
          <a:bodyPr/>
          <a:lstStyle/>
          <a:p>
            <a:r>
              <a:rPr lang="lt-LT">
                <a:latin typeface="Times New Roman" panose="02020603050405020304" pitchFamily="18" charset="0"/>
                <a:cs typeface="Times New Roman" panose="02020603050405020304" pitchFamily="18" charset="0"/>
              </a:rPr>
              <a:t>Veiklos eiga:</a:t>
            </a:r>
            <a:endParaRPr lang="en-GB">
              <a:latin typeface="Times New Roman" panose="02020603050405020304" pitchFamily="18" charset="0"/>
              <a:cs typeface="Times New Roman" panose="02020603050405020304" pitchFamily="18" charset="0"/>
            </a:endParaRPr>
          </a:p>
        </p:txBody>
      </p:sp>
      <p:sp>
        <p:nvSpPr>
          <p:cNvPr id="3" name="Turinio vietos rezervavimo ženklas 2">
            <a:extLst>
              <a:ext uri="{FF2B5EF4-FFF2-40B4-BE49-F238E27FC236}">
                <a16:creationId xmlns:a16="http://schemas.microsoft.com/office/drawing/2014/main" id="{53146B15-56E7-B2E5-C37E-37ED7F163ED2}"/>
              </a:ext>
            </a:extLst>
          </p:cNvPr>
          <p:cNvSpPr>
            <a:spLocks noGrp="1"/>
          </p:cNvSpPr>
          <p:nvPr>
            <p:ph idx="1"/>
          </p:nvPr>
        </p:nvSpPr>
        <p:spPr>
          <a:xfrm>
            <a:off x="670034" y="1162843"/>
            <a:ext cx="5604641" cy="1325563"/>
          </a:xfrm>
        </p:spPr>
        <p:txBody>
          <a:bodyPr/>
          <a:lstStyle/>
          <a:p>
            <a:pPr marL="0" indent="0">
              <a:buNone/>
            </a:pPr>
            <a:r>
              <a:rPr lang="lt-LT" b="1">
                <a:latin typeface="Times New Roman" panose="02020603050405020304" pitchFamily="18" charset="0"/>
                <a:cs typeface="Times New Roman" panose="02020603050405020304" pitchFamily="18" charset="0"/>
              </a:rPr>
              <a:t>Surinkti antrą grandinę: </a:t>
            </a:r>
            <a:endParaRPr lang="en-GB" b="1">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F2D268A9-EDB4-E757-C193-396634F91FBF}"/>
              </a:ext>
            </a:extLst>
          </p:cNvPr>
          <p:cNvSpPr txBox="1"/>
          <p:nvPr/>
        </p:nvSpPr>
        <p:spPr>
          <a:xfrm>
            <a:off x="5864115" y="1613242"/>
            <a:ext cx="5900245" cy="3108543"/>
          </a:xfrm>
          <a:prstGeom prst="rect">
            <a:avLst/>
          </a:prstGeom>
          <a:noFill/>
        </p:spPr>
        <p:txBody>
          <a:bodyPr wrap="square" rtlCol="0">
            <a:spAutoFit/>
          </a:bodyPr>
          <a:lstStyle/>
          <a:p>
            <a:r>
              <a:rPr lang="lt-LT" sz="2800" b="1" dirty="0">
                <a:latin typeface="Times New Roman" panose="02020603050405020304" pitchFamily="18" charset="0"/>
                <a:cs typeface="Times New Roman" panose="02020603050405020304" pitchFamily="18" charset="0"/>
              </a:rPr>
              <a:t>Padarytos išvados:</a:t>
            </a:r>
          </a:p>
          <a:p>
            <a:r>
              <a:rPr lang="lt-LT" sz="2800" b="1" dirty="0">
                <a:latin typeface="Times New Roman" panose="02020603050405020304" pitchFamily="18" charset="0"/>
                <a:cs typeface="Times New Roman" panose="02020603050405020304" pitchFamily="18" charset="0"/>
              </a:rPr>
              <a:t> </a:t>
            </a:r>
            <a:r>
              <a:rPr lang="lt-LT" sz="2800" dirty="0">
                <a:latin typeface="Times New Roman" panose="02020603050405020304" pitchFamily="18" charset="0"/>
                <a:cs typeface="Times New Roman" panose="02020603050405020304" pitchFamily="18" charset="0"/>
              </a:rPr>
              <a:t>2 grandinė:</a:t>
            </a:r>
            <a:br>
              <a:rPr lang="lt-LT" sz="2800" dirty="0">
                <a:latin typeface="Times New Roman" panose="02020603050405020304" pitchFamily="18" charset="0"/>
                <a:cs typeface="Times New Roman" panose="02020603050405020304" pitchFamily="18" charset="0"/>
              </a:rPr>
            </a:br>
            <a:r>
              <a:rPr lang="lt-LT" sz="2800" dirty="0">
                <a:latin typeface="Times New Roman" panose="02020603050405020304" pitchFamily="18" charset="0"/>
                <a:cs typeface="Times New Roman" panose="02020603050405020304" pitchFamily="18" charset="0"/>
              </a:rPr>
              <a:t>Įjungus jungiklį, antros grandinės lemputė šviečia ryškiai</a:t>
            </a:r>
            <a:br>
              <a:rPr lang="lt-LT" sz="2800" dirty="0">
                <a:latin typeface="Times New Roman" panose="02020603050405020304" pitchFamily="18" charset="0"/>
                <a:cs typeface="Times New Roman" panose="02020603050405020304" pitchFamily="18" charset="0"/>
              </a:rPr>
            </a:br>
            <a:r>
              <a:rPr lang="lt-LT" sz="2800" dirty="0">
                <a:latin typeface="Times New Roman" panose="02020603050405020304" pitchFamily="18" charset="0"/>
                <a:cs typeface="Times New Roman" panose="02020603050405020304" pitchFamily="18" charset="0"/>
              </a:rPr>
              <a:t>Antrąją grandinę sudaro: 2 elektros šaltiniai, jungtys, jungiklis ir lemputė. Šie elementai sujungti nuosekliai.</a:t>
            </a:r>
            <a:endParaRPr lang="en-GB" sz="2800" dirty="0">
              <a:latin typeface="Times New Roman" panose="02020603050405020304" pitchFamily="18" charset="0"/>
              <a:cs typeface="Times New Roman" panose="02020603050405020304" pitchFamily="18" charset="0"/>
            </a:endParaRPr>
          </a:p>
        </p:txBody>
      </p:sp>
      <p:pic>
        <p:nvPicPr>
          <p:cNvPr id="13314" name="Picture 2" descr="Image">
            <a:extLst>
              <a:ext uri="{FF2B5EF4-FFF2-40B4-BE49-F238E27FC236}">
                <a16:creationId xmlns:a16="http://schemas.microsoft.com/office/drawing/2014/main" id="{7439A36E-1F76-CA41-ED7D-C0A74E3051C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0118" b="26939"/>
          <a:stretch/>
        </p:blipFill>
        <p:spPr bwMode="auto">
          <a:xfrm>
            <a:off x="432236" y="2117547"/>
            <a:ext cx="4562574" cy="3577610"/>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upė 6">
            <a:extLst>
              <a:ext uri="{FF2B5EF4-FFF2-40B4-BE49-F238E27FC236}">
                <a16:creationId xmlns:a16="http://schemas.microsoft.com/office/drawing/2014/main" id="{B6304C88-5C9A-C0F5-1467-E84ABB98C69A}"/>
              </a:ext>
            </a:extLst>
          </p:cNvPr>
          <p:cNvGrpSpPr/>
          <p:nvPr/>
        </p:nvGrpSpPr>
        <p:grpSpPr>
          <a:xfrm>
            <a:off x="10068910" y="6190593"/>
            <a:ext cx="1954923" cy="595586"/>
            <a:chOff x="9627476" y="6169572"/>
            <a:chExt cx="1891862" cy="578069"/>
          </a:xfrm>
        </p:grpSpPr>
        <p:sp>
          <p:nvSpPr>
            <p:cNvPr id="8" name="Veiksmo mygtukas: Grįžti atgal arba Ankstesnis 7">
              <a:hlinkClick r:id="" action="ppaction://hlinkshowjump?jump=previousslide" highlightClick="1"/>
              <a:extLst>
                <a:ext uri="{FF2B5EF4-FFF2-40B4-BE49-F238E27FC236}">
                  <a16:creationId xmlns:a16="http://schemas.microsoft.com/office/drawing/2014/main" id="{9FF6915A-5A80-8B97-CEB2-AD6E63954295}"/>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Veiksmo mygtukas: Eiti pirmyn arba Paskesnis 8">
              <a:hlinkClick r:id="" action="ppaction://hlinkshowjump?jump=nextslide" highlightClick="1"/>
              <a:extLst>
                <a:ext uri="{FF2B5EF4-FFF2-40B4-BE49-F238E27FC236}">
                  <a16:creationId xmlns:a16="http://schemas.microsoft.com/office/drawing/2014/main" id="{654ACDAA-8072-C944-5B1F-1B18BF83CC73}"/>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Veiksmo mygtukas: Eiti į pagrindinį 9">
              <a:hlinkClick r:id="rId4" action="ppaction://hlinksldjump" highlightClick="1"/>
              <a:extLst>
                <a:ext uri="{FF2B5EF4-FFF2-40B4-BE49-F238E27FC236}">
                  <a16:creationId xmlns:a16="http://schemas.microsoft.com/office/drawing/2014/main" id="{5DDF7BB4-3E32-F2F2-8674-7E1472AB7804}"/>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40529023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lum/>
          </a:blip>
          <a:srcRect/>
          <a:stretch>
            <a:fillRect t="-9000" b="-9000"/>
          </a:stretch>
        </a:blipFill>
        <a:effectLst/>
      </p:bgPr>
    </p:bg>
    <p:spTree>
      <p:nvGrpSpPr>
        <p:cNvPr id="1" name=""/>
        <p:cNvGrpSpPr/>
        <p:nvPr/>
      </p:nvGrpSpPr>
      <p:grpSpPr>
        <a:xfrm>
          <a:off x="0" y="0"/>
          <a:ext cx="0" cy="0"/>
          <a:chOff x="0" y="0"/>
          <a:chExt cx="0" cy="0"/>
        </a:xfrm>
      </p:grpSpPr>
      <p:sp>
        <p:nvSpPr>
          <p:cNvPr id="6" name="Stačiakampis: suapvalinti kampai 5">
            <a:extLst>
              <a:ext uri="{FF2B5EF4-FFF2-40B4-BE49-F238E27FC236}">
                <a16:creationId xmlns:a16="http://schemas.microsoft.com/office/drawing/2014/main" id="{AC3F3CBA-2478-137B-55CF-08A689B7E5EA}"/>
              </a:ext>
            </a:extLst>
          </p:cNvPr>
          <p:cNvSpPr/>
          <p:nvPr/>
        </p:nvSpPr>
        <p:spPr>
          <a:xfrm>
            <a:off x="432236" y="483735"/>
            <a:ext cx="4414344" cy="1544761"/>
          </a:xfrm>
          <a:prstGeom prst="roundRect">
            <a:avLst/>
          </a:prstGeom>
          <a:solidFill>
            <a:schemeClr val="bg1">
              <a:alpha val="59000"/>
            </a:schemeClr>
          </a:solidFill>
          <a:ln>
            <a:noFill/>
          </a:ln>
          <a:effectLst>
            <a:softEdge rad="63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Stačiakampis: suapvalinti kampai 4">
            <a:extLst>
              <a:ext uri="{FF2B5EF4-FFF2-40B4-BE49-F238E27FC236}">
                <a16:creationId xmlns:a16="http://schemas.microsoft.com/office/drawing/2014/main" id="{825FE1D0-71A6-0326-3972-19FB94424423}"/>
              </a:ext>
            </a:extLst>
          </p:cNvPr>
          <p:cNvSpPr/>
          <p:nvPr/>
        </p:nvSpPr>
        <p:spPr>
          <a:xfrm>
            <a:off x="5798426" y="1071398"/>
            <a:ext cx="6269422" cy="4715204"/>
          </a:xfrm>
          <a:prstGeom prst="roundRect">
            <a:avLst/>
          </a:prstGeom>
          <a:solidFill>
            <a:schemeClr val="accent4">
              <a:lumMod val="60000"/>
              <a:lumOff val="40000"/>
              <a:alpha val="64000"/>
            </a:schemeClr>
          </a:solidFill>
          <a:ln w="174625">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Pavadinimas 1">
            <a:extLst>
              <a:ext uri="{FF2B5EF4-FFF2-40B4-BE49-F238E27FC236}">
                <a16:creationId xmlns:a16="http://schemas.microsoft.com/office/drawing/2014/main" id="{F8E7BAC7-518F-69B4-D48B-BEFCF97771BA}"/>
              </a:ext>
            </a:extLst>
          </p:cNvPr>
          <p:cNvSpPr>
            <a:spLocks noGrp="1"/>
          </p:cNvSpPr>
          <p:nvPr>
            <p:ph type="title"/>
          </p:nvPr>
        </p:nvSpPr>
        <p:spPr>
          <a:xfrm>
            <a:off x="838200" y="112876"/>
            <a:ext cx="10515600" cy="1325563"/>
          </a:xfrm>
        </p:spPr>
        <p:txBody>
          <a:bodyPr/>
          <a:lstStyle/>
          <a:p>
            <a:r>
              <a:rPr lang="lt-LT">
                <a:latin typeface="Times New Roman" panose="02020603050405020304" pitchFamily="18" charset="0"/>
                <a:cs typeface="Times New Roman" panose="02020603050405020304" pitchFamily="18" charset="0"/>
              </a:rPr>
              <a:t>Veiklos eiga:</a:t>
            </a:r>
            <a:endParaRPr lang="en-GB">
              <a:latin typeface="Times New Roman" panose="02020603050405020304" pitchFamily="18" charset="0"/>
              <a:cs typeface="Times New Roman" panose="02020603050405020304" pitchFamily="18" charset="0"/>
            </a:endParaRPr>
          </a:p>
        </p:txBody>
      </p:sp>
      <p:sp>
        <p:nvSpPr>
          <p:cNvPr id="3" name="Turinio vietos rezervavimo ženklas 2">
            <a:extLst>
              <a:ext uri="{FF2B5EF4-FFF2-40B4-BE49-F238E27FC236}">
                <a16:creationId xmlns:a16="http://schemas.microsoft.com/office/drawing/2014/main" id="{53146B15-56E7-B2E5-C37E-37ED7F163ED2}"/>
              </a:ext>
            </a:extLst>
          </p:cNvPr>
          <p:cNvSpPr>
            <a:spLocks noGrp="1"/>
          </p:cNvSpPr>
          <p:nvPr>
            <p:ph idx="1"/>
          </p:nvPr>
        </p:nvSpPr>
        <p:spPr>
          <a:xfrm>
            <a:off x="670034" y="1162843"/>
            <a:ext cx="5604641" cy="1325563"/>
          </a:xfrm>
        </p:spPr>
        <p:txBody>
          <a:bodyPr/>
          <a:lstStyle/>
          <a:p>
            <a:pPr marL="0" indent="0">
              <a:buNone/>
            </a:pPr>
            <a:r>
              <a:rPr lang="lt-LT" b="1">
                <a:latin typeface="Times New Roman" panose="02020603050405020304" pitchFamily="18" charset="0"/>
                <a:cs typeface="Times New Roman" panose="02020603050405020304" pitchFamily="18" charset="0"/>
              </a:rPr>
              <a:t>Surinkti trečią grandinę: </a:t>
            </a:r>
            <a:endParaRPr lang="en-GB" b="1">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F2D268A9-EDB4-E757-C193-396634F91FBF}"/>
              </a:ext>
            </a:extLst>
          </p:cNvPr>
          <p:cNvSpPr txBox="1"/>
          <p:nvPr/>
        </p:nvSpPr>
        <p:spPr>
          <a:xfrm>
            <a:off x="6318687" y="1551725"/>
            <a:ext cx="5228900" cy="3539430"/>
          </a:xfrm>
          <a:prstGeom prst="rect">
            <a:avLst/>
          </a:prstGeom>
          <a:noFill/>
        </p:spPr>
        <p:txBody>
          <a:bodyPr wrap="square" rtlCol="0">
            <a:spAutoFit/>
          </a:bodyPr>
          <a:lstStyle/>
          <a:p>
            <a:r>
              <a:rPr lang="lt-LT" sz="2800" b="1">
                <a:latin typeface="Times New Roman" panose="02020603050405020304" pitchFamily="18" charset="0"/>
                <a:cs typeface="Times New Roman" panose="02020603050405020304" pitchFamily="18" charset="0"/>
              </a:rPr>
              <a:t>Padarytos išvados:</a:t>
            </a:r>
          </a:p>
          <a:p>
            <a:r>
              <a:rPr lang="lt-LT" sz="2800">
                <a:latin typeface="Times New Roman" panose="02020603050405020304" pitchFamily="18" charset="0"/>
                <a:cs typeface="Times New Roman" panose="02020603050405020304" pitchFamily="18" charset="0"/>
              </a:rPr>
              <a:t>3 grandinė:</a:t>
            </a:r>
            <a:br>
              <a:rPr lang="lt-LT" sz="2800">
                <a:latin typeface="Times New Roman" panose="02020603050405020304" pitchFamily="18" charset="0"/>
                <a:cs typeface="Times New Roman" panose="02020603050405020304" pitchFamily="18" charset="0"/>
              </a:rPr>
            </a:br>
            <a:r>
              <a:rPr lang="lt-LT" sz="2800">
                <a:latin typeface="Times New Roman" panose="02020603050405020304" pitchFamily="18" charset="0"/>
                <a:cs typeface="Times New Roman" panose="02020603050405020304" pitchFamily="18" charset="0"/>
              </a:rPr>
              <a:t>įjungus bei išjungus jungiklį, lemputė šviečia neryškiai</a:t>
            </a:r>
            <a:br>
              <a:rPr lang="lt-LT" sz="2800">
                <a:latin typeface="Times New Roman" panose="02020603050405020304" pitchFamily="18" charset="0"/>
                <a:cs typeface="Times New Roman" panose="02020603050405020304" pitchFamily="18" charset="0"/>
              </a:rPr>
            </a:br>
            <a:r>
              <a:rPr lang="lt-LT" sz="2800">
                <a:latin typeface="Times New Roman" panose="02020603050405020304" pitchFamily="18" charset="0"/>
                <a:cs typeface="Times New Roman" panose="02020603050405020304" pitchFamily="18" charset="0"/>
              </a:rPr>
              <a:t>3-ąją grandinę sudaro: 2 elektros šaltiniai, jungtys, 1 jungiklis bei 1 lempute. Elementai sujungti lygiagrečiai.</a:t>
            </a:r>
            <a:endParaRPr lang="en-GB" sz="2800" b="1">
              <a:latin typeface="Times New Roman" panose="02020603050405020304" pitchFamily="18" charset="0"/>
              <a:cs typeface="Times New Roman" panose="02020603050405020304" pitchFamily="18" charset="0"/>
            </a:endParaRPr>
          </a:p>
        </p:txBody>
      </p:sp>
      <p:pic>
        <p:nvPicPr>
          <p:cNvPr id="15362" name="Picture 2" descr="Image">
            <a:extLst>
              <a:ext uri="{FF2B5EF4-FFF2-40B4-BE49-F238E27FC236}">
                <a16:creationId xmlns:a16="http://schemas.microsoft.com/office/drawing/2014/main" id="{7E9710CE-A332-1953-2DE7-0797BFD23A9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0000" t="-517" b="517"/>
          <a:stretch/>
        </p:blipFill>
        <p:spPr bwMode="auto">
          <a:xfrm rot="16200000">
            <a:off x="1791364" y="66093"/>
            <a:ext cx="1969910" cy="5253092"/>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upė 6">
            <a:extLst>
              <a:ext uri="{FF2B5EF4-FFF2-40B4-BE49-F238E27FC236}">
                <a16:creationId xmlns:a16="http://schemas.microsoft.com/office/drawing/2014/main" id="{CAA7FDAC-0BAE-F90D-60C6-5BC25485573E}"/>
              </a:ext>
            </a:extLst>
          </p:cNvPr>
          <p:cNvGrpSpPr/>
          <p:nvPr/>
        </p:nvGrpSpPr>
        <p:grpSpPr>
          <a:xfrm>
            <a:off x="10068910" y="6190593"/>
            <a:ext cx="1954923" cy="595586"/>
            <a:chOff x="9627476" y="6169572"/>
            <a:chExt cx="1891862" cy="578069"/>
          </a:xfrm>
        </p:grpSpPr>
        <p:sp>
          <p:nvSpPr>
            <p:cNvPr id="8" name="Veiksmo mygtukas: Grįžti atgal arba Ankstesnis 7">
              <a:hlinkClick r:id="" action="ppaction://hlinkshowjump?jump=previousslide" highlightClick="1"/>
              <a:extLst>
                <a:ext uri="{FF2B5EF4-FFF2-40B4-BE49-F238E27FC236}">
                  <a16:creationId xmlns:a16="http://schemas.microsoft.com/office/drawing/2014/main" id="{0A307436-2C88-1DCA-0586-F7A527B1178D}"/>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Veiksmo mygtukas: Eiti pirmyn arba Paskesnis 8">
              <a:hlinkClick r:id="" action="ppaction://hlinkshowjump?jump=nextslide" highlightClick="1"/>
              <a:extLst>
                <a:ext uri="{FF2B5EF4-FFF2-40B4-BE49-F238E27FC236}">
                  <a16:creationId xmlns:a16="http://schemas.microsoft.com/office/drawing/2014/main" id="{F6B1D2A7-F747-4A29-C8CF-60B6102F1549}"/>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Veiksmo mygtukas: Eiti į pagrindinį 9">
              <a:hlinkClick r:id="rId4" action="ppaction://hlinksldjump" highlightClick="1"/>
              <a:extLst>
                <a:ext uri="{FF2B5EF4-FFF2-40B4-BE49-F238E27FC236}">
                  <a16:creationId xmlns:a16="http://schemas.microsoft.com/office/drawing/2014/main" id="{ECB0068B-DAB4-3AF2-E8EF-9107818F0924}"/>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7318991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lum/>
          </a:blip>
          <a:srcRect/>
          <a:stretch>
            <a:fillRect t="-9000" b="-9000"/>
          </a:stretch>
        </a:blipFill>
        <a:effectLst/>
      </p:bgPr>
    </p:bg>
    <p:spTree>
      <p:nvGrpSpPr>
        <p:cNvPr id="1" name=""/>
        <p:cNvGrpSpPr/>
        <p:nvPr/>
      </p:nvGrpSpPr>
      <p:grpSpPr>
        <a:xfrm>
          <a:off x="0" y="0"/>
          <a:ext cx="0" cy="0"/>
          <a:chOff x="0" y="0"/>
          <a:chExt cx="0" cy="0"/>
        </a:xfrm>
      </p:grpSpPr>
      <p:sp>
        <p:nvSpPr>
          <p:cNvPr id="6" name="Stačiakampis: suapvalinti kampai 5">
            <a:extLst>
              <a:ext uri="{FF2B5EF4-FFF2-40B4-BE49-F238E27FC236}">
                <a16:creationId xmlns:a16="http://schemas.microsoft.com/office/drawing/2014/main" id="{AC3F3CBA-2478-137B-55CF-08A689B7E5EA}"/>
              </a:ext>
            </a:extLst>
          </p:cNvPr>
          <p:cNvSpPr/>
          <p:nvPr/>
        </p:nvSpPr>
        <p:spPr>
          <a:xfrm>
            <a:off x="432236" y="483735"/>
            <a:ext cx="4414344" cy="1544761"/>
          </a:xfrm>
          <a:prstGeom prst="roundRect">
            <a:avLst/>
          </a:prstGeom>
          <a:solidFill>
            <a:schemeClr val="bg1">
              <a:alpha val="59000"/>
            </a:schemeClr>
          </a:solidFill>
          <a:ln>
            <a:noFill/>
          </a:ln>
          <a:effectLst>
            <a:softEdge rad="63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Stačiakampis: suapvalinti kampai 4">
            <a:extLst>
              <a:ext uri="{FF2B5EF4-FFF2-40B4-BE49-F238E27FC236}">
                <a16:creationId xmlns:a16="http://schemas.microsoft.com/office/drawing/2014/main" id="{825FE1D0-71A6-0326-3972-19FB94424423}"/>
              </a:ext>
            </a:extLst>
          </p:cNvPr>
          <p:cNvSpPr/>
          <p:nvPr/>
        </p:nvSpPr>
        <p:spPr>
          <a:xfrm>
            <a:off x="5902990" y="1213416"/>
            <a:ext cx="6269422" cy="4715204"/>
          </a:xfrm>
          <a:prstGeom prst="roundRect">
            <a:avLst/>
          </a:prstGeom>
          <a:solidFill>
            <a:schemeClr val="accent4">
              <a:lumMod val="60000"/>
              <a:lumOff val="40000"/>
              <a:alpha val="64000"/>
            </a:schemeClr>
          </a:solidFill>
          <a:ln w="174625">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Pavadinimas 1">
            <a:extLst>
              <a:ext uri="{FF2B5EF4-FFF2-40B4-BE49-F238E27FC236}">
                <a16:creationId xmlns:a16="http://schemas.microsoft.com/office/drawing/2014/main" id="{F8E7BAC7-518F-69B4-D48B-BEFCF97771BA}"/>
              </a:ext>
            </a:extLst>
          </p:cNvPr>
          <p:cNvSpPr>
            <a:spLocks noGrp="1"/>
          </p:cNvSpPr>
          <p:nvPr>
            <p:ph type="title"/>
          </p:nvPr>
        </p:nvSpPr>
        <p:spPr>
          <a:xfrm>
            <a:off x="838200" y="112876"/>
            <a:ext cx="10515600" cy="1325563"/>
          </a:xfrm>
        </p:spPr>
        <p:txBody>
          <a:bodyPr/>
          <a:lstStyle/>
          <a:p>
            <a:r>
              <a:rPr lang="lt-LT">
                <a:latin typeface="Times New Roman" panose="02020603050405020304" pitchFamily="18" charset="0"/>
                <a:cs typeface="Times New Roman" panose="02020603050405020304" pitchFamily="18" charset="0"/>
              </a:rPr>
              <a:t>Veiklos eiga:</a:t>
            </a:r>
            <a:endParaRPr lang="en-GB">
              <a:latin typeface="Times New Roman" panose="02020603050405020304" pitchFamily="18" charset="0"/>
              <a:cs typeface="Times New Roman" panose="02020603050405020304" pitchFamily="18" charset="0"/>
            </a:endParaRPr>
          </a:p>
        </p:txBody>
      </p:sp>
      <p:sp>
        <p:nvSpPr>
          <p:cNvPr id="3" name="Turinio vietos rezervavimo ženklas 2">
            <a:extLst>
              <a:ext uri="{FF2B5EF4-FFF2-40B4-BE49-F238E27FC236}">
                <a16:creationId xmlns:a16="http://schemas.microsoft.com/office/drawing/2014/main" id="{53146B15-56E7-B2E5-C37E-37ED7F163ED2}"/>
              </a:ext>
            </a:extLst>
          </p:cNvPr>
          <p:cNvSpPr>
            <a:spLocks noGrp="1"/>
          </p:cNvSpPr>
          <p:nvPr>
            <p:ph idx="1"/>
          </p:nvPr>
        </p:nvSpPr>
        <p:spPr>
          <a:xfrm>
            <a:off x="670034" y="1162843"/>
            <a:ext cx="5604641" cy="1325563"/>
          </a:xfrm>
        </p:spPr>
        <p:txBody>
          <a:bodyPr/>
          <a:lstStyle/>
          <a:p>
            <a:pPr marL="0" indent="0">
              <a:buNone/>
            </a:pPr>
            <a:r>
              <a:rPr lang="lt-LT" b="1">
                <a:latin typeface="Times New Roman" panose="02020603050405020304" pitchFamily="18" charset="0"/>
                <a:cs typeface="Times New Roman" panose="02020603050405020304" pitchFamily="18" charset="0"/>
              </a:rPr>
              <a:t>Surinkti ketvirtą grandinę: </a:t>
            </a:r>
            <a:endParaRPr lang="en-GB" b="1">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F2D268A9-EDB4-E757-C193-396634F91FBF}"/>
              </a:ext>
            </a:extLst>
          </p:cNvPr>
          <p:cNvSpPr txBox="1"/>
          <p:nvPr/>
        </p:nvSpPr>
        <p:spPr>
          <a:xfrm>
            <a:off x="6313550" y="1874728"/>
            <a:ext cx="5448301" cy="3108543"/>
          </a:xfrm>
          <a:prstGeom prst="rect">
            <a:avLst/>
          </a:prstGeom>
          <a:noFill/>
        </p:spPr>
        <p:txBody>
          <a:bodyPr wrap="square" rtlCol="0">
            <a:spAutoFit/>
          </a:bodyPr>
          <a:lstStyle/>
          <a:p>
            <a:r>
              <a:rPr lang="lt-LT" sz="2800" b="1">
                <a:latin typeface="Times New Roman" panose="02020603050405020304" pitchFamily="18" charset="0"/>
                <a:cs typeface="Times New Roman" panose="02020603050405020304" pitchFamily="18" charset="0"/>
              </a:rPr>
              <a:t>Padarytos išvados:</a:t>
            </a:r>
          </a:p>
          <a:p>
            <a:r>
              <a:rPr lang="lt-LT" sz="2800" b="1">
                <a:latin typeface="Times New Roman" panose="02020603050405020304" pitchFamily="18" charset="0"/>
                <a:cs typeface="Times New Roman" panose="02020603050405020304" pitchFamily="18" charset="0"/>
              </a:rPr>
              <a:t>4 grandinė: </a:t>
            </a:r>
          </a:p>
          <a:p>
            <a:r>
              <a:rPr lang="lt-LT" sz="2800">
                <a:latin typeface="Times New Roman" panose="02020603050405020304" pitchFamily="18" charset="0"/>
                <a:cs typeface="Times New Roman" panose="02020603050405020304" pitchFamily="18" charset="0"/>
              </a:rPr>
              <a:t>Įjungus abu jungiklius ar vieną iš jų, lemputė šviečia neryškiai.</a:t>
            </a:r>
          </a:p>
          <a:p>
            <a:r>
              <a:rPr lang="lt-LT" sz="2800">
                <a:latin typeface="Times New Roman" panose="02020603050405020304" pitchFamily="18" charset="0"/>
                <a:cs typeface="Times New Roman" panose="02020603050405020304" pitchFamily="18" charset="0"/>
              </a:rPr>
              <a:t>4 grandinę sudaro: 2 elektros šaltiniai, jungtys, 2 jungikliai bei 1 lemputė</a:t>
            </a:r>
          </a:p>
        </p:txBody>
      </p:sp>
      <p:pic>
        <p:nvPicPr>
          <p:cNvPr id="14338" name="Picture 2" descr="Image">
            <a:extLst>
              <a:ext uri="{FF2B5EF4-FFF2-40B4-BE49-F238E27FC236}">
                <a16:creationId xmlns:a16="http://schemas.microsoft.com/office/drawing/2014/main" id="{AE0F6185-00CD-6BB0-B705-AF164CAD6D6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3039"/>
          <a:stretch/>
        </p:blipFill>
        <p:spPr bwMode="auto">
          <a:xfrm rot="16200000">
            <a:off x="2091192" y="86394"/>
            <a:ext cx="1723446" cy="4922784"/>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Image">
            <a:extLst>
              <a:ext uri="{FF2B5EF4-FFF2-40B4-BE49-F238E27FC236}">
                <a16:creationId xmlns:a16="http://schemas.microsoft.com/office/drawing/2014/main" id="{D398B1D8-C41C-B122-982D-6A0B618E9164}"/>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4138"/>
          <a:stretch/>
        </p:blipFill>
        <p:spPr bwMode="auto">
          <a:xfrm rot="16200000">
            <a:off x="2135060" y="1632242"/>
            <a:ext cx="1723447" cy="5010523"/>
          </a:xfrm>
          <a:prstGeom prst="rect">
            <a:avLst/>
          </a:prstGeom>
          <a:noFill/>
          <a:extLst>
            <a:ext uri="{909E8E84-426E-40DD-AFC4-6F175D3DCCD1}">
              <a14:hiddenFill xmlns:a14="http://schemas.microsoft.com/office/drawing/2010/main">
                <a:solidFill>
                  <a:srgbClr val="FFFFFF"/>
                </a:solidFill>
              </a14:hiddenFill>
            </a:ext>
          </a:extLst>
        </p:spPr>
      </p:pic>
      <p:pic>
        <p:nvPicPr>
          <p:cNvPr id="14342" name="Picture 6" descr="Image">
            <a:extLst>
              <a:ext uri="{FF2B5EF4-FFF2-40B4-BE49-F238E27FC236}">
                <a16:creationId xmlns:a16="http://schemas.microsoft.com/office/drawing/2014/main" id="{E97F5C91-29A2-D477-3A09-3A4D83B2625D}"/>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53474"/>
          <a:stretch/>
        </p:blipFill>
        <p:spPr bwMode="auto">
          <a:xfrm rot="16200000">
            <a:off x="2162569" y="3387467"/>
            <a:ext cx="1727716" cy="4951236"/>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upė 6">
            <a:extLst>
              <a:ext uri="{FF2B5EF4-FFF2-40B4-BE49-F238E27FC236}">
                <a16:creationId xmlns:a16="http://schemas.microsoft.com/office/drawing/2014/main" id="{799733DD-26D6-B3D7-9BB1-3462A75ECF61}"/>
              </a:ext>
            </a:extLst>
          </p:cNvPr>
          <p:cNvGrpSpPr/>
          <p:nvPr/>
        </p:nvGrpSpPr>
        <p:grpSpPr>
          <a:xfrm>
            <a:off x="10068910" y="6190593"/>
            <a:ext cx="1954923" cy="595586"/>
            <a:chOff x="9627476" y="6169572"/>
            <a:chExt cx="1891862" cy="578069"/>
          </a:xfrm>
        </p:grpSpPr>
        <p:sp>
          <p:nvSpPr>
            <p:cNvPr id="8" name="Veiksmo mygtukas: Grįžti atgal arba Ankstesnis 7">
              <a:hlinkClick r:id="" action="ppaction://hlinkshowjump?jump=previousslide" highlightClick="1"/>
              <a:extLst>
                <a:ext uri="{FF2B5EF4-FFF2-40B4-BE49-F238E27FC236}">
                  <a16:creationId xmlns:a16="http://schemas.microsoft.com/office/drawing/2014/main" id="{923A28F6-EAF4-EFCA-68E8-68D3B2C61E65}"/>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Veiksmo mygtukas: Eiti pirmyn arba Paskesnis 8">
              <a:hlinkClick r:id="" action="ppaction://hlinkshowjump?jump=nextslide" highlightClick="1"/>
              <a:extLst>
                <a:ext uri="{FF2B5EF4-FFF2-40B4-BE49-F238E27FC236}">
                  <a16:creationId xmlns:a16="http://schemas.microsoft.com/office/drawing/2014/main" id="{5415675B-FFD3-F634-0012-960DC07B84AB}"/>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Veiksmo mygtukas: Eiti į pagrindinį 9">
              <a:hlinkClick r:id="rId6" action="ppaction://hlinksldjump" highlightClick="1"/>
              <a:extLst>
                <a:ext uri="{FF2B5EF4-FFF2-40B4-BE49-F238E27FC236}">
                  <a16:creationId xmlns:a16="http://schemas.microsoft.com/office/drawing/2014/main" id="{91DE638C-C03A-2472-2F87-7F40698BDD45}"/>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5797916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lum/>
          </a:blip>
          <a:srcRect/>
          <a:stretch>
            <a:fillRect l="-6000" r="-6000"/>
          </a:stretch>
        </a:blipFill>
        <a:effectLst/>
      </p:bgPr>
    </p:bg>
    <p:spTree>
      <p:nvGrpSpPr>
        <p:cNvPr id="1" name=""/>
        <p:cNvGrpSpPr/>
        <p:nvPr/>
      </p:nvGrpSpPr>
      <p:grpSpPr>
        <a:xfrm>
          <a:off x="0" y="0"/>
          <a:ext cx="0" cy="0"/>
          <a:chOff x="0" y="0"/>
          <a:chExt cx="0" cy="0"/>
        </a:xfrm>
      </p:grpSpPr>
      <p:sp>
        <p:nvSpPr>
          <p:cNvPr id="4" name="Stačiakampis: suapvalinti kampai 3">
            <a:extLst>
              <a:ext uri="{FF2B5EF4-FFF2-40B4-BE49-F238E27FC236}">
                <a16:creationId xmlns:a16="http://schemas.microsoft.com/office/drawing/2014/main" id="{0C7491E3-7362-17B1-CB9E-51FA9CDFE664}"/>
              </a:ext>
            </a:extLst>
          </p:cNvPr>
          <p:cNvSpPr/>
          <p:nvPr/>
        </p:nvSpPr>
        <p:spPr>
          <a:xfrm>
            <a:off x="649014" y="1373680"/>
            <a:ext cx="11049000" cy="5032375"/>
          </a:xfrm>
          <a:prstGeom prst="roundRect">
            <a:avLst/>
          </a:prstGeom>
          <a:solidFill>
            <a:schemeClr val="accent4">
              <a:lumMod val="60000"/>
              <a:lumOff val="40000"/>
              <a:alpha val="64000"/>
            </a:schemeClr>
          </a:solidFill>
          <a:ln w="174625">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Pavadinimas 1">
            <a:extLst>
              <a:ext uri="{FF2B5EF4-FFF2-40B4-BE49-F238E27FC236}">
                <a16:creationId xmlns:a16="http://schemas.microsoft.com/office/drawing/2014/main" id="{A39E3675-0CFA-04B4-3F9F-01B7AF0FDADF}"/>
              </a:ext>
            </a:extLst>
          </p:cNvPr>
          <p:cNvSpPr>
            <a:spLocks noGrp="1"/>
          </p:cNvSpPr>
          <p:nvPr>
            <p:ph type="title"/>
          </p:nvPr>
        </p:nvSpPr>
        <p:spPr/>
        <p:txBody>
          <a:bodyPr/>
          <a:lstStyle/>
          <a:p>
            <a:endParaRPr lang="en-GB"/>
          </a:p>
        </p:txBody>
      </p:sp>
      <p:sp>
        <p:nvSpPr>
          <p:cNvPr id="3" name="Turinio vietos rezervavimo ženklas 2">
            <a:extLst>
              <a:ext uri="{FF2B5EF4-FFF2-40B4-BE49-F238E27FC236}">
                <a16:creationId xmlns:a16="http://schemas.microsoft.com/office/drawing/2014/main" id="{F67E01B8-E450-9908-8DA0-010506663FCD}"/>
              </a:ext>
            </a:extLst>
          </p:cNvPr>
          <p:cNvSpPr>
            <a:spLocks noGrp="1"/>
          </p:cNvSpPr>
          <p:nvPr>
            <p:ph idx="1"/>
          </p:nvPr>
        </p:nvSpPr>
        <p:spPr/>
        <p:txBody>
          <a:bodyPr vert="horz" lIns="91440" tIns="45720" rIns="91440" bIns="45720" rtlCol="0" anchor="t">
            <a:normAutofit/>
          </a:bodyPr>
          <a:lstStyle/>
          <a:p>
            <a:pPr marL="0" indent="0">
              <a:buNone/>
            </a:pPr>
            <a:r>
              <a:rPr lang="lt-LT" b="1" dirty="0"/>
              <a:t>Išvada: hipotezė pasitvirtino, lemputė švietė ryškiausiai antroje grandinėje, kurią sudarė du elektros šaltiniai, sujungti nuosekliai. Tai įvyko dėl to, nes 2 elektros šaltiniai sukuria stipresnę srovė, o nuoseklusis jungimo būdas leidžia tai srovei tekėti aplink grandinę be jokių  </a:t>
            </a:r>
            <a:r>
              <a:rPr lang="lt-LT" b="1" dirty="0" err="1"/>
              <a:t>kliučių</a:t>
            </a:r>
            <a:r>
              <a:rPr lang="lt-LT" b="1" dirty="0"/>
              <a:t>.</a:t>
            </a:r>
            <a:endParaRPr lang="en-GB" b="1" dirty="0"/>
          </a:p>
        </p:txBody>
      </p:sp>
      <p:grpSp>
        <p:nvGrpSpPr>
          <p:cNvPr id="5" name="Grupė 4">
            <a:extLst>
              <a:ext uri="{FF2B5EF4-FFF2-40B4-BE49-F238E27FC236}">
                <a16:creationId xmlns:a16="http://schemas.microsoft.com/office/drawing/2014/main" id="{C276E511-B0F8-82F0-4CD0-1E7CD2FCAB41}"/>
              </a:ext>
            </a:extLst>
          </p:cNvPr>
          <p:cNvGrpSpPr/>
          <p:nvPr/>
        </p:nvGrpSpPr>
        <p:grpSpPr>
          <a:xfrm>
            <a:off x="10068910" y="6190593"/>
            <a:ext cx="1954923" cy="595586"/>
            <a:chOff x="9627476" y="6169572"/>
            <a:chExt cx="1891862" cy="578069"/>
          </a:xfrm>
        </p:grpSpPr>
        <p:sp>
          <p:nvSpPr>
            <p:cNvPr id="6" name="Veiksmo mygtukas: Grįžti atgal arba Ankstesnis 5">
              <a:hlinkClick r:id="" action="ppaction://hlinkshowjump?jump=previousslide" highlightClick="1"/>
              <a:extLst>
                <a:ext uri="{FF2B5EF4-FFF2-40B4-BE49-F238E27FC236}">
                  <a16:creationId xmlns:a16="http://schemas.microsoft.com/office/drawing/2014/main" id="{1D3E7179-4E28-0D9F-3473-453CBA271499}"/>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Veiksmo mygtukas: Eiti pirmyn arba Paskesnis 6">
              <a:hlinkClick r:id="" action="ppaction://hlinkshowjump?jump=nextslide" highlightClick="1"/>
              <a:extLst>
                <a:ext uri="{FF2B5EF4-FFF2-40B4-BE49-F238E27FC236}">
                  <a16:creationId xmlns:a16="http://schemas.microsoft.com/office/drawing/2014/main" id="{C8BC6344-1E5C-7181-DAB9-E7F831DA1F40}"/>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Veiksmo mygtukas: Eiti į pagrindinį 7">
              <a:hlinkClick r:id="rId3" action="ppaction://hlinksldjump" highlightClick="1"/>
              <a:extLst>
                <a:ext uri="{FF2B5EF4-FFF2-40B4-BE49-F238E27FC236}">
                  <a16:creationId xmlns:a16="http://schemas.microsoft.com/office/drawing/2014/main" id="{D8789AAF-339F-22AA-6B77-B2C7FE636DCA}"/>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9830724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lum/>
          </a:blip>
          <a:srcRect/>
          <a:stretch>
            <a:fillRect t="-9000" b="-9000"/>
          </a:stretch>
        </a:blipFill>
        <a:effectLst/>
      </p:bgPr>
    </p:bg>
    <p:spTree>
      <p:nvGrpSpPr>
        <p:cNvPr id="1" name=""/>
        <p:cNvGrpSpPr/>
        <p:nvPr/>
      </p:nvGrpSpPr>
      <p:grpSpPr>
        <a:xfrm>
          <a:off x="0" y="0"/>
          <a:ext cx="0" cy="0"/>
          <a:chOff x="0" y="0"/>
          <a:chExt cx="0" cy="0"/>
        </a:xfrm>
      </p:grpSpPr>
      <p:sp>
        <p:nvSpPr>
          <p:cNvPr id="4" name="Stačiakampis: suapvalinti kampai 3">
            <a:extLst>
              <a:ext uri="{FF2B5EF4-FFF2-40B4-BE49-F238E27FC236}">
                <a16:creationId xmlns:a16="http://schemas.microsoft.com/office/drawing/2014/main" id="{17C5D211-1135-AD08-B5CC-7D712BE86339}"/>
              </a:ext>
            </a:extLst>
          </p:cNvPr>
          <p:cNvSpPr/>
          <p:nvPr/>
        </p:nvSpPr>
        <p:spPr>
          <a:xfrm>
            <a:off x="993226" y="1696106"/>
            <a:ext cx="10205545" cy="3465787"/>
          </a:xfrm>
          <a:prstGeom prst="roundRect">
            <a:avLst/>
          </a:prstGeom>
          <a:solidFill>
            <a:schemeClr val="accent4">
              <a:lumMod val="60000"/>
              <a:lumOff val="40000"/>
              <a:alpha val="64000"/>
            </a:schemeClr>
          </a:solidFill>
          <a:ln w="174625">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a:solidFill>
                <a:prstClr val="white"/>
              </a:solidFill>
              <a:latin typeface="Aptos" panose="020B0004020202020204"/>
            </a:endParaRPr>
          </a:p>
        </p:txBody>
      </p:sp>
      <p:sp>
        <p:nvSpPr>
          <p:cNvPr id="2" name="Pavadinimas 1">
            <a:extLst>
              <a:ext uri="{FF2B5EF4-FFF2-40B4-BE49-F238E27FC236}">
                <a16:creationId xmlns:a16="http://schemas.microsoft.com/office/drawing/2014/main" id="{16F199B9-D377-D678-8AA6-1E90CF716309}"/>
              </a:ext>
            </a:extLst>
          </p:cNvPr>
          <p:cNvSpPr>
            <a:spLocks noGrp="1"/>
          </p:cNvSpPr>
          <p:nvPr>
            <p:ph type="ctrTitle"/>
          </p:nvPr>
        </p:nvSpPr>
        <p:spPr>
          <a:xfrm>
            <a:off x="1523997" y="3288370"/>
            <a:ext cx="9144001" cy="1655762"/>
          </a:xfrm>
        </p:spPr>
        <p:txBody>
          <a:bodyPr>
            <a:normAutofit fontScale="90000"/>
          </a:bodyPr>
          <a:lstStyle/>
          <a:p>
            <a:r>
              <a:rPr lang="lt-LT" b="1">
                <a:latin typeface="Times New Roman" panose="02020603050405020304" pitchFamily="18" charset="0"/>
                <a:cs typeface="Times New Roman" panose="02020603050405020304" pitchFamily="18" charset="0"/>
              </a:rPr>
              <a:t>2 bandymas – ,,Citrinos baterija“</a:t>
            </a:r>
            <a:br>
              <a:rPr lang="lt-LT" b="1">
                <a:latin typeface="Times New Roman" panose="02020603050405020304" pitchFamily="18" charset="0"/>
                <a:cs typeface="Times New Roman" panose="02020603050405020304" pitchFamily="18" charset="0"/>
              </a:rPr>
            </a:br>
            <a:endParaRPr lang="en-GB" b="1">
              <a:latin typeface="Times New Roman" panose="02020603050405020304" pitchFamily="18" charset="0"/>
              <a:cs typeface="Times New Roman" panose="02020603050405020304" pitchFamily="18" charset="0"/>
            </a:endParaRPr>
          </a:p>
        </p:txBody>
      </p:sp>
      <p:sp>
        <p:nvSpPr>
          <p:cNvPr id="3" name="Antrinis pavadinimas 2">
            <a:extLst>
              <a:ext uri="{FF2B5EF4-FFF2-40B4-BE49-F238E27FC236}">
                <a16:creationId xmlns:a16="http://schemas.microsoft.com/office/drawing/2014/main" id="{A13424C9-C0DA-7DF7-A71C-D800036F2D2E}"/>
              </a:ext>
            </a:extLst>
          </p:cNvPr>
          <p:cNvSpPr>
            <a:spLocks noGrp="1"/>
          </p:cNvSpPr>
          <p:nvPr>
            <p:ph type="subTitle" idx="1"/>
          </p:nvPr>
        </p:nvSpPr>
        <p:spPr>
          <a:xfrm>
            <a:off x="0" y="6858000"/>
            <a:ext cx="9144000" cy="1655762"/>
          </a:xfrm>
        </p:spPr>
        <p:txBody>
          <a:bodyPr/>
          <a:lstStyle/>
          <a:p>
            <a:endParaRPr lang="en-GB"/>
          </a:p>
        </p:txBody>
      </p:sp>
      <p:grpSp>
        <p:nvGrpSpPr>
          <p:cNvPr id="5" name="Grupė 4">
            <a:extLst>
              <a:ext uri="{FF2B5EF4-FFF2-40B4-BE49-F238E27FC236}">
                <a16:creationId xmlns:a16="http://schemas.microsoft.com/office/drawing/2014/main" id="{E85D0A24-6178-90FD-235E-746BF97CFBDD}"/>
              </a:ext>
            </a:extLst>
          </p:cNvPr>
          <p:cNvGrpSpPr/>
          <p:nvPr/>
        </p:nvGrpSpPr>
        <p:grpSpPr>
          <a:xfrm>
            <a:off x="10068910" y="6190593"/>
            <a:ext cx="1954923" cy="595586"/>
            <a:chOff x="9627476" y="6169572"/>
            <a:chExt cx="1891862" cy="578069"/>
          </a:xfrm>
        </p:grpSpPr>
        <p:sp>
          <p:nvSpPr>
            <p:cNvPr id="6" name="Veiksmo mygtukas: Grįžti atgal arba Ankstesnis 5">
              <a:hlinkClick r:id="" action="ppaction://hlinkshowjump?jump=previousslide" highlightClick="1"/>
              <a:extLst>
                <a:ext uri="{FF2B5EF4-FFF2-40B4-BE49-F238E27FC236}">
                  <a16:creationId xmlns:a16="http://schemas.microsoft.com/office/drawing/2014/main" id="{13D638B1-8A63-96BB-951C-7C79692ECAF2}"/>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Veiksmo mygtukas: Eiti pirmyn arba Paskesnis 6">
              <a:hlinkClick r:id="" action="ppaction://hlinkshowjump?jump=nextslide" highlightClick="1"/>
              <a:extLst>
                <a:ext uri="{FF2B5EF4-FFF2-40B4-BE49-F238E27FC236}">
                  <a16:creationId xmlns:a16="http://schemas.microsoft.com/office/drawing/2014/main" id="{42908837-C2BE-CF53-7D39-F3F899B19519}"/>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Veiksmo mygtukas: Eiti į pagrindinį 7">
              <a:hlinkClick r:id="rId3" action="ppaction://hlinksldjump" highlightClick="1"/>
              <a:extLst>
                <a:ext uri="{FF2B5EF4-FFF2-40B4-BE49-F238E27FC236}">
                  <a16:creationId xmlns:a16="http://schemas.microsoft.com/office/drawing/2014/main" id="{9202A57D-917B-B7F7-D5E7-A2C98A899D2D}"/>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3179806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lum/>
          </a:blip>
          <a:srcRect/>
          <a:stretch>
            <a:fillRect t="-9000" b="-9000"/>
          </a:stretch>
        </a:blipFill>
        <a:effectLst/>
      </p:bgPr>
    </p:bg>
    <p:spTree>
      <p:nvGrpSpPr>
        <p:cNvPr id="1" name=""/>
        <p:cNvGrpSpPr/>
        <p:nvPr/>
      </p:nvGrpSpPr>
      <p:grpSpPr>
        <a:xfrm>
          <a:off x="0" y="0"/>
          <a:ext cx="0" cy="0"/>
          <a:chOff x="0" y="0"/>
          <a:chExt cx="0" cy="0"/>
        </a:xfrm>
      </p:grpSpPr>
      <p:sp>
        <p:nvSpPr>
          <p:cNvPr id="4" name="Stačiakampis: suapvalinti kampai 3">
            <a:extLst>
              <a:ext uri="{FF2B5EF4-FFF2-40B4-BE49-F238E27FC236}">
                <a16:creationId xmlns:a16="http://schemas.microsoft.com/office/drawing/2014/main" id="{3C0A1614-886E-6074-DA59-AE611314D4B9}"/>
              </a:ext>
            </a:extLst>
          </p:cNvPr>
          <p:cNvSpPr/>
          <p:nvPr/>
        </p:nvSpPr>
        <p:spPr>
          <a:xfrm>
            <a:off x="462455" y="1328244"/>
            <a:ext cx="8050925" cy="4673163"/>
          </a:xfrm>
          <a:prstGeom prst="roundRect">
            <a:avLst/>
          </a:prstGeom>
          <a:solidFill>
            <a:schemeClr val="accent4">
              <a:lumMod val="60000"/>
              <a:lumOff val="40000"/>
              <a:alpha val="64000"/>
            </a:schemeClr>
          </a:solidFill>
          <a:ln w="174625">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a:solidFill>
                <a:prstClr val="white"/>
              </a:solidFill>
              <a:latin typeface="Aptos" panose="020B0004020202020204"/>
            </a:endParaRPr>
          </a:p>
        </p:txBody>
      </p:sp>
      <p:sp>
        <p:nvSpPr>
          <p:cNvPr id="2" name="Pavadinimas 1">
            <a:extLst>
              <a:ext uri="{FF2B5EF4-FFF2-40B4-BE49-F238E27FC236}">
                <a16:creationId xmlns:a16="http://schemas.microsoft.com/office/drawing/2014/main" id="{CEDFA0F2-1671-46A4-2DA1-0481D8BE8EC0}"/>
              </a:ext>
            </a:extLst>
          </p:cNvPr>
          <p:cNvSpPr>
            <a:spLocks noGrp="1"/>
          </p:cNvSpPr>
          <p:nvPr>
            <p:ph type="title"/>
          </p:nvPr>
        </p:nvSpPr>
        <p:spPr/>
        <p:txBody>
          <a:bodyPr/>
          <a:lstStyle/>
          <a:p>
            <a:endParaRPr lang="en-GB"/>
          </a:p>
        </p:txBody>
      </p:sp>
      <p:sp>
        <p:nvSpPr>
          <p:cNvPr id="3" name="Turinio vietos rezervavimo ženklas 2">
            <a:extLst>
              <a:ext uri="{FF2B5EF4-FFF2-40B4-BE49-F238E27FC236}">
                <a16:creationId xmlns:a16="http://schemas.microsoft.com/office/drawing/2014/main" id="{4E959D42-636A-6E56-612C-651A4F004EF4}"/>
              </a:ext>
            </a:extLst>
          </p:cNvPr>
          <p:cNvSpPr>
            <a:spLocks noGrp="1"/>
          </p:cNvSpPr>
          <p:nvPr>
            <p:ph idx="1"/>
          </p:nvPr>
        </p:nvSpPr>
        <p:spPr>
          <a:xfrm>
            <a:off x="838200" y="1825625"/>
            <a:ext cx="7296807" cy="4491092"/>
          </a:xfrm>
        </p:spPr>
        <p:txBody>
          <a:bodyPr/>
          <a:lstStyle/>
          <a:p>
            <a:pPr marL="0" indent="0">
              <a:buNone/>
            </a:pPr>
            <a:r>
              <a:rPr lang="lt-LT" b="1"/>
              <a:t>Tyrimo tikslas </a:t>
            </a:r>
            <a:r>
              <a:rPr lang="lt-LT"/>
              <a:t>– pagaminti bateriją, kurios elektrolitas yra citrina, o elektrodai – cinkas, varis, ir išmatuoti baterijos įtampą.</a:t>
            </a:r>
          </a:p>
          <a:p>
            <a:pPr marL="0" indent="0">
              <a:buNone/>
            </a:pPr>
            <a:r>
              <a:rPr lang="lt-LT" b="1"/>
              <a:t>Hipotezė</a:t>
            </a:r>
            <a:r>
              <a:rPr lang="lt-LT"/>
              <a:t> – dėl reakcijos vykstančios su metalais ir citrinos rūgštim, pagaminta baterija sukurs įtampą, kurią galima didinti, prijungus daugiau citrinų.</a:t>
            </a:r>
          </a:p>
          <a:p>
            <a:pPr marL="0" indent="0">
              <a:buNone/>
            </a:pPr>
            <a:r>
              <a:rPr lang="lt-LT" b="1"/>
              <a:t>Tyrimo priemonės </a:t>
            </a:r>
            <a:r>
              <a:rPr lang="lt-LT"/>
              <a:t>–  citrina, laidai, cinko ir vario metalai, lemputė, multimetras.</a:t>
            </a:r>
            <a:endParaRPr lang="en-GB"/>
          </a:p>
        </p:txBody>
      </p:sp>
      <p:pic>
        <p:nvPicPr>
          <p:cNvPr id="18434" name="Picture 2" descr="Image">
            <a:extLst>
              <a:ext uri="{FF2B5EF4-FFF2-40B4-BE49-F238E27FC236}">
                <a16:creationId xmlns:a16="http://schemas.microsoft.com/office/drawing/2014/main" id="{6116274C-2832-D58D-7D54-CD17B89B3E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8748582" y="2978624"/>
            <a:ext cx="2702255" cy="3603007"/>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upė 4">
            <a:extLst>
              <a:ext uri="{FF2B5EF4-FFF2-40B4-BE49-F238E27FC236}">
                <a16:creationId xmlns:a16="http://schemas.microsoft.com/office/drawing/2014/main" id="{C426A0E1-F244-1DE8-8DC4-AB42977C8345}"/>
              </a:ext>
            </a:extLst>
          </p:cNvPr>
          <p:cNvGrpSpPr/>
          <p:nvPr/>
        </p:nvGrpSpPr>
        <p:grpSpPr>
          <a:xfrm>
            <a:off x="10068910" y="6190593"/>
            <a:ext cx="1954923" cy="595586"/>
            <a:chOff x="9627476" y="6169572"/>
            <a:chExt cx="1891862" cy="578069"/>
          </a:xfrm>
        </p:grpSpPr>
        <p:sp>
          <p:nvSpPr>
            <p:cNvPr id="6" name="Veiksmo mygtukas: Grįžti atgal arba Ankstesnis 5">
              <a:hlinkClick r:id="" action="ppaction://hlinkshowjump?jump=previousslide" highlightClick="1"/>
              <a:extLst>
                <a:ext uri="{FF2B5EF4-FFF2-40B4-BE49-F238E27FC236}">
                  <a16:creationId xmlns:a16="http://schemas.microsoft.com/office/drawing/2014/main" id="{E19701DA-7973-3B7F-E380-C9384CB837E1}"/>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Veiksmo mygtukas: Eiti pirmyn arba Paskesnis 6">
              <a:hlinkClick r:id="" action="ppaction://hlinkshowjump?jump=nextslide" highlightClick="1"/>
              <a:extLst>
                <a:ext uri="{FF2B5EF4-FFF2-40B4-BE49-F238E27FC236}">
                  <a16:creationId xmlns:a16="http://schemas.microsoft.com/office/drawing/2014/main" id="{3405CD1D-20EB-9D04-1552-8633F5397E05}"/>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Veiksmo mygtukas: Eiti į pagrindinį 7">
              <a:hlinkClick r:id="rId4" action="ppaction://hlinksldjump" highlightClick="1"/>
              <a:extLst>
                <a:ext uri="{FF2B5EF4-FFF2-40B4-BE49-F238E27FC236}">
                  <a16:creationId xmlns:a16="http://schemas.microsoft.com/office/drawing/2014/main" id="{118A0FE9-3978-1BD3-61DD-AD60C9A27CC4}"/>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032355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lum/>
          </a:blip>
          <a:srcRect/>
          <a:stretch>
            <a:fillRect t="-9000" b="-9000"/>
          </a:stretch>
        </a:blipFill>
        <a:effectLst/>
      </p:bgPr>
    </p:bg>
    <p:spTree>
      <p:nvGrpSpPr>
        <p:cNvPr id="1" name=""/>
        <p:cNvGrpSpPr/>
        <p:nvPr/>
      </p:nvGrpSpPr>
      <p:grpSpPr>
        <a:xfrm>
          <a:off x="0" y="0"/>
          <a:ext cx="0" cy="0"/>
          <a:chOff x="0" y="0"/>
          <a:chExt cx="0" cy="0"/>
        </a:xfrm>
      </p:grpSpPr>
      <p:sp>
        <p:nvSpPr>
          <p:cNvPr id="6" name="Stačiakampis: suapvalinti kampai 5">
            <a:extLst>
              <a:ext uri="{FF2B5EF4-FFF2-40B4-BE49-F238E27FC236}">
                <a16:creationId xmlns:a16="http://schemas.microsoft.com/office/drawing/2014/main" id="{AC3F3CBA-2478-137B-55CF-08A689B7E5EA}"/>
              </a:ext>
            </a:extLst>
          </p:cNvPr>
          <p:cNvSpPr/>
          <p:nvPr/>
        </p:nvSpPr>
        <p:spPr>
          <a:xfrm>
            <a:off x="400705" y="234606"/>
            <a:ext cx="4414344" cy="1544761"/>
          </a:xfrm>
          <a:prstGeom prst="roundRect">
            <a:avLst/>
          </a:prstGeom>
          <a:solidFill>
            <a:schemeClr val="bg1">
              <a:alpha val="59000"/>
            </a:schemeClr>
          </a:solidFill>
          <a:ln>
            <a:noFill/>
          </a:ln>
          <a:effectLst>
            <a:softEdge rad="63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a:solidFill>
                <a:prstClr val="white"/>
              </a:solidFill>
              <a:latin typeface="Aptos" panose="020B0004020202020204"/>
            </a:endParaRPr>
          </a:p>
        </p:txBody>
      </p:sp>
      <p:sp>
        <p:nvSpPr>
          <p:cNvPr id="5" name="Stačiakampis: suapvalinti kampai 4">
            <a:extLst>
              <a:ext uri="{FF2B5EF4-FFF2-40B4-BE49-F238E27FC236}">
                <a16:creationId xmlns:a16="http://schemas.microsoft.com/office/drawing/2014/main" id="{825FE1D0-71A6-0326-3972-19FB94424423}"/>
              </a:ext>
            </a:extLst>
          </p:cNvPr>
          <p:cNvSpPr/>
          <p:nvPr/>
        </p:nvSpPr>
        <p:spPr>
          <a:xfrm>
            <a:off x="5679527" y="0"/>
            <a:ext cx="6269422" cy="6745124"/>
          </a:xfrm>
          <a:prstGeom prst="roundRect">
            <a:avLst/>
          </a:prstGeom>
          <a:solidFill>
            <a:schemeClr val="accent4">
              <a:lumMod val="60000"/>
              <a:lumOff val="40000"/>
              <a:alpha val="64000"/>
            </a:schemeClr>
          </a:solidFill>
          <a:ln w="174625">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a:solidFill>
                <a:prstClr val="white"/>
              </a:solidFill>
              <a:latin typeface="Aptos" panose="020B0004020202020204"/>
            </a:endParaRPr>
          </a:p>
        </p:txBody>
      </p:sp>
      <p:sp>
        <p:nvSpPr>
          <p:cNvPr id="2" name="Pavadinimas 1">
            <a:extLst>
              <a:ext uri="{FF2B5EF4-FFF2-40B4-BE49-F238E27FC236}">
                <a16:creationId xmlns:a16="http://schemas.microsoft.com/office/drawing/2014/main" id="{F8E7BAC7-518F-69B4-D48B-BEFCF97771BA}"/>
              </a:ext>
            </a:extLst>
          </p:cNvPr>
          <p:cNvSpPr>
            <a:spLocks noGrp="1"/>
          </p:cNvSpPr>
          <p:nvPr>
            <p:ph type="title"/>
          </p:nvPr>
        </p:nvSpPr>
        <p:spPr>
          <a:xfrm>
            <a:off x="838200" y="112876"/>
            <a:ext cx="10515600" cy="1325563"/>
          </a:xfrm>
        </p:spPr>
        <p:txBody>
          <a:bodyPr/>
          <a:lstStyle/>
          <a:p>
            <a:r>
              <a:rPr lang="lt-LT">
                <a:latin typeface="Times New Roman" panose="02020603050405020304" pitchFamily="18" charset="0"/>
                <a:cs typeface="Times New Roman" panose="02020603050405020304" pitchFamily="18" charset="0"/>
              </a:rPr>
              <a:t>Veiklos eiga:</a:t>
            </a:r>
            <a:endParaRPr lang="en-GB">
              <a:latin typeface="Times New Roman" panose="02020603050405020304" pitchFamily="18" charset="0"/>
              <a:cs typeface="Times New Roman" panose="02020603050405020304" pitchFamily="18" charset="0"/>
            </a:endParaRPr>
          </a:p>
        </p:txBody>
      </p:sp>
      <p:sp>
        <p:nvSpPr>
          <p:cNvPr id="3" name="Turinio vietos rezervavimo ženklas 2">
            <a:extLst>
              <a:ext uri="{FF2B5EF4-FFF2-40B4-BE49-F238E27FC236}">
                <a16:creationId xmlns:a16="http://schemas.microsoft.com/office/drawing/2014/main" id="{53146B15-56E7-B2E5-C37E-37ED7F163ED2}"/>
              </a:ext>
            </a:extLst>
          </p:cNvPr>
          <p:cNvSpPr>
            <a:spLocks noGrp="1"/>
          </p:cNvSpPr>
          <p:nvPr>
            <p:ph idx="1"/>
          </p:nvPr>
        </p:nvSpPr>
        <p:spPr>
          <a:xfrm>
            <a:off x="6336587" y="775657"/>
            <a:ext cx="4951688" cy="4638866"/>
          </a:xfrm>
        </p:spPr>
        <p:txBody>
          <a:bodyPr anchor="ctr">
            <a:normAutofit/>
          </a:bodyPr>
          <a:lstStyle/>
          <a:p>
            <a:pPr marL="0" indent="0" algn="ctr">
              <a:buNone/>
            </a:pPr>
            <a:r>
              <a:rPr lang="lt-LT" sz="3600" b="1">
                <a:latin typeface="Times New Roman" panose="02020603050405020304" pitchFamily="18" charset="0"/>
                <a:cs typeface="Times New Roman" panose="02020603050405020304" pitchFamily="18" charset="0"/>
              </a:rPr>
              <a:t> Į citriną įdėti du skirtingus metalus: cinką ir varį. Tada prijungti laidus ir išmatuoti įtampą. Gauti rezultatai pavaizduoti nuotraukoje.</a:t>
            </a:r>
            <a:endParaRPr lang="en-GB" sz="3600" b="1">
              <a:latin typeface="Times New Roman" panose="02020603050405020304" pitchFamily="18" charset="0"/>
              <a:cs typeface="Times New Roman" panose="02020603050405020304" pitchFamily="18" charset="0"/>
            </a:endParaRPr>
          </a:p>
        </p:txBody>
      </p:sp>
      <p:pic>
        <p:nvPicPr>
          <p:cNvPr id="16388" name="Picture 4" descr="Image">
            <a:extLst>
              <a:ext uri="{FF2B5EF4-FFF2-40B4-BE49-F238E27FC236}">
                <a16:creationId xmlns:a16="http://schemas.microsoft.com/office/drawing/2014/main" id="{D9F15F39-1590-0C32-8F4E-2D9B1FA0DF7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8769" y="1400612"/>
            <a:ext cx="3170512" cy="2377884"/>
          </a:xfrm>
          <a:prstGeom prst="rect">
            <a:avLst/>
          </a:prstGeom>
          <a:noFill/>
          <a:extLst>
            <a:ext uri="{909E8E84-426E-40DD-AFC4-6F175D3DCCD1}">
              <a14:hiddenFill xmlns:a14="http://schemas.microsoft.com/office/drawing/2010/main">
                <a:solidFill>
                  <a:srgbClr val="FFFFFF"/>
                </a:solidFill>
              </a14:hiddenFill>
            </a:ext>
          </a:extLst>
        </p:spPr>
      </p:pic>
      <p:pic>
        <p:nvPicPr>
          <p:cNvPr id="16392" name="Picture 8" descr="Image">
            <a:extLst>
              <a:ext uri="{FF2B5EF4-FFF2-40B4-BE49-F238E27FC236}">
                <a16:creationId xmlns:a16="http://schemas.microsoft.com/office/drawing/2014/main" id="{8B5662FD-0D2A-F901-1C36-DA6481CFD26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6200000">
            <a:off x="2154745" y="3162329"/>
            <a:ext cx="2966627" cy="3955502"/>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upė 3">
            <a:extLst>
              <a:ext uri="{FF2B5EF4-FFF2-40B4-BE49-F238E27FC236}">
                <a16:creationId xmlns:a16="http://schemas.microsoft.com/office/drawing/2014/main" id="{934C8089-B91B-1AFD-F1D5-61E974A6C06D}"/>
              </a:ext>
            </a:extLst>
          </p:cNvPr>
          <p:cNvGrpSpPr/>
          <p:nvPr/>
        </p:nvGrpSpPr>
        <p:grpSpPr>
          <a:xfrm>
            <a:off x="10068910" y="6190593"/>
            <a:ext cx="1954923" cy="595586"/>
            <a:chOff x="9627476" y="6169572"/>
            <a:chExt cx="1891862" cy="578069"/>
          </a:xfrm>
        </p:grpSpPr>
        <p:sp>
          <p:nvSpPr>
            <p:cNvPr id="7" name="Veiksmo mygtukas: Grįžti atgal arba Ankstesnis 6">
              <a:hlinkClick r:id="" action="ppaction://hlinkshowjump?jump=previousslide" highlightClick="1"/>
              <a:extLst>
                <a:ext uri="{FF2B5EF4-FFF2-40B4-BE49-F238E27FC236}">
                  <a16:creationId xmlns:a16="http://schemas.microsoft.com/office/drawing/2014/main" id="{11DFCDC9-F4B6-1CD1-07DE-60F708D59ADA}"/>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Veiksmo mygtukas: Eiti pirmyn arba Paskesnis 7">
              <a:hlinkClick r:id="" action="ppaction://hlinkshowjump?jump=nextslide" highlightClick="1"/>
              <a:extLst>
                <a:ext uri="{FF2B5EF4-FFF2-40B4-BE49-F238E27FC236}">
                  <a16:creationId xmlns:a16="http://schemas.microsoft.com/office/drawing/2014/main" id="{CD7DCD64-A732-402C-7F51-FE88502EA214}"/>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Veiksmo mygtukas: Eiti į pagrindinį 8">
              <a:hlinkClick r:id="rId5" action="ppaction://hlinksldjump" highlightClick="1"/>
              <a:extLst>
                <a:ext uri="{FF2B5EF4-FFF2-40B4-BE49-F238E27FC236}">
                  <a16:creationId xmlns:a16="http://schemas.microsoft.com/office/drawing/2014/main" id="{A9DCE85C-9790-D238-B47E-CC48C09EE1E4}"/>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6417308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lum/>
          </a:blip>
          <a:srcRect/>
          <a:stretch>
            <a:fillRect t="-9000" b="-9000"/>
          </a:stretch>
        </a:blipFill>
        <a:effectLst/>
      </p:bgPr>
    </p:bg>
    <p:spTree>
      <p:nvGrpSpPr>
        <p:cNvPr id="1" name=""/>
        <p:cNvGrpSpPr/>
        <p:nvPr/>
      </p:nvGrpSpPr>
      <p:grpSpPr>
        <a:xfrm>
          <a:off x="0" y="0"/>
          <a:ext cx="0" cy="0"/>
          <a:chOff x="0" y="0"/>
          <a:chExt cx="0" cy="0"/>
        </a:xfrm>
      </p:grpSpPr>
      <p:sp>
        <p:nvSpPr>
          <p:cNvPr id="6" name="Stačiakampis: suapvalinti kampai 5">
            <a:extLst>
              <a:ext uri="{FF2B5EF4-FFF2-40B4-BE49-F238E27FC236}">
                <a16:creationId xmlns:a16="http://schemas.microsoft.com/office/drawing/2014/main" id="{AC3F3CBA-2478-137B-55CF-08A689B7E5EA}"/>
              </a:ext>
            </a:extLst>
          </p:cNvPr>
          <p:cNvSpPr/>
          <p:nvPr/>
        </p:nvSpPr>
        <p:spPr>
          <a:xfrm>
            <a:off x="400705" y="234606"/>
            <a:ext cx="4414344" cy="1544761"/>
          </a:xfrm>
          <a:prstGeom prst="roundRect">
            <a:avLst/>
          </a:prstGeom>
          <a:solidFill>
            <a:schemeClr val="bg1">
              <a:alpha val="59000"/>
            </a:schemeClr>
          </a:solidFill>
          <a:ln>
            <a:noFill/>
          </a:ln>
          <a:effectLst>
            <a:softEdge rad="63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a:solidFill>
                <a:prstClr val="white"/>
              </a:solidFill>
              <a:latin typeface="Aptos" panose="020B0004020202020204"/>
            </a:endParaRPr>
          </a:p>
        </p:txBody>
      </p:sp>
      <p:sp>
        <p:nvSpPr>
          <p:cNvPr id="5" name="Stačiakampis: suapvalinti kampai 4">
            <a:extLst>
              <a:ext uri="{FF2B5EF4-FFF2-40B4-BE49-F238E27FC236}">
                <a16:creationId xmlns:a16="http://schemas.microsoft.com/office/drawing/2014/main" id="{825FE1D0-71A6-0326-3972-19FB94424423}"/>
              </a:ext>
            </a:extLst>
          </p:cNvPr>
          <p:cNvSpPr/>
          <p:nvPr/>
        </p:nvSpPr>
        <p:spPr>
          <a:xfrm>
            <a:off x="5644055" y="0"/>
            <a:ext cx="6304894" cy="6745124"/>
          </a:xfrm>
          <a:prstGeom prst="roundRect">
            <a:avLst/>
          </a:prstGeom>
          <a:solidFill>
            <a:schemeClr val="accent4">
              <a:lumMod val="60000"/>
              <a:lumOff val="40000"/>
              <a:alpha val="64000"/>
            </a:schemeClr>
          </a:solidFill>
          <a:ln w="174625">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lt-LT" sz="3200" b="1">
                <a:solidFill>
                  <a:schemeClr val="tx1">
                    <a:lumMod val="95000"/>
                    <a:lumOff val="5000"/>
                  </a:schemeClr>
                </a:solidFill>
                <a:latin typeface="Times New Roman" panose="02020603050405020304" pitchFamily="18" charset="0"/>
                <a:cs typeface="Times New Roman" panose="02020603050405020304" pitchFamily="18" charset="0"/>
              </a:rPr>
              <a:t>Prie citrinos nuosekliai prijungti antrą citriną ir išmatuoti jos įtampą. Galiausiai išmatuoti abiejų baterijų įtampas kartu. Gauti rezultatai pavaizduoti nuotraukose.</a:t>
            </a:r>
            <a:endParaRPr lang="en-GB" sz="3200" b="1">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2" name="Pavadinimas 1">
            <a:extLst>
              <a:ext uri="{FF2B5EF4-FFF2-40B4-BE49-F238E27FC236}">
                <a16:creationId xmlns:a16="http://schemas.microsoft.com/office/drawing/2014/main" id="{F8E7BAC7-518F-69B4-D48B-BEFCF97771BA}"/>
              </a:ext>
            </a:extLst>
          </p:cNvPr>
          <p:cNvSpPr>
            <a:spLocks noGrp="1"/>
          </p:cNvSpPr>
          <p:nvPr>
            <p:ph type="title"/>
          </p:nvPr>
        </p:nvSpPr>
        <p:spPr>
          <a:xfrm>
            <a:off x="838200" y="112876"/>
            <a:ext cx="10515600" cy="1325563"/>
          </a:xfrm>
        </p:spPr>
        <p:txBody>
          <a:bodyPr/>
          <a:lstStyle/>
          <a:p>
            <a:r>
              <a:rPr lang="lt-LT">
                <a:latin typeface="Times New Roman" panose="02020603050405020304" pitchFamily="18" charset="0"/>
                <a:cs typeface="Times New Roman" panose="02020603050405020304" pitchFamily="18" charset="0"/>
              </a:rPr>
              <a:t>Veiklos eiga:</a:t>
            </a:r>
            <a:endParaRPr lang="en-GB">
              <a:latin typeface="Times New Roman" panose="02020603050405020304" pitchFamily="18" charset="0"/>
              <a:cs typeface="Times New Roman" panose="02020603050405020304" pitchFamily="18" charset="0"/>
            </a:endParaRPr>
          </a:p>
        </p:txBody>
      </p:sp>
      <p:sp>
        <p:nvSpPr>
          <p:cNvPr id="3" name="Turinio vietos rezervavimo ženklas 2">
            <a:extLst>
              <a:ext uri="{FF2B5EF4-FFF2-40B4-BE49-F238E27FC236}">
                <a16:creationId xmlns:a16="http://schemas.microsoft.com/office/drawing/2014/main" id="{53146B15-56E7-B2E5-C37E-37ED7F163ED2}"/>
              </a:ext>
            </a:extLst>
          </p:cNvPr>
          <p:cNvSpPr>
            <a:spLocks noGrp="1"/>
          </p:cNvSpPr>
          <p:nvPr>
            <p:ph idx="1"/>
          </p:nvPr>
        </p:nvSpPr>
        <p:spPr>
          <a:xfrm>
            <a:off x="-949219" y="1668540"/>
            <a:ext cx="4951688" cy="4638866"/>
          </a:xfrm>
        </p:spPr>
        <p:txBody>
          <a:bodyPr anchor="ctr">
            <a:normAutofit/>
          </a:bodyPr>
          <a:lstStyle/>
          <a:p>
            <a:pPr marL="0" indent="0" algn="ctr">
              <a:buNone/>
            </a:pPr>
            <a:r>
              <a:rPr lang="lt-LT" b="1">
                <a:latin typeface="Times New Roman" panose="02020603050405020304" pitchFamily="18" charset="0"/>
                <a:cs typeface="Times New Roman" panose="02020603050405020304" pitchFamily="18" charset="0"/>
              </a:rPr>
              <a:t> </a:t>
            </a:r>
            <a:endParaRPr lang="en-GB" b="1">
              <a:latin typeface="Times New Roman" panose="02020603050405020304" pitchFamily="18" charset="0"/>
              <a:cs typeface="Times New Roman" panose="02020603050405020304" pitchFamily="18" charset="0"/>
            </a:endParaRPr>
          </a:p>
        </p:txBody>
      </p:sp>
      <p:pic>
        <p:nvPicPr>
          <p:cNvPr id="20482" name="Picture 2" descr="Image">
            <a:extLst>
              <a:ext uri="{FF2B5EF4-FFF2-40B4-BE49-F238E27FC236}">
                <a16:creationId xmlns:a16="http://schemas.microsoft.com/office/drawing/2014/main" id="{C153A512-3D92-7688-1926-ADCCA171DC1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576023" y="1026021"/>
            <a:ext cx="2474510" cy="3299346"/>
          </a:xfrm>
          <a:prstGeom prst="rect">
            <a:avLst/>
          </a:prstGeom>
          <a:noFill/>
          <a:extLst>
            <a:ext uri="{909E8E84-426E-40DD-AFC4-6F175D3DCCD1}">
              <a14:hiddenFill xmlns:a14="http://schemas.microsoft.com/office/drawing/2010/main">
                <a:solidFill>
                  <a:srgbClr val="FFFFFF"/>
                </a:solidFill>
              </a14:hiddenFill>
            </a:ext>
          </a:extLst>
        </p:spPr>
      </p:pic>
      <p:pic>
        <p:nvPicPr>
          <p:cNvPr id="20484" name="Picture 4" descr="Image">
            <a:extLst>
              <a:ext uri="{FF2B5EF4-FFF2-40B4-BE49-F238E27FC236}">
                <a16:creationId xmlns:a16="http://schemas.microsoft.com/office/drawing/2014/main" id="{24E82343-DC19-86B2-9CE8-AB1B51B8A33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6625" y="3832896"/>
            <a:ext cx="3720663" cy="2790498"/>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upė 3">
            <a:extLst>
              <a:ext uri="{FF2B5EF4-FFF2-40B4-BE49-F238E27FC236}">
                <a16:creationId xmlns:a16="http://schemas.microsoft.com/office/drawing/2014/main" id="{2D339AEF-CCEF-A722-6EF6-9AB2CC5145B7}"/>
              </a:ext>
            </a:extLst>
          </p:cNvPr>
          <p:cNvGrpSpPr/>
          <p:nvPr/>
        </p:nvGrpSpPr>
        <p:grpSpPr>
          <a:xfrm>
            <a:off x="10068910" y="6190593"/>
            <a:ext cx="1954923" cy="595586"/>
            <a:chOff x="9627476" y="6169572"/>
            <a:chExt cx="1891862" cy="578069"/>
          </a:xfrm>
        </p:grpSpPr>
        <p:sp>
          <p:nvSpPr>
            <p:cNvPr id="7" name="Veiksmo mygtukas: Grįžti atgal arba Ankstesnis 6">
              <a:hlinkClick r:id="" action="ppaction://hlinkshowjump?jump=previousslide" highlightClick="1"/>
              <a:extLst>
                <a:ext uri="{FF2B5EF4-FFF2-40B4-BE49-F238E27FC236}">
                  <a16:creationId xmlns:a16="http://schemas.microsoft.com/office/drawing/2014/main" id="{4AC68F8E-A9BC-0296-BD92-885EF8247B75}"/>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Veiksmo mygtukas: Eiti pirmyn arba Paskesnis 7">
              <a:hlinkClick r:id="" action="ppaction://hlinkshowjump?jump=nextslide" highlightClick="1"/>
              <a:extLst>
                <a:ext uri="{FF2B5EF4-FFF2-40B4-BE49-F238E27FC236}">
                  <a16:creationId xmlns:a16="http://schemas.microsoft.com/office/drawing/2014/main" id="{403527C3-7DB4-B0A9-ED5E-AEE4AA05E1F5}"/>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Veiksmo mygtukas: Eiti į pagrindinį 8">
              <a:hlinkClick r:id="rId5" action="ppaction://hlinksldjump" highlightClick="1"/>
              <a:extLst>
                <a:ext uri="{FF2B5EF4-FFF2-40B4-BE49-F238E27FC236}">
                  <a16:creationId xmlns:a16="http://schemas.microsoft.com/office/drawing/2014/main" id="{B041EE77-7983-C102-C649-2C336712C48A}"/>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8646747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71000"/>
            <a:lum/>
          </a:blip>
          <a:srcRect/>
          <a:stretch>
            <a:fillRect l="-6000" r="-6000"/>
          </a:stretch>
        </a:blipFill>
        <a:effectLst/>
      </p:bgPr>
    </p:bg>
    <p:spTree>
      <p:nvGrpSpPr>
        <p:cNvPr id="1" name=""/>
        <p:cNvGrpSpPr/>
        <p:nvPr/>
      </p:nvGrpSpPr>
      <p:grpSpPr>
        <a:xfrm>
          <a:off x="0" y="0"/>
          <a:ext cx="0" cy="0"/>
          <a:chOff x="0" y="0"/>
          <a:chExt cx="0" cy="0"/>
        </a:xfrm>
      </p:grpSpPr>
      <p:sp>
        <p:nvSpPr>
          <p:cNvPr id="4" name="Stačiakampis: suapvalinti kampai 3">
            <a:extLst>
              <a:ext uri="{FF2B5EF4-FFF2-40B4-BE49-F238E27FC236}">
                <a16:creationId xmlns:a16="http://schemas.microsoft.com/office/drawing/2014/main" id="{0C7491E3-7362-17B1-CB9E-51FA9CDFE664}"/>
              </a:ext>
            </a:extLst>
          </p:cNvPr>
          <p:cNvSpPr/>
          <p:nvPr/>
        </p:nvSpPr>
        <p:spPr>
          <a:xfrm>
            <a:off x="649014" y="1373680"/>
            <a:ext cx="11049000" cy="5032375"/>
          </a:xfrm>
          <a:prstGeom prst="roundRect">
            <a:avLst/>
          </a:prstGeom>
          <a:solidFill>
            <a:schemeClr val="accent4">
              <a:lumMod val="60000"/>
              <a:lumOff val="40000"/>
              <a:alpha val="64000"/>
            </a:schemeClr>
          </a:solidFill>
          <a:ln w="174625">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a:solidFill>
                <a:prstClr val="white"/>
              </a:solidFill>
              <a:latin typeface="Aptos" panose="020B0004020202020204"/>
            </a:endParaRPr>
          </a:p>
        </p:txBody>
      </p:sp>
      <p:sp>
        <p:nvSpPr>
          <p:cNvPr id="3" name="Turinio vietos rezervavimo ženklas 2">
            <a:extLst>
              <a:ext uri="{FF2B5EF4-FFF2-40B4-BE49-F238E27FC236}">
                <a16:creationId xmlns:a16="http://schemas.microsoft.com/office/drawing/2014/main" id="{F67E01B8-E450-9908-8DA0-010506663FCD}"/>
              </a:ext>
            </a:extLst>
          </p:cNvPr>
          <p:cNvSpPr>
            <a:spLocks noGrp="1"/>
          </p:cNvSpPr>
          <p:nvPr>
            <p:ph idx="1"/>
          </p:nvPr>
        </p:nvSpPr>
        <p:spPr>
          <a:xfrm>
            <a:off x="838200" y="1825625"/>
            <a:ext cx="10515600" cy="2484054"/>
          </a:xfrm>
        </p:spPr>
        <p:txBody>
          <a:bodyPr/>
          <a:lstStyle/>
          <a:p>
            <a:pPr marL="0" indent="0" algn="just">
              <a:buNone/>
            </a:pPr>
            <a:r>
              <a:rPr lang="lt-LT" b="1" dirty="0"/>
              <a:t>Išvada: hipotezė pasitvirtino, į citriną įkišti skirtingi metalai: varis ir cinkas, sukūrė įtampą, dėl cheminės reakcijos vykstančios tarp citrinos rūgšties ir metalų. Ši reakcija sukuria elektronus kurie juda iš neigiamo cinko į teigiamą vario elektrodą. Taip pat įtampą galime padidinti nuoseklioje grandinėje prie vienos citrinos baterijos prijungę antrą, nes nuoseklioje grandinėje U=U</a:t>
            </a:r>
            <a:r>
              <a:rPr lang="lt-LT" sz="2000" b="1" dirty="0"/>
              <a:t>1</a:t>
            </a:r>
            <a:r>
              <a:rPr lang="lt-LT" b="1" dirty="0"/>
              <a:t>+U</a:t>
            </a:r>
            <a:r>
              <a:rPr lang="lt-LT" sz="2000" b="1" dirty="0"/>
              <a:t>2.</a:t>
            </a:r>
            <a:endParaRPr lang="en-GB" b="1" dirty="0"/>
          </a:p>
        </p:txBody>
      </p:sp>
      <p:pic>
        <p:nvPicPr>
          <p:cNvPr id="21506" name="Picture 2" descr="vaizdas">
            <a:extLst>
              <a:ext uri="{FF2B5EF4-FFF2-40B4-BE49-F238E27FC236}">
                <a16:creationId xmlns:a16="http://schemas.microsoft.com/office/drawing/2014/main" id="{F6202CE7-020B-D0F7-3BC7-4A67B1EE6E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13204" y="4574354"/>
            <a:ext cx="4486275" cy="2476500"/>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upė 4">
            <a:extLst>
              <a:ext uri="{FF2B5EF4-FFF2-40B4-BE49-F238E27FC236}">
                <a16:creationId xmlns:a16="http://schemas.microsoft.com/office/drawing/2014/main" id="{C75EB703-B495-3E67-543C-4A8747C01C96}"/>
              </a:ext>
            </a:extLst>
          </p:cNvPr>
          <p:cNvGrpSpPr/>
          <p:nvPr/>
        </p:nvGrpSpPr>
        <p:grpSpPr>
          <a:xfrm>
            <a:off x="10068910" y="6190593"/>
            <a:ext cx="1954923" cy="595586"/>
            <a:chOff x="9627476" y="6169572"/>
            <a:chExt cx="1891862" cy="578069"/>
          </a:xfrm>
        </p:grpSpPr>
        <p:sp>
          <p:nvSpPr>
            <p:cNvPr id="6" name="Veiksmo mygtukas: Grįžti atgal arba Ankstesnis 5">
              <a:hlinkClick r:id="" action="ppaction://hlinkshowjump?jump=previousslide" highlightClick="1"/>
              <a:extLst>
                <a:ext uri="{FF2B5EF4-FFF2-40B4-BE49-F238E27FC236}">
                  <a16:creationId xmlns:a16="http://schemas.microsoft.com/office/drawing/2014/main" id="{D546B64C-6BED-BA11-B6B4-3725EDF2A62F}"/>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Veiksmo mygtukas: Eiti pirmyn arba Paskesnis 6">
              <a:hlinkClick r:id="" action="ppaction://hlinkshowjump?jump=nextslide" highlightClick="1"/>
              <a:extLst>
                <a:ext uri="{FF2B5EF4-FFF2-40B4-BE49-F238E27FC236}">
                  <a16:creationId xmlns:a16="http://schemas.microsoft.com/office/drawing/2014/main" id="{94F3CA39-9429-BAEF-4150-8F7BFFDD470A}"/>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Veiksmo mygtukas: Eiti į pagrindinį 7">
              <a:hlinkClick r:id="rId5" action="ppaction://hlinksldjump" highlightClick="1"/>
              <a:extLst>
                <a:ext uri="{FF2B5EF4-FFF2-40B4-BE49-F238E27FC236}">
                  <a16:creationId xmlns:a16="http://schemas.microsoft.com/office/drawing/2014/main" id="{7413DC35-298F-7D34-9ADE-D9431E8C0D0E}"/>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41339124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5000"/>
            <a:lum/>
          </a:blip>
          <a:srcRect/>
          <a:stretch>
            <a:fillRect t="-17000" b="-17000"/>
          </a:stretch>
        </a:blipFill>
        <a:effectLst/>
      </p:bgPr>
    </p:bg>
    <p:spTree>
      <p:nvGrpSpPr>
        <p:cNvPr id="1" name=""/>
        <p:cNvGrpSpPr/>
        <p:nvPr/>
      </p:nvGrpSpPr>
      <p:grpSpPr>
        <a:xfrm>
          <a:off x="0" y="0"/>
          <a:ext cx="0" cy="0"/>
          <a:chOff x="0" y="0"/>
          <a:chExt cx="0" cy="0"/>
        </a:xfrm>
      </p:grpSpPr>
      <p:sp>
        <p:nvSpPr>
          <p:cNvPr id="4" name="Stačiakampis: suapvalinti kampai 3">
            <a:extLst>
              <a:ext uri="{FF2B5EF4-FFF2-40B4-BE49-F238E27FC236}">
                <a16:creationId xmlns:a16="http://schemas.microsoft.com/office/drawing/2014/main" id="{45F01B69-3C70-219F-3727-6022695BE8C1}"/>
              </a:ext>
            </a:extLst>
          </p:cNvPr>
          <p:cNvSpPr/>
          <p:nvPr/>
        </p:nvSpPr>
        <p:spPr>
          <a:xfrm>
            <a:off x="1250731" y="1455960"/>
            <a:ext cx="9690538" cy="3946079"/>
          </a:xfrm>
          <a:prstGeom prst="roundRect">
            <a:avLst/>
          </a:prstGeom>
          <a:solidFill>
            <a:schemeClr val="accent2">
              <a:lumMod val="60000"/>
              <a:lumOff val="40000"/>
              <a:alpha val="79000"/>
            </a:schemeClr>
          </a:solidFill>
          <a:ln w="2698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Pavadinimas 1">
            <a:extLst>
              <a:ext uri="{FF2B5EF4-FFF2-40B4-BE49-F238E27FC236}">
                <a16:creationId xmlns:a16="http://schemas.microsoft.com/office/drawing/2014/main" id="{3C6D48F9-ADAC-1A09-DAF1-822ECBADB7A1}"/>
              </a:ext>
            </a:extLst>
          </p:cNvPr>
          <p:cNvSpPr>
            <a:spLocks noGrp="1"/>
          </p:cNvSpPr>
          <p:nvPr>
            <p:ph type="ctrTitle"/>
          </p:nvPr>
        </p:nvSpPr>
        <p:spPr>
          <a:xfrm>
            <a:off x="1524000" y="2214916"/>
            <a:ext cx="9144000" cy="2387600"/>
          </a:xfrm>
        </p:spPr>
        <p:txBody>
          <a:bodyPr>
            <a:normAutofit/>
          </a:bodyPr>
          <a:lstStyle/>
          <a:p>
            <a:r>
              <a:rPr lang="lt-LT" b="1" dirty="0">
                <a:latin typeface="Times New Roman" panose="02020603050405020304" pitchFamily="18" charset="0"/>
                <a:cs typeface="Times New Roman" panose="02020603050405020304" pitchFamily="18" charset="0"/>
              </a:rPr>
              <a:t>ELEKTRINIAI ANTKAKLIAI</a:t>
            </a:r>
            <a:br>
              <a:rPr lang="lt-LT" b="1" dirty="0">
                <a:latin typeface="Times New Roman" panose="02020603050405020304" pitchFamily="18" charset="0"/>
                <a:cs typeface="Times New Roman" panose="02020603050405020304" pitchFamily="18" charset="0"/>
              </a:rPr>
            </a:br>
            <a:r>
              <a:rPr lang="lt-LT" sz="2400" b="1" dirty="0">
                <a:latin typeface="Times New Roman" panose="02020603050405020304" pitchFamily="18" charset="0"/>
                <a:cs typeface="Times New Roman" panose="02020603050405020304" pitchFamily="18" charset="0"/>
              </a:rPr>
              <a:t>(Mes pasisakome prieš elektrinių antkaklių naudojimą!)</a:t>
            </a:r>
            <a:endParaRPr lang="lt-LT" b="1" dirty="0">
              <a:latin typeface="Times New Roman" panose="02020603050405020304" pitchFamily="18" charset="0"/>
              <a:cs typeface="Times New Roman" panose="02020603050405020304" pitchFamily="18" charset="0"/>
            </a:endParaRPr>
          </a:p>
        </p:txBody>
      </p:sp>
      <p:grpSp>
        <p:nvGrpSpPr>
          <p:cNvPr id="3" name="Grupė 2">
            <a:extLst>
              <a:ext uri="{FF2B5EF4-FFF2-40B4-BE49-F238E27FC236}">
                <a16:creationId xmlns:a16="http://schemas.microsoft.com/office/drawing/2014/main" id="{A9DAF9F2-7605-9CC1-368D-85F570FABFBA}"/>
              </a:ext>
            </a:extLst>
          </p:cNvPr>
          <p:cNvGrpSpPr/>
          <p:nvPr/>
        </p:nvGrpSpPr>
        <p:grpSpPr>
          <a:xfrm>
            <a:off x="10068910" y="6190593"/>
            <a:ext cx="1954923" cy="595586"/>
            <a:chOff x="9627476" y="6169572"/>
            <a:chExt cx="1891862" cy="578069"/>
          </a:xfrm>
        </p:grpSpPr>
        <p:sp>
          <p:nvSpPr>
            <p:cNvPr id="5" name="Veiksmo mygtukas: Grįžti atgal arba Ankstesnis 4">
              <a:hlinkClick r:id="" action="ppaction://hlinkshowjump?jump=previousslide" highlightClick="1"/>
              <a:extLst>
                <a:ext uri="{FF2B5EF4-FFF2-40B4-BE49-F238E27FC236}">
                  <a16:creationId xmlns:a16="http://schemas.microsoft.com/office/drawing/2014/main" id="{C17169C0-7104-4BD6-C5D7-01EE5EB8825C}"/>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Veiksmo mygtukas: Eiti pirmyn arba Paskesnis 5">
              <a:hlinkClick r:id="" action="ppaction://hlinkshowjump?jump=nextslide" highlightClick="1"/>
              <a:extLst>
                <a:ext uri="{FF2B5EF4-FFF2-40B4-BE49-F238E27FC236}">
                  <a16:creationId xmlns:a16="http://schemas.microsoft.com/office/drawing/2014/main" id="{1D1AF323-FEEB-1BBE-4D68-DC74B24C4214}"/>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Veiksmo mygtukas: Eiti į pagrindinį 6">
              <a:hlinkClick r:id="rId3" action="ppaction://hlinksldjump" highlightClick="1"/>
              <a:extLst>
                <a:ext uri="{FF2B5EF4-FFF2-40B4-BE49-F238E27FC236}">
                  <a16:creationId xmlns:a16="http://schemas.microsoft.com/office/drawing/2014/main" id="{EACB97AF-FEF3-D16D-AD8B-162A8E2DD6D8}"/>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7472473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5000"/>
            <a:lum/>
          </a:blip>
          <a:srcRect/>
          <a:stretch>
            <a:fillRect t="-17000" b="-17000"/>
          </a:stretch>
        </a:blipFill>
        <a:effectLst/>
      </p:bgPr>
    </p:bg>
    <p:spTree>
      <p:nvGrpSpPr>
        <p:cNvPr id="1" name=""/>
        <p:cNvGrpSpPr/>
        <p:nvPr/>
      </p:nvGrpSpPr>
      <p:grpSpPr>
        <a:xfrm>
          <a:off x="0" y="0"/>
          <a:ext cx="0" cy="0"/>
          <a:chOff x="0" y="0"/>
          <a:chExt cx="0" cy="0"/>
        </a:xfrm>
      </p:grpSpPr>
      <p:sp>
        <p:nvSpPr>
          <p:cNvPr id="5" name="Stačiakampis: suapvalinti kampai 4">
            <a:extLst>
              <a:ext uri="{FF2B5EF4-FFF2-40B4-BE49-F238E27FC236}">
                <a16:creationId xmlns:a16="http://schemas.microsoft.com/office/drawing/2014/main" id="{82C0EB57-6DDF-ECF2-25DD-0C0A03D85809}"/>
              </a:ext>
            </a:extLst>
          </p:cNvPr>
          <p:cNvSpPr/>
          <p:nvPr/>
        </p:nvSpPr>
        <p:spPr>
          <a:xfrm>
            <a:off x="486629" y="797649"/>
            <a:ext cx="7501233" cy="4712177"/>
          </a:xfrm>
          <a:prstGeom prst="roundRect">
            <a:avLst/>
          </a:prstGeom>
          <a:solidFill>
            <a:schemeClr val="accent2">
              <a:lumMod val="60000"/>
              <a:lumOff val="40000"/>
              <a:alpha val="79000"/>
            </a:schemeClr>
          </a:solidFill>
          <a:ln w="2698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urinio vietos rezervavimo ženklas 2">
            <a:extLst>
              <a:ext uri="{FF2B5EF4-FFF2-40B4-BE49-F238E27FC236}">
                <a16:creationId xmlns:a16="http://schemas.microsoft.com/office/drawing/2014/main" id="{0C79AF49-FF01-3D41-CDB5-2DA76C7E22F5}"/>
              </a:ext>
            </a:extLst>
          </p:cNvPr>
          <p:cNvSpPr>
            <a:spLocks noGrp="1"/>
          </p:cNvSpPr>
          <p:nvPr>
            <p:ph idx="1"/>
          </p:nvPr>
        </p:nvSpPr>
        <p:spPr>
          <a:xfrm>
            <a:off x="838200" y="1724984"/>
            <a:ext cx="5620397" cy="4015099"/>
          </a:xfrm>
        </p:spPr>
        <p:txBody>
          <a:bodyPr vert="horz" lIns="91440" tIns="45720" rIns="91440" bIns="45720" rtlCol="0" anchor="t">
            <a:normAutofit/>
          </a:bodyPr>
          <a:lstStyle/>
          <a:p>
            <a:pPr marL="0" indent="0" algn="just">
              <a:buNone/>
            </a:pPr>
            <a:r>
              <a:rPr lang="lt-LT">
                <a:latin typeface="Times New Roman"/>
                <a:ea typeface="+mn-lt"/>
                <a:cs typeface="Times New Roman"/>
              </a:rPr>
              <a:t>Neretai išdresiruoti šunį iki norimo rezultato nėra lengva, tad šunų šeimininkai imasi įvairių priemonių tai padaryti. Viena iš jų yra elektriniai atkakliai. Jie padeda ištaisyti neigiamą šunų elgesį arba sustiprina komandas.</a:t>
            </a:r>
            <a:endParaRPr lang="lt-LT">
              <a:latin typeface="Aptos"/>
              <a:cs typeface="Times New Roman"/>
            </a:endParaRPr>
          </a:p>
        </p:txBody>
      </p:sp>
      <p:pic>
        <p:nvPicPr>
          <p:cNvPr id="4" name="Paveikslėlis 3" descr="&#10;">
            <a:extLst>
              <a:ext uri="{FF2B5EF4-FFF2-40B4-BE49-F238E27FC236}">
                <a16:creationId xmlns:a16="http://schemas.microsoft.com/office/drawing/2014/main" id="{26031E80-7F35-8006-D6C2-B94B5EF04A56}"/>
              </a:ext>
            </a:extLst>
          </p:cNvPr>
          <p:cNvPicPr>
            <a:picLocks noChangeAspect="1"/>
          </p:cNvPicPr>
          <p:nvPr/>
        </p:nvPicPr>
        <p:blipFill>
          <a:blip r:embed="rId3"/>
          <a:stretch>
            <a:fillRect/>
          </a:stretch>
        </p:blipFill>
        <p:spPr>
          <a:xfrm>
            <a:off x="6675120" y="797649"/>
            <a:ext cx="3982719" cy="2641421"/>
          </a:xfrm>
          <a:prstGeom prst="rect">
            <a:avLst/>
          </a:prstGeom>
        </p:spPr>
      </p:pic>
      <p:grpSp>
        <p:nvGrpSpPr>
          <p:cNvPr id="6" name="Grupė 5">
            <a:extLst>
              <a:ext uri="{FF2B5EF4-FFF2-40B4-BE49-F238E27FC236}">
                <a16:creationId xmlns:a16="http://schemas.microsoft.com/office/drawing/2014/main" id="{00C53BDE-812A-CBEE-008B-1595D7FD9FA1}"/>
              </a:ext>
            </a:extLst>
          </p:cNvPr>
          <p:cNvGrpSpPr/>
          <p:nvPr/>
        </p:nvGrpSpPr>
        <p:grpSpPr>
          <a:xfrm>
            <a:off x="10068910" y="6190593"/>
            <a:ext cx="1954923" cy="595586"/>
            <a:chOff x="9627476" y="6169572"/>
            <a:chExt cx="1891862" cy="578069"/>
          </a:xfrm>
        </p:grpSpPr>
        <p:sp>
          <p:nvSpPr>
            <p:cNvPr id="7" name="Veiksmo mygtukas: Grįžti atgal arba Ankstesnis 6">
              <a:hlinkClick r:id="" action="ppaction://hlinkshowjump?jump=previousslide" highlightClick="1"/>
              <a:extLst>
                <a:ext uri="{FF2B5EF4-FFF2-40B4-BE49-F238E27FC236}">
                  <a16:creationId xmlns:a16="http://schemas.microsoft.com/office/drawing/2014/main" id="{07DBAF15-6607-539F-7F9D-6837C6C329A0}"/>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Veiksmo mygtukas: Eiti pirmyn arba Paskesnis 7">
              <a:hlinkClick r:id="" action="ppaction://hlinkshowjump?jump=nextslide" highlightClick="1"/>
              <a:extLst>
                <a:ext uri="{FF2B5EF4-FFF2-40B4-BE49-F238E27FC236}">
                  <a16:creationId xmlns:a16="http://schemas.microsoft.com/office/drawing/2014/main" id="{CF234A74-6ADC-7F67-896F-119F8B3DB972}"/>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Veiksmo mygtukas: Eiti į pagrindinį 9">
              <a:hlinkClick r:id="rId4" action="ppaction://hlinksldjump" highlightClick="1"/>
              <a:extLst>
                <a:ext uri="{FF2B5EF4-FFF2-40B4-BE49-F238E27FC236}">
                  <a16:creationId xmlns:a16="http://schemas.microsoft.com/office/drawing/2014/main" id="{87377025-8A42-6EE7-4F6D-E678D8556A10}"/>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1" name="Paveikslėlis 10" descr="disney up dog collar for Sale,Up To OFF 75%">
            <a:extLst>
              <a:ext uri="{FF2B5EF4-FFF2-40B4-BE49-F238E27FC236}">
                <a16:creationId xmlns:a16="http://schemas.microsoft.com/office/drawing/2014/main" id="{BA207FA8-543C-F53D-6B87-37963DC14911}"/>
              </a:ext>
            </a:extLst>
          </p:cNvPr>
          <p:cNvPicPr>
            <a:picLocks noChangeAspect="1"/>
          </p:cNvPicPr>
          <p:nvPr/>
        </p:nvPicPr>
        <p:blipFill>
          <a:blip r:embed="rId5"/>
          <a:stretch>
            <a:fillRect/>
          </a:stretch>
        </p:blipFill>
        <p:spPr>
          <a:xfrm>
            <a:off x="7986735" y="3273922"/>
            <a:ext cx="2766849" cy="2819935"/>
          </a:xfrm>
          <a:prstGeom prst="rect">
            <a:avLst/>
          </a:prstGeom>
        </p:spPr>
      </p:pic>
    </p:spTree>
    <p:extLst>
      <p:ext uri="{BB962C8B-B14F-4D97-AF65-F5344CB8AC3E}">
        <p14:creationId xmlns:p14="http://schemas.microsoft.com/office/powerpoint/2010/main" val="15548500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5000"/>
            <a:lum/>
          </a:blip>
          <a:srcRect/>
          <a:stretch>
            <a:fillRect/>
          </a:stretch>
        </a:blipFill>
        <a:effectLst/>
      </p:bgPr>
    </p:bg>
    <p:spTree>
      <p:nvGrpSpPr>
        <p:cNvPr id="1" name=""/>
        <p:cNvGrpSpPr/>
        <p:nvPr/>
      </p:nvGrpSpPr>
      <p:grpSpPr>
        <a:xfrm>
          <a:off x="0" y="0"/>
          <a:ext cx="0" cy="0"/>
          <a:chOff x="0" y="0"/>
          <a:chExt cx="0" cy="0"/>
        </a:xfrm>
      </p:grpSpPr>
      <p:sp>
        <p:nvSpPr>
          <p:cNvPr id="4" name="Stačiakampis: suapvalinti kampai 3">
            <a:extLst>
              <a:ext uri="{FF2B5EF4-FFF2-40B4-BE49-F238E27FC236}">
                <a16:creationId xmlns:a16="http://schemas.microsoft.com/office/drawing/2014/main" id="{68017844-D571-925B-F4B2-41761A13AD7D}"/>
              </a:ext>
            </a:extLst>
          </p:cNvPr>
          <p:cNvSpPr/>
          <p:nvPr/>
        </p:nvSpPr>
        <p:spPr>
          <a:xfrm>
            <a:off x="365760" y="365125"/>
            <a:ext cx="7556938" cy="5165557"/>
          </a:xfrm>
          <a:prstGeom prst="roundRect">
            <a:avLst/>
          </a:prstGeom>
          <a:solidFill>
            <a:schemeClr val="accent2">
              <a:lumMod val="60000"/>
              <a:lumOff val="40000"/>
              <a:alpha val="79000"/>
            </a:schemeClr>
          </a:solidFill>
          <a:ln w="2698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Pavadinimas 1">
            <a:extLst>
              <a:ext uri="{FF2B5EF4-FFF2-40B4-BE49-F238E27FC236}">
                <a16:creationId xmlns:a16="http://schemas.microsoft.com/office/drawing/2014/main" id="{EFE08382-5BDB-6D65-AB9E-351AF90F1648}"/>
              </a:ext>
            </a:extLst>
          </p:cNvPr>
          <p:cNvSpPr>
            <a:spLocks noGrp="1"/>
          </p:cNvSpPr>
          <p:nvPr>
            <p:ph type="title"/>
          </p:nvPr>
        </p:nvSpPr>
        <p:spPr>
          <a:xfrm>
            <a:off x="1130591" y="453237"/>
            <a:ext cx="6040120" cy="1460500"/>
          </a:xfrm>
        </p:spPr>
        <p:txBody>
          <a:bodyPr>
            <a:normAutofit/>
          </a:bodyPr>
          <a:lstStyle/>
          <a:p>
            <a:r>
              <a:rPr lang="lt-LT" sz="3600" b="1" dirty="0">
                <a:latin typeface="Times New Roman"/>
                <a:ea typeface="+mj-lt"/>
                <a:cs typeface="Times New Roman"/>
              </a:rPr>
              <a:t>Kaip veikia elektriniai šunų antkakliai?</a:t>
            </a:r>
          </a:p>
        </p:txBody>
      </p:sp>
      <p:sp>
        <p:nvSpPr>
          <p:cNvPr id="3" name="Turinio vietos rezervavimo ženklas 2">
            <a:extLst>
              <a:ext uri="{FF2B5EF4-FFF2-40B4-BE49-F238E27FC236}">
                <a16:creationId xmlns:a16="http://schemas.microsoft.com/office/drawing/2014/main" id="{E0729DCD-9555-66DF-8C99-3888A2841E35}"/>
              </a:ext>
            </a:extLst>
          </p:cNvPr>
          <p:cNvSpPr>
            <a:spLocks noGrp="1"/>
          </p:cNvSpPr>
          <p:nvPr>
            <p:ph idx="1"/>
          </p:nvPr>
        </p:nvSpPr>
        <p:spPr>
          <a:xfrm>
            <a:off x="809444" y="1901208"/>
            <a:ext cx="5630941" cy="3393231"/>
          </a:xfrm>
        </p:spPr>
        <p:txBody>
          <a:bodyPr vert="horz" lIns="91440" tIns="45720" rIns="91440" bIns="45720" rtlCol="0" anchor="t">
            <a:normAutofit/>
          </a:bodyPr>
          <a:lstStyle/>
          <a:p>
            <a:pPr marL="0" indent="0" algn="just">
              <a:buNone/>
            </a:pPr>
            <a:r>
              <a:rPr lang="lt-LT" sz="2400" dirty="0">
                <a:latin typeface="Times New Roman"/>
                <a:ea typeface="+mn-lt"/>
                <a:cs typeface="Times New Roman"/>
              </a:rPr>
              <a:t>Elektrinis antkaklis taip pat turi pultą, kuris siunčia radijo </a:t>
            </a:r>
            <a:r>
              <a:rPr lang="lt-LT" sz="2400">
                <a:latin typeface="Times New Roman"/>
                <a:ea typeface="+mn-lt"/>
                <a:cs typeface="Times New Roman"/>
              </a:rPr>
              <a:t>signalus </a:t>
            </a:r>
            <a:r>
              <a:rPr lang="lt-LT" sz="2400" dirty="0">
                <a:latin typeface="Times New Roman"/>
                <a:ea typeface="+mn-lt"/>
                <a:cs typeface="Times New Roman"/>
              </a:rPr>
              <a:t>antkakliui, pritvirtintam ant šuns kaklo. Antkaklis gavęs signalą, leidžia silpnus elektrinius impulsus, kurie sukelia silpną dirginimą. Šis dirginimas atitraukia šuns dėmesį ir atgraso nuo neigiamo elgesio.</a:t>
            </a:r>
            <a:endParaRPr lang="lt-LT" sz="2400">
              <a:latin typeface="Times New Roman"/>
              <a:cs typeface="Times New Roman"/>
            </a:endParaRPr>
          </a:p>
        </p:txBody>
      </p:sp>
      <p:pic>
        <p:nvPicPr>
          <p:cNvPr id="5" name="Paveikslėlis 4" descr="Shock Collar For Dogs: 8 Things To Know Including Pros, Cons &amp; How To Train">
            <a:extLst>
              <a:ext uri="{FF2B5EF4-FFF2-40B4-BE49-F238E27FC236}">
                <a16:creationId xmlns:a16="http://schemas.microsoft.com/office/drawing/2014/main" id="{2BC38E76-2A56-1351-F1FE-D6C879FF2540}"/>
              </a:ext>
            </a:extLst>
          </p:cNvPr>
          <p:cNvPicPr>
            <a:picLocks noChangeAspect="1"/>
          </p:cNvPicPr>
          <p:nvPr/>
        </p:nvPicPr>
        <p:blipFill>
          <a:blip r:embed="rId3"/>
          <a:stretch>
            <a:fillRect/>
          </a:stretch>
        </p:blipFill>
        <p:spPr>
          <a:xfrm>
            <a:off x="6878320" y="1453134"/>
            <a:ext cx="4947920" cy="3057652"/>
          </a:xfrm>
          <a:prstGeom prst="rect">
            <a:avLst/>
          </a:prstGeom>
        </p:spPr>
      </p:pic>
      <p:pic>
        <p:nvPicPr>
          <p:cNvPr id="6" name="Paveikslėlis 5" descr="Paveikslėlis, kuriame yra Šuns veislė, Šuns apykaklė, šuo, naminis gyvūnėlis&#10;&#10;Automatiškai sugeneruotas aprašymas">
            <a:extLst>
              <a:ext uri="{FF2B5EF4-FFF2-40B4-BE49-F238E27FC236}">
                <a16:creationId xmlns:a16="http://schemas.microsoft.com/office/drawing/2014/main" id="{C6842073-5721-5BAE-2F03-FEEDCDEB1BC7}"/>
              </a:ext>
            </a:extLst>
          </p:cNvPr>
          <p:cNvPicPr>
            <a:picLocks noChangeAspect="1"/>
          </p:cNvPicPr>
          <p:nvPr/>
        </p:nvPicPr>
        <p:blipFill>
          <a:blip r:embed="rId4"/>
          <a:stretch>
            <a:fillRect/>
          </a:stretch>
        </p:blipFill>
        <p:spPr>
          <a:xfrm>
            <a:off x="6314440" y="4277360"/>
            <a:ext cx="2082800" cy="2082800"/>
          </a:xfrm>
          <a:prstGeom prst="rect">
            <a:avLst/>
          </a:prstGeom>
        </p:spPr>
      </p:pic>
      <p:grpSp>
        <p:nvGrpSpPr>
          <p:cNvPr id="7" name="Grupė 6">
            <a:extLst>
              <a:ext uri="{FF2B5EF4-FFF2-40B4-BE49-F238E27FC236}">
                <a16:creationId xmlns:a16="http://schemas.microsoft.com/office/drawing/2014/main" id="{6EB020EC-7FCA-0E2A-B50D-63802AF6A8F1}"/>
              </a:ext>
            </a:extLst>
          </p:cNvPr>
          <p:cNvGrpSpPr/>
          <p:nvPr/>
        </p:nvGrpSpPr>
        <p:grpSpPr>
          <a:xfrm>
            <a:off x="10068910" y="6190593"/>
            <a:ext cx="1954923" cy="595586"/>
            <a:chOff x="9627476" y="6169572"/>
            <a:chExt cx="1891862" cy="578069"/>
          </a:xfrm>
        </p:grpSpPr>
        <p:sp>
          <p:nvSpPr>
            <p:cNvPr id="8" name="Veiksmo mygtukas: Grįžti atgal arba Ankstesnis 7">
              <a:hlinkClick r:id="" action="ppaction://hlinkshowjump?jump=previousslide" highlightClick="1"/>
              <a:extLst>
                <a:ext uri="{FF2B5EF4-FFF2-40B4-BE49-F238E27FC236}">
                  <a16:creationId xmlns:a16="http://schemas.microsoft.com/office/drawing/2014/main" id="{00263D6A-16AD-ACF3-F591-2EA58253CDFB}"/>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Veiksmo mygtukas: Eiti pirmyn arba Paskesnis 8">
              <a:hlinkClick r:id="" action="ppaction://hlinkshowjump?jump=nextslide" highlightClick="1"/>
              <a:extLst>
                <a:ext uri="{FF2B5EF4-FFF2-40B4-BE49-F238E27FC236}">
                  <a16:creationId xmlns:a16="http://schemas.microsoft.com/office/drawing/2014/main" id="{24257C2E-5CB4-5E49-7B36-4D3CBFB5F39A}"/>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Veiksmo mygtukas: Eiti į pagrindinį 9">
              <a:hlinkClick r:id="rId5" action="ppaction://hlinksldjump" highlightClick="1"/>
              <a:extLst>
                <a:ext uri="{FF2B5EF4-FFF2-40B4-BE49-F238E27FC236}">
                  <a16:creationId xmlns:a16="http://schemas.microsoft.com/office/drawing/2014/main" id="{C29B8421-0B8A-E016-6144-00589ACDD6AF}"/>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0380201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5000"/>
            <a:lum/>
          </a:blip>
          <a:srcRect/>
          <a:stretch>
            <a:fillRect t="-9000" b="-9000"/>
          </a:stretch>
        </a:blipFill>
        <a:effectLst/>
      </p:bgPr>
    </p:bg>
    <p:spTree>
      <p:nvGrpSpPr>
        <p:cNvPr id="1" name=""/>
        <p:cNvGrpSpPr/>
        <p:nvPr/>
      </p:nvGrpSpPr>
      <p:grpSpPr>
        <a:xfrm>
          <a:off x="0" y="0"/>
          <a:ext cx="0" cy="0"/>
          <a:chOff x="0" y="0"/>
          <a:chExt cx="0" cy="0"/>
        </a:xfrm>
      </p:grpSpPr>
      <p:sp>
        <p:nvSpPr>
          <p:cNvPr id="7" name="Stačiakampis: suapvalinti kampai 6">
            <a:extLst>
              <a:ext uri="{FF2B5EF4-FFF2-40B4-BE49-F238E27FC236}">
                <a16:creationId xmlns:a16="http://schemas.microsoft.com/office/drawing/2014/main" id="{5988FBDF-3110-8CAD-5EB9-EB5B5F41D67F}"/>
              </a:ext>
            </a:extLst>
          </p:cNvPr>
          <p:cNvSpPr/>
          <p:nvPr/>
        </p:nvSpPr>
        <p:spPr>
          <a:xfrm>
            <a:off x="483475" y="365125"/>
            <a:ext cx="7840717" cy="5036915"/>
          </a:xfrm>
          <a:prstGeom prst="roundRect">
            <a:avLst/>
          </a:prstGeom>
          <a:solidFill>
            <a:schemeClr val="accent2">
              <a:lumMod val="60000"/>
              <a:lumOff val="40000"/>
              <a:alpha val="79000"/>
            </a:schemeClr>
          </a:solidFill>
          <a:ln w="2698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Pavadinimas 1">
            <a:extLst>
              <a:ext uri="{FF2B5EF4-FFF2-40B4-BE49-F238E27FC236}">
                <a16:creationId xmlns:a16="http://schemas.microsoft.com/office/drawing/2014/main" id="{E0FCC45E-A7E1-918E-4488-A0056B51BFCB}"/>
              </a:ext>
            </a:extLst>
          </p:cNvPr>
          <p:cNvSpPr>
            <a:spLocks noGrp="1"/>
          </p:cNvSpPr>
          <p:nvPr>
            <p:ph type="title"/>
          </p:nvPr>
        </p:nvSpPr>
        <p:spPr>
          <a:xfrm>
            <a:off x="978701" y="383070"/>
            <a:ext cx="7118428" cy="1298780"/>
          </a:xfrm>
        </p:spPr>
        <p:txBody>
          <a:bodyPr>
            <a:normAutofit/>
          </a:bodyPr>
          <a:lstStyle/>
          <a:p>
            <a:r>
              <a:rPr lang="lt-LT" b="1" dirty="0">
                <a:latin typeface="Times New Roman" panose="02020603050405020304" pitchFamily="18" charset="0"/>
                <a:cs typeface="Times New Roman" panose="02020603050405020304" pitchFamily="18" charset="0"/>
              </a:rPr>
              <a:t>Elektrinio antkaklio poveikiai</a:t>
            </a:r>
          </a:p>
        </p:txBody>
      </p:sp>
      <p:sp>
        <p:nvSpPr>
          <p:cNvPr id="3" name="Turinio vietos rezervavimo ženklas 2">
            <a:extLst>
              <a:ext uri="{FF2B5EF4-FFF2-40B4-BE49-F238E27FC236}">
                <a16:creationId xmlns:a16="http://schemas.microsoft.com/office/drawing/2014/main" id="{0503D175-197A-D093-CCBE-7EA692BDDFF0}"/>
              </a:ext>
            </a:extLst>
          </p:cNvPr>
          <p:cNvSpPr>
            <a:spLocks noGrp="1"/>
          </p:cNvSpPr>
          <p:nvPr>
            <p:ph idx="1"/>
          </p:nvPr>
        </p:nvSpPr>
        <p:spPr>
          <a:xfrm>
            <a:off x="766312" y="1681850"/>
            <a:ext cx="7254767" cy="3345465"/>
          </a:xfrm>
        </p:spPr>
        <p:txBody>
          <a:bodyPr vert="horz" lIns="91440" tIns="45720" rIns="91440" bIns="45720" rtlCol="0" anchor="t">
            <a:normAutofit lnSpcReduction="10000"/>
          </a:bodyPr>
          <a:lstStyle/>
          <a:p>
            <a:pPr marL="0" indent="0" algn="just">
              <a:buNone/>
            </a:pPr>
            <a:r>
              <a:rPr lang="lt-LT" sz="2400" dirty="0">
                <a:latin typeface="Times New Roman"/>
                <a:cs typeface="Times New Roman"/>
              </a:rPr>
              <a:t>Antkaklio sukeltas pojūtis gąsdina ir yra nemalonus, skausmingas. Be to, jie gali sukelti nudegimus ir pažeisti šuns kaklo minkštuosius audinius, </a:t>
            </a:r>
            <a:r>
              <a:rPr lang="lt-LT" sz="2400" dirty="0">
                <a:solidFill>
                  <a:srgbClr val="212529"/>
                </a:solidFill>
                <a:latin typeface="Times New Roman"/>
                <a:cs typeface="Times New Roman"/>
              </a:rPr>
              <a:t>šuo pradeda dusti, kosėti, gali pasireikšti kaklo patempimai ir net stuburo traumos.</a:t>
            </a:r>
            <a:r>
              <a:rPr lang="lt-LT" sz="2400" dirty="0">
                <a:latin typeface="Times New Roman"/>
                <a:cs typeface="Times New Roman"/>
              </a:rPr>
              <a:t>  dėl to daugelis žmonių šio dresavimo būdo nepripažįsta.  Naudojant elektroninius antkaklius, šunys gali nustoti šokinėti ant nepažįstamų žmonių ar sugadinti baldų, tačiau tai nemoko jūsų šuns teisingai elgtis. Teigiamas sustiprinimo mokymas išmoko šunį tiksliai atlinkti komandą, pagerina jūsų santykius su </a:t>
            </a:r>
            <a:r>
              <a:rPr lang="lt-LT" sz="2400">
                <a:latin typeface="Times New Roman"/>
                <a:cs typeface="Times New Roman"/>
              </a:rPr>
              <a:t>šeimininku</a:t>
            </a:r>
            <a:r>
              <a:rPr lang="lt-LT" sz="2400" dirty="0">
                <a:latin typeface="Times New Roman"/>
                <a:cs typeface="Times New Roman"/>
              </a:rPr>
              <a:t>.</a:t>
            </a:r>
            <a:r>
              <a:rPr lang="lt-LT" sz="2400" dirty="0">
                <a:latin typeface="Times New Roman"/>
                <a:ea typeface="Helvetica"/>
                <a:cs typeface="Times New Roman"/>
              </a:rPr>
              <a:t> </a:t>
            </a:r>
            <a:endParaRPr lang="lt-LT" sz="2400">
              <a:latin typeface="Times New Roman"/>
              <a:cs typeface="Times New Roman"/>
            </a:endParaRPr>
          </a:p>
        </p:txBody>
      </p:sp>
      <p:pic>
        <p:nvPicPr>
          <p:cNvPr id="4" name="Paveikslėlis 3" descr="Shock collar - Wikipedia">
            <a:extLst>
              <a:ext uri="{FF2B5EF4-FFF2-40B4-BE49-F238E27FC236}">
                <a16:creationId xmlns:a16="http://schemas.microsoft.com/office/drawing/2014/main" id="{0E5DEF9E-3291-AF9F-D7E7-390E84BBA369}"/>
              </a:ext>
            </a:extLst>
          </p:cNvPr>
          <p:cNvPicPr>
            <a:picLocks noChangeAspect="1"/>
          </p:cNvPicPr>
          <p:nvPr/>
        </p:nvPicPr>
        <p:blipFill>
          <a:blip r:embed="rId3"/>
          <a:stretch>
            <a:fillRect/>
          </a:stretch>
        </p:blipFill>
        <p:spPr>
          <a:xfrm>
            <a:off x="8696696" y="2831992"/>
            <a:ext cx="2743200" cy="3656825"/>
          </a:xfrm>
          <a:prstGeom prst="rect">
            <a:avLst/>
          </a:prstGeom>
        </p:spPr>
      </p:pic>
      <p:pic>
        <p:nvPicPr>
          <p:cNvPr id="1026" name="Picture 2" descr="can we have a pool, dad? — Marge: Maybe we should let the dog in. Homer:...">
            <a:extLst>
              <a:ext uri="{FF2B5EF4-FFF2-40B4-BE49-F238E27FC236}">
                <a16:creationId xmlns:a16="http://schemas.microsoft.com/office/drawing/2014/main" id="{A57AED18-4CB9-23D3-DDF5-98B6283A581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75847" y="646213"/>
            <a:ext cx="2766850" cy="2075138"/>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upė 7">
            <a:extLst>
              <a:ext uri="{FF2B5EF4-FFF2-40B4-BE49-F238E27FC236}">
                <a16:creationId xmlns:a16="http://schemas.microsoft.com/office/drawing/2014/main" id="{A2676764-10F7-BF17-6E1B-FA3D280080E4}"/>
              </a:ext>
            </a:extLst>
          </p:cNvPr>
          <p:cNvGrpSpPr/>
          <p:nvPr/>
        </p:nvGrpSpPr>
        <p:grpSpPr>
          <a:xfrm>
            <a:off x="10068910" y="6190593"/>
            <a:ext cx="1954923" cy="595586"/>
            <a:chOff x="9627476" y="6169572"/>
            <a:chExt cx="1891862" cy="578069"/>
          </a:xfrm>
        </p:grpSpPr>
        <p:sp>
          <p:nvSpPr>
            <p:cNvPr id="9" name="Veiksmo mygtukas: Grįžti atgal arba Ankstesnis 8">
              <a:hlinkClick r:id="" action="ppaction://hlinkshowjump?jump=previousslide" highlightClick="1"/>
              <a:extLst>
                <a:ext uri="{FF2B5EF4-FFF2-40B4-BE49-F238E27FC236}">
                  <a16:creationId xmlns:a16="http://schemas.microsoft.com/office/drawing/2014/main" id="{600695BD-97E4-1A85-9F99-382F7FEC8FE2}"/>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Veiksmo mygtukas: Eiti pirmyn arba Paskesnis 9">
              <a:hlinkClick r:id="" action="ppaction://hlinkshowjump?jump=nextslide" highlightClick="1"/>
              <a:extLst>
                <a:ext uri="{FF2B5EF4-FFF2-40B4-BE49-F238E27FC236}">
                  <a16:creationId xmlns:a16="http://schemas.microsoft.com/office/drawing/2014/main" id="{31ED5F3B-3233-57EA-6806-106E98C41C5D}"/>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Veiksmo mygtukas: Eiti į pagrindinį 10">
              <a:hlinkClick r:id="rId5" action="ppaction://hlinksldjump" highlightClick="1"/>
              <a:extLst>
                <a:ext uri="{FF2B5EF4-FFF2-40B4-BE49-F238E27FC236}">
                  <a16:creationId xmlns:a16="http://schemas.microsoft.com/office/drawing/2014/main" id="{31DB23E5-7454-0825-6B7D-34558F7C0C22}"/>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2915977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lum/>
          </a:blip>
          <a:srcRect/>
          <a:stretch>
            <a:fillRect t="-9000" b="-9000"/>
          </a:stretch>
        </a:blipFill>
        <a:effectLst/>
      </p:bgPr>
    </p:bg>
    <p:spTree>
      <p:nvGrpSpPr>
        <p:cNvPr id="1" name=""/>
        <p:cNvGrpSpPr/>
        <p:nvPr/>
      </p:nvGrpSpPr>
      <p:grpSpPr>
        <a:xfrm>
          <a:off x="0" y="0"/>
          <a:ext cx="0" cy="0"/>
          <a:chOff x="0" y="0"/>
          <a:chExt cx="0" cy="0"/>
        </a:xfrm>
      </p:grpSpPr>
      <p:sp>
        <p:nvSpPr>
          <p:cNvPr id="4" name="Stačiakampis: suapvalinti kampai 3">
            <a:extLst>
              <a:ext uri="{FF2B5EF4-FFF2-40B4-BE49-F238E27FC236}">
                <a16:creationId xmlns:a16="http://schemas.microsoft.com/office/drawing/2014/main" id="{3BF716CB-CA52-8872-3780-EFBE8F2DFA3D}"/>
              </a:ext>
            </a:extLst>
          </p:cNvPr>
          <p:cNvSpPr/>
          <p:nvPr/>
        </p:nvSpPr>
        <p:spPr>
          <a:xfrm>
            <a:off x="1972940" y="1436558"/>
            <a:ext cx="8246117" cy="3821242"/>
          </a:xfrm>
          <a:prstGeom prst="roundRect">
            <a:avLst/>
          </a:prstGeom>
          <a:solidFill>
            <a:srgbClr val="FCCA32">
              <a:alpha val="72000"/>
            </a:srgbClr>
          </a:solidFill>
          <a:ln w="196850">
            <a:solidFill>
              <a:srgbClr val="FCA01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Pavadinimas 1">
            <a:extLst>
              <a:ext uri="{FF2B5EF4-FFF2-40B4-BE49-F238E27FC236}">
                <a16:creationId xmlns:a16="http://schemas.microsoft.com/office/drawing/2014/main" id="{2890FC0D-3B4F-11FE-C44D-2B017B6823F4}"/>
              </a:ext>
            </a:extLst>
          </p:cNvPr>
          <p:cNvSpPr>
            <a:spLocks noGrp="1"/>
          </p:cNvSpPr>
          <p:nvPr>
            <p:ph type="ctrTitle"/>
          </p:nvPr>
        </p:nvSpPr>
        <p:spPr>
          <a:xfrm>
            <a:off x="1524000" y="2153379"/>
            <a:ext cx="9144000" cy="2387600"/>
          </a:xfrm>
        </p:spPr>
        <p:txBody>
          <a:bodyPr anchor="ctr"/>
          <a:lstStyle/>
          <a:p>
            <a:r>
              <a:rPr lang="lt-LT" b="1">
                <a:latin typeface="Times New Roman"/>
                <a:cs typeface="Times New Roman"/>
              </a:rPr>
              <a:t>UŽDAVINYS</a:t>
            </a:r>
            <a:endParaRPr lang="en-GB" b="1" dirty="0">
              <a:latin typeface="Times New Roman" panose="02020603050405020304" pitchFamily="18" charset="0"/>
              <a:cs typeface="Times New Roman" panose="02020603050405020304" pitchFamily="18" charset="0"/>
            </a:endParaRPr>
          </a:p>
        </p:txBody>
      </p:sp>
      <p:grpSp>
        <p:nvGrpSpPr>
          <p:cNvPr id="5" name="Grupė 4">
            <a:extLst>
              <a:ext uri="{FF2B5EF4-FFF2-40B4-BE49-F238E27FC236}">
                <a16:creationId xmlns:a16="http://schemas.microsoft.com/office/drawing/2014/main" id="{446A8792-1B59-DACA-8378-87DAAD4796E8}"/>
              </a:ext>
            </a:extLst>
          </p:cNvPr>
          <p:cNvGrpSpPr/>
          <p:nvPr/>
        </p:nvGrpSpPr>
        <p:grpSpPr>
          <a:xfrm>
            <a:off x="10068910" y="6190593"/>
            <a:ext cx="1954923" cy="595586"/>
            <a:chOff x="9627476" y="6169572"/>
            <a:chExt cx="1891862" cy="578069"/>
          </a:xfrm>
        </p:grpSpPr>
        <p:sp>
          <p:nvSpPr>
            <p:cNvPr id="6" name="Veiksmo mygtukas: Grįžti atgal arba Ankstesnis 5">
              <a:hlinkClick r:id="" action="ppaction://hlinkshowjump?jump=previousslide" highlightClick="1"/>
              <a:extLst>
                <a:ext uri="{FF2B5EF4-FFF2-40B4-BE49-F238E27FC236}">
                  <a16:creationId xmlns:a16="http://schemas.microsoft.com/office/drawing/2014/main" id="{35735B68-DEA0-66B0-D714-AA637B325A3B}"/>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Veiksmo mygtukas: Eiti pirmyn arba Paskesnis 6">
              <a:hlinkClick r:id="" action="ppaction://hlinkshowjump?jump=nextslide" highlightClick="1"/>
              <a:extLst>
                <a:ext uri="{FF2B5EF4-FFF2-40B4-BE49-F238E27FC236}">
                  <a16:creationId xmlns:a16="http://schemas.microsoft.com/office/drawing/2014/main" id="{653CF088-3654-20FB-3579-E563CAC4F240}"/>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Veiksmo mygtukas: Eiti į pagrindinį 7">
              <a:hlinkClick r:id="rId3" action="ppaction://hlinksldjump" highlightClick="1"/>
              <a:extLst>
                <a:ext uri="{FF2B5EF4-FFF2-40B4-BE49-F238E27FC236}">
                  <a16:creationId xmlns:a16="http://schemas.microsoft.com/office/drawing/2014/main" id="{69809721-E269-241B-53EF-A49DF9E08AFA}"/>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729230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show="0">
  <p:cSld>
    <p:bg>
      <p:bgPr>
        <a:blipFill dpi="0" rotWithShape="1">
          <a:blip r:embed="rId2">
            <a:alphaModFix amt="71000"/>
            <a:lum/>
          </a:blip>
          <a:srcRect/>
          <a:stretch>
            <a:fillRect t="-9000" b="-9000"/>
          </a:stretch>
        </a:blipFill>
        <a:effectLst/>
      </p:bgPr>
    </p:bg>
    <p:spTree>
      <p:nvGrpSpPr>
        <p:cNvPr id="1" name=""/>
        <p:cNvGrpSpPr/>
        <p:nvPr/>
      </p:nvGrpSpPr>
      <p:grpSpPr>
        <a:xfrm>
          <a:off x="0" y="0"/>
          <a:ext cx="0" cy="0"/>
          <a:chOff x="0" y="0"/>
          <a:chExt cx="0" cy="0"/>
        </a:xfrm>
      </p:grpSpPr>
      <p:sp>
        <p:nvSpPr>
          <p:cNvPr id="6" name="Stačiakampis: suapvalinti kampai 5">
            <a:extLst>
              <a:ext uri="{FF2B5EF4-FFF2-40B4-BE49-F238E27FC236}">
                <a16:creationId xmlns:a16="http://schemas.microsoft.com/office/drawing/2014/main" id="{A56CCC28-37ED-11FB-081B-21F616F64429}"/>
              </a:ext>
            </a:extLst>
          </p:cNvPr>
          <p:cNvSpPr/>
          <p:nvPr/>
        </p:nvSpPr>
        <p:spPr>
          <a:xfrm>
            <a:off x="2625" y="424186"/>
            <a:ext cx="6439090" cy="6292299"/>
          </a:xfrm>
          <a:prstGeom prst="roundRect">
            <a:avLst/>
          </a:prstGeom>
          <a:solidFill>
            <a:srgbClr val="FCCA32">
              <a:alpha val="72000"/>
            </a:srgbClr>
          </a:solidFill>
          <a:ln w="196850">
            <a:solidFill>
              <a:srgbClr val="FCA01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Pavadinimas 1">
            <a:extLst>
              <a:ext uri="{FF2B5EF4-FFF2-40B4-BE49-F238E27FC236}">
                <a16:creationId xmlns:a16="http://schemas.microsoft.com/office/drawing/2014/main" id="{BFC73FB3-0DD0-9774-00A8-8D9C3433C857}"/>
              </a:ext>
            </a:extLst>
          </p:cNvPr>
          <p:cNvSpPr>
            <a:spLocks noGrp="1"/>
          </p:cNvSpPr>
          <p:nvPr>
            <p:ph type="title"/>
          </p:nvPr>
        </p:nvSpPr>
        <p:spPr>
          <a:xfrm>
            <a:off x="778509" y="1298970"/>
            <a:ext cx="10515600" cy="1325563"/>
          </a:xfrm>
        </p:spPr>
        <p:txBody>
          <a:bodyPr/>
          <a:lstStyle/>
          <a:p>
            <a:r>
              <a:rPr lang="lt-LT" b="1" dirty="0">
                <a:latin typeface="Times New Roman" panose="02020603050405020304" pitchFamily="18" charset="0"/>
                <a:cs typeface="Times New Roman" panose="02020603050405020304" pitchFamily="18" charset="0"/>
              </a:rPr>
              <a:t>Uždavinys:</a:t>
            </a:r>
            <a:br>
              <a:rPr lang="lt-LT" dirty="0"/>
            </a:br>
            <a:endParaRPr lang="lt-LT" dirty="0"/>
          </a:p>
        </p:txBody>
      </p:sp>
      <p:sp>
        <p:nvSpPr>
          <p:cNvPr id="3" name="Turinio vietos rezervavimo ženklas 2">
            <a:extLst>
              <a:ext uri="{FF2B5EF4-FFF2-40B4-BE49-F238E27FC236}">
                <a16:creationId xmlns:a16="http://schemas.microsoft.com/office/drawing/2014/main" id="{BCFD9F1C-82DB-C245-3CC1-6C494F143D3F}"/>
              </a:ext>
            </a:extLst>
          </p:cNvPr>
          <p:cNvSpPr>
            <a:spLocks noGrp="1"/>
          </p:cNvSpPr>
          <p:nvPr>
            <p:ph idx="1"/>
          </p:nvPr>
        </p:nvSpPr>
        <p:spPr>
          <a:xfrm>
            <a:off x="778510" y="2448685"/>
            <a:ext cx="5107284" cy="3353025"/>
          </a:xfrm>
        </p:spPr>
        <p:txBody>
          <a:bodyPr vert="horz" lIns="91440" tIns="45720" rIns="91440" bIns="45720" rtlCol="0" anchor="t">
            <a:noAutofit/>
          </a:bodyPr>
          <a:lstStyle/>
          <a:p>
            <a:pPr marL="0" indent="0" algn="just">
              <a:buNone/>
            </a:pPr>
            <a:r>
              <a:rPr lang="lt-LT" dirty="0">
                <a:latin typeface="Times New Roman" panose="02020603050405020304" pitchFamily="18" charset="0"/>
                <a:ea typeface="+mn-lt"/>
                <a:cs typeface="Times New Roman" panose="02020603050405020304" pitchFamily="18" charset="0"/>
              </a:rPr>
              <a:t>Įvertinkite, kokį potencialų pavojų gali kelti elektros srovė gyvūnui, kuris patiria elektrinį šoką.</a:t>
            </a:r>
          </a:p>
          <a:p>
            <a:pPr marL="0" indent="0" algn="just">
              <a:buNone/>
            </a:pPr>
            <a:r>
              <a:rPr lang="lt-LT" dirty="0">
                <a:latin typeface="Times New Roman" panose="02020603050405020304" pitchFamily="18" charset="0"/>
                <a:ea typeface="+mn-lt"/>
                <a:cs typeface="Times New Roman" panose="02020603050405020304" pitchFamily="18" charset="0"/>
              </a:rPr>
              <a:t>Šuniui elektros srovė praeina per kūną su srovės įtampa U=120 V ir varža R=300 Ω.</a:t>
            </a:r>
          </a:p>
          <a:p>
            <a:pPr marL="0" indent="0" algn="just">
              <a:buNone/>
            </a:pPr>
            <a:r>
              <a:rPr lang="lt-LT" dirty="0">
                <a:latin typeface="Times New Roman" panose="02020603050405020304" pitchFamily="18" charset="0"/>
                <a:ea typeface="+mn-lt"/>
                <a:cs typeface="Times New Roman" panose="02020603050405020304" pitchFamily="18" charset="0"/>
              </a:rPr>
              <a:t>Apskaičiuokite elektros srovės stiprumą, kurį patiria šuo.</a:t>
            </a:r>
            <a:endParaRPr lang="lt-LT" dirty="0">
              <a:latin typeface="Times New Roman" panose="02020603050405020304" pitchFamily="18" charset="0"/>
              <a:cs typeface="Times New Roman" panose="02020603050405020304" pitchFamily="18" charset="0"/>
            </a:endParaRPr>
          </a:p>
        </p:txBody>
      </p:sp>
      <p:pic>
        <p:nvPicPr>
          <p:cNvPr id="4" name="Paveikslėlis 3" descr="Paveikslėlis, kuriame yra šuo, naminis gyvūnėlis&#10;&#10;Automatiškai sugeneruotas aprašymas">
            <a:extLst>
              <a:ext uri="{FF2B5EF4-FFF2-40B4-BE49-F238E27FC236}">
                <a16:creationId xmlns:a16="http://schemas.microsoft.com/office/drawing/2014/main" id="{CEC32165-B173-2F40-1A28-D51FD7302867}"/>
              </a:ext>
            </a:extLst>
          </p:cNvPr>
          <p:cNvPicPr>
            <a:picLocks noChangeAspect="1"/>
          </p:cNvPicPr>
          <p:nvPr/>
        </p:nvPicPr>
        <p:blipFill rotWithShape="1">
          <a:blip r:embed="rId3"/>
          <a:srcRect t="1402" r="1" b="1"/>
          <a:stretch/>
        </p:blipFill>
        <p:spPr>
          <a:xfrm>
            <a:off x="7456187" y="12"/>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grpSp>
        <p:nvGrpSpPr>
          <p:cNvPr id="5" name="Grupė 4">
            <a:extLst>
              <a:ext uri="{FF2B5EF4-FFF2-40B4-BE49-F238E27FC236}">
                <a16:creationId xmlns:a16="http://schemas.microsoft.com/office/drawing/2014/main" id="{3C131BC9-86E0-71E7-9E66-B2D814AC0B7B}"/>
              </a:ext>
            </a:extLst>
          </p:cNvPr>
          <p:cNvGrpSpPr/>
          <p:nvPr/>
        </p:nvGrpSpPr>
        <p:grpSpPr>
          <a:xfrm>
            <a:off x="10068910" y="6190593"/>
            <a:ext cx="1954923" cy="595586"/>
            <a:chOff x="9627476" y="6169572"/>
            <a:chExt cx="1891862" cy="578069"/>
          </a:xfrm>
        </p:grpSpPr>
        <p:sp>
          <p:nvSpPr>
            <p:cNvPr id="10" name="Veiksmo mygtukas: Grįžti atgal arba Ankstesnis 9">
              <a:hlinkClick r:id="" action="ppaction://hlinkshowjump?jump=previousslide" highlightClick="1"/>
              <a:extLst>
                <a:ext uri="{FF2B5EF4-FFF2-40B4-BE49-F238E27FC236}">
                  <a16:creationId xmlns:a16="http://schemas.microsoft.com/office/drawing/2014/main" id="{068299DA-79EF-879D-C551-12DF670669D9}"/>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Veiksmo mygtukas: Eiti pirmyn arba Paskesnis 6">
              <a:hlinkClick r:id="" action="ppaction://hlinkshowjump?jump=nextslide" highlightClick="1"/>
              <a:extLst>
                <a:ext uri="{FF2B5EF4-FFF2-40B4-BE49-F238E27FC236}">
                  <a16:creationId xmlns:a16="http://schemas.microsoft.com/office/drawing/2014/main" id="{839848C4-01E6-FF3E-5601-336004AE0086}"/>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Veiksmo mygtukas: Eiti į pagrindinį 7">
              <a:hlinkClick r:id="rId4" action="ppaction://hlinksldjump" highlightClick="1"/>
              <a:extLst>
                <a:ext uri="{FF2B5EF4-FFF2-40B4-BE49-F238E27FC236}">
                  <a16:creationId xmlns:a16="http://schemas.microsoft.com/office/drawing/2014/main" id="{769E52F7-7D13-1B3F-E8BC-F00301155F61}"/>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672481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lum/>
          </a:blip>
          <a:srcRect/>
          <a:stretch>
            <a:fillRect t="-9000" b="-9000"/>
          </a:stretch>
        </a:blipFill>
        <a:effectLst/>
      </p:bgPr>
    </p:bg>
    <p:spTree>
      <p:nvGrpSpPr>
        <p:cNvPr id="1" name=""/>
        <p:cNvGrpSpPr/>
        <p:nvPr/>
      </p:nvGrpSpPr>
      <p:grpSpPr>
        <a:xfrm>
          <a:off x="0" y="0"/>
          <a:ext cx="0" cy="0"/>
          <a:chOff x="0" y="0"/>
          <a:chExt cx="0" cy="0"/>
        </a:xfrm>
      </p:grpSpPr>
      <p:sp>
        <p:nvSpPr>
          <p:cNvPr id="6" name="Stačiakampis: suapvalinti kampai 5">
            <a:extLst>
              <a:ext uri="{FF2B5EF4-FFF2-40B4-BE49-F238E27FC236}">
                <a16:creationId xmlns:a16="http://schemas.microsoft.com/office/drawing/2014/main" id="{71BD966B-C207-048C-DCE2-9185633C982A}"/>
              </a:ext>
            </a:extLst>
          </p:cNvPr>
          <p:cNvSpPr/>
          <p:nvPr/>
        </p:nvSpPr>
        <p:spPr>
          <a:xfrm>
            <a:off x="3475169" y="347987"/>
            <a:ext cx="9487088" cy="6172556"/>
          </a:xfrm>
          <a:prstGeom prst="roundRect">
            <a:avLst/>
          </a:prstGeom>
          <a:solidFill>
            <a:srgbClr val="FCCA32">
              <a:alpha val="72000"/>
            </a:srgbClr>
          </a:solidFill>
          <a:ln w="196850">
            <a:solidFill>
              <a:srgbClr val="FCA01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aveikslėlis 3">
            <a:extLst>
              <a:ext uri="{FF2B5EF4-FFF2-40B4-BE49-F238E27FC236}">
                <a16:creationId xmlns:a16="http://schemas.microsoft.com/office/drawing/2014/main" id="{A2390E8D-D5BA-43E4-A83A-E9BDBAC0BD0A}"/>
              </a:ext>
            </a:extLst>
          </p:cNvPr>
          <p:cNvPicPr>
            <a:picLocks noChangeAspect="1"/>
          </p:cNvPicPr>
          <p:nvPr/>
        </p:nvPicPr>
        <p:blipFill>
          <a:blip r:embed="rId3"/>
          <a:stretch>
            <a:fillRect/>
          </a:stretch>
        </p:blipFill>
        <p:spPr>
          <a:xfrm>
            <a:off x="3991241" y="1996839"/>
            <a:ext cx="7957924" cy="3666733"/>
          </a:xfrm>
          <a:prstGeom prst="rect">
            <a:avLst/>
          </a:prstGeom>
        </p:spPr>
      </p:pic>
      <p:sp>
        <p:nvSpPr>
          <p:cNvPr id="2" name="Pavadinimas 1">
            <a:extLst>
              <a:ext uri="{FF2B5EF4-FFF2-40B4-BE49-F238E27FC236}">
                <a16:creationId xmlns:a16="http://schemas.microsoft.com/office/drawing/2014/main" id="{49A95951-BE5B-2C56-07F0-76C000B7C144}"/>
              </a:ext>
            </a:extLst>
          </p:cNvPr>
          <p:cNvSpPr>
            <a:spLocks noGrp="1"/>
          </p:cNvSpPr>
          <p:nvPr>
            <p:ph type="title"/>
          </p:nvPr>
        </p:nvSpPr>
        <p:spPr>
          <a:xfrm>
            <a:off x="638881" y="457200"/>
            <a:ext cx="10909640" cy="1368614"/>
          </a:xfrm>
        </p:spPr>
        <p:txBody>
          <a:bodyPr vert="horz" lIns="91440" tIns="45720" rIns="91440" bIns="45720" rtlCol="0" anchor="ctr">
            <a:normAutofit/>
          </a:bodyPr>
          <a:lstStyle/>
          <a:p>
            <a:pPr algn="ctr"/>
            <a:r>
              <a:rPr lang="en-US" sz="6600" err="1">
                <a:latin typeface="Times New Roman"/>
                <a:cs typeface="Times New Roman"/>
              </a:rPr>
              <a:t>Sprendimas</a:t>
            </a:r>
            <a:r>
              <a:rPr lang="en-US" sz="6600">
                <a:latin typeface="Times New Roman"/>
                <a:cs typeface="Times New Roman"/>
              </a:rPr>
              <a:t>:</a:t>
            </a:r>
          </a:p>
        </p:txBody>
      </p:sp>
      <p:pic>
        <p:nvPicPr>
          <p:cNvPr id="3" name="Paveikslėlis 2" descr="Paveikslėlis, kuriame yra šuo, naminis gyvūnėlis, Šuns veislė, šuniukas&#10;&#10;Automatiškai sugeneruotas aprašymas">
            <a:extLst>
              <a:ext uri="{FF2B5EF4-FFF2-40B4-BE49-F238E27FC236}">
                <a16:creationId xmlns:a16="http://schemas.microsoft.com/office/drawing/2014/main" id="{B28994D7-4D06-C428-DEC1-EB7229B17A9B}"/>
              </a:ext>
            </a:extLst>
          </p:cNvPr>
          <p:cNvPicPr>
            <a:picLocks noChangeAspect="1"/>
          </p:cNvPicPr>
          <p:nvPr/>
        </p:nvPicPr>
        <p:blipFill>
          <a:blip r:embed="rId4"/>
          <a:stretch>
            <a:fillRect/>
          </a:stretch>
        </p:blipFill>
        <p:spPr>
          <a:xfrm>
            <a:off x="438" y="3246465"/>
            <a:ext cx="3291679" cy="3616669"/>
          </a:xfrm>
          <a:prstGeom prst="rect">
            <a:avLst/>
          </a:prstGeom>
        </p:spPr>
      </p:pic>
      <p:grpSp>
        <p:nvGrpSpPr>
          <p:cNvPr id="5" name="Grupė 4">
            <a:extLst>
              <a:ext uri="{FF2B5EF4-FFF2-40B4-BE49-F238E27FC236}">
                <a16:creationId xmlns:a16="http://schemas.microsoft.com/office/drawing/2014/main" id="{5E9D24ED-6A6B-7595-C939-CAD579F671E8}"/>
              </a:ext>
            </a:extLst>
          </p:cNvPr>
          <p:cNvGrpSpPr/>
          <p:nvPr/>
        </p:nvGrpSpPr>
        <p:grpSpPr>
          <a:xfrm>
            <a:off x="10068910" y="6190593"/>
            <a:ext cx="1954923" cy="595586"/>
            <a:chOff x="9627476" y="6169572"/>
            <a:chExt cx="1891862" cy="578069"/>
          </a:xfrm>
        </p:grpSpPr>
        <p:sp>
          <p:nvSpPr>
            <p:cNvPr id="12" name="Veiksmo mygtukas: Grįžti atgal arba Ankstesnis 11">
              <a:hlinkClick r:id="" action="ppaction://hlinkshowjump?jump=previousslide" highlightClick="1"/>
              <a:extLst>
                <a:ext uri="{FF2B5EF4-FFF2-40B4-BE49-F238E27FC236}">
                  <a16:creationId xmlns:a16="http://schemas.microsoft.com/office/drawing/2014/main" id="{0860BC9E-9D89-362B-BA65-683F06CA7A2C}"/>
                </a:ext>
              </a:extLst>
            </p:cNvPr>
            <p:cNvSpPr/>
            <p:nvPr/>
          </p:nvSpPr>
          <p:spPr>
            <a:xfrm>
              <a:off x="9627476" y="6169572"/>
              <a:ext cx="641131" cy="578069"/>
            </a:xfrm>
            <a:prstGeom prst="actionButtonBackPrevious">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Veiksmo mygtukas: Eiti pirmyn arba Paskesnis 6">
              <a:hlinkClick r:id="" action="ppaction://hlinkshowjump?jump=nextslide" highlightClick="1"/>
              <a:extLst>
                <a:ext uri="{FF2B5EF4-FFF2-40B4-BE49-F238E27FC236}">
                  <a16:creationId xmlns:a16="http://schemas.microsoft.com/office/drawing/2014/main" id="{3EA113A9-5194-9D88-A0DF-823259061D8E}"/>
                </a:ext>
              </a:extLst>
            </p:cNvPr>
            <p:cNvSpPr/>
            <p:nvPr/>
          </p:nvSpPr>
          <p:spPr>
            <a:xfrm>
              <a:off x="10878207" y="6169572"/>
              <a:ext cx="641131" cy="578069"/>
            </a:xfrm>
            <a:prstGeom prst="actionButtonForwardNext">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Veiksmo mygtukas: Eiti į pagrindinį 7">
              <a:hlinkClick r:id="rId5" action="ppaction://hlinksldjump" highlightClick="1"/>
              <a:extLst>
                <a:ext uri="{FF2B5EF4-FFF2-40B4-BE49-F238E27FC236}">
                  <a16:creationId xmlns:a16="http://schemas.microsoft.com/office/drawing/2014/main" id="{2F654F0E-14F1-EFA1-19A4-55DA525C2BEA}"/>
                </a:ext>
              </a:extLst>
            </p:cNvPr>
            <p:cNvSpPr/>
            <p:nvPr/>
          </p:nvSpPr>
          <p:spPr>
            <a:xfrm>
              <a:off x="10268607" y="6169572"/>
              <a:ext cx="609600" cy="578069"/>
            </a:xfrm>
            <a:prstGeom prst="actionButtonHome">
              <a:avLst/>
            </a:prstGeom>
            <a:solidFill>
              <a:srgbClr val="F5F5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8345063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389CF707-5E24-59A1-BBDB-2A375CD67783}"/>
              </a:ext>
            </a:extLst>
          </p:cNvPr>
          <p:cNvSpPr>
            <a:spLocks noGrp="1"/>
          </p:cNvSpPr>
          <p:nvPr>
            <p:ph type="title"/>
          </p:nvPr>
        </p:nvSpPr>
        <p:spPr>
          <a:xfrm>
            <a:off x="243955" y="-2177"/>
            <a:ext cx="4766330" cy="1454051"/>
          </a:xfrm>
        </p:spPr>
        <p:txBody>
          <a:bodyPr>
            <a:normAutofit/>
          </a:bodyPr>
          <a:lstStyle/>
          <a:p>
            <a:r>
              <a:rPr lang="en-GB" sz="3600">
                <a:solidFill>
                  <a:schemeClr val="tx2"/>
                </a:solidFill>
                <a:latin typeface="Times New Roman"/>
                <a:cs typeface="Times New Roman"/>
              </a:rPr>
              <a:t>Informacija rinkta iš:</a:t>
            </a:r>
          </a:p>
        </p:txBody>
      </p:sp>
      <p:sp>
        <p:nvSpPr>
          <p:cNvPr id="3" name="Turinio vietos rezervavimo ženklas 2">
            <a:extLst>
              <a:ext uri="{FF2B5EF4-FFF2-40B4-BE49-F238E27FC236}">
                <a16:creationId xmlns:a16="http://schemas.microsoft.com/office/drawing/2014/main" id="{B387CC13-0088-F8A6-AE3E-8BFC1D962045}"/>
              </a:ext>
            </a:extLst>
          </p:cNvPr>
          <p:cNvSpPr>
            <a:spLocks noGrp="1"/>
          </p:cNvSpPr>
          <p:nvPr>
            <p:ph idx="1"/>
          </p:nvPr>
        </p:nvSpPr>
        <p:spPr>
          <a:xfrm>
            <a:off x="243955" y="1228362"/>
            <a:ext cx="5312288" cy="4877476"/>
          </a:xfrm>
        </p:spPr>
        <p:txBody>
          <a:bodyPr vert="horz" lIns="91440" tIns="45720" rIns="91440" bIns="45720" rtlCol="0" anchor="t">
            <a:normAutofit fontScale="92500" lnSpcReduction="10000"/>
          </a:bodyPr>
          <a:lstStyle/>
          <a:p>
            <a:pPr marL="0" indent="0">
              <a:buNone/>
            </a:pPr>
            <a:r>
              <a:rPr lang="en-GB" sz="700">
                <a:solidFill>
                  <a:schemeClr val="tx2"/>
                </a:solidFill>
                <a:hlinkClick r:id="rId2">
                  <a:extLst>
                    <a:ext uri="{A12FA001-AC4F-418D-AE19-62706E023703}">
                      <ahyp:hlinkClr xmlns:ahyp="http://schemas.microsoft.com/office/drawing/2018/hyperlinkcolor" val="tx"/>
                    </a:ext>
                  </a:extLst>
                </a:hlinkClick>
              </a:rPr>
              <a:t>ht</a:t>
            </a:r>
            <a:r>
              <a:rPr lang="en-GB" sz="1200">
                <a:solidFill>
                  <a:schemeClr val="tx2"/>
                </a:solidFill>
                <a:hlinkClick r:id="rId2">
                  <a:extLst>
                    <a:ext uri="{A12FA001-AC4F-418D-AE19-62706E023703}">
                      <ahyp:hlinkClr xmlns:ahyp="http://schemas.microsoft.com/office/drawing/2018/hyperlinkcolor" val="tx"/>
                    </a:ext>
                  </a:extLst>
                </a:hlinkClick>
              </a:rPr>
              <a:t>tps://manoukis.lt/naujienos/energetika/augalus-idarbins-vietoj-vejo-jegainiu</a:t>
            </a:r>
            <a:endParaRPr lang="lt-LT" sz="1200">
              <a:solidFill>
                <a:schemeClr val="tx2"/>
              </a:solidFill>
            </a:endParaRPr>
          </a:p>
          <a:p>
            <a:pPr marL="0" indent="0">
              <a:buNone/>
            </a:pPr>
            <a:r>
              <a:rPr lang="lt-LT" sz="1200" u="sng">
                <a:solidFill>
                  <a:schemeClr val="tx2"/>
                </a:solidFill>
                <a:latin typeface="Calibri"/>
                <a:ea typeface="Calibri"/>
                <a:cs typeface="Calibri"/>
                <a:hlinkClick r:id="rId3">
                  <a:extLst>
                    <a:ext uri="{A12FA001-AC4F-418D-AE19-62706E023703}">
                      <ahyp:hlinkClr xmlns:ahyp="http://schemas.microsoft.com/office/drawing/2018/hyperlinkcolor" val="tx"/>
                    </a:ext>
                  </a:extLst>
                </a:hlinkClick>
              </a:rPr>
              <a:t>https://theconversation.com/electric-eels-inspired-the-first-battery-two-centuries-ago-and-now-point-a-way-to-future-battery-technologies-178465</a:t>
            </a:r>
            <a:endParaRPr lang="en-GB" sz="1200">
              <a:solidFill>
                <a:schemeClr val="tx2"/>
              </a:solidFill>
              <a:latin typeface="Calibri"/>
              <a:ea typeface="Calibri"/>
              <a:cs typeface="Calibri"/>
            </a:endParaRPr>
          </a:p>
          <a:p>
            <a:pPr marL="0" indent="0">
              <a:buNone/>
            </a:pPr>
            <a:r>
              <a:rPr lang="lt-LT" sz="1200" u="sng">
                <a:solidFill>
                  <a:schemeClr val="tx2"/>
                </a:solidFill>
                <a:latin typeface="Calibri"/>
                <a:ea typeface="Calibri"/>
                <a:cs typeface="Calibri"/>
                <a:hlinkClick r:id="rId4">
                  <a:extLst>
                    <a:ext uri="{A12FA001-AC4F-418D-AE19-62706E023703}">
                      <ahyp:hlinkClr xmlns:ahyp="http://schemas.microsoft.com/office/drawing/2018/hyperlinkcolor" val="tx"/>
                    </a:ext>
                  </a:extLst>
                </a:hlinkClick>
              </a:rPr>
              <a:t>https://www.15min.lt/verslas/naujiena/mokslas-it/ateities-elektrines-elektros-energija-gamins-augantys-zalieji-augalai-1290-484369</a:t>
            </a:r>
            <a:endParaRPr lang="lt-LT" sz="1200" u="sng">
              <a:solidFill>
                <a:schemeClr val="tx2"/>
              </a:solidFill>
              <a:latin typeface="Calibri"/>
              <a:ea typeface="Calibri"/>
              <a:cs typeface="Calibri"/>
            </a:endParaRPr>
          </a:p>
          <a:p>
            <a:pPr marL="0" indent="0">
              <a:buNone/>
            </a:pPr>
            <a:r>
              <a:rPr lang="lt-LT" sz="1200" u="sng">
                <a:solidFill>
                  <a:schemeClr val="tx2"/>
                </a:solidFill>
                <a:latin typeface="Calibri"/>
                <a:ea typeface="Calibri"/>
                <a:cs typeface="Calibri"/>
                <a:hlinkClick r:id="rId5">
                  <a:extLst>
                    <a:ext uri="{A12FA001-AC4F-418D-AE19-62706E023703}">
                      <ahyp:hlinkClr xmlns:ahyp="http://schemas.microsoft.com/office/drawing/2018/hyperlinkcolor" val="tx"/>
                    </a:ext>
                  </a:extLst>
                </a:hlinkClick>
              </a:rPr>
              <a:t>https://www.sciencedirect.com/science/article/abs/pii/S0960852421011135</a:t>
            </a:r>
            <a:r>
              <a:rPr lang="lt-LT" sz="1200">
                <a:solidFill>
                  <a:schemeClr val="tx2"/>
                </a:solidFill>
                <a:latin typeface="Calibri"/>
                <a:ea typeface="Calibri"/>
                <a:cs typeface="Calibri"/>
              </a:rPr>
              <a:t> </a:t>
            </a:r>
          </a:p>
          <a:p>
            <a:pPr marL="0" indent="0">
              <a:buNone/>
            </a:pPr>
            <a:r>
              <a:rPr lang="lt-LT" sz="1200" u="sng">
                <a:solidFill>
                  <a:schemeClr val="tx2"/>
                </a:solidFill>
                <a:latin typeface="Calibri"/>
                <a:ea typeface="Calibri"/>
                <a:cs typeface="Calibri"/>
                <a:hlinkClick r:id="rId6">
                  <a:extLst>
                    <a:ext uri="{A12FA001-AC4F-418D-AE19-62706E023703}">
                      <ahyp:hlinkClr xmlns:ahyp="http://schemas.microsoft.com/office/drawing/2018/hyperlinkcolor" val="tx"/>
                    </a:ext>
                  </a:extLst>
                </a:hlinkClick>
              </a:rPr>
              <a:t>Kaip gaminti elektrą iš gyvų augalų | Pasaulio ekonomikos forumas (weforum.org)</a:t>
            </a:r>
            <a:endParaRPr lang="lt-LT" sz="1200" u="sng">
              <a:solidFill>
                <a:schemeClr val="tx2"/>
              </a:solidFill>
              <a:latin typeface="Calibri"/>
              <a:ea typeface="Calibri"/>
              <a:cs typeface="Calibri"/>
            </a:endParaRPr>
          </a:p>
          <a:p>
            <a:pPr marL="0" indent="0">
              <a:buNone/>
            </a:pPr>
            <a:r>
              <a:rPr lang="lt-LT" sz="1200">
                <a:solidFill>
                  <a:schemeClr val="tx2"/>
                </a:solidFill>
                <a:ea typeface="+mn-lt"/>
                <a:cs typeface="+mn-lt"/>
                <a:hlinkClick r:id="rId7">
                  <a:extLst>
                    <a:ext uri="{A12FA001-AC4F-418D-AE19-62706E023703}">
                      <ahyp:hlinkClr xmlns:ahyp="http://schemas.microsoft.com/office/drawing/2018/hyperlinkcolor" val="tx"/>
                    </a:ext>
                  </a:extLst>
                </a:hlinkClick>
              </a:rPr>
              <a:t>https://www.panasonic.com/global/energy/study/academy/lemon.html</a:t>
            </a:r>
            <a:endParaRPr lang="lt-LT" sz="1200">
              <a:solidFill>
                <a:schemeClr val="tx2"/>
              </a:solidFill>
            </a:endParaRPr>
          </a:p>
          <a:p>
            <a:pPr marL="0" indent="0">
              <a:buNone/>
            </a:pPr>
            <a:r>
              <a:rPr lang="lt-LT" sz="1200" u="sng">
                <a:solidFill>
                  <a:schemeClr val="tx2"/>
                </a:solidFill>
                <a:latin typeface="Calibri"/>
                <a:ea typeface="Calibri"/>
                <a:cs typeface="Calibri"/>
                <a:hlinkClick r:id="rId8">
                  <a:extLst>
                    <a:ext uri="{A12FA001-AC4F-418D-AE19-62706E023703}">
                      <ahyp:hlinkClr xmlns:ahyp="http://schemas.microsoft.com/office/drawing/2018/hyperlinkcolor" val="tx"/>
                    </a:ext>
                  </a:extLst>
                </a:hlinkClick>
              </a:rPr>
              <a:t>https://www.sciencebuddies.org/science-fair-projects/project-ideas/Energy_p010/energy-power/potato-battery</a:t>
            </a:r>
            <a:r>
              <a:rPr lang="lt-LT" sz="1200">
                <a:solidFill>
                  <a:schemeClr val="tx2"/>
                </a:solidFill>
                <a:latin typeface="Calibri"/>
                <a:ea typeface="Calibri"/>
                <a:cs typeface="Calibri"/>
              </a:rPr>
              <a:t> </a:t>
            </a:r>
          </a:p>
          <a:p>
            <a:pPr>
              <a:buNone/>
            </a:pPr>
            <a:r>
              <a:rPr lang="en-US" sz="1200" u="sng">
                <a:solidFill>
                  <a:schemeClr val="tx2"/>
                </a:solidFill>
                <a:latin typeface="Calibri"/>
                <a:ea typeface="Calibri"/>
                <a:cs typeface="Calibri"/>
                <a:hlinkClick r:id="rId9">
                  <a:extLst>
                    <a:ext uri="{A12FA001-AC4F-418D-AE19-62706E023703}">
                      <ahyp:hlinkClr xmlns:ahyp="http://schemas.microsoft.com/office/drawing/2018/hyperlinkcolor" val="tx"/>
                    </a:ext>
                  </a:extLst>
                </a:hlinkClick>
              </a:rPr>
              <a:t>https://www.delfi.lt/video/uzsienis/monterejaus-ilankoje-stebinantis-gamtos-fenomenas-85055587</a:t>
            </a:r>
            <a:endParaRPr lang="lt-LT" sz="1200">
              <a:solidFill>
                <a:schemeClr val="tx2"/>
              </a:solidFill>
              <a:latin typeface="Calibri"/>
              <a:ea typeface="Calibri"/>
              <a:cs typeface="Calibri"/>
            </a:endParaRPr>
          </a:p>
          <a:p>
            <a:pPr>
              <a:buNone/>
            </a:pPr>
            <a:r>
              <a:rPr lang="lt-LT" sz="1200" u="sng">
                <a:solidFill>
                  <a:schemeClr val="tx2"/>
                </a:solidFill>
                <a:latin typeface="Calibri"/>
                <a:ea typeface="Calibri"/>
                <a:cs typeface="Calibri"/>
                <a:hlinkClick r:id="rId10">
                  <a:extLst>
                    <a:ext uri="{A12FA001-AC4F-418D-AE19-62706E023703}">
                      <ahyp:hlinkClr xmlns:ahyp="http://schemas.microsoft.com/office/drawing/2018/hyperlinkcolor" val="tx"/>
                    </a:ext>
                  </a:extLst>
                </a:hlinkClick>
              </a:rPr>
              <a:t>https://www.thedodo.com/shocked-11-animals-you-didnt-k-949555818.html</a:t>
            </a:r>
            <a:r>
              <a:rPr lang="lt-LT" sz="1200">
                <a:solidFill>
                  <a:schemeClr val="tx2"/>
                </a:solidFill>
                <a:latin typeface="Calibri"/>
                <a:ea typeface="Calibri"/>
                <a:cs typeface="Calibri"/>
              </a:rPr>
              <a:t> </a:t>
            </a:r>
          </a:p>
          <a:p>
            <a:pPr>
              <a:buNone/>
            </a:pPr>
            <a:r>
              <a:rPr lang="lt-LT" sz="1200" u="sng">
                <a:solidFill>
                  <a:schemeClr val="tx2"/>
                </a:solidFill>
                <a:latin typeface="Calibri"/>
                <a:ea typeface="Calibri"/>
                <a:cs typeface="Calibri"/>
                <a:hlinkClick r:id="rId11">
                  <a:extLst>
                    <a:ext uri="{A12FA001-AC4F-418D-AE19-62706E023703}">
                      <ahyp:hlinkClr xmlns:ahyp="http://schemas.microsoft.com/office/drawing/2018/hyperlinkcolor" val="tx"/>
                    </a:ext>
                  </a:extLst>
                </a:hlinkClick>
              </a:rPr>
              <a:t>https://en.wikipedia.org/wiki/Electroreception_and_electrogenesis</a:t>
            </a:r>
            <a:r>
              <a:rPr lang="lt-LT" sz="1200">
                <a:solidFill>
                  <a:schemeClr val="tx2"/>
                </a:solidFill>
                <a:latin typeface="Calibri"/>
                <a:ea typeface="Calibri"/>
                <a:cs typeface="Calibri"/>
              </a:rPr>
              <a:t> </a:t>
            </a:r>
          </a:p>
          <a:p>
            <a:pPr>
              <a:buNone/>
            </a:pPr>
            <a:r>
              <a:rPr lang="lt-LT" sz="1200" u="sng">
                <a:solidFill>
                  <a:schemeClr val="tx2"/>
                </a:solidFill>
                <a:latin typeface="Calibri"/>
                <a:ea typeface="Calibri"/>
                <a:cs typeface="Calibri"/>
                <a:hlinkClick r:id="rId12">
                  <a:extLst>
                    <a:ext uri="{A12FA001-AC4F-418D-AE19-62706E023703}">
                      <ahyp:hlinkClr xmlns:ahyp="http://schemas.microsoft.com/office/drawing/2018/hyperlinkcolor" val="tx"/>
                    </a:ext>
                  </a:extLst>
                </a:hlinkClick>
              </a:rPr>
              <a:t>https://www.sciencedirect.com/topics/biochemistry-genetics-and-molecular-biology/electric-fish</a:t>
            </a:r>
            <a:r>
              <a:rPr lang="lt-LT" sz="1200">
                <a:solidFill>
                  <a:schemeClr val="tx2"/>
                </a:solidFill>
                <a:latin typeface="Calibri"/>
                <a:ea typeface="Calibri"/>
                <a:cs typeface="Calibri"/>
              </a:rPr>
              <a:t> </a:t>
            </a:r>
          </a:p>
          <a:p>
            <a:pPr>
              <a:buNone/>
            </a:pPr>
            <a:r>
              <a:rPr lang="lt-LT" sz="1200" u="sng">
                <a:solidFill>
                  <a:schemeClr val="tx2"/>
                </a:solidFill>
                <a:latin typeface="Calibri"/>
                <a:ea typeface="Calibri"/>
                <a:cs typeface="Calibri"/>
                <a:hlinkClick r:id="rId13">
                  <a:extLst>
                    <a:ext uri="{A12FA001-AC4F-418D-AE19-62706E023703}">
                      <ahyp:hlinkClr xmlns:ahyp="http://schemas.microsoft.com/office/drawing/2018/hyperlinkcolor" val="tx"/>
                    </a:ext>
                  </a:extLst>
                </a:hlinkClick>
              </a:rPr>
              <a:t>https://en.wikipedia.org/wiki/Peters%27s_elephantnose_fish</a:t>
            </a:r>
            <a:r>
              <a:rPr lang="lt-LT" sz="1200">
                <a:solidFill>
                  <a:schemeClr val="tx2"/>
                </a:solidFill>
                <a:latin typeface="Calibri"/>
                <a:ea typeface="Calibri"/>
                <a:cs typeface="Calibri"/>
              </a:rPr>
              <a:t> </a:t>
            </a:r>
          </a:p>
          <a:p>
            <a:pPr>
              <a:buNone/>
            </a:pPr>
            <a:r>
              <a:rPr lang="lt-LT" sz="1200" u="sng">
                <a:solidFill>
                  <a:schemeClr val="tx2"/>
                </a:solidFill>
                <a:latin typeface="Calibri"/>
                <a:ea typeface="Calibri"/>
                <a:cs typeface="Calibri"/>
                <a:hlinkClick r:id="rId14">
                  <a:extLst>
                    <a:ext uri="{A12FA001-AC4F-418D-AE19-62706E023703}">
                      <ahyp:hlinkClr xmlns:ahyp="http://schemas.microsoft.com/office/drawing/2018/hyperlinkcolor" val="tx"/>
                    </a:ext>
                  </a:extLst>
                </a:hlinkClick>
              </a:rPr>
              <a:t>https://www.researchgate.net/figure/Active-electrolocation-of-elephant-nose-fish-G-petersii-electric-fish-identifies-the_fig1_294278577</a:t>
            </a:r>
            <a:endParaRPr lang="lt-LT" sz="1200">
              <a:solidFill>
                <a:schemeClr val="tx2"/>
              </a:solidFill>
              <a:latin typeface="Calibri"/>
              <a:ea typeface="Calibri"/>
              <a:cs typeface="Calibri"/>
            </a:endParaRPr>
          </a:p>
          <a:p>
            <a:pPr>
              <a:buNone/>
            </a:pPr>
            <a:r>
              <a:rPr lang="lt-LT" sz="1200">
                <a:solidFill>
                  <a:schemeClr val="tx2"/>
                </a:solidFill>
                <a:ea typeface="+mn-lt"/>
                <a:cs typeface="+mn-lt"/>
                <a:hlinkClick r:id="rId15">
                  <a:extLst>
                    <a:ext uri="{A12FA001-AC4F-418D-AE19-62706E023703}">
                      <ahyp:hlinkClr xmlns:ahyp="http://schemas.microsoft.com/office/drawing/2018/hyperlinkcolor" val="tx"/>
                    </a:ext>
                  </a:extLst>
                </a:hlinkClick>
              </a:rPr>
              <a:t>https://spca.bc.ca/ways-to-help/take-action/animals-in-the-home/the-shocking-truth-about-electronic-collars/5-reasons-not-to-use-a-shock-collar/</a:t>
            </a:r>
            <a:endParaRPr lang="lt-LT">
              <a:solidFill>
                <a:srgbClr val="000000"/>
              </a:solidFill>
            </a:endParaRPr>
          </a:p>
          <a:p>
            <a:pPr>
              <a:buNone/>
            </a:pPr>
            <a:endParaRPr lang="lt-LT" sz="1200">
              <a:solidFill>
                <a:schemeClr val="tx2"/>
              </a:solidFill>
              <a:latin typeface="Aptos"/>
              <a:cs typeface="Calibri"/>
            </a:endParaRPr>
          </a:p>
          <a:p>
            <a:pPr marL="0" indent="0">
              <a:buNone/>
            </a:pPr>
            <a:endParaRPr lang="lt-LT" sz="700">
              <a:solidFill>
                <a:schemeClr val="tx2"/>
              </a:solidFill>
              <a:latin typeface="Calibri"/>
              <a:cs typeface="Calibri"/>
            </a:endParaRPr>
          </a:p>
          <a:p>
            <a:pPr marL="0" indent="0">
              <a:buNone/>
            </a:pPr>
            <a:endParaRPr lang="en-GB" sz="700">
              <a:solidFill>
                <a:schemeClr val="tx2"/>
              </a:solidFill>
            </a:endParaRPr>
          </a:p>
        </p:txBody>
      </p:sp>
      <p:pic>
        <p:nvPicPr>
          <p:cNvPr id="4" name="Paveikslėlis 3" descr="Dancing Plant GIFs - Find &amp; Share on GIPHY">
            <a:extLst>
              <a:ext uri="{FF2B5EF4-FFF2-40B4-BE49-F238E27FC236}">
                <a16:creationId xmlns:a16="http://schemas.microsoft.com/office/drawing/2014/main" id="{D6F84420-5F53-2274-75DD-F3327E77D4E5}"/>
              </a:ext>
            </a:extLst>
          </p:cNvPr>
          <p:cNvPicPr>
            <a:picLocks noChangeAspect="1"/>
          </p:cNvPicPr>
          <p:nvPr/>
        </p:nvPicPr>
        <p:blipFill>
          <a:blip r:embed="rId16"/>
          <a:stretch>
            <a:fillRect/>
          </a:stretch>
        </p:blipFill>
        <p:spPr>
          <a:xfrm>
            <a:off x="7708392" y="2327079"/>
            <a:ext cx="4142232" cy="3127385"/>
          </a:xfrm>
          <a:prstGeom prst="rect">
            <a:avLst/>
          </a:prstGeom>
        </p:spPr>
      </p:pic>
    </p:spTree>
    <p:extLst>
      <p:ext uri="{BB962C8B-B14F-4D97-AF65-F5344CB8AC3E}">
        <p14:creationId xmlns:p14="http://schemas.microsoft.com/office/powerpoint/2010/main" val="1527903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4335</TotalTime>
  <Words>2168</Words>
  <Application>Microsoft Office PowerPoint</Application>
  <PresentationFormat>Widescreen</PresentationFormat>
  <Paragraphs>185</Paragraphs>
  <Slides>69</Slides>
  <Notes>2</Notes>
  <HiddenSlides>2</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69</vt:i4>
      </vt:variant>
    </vt:vector>
  </HeadingPairs>
  <TitlesOfParts>
    <vt:vector size="78" baseType="lpstr">
      <vt:lpstr>Aptos</vt:lpstr>
      <vt:lpstr>Aptos Display</vt:lpstr>
      <vt:lpstr>Arial</vt:lpstr>
      <vt:lpstr>Calibri</vt:lpstr>
      <vt:lpstr>Helvetica</vt:lpstr>
      <vt:lpstr>Roboto</vt:lpstr>
      <vt:lpstr>Segoe UI</vt:lpstr>
      <vt:lpstr>Times New Roman</vt:lpstr>
      <vt:lpstr>Office Theme</vt:lpstr>
      <vt:lpstr>PowerPoint Presentation</vt:lpstr>
      <vt:lpstr>Turinys</vt:lpstr>
      <vt:lpstr>Teorija</vt:lpstr>
      <vt:lpstr>PowerPoint Presentation</vt:lpstr>
      <vt:lpstr>ŽUVYS</vt:lpstr>
      <vt:lpstr>SILPNAI ELEKTRINĖS ŽUVYS</vt:lpstr>
      <vt:lpstr>STIPRIAI ELEKTRINGOS ŽUVYS</vt:lpstr>
      <vt:lpstr>KAS TA ELEKTROLOKACIJA?</vt:lpstr>
      <vt:lpstr>ELEKTROKOMUNIKACIJA</vt:lpstr>
      <vt:lpstr>KAIP ŽUVYS GAMINA ELEKTRĄ?</vt:lpstr>
      <vt:lpstr>ĮDOMUS FAKTAS:</vt:lpstr>
      <vt:lpstr>Video</vt:lpstr>
      <vt:lpstr>ELEKTRA  AUGALUOSE </vt:lpstr>
      <vt:lpstr>ATEITIES ELEKTRINĖS - AUGALAI</vt:lpstr>
      <vt:lpstr>PowerPoint Presentation</vt:lpstr>
      <vt:lpstr>PowerPoint Presentation</vt:lpstr>
      <vt:lpstr>PowerPoint Presentation</vt:lpstr>
      <vt:lpstr>PowerPoint Presentation</vt:lpstr>
      <vt:lpstr>BULVIŲ BATERIJA</vt:lpstr>
      <vt:lpstr>PLAČIAU APIE VEIKIMĄ</vt:lpstr>
      <vt:lpstr>CITRINŲ BATERIJA</vt:lpstr>
      <vt:lpstr>BITĖS</vt:lpstr>
      <vt:lpstr>Bitės naudoja elektra savo naudai </vt:lpstr>
      <vt:lpstr>PowerPoint Presentation</vt:lpstr>
      <vt:lpstr>Skrisdamos oru bitės pasikrauna silpnu elektros krūviu. Tačiau kaip tai įvyksta, nėra aišku. Yra dvi pagrindinės teorijos, kodėl taip nutinka. Viena yra ta, kad tai yra trinties rezultatas. Kita – skraidanti bitė iš oro pasiima teigiamai įkrautas jonų daleles (katijonus). Jungtinės Karalystės mokslininkų komanda išmatavo elektrinius laukus šalia spiečių naminių bičių ir nustatė, kad vabzdžiai gali sukurti tiek pat atmosferos elektros krūvio, kiek perkūnijos debesis.   </vt:lpstr>
      <vt:lpstr>Pavyzdžiui, gėlės turi elektrinį lauką ir bitės gali jausti šiuos laukus. Ir šie elektriniai gėlių laukai gali pasikeisti, kai ją aplanko bitė, o kitos bitės gali pasinaudoti ta informacija, kad pajustu, ar gėlė buvo aplankyta.</vt:lpstr>
      <vt:lpstr>PowerPoint Presentation</vt:lpstr>
      <vt:lpstr>PowerPoint Presentation</vt:lpstr>
      <vt:lpstr>PowerPoint Presentation</vt:lpstr>
      <vt:lpstr>Vorai naudoja elektrą</vt:lpstr>
      <vt:lpstr>Vorai naudoja elektrą skrisdami </vt:lpstr>
      <vt:lpstr>PowerPoint Presentation</vt:lpstr>
      <vt:lpstr>PowerPoint Presentation</vt:lpstr>
      <vt:lpstr>PowerPoint Presentation</vt:lpstr>
      <vt:lpstr>PowerPoint Presentation</vt:lpstr>
      <vt:lpstr>PowerPoint Presentation</vt:lpstr>
      <vt:lpstr>PowerPoint Presentation</vt:lpstr>
      <vt:lpstr>Pasitikrinkite savo žinias!</vt:lpstr>
      <vt:lpstr>1. Į kokias dvi grupes skirstomos elektringos žuvys?</vt:lpstr>
      <vt:lpstr>2. Kas padeda silpnai elektringoms žuvims pajusti savo elektrinio lauko pokyčius?</vt:lpstr>
      <vt:lpstr>3. Kuo skiriasi pasyvi elektrolokacija nuo aktyvios?</vt:lpstr>
      <vt:lpstr>4. Kiek elektrinių organų turi elektrinis ungurys?</vt:lpstr>
      <vt:lpstr>5. Kuo užpildytas žuvies elektrinis organas?</vt:lpstr>
      <vt:lpstr>6. Kodėl augalai yra ateities elektrinė?</vt:lpstr>
      <vt:lpstr>7. Tarp ko vyksta cheminė reakcija baterijoje?</vt:lpstr>
      <vt:lpstr>8. Kokiomis kūno dalimis bitė jaučia elektrinius laukus?</vt:lpstr>
      <vt:lpstr>9. Kokiu krūviu pasikrauna bitė?</vt:lpstr>
      <vt:lpstr>10. Kokie gyvūnai gali skristi naudojant elektrą?</vt:lpstr>
      <vt:lpstr>Eksperimentai!</vt:lpstr>
      <vt:lpstr>1 bandymas –  ,,Elektros srovės šaltinių jungimas“</vt:lpstr>
      <vt:lpstr>PowerPoint Presentation</vt:lpstr>
      <vt:lpstr>Veiklos eiga:</vt:lpstr>
      <vt:lpstr>Veiklos eiga:</vt:lpstr>
      <vt:lpstr>Veiklos eiga:</vt:lpstr>
      <vt:lpstr>Veiklos eiga:</vt:lpstr>
      <vt:lpstr>PowerPoint Presentation</vt:lpstr>
      <vt:lpstr>2 bandymas – ,,Citrinos baterija“ </vt:lpstr>
      <vt:lpstr>PowerPoint Presentation</vt:lpstr>
      <vt:lpstr>Veiklos eiga:</vt:lpstr>
      <vt:lpstr>Veiklos eiga:</vt:lpstr>
      <vt:lpstr>PowerPoint Presentation</vt:lpstr>
      <vt:lpstr>ELEKTRINIAI ANTKAKLIAI (Mes pasisakome prieš elektrinių antkaklių naudojimą!)</vt:lpstr>
      <vt:lpstr>PowerPoint Presentation</vt:lpstr>
      <vt:lpstr>Kaip veikia elektriniai šunų antkakliai?</vt:lpstr>
      <vt:lpstr>Elektrinio antkaklio poveikiai</vt:lpstr>
      <vt:lpstr>UŽDAVINYS</vt:lpstr>
      <vt:lpstr>Uždavinys: </vt:lpstr>
      <vt:lpstr>Sprendimas:</vt:lpstr>
      <vt:lpstr>Informacija rinkta iš:</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TOP-PC</dc:creator>
  <cp:lastModifiedBy>Gabija Paulikaite</cp:lastModifiedBy>
  <cp:revision>56</cp:revision>
  <dcterms:created xsi:type="dcterms:W3CDTF">2024-04-30T10:15:41Z</dcterms:created>
  <dcterms:modified xsi:type="dcterms:W3CDTF">2024-05-30T18:31:34Z</dcterms:modified>
</cp:coreProperties>
</file>