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6"/>
  </p:notesMasterIdLst>
  <p:sldIdLst>
    <p:sldId id="256" r:id="rId2"/>
    <p:sldId id="325" r:id="rId3"/>
    <p:sldId id="257" r:id="rId4"/>
    <p:sldId id="332" r:id="rId5"/>
    <p:sldId id="333" r:id="rId6"/>
    <p:sldId id="334" r:id="rId7"/>
    <p:sldId id="335" r:id="rId8"/>
    <p:sldId id="337" r:id="rId9"/>
    <p:sldId id="338" r:id="rId10"/>
    <p:sldId id="339" r:id="rId11"/>
    <p:sldId id="354" r:id="rId12"/>
    <p:sldId id="320" r:id="rId13"/>
    <p:sldId id="303" r:id="rId14"/>
    <p:sldId id="307" r:id="rId15"/>
    <p:sldId id="322" r:id="rId16"/>
    <p:sldId id="321" r:id="rId17"/>
    <p:sldId id="341" r:id="rId18"/>
    <p:sldId id="260" r:id="rId19"/>
    <p:sldId id="275" r:id="rId20"/>
    <p:sldId id="342" r:id="rId21"/>
    <p:sldId id="352" r:id="rId22"/>
    <p:sldId id="343" r:id="rId23"/>
    <p:sldId id="344" r:id="rId24"/>
    <p:sldId id="345" r:id="rId25"/>
    <p:sldId id="348" r:id="rId26"/>
    <p:sldId id="276" r:id="rId27"/>
    <p:sldId id="350" r:id="rId28"/>
    <p:sldId id="353" r:id="rId29"/>
    <p:sldId id="349" r:id="rId30"/>
    <p:sldId id="351" r:id="rId31"/>
    <p:sldId id="347" r:id="rId32"/>
    <p:sldId id="355" r:id="rId33"/>
    <p:sldId id="356" r:id="rId34"/>
    <p:sldId id="357" r:id="rId35"/>
    <p:sldId id="358" r:id="rId36"/>
    <p:sldId id="359" r:id="rId37"/>
    <p:sldId id="360" r:id="rId38"/>
    <p:sldId id="361" r:id="rId39"/>
    <p:sldId id="315" r:id="rId40"/>
    <p:sldId id="328" r:id="rId41"/>
    <p:sldId id="327" r:id="rId42"/>
    <p:sldId id="308" r:id="rId43"/>
    <p:sldId id="316" r:id="rId44"/>
    <p:sldId id="274" r:id="rId4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7EA"/>
    <a:srgbClr val="E5E8EA"/>
    <a:srgbClr val="FFFFFF"/>
    <a:srgbClr val="DECBAA"/>
    <a:srgbClr val="E6E8EB"/>
    <a:srgbClr val="A9A9A9"/>
    <a:srgbClr val="A1A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1367C9-F105-43CD-A2C2-7F90BCCE6B75}" v="3" dt="2024-05-31T11:46:14.7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Vidutinis stilius 2 – paryškinima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2"/>
    </mc:Choice>
    <mc:Fallback>
      <c:style val="22"/>
    </mc:Fallback>
  </mc:AlternateContent>
  <c:chart>
    <c:title>
      <c:overlay val="0"/>
    </c:title>
    <c:autoTitleDeleted val="0"/>
    <c:plotArea>
      <c:layout/>
      <c:pieChart>
        <c:varyColors val="1"/>
        <c:ser>
          <c:idx val="0"/>
          <c:order val="0"/>
          <c:tx>
            <c:strRef>
              <c:f>Lapas1!$B$1</c:f>
              <c:strCache>
                <c:ptCount val="1"/>
                <c:pt idx="0">
                  <c:v>10-ies vaikų apklausa</c:v>
                </c:pt>
              </c:strCache>
            </c:strRef>
          </c:tx>
          <c:explosion val="2"/>
          <c:cat>
            <c:strRef>
              <c:f>Lapas1!$A$2:$A$4</c:f>
              <c:strCache>
                <c:ptCount val="3"/>
                <c:pt idx="0">
                  <c:v>Telefonas</c:v>
                </c:pt>
                <c:pt idx="1">
                  <c:v>Kompiuteris</c:v>
                </c:pt>
                <c:pt idx="2">
                  <c:v>PlayStation</c:v>
                </c:pt>
              </c:strCache>
            </c:strRef>
          </c:cat>
          <c:val>
            <c:numRef>
              <c:f>Lapas1!$B$2:$B$4</c:f>
              <c:numCache>
                <c:formatCode>General</c:formatCode>
                <c:ptCount val="3"/>
                <c:pt idx="0">
                  <c:v>5</c:v>
                </c:pt>
                <c:pt idx="1">
                  <c:v>2</c:v>
                </c:pt>
                <c:pt idx="2">
                  <c:v>3</c:v>
                </c:pt>
              </c:numCache>
            </c:numRef>
          </c:val>
          <c:extLst>
            <c:ext xmlns:c16="http://schemas.microsoft.com/office/drawing/2014/chart" uri="{C3380CC4-5D6E-409C-BE32-E72D297353CC}">
              <c16:uniqueId val="{00000000-12EA-4422-8CDF-59EF4918A0D0}"/>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lt-L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overlay val="0"/>
    </c:title>
    <c:autoTitleDeleted val="0"/>
    <c:plotArea>
      <c:layout/>
      <c:pieChart>
        <c:varyColors val="1"/>
        <c:ser>
          <c:idx val="0"/>
          <c:order val="0"/>
          <c:tx>
            <c:strRef>
              <c:f>Lapas1!$B$1</c:f>
              <c:strCache>
                <c:ptCount val="1"/>
                <c:pt idx="0">
                  <c:v>10-ies suaugusiųjų apklausa</c:v>
                </c:pt>
              </c:strCache>
            </c:strRef>
          </c:tx>
          <c:dPt>
            <c:idx val="0"/>
            <c:bubble3D val="0"/>
            <c:explosion val="4"/>
            <c:extLst>
              <c:ext xmlns:c16="http://schemas.microsoft.com/office/drawing/2014/chart" uri="{C3380CC4-5D6E-409C-BE32-E72D297353CC}">
                <c16:uniqueId val="{00000000-7D20-4566-B73A-CABDD5A5D27D}"/>
              </c:ext>
            </c:extLst>
          </c:dPt>
          <c:dPt>
            <c:idx val="1"/>
            <c:bubble3D val="0"/>
            <c:explosion val="2"/>
            <c:extLst>
              <c:ext xmlns:c16="http://schemas.microsoft.com/office/drawing/2014/chart" uri="{C3380CC4-5D6E-409C-BE32-E72D297353CC}">
                <c16:uniqueId val="{00000001-7D20-4566-B73A-CABDD5A5D27D}"/>
              </c:ext>
            </c:extLst>
          </c:dPt>
          <c:dPt>
            <c:idx val="2"/>
            <c:bubble3D val="0"/>
            <c:explosion val="1"/>
            <c:extLst>
              <c:ext xmlns:c16="http://schemas.microsoft.com/office/drawing/2014/chart" uri="{C3380CC4-5D6E-409C-BE32-E72D297353CC}">
                <c16:uniqueId val="{00000002-7D20-4566-B73A-CABDD5A5D27D}"/>
              </c:ext>
            </c:extLst>
          </c:dPt>
          <c:cat>
            <c:strRef>
              <c:f>Lapas1!$A$2:$A$5</c:f>
              <c:strCache>
                <c:ptCount val="3"/>
                <c:pt idx="0">
                  <c:v>Telefonas</c:v>
                </c:pt>
                <c:pt idx="1">
                  <c:v>Televizorius</c:v>
                </c:pt>
                <c:pt idx="2">
                  <c:v>Kiti išmanieji prietaisai</c:v>
                </c:pt>
              </c:strCache>
            </c:strRef>
          </c:cat>
          <c:val>
            <c:numRef>
              <c:f>Lapas1!$B$2:$B$5</c:f>
              <c:numCache>
                <c:formatCode>General</c:formatCode>
                <c:ptCount val="4"/>
                <c:pt idx="0">
                  <c:v>5</c:v>
                </c:pt>
                <c:pt idx="1">
                  <c:v>3</c:v>
                </c:pt>
                <c:pt idx="2">
                  <c:v>2</c:v>
                </c:pt>
              </c:numCache>
            </c:numRef>
          </c:val>
          <c:extLst>
            <c:ext xmlns:c16="http://schemas.microsoft.com/office/drawing/2014/chart" uri="{C3380CC4-5D6E-409C-BE32-E72D297353CC}">
              <c16:uniqueId val="{00000003-7D20-4566-B73A-CABDD5A5D27D}"/>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lt-LT"/>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E27E9B-06A5-4AF2-BA6B-D145399E818D}" type="datetimeFigureOut">
              <a:rPr lang="lt-LT" smtClean="0"/>
              <a:t>2024-05-31</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3FF97-F45C-45B7-BEDC-B715312FAB31}" type="slidenum">
              <a:rPr lang="lt-LT" smtClean="0"/>
              <a:t>‹#›</a:t>
            </a:fld>
            <a:endParaRPr lang="lt-LT"/>
          </a:p>
        </p:txBody>
      </p:sp>
    </p:spTree>
    <p:extLst>
      <p:ext uri="{BB962C8B-B14F-4D97-AF65-F5344CB8AC3E}">
        <p14:creationId xmlns:p14="http://schemas.microsoft.com/office/powerpoint/2010/main" val="2372221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43B3FF97-F45C-45B7-BEDC-B715312FAB31}" type="slidenum">
              <a:rPr lang="lt-LT" smtClean="0"/>
              <a:t>1</a:t>
            </a:fld>
            <a:endParaRPr lang="lt-LT"/>
          </a:p>
        </p:txBody>
      </p:sp>
    </p:spTree>
    <p:extLst>
      <p:ext uri="{BB962C8B-B14F-4D97-AF65-F5344CB8AC3E}">
        <p14:creationId xmlns:p14="http://schemas.microsoft.com/office/powerpoint/2010/main" val="2878220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5B6AA4B-B256-DCDA-A4E0-7D74EE253C79}"/>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620311B1-F244-5567-55BC-794CF7C7DB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7A2F7620-CDE7-E0DF-E469-6ADA7541C6DE}"/>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5" name="Poraštės vietos rezervavimo ženklas 4">
            <a:extLst>
              <a:ext uri="{FF2B5EF4-FFF2-40B4-BE49-F238E27FC236}">
                <a16:creationId xmlns:a16="http://schemas.microsoft.com/office/drawing/2014/main" id="{EA03E67D-3BEE-291E-BAF2-E72C7784FF6A}"/>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ED7E597C-FDF7-3DA3-1A1E-E2DE82AA0CD6}"/>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87040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CFB302D-47DF-1F1F-62F4-39EE39F4EDFA}"/>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F160196A-F4FA-C479-F4A4-8A23ADBC9227}"/>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BA7BA69-09FE-5ACB-C84B-A6C2F74D61EA}"/>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5" name="Poraštės vietos rezervavimo ženklas 4">
            <a:extLst>
              <a:ext uri="{FF2B5EF4-FFF2-40B4-BE49-F238E27FC236}">
                <a16:creationId xmlns:a16="http://schemas.microsoft.com/office/drawing/2014/main" id="{5433F530-FD43-C518-5FF7-E37B92E58EEB}"/>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AF5A9701-9728-5689-BC57-7555143839AC}"/>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11692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F8AD730-816B-42B6-3C2B-FDD94E0BAA7B}"/>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85FACF6F-72F2-D076-7BF7-7592604187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A9AA7CAD-89EC-1E8A-FF45-141F61E081B3}"/>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5" name="Poraštės vietos rezervavimo ženklas 4">
            <a:extLst>
              <a:ext uri="{FF2B5EF4-FFF2-40B4-BE49-F238E27FC236}">
                <a16:creationId xmlns:a16="http://schemas.microsoft.com/office/drawing/2014/main" id="{602619D6-E9D3-4FCF-D167-D2F64F9E403A}"/>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D85AB01A-8943-3933-F966-26BF652BF49A}"/>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97608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DEB80B9-0F6A-1CE7-4D59-4C98A43650C0}"/>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396CF487-7AD6-DE21-D305-8C7D8DF2E62F}"/>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202725C5-ECF1-0861-702E-0E24DAFEF272}"/>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B5084F8B-0684-B6B2-B164-568CE7027716}"/>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6" name="Poraštės vietos rezervavimo ženklas 5">
            <a:extLst>
              <a:ext uri="{FF2B5EF4-FFF2-40B4-BE49-F238E27FC236}">
                <a16:creationId xmlns:a16="http://schemas.microsoft.com/office/drawing/2014/main" id="{A6DE3CA9-5157-EF94-2E3B-86B9FC053D25}"/>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407E3D35-F6BC-1A8D-2C1F-6ED63F4336CB}"/>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6093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6F77087-7CBC-4B58-A1C8-C383DC46A1B6}"/>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C46AB8F2-CD70-5F43-4D54-511FB99E0D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6FBDEBBC-4EC8-A16F-64C5-1373D12A2AAE}"/>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3D64EDD5-CD19-D793-9372-9AA7389CA4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9A32CBB7-5176-0802-0F00-0658EC043BC8}"/>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159F8423-BE41-1464-0328-0DCC7FEB3430}"/>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8" name="Poraštės vietos rezervavimo ženklas 7">
            <a:extLst>
              <a:ext uri="{FF2B5EF4-FFF2-40B4-BE49-F238E27FC236}">
                <a16:creationId xmlns:a16="http://schemas.microsoft.com/office/drawing/2014/main" id="{AD479ECF-4ABA-E577-AB0C-9ADE75582042}"/>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C80216E0-10B3-ACC1-CC9B-0D83438C6570}"/>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5434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50DBBA2-3DB4-834A-92C7-52812280BA3E}"/>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19A4BFF4-02E8-889A-AF40-CF0AC3CE87BD}"/>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4" name="Poraštės vietos rezervavimo ženklas 3">
            <a:extLst>
              <a:ext uri="{FF2B5EF4-FFF2-40B4-BE49-F238E27FC236}">
                <a16:creationId xmlns:a16="http://schemas.microsoft.com/office/drawing/2014/main" id="{9B125D81-1C7B-A599-7D7E-218667030DA8}"/>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5B9B52EF-69C7-6A4E-FFC0-CE790965AA39}"/>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7200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121EA86A-1160-DEC3-8675-1B74CE7913C0}"/>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3" name="Poraštės vietos rezervavimo ženklas 2">
            <a:extLst>
              <a:ext uri="{FF2B5EF4-FFF2-40B4-BE49-F238E27FC236}">
                <a16:creationId xmlns:a16="http://schemas.microsoft.com/office/drawing/2014/main" id="{74B4DEB8-14A4-938C-A079-6572D8166D4B}"/>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CF8812BD-7380-9144-1456-FC6A39F1AD1D}"/>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723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9F84BAD-8E0F-F8D3-6C4D-C028CA40024A}"/>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7F3AAE83-8FD4-53A6-BDD9-69430ADFED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75D7F8F-B049-BBCF-54D5-5DF22BFA09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2A4C9DF1-6E7D-BEC9-3526-0048052BAB52}"/>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6" name="Poraštės vietos rezervavimo ženklas 5">
            <a:extLst>
              <a:ext uri="{FF2B5EF4-FFF2-40B4-BE49-F238E27FC236}">
                <a16:creationId xmlns:a16="http://schemas.microsoft.com/office/drawing/2014/main" id="{4CBAC94C-474E-78F7-EB39-33D1060AF293}"/>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7E33A132-51AA-26A3-F1A2-8B603AAEEEEE}"/>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8226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F1B6A60-BF0D-0473-C748-F7B6CF59F17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5C08B029-992B-A7BF-E27F-2C56E2E666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96B2D895-5D02-9B3F-C48E-53339B2F67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E8737FCD-206E-A4F4-2166-594F37CAC619}"/>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6" name="Poraštės vietos rezervavimo ženklas 5">
            <a:extLst>
              <a:ext uri="{FF2B5EF4-FFF2-40B4-BE49-F238E27FC236}">
                <a16:creationId xmlns:a16="http://schemas.microsoft.com/office/drawing/2014/main" id="{96E77FEB-4532-5CE7-5B6A-D742049622F5}"/>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8530C989-21EA-759A-704E-0DD3F846650D}"/>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19272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3D449BF-BFF6-127A-25D6-B51C6953FBFF}"/>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89C65331-C70A-2FD3-2FE4-BF438C0900BD}"/>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7733711A-A118-FA5E-3642-550E915EAA79}"/>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5" name="Poraštės vietos rezervavimo ženklas 4">
            <a:extLst>
              <a:ext uri="{FF2B5EF4-FFF2-40B4-BE49-F238E27FC236}">
                <a16:creationId xmlns:a16="http://schemas.microsoft.com/office/drawing/2014/main" id="{95F51924-80E1-6427-8370-58C53CC2B89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170708B6-D2AA-A80E-473D-6DF20F4281E7}"/>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2019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01F6AEB1-8780-7BAC-4A10-71A4294E9C51}"/>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DCCC599C-36B2-120D-DC70-1AB35C4484F3}"/>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E64BBD85-ED09-07D6-87DB-8AA0482106CA}"/>
              </a:ext>
            </a:extLst>
          </p:cNvPr>
          <p:cNvSpPr>
            <a:spLocks noGrp="1"/>
          </p:cNvSpPr>
          <p:nvPr>
            <p:ph type="dt" sz="half" idx="10"/>
          </p:nvPr>
        </p:nvSpPr>
        <p:spPr/>
        <p:txBody>
          <a:bodyPr/>
          <a:lstStyle/>
          <a:p>
            <a:fld id="{846CE7D5-CF57-46EF-B807-FDD0502418D4}" type="datetimeFigureOut">
              <a:rPr lang="en-US" smtClean="0"/>
              <a:t>5/31/2024</a:t>
            </a:fld>
            <a:endParaRPr lang="en-US"/>
          </a:p>
        </p:txBody>
      </p:sp>
      <p:sp>
        <p:nvSpPr>
          <p:cNvPr id="5" name="Poraštės vietos rezervavimo ženklas 4">
            <a:extLst>
              <a:ext uri="{FF2B5EF4-FFF2-40B4-BE49-F238E27FC236}">
                <a16:creationId xmlns:a16="http://schemas.microsoft.com/office/drawing/2014/main" id="{EF6963CF-FE6A-E86C-13CD-9D4F706ECD4F}"/>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721C27C6-AE89-C6BF-2655-5F4A2517AC18}"/>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91030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DA90A8EA-279E-8ECA-F0F0-847E4CC65F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814EFFCE-B615-3F49-0DD2-F887146496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4E76F8D-6CA4-201B-68EB-0E8416A354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5/31/2024</a:t>
            </a:fld>
            <a:endParaRPr lang="en-US"/>
          </a:p>
        </p:txBody>
      </p:sp>
      <p:sp>
        <p:nvSpPr>
          <p:cNvPr id="5" name="Poraštės vietos rezervavimo ženklas 4">
            <a:extLst>
              <a:ext uri="{FF2B5EF4-FFF2-40B4-BE49-F238E27FC236}">
                <a16:creationId xmlns:a16="http://schemas.microsoft.com/office/drawing/2014/main" id="{4218521C-61BA-BA99-2681-2AD8EA3350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5AC02212-4EDC-BDC2-2D66-B6F4BAF039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8495125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png"/><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oleObject" Target="../embeddings/oleObject3.bin"/><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3.png"/><Relationship Id="rId4" Type="http://schemas.openxmlformats.org/officeDocument/2006/relationships/image" Target="../media/image10.wmf"/><Relationship Id="rId9" Type="http://schemas.openxmlformats.org/officeDocument/2006/relationships/image" Target="../media/image12.wmf"/></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s://www.delfi.lt/grynas/gyvenimas/grynas-eksperimentas-kiek-elektros-naudoja-buitiniai-prietaisai-57444835" TargetMode="External"/><Relationship Id="rId13" Type="http://schemas.openxmlformats.org/officeDocument/2006/relationships/hyperlink" Target="https://ekonaujienos.lt/kategorija/technologijos/" TargetMode="External"/><Relationship Id="rId3" Type="http://schemas.openxmlformats.org/officeDocument/2006/relationships/hyperlink" Target="https://www.lrt.lt/naujienos/mokslas-ir-it/11/1329270/kaip-modernus-elektroniniai-prietaisai-kenkia-planetai" TargetMode="External"/><Relationship Id="rId7" Type="http://schemas.openxmlformats.org/officeDocument/2006/relationships/hyperlink" Target="https://lt.wikipedia.org/wiki/Elektronika" TargetMode="External"/><Relationship Id="rId12" Type="http://schemas.openxmlformats.org/officeDocument/2006/relationships/hyperlink" Target="https://home.howstuffworks.com/hair-dryer.htm" TargetMode="External"/><Relationship Id="rId2" Type="http://schemas.openxmlformats.org/officeDocument/2006/relationships/hyperlink" Target="https://www.mokslobaze.lt/buitine-technika-pliusai-ir-minusai.html" TargetMode="External"/><Relationship Id="rId16"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hyperlink" Target="https://vaistai.lt/ar-elektronikos-prietaisai-tikrai-kenkia-%C5%BEmon%C4%97ms-14178.html" TargetMode="External"/><Relationship Id="rId11" Type="http://schemas.openxmlformats.org/officeDocument/2006/relationships/hyperlink" Target="https://xgate-store.com/en/blog/what-are-the-electronic-devices-and-types/a-1390498008" TargetMode="External"/><Relationship Id="rId5" Type="http://schemas.openxmlformats.org/officeDocument/2006/relationships/hyperlink" Target="https://emp.lt/kokiais-elektronikos-prietaisais-galima-atsikratyti/" TargetMode="External"/><Relationship Id="rId15" Type="http://schemas.openxmlformats.org/officeDocument/2006/relationships/hyperlink" Target="https://www.zinoti.lt/patarimai/5-elektros-prietaisai-kurie-naudoja-elektra-net-tada-kai-yra-isjungti/" TargetMode="External"/><Relationship Id="rId10" Type="http://schemas.openxmlformats.org/officeDocument/2006/relationships/hyperlink" Target="https://www.delfi.lt/temos/elektronikos-prietaisai" TargetMode="External"/><Relationship Id="rId4" Type="http://schemas.openxmlformats.org/officeDocument/2006/relationships/hyperlink" Target="http://www.elektronika.lt/schemos/" TargetMode="External"/><Relationship Id="rId9" Type="http://schemas.openxmlformats.org/officeDocument/2006/relationships/hyperlink" Target="https://www.delfi.lt/grynas/aplinka/elektronikos-atliekos-namuose-kaip-tvarkyti-ir-kada-jas-isveza-nemokamai-91990895" TargetMode="External"/><Relationship Id="rId14" Type="http://schemas.openxmlformats.org/officeDocument/2006/relationships/hyperlink" Target="https://www.epa.lt/naujienos/kova-su-elektronikos-atliekomis-pasaulyje-ar-lietuva-pralaim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D4906370-1564-49FA-A802-58546B39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lniaus savivaldybė sukaupė 5 tonas elektronikos atliekų: atidavė  perdirbimui - Delfi grynas">
            <a:extLst>
              <a:ext uri="{FF2B5EF4-FFF2-40B4-BE49-F238E27FC236}">
                <a16:creationId xmlns:a16="http://schemas.microsoft.com/office/drawing/2014/main" id="{494E46DB-0E5C-C56A-A5C8-4805CCE1C11C}"/>
              </a:ext>
            </a:extLst>
          </p:cNvPr>
          <p:cNvPicPr>
            <a:picLocks noChangeAspect="1"/>
          </p:cNvPicPr>
          <p:nvPr/>
        </p:nvPicPr>
        <p:blipFill rotWithShape="1">
          <a:blip r:embed="rId3">
            <a:alphaModFix amt="55000"/>
            <a:extLst/>
          </a:blip>
          <a:srcRect t="13649" b="2082"/>
          <a:stretch/>
        </p:blipFill>
        <p:spPr>
          <a:xfrm>
            <a:off x="20" y="1"/>
            <a:ext cx="12191980" cy="6857999"/>
          </a:xfrm>
          <a:prstGeom prst="rect">
            <a:avLst/>
          </a:prstGeom>
        </p:spPr>
      </p:pic>
      <p:sp>
        <p:nvSpPr>
          <p:cNvPr id="11" name="Oval 10">
            <a:extLst>
              <a:ext uri="{FF2B5EF4-FFF2-40B4-BE49-F238E27FC236}">
                <a16:creationId xmlns:a16="http://schemas.microsoft.com/office/drawing/2014/main" id="{EF640709-BDFD-453B-B75D-6212E7A87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1500" y="370600"/>
            <a:ext cx="5923842" cy="592384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577192" y="1032483"/>
            <a:ext cx="5037616" cy="2982360"/>
          </a:xfrm>
        </p:spPr>
        <p:txBody>
          <a:bodyPr vert="horz" lIns="91440" tIns="45720" rIns="91440" bIns="45720" rtlCol="0">
            <a:normAutofit/>
          </a:bodyPr>
          <a:lstStyle/>
          <a:p>
            <a:r>
              <a:rPr lang="en-US" b="1" noProof="1">
                <a:latin typeface="Arial"/>
                <a:cs typeface="Arial"/>
              </a:rPr>
              <a:t>Elektros prietaisai mano buityje</a:t>
            </a:r>
            <a:endParaRPr lang="lt-LT" b="1" dirty="0">
              <a:latin typeface="Arial"/>
              <a:cs typeface="Arial"/>
            </a:endParaRPr>
          </a:p>
        </p:txBody>
      </p:sp>
      <p:sp>
        <p:nvSpPr>
          <p:cNvPr id="3" name="Subtitle 2"/>
          <p:cNvSpPr>
            <a:spLocks noGrp="1"/>
          </p:cNvSpPr>
          <p:nvPr>
            <p:ph type="subTitle" idx="1"/>
          </p:nvPr>
        </p:nvSpPr>
        <p:spPr>
          <a:xfrm>
            <a:off x="3577192" y="4106918"/>
            <a:ext cx="5037616" cy="1655762"/>
          </a:xfrm>
        </p:spPr>
        <p:txBody>
          <a:bodyPr vert="horz" lIns="91440" tIns="45720" rIns="91440" bIns="45720" rtlCol="0">
            <a:normAutofit/>
          </a:bodyPr>
          <a:lstStyle/>
          <a:p>
            <a:r>
              <a:rPr lang="en-US" sz="2200" noProof="1">
                <a:latin typeface="Times New Roman"/>
                <a:cs typeface="Times New Roman"/>
              </a:rPr>
              <a:t>Palangos Vlado Jurgučio prgimnazij</a:t>
            </a:r>
            <a:r>
              <a:rPr lang="lt-LT" sz="2200" noProof="1">
                <a:latin typeface="Times New Roman"/>
                <a:cs typeface="Times New Roman"/>
              </a:rPr>
              <a:t>a</a:t>
            </a:r>
            <a:endParaRPr lang="en-US" sz="2200" noProof="1"/>
          </a:p>
          <a:p>
            <a:r>
              <a:rPr lang="en-US" sz="2200" noProof="1">
                <a:latin typeface="Times New Roman"/>
                <a:cs typeface="Times New Roman"/>
              </a:rPr>
              <a:t>8c klasės mokinės Urtė Lauciutė ir Martyna Milašiūtė</a:t>
            </a:r>
            <a:r>
              <a:rPr lang="lt-LT" sz="2200" noProof="1">
                <a:latin typeface="Times New Roman"/>
                <a:cs typeface="Times New Roman"/>
              </a:rPr>
              <a:t>.</a:t>
            </a:r>
            <a:endParaRPr lang="en-US" sz="2200" noProof="1">
              <a:latin typeface="Times New Roman"/>
              <a:cs typeface="Times New Roman"/>
            </a:endParaRPr>
          </a:p>
          <a:p>
            <a:r>
              <a:rPr lang="en-US" sz="2200" noProof="1">
                <a:latin typeface="Times New Roman"/>
                <a:cs typeface="Times New Roman"/>
              </a:rPr>
              <a:t>Mokytoja Saulė Paulikienė</a:t>
            </a:r>
          </a:p>
        </p:txBody>
      </p:sp>
      <p:sp>
        <p:nvSpPr>
          <p:cNvPr id="13" name="Arc 12">
            <a:extLst>
              <a:ext uri="{FF2B5EF4-FFF2-40B4-BE49-F238E27FC236}">
                <a16:creationId xmlns:a16="http://schemas.microsoft.com/office/drawing/2014/main" id="{B4019478-3FDC-438C-8848-1D7DA864A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Oval 14">
            <a:extLst>
              <a:ext uri="{FF2B5EF4-FFF2-40B4-BE49-F238E27FC236}">
                <a16:creationId xmlns:a16="http://schemas.microsoft.com/office/drawing/2014/main" id="{FE406479-1D57-4209-B128-3C8174624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D761010A-ADA0-0247-96DF-57AF79C64691}"/>
              </a:ext>
            </a:extLst>
          </p:cNvPr>
          <p:cNvSpPr>
            <a:spLocks noGrp="1"/>
          </p:cNvSpPr>
          <p:nvPr>
            <p:ph idx="1"/>
          </p:nvPr>
        </p:nvSpPr>
        <p:spPr>
          <a:xfrm>
            <a:off x="344648" y="2605281"/>
            <a:ext cx="4508706" cy="4028583"/>
          </a:xfrm>
        </p:spPr>
        <p:txBody>
          <a:bodyPr vert="horz" lIns="91440" tIns="45720" rIns="91440" bIns="45720" rtlCol="0">
            <a:noAutofit/>
          </a:bodyPr>
          <a:lstStyle/>
          <a:p>
            <a:pPr marL="0" indent="0" algn="just">
              <a:buNone/>
            </a:pPr>
            <a:r>
              <a:rPr lang="lt-LT" sz="2400" dirty="0">
                <a:latin typeface="Times New Roman" panose="02020603050405020304" pitchFamily="18" charset="0"/>
                <a:cs typeface="Times New Roman" panose="02020603050405020304" pitchFamily="18" charset="0"/>
              </a:rPr>
              <a:t>Mes pasirinkome šią temą, nes su elektronikos prietaisas susiduriame kiekvieną dieną. Bet ar visi žinote, kas jie tokie yra, kokia jų sandara, kaip kenkia sveikatai? Norėjome artimiau susipažinti su mūsų buityje esančiais prietaisais, bei  turėti galimybę konstruoti elektros grandines, atlikti uždavinius ir testus, kurie gilina mūsų žinias apie elektronikos prietaisus. </a:t>
            </a:r>
          </a:p>
        </p:txBody>
      </p:sp>
      <p:pic>
        <p:nvPicPr>
          <p:cNvPr id="4" name="Picture 3" descr="A computer and gadgets on a white background&#10;&#10;Description automatically generated">
            <a:extLst>
              <a:ext uri="{FF2B5EF4-FFF2-40B4-BE49-F238E27FC236}">
                <a16:creationId xmlns:a16="http://schemas.microsoft.com/office/drawing/2014/main" id="{E3D07950-B7CB-E8E3-87B8-6DF7BEE5367F}"/>
              </a:ext>
            </a:extLst>
          </p:cNvPr>
          <p:cNvPicPr>
            <a:picLocks noChangeAspect="1"/>
          </p:cNvPicPr>
          <p:nvPr/>
        </p:nvPicPr>
        <p:blipFill rotWithShape="1">
          <a:blip r:embed="rId2">
            <a:extLst/>
          </a:blip>
          <a:srcRect l="13264" r="1326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Rectangle 4">
            <a:extLst>
              <a:ext uri="{FF2B5EF4-FFF2-40B4-BE49-F238E27FC236}">
                <a16:creationId xmlns:a16="http://schemas.microsoft.com/office/drawing/2014/main" id="{E07EE6E1-98F2-43D0-A91E-8B23FD67145D}"/>
              </a:ext>
            </a:extLst>
          </p:cNvPr>
          <p:cNvSpPr/>
          <p:nvPr/>
        </p:nvSpPr>
        <p:spPr>
          <a:xfrm>
            <a:off x="344648" y="224135"/>
            <a:ext cx="4368603" cy="1323439"/>
          </a:xfrm>
          <a:prstGeom prst="rect">
            <a:avLst/>
          </a:prstGeom>
          <a:noFill/>
        </p:spPr>
        <p:txBody>
          <a:bodyPr wrap="square" lIns="91440" tIns="45720" rIns="91440" bIns="45720">
            <a:spAutoFit/>
          </a:bodyPr>
          <a:lstStyle/>
          <a:p>
            <a:pPr algn="ctr"/>
            <a:r>
              <a:rPr lang="lt-LT" sz="4000" b="0" cap="none" spc="0" dirty="0">
                <a:ln w="0"/>
                <a:solidFill>
                  <a:schemeClr val="tx1"/>
                </a:solidFill>
                <a:effectLst>
                  <a:outerShdw blurRad="38100" dist="19050" dir="2700000" algn="tl" rotWithShape="0">
                    <a:schemeClr val="dk1">
                      <a:alpha val="40000"/>
                    </a:schemeClr>
                  </a:outerShdw>
                </a:effectLst>
                <a:latin typeface="Times New Roman"/>
                <a:cs typeface="Times New Roman"/>
              </a:rPr>
              <a:t>Kodėl pasirinkome šią temą ?</a:t>
            </a:r>
            <a:endParaRPr lang="lt-LT" sz="4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31499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Content Placeholder 2" descr="A group of appliances on a wood floor&#10;&#10;Description automatically generated">
            <a:extLst>
              <a:ext uri="{FF2B5EF4-FFF2-40B4-BE49-F238E27FC236}">
                <a16:creationId xmlns:a16="http://schemas.microsoft.com/office/drawing/2014/main" id="{9FD64205-03AC-A7BA-47D4-0FB3474735F1}"/>
              </a:ext>
            </a:extLst>
          </p:cNvPr>
          <p:cNvPicPr>
            <a:picLocks noChangeAspect="1"/>
          </p:cNvPicPr>
          <p:nvPr/>
        </p:nvPicPr>
        <p:blipFill rotWithShape="1">
          <a:blip r:embed="rId2">
            <a:alphaModFix amt="60000"/>
          </a:blip>
          <a:srcRect t="15730"/>
          <a:stretch/>
        </p:blipFill>
        <p:spPr>
          <a:xfrm>
            <a:off x="-1" y="10"/>
            <a:ext cx="12192001" cy="6857990"/>
          </a:xfrm>
          <a:prstGeom prst="rect">
            <a:avLst/>
          </a:prstGeom>
        </p:spPr>
      </p:pic>
      <p:sp>
        <p:nvSpPr>
          <p:cNvPr id="5" name="Turinio vietos rezervavimo ženklas 4">
            <a:extLst>
              <a:ext uri="{FF2B5EF4-FFF2-40B4-BE49-F238E27FC236}">
                <a16:creationId xmlns:a16="http://schemas.microsoft.com/office/drawing/2014/main" id="{B656B6D1-57DE-0958-4E32-A25FE9DEFC7B}"/>
              </a:ext>
            </a:extLst>
          </p:cNvPr>
          <p:cNvSpPr>
            <a:spLocks noGrp="1"/>
          </p:cNvSpPr>
          <p:nvPr>
            <p:ph idx="1"/>
          </p:nvPr>
        </p:nvSpPr>
        <p:spPr>
          <a:xfrm>
            <a:off x="468406" y="1713567"/>
            <a:ext cx="10885394" cy="4463396"/>
          </a:xfrm>
        </p:spPr>
        <p:txBody>
          <a:bodyPr vert="horz" lIns="91440" tIns="45720" rIns="91440" bIns="45720" rtlCol="0" anchor="t">
            <a:normAutofit/>
          </a:bodyPr>
          <a:lstStyle/>
          <a:p>
            <a:endParaRPr lang="lt-LT" dirty="0">
              <a:solidFill>
                <a:schemeClr val="bg1"/>
              </a:solidFill>
              <a:latin typeface="Times New Roman"/>
              <a:cs typeface="Times New Roman"/>
            </a:endParaRPr>
          </a:p>
          <a:p>
            <a:endParaRPr lang="en-US" sz="4400" dirty="0">
              <a:solidFill>
                <a:srgbClr val="000000"/>
              </a:solidFill>
              <a:latin typeface="Times New Roman"/>
              <a:cs typeface="Times New Roman"/>
            </a:endParaRPr>
          </a:p>
          <a:p>
            <a:endParaRPr lang="en-US" dirty="0">
              <a:solidFill>
                <a:schemeClr val="bg1"/>
              </a:solidFill>
              <a:latin typeface="Times New Roman"/>
              <a:cs typeface="Times New Roman"/>
            </a:endParaRPr>
          </a:p>
        </p:txBody>
      </p:sp>
      <p:sp>
        <p:nvSpPr>
          <p:cNvPr id="4" name="TextBox 3">
            <a:extLst>
              <a:ext uri="{FF2B5EF4-FFF2-40B4-BE49-F238E27FC236}">
                <a16:creationId xmlns:a16="http://schemas.microsoft.com/office/drawing/2014/main" id="{B66A783C-E973-C5B6-8EC7-7817120EF2F3}"/>
              </a:ext>
            </a:extLst>
          </p:cNvPr>
          <p:cNvSpPr txBox="1"/>
          <p:nvPr/>
        </p:nvSpPr>
        <p:spPr>
          <a:xfrm>
            <a:off x="293143" y="224451"/>
            <a:ext cx="11516236" cy="1090748"/>
          </a:xfrm>
          <a:prstGeom prst="rect">
            <a:avLst/>
          </a:prstGeom>
          <a:solidFill>
            <a:schemeClr val="bg1"/>
          </a:solidFill>
          <a:ln w="38100">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lnSpc>
                <a:spcPct val="90000"/>
              </a:lnSpc>
              <a:spcBef>
                <a:spcPts val="1000"/>
              </a:spcBef>
            </a:pPr>
            <a:r>
              <a:rPr lang="lt-LT" sz="2400" b="1" i="0" dirty="0">
                <a:solidFill>
                  <a:srgbClr val="0D0D0D"/>
                </a:solidFill>
                <a:effectLst/>
                <a:highlight>
                  <a:srgbClr val="FFFFFF"/>
                </a:highlight>
                <a:latin typeface="Times New Roman" panose="02020603050405020304" pitchFamily="18" charset="0"/>
                <a:cs typeface="Times New Roman" panose="02020603050405020304" pitchFamily="18" charset="0"/>
              </a:rPr>
              <a:t>Elektros prietaisai </a:t>
            </a:r>
            <a:r>
              <a:rPr lang="lt-LT" sz="2400" b="0" i="0" dirty="0">
                <a:solidFill>
                  <a:srgbClr val="0D0D0D"/>
                </a:solidFill>
                <a:effectLst/>
                <a:highlight>
                  <a:srgbClr val="FFFFFF"/>
                </a:highlight>
                <a:latin typeface="Times New Roman" panose="02020603050405020304" pitchFamily="18" charset="0"/>
                <a:cs typeface="Times New Roman" panose="02020603050405020304" pitchFamily="18" charset="0"/>
              </a:rPr>
              <a:t>yra įrenginiai, kurie naudoja elektros energiją, kad atliktų tam tikrą darbą. Tai gali būti bet kas nuo lemputės, kompiuterio, plaukų džiovintuvo iki šaldytuvo ar </a:t>
            </a:r>
            <a:r>
              <a:rPr lang="lt-LT" sz="2400" b="0" i="0" dirty="0" err="1">
                <a:solidFill>
                  <a:srgbClr val="0D0D0D"/>
                </a:solidFill>
                <a:effectLst/>
                <a:highlight>
                  <a:srgbClr val="FFFFFF"/>
                </a:highlight>
                <a:latin typeface="Times New Roman" panose="02020603050405020304" pitchFamily="18" charset="0"/>
                <a:cs typeface="Times New Roman" panose="02020603050405020304" pitchFamily="18" charset="0"/>
              </a:rPr>
              <a:t>skalbyklės</a:t>
            </a:r>
            <a:r>
              <a:rPr lang="lt-LT" sz="2400" b="0" i="0" dirty="0">
                <a:solidFill>
                  <a:srgbClr val="0D0D0D"/>
                </a:solidFill>
                <a:effectLst/>
                <a:highlight>
                  <a:srgbClr val="FFFFFF"/>
                </a:highlight>
                <a:latin typeface="Times New Roman" panose="02020603050405020304" pitchFamily="18" charset="0"/>
                <a:cs typeface="Times New Roman" panose="02020603050405020304" pitchFamily="18" charset="0"/>
              </a:rPr>
              <a:t>.</a:t>
            </a:r>
            <a:endParaRPr lang="lt-LT" sz="24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88BE7DC-B423-155D-6119-1622671023E1}"/>
              </a:ext>
            </a:extLst>
          </p:cNvPr>
          <p:cNvSpPr txBox="1"/>
          <p:nvPr/>
        </p:nvSpPr>
        <p:spPr>
          <a:xfrm>
            <a:off x="293143" y="6024436"/>
            <a:ext cx="11602665" cy="707886"/>
          </a:xfrm>
          <a:prstGeom prst="rect">
            <a:avLst/>
          </a:prstGeom>
          <a:solidFill>
            <a:schemeClr val="bg1"/>
          </a:solidFill>
          <a:ln w="38100">
            <a:solidFill>
              <a:schemeClr val="accent1"/>
            </a:solidFill>
          </a:ln>
        </p:spPr>
        <p:txBody>
          <a:bodyPr wrap="square">
            <a:spAutoFit/>
          </a:bodyPr>
          <a:lstStyle/>
          <a:p>
            <a:pPr algn="just"/>
            <a:r>
              <a:rPr lang="lt-LT" sz="2000" b="0" i="0" dirty="0">
                <a:solidFill>
                  <a:srgbClr val="0D0D0D"/>
                </a:solidFill>
                <a:effectLst/>
                <a:highlight>
                  <a:srgbClr val="FFFFFF"/>
                </a:highlight>
                <a:latin typeface="Times New Roman" panose="02020603050405020304" pitchFamily="18" charset="0"/>
                <a:cs typeface="Times New Roman" panose="02020603050405020304" pitchFamily="18" charset="0"/>
              </a:rPr>
              <a:t>Elektros prietaisų veikimo principas gali skirtis priklausomai nuo jų funkcijos, tačiau visi jie remiasi tuo pačiu pagrindiniu principu: elektros srovės tekėjimu per prietaisą.</a:t>
            </a: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274669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CFBA79C1-F34C-B351-4045-260B41C82EBF}"/>
              </a:ext>
            </a:extLst>
          </p:cNvPr>
          <p:cNvSpPr>
            <a:spLocks noGrp="1"/>
          </p:cNvSpPr>
          <p:nvPr>
            <p:ph idx="1"/>
          </p:nvPr>
        </p:nvSpPr>
        <p:spPr>
          <a:xfrm>
            <a:off x="692286" y="2642749"/>
            <a:ext cx="5092194" cy="2871256"/>
          </a:xfrm>
          <a:ln w="38100">
            <a:solidFill>
              <a:schemeClr val="accent1"/>
            </a:solidFill>
          </a:ln>
        </p:spPr>
        <p:txBody>
          <a:bodyPr>
            <a:normAutofit/>
          </a:bodyPr>
          <a:lstStyle/>
          <a:p>
            <a:pPr marL="0" indent="0" algn="just">
              <a:buNone/>
            </a:pPr>
            <a:r>
              <a:rPr lang="lt-LT" b="0" i="0" dirty="0">
                <a:effectLst/>
                <a:highlight>
                  <a:srgbClr val="FFFFFF"/>
                </a:highlight>
                <a:latin typeface="Times New Roman" panose="02020603050405020304" pitchFamily="18" charset="0"/>
                <a:cs typeface="Times New Roman" panose="02020603050405020304" pitchFamily="18" charset="0"/>
              </a:rPr>
              <a:t>Elektros prietaisas veikia tik tada, kai jis yra prijungtas prie uždaros elektros grandinės. Tai reiškia, kad srovė turi tekėti ratu nuo maitinimo šaltinio (baterija ar elektros lizdas), per prietaisą ir grįžti atgal į maitinimo šaltinį.</a:t>
            </a:r>
            <a:endParaRPr lang="lt-LT" dirty="0">
              <a:latin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aveikslėlis 6" descr="Paveikslėlis, kuriame yra Vaikų piešiniai, animacija, iliustracija, eskizas&#10;&#10;Automatiškai sugeneruotas aprašymas">
            <a:extLst>
              <a:ext uri="{FF2B5EF4-FFF2-40B4-BE49-F238E27FC236}">
                <a16:creationId xmlns:a16="http://schemas.microsoft.com/office/drawing/2014/main" id="{27550765-B84F-3A3A-686D-27F946250994}"/>
              </a:ext>
            </a:extLst>
          </p:cNvPr>
          <p:cNvPicPr>
            <a:picLocks noChangeAspect="1"/>
          </p:cNvPicPr>
          <p:nvPr/>
        </p:nvPicPr>
        <p:blipFill rotWithShape="1">
          <a:blip r:embed="rId2"/>
          <a:srcRect t="3069" r="-3" b="5436"/>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aveikslėlis 4" descr="Paveikslėlis, kuriame yra Maitinimo kištukai ir lizdai, perjungiklis&#10;&#10;Automatiškai sugeneruotas aprašymas">
            <a:extLst>
              <a:ext uri="{FF2B5EF4-FFF2-40B4-BE49-F238E27FC236}">
                <a16:creationId xmlns:a16="http://schemas.microsoft.com/office/drawing/2014/main" id="{9AA4EF91-CCA6-F67B-F80E-4E9D07A150C2}"/>
              </a:ext>
            </a:extLst>
          </p:cNvPr>
          <p:cNvPicPr>
            <a:picLocks noChangeAspect="1"/>
          </p:cNvPicPr>
          <p:nvPr/>
        </p:nvPicPr>
        <p:blipFill rotWithShape="1">
          <a:blip r:embed="rId3"/>
          <a:srcRect t="10336" r="-3" b="3653"/>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341992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aveikslėlis 6">
            <a:extLst>
              <a:ext uri="{FF2B5EF4-FFF2-40B4-BE49-F238E27FC236}">
                <a16:creationId xmlns:a16="http://schemas.microsoft.com/office/drawing/2014/main" id="{365501FE-7C1A-1F96-E7F2-1176B3B21297}"/>
              </a:ext>
            </a:extLst>
          </p:cNvPr>
          <p:cNvPicPr>
            <a:picLocks noChangeAspect="1"/>
          </p:cNvPicPr>
          <p:nvPr/>
        </p:nvPicPr>
        <p:blipFill rotWithShape="1">
          <a:blip r:embed="rId2"/>
          <a:srcRect l="1835" r="5913" b="-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2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sp>
        <p:nvSpPr>
          <p:cNvPr id="3" name="Turinio vietos rezervavimo ženklas 2">
            <a:extLst>
              <a:ext uri="{FF2B5EF4-FFF2-40B4-BE49-F238E27FC236}">
                <a16:creationId xmlns:a16="http://schemas.microsoft.com/office/drawing/2014/main" id="{3BBE7075-16CE-C206-8F5A-9478E8B5F70B}"/>
              </a:ext>
            </a:extLst>
          </p:cNvPr>
          <p:cNvSpPr>
            <a:spLocks noGrp="1"/>
          </p:cNvSpPr>
          <p:nvPr>
            <p:ph idx="1"/>
          </p:nvPr>
        </p:nvSpPr>
        <p:spPr>
          <a:xfrm>
            <a:off x="6388120" y="1434392"/>
            <a:ext cx="4747068" cy="4340689"/>
          </a:xfrm>
        </p:spPr>
        <p:txBody>
          <a:bodyPr anchor="t">
            <a:normAutofit fontScale="92500"/>
          </a:bodyPr>
          <a:lstStyle/>
          <a:p>
            <a:pPr marL="0" indent="0">
              <a:buNone/>
            </a:pPr>
            <a:r>
              <a:rPr lang="lt-LT" b="0" i="0" u="sng"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Elektros prietaisai dažniausiai turi šiuos pagrindinius komponentus</a:t>
            </a:r>
            <a:r>
              <a:rPr lang="lt-LT" b="0"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lt-LT" b="1"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Maitinimo šaltinis:</a:t>
            </a:r>
            <a:r>
              <a:rPr lang="lt-LT" b="0"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 Tai gali būti baterija ar elektros lizdas.</a:t>
            </a:r>
          </a:p>
          <a:p>
            <a:pPr>
              <a:buFont typeface="Arial" panose="020B0604020202020204" pitchFamily="34" charset="0"/>
              <a:buChar char="•"/>
            </a:pPr>
            <a:r>
              <a:rPr lang="lt-LT" b="1"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Laidai:</a:t>
            </a:r>
            <a:r>
              <a:rPr lang="lt-LT" b="0"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 Jie leidžia elektros srovei tekėti per prietaisą.</a:t>
            </a:r>
          </a:p>
          <a:p>
            <a:pPr>
              <a:buFont typeface="Arial" panose="020B0604020202020204" pitchFamily="34" charset="0"/>
              <a:buChar char="•"/>
            </a:pPr>
            <a:r>
              <a:rPr lang="lt-LT" b="1"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Veikiančios dalys:</a:t>
            </a:r>
            <a:r>
              <a:rPr lang="lt-LT" b="0" i="0" dirty="0">
                <a:solidFill>
                  <a:schemeClr val="tx1">
                    <a:alpha val="80000"/>
                  </a:schemeClr>
                </a:solidFill>
                <a:effectLst/>
                <a:highlight>
                  <a:srgbClr val="FFFFFF"/>
                </a:highlight>
                <a:latin typeface="Times New Roman" panose="02020603050405020304" pitchFamily="18" charset="0"/>
                <a:cs typeface="Times New Roman" panose="02020603050405020304" pitchFamily="18" charset="0"/>
              </a:rPr>
              <a:t> Tai gali būti lemputė, variklis, šildymo elementas ar kitas mechanizmas, kuris atlieka darbą.</a:t>
            </a:r>
          </a:p>
          <a:p>
            <a:endParaRPr lang="lt-LT" sz="1900" dirty="0">
              <a:solidFill>
                <a:schemeClr val="tx1">
                  <a:alpha val="80000"/>
                </a:schemeClr>
              </a:solidFill>
            </a:endParaRPr>
          </a:p>
        </p:txBody>
      </p:sp>
      <p:sp>
        <p:nvSpPr>
          <p:cNvPr id="2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dirty="0"/>
          </a:p>
        </p:txBody>
      </p:sp>
      <p:cxnSp>
        <p:nvCxnSpPr>
          <p:cNvPr id="2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8505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AE7D7222-473E-6366-51EE-D88A5A305B75}"/>
              </a:ext>
            </a:extLst>
          </p:cNvPr>
          <p:cNvSpPr>
            <a:spLocks noGrp="1"/>
          </p:cNvSpPr>
          <p:nvPr>
            <p:ph idx="1"/>
          </p:nvPr>
        </p:nvSpPr>
        <p:spPr>
          <a:xfrm>
            <a:off x="1577502" y="80239"/>
            <a:ext cx="8432260" cy="1413161"/>
          </a:xfrm>
          <a:ln>
            <a:solidFill>
              <a:schemeClr val="accent1"/>
            </a:solidFill>
          </a:ln>
        </p:spPr>
        <p:txBody>
          <a:bodyPr>
            <a:normAutofit fontScale="92500" lnSpcReduction="10000"/>
          </a:bodyPr>
          <a:lstStyle/>
          <a:p>
            <a:pPr marL="0" indent="0" algn="just">
              <a:buNone/>
            </a:pPr>
            <a:r>
              <a:rPr lang="lt-LT" b="0" i="0" dirty="0">
                <a:solidFill>
                  <a:srgbClr val="0D0D0D"/>
                </a:solidFill>
                <a:effectLst/>
                <a:highlight>
                  <a:srgbClr val="FFFFFF"/>
                </a:highlight>
                <a:latin typeface="Times New Roman" panose="02020603050405020304" pitchFamily="18" charset="0"/>
                <a:cs typeface="Times New Roman" panose="02020603050405020304" pitchFamily="18" charset="0"/>
              </a:rPr>
              <a:t>Elektros prietaisai naudoja elektros energiją, kad </a:t>
            </a:r>
            <a:r>
              <a:rPr lang="lt-LT" b="0" i="0" u="sng" dirty="0">
                <a:solidFill>
                  <a:srgbClr val="0D0D0D"/>
                </a:solidFill>
                <a:effectLst/>
                <a:highlight>
                  <a:srgbClr val="FFFFFF"/>
                </a:highlight>
                <a:latin typeface="Times New Roman" panose="02020603050405020304" pitchFamily="18" charset="0"/>
                <a:cs typeface="Times New Roman" panose="02020603050405020304" pitchFamily="18" charset="0"/>
              </a:rPr>
              <a:t>atliktų darbą</a:t>
            </a:r>
            <a:r>
              <a:rPr lang="lt-LT" b="0" i="0" dirty="0">
                <a:solidFill>
                  <a:srgbClr val="0D0D0D"/>
                </a:solidFill>
                <a:effectLst/>
                <a:highlight>
                  <a:srgbClr val="FFFFFF"/>
                </a:highlight>
                <a:latin typeface="Times New Roman" panose="02020603050405020304" pitchFamily="18" charset="0"/>
                <a:cs typeface="Times New Roman" panose="02020603050405020304" pitchFamily="18" charset="0"/>
              </a:rPr>
              <a:t>. Elektros srovė teka per prietaisą, uždaroje grandinėje, ir įjungia veikiančias dalis, kurios gali šviesti, suktis ar šildyti.</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graphicFrame>
        <p:nvGraphicFramePr>
          <p:cNvPr id="6" name="Object 5">
            <a:extLst>
              <a:ext uri="{FF2B5EF4-FFF2-40B4-BE49-F238E27FC236}">
                <a16:creationId xmlns:a16="http://schemas.microsoft.com/office/drawing/2014/main" id="{530B5197-372B-BBAF-1CAA-F86BB7C0458A}"/>
              </a:ext>
            </a:extLst>
          </p:cNvPr>
          <p:cNvGraphicFramePr>
            <a:graphicFrameLocks noChangeAspect="1"/>
          </p:cNvGraphicFramePr>
          <p:nvPr>
            <p:extLst>
              <p:ext uri="{D42A27DB-BD31-4B8C-83A1-F6EECF244321}">
                <p14:modId xmlns:p14="http://schemas.microsoft.com/office/powerpoint/2010/main" val="506521430"/>
              </p:ext>
            </p:extLst>
          </p:nvPr>
        </p:nvGraphicFramePr>
        <p:xfrm>
          <a:off x="987627" y="1963449"/>
          <a:ext cx="3723127" cy="1336999"/>
        </p:xfrm>
        <a:graphic>
          <a:graphicData uri="http://schemas.openxmlformats.org/presentationml/2006/ole">
            <mc:AlternateContent xmlns:mc="http://schemas.openxmlformats.org/markup-compatibility/2006">
              <mc:Choice xmlns:v="urn:schemas-microsoft-com:vml" Requires="v">
                <p:oleObj spid="_x0000_s1090" name="Lygtis" r:id="rId3" imgW="495000" imgH="177480" progId="Equation.3">
                  <p:embed/>
                </p:oleObj>
              </mc:Choice>
              <mc:Fallback>
                <p:oleObj name="Lygtis" r:id="rId3" imgW="495000" imgH="177480" progId="Equation.3">
                  <p:embed/>
                  <p:pic>
                    <p:nvPicPr>
                      <p:cNvPr id="6" name="Object 5">
                        <a:extLst>
                          <a:ext uri="{FF2B5EF4-FFF2-40B4-BE49-F238E27FC236}">
                            <a16:creationId xmlns:a16="http://schemas.microsoft.com/office/drawing/2014/main" id="{530B5197-372B-BBAF-1CAA-F86BB7C045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627" y="1963449"/>
                        <a:ext cx="3723127" cy="1336999"/>
                      </a:xfrm>
                      <a:prstGeom prst="rect">
                        <a:avLst/>
                      </a:prstGeom>
                      <a:solidFill>
                        <a:schemeClr val="bg1"/>
                      </a:solidFill>
                      <a:ln>
                        <a:solidFill>
                          <a:schemeClr val="accent1"/>
                        </a:solidFill>
                      </a:ln>
                      <a:effectLst/>
                    </p:spPr>
                  </p:pic>
                </p:oleObj>
              </mc:Fallback>
            </mc:AlternateContent>
          </a:graphicData>
        </a:graphic>
      </p:graphicFrame>
      <p:sp>
        <p:nvSpPr>
          <p:cNvPr id="8" name="TextBox 7">
            <a:extLst>
              <a:ext uri="{FF2B5EF4-FFF2-40B4-BE49-F238E27FC236}">
                <a16:creationId xmlns:a16="http://schemas.microsoft.com/office/drawing/2014/main" id="{A62D35B9-5EC9-F63C-8CBC-DB9CB77FE13C}"/>
              </a:ext>
            </a:extLst>
          </p:cNvPr>
          <p:cNvSpPr txBox="1"/>
          <p:nvPr/>
        </p:nvSpPr>
        <p:spPr>
          <a:xfrm>
            <a:off x="4976374" y="1973946"/>
            <a:ext cx="6706545" cy="707886"/>
          </a:xfrm>
          <a:prstGeom prst="rect">
            <a:avLst/>
          </a:prstGeom>
          <a:noFill/>
          <a:ln>
            <a:solidFill>
              <a:schemeClr val="accent1"/>
            </a:solidFill>
          </a:ln>
        </p:spPr>
        <p:txBody>
          <a:bodyPr wrap="square">
            <a:spAutoFit/>
          </a:bodyPr>
          <a:lstStyle/>
          <a:p>
            <a:pPr marL="0" indent="0" algn="just"/>
            <a:r>
              <a:rPr lang="lt-LT" altLang="lt-LT" sz="2000" dirty="0">
                <a:solidFill>
                  <a:schemeClr val="tx1"/>
                </a:solidFill>
                <a:latin typeface="Times New Roman" panose="02020603050405020304" pitchFamily="18" charset="0"/>
                <a:cs typeface="Times New Roman" panose="02020603050405020304" pitchFamily="18" charset="0"/>
              </a:rPr>
              <a:t>Elektros srovės darbas grandinės dalyje lygus tos dalies įtampai, padaugintai iš srovės stiprio ir jos tekėjimo laiko.</a:t>
            </a:r>
            <a:endParaRPr lang="en-US" altLang="lt-LT" sz="2000" dirty="0">
              <a:solidFill>
                <a:schemeClr val="tx1"/>
              </a:solidFill>
              <a:latin typeface="Times New Roman" panose="02020603050405020304" pitchFamily="18" charset="0"/>
              <a:cs typeface="Times New Roman" panose="02020603050405020304" pitchFamily="18" charset="0"/>
            </a:endParaRPr>
          </a:p>
        </p:txBody>
      </p:sp>
      <p:pic>
        <p:nvPicPr>
          <p:cNvPr id="14" name="Paveikslėlis 13">
            <a:extLst>
              <a:ext uri="{FF2B5EF4-FFF2-40B4-BE49-F238E27FC236}">
                <a16:creationId xmlns:a16="http://schemas.microsoft.com/office/drawing/2014/main" id="{B6287FFE-35EF-3CC3-E555-5206EA0A91C6}"/>
              </a:ext>
            </a:extLst>
          </p:cNvPr>
          <p:cNvPicPr>
            <a:picLocks noChangeAspect="1"/>
          </p:cNvPicPr>
          <p:nvPr/>
        </p:nvPicPr>
        <p:blipFill>
          <a:blip r:embed="rId5"/>
          <a:stretch>
            <a:fillRect/>
          </a:stretch>
        </p:blipFill>
        <p:spPr>
          <a:xfrm>
            <a:off x="5175116" y="2883428"/>
            <a:ext cx="6507804" cy="3950466"/>
          </a:xfrm>
          <a:prstGeom prst="rect">
            <a:avLst/>
          </a:prstGeom>
        </p:spPr>
      </p:pic>
      <p:graphicFrame>
        <p:nvGraphicFramePr>
          <p:cNvPr id="15" name="Object 7">
            <a:extLst>
              <a:ext uri="{FF2B5EF4-FFF2-40B4-BE49-F238E27FC236}">
                <a16:creationId xmlns:a16="http://schemas.microsoft.com/office/drawing/2014/main" id="{B6C5D8AA-2C17-36A3-0A2A-475F078943BB}"/>
              </a:ext>
            </a:extLst>
          </p:cNvPr>
          <p:cNvGraphicFramePr>
            <a:graphicFrameLocks noChangeAspect="1"/>
          </p:cNvGraphicFramePr>
          <p:nvPr>
            <p:extLst>
              <p:ext uri="{D42A27DB-BD31-4B8C-83A1-F6EECF244321}">
                <p14:modId xmlns:p14="http://schemas.microsoft.com/office/powerpoint/2010/main" val="500173631"/>
              </p:ext>
            </p:extLst>
          </p:nvPr>
        </p:nvGraphicFramePr>
        <p:xfrm>
          <a:off x="920750" y="3791491"/>
          <a:ext cx="3723126" cy="1214302"/>
        </p:xfrm>
        <a:graphic>
          <a:graphicData uri="http://schemas.openxmlformats.org/presentationml/2006/ole">
            <mc:AlternateContent xmlns:mc="http://schemas.openxmlformats.org/markup-compatibility/2006">
              <mc:Choice xmlns:v="urn:schemas-microsoft-com:vml" Requires="v">
                <p:oleObj spid="_x0000_s1091" name="Lygtis" r:id="rId6" imgW="457002" imgH="177723" progId="Equation.3">
                  <p:embed/>
                </p:oleObj>
              </mc:Choice>
              <mc:Fallback>
                <p:oleObj name="Lygtis" r:id="rId6" imgW="457002" imgH="177723" progId="Equation.3">
                  <p:embed/>
                  <p:pic>
                    <p:nvPicPr>
                      <p:cNvPr id="15" name="Object 7">
                        <a:extLst>
                          <a:ext uri="{FF2B5EF4-FFF2-40B4-BE49-F238E27FC236}">
                            <a16:creationId xmlns:a16="http://schemas.microsoft.com/office/drawing/2014/main" id="{B6C5D8AA-2C17-36A3-0A2A-475F078943BB}"/>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0750" y="3791491"/>
                        <a:ext cx="3723126" cy="1214302"/>
                      </a:xfrm>
                      <a:prstGeom prst="rect">
                        <a:avLst/>
                      </a:prstGeom>
                      <a:noFill/>
                      <a:ln w="12700" cmpd="sng">
                        <a:solidFill>
                          <a:schemeClr val="accent1"/>
                        </a:solidFill>
                        <a:miter lim="800000"/>
                        <a:headEnd/>
                        <a:tailEnd/>
                      </a:ln>
                    </p:spPr>
                  </p:pic>
                </p:oleObj>
              </mc:Fallback>
            </mc:AlternateContent>
          </a:graphicData>
        </a:graphic>
      </p:graphicFrame>
      <p:sp>
        <p:nvSpPr>
          <p:cNvPr id="16" name="TextBox 15">
            <a:extLst>
              <a:ext uri="{FF2B5EF4-FFF2-40B4-BE49-F238E27FC236}">
                <a16:creationId xmlns:a16="http://schemas.microsoft.com/office/drawing/2014/main" id="{B5C4EA34-2DA0-F64F-6077-0875183939AE}"/>
              </a:ext>
            </a:extLst>
          </p:cNvPr>
          <p:cNvSpPr txBox="1"/>
          <p:nvPr/>
        </p:nvSpPr>
        <p:spPr>
          <a:xfrm>
            <a:off x="187123" y="5486339"/>
            <a:ext cx="4793439" cy="707886"/>
          </a:xfrm>
          <a:prstGeom prst="rect">
            <a:avLst/>
          </a:prstGeom>
          <a:noFill/>
          <a:ln>
            <a:solidFill>
              <a:schemeClr val="accent1"/>
            </a:solidFill>
          </a:ln>
        </p:spPr>
        <p:txBody>
          <a:bodyPr wrap="square">
            <a:spAutoFit/>
          </a:bodyPr>
          <a:lstStyle/>
          <a:p>
            <a:pPr marL="0" indent="0" algn="just"/>
            <a:r>
              <a:rPr lang="lt-LT" altLang="lt-LT" sz="2000" dirty="0">
                <a:solidFill>
                  <a:schemeClr val="tx1"/>
                </a:solidFill>
                <a:latin typeface="Times New Roman" panose="02020603050405020304" pitchFamily="18" charset="0"/>
                <a:cs typeface="Times New Roman" panose="02020603050405020304" pitchFamily="18" charset="0"/>
              </a:rPr>
              <a:t>Elektros srovės darbas lygus galios ir laiko sandaugai.</a:t>
            </a:r>
            <a:endParaRPr lang="en-US" altLang="lt-LT"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8802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6C3C63B4-B1B6-53A0-62A1-EB8A38244FE8}"/>
              </a:ext>
            </a:extLst>
          </p:cNvPr>
          <p:cNvSpPr>
            <a:spLocks noGrp="1"/>
          </p:cNvSpPr>
          <p:nvPr>
            <p:ph idx="1"/>
          </p:nvPr>
        </p:nvSpPr>
        <p:spPr>
          <a:xfrm>
            <a:off x="505838" y="444298"/>
            <a:ext cx="11120336" cy="985669"/>
          </a:xfrm>
          <a:ln>
            <a:solidFill>
              <a:schemeClr val="accent1"/>
            </a:solidFill>
          </a:ln>
        </p:spPr>
        <p:txBody>
          <a:bodyPr/>
          <a:lstStyle/>
          <a:p>
            <a:pPr marL="0" indent="0" algn="ctr">
              <a:buNone/>
            </a:pPr>
            <a:r>
              <a:rPr lang="lt-LT" sz="2400" dirty="0">
                <a:latin typeface="Times New Roman" panose="02020603050405020304" pitchFamily="18" charset="0"/>
                <a:cs typeface="Times New Roman" panose="02020603050405020304" pitchFamily="18" charset="0"/>
              </a:rPr>
              <a:t>Nusakant elektros prietaisus svarbus kitas fizikinis dydis- elektrinė galia.</a:t>
            </a:r>
          </a:p>
          <a:p>
            <a:pPr marL="0" indent="0" algn="ctr">
              <a:buNone/>
            </a:pPr>
            <a:r>
              <a:rPr lang="lt-LT" altLang="lt-LT" sz="2400" b="1" dirty="0">
                <a:latin typeface="Times New Roman" panose="02020603050405020304" pitchFamily="18" charset="0"/>
                <a:cs typeface="Times New Roman" panose="02020603050405020304" pitchFamily="18" charset="0"/>
              </a:rPr>
              <a:t>Elektros srovė galia </a:t>
            </a:r>
            <a:r>
              <a:rPr lang="lt-LT" altLang="lt-LT" sz="2400" dirty="0">
                <a:latin typeface="Times New Roman" panose="02020603050405020304" pitchFamily="18" charset="0"/>
                <a:cs typeface="Times New Roman" panose="02020603050405020304" pitchFamily="18" charset="0"/>
              </a:rPr>
              <a:t>lygi įtampos ir srovės stiprio sandaugai.</a:t>
            </a:r>
          </a:p>
          <a:p>
            <a:pPr marL="0" indent="0" algn="ctr">
              <a:buNone/>
            </a:pPr>
            <a:endParaRPr lang="lt-LT" dirty="0"/>
          </a:p>
        </p:txBody>
      </p:sp>
      <p:graphicFrame>
        <p:nvGraphicFramePr>
          <p:cNvPr id="4" name="Object 4">
            <a:extLst>
              <a:ext uri="{FF2B5EF4-FFF2-40B4-BE49-F238E27FC236}">
                <a16:creationId xmlns:a16="http://schemas.microsoft.com/office/drawing/2014/main" id="{7E2ABC72-BF25-9944-F9DD-DBBBE3F1F1A1}"/>
              </a:ext>
            </a:extLst>
          </p:cNvPr>
          <p:cNvGraphicFramePr>
            <a:graphicFrameLocks noGrp="1" noChangeAspect="1"/>
          </p:cNvGraphicFramePr>
          <p:nvPr>
            <p:ph type="title"/>
            <p:extLst>
              <p:ext uri="{D42A27DB-BD31-4B8C-83A1-F6EECF244321}">
                <p14:modId xmlns:p14="http://schemas.microsoft.com/office/powerpoint/2010/main" val="3363398709"/>
              </p:ext>
            </p:extLst>
          </p:nvPr>
        </p:nvGraphicFramePr>
        <p:xfrm>
          <a:off x="2002851" y="1614793"/>
          <a:ext cx="3036076" cy="1148755"/>
        </p:xfrm>
        <a:graphic>
          <a:graphicData uri="http://schemas.openxmlformats.org/presentationml/2006/ole">
            <mc:AlternateContent xmlns:mc="http://schemas.openxmlformats.org/markup-compatibility/2006">
              <mc:Choice xmlns:v="urn:schemas-microsoft-com:vml" Requires="v">
                <p:oleObj spid="_x0000_s2146" name="Lygtis" r:id="rId3" imgW="469696" imgH="177723" progId="Equation.3">
                  <p:embed/>
                </p:oleObj>
              </mc:Choice>
              <mc:Fallback>
                <p:oleObj name="Lygtis" r:id="rId3" imgW="469696" imgH="177723" progId="Equation.3">
                  <p:embed/>
                  <p:pic>
                    <p:nvPicPr>
                      <p:cNvPr id="4" name="Object 4">
                        <a:extLst>
                          <a:ext uri="{FF2B5EF4-FFF2-40B4-BE49-F238E27FC236}">
                            <a16:creationId xmlns:a16="http://schemas.microsoft.com/office/drawing/2014/main" id="{7E2ABC72-BF25-9944-F9DD-DBBBE3F1F1A1}"/>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2851" y="1614793"/>
                        <a:ext cx="3036076" cy="1148755"/>
                      </a:xfrm>
                      <a:prstGeom prst="rect">
                        <a:avLst/>
                      </a:prstGeom>
                      <a:noFill/>
                      <a:ln w="19050" cmpd="sng">
                        <a:solidFill>
                          <a:schemeClr val="accent1"/>
                        </a:solidFill>
                        <a:miter lim="800000"/>
                        <a:headEnd/>
                        <a:tailEnd/>
                      </a:ln>
                      <a:effectLst/>
                    </p:spPr>
                  </p:pic>
                </p:oleObj>
              </mc:Fallback>
            </mc:AlternateContent>
          </a:graphicData>
        </a:graphic>
      </p:graphicFrame>
      <p:pic>
        <p:nvPicPr>
          <p:cNvPr id="8" name="Paveikslėlis 7">
            <a:extLst>
              <a:ext uri="{FF2B5EF4-FFF2-40B4-BE49-F238E27FC236}">
                <a16:creationId xmlns:a16="http://schemas.microsoft.com/office/drawing/2014/main" id="{02A628C1-2E40-4514-D982-20E39609CF89}"/>
              </a:ext>
            </a:extLst>
          </p:cNvPr>
          <p:cNvPicPr>
            <a:picLocks noChangeAspect="1"/>
          </p:cNvPicPr>
          <p:nvPr/>
        </p:nvPicPr>
        <p:blipFill>
          <a:blip r:embed="rId5"/>
          <a:stretch>
            <a:fillRect/>
          </a:stretch>
        </p:blipFill>
        <p:spPr>
          <a:xfrm>
            <a:off x="7071907" y="1538287"/>
            <a:ext cx="4410075" cy="3781425"/>
          </a:xfrm>
          <a:prstGeom prst="rect">
            <a:avLst/>
          </a:prstGeom>
          <a:ln w="28575">
            <a:solidFill>
              <a:schemeClr val="accent1"/>
            </a:solidFill>
          </a:ln>
        </p:spPr>
      </p:pic>
      <p:graphicFrame>
        <p:nvGraphicFramePr>
          <p:cNvPr id="9" name="Object 6">
            <a:extLst>
              <a:ext uri="{FF2B5EF4-FFF2-40B4-BE49-F238E27FC236}">
                <a16:creationId xmlns:a16="http://schemas.microsoft.com/office/drawing/2014/main" id="{6F3C2DF2-51D3-4433-B92B-F132F87FBEBA}"/>
              </a:ext>
            </a:extLst>
          </p:cNvPr>
          <p:cNvGraphicFramePr>
            <a:graphicFrameLocks noChangeAspect="1"/>
          </p:cNvGraphicFramePr>
          <p:nvPr>
            <p:extLst>
              <p:ext uri="{D42A27DB-BD31-4B8C-83A1-F6EECF244321}">
                <p14:modId xmlns:p14="http://schemas.microsoft.com/office/powerpoint/2010/main" val="4188154233"/>
              </p:ext>
            </p:extLst>
          </p:nvPr>
        </p:nvGraphicFramePr>
        <p:xfrm>
          <a:off x="433388" y="3789363"/>
          <a:ext cx="3036076" cy="1084313"/>
        </p:xfrm>
        <a:graphic>
          <a:graphicData uri="http://schemas.openxmlformats.org/presentationml/2006/ole">
            <mc:AlternateContent xmlns:mc="http://schemas.openxmlformats.org/markup-compatibility/2006">
              <mc:Choice xmlns:v="urn:schemas-microsoft-com:vml" Requires="v">
                <p:oleObj spid="_x0000_s2147" name="Lygtis" r:id="rId6" imgW="533169" imgH="190417" progId="Equation.3">
                  <p:embed/>
                </p:oleObj>
              </mc:Choice>
              <mc:Fallback>
                <p:oleObj name="Lygtis" r:id="rId6" imgW="533169" imgH="190417" progId="Equation.3">
                  <p:embed/>
                  <p:pic>
                    <p:nvPicPr>
                      <p:cNvPr id="9" name="Object 6">
                        <a:extLst>
                          <a:ext uri="{FF2B5EF4-FFF2-40B4-BE49-F238E27FC236}">
                            <a16:creationId xmlns:a16="http://schemas.microsoft.com/office/drawing/2014/main" id="{6F3C2DF2-51D3-4433-B92B-F132F87FBEBA}"/>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388" y="3789363"/>
                        <a:ext cx="3036076" cy="1084313"/>
                      </a:xfrm>
                      <a:prstGeom prst="rect">
                        <a:avLst/>
                      </a:prstGeom>
                      <a:noFill/>
                      <a:ln w="12700" cmpd="sng">
                        <a:solidFill>
                          <a:schemeClr val="accent1"/>
                        </a:solidFill>
                        <a:miter lim="800000"/>
                        <a:headEnd/>
                        <a:tailEnd/>
                      </a:ln>
                      <a:effectLst/>
                    </p:spPr>
                  </p:pic>
                </p:oleObj>
              </mc:Fallback>
            </mc:AlternateContent>
          </a:graphicData>
        </a:graphic>
      </p:graphicFrame>
      <p:graphicFrame>
        <p:nvGraphicFramePr>
          <p:cNvPr id="10" name="Object 8">
            <a:extLst>
              <a:ext uri="{FF2B5EF4-FFF2-40B4-BE49-F238E27FC236}">
                <a16:creationId xmlns:a16="http://schemas.microsoft.com/office/drawing/2014/main" id="{EC2BB0F3-87F7-6C8E-DC86-0CD227BD70EB}"/>
              </a:ext>
            </a:extLst>
          </p:cNvPr>
          <p:cNvGraphicFramePr>
            <a:graphicFrameLocks noChangeAspect="1"/>
          </p:cNvGraphicFramePr>
          <p:nvPr>
            <p:extLst>
              <p:ext uri="{D42A27DB-BD31-4B8C-83A1-F6EECF244321}">
                <p14:modId xmlns:p14="http://schemas.microsoft.com/office/powerpoint/2010/main" val="2079283871"/>
              </p:ext>
            </p:extLst>
          </p:nvPr>
        </p:nvGraphicFramePr>
        <p:xfrm>
          <a:off x="4013385" y="3789363"/>
          <a:ext cx="2514600" cy="2074862"/>
        </p:xfrm>
        <a:graphic>
          <a:graphicData uri="http://schemas.openxmlformats.org/presentationml/2006/ole">
            <mc:AlternateContent xmlns:mc="http://schemas.openxmlformats.org/markup-compatibility/2006">
              <mc:Choice xmlns:v="urn:schemas-microsoft-com:vml" Requires="v">
                <p:oleObj spid="_x0000_s2148" name="Lygtis" r:id="rId8" imgW="508000" imgH="419100" progId="Equation.3">
                  <p:embed/>
                </p:oleObj>
              </mc:Choice>
              <mc:Fallback>
                <p:oleObj name="Lygtis" r:id="rId8" imgW="508000" imgH="419100" progId="Equation.3">
                  <p:embed/>
                  <p:pic>
                    <p:nvPicPr>
                      <p:cNvPr id="10" name="Object 8">
                        <a:extLst>
                          <a:ext uri="{FF2B5EF4-FFF2-40B4-BE49-F238E27FC236}">
                            <a16:creationId xmlns:a16="http://schemas.microsoft.com/office/drawing/2014/main" id="{EC2BB0F3-87F7-6C8E-DC86-0CD227BD70EB}"/>
                          </a:ext>
                        </a:extLst>
                      </p:cNvPr>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13385" y="3789363"/>
                        <a:ext cx="2514600" cy="2074862"/>
                      </a:xfrm>
                      <a:prstGeom prst="rect">
                        <a:avLst/>
                      </a:prstGeom>
                      <a:noFill/>
                      <a:ln w="19050" cmpd="sng">
                        <a:solidFill>
                          <a:schemeClr val="accent1"/>
                        </a:solidFill>
                        <a:miter lim="800000"/>
                        <a:headEnd/>
                        <a:tailEnd/>
                      </a:ln>
                      <a:effectLst/>
                    </p:spPr>
                  </p:pic>
                </p:oleObj>
              </mc:Fallback>
            </mc:AlternateContent>
          </a:graphicData>
        </a:graphic>
      </p:graphicFrame>
    </p:spTree>
    <p:extLst>
      <p:ext uri="{BB962C8B-B14F-4D97-AF65-F5344CB8AC3E}">
        <p14:creationId xmlns:p14="http://schemas.microsoft.com/office/powerpoint/2010/main" val="1447624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55A472A9-1BBE-53D1-2C26-386EE554A11D}"/>
              </a:ext>
            </a:extLst>
          </p:cNvPr>
          <p:cNvSpPr>
            <a:spLocks noGrp="1"/>
          </p:cNvSpPr>
          <p:nvPr>
            <p:ph type="title"/>
          </p:nvPr>
        </p:nvSpPr>
        <p:spPr>
          <a:xfrm>
            <a:off x="239151" y="349552"/>
            <a:ext cx="5859897" cy="1771856"/>
          </a:xfrm>
        </p:spPr>
        <p:txBody>
          <a:bodyPr anchor="b">
            <a:normAutofit/>
          </a:bodyPr>
          <a:lstStyle/>
          <a:p>
            <a:pPr algn="just"/>
            <a:r>
              <a:rPr lang="lt-LT" sz="3000" dirty="0">
                <a:latin typeface="Times New Roman" panose="02020603050405020304" pitchFamily="18" charset="0"/>
                <a:cs typeface="Times New Roman" panose="02020603050405020304" pitchFamily="18" charset="0"/>
              </a:rPr>
              <a:t>Tyriamasis darbas: Elektros lempute tekančios srovės galios ir darbo apskaičiavimas</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045E4B69-60C2-435D-9795-ED9C9FC89F8A}"/>
              </a:ext>
            </a:extLst>
          </p:cNvPr>
          <p:cNvSpPr>
            <a:spLocks noGrp="1"/>
          </p:cNvSpPr>
          <p:nvPr>
            <p:ph idx="1"/>
          </p:nvPr>
        </p:nvSpPr>
        <p:spPr>
          <a:xfrm>
            <a:off x="365760" y="2660903"/>
            <a:ext cx="5084064" cy="3613287"/>
          </a:xfrm>
        </p:spPr>
        <p:txBody>
          <a:bodyPr anchor="t">
            <a:normAutofit/>
          </a:bodyPr>
          <a:lstStyle/>
          <a:p>
            <a:pPr marL="0" indent="0" algn="just">
              <a:buNone/>
            </a:pPr>
            <a:r>
              <a:rPr lang="lt-LT" sz="2200" b="1" dirty="0">
                <a:latin typeface="Times New Roman" panose="02020603050405020304" pitchFamily="18" charset="0"/>
                <a:cs typeface="Times New Roman" panose="02020603050405020304" pitchFamily="18" charset="0"/>
              </a:rPr>
              <a:t>Priemonės:</a:t>
            </a:r>
            <a:r>
              <a:rPr lang="lt-LT" sz="2200" dirty="0">
                <a:latin typeface="Times New Roman" panose="02020603050405020304" pitchFamily="18" charset="0"/>
                <a:cs typeface="Times New Roman" panose="02020603050405020304" pitchFamily="18" charset="0"/>
              </a:rPr>
              <a:t> Elektros srovės šaltinis, lemputė, ampermetras, voltmetras, laikrodis, jungiamieji laidai.</a:t>
            </a:r>
          </a:p>
          <a:p>
            <a:pPr marL="0" indent="0" algn="just">
              <a:buNone/>
            </a:pPr>
            <a:r>
              <a:rPr lang="lt-LT" sz="2200" b="1" dirty="0">
                <a:latin typeface="Times New Roman" panose="02020603050405020304" pitchFamily="18" charset="0"/>
                <a:cs typeface="Times New Roman" panose="02020603050405020304" pitchFamily="18" charset="0"/>
              </a:rPr>
              <a:t>Darbo tikslas</a:t>
            </a:r>
            <a:r>
              <a:rPr lang="lt-LT" sz="2200" dirty="0">
                <a:latin typeface="Times New Roman" panose="02020603050405020304" pitchFamily="18" charset="0"/>
                <a:cs typeface="Times New Roman" panose="02020603050405020304" pitchFamily="18" charset="0"/>
              </a:rPr>
              <a:t>: Apskaičiuoti elektros srovės atliktą darbą ir lemputės galią.</a:t>
            </a:r>
          </a:p>
          <a:p>
            <a:pPr marL="0" indent="0" algn="just">
              <a:buNone/>
            </a:pPr>
            <a:r>
              <a:rPr lang="lt-LT" sz="2200" b="1" dirty="0">
                <a:latin typeface="Times New Roman" panose="02020603050405020304" pitchFamily="18" charset="0"/>
                <a:cs typeface="Times New Roman" panose="02020603050405020304" pitchFamily="18" charset="0"/>
              </a:rPr>
              <a:t>Hipotezė:</a:t>
            </a:r>
            <a:r>
              <a:rPr lang="lt-LT" sz="2200" dirty="0">
                <a:latin typeface="Times New Roman" panose="02020603050405020304" pitchFamily="18" charset="0"/>
                <a:cs typeface="Times New Roman" panose="02020603050405020304" pitchFamily="18" charset="0"/>
              </a:rPr>
              <a:t> turint ampermetrą, votmetrą ir laikrodį galima apskaičiuoti elektros srovės atliktą darbą ir rasti nežinomos lemputės galią.</a:t>
            </a:r>
          </a:p>
        </p:txBody>
      </p:sp>
      <p:pic>
        <p:nvPicPr>
          <p:cNvPr id="5" name="Picture 4" descr="A group of electrical devices&#10;&#10;Description generated with high confidence">
            <a:extLst>
              <a:ext uri="{FF2B5EF4-FFF2-40B4-BE49-F238E27FC236}">
                <a16:creationId xmlns:a16="http://schemas.microsoft.com/office/drawing/2014/main" id="{EB876910-44C0-4708-8512-AE4C4622CF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184664" y="293529"/>
            <a:ext cx="3241735" cy="6294632"/>
          </a:xfrm>
          <a:prstGeom prst="rect">
            <a:avLst/>
          </a:prstGeom>
        </p:spPr>
      </p:pic>
    </p:spTree>
    <p:extLst>
      <p:ext uri="{BB962C8B-B14F-4D97-AF65-F5344CB8AC3E}">
        <p14:creationId xmlns:p14="http://schemas.microsoft.com/office/powerpoint/2010/main" val="4183266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F9FB33DF-3670-A902-053F-C7DF402F240C}"/>
              </a:ext>
            </a:extLst>
          </p:cNvPr>
          <p:cNvSpPr>
            <a:spLocks noGrp="1"/>
          </p:cNvSpPr>
          <p:nvPr>
            <p:ph idx="1"/>
          </p:nvPr>
        </p:nvSpPr>
        <p:spPr>
          <a:xfrm>
            <a:off x="585280" y="512391"/>
            <a:ext cx="10515600" cy="2512911"/>
          </a:xfrm>
          <a:solidFill>
            <a:schemeClr val="bg1">
              <a:lumMod val="95000"/>
            </a:schemeClr>
          </a:solidFill>
        </p:spPr>
        <p:txBody>
          <a:bodyPr>
            <a:normAutofit fontScale="92500"/>
          </a:bodyPr>
          <a:lstStyle/>
          <a:p>
            <a:pPr marL="0" indent="0">
              <a:buNone/>
            </a:pPr>
            <a:r>
              <a:rPr lang="lt-LT" sz="2400" b="1" dirty="0">
                <a:latin typeface="Times New Roman" panose="02020603050405020304" pitchFamily="18" charset="0"/>
                <a:cs typeface="Times New Roman" panose="02020603050405020304" pitchFamily="18" charset="0"/>
              </a:rPr>
              <a:t>Darbo eiga:</a:t>
            </a:r>
          </a:p>
          <a:p>
            <a:pPr algn="just"/>
            <a:r>
              <a:rPr lang="lt-LT" sz="2400" dirty="0">
                <a:latin typeface="Times New Roman" panose="02020603050405020304" pitchFamily="18" charset="0"/>
                <a:cs typeface="Times New Roman" panose="02020603050405020304" pitchFamily="18" charset="0"/>
              </a:rPr>
              <a:t>Sujungėme schemą, kurioje </a:t>
            </a:r>
            <a:r>
              <a:rPr lang="lt-LT" sz="2400" dirty="0" err="1">
                <a:latin typeface="Times New Roman" panose="02020603050405020304" pitchFamily="18" charset="0"/>
                <a:cs typeface="Times New Roman" panose="02020603050405020304" pitchFamily="18" charset="0"/>
              </a:rPr>
              <a:t>ampermetrą</a:t>
            </a:r>
            <a:r>
              <a:rPr lang="lt-LT" sz="2400" dirty="0">
                <a:latin typeface="Times New Roman" panose="02020603050405020304" pitchFamily="18" charset="0"/>
                <a:cs typeface="Times New Roman" panose="02020603050405020304" pitchFamily="18" charset="0"/>
              </a:rPr>
              <a:t> prijungėme nuosekliai, o voltmetrą su lempute lygiagrečiai.</a:t>
            </a:r>
          </a:p>
          <a:p>
            <a:pPr algn="just"/>
            <a:r>
              <a:rPr lang="lt-LT" sz="2400" dirty="0">
                <a:latin typeface="Times New Roman" panose="02020603050405020304" pitchFamily="18" charset="0"/>
                <a:cs typeface="Times New Roman" panose="02020603050405020304" pitchFamily="18" charset="0"/>
              </a:rPr>
              <a:t>Įjungėme grandinę į tinklą, lemputė įsižiebė. Užfiksavome ampermetro ir voltmetro parodymus.</a:t>
            </a:r>
          </a:p>
          <a:p>
            <a:pPr algn="just"/>
            <a:r>
              <a:rPr lang="lt-LT" sz="2400" dirty="0">
                <a:latin typeface="Times New Roman" panose="02020603050405020304" pitchFamily="18" charset="0"/>
                <a:cs typeface="Times New Roman" panose="02020603050405020304" pitchFamily="18" charset="0"/>
              </a:rPr>
              <a:t>Pasinaudoję darbo ir galios formulėmis apskaičiavome elektros srovės darbą ir galią.</a:t>
            </a:r>
          </a:p>
          <a:p>
            <a:pPr algn="just"/>
            <a:endParaRPr lang="lt-LT" sz="2400" dirty="0">
              <a:latin typeface="Times New Roman" panose="02020603050405020304" pitchFamily="18" charset="0"/>
              <a:cs typeface="Times New Roman" panose="02020603050405020304" pitchFamily="18" charset="0"/>
            </a:endParaRPr>
          </a:p>
        </p:txBody>
      </p:sp>
      <p:graphicFrame>
        <p:nvGraphicFramePr>
          <p:cNvPr id="4" name="Lentelė 3">
            <a:extLst>
              <a:ext uri="{FF2B5EF4-FFF2-40B4-BE49-F238E27FC236}">
                <a16:creationId xmlns:a16="http://schemas.microsoft.com/office/drawing/2014/main" id="{C26884F5-427F-02F8-7D5D-B2164CB3A608}"/>
              </a:ext>
            </a:extLst>
          </p:cNvPr>
          <p:cNvGraphicFramePr>
            <a:graphicFrameLocks noGrp="1"/>
          </p:cNvGraphicFramePr>
          <p:nvPr>
            <p:extLst>
              <p:ext uri="{D42A27DB-BD31-4B8C-83A1-F6EECF244321}">
                <p14:modId xmlns:p14="http://schemas.microsoft.com/office/powerpoint/2010/main" val="917731725"/>
              </p:ext>
            </p:extLst>
          </p:nvPr>
        </p:nvGraphicFramePr>
        <p:xfrm>
          <a:off x="1011677" y="3346134"/>
          <a:ext cx="9630385" cy="1751160"/>
        </p:xfrm>
        <a:graphic>
          <a:graphicData uri="http://schemas.openxmlformats.org/drawingml/2006/table">
            <a:tbl>
              <a:tblPr firstRow="1" bandRow="1">
                <a:tableStyleId>{5940675A-B579-460E-94D1-54222C63F5DA}</a:tableStyleId>
              </a:tblPr>
              <a:tblGrid>
                <a:gridCol w="1926077">
                  <a:extLst>
                    <a:ext uri="{9D8B030D-6E8A-4147-A177-3AD203B41FA5}">
                      <a16:colId xmlns:a16="http://schemas.microsoft.com/office/drawing/2014/main" val="1683808161"/>
                    </a:ext>
                  </a:extLst>
                </a:gridCol>
                <a:gridCol w="1926077">
                  <a:extLst>
                    <a:ext uri="{9D8B030D-6E8A-4147-A177-3AD203B41FA5}">
                      <a16:colId xmlns:a16="http://schemas.microsoft.com/office/drawing/2014/main" val="688923523"/>
                    </a:ext>
                  </a:extLst>
                </a:gridCol>
                <a:gridCol w="1926077">
                  <a:extLst>
                    <a:ext uri="{9D8B030D-6E8A-4147-A177-3AD203B41FA5}">
                      <a16:colId xmlns:a16="http://schemas.microsoft.com/office/drawing/2014/main" val="366080541"/>
                    </a:ext>
                  </a:extLst>
                </a:gridCol>
                <a:gridCol w="1926077">
                  <a:extLst>
                    <a:ext uri="{9D8B030D-6E8A-4147-A177-3AD203B41FA5}">
                      <a16:colId xmlns:a16="http://schemas.microsoft.com/office/drawing/2014/main" val="3077141675"/>
                    </a:ext>
                  </a:extLst>
                </a:gridCol>
                <a:gridCol w="1926077">
                  <a:extLst>
                    <a:ext uri="{9D8B030D-6E8A-4147-A177-3AD203B41FA5}">
                      <a16:colId xmlns:a16="http://schemas.microsoft.com/office/drawing/2014/main" val="2788569641"/>
                    </a:ext>
                  </a:extLst>
                </a:gridCol>
              </a:tblGrid>
              <a:tr h="875580">
                <a:tc>
                  <a:txBody>
                    <a:bodyPr/>
                    <a:lstStyle/>
                    <a:p>
                      <a:pPr algn="ctr"/>
                      <a:r>
                        <a:rPr lang="lt-LT" sz="2400" dirty="0">
                          <a:latin typeface="Times New Roman" panose="02020603050405020304" pitchFamily="18" charset="0"/>
                          <a:cs typeface="Times New Roman" panose="02020603050405020304" pitchFamily="18" charset="0"/>
                        </a:rPr>
                        <a:t>Srovės stipris</a:t>
                      </a:r>
                    </a:p>
                  </a:txBody>
                  <a:tcPr>
                    <a:solidFill>
                      <a:srgbClr val="E5E8EA"/>
                    </a:solidFill>
                  </a:tcPr>
                </a:tc>
                <a:tc>
                  <a:txBody>
                    <a:bodyPr/>
                    <a:lstStyle/>
                    <a:p>
                      <a:pPr algn="ctr"/>
                      <a:r>
                        <a:rPr lang="lt-LT" sz="2400" dirty="0">
                          <a:latin typeface="Times New Roman" panose="02020603050405020304" pitchFamily="18" charset="0"/>
                          <a:cs typeface="Times New Roman" panose="02020603050405020304" pitchFamily="18" charset="0"/>
                        </a:rPr>
                        <a:t>Įtampa</a:t>
                      </a:r>
                    </a:p>
                  </a:txBody>
                  <a:tcPr>
                    <a:solidFill>
                      <a:srgbClr val="E5E8EA"/>
                    </a:solidFill>
                  </a:tcPr>
                </a:tc>
                <a:tc>
                  <a:txBody>
                    <a:bodyPr/>
                    <a:lstStyle/>
                    <a:p>
                      <a:pPr algn="ctr"/>
                      <a:r>
                        <a:rPr lang="lt-LT" sz="2400" dirty="0">
                          <a:latin typeface="Times New Roman" panose="02020603050405020304" pitchFamily="18" charset="0"/>
                          <a:cs typeface="Times New Roman" panose="02020603050405020304" pitchFamily="18" charset="0"/>
                        </a:rPr>
                        <a:t>Laikas</a:t>
                      </a:r>
                    </a:p>
                  </a:txBody>
                  <a:tcPr>
                    <a:solidFill>
                      <a:srgbClr val="E5E8EA"/>
                    </a:solidFill>
                  </a:tcPr>
                </a:tc>
                <a:tc>
                  <a:txBody>
                    <a:bodyPr/>
                    <a:lstStyle/>
                    <a:p>
                      <a:pPr algn="ctr"/>
                      <a:r>
                        <a:rPr lang="lt-LT" sz="2400" dirty="0">
                          <a:latin typeface="Times New Roman" panose="02020603050405020304" pitchFamily="18" charset="0"/>
                          <a:cs typeface="Times New Roman" panose="02020603050405020304" pitchFamily="18" charset="0"/>
                        </a:rPr>
                        <a:t>Darbas</a:t>
                      </a:r>
                    </a:p>
                  </a:txBody>
                  <a:tcPr>
                    <a:solidFill>
                      <a:srgbClr val="E5E8EA"/>
                    </a:solidFill>
                  </a:tcPr>
                </a:tc>
                <a:tc>
                  <a:txBody>
                    <a:bodyPr/>
                    <a:lstStyle/>
                    <a:p>
                      <a:pPr algn="ctr"/>
                      <a:r>
                        <a:rPr lang="lt-LT" sz="2400" dirty="0">
                          <a:latin typeface="Times New Roman" panose="02020603050405020304" pitchFamily="18" charset="0"/>
                          <a:cs typeface="Times New Roman" panose="02020603050405020304" pitchFamily="18" charset="0"/>
                        </a:rPr>
                        <a:t>Galia</a:t>
                      </a:r>
                    </a:p>
                  </a:txBody>
                  <a:tcPr>
                    <a:solidFill>
                      <a:srgbClr val="E5E8EA"/>
                    </a:solidFill>
                  </a:tcPr>
                </a:tc>
                <a:extLst>
                  <a:ext uri="{0D108BD9-81ED-4DB2-BD59-A6C34878D82A}">
                    <a16:rowId xmlns:a16="http://schemas.microsoft.com/office/drawing/2014/main" val="2991350058"/>
                  </a:ext>
                </a:extLst>
              </a:tr>
              <a:tr h="875580">
                <a:tc>
                  <a:txBody>
                    <a:bodyPr/>
                    <a:lstStyle/>
                    <a:p>
                      <a:pPr algn="ctr"/>
                      <a:r>
                        <a:rPr lang="lt-LT" sz="2400" dirty="0">
                          <a:latin typeface="Times New Roman" panose="02020603050405020304" pitchFamily="18" charset="0"/>
                          <a:cs typeface="Times New Roman" panose="02020603050405020304" pitchFamily="18" charset="0"/>
                        </a:rPr>
                        <a:t>0,2A</a:t>
                      </a:r>
                    </a:p>
                  </a:txBody>
                  <a:tcPr/>
                </a:tc>
                <a:tc>
                  <a:txBody>
                    <a:bodyPr/>
                    <a:lstStyle/>
                    <a:p>
                      <a:pPr algn="ctr"/>
                      <a:r>
                        <a:rPr lang="lt-LT" sz="2400" dirty="0">
                          <a:latin typeface="Times New Roman" panose="02020603050405020304" pitchFamily="18" charset="0"/>
                          <a:cs typeface="Times New Roman" panose="02020603050405020304" pitchFamily="18" charset="0"/>
                        </a:rPr>
                        <a:t>5V</a:t>
                      </a:r>
                    </a:p>
                  </a:txBody>
                  <a:tcPr/>
                </a:tc>
                <a:tc>
                  <a:txBody>
                    <a:bodyPr/>
                    <a:lstStyle/>
                    <a:p>
                      <a:pPr algn="ctr"/>
                      <a:r>
                        <a:rPr lang="lt-LT" sz="2400" dirty="0">
                          <a:latin typeface="Times New Roman" panose="02020603050405020304" pitchFamily="18" charset="0"/>
                          <a:cs typeface="Times New Roman" panose="02020603050405020304" pitchFamily="18" charset="0"/>
                        </a:rPr>
                        <a:t>2 min=120s</a:t>
                      </a:r>
                    </a:p>
                  </a:txBody>
                  <a:tcPr/>
                </a:tc>
                <a:tc>
                  <a:txBody>
                    <a:bodyPr/>
                    <a:lstStyle/>
                    <a:p>
                      <a:pPr algn="ctr"/>
                      <a:r>
                        <a:rPr lang="lt-LT" sz="2400" dirty="0">
                          <a:latin typeface="Times New Roman" panose="02020603050405020304" pitchFamily="18" charset="0"/>
                          <a:cs typeface="Times New Roman" panose="02020603050405020304" pitchFamily="18" charset="0"/>
                        </a:rPr>
                        <a:t>120J</a:t>
                      </a:r>
                    </a:p>
                  </a:txBody>
                  <a:tcPr/>
                </a:tc>
                <a:tc>
                  <a:txBody>
                    <a:bodyPr/>
                    <a:lstStyle/>
                    <a:p>
                      <a:pPr algn="ctr"/>
                      <a:r>
                        <a:rPr lang="lt-LT" sz="2400" dirty="0">
                          <a:latin typeface="Times New Roman" panose="02020603050405020304" pitchFamily="18" charset="0"/>
                          <a:cs typeface="Times New Roman" panose="02020603050405020304" pitchFamily="18" charset="0"/>
                        </a:rPr>
                        <a:t>1W</a:t>
                      </a:r>
                    </a:p>
                  </a:txBody>
                  <a:tcPr/>
                </a:tc>
                <a:extLst>
                  <a:ext uri="{0D108BD9-81ED-4DB2-BD59-A6C34878D82A}">
                    <a16:rowId xmlns:a16="http://schemas.microsoft.com/office/drawing/2014/main" val="2750073482"/>
                  </a:ext>
                </a:extLst>
              </a:tr>
            </a:tbl>
          </a:graphicData>
        </a:graphic>
      </p:graphicFrame>
    </p:spTree>
    <p:extLst>
      <p:ext uri="{BB962C8B-B14F-4D97-AF65-F5344CB8AC3E}">
        <p14:creationId xmlns:p14="http://schemas.microsoft.com/office/powerpoint/2010/main" val="3081551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6" name="Picture 5" descr="A group of electrical devices connected to each other&#10;&#10;Description generated with high confidence">
            <a:extLst>
              <a:ext uri="{FF2B5EF4-FFF2-40B4-BE49-F238E27FC236}">
                <a16:creationId xmlns:a16="http://schemas.microsoft.com/office/drawing/2014/main" id="{8E3E7F1B-5C91-41D0-916E-4DD78981C9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146" b="3"/>
          <a:stretch/>
        </p:blipFill>
        <p:spPr>
          <a:xfrm>
            <a:off x="261000" y="3256415"/>
            <a:ext cx="5674897" cy="3017405"/>
          </a:xfrm>
          <a:prstGeom prst="rect">
            <a:avLst/>
          </a:prstGeom>
        </p:spPr>
      </p:pic>
      <p:pic>
        <p:nvPicPr>
          <p:cNvPr id="4" name="Picture 3" descr="A group of electrical devices with wires&#10;&#10;Description generated with high confidence">
            <a:extLst>
              <a:ext uri="{FF2B5EF4-FFF2-40B4-BE49-F238E27FC236}">
                <a16:creationId xmlns:a16="http://schemas.microsoft.com/office/drawing/2014/main" id="{0E4A4DE0-E5D7-433F-8675-96EC08A2A81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538" r="-2" b="-2"/>
          <a:stretch/>
        </p:blipFill>
        <p:spPr>
          <a:xfrm>
            <a:off x="260999" y="233231"/>
            <a:ext cx="5674897" cy="2789954"/>
          </a:xfrm>
          <a:prstGeom prst="rect">
            <a:avLst/>
          </a:prstGeom>
        </p:spPr>
      </p:pic>
      <p:pic>
        <p:nvPicPr>
          <p:cNvPr id="10" name="Picture 9" descr="A light bulb with screws attached to it&#10;&#10;Description generated with high confidence">
            <a:extLst>
              <a:ext uri="{FF2B5EF4-FFF2-40B4-BE49-F238E27FC236}">
                <a16:creationId xmlns:a16="http://schemas.microsoft.com/office/drawing/2014/main" id="{5F50998B-7140-49B7-B3E1-68A56E4F6D74}"/>
              </a:ext>
            </a:extLst>
          </p:cNvPr>
          <p:cNvPicPr>
            <a:picLocks noChangeAspect="1"/>
          </p:cNvPicPr>
          <p:nvPr/>
        </p:nvPicPr>
        <p:blipFill rotWithShape="1">
          <a:blip r:embed="rId4">
            <a:extLst>
              <a:ext uri="{28A0092B-C50C-407E-A947-70E740481C1C}">
                <a14:useLocalDpi xmlns:a14="http://schemas.microsoft.com/office/drawing/2010/main" val="0"/>
              </a:ext>
            </a:extLst>
          </a:blip>
          <a:srcRect t="19798" b="25942"/>
          <a:stretch/>
        </p:blipFill>
        <p:spPr>
          <a:xfrm>
            <a:off x="6195373" y="321733"/>
            <a:ext cx="5674897" cy="5979074"/>
          </a:xfrm>
          <a:prstGeom prst="rect">
            <a:avLst/>
          </a:prstGeom>
        </p:spPr>
      </p:pic>
    </p:spTree>
    <p:extLst>
      <p:ext uri="{BB962C8B-B14F-4D97-AF65-F5344CB8AC3E}">
        <p14:creationId xmlns:p14="http://schemas.microsoft.com/office/powerpoint/2010/main" val="3695460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 up of a meter&#10;&#10;Description generated with high confidence">
            <a:extLst>
              <a:ext uri="{FF2B5EF4-FFF2-40B4-BE49-F238E27FC236}">
                <a16:creationId xmlns:a16="http://schemas.microsoft.com/office/drawing/2014/main" id="{EC01035D-8191-4280-8C1E-209BE416B7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33" r="-2" b="-2"/>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Turinio vietos rezervavimo ženklas 2">
            <a:extLst>
              <a:ext uri="{FF2B5EF4-FFF2-40B4-BE49-F238E27FC236}">
                <a16:creationId xmlns:a16="http://schemas.microsoft.com/office/drawing/2014/main" id="{1C3085DA-454D-F837-0393-35B193201D6F}"/>
              </a:ext>
            </a:extLst>
          </p:cNvPr>
          <p:cNvSpPr>
            <a:spLocks noGrp="1"/>
          </p:cNvSpPr>
          <p:nvPr>
            <p:ph idx="1"/>
          </p:nvPr>
        </p:nvSpPr>
        <p:spPr>
          <a:xfrm>
            <a:off x="3695702" y="2278811"/>
            <a:ext cx="4435424" cy="2050521"/>
          </a:xfrm>
        </p:spPr>
        <p:txBody>
          <a:bodyPr>
            <a:normAutofit/>
          </a:bodyPr>
          <a:lstStyle/>
          <a:p>
            <a:pPr marL="0" indent="0" algn="just">
              <a:buNone/>
            </a:pPr>
            <a:r>
              <a:rPr lang="lt-LT" sz="2400" b="1" dirty="0">
                <a:solidFill>
                  <a:schemeClr val="tx1">
                    <a:lumMod val="85000"/>
                    <a:lumOff val="15000"/>
                  </a:schemeClr>
                </a:solidFill>
                <a:latin typeface="Times New Roman" panose="02020603050405020304" pitchFamily="18" charset="0"/>
                <a:cs typeface="Times New Roman" panose="02020603050405020304" pitchFamily="18" charset="0"/>
              </a:rPr>
              <a:t>Išvados</a:t>
            </a:r>
            <a:r>
              <a:rPr lang="lt-LT" sz="2400" dirty="0">
                <a:solidFill>
                  <a:schemeClr val="tx1">
                    <a:lumMod val="85000"/>
                    <a:lumOff val="15000"/>
                  </a:schemeClr>
                </a:solidFill>
                <a:latin typeface="Times New Roman" panose="02020603050405020304" pitchFamily="18" charset="0"/>
                <a:cs typeface="Times New Roman" panose="02020603050405020304" pitchFamily="18" charset="0"/>
              </a:rPr>
              <a:t>: Hipotezė pasitvirtino. Turėdami ampermetrą, votmetrą ir laikrodį apskaičiavome elektros srovės atliktą darbą A=120J ir nežinomos lemputės galia P=1W. </a:t>
            </a:r>
          </a:p>
        </p:txBody>
      </p:sp>
      <p:pic>
        <p:nvPicPr>
          <p:cNvPr id="8" name="Picture 7" descr="A close up of a meter&#10;&#10;Description generated with high confidence">
            <a:extLst>
              <a:ext uri="{FF2B5EF4-FFF2-40B4-BE49-F238E27FC236}">
                <a16:creationId xmlns:a16="http://schemas.microsoft.com/office/drawing/2014/main" id="{CB48EDFC-F394-436E-9BFE-D4B5CE52BE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06" r="2" b="2"/>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358814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vadinimas 5">
            <a:extLst>
              <a:ext uri="{FF2B5EF4-FFF2-40B4-BE49-F238E27FC236}">
                <a16:creationId xmlns:a16="http://schemas.microsoft.com/office/drawing/2014/main" id="{2C29CD36-5D38-C4A2-8315-F68FCB6E7814}"/>
              </a:ext>
            </a:extLst>
          </p:cNvPr>
          <p:cNvSpPr>
            <a:spLocks noGrp="1"/>
          </p:cNvSpPr>
          <p:nvPr>
            <p:ph type="title"/>
          </p:nvPr>
        </p:nvSpPr>
        <p:spPr/>
        <p:txBody>
          <a:bodyPr>
            <a:normAutofit/>
          </a:bodyPr>
          <a:lstStyle/>
          <a:p>
            <a:r>
              <a:rPr lang="lt-LT" sz="3200" dirty="0" err="1">
                <a:latin typeface="Times New Roman" panose="02020603050405020304" pitchFamily="18" charset="0"/>
                <a:cs typeface="Times New Roman" panose="02020603050405020304" pitchFamily="18" charset="0"/>
              </a:rPr>
              <a:t>Tyriamasis</a:t>
            </a:r>
            <a:r>
              <a:rPr lang="lt-LT" sz="3200" dirty="0">
                <a:latin typeface="Times New Roman" panose="02020603050405020304" pitchFamily="18" charset="0"/>
                <a:cs typeface="Times New Roman" panose="02020603050405020304" pitchFamily="18" charset="0"/>
              </a:rPr>
              <a:t> darbas: Laidininkų jungimo tyrimas</a:t>
            </a:r>
            <a:br>
              <a:rPr lang="lt-LT" sz="1200" b="1" i="0" dirty="0">
                <a:solidFill>
                  <a:srgbClr val="777777"/>
                </a:solidFill>
                <a:effectLst/>
                <a:highlight>
                  <a:srgbClr val="FFFFFF"/>
                </a:highlight>
                <a:latin typeface="Times New Roman" panose="02020603050405020304" pitchFamily="18" charset="0"/>
              </a:rPr>
            </a:br>
            <a:endParaRPr lang="lt-LT" sz="3200" dirty="0">
              <a:latin typeface="Times New Roman"/>
              <a:cs typeface="Times New Roman"/>
            </a:endParaRPr>
          </a:p>
        </p:txBody>
      </p:sp>
      <p:sp>
        <p:nvSpPr>
          <p:cNvPr id="3" name="Turinio vietos rezervavimo ženklas 2">
            <a:extLst>
              <a:ext uri="{FF2B5EF4-FFF2-40B4-BE49-F238E27FC236}">
                <a16:creationId xmlns:a16="http://schemas.microsoft.com/office/drawing/2014/main" id="{FE136F35-5AF9-1B26-F499-606EEADD87AA}"/>
              </a:ext>
            </a:extLst>
          </p:cNvPr>
          <p:cNvSpPr>
            <a:spLocks noGrp="1"/>
          </p:cNvSpPr>
          <p:nvPr>
            <p:ph idx="1"/>
          </p:nvPr>
        </p:nvSpPr>
        <p:spPr>
          <a:xfrm>
            <a:off x="407963" y="1420838"/>
            <a:ext cx="11549575" cy="5162526"/>
          </a:xfrm>
          <a:solidFill>
            <a:schemeClr val="bg1">
              <a:lumMod val="95000"/>
            </a:schemeClr>
          </a:solidFill>
        </p:spPr>
        <p:txBody>
          <a:bodyPr vert="horz" lIns="91440" tIns="45720" rIns="91440" bIns="45720" rtlCol="0" anchor="t">
            <a:normAutofit/>
          </a:bodyPr>
          <a:lstStyle/>
          <a:p>
            <a:pPr marL="0" indent="0" algn="just">
              <a:buNone/>
            </a:pPr>
            <a:r>
              <a:rPr lang="lt-LT" sz="1800" b="1" dirty="0">
                <a:latin typeface="Times New Roman" panose="02020603050405020304" pitchFamily="18" charset="0"/>
                <a:cs typeface="Times New Roman" panose="02020603050405020304" pitchFamily="18" charset="0"/>
              </a:rPr>
              <a:t>Tyrimo tikslas: </a:t>
            </a:r>
            <a:r>
              <a:rPr lang="lt-LT" sz="1800" dirty="0">
                <a:latin typeface="Times New Roman" panose="02020603050405020304" pitchFamily="18" charset="0"/>
                <a:ea typeface="+mn-lt"/>
                <a:cs typeface="Times New Roman" panose="02020603050405020304" pitchFamily="18" charset="0"/>
              </a:rPr>
              <a:t>praktiškai jungti elektros grandines, kuriose būtų  įjungti įvairūs elementai.</a:t>
            </a:r>
          </a:p>
          <a:p>
            <a:pPr marL="0" indent="0" algn="just">
              <a:buNone/>
            </a:pPr>
            <a:r>
              <a:rPr lang="lt-LT" sz="1800" b="1" dirty="0">
                <a:latin typeface="Times New Roman" panose="02020603050405020304" pitchFamily="18" charset="0"/>
                <a:cs typeface="Times New Roman" panose="02020603050405020304" pitchFamily="18" charset="0"/>
              </a:rPr>
              <a:t>Hipotezė: </a:t>
            </a:r>
            <a:r>
              <a:rPr lang="lt-LT" sz="1800" dirty="0">
                <a:latin typeface="Times New Roman" panose="02020603050405020304" pitchFamily="18" charset="0"/>
                <a:cs typeface="Times New Roman" panose="02020603050405020304" pitchFamily="18" charset="0"/>
              </a:rPr>
              <a:t>Manau, kad lygiagrečiai sujungtos elektros grandinės švies ryškiau, nei nuosekliai sujungtos elektros grandinės.</a:t>
            </a:r>
          </a:p>
          <a:p>
            <a:pPr marL="0" indent="0" algn="just">
              <a:buNone/>
            </a:pPr>
            <a:r>
              <a:rPr lang="lt-LT" sz="1800" b="1" dirty="0">
                <a:latin typeface="Times New Roman" panose="02020603050405020304" pitchFamily="18" charset="0"/>
                <a:cs typeface="Times New Roman" panose="02020603050405020304" pitchFamily="18" charset="0"/>
              </a:rPr>
              <a:t>Tyrimo priemonės: </a:t>
            </a:r>
            <a:r>
              <a:rPr lang="lt-LT" sz="1800" dirty="0">
                <a:latin typeface="Times New Roman" panose="02020603050405020304" pitchFamily="18" charset="0"/>
                <a:ea typeface="+mn-lt"/>
                <a:cs typeface="Times New Roman" panose="02020603050405020304" pitchFamily="18" charset="0"/>
              </a:rPr>
              <a:t>lemputė L1 ir L2, jungikliai S1, srovės šaltinis B1, penkios jungtys -2, viena jungtis -3, viena jungtis -4, elektros variklis M1.</a:t>
            </a:r>
            <a:endParaRPr lang="lt-LT" sz="1800" dirty="0">
              <a:latin typeface="Times New Roman" panose="02020603050405020304" pitchFamily="18" charset="0"/>
              <a:cs typeface="Times New Roman" panose="02020603050405020304" pitchFamily="18" charset="0"/>
            </a:endParaRPr>
          </a:p>
          <a:p>
            <a:pPr marL="0" indent="0" algn="just">
              <a:buNone/>
            </a:pPr>
            <a:r>
              <a:rPr lang="lt-LT" sz="1800" b="1" dirty="0">
                <a:latin typeface="Times New Roman" panose="02020603050405020304" pitchFamily="18" charset="0"/>
                <a:cs typeface="Times New Roman" panose="02020603050405020304" pitchFamily="18" charset="0"/>
              </a:rPr>
              <a:t>Veiklos eiga: </a:t>
            </a:r>
            <a:r>
              <a:rPr lang="lt-LT" sz="1800" dirty="0">
                <a:latin typeface="Times New Roman" panose="02020603050405020304" pitchFamily="18" charset="0"/>
                <a:cs typeface="Times New Roman" panose="02020603050405020304" pitchFamily="18" charset="0"/>
              </a:rPr>
              <a:t>sukonstravome elektros grandines pagal nurodytą pavyzdį ir stebime, ar lygiagrečiai sujungtos elektros grandinės švies ryškiau, nei sujungtos nuosekliai.</a:t>
            </a:r>
          </a:p>
          <a:p>
            <a:pPr marL="0" indent="0" algn="just">
              <a:buNone/>
            </a:pPr>
            <a:r>
              <a:rPr lang="lt-LT" sz="1800" dirty="0">
                <a:latin typeface="Times New Roman" panose="02020603050405020304" pitchFamily="18" charset="0"/>
                <a:cs typeface="Times New Roman" panose="02020603050405020304" pitchFamily="18" charset="0"/>
              </a:rPr>
              <a:t>Įvardysime toliau nurodytus elektros grandinės elementus ir greta nurodysime jų žymėjimo simbolius elektros grandinės schemose: </a:t>
            </a:r>
          </a:p>
          <a:p>
            <a:pPr marL="0" indent="0" algn="just">
              <a:buNone/>
            </a:pPr>
            <a:r>
              <a:rPr lang="lt-LT" sz="1800" dirty="0">
                <a:latin typeface="Times New Roman" panose="02020603050405020304" pitchFamily="18" charset="0"/>
                <a:cs typeface="Times New Roman" panose="02020603050405020304" pitchFamily="18" charset="0"/>
              </a:rPr>
              <a:t>L</a:t>
            </a:r>
            <a:r>
              <a:rPr lang="en-US" sz="1800" dirty="0">
                <a:latin typeface="Times New Roman" panose="02020603050405020304" pitchFamily="18" charset="0"/>
                <a:cs typeface="Times New Roman" panose="02020603050405020304" pitchFamily="18" charset="0"/>
              </a:rPr>
              <a:t>1 – </a:t>
            </a:r>
            <a:r>
              <a:rPr lang="en-US" sz="1800" dirty="0" err="1">
                <a:latin typeface="Times New Roman" panose="02020603050405020304" pitchFamily="18" charset="0"/>
                <a:cs typeface="Times New Roman" panose="02020603050405020304" pitchFamily="18" charset="0"/>
              </a:rPr>
              <a:t>Lemputė</a:t>
            </a:r>
            <a:endParaRPr lang="lt-LT" sz="1800" dirty="0">
              <a:latin typeface="Times New Roman" panose="02020603050405020304" pitchFamily="18" charset="0"/>
              <a:cs typeface="Times New Roman" panose="02020603050405020304" pitchFamily="18" charset="0"/>
            </a:endParaRPr>
          </a:p>
          <a:p>
            <a:pPr marL="0" indent="0" algn="just">
              <a:buNone/>
            </a:pPr>
            <a:r>
              <a:rPr lang="en-US" sz="1800" dirty="0">
                <a:latin typeface="Times New Roman" panose="02020603050405020304" pitchFamily="18" charset="0"/>
                <a:cs typeface="Times New Roman" panose="02020603050405020304" pitchFamily="18" charset="0"/>
              </a:rPr>
              <a:t>S1 – </a:t>
            </a:r>
            <a:r>
              <a:rPr lang="en-US" sz="1800" dirty="0" err="1">
                <a:latin typeface="Times New Roman" panose="02020603050405020304" pitchFamily="18" charset="0"/>
                <a:cs typeface="Times New Roman" panose="02020603050405020304" pitchFamily="18" charset="0"/>
              </a:rPr>
              <a:t>Jungiklis</a:t>
            </a:r>
            <a:endParaRPr lang="lt-LT" sz="1800" dirty="0">
              <a:latin typeface="Times New Roman" panose="02020603050405020304" pitchFamily="18" charset="0"/>
              <a:cs typeface="Times New Roman" panose="02020603050405020304" pitchFamily="18" charset="0"/>
            </a:endParaRPr>
          </a:p>
          <a:p>
            <a:pPr marL="0" indent="0" algn="just">
              <a:buNone/>
            </a:pPr>
            <a:r>
              <a:rPr lang="en-US" sz="1800" dirty="0">
                <a:latin typeface="Times New Roman" panose="02020603050405020304" pitchFamily="18" charset="0"/>
                <a:cs typeface="Times New Roman" panose="02020603050405020304" pitchFamily="18" charset="0"/>
              </a:rPr>
              <a:t>L2 – </a:t>
            </a:r>
            <a:r>
              <a:rPr lang="en-US" sz="1800" dirty="0" err="1">
                <a:latin typeface="Times New Roman" panose="02020603050405020304" pitchFamily="18" charset="0"/>
                <a:cs typeface="Times New Roman" panose="02020603050405020304" pitchFamily="18" charset="0"/>
              </a:rPr>
              <a:t>Lemputė</a:t>
            </a:r>
            <a:endParaRPr lang="lt-LT" sz="1800" dirty="0">
              <a:latin typeface="Times New Roman" panose="02020603050405020304" pitchFamily="18" charset="0"/>
              <a:cs typeface="Times New Roman" panose="02020603050405020304" pitchFamily="18" charset="0"/>
            </a:endParaRPr>
          </a:p>
          <a:p>
            <a:pPr marL="0" indent="0" algn="just">
              <a:buNone/>
            </a:pPr>
            <a:r>
              <a:rPr lang="en-US" sz="1800" dirty="0">
                <a:latin typeface="Times New Roman" panose="02020603050405020304" pitchFamily="18" charset="0"/>
                <a:cs typeface="Times New Roman" panose="02020603050405020304" pitchFamily="18" charset="0"/>
              </a:rPr>
              <a:t>M1 –  </a:t>
            </a:r>
            <a:r>
              <a:rPr lang="en-US" sz="1800" dirty="0" err="1">
                <a:latin typeface="Times New Roman" panose="02020603050405020304" pitchFamily="18" charset="0"/>
                <a:cs typeface="Times New Roman" panose="02020603050405020304" pitchFamily="18" charset="0"/>
              </a:rPr>
              <a:t>Variklis</a:t>
            </a:r>
            <a:endParaRPr lang="lt-LT" sz="1800" dirty="0">
              <a:latin typeface="Times New Roman" panose="02020603050405020304" pitchFamily="18" charset="0"/>
              <a:cs typeface="Times New Roman" panose="02020603050405020304" pitchFamily="18" charset="0"/>
            </a:endParaRPr>
          </a:p>
          <a:p>
            <a:pPr marL="0" indent="0">
              <a:buNone/>
            </a:pPr>
            <a:endParaRPr lang="lt-LT" sz="2400" dirty="0">
              <a:latin typeface="Times New Roman"/>
              <a:cs typeface="Times New Roman"/>
            </a:endParaRPr>
          </a:p>
        </p:txBody>
      </p:sp>
    </p:spTree>
    <p:extLst>
      <p:ext uri="{BB962C8B-B14F-4D97-AF65-F5344CB8AC3E}">
        <p14:creationId xmlns:p14="http://schemas.microsoft.com/office/powerpoint/2010/main" val="150632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A0E2-7D57-8F89-9D18-A7D7CC51CFC5}"/>
              </a:ext>
            </a:extLst>
          </p:cNvPr>
          <p:cNvSpPr>
            <a:spLocks noGrp="1"/>
          </p:cNvSpPr>
          <p:nvPr>
            <p:ph type="title"/>
          </p:nvPr>
        </p:nvSpPr>
        <p:spPr>
          <a:xfrm>
            <a:off x="256534" y="1438467"/>
            <a:ext cx="4330256" cy="1496839"/>
          </a:xfrm>
        </p:spPr>
        <p:txBody>
          <a:bodyPr anchor="b">
            <a:normAutofit/>
          </a:bodyPr>
          <a:lstStyle/>
          <a:p>
            <a:r>
              <a:rPr lang="lt-LT" sz="3200" dirty="0">
                <a:solidFill>
                  <a:srgbClr val="FFFFFF"/>
                </a:solidFill>
                <a:latin typeface="Times New Roman" panose="02020603050405020304" pitchFamily="18" charset="0"/>
                <a:cs typeface="Times New Roman" panose="02020603050405020304" pitchFamily="18" charset="0"/>
              </a:rPr>
              <a:t>S</a:t>
            </a:r>
            <a:r>
              <a:rPr lang="en-US" sz="3200" dirty="0" err="1">
                <a:solidFill>
                  <a:srgbClr val="FFFFFF"/>
                </a:solidFill>
                <a:latin typeface="Times New Roman" panose="02020603050405020304" pitchFamily="18" charset="0"/>
                <a:cs typeface="Times New Roman" panose="02020603050405020304" pitchFamily="18" charset="0"/>
              </a:rPr>
              <a:t>ujungėme</a:t>
            </a:r>
            <a:r>
              <a:rPr lang="en-US" sz="3200" dirty="0">
                <a:solidFill>
                  <a:srgbClr val="FFFFFF"/>
                </a:solidFill>
                <a:latin typeface="Times New Roman" panose="02020603050405020304" pitchFamily="18" charset="0"/>
                <a:cs typeface="Times New Roman" panose="02020603050405020304" pitchFamily="18" charset="0"/>
              </a:rPr>
              <a:t> </a:t>
            </a:r>
            <a:r>
              <a:rPr lang="en-US" sz="3200" dirty="0" err="1">
                <a:solidFill>
                  <a:srgbClr val="FFFFFF"/>
                </a:solidFill>
                <a:latin typeface="Times New Roman" panose="02020603050405020304" pitchFamily="18" charset="0"/>
                <a:cs typeface="Times New Roman" panose="02020603050405020304" pitchFamily="18" charset="0"/>
              </a:rPr>
              <a:t>kelias</a:t>
            </a:r>
            <a:r>
              <a:rPr lang="en-US" sz="3200" dirty="0">
                <a:solidFill>
                  <a:srgbClr val="FFFFFF"/>
                </a:solidFill>
                <a:latin typeface="Times New Roman" panose="02020603050405020304" pitchFamily="18" charset="0"/>
                <a:cs typeface="Times New Roman" panose="02020603050405020304" pitchFamily="18" charset="0"/>
              </a:rPr>
              <a:t> </a:t>
            </a:r>
            <a:r>
              <a:rPr lang="en-US" sz="3200" dirty="0" err="1">
                <a:solidFill>
                  <a:srgbClr val="FFFFFF"/>
                </a:solidFill>
                <a:latin typeface="Times New Roman" panose="02020603050405020304" pitchFamily="18" charset="0"/>
                <a:cs typeface="Times New Roman" panose="02020603050405020304" pitchFamily="18" charset="0"/>
              </a:rPr>
              <a:t>skirtingas</a:t>
            </a:r>
            <a:r>
              <a:rPr lang="en-US" sz="3200" dirty="0">
                <a:solidFill>
                  <a:srgbClr val="FFFFFF"/>
                </a:solidFill>
                <a:latin typeface="Times New Roman" panose="02020603050405020304" pitchFamily="18" charset="0"/>
                <a:cs typeface="Times New Roman" panose="02020603050405020304" pitchFamily="18" charset="0"/>
              </a:rPr>
              <a:t> </a:t>
            </a:r>
            <a:r>
              <a:rPr lang="en-US" sz="3200" dirty="0" err="1">
                <a:solidFill>
                  <a:srgbClr val="FFFFFF"/>
                </a:solidFill>
                <a:latin typeface="Times New Roman" panose="02020603050405020304" pitchFamily="18" charset="0"/>
                <a:cs typeface="Times New Roman" panose="02020603050405020304" pitchFamily="18" charset="0"/>
              </a:rPr>
              <a:t>elektros</a:t>
            </a:r>
            <a:r>
              <a:rPr lang="en-US" sz="3200" dirty="0">
                <a:solidFill>
                  <a:srgbClr val="FFFFFF"/>
                </a:solidFill>
                <a:latin typeface="Times New Roman" panose="02020603050405020304" pitchFamily="18" charset="0"/>
                <a:cs typeface="Times New Roman" panose="02020603050405020304" pitchFamily="18" charset="0"/>
              </a:rPr>
              <a:t> </a:t>
            </a:r>
            <a:r>
              <a:rPr lang="en-US" sz="3200" dirty="0" err="1">
                <a:solidFill>
                  <a:srgbClr val="FFFFFF"/>
                </a:solidFill>
                <a:latin typeface="Times New Roman" panose="02020603050405020304" pitchFamily="18" charset="0"/>
                <a:cs typeface="Times New Roman" panose="02020603050405020304" pitchFamily="18" charset="0"/>
              </a:rPr>
              <a:t>grandines</a:t>
            </a:r>
            <a:r>
              <a:rPr lang="en-US" sz="3200" dirty="0">
                <a:solidFill>
                  <a:srgbClr val="FFFFFF"/>
                </a:solidFill>
                <a:latin typeface="Times New Roman" panose="02020603050405020304" pitchFamily="18" charset="0"/>
                <a:cs typeface="Times New Roman" panose="02020603050405020304" pitchFamily="18" charset="0"/>
              </a:rPr>
              <a:t>.</a:t>
            </a:r>
          </a:p>
        </p:txBody>
      </p:sp>
      <p:sp>
        <p:nvSpPr>
          <p:cNvPr id="47" name="Content Placeholder 13">
            <a:extLst>
              <a:ext uri="{FF2B5EF4-FFF2-40B4-BE49-F238E27FC236}">
                <a16:creationId xmlns:a16="http://schemas.microsoft.com/office/drawing/2014/main" id="{F73213DD-CA49-0F22-47BD-79CAAEA324B8}"/>
              </a:ext>
            </a:extLst>
          </p:cNvPr>
          <p:cNvSpPr>
            <a:spLocks noGrp="1"/>
          </p:cNvSpPr>
          <p:nvPr>
            <p:ph idx="1"/>
          </p:nvPr>
        </p:nvSpPr>
        <p:spPr>
          <a:xfrm flipV="1">
            <a:off x="798256" y="8264235"/>
            <a:ext cx="3061468" cy="72344"/>
          </a:xfrm>
        </p:spPr>
        <p:txBody>
          <a:bodyPr anchor="t">
            <a:normAutofit fontScale="25000" lnSpcReduction="20000"/>
          </a:bodyPr>
          <a:lstStyle/>
          <a:p>
            <a:endParaRPr lang="en-US" sz="2000">
              <a:solidFill>
                <a:srgbClr val="FFFFFF"/>
              </a:solidFill>
            </a:endParaRPr>
          </a:p>
        </p:txBody>
      </p:sp>
      <p:pic>
        <p:nvPicPr>
          <p:cNvPr id="5" name="Picture 4">
            <a:extLst>
              <a:ext uri="{FF2B5EF4-FFF2-40B4-BE49-F238E27FC236}">
                <a16:creationId xmlns:a16="http://schemas.microsoft.com/office/drawing/2014/main" id="{A2474147-B36E-90A5-CC74-7EB56C1B99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 b="15752"/>
          <a:stretch/>
        </p:blipFill>
        <p:spPr>
          <a:xfrm rot="16200000">
            <a:off x="3781815" y="31070"/>
            <a:ext cx="2938984" cy="3301201"/>
          </a:xfrm>
          <a:prstGeom prst="rect">
            <a:avLst/>
          </a:prstGeom>
        </p:spPr>
      </p:pic>
      <p:pic>
        <p:nvPicPr>
          <p:cNvPr id="7" name="Picture 6">
            <a:extLst>
              <a:ext uri="{FF2B5EF4-FFF2-40B4-BE49-F238E27FC236}">
                <a16:creationId xmlns:a16="http://schemas.microsoft.com/office/drawing/2014/main" id="{183D3340-FCF3-3072-1A69-67D66D2BB3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529" r="-1" b="22530"/>
          <a:stretch/>
        </p:blipFill>
        <p:spPr>
          <a:xfrm>
            <a:off x="9572086" y="212179"/>
            <a:ext cx="2243723" cy="2002611"/>
          </a:xfrm>
          <a:prstGeom prst="rect">
            <a:avLst/>
          </a:prstGeom>
        </p:spPr>
      </p:pic>
      <p:pic>
        <p:nvPicPr>
          <p:cNvPr id="8" name="Picture 7">
            <a:extLst>
              <a:ext uri="{FF2B5EF4-FFF2-40B4-BE49-F238E27FC236}">
                <a16:creationId xmlns:a16="http://schemas.microsoft.com/office/drawing/2014/main" id="{15FED685-C6E4-D1AF-006D-10A54C692C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 b="16016"/>
          <a:stretch/>
        </p:blipFill>
        <p:spPr>
          <a:xfrm rot="16200000">
            <a:off x="3777306" y="3252399"/>
            <a:ext cx="2948003" cy="3301202"/>
          </a:xfrm>
          <a:prstGeom prst="rect">
            <a:avLst/>
          </a:prstGeom>
        </p:spPr>
      </p:pic>
      <p:pic>
        <p:nvPicPr>
          <p:cNvPr id="10" name="Picture 9">
            <a:extLst>
              <a:ext uri="{FF2B5EF4-FFF2-40B4-BE49-F238E27FC236}">
                <a16:creationId xmlns:a16="http://schemas.microsoft.com/office/drawing/2014/main" id="{B0E5D2BE-6D8C-10BB-BD84-FA07AF6895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5606" r="-1" b="17417"/>
          <a:stretch/>
        </p:blipFill>
        <p:spPr>
          <a:xfrm>
            <a:off x="7295203" y="212179"/>
            <a:ext cx="2249424" cy="2008756"/>
          </a:xfrm>
          <a:prstGeom prst="rect">
            <a:avLst/>
          </a:prstGeom>
        </p:spPr>
      </p:pic>
      <p:pic>
        <p:nvPicPr>
          <p:cNvPr id="9" name="Picture 8">
            <a:extLst>
              <a:ext uri="{FF2B5EF4-FFF2-40B4-BE49-F238E27FC236}">
                <a16:creationId xmlns:a16="http://schemas.microsoft.com/office/drawing/2014/main" id="{65A5F586-778D-0898-C45E-2BE29666DA5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6331" r="3" b="16030"/>
          <a:stretch/>
        </p:blipFill>
        <p:spPr>
          <a:xfrm>
            <a:off x="7295203" y="2406036"/>
            <a:ext cx="4570677" cy="4122171"/>
          </a:xfrm>
          <a:prstGeom prst="rect">
            <a:avLst/>
          </a:prstGeom>
        </p:spPr>
      </p:pic>
    </p:spTree>
    <p:extLst>
      <p:ext uri="{BB962C8B-B14F-4D97-AF65-F5344CB8AC3E}">
        <p14:creationId xmlns:p14="http://schemas.microsoft.com/office/powerpoint/2010/main" val="78184094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MicrosoftTeams-video (2)">
            <a:hlinkClick r:id="" action="ppaction://media"/>
            <a:extLst>
              <a:ext uri="{FF2B5EF4-FFF2-40B4-BE49-F238E27FC236}">
                <a16:creationId xmlns:a16="http://schemas.microsoft.com/office/drawing/2014/main" id="{74EF1842-9227-FC71-3892-1B2E82096B2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5400000">
            <a:off x="3310467" y="-1523059"/>
            <a:ext cx="5571066" cy="9904118"/>
          </a:xfrm>
          <a:prstGeom prst="rect">
            <a:avLst/>
          </a:prstGeom>
        </p:spPr>
      </p:pic>
      <p:sp>
        <p:nvSpPr>
          <p:cNvPr id="2" name="TextBox 1">
            <a:extLst>
              <a:ext uri="{FF2B5EF4-FFF2-40B4-BE49-F238E27FC236}">
                <a16:creationId xmlns:a16="http://schemas.microsoft.com/office/drawing/2014/main" id="{B6A3F4F0-E525-47B2-9E7E-D74CE7999157}"/>
              </a:ext>
            </a:extLst>
          </p:cNvPr>
          <p:cNvSpPr txBox="1"/>
          <p:nvPr/>
        </p:nvSpPr>
        <p:spPr>
          <a:xfrm>
            <a:off x="779898" y="126609"/>
            <a:ext cx="728084" cy="369332"/>
          </a:xfrm>
          <a:prstGeom prst="rect">
            <a:avLst/>
          </a:prstGeom>
          <a:noFill/>
        </p:spPr>
        <p:txBody>
          <a:bodyPr wrap="none" rtlCol="0">
            <a:spAutoFit/>
          </a:bodyPr>
          <a:lstStyle/>
          <a:p>
            <a:r>
              <a:rPr lang="lt-LT" dirty="0"/>
              <a:t>Video</a:t>
            </a:r>
          </a:p>
        </p:txBody>
      </p:sp>
    </p:spTree>
    <p:extLst>
      <p:ext uri="{BB962C8B-B14F-4D97-AF65-F5344CB8AC3E}">
        <p14:creationId xmlns:p14="http://schemas.microsoft.com/office/powerpoint/2010/main" val="103709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Paveikslėlis, kuriame yra Elektronikos inžinerija, grandinė, Elektroninis komponentas, elektronika&#10;&#10;Automatiškai sugeneruotas aprašymas">
            <a:extLst>
              <a:ext uri="{FF2B5EF4-FFF2-40B4-BE49-F238E27FC236}">
                <a16:creationId xmlns:a16="http://schemas.microsoft.com/office/drawing/2014/main" id="{2A691F08-DE5B-3AC5-F952-D30706AFF17E}"/>
              </a:ext>
            </a:extLst>
          </p:cNvPr>
          <p:cNvPicPr>
            <a:picLocks noChangeAspect="1"/>
          </p:cNvPicPr>
          <p:nvPr/>
        </p:nvPicPr>
        <p:blipFill>
          <a:blip r:embed="rId2"/>
          <a:stretch>
            <a:fillRect/>
          </a:stretch>
        </p:blipFill>
        <p:spPr>
          <a:xfrm rot="10800000">
            <a:off x="212202" y="1502822"/>
            <a:ext cx="3371812" cy="3612701"/>
          </a:xfrm>
          <a:prstGeom prst="rect">
            <a:avLst/>
          </a:prstGeom>
        </p:spPr>
      </p:pic>
      <p:pic>
        <p:nvPicPr>
          <p:cNvPr id="3" name="Paveikslėlis 2" descr="Teksto laukas">
            <a:extLst>
              <a:ext uri="{FF2B5EF4-FFF2-40B4-BE49-F238E27FC236}">
                <a16:creationId xmlns:a16="http://schemas.microsoft.com/office/drawing/2014/main" id="{0302EA2D-B265-2F4D-1C97-EE4C5D473A54}"/>
              </a:ext>
            </a:extLst>
          </p:cNvPr>
          <p:cNvPicPr>
            <a:picLocks noChangeAspect="1"/>
          </p:cNvPicPr>
          <p:nvPr/>
        </p:nvPicPr>
        <p:blipFill>
          <a:blip r:embed="rId3"/>
          <a:stretch>
            <a:fillRect/>
          </a:stretch>
        </p:blipFill>
        <p:spPr>
          <a:xfrm rot="5400000">
            <a:off x="2719817" y="3098277"/>
            <a:ext cx="657225" cy="418539"/>
          </a:xfrm>
          <a:prstGeom prst="rect">
            <a:avLst/>
          </a:prstGeom>
        </p:spPr>
      </p:pic>
      <p:pic>
        <p:nvPicPr>
          <p:cNvPr id="4" name="Paveikslėlis 3" descr="Teksto laukas">
            <a:extLst>
              <a:ext uri="{FF2B5EF4-FFF2-40B4-BE49-F238E27FC236}">
                <a16:creationId xmlns:a16="http://schemas.microsoft.com/office/drawing/2014/main" id="{4CAA8ACD-AB6C-6345-6790-8740BF2F47BC}"/>
              </a:ext>
            </a:extLst>
          </p:cNvPr>
          <p:cNvPicPr>
            <a:picLocks noChangeAspect="1"/>
          </p:cNvPicPr>
          <p:nvPr/>
        </p:nvPicPr>
        <p:blipFill>
          <a:blip r:embed="rId4"/>
          <a:stretch>
            <a:fillRect/>
          </a:stretch>
        </p:blipFill>
        <p:spPr>
          <a:xfrm rot="16200000">
            <a:off x="980403" y="3782769"/>
            <a:ext cx="548602" cy="369831"/>
          </a:xfrm>
          <a:prstGeom prst="rect">
            <a:avLst/>
          </a:prstGeom>
        </p:spPr>
      </p:pic>
      <p:pic>
        <p:nvPicPr>
          <p:cNvPr id="7" name="Picture 6" descr="A plastic board with batteries and a red wheel&#10;&#10;Description automatically generated">
            <a:extLst>
              <a:ext uri="{FF2B5EF4-FFF2-40B4-BE49-F238E27FC236}">
                <a16:creationId xmlns:a16="http://schemas.microsoft.com/office/drawing/2014/main" id="{4880D76E-DB83-A5AB-341C-5896424B8969}"/>
              </a:ext>
            </a:extLst>
          </p:cNvPr>
          <p:cNvPicPr>
            <a:picLocks noChangeAspect="1"/>
          </p:cNvPicPr>
          <p:nvPr/>
        </p:nvPicPr>
        <p:blipFill>
          <a:blip r:embed="rId5"/>
          <a:stretch>
            <a:fillRect/>
          </a:stretch>
        </p:blipFill>
        <p:spPr>
          <a:xfrm>
            <a:off x="7928211" y="1502822"/>
            <a:ext cx="3087870" cy="3606800"/>
          </a:xfrm>
          <a:prstGeom prst="rect">
            <a:avLst/>
          </a:prstGeom>
        </p:spPr>
      </p:pic>
      <p:sp>
        <p:nvSpPr>
          <p:cNvPr id="9" name="TextBox 8">
            <a:extLst>
              <a:ext uri="{FF2B5EF4-FFF2-40B4-BE49-F238E27FC236}">
                <a16:creationId xmlns:a16="http://schemas.microsoft.com/office/drawing/2014/main" id="{03785D61-0790-4143-98D6-9BBBC97F55F7}"/>
              </a:ext>
            </a:extLst>
          </p:cNvPr>
          <p:cNvSpPr txBox="1"/>
          <p:nvPr/>
        </p:nvSpPr>
        <p:spPr>
          <a:xfrm>
            <a:off x="874059" y="739588"/>
            <a:ext cx="920899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dirty="0">
                <a:latin typeface="Times New Roman" panose="02020603050405020304" pitchFamily="18" charset="0"/>
                <a:ea typeface="+mn-lt"/>
                <a:cs typeface="Times New Roman" panose="02020603050405020304" pitchFamily="18" charset="0"/>
              </a:rPr>
              <a:t>Čia matome lygiagrečiai sujungtą elektros grandinę</a:t>
            </a:r>
            <a:r>
              <a:rPr lang="lt-LT" sz="2800" b="1" dirty="0">
                <a:ea typeface="+mn-lt"/>
                <a:cs typeface="+mn-lt"/>
              </a:rPr>
              <a:t>:</a:t>
            </a:r>
            <a:endParaRPr lang="lt-LT" sz="2800" dirty="0"/>
          </a:p>
        </p:txBody>
      </p:sp>
      <p:pic>
        <p:nvPicPr>
          <p:cNvPr id="8" name="Content Placeholder 3" descr="A plastic box with batteries and a red propeller&#10;&#10;Description automatically generated">
            <a:extLst>
              <a:ext uri="{FF2B5EF4-FFF2-40B4-BE49-F238E27FC236}">
                <a16:creationId xmlns:a16="http://schemas.microsoft.com/office/drawing/2014/main" id="{3788B008-5B49-B658-43B3-C2A8031E31D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0902" r="395"/>
          <a:stretch/>
        </p:blipFill>
        <p:spPr>
          <a:xfrm>
            <a:off x="4214096" y="1503494"/>
            <a:ext cx="3084033" cy="3606128"/>
          </a:xfrm>
          <a:prstGeom prst="rect">
            <a:avLst/>
          </a:prstGeom>
        </p:spPr>
      </p:pic>
      <p:sp>
        <p:nvSpPr>
          <p:cNvPr id="5" name="TextBox 4">
            <a:extLst>
              <a:ext uri="{FF2B5EF4-FFF2-40B4-BE49-F238E27FC236}">
                <a16:creationId xmlns:a16="http://schemas.microsoft.com/office/drawing/2014/main" id="{6E323849-320A-3637-8A22-7FE5578CC1BF}"/>
              </a:ext>
            </a:extLst>
          </p:cNvPr>
          <p:cNvSpPr txBox="1"/>
          <p:nvPr/>
        </p:nvSpPr>
        <p:spPr>
          <a:xfrm>
            <a:off x="743472" y="5768502"/>
            <a:ext cx="1157689" cy="461665"/>
          </a:xfrm>
          <a:prstGeom prst="rect">
            <a:avLst/>
          </a:prstGeom>
          <a:noFill/>
        </p:spPr>
        <p:txBody>
          <a:bodyPr wrap="none" rtlCol="0">
            <a:spAutoFit/>
          </a:bodyPr>
          <a:lstStyle/>
          <a:p>
            <a:r>
              <a:rPr lang="lt-LT" sz="2400" dirty="0">
                <a:latin typeface="Times New Roman" panose="02020603050405020304" pitchFamily="18" charset="0"/>
                <a:cs typeface="Times New Roman" panose="02020603050405020304" pitchFamily="18" charset="0"/>
              </a:rPr>
              <a:t>Schema</a:t>
            </a:r>
          </a:p>
        </p:txBody>
      </p:sp>
      <p:sp>
        <p:nvSpPr>
          <p:cNvPr id="10" name="TextBox 9">
            <a:extLst>
              <a:ext uri="{FF2B5EF4-FFF2-40B4-BE49-F238E27FC236}">
                <a16:creationId xmlns:a16="http://schemas.microsoft.com/office/drawing/2014/main" id="{8D537576-64B9-6A3C-624A-498DC9F2D6C8}"/>
              </a:ext>
            </a:extLst>
          </p:cNvPr>
          <p:cNvSpPr txBox="1"/>
          <p:nvPr/>
        </p:nvSpPr>
        <p:spPr>
          <a:xfrm>
            <a:off x="5119181" y="5814668"/>
            <a:ext cx="1524811" cy="461665"/>
          </a:xfrm>
          <a:prstGeom prst="rect">
            <a:avLst/>
          </a:prstGeom>
          <a:noFill/>
        </p:spPr>
        <p:txBody>
          <a:bodyPr wrap="square">
            <a:spAutoFit/>
          </a:bodyPr>
          <a:lstStyle/>
          <a:p>
            <a:r>
              <a:rPr lang="lt-LT" sz="2400" dirty="0">
                <a:latin typeface="Times New Roman" panose="02020603050405020304" pitchFamily="18" charset="0"/>
                <a:cs typeface="Times New Roman" panose="02020603050405020304" pitchFamily="18" charset="0"/>
              </a:rPr>
              <a:t>Priemonės</a:t>
            </a:r>
          </a:p>
        </p:txBody>
      </p:sp>
      <p:sp>
        <p:nvSpPr>
          <p:cNvPr id="12" name="TextBox 11">
            <a:extLst>
              <a:ext uri="{FF2B5EF4-FFF2-40B4-BE49-F238E27FC236}">
                <a16:creationId xmlns:a16="http://schemas.microsoft.com/office/drawing/2014/main" id="{2DD044E1-2134-2DC5-31E9-50EECFE713F8}"/>
              </a:ext>
            </a:extLst>
          </p:cNvPr>
          <p:cNvSpPr txBox="1"/>
          <p:nvPr/>
        </p:nvSpPr>
        <p:spPr>
          <a:xfrm>
            <a:off x="8450019" y="5773285"/>
            <a:ext cx="3480071" cy="461665"/>
          </a:xfrm>
          <a:prstGeom prst="rect">
            <a:avLst/>
          </a:prstGeom>
          <a:noFill/>
        </p:spPr>
        <p:txBody>
          <a:bodyPr wrap="square">
            <a:spAutoFit/>
          </a:bodyPr>
          <a:lstStyle/>
          <a:p>
            <a:r>
              <a:rPr lang="lt-LT" sz="2400" dirty="0">
                <a:latin typeface="Times New Roman" panose="02020603050405020304" pitchFamily="18" charset="0"/>
                <a:cs typeface="Times New Roman" panose="02020603050405020304" pitchFamily="18" charset="0"/>
              </a:rPr>
              <a:t>Sujungta gra</a:t>
            </a:r>
            <a:r>
              <a:rPr lang="en-US" sz="2400" dirty="0">
                <a:latin typeface="Times New Roman" panose="02020603050405020304" pitchFamily="18" charset="0"/>
                <a:cs typeface="Times New Roman" panose="02020603050405020304" pitchFamily="18" charset="0"/>
              </a:rPr>
              <a:t>n</a:t>
            </a:r>
            <a:r>
              <a:rPr lang="lt-LT" sz="2400" dirty="0">
                <a:latin typeface="Times New Roman" panose="02020603050405020304" pitchFamily="18" charset="0"/>
                <a:cs typeface="Times New Roman" panose="02020603050405020304" pitchFamily="18" charset="0"/>
              </a:rPr>
              <a:t>dinė</a:t>
            </a:r>
          </a:p>
        </p:txBody>
      </p:sp>
    </p:spTree>
    <p:extLst>
      <p:ext uri="{BB962C8B-B14F-4D97-AF65-F5344CB8AC3E}">
        <p14:creationId xmlns:p14="http://schemas.microsoft.com/office/powerpoint/2010/main" val="556049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Paveikslėlis, kuriame yra ekrano kopija, Stačiakampis, tekstas, Automobilio dalis&#10;&#10;Automatiškai sugeneruotas aprašymas">
            <a:extLst>
              <a:ext uri="{FF2B5EF4-FFF2-40B4-BE49-F238E27FC236}">
                <a16:creationId xmlns:a16="http://schemas.microsoft.com/office/drawing/2014/main" id="{2CAF035F-91AF-6440-F513-D8F5F2E96DA6}"/>
              </a:ext>
            </a:extLst>
          </p:cNvPr>
          <p:cNvPicPr>
            <a:picLocks noChangeAspect="1"/>
          </p:cNvPicPr>
          <p:nvPr/>
        </p:nvPicPr>
        <p:blipFill>
          <a:blip r:embed="rId2"/>
          <a:stretch>
            <a:fillRect/>
          </a:stretch>
        </p:blipFill>
        <p:spPr>
          <a:xfrm>
            <a:off x="445434" y="2215963"/>
            <a:ext cx="4152900" cy="4152900"/>
          </a:xfrm>
          <a:prstGeom prst="rect">
            <a:avLst/>
          </a:prstGeom>
        </p:spPr>
      </p:pic>
      <p:pic>
        <p:nvPicPr>
          <p:cNvPr id="3" name="Paveikslėlis 2" descr="Teksto laukas">
            <a:extLst>
              <a:ext uri="{FF2B5EF4-FFF2-40B4-BE49-F238E27FC236}">
                <a16:creationId xmlns:a16="http://schemas.microsoft.com/office/drawing/2014/main" id="{D4298C46-B5A7-B742-B081-2075AEA82ED5}"/>
              </a:ext>
            </a:extLst>
          </p:cNvPr>
          <p:cNvPicPr>
            <a:picLocks noChangeAspect="1"/>
          </p:cNvPicPr>
          <p:nvPr/>
        </p:nvPicPr>
        <p:blipFill>
          <a:blip r:embed="rId3"/>
          <a:stretch>
            <a:fillRect/>
          </a:stretch>
        </p:blipFill>
        <p:spPr>
          <a:xfrm>
            <a:off x="3165662" y="3143250"/>
            <a:ext cx="556372" cy="351304"/>
          </a:xfrm>
          <a:prstGeom prst="rect">
            <a:avLst/>
          </a:prstGeom>
        </p:spPr>
      </p:pic>
      <p:pic>
        <p:nvPicPr>
          <p:cNvPr id="4" name="Paveikslėlis 3" descr="Teksto laukas">
            <a:extLst>
              <a:ext uri="{FF2B5EF4-FFF2-40B4-BE49-F238E27FC236}">
                <a16:creationId xmlns:a16="http://schemas.microsoft.com/office/drawing/2014/main" id="{D9E41A15-5997-5F8F-FCFD-AF5C6EBBB285}"/>
              </a:ext>
            </a:extLst>
          </p:cNvPr>
          <p:cNvPicPr>
            <a:picLocks noChangeAspect="1"/>
          </p:cNvPicPr>
          <p:nvPr/>
        </p:nvPicPr>
        <p:blipFill>
          <a:blip r:embed="rId4"/>
          <a:stretch>
            <a:fillRect/>
          </a:stretch>
        </p:blipFill>
        <p:spPr>
          <a:xfrm>
            <a:off x="1582831" y="3734360"/>
            <a:ext cx="634813" cy="407333"/>
          </a:xfrm>
          <a:prstGeom prst="rect">
            <a:avLst/>
          </a:prstGeom>
        </p:spPr>
      </p:pic>
      <p:pic>
        <p:nvPicPr>
          <p:cNvPr id="7" name="Picture 4" descr="Paveikslėlis, kuriame yra gaivusis gėrimas, ekrano kopija, vidaus, lentyna&#10;&#10;Automatiškai sugeneruotas aprašymas">
            <a:extLst>
              <a:ext uri="{FF2B5EF4-FFF2-40B4-BE49-F238E27FC236}">
                <a16:creationId xmlns:a16="http://schemas.microsoft.com/office/drawing/2014/main" id="{F4ABBAB8-8BB6-3736-0109-8FD350B737CC}"/>
              </a:ext>
            </a:extLst>
          </p:cNvPr>
          <p:cNvPicPr>
            <a:picLocks noChangeAspect="1"/>
          </p:cNvPicPr>
          <p:nvPr/>
        </p:nvPicPr>
        <p:blipFill rotWithShape="1">
          <a:blip r:embed="rId5">
            <a:extLst>
              <a:ext uri="{28A0092B-C50C-407E-A947-70E740481C1C}">
                <a14:useLocalDpi xmlns:a14="http://schemas.microsoft.com/office/drawing/2010/main" val="0"/>
              </a:ext>
            </a:extLst>
          </a:blip>
          <a:srcRect l="26408" t="13626" r="-1680" b="25826"/>
          <a:stretch/>
        </p:blipFill>
        <p:spPr>
          <a:xfrm rot="16200000">
            <a:off x="6585215" y="973050"/>
            <a:ext cx="3731182" cy="6636615"/>
          </a:xfrm>
          <a:prstGeom prst="rect">
            <a:avLst/>
          </a:prstGeom>
        </p:spPr>
      </p:pic>
      <p:sp>
        <p:nvSpPr>
          <p:cNvPr id="9" name="TextBox 8">
            <a:extLst>
              <a:ext uri="{FF2B5EF4-FFF2-40B4-BE49-F238E27FC236}">
                <a16:creationId xmlns:a16="http://schemas.microsoft.com/office/drawing/2014/main" id="{B101A1EC-AB0B-0C25-2627-207E2391FB4B}"/>
              </a:ext>
            </a:extLst>
          </p:cNvPr>
          <p:cNvSpPr txBox="1"/>
          <p:nvPr/>
        </p:nvSpPr>
        <p:spPr>
          <a:xfrm>
            <a:off x="4825684" y="967520"/>
            <a:ext cx="6526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dirty="0">
                <a:latin typeface="Times New Roman" panose="02020603050405020304" pitchFamily="18" charset="0"/>
                <a:cs typeface="Times New Roman" panose="02020603050405020304" pitchFamily="18" charset="0"/>
              </a:rPr>
              <a:t>O štai čia - nuosekliai sujungta grandinė:</a:t>
            </a:r>
          </a:p>
        </p:txBody>
      </p:sp>
    </p:spTree>
    <p:extLst>
      <p:ext uri="{BB962C8B-B14F-4D97-AF65-F5344CB8AC3E}">
        <p14:creationId xmlns:p14="http://schemas.microsoft.com/office/powerpoint/2010/main" val="617297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A73A0015-93A6-3536-EDB3-AA682441CB1A}"/>
              </a:ext>
            </a:extLst>
          </p:cNvPr>
          <p:cNvSpPr>
            <a:spLocks noGrp="1"/>
          </p:cNvSpPr>
          <p:nvPr>
            <p:ph idx="1"/>
          </p:nvPr>
        </p:nvSpPr>
        <p:spPr>
          <a:xfrm>
            <a:off x="838200" y="648578"/>
            <a:ext cx="10515600" cy="1827336"/>
          </a:xfrm>
        </p:spPr>
        <p:txBody>
          <a:bodyPr>
            <a:normAutofit lnSpcReduction="10000"/>
          </a:bodyPr>
          <a:lstStyle/>
          <a:p>
            <a:pPr marL="0" indent="0" algn="just">
              <a:buNone/>
            </a:pPr>
            <a:r>
              <a:rPr lang="lt-LT" b="1" dirty="0">
                <a:latin typeface="Times New Roman" panose="02020603050405020304" pitchFamily="18" charset="0"/>
                <a:cs typeface="Times New Roman" panose="02020603050405020304" pitchFamily="18" charset="0"/>
              </a:rPr>
              <a:t>Išvada: </a:t>
            </a:r>
            <a:r>
              <a:rPr lang="lt-LT" dirty="0">
                <a:latin typeface="Times New Roman" panose="02020603050405020304" pitchFamily="18" charset="0"/>
                <a:cs typeface="Times New Roman" panose="02020603050405020304" pitchFamily="18" charset="0"/>
              </a:rPr>
              <a:t>Hipotezė pasitvirtino. Lygiagrečiai sujungtos elektros grandinės švies ryškiau nei nuosekliai sujungtos dėl to, kad kiekvienas lygiagrečiai sujungtas elementas gauna pilną šaltinio įtampą, o nuosekliai sujungtuose elementuose įtampa ir srovė pasiskirsto, dėl ko sumažėja kiekvieno elemento ryškumas.</a:t>
            </a:r>
          </a:p>
        </p:txBody>
      </p:sp>
      <p:pic>
        <p:nvPicPr>
          <p:cNvPr id="4" name="Paveikslėlis 1" descr="Paveikslėlis, kuriame yra Elektronikos inžinerija, grandinė, Elektroninis komponentas, elektronika&#10;&#10;Automatiškai sugeneruotas aprašymas">
            <a:extLst>
              <a:ext uri="{FF2B5EF4-FFF2-40B4-BE49-F238E27FC236}">
                <a16:creationId xmlns:a16="http://schemas.microsoft.com/office/drawing/2014/main" id="{852FDC92-7D9D-4DC9-A043-14CAE9467C10}"/>
              </a:ext>
            </a:extLst>
          </p:cNvPr>
          <p:cNvPicPr>
            <a:picLocks noChangeAspect="1"/>
          </p:cNvPicPr>
          <p:nvPr/>
        </p:nvPicPr>
        <p:blipFill>
          <a:blip r:embed="rId2"/>
          <a:stretch>
            <a:fillRect/>
          </a:stretch>
        </p:blipFill>
        <p:spPr>
          <a:xfrm rot="10800000">
            <a:off x="1471246" y="2724198"/>
            <a:ext cx="3371812" cy="3612701"/>
          </a:xfrm>
          <a:prstGeom prst="rect">
            <a:avLst/>
          </a:prstGeom>
        </p:spPr>
      </p:pic>
      <p:pic>
        <p:nvPicPr>
          <p:cNvPr id="5" name="Paveikslėlis 1" descr="Paveikslėlis, kuriame yra ekrano kopija, Stačiakampis, tekstas, Automobilio dalis&#10;&#10;Automatiškai sugeneruotas aprašymas">
            <a:extLst>
              <a:ext uri="{FF2B5EF4-FFF2-40B4-BE49-F238E27FC236}">
                <a16:creationId xmlns:a16="http://schemas.microsoft.com/office/drawing/2014/main" id="{80EEACDD-4BA1-4162-9050-E3C1FDA9E35F}"/>
              </a:ext>
            </a:extLst>
          </p:cNvPr>
          <p:cNvPicPr>
            <a:picLocks noChangeAspect="1"/>
          </p:cNvPicPr>
          <p:nvPr/>
        </p:nvPicPr>
        <p:blipFill>
          <a:blip r:embed="rId3"/>
          <a:stretch>
            <a:fillRect/>
          </a:stretch>
        </p:blipFill>
        <p:spPr>
          <a:xfrm>
            <a:off x="6396068" y="2596327"/>
            <a:ext cx="3620129" cy="3620129"/>
          </a:xfrm>
          <a:prstGeom prst="rect">
            <a:avLst/>
          </a:prstGeom>
        </p:spPr>
      </p:pic>
    </p:spTree>
    <p:extLst>
      <p:ext uri="{BB962C8B-B14F-4D97-AF65-F5344CB8AC3E}">
        <p14:creationId xmlns:p14="http://schemas.microsoft.com/office/powerpoint/2010/main" val="509448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omputer and electronics connected to each other&#10;&#10;Description automatically generated">
            <a:extLst>
              <a:ext uri="{FF2B5EF4-FFF2-40B4-BE49-F238E27FC236}">
                <a16:creationId xmlns:a16="http://schemas.microsoft.com/office/drawing/2014/main" id="{0F7F0F83-7C46-2A80-1468-53C3B13E2F5C}"/>
              </a:ext>
            </a:extLst>
          </p:cNvPr>
          <p:cNvPicPr>
            <a:picLocks noChangeAspect="1"/>
          </p:cNvPicPr>
          <p:nvPr/>
        </p:nvPicPr>
        <p:blipFill rotWithShape="1">
          <a:blip r:embed="rId2">
            <a:alphaModFix amt="35000"/>
          </a:blip>
          <a:srcRect t="22398" b="21352"/>
          <a:stretch/>
        </p:blipFill>
        <p:spPr>
          <a:xfrm>
            <a:off x="20" y="1"/>
            <a:ext cx="12191980" cy="6857999"/>
          </a:xfrm>
          <a:prstGeom prst="rect">
            <a:avLst/>
          </a:prstGeom>
        </p:spPr>
      </p:pic>
      <p:sp>
        <p:nvSpPr>
          <p:cNvPr id="2" name="Title 1">
            <a:extLst>
              <a:ext uri="{FF2B5EF4-FFF2-40B4-BE49-F238E27FC236}">
                <a16:creationId xmlns:a16="http://schemas.microsoft.com/office/drawing/2014/main" id="{6A6059D7-A1C2-FF6F-B37C-5CB533D6B8B1}"/>
              </a:ext>
            </a:extLst>
          </p:cNvPr>
          <p:cNvSpPr>
            <a:spLocks noGrp="1"/>
          </p:cNvSpPr>
          <p:nvPr>
            <p:ph type="title"/>
          </p:nvPr>
        </p:nvSpPr>
        <p:spPr>
          <a:xfrm>
            <a:off x="980440" y="0"/>
            <a:ext cx="10424485" cy="1652824"/>
          </a:xfrm>
        </p:spPr>
        <p:txBody>
          <a:bodyPr>
            <a:normAutofit/>
          </a:bodyPr>
          <a:lstStyle/>
          <a:p>
            <a:pPr algn="ctr"/>
            <a:r>
              <a:rPr lang="en-US" noProof="1">
                <a:ln w="22225">
                  <a:solidFill>
                    <a:srgbClr val="FFFFFF"/>
                  </a:solidFill>
                </a:ln>
                <a:solidFill>
                  <a:srgbClr val="FFFFFF"/>
                </a:solidFill>
                <a:latin typeface="Times New Roman"/>
                <a:cs typeface="Times New Roman"/>
              </a:rPr>
              <a:t>Tarp </a:t>
            </a:r>
            <a:r>
              <a:rPr lang="lt-LT" noProof="1">
                <a:ln w="22225">
                  <a:solidFill>
                    <a:srgbClr val="FFFFFF"/>
                  </a:solidFill>
                </a:ln>
                <a:solidFill>
                  <a:srgbClr val="FFFFFF"/>
                </a:solidFill>
                <a:latin typeface="Times New Roman"/>
                <a:cs typeface="Times New Roman"/>
              </a:rPr>
              <a:t>mokinių </a:t>
            </a:r>
            <a:r>
              <a:rPr lang="en-US" noProof="1">
                <a:ln w="22225">
                  <a:solidFill>
                    <a:srgbClr val="FFFFFF"/>
                  </a:solidFill>
                </a:ln>
                <a:solidFill>
                  <a:srgbClr val="FFFFFF"/>
                </a:solidFill>
                <a:latin typeface="Times New Roman"/>
                <a:cs typeface="Times New Roman"/>
              </a:rPr>
              <a:t>labiausiai paplit</a:t>
            </a:r>
            <a:r>
              <a:rPr lang="lt-LT" noProof="1">
                <a:ln w="22225">
                  <a:solidFill>
                    <a:srgbClr val="FFFFFF"/>
                  </a:solidFill>
                </a:ln>
                <a:solidFill>
                  <a:srgbClr val="FFFFFF"/>
                </a:solidFill>
                <a:latin typeface="Times New Roman"/>
                <a:cs typeface="Times New Roman"/>
              </a:rPr>
              <a:t>ę</a:t>
            </a:r>
            <a:r>
              <a:rPr lang="en-US" noProof="1">
                <a:ln w="22225">
                  <a:solidFill>
                    <a:srgbClr val="FFFFFF"/>
                  </a:solidFill>
                </a:ln>
                <a:solidFill>
                  <a:srgbClr val="FFFFFF"/>
                </a:solidFill>
                <a:latin typeface="Times New Roman"/>
                <a:cs typeface="Times New Roman"/>
              </a:rPr>
              <a:t> elektonini</a:t>
            </a:r>
            <a:r>
              <a:rPr lang="lt-LT" noProof="1">
                <a:ln w="22225">
                  <a:solidFill>
                    <a:srgbClr val="FFFFFF"/>
                  </a:solidFill>
                </a:ln>
                <a:solidFill>
                  <a:srgbClr val="FFFFFF"/>
                </a:solidFill>
                <a:latin typeface="Times New Roman"/>
                <a:cs typeface="Times New Roman"/>
              </a:rPr>
              <a:t>ai</a:t>
            </a:r>
            <a:r>
              <a:rPr lang="en-US" noProof="1">
                <a:ln w="22225">
                  <a:solidFill>
                    <a:srgbClr val="FFFFFF"/>
                  </a:solidFill>
                </a:ln>
                <a:solidFill>
                  <a:srgbClr val="FFFFFF"/>
                </a:solidFill>
                <a:latin typeface="Times New Roman"/>
                <a:cs typeface="Times New Roman"/>
              </a:rPr>
              <a:t> prietais</a:t>
            </a:r>
            <a:r>
              <a:rPr lang="lt-LT" noProof="1">
                <a:ln w="22225">
                  <a:solidFill>
                    <a:srgbClr val="FFFFFF"/>
                  </a:solidFill>
                </a:ln>
                <a:solidFill>
                  <a:srgbClr val="FFFFFF"/>
                </a:solidFill>
                <a:latin typeface="Times New Roman"/>
                <a:cs typeface="Times New Roman"/>
              </a:rPr>
              <a:t>ai</a:t>
            </a:r>
            <a:r>
              <a:rPr lang="en-US" noProof="1">
                <a:ln w="22225">
                  <a:solidFill>
                    <a:srgbClr val="FFFFFF"/>
                  </a:solidFill>
                </a:ln>
                <a:solidFill>
                  <a:srgbClr val="FFFFFF"/>
                </a:solidFill>
                <a:latin typeface="Times New Roman"/>
                <a:cs typeface="Times New Roman"/>
              </a:rPr>
              <a:t>:</a:t>
            </a:r>
            <a:endParaRPr lang="lt-LT" dirty="0"/>
          </a:p>
        </p:txBody>
      </p:sp>
      <p:sp>
        <p:nvSpPr>
          <p:cNvPr id="3" name="Content Placeholder 2">
            <a:extLst>
              <a:ext uri="{FF2B5EF4-FFF2-40B4-BE49-F238E27FC236}">
                <a16:creationId xmlns:a16="http://schemas.microsoft.com/office/drawing/2014/main" id="{636FBD35-0332-D177-0DAC-1790AB83BA70}"/>
              </a:ext>
            </a:extLst>
          </p:cNvPr>
          <p:cNvSpPr>
            <a:spLocks noGrp="1"/>
          </p:cNvSpPr>
          <p:nvPr>
            <p:ph idx="1"/>
          </p:nvPr>
        </p:nvSpPr>
        <p:spPr>
          <a:xfrm>
            <a:off x="3924463" y="1651811"/>
            <a:ext cx="7874000" cy="5093018"/>
          </a:xfrm>
          <a:solidFill>
            <a:schemeClr val="tx2">
              <a:lumMod val="90000"/>
            </a:schemeClr>
          </a:solidFill>
          <a:ln w="28575">
            <a:solidFill>
              <a:schemeClr val="accent1"/>
            </a:solidFill>
          </a:ln>
        </p:spPr>
        <p:txBody>
          <a:bodyPr vert="horz" lIns="91440" tIns="45720" rIns="91440" bIns="45720" rtlCol="0" anchor="t">
            <a:normAutofit fontScale="92500" lnSpcReduction="10000"/>
          </a:bodyPr>
          <a:lstStyle/>
          <a:p>
            <a:pPr marL="0" indent="0">
              <a:buNone/>
            </a:pPr>
            <a:endParaRPr lang="lt-LT" sz="2000" b="1" noProof="1">
              <a:solidFill>
                <a:schemeClr val="bg1"/>
              </a:solidFill>
              <a:latin typeface="Times New Roman" panose="02020603050405020304" pitchFamily="18" charset="0"/>
              <a:ea typeface="+mn-lt"/>
              <a:cs typeface="Times New Roman" panose="02020603050405020304" pitchFamily="18" charset="0"/>
            </a:endParaRPr>
          </a:p>
          <a:p>
            <a:pPr marL="0" indent="0" algn="just">
              <a:buNone/>
            </a:pPr>
            <a:r>
              <a:rPr lang="en-US" sz="2000" b="1" noProof="1">
                <a:solidFill>
                  <a:schemeClr val="bg1"/>
                </a:solidFill>
                <a:latin typeface="Times New Roman" panose="02020603050405020304" pitchFamily="18" charset="0"/>
                <a:ea typeface="+mn-lt"/>
                <a:cs typeface="Times New Roman" panose="02020603050405020304" pitchFamily="18" charset="0"/>
              </a:rPr>
              <a:t>Išmanieji telefonai ir planšetiniai kompiuteriai:</a:t>
            </a:r>
            <a:r>
              <a:rPr lang="en-US" sz="2000" noProof="1">
                <a:solidFill>
                  <a:schemeClr val="bg1"/>
                </a:solidFill>
                <a:latin typeface="Times New Roman" panose="02020603050405020304" pitchFamily="18" charset="0"/>
                <a:ea typeface="+mn-lt"/>
                <a:cs typeface="Times New Roman" panose="02020603050405020304" pitchFamily="18" charset="0"/>
              </a:rPr>
              <a:t> mobiliuosius įrenginius, kurie leidžia bendrauti, prisijungti prie interneto, apdoroti duomenis ir saugoti informaciją.</a:t>
            </a:r>
            <a:endParaRPr lang="en-US" sz="2000" noProof="1">
              <a:solidFill>
                <a:schemeClr val="bg1"/>
              </a:solidFill>
              <a:latin typeface="Times New Roman" panose="02020603050405020304" pitchFamily="18" charset="0"/>
              <a:cs typeface="Times New Roman" panose="02020603050405020304" pitchFamily="18" charset="0"/>
            </a:endParaRPr>
          </a:p>
          <a:p>
            <a:pPr marL="0" indent="0" algn="just">
              <a:buNone/>
            </a:pPr>
            <a:endParaRPr lang="en-US" sz="2000" noProof="1">
              <a:solidFill>
                <a:schemeClr val="bg1"/>
              </a:solidFill>
              <a:latin typeface="Times New Roman" panose="02020603050405020304" pitchFamily="18" charset="0"/>
              <a:ea typeface="+mn-lt"/>
              <a:cs typeface="Times New Roman" panose="02020603050405020304" pitchFamily="18" charset="0"/>
            </a:endParaRPr>
          </a:p>
          <a:p>
            <a:pPr marL="0" indent="0" algn="just">
              <a:buNone/>
            </a:pPr>
            <a:r>
              <a:rPr lang="en-US" sz="2000" b="1" noProof="1">
                <a:solidFill>
                  <a:schemeClr val="bg1"/>
                </a:solidFill>
                <a:latin typeface="Times New Roman" panose="02020603050405020304" pitchFamily="18" charset="0"/>
                <a:ea typeface="+mn-lt"/>
                <a:cs typeface="Times New Roman" panose="02020603050405020304" pitchFamily="18" charset="0"/>
              </a:rPr>
              <a:t>Kompiuteriai:</a:t>
            </a:r>
            <a:r>
              <a:rPr lang="en-US" sz="2000" noProof="1">
                <a:solidFill>
                  <a:schemeClr val="bg1"/>
                </a:solidFill>
                <a:latin typeface="Times New Roman" panose="02020603050405020304" pitchFamily="18" charset="0"/>
                <a:ea typeface="+mn-lt"/>
                <a:cs typeface="Times New Roman" panose="02020603050405020304" pitchFamily="18" charset="0"/>
              </a:rPr>
              <a:t> staliniai ar nešiojamieji įrenginiai, leidžiantys apdoroti informaciją ir atlikti užduotis.</a:t>
            </a:r>
            <a:endParaRPr lang="en-US" sz="2000" noProof="1">
              <a:solidFill>
                <a:schemeClr val="bg1"/>
              </a:solidFill>
              <a:latin typeface="Times New Roman" panose="02020603050405020304" pitchFamily="18" charset="0"/>
              <a:cs typeface="Times New Roman" panose="02020603050405020304" pitchFamily="18" charset="0"/>
            </a:endParaRPr>
          </a:p>
          <a:p>
            <a:pPr marL="0" indent="0" algn="just">
              <a:buNone/>
            </a:pPr>
            <a:endParaRPr lang="en-US" sz="2000" noProof="1">
              <a:solidFill>
                <a:schemeClr val="bg1"/>
              </a:solidFill>
              <a:latin typeface="Times New Roman" panose="02020603050405020304" pitchFamily="18" charset="0"/>
              <a:ea typeface="+mn-lt"/>
              <a:cs typeface="Times New Roman" panose="02020603050405020304" pitchFamily="18" charset="0"/>
            </a:endParaRPr>
          </a:p>
          <a:p>
            <a:pPr marL="0" indent="0" algn="just">
              <a:buNone/>
            </a:pPr>
            <a:r>
              <a:rPr lang="en-US" sz="2000" b="1" noProof="1">
                <a:solidFill>
                  <a:schemeClr val="bg1"/>
                </a:solidFill>
                <a:latin typeface="Times New Roman" panose="02020603050405020304" pitchFamily="18" charset="0"/>
                <a:ea typeface="+mn-lt"/>
                <a:cs typeface="Times New Roman" panose="02020603050405020304" pitchFamily="18" charset="0"/>
              </a:rPr>
              <a:t>Televizoriai ir monitoriai:</a:t>
            </a:r>
            <a:r>
              <a:rPr lang="en-US" sz="2000" noProof="1">
                <a:solidFill>
                  <a:schemeClr val="bg1"/>
                </a:solidFill>
                <a:latin typeface="Times New Roman" panose="02020603050405020304" pitchFamily="18" charset="0"/>
                <a:ea typeface="+mn-lt"/>
                <a:cs typeface="Times New Roman" panose="02020603050405020304" pitchFamily="18" charset="0"/>
              </a:rPr>
              <a:t> įrenginiai, leidžiantys peržiūrėti vaizdus ir vaizdo įrašus.</a:t>
            </a:r>
            <a:endParaRPr lang="en-US" sz="2000" noProof="1">
              <a:solidFill>
                <a:schemeClr val="bg1"/>
              </a:solidFill>
              <a:latin typeface="Times New Roman" panose="02020603050405020304" pitchFamily="18" charset="0"/>
              <a:cs typeface="Times New Roman" panose="02020603050405020304" pitchFamily="18" charset="0"/>
            </a:endParaRPr>
          </a:p>
          <a:p>
            <a:pPr marL="0" indent="0" algn="just">
              <a:buNone/>
            </a:pPr>
            <a:endParaRPr lang="en-US" sz="2000" noProof="1">
              <a:solidFill>
                <a:schemeClr val="bg1"/>
              </a:solidFill>
              <a:latin typeface="Times New Roman" panose="02020603050405020304" pitchFamily="18" charset="0"/>
              <a:ea typeface="+mn-lt"/>
              <a:cs typeface="Times New Roman" panose="02020603050405020304" pitchFamily="18" charset="0"/>
            </a:endParaRPr>
          </a:p>
          <a:p>
            <a:pPr marL="0" indent="0" algn="just">
              <a:buNone/>
            </a:pPr>
            <a:r>
              <a:rPr lang="en-US" sz="2000" b="1" noProof="1">
                <a:solidFill>
                  <a:schemeClr val="bg1"/>
                </a:solidFill>
                <a:latin typeface="Times New Roman" panose="02020603050405020304" pitchFamily="18" charset="0"/>
                <a:ea typeface="+mn-lt"/>
                <a:cs typeface="Times New Roman" panose="02020603050405020304" pitchFamily="18" charset="0"/>
              </a:rPr>
              <a:t>Vaizdo žaidimų konsolės:</a:t>
            </a:r>
            <a:r>
              <a:rPr lang="en-US" sz="2000" noProof="1">
                <a:solidFill>
                  <a:schemeClr val="bg1"/>
                </a:solidFill>
                <a:latin typeface="Times New Roman" panose="02020603050405020304" pitchFamily="18" charset="0"/>
                <a:ea typeface="+mn-lt"/>
                <a:cs typeface="Times New Roman" panose="02020603050405020304" pitchFamily="18" charset="0"/>
              </a:rPr>
              <a:t> įrenginiai, skirti žaisti vaizdo žaidimus.</a:t>
            </a:r>
            <a:endParaRPr lang="en-US" sz="2000" noProof="1">
              <a:solidFill>
                <a:schemeClr val="bg1"/>
              </a:solidFill>
              <a:latin typeface="Times New Roman" panose="02020603050405020304" pitchFamily="18" charset="0"/>
              <a:cs typeface="Times New Roman" panose="02020603050405020304" pitchFamily="18" charset="0"/>
            </a:endParaRPr>
          </a:p>
          <a:p>
            <a:pPr marL="0" indent="0" algn="just">
              <a:buNone/>
            </a:pPr>
            <a:endParaRPr lang="en-US" sz="2000" noProof="1">
              <a:solidFill>
                <a:schemeClr val="bg1"/>
              </a:solidFill>
              <a:latin typeface="Times New Roman" panose="02020603050405020304" pitchFamily="18" charset="0"/>
              <a:ea typeface="+mn-lt"/>
              <a:cs typeface="Times New Roman" panose="02020603050405020304" pitchFamily="18" charset="0"/>
            </a:endParaRPr>
          </a:p>
          <a:p>
            <a:pPr marL="0" indent="0" algn="just">
              <a:buNone/>
            </a:pPr>
            <a:r>
              <a:rPr lang="en-US" sz="2000" b="1" noProof="1">
                <a:solidFill>
                  <a:schemeClr val="bg1"/>
                </a:solidFill>
                <a:latin typeface="Times New Roman" panose="02020603050405020304" pitchFamily="18" charset="0"/>
                <a:ea typeface="+mn-lt"/>
                <a:cs typeface="Times New Roman" panose="02020603050405020304" pitchFamily="18" charset="0"/>
              </a:rPr>
              <a:t>Garso ir vaizdo grotuvai:</a:t>
            </a:r>
            <a:r>
              <a:rPr lang="en-US" sz="2000" noProof="1">
                <a:solidFill>
                  <a:schemeClr val="bg1"/>
                </a:solidFill>
                <a:latin typeface="Times New Roman" panose="02020603050405020304" pitchFamily="18" charset="0"/>
                <a:ea typeface="+mn-lt"/>
                <a:cs typeface="Times New Roman" panose="02020603050405020304" pitchFamily="18" charset="0"/>
              </a:rPr>
              <a:t> įrenginiai, leidžiantys leisti ir saugoti muziką, filmus ir kitų tipų garso ir vaizdo failus.</a:t>
            </a:r>
            <a:br>
              <a:rPr lang="en-US" sz="2000" noProof="1">
                <a:solidFill>
                  <a:schemeClr val="bg1"/>
                </a:solidFill>
                <a:latin typeface="Times New Roman" panose="02020603050405020304" pitchFamily="18" charset="0"/>
                <a:ea typeface="+mn-lt"/>
                <a:cs typeface="Times New Roman" panose="02020603050405020304" pitchFamily="18" charset="0"/>
              </a:rPr>
            </a:br>
            <a:endParaRPr lang="en-US" sz="2000" dirty="0">
              <a:solidFill>
                <a:schemeClr val="bg1"/>
              </a:solidFill>
              <a:latin typeface="Times New Roman" panose="02020603050405020304" pitchFamily="18" charset="0"/>
              <a:ea typeface="+mn-lt"/>
              <a:cs typeface="Times New Roman" panose="02020603050405020304" pitchFamily="18" charset="0"/>
            </a:endParaRPr>
          </a:p>
          <a:p>
            <a:pPr marL="0" indent="0">
              <a:buNone/>
            </a:pPr>
            <a:endParaRPr lang="en-US" sz="1500" dirty="0">
              <a:solidFill>
                <a:srgbClr val="FFFFFF"/>
              </a:solidFill>
            </a:endParaRPr>
          </a:p>
        </p:txBody>
      </p:sp>
    </p:spTree>
    <p:extLst>
      <p:ext uri="{BB962C8B-B14F-4D97-AF65-F5344CB8AC3E}">
        <p14:creationId xmlns:p14="http://schemas.microsoft.com/office/powerpoint/2010/main" val="3732454374"/>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EC9D8-141A-33CB-3595-31427FA39FFC}"/>
              </a:ext>
            </a:extLst>
          </p:cNvPr>
          <p:cNvSpPr>
            <a:spLocks noGrp="1"/>
          </p:cNvSpPr>
          <p:nvPr>
            <p:ph type="title"/>
          </p:nvPr>
        </p:nvSpPr>
        <p:spPr>
          <a:xfrm>
            <a:off x="838200" y="355911"/>
            <a:ext cx="10515600" cy="1133499"/>
          </a:xfrm>
        </p:spPr>
        <p:txBody>
          <a:bodyPr>
            <a:normAutofit/>
          </a:bodyPr>
          <a:lstStyle/>
          <a:p>
            <a:pPr algn="ctr"/>
            <a:r>
              <a:rPr lang="en-US" sz="5200" noProof="1">
                <a:latin typeface="Times New Roman"/>
                <a:cs typeface="Times New Roman"/>
              </a:rPr>
              <a:t>Apklausa</a:t>
            </a:r>
            <a:r>
              <a:rPr lang="en-US" sz="5200" dirty="0">
                <a:latin typeface="Times New Roman"/>
                <a:cs typeface="Times New Roman"/>
              </a:rPr>
              <a:t>:</a:t>
            </a:r>
          </a:p>
        </p:txBody>
      </p:sp>
      <p:sp>
        <p:nvSpPr>
          <p:cNvPr id="3" name="Content Placeholder 2">
            <a:extLst>
              <a:ext uri="{FF2B5EF4-FFF2-40B4-BE49-F238E27FC236}">
                <a16:creationId xmlns:a16="http://schemas.microsoft.com/office/drawing/2014/main" id="{4CE6DF5F-70DB-7437-90D7-6203CF45FF1E}"/>
              </a:ext>
            </a:extLst>
          </p:cNvPr>
          <p:cNvSpPr>
            <a:spLocks/>
          </p:cNvSpPr>
          <p:nvPr/>
        </p:nvSpPr>
        <p:spPr>
          <a:xfrm>
            <a:off x="838200" y="1489410"/>
            <a:ext cx="10515600" cy="1089721"/>
          </a:xfrm>
          <a:prstGeom prst="rect">
            <a:avLst/>
          </a:prstGeom>
          <a:solidFill>
            <a:schemeClr val="accent1">
              <a:lumMod val="60000"/>
              <a:lumOff val="40000"/>
            </a:schemeClr>
          </a:solidFill>
        </p:spPr>
        <p:txBody>
          <a:bodyPr vert="horz" lIns="91440" tIns="45720" rIns="91440" bIns="45720" rtlCol="0" anchor="t">
            <a:normAutofit fontScale="92500"/>
          </a:bodyPr>
          <a:lstStyle/>
          <a:p>
            <a:pPr algn="just" defTabSz="786384">
              <a:spcAft>
                <a:spcPts val="600"/>
              </a:spcAft>
            </a:pPr>
            <a:r>
              <a:rPr lang="en-US" sz="1548" kern="1200" dirty="0">
                <a:solidFill>
                  <a:schemeClr val="tx1"/>
                </a:solidFill>
                <a:latin typeface="Times New Roman"/>
                <a:ea typeface="+mn-ea"/>
                <a:cs typeface="Arabic Typesetting"/>
              </a:rPr>
              <a:t> </a:t>
            </a:r>
            <a:r>
              <a:rPr lang="en-US" sz="2064" kern="1200" dirty="0">
                <a:solidFill>
                  <a:schemeClr val="tx1"/>
                </a:solidFill>
                <a:latin typeface="Times New Roman"/>
                <a:ea typeface="+mn-ea"/>
                <a:cs typeface="Arabic Typesetting"/>
              </a:rPr>
              <a:t> </a:t>
            </a:r>
            <a:r>
              <a:rPr lang="en-US" sz="2400" kern="1200" noProof="1">
                <a:solidFill>
                  <a:schemeClr val="tx1"/>
                </a:solidFill>
                <a:latin typeface="Times New Roman"/>
                <a:ea typeface="+mn-ea"/>
                <a:cs typeface="Arabic Typesetting"/>
              </a:rPr>
              <a:t>Mes apklausėme 10 suaugusių ir 10 vaikų kokius elektronikos prietaisus jie naudoja kiekvieną dieną. Štai </a:t>
            </a:r>
            <a:r>
              <a:rPr lang="en-US" sz="2400" kern="1200" noProof="1">
                <a:solidFill>
                  <a:schemeClr val="tx1"/>
                </a:solidFill>
                <a:latin typeface="Times New Roman"/>
                <a:ea typeface="+mn-lt"/>
                <a:cs typeface="+mn-lt"/>
              </a:rPr>
              <a:t>dažniausiai pasikartojantys atsakymai iš kiekvienos grupės:</a:t>
            </a:r>
          </a:p>
          <a:p>
            <a:pPr>
              <a:spcAft>
                <a:spcPts val="600"/>
              </a:spcAft>
              <a:buNone/>
            </a:pPr>
            <a:endParaRPr lang="en-US" dirty="0">
              <a:latin typeface="Times New Roman"/>
            </a:endParaRPr>
          </a:p>
        </p:txBody>
      </p:sp>
      <p:graphicFrame>
        <p:nvGraphicFramePr>
          <p:cNvPr id="4" name="Diagrama 3"/>
          <p:cNvGraphicFramePr/>
          <p:nvPr>
            <p:extLst>
              <p:ext uri="{D42A27DB-BD31-4B8C-83A1-F6EECF244321}">
                <p14:modId xmlns:p14="http://schemas.microsoft.com/office/powerpoint/2010/main" val="1008105641"/>
              </p:ext>
            </p:extLst>
          </p:nvPr>
        </p:nvGraphicFramePr>
        <p:xfrm>
          <a:off x="1085901" y="3135286"/>
          <a:ext cx="4595052" cy="29263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a 4"/>
          <p:cNvGraphicFramePr/>
          <p:nvPr>
            <p:extLst>
              <p:ext uri="{D42A27DB-BD31-4B8C-83A1-F6EECF244321}">
                <p14:modId xmlns:p14="http://schemas.microsoft.com/office/powerpoint/2010/main" val="575293479"/>
              </p:ext>
            </p:extLst>
          </p:nvPr>
        </p:nvGraphicFramePr>
        <p:xfrm>
          <a:off x="5947855" y="3284346"/>
          <a:ext cx="4877298" cy="28861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9648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aveikslėlis 3">
            <a:extLst>
              <a:ext uri="{FF2B5EF4-FFF2-40B4-BE49-F238E27FC236}">
                <a16:creationId xmlns:a16="http://schemas.microsoft.com/office/drawing/2014/main" id="{C179CB64-B3B4-2A8D-CE64-42A5CCD62615}"/>
              </a:ext>
            </a:extLst>
          </p:cNvPr>
          <p:cNvPicPr>
            <a:picLocks noChangeAspect="1"/>
          </p:cNvPicPr>
          <p:nvPr/>
        </p:nvPicPr>
        <p:blipFill>
          <a:blip r:embed="rId2"/>
          <a:stretch>
            <a:fillRect/>
          </a:stretch>
        </p:blipFill>
        <p:spPr>
          <a:xfrm>
            <a:off x="320538" y="1092419"/>
            <a:ext cx="5160025" cy="419251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urinio vietos rezervavimo ženklas 2">
            <a:extLst>
              <a:ext uri="{FF2B5EF4-FFF2-40B4-BE49-F238E27FC236}">
                <a16:creationId xmlns:a16="http://schemas.microsoft.com/office/drawing/2014/main" id="{A9F3F8E0-51C2-7285-2AF1-A7DDBB2C7621}"/>
              </a:ext>
            </a:extLst>
          </p:cNvPr>
          <p:cNvSpPr>
            <a:spLocks noGrp="1"/>
          </p:cNvSpPr>
          <p:nvPr>
            <p:ph idx="1"/>
          </p:nvPr>
        </p:nvSpPr>
        <p:spPr>
          <a:xfrm>
            <a:off x="5894962" y="1984443"/>
            <a:ext cx="5458838" cy="4192520"/>
          </a:xfrm>
        </p:spPr>
        <p:txBody>
          <a:bodyPr>
            <a:normAutofit/>
          </a:bodyPr>
          <a:lstStyle/>
          <a:p>
            <a:pPr marL="0" indent="0">
              <a:buNone/>
            </a:pPr>
            <a:r>
              <a:rPr lang="lt-LT" b="1" i="0" dirty="0">
                <a:effectLst/>
                <a:highlight>
                  <a:srgbClr val="FFFFFF"/>
                </a:highlight>
                <a:latin typeface="Times New Roman" panose="02020603050405020304" pitchFamily="18" charset="0"/>
                <a:cs typeface="Times New Roman" panose="02020603050405020304" pitchFamily="18" charset="0"/>
              </a:rPr>
              <a:t>Lemputė:</a:t>
            </a:r>
            <a:endParaRPr lang="en-US" dirty="0">
              <a:highlight>
                <a:srgbClr val="FFFFFF"/>
              </a:highlight>
              <a:latin typeface="Times New Roman" panose="02020603050405020304" pitchFamily="18" charset="0"/>
              <a:cs typeface="Times New Roman" panose="02020603050405020304" pitchFamily="18" charset="0"/>
            </a:endParaRPr>
          </a:p>
          <a:p>
            <a:pPr algn="just"/>
            <a:r>
              <a:rPr lang="lt-LT" b="1" i="0" dirty="0">
                <a:effectLst/>
                <a:highlight>
                  <a:srgbClr val="FFFFFF"/>
                </a:highlight>
                <a:latin typeface="Times New Roman" panose="02020603050405020304" pitchFamily="18" charset="0"/>
                <a:cs typeface="Times New Roman" panose="02020603050405020304" pitchFamily="18" charset="0"/>
              </a:rPr>
              <a:t>Maitinimo šaltinis:</a:t>
            </a:r>
            <a:r>
              <a:rPr lang="lt-LT" b="0" i="0" dirty="0">
                <a:effectLst/>
                <a:highlight>
                  <a:srgbClr val="FFFFFF"/>
                </a:highlight>
                <a:latin typeface="Times New Roman" panose="02020603050405020304" pitchFamily="18" charset="0"/>
                <a:cs typeface="Times New Roman" panose="02020603050405020304" pitchFamily="18" charset="0"/>
              </a:rPr>
              <a:t> Elektros lizdas.</a:t>
            </a:r>
            <a:endParaRPr lang="en-US" b="0" i="0" dirty="0">
              <a:effectLst/>
              <a:highlight>
                <a:srgbClr val="FFFFFF"/>
              </a:highlight>
              <a:latin typeface="Times New Roman" panose="02020603050405020304" pitchFamily="18" charset="0"/>
              <a:cs typeface="Times New Roman" panose="02020603050405020304" pitchFamily="18" charset="0"/>
            </a:endParaRPr>
          </a:p>
          <a:p>
            <a:pPr algn="just"/>
            <a:r>
              <a:rPr lang="lt-LT" b="1" i="0" dirty="0">
                <a:effectLst/>
                <a:highlight>
                  <a:srgbClr val="FFFFFF"/>
                </a:highlight>
                <a:latin typeface="Times New Roman" panose="02020603050405020304" pitchFamily="18" charset="0"/>
                <a:cs typeface="Times New Roman" panose="02020603050405020304" pitchFamily="18" charset="0"/>
              </a:rPr>
              <a:t>Veikimo principas:</a:t>
            </a:r>
            <a:r>
              <a:rPr lang="lt-LT" b="0" i="0" dirty="0">
                <a:effectLst/>
                <a:highlight>
                  <a:srgbClr val="FFFFFF"/>
                </a:highlight>
                <a:latin typeface="Times New Roman" panose="02020603050405020304" pitchFamily="18" charset="0"/>
                <a:cs typeface="Times New Roman" panose="02020603050405020304" pitchFamily="18" charset="0"/>
              </a:rPr>
              <a:t> Kai elektros srovė teka per lemputės pluoštą, jis įkaista ir pradeda šviesti. Tai vyksta dėl to, kad elektra sukelia šiluminį poveikį.</a:t>
            </a:r>
          </a:p>
          <a:p>
            <a:endParaRPr lang="lt-LT" dirty="0"/>
          </a:p>
        </p:txBody>
      </p:sp>
    </p:spTree>
    <p:extLst>
      <p:ext uri="{BB962C8B-B14F-4D97-AF65-F5344CB8AC3E}">
        <p14:creationId xmlns:p14="http://schemas.microsoft.com/office/powerpoint/2010/main" val="3687212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D0884F43-9688-6C44-75FC-E9D3B808C296}"/>
              </a:ext>
            </a:extLst>
          </p:cNvPr>
          <p:cNvPicPr>
            <a:picLocks noChangeAspect="1"/>
          </p:cNvPicPr>
          <p:nvPr/>
        </p:nvPicPr>
        <p:blipFill>
          <a:blip r:embed="rId2"/>
          <a:stretch>
            <a:fillRect/>
          </a:stretch>
        </p:blipFill>
        <p:spPr>
          <a:xfrm>
            <a:off x="415835" y="872197"/>
            <a:ext cx="7656837" cy="5149223"/>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aveikslėlis 6">
            <a:extLst>
              <a:ext uri="{FF2B5EF4-FFF2-40B4-BE49-F238E27FC236}">
                <a16:creationId xmlns:a16="http://schemas.microsoft.com/office/drawing/2014/main" id="{4826B530-5892-6B4A-A9E8-1EDBE5E3AA43}"/>
              </a:ext>
            </a:extLst>
          </p:cNvPr>
          <p:cNvPicPr>
            <a:picLocks noChangeAspect="1"/>
          </p:cNvPicPr>
          <p:nvPr/>
        </p:nvPicPr>
        <p:blipFill>
          <a:blip r:embed="rId3"/>
          <a:stretch>
            <a:fillRect/>
          </a:stretch>
        </p:blipFill>
        <p:spPr>
          <a:xfrm>
            <a:off x="8181975" y="1818479"/>
            <a:ext cx="4010025" cy="3495675"/>
          </a:xfrm>
          <a:prstGeom prst="rect">
            <a:avLst/>
          </a:prstGeom>
        </p:spPr>
      </p:pic>
    </p:spTree>
    <p:extLst>
      <p:ext uri="{BB962C8B-B14F-4D97-AF65-F5344CB8AC3E}">
        <p14:creationId xmlns:p14="http://schemas.microsoft.com/office/powerpoint/2010/main" val="878169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aveikslėlis 5">
            <a:extLst>
              <a:ext uri="{FF2B5EF4-FFF2-40B4-BE49-F238E27FC236}">
                <a16:creationId xmlns:a16="http://schemas.microsoft.com/office/drawing/2014/main" id="{4834B67D-B3FC-1E16-4675-988182B1EBF6}"/>
              </a:ext>
            </a:extLst>
          </p:cNvPr>
          <p:cNvPicPr>
            <a:picLocks noChangeAspect="1"/>
          </p:cNvPicPr>
          <p:nvPr/>
        </p:nvPicPr>
        <p:blipFill rotWithShape="1">
          <a:blip r:embed="rId2"/>
          <a:srcRect l="7342" r="8462" b="-1"/>
          <a:stretch/>
        </p:blipFill>
        <p:spPr>
          <a:xfrm>
            <a:off x="-9886" y="10"/>
            <a:ext cx="7572605" cy="6857990"/>
          </a:xfrm>
          <a:prstGeom prst="rect">
            <a:avLst/>
          </a:prstGeom>
        </p:spPr>
      </p:pic>
      <p:cxnSp>
        <p:nvCxnSpPr>
          <p:cNvPr id="14" name="Straight Connector 13">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urinio vietos rezervavimo ženklas 2">
            <a:extLst>
              <a:ext uri="{FF2B5EF4-FFF2-40B4-BE49-F238E27FC236}">
                <a16:creationId xmlns:a16="http://schemas.microsoft.com/office/drawing/2014/main" id="{BD6E9423-DE38-D876-8B28-48A7EF3FD04B}"/>
              </a:ext>
            </a:extLst>
          </p:cNvPr>
          <p:cNvSpPr>
            <a:spLocks noGrp="1"/>
          </p:cNvSpPr>
          <p:nvPr>
            <p:ph idx="1"/>
          </p:nvPr>
        </p:nvSpPr>
        <p:spPr>
          <a:xfrm>
            <a:off x="7782128" y="1108956"/>
            <a:ext cx="3805452" cy="5033428"/>
          </a:xfrm>
        </p:spPr>
        <p:txBody>
          <a:bodyPr>
            <a:normAutofit lnSpcReduction="10000"/>
          </a:bodyPr>
          <a:lstStyle/>
          <a:p>
            <a:pPr marL="0" indent="0" algn="just">
              <a:buNone/>
            </a:pPr>
            <a:r>
              <a:rPr lang="lt-LT" sz="2400" b="1" i="0" dirty="0">
                <a:effectLst/>
                <a:highlight>
                  <a:srgbClr val="FFFFFF"/>
                </a:highlight>
                <a:latin typeface="Times New Roman" panose="02020603050405020304" pitchFamily="18" charset="0"/>
                <a:cs typeface="Times New Roman" panose="02020603050405020304" pitchFamily="18" charset="0"/>
              </a:rPr>
              <a:t>Elektrinis variklis:</a:t>
            </a:r>
            <a:endParaRPr lang="en-US" sz="2400" dirty="0">
              <a:highlight>
                <a:srgbClr val="FFFFFF"/>
              </a:highlight>
              <a:latin typeface="Times New Roman" panose="02020603050405020304" pitchFamily="18" charset="0"/>
              <a:cs typeface="Times New Roman" panose="02020603050405020304" pitchFamily="18" charset="0"/>
            </a:endParaRPr>
          </a:p>
          <a:p>
            <a:pPr algn="just"/>
            <a:r>
              <a:rPr lang="lt-LT" b="1" i="0" dirty="0">
                <a:effectLst/>
                <a:highlight>
                  <a:srgbClr val="FFFFFF"/>
                </a:highlight>
                <a:latin typeface="Times New Roman" panose="02020603050405020304" pitchFamily="18" charset="0"/>
                <a:cs typeface="Times New Roman" panose="02020603050405020304" pitchFamily="18" charset="0"/>
              </a:rPr>
              <a:t>Maitinimo šaltinis:</a:t>
            </a:r>
            <a:r>
              <a:rPr lang="lt-LT" b="0" i="0" dirty="0">
                <a:effectLst/>
                <a:highlight>
                  <a:srgbClr val="FFFFFF"/>
                </a:highlight>
                <a:latin typeface="Times New Roman" panose="02020603050405020304" pitchFamily="18" charset="0"/>
                <a:cs typeface="Times New Roman" panose="02020603050405020304" pitchFamily="18" charset="0"/>
              </a:rPr>
              <a:t> Baterija ar elektros lizdas.</a:t>
            </a:r>
            <a:endParaRPr lang="en-US" b="0" i="0" dirty="0">
              <a:effectLst/>
              <a:highlight>
                <a:srgbClr val="FFFFFF"/>
              </a:highlight>
              <a:latin typeface="Times New Roman" panose="02020603050405020304" pitchFamily="18" charset="0"/>
              <a:cs typeface="Times New Roman" panose="02020603050405020304" pitchFamily="18" charset="0"/>
            </a:endParaRPr>
          </a:p>
          <a:p>
            <a:pPr algn="just"/>
            <a:r>
              <a:rPr lang="lt-LT" b="1" i="0" dirty="0">
                <a:effectLst/>
                <a:highlight>
                  <a:srgbClr val="FFFFFF"/>
                </a:highlight>
                <a:latin typeface="Times New Roman" panose="02020603050405020304" pitchFamily="18" charset="0"/>
                <a:cs typeface="Times New Roman" panose="02020603050405020304" pitchFamily="18" charset="0"/>
              </a:rPr>
              <a:t>Veikimo principas:</a:t>
            </a:r>
            <a:r>
              <a:rPr lang="lt-LT" b="0" i="0" dirty="0">
                <a:effectLst/>
                <a:highlight>
                  <a:srgbClr val="FFFFFF"/>
                </a:highlight>
                <a:latin typeface="Times New Roman" panose="02020603050405020304" pitchFamily="18" charset="0"/>
                <a:cs typeface="Times New Roman" panose="02020603050405020304" pitchFamily="18" charset="0"/>
              </a:rPr>
              <a:t> Kai elektros srovė teka per variklio apvijas, sukuriamas magnetinis laukas. Šis magnetinis laukas sukelia variklio veleno sukimąsi, kuris gali atlikti darbą, pvz., sukti ventiliatorių.</a:t>
            </a:r>
          </a:p>
          <a:p>
            <a:endParaRPr lang="lt-LT" sz="1700" dirty="0"/>
          </a:p>
        </p:txBody>
      </p:sp>
    </p:spTree>
    <p:extLst>
      <p:ext uri="{BB962C8B-B14F-4D97-AF65-F5344CB8AC3E}">
        <p14:creationId xmlns:p14="http://schemas.microsoft.com/office/powerpoint/2010/main" val="1091815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7722DCDB-F49C-D507-D80B-3D096D9EEC24}"/>
              </a:ext>
            </a:extLst>
          </p:cNvPr>
          <p:cNvSpPr>
            <a:spLocks noGrp="1"/>
          </p:cNvSpPr>
          <p:nvPr>
            <p:ph idx="1"/>
          </p:nvPr>
        </p:nvSpPr>
        <p:spPr>
          <a:xfrm>
            <a:off x="624192" y="210834"/>
            <a:ext cx="11347414" cy="2175669"/>
          </a:xfrm>
        </p:spPr>
        <p:txBody>
          <a:bodyPr>
            <a:normAutofit fontScale="92500" lnSpcReduction="20000"/>
          </a:bodyPr>
          <a:lstStyle/>
          <a:p>
            <a:pPr marL="0" indent="0" algn="l">
              <a:buNone/>
            </a:pPr>
            <a:r>
              <a:rPr lang="lt-LT" sz="2400" b="1" i="0" dirty="0">
                <a:solidFill>
                  <a:srgbClr val="0D0D0D"/>
                </a:solidFill>
                <a:effectLst/>
                <a:highlight>
                  <a:srgbClr val="FFFFFF"/>
                </a:highlight>
                <a:latin typeface="Times New Roman" panose="02020603050405020304" pitchFamily="18" charset="0"/>
                <a:cs typeface="Times New Roman" panose="02020603050405020304" pitchFamily="18" charset="0"/>
              </a:rPr>
              <a:t>Šaldytuvas:</a:t>
            </a:r>
            <a:endParaRPr lang="en-US" sz="2400" b="1" i="0" dirty="0">
              <a:solidFill>
                <a:srgbClr val="0D0D0D"/>
              </a:solidFill>
              <a:effectLst/>
              <a:highlight>
                <a:srgbClr val="FFFFFF"/>
              </a:highlight>
              <a:latin typeface="Times New Roman" panose="02020603050405020304" pitchFamily="18" charset="0"/>
              <a:cs typeface="Times New Roman" panose="02020603050405020304" pitchFamily="18" charset="0"/>
            </a:endParaRPr>
          </a:p>
          <a:p>
            <a:r>
              <a:rPr lang="lt-LT" b="1" i="0" dirty="0">
                <a:solidFill>
                  <a:srgbClr val="0D0D0D"/>
                </a:solidFill>
                <a:effectLst/>
                <a:highlight>
                  <a:srgbClr val="FFFFFF"/>
                </a:highlight>
                <a:latin typeface="Times New Roman" panose="02020603050405020304" pitchFamily="18" charset="0"/>
                <a:cs typeface="Times New Roman" panose="02020603050405020304" pitchFamily="18" charset="0"/>
              </a:rPr>
              <a:t>Maitinimo šaltinis:</a:t>
            </a:r>
            <a:r>
              <a:rPr lang="lt-LT" b="0" i="0" dirty="0">
                <a:solidFill>
                  <a:srgbClr val="0D0D0D"/>
                </a:solidFill>
                <a:effectLst/>
                <a:highlight>
                  <a:srgbClr val="FFFFFF"/>
                </a:highlight>
                <a:latin typeface="Times New Roman" panose="02020603050405020304" pitchFamily="18" charset="0"/>
                <a:cs typeface="Times New Roman" panose="02020603050405020304" pitchFamily="18" charset="0"/>
              </a:rPr>
              <a:t> Elektros lizdas.</a:t>
            </a:r>
            <a:endParaRPr lang="en-US" b="0" i="0" dirty="0">
              <a:solidFill>
                <a:srgbClr val="0D0D0D"/>
              </a:solidFill>
              <a:effectLst/>
              <a:highlight>
                <a:srgbClr val="FFFFFF"/>
              </a:highlight>
              <a:latin typeface="Times New Roman" panose="02020603050405020304" pitchFamily="18" charset="0"/>
              <a:cs typeface="Times New Roman" panose="02020603050405020304" pitchFamily="18" charset="0"/>
            </a:endParaRPr>
          </a:p>
          <a:p>
            <a:r>
              <a:rPr lang="lt-LT" b="1" i="0" dirty="0">
                <a:solidFill>
                  <a:srgbClr val="0D0D0D"/>
                </a:solidFill>
                <a:effectLst/>
                <a:highlight>
                  <a:srgbClr val="FFFFFF"/>
                </a:highlight>
                <a:latin typeface="Times New Roman" panose="02020603050405020304" pitchFamily="18" charset="0"/>
                <a:cs typeface="Times New Roman" panose="02020603050405020304" pitchFamily="18" charset="0"/>
              </a:rPr>
              <a:t>Veikimo principas:</a:t>
            </a:r>
            <a:r>
              <a:rPr lang="lt-LT" b="0" i="0" dirty="0">
                <a:solidFill>
                  <a:srgbClr val="0D0D0D"/>
                </a:solidFill>
                <a:effectLst/>
                <a:highlight>
                  <a:srgbClr val="FFFFFF"/>
                </a:highlight>
                <a:latin typeface="Times New Roman" panose="02020603050405020304" pitchFamily="18" charset="0"/>
                <a:cs typeface="Times New Roman" panose="02020603050405020304" pitchFamily="18" charset="0"/>
              </a:rPr>
              <a:t> Elektros srovė teka per šaldytuvo kompresorių, kuris suspaudžia šaltnešį. Suspaudimo metu </a:t>
            </a:r>
            <a:r>
              <a:rPr lang="lt-LT" b="0" i="0" dirty="0" err="1">
                <a:solidFill>
                  <a:srgbClr val="0D0D0D"/>
                </a:solidFill>
                <a:effectLst/>
                <a:highlight>
                  <a:srgbClr val="FFFFFF"/>
                </a:highlight>
                <a:latin typeface="Times New Roman" panose="02020603050405020304" pitchFamily="18" charset="0"/>
                <a:cs typeface="Times New Roman" panose="02020603050405020304" pitchFamily="18" charset="0"/>
              </a:rPr>
              <a:t>šaltnešis</a:t>
            </a:r>
            <a:r>
              <a:rPr lang="lt-LT" b="0" i="0" dirty="0">
                <a:solidFill>
                  <a:srgbClr val="0D0D0D"/>
                </a:solidFill>
                <a:effectLst/>
                <a:highlight>
                  <a:srgbClr val="FFFFFF"/>
                </a:highlight>
                <a:latin typeface="Times New Roman" panose="02020603050405020304" pitchFamily="18" charset="0"/>
                <a:cs typeface="Times New Roman" panose="02020603050405020304" pitchFamily="18" charset="0"/>
              </a:rPr>
              <a:t> kaitinamas, tada atvėsinamas ir išplėtimo metu vėl atšaldomas. Šis procesas padeda pašalinti šilumą iš šaldytuvo vidaus, todėl jis lieka šaltas.</a:t>
            </a:r>
          </a:p>
          <a:p>
            <a:endParaRPr lang="lt-LT" dirty="0"/>
          </a:p>
        </p:txBody>
      </p:sp>
      <p:pic>
        <p:nvPicPr>
          <p:cNvPr id="4" name="Paveikslėlis 3">
            <a:extLst>
              <a:ext uri="{FF2B5EF4-FFF2-40B4-BE49-F238E27FC236}">
                <a16:creationId xmlns:a16="http://schemas.microsoft.com/office/drawing/2014/main" id="{58F2019D-0274-9207-9FCB-B7DAAD8C4419}"/>
              </a:ext>
            </a:extLst>
          </p:cNvPr>
          <p:cNvPicPr>
            <a:picLocks noChangeAspect="1"/>
          </p:cNvPicPr>
          <p:nvPr/>
        </p:nvPicPr>
        <p:blipFill>
          <a:blip r:embed="rId2"/>
          <a:stretch>
            <a:fillRect/>
          </a:stretch>
        </p:blipFill>
        <p:spPr>
          <a:xfrm>
            <a:off x="7081946" y="3335978"/>
            <a:ext cx="3810000" cy="3171825"/>
          </a:xfrm>
          <a:prstGeom prst="rect">
            <a:avLst/>
          </a:prstGeom>
        </p:spPr>
      </p:pic>
      <p:pic>
        <p:nvPicPr>
          <p:cNvPr id="6" name="Paveikslėlis 5">
            <a:extLst>
              <a:ext uri="{FF2B5EF4-FFF2-40B4-BE49-F238E27FC236}">
                <a16:creationId xmlns:a16="http://schemas.microsoft.com/office/drawing/2014/main" id="{12788D1E-7CBD-0E13-EA07-24365AADC5FD}"/>
              </a:ext>
            </a:extLst>
          </p:cNvPr>
          <p:cNvPicPr>
            <a:picLocks noChangeAspect="1"/>
          </p:cNvPicPr>
          <p:nvPr/>
        </p:nvPicPr>
        <p:blipFill>
          <a:blip r:embed="rId3"/>
          <a:stretch>
            <a:fillRect/>
          </a:stretch>
        </p:blipFill>
        <p:spPr>
          <a:xfrm>
            <a:off x="3845668" y="2648669"/>
            <a:ext cx="8346332" cy="352425"/>
          </a:xfrm>
          <a:prstGeom prst="rect">
            <a:avLst/>
          </a:prstGeom>
        </p:spPr>
      </p:pic>
      <p:pic>
        <p:nvPicPr>
          <p:cNvPr id="8" name="Paveikslėlis 7">
            <a:extLst>
              <a:ext uri="{FF2B5EF4-FFF2-40B4-BE49-F238E27FC236}">
                <a16:creationId xmlns:a16="http://schemas.microsoft.com/office/drawing/2014/main" id="{32B29A8A-8592-FDB3-9B29-D79068E9D6AE}"/>
              </a:ext>
            </a:extLst>
          </p:cNvPr>
          <p:cNvPicPr>
            <a:picLocks noChangeAspect="1"/>
          </p:cNvPicPr>
          <p:nvPr/>
        </p:nvPicPr>
        <p:blipFill>
          <a:blip r:embed="rId4"/>
          <a:stretch>
            <a:fillRect/>
          </a:stretch>
        </p:blipFill>
        <p:spPr>
          <a:xfrm>
            <a:off x="149968" y="2386503"/>
            <a:ext cx="3695700" cy="4505325"/>
          </a:xfrm>
          <a:prstGeom prst="rect">
            <a:avLst/>
          </a:prstGeom>
        </p:spPr>
      </p:pic>
    </p:spTree>
    <p:extLst>
      <p:ext uri="{BB962C8B-B14F-4D97-AF65-F5344CB8AC3E}">
        <p14:creationId xmlns:p14="http://schemas.microsoft.com/office/powerpoint/2010/main" val="2568276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292BABF8-7E09-D8AA-06F8-DEA2FE121DCE}"/>
              </a:ext>
            </a:extLst>
          </p:cNvPr>
          <p:cNvPicPr>
            <a:picLocks noChangeAspect="1"/>
          </p:cNvPicPr>
          <p:nvPr/>
        </p:nvPicPr>
        <p:blipFill>
          <a:blip r:embed="rId2"/>
          <a:stretch>
            <a:fillRect/>
          </a:stretch>
        </p:blipFill>
        <p:spPr>
          <a:xfrm>
            <a:off x="146658" y="291831"/>
            <a:ext cx="7090006" cy="5689730"/>
          </a:xfrm>
          <a:prstGeom prst="rect">
            <a:avLst/>
          </a:prstGeom>
        </p:spPr>
      </p:pic>
      <p:sp>
        <p:nvSpPr>
          <p:cNvPr id="3" name="Turinio vietos rezervavimo ženklas 2">
            <a:extLst>
              <a:ext uri="{FF2B5EF4-FFF2-40B4-BE49-F238E27FC236}">
                <a16:creationId xmlns:a16="http://schemas.microsoft.com/office/drawing/2014/main" id="{0B477ACF-F724-60A6-0782-715F500EC5DD}"/>
              </a:ext>
            </a:extLst>
          </p:cNvPr>
          <p:cNvSpPr>
            <a:spLocks noGrp="1"/>
          </p:cNvSpPr>
          <p:nvPr>
            <p:ph idx="1"/>
          </p:nvPr>
        </p:nvSpPr>
        <p:spPr>
          <a:xfrm>
            <a:off x="6634264" y="291577"/>
            <a:ext cx="5079459" cy="6274592"/>
          </a:xfrm>
        </p:spPr>
        <p:txBody>
          <a:bodyPr anchor="t">
            <a:normAutofit/>
          </a:bodyPr>
          <a:lstStyle/>
          <a:p>
            <a:pPr marL="0" indent="0">
              <a:buNone/>
            </a:pPr>
            <a:r>
              <a:rPr lang="lt-LT" sz="2000" b="1" i="0" dirty="0">
                <a:effectLst/>
                <a:highlight>
                  <a:srgbClr val="FFFFFF"/>
                </a:highlight>
                <a:latin typeface="Times New Roman" panose="02020603050405020304" pitchFamily="18" charset="0"/>
                <a:cs typeface="Times New Roman" panose="02020603050405020304" pitchFamily="18" charset="0"/>
              </a:rPr>
              <a:t>Elektrinis virdulys</a:t>
            </a:r>
          </a:p>
          <a:p>
            <a:pPr marL="0" indent="0" algn="just">
              <a:buNone/>
            </a:pPr>
            <a:r>
              <a:rPr lang="lt-LT" sz="2000" b="0" i="0" dirty="0">
                <a:effectLst/>
                <a:highlight>
                  <a:srgbClr val="FFFFFF"/>
                </a:highlight>
                <a:latin typeface="Times New Roman" panose="02020603050405020304" pitchFamily="18" charset="0"/>
                <a:cs typeface="Times New Roman" panose="02020603050405020304" pitchFamily="18" charset="0"/>
              </a:rPr>
              <a:t>Elektrinis virdulys naudoja elektros energiją, kad šildytų vandenį.</a:t>
            </a:r>
          </a:p>
          <a:p>
            <a:pPr algn="just">
              <a:buFont typeface="Arial" panose="020B0604020202020204" pitchFamily="34" charset="0"/>
              <a:buChar char="•"/>
            </a:pPr>
            <a:r>
              <a:rPr lang="lt-LT" sz="2000" b="1" i="0" dirty="0">
                <a:effectLst/>
                <a:highlight>
                  <a:srgbClr val="FFFFFF"/>
                </a:highlight>
                <a:latin typeface="Times New Roman" panose="02020603050405020304" pitchFamily="18" charset="0"/>
                <a:cs typeface="Times New Roman" panose="02020603050405020304" pitchFamily="18" charset="0"/>
              </a:rPr>
              <a:t>Maitinimo šaltinis:</a:t>
            </a:r>
            <a:r>
              <a:rPr lang="lt-LT" sz="2000" b="0" i="0" dirty="0">
                <a:effectLst/>
                <a:highlight>
                  <a:srgbClr val="FFFFFF"/>
                </a:highlight>
                <a:latin typeface="Times New Roman" panose="02020603050405020304" pitchFamily="18" charset="0"/>
                <a:cs typeface="Times New Roman" panose="02020603050405020304" pitchFamily="18" charset="0"/>
              </a:rPr>
              <a:t> Elektros lizdas.</a:t>
            </a:r>
          </a:p>
          <a:p>
            <a:pPr algn="just">
              <a:buFont typeface="Arial" panose="020B0604020202020204" pitchFamily="34" charset="0"/>
              <a:buChar char="•"/>
            </a:pPr>
            <a:r>
              <a:rPr lang="lt-LT" sz="2000" b="1" i="0" dirty="0">
                <a:effectLst/>
                <a:highlight>
                  <a:srgbClr val="FFFFFF"/>
                </a:highlight>
                <a:latin typeface="Times New Roman" panose="02020603050405020304" pitchFamily="18" charset="0"/>
                <a:cs typeface="Times New Roman" panose="02020603050405020304" pitchFamily="18" charset="0"/>
              </a:rPr>
              <a:t>Veikimo principas:</a:t>
            </a:r>
            <a:endParaRPr lang="lt-LT" sz="2000" b="0" i="0" dirty="0">
              <a:effectLst/>
              <a:highlight>
                <a:srgbClr val="FFFFFF"/>
              </a:highlight>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Kai virdulys yra prijungtas prie elektros lizdo ir įjungiamas, elektros srovė teka per virdulio šildymo elementą.</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Šildymo elementas yra metalinė ritė arba plokštė, kuri įkaista, kai per ją teka elektros srovė. Ši šiluma perduodama vandeniui.</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Vanduo pradeda šilti ir galiausiai užverda.</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Kai vanduo užverda, daugelyje virdulių yra automatinis išsijungimo mechanizmas, kuris sustabdo elektros srovės tekėjimą, kad virdulys neperkaistų ir nevirintų tuščias.</a:t>
            </a:r>
          </a:p>
          <a:p>
            <a:endParaRPr lang="lt-LT" sz="1100" dirty="0"/>
          </a:p>
        </p:txBody>
      </p:sp>
      <p:grpSp>
        <p:nvGrpSpPr>
          <p:cNvPr id="10" name="Group 9">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25237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CF31A61-A6B1-9712-FAE1-7B381B9B3535}"/>
              </a:ext>
            </a:extLst>
          </p:cNvPr>
          <p:cNvSpPr>
            <a:spLocks noGrp="1"/>
          </p:cNvSpPr>
          <p:nvPr>
            <p:ph idx="1"/>
          </p:nvPr>
        </p:nvSpPr>
        <p:spPr>
          <a:xfrm>
            <a:off x="291831" y="311285"/>
            <a:ext cx="4708186" cy="6235430"/>
          </a:xfrm>
        </p:spPr>
        <p:txBody>
          <a:bodyPr anchor="t">
            <a:normAutofit/>
          </a:bodyPr>
          <a:lstStyle/>
          <a:p>
            <a:pPr marL="0" indent="0" algn="just">
              <a:buNone/>
            </a:pPr>
            <a:r>
              <a:rPr lang="lt-LT" sz="1800" b="1" i="0" dirty="0">
                <a:effectLst/>
                <a:highlight>
                  <a:srgbClr val="FFFFFF"/>
                </a:highlight>
                <a:latin typeface="Times New Roman" panose="02020603050405020304" pitchFamily="18" charset="0"/>
                <a:cs typeface="Times New Roman" panose="02020603050405020304" pitchFamily="18" charset="0"/>
              </a:rPr>
              <a:t>Plaukų džiovintuvas</a:t>
            </a:r>
          </a:p>
          <a:p>
            <a:pPr marL="0" indent="0" algn="just">
              <a:buNone/>
            </a:pPr>
            <a:r>
              <a:rPr lang="lt-LT" sz="1800" b="0" i="0" dirty="0">
                <a:effectLst/>
                <a:highlight>
                  <a:srgbClr val="FFFFFF"/>
                </a:highlight>
                <a:latin typeface="Times New Roman" panose="02020603050405020304" pitchFamily="18" charset="0"/>
                <a:cs typeface="Times New Roman" panose="02020603050405020304" pitchFamily="18" charset="0"/>
              </a:rPr>
              <a:t>Plaukų džiovintuvas naudoja elektros energiją, kad šildytų orą ir pučia jį per jūsų plaukus, kad jie greičiau išdžiūtų.</a:t>
            </a:r>
          </a:p>
          <a:p>
            <a:pPr marL="0" indent="0" algn="just">
              <a:buNone/>
            </a:pPr>
            <a:r>
              <a:rPr lang="lt-LT" sz="1800" b="1" i="0" dirty="0">
                <a:effectLst/>
                <a:highlight>
                  <a:srgbClr val="FFFFFF"/>
                </a:highlight>
                <a:latin typeface="Times New Roman" panose="02020603050405020304" pitchFamily="18" charset="0"/>
                <a:cs typeface="Times New Roman" panose="02020603050405020304" pitchFamily="18" charset="0"/>
              </a:rPr>
              <a:t>Veikimo principas:</a:t>
            </a:r>
            <a:endParaRPr lang="lt-LT" sz="1800" b="0" i="0" dirty="0">
              <a:effectLst/>
              <a:highlight>
                <a:srgbClr val="FFFFFF"/>
              </a:highligh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lt-LT" sz="1800" b="1" i="0" dirty="0">
                <a:effectLst/>
                <a:highlight>
                  <a:srgbClr val="FFFFFF"/>
                </a:highlight>
                <a:latin typeface="Times New Roman" panose="02020603050405020304" pitchFamily="18" charset="0"/>
                <a:cs typeface="Times New Roman" panose="02020603050405020304" pitchFamily="18" charset="0"/>
              </a:rPr>
              <a:t>Maitinimo šaltinis:</a:t>
            </a:r>
            <a:r>
              <a:rPr lang="lt-LT" sz="1800" b="0" i="0" dirty="0">
                <a:effectLst/>
                <a:highlight>
                  <a:srgbClr val="FFFFFF"/>
                </a:highlight>
                <a:latin typeface="Times New Roman" panose="02020603050405020304" pitchFamily="18" charset="0"/>
                <a:cs typeface="Times New Roman" panose="02020603050405020304" pitchFamily="18" charset="0"/>
              </a:rPr>
              <a:t> Elektros lizdas.</a:t>
            </a:r>
          </a:p>
          <a:p>
            <a:pPr algn="just">
              <a:buFont typeface="Arial" panose="020B0604020202020204" pitchFamily="34" charset="0"/>
              <a:buChar char="•"/>
            </a:pPr>
            <a:r>
              <a:rPr lang="lt-LT" sz="1800" b="1" i="0" dirty="0">
                <a:effectLst/>
                <a:highlight>
                  <a:srgbClr val="FFFFFF"/>
                </a:highlight>
                <a:latin typeface="Times New Roman" panose="02020603050405020304" pitchFamily="18" charset="0"/>
                <a:cs typeface="Times New Roman" panose="02020603050405020304" pitchFamily="18" charset="0"/>
              </a:rPr>
              <a:t>Veikimo principas:</a:t>
            </a:r>
            <a:endParaRPr lang="lt-LT" sz="1800" b="0" i="0" dirty="0">
              <a:effectLst/>
              <a:highlight>
                <a:srgbClr val="FFFFFF"/>
              </a:highlight>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lt-LT" sz="1800" b="0" i="0" dirty="0">
                <a:effectLst/>
                <a:highlight>
                  <a:srgbClr val="FFFFFF"/>
                </a:highlight>
                <a:latin typeface="Times New Roman" panose="02020603050405020304" pitchFamily="18" charset="0"/>
                <a:cs typeface="Times New Roman" panose="02020603050405020304" pitchFamily="18" charset="0"/>
              </a:rPr>
              <a:t>Kai plaukų džiovintuvas įjungiamas, elektros srovė teka per šildymo elementą ir variklį.</a:t>
            </a:r>
          </a:p>
          <a:p>
            <a:pPr marL="742950" lvl="1" indent="-285750" algn="just">
              <a:buFont typeface="Arial" panose="020B0604020202020204" pitchFamily="34" charset="0"/>
              <a:buChar char="•"/>
            </a:pPr>
            <a:r>
              <a:rPr lang="lt-LT" sz="1800" b="0" i="0" dirty="0">
                <a:effectLst/>
                <a:highlight>
                  <a:srgbClr val="FFFFFF"/>
                </a:highlight>
                <a:latin typeface="Times New Roman" panose="02020603050405020304" pitchFamily="18" charset="0"/>
                <a:cs typeface="Times New Roman" panose="02020603050405020304" pitchFamily="18" charset="0"/>
              </a:rPr>
              <a:t>Šildymo elementas (dažniausiai metalinė ritė) įkaista, kai per jį teka elektros srovė.</a:t>
            </a:r>
          </a:p>
          <a:p>
            <a:pPr marL="742950" lvl="1" indent="-285750" algn="just">
              <a:buFont typeface="Arial" panose="020B0604020202020204" pitchFamily="34" charset="0"/>
              <a:buChar char="•"/>
            </a:pPr>
            <a:r>
              <a:rPr lang="lt-LT" sz="1800" b="0" i="0" dirty="0">
                <a:effectLst/>
                <a:highlight>
                  <a:srgbClr val="FFFFFF"/>
                </a:highlight>
                <a:latin typeface="Times New Roman" panose="02020603050405020304" pitchFamily="18" charset="0"/>
                <a:cs typeface="Times New Roman" panose="02020603050405020304" pitchFamily="18" charset="0"/>
              </a:rPr>
              <a:t>Variklis suka ventiliatorių, kuris traukia orą per šildymo elementą.</a:t>
            </a:r>
          </a:p>
          <a:p>
            <a:pPr marL="742950" lvl="1" indent="-285750" algn="just">
              <a:buFont typeface="Arial" panose="020B0604020202020204" pitchFamily="34" charset="0"/>
              <a:buChar char="•"/>
            </a:pPr>
            <a:r>
              <a:rPr lang="lt-LT" sz="1800" b="0" i="0" dirty="0">
                <a:effectLst/>
                <a:highlight>
                  <a:srgbClr val="FFFFFF"/>
                </a:highlight>
                <a:latin typeface="Times New Roman" panose="02020603050405020304" pitchFamily="18" charset="0"/>
                <a:cs typeface="Times New Roman" panose="02020603050405020304" pitchFamily="18" charset="0"/>
              </a:rPr>
              <a:t>Oras, praeidamas per šildymo elementą, įkaista ir tada yra išpučiamas pro džiovintuvo antgalį.</a:t>
            </a:r>
          </a:p>
          <a:p>
            <a:pPr marL="742950" lvl="1" indent="-285750" algn="just">
              <a:buFont typeface="Arial" panose="020B0604020202020204" pitchFamily="34" charset="0"/>
              <a:buChar char="•"/>
            </a:pPr>
            <a:r>
              <a:rPr lang="lt-LT" sz="1800" b="0" i="0" dirty="0">
                <a:effectLst/>
                <a:highlight>
                  <a:srgbClr val="FFFFFF"/>
                </a:highlight>
                <a:latin typeface="Times New Roman" panose="02020603050405020304" pitchFamily="18" charset="0"/>
                <a:cs typeface="Times New Roman" panose="02020603050405020304" pitchFamily="18" charset="0"/>
              </a:rPr>
              <a:t>Šiltas oras padeda išgarinti vandenį iš plaukų, todėl jie greičiau džiūsta.</a:t>
            </a:r>
          </a:p>
          <a:p>
            <a:endParaRPr lang="lt-LT" sz="1000" dirty="0"/>
          </a:p>
        </p:txBody>
      </p:sp>
      <p:grpSp>
        <p:nvGrpSpPr>
          <p:cNvPr id="13" name="Group 9">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aveikslėlis 6">
            <a:extLst>
              <a:ext uri="{FF2B5EF4-FFF2-40B4-BE49-F238E27FC236}">
                <a16:creationId xmlns:a16="http://schemas.microsoft.com/office/drawing/2014/main" id="{8B9B2581-B36D-7897-8F69-1ED987BD37A8}"/>
              </a:ext>
            </a:extLst>
          </p:cNvPr>
          <p:cNvPicPr>
            <a:picLocks noChangeAspect="1"/>
          </p:cNvPicPr>
          <p:nvPr/>
        </p:nvPicPr>
        <p:blipFill>
          <a:blip r:embed="rId2"/>
          <a:stretch>
            <a:fillRect/>
          </a:stretch>
        </p:blipFill>
        <p:spPr>
          <a:xfrm>
            <a:off x="5000017" y="130207"/>
            <a:ext cx="7068621" cy="6727793"/>
          </a:xfrm>
          <a:prstGeom prst="rect">
            <a:avLst/>
          </a:prstGeom>
        </p:spPr>
      </p:pic>
    </p:spTree>
    <p:extLst>
      <p:ext uri="{BB962C8B-B14F-4D97-AF65-F5344CB8AC3E}">
        <p14:creationId xmlns:p14="http://schemas.microsoft.com/office/powerpoint/2010/main" val="2229299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agram of a fan with wires and a wire&#10;&#10;Description automatically generated">
            <a:extLst>
              <a:ext uri="{FF2B5EF4-FFF2-40B4-BE49-F238E27FC236}">
                <a16:creationId xmlns:a16="http://schemas.microsoft.com/office/drawing/2014/main" id="{9CA564BB-D2FD-CE5B-BDFB-10DDC700E94D}"/>
              </a:ext>
            </a:extLst>
          </p:cNvPr>
          <p:cNvPicPr>
            <a:picLocks noGrp="1" noChangeAspect="1"/>
          </p:cNvPicPr>
          <p:nvPr>
            <p:ph idx="4294967295"/>
          </p:nvPr>
        </p:nvPicPr>
        <p:blipFill>
          <a:blip r:embed="rId2"/>
          <a:stretch>
            <a:fillRect/>
          </a:stretch>
        </p:blipFill>
        <p:spPr>
          <a:xfrm>
            <a:off x="0" y="-13970"/>
            <a:ext cx="10544782" cy="6858000"/>
          </a:xfrm>
        </p:spPr>
      </p:pic>
      <p:pic>
        <p:nvPicPr>
          <p:cNvPr id="7" name="Picture 6" descr="Piktograma „Patvirtinta bendruomenės“">
            <a:extLst>
              <a:ext uri="{FF2B5EF4-FFF2-40B4-BE49-F238E27FC236}">
                <a16:creationId xmlns:a16="http://schemas.microsoft.com/office/drawing/2014/main" id="{5CF3C6F6-34D4-7DFB-FAB8-18F35D1EA86D}"/>
              </a:ext>
            </a:extLst>
          </p:cNvPr>
          <p:cNvPicPr>
            <a:picLocks noChangeAspect="1"/>
          </p:cNvPicPr>
          <p:nvPr/>
        </p:nvPicPr>
        <p:blipFill>
          <a:blip r:embed="rId3"/>
          <a:stretch>
            <a:fillRect/>
          </a:stretch>
        </p:blipFill>
        <p:spPr>
          <a:xfrm>
            <a:off x="6019800" y="3352800"/>
            <a:ext cx="152400" cy="152400"/>
          </a:xfrm>
          <a:prstGeom prst="rect">
            <a:avLst/>
          </a:prstGeom>
        </p:spPr>
      </p:pic>
      <p:sp>
        <p:nvSpPr>
          <p:cNvPr id="11" name="TextBox 10">
            <a:extLst>
              <a:ext uri="{FF2B5EF4-FFF2-40B4-BE49-F238E27FC236}">
                <a16:creationId xmlns:a16="http://schemas.microsoft.com/office/drawing/2014/main" id="{8345BD0E-9956-1882-C3B1-647336DB4315}"/>
              </a:ext>
            </a:extLst>
          </p:cNvPr>
          <p:cNvSpPr txBox="1"/>
          <p:nvPr/>
        </p:nvSpPr>
        <p:spPr>
          <a:xfrm>
            <a:off x="1459149" y="-6985"/>
            <a:ext cx="2707749" cy="415498"/>
          </a:xfrm>
          <a:prstGeom prst="rect">
            <a:avLst/>
          </a:prstGeom>
          <a:solidFill>
            <a:srgbClr val="E5E7E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 sz="2100" dirty="0">
                <a:highlight>
                  <a:srgbClr val="E6E8EB"/>
                </a:highlight>
                <a:latin typeface="Times New Roman"/>
                <a:cs typeface="Times New Roman"/>
              </a:rPr>
              <a:t>Metaliniai strypai</a:t>
            </a:r>
            <a:endParaRPr lang="en-US" dirty="0">
              <a:highlight>
                <a:srgbClr val="E6E8EB"/>
              </a:highlight>
            </a:endParaRPr>
          </a:p>
        </p:txBody>
      </p:sp>
      <p:sp>
        <p:nvSpPr>
          <p:cNvPr id="12" name="TextBox 11">
            <a:extLst>
              <a:ext uri="{FF2B5EF4-FFF2-40B4-BE49-F238E27FC236}">
                <a16:creationId xmlns:a16="http://schemas.microsoft.com/office/drawing/2014/main" id="{13340E08-1FDA-663A-0D78-A6CF01175503}"/>
              </a:ext>
            </a:extLst>
          </p:cNvPr>
          <p:cNvSpPr txBox="1"/>
          <p:nvPr/>
        </p:nvSpPr>
        <p:spPr>
          <a:xfrm>
            <a:off x="466712" y="2504971"/>
            <a:ext cx="1717040" cy="415498"/>
          </a:xfrm>
          <a:prstGeom prst="rect">
            <a:avLst/>
          </a:prstGeom>
          <a:solidFill>
            <a:srgbClr val="E5E7E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lt" sz="2100" dirty="0">
                <a:highlight>
                  <a:srgbClr val="E6E8EB"/>
                </a:highlight>
                <a:latin typeface="Times New Roman"/>
                <a:cs typeface="Times New Roman"/>
              </a:rPr>
              <a:t>Ventiliatorius</a:t>
            </a:r>
            <a:endParaRPr lang="en-US" dirty="0">
              <a:highlight>
                <a:srgbClr val="E6E8EB"/>
              </a:highlight>
            </a:endParaRPr>
          </a:p>
        </p:txBody>
      </p:sp>
      <p:sp>
        <p:nvSpPr>
          <p:cNvPr id="13" name="TextBox 12">
            <a:extLst>
              <a:ext uri="{FF2B5EF4-FFF2-40B4-BE49-F238E27FC236}">
                <a16:creationId xmlns:a16="http://schemas.microsoft.com/office/drawing/2014/main" id="{3913ACA5-5023-8DD9-83B6-5550CA21E74B}"/>
              </a:ext>
            </a:extLst>
          </p:cNvPr>
          <p:cNvSpPr txBox="1"/>
          <p:nvPr/>
        </p:nvSpPr>
        <p:spPr>
          <a:xfrm>
            <a:off x="5696430" y="-1"/>
            <a:ext cx="2289330" cy="415498"/>
          </a:xfrm>
          <a:prstGeom prst="rect">
            <a:avLst/>
          </a:prstGeom>
          <a:solidFill>
            <a:srgbClr val="E5E7E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 sz="2100" dirty="0">
                <a:highlight>
                  <a:srgbClr val="E5E8EA"/>
                </a:highlight>
                <a:latin typeface="Times New Roman"/>
                <a:cs typeface="Times New Roman"/>
              </a:rPr>
              <a:t>  Ertmė    </a:t>
            </a:r>
            <a:endParaRPr lang="en-US" dirty="0">
              <a:highlight>
                <a:srgbClr val="E5E8EA"/>
              </a:highlight>
            </a:endParaRPr>
          </a:p>
        </p:txBody>
      </p:sp>
      <p:sp>
        <p:nvSpPr>
          <p:cNvPr id="15" name="TextBox 14">
            <a:extLst>
              <a:ext uri="{FF2B5EF4-FFF2-40B4-BE49-F238E27FC236}">
                <a16:creationId xmlns:a16="http://schemas.microsoft.com/office/drawing/2014/main" id="{1EA35706-69A4-C32F-E765-1517CD09C1E9}"/>
              </a:ext>
            </a:extLst>
          </p:cNvPr>
          <p:cNvSpPr txBox="1"/>
          <p:nvPr/>
        </p:nvSpPr>
        <p:spPr>
          <a:xfrm>
            <a:off x="7723762" y="3063379"/>
            <a:ext cx="2821021" cy="369332"/>
          </a:xfrm>
          <a:prstGeom prst="rect">
            <a:avLst/>
          </a:prstGeom>
          <a:solidFill>
            <a:srgbClr val="E5E7E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Times New Roman"/>
                <a:ea typeface="+mn-lt"/>
                <a:cs typeface="Times New Roman"/>
              </a:rPr>
              <a:t> </a:t>
            </a:r>
            <a:r>
              <a:rPr lang="en-US" noProof="1">
                <a:highlight>
                  <a:srgbClr val="E5E8EA"/>
                </a:highlight>
                <a:latin typeface="Times New Roman"/>
                <a:ea typeface="+mn-lt"/>
                <a:cs typeface="Times New Roman"/>
              </a:rPr>
              <a:t>Magnetronas              </a:t>
            </a:r>
            <a:r>
              <a:rPr lang="en-US" noProof="1">
                <a:highlight>
                  <a:srgbClr val="E5E8EA"/>
                </a:highlight>
                <a:ea typeface="+mn-lt"/>
                <a:cs typeface="+mn-lt"/>
              </a:rPr>
              <a:t>       </a:t>
            </a:r>
            <a:endParaRPr lang="en-US" noProof="1">
              <a:highlight>
                <a:srgbClr val="E5E8EA"/>
              </a:highlight>
            </a:endParaRPr>
          </a:p>
        </p:txBody>
      </p:sp>
      <p:sp>
        <p:nvSpPr>
          <p:cNvPr id="16" name="TextBox 15">
            <a:extLst>
              <a:ext uri="{FF2B5EF4-FFF2-40B4-BE49-F238E27FC236}">
                <a16:creationId xmlns:a16="http://schemas.microsoft.com/office/drawing/2014/main" id="{D4CD188A-6D64-BB63-3784-1BA1DDA27911}"/>
              </a:ext>
            </a:extLst>
          </p:cNvPr>
          <p:cNvSpPr txBox="1"/>
          <p:nvPr/>
        </p:nvSpPr>
        <p:spPr>
          <a:xfrm>
            <a:off x="7286018" y="4268956"/>
            <a:ext cx="3073940" cy="707886"/>
          </a:xfrm>
          <a:prstGeom prst="rect">
            <a:avLst/>
          </a:prstGeom>
          <a:solidFill>
            <a:srgbClr val="E5E7E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noProof="1">
                <a:highlight>
                  <a:srgbClr val="E5E8EA"/>
                </a:highlight>
                <a:latin typeface="Times New Roman"/>
                <a:cs typeface="Times New Roman"/>
              </a:rPr>
              <a:t>Transformatorius </a:t>
            </a:r>
            <a:endParaRPr lang="lt-LT" sz="2000" noProof="1">
              <a:highlight>
                <a:srgbClr val="E5E8EA"/>
              </a:highlight>
              <a:latin typeface="Times New Roman"/>
              <a:cs typeface="Times New Roman"/>
            </a:endParaRPr>
          </a:p>
          <a:p>
            <a:r>
              <a:rPr lang="en-US" sz="2000" noProof="1">
                <a:highlight>
                  <a:srgbClr val="E5E8EA"/>
                </a:highlight>
                <a:latin typeface="Times New Roman"/>
                <a:cs typeface="Times New Roman"/>
              </a:rPr>
              <a:t> </a:t>
            </a:r>
            <a:endParaRPr lang="en-US" sz="2000" dirty="0">
              <a:highlight>
                <a:srgbClr val="E5E8EA"/>
              </a:highlight>
              <a:latin typeface="Times New Roman"/>
              <a:cs typeface="Times New Roman"/>
            </a:endParaRPr>
          </a:p>
        </p:txBody>
      </p:sp>
      <p:sp>
        <p:nvSpPr>
          <p:cNvPr id="2" name="TextBox 1">
            <a:extLst>
              <a:ext uri="{FF2B5EF4-FFF2-40B4-BE49-F238E27FC236}">
                <a16:creationId xmlns:a16="http://schemas.microsoft.com/office/drawing/2014/main" id="{D415DEAD-CA9D-7B38-0671-536C86475CFE}"/>
              </a:ext>
            </a:extLst>
          </p:cNvPr>
          <p:cNvSpPr txBox="1"/>
          <p:nvPr/>
        </p:nvSpPr>
        <p:spPr>
          <a:xfrm>
            <a:off x="8703661" y="2554709"/>
            <a:ext cx="1841121" cy="365760"/>
          </a:xfrm>
          <a:prstGeom prst="rect">
            <a:avLst/>
          </a:prstGeom>
          <a:solidFill>
            <a:srgbClr val="E5E7EA"/>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noProof="1"/>
              <a:t>Ekranas</a:t>
            </a:r>
          </a:p>
        </p:txBody>
      </p:sp>
      <p:sp>
        <p:nvSpPr>
          <p:cNvPr id="5" name="Stačiakampis 4">
            <a:extLst>
              <a:ext uri="{FF2B5EF4-FFF2-40B4-BE49-F238E27FC236}">
                <a16:creationId xmlns:a16="http://schemas.microsoft.com/office/drawing/2014/main" id="{74D3F6F0-9727-2A00-2386-8C93A609CAE8}"/>
              </a:ext>
            </a:extLst>
          </p:cNvPr>
          <p:cNvSpPr/>
          <p:nvPr/>
        </p:nvSpPr>
        <p:spPr>
          <a:xfrm>
            <a:off x="10544782" y="0"/>
            <a:ext cx="1647218" cy="6851015"/>
          </a:xfrm>
          <a:prstGeom prst="rect">
            <a:avLst/>
          </a:prstGeom>
          <a:solidFill>
            <a:srgbClr val="E5E7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40981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aveikslėlis 2" descr="Paveikslėlis, kuriame yra tekstas, kabelis, baterija, vidaus&#10;&#10;Automatiškai sugeneruotas aprašymas">
            <a:extLst>
              <a:ext uri="{FF2B5EF4-FFF2-40B4-BE49-F238E27FC236}">
                <a16:creationId xmlns:a16="http://schemas.microsoft.com/office/drawing/2014/main" id="{BCB59168-07F8-931E-8A5F-AC6DD160AA0D}"/>
              </a:ext>
            </a:extLst>
          </p:cNvPr>
          <p:cNvPicPr>
            <a:picLocks noChangeAspect="1"/>
          </p:cNvPicPr>
          <p:nvPr/>
        </p:nvPicPr>
        <p:blipFill rotWithShape="1">
          <a:blip r:embed="rId2"/>
          <a:srcRect l="1760"/>
          <a:stretch/>
        </p:blipFill>
        <p:spPr>
          <a:xfrm>
            <a:off x="20" y="1282"/>
            <a:ext cx="12191980" cy="6856718"/>
          </a:xfrm>
          <a:prstGeom prst="rect">
            <a:avLst/>
          </a:prstGeom>
        </p:spPr>
      </p:pic>
    </p:spTree>
    <p:extLst>
      <p:ext uri="{BB962C8B-B14F-4D97-AF65-F5344CB8AC3E}">
        <p14:creationId xmlns:p14="http://schemas.microsoft.com/office/powerpoint/2010/main" val="3299159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aveikslėlis 4">
            <a:extLst>
              <a:ext uri="{FF2B5EF4-FFF2-40B4-BE49-F238E27FC236}">
                <a16:creationId xmlns:a16="http://schemas.microsoft.com/office/drawing/2014/main" id="{6EB05B59-5BF9-2881-E135-5184F0B8318F}"/>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2280997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aveikslėlis 3">
            <a:extLst>
              <a:ext uri="{FF2B5EF4-FFF2-40B4-BE49-F238E27FC236}">
                <a16:creationId xmlns:a16="http://schemas.microsoft.com/office/drawing/2014/main" id="{A69C41F8-8ADA-DCE6-45D2-06C16AD961BB}"/>
              </a:ext>
            </a:extLst>
          </p:cNvPr>
          <p:cNvPicPr>
            <a:picLocks noChangeAspect="1"/>
          </p:cNvPicPr>
          <p:nvPr/>
        </p:nvPicPr>
        <p:blipFill>
          <a:blip r:embed="rId2"/>
          <a:stretch>
            <a:fillRect/>
          </a:stretch>
        </p:blipFill>
        <p:spPr>
          <a:xfrm>
            <a:off x="703182" y="1642186"/>
            <a:ext cx="4777381" cy="340388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urinio vietos rezervavimo ženklas 2">
            <a:extLst>
              <a:ext uri="{FF2B5EF4-FFF2-40B4-BE49-F238E27FC236}">
                <a16:creationId xmlns:a16="http://schemas.microsoft.com/office/drawing/2014/main" id="{5BAF6A68-8F5B-F02D-19D5-EEEA13DC3593}"/>
              </a:ext>
            </a:extLst>
          </p:cNvPr>
          <p:cNvSpPr>
            <a:spLocks noGrp="1"/>
          </p:cNvSpPr>
          <p:nvPr>
            <p:ph idx="1"/>
          </p:nvPr>
        </p:nvSpPr>
        <p:spPr>
          <a:xfrm>
            <a:off x="5346752" y="291830"/>
            <a:ext cx="6530720" cy="6381344"/>
          </a:xfrm>
        </p:spPr>
        <p:txBody>
          <a:bodyPr>
            <a:normAutofit/>
          </a:bodyPr>
          <a:lstStyle/>
          <a:p>
            <a:pPr marL="0" indent="0" algn="just">
              <a:buNone/>
            </a:pPr>
            <a:r>
              <a:rPr lang="lt-LT" sz="2000" b="1" i="0" dirty="0">
                <a:effectLst/>
                <a:highlight>
                  <a:srgbClr val="FFFFFF"/>
                </a:highlight>
                <a:latin typeface="Times New Roman" panose="02020603050405020304" pitchFamily="18" charset="0"/>
                <a:cs typeface="Times New Roman" panose="02020603050405020304" pitchFamily="18" charset="0"/>
              </a:rPr>
              <a:t>Lygintuvas</a:t>
            </a:r>
          </a:p>
          <a:p>
            <a:pPr marL="0" indent="0" algn="just">
              <a:buNone/>
            </a:pPr>
            <a:r>
              <a:rPr lang="lt-LT" sz="2000" b="0" i="0" dirty="0">
                <a:effectLst/>
                <a:highlight>
                  <a:srgbClr val="FFFFFF"/>
                </a:highlight>
                <a:latin typeface="Times New Roman" panose="02020603050405020304" pitchFamily="18" charset="0"/>
                <a:cs typeface="Times New Roman" panose="02020603050405020304" pitchFamily="18" charset="0"/>
              </a:rPr>
              <a:t>Lygintuvas naudoja elektros energiją, kad įkaitintų lyginimo paviršių, kuris tada naudojamas išlyginti raukšles audiniuose.</a:t>
            </a:r>
          </a:p>
          <a:p>
            <a:pPr algn="just">
              <a:buFont typeface="Arial" panose="020B0604020202020204" pitchFamily="34" charset="0"/>
              <a:buChar char="•"/>
            </a:pPr>
            <a:r>
              <a:rPr lang="lt-LT" sz="2000" b="1" i="0" dirty="0">
                <a:effectLst/>
                <a:highlight>
                  <a:srgbClr val="FFFFFF"/>
                </a:highlight>
                <a:latin typeface="Times New Roman" panose="02020603050405020304" pitchFamily="18" charset="0"/>
                <a:cs typeface="Times New Roman" panose="02020603050405020304" pitchFamily="18" charset="0"/>
              </a:rPr>
              <a:t>Maitinimo šaltinis:</a:t>
            </a:r>
            <a:r>
              <a:rPr lang="lt-LT" sz="2000" b="0" i="0" dirty="0">
                <a:effectLst/>
                <a:highlight>
                  <a:srgbClr val="FFFFFF"/>
                </a:highlight>
                <a:latin typeface="Times New Roman" panose="02020603050405020304" pitchFamily="18" charset="0"/>
                <a:cs typeface="Times New Roman" panose="02020603050405020304" pitchFamily="18" charset="0"/>
              </a:rPr>
              <a:t> Elektros lizdas.</a:t>
            </a:r>
          </a:p>
          <a:p>
            <a:pPr algn="just">
              <a:buFont typeface="Arial" panose="020B0604020202020204" pitchFamily="34" charset="0"/>
              <a:buChar char="•"/>
            </a:pPr>
            <a:r>
              <a:rPr lang="lt-LT" sz="2000" b="1" i="0" dirty="0">
                <a:effectLst/>
                <a:highlight>
                  <a:srgbClr val="FFFFFF"/>
                </a:highlight>
                <a:latin typeface="Times New Roman" panose="02020603050405020304" pitchFamily="18" charset="0"/>
                <a:cs typeface="Times New Roman" panose="02020603050405020304" pitchFamily="18" charset="0"/>
              </a:rPr>
              <a:t>Veikimo principas:</a:t>
            </a:r>
            <a:endParaRPr lang="lt-LT" sz="2000" b="0" i="0" dirty="0">
              <a:effectLst/>
              <a:highlight>
                <a:srgbClr val="FFFFFF"/>
              </a:highlight>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Kai lygintuvas prijungtas prie elektros lizdo ir įjungtas, elektros srovė teka per šildymo elementą, kuris dažniausiai yra įmontuotas lygintuvo viduje.</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Šildymo elementas įkaista, kai per jį teka elektros srovė.</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Šiluma iš šildymo elemento perduodama lyginimo paviršiui (plokštei).</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Kai lyginimo paviršius įkaista, jis naudojamas spausti ir šildyti audinį, išlyginant raukšles.</a:t>
            </a:r>
          </a:p>
          <a:p>
            <a:pPr marL="742950" lvl="1" indent="-285750" algn="just">
              <a:buFont typeface="Arial" panose="020B0604020202020204" pitchFamily="34" charset="0"/>
              <a:buChar char="•"/>
            </a:pPr>
            <a:r>
              <a:rPr lang="lt-LT" sz="2000" b="0" i="0" dirty="0">
                <a:effectLst/>
                <a:highlight>
                  <a:srgbClr val="FFFFFF"/>
                </a:highlight>
                <a:latin typeface="Times New Roman" panose="02020603050405020304" pitchFamily="18" charset="0"/>
                <a:cs typeface="Times New Roman" panose="02020603050405020304" pitchFamily="18" charset="0"/>
              </a:rPr>
              <a:t>Kai kurie lygintuvai taip pat turi garo funkciją, kuri padeda lengviau išlyginti audinį, purškiant šiek tiek vandens garų ant jo.</a:t>
            </a:r>
          </a:p>
          <a:p>
            <a:endParaRPr lang="lt-LT" sz="1000" dirty="0"/>
          </a:p>
        </p:txBody>
      </p:sp>
    </p:spTree>
    <p:extLst>
      <p:ext uri="{BB962C8B-B14F-4D97-AF65-F5344CB8AC3E}">
        <p14:creationId xmlns:p14="http://schemas.microsoft.com/office/powerpoint/2010/main" val="4258389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EAE5A430-E2FD-5D06-5A51-F0481E3710B0}"/>
              </a:ext>
            </a:extLst>
          </p:cNvPr>
          <p:cNvSpPr>
            <a:spLocks noGrp="1"/>
          </p:cNvSpPr>
          <p:nvPr>
            <p:ph idx="1"/>
          </p:nvPr>
        </p:nvSpPr>
        <p:spPr>
          <a:xfrm>
            <a:off x="390727" y="252918"/>
            <a:ext cx="11515927" cy="6478621"/>
          </a:xfrm>
        </p:spPr>
        <p:txBody>
          <a:bodyPr>
            <a:normAutofit fontScale="25000" lnSpcReduction="20000"/>
          </a:bodyPr>
          <a:lstStyle/>
          <a:p>
            <a:pPr marL="0" indent="0" algn="l">
              <a:buNone/>
            </a:pPr>
            <a:r>
              <a:rPr lang="lt-LT" sz="8000" b="1" i="0" dirty="0">
                <a:solidFill>
                  <a:srgbClr val="0D0D0D"/>
                </a:solidFill>
                <a:effectLst/>
                <a:highlight>
                  <a:srgbClr val="FFFFFF"/>
                </a:highlight>
                <a:latin typeface="Times New Roman" panose="02020603050405020304" pitchFamily="18" charset="0"/>
                <a:cs typeface="Times New Roman" panose="02020603050405020304" pitchFamily="18" charset="0"/>
              </a:rPr>
              <a:t>Elektrinės plaukų žnyplės</a:t>
            </a:r>
          </a:p>
          <a:p>
            <a:pPr marL="0" indent="0" algn="l">
              <a:buNone/>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Elektrinės plaukų žnyplės naudojamos plaukams formuoti – garbanoti ar tiesinti. Jos naudoja elektros energiją, kad įkaitintų žnyplių paviršių, kuris tada naudojamas plaukų formavimui.</a:t>
            </a:r>
          </a:p>
          <a:p>
            <a:pPr algn="l">
              <a:buFont typeface="Arial" panose="020B0604020202020204" pitchFamily="34" charset="0"/>
              <a:buChar char="•"/>
            </a:pPr>
            <a:endParaRPr lang="en-US" sz="8000" b="1" i="0" dirty="0">
              <a:solidFill>
                <a:srgbClr val="0D0D0D"/>
              </a:solidFill>
              <a:effectLst/>
              <a:highlight>
                <a:srgbClr val="FFFFFF"/>
              </a:highligh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lt-LT" sz="8000" b="1" i="0" dirty="0">
                <a:solidFill>
                  <a:srgbClr val="0D0D0D"/>
                </a:solidFill>
                <a:effectLst/>
                <a:highlight>
                  <a:srgbClr val="FFFFFF"/>
                </a:highlight>
                <a:latin typeface="Times New Roman" panose="02020603050405020304" pitchFamily="18" charset="0"/>
                <a:cs typeface="Times New Roman" panose="02020603050405020304" pitchFamily="18" charset="0"/>
              </a:rPr>
              <a:t>Maitinimo šaltinis:</a:t>
            </a: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 Elektros lizdas.</a:t>
            </a:r>
          </a:p>
          <a:p>
            <a:pPr algn="just">
              <a:buFont typeface="Arial" panose="020B0604020202020204" pitchFamily="34" charset="0"/>
              <a:buChar char="•"/>
            </a:pPr>
            <a:r>
              <a:rPr lang="lt-LT" sz="8000" b="1" i="0" dirty="0">
                <a:solidFill>
                  <a:srgbClr val="0D0D0D"/>
                </a:solidFill>
                <a:effectLst/>
                <a:highlight>
                  <a:srgbClr val="FFFFFF"/>
                </a:highlight>
                <a:latin typeface="Times New Roman" panose="02020603050405020304" pitchFamily="18" charset="0"/>
                <a:cs typeface="Times New Roman" panose="02020603050405020304" pitchFamily="18" charset="0"/>
              </a:rPr>
              <a:t>Veikimo principas:</a:t>
            </a:r>
            <a:endPar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Kai plaukų žnyplės prijungtos prie elektros lizdo ir įjungtos, elektros srovė teka per šildymo elementą, esantį žnyplėse.</a:t>
            </a:r>
          </a:p>
          <a:p>
            <a:pPr marL="742950" lvl="1" indent="-285750"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Šildymo elementas, dažniausiai pagamintas iš metalo arba keramikos, įkaista, kai per jį teka elektros srovė.</a:t>
            </a:r>
          </a:p>
          <a:p>
            <a:pPr marL="742950" lvl="1" indent="-285750"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Šiluma perduodama žnyplių paviršiui, kuris liečiasi su plaukais.</a:t>
            </a:r>
          </a:p>
          <a:p>
            <a:pPr marL="742950" lvl="1" indent="-285750"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Šiluma sukelia plaukų struktūros pasikeitimą. Plaukai sudaryti iš baltymų (keratino), ir šiluma laikinai susilpnina vandenilio ryšius šiuose baltymuose. Kai plaukai yra apvyniojami aplink šiltas žnyples ir laikomi tam tikrą laiką, jie pritaiko naują formą – tampa garbanoti arba tiesūs.</a:t>
            </a:r>
          </a:p>
          <a:p>
            <a:pPr marL="742950" lvl="1" indent="-285750"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Kai plaukai atvėsta, vandenilio ryšiai vėl stiprėja, išlaikant naują plaukų formą.</a:t>
            </a:r>
          </a:p>
          <a:p>
            <a:pPr marL="0" indent="0" algn="just">
              <a:buNone/>
            </a:pPr>
            <a:r>
              <a:rPr lang="lt-LT" sz="8000" b="1" i="0" dirty="0">
                <a:solidFill>
                  <a:srgbClr val="0D0D0D"/>
                </a:solidFill>
                <a:effectLst/>
                <a:highlight>
                  <a:srgbClr val="FFFFFF"/>
                </a:highlight>
                <a:latin typeface="Times New Roman" panose="02020603050405020304" pitchFamily="18" charset="0"/>
                <a:cs typeface="Times New Roman" panose="02020603050405020304" pitchFamily="18" charset="0"/>
              </a:rPr>
              <a:t> Saugos priemonės:</a:t>
            </a:r>
            <a:endPar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endParaRPr>
          </a:p>
          <a:p>
            <a:pPr marL="0" indent="0" algn="just">
              <a:buNone/>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Naudojant elektrines plaukų žnyples, svarbu laikytis tam tikrų saugos priemonių:</a:t>
            </a:r>
          </a:p>
          <a:p>
            <a:pPr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Venkite per ilgo kontakto su oda, kad išvengtumėte nudegimų.</a:t>
            </a:r>
          </a:p>
          <a:p>
            <a:pPr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Įsitikinkite, kad prietaisas yra išjungtas ir atvėsęs prieš jį laikant ar valant.</a:t>
            </a:r>
          </a:p>
          <a:p>
            <a:pPr algn="just">
              <a:buFont typeface="Arial" panose="020B0604020202020204" pitchFamily="34" charset="0"/>
              <a:buChar char="•"/>
            </a:pPr>
            <a:r>
              <a:rPr lang="lt-LT" sz="8000" b="0" i="0" dirty="0">
                <a:solidFill>
                  <a:srgbClr val="0D0D0D"/>
                </a:solidFill>
                <a:effectLst/>
                <a:highlight>
                  <a:srgbClr val="FFFFFF"/>
                </a:highlight>
                <a:latin typeface="Times New Roman" panose="02020603050405020304" pitchFamily="18" charset="0"/>
                <a:cs typeface="Times New Roman" panose="02020603050405020304" pitchFamily="18" charset="0"/>
              </a:rPr>
              <a:t>Naudokite šilumai atsparias pirštines, jei reikia.</a:t>
            </a:r>
          </a:p>
          <a:p>
            <a:br>
              <a:rPr lang="lt-LT" dirty="0"/>
            </a:br>
            <a:endParaRPr lang="lt-LT" dirty="0"/>
          </a:p>
        </p:txBody>
      </p:sp>
    </p:spTree>
    <p:extLst>
      <p:ext uri="{BB962C8B-B14F-4D97-AF65-F5344CB8AC3E}">
        <p14:creationId xmlns:p14="http://schemas.microsoft.com/office/powerpoint/2010/main" val="4294656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8EB92490-8D23-7A34-B9B5-9D2C331CA843}"/>
              </a:ext>
            </a:extLst>
          </p:cNvPr>
          <p:cNvPicPr>
            <a:picLocks noChangeAspect="1"/>
          </p:cNvPicPr>
          <p:nvPr/>
        </p:nvPicPr>
        <p:blipFill rotWithShape="1">
          <a:blip r:embed="rId2"/>
          <a:srcRect t="2712"/>
          <a:stretch/>
        </p:blipFill>
        <p:spPr>
          <a:xfrm>
            <a:off x="307775" y="261437"/>
            <a:ext cx="11576450" cy="6335126"/>
          </a:xfrm>
          <a:prstGeom prst="rect">
            <a:avLst/>
          </a:prstGeom>
        </p:spPr>
      </p:pic>
    </p:spTree>
    <p:extLst>
      <p:ext uri="{BB962C8B-B14F-4D97-AF65-F5344CB8AC3E}">
        <p14:creationId xmlns:p14="http://schemas.microsoft.com/office/powerpoint/2010/main" val="3489698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D6951-3DAD-4BA4-90F4-BF416E81111A}"/>
              </a:ext>
            </a:extLst>
          </p:cNvPr>
          <p:cNvPicPr>
            <a:picLocks noChangeAspect="1"/>
          </p:cNvPicPr>
          <p:nvPr/>
        </p:nvPicPr>
        <p:blipFill rotWithShape="1">
          <a:blip r:embed="rId2"/>
          <a:srcRect t="4727" b="4538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E5B026E4-4A76-40D9-9366-27AA9E761D42}"/>
              </a:ext>
            </a:extLst>
          </p:cNvPr>
          <p:cNvSpPr>
            <a:spLocks noGrp="1"/>
          </p:cNvSpPr>
          <p:nvPr>
            <p:ph idx="1"/>
          </p:nvPr>
        </p:nvSpPr>
        <p:spPr>
          <a:xfrm>
            <a:off x="101600" y="4043135"/>
            <a:ext cx="11855938" cy="2452687"/>
          </a:xfrm>
        </p:spPr>
        <p:txBody>
          <a:bodyPr anchor="ctr">
            <a:normAutofit/>
          </a:bodyPr>
          <a:lstStyle/>
          <a:p>
            <a:pPr marL="0" indent="0" algn="just">
              <a:buNone/>
            </a:pPr>
            <a:r>
              <a:rPr lang="lt-LT" sz="1800" dirty="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cs typeface="Times New Roman" panose="02020603050405020304" pitchFamily="18" charset="0"/>
              </a:rPr>
              <a:t>Elektronikos prietaisai, elektronika pagrįsti judumo sprendimai mūsų gyvenime užima vis daugiau vietos. Būtų gerai, jei tai žymėtų vien pažangą, tačiau gyvenimą palengvinanti įranga jai skirta vieta dalijasi ir su elektronikos atliekomis. Neseniai Jungtinių Tautų ekspertai netgi pareiškė, kad pasaulis kovoje su elektronikos atliekomis pralaimi. Remiantis pasaulio ekspertų skaičiavimais, per 2023 metus globaliai susidarė 62 mln. tonų elektronikos atliekų, o iki 2030 m. šis srautas pasaulyje padidės trečdaliu“</a:t>
            </a:r>
            <a:r>
              <a:rPr lang="en-US" sz="2400" dirty="0">
                <a:latin typeface="Times New Roman" panose="02020603050405020304" pitchFamily="18" charset="0"/>
                <a:cs typeface="Times New Roman" panose="02020603050405020304" pitchFamily="18" charset="0"/>
              </a:rPr>
              <a:t>.</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0104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D907E016-A54F-467D-AEAA-7618904A390C}"/>
              </a:ext>
            </a:extLst>
          </p:cNvPr>
          <p:cNvPicPr>
            <a:picLocks noChangeAspect="1"/>
          </p:cNvPicPr>
          <p:nvPr/>
        </p:nvPicPr>
        <p:blipFill>
          <a:blip r:embed="rId2"/>
          <a:stretch>
            <a:fillRect/>
          </a:stretch>
        </p:blipFill>
        <p:spPr>
          <a:xfrm>
            <a:off x="703182" y="917116"/>
            <a:ext cx="4777381" cy="485402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72A485F6-262B-4E4B-9008-9102C7347431}"/>
              </a:ext>
            </a:extLst>
          </p:cNvPr>
          <p:cNvSpPr>
            <a:spLocks noGrp="1"/>
          </p:cNvSpPr>
          <p:nvPr>
            <p:ph idx="1"/>
          </p:nvPr>
        </p:nvSpPr>
        <p:spPr>
          <a:xfrm>
            <a:off x="5894962" y="323557"/>
            <a:ext cx="6201181" cy="5853406"/>
          </a:xfrm>
          <a:solidFill>
            <a:schemeClr val="bg1"/>
          </a:solidFill>
        </p:spPr>
        <p:txBody>
          <a:bodyPr>
            <a:normAutofit lnSpcReduction="10000"/>
          </a:bodyPr>
          <a:lstStyle/>
          <a:p>
            <a:pPr marL="0" indent="0" algn="just">
              <a:buNone/>
            </a:pPr>
            <a:r>
              <a:rPr lang="lt-LT" sz="2400" b="1" dirty="0">
                <a:latin typeface="Times New Roman" panose="02020603050405020304" pitchFamily="18" charset="0"/>
                <a:cs typeface="Times New Roman" panose="02020603050405020304" pitchFamily="18" charset="0"/>
              </a:rPr>
              <a:t>Elektros ir elektroninės įrangos atliekos</a:t>
            </a:r>
            <a:r>
              <a:rPr lang="lt-LT" sz="2400" dirty="0">
                <a:latin typeface="Times New Roman" panose="02020603050405020304" pitchFamily="18" charset="0"/>
                <a:cs typeface="Times New Roman" panose="02020603050405020304" pitchFamily="18" charset="0"/>
              </a:rPr>
              <a:t> – visi prietaisai, kuriems veikti reikalingas elektros tinklas, baterijos arba elektromagnetiniai laukai. Taip pat – tie prietaisai, kurie skirti kurti, perduoti, išmatuoti tas sroves bei laukus. </a:t>
            </a:r>
            <a:endParaRPr lang="en-US" sz="2400" dirty="0">
              <a:latin typeface="Times New Roman" panose="02020603050405020304" pitchFamily="18" charset="0"/>
              <a:cs typeface="Times New Roman" panose="02020603050405020304" pitchFamily="18" charset="0"/>
            </a:endParaRPr>
          </a:p>
          <a:p>
            <a:pPr marL="0" indent="0" algn="just">
              <a:buNone/>
            </a:pPr>
            <a:r>
              <a:rPr lang="lt-LT" sz="2400" u="sng" dirty="0">
                <a:latin typeface="Times New Roman" panose="02020603050405020304" pitchFamily="18" charset="0"/>
                <a:cs typeface="Times New Roman" panose="02020603050405020304" pitchFamily="18" charset="0"/>
              </a:rPr>
              <a:t>Šios atliekos turi būti priduotos</a:t>
            </a:r>
            <a:r>
              <a:rPr lang="lt-LT" sz="2400" dirty="0">
                <a:latin typeface="Times New Roman" panose="02020603050405020304" pitchFamily="18" charset="0"/>
                <a:cs typeface="Times New Roman" panose="02020603050405020304" pitchFamily="18" charset="0"/>
              </a:rPr>
              <a:t>:</a:t>
            </a:r>
          </a:p>
          <a:p>
            <a:pPr marL="0" indent="0" algn="just">
              <a:buNone/>
            </a:pPr>
            <a:r>
              <a:rPr lang="lt-LT" sz="2400" dirty="0">
                <a:latin typeface="Times New Roman" panose="02020603050405020304" pitchFamily="18" charset="0"/>
                <a:cs typeface="Times New Roman" panose="02020603050405020304" pitchFamily="18" charset="0"/>
              </a:rPr>
              <a:t>– į atliekų surinkimo aikšteles;</a:t>
            </a:r>
          </a:p>
          <a:p>
            <a:pPr marL="0" indent="0" algn="just">
              <a:buNone/>
            </a:pPr>
            <a:r>
              <a:rPr lang="lt-LT" sz="2400" dirty="0">
                <a:latin typeface="Times New Roman" panose="02020603050405020304" pitchFamily="18" charset="0"/>
                <a:cs typeface="Times New Roman" panose="02020603050405020304" pitchFamily="18" charset="0"/>
              </a:rPr>
              <a:t>– elektroninės įrangos platintojams (elektronikos parduotuvės), jei tos atliekos yra tos pačios paskirties kaip platintojų parduodami gaminiai;</a:t>
            </a:r>
          </a:p>
          <a:p>
            <a:pPr marL="0" indent="0" algn="just">
              <a:buNone/>
            </a:pPr>
            <a:r>
              <a:rPr lang="lt-LT" sz="2400" dirty="0">
                <a:latin typeface="Times New Roman" panose="02020603050405020304" pitchFamily="18" charset="0"/>
                <a:cs typeface="Times New Roman" panose="02020603050405020304" pitchFamily="18" charset="0"/>
              </a:rPr>
              <a:t>– stambiai įrangai išsikviesti elektros ir elektroninės įrangos tvarkytojus ir jie elektronikos atliekas išveš iš namų;</a:t>
            </a:r>
          </a:p>
          <a:p>
            <a:pPr marL="0" indent="0" algn="just">
              <a:buNone/>
            </a:pPr>
            <a:r>
              <a:rPr lang="lt-LT" sz="2400" dirty="0">
                <a:latin typeface="Times New Roman" panose="02020603050405020304" pitchFamily="18" charset="0"/>
                <a:cs typeface="Times New Roman" panose="02020603050405020304" pitchFamily="18" charset="0"/>
              </a:rPr>
              <a:t>– smulkios elektronikos atliekas galima mesti į tam skirtas dėžes esančias daugelyje prekybos centrų ir didžiųjų parduotuvių.</a:t>
            </a:r>
          </a:p>
          <a:p>
            <a:endParaRPr lang="lt-LT" sz="1500" dirty="0"/>
          </a:p>
        </p:txBody>
      </p:sp>
    </p:spTree>
    <p:extLst>
      <p:ext uri="{BB962C8B-B14F-4D97-AF65-F5344CB8AC3E}">
        <p14:creationId xmlns:p14="http://schemas.microsoft.com/office/powerpoint/2010/main" val="2074989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1C789E-EDA6-4D9E-ABA4-1FF0EB3FEEF9}"/>
              </a:ext>
            </a:extLst>
          </p:cNvPr>
          <p:cNvSpPr>
            <a:spLocks noGrp="1"/>
          </p:cNvSpPr>
          <p:nvPr>
            <p:ph idx="1"/>
          </p:nvPr>
        </p:nvSpPr>
        <p:spPr>
          <a:xfrm>
            <a:off x="572493" y="2071316"/>
            <a:ext cx="6713552" cy="4119172"/>
          </a:xfrm>
        </p:spPr>
        <p:txBody>
          <a:bodyPr anchor="t">
            <a:normAutofit/>
          </a:bodyPr>
          <a:lstStyle/>
          <a:p>
            <a:pPr marL="0" indent="0" algn="just">
              <a:buNone/>
            </a:pPr>
            <a:r>
              <a:rPr lang="lt-LT" sz="2400" dirty="0">
                <a:latin typeface="Times New Roman" panose="02020603050405020304" pitchFamily="18" charset="0"/>
                <a:cs typeface="Times New Roman" panose="02020603050405020304" pitchFamily="18" charset="0"/>
              </a:rPr>
              <a:t>Tyrimas parodė </a:t>
            </a:r>
            <a:r>
              <a:rPr lang="lt-LT" sz="2400" b="1" dirty="0">
                <a:latin typeface="Times New Roman" panose="02020603050405020304" pitchFamily="18" charset="0"/>
                <a:cs typeface="Times New Roman" panose="02020603050405020304" pitchFamily="18" charset="0"/>
              </a:rPr>
              <a:t>blogąją</a:t>
            </a:r>
            <a:r>
              <a:rPr lang="lt-LT" sz="2400" dirty="0">
                <a:latin typeface="Times New Roman" panose="02020603050405020304" pitchFamily="18" charset="0"/>
                <a:cs typeface="Times New Roman" panose="02020603050405020304" pitchFamily="18" charset="0"/>
              </a:rPr>
              <a:t> pusę: kai kurios technologinės naujovės, mažinančios elektronikos atliekų srautą, apsunkina šios įrangos taisymą ir perdirbimą. Gamintojai, norėdami pagaminti lengvus gaminius, sukūrė miniatiūrinius komponentus ir suklijavo detales, todėl elektronikos prietaisus sunkiau taisyti ir juos perdirbti yra brangiau. Elektroniniuose prietaisuose esančios ličio jonų baterijos kelia dar vieną problemą: jas sunku išimti, o transportavimo ar perdirbimo metu jos gali net sukelti gaisrą. </a:t>
            </a:r>
          </a:p>
          <a:p>
            <a:endParaRPr lang="lt-LT" sz="2200" dirty="0"/>
          </a:p>
        </p:txBody>
      </p:sp>
      <p:pic>
        <p:nvPicPr>
          <p:cNvPr id="5" name="Picture 4" descr="A trash can full of computer equipment&#10;&#10;Description generated with high confidence">
            <a:extLst>
              <a:ext uri="{FF2B5EF4-FFF2-40B4-BE49-F238E27FC236}">
                <a16:creationId xmlns:a16="http://schemas.microsoft.com/office/drawing/2014/main" id="{E25874B6-5224-489D-A630-E10B6654C479}"/>
              </a:ext>
            </a:extLst>
          </p:cNvPr>
          <p:cNvPicPr>
            <a:picLocks noChangeAspect="1"/>
          </p:cNvPicPr>
          <p:nvPr/>
        </p:nvPicPr>
        <p:blipFill rotWithShape="1">
          <a:blip r:embed="rId2"/>
          <a:srcRect t="5199" b="6949"/>
          <a:stretch/>
        </p:blipFill>
        <p:spPr>
          <a:xfrm>
            <a:off x="7675658" y="2093976"/>
            <a:ext cx="3941064" cy="4096512"/>
          </a:xfrm>
          <a:prstGeom prst="rect">
            <a:avLst/>
          </a:prstGeom>
        </p:spPr>
      </p:pic>
    </p:spTree>
    <p:extLst>
      <p:ext uri="{BB962C8B-B14F-4D97-AF65-F5344CB8AC3E}">
        <p14:creationId xmlns:p14="http://schemas.microsoft.com/office/powerpoint/2010/main" val="4002344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electronic devices around a recycle symbol&#10;&#10;Description generated with high confidence">
            <a:extLst>
              <a:ext uri="{FF2B5EF4-FFF2-40B4-BE49-F238E27FC236}">
                <a16:creationId xmlns:a16="http://schemas.microsoft.com/office/drawing/2014/main" id="{3B38BC48-4630-4AB8-B331-EF5F9A814B21}"/>
              </a:ext>
            </a:extLst>
          </p:cNvPr>
          <p:cNvPicPr>
            <a:picLocks noChangeAspect="1"/>
          </p:cNvPicPr>
          <p:nvPr/>
        </p:nvPicPr>
        <p:blipFill rotWithShape="1">
          <a:blip r:embed="rId2"/>
          <a:srcRect l="17904" r="20216"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2570D828-8995-4F2B-9052-4D2636BC4915}"/>
              </a:ext>
            </a:extLst>
          </p:cNvPr>
          <p:cNvSpPr>
            <a:spLocks noGrp="1"/>
          </p:cNvSpPr>
          <p:nvPr>
            <p:ph idx="1"/>
          </p:nvPr>
        </p:nvSpPr>
        <p:spPr>
          <a:xfrm>
            <a:off x="6403666" y="1193775"/>
            <a:ext cx="5291663" cy="3752849"/>
          </a:xfrm>
        </p:spPr>
        <p:txBody>
          <a:bodyPr>
            <a:normAutofit/>
          </a:bodyPr>
          <a:lstStyle/>
          <a:p>
            <a:pPr marL="0" indent="0" algn="just">
              <a:buNone/>
            </a:pPr>
            <a:r>
              <a:rPr lang="lt-LT" sz="2400" dirty="0">
                <a:latin typeface="Times New Roman" panose="02020603050405020304" pitchFamily="18" charset="0"/>
                <a:cs typeface="Times New Roman" panose="02020603050405020304" pitchFamily="18" charset="0"/>
              </a:rPr>
              <a:t>Dėl vartotojų konkuruojantys elektronikos gamintojai nuolat pateikia į rinką naujausios technologinės įrangos. Vartotojai negali atsispirti našesniems ir daugiau atminties turintiems kompiuteriams bei išmaniesiems telefonams, modernesniems fotoaparatams ir pan. Tačiau nuolatinis elektroninės įrangos atnaujinimas sukelia vis daugiau iššūkių pasaulyje. </a:t>
            </a:r>
            <a:endParaRPr lang="lt-LT" sz="2400" dirty="0"/>
          </a:p>
        </p:txBody>
      </p:sp>
    </p:spTree>
    <p:extLst>
      <p:ext uri="{BB962C8B-B14F-4D97-AF65-F5344CB8AC3E}">
        <p14:creationId xmlns:p14="http://schemas.microsoft.com/office/powerpoint/2010/main" val="4273956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B20193E-63A5-47FB-86F7-C128E7A29672}"/>
              </a:ext>
            </a:extLst>
          </p:cNvPr>
          <p:cNvPicPr>
            <a:picLocks noGrp="1" noChangeAspect="1"/>
          </p:cNvPicPr>
          <p:nvPr>
            <p:ph idx="1"/>
          </p:nvPr>
        </p:nvPicPr>
        <p:blipFill>
          <a:blip r:embed="rId2"/>
          <a:stretch>
            <a:fillRect/>
          </a:stretch>
        </p:blipFill>
        <p:spPr>
          <a:xfrm>
            <a:off x="7499630" y="1326519"/>
            <a:ext cx="4029637" cy="3267531"/>
          </a:xfrm>
          <a:prstGeom prst="rect">
            <a:avLst/>
          </a:prstGeom>
        </p:spPr>
      </p:pic>
      <p:sp>
        <p:nvSpPr>
          <p:cNvPr id="4" name="Rectangle 3">
            <a:extLst>
              <a:ext uri="{FF2B5EF4-FFF2-40B4-BE49-F238E27FC236}">
                <a16:creationId xmlns:a16="http://schemas.microsoft.com/office/drawing/2014/main" id="{EBC3976A-7673-4D91-ACD6-6C6913F95AD0}"/>
              </a:ext>
            </a:extLst>
          </p:cNvPr>
          <p:cNvSpPr/>
          <p:nvPr/>
        </p:nvSpPr>
        <p:spPr>
          <a:xfrm>
            <a:off x="838200" y="210068"/>
            <a:ext cx="8545929" cy="646331"/>
          </a:xfrm>
          <a:prstGeom prst="rect">
            <a:avLst/>
          </a:prstGeom>
          <a:noFill/>
        </p:spPr>
        <p:txBody>
          <a:bodyPr wrap="none" lIns="91440" tIns="45720" rIns="91440" bIns="45720">
            <a:spAutoFit/>
          </a:bodyPr>
          <a:lstStyle/>
          <a:p>
            <a:pPr algn="ctr"/>
            <a:r>
              <a:rPr lang="lt-LT" sz="3600" b="0" cap="none" spc="0" noProof="1">
                <a:ln w="0"/>
                <a:solidFill>
                  <a:schemeClr val="tx1"/>
                </a:solidFill>
                <a:effectLst>
                  <a:outerShdw blurRad="38100" dist="19050" dir="2700000" algn="tl" rotWithShape="0">
                    <a:schemeClr val="dk1">
                      <a:alpha val="40000"/>
                    </a:schemeClr>
                  </a:outerShdw>
                </a:effectLst>
                <a:latin typeface="Times New Roman" panose="02020603050405020304" pitchFamily="18" charset="0"/>
                <a:ea typeface="+mj-lt"/>
                <a:cs typeface="Times New Roman" panose="02020603050405020304" pitchFamily="18" charset="0"/>
              </a:rPr>
              <a:t>Elektroniniai prietaisai kelia pavojų sveikatai</a:t>
            </a:r>
            <a:endParaRPr lang="lt-LT" sz="3600"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A18D1C68-7FD4-4DCD-A469-477F3F5BA14A}"/>
              </a:ext>
            </a:extLst>
          </p:cNvPr>
          <p:cNvSpPr/>
          <p:nvPr/>
        </p:nvSpPr>
        <p:spPr>
          <a:xfrm>
            <a:off x="459544" y="928959"/>
            <a:ext cx="6096000" cy="2031325"/>
          </a:xfrm>
          <a:prstGeom prst="rect">
            <a:avLst/>
          </a:prstGeom>
          <a:solidFill>
            <a:schemeClr val="bg1">
              <a:lumMod val="95000"/>
            </a:schemeClr>
          </a:solidFill>
          <a:ln>
            <a:solidFill>
              <a:schemeClr val="accent1"/>
            </a:solidFill>
          </a:ln>
        </p:spPr>
        <p:txBody>
          <a:bodyPr>
            <a:spAutoFit/>
          </a:bodyPr>
          <a:lstStyle/>
          <a:p>
            <a:pPr algn="just"/>
            <a:r>
              <a:rPr lang="en-US" noProof="1">
                <a:latin typeface="Times New Roman"/>
                <a:ea typeface="+mn-lt"/>
                <a:cs typeface="+mn-lt"/>
              </a:rPr>
              <a:t>Visos elektronikos atliekos visų pirma skleidžia magnetinius laukus, kurie yra labai žalingi žmonėms bei jų sveikatai. Be to, elektronikos prietaisų sudėtyje yra aplinką teršiančių medžiagų: </a:t>
            </a:r>
            <a:r>
              <a:rPr lang="en-US" b="1" noProof="1">
                <a:latin typeface="Times New Roman"/>
                <a:ea typeface="+mn-lt"/>
                <a:cs typeface="+mn-lt"/>
              </a:rPr>
              <a:t>sunkiųjų metalų</a:t>
            </a:r>
            <a:r>
              <a:rPr lang="en-US" noProof="1">
                <a:latin typeface="Times New Roman"/>
                <a:ea typeface="+mn-lt"/>
                <a:cs typeface="+mn-lt"/>
              </a:rPr>
              <a:t> (gyvsidabrio, švino, kadmio, chromo) ir </a:t>
            </a:r>
            <a:r>
              <a:rPr lang="en-US" b="1" noProof="1">
                <a:latin typeface="Times New Roman"/>
                <a:ea typeface="+mn-lt"/>
                <a:cs typeface="+mn-lt"/>
              </a:rPr>
              <a:t>halogenintų medžiagų</a:t>
            </a:r>
            <a:r>
              <a:rPr lang="en-US" noProof="1">
                <a:latin typeface="Times New Roman"/>
                <a:ea typeface="+mn-lt"/>
                <a:cs typeface="+mn-lt"/>
              </a:rPr>
              <a:t> (chlorfluormetano (CFC), p</a:t>
            </a:r>
            <a:r>
              <a:rPr lang="en-US" b="1" noProof="1">
                <a:latin typeface="Times New Roman"/>
                <a:ea typeface="+mn-lt"/>
                <a:cs typeface="+mn-lt"/>
              </a:rPr>
              <a:t>olichlorinuoto bifenilo</a:t>
            </a:r>
            <a:r>
              <a:rPr lang="en-US" noProof="1">
                <a:latin typeface="Times New Roman"/>
                <a:ea typeface="+mn-lt"/>
                <a:cs typeface="+mn-lt"/>
              </a:rPr>
              <a:t> (PCB), </a:t>
            </a:r>
            <a:r>
              <a:rPr lang="en-US" b="1" noProof="1">
                <a:latin typeface="Times New Roman"/>
                <a:ea typeface="+mn-lt"/>
                <a:cs typeface="+mn-lt"/>
              </a:rPr>
              <a:t>polivinilchlorido</a:t>
            </a:r>
            <a:r>
              <a:rPr lang="en-US" noProof="1">
                <a:latin typeface="Times New Roman"/>
                <a:ea typeface="+mn-lt"/>
                <a:cs typeface="+mn-lt"/>
              </a:rPr>
              <a:t> (PVC) ir </a:t>
            </a:r>
            <a:r>
              <a:rPr lang="en-US" b="1" noProof="1">
                <a:latin typeface="Times New Roman"/>
                <a:ea typeface="+mn-lt"/>
                <a:cs typeface="+mn-lt"/>
              </a:rPr>
              <a:t>bromintų</a:t>
            </a:r>
            <a:r>
              <a:rPr lang="en-US" noProof="1">
                <a:latin typeface="Times New Roman"/>
                <a:ea typeface="+mn-lt"/>
                <a:cs typeface="+mn-lt"/>
              </a:rPr>
              <a:t>, ugnį slopinančių medžiagų). </a:t>
            </a:r>
            <a:endParaRPr lang="en-US" noProof="1">
              <a:ea typeface="+mn-lt"/>
              <a:cs typeface="+mn-lt"/>
            </a:endParaRPr>
          </a:p>
        </p:txBody>
      </p:sp>
      <p:sp>
        <p:nvSpPr>
          <p:cNvPr id="9" name="Rectangle 8">
            <a:extLst>
              <a:ext uri="{FF2B5EF4-FFF2-40B4-BE49-F238E27FC236}">
                <a16:creationId xmlns:a16="http://schemas.microsoft.com/office/drawing/2014/main" id="{B8879312-955A-4B67-A3BA-6FA0CC149186}"/>
              </a:ext>
            </a:extLst>
          </p:cNvPr>
          <p:cNvSpPr/>
          <p:nvPr/>
        </p:nvSpPr>
        <p:spPr>
          <a:xfrm>
            <a:off x="459544" y="3386598"/>
            <a:ext cx="6096000" cy="2862322"/>
          </a:xfrm>
          <a:prstGeom prst="rect">
            <a:avLst/>
          </a:prstGeom>
          <a:solidFill>
            <a:schemeClr val="bg1">
              <a:lumMod val="95000"/>
            </a:schemeClr>
          </a:solidFill>
          <a:ln>
            <a:solidFill>
              <a:schemeClr val="accent1"/>
            </a:solidFill>
          </a:ln>
        </p:spPr>
        <p:txBody>
          <a:bodyPr>
            <a:spAutoFit/>
          </a:bodyPr>
          <a:lstStyle/>
          <a:p>
            <a:pPr algn="just"/>
            <a:r>
              <a:rPr lang="en-US" sz="2000" noProof="1">
                <a:latin typeface="Times New Roman"/>
                <a:ea typeface="+mn-lt"/>
                <a:cs typeface="+mn-lt"/>
              </a:rPr>
              <a:t>Daugelis jų yra toksiškos ir, patekusios į aplinką, gali sukelti pavojų žmonių sveikatai. </a:t>
            </a:r>
            <a:r>
              <a:rPr lang="en-US" sz="2000" b="1" noProof="1">
                <a:latin typeface="Times New Roman"/>
                <a:ea typeface="+mn-lt"/>
                <a:cs typeface="+mn-lt"/>
              </a:rPr>
              <a:t>Pavyzdžiui</a:t>
            </a:r>
            <a:r>
              <a:rPr lang="en-US" sz="2000" noProof="1">
                <a:latin typeface="Times New Roman"/>
                <a:ea typeface="+mn-lt"/>
                <a:cs typeface="+mn-lt"/>
              </a:rPr>
              <a:t>, švinas gali pažeisti nervų sistemą, neigiamai paveikti širdį ir kraujagysles, pakenkti inkstams. Kadmis pažeidžia smegenis. Be to, įvairūs magnetai, esantys elektroniniuose prietaisuose, skleidžia spindulius, kurie kenkia žmonėms. Šaldytuvuose naudojamos freono dujos, patekę į aplinką, ardo ozono sluoksnį.</a:t>
            </a:r>
            <a:br>
              <a:rPr lang="en-US" sz="2000" noProof="1">
                <a:latin typeface="Times New Roman"/>
                <a:ea typeface="+mn-lt"/>
                <a:cs typeface="+mn-lt"/>
              </a:rPr>
            </a:br>
            <a:endParaRPr lang="lt-LT" sz="2000" dirty="0"/>
          </a:p>
        </p:txBody>
      </p:sp>
    </p:spTree>
    <p:extLst>
      <p:ext uri="{BB962C8B-B14F-4D97-AF65-F5344CB8AC3E}">
        <p14:creationId xmlns:p14="http://schemas.microsoft.com/office/powerpoint/2010/main" val="1872529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DE3178-D7A0-4395-A8F2-AB808BE3AF29}"/>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2600" b="1" kern="1200" dirty="0">
                <a:solidFill>
                  <a:schemeClr val="tx1"/>
                </a:solidFill>
                <a:latin typeface="Times New Roman" panose="02020603050405020304" pitchFamily="18" charset="0"/>
                <a:cs typeface="Times New Roman" panose="02020603050405020304" pitchFamily="18" charset="0"/>
              </a:rPr>
              <a:t>5 </a:t>
            </a:r>
            <a:r>
              <a:rPr lang="en-US" sz="2600" b="1" kern="1200" dirty="0" err="1">
                <a:solidFill>
                  <a:schemeClr val="tx1"/>
                </a:solidFill>
                <a:latin typeface="Times New Roman" panose="02020603050405020304" pitchFamily="18" charset="0"/>
                <a:cs typeface="Times New Roman" panose="02020603050405020304" pitchFamily="18" charset="0"/>
              </a:rPr>
              <a:t>elektros</a:t>
            </a:r>
            <a:r>
              <a:rPr lang="en-US" sz="2600" b="1" kern="1200" dirty="0">
                <a:solidFill>
                  <a:schemeClr val="tx1"/>
                </a:solidFill>
                <a:latin typeface="Times New Roman" panose="02020603050405020304" pitchFamily="18" charset="0"/>
                <a:cs typeface="Times New Roman" panose="02020603050405020304" pitchFamily="18" charset="0"/>
              </a:rPr>
              <a:t> </a:t>
            </a:r>
            <a:r>
              <a:rPr lang="en-US" sz="2600" b="1" kern="1200" dirty="0" err="1">
                <a:solidFill>
                  <a:schemeClr val="tx1"/>
                </a:solidFill>
                <a:latin typeface="Times New Roman" panose="02020603050405020304" pitchFamily="18" charset="0"/>
                <a:cs typeface="Times New Roman" panose="02020603050405020304" pitchFamily="18" charset="0"/>
              </a:rPr>
              <a:t>prietaisai</a:t>
            </a:r>
            <a:r>
              <a:rPr lang="en-US" sz="2600" b="1" kern="1200" dirty="0">
                <a:solidFill>
                  <a:schemeClr val="tx1"/>
                </a:solidFill>
                <a:latin typeface="Times New Roman" panose="02020603050405020304" pitchFamily="18" charset="0"/>
                <a:cs typeface="Times New Roman" panose="02020603050405020304" pitchFamily="18" charset="0"/>
              </a:rPr>
              <a:t>, </a:t>
            </a:r>
            <a:r>
              <a:rPr lang="en-US" sz="2600" b="1" kern="1200" dirty="0" err="1">
                <a:solidFill>
                  <a:schemeClr val="tx1"/>
                </a:solidFill>
                <a:latin typeface="Times New Roman" panose="02020603050405020304" pitchFamily="18" charset="0"/>
                <a:cs typeface="Times New Roman" panose="02020603050405020304" pitchFamily="18" charset="0"/>
              </a:rPr>
              <a:t>kurie</a:t>
            </a:r>
            <a:r>
              <a:rPr lang="en-US" sz="2600" b="1" kern="1200" dirty="0">
                <a:solidFill>
                  <a:schemeClr val="tx1"/>
                </a:solidFill>
                <a:latin typeface="Times New Roman" panose="02020603050405020304" pitchFamily="18" charset="0"/>
                <a:cs typeface="Times New Roman" panose="02020603050405020304" pitchFamily="18" charset="0"/>
              </a:rPr>
              <a:t> </a:t>
            </a:r>
            <a:r>
              <a:rPr lang="en-US" sz="2600" b="1" kern="1200" dirty="0" err="1">
                <a:solidFill>
                  <a:schemeClr val="tx1"/>
                </a:solidFill>
                <a:latin typeface="Times New Roman" panose="02020603050405020304" pitchFamily="18" charset="0"/>
                <a:cs typeface="Times New Roman" panose="02020603050405020304" pitchFamily="18" charset="0"/>
              </a:rPr>
              <a:t>naudoja</a:t>
            </a:r>
            <a:r>
              <a:rPr lang="en-US" sz="2600" b="1" kern="1200" dirty="0">
                <a:solidFill>
                  <a:schemeClr val="tx1"/>
                </a:solidFill>
                <a:latin typeface="Times New Roman" panose="02020603050405020304" pitchFamily="18" charset="0"/>
                <a:cs typeface="Times New Roman" panose="02020603050405020304" pitchFamily="18" charset="0"/>
              </a:rPr>
              <a:t> </a:t>
            </a:r>
            <a:r>
              <a:rPr lang="en-US" sz="2600" b="1" kern="1200" dirty="0" err="1">
                <a:solidFill>
                  <a:schemeClr val="tx1"/>
                </a:solidFill>
                <a:latin typeface="Times New Roman" panose="02020603050405020304" pitchFamily="18" charset="0"/>
                <a:cs typeface="Times New Roman" panose="02020603050405020304" pitchFamily="18" charset="0"/>
              </a:rPr>
              <a:t>elektrą</a:t>
            </a:r>
            <a:r>
              <a:rPr lang="en-US" sz="2600" b="1" kern="1200" dirty="0">
                <a:solidFill>
                  <a:schemeClr val="tx1"/>
                </a:solidFill>
                <a:latin typeface="Times New Roman" panose="02020603050405020304" pitchFamily="18" charset="0"/>
                <a:cs typeface="Times New Roman" panose="02020603050405020304" pitchFamily="18" charset="0"/>
              </a:rPr>
              <a:t> net </a:t>
            </a:r>
            <a:r>
              <a:rPr lang="en-US" sz="2600" b="1" kern="1200" dirty="0" err="1">
                <a:solidFill>
                  <a:schemeClr val="tx1"/>
                </a:solidFill>
                <a:latin typeface="Times New Roman" panose="02020603050405020304" pitchFamily="18" charset="0"/>
                <a:cs typeface="Times New Roman" panose="02020603050405020304" pitchFamily="18" charset="0"/>
              </a:rPr>
              <a:t>tada</a:t>
            </a:r>
            <a:r>
              <a:rPr lang="en-US" sz="2600" b="1" kern="1200" dirty="0">
                <a:solidFill>
                  <a:schemeClr val="tx1"/>
                </a:solidFill>
                <a:latin typeface="Times New Roman" panose="02020603050405020304" pitchFamily="18" charset="0"/>
                <a:cs typeface="Times New Roman" panose="02020603050405020304" pitchFamily="18" charset="0"/>
              </a:rPr>
              <a:t>, kai </a:t>
            </a:r>
            <a:r>
              <a:rPr lang="en-US" sz="2600" b="1" kern="1200" dirty="0" err="1">
                <a:solidFill>
                  <a:schemeClr val="tx1"/>
                </a:solidFill>
                <a:latin typeface="Times New Roman" panose="02020603050405020304" pitchFamily="18" charset="0"/>
                <a:cs typeface="Times New Roman" panose="02020603050405020304" pitchFamily="18" charset="0"/>
              </a:rPr>
              <a:t>yra</a:t>
            </a:r>
            <a:r>
              <a:rPr lang="en-US" sz="2600" b="1" kern="1200" dirty="0">
                <a:solidFill>
                  <a:schemeClr val="tx1"/>
                </a:solidFill>
                <a:latin typeface="Times New Roman" panose="02020603050405020304" pitchFamily="18" charset="0"/>
                <a:cs typeface="Times New Roman" panose="02020603050405020304" pitchFamily="18" charset="0"/>
              </a:rPr>
              <a:t> </a:t>
            </a:r>
            <a:r>
              <a:rPr lang="en-US" sz="2600" b="1" kern="1200" dirty="0" err="1">
                <a:solidFill>
                  <a:schemeClr val="tx1"/>
                </a:solidFill>
                <a:latin typeface="Times New Roman" panose="02020603050405020304" pitchFamily="18" charset="0"/>
                <a:cs typeface="Times New Roman" panose="02020603050405020304" pitchFamily="18" charset="0"/>
              </a:rPr>
              <a:t>išjungti</a:t>
            </a:r>
            <a:br>
              <a:rPr lang="en-US" sz="2600" b="1" kern="1200" dirty="0">
                <a:solidFill>
                  <a:schemeClr val="tx1"/>
                </a:solidFill>
                <a:latin typeface="+mj-lt"/>
                <a:ea typeface="+mj-ea"/>
                <a:cs typeface="+mj-cs"/>
              </a:rPr>
            </a:br>
            <a:endParaRPr lang="en-US" sz="260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401584BB-F0AC-4EBF-8053-63A4FDD90AC9}"/>
              </a:ext>
            </a:extLst>
          </p:cNvPr>
          <p:cNvSpPr>
            <a:spLocks noGrp="1"/>
          </p:cNvSpPr>
          <p:nvPr>
            <p:ph idx="1"/>
          </p:nvPr>
        </p:nvSpPr>
        <p:spPr>
          <a:xfrm>
            <a:off x="640080" y="5669280"/>
            <a:ext cx="10908792" cy="548640"/>
          </a:xfrm>
        </p:spPr>
        <p:txBody>
          <a:bodyPr vert="horz" lIns="91440" tIns="45720" rIns="91440" bIns="45720" rtlCol="0" anchor="ctr">
            <a:normAutofit/>
          </a:bodyPr>
          <a:lstStyle/>
          <a:p>
            <a:pPr marL="0" indent="0" algn="ctr">
              <a:buNone/>
            </a:pPr>
            <a:r>
              <a:rPr lang="en-US" sz="2400" kern="1200" dirty="0" err="1">
                <a:solidFill>
                  <a:schemeClr val="tx1"/>
                </a:solidFill>
                <a:latin typeface="Times New Roman" panose="02020603050405020304" pitchFamily="18" charset="0"/>
                <a:cs typeface="Times New Roman" panose="02020603050405020304" pitchFamily="18" charset="0"/>
              </a:rPr>
              <a:t>Yra</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įrenginių</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kurie</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vartoja</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elektrą</a:t>
            </a:r>
            <a:r>
              <a:rPr lang="en-US" sz="2400" kern="1200" dirty="0">
                <a:solidFill>
                  <a:schemeClr val="tx1"/>
                </a:solidFill>
                <a:latin typeface="Times New Roman" panose="02020603050405020304" pitchFamily="18" charset="0"/>
                <a:cs typeface="Times New Roman" panose="02020603050405020304" pitchFamily="18" charset="0"/>
              </a:rPr>
              <a:t> net </a:t>
            </a:r>
            <a:r>
              <a:rPr lang="en-US" sz="2400" kern="1200" dirty="0" err="1">
                <a:solidFill>
                  <a:schemeClr val="tx1"/>
                </a:solidFill>
                <a:latin typeface="Times New Roman" panose="02020603050405020304" pitchFamily="18" charset="0"/>
                <a:cs typeface="Times New Roman" panose="02020603050405020304" pitchFamily="18" charset="0"/>
              </a:rPr>
              <a:t>ir</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išjungti</a:t>
            </a:r>
            <a:r>
              <a:rPr lang="en-US" sz="2400" kern="1200" dirty="0">
                <a:solidFill>
                  <a:schemeClr val="tx1"/>
                </a:solidFill>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CD49742E-4DA5-4603-8DAB-B394F6A1B1EF}"/>
              </a:ext>
            </a:extLst>
          </p:cNvPr>
          <p:cNvPicPr>
            <a:picLocks noChangeAspect="1"/>
          </p:cNvPicPr>
          <p:nvPr/>
        </p:nvPicPr>
        <p:blipFill rotWithShape="1">
          <a:blip r:embed="rId2"/>
          <a:srcRect l="13896" r="2" b="2"/>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Picture 4">
            <a:extLst>
              <a:ext uri="{FF2B5EF4-FFF2-40B4-BE49-F238E27FC236}">
                <a16:creationId xmlns:a16="http://schemas.microsoft.com/office/drawing/2014/main" id="{9A007D13-D280-4163-B84F-475CB909FAB9}"/>
              </a:ext>
            </a:extLst>
          </p:cNvPr>
          <p:cNvPicPr>
            <a:picLocks noChangeAspect="1"/>
          </p:cNvPicPr>
          <p:nvPr/>
        </p:nvPicPr>
        <p:blipFill rotWithShape="1">
          <a:blip r:embed="rId3"/>
          <a:srcRect l="17432" r="-1" b="-1"/>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12"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9765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346657-62E0-4B73-9007-D9397DE29D90}"/>
              </a:ext>
            </a:extLst>
          </p:cNvPr>
          <p:cNvSpPr>
            <a:spLocks noGrp="1"/>
          </p:cNvSpPr>
          <p:nvPr>
            <p:ph idx="1"/>
          </p:nvPr>
        </p:nvSpPr>
        <p:spPr>
          <a:xfrm>
            <a:off x="432641" y="126609"/>
            <a:ext cx="3719732" cy="563954"/>
          </a:xfrm>
        </p:spPr>
        <p:txBody>
          <a:bodyPr/>
          <a:lstStyle/>
          <a:p>
            <a:pPr marL="0" indent="0">
              <a:buNone/>
            </a:pPr>
            <a:r>
              <a:rPr lang="lt-LT" dirty="0">
                <a:latin typeface="Times New Roman" panose="02020603050405020304" pitchFamily="18" charset="0"/>
                <a:cs typeface="Times New Roman" panose="02020603050405020304" pitchFamily="18" charset="0"/>
              </a:rPr>
              <a:t>1. Įkroviklis be telefono;</a:t>
            </a:r>
          </a:p>
          <a:p>
            <a:endParaRPr lang="lt-LT" dirty="0"/>
          </a:p>
        </p:txBody>
      </p:sp>
      <p:pic>
        <p:nvPicPr>
          <p:cNvPr id="4" name="Picture 3">
            <a:extLst>
              <a:ext uri="{FF2B5EF4-FFF2-40B4-BE49-F238E27FC236}">
                <a16:creationId xmlns:a16="http://schemas.microsoft.com/office/drawing/2014/main" id="{7D4095C0-248F-448A-879B-B7A9982364A6}"/>
              </a:ext>
            </a:extLst>
          </p:cNvPr>
          <p:cNvPicPr>
            <a:picLocks noChangeAspect="1"/>
          </p:cNvPicPr>
          <p:nvPr/>
        </p:nvPicPr>
        <p:blipFill>
          <a:blip r:embed="rId2"/>
          <a:stretch>
            <a:fillRect/>
          </a:stretch>
        </p:blipFill>
        <p:spPr>
          <a:xfrm>
            <a:off x="868743" y="646350"/>
            <a:ext cx="2985805" cy="1705548"/>
          </a:xfrm>
          <a:prstGeom prst="rect">
            <a:avLst/>
          </a:prstGeom>
        </p:spPr>
      </p:pic>
      <p:sp>
        <p:nvSpPr>
          <p:cNvPr id="5" name="Content Placeholder 2">
            <a:extLst>
              <a:ext uri="{FF2B5EF4-FFF2-40B4-BE49-F238E27FC236}">
                <a16:creationId xmlns:a16="http://schemas.microsoft.com/office/drawing/2014/main" id="{3A437988-7DD5-4E1B-A739-1D33BA9D13C8}"/>
              </a:ext>
            </a:extLst>
          </p:cNvPr>
          <p:cNvSpPr txBox="1">
            <a:spLocks/>
          </p:cNvSpPr>
          <p:nvPr/>
        </p:nvSpPr>
        <p:spPr>
          <a:xfrm>
            <a:off x="175996" y="2428584"/>
            <a:ext cx="5152233" cy="56395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3300" dirty="0">
                <a:latin typeface="Times New Roman" panose="02020603050405020304" pitchFamily="18" charset="0"/>
                <a:cs typeface="Times New Roman" panose="02020603050405020304" pitchFamily="18" charset="0"/>
              </a:rPr>
              <a:t>2. TV arba skaitmeninis priedėlis;</a:t>
            </a:r>
          </a:p>
          <a:p>
            <a:endParaRPr lang="lt-LT" dirty="0"/>
          </a:p>
        </p:txBody>
      </p:sp>
      <p:pic>
        <p:nvPicPr>
          <p:cNvPr id="6" name="Picture 5">
            <a:extLst>
              <a:ext uri="{FF2B5EF4-FFF2-40B4-BE49-F238E27FC236}">
                <a16:creationId xmlns:a16="http://schemas.microsoft.com/office/drawing/2014/main" id="{06AEB569-A60D-4830-A45B-14E70B294CF2}"/>
              </a:ext>
            </a:extLst>
          </p:cNvPr>
          <p:cNvPicPr>
            <a:picLocks noChangeAspect="1"/>
          </p:cNvPicPr>
          <p:nvPr/>
        </p:nvPicPr>
        <p:blipFill>
          <a:blip r:embed="rId3"/>
          <a:stretch>
            <a:fillRect/>
          </a:stretch>
        </p:blipFill>
        <p:spPr>
          <a:xfrm>
            <a:off x="945137" y="2930164"/>
            <a:ext cx="2936390" cy="1593620"/>
          </a:xfrm>
          <a:prstGeom prst="rect">
            <a:avLst/>
          </a:prstGeom>
        </p:spPr>
      </p:pic>
      <p:sp>
        <p:nvSpPr>
          <p:cNvPr id="7" name="Content Placeholder 2">
            <a:extLst>
              <a:ext uri="{FF2B5EF4-FFF2-40B4-BE49-F238E27FC236}">
                <a16:creationId xmlns:a16="http://schemas.microsoft.com/office/drawing/2014/main" id="{C4DE366F-8033-4810-A491-E03AFC322F01}"/>
              </a:ext>
            </a:extLst>
          </p:cNvPr>
          <p:cNvSpPr txBox="1">
            <a:spLocks/>
          </p:cNvSpPr>
          <p:nvPr/>
        </p:nvSpPr>
        <p:spPr>
          <a:xfrm>
            <a:off x="202404" y="4523784"/>
            <a:ext cx="3719732" cy="5639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dirty="0">
                <a:latin typeface="Times New Roman" panose="02020603050405020304" pitchFamily="18" charset="0"/>
                <a:cs typeface="Times New Roman" panose="02020603050405020304" pitchFamily="18" charset="0"/>
              </a:rPr>
              <a:t>3. Televizorius;</a:t>
            </a:r>
          </a:p>
          <a:p>
            <a:endParaRPr lang="lt-LT" dirty="0"/>
          </a:p>
        </p:txBody>
      </p:sp>
      <p:pic>
        <p:nvPicPr>
          <p:cNvPr id="8" name="Picture 7">
            <a:extLst>
              <a:ext uri="{FF2B5EF4-FFF2-40B4-BE49-F238E27FC236}">
                <a16:creationId xmlns:a16="http://schemas.microsoft.com/office/drawing/2014/main" id="{6B5587D5-24C8-44C0-B203-C7FE4DFE72F3}"/>
              </a:ext>
            </a:extLst>
          </p:cNvPr>
          <p:cNvPicPr>
            <a:picLocks noChangeAspect="1"/>
          </p:cNvPicPr>
          <p:nvPr/>
        </p:nvPicPr>
        <p:blipFill>
          <a:blip r:embed="rId4"/>
          <a:stretch>
            <a:fillRect/>
          </a:stretch>
        </p:blipFill>
        <p:spPr>
          <a:xfrm>
            <a:off x="762720" y="5118807"/>
            <a:ext cx="3059573" cy="1739193"/>
          </a:xfrm>
          <a:prstGeom prst="rect">
            <a:avLst/>
          </a:prstGeom>
        </p:spPr>
      </p:pic>
      <p:sp>
        <p:nvSpPr>
          <p:cNvPr id="9" name="Content Placeholder 2">
            <a:extLst>
              <a:ext uri="{FF2B5EF4-FFF2-40B4-BE49-F238E27FC236}">
                <a16:creationId xmlns:a16="http://schemas.microsoft.com/office/drawing/2014/main" id="{1051E218-A91E-4898-A3E9-2B115A571A89}"/>
              </a:ext>
            </a:extLst>
          </p:cNvPr>
          <p:cNvSpPr txBox="1">
            <a:spLocks/>
          </p:cNvSpPr>
          <p:nvPr/>
        </p:nvSpPr>
        <p:spPr>
          <a:xfrm>
            <a:off x="7053061" y="126609"/>
            <a:ext cx="3944758" cy="56395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3100" dirty="0">
                <a:latin typeface="Times New Roman" panose="02020603050405020304" pitchFamily="18" charset="0"/>
                <a:cs typeface="Times New Roman" panose="02020603050405020304" pitchFamily="18" charset="0"/>
              </a:rPr>
              <a:t>4. Nešiojamasis kompiuteris;</a:t>
            </a:r>
          </a:p>
          <a:p>
            <a:endParaRPr lang="lt-LT" dirty="0"/>
          </a:p>
        </p:txBody>
      </p:sp>
      <p:pic>
        <p:nvPicPr>
          <p:cNvPr id="10" name="Picture 9">
            <a:extLst>
              <a:ext uri="{FF2B5EF4-FFF2-40B4-BE49-F238E27FC236}">
                <a16:creationId xmlns:a16="http://schemas.microsoft.com/office/drawing/2014/main" id="{7641F29C-4869-4CE1-9DB4-FEC232EEDBC0}"/>
              </a:ext>
            </a:extLst>
          </p:cNvPr>
          <p:cNvPicPr>
            <a:picLocks noChangeAspect="1"/>
          </p:cNvPicPr>
          <p:nvPr/>
        </p:nvPicPr>
        <p:blipFill>
          <a:blip r:embed="rId5"/>
          <a:stretch>
            <a:fillRect/>
          </a:stretch>
        </p:blipFill>
        <p:spPr>
          <a:xfrm>
            <a:off x="7282436" y="534781"/>
            <a:ext cx="3104674" cy="1817117"/>
          </a:xfrm>
          <a:prstGeom prst="rect">
            <a:avLst/>
          </a:prstGeom>
        </p:spPr>
      </p:pic>
      <p:sp>
        <p:nvSpPr>
          <p:cNvPr id="12" name="Content Placeholder 2">
            <a:extLst>
              <a:ext uri="{FF2B5EF4-FFF2-40B4-BE49-F238E27FC236}">
                <a16:creationId xmlns:a16="http://schemas.microsoft.com/office/drawing/2014/main" id="{5890BBEE-9CFE-426C-A3E3-D35871143181}"/>
              </a:ext>
            </a:extLst>
          </p:cNvPr>
          <p:cNvSpPr txBox="1">
            <a:spLocks/>
          </p:cNvSpPr>
          <p:nvPr/>
        </p:nvSpPr>
        <p:spPr>
          <a:xfrm>
            <a:off x="7053061" y="2478093"/>
            <a:ext cx="3719732" cy="56395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dirty="0">
                <a:latin typeface="Times New Roman" panose="02020603050405020304" pitchFamily="18" charset="0"/>
                <a:cs typeface="Times New Roman" panose="02020603050405020304" pitchFamily="18" charset="0"/>
              </a:rPr>
              <a:t>5. Prietaisai su laikrodžiais;</a:t>
            </a:r>
          </a:p>
          <a:p>
            <a:endParaRPr lang="lt-LT" dirty="0"/>
          </a:p>
        </p:txBody>
      </p:sp>
      <p:pic>
        <p:nvPicPr>
          <p:cNvPr id="13" name="Picture 12">
            <a:extLst>
              <a:ext uri="{FF2B5EF4-FFF2-40B4-BE49-F238E27FC236}">
                <a16:creationId xmlns:a16="http://schemas.microsoft.com/office/drawing/2014/main" id="{0551A819-A576-4FDB-9CED-A9854064543D}"/>
              </a:ext>
            </a:extLst>
          </p:cNvPr>
          <p:cNvPicPr>
            <a:picLocks noChangeAspect="1"/>
          </p:cNvPicPr>
          <p:nvPr/>
        </p:nvPicPr>
        <p:blipFill>
          <a:blip r:embed="rId6"/>
          <a:stretch>
            <a:fillRect/>
          </a:stretch>
        </p:blipFill>
        <p:spPr>
          <a:xfrm>
            <a:off x="7293580" y="2909425"/>
            <a:ext cx="3238693" cy="1795520"/>
          </a:xfrm>
          <a:prstGeom prst="rect">
            <a:avLst/>
          </a:prstGeom>
        </p:spPr>
      </p:pic>
      <p:sp>
        <p:nvSpPr>
          <p:cNvPr id="14" name="Rectangle 13">
            <a:extLst>
              <a:ext uri="{FF2B5EF4-FFF2-40B4-BE49-F238E27FC236}">
                <a16:creationId xmlns:a16="http://schemas.microsoft.com/office/drawing/2014/main" id="{08763012-9654-45C5-A964-85A1E228E498}"/>
              </a:ext>
            </a:extLst>
          </p:cNvPr>
          <p:cNvSpPr/>
          <p:nvPr/>
        </p:nvSpPr>
        <p:spPr>
          <a:xfrm>
            <a:off x="5864926" y="4764572"/>
            <a:ext cx="6096000" cy="646331"/>
          </a:xfrm>
          <a:prstGeom prst="rect">
            <a:avLst/>
          </a:prstGeom>
        </p:spPr>
        <p:txBody>
          <a:bodyPr>
            <a:spAutoFit/>
          </a:bodyPr>
          <a:lstStyle/>
          <a:p>
            <a:pPr algn="just"/>
            <a:r>
              <a:rPr lang="lt-LT" dirty="0">
                <a:latin typeface="Times New Roman" panose="02020603050405020304" pitchFamily="18" charset="0"/>
                <a:cs typeface="Times New Roman" panose="02020603050405020304" pitchFamily="18" charset="0"/>
              </a:rPr>
              <a:t>Pvz., jei virdulio galia 0,8 kW, tai per 1 valandą jis suvartos 0,8 kWh elektros energijos.</a:t>
            </a:r>
          </a:p>
        </p:txBody>
      </p:sp>
      <p:sp>
        <p:nvSpPr>
          <p:cNvPr id="15" name="Rectangle 14">
            <a:extLst>
              <a:ext uri="{FF2B5EF4-FFF2-40B4-BE49-F238E27FC236}">
                <a16:creationId xmlns:a16="http://schemas.microsoft.com/office/drawing/2014/main" id="{AF4B60AF-C577-47D2-A32C-24933AF17DBA}"/>
              </a:ext>
            </a:extLst>
          </p:cNvPr>
          <p:cNvSpPr/>
          <p:nvPr/>
        </p:nvSpPr>
        <p:spPr>
          <a:xfrm>
            <a:off x="5864926" y="5327748"/>
            <a:ext cx="6096000" cy="923330"/>
          </a:xfrm>
          <a:prstGeom prst="rect">
            <a:avLst/>
          </a:prstGeom>
        </p:spPr>
        <p:txBody>
          <a:bodyPr>
            <a:spAutoFit/>
          </a:bodyPr>
          <a:lstStyle/>
          <a:p>
            <a:pPr algn="just"/>
            <a:r>
              <a:rPr lang="lt-LT" dirty="0">
                <a:latin typeface="Times New Roman" panose="02020603050405020304" pitchFamily="18" charset="0"/>
                <a:cs typeface="Times New Roman" panose="02020603050405020304" pitchFamily="18" charset="0"/>
              </a:rPr>
              <a:t>Už to virdulio veikimą kasdien po 10 minučių, per mėnesį mokėsite 10 · 30 (dienų mėnesyje) = 5 val. 5 val. · 0,25 EUR (sakykime, toks jūsų elektros tarifas) = 1,25 EUR.</a:t>
            </a:r>
          </a:p>
        </p:txBody>
      </p:sp>
      <p:sp>
        <p:nvSpPr>
          <p:cNvPr id="16" name="Rectangle 15">
            <a:extLst>
              <a:ext uri="{FF2B5EF4-FFF2-40B4-BE49-F238E27FC236}">
                <a16:creationId xmlns:a16="http://schemas.microsoft.com/office/drawing/2014/main" id="{278BC49D-C8B0-48AA-B44D-40E6B6AEF699}"/>
              </a:ext>
            </a:extLst>
          </p:cNvPr>
          <p:cNvSpPr/>
          <p:nvPr/>
        </p:nvSpPr>
        <p:spPr>
          <a:xfrm>
            <a:off x="5988305" y="6323219"/>
            <a:ext cx="4413003" cy="369332"/>
          </a:xfrm>
          <a:prstGeom prst="rect">
            <a:avLst/>
          </a:prstGeom>
        </p:spPr>
        <p:txBody>
          <a:bodyPr wrap="none">
            <a:spAutoFit/>
          </a:bodyPr>
          <a:lstStyle/>
          <a:p>
            <a:r>
              <a:rPr lang="lt-LT" dirty="0">
                <a:latin typeface="Times New Roman" panose="02020603050405020304" pitchFamily="18" charset="0"/>
                <a:cs typeface="Times New Roman" panose="02020603050405020304" pitchFamily="18" charset="0"/>
              </a:rPr>
              <a:t>Per metus jums susidarys 50–100 eurų suma.</a:t>
            </a:r>
          </a:p>
        </p:txBody>
      </p:sp>
    </p:spTree>
    <p:extLst>
      <p:ext uri="{BB962C8B-B14F-4D97-AF65-F5344CB8AC3E}">
        <p14:creationId xmlns:p14="http://schemas.microsoft.com/office/powerpoint/2010/main" val="1539939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FAFC3C-7C09-41FD-A40B-05330E893F09}"/>
              </a:ext>
            </a:extLst>
          </p:cNvPr>
          <p:cNvPicPr>
            <a:picLocks noChangeAspect="1"/>
          </p:cNvPicPr>
          <p:nvPr/>
        </p:nvPicPr>
        <p:blipFill>
          <a:blip r:embed="rId2"/>
          <a:stretch>
            <a:fillRect/>
          </a:stretch>
        </p:blipFill>
        <p:spPr>
          <a:xfrm>
            <a:off x="7924937" y="154798"/>
            <a:ext cx="3590228" cy="2602915"/>
          </a:xfrm>
          <a:prstGeom prst="rect">
            <a:avLst/>
          </a:prstGeom>
        </p:spPr>
      </p:pic>
      <p:sp>
        <p:nvSpPr>
          <p:cNvPr id="2" name="Title 1">
            <a:extLst>
              <a:ext uri="{FF2B5EF4-FFF2-40B4-BE49-F238E27FC236}">
                <a16:creationId xmlns:a16="http://schemas.microsoft.com/office/drawing/2014/main" id="{1E511252-C502-1CB9-5564-EE92C37F2F79}"/>
              </a:ext>
            </a:extLst>
          </p:cNvPr>
          <p:cNvSpPr>
            <a:spLocks noGrp="1"/>
          </p:cNvSpPr>
          <p:nvPr>
            <p:ph type="title"/>
          </p:nvPr>
        </p:nvSpPr>
        <p:spPr>
          <a:xfrm>
            <a:off x="8170455" y="1421422"/>
            <a:ext cx="1606924" cy="798888"/>
          </a:xfrm>
        </p:spPr>
        <p:txBody>
          <a:bodyPr/>
          <a:lstStyle/>
          <a:p>
            <a:r>
              <a:rPr lang="en-US" noProof="1">
                <a:latin typeface="Times New Roman"/>
                <a:cs typeface="Times New Roman"/>
              </a:rPr>
              <a:t>Testas</a:t>
            </a:r>
          </a:p>
        </p:txBody>
      </p:sp>
      <p:sp>
        <p:nvSpPr>
          <p:cNvPr id="3" name="Content Placeholder 2">
            <a:extLst>
              <a:ext uri="{FF2B5EF4-FFF2-40B4-BE49-F238E27FC236}">
                <a16:creationId xmlns:a16="http://schemas.microsoft.com/office/drawing/2014/main" id="{293CEBAA-3556-44B7-BC16-63BDFD0577DB}"/>
              </a:ext>
            </a:extLst>
          </p:cNvPr>
          <p:cNvSpPr>
            <a:spLocks noGrp="1"/>
          </p:cNvSpPr>
          <p:nvPr>
            <p:ph idx="1"/>
          </p:nvPr>
        </p:nvSpPr>
        <p:spPr>
          <a:xfrm>
            <a:off x="415579" y="318296"/>
            <a:ext cx="7754876" cy="6384905"/>
          </a:xfrm>
        </p:spPr>
        <p:txBody>
          <a:bodyPr vert="horz" lIns="91440" tIns="45720" rIns="91440" bIns="45720" rtlCol="0" anchor="t">
            <a:noAutofit/>
          </a:bodyPr>
          <a:lstStyle/>
          <a:p>
            <a:pPr marL="0" indent="0">
              <a:buNone/>
            </a:pPr>
            <a:r>
              <a:rPr lang="en-US" sz="2000" noProof="1">
                <a:latin typeface="Times New Roman"/>
                <a:cs typeface="Times New Roman"/>
              </a:rPr>
              <a:t>1.</a:t>
            </a:r>
            <a:r>
              <a:rPr lang="lt-LT" sz="2000" noProof="1">
                <a:latin typeface="Times New Roman"/>
                <a:cs typeface="Times New Roman"/>
              </a:rPr>
              <a:t> </a:t>
            </a:r>
            <a:r>
              <a:rPr lang="en-US" sz="2000" b="1" noProof="1">
                <a:latin typeface="Times New Roman"/>
                <a:cs typeface="Times New Roman"/>
              </a:rPr>
              <a:t>Kur mestumėte nebeveikiančią elektros lemputę?</a:t>
            </a:r>
          </a:p>
          <a:p>
            <a:pPr marL="514350" indent="-514350">
              <a:buAutoNum type="alphaLcParenR"/>
            </a:pPr>
            <a:r>
              <a:rPr lang="en-US" sz="2000" noProof="1">
                <a:latin typeface="Times New Roman"/>
                <a:cs typeface="Times New Roman"/>
              </a:rPr>
              <a:t>Į stiklo konteinerį</a:t>
            </a:r>
          </a:p>
          <a:p>
            <a:pPr marL="514350" indent="-514350">
              <a:buAutoNum type="alphaLcParenR"/>
            </a:pPr>
            <a:r>
              <a:rPr lang="en-US" sz="2000" noProof="1">
                <a:latin typeface="Times New Roman"/>
                <a:cs typeface="Times New Roman"/>
              </a:rPr>
              <a:t>Į plastiko konteinerį</a:t>
            </a:r>
          </a:p>
          <a:p>
            <a:pPr marL="514350" indent="-514350">
              <a:buAutoNum type="alphaLcParenR"/>
            </a:pPr>
            <a:r>
              <a:rPr lang="en-US" sz="2000" noProof="1">
                <a:latin typeface="Times New Roman"/>
                <a:cs typeface="Times New Roman"/>
              </a:rPr>
              <a:t>Į spec. konteinerį</a:t>
            </a:r>
          </a:p>
          <a:p>
            <a:pPr marL="514350" indent="-514350">
              <a:buAutoNum type="alphaLcParenR"/>
            </a:pPr>
            <a:r>
              <a:rPr lang="en-US" sz="2000" noProof="1">
                <a:latin typeface="Times New Roman"/>
                <a:cs typeface="Times New Roman"/>
              </a:rPr>
              <a:t>Į metalo konteinerį</a:t>
            </a:r>
          </a:p>
          <a:p>
            <a:pPr marL="514350" indent="-514350">
              <a:buAutoNum type="alphaLcParenR"/>
            </a:pPr>
            <a:endParaRPr lang="en-US" sz="2000" noProof="1">
              <a:latin typeface="Times New Roman"/>
              <a:cs typeface="Times New Roman"/>
            </a:endParaRPr>
          </a:p>
          <a:p>
            <a:pPr marL="0" indent="0">
              <a:buNone/>
            </a:pPr>
            <a:r>
              <a:rPr lang="en-US" sz="2000" noProof="1">
                <a:latin typeface="Times New Roman"/>
                <a:cs typeface="Times New Roman"/>
              </a:rPr>
              <a:t>2. </a:t>
            </a:r>
            <a:r>
              <a:rPr lang="en-US" sz="2000" b="1" noProof="1">
                <a:latin typeface="Times New Roman"/>
                <a:cs typeface="Times New Roman"/>
              </a:rPr>
              <a:t>Ar žaislas kuris turi bateriją priklauso prie elektroninių prietaisų?</a:t>
            </a:r>
          </a:p>
          <a:p>
            <a:pPr marL="342900" indent="-342900">
              <a:buAutoNum type="alphaLcParenR"/>
            </a:pPr>
            <a:r>
              <a:rPr lang="en-US" sz="2000" noProof="1">
                <a:latin typeface="Times New Roman"/>
                <a:cs typeface="Times New Roman"/>
              </a:rPr>
              <a:t>Taip</a:t>
            </a:r>
          </a:p>
          <a:p>
            <a:pPr marL="342900" indent="-342900">
              <a:buAutoNum type="alphaLcParenR"/>
            </a:pPr>
            <a:r>
              <a:rPr lang="en-US" sz="2000" noProof="1">
                <a:latin typeface="Times New Roman"/>
                <a:cs typeface="Times New Roman"/>
              </a:rPr>
              <a:t>Ne</a:t>
            </a:r>
          </a:p>
          <a:p>
            <a:pPr marL="342900" indent="-342900">
              <a:buAutoNum type="alphaLcParenR"/>
            </a:pPr>
            <a:endParaRPr lang="en-US" sz="2000" noProof="1">
              <a:latin typeface="Times New Roman"/>
              <a:cs typeface="Times New Roman"/>
            </a:endParaRPr>
          </a:p>
          <a:p>
            <a:pPr marL="0" indent="0">
              <a:buNone/>
            </a:pPr>
            <a:r>
              <a:rPr lang="en-US" sz="2000" noProof="1">
                <a:latin typeface="Times New Roman"/>
                <a:cs typeface="Times New Roman"/>
              </a:rPr>
              <a:t>3.  </a:t>
            </a:r>
            <a:r>
              <a:rPr lang="en-US" sz="2000" b="1" noProof="1">
                <a:latin typeface="Times New Roman"/>
                <a:cs typeface="Times New Roman"/>
              </a:rPr>
              <a:t>Koks elektroninis prietaisas naudojamas srovės stiprinimui?</a:t>
            </a:r>
          </a:p>
          <a:p>
            <a:pPr marL="342900" indent="-342900">
              <a:buAutoNum type="alphaLcParenR"/>
            </a:pPr>
            <a:r>
              <a:rPr lang="en-US" sz="2000" noProof="1">
                <a:latin typeface="Times New Roman"/>
                <a:cs typeface="Times New Roman"/>
              </a:rPr>
              <a:t>Rezistorius </a:t>
            </a:r>
          </a:p>
          <a:p>
            <a:pPr marL="342900" indent="-342900">
              <a:buAutoNum type="alphaLcParenR"/>
            </a:pPr>
            <a:r>
              <a:rPr lang="en-US" sz="2000" noProof="1">
                <a:latin typeface="Times New Roman"/>
                <a:cs typeface="Times New Roman"/>
              </a:rPr>
              <a:t>Tranzitorius </a:t>
            </a:r>
          </a:p>
          <a:p>
            <a:pPr marL="342900" indent="-342900">
              <a:buAutoNum type="alphaLcParenR"/>
            </a:pPr>
            <a:r>
              <a:rPr lang="en-US" sz="2000" noProof="1">
                <a:latin typeface="Times New Roman"/>
                <a:cs typeface="Times New Roman"/>
              </a:rPr>
              <a:t>Kondensatorius </a:t>
            </a:r>
          </a:p>
          <a:p>
            <a:pPr marL="342900" indent="-342900">
              <a:buAutoNum type="alphaLcParenR"/>
            </a:pPr>
            <a:r>
              <a:rPr lang="en-US" sz="2000" noProof="1">
                <a:latin typeface="Times New Roman"/>
                <a:cs typeface="Times New Roman"/>
              </a:rPr>
              <a:t>Diodas </a:t>
            </a:r>
          </a:p>
        </p:txBody>
      </p:sp>
    </p:spTree>
    <p:extLst>
      <p:ext uri="{BB962C8B-B14F-4D97-AF65-F5344CB8AC3E}">
        <p14:creationId xmlns:p14="http://schemas.microsoft.com/office/powerpoint/2010/main" val="1285793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FE036D-2983-4220-48E7-D62658BE509A}"/>
              </a:ext>
            </a:extLst>
          </p:cNvPr>
          <p:cNvSpPr>
            <a:spLocks noGrp="1"/>
          </p:cNvSpPr>
          <p:nvPr>
            <p:ph idx="4294967295"/>
          </p:nvPr>
        </p:nvSpPr>
        <p:spPr>
          <a:xfrm>
            <a:off x="168812" y="357260"/>
            <a:ext cx="10931525" cy="6500739"/>
          </a:xfrm>
        </p:spPr>
        <p:txBody>
          <a:bodyPr vert="horz" lIns="91440" tIns="45720" rIns="91440" bIns="45720" rtlCol="0" anchor="t">
            <a:normAutofit fontScale="92500" lnSpcReduction="10000"/>
          </a:bodyPr>
          <a:lstStyle/>
          <a:p>
            <a:pPr marL="0" indent="0">
              <a:buNone/>
            </a:pPr>
            <a:r>
              <a:rPr lang="lt-LT" sz="2000" dirty="0">
                <a:latin typeface="Times New Roman"/>
                <a:ea typeface="+mn-lt"/>
                <a:cs typeface="+mn-lt"/>
              </a:rPr>
              <a:t>4.  </a:t>
            </a:r>
            <a:r>
              <a:rPr lang="lt-LT" sz="2000" b="1" dirty="0">
                <a:latin typeface="Times New Roman"/>
                <a:ea typeface="+mn-lt"/>
                <a:cs typeface="+mn-lt"/>
              </a:rPr>
              <a:t>Kaip tinkamai išmesti seną mobilųjį telefoną?</a:t>
            </a:r>
            <a:endParaRPr lang="lt-LT" sz="2000" b="1" dirty="0">
              <a:latin typeface="Times New Roman"/>
              <a:cs typeface="Times New Roman"/>
            </a:endParaRPr>
          </a:p>
          <a:p>
            <a:pPr marL="514350" indent="-514350">
              <a:buAutoNum type="alphaLcParenR"/>
            </a:pPr>
            <a:r>
              <a:rPr lang="lt-LT" sz="2000" dirty="0">
                <a:latin typeface="Times New Roman"/>
                <a:ea typeface="+mn-lt"/>
                <a:cs typeface="+mn-lt"/>
              </a:rPr>
              <a:t>Į mišrių atliekų konteinerį </a:t>
            </a:r>
          </a:p>
          <a:p>
            <a:pPr marL="514350" indent="-514350">
              <a:buAutoNum type="alphaLcParenR"/>
            </a:pPr>
            <a:r>
              <a:rPr lang="lt-LT" sz="2000" dirty="0">
                <a:latin typeface="Times New Roman"/>
                <a:ea typeface="+mn-lt"/>
                <a:cs typeface="+mn-lt"/>
              </a:rPr>
              <a:t>Į specialų elektros ir elektronikos atliekų konteinerį </a:t>
            </a:r>
          </a:p>
          <a:p>
            <a:pPr marL="514350" indent="-514350">
              <a:buAutoNum type="alphaLcParenR"/>
            </a:pPr>
            <a:r>
              <a:rPr lang="lt-LT" sz="2000" dirty="0">
                <a:latin typeface="Times New Roman"/>
                <a:ea typeface="+mn-lt"/>
                <a:cs typeface="+mn-lt"/>
              </a:rPr>
              <a:t>Į popieriaus konteinerį </a:t>
            </a:r>
          </a:p>
          <a:p>
            <a:pPr marL="514350" indent="-514350">
              <a:buAutoNum type="alphaLcParenR"/>
            </a:pPr>
            <a:r>
              <a:rPr lang="lt-LT" sz="2000" dirty="0">
                <a:latin typeface="Times New Roman"/>
                <a:ea typeface="+mn-lt"/>
                <a:cs typeface="+mn-lt"/>
              </a:rPr>
              <a:t>Palikti ant suoliuko parke</a:t>
            </a:r>
          </a:p>
          <a:p>
            <a:pPr marL="514350" indent="-514350">
              <a:buAutoNum type="alphaLcParenR"/>
            </a:pPr>
            <a:endParaRPr lang="lt-LT" sz="2000" dirty="0">
              <a:latin typeface="Times New Roman"/>
              <a:cs typeface="Times New Roman"/>
            </a:endParaRPr>
          </a:p>
          <a:p>
            <a:pPr marL="0" indent="0">
              <a:buNone/>
            </a:pPr>
            <a:r>
              <a:rPr lang="lt-LT" sz="2000" dirty="0">
                <a:latin typeface="Times New Roman"/>
                <a:cs typeface="Times New Roman"/>
              </a:rPr>
              <a:t>5. </a:t>
            </a:r>
            <a:r>
              <a:rPr lang="lt-LT" sz="2000" b="1" dirty="0">
                <a:latin typeface="Times New Roman"/>
                <a:ea typeface="+mn-lt"/>
                <a:cs typeface="+mn-lt"/>
              </a:rPr>
              <a:t>Ką daryti su baterijomis, kurios nebeveikia?</a:t>
            </a:r>
          </a:p>
          <a:p>
            <a:pPr marL="342900" indent="-342900">
              <a:buAutoNum type="alphaLcParenR"/>
            </a:pPr>
            <a:r>
              <a:rPr lang="lt-LT" sz="2000" dirty="0">
                <a:latin typeface="Times New Roman"/>
                <a:ea typeface="+mn-lt"/>
                <a:cs typeface="+mn-lt"/>
              </a:rPr>
              <a:t>Mesti į mišrių atliekų konteinerį</a:t>
            </a:r>
            <a:endParaRPr lang="lt-LT" sz="2000" dirty="0">
              <a:latin typeface="Times New Roman"/>
              <a:cs typeface="Times New Roman"/>
            </a:endParaRPr>
          </a:p>
          <a:p>
            <a:pPr marL="342900" indent="-342900">
              <a:buAutoNum type="alphaLcParenR"/>
            </a:pPr>
            <a:r>
              <a:rPr lang="lt-LT" sz="2000" dirty="0">
                <a:latin typeface="Times New Roman"/>
                <a:ea typeface="+mn-lt"/>
                <a:cs typeface="+mn-lt"/>
              </a:rPr>
              <a:t>Mesti į metalo konteinerį</a:t>
            </a:r>
            <a:endParaRPr lang="lt-LT" sz="2000" dirty="0">
              <a:latin typeface="Times New Roman"/>
              <a:cs typeface="Times New Roman"/>
            </a:endParaRPr>
          </a:p>
          <a:p>
            <a:pPr marL="342900" indent="-342900">
              <a:buAutoNum type="alphaLcParenR"/>
            </a:pPr>
            <a:r>
              <a:rPr lang="lt-LT" sz="2000" dirty="0">
                <a:latin typeface="Times New Roman"/>
                <a:ea typeface="+mn-lt"/>
                <a:cs typeface="+mn-lt"/>
              </a:rPr>
              <a:t>Mesti į specialų baterijų atliekų konteinerį</a:t>
            </a:r>
            <a:endParaRPr lang="lt-LT" sz="2000" dirty="0">
              <a:latin typeface="Times New Roman"/>
              <a:cs typeface="Times New Roman"/>
            </a:endParaRPr>
          </a:p>
          <a:p>
            <a:pPr marL="342900" indent="-342900">
              <a:buAutoNum type="alphaLcParenR"/>
            </a:pPr>
            <a:r>
              <a:rPr lang="lt-LT" sz="2000" dirty="0">
                <a:latin typeface="Times New Roman"/>
                <a:ea typeface="+mn-lt"/>
                <a:cs typeface="+mn-lt"/>
              </a:rPr>
              <a:t>Palaidoti žemėje</a:t>
            </a:r>
            <a:endParaRPr lang="lt-LT" sz="2000" dirty="0">
              <a:latin typeface="Times New Roman"/>
              <a:cs typeface="Times New Roman"/>
            </a:endParaRPr>
          </a:p>
          <a:p>
            <a:pPr marL="342900" indent="-342900">
              <a:buAutoNum type="alphaLcParenR"/>
            </a:pPr>
            <a:endParaRPr lang="lt-LT" sz="2000" dirty="0">
              <a:latin typeface="Times New Roman"/>
              <a:cs typeface="Times New Roman"/>
            </a:endParaRPr>
          </a:p>
          <a:p>
            <a:pPr marL="0" indent="0">
              <a:buNone/>
            </a:pPr>
            <a:r>
              <a:rPr lang="lt-LT" sz="2000" dirty="0">
                <a:latin typeface="Times New Roman"/>
                <a:cs typeface="Times New Roman"/>
              </a:rPr>
              <a:t>6.</a:t>
            </a:r>
            <a:r>
              <a:rPr lang="lt-LT" sz="2000" dirty="0">
                <a:latin typeface="Times New Roman"/>
                <a:ea typeface="+mn-lt"/>
                <a:cs typeface="+mn-lt"/>
              </a:rPr>
              <a:t> </a:t>
            </a:r>
            <a:r>
              <a:rPr lang="lt-LT" sz="2000" b="1" dirty="0">
                <a:latin typeface="Times New Roman"/>
                <a:ea typeface="+mn-lt"/>
                <a:cs typeface="+mn-lt"/>
              </a:rPr>
              <a:t>Kur turėtumėte išmesti sugedusį šaldytuvą?</a:t>
            </a:r>
          </a:p>
          <a:p>
            <a:pPr marL="342900" indent="-342900">
              <a:buAutoNum type="alphaLcParenR"/>
            </a:pPr>
            <a:r>
              <a:rPr lang="lt-LT" sz="2000" dirty="0">
                <a:latin typeface="Times New Roman"/>
                <a:ea typeface="+mn-lt"/>
                <a:cs typeface="+mn-lt"/>
              </a:rPr>
              <a:t>Į mišrių atliekų konteinerį</a:t>
            </a:r>
            <a:endParaRPr lang="lt-LT" sz="2000" dirty="0">
              <a:latin typeface="Times New Roman"/>
              <a:cs typeface="Times New Roman"/>
            </a:endParaRPr>
          </a:p>
          <a:p>
            <a:pPr marL="342900" indent="-342900">
              <a:buAutoNum type="alphaLcParenR"/>
            </a:pPr>
            <a:r>
              <a:rPr lang="lt-LT" sz="2000" dirty="0">
                <a:latin typeface="Times New Roman"/>
                <a:ea typeface="+mn-lt"/>
                <a:cs typeface="+mn-lt"/>
              </a:rPr>
              <a:t>Į stiklo konteinerį</a:t>
            </a:r>
            <a:endParaRPr lang="lt-LT" sz="2000" dirty="0">
              <a:latin typeface="Times New Roman"/>
              <a:cs typeface="Times New Roman"/>
            </a:endParaRPr>
          </a:p>
          <a:p>
            <a:pPr marL="342900" indent="-342900">
              <a:buAutoNum type="alphaLcParenR"/>
            </a:pPr>
            <a:r>
              <a:rPr lang="lt-LT" sz="2000" dirty="0">
                <a:latin typeface="Times New Roman"/>
                <a:ea typeface="+mn-lt"/>
                <a:cs typeface="+mn-lt"/>
              </a:rPr>
              <a:t>Į specialų buitinės technikos atliekų surinkimo punktą</a:t>
            </a:r>
            <a:endParaRPr lang="lt-LT" sz="2000" dirty="0">
              <a:latin typeface="Times New Roman"/>
              <a:cs typeface="Times New Roman"/>
            </a:endParaRPr>
          </a:p>
          <a:p>
            <a:pPr marL="342900" indent="-342900">
              <a:buAutoNum type="alphaLcParenR"/>
            </a:pPr>
            <a:r>
              <a:rPr lang="lt-LT" sz="2000" dirty="0">
                <a:latin typeface="Times New Roman"/>
                <a:ea typeface="+mn-lt"/>
                <a:cs typeface="+mn-lt"/>
              </a:rPr>
              <a:t>Į popieriaus konteinerį</a:t>
            </a:r>
            <a:endParaRPr lang="lt-LT" sz="2000" dirty="0">
              <a:latin typeface="Times New Roman"/>
              <a:cs typeface="Times New Roman"/>
            </a:endParaRPr>
          </a:p>
          <a:p>
            <a:pPr marL="342900" indent="-342900">
              <a:buAutoNum type="alphaLcParenR"/>
            </a:pPr>
            <a:endParaRPr lang="en-US" sz="1800" dirty="0"/>
          </a:p>
          <a:p>
            <a:pPr marL="342900" indent="-342900">
              <a:buAutoNum type="alphaLcParenR"/>
            </a:pPr>
            <a:endParaRPr lang="en-US" sz="1800" dirty="0"/>
          </a:p>
          <a:p>
            <a:pPr marL="342900" indent="-342900">
              <a:buAutoNum type="alphaLcParenR"/>
            </a:pPr>
            <a:endParaRPr lang="en-US" sz="1800" dirty="0"/>
          </a:p>
        </p:txBody>
      </p:sp>
      <p:pic>
        <p:nvPicPr>
          <p:cNvPr id="2" name="Picture 1">
            <a:extLst>
              <a:ext uri="{FF2B5EF4-FFF2-40B4-BE49-F238E27FC236}">
                <a16:creationId xmlns:a16="http://schemas.microsoft.com/office/drawing/2014/main" id="{11165A20-CB21-46C9-B853-FBBF8D444D6C}"/>
              </a:ext>
            </a:extLst>
          </p:cNvPr>
          <p:cNvPicPr>
            <a:picLocks noChangeAspect="1"/>
          </p:cNvPicPr>
          <p:nvPr/>
        </p:nvPicPr>
        <p:blipFill>
          <a:blip r:embed="rId2"/>
          <a:stretch>
            <a:fillRect/>
          </a:stretch>
        </p:blipFill>
        <p:spPr>
          <a:xfrm>
            <a:off x="8370278" y="0"/>
            <a:ext cx="3461580" cy="2954582"/>
          </a:xfrm>
          <a:prstGeom prst="rect">
            <a:avLst/>
          </a:prstGeom>
        </p:spPr>
      </p:pic>
    </p:spTree>
    <p:extLst>
      <p:ext uri="{BB962C8B-B14F-4D97-AF65-F5344CB8AC3E}">
        <p14:creationId xmlns:p14="http://schemas.microsoft.com/office/powerpoint/2010/main" val="3889271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4054C-0969-B5AA-0645-547D20403BFC}"/>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lt-LT" sz="3600" dirty="0">
                <a:latin typeface="Times New Roman"/>
                <a:cs typeface="Times New Roman"/>
              </a:rPr>
              <a:t>T</a:t>
            </a:r>
            <a:r>
              <a:rPr lang="en-US" sz="3600" dirty="0" err="1">
                <a:latin typeface="Times New Roman"/>
                <a:cs typeface="Times New Roman"/>
              </a:rPr>
              <a:t>esto</a:t>
            </a:r>
            <a:r>
              <a:rPr lang="en-US" sz="3600" dirty="0">
                <a:latin typeface="Times New Roman"/>
                <a:cs typeface="Times New Roman"/>
              </a:rPr>
              <a:t> </a:t>
            </a:r>
            <a:r>
              <a:rPr lang="en-US" sz="3600" dirty="0" err="1">
                <a:latin typeface="Times New Roman"/>
                <a:cs typeface="Times New Roman"/>
              </a:rPr>
              <a:t>atsakymai</a:t>
            </a:r>
            <a:r>
              <a:rPr lang="en-US" sz="3600" dirty="0">
                <a:latin typeface="Times New Roman"/>
                <a:cs typeface="Times New Roman"/>
              </a:rPr>
              <a:t>:</a:t>
            </a:r>
          </a:p>
        </p:txBody>
      </p:sp>
      <p:pic>
        <p:nvPicPr>
          <p:cNvPr id="4" name="Picture 3">
            <a:extLst>
              <a:ext uri="{FF2B5EF4-FFF2-40B4-BE49-F238E27FC236}">
                <a16:creationId xmlns:a16="http://schemas.microsoft.com/office/drawing/2014/main" id="{EA41BE95-FC02-4617-AB9F-D237C00E2295}"/>
              </a:ext>
            </a:extLst>
          </p:cNvPr>
          <p:cNvPicPr>
            <a:picLocks noChangeAspect="1"/>
          </p:cNvPicPr>
          <p:nvPr/>
        </p:nvPicPr>
        <p:blipFill rotWithShape="1">
          <a:blip r:embed="rId2"/>
          <a:srcRect l="12107" r="1" b="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AE0A4D02-B3F2-713C-1558-8FE6A88DF20C}"/>
              </a:ext>
            </a:extLst>
          </p:cNvPr>
          <p:cNvSpPr>
            <a:spLocks noGrp="1"/>
          </p:cNvSpPr>
          <p:nvPr>
            <p:ph idx="1"/>
          </p:nvPr>
        </p:nvSpPr>
        <p:spPr>
          <a:xfrm>
            <a:off x="5101934" y="3710613"/>
            <a:ext cx="1988132" cy="2865664"/>
          </a:xfrm>
        </p:spPr>
        <p:txBody>
          <a:bodyPr vert="horz" lIns="91440" tIns="45720" rIns="91440" bIns="45720" rtlCol="0" anchor="ctr">
            <a:noAutofit/>
          </a:bodyPr>
          <a:lstStyle/>
          <a:p>
            <a:pPr marL="514350" indent="-514350">
              <a:buAutoNum type="arabicPeriod"/>
            </a:pPr>
            <a:r>
              <a:rPr lang="en-US" dirty="0">
                <a:latin typeface="Times New Roman"/>
                <a:cs typeface="Times New Roman"/>
              </a:rPr>
              <a:t>C</a:t>
            </a:r>
          </a:p>
          <a:p>
            <a:pPr marL="514350" indent="-514350">
              <a:buAutoNum type="arabicPeriod"/>
            </a:pPr>
            <a:r>
              <a:rPr lang="en-US" dirty="0">
                <a:latin typeface="Times New Roman"/>
                <a:cs typeface="Times New Roman"/>
              </a:rPr>
              <a:t>A</a:t>
            </a:r>
          </a:p>
          <a:p>
            <a:pPr marL="514350" indent="-514350">
              <a:buAutoNum type="arabicPeriod"/>
            </a:pPr>
            <a:r>
              <a:rPr lang="en-US" dirty="0">
                <a:latin typeface="Times New Roman"/>
                <a:cs typeface="Times New Roman"/>
              </a:rPr>
              <a:t>B</a:t>
            </a:r>
          </a:p>
          <a:p>
            <a:pPr marL="514350" indent="-514350">
              <a:buAutoNum type="arabicPeriod"/>
            </a:pPr>
            <a:r>
              <a:rPr lang="en-US" dirty="0">
                <a:latin typeface="Times New Roman"/>
                <a:cs typeface="Times New Roman"/>
              </a:rPr>
              <a:t>B</a:t>
            </a:r>
          </a:p>
          <a:p>
            <a:pPr marL="514350" indent="-514350">
              <a:buAutoNum type="arabicPeriod"/>
            </a:pPr>
            <a:r>
              <a:rPr lang="en-US" dirty="0">
                <a:latin typeface="Times New Roman"/>
                <a:cs typeface="Times New Roman"/>
              </a:rPr>
              <a:t>C</a:t>
            </a:r>
          </a:p>
          <a:p>
            <a:pPr marL="514350" indent="-514350">
              <a:buAutoNum type="arabicPeriod"/>
            </a:pPr>
            <a:r>
              <a:rPr lang="en-US" dirty="0">
                <a:latin typeface="Times New Roman"/>
                <a:cs typeface="Times New Roman"/>
              </a:rPr>
              <a:t>C</a:t>
            </a:r>
          </a:p>
        </p:txBody>
      </p:sp>
    </p:spTree>
    <p:extLst>
      <p:ext uri="{BB962C8B-B14F-4D97-AF65-F5344CB8AC3E}">
        <p14:creationId xmlns:p14="http://schemas.microsoft.com/office/powerpoint/2010/main" val="2021402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1C95C58-0F49-9030-594F-4021F4F8D156}"/>
              </a:ext>
            </a:extLst>
          </p:cNvPr>
          <p:cNvSpPr>
            <a:spLocks noGrp="1"/>
          </p:cNvSpPr>
          <p:nvPr>
            <p:ph type="title"/>
          </p:nvPr>
        </p:nvSpPr>
        <p:spPr>
          <a:xfrm>
            <a:off x="838200" y="365125"/>
            <a:ext cx="10515600" cy="888535"/>
          </a:xfrm>
        </p:spPr>
        <p:txBody>
          <a:bodyPr/>
          <a:lstStyle/>
          <a:p>
            <a:r>
              <a:rPr lang="lt-LT" dirty="0">
                <a:latin typeface="Times New Roman" panose="02020603050405020304" pitchFamily="18" charset="0"/>
                <a:cs typeface="Times New Roman" panose="02020603050405020304" pitchFamily="18" charset="0"/>
              </a:rPr>
              <a:t>Uždavinys:</a:t>
            </a:r>
          </a:p>
        </p:txBody>
      </p:sp>
      <p:sp>
        <p:nvSpPr>
          <p:cNvPr id="3" name="Turinio vietos rezervavimo ženklas 2">
            <a:extLst>
              <a:ext uri="{FF2B5EF4-FFF2-40B4-BE49-F238E27FC236}">
                <a16:creationId xmlns:a16="http://schemas.microsoft.com/office/drawing/2014/main" id="{655972A1-9D84-F624-F287-120DD25ACA5F}"/>
              </a:ext>
            </a:extLst>
          </p:cNvPr>
          <p:cNvSpPr>
            <a:spLocks noGrp="1"/>
          </p:cNvSpPr>
          <p:nvPr>
            <p:ph idx="1"/>
          </p:nvPr>
        </p:nvSpPr>
        <p:spPr>
          <a:xfrm>
            <a:off x="838200" y="1489449"/>
            <a:ext cx="10515600" cy="4687514"/>
          </a:xfrm>
          <a:solidFill>
            <a:schemeClr val="bg1">
              <a:lumMod val="95000"/>
            </a:schemeClr>
          </a:solidFill>
          <a:ln>
            <a:solidFill>
              <a:schemeClr val="accent1"/>
            </a:solidFill>
          </a:ln>
        </p:spPr>
        <p:txBody>
          <a:bodyPr vert="horz" lIns="91440" tIns="45720" rIns="91440" bIns="45720" rtlCol="0" anchor="t">
            <a:normAutofit/>
          </a:bodyPr>
          <a:lstStyle/>
          <a:p>
            <a:pPr marL="0" indent="0" algn="just">
              <a:buNone/>
            </a:pPr>
            <a:r>
              <a:rPr lang="lt-LT" sz="2600" b="1" dirty="0">
                <a:latin typeface="Times New Roman" panose="02020603050405020304" pitchFamily="18" charset="0"/>
                <a:cs typeface="Times New Roman" panose="02020603050405020304" pitchFamily="18" charset="0"/>
              </a:rPr>
              <a:t>Į 220 V įtampos elektros tinklą įjungtos laidynės laidu teka 4,5 A stiprio elektros srovė.</a:t>
            </a:r>
          </a:p>
          <a:p>
            <a:pPr marL="0" indent="0" algn="just">
              <a:buNone/>
            </a:pPr>
            <a:r>
              <a:rPr lang="lt-LT" sz="2600" dirty="0">
                <a:latin typeface="Times New Roman" panose="02020603050405020304" pitchFamily="18" charset="0"/>
                <a:cs typeface="Times New Roman" panose="02020603050405020304" pitchFamily="18" charset="0"/>
              </a:rPr>
              <a:t>a) Kokia laidynės kaitinamojo elemento varža?</a:t>
            </a:r>
          </a:p>
          <a:p>
            <a:pPr marL="0" indent="0" algn="just">
              <a:buNone/>
            </a:pPr>
            <a:r>
              <a:rPr lang="lt-LT" sz="2600" dirty="0">
                <a:latin typeface="Times New Roman" panose="02020603050405020304" pitchFamily="18" charset="0"/>
                <a:cs typeface="Times New Roman" panose="02020603050405020304" pitchFamily="18" charset="0"/>
              </a:rPr>
              <a:t>b) Apskaičiuok laidynės jungiamojo laido skerspjūviu per 1s pratekėjusių elektronų skaičių tekant 4,5 stiprio srovei? Elektrono krūvis yra –1,6·10‾¹⁹  C.</a:t>
            </a:r>
          </a:p>
          <a:p>
            <a:pPr marL="0" indent="0" algn="just">
              <a:buNone/>
            </a:pPr>
            <a:r>
              <a:rPr lang="lt-LT" sz="2600" dirty="0">
                <a:latin typeface="Times New Roman" panose="02020603050405020304" pitchFamily="18" charset="0"/>
                <a:cs typeface="Times New Roman" panose="02020603050405020304" pitchFamily="18" charset="0"/>
              </a:rPr>
              <a:t>c) Kodėl įjungus laidynę į elektros tinklą jungiamieji laidai beveik nekaista, o kaitinamasis elementas gali labai įkaisti?</a:t>
            </a:r>
          </a:p>
          <a:p>
            <a:pPr marL="0" indent="0" algn="just">
              <a:buNone/>
            </a:pPr>
            <a:r>
              <a:rPr lang="lt-LT" sz="2600" dirty="0">
                <a:latin typeface="Times New Roman" panose="02020603050405020304" pitchFamily="18" charset="0"/>
                <a:cs typeface="Times New Roman" panose="02020603050405020304" pitchFamily="18" charset="0"/>
              </a:rPr>
              <a:t>d) Kur didesnis įtampos kritimas (įtampa) - laidynės jungiamuosiuose laiduose ar kaitinamajame elemente? Atsakymą pagrįsk.</a:t>
            </a:r>
          </a:p>
          <a:p>
            <a:pPr marL="0" indent="0" algn="just">
              <a:buNone/>
            </a:pPr>
            <a:r>
              <a:rPr lang="lt-LT" sz="2600" dirty="0">
                <a:latin typeface="Times New Roman" panose="02020603050405020304" pitchFamily="18" charset="0"/>
                <a:cs typeface="Times New Roman" panose="02020603050405020304" pitchFamily="18" charset="0"/>
              </a:rPr>
              <a:t>e) Kuriuo elektros srovės poveikiu pagrįstas laidynės veikimas?</a:t>
            </a:r>
          </a:p>
          <a:p>
            <a:pPr marL="0" indent="0">
              <a:buNone/>
            </a:pPr>
            <a:endParaRPr lang="lt-LT" dirty="0"/>
          </a:p>
          <a:p>
            <a:pPr marL="514350" indent="-514350">
              <a:buAutoNum type="alphaLcParenR"/>
            </a:pPr>
            <a:endParaRPr lang="lt-LT" dirty="0"/>
          </a:p>
        </p:txBody>
      </p:sp>
      <p:pic>
        <p:nvPicPr>
          <p:cNvPr id="4" name="Picture 3">
            <a:extLst>
              <a:ext uri="{FF2B5EF4-FFF2-40B4-BE49-F238E27FC236}">
                <a16:creationId xmlns:a16="http://schemas.microsoft.com/office/drawing/2014/main" id="{5C10F959-0863-4749-84D5-49E6504E4213}"/>
              </a:ext>
            </a:extLst>
          </p:cNvPr>
          <p:cNvPicPr>
            <a:picLocks noChangeAspect="1"/>
          </p:cNvPicPr>
          <p:nvPr/>
        </p:nvPicPr>
        <p:blipFill>
          <a:blip r:embed="rId2"/>
          <a:stretch>
            <a:fillRect/>
          </a:stretch>
        </p:blipFill>
        <p:spPr>
          <a:xfrm>
            <a:off x="3710131" y="122097"/>
            <a:ext cx="1565254" cy="1249457"/>
          </a:xfrm>
          <a:prstGeom prst="rect">
            <a:avLst/>
          </a:prstGeom>
        </p:spPr>
      </p:pic>
    </p:spTree>
    <p:extLst>
      <p:ext uri="{BB962C8B-B14F-4D97-AF65-F5344CB8AC3E}">
        <p14:creationId xmlns:p14="http://schemas.microsoft.com/office/powerpoint/2010/main" val="2008418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F138F80-CA24-722B-1546-E23FCD8216B8}"/>
              </a:ext>
            </a:extLst>
          </p:cNvPr>
          <p:cNvSpPr>
            <a:spLocks noGrp="1"/>
          </p:cNvSpPr>
          <p:nvPr>
            <p:ph type="title"/>
          </p:nvPr>
        </p:nvSpPr>
        <p:spPr>
          <a:xfrm>
            <a:off x="345831" y="208931"/>
            <a:ext cx="4915486" cy="725466"/>
          </a:xfrm>
        </p:spPr>
        <p:txBody>
          <a:bodyPr>
            <a:normAutofit/>
          </a:bodyPr>
          <a:lstStyle/>
          <a:p>
            <a:r>
              <a:rPr lang="lt-LT" sz="4000" dirty="0">
                <a:latin typeface="Times New Roman" panose="02020603050405020304" pitchFamily="18" charset="0"/>
                <a:cs typeface="Times New Roman" panose="02020603050405020304" pitchFamily="18" charset="0"/>
              </a:rPr>
              <a:t>Uždavinio atsakymai:</a:t>
            </a:r>
          </a:p>
        </p:txBody>
      </p:sp>
      <p:sp>
        <p:nvSpPr>
          <p:cNvPr id="3" name="Turinio vietos rezervavimo ženklas 2">
            <a:extLst>
              <a:ext uri="{FF2B5EF4-FFF2-40B4-BE49-F238E27FC236}">
                <a16:creationId xmlns:a16="http://schemas.microsoft.com/office/drawing/2014/main" id="{F0A56641-EBC4-38A0-B320-28CD81C93B1E}"/>
              </a:ext>
            </a:extLst>
          </p:cNvPr>
          <p:cNvSpPr>
            <a:spLocks noGrp="1"/>
          </p:cNvSpPr>
          <p:nvPr>
            <p:ph idx="1"/>
          </p:nvPr>
        </p:nvSpPr>
        <p:spPr>
          <a:xfrm>
            <a:off x="457200" y="1018803"/>
            <a:ext cx="11322423" cy="5438307"/>
          </a:xfrm>
        </p:spPr>
        <p:txBody>
          <a:bodyPr vert="horz" lIns="91440" tIns="45720" rIns="91440" bIns="45720" rtlCol="0" anchor="t">
            <a:noAutofit/>
          </a:bodyPr>
          <a:lstStyle/>
          <a:p>
            <a:pPr marL="0" indent="0" algn="just">
              <a:buNone/>
            </a:pPr>
            <a:r>
              <a:rPr lang="lt-LT" sz="2400" b="1" dirty="0">
                <a:latin typeface="Times New Roman" panose="02020603050405020304" pitchFamily="18" charset="0"/>
                <a:cs typeface="Times New Roman" panose="02020603050405020304" pitchFamily="18" charset="0"/>
              </a:rPr>
              <a:t>a)</a:t>
            </a:r>
            <a:r>
              <a:rPr lang="lt-LT" sz="2400" i="1" dirty="0">
                <a:latin typeface="Times New Roman" panose="02020603050405020304" pitchFamily="18" charset="0"/>
                <a:cs typeface="Times New Roman" panose="02020603050405020304" pitchFamily="18" charset="0"/>
              </a:rPr>
              <a:t> I = U/R </a:t>
            </a:r>
            <a:endParaRPr lang="lt-LT" sz="2400" dirty="0">
              <a:latin typeface="Times New Roman" panose="02020603050405020304" pitchFamily="18" charset="0"/>
              <a:cs typeface="Times New Roman" panose="02020603050405020304" pitchFamily="18" charset="0"/>
            </a:endParaRPr>
          </a:p>
          <a:p>
            <a:pPr marL="0" indent="0" algn="just">
              <a:buNone/>
            </a:pPr>
            <a:r>
              <a:rPr lang="lt-LT" sz="2400" dirty="0">
                <a:latin typeface="Times New Roman" panose="02020603050405020304" pitchFamily="18" charset="0"/>
                <a:cs typeface="Times New Roman" panose="02020603050405020304" pitchFamily="18" charset="0"/>
              </a:rPr>
              <a:t>     </a:t>
            </a:r>
            <a:r>
              <a:rPr lang="lt-LT" sz="2400" i="1" dirty="0">
                <a:latin typeface="Times New Roman" panose="02020603050405020304" pitchFamily="18" charset="0"/>
                <a:cs typeface="Times New Roman" panose="02020603050405020304" pitchFamily="18" charset="0"/>
              </a:rPr>
              <a:t>  R = U/I</a:t>
            </a:r>
          </a:p>
          <a:p>
            <a:pPr marL="0" indent="0" algn="just">
              <a:buNone/>
            </a:pPr>
            <a:r>
              <a:rPr lang="lt-LT" sz="2400" dirty="0">
                <a:latin typeface="Times New Roman" panose="02020603050405020304" pitchFamily="18" charset="0"/>
                <a:cs typeface="Times New Roman" panose="02020603050405020304" pitchFamily="18" charset="0"/>
              </a:rPr>
              <a:t>    </a:t>
            </a:r>
            <a:r>
              <a:rPr lang="lt-LT" sz="2400" i="1" dirty="0">
                <a:latin typeface="Times New Roman" panose="02020603050405020304" pitchFamily="18" charset="0"/>
                <a:cs typeface="Times New Roman" panose="02020603050405020304" pitchFamily="18" charset="0"/>
              </a:rPr>
              <a:t>   R 220V/4,5A</a:t>
            </a:r>
            <a:r>
              <a:rPr lang="lt-LT" sz="2400" i="1" dirty="0">
                <a:latin typeface="Times New Roman" panose="02020603050405020304" pitchFamily="18" charset="0"/>
                <a:ea typeface="+mn-lt"/>
                <a:cs typeface="Times New Roman" panose="02020603050405020304" pitchFamily="18" charset="0"/>
              </a:rPr>
              <a:t>≈ 48,9 Ω</a:t>
            </a:r>
          </a:p>
          <a:p>
            <a:pPr marL="0" indent="0" algn="just">
              <a:buNone/>
            </a:pPr>
            <a:r>
              <a:rPr lang="lt-LT" sz="2400" b="1" dirty="0">
                <a:latin typeface="Times New Roman" panose="02020603050405020304" pitchFamily="18" charset="0"/>
                <a:cs typeface="Times New Roman" panose="02020603050405020304" pitchFamily="18" charset="0"/>
              </a:rPr>
              <a:t>b)</a:t>
            </a:r>
            <a:r>
              <a:rPr lang="lt-LT" sz="2400" dirty="0">
                <a:latin typeface="Times New Roman" panose="02020603050405020304" pitchFamily="18" charset="0"/>
                <a:cs typeface="Times New Roman" panose="02020603050405020304" pitchFamily="18" charset="0"/>
              </a:rPr>
              <a:t>  </a:t>
            </a:r>
            <a:r>
              <a:rPr lang="lt-LT" sz="2400" i="1" dirty="0">
                <a:latin typeface="Times New Roman" panose="02020603050405020304" pitchFamily="18" charset="0"/>
                <a:cs typeface="Times New Roman" panose="02020603050405020304" pitchFamily="18" charset="0"/>
              </a:rPr>
              <a:t>I= q/t</a:t>
            </a:r>
          </a:p>
          <a:p>
            <a:pPr marL="0" indent="0" algn="just">
              <a:buNone/>
            </a:pPr>
            <a:r>
              <a:rPr lang="lt-LT" sz="2400" i="1" dirty="0">
                <a:latin typeface="Times New Roman" panose="02020603050405020304" pitchFamily="18" charset="0"/>
                <a:cs typeface="Times New Roman" panose="02020603050405020304" pitchFamily="18" charset="0"/>
              </a:rPr>
              <a:t>      q= It</a:t>
            </a:r>
          </a:p>
          <a:p>
            <a:pPr marL="0" indent="0" algn="just">
              <a:buNone/>
            </a:pPr>
            <a:r>
              <a:rPr lang="lt-LT" sz="2400" i="1" dirty="0">
                <a:latin typeface="Times New Roman" panose="02020603050405020304" pitchFamily="18" charset="0"/>
                <a:cs typeface="Times New Roman" panose="02020603050405020304" pitchFamily="18" charset="0"/>
              </a:rPr>
              <a:t>      n= It/e</a:t>
            </a:r>
          </a:p>
          <a:p>
            <a:pPr marL="0" indent="0" algn="just">
              <a:buNone/>
            </a:pPr>
            <a:r>
              <a:rPr lang="lt-LT" sz="2400" dirty="0">
                <a:latin typeface="Times New Roman" panose="02020603050405020304" pitchFamily="18" charset="0"/>
                <a:cs typeface="Times New Roman" panose="02020603050405020304" pitchFamily="18" charset="0"/>
              </a:rPr>
              <a:t>    </a:t>
            </a:r>
            <a:r>
              <a:rPr lang="lt-LT" sz="2400" i="1" dirty="0">
                <a:latin typeface="Times New Roman" panose="02020603050405020304" pitchFamily="18" charset="0"/>
                <a:cs typeface="Times New Roman" panose="02020603050405020304" pitchFamily="18" charset="0"/>
              </a:rPr>
              <a:t>  n</a:t>
            </a:r>
            <a:r>
              <a:rPr lang="lt-LT" sz="2400" dirty="0">
                <a:latin typeface="Times New Roman" panose="02020603050405020304" pitchFamily="18" charset="0"/>
                <a:cs typeface="Times New Roman" panose="02020603050405020304" pitchFamily="18" charset="0"/>
              </a:rPr>
              <a:t>= 4,5 A · 1s / (1,6·10‾¹⁹ </a:t>
            </a:r>
            <a:r>
              <a:rPr lang="lt-LT" sz="2400" dirty="0">
                <a:latin typeface="Times New Roman" panose="02020603050405020304" pitchFamily="18" charset="0"/>
                <a:ea typeface="+mn-lt"/>
                <a:cs typeface="Times New Roman" panose="02020603050405020304" pitchFamily="18" charset="0"/>
              </a:rPr>
              <a:t>C) = 2,8 · </a:t>
            </a:r>
            <a:r>
              <a:rPr lang="lt-LT" sz="2400" dirty="0">
                <a:latin typeface="Times New Roman" panose="02020603050405020304" pitchFamily="18" charset="0"/>
                <a:cs typeface="Times New Roman" panose="02020603050405020304" pitchFamily="18" charset="0"/>
              </a:rPr>
              <a:t>10¹⁹.</a:t>
            </a:r>
            <a:endParaRPr lang="lt-LT" sz="2400" dirty="0">
              <a:latin typeface="Times New Roman" panose="02020603050405020304" pitchFamily="18" charset="0"/>
              <a:ea typeface="+mn-lt"/>
              <a:cs typeface="Times New Roman" panose="02020603050405020304" pitchFamily="18" charset="0"/>
            </a:endParaRPr>
          </a:p>
          <a:p>
            <a:pPr marL="0" indent="0" algn="just">
              <a:buNone/>
            </a:pPr>
            <a:r>
              <a:rPr lang="lt-LT" sz="2400" b="1" dirty="0">
                <a:latin typeface="Times New Roman" panose="02020603050405020304" pitchFamily="18" charset="0"/>
                <a:ea typeface="+mn-lt"/>
                <a:cs typeface="Times New Roman" panose="02020603050405020304" pitchFamily="18" charset="0"/>
              </a:rPr>
              <a:t>c)</a:t>
            </a:r>
            <a:r>
              <a:rPr lang="lt-LT" sz="2400" dirty="0">
                <a:latin typeface="Times New Roman" panose="02020603050405020304" pitchFamily="18" charset="0"/>
                <a:ea typeface="+mn-lt"/>
                <a:cs typeface="Times New Roman" panose="02020603050405020304" pitchFamily="18" charset="0"/>
              </a:rPr>
              <a:t> Jungiamųjų laidų varža daug mažesnė už kaitinamojo elemento varžą.</a:t>
            </a:r>
          </a:p>
          <a:p>
            <a:pPr marL="0" indent="0" algn="just">
              <a:buNone/>
            </a:pPr>
            <a:r>
              <a:rPr lang="lt-LT" sz="2400" b="1" dirty="0">
                <a:latin typeface="Times New Roman" panose="02020603050405020304" pitchFamily="18" charset="0"/>
                <a:ea typeface="+mn-lt"/>
                <a:cs typeface="Times New Roman" panose="02020603050405020304" pitchFamily="18" charset="0"/>
              </a:rPr>
              <a:t>d)</a:t>
            </a:r>
            <a:r>
              <a:rPr lang="lt-LT" sz="2400" dirty="0">
                <a:latin typeface="Times New Roman" panose="02020603050405020304" pitchFamily="18" charset="0"/>
                <a:ea typeface="+mn-lt"/>
                <a:cs typeface="Times New Roman" panose="02020603050405020304" pitchFamily="18" charset="0"/>
              </a:rPr>
              <a:t> Didesnis įtampos kritimas kaitinamajame elemente, nei jungiamuosiuose laiduose, nes jungiamaisiais laidais ir kaitinamuoju elementu teka tokio paties stiprio elektros srovė, o kaitinamojo elemento varža didesnė, nei jungiamųjų laidų.</a:t>
            </a:r>
            <a:r>
              <a:rPr lang="lt-LT" sz="2400" i="1" dirty="0">
                <a:latin typeface="Times New Roman" panose="02020603050405020304" pitchFamily="18" charset="0"/>
                <a:ea typeface="+mn-lt"/>
                <a:cs typeface="Times New Roman" panose="02020603050405020304" pitchFamily="18" charset="0"/>
              </a:rPr>
              <a:t> U = I·R.</a:t>
            </a:r>
          </a:p>
          <a:p>
            <a:pPr marL="0" indent="0" algn="just">
              <a:buNone/>
            </a:pPr>
            <a:r>
              <a:rPr lang="lt-LT" sz="2400" b="1" dirty="0">
                <a:latin typeface="Times New Roman" panose="02020603050405020304" pitchFamily="18" charset="0"/>
                <a:ea typeface="+mn-lt"/>
                <a:cs typeface="Times New Roman" panose="02020603050405020304" pitchFamily="18" charset="0"/>
              </a:rPr>
              <a:t>e)</a:t>
            </a:r>
            <a:r>
              <a:rPr lang="lt-LT" sz="2400" dirty="0">
                <a:latin typeface="Times New Roman" panose="02020603050405020304" pitchFamily="18" charset="0"/>
                <a:ea typeface="+mn-lt"/>
                <a:cs typeface="Times New Roman" panose="02020603050405020304" pitchFamily="18" charset="0"/>
              </a:rPr>
              <a:t> Elektros srovei tekant laidyne pasireiškia srovės šiluminis poveikis.</a:t>
            </a:r>
          </a:p>
        </p:txBody>
      </p:sp>
      <p:pic>
        <p:nvPicPr>
          <p:cNvPr id="4" name="Picture 3">
            <a:extLst>
              <a:ext uri="{FF2B5EF4-FFF2-40B4-BE49-F238E27FC236}">
                <a16:creationId xmlns:a16="http://schemas.microsoft.com/office/drawing/2014/main" id="{C8B08DDA-223C-4980-BB4E-4B15511DAF04}"/>
              </a:ext>
            </a:extLst>
          </p:cNvPr>
          <p:cNvPicPr>
            <a:picLocks noChangeAspect="1"/>
          </p:cNvPicPr>
          <p:nvPr/>
        </p:nvPicPr>
        <p:blipFill>
          <a:blip r:embed="rId2"/>
          <a:stretch>
            <a:fillRect/>
          </a:stretch>
        </p:blipFill>
        <p:spPr>
          <a:xfrm>
            <a:off x="5130968" y="151907"/>
            <a:ext cx="1255764" cy="1002408"/>
          </a:xfrm>
          <a:prstGeom prst="rect">
            <a:avLst/>
          </a:prstGeom>
        </p:spPr>
      </p:pic>
    </p:spTree>
    <p:extLst>
      <p:ext uri="{BB962C8B-B14F-4D97-AF65-F5344CB8AC3E}">
        <p14:creationId xmlns:p14="http://schemas.microsoft.com/office/powerpoint/2010/main" val="2341270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B415-456B-5F96-48CA-9F0ABA347167}"/>
              </a:ext>
            </a:extLst>
          </p:cNvPr>
          <p:cNvSpPr>
            <a:spLocks noGrp="1"/>
          </p:cNvSpPr>
          <p:nvPr>
            <p:ph type="title"/>
          </p:nvPr>
        </p:nvSpPr>
        <p:spPr>
          <a:xfrm>
            <a:off x="584200" y="131445"/>
            <a:ext cx="10515600" cy="1325563"/>
          </a:xfrm>
        </p:spPr>
        <p:txBody>
          <a:bodyPr/>
          <a:lstStyle/>
          <a:p>
            <a:r>
              <a:rPr lang="en-US" noProof="1">
                <a:latin typeface="Times New Roman"/>
                <a:cs typeface="Times New Roman"/>
              </a:rPr>
              <a:t>Informaciniai šaltiniai</a:t>
            </a:r>
          </a:p>
        </p:txBody>
      </p:sp>
      <p:sp>
        <p:nvSpPr>
          <p:cNvPr id="3" name="Content Placeholder 2">
            <a:extLst>
              <a:ext uri="{FF2B5EF4-FFF2-40B4-BE49-F238E27FC236}">
                <a16:creationId xmlns:a16="http://schemas.microsoft.com/office/drawing/2014/main" id="{47A1E663-61FE-4AE3-C8DC-CF5015FA3E7B}"/>
              </a:ext>
            </a:extLst>
          </p:cNvPr>
          <p:cNvSpPr>
            <a:spLocks noGrp="1"/>
          </p:cNvSpPr>
          <p:nvPr>
            <p:ph idx="1"/>
          </p:nvPr>
        </p:nvSpPr>
        <p:spPr>
          <a:xfrm>
            <a:off x="458371" y="1085475"/>
            <a:ext cx="11288151" cy="5641080"/>
          </a:xfrm>
        </p:spPr>
        <p:txBody>
          <a:bodyPr vert="horz" lIns="91440" tIns="45720" rIns="91440" bIns="45720" rtlCol="0" anchor="t">
            <a:normAutofit lnSpcReduction="10000"/>
          </a:bodyPr>
          <a:lstStyle/>
          <a:p>
            <a:pPr marL="0" indent="0">
              <a:buNone/>
            </a:pPr>
            <a:r>
              <a:rPr lang="en-US" sz="1700" u="sng" dirty="0">
                <a:latin typeface="Times New Roman" panose="02020603050405020304" pitchFamily="18" charset="0"/>
                <a:ea typeface="+mn-lt"/>
                <a:cs typeface="Times New Roman" panose="02020603050405020304" pitchFamily="18" charset="0"/>
                <a:hlinkClick r:id="rId2">
                  <a:extLst>
                    <a:ext uri="{A12FA001-AC4F-418D-AE19-62706E023703}">
                      <ahyp:hlinkClr xmlns:ahyp="http://schemas.microsoft.com/office/drawing/2018/hyperlinkcolor" val="tx"/>
                    </a:ext>
                  </a:extLst>
                </a:hlinkClick>
              </a:rPr>
              <a:t>https://www.mokslobaze.lt/buitine-technika-pliusai-ir-minusai.html</a:t>
            </a:r>
            <a:endParaRPr lang="en-US" sz="1700" u="sng" dirty="0">
              <a:latin typeface="Times New Roman" panose="02020603050405020304" pitchFamily="18" charset="0"/>
              <a:ea typeface="+mn-lt"/>
              <a:cs typeface="Times New Roman" panose="02020603050405020304" pitchFamily="18" charset="0"/>
            </a:endParaRPr>
          </a:p>
          <a:p>
            <a:pPr marL="0" indent="0">
              <a:buNone/>
            </a:pPr>
            <a:r>
              <a:rPr lang="lt-LT" sz="1700" u="sng"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https://www.lrt.lt/naujienos/mokslas-ir-it/11/1329270/kaip-modernus-elektroniniai-prietaisai-kenkia-planetai</a:t>
            </a:r>
            <a:endParaRPr lang="lt-LT" sz="1700" u="sng" dirty="0">
              <a:latin typeface="Times New Roman" panose="02020603050405020304" pitchFamily="18" charset="0"/>
              <a:cs typeface="Times New Roman" panose="02020603050405020304" pitchFamily="18" charset="0"/>
            </a:endParaRPr>
          </a:p>
          <a:p>
            <a:pPr marL="0" indent="0">
              <a:buNone/>
            </a:pPr>
            <a:r>
              <a:rPr lang="lt-LT" sz="1700" u="sng" dirty="0">
                <a:latin typeface="Times New Roman" panose="02020603050405020304" pitchFamily="18" charset="0"/>
                <a:ea typeface="+mn-lt"/>
                <a:cs typeface="Times New Roman" panose="02020603050405020304" pitchFamily="18" charset="0"/>
                <a:hlinkClick r:id="rId4">
                  <a:extLst>
                    <a:ext uri="{A12FA001-AC4F-418D-AE19-62706E023703}">
                      <ahyp:hlinkClr xmlns:ahyp="http://schemas.microsoft.com/office/drawing/2018/hyperlinkcolor" val="tx"/>
                    </a:ext>
                  </a:extLst>
                </a:hlinkClick>
              </a:rPr>
              <a:t>http://www.elektronika.lt/schemos/</a:t>
            </a:r>
            <a:endParaRPr lang="lt-LT" sz="1700" u="sng" dirty="0">
              <a:latin typeface="Times New Roman" panose="02020603050405020304" pitchFamily="18" charset="0"/>
              <a:ea typeface="+mn-lt"/>
              <a:cs typeface="Times New Roman" panose="02020603050405020304" pitchFamily="18" charset="0"/>
            </a:endParaRPr>
          </a:p>
          <a:p>
            <a:pPr marL="0" indent="0">
              <a:buNone/>
            </a:pPr>
            <a:r>
              <a:rPr lang="lt-LT" sz="1700" u="sng" dirty="0">
                <a:latin typeface="Times New Roman" panose="02020603050405020304" pitchFamily="18" charset="0"/>
                <a:ea typeface="+mn-lt"/>
                <a:cs typeface="Times New Roman" panose="02020603050405020304" pitchFamily="18" charset="0"/>
                <a:hlinkClick r:id="rId5">
                  <a:extLst>
                    <a:ext uri="{A12FA001-AC4F-418D-AE19-62706E023703}">
                      <ahyp:hlinkClr xmlns:ahyp="http://schemas.microsoft.com/office/drawing/2018/hyperlinkcolor" val="tx"/>
                    </a:ext>
                  </a:extLst>
                </a:hlinkClick>
              </a:rPr>
              <a:t>https://emp.lt/kokiais-elektronikos-prietaisais-galima-atsikratyti/</a:t>
            </a:r>
            <a:endParaRPr lang="lt-LT" sz="1700" u="sng" dirty="0">
              <a:latin typeface="Times New Roman" panose="02020603050405020304" pitchFamily="18" charset="0"/>
              <a:cs typeface="Times New Roman" panose="02020603050405020304" pitchFamily="18" charset="0"/>
            </a:endParaRPr>
          </a:p>
          <a:p>
            <a:pPr marL="0" indent="0">
              <a:buNone/>
            </a:pPr>
            <a:r>
              <a:rPr lang="lt-LT" sz="1700" u="sng" dirty="0">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https://vaistai.lt/ar-elektronikos-prietaisai-tikrai-kenkia-%C5%BEmon%C4%97ms-14178.html</a:t>
            </a:r>
            <a:endParaRPr lang="lt-LT" sz="1700" u="sng" dirty="0">
              <a:latin typeface="Times New Roman" panose="02020603050405020304" pitchFamily="18" charset="0"/>
              <a:cs typeface="Times New Roman" panose="02020603050405020304" pitchFamily="18" charset="0"/>
            </a:endParaRPr>
          </a:p>
          <a:p>
            <a:pPr marL="0" indent="0">
              <a:buNone/>
            </a:pPr>
            <a:r>
              <a:rPr lang="lt-LT" sz="1700" u="sng" dirty="0">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https://lt.wikipedia.org/wiki/Elektronika</a:t>
            </a:r>
            <a:endParaRPr lang="lt-LT" sz="1700" u="sng" dirty="0">
              <a:latin typeface="Times New Roman" panose="02020603050405020304" pitchFamily="18" charset="0"/>
              <a:cs typeface="Times New Roman" panose="02020603050405020304" pitchFamily="18" charset="0"/>
            </a:endParaRPr>
          </a:p>
          <a:p>
            <a:pPr marL="0" indent="0">
              <a:buNone/>
            </a:pPr>
            <a:r>
              <a:rPr lang="lt-LT" sz="1700" u="sng" dirty="0">
                <a:solidFill>
                  <a:schemeClr val="bg2">
                    <a:lumMod val="10000"/>
                  </a:schemeClr>
                </a:solidFill>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https://www.delfi.lt/grynas/gyvenimas/grynas-eksperimentas-kiek-elektros-naudoja-buitiniai-prietaisai-57444835</a:t>
            </a:r>
            <a:endParaRPr lang="lt-LT" sz="1700" u="sng" dirty="0">
              <a:solidFill>
                <a:schemeClr val="bg2">
                  <a:lumMod val="10000"/>
                </a:schemeClr>
              </a:solidFill>
              <a:latin typeface="Times New Roman" panose="02020603050405020304" pitchFamily="18" charset="0"/>
              <a:cs typeface="Times New Roman" panose="02020603050405020304" pitchFamily="18" charset="0"/>
            </a:endParaRPr>
          </a:p>
          <a:p>
            <a:pPr marL="0" indent="0">
              <a:buNone/>
            </a:pPr>
            <a:r>
              <a:rPr lang="lt-LT" sz="1700" u="sng" dirty="0">
                <a:solidFill>
                  <a:schemeClr val="bg2">
                    <a:lumMod val="10000"/>
                  </a:schemeClr>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https://www.delfi.lt/grynas/aplinka/elektronikos-atliekos-namuose-kaip-tvarkyti-ir-kada-jas-isveza-nemokamai-91990895</a:t>
            </a:r>
            <a:endParaRPr lang="lt-LT" sz="1700" u="sng" dirty="0">
              <a:solidFill>
                <a:schemeClr val="bg2">
                  <a:lumMod val="10000"/>
                </a:schemeClr>
              </a:solidFill>
              <a:latin typeface="Times New Roman" panose="02020603050405020304" pitchFamily="18" charset="0"/>
              <a:cs typeface="Times New Roman" panose="02020603050405020304" pitchFamily="18" charset="0"/>
            </a:endParaRPr>
          </a:p>
          <a:p>
            <a:pPr>
              <a:buNone/>
            </a:pPr>
            <a:r>
              <a:rPr lang="lt-LT" sz="1700" u="sng" dirty="0">
                <a:solidFill>
                  <a:schemeClr val="bg2">
                    <a:lumMod val="10000"/>
                  </a:schemeClr>
                </a:solidFill>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https://www.delfi.lt/temos/elektronikos-prietaisai</a:t>
            </a:r>
            <a:endParaRPr lang="lt-LT" sz="1700" u="sng" dirty="0">
              <a:solidFill>
                <a:schemeClr val="bg2">
                  <a:lumMod val="10000"/>
                </a:schemeClr>
              </a:solidFill>
              <a:latin typeface="Times New Roman" panose="02020603050405020304" pitchFamily="18" charset="0"/>
              <a:cs typeface="Times New Roman" panose="02020603050405020304" pitchFamily="18" charset="0"/>
            </a:endParaRPr>
          </a:p>
          <a:p>
            <a:pPr>
              <a:buNone/>
            </a:pPr>
            <a:r>
              <a:rPr lang="lt-LT" sz="1700" u="sng" dirty="0">
                <a:solidFill>
                  <a:schemeClr val="bg2">
                    <a:lumMod val="10000"/>
                  </a:schemeClr>
                </a:solidFill>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https://xgate-store.com/en/blog/what-are-the-electronic-devices-and-types/a-1390498008</a:t>
            </a:r>
            <a:r>
              <a:rPr lang="lt-LT" sz="1700" u="sng" dirty="0">
                <a:solidFill>
                  <a:schemeClr val="bg2">
                    <a:lumMod val="10000"/>
                  </a:schemeClr>
                </a:solidFill>
                <a:latin typeface="Times New Roman" panose="02020603050405020304" pitchFamily="18" charset="0"/>
                <a:cs typeface="Times New Roman" panose="02020603050405020304" pitchFamily="18" charset="0"/>
              </a:rPr>
              <a:t> </a:t>
            </a:r>
          </a:p>
          <a:p>
            <a:pPr>
              <a:buNone/>
            </a:pPr>
            <a:r>
              <a:rPr lang="en-US" sz="1700" u="sng" dirty="0">
                <a:solidFill>
                  <a:schemeClr val="bg2">
                    <a:lumMod val="10000"/>
                  </a:schemeClr>
                </a:solidFill>
                <a:latin typeface="Times New Roman" panose="02020603050405020304" pitchFamily="18" charset="0"/>
                <a:ea typeface="+mn-lt"/>
                <a:cs typeface="Times New Roman" panose="02020603050405020304" pitchFamily="18" charset="0"/>
                <a:hlinkClick r:id="rId12">
                  <a:extLst>
                    <a:ext uri="{A12FA001-AC4F-418D-AE19-62706E023703}">
                      <ahyp:hlinkClr xmlns:ahyp="http://schemas.microsoft.com/office/drawing/2018/hyperlinkcolor" val="tx"/>
                    </a:ext>
                  </a:extLst>
                </a:hlinkClick>
              </a:rPr>
              <a:t>https://home.howstuffworks.com/hair-dryer.htm</a:t>
            </a:r>
            <a:endParaRPr lang="lt-LT" sz="1700" u="sng" dirty="0">
              <a:solidFill>
                <a:schemeClr val="bg2">
                  <a:lumMod val="10000"/>
                </a:schemeClr>
              </a:solidFill>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endParaRPr>
          </a:p>
          <a:p>
            <a:pPr>
              <a:buNone/>
            </a:pPr>
            <a:r>
              <a:rPr lang="en-US" sz="1700" dirty="0">
                <a:solidFill>
                  <a:schemeClr val="bg2">
                    <a:lumMod val="10000"/>
                  </a:schemeClr>
                </a:solidFill>
                <a:latin typeface="Times New Roman" panose="02020603050405020304" pitchFamily="18" charset="0"/>
                <a:ea typeface="+mn-lt"/>
                <a:cs typeface="Times New Roman" panose="02020603050405020304" pitchFamily="18" charset="0"/>
                <a:hlinkClick r:id="rId13"/>
              </a:rPr>
              <a:t>https://ekonaujienos.lt/kategorija/technologijos/</a:t>
            </a:r>
            <a:endParaRPr lang="en-US" sz="1700" dirty="0">
              <a:solidFill>
                <a:schemeClr val="bg2">
                  <a:lumMod val="10000"/>
                </a:schemeClr>
              </a:solidFill>
              <a:latin typeface="Times New Roman" panose="02020603050405020304" pitchFamily="18" charset="0"/>
              <a:ea typeface="+mn-lt"/>
              <a:cs typeface="Times New Roman" panose="02020603050405020304" pitchFamily="18" charset="0"/>
            </a:endParaRPr>
          </a:p>
          <a:p>
            <a:pPr>
              <a:buNone/>
            </a:pPr>
            <a:r>
              <a:rPr lang="en-US" sz="1700" dirty="0">
                <a:solidFill>
                  <a:schemeClr val="bg2">
                    <a:lumMod val="10000"/>
                  </a:schemeClr>
                </a:solidFill>
                <a:latin typeface="Times New Roman" panose="02020603050405020304" pitchFamily="18" charset="0"/>
                <a:cs typeface="Times New Roman" panose="02020603050405020304" pitchFamily="18" charset="0"/>
                <a:hlinkClick r:id="rId14"/>
              </a:rPr>
              <a:t>https://www.epa.lt/naujienos/kova-su-elektronikos-atliekomis-pasaulyje-ar-lietuva-pralaimes/</a:t>
            </a:r>
            <a:endParaRPr lang="lt-LT" sz="1700" dirty="0">
              <a:solidFill>
                <a:schemeClr val="bg2">
                  <a:lumMod val="10000"/>
                </a:schemeClr>
              </a:solidFill>
              <a:latin typeface="Times New Roman" panose="02020603050405020304" pitchFamily="18" charset="0"/>
              <a:cs typeface="Times New Roman" panose="02020603050405020304" pitchFamily="18" charset="0"/>
            </a:endParaRPr>
          </a:p>
          <a:p>
            <a:pPr>
              <a:buNone/>
            </a:pPr>
            <a:r>
              <a:rPr lang="en-US" sz="1700" dirty="0">
                <a:solidFill>
                  <a:schemeClr val="bg2">
                    <a:lumMod val="10000"/>
                  </a:schemeClr>
                </a:solidFill>
                <a:latin typeface="Times New Roman" panose="02020603050405020304" pitchFamily="18" charset="0"/>
                <a:cs typeface="Times New Roman" panose="02020603050405020304" pitchFamily="18" charset="0"/>
                <a:hlinkClick r:id="rId15"/>
              </a:rPr>
              <a:t>https://www.zinoti.lt/patarimai/5-elektros-prietaisai-kurie-naudoja-elektra-net-tada-kai-yra-isjungti/</a:t>
            </a:r>
            <a:endParaRPr lang="lt-LT" sz="1700" dirty="0">
              <a:solidFill>
                <a:schemeClr val="bg2">
                  <a:lumMod val="10000"/>
                </a:schemeClr>
              </a:solidFill>
              <a:latin typeface="Times New Roman" panose="02020603050405020304" pitchFamily="18" charset="0"/>
              <a:cs typeface="Times New Roman" panose="02020603050405020304" pitchFamily="18" charset="0"/>
            </a:endParaRPr>
          </a:p>
          <a:p>
            <a:pPr>
              <a:buNone/>
            </a:pPr>
            <a:r>
              <a:rPr lang="lt-LT" sz="1700" dirty="0">
                <a:solidFill>
                  <a:schemeClr val="bg2">
                    <a:lumMod val="10000"/>
                  </a:schemeClr>
                </a:solidFill>
                <a:latin typeface="Times New Roman" panose="02020603050405020304" pitchFamily="18" charset="0"/>
                <a:cs typeface="Times New Roman" panose="02020603050405020304" pitchFamily="18" charset="0"/>
                <a:hlinkClick r:id="rId15"/>
              </a:rPr>
              <a:t>https://www.zinoti.lt/patarimai/5-elektros-prietaisai-kurie-naudoja-elektra-net-tada-kai-yra-isjungti/</a:t>
            </a:r>
            <a:endParaRPr lang="lt-LT" sz="1700" dirty="0">
              <a:solidFill>
                <a:schemeClr val="bg2">
                  <a:lumMod val="10000"/>
                </a:schemeClr>
              </a:solidFill>
              <a:latin typeface="Times New Roman" panose="02020603050405020304" pitchFamily="18" charset="0"/>
              <a:cs typeface="Times New Roman" panose="02020603050405020304" pitchFamily="18" charset="0"/>
            </a:endParaRPr>
          </a:p>
          <a:p>
            <a:pPr>
              <a:buNone/>
            </a:pPr>
            <a:r>
              <a:rPr lang="lt-LT" sz="1700" dirty="0">
                <a:solidFill>
                  <a:schemeClr val="bg2">
                    <a:lumMod val="10000"/>
                  </a:schemeClr>
                </a:solidFill>
                <a:latin typeface="Times New Roman" panose="02020603050405020304" pitchFamily="18" charset="0"/>
                <a:cs typeface="Times New Roman" panose="02020603050405020304" pitchFamily="18" charset="0"/>
              </a:rPr>
              <a:t>Fizikos difercijuotos užduotys 9 klasei.</a:t>
            </a:r>
          </a:p>
          <a:p>
            <a:pPr>
              <a:buNone/>
            </a:pPr>
            <a:endParaRPr lang="en-US" sz="1700" dirty="0">
              <a:solidFill>
                <a:schemeClr val="bg2">
                  <a:lumMod val="10000"/>
                </a:schemeClr>
              </a:solidFill>
              <a:latin typeface="Times New Roman" panose="02020603050405020304" pitchFamily="18" charset="0"/>
              <a:cs typeface="Times New Roman" panose="02020603050405020304" pitchFamily="18" charset="0"/>
            </a:endParaRPr>
          </a:p>
          <a:p>
            <a:pPr>
              <a:buNone/>
            </a:pPr>
            <a:endParaRPr lang="en-US" dirty="0">
              <a:solidFill>
                <a:schemeClr val="bg2">
                  <a:lumMod val="10000"/>
                </a:schemeClr>
              </a:solidFill>
            </a:endParaRPr>
          </a:p>
          <a:p>
            <a:pPr>
              <a:buNone/>
            </a:pPr>
            <a:endParaRPr lang="lt-LT" sz="2400" dirty="0">
              <a:latin typeface="Times New Roman"/>
              <a:cs typeface="Calibri"/>
            </a:endParaRPr>
          </a:p>
          <a:p>
            <a:pPr marL="0" indent="0">
              <a:buNone/>
            </a:pPr>
            <a:endParaRPr lang="lt-LT" sz="2400" dirty="0">
              <a:latin typeface="Times New Roman"/>
              <a:cs typeface="Calibri"/>
            </a:endParaRPr>
          </a:p>
          <a:p>
            <a:pPr marL="0" indent="0">
              <a:buNone/>
            </a:pPr>
            <a:endParaRPr lang="lt-LT" sz="2400" dirty="0"/>
          </a:p>
        </p:txBody>
      </p:sp>
      <p:pic>
        <p:nvPicPr>
          <p:cNvPr id="4" name="Picture 3">
            <a:extLst>
              <a:ext uri="{FF2B5EF4-FFF2-40B4-BE49-F238E27FC236}">
                <a16:creationId xmlns:a16="http://schemas.microsoft.com/office/drawing/2014/main" id="{D77D0425-B86E-44A3-92B3-A1E031743AF5}"/>
              </a:ext>
            </a:extLst>
          </p:cNvPr>
          <p:cNvPicPr>
            <a:picLocks noChangeAspect="1"/>
          </p:cNvPicPr>
          <p:nvPr/>
        </p:nvPicPr>
        <p:blipFill>
          <a:blip r:embed="rId16"/>
          <a:stretch>
            <a:fillRect/>
          </a:stretch>
        </p:blipFill>
        <p:spPr>
          <a:xfrm>
            <a:off x="8202193" y="131445"/>
            <a:ext cx="3867690" cy="971686"/>
          </a:xfrm>
          <a:prstGeom prst="rect">
            <a:avLst/>
          </a:prstGeom>
        </p:spPr>
      </p:pic>
    </p:spTree>
    <p:extLst>
      <p:ext uri="{BB962C8B-B14F-4D97-AF65-F5344CB8AC3E}">
        <p14:creationId xmlns:p14="http://schemas.microsoft.com/office/powerpoint/2010/main" val="2526573535"/>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1838</Words>
  <Application>Microsoft Office PowerPoint</Application>
  <PresentationFormat>Widescreen</PresentationFormat>
  <Paragraphs>232</Paragraphs>
  <Slides>44</Slides>
  <Notes>1</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2" baseType="lpstr">
      <vt:lpstr>Aptos</vt:lpstr>
      <vt:lpstr>Aptos Display</vt:lpstr>
      <vt:lpstr>Arabic Typesetting</vt:lpstr>
      <vt:lpstr>Arial</vt:lpstr>
      <vt:lpstr>Calibri</vt:lpstr>
      <vt:lpstr>Times New Roman</vt:lpstr>
      <vt:lpstr>„Office“ tema</vt:lpstr>
      <vt:lpstr>Lygtis</vt:lpstr>
      <vt:lpstr>Elektros prietaisai mano buityje</vt:lpstr>
      <vt:lpstr>PowerPoint Presentation</vt:lpstr>
      <vt:lpstr>PowerPoint Presentation</vt:lpstr>
      <vt:lpstr>PowerPoint Presentation</vt:lpstr>
      <vt:lpstr>PowerPoint Presentation</vt:lpstr>
      <vt:lpstr>PowerPoint Presentation</vt:lpstr>
      <vt:lpstr>PowerPoint Presentation</vt:lpstr>
      <vt:lpstr>Tyriamasis darbas: Elektros lempute tekančios srovės galios ir darbo apskaičiavimas</vt:lpstr>
      <vt:lpstr>PowerPoint Presentation</vt:lpstr>
      <vt:lpstr>PowerPoint Presentation</vt:lpstr>
      <vt:lpstr>PowerPoint Presentation</vt:lpstr>
      <vt:lpstr>Tyriamasis darbas: Laidininkų jungimo tyrimas </vt:lpstr>
      <vt:lpstr>Sujungėme kelias skirtingas elektros grandines.</vt:lpstr>
      <vt:lpstr>PowerPoint Presentation</vt:lpstr>
      <vt:lpstr>PowerPoint Presentation</vt:lpstr>
      <vt:lpstr>PowerPoint Presentation</vt:lpstr>
      <vt:lpstr>PowerPoint Presentation</vt:lpstr>
      <vt:lpstr>Tarp mokinių labiausiai paplitę elektoniniai prietaisai:</vt:lpstr>
      <vt:lpstr>Apklausa: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elektros prietaisai, kurie naudoja elektrą net tada, kai yra išjungti </vt:lpstr>
      <vt:lpstr>PowerPoint Presentation</vt:lpstr>
      <vt:lpstr>Testas</vt:lpstr>
      <vt:lpstr>PowerPoint Presentation</vt:lpstr>
      <vt:lpstr>Testo atsakymai:</vt:lpstr>
      <vt:lpstr>Uždavinys:</vt:lpstr>
      <vt:lpstr>Uždavinio atsakymai:</vt:lpstr>
      <vt:lpstr>Informaciniai 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Elektros prietaisai mano buityje</dc:title>
  <dc:creator>Gabija Paulikaite</dc:creator>
  <cp:lastModifiedBy>Gabija Paulikaite</cp:lastModifiedBy>
  <cp:revision>10</cp:revision>
  <dcterms:created xsi:type="dcterms:W3CDTF">2024-05-31T16:34:43Z</dcterms:created>
  <dcterms:modified xsi:type="dcterms:W3CDTF">2024-05-31T16:49:21Z</dcterms:modified>
</cp:coreProperties>
</file>