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265" r:id="rId2"/>
    <p:sldId id="256" r:id="rId3"/>
    <p:sldId id="264" r:id="rId4"/>
    <p:sldId id="263" r:id="rId5"/>
    <p:sldId id="257" r:id="rId6"/>
    <p:sldId id="261" r:id="rId7"/>
    <p:sldId id="260" r:id="rId8"/>
    <p:sldId id="259" r:id="rId9"/>
    <p:sldId id="266" r:id="rId10"/>
    <p:sldId id="268" r:id="rId11"/>
    <p:sldId id="271" r:id="rId12"/>
    <p:sldId id="269" r:id="rId13"/>
    <p:sldId id="270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C6D6244-26EC-42E8-B699-EF329AD21867}">
          <p14:sldIdLst>
            <p14:sldId id="265"/>
            <p14:sldId id="256"/>
            <p14:sldId id="264"/>
            <p14:sldId id="263"/>
            <p14:sldId id="257"/>
            <p14:sldId id="261"/>
            <p14:sldId id="260"/>
            <p14:sldId id="259"/>
            <p14:sldId id="266"/>
            <p14:sldId id="268"/>
            <p14:sldId id="271"/>
            <p14:sldId id="269"/>
            <p14:sldId id="270"/>
            <p14:sldId id="267"/>
          </p14:sldIdLst>
        </p14:section>
        <p14:section name="Untitled Section" id="{E7AF78C5-09C6-410E-89FC-58313FF00498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38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1711A-B035-4032-AA6F-4ECED57078D4}" type="datetimeFigureOut">
              <a:rPr lang="en-US" smtClean="0"/>
              <a:t>5/31/2024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809B5-F1E3-4B2E-B389-B19C12A54F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28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B6F31-F009-0EE9-3DCC-3685347ACD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8D9B06-587B-B089-EE22-E1F89728D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B64C3-726D-C214-A6EA-B18A93F8C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7DCB-06F7-4504-9248-F4DBD60108C7}" type="datetime1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EF3955-B619-36A4-EEE0-229CF9C2C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79F8C-5E5A-EAFA-DE82-68F92C340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52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C2449-5EF6-B46A-FF9F-F3C756EB5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1727C-8B59-C146-8A86-C2E4E0887F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C5374-2D53-9AB3-EF34-9A42D07F9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F8740-9F10-4B2B-8D95-C5AAEC040BF4}" type="datetime1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7426-E035-BB41-A42F-EF0480BF2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CCE0C-F17D-DAB8-41FB-970632B3D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17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28C03-0240-BCB9-0FA9-41DA24844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D4231-008D-E242-6353-E7CC98A09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0BB537-7413-EFC3-7D65-AE4C0C2709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6DEAC-841F-48D0-B264-1BFF662BAB51}" type="datetime1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3FD27-153F-21CA-D490-87DB3F9A8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48716-A107-6645-7515-AA765D864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991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56E33-A063-DDBC-FEA0-7618298D5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060485-4547-6064-087F-5FC1B94A1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F249A-E3EA-ED88-7789-ED19724D02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7CCBB-A915-7A6B-EF64-0CC042BF9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E01A0-FB7E-4BD7-A204-8ECDA2CF12C1}" type="datetime1">
              <a:rPr lang="en-US" smtClean="0"/>
              <a:t>5/31/2024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F5F66C-F9C8-CD38-66AA-B3C9B7B03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94F067-6F9F-10C2-EDB3-C5EDB5887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71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EB07-D019-A4CA-2C4B-0C04209F9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91BC92-F90C-C095-0FCD-D31DC6847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0321B4-E2A5-1200-A1CF-CED6A103A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FCCA27-6AA0-E0F2-1F9C-E30D409030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AA2147-1660-B864-570E-562FB864DF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E55559-DF14-BF4C-622D-8922C8913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38D0-D46E-48CF-BF39-55E823814789}" type="datetime1">
              <a:rPr lang="en-US" smtClean="0"/>
              <a:t>5/31/2024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5640B87-D65F-ABA3-FD67-77EEC707D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62E513-82D7-EEAF-94FC-219BFD628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110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DE25B-9505-5039-2CC4-C24A82C06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F99E82-E22B-AE3A-A842-462D854E4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5C9DD-4FE2-4F40-84DE-244F500D324D}" type="datetime1">
              <a:rPr lang="en-US" smtClean="0"/>
              <a:t>5/31/2024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F38FAD-8FA8-07DE-A3A1-83B7D5D5B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1D0A88-F984-6EFA-00EB-7E59CAC56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20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37F083-FE31-7339-2441-D9B894266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49AD0-806F-4F05-A434-6AA77EF3F37D}" type="datetime1">
              <a:rPr lang="en-US" smtClean="0"/>
              <a:t>5/31/2024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A364D3-7DF6-8D80-E151-D5166350C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D1B5F-8919-9C0B-B11C-53275F332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118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4B635-B932-CF83-93A0-08D937073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2E6143-E396-8290-E866-8B39FDCE86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09511-4A26-61AF-B003-53345315F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2F9D9D-C319-9A6F-4289-9470F8F9D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440B4-9150-47C1-8659-083D3BDA6A49}" type="datetime1">
              <a:rPr lang="en-US" smtClean="0"/>
              <a:t>5/31/2024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39D0E-623B-1394-A179-B55AE43AF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B586-1F15-7653-5766-5D15215A1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48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A6BE6-F883-339C-5DEF-B704A5F1D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4AABCE-EAE3-CFE1-51C7-68AC85A20E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42ECD1-E105-36D2-2172-74096C4FDB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F9F0D0-1E12-62A9-8FDC-D11E8E0E7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D5D72-ACDB-4CB1-97EC-EA6A216F9662}" type="datetime1">
              <a:rPr lang="en-US" smtClean="0"/>
              <a:t>5/31/2024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0837A5-7A27-BC81-DC93-A53769F76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BF2B61-49E2-09FF-BCC0-6EFC264C1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8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6E8C0-2CBF-0A40-0FF2-80FBA3B51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EAF0F8-47D3-954F-06C1-9BFCFDB455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7AFB2-A388-3A61-D9AC-EDEA47560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A1765-8F3A-4FA2-B739-074BE6FB111E}" type="datetime1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236D-FDD7-D9F9-33F5-322249439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08C719-7CAE-1383-92A3-BF3872BA6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64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0FBDA8-DD43-96E5-0B23-2A50ACD6CD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5A4797-8ABE-E933-D971-C85667C14C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20288-1AA1-58CF-0C58-599132E78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48948-D583-45FF-A574-92DE2B93DC6D}" type="datetime1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48AC9-07F9-0D10-31D8-46D5E08BC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5C6ADD-4B45-905D-26BD-917C35F93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28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381E90A-5818-5058-B6F1-1C41D2AB8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C79ADE-5871-EA79-4711-A432BD5E70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EB74D-0091-382D-341F-45AF54627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5EE2F-CD66-4075-822C-17D7279479DB}" type="datetime1">
              <a:rPr lang="en-US" smtClean="0"/>
              <a:t>5/31/2024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A9DF3-EE06-E40F-6D36-80B194E814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B4834-2AC7-EF11-E5E1-1B51C854AA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ED257-22DB-4C68-8A74-1361CF9B1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411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muziejus.lt/lt/patirtis-po-buremis" TargetMode="External"/><Relationship Id="rId2" Type="http://schemas.openxmlformats.org/officeDocument/2006/relationships/hyperlink" Target="https://www.vle.lt/straipsnis/burlaivis/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achting.com/lt-lt/news/advanced-sail-trimming" TargetMode="External"/><Relationship Id="rId4" Type="http://schemas.openxmlformats.org/officeDocument/2006/relationships/hyperlink" Target="https://lt.wikipedia.org/wiki/Bur%C4%9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BB52A-7F3E-4B2E-F1ED-374273A42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80550"/>
            <a:ext cx="11125200" cy="1812017"/>
          </a:xfrm>
        </p:spPr>
        <p:txBody>
          <a:bodyPr>
            <a:normAutofit/>
          </a:bodyPr>
          <a:lstStyle/>
          <a:p>
            <a:r>
              <a:rPr lang="lt-LT" sz="54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Kaip nemokamai apkeliauti pasaulį?</a:t>
            </a:r>
            <a:endParaRPr lang="en-US" sz="5400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itle 6">
            <a:extLst>
              <a:ext uri="{FF2B5EF4-FFF2-40B4-BE49-F238E27FC236}">
                <a16:creationId xmlns:a16="http://schemas.microsoft.com/office/drawing/2014/main" id="{030D9FCB-4C8B-AC14-4E9A-719EB7284C59}"/>
              </a:ext>
            </a:extLst>
          </p:cNvPr>
          <p:cNvSpPr txBox="1">
            <a:spLocks/>
          </p:cNvSpPr>
          <p:nvPr/>
        </p:nvSpPr>
        <p:spPr>
          <a:xfrm>
            <a:off x="6096000" y="3964353"/>
            <a:ext cx="5988423" cy="1353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2000" dirty="0">
                <a:solidFill>
                  <a:schemeClr val="accent1">
                    <a:lumMod val="50000"/>
                  </a:schemeClr>
                </a:solidFill>
              </a:rPr>
              <a:t>Darbą parengė:</a:t>
            </a:r>
          </a:p>
          <a:p>
            <a:endParaRPr lang="lt-LT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lt-LT" sz="2400" dirty="0">
                <a:solidFill>
                  <a:schemeClr val="accent1">
                    <a:lumMod val="50000"/>
                  </a:schemeClr>
                </a:solidFill>
              </a:rPr>
              <a:t>Aidas Vroblevičius, 8a kl.</a:t>
            </a:r>
          </a:p>
          <a:p>
            <a:endParaRPr lang="lt-LT" sz="2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lt-LT" sz="2400" dirty="0">
                <a:solidFill>
                  <a:schemeClr val="accent1">
                    <a:lumMod val="50000"/>
                  </a:schemeClr>
                </a:solidFill>
              </a:rPr>
              <a:t>Vilniaus Pavilnio progimnazija</a:t>
            </a:r>
            <a:endParaRPr lang="en-US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7D90DE-9692-700B-1B58-8D436FBA61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341" y="3429000"/>
            <a:ext cx="4123766" cy="2830333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3A76CA-0C5B-0335-9E5A-4DA576C6F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068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C1C51F-9813-4104-6D74-33C3CBE6E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0476" y="188016"/>
            <a:ext cx="7300399" cy="258471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lt-LT" sz="2000" dirty="0"/>
              <a:t>Pasirinkau temą apie VĖJĄ, nes pats buriuoju nuo 7 m;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t-LT" sz="2000" dirty="0"/>
              <a:t>Tai mano mėgstamiausia veikla ir sportas;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t-LT" sz="2000" dirty="0"/>
              <a:t>Esu buriavęs Graikijoje, Italijoje, Ispanijoje, Suomijoje, Latvijoje, Estijoje ir Lenkijoje;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t-LT" sz="2000" dirty="0"/>
              <a:t>2023m dalyvavau </a:t>
            </a:r>
            <a:r>
              <a:rPr lang="lt-LT" sz="2000" u="sng" dirty="0"/>
              <a:t>Europos buriavimo čempionate</a:t>
            </a:r>
            <a:r>
              <a:rPr lang="lt-LT" sz="2000" dirty="0"/>
              <a:t>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lt-LT" sz="2000" dirty="0"/>
              <a:t>Esu 2023m OPTIMIST laivų </a:t>
            </a:r>
            <a:r>
              <a:rPr lang="lt-LT" sz="2000" u="sng" dirty="0"/>
              <a:t>Lietuvos čempionas</a:t>
            </a:r>
            <a:r>
              <a:rPr lang="lt-LT" sz="2000" dirty="0"/>
              <a:t>;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C47C05-EDD3-CC8F-FA37-49094A0F844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027474" y="741431"/>
            <a:ext cx="2529840" cy="14230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7322CC-D8E1-22F2-C9AC-6EE1D696F93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39930" y="741423"/>
            <a:ext cx="2529842" cy="14230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7DDC82E-31ED-DA0D-2FED-69BB3065F72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071599" y="722205"/>
            <a:ext cx="2529847" cy="14614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74EA64-FD5F-167A-28A1-B0B2C849947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135" y="2778826"/>
            <a:ext cx="2982123" cy="19325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BC7C328-ACD6-51CC-F360-DF0A4AFEE505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772297"/>
            <a:ext cx="2907913" cy="19880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0D59BBB-9C12-9054-BA10-DB165B37A26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5139" y="4772297"/>
            <a:ext cx="2982122" cy="19880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92F27AD-52A4-998F-3B71-E4DD3C52FE9E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772725"/>
            <a:ext cx="2907913" cy="193860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2E7D1D7-ABD8-E113-1A5F-A7D3C1587BB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39" y="2772726"/>
            <a:ext cx="5890033" cy="3987654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D2AB387A-853A-7D10-8AD3-DBF4B92B9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>
                <a:solidFill>
                  <a:schemeClr val="tx1"/>
                </a:solidFill>
              </a:rPr>
              <a:t>2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508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BB52A-7F3E-4B2E-F1ED-374273A42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10" y="365126"/>
            <a:ext cx="5408022" cy="784406"/>
          </a:xfrm>
        </p:spPr>
        <p:txBody>
          <a:bodyPr/>
          <a:lstStyle/>
          <a:p>
            <a:r>
              <a:rPr lang="en-US" dirty="0" err="1"/>
              <a:t>Laiv</a:t>
            </a:r>
            <a:r>
              <a:rPr lang="lt-LT" dirty="0"/>
              <a:t>ą</a:t>
            </a:r>
            <a:r>
              <a:rPr lang="en-US" dirty="0"/>
              <a:t> </a:t>
            </a:r>
            <a:r>
              <a:rPr lang="en-US" dirty="0" err="1"/>
              <a:t>ve</a:t>
            </a:r>
            <a:r>
              <a:rPr lang="lt-LT" dirty="0"/>
              <a:t>ikiančios jėgos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C1C51F-9813-4104-6D74-33C3CBE6E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3510" y="1756365"/>
            <a:ext cx="4659086" cy="4624251"/>
          </a:xfrm>
        </p:spPr>
        <p:txBody>
          <a:bodyPr>
            <a:normAutofit fontScale="70000" lnSpcReduction="20000"/>
          </a:bodyPr>
          <a:lstStyle/>
          <a:p>
            <a:r>
              <a:rPr lang="en-US" dirty="0" err="1"/>
              <a:t>Svoris</a:t>
            </a:r>
            <a:r>
              <a:rPr lang="lt-LT" dirty="0"/>
              <a:t> traukia laivą žemyn;</a:t>
            </a:r>
          </a:p>
          <a:p>
            <a:r>
              <a:rPr lang="lt-LT" dirty="0"/>
              <a:t>Jėga priešinga išspausto vandens svoriui kelia laivą aukštyn;</a:t>
            </a:r>
          </a:p>
          <a:p>
            <a:r>
              <a:rPr lang="lt-LT" dirty="0"/>
              <a:t>Jėgų traukiančių laivą žemyn, bendras centras vadinamas svorio centru;</a:t>
            </a:r>
          </a:p>
          <a:p>
            <a:r>
              <a:rPr lang="lt-LT" dirty="0"/>
              <a:t>Jėgų traukiančių laivą aukštyn bendras centras vadinamas plūdurumo centru;</a:t>
            </a:r>
          </a:p>
          <a:p>
            <a:r>
              <a:rPr lang="lt-LT" dirty="0"/>
              <a:t>Jeigu jėgos veikia vienoje tiesėję tai laivas stovi stačiai;</a:t>
            </a:r>
          </a:p>
          <a:p>
            <a:r>
              <a:rPr lang="lt-LT" dirty="0"/>
              <a:t>Ant laivo uždėjus krovinį, svorio centras pasikeičia;</a:t>
            </a:r>
          </a:p>
          <a:p>
            <a:r>
              <a:rPr lang="lt-LT" dirty="0"/>
              <a:t>Nuo svorio centro priklauso laivo saugumas;</a:t>
            </a:r>
          </a:p>
          <a:p>
            <a:r>
              <a:rPr lang="lt-LT" dirty="0"/>
              <a:t>Norint, kad svorio centras būtu žemiau</a:t>
            </a:r>
            <a:r>
              <a:rPr lang="en-US" dirty="0"/>
              <a:t>,</a:t>
            </a:r>
            <a:r>
              <a:rPr lang="lt-LT" dirty="0"/>
              <a:t> į dugną dedamas balastas;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AE5FC8-FA97-81C6-9187-97C6FAF4F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082289" y="1169184"/>
            <a:ext cx="4862856" cy="60372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981A4D-E847-61CF-519A-DDB27399E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7136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BB52A-7F3E-4B2E-F1ED-374273A42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10" y="365126"/>
            <a:ext cx="5408022" cy="784406"/>
          </a:xfrm>
        </p:spPr>
        <p:txBody>
          <a:bodyPr>
            <a:normAutofit/>
          </a:bodyPr>
          <a:lstStyle/>
          <a:p>
            <a:r>
              <a:rPr lang="lt-LT" dirty="0"/>
              <a:t>Vėjas ir burė</a:t>
            </a:r>
            <a:endParaRPr lang="en-US" dirty="0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27EB61CF-8C60-AB94-1E29-84AF3EBD1905}"/>
              </a:ext>
            </a:extLst>
          </p:cNvPr>
          <p:cNvSpPr txBox="1">
            <a:spLocks/>
          </p:cNvSpPr>
          <p:nvPr/>
        </p:nvSpPr>
        <p:spPr>
          <a:xfrm>
            <a:off x="474618" y="1772171"/>
            <a:ext cx="3666307" cy="577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Laivas plaukia </a:t>
            </a:r>
            <a:r>
              <a:rPr lang="lt-LT" u="sng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pavėjui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166FA0B-4091-C513-87D3-3B3F7A0F3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724102" y="737024"/>
            <a:ext cx="6151816" cy="540802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B35A89B-05ED-85FB-38F4-1E8883F265CB}"/>
              </a:ext>
            </a:extLst>
          </p:cNvPr>
          <p:cNvSpPr txBox="1">
            <a:spLocks/>
          </p:cNvSpPr>
          <p:nvPr/>
        </p:nvSpPr>
        <p:spPr>
          <a:xfrm>
            <a:off x="474618" y="5048918"/>
            <a:ext cx="3666307" cy="5775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dirty="0">
                <a:solidFill>
                  <a:srgbClr val="FF0000"/>
                </a:solidFill>
              </a:rPr>
              <a:t>Laivas plaukia </a:t>
            </a:r>
            <a:r>
              <a:rPr lang="lt-LT" u="sng" dirty="0">
                <a:solidFill>
                  <a:srgbClr val="FF0000"/>
                </a:solidFill>
              </a:rPr>
              <a:t>prieš vėją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338A128-34B4-3747-70EF-34D8D2A3D47C}"/>
              </a:ext>
            </a:extLst>
          </p:cNvPr>
          <p:cNvSpPr txBox="1">
            <a:spLocks/>
          </p:cNvSpPr>
          <p:nvPr/>
        </p:nvSpPr>
        <p:spPr>
          <a:xfrm>
            <a:off x="474618" y="3370726"/>
            <a:ext cx="3975462" cy="57753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dirty="0">
                <a:solidFill>
                  <a:srgbClr val="00B050"/>
                </a:solidFill>
              </a:rPr>
              <a:t>Laivas plaukia </a:t>
            </a:r>
            <a:r>
              <a:rPr lang="lt-LT" u="sng" dirty="0">
                <a:solidFill>
                  <a:srgbClr val="00B050"/>
                </a:solidFill>
              </a:rPr>
              <a:t>šoniniu vėju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6945362-47D4-5FD1-C617-E6F075D0923E}"/>
              </a:ext>
            </a:extLst>
          </p:cNvPr>
          <p:cNvCxnSpPr>
            <a:stCxn id="2" idx="3"/>
          </p:cNvCxnSpPr>
          <p:nvPr/>
        </p:nvCxnSpPr>
        <p:spPr>
          <a:xfrm>
            <a:off x="4140925" y="2060937"/>
            <a:ext cx="4162697" cy="1629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ED724AC-D339-1AF9-07CF-6D5CC704A63B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4140925" y="2060937"/>
            <a:ext cx="5738949" cy="149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339B562-6BCC-91B7-6418-E192DD601508}"/>
              </a:ext>
            </a:extLst>
          </p:cNvPr>
          <p:cNvCxnSpPr>
            <a:cxnSpLocks/>
            <a:stCxn id="2" idx="3"/>
          </p:cNvCxnSpPr>
          <p:nvPr/>
        </p:nvCxnSpPr>
        <p:spPr>
          <a:xfrm flipV="1">
            <a:off x="4140925" y="1889531"/>
            <a:ext cx="3505199" cy="171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6511178-F1AA-DED3-C00E-9B9E54F45643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4140925" y="5337684"/>
            <a:ext cx="3243944" cy="53189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5BC51D1-355A-2FFB-EDB9-2045064A6670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4140925" y="5337684"/>
            <a:ext cx="5351418" cy="2887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9A7A3CE-7776-24AF-2BCC-B88C6472050B}"/>
              </a:ext>
            </a:extLst>
          </p:cNvPr>
          <p:cNvCxnSpPr>
            <a:stCxn id="9" idx="3"/>
          </p:cNvCxnSpPr>
          <p:nvPr/>
        </p:nvCxnSpPr>
        <p:spPr>
          <a:xfrm>
            <a:off x="4450080" y="3659492"/>
            <a:ext cx="1863634" cy="80822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EEC452C-E2BC-45C8-4502-C02214065263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4450080" y="2758195"/>
            <a:ext cx="1863634" cy="901297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58BA58CA-19C1-2A9A-A3FD-5F44EC4F6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078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BB52A-7F3E-4B2E-F1ED-374273A42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10" y="365126"/>
            <a:ext cx="5408022" cy="784406"/>
          </a:xfrm>
        </p:spPr>
        <p:txBody>
          <a:bodyPr>
            <a:normAutofit/>
          </a:bodyPr>
          <a:lstStyle/>
          <a:p>
            <a:r>
              <a:rPr lang="lt-LT" dirty="0"/>
              <a:t>Kaip vėjas veikia burę?</a:t>
            </a:r>
            <a:endParaRPr lang="en-US" dirty="0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27EB61CF-8C60-AB94-1E29-84AF3EBD1905}"/>
              </a:ext>
            </a:extLst>
          </p:cNvPr>
          <p:cNvSpPr txBox="1">
            <a:spLocks/>
          </p:cNvSpPr>
          <p:nvPr/>
        </p:nvSpPr>
        <p:spPr>
          <a:xfrm>
            <a:off x="313510" y="1756365"/>
            <a:ext cx="4659086" cy="4624251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Kaip </a:t>
            </a:r>
            <a:r>
              <a:rPr lang="en-US" dirty="0" err="1"/>
              <a:t>laivas</a:t>
            </a:r>
            <a:r>
              <a:rPr lang="en-US" dirty="0"/>
              <a:t> </a:t>
            </a:r>
            <a:r>
              <a:rPr lang="en-US" dirty="0" err="1"/>
              <a:t>gali</a:t>
            </a:r>
            <a:r>
              <a:rPr lang="en-US" dirty="0"/>
              <a:t> </a:t>
            </a:r>
            <a:r>
              <a:rPr lang="en-US" dirty="0" err="1"/>
              <a:t>plaukti</a:t>
            </a:r>
            <a:r>
              <a:rPr lang="en-US" dirty="0"/>
              <a:t> </a:t>
            </a:r>
            <a:r>
              <a:rPr lang="en-US" dirty="0" err="1"/>
              <a:t>prie</a:t>
            </a:r>
            <a:r>
              <a:rPr lang="lt-LT" dirty="0"/>
              <a:t>š vėją, žmogus suprato tik tada, kai aerodinamikos mokslas pažengė;</a:t>
            </a:r>
          </a:p>
          <a:p>
            <a:r>
              <a:rPr lang="lt-LT" dirty="0"/>
              <a:t>Burinį laiva plaukti prieš vėją verčia trys jėgos:</a:t>
            </a:r>
          </a:p>
          <a:p>
            <a:endParaRPr lang="lt-LT" dirty="0"/>
          </a:p>
          <a:p>
            <a:pPr marL="0" indent="0">
              <a:buNone/>
            </a:pPr>
            <a:r>
              <a:rPr lang="lt-LT" dirty="0"/>
              <a:t>-Šoninis kylio pasipriešinimas,</a:t>
            </a:r>
          </a:p>
          <a:p>
            <a:pPr marL="0" indent="0">
              <a:buNone/>
            </a:pPr>
            <a:r>
              <a:rPr lang="lt-LT" dirty="0"/>
              <a:t>-Tiesioginis vėjo slėgimas į bures,</a:t>
            </a:r>
          </a:p>
          <a:p>
            <a:pPr marL="0" indent="0">
              <a:buNone/>
            </a:pPr>
            <a:r>
              <a:rPr lang="lt-LT" dirty="0"/>
              <a:t>-Susidariusi dalinė tuštuma.</a:t>
            </a:r>
          </a:p>
          <a:p>
            <a:pPr marL="0" indent="0">
              <a:buNone/>
            </a:pPr>
            <a:endParaRPr lang="lt-LT" dirty="0"/>
          </a:p>
          <a:p>
            <a:r>
              <a:rPr lang="lt-LT" dirty="0"/>
              <a:t>Stačiai prieš vėją buriuoti negalime, tenka vingiuoti tam tikru kampu (45⁰);</a:t>
            </a:r>
          </a:p>
          <a:p>
            <a:r>
              <a:rPr lang="lt-LT" dirty="0"/>
              <a:t>Jachta eidama šoniniu vėju plaukia greičiausiai;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A784EC-67C6-9AB8-97B5-9BCC334F96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013300" y="814369"/>
            <a:ext cx="5494959" cy="607849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34D277-B484-B808-5C07-DD4EAC372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364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BB52A-7F3E-4B2E-F1ED-374273A42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09" y="365126"/>
            <a:ext cx="11617233" cy="784406"/>
          </a:xfrm>
        </p:spPr>
        <p:txBody>
          <a:bodyPr>
            <a:normAutofit/>
          </a:bodyPr>
          <a:lstStyle/>
          <a:p>
            <a:r>
              <a:rPr lang="lt-LT" dirty="0"/>
              <a:t>Kaip veikia burės?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A06DEC-877A-4B8D-11F3-A9185E51A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254" y="1803310"/>
            <a:ext cx="6955758" cy="3912614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F229123D-10F3-8174-410D-48DD49DB3C3F}"/>
              </a:ext>
            </a:extLst>
          </p:cNvPr>
          <p:cNvSpPr/>
          <p:nvPr/>
        </p:nvSpPr>
        <p:spPr>
          <a:xfrm rot="10313942">
            <a:off x="7214969" y="2528775"/>
            <a:ext cx="2728340" cy="2047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8FEA5A6-20B0-B235-F3F1-F9EFC094EB07}"/>
              </a:ext>
            </a:extLst>
          </p:cNvPr>
          <p:cNvSpPr/>
          <p:nvPr/>
        </p:nvSpPr>
        <p:spPr>
          <a:xfrm rot="1982862">
            <a:off x="2186839" y="2364178"/>
            <a:ext cx="1145445" cy="202999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B9802702-0040-D28E-745C-C5824B68E944}"/>
              </a:ext>
            </a:extLst>
          </p:cNvPr>
          <p:cNvSpPr/>
          <p:nvPr/>
        </p:nvSpPr>
        <p:spPr>
          <a:xfrm rot="8585193">
            <a:off x="4799740" y="2055539"/>
            <a:ext cx="1837843" cy="204731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1E3B19C1-7696-5B93-91D8-BB5F6B8E7FAE}"/>
              </a:ext>
            </a:extLst>
          </p:cNvPr>
          <p:cNvSpPr txBox="1">
            <a:spLocks/>
          </p:cNvSpPr>
          <p:nvPr/>
        </p:nvSpPr>
        <p:spPr>
          <a:xfrm>
            <a:off x="346112" y="1828078"/>
            <a:ext cx="2001367" cy="28513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sz="1400" b="1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SPINAKERIS</a:t>
            </a:r>
            <a:r>
              <a:rPr lang="lt-LT" sz="1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- l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abai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lengvos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medžiagos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burė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keliama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plaukiant</a:t>
            </a:r>
            <a:r>
              <a:rPr lang="lt-LT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lt-LT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tik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pavėjiniais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kursais</a:t>
            </a:r>
            <a:r>
              <a:rPr lang="lt-LT" sz="1400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ir </a:t>
            </a:r>
            <a:r>
              <a:rPr lang="en-US" sz="14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nestipriame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vėj</a:t>
            </a:r>
            <a:r>
              <a:rPr lang="lt-LT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y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je. </a:t>
            </a:r>
            <a:endParaRPr lang="lt-LT" sz="1400" u="sng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Spinakeris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net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nuo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labai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silpno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vėjo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išsipučia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kaip</a:t>
            </a:r>
            <a:r>
              <a:rPr lang="en-US" sz="14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balionas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ir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taip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susidaro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jėga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traukianti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jachtą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lt-LT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į priekį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en-US" sz="1400" dirty="0"/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CAB2E6A7-2616-C8D0-5DCB-59B4EE283FE0}"/>
              </a:ext>
            </a:extLst>
          </p:cNvPr>
          <p:cNvSpPr txBox="1">
            <a:spLocks/>
          </p:cNvSpPr>
          <p:nvPr/>
        </p:nvSpPr>
        <p:spPr>
          <a:xfrm>
            <a:off x="6367547" y="365126"/>
            <a:ext cx="5293229" cy="132732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sz="1800" b="1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STAKSELIS</a:t>
            </a:r>
            <a:r>
              <a:rPr lang="lt-LT" sz="18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lt-LT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-</a:t>
            </a:r>
            <a:r>
              <a:rPr lang="lt-LT" sz="1800" b="1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vienu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kampu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tvirtinama</a:t>
            </a:r>
            <a:r>
              <a:rPr lang="lt-LT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prie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stiebo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viršaus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kitu</a:t>
            </a:r>
            <a:r>
              <a:rPr lang="lt-LT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kampu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prie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jachtos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nosies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trečiasis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galas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įtempiamas</a:t>
            </a:r>
            <a:r>
              <a:rPr lang="en-US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šotu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Stakselis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generuoja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nemažą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trauką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panašiai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kaip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ir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grotas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lt-LT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Tinkamai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naudojant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stakselį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kartu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grotu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laivas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laikosi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lygiau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nes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burių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jėgos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viena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kitą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kompensuoja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ir</a:t>
            </a:r>
            <a:r>
              <a:rPr lang="en-US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generuoja</a:t>
            </a:r>
            <a:r>
              <a:rPr lang="en-US" sz="1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tik į </a:t>
            </a:r>
            <a:r>
              <a:rPr lang="en-US" sz="18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priekį</a:t>
            </a:r>
            <a:r>
              <a:rPr lang="en-US" sz="1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stumiančią</a:t>
            </a:r>
            <a:r>
              <a:rPr lang="en-US" sz="1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8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jėgą</a:t>
            </a:r>
            <a:r>
              <a:rPr lang="en-US" sz="1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1800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7" name="Content Placeholder 7">
            <a:extLst>
              <a:ext uri="{FF2B5EF4-FFF2-40B4-BE49-F238E27FC236}">
                <a16:creationId xmlns:a16="http://schemas.microsoft.com/office/drawing/2014/main" id="{CFF6C8C1-14D5-5049-34FF-E0C12A3DA526}"/>
              </a:ext>
            </a:extLst>
          </p:cNvPr>
          <p:cNvSpPr txBox="1">
            <a:spLocks/>
          </p:cNvSpPr>
          <p:nvPr/>
        </p:nvSpPr>
        <p:spPr>
          <a:xfrm>
            <a:off x="9944122" y="2337560"/>
            <a:ext cx="2175810" cy="280920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t-LT" sz="1600" b="1" u="sng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GROTAS</a:t>
            </a:r>
            <a:r>
              <a:rPr lang="lt-LT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- </a:t>
            </a:r>
            <a:r>
              <a:rPr lang="en-US" sz="16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pagrindinė</a:t>
            </a:r>
            <a:r>
              <a:rPr lang="en-US" sz="16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burė</a:t>
            </a:r>
            <a:r>
              <a:rPr lang="lt-LT" sz="16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sukelia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didžiausia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trauką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Dėl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jos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trikampės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formos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jachta 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gali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plaukti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tiek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pavėjui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tiek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aštriai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prieš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vėją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Plaukimo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prieš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vėją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kampo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smailumas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siekia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45°</a:t>
            </a:r>
            <a:r>
              <a:rPr lang="lt-LT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Plaukimas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prieš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vėją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tampa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įmanomas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nes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trikampę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burę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lengva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pasukti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lygiagrečiai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vėjo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krypčiai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ir</a:t>
            </a:r>
            <a:r>
              <a:rPr lang="en-U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ji </a:t>
            </a:r>
            <a:r>
              <a:rPr lang="en-US" sz="16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veikia</a:t>
            </a:r>
            <a:r>
              <a:rPr lang="en-US" sz="16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kaip</a:t>
            </a:r>
            <a:r>
              <a:rPr lang="en-US" sz="16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en-US" sz="160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sparnas</a:t>
            </a:r>
            <a:r>
              <a:rPr lang="en-US" sz="16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en-US" sz="1600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A0BA6C-F5D6-1853-7E05-65922C8A6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136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0B4610FB-E1DB-284E-8984-C7EEEDD2E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739631" y="4674020"/>
            <a:ext cx="1448713" cy="214082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358119E-2A54-3666-87F0-3E3AEBF51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525734" y="4716679"/>
            <a:ext cx="1429663" cy="214735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5D2048-9003-7B4C-E1AB-0A39A8F01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243826" y="2747129"/>
            <a:ext cx="1428946" cy="214517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06C4D79-A9F2-D4D8-A6E5-C79738A804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7826862" y="2747248"/>
            <a:ext cx="1426382" cy="214735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28AA22A-07AA-A880-759C-880F3FB3C9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5525062" y="2748336"/>
            <a:ext cx="1426381" cy="21451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CFA549-3E64-5237-BD54-9DB80654E7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0145499" y="4720965"/>
            <a:ext cx="1429661" cy="21408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1CE6355-172E-9923-DAF4-3422391443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272000" y="2746010"/>
            <a:ext cx="1426681" cy="2149531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BABBB52A-7F3E-4B2E-F1ED-374273A42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383" y="351792"/>
            <a:ext cx="11617233" cy="784406"/>
          </a:xfrm>
        </p:spPr>
        <p:txBody>
          <a:bodyPr>
            <a:normAutofit/>
          </a:bodyPr>
          <a:lstStyle/>
          <a:p>
            <a:r>
              <a:rPr lang="lt-LT" dirty="0"/>
              <a:t>Burių tipai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C1C51F-9813-4104-6D74-33C3CBE6E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929" y="2787583"/>
            <a:ext cx="2145178" cy="4055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dirty="0"/>
              <a:t>Tiesioji burė</a:t>
            </a:r>
            <a:endParaRPr lang="en-US" dirty="0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0F95D0DF-D3CA-5618-17A9-B1428587D02B}"/>
              </a:ext>
            </a:extLst>
          </p:cNvPr>
          <p:cNvSpPr txBox="1">
            <a:spLocks/>
          </p:cNvSpPr>
          <p:nvPr/>
        </p:nvSpPr>
        <p:spPr>
          <a:xfrm>
            <a:off x="9785564" y="4761850"/>
            <a:ext cx="2145179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Šprintinė burė</a:t>
            </a:r>
            <a:endParaRPr lang="en-US" dirty="0"/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A5D6095B-7C74-D79D-1121-4F5C19B5570A}"/>
              </a:ext>
            </a:extLst>
          </p:cNvPr>
          <p:cNvSpPr txBox="1">
            <a:spLocks/>
          </p:cNvSpPr>
          <p:nvPr/>
        </p:nvSpPr>
        <p:spPr>
          <a:xfrm>
            <a:off x="5165664" y="2789755"/>
            <a:ext cx="2145179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Gafelinė burė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876FB605-0176-5D79-6D0E-7ECC1C3B488B}"/>
              </a:ext>
            </a:extLst>
          </p:cNvPr>
          <p:cNvSpPr txBox="1">
            <a:spLocks/>
          </p:cNvSpPr>
          <p:nvPr/>
        </p:nvSpPr>
        <p:spPr>
          <a:xfrm>
            <a:off x="7468552" y="2786437"/>
            <a:ext cx="2417157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Bermudinė burė</a:t>
            </a:r>
            <a:endParaRPr lang="en-US" dirty="0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8DC94A56-B4C6-6ED3-AE88-8D94596E022B}"/>
              </a:ext>
            </a:extLst>
          </p:cNvPr>
          <p:cNvSpPr txBox="1">
            <a:spLocks/>
          </p:cNvSpPr>
          <p:nvPr/>
        </p:nvSpPr>
        <p:spPr>
          <a:xfrm>
            <a:off x="9890064" y="2790855"/>
            <a:ext cx="2145179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Liugerinė burė</a:t>
            </a:r>
            <a:endParaRPr lang="en-US" dirty="0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C4AAD0B0-C4D4-C11B-C92B-BCE721B8FDCA}"/>
              </a:ext>
            </a:extLst>
          </p:cNvPr>
          <p:cNvSpPr txBox="1">
            <a:spLocks/>
          </p:cNvSpPr>
          <p:nvPr/>
        </p:nvSpPr>
        <p:spPr>
          <a:xfrm>
            <a:off x="5169062" y="4761850"/>
            <a:ext cx="2145179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Huari burė</a:t>
            </a:r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24F2E81A-1FC1-774D-C356-B8D0158D2E03}"/>
              </a:ext>
            </a:extLst>
          </p:cNvPr>
          <p:cNvSpPr txBox="1">
            <a:spLocks/>
          </p:cNvSpPr>
          <p:nvPr/>
        </p:nvSpPr>
        <p:spPr>
          <a:xfrm>
            <a:off x="7393573" y="4706403"/>
            <a:ext cx="2220158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Lotyniškoji burė</a:t>
            </a:r>
            <a:endParaRPr lang="en-US" dirty="0"/>
          </a:p>
        </p:txBody>
      </p:sp>
      <p:sp>
        <p:nvSpPr>
          <p:cNvPr id="33" name="Title 6">
            <a:extLst>
              <a:ext uri="{FF2B5EF4-FFF2-40B4-BE49-F238E27FC236}">
                <a16:creationId xmlns:a16="http://schemas.microsoft.com/office/drawing/2014/main" id="{461B8535-4C43-72DD-A055-6936E59796FC}"/>
              </a:ext>
            </a:extLst>
          </p:cNvPr>
          <p:cNvSpPr txBox="1">
            <a:spLocks/>
          </p:cNvSpPr>
          <p:nvPr/>
        </p:nvSpPr>
        <p:spPr>
          <a:xfrm>
            <a:off x="910575" y="1611854"/>
            <a:ext cx="2677886" cy="4055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2000" b="1" u="sng" dirty="0"/>
              <a:t>TIESIOSIOS BURĖS</a:t>
            </a:r>
            <a:endParaRPr lang="en-US" sz="2000" b="1" u="sng" dirty="0"/>
          </a:p>
        </p:txBody>
      </p:sp>
      <p:sp>
        <p:nvSpPr>
          <p:cNvPr id="34" name="Title 6">
            <a:extLst>
              <a:ext uri="{FF2B5EF4-FFF2-40B4-BE49-F238E27FC236}">
                <a16:creationId xmlns:a16="http://schemas.microsoft.com/office/drawing/2014/main" id="{E15F3F81-9DE8-972F-F8DF-6FEED4828418}"/>
              </a:ext>
            </a:extLst>
          </p:cNvPr>
          <p:cNvSpPr txBox="1">
            <a:spLocks/>
          </p:cNvSpPr>
          <p:nvPr/>
        </p:nvSpPr>
        <p:spPr>
          <a:xfrm>
            <a:off x="7393573" y="1611854"/>
            <a:ext cx="2677886" cy="4055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2000" b="1" u="sng" dirty="0"/>
              <a:t>ĮSTRIŽOSIOS BURĖS</a:t>
            </a:r>
            <a:endParaRPr lang="en-US" sz="2000" b="1" u="sng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E15A3C-F326-1F56-721C-5B1F5C64C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50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85565CAA-D07A-AFCF-06B4-F76835893F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6276" y="4617739"/>
            <a:ext cx="2147356" cy="142488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AF4BB16-E81E-DB9C-115C-6BFAD2F73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831" y="4613401"/>
            <a:ext cx="2140826" cy="14292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389AA11-FE0B-C7A0-21D4-BAB2AFCD1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7317" y="4617739"/>
            <a:ext cx="2145179" cy="142488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C130FED-E77F-8551-6CC8-284566800C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802" y="4617739"/>
            <a:ext cx="2145179" cy="142922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3DA52C3-A986-3527-45F7-534D54F4A6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4101" y="2549600"/>
            <a:ext cx="2149532" cy="14312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D40540E-F8CC-89C4-FD7D-62FED6D44B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2238" y="2549600"/>
            <a:ext cx="2140826" cy="14312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5D947CC-FD01-C479-6759-E271AB3DBEF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01670" y="2551613"/>
            <a:ext cx="2145179" cy="143949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BABBB52A-7F3E-4B2E-F1ED-374273A42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509" y="365126"/>
            <a:ext cx="11617233" cy="784406"/>
          </a:xfrm>
        </p:spPr>
        <p:txBody>
          <a:bodyPr>
            <a:normAutofit/>
          </a:bodyPr>
          <a:lstStyle/>
          <a:p>
            <a:r>
              <a:rPr lang="lt-LT" dirty="0"/>
              <a:t>Šiuolaikiniai buriniai laivai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C1C51F-9813-4104-6D74-33C3CBE6E4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8803" y="2233160"/>
            <a:ext cx="1297047" cy="4055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lt-LT" dirty="0"/>
              <a:t>Ketas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10A7BC-E2F5-8283-6858-A86CC74649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8803" y="2551612"/>
            <a:ext cx="2145179" cy="1429225"/>
          </a:xfrm>
          <a:prstGeom prst="rect">
            <a:avLst/>
          </a:prstGeom>
        </p:spPr>
      </p:pic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0F95D0DF-D3CA-5618-17A9-B1428587D02B}"/>
              </a:ext>
            </a:extLst>
          </p:cNvPr>
          <p:cNvSpPr txBox="1">
            <a:spLocks/>
          </p:cNvSpPr>
          <p:nvPr/>
        </p:nvSpPr>
        <p:spPr>
          <a:xfrm>
            <a:off x="3697317" y="2233160"/>
            <a:ext cx="2145179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Šliupas</a:t>
            </a:r>
            <a:endParaRPr lang="en-US" dirty="0"/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A5D6095B-7C74-D79D-1121-4F5C19B5570A}"/>
              </a:ext>
            </a:extLst>
          </p:cNvPr>
          <p:cNvSpPr txBox="1">
            <a:spLocks/>
          </p:cNvSpPr>
          <p:nvPr/>
        </p:nvSpPr>
        <p:spPr>
          <a:xfrm>
            <a:off x="6487885" y="2233160"/>
            <a:ext cx="2145179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Kuteris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876FB605-0176-5D79-6D0E-7ECC1C3B488B}"/>
              </a:ext>
            </a:extLst>
          </p:cNvPr>
          <p:cNvSpPr txBox="1">
            <a:spLocks/>
          </p:cNvSpPr>
          <p:nvPr/>
        </p:nvSpPr>
        <p:spPr>
          <a:xfrm>
            <a:off x="9278453" y="2233160"/>
            <a:ext cx="2145179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Kečas</a:t>
            </a:r>
            <a:endParaRPr lang="en-US" dirty="0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8DC94A56-B4C6-6ED3-AE88-8D94596E022B}"/>
              </a:ext>
            </a:extLst>
          </p:cNvPr>
          <p:cNvSpPr txBox="1">
            <a:spLocks/>
          </p:cNvSpPr>
          <p:nvPr/>
        </p:nvSpPr>
        <p:spPr>
          <a:xfrm>
            <a:off x="888803" y="4299289"/>
            <a:ext cx="2145179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Brigas</a:t>
            </a:r>
            <a:endParaRPr lang="en-US" dirty="0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C4AAD0B0-C4D4-C11B-C92B-BCE721B8FDCA}"/>
              </a:ext>
            </a:extLst>
          </p:cNvPr>
          <p:cNvSpPr txBox="1">
            <a:spLocks/>
          </p:cNvSpPr>
          <p:nvPr/>
        </p:nvSpPr>
        <p:spPr>
          <a:xfrm>
            <a:off x="3697317" y="4299289"/>
            <a:ext cx="2145179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Škuna</a:t>
            </a:r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24F2E81A-1FC1-774D-C356-B8D0158D2E03}"/>
              </a:ext>
            </a:extLst>
          </p:cNvPr>
          <p:cNvSpPr txBox="1">
            <a:spLocks/>
          </p:cNvSpPr>
          <p:nvPr/>
        </p:nvSpPr>
        <p:spPr>
          <a:xfrm>
            <a:off x="6505831" y="4299289"/>
            <a:ext cx="2127233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Barkas</a:t>
            </a:r>
            <a:endParaRPr lang="en-US" dirty="0"/>
          </a:p>
        </p:txBody>
      </p:sp>
      <p:sp>
        <p:nvSpPr>
          <p:cNvPr id="18" name="Content Placeholder 7">
            <a:extLst>
              <a:ext uri="{FF2B5EF4-FFF2-40B4-BE49-F238E27FC236}">
                <a16:creationId xmlns:a16="http://schemas.microsoft.com/office/drawing/2014/main" id="{A51D12DA-3111-1C5E-F5F8-0F0491732AA0}"/>
              </a:ext>
            </a:extLst>
          </p:cNvPr>
          <p:cNvSpPr txBox="1">
            <a:spLocks/>
          </p:cNvSpPr>
          <p:nvPr/>
        </p:nvSpPr>
        <p:spPr>
          <a:xfrm>
            <a:off x="9278452" y="4299289"/>
            <a:ext cx="2140826" cy="4055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Barkentina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CFBEC-589F-F586-2704-4E5E11BE5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80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BB52A-7F3E-4B2E-F1ED-374273A42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062" y="561989"/>
            <a:ext cx="10641875" cy="3057343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>
                <a:latin typeface="Segoe UI" panose="020B0502040204020203" pitchFamily="34" charset="0"/>
                <a:cs typeface="Segoe UI" panose="020B0502040204020203" pitchFamily="34" charset="0"/>
              </a:rPr>
              <a:t>Vėjas yra nemokama varomoji jėga</a:t>
            </a:r>
            <a:br>
              <a:rPr lang="lt-LT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br>
              <a:rPr lang="lt-LT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lt-LT" dirty="0">
                <a:latin typeface="Segoe UI" panose="020B0502040204020203" pitchFamily="34" charset="0"/>
                <a:cs typeface="Segoe UI" panose="020B0502040204020203" pitchFamily="34" charset="0"/>
              </a:rPr>
              <a:t>Sugebant teisingai pasinaudoti vėju, galime ne tik nemokamai keliauti aplink pasaulį, bet ir tvariai gyventi</a:t>
            </a: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!!!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C540801-1EBD-315F-4ECB-31E4C4221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1213" y="3738104"/>
            <a:ext cx="5464784" cy="2915277"/>
          </a:xfrm>
          <a:prstGeom prst="rect">
            <a:avLst/>
          </a:prstGeom>
        </p:spPr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56E194E-9504-BAB7-642F-FCFA8AC8D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540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Atlanto vandenyne užregistruota rekordinio 19 metrų aukščio banga | 15min.lt">
            <a:extLst>
              <a:ext uri="{FF2B5EF4-FFF2-40B4-BE49-F238E27FC236}">
                <a16:creationId xmlns:a16="http://schemas.microsoft.com/office/drawing/2014/main" id="{DCD21D38-BC77-A4CA-1B08-5D4A5AE0F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tlanto vandenyne užregistruota rekordinio 19 metrų aukščio banga | 15min.lt">
            <a:extLst>
              <a:ext uri="{FF2B5EF4-FFF2-40B4-BE49-F238E27FC236}">
                <a16:creationId xmlns:a16="http://schemas.microsoft.com/office/drawing/2014/main" id="{9D139327-EFE0-9E64-3173-16090980A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9745"/>
            <a:ext cx="12192000" cy="92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773532" y="47081"/>
            <a:ext cx="10515600" cy="1325563"/>
          </a:xfrm>
        </p:spPr>
        <p:txBody>
          <a:bodyPr>
            <a:normAutofit/>
          </a:bodyPr>
          <a:lstStyle/>
          <a:p>
            <a:r>
              <a:rPr lang="lt-LT" sz="6000" b="1" dirty="0"/>
              <a:t>Fizikinis uždavinys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323850" y="3123480"/>
            <a:ext cx="5524501" cy="2353284"/>
          </a:xfrm>
        </p:spPr>
        <p:txBody>
          <a:bodyPr>
            <a:normAutofit fontScale="62500" lnSpcReduction="20000"/>
          </a:bodyPr>
          <a:lstStyle/>
          <a:p>
            <a:pPr marL="0" lvl="0" indent="0" algn="just">
              <a:buNone/>
            </a:pPr>
            <a:r>
              <a:rPr lang="en-US" sz="3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Jūros</a:t>
            </a:r>
            <a:r>
              <a:rPr lang="en-US" sz="3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bangos</a:t>
            </a:r>
            <a:r>
              <a:rPr lang="en-US" sz="3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ilgis</a:t>
            </a:r>
            <a:r>
              <a:rPr lang="en-US" sz="3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 -180m,</a:t>
            </a:r>
            <a:r>
              <a:rPr lang="lt-LT" sz="3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periodas</a:t>
            </a:r>
            <a:r>
              <a:rPr lang="lt-LT" sz="3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 </a:t>
            </a:r>
            <a:r>
              <a:rPr lang="en-US" sz="3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-</a:t>
            </a:r>
            <a:r>
              <a:rPr lang="lt-LT" sz="3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 </a:t>
            </a:r>
            <a:r>
              <a:rPr lang="en-US" sz="3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9s.</a:t>
            </a:r>
            <a:endParaRPr lang="lt-LT" sz="3600" dirty="0">
              <a:solidFill>
                <a:srgbClr val="222222"/>
              </a:solidFill>
              <a:highlight>
                <a:srgbClr val="FFFFFF"/>
              </a:highlight>
              <a:latin typeface="Open Sans" panose="020F0502020204030204" pitchFamily="34" charset="0"/>
            </a:endParaRPr>
          </a:p>
          <a:p>
            <a:pPr marL="0" lvl="0" indent="0">
              <a:buNone/>
            </a:pPr>
            <a:r>
              <a:rPr lang="en-US" sz="3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Kokiu</a:t>
            </a:r>
            <a:r>
              <a:rPr lang="en-US" sz="3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greičiu</a:t>
            </a:r>
            <a:r>
              <a:rPr lang="en-US" sz="3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sklinda</a:t>
            </a:r>
            <a:r>
              <a:rPr lang="en-US" sz="3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 </a:t>
            </a:r>
            <a:r>
              <a:rPr lang="en-US" sz="36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jūros</a:t>
            </a:r>
            <a:r>
              <a:rPr lang="en-US" sz="36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Open Sans" panose="020F0502020204030204" pitchFamily="34" charset="0"/>
              </a:rPr>
              <a:t> banga?</a:t>
            </a:r>
            <a:endParaRPr lang="lt-LT" sz="3600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10</a:t>
            </a:fld>
            <a:endParaRPr lang="en-US" dirty="0"/>
          </a:p>
        </p:txBody>
      </p:sp>
      <p:sp>
        <p:nvSpPr>
          <p:cNvPr id="7" name="Turinio vietos rezervavimo ženklas 6">
            <a:extLst>
              <a:ext uri="{FF2B5EF4-FFF2-40B4-BE49-F238E27FC236}">
                <a16:creationId xmlns:a16="http://schemas.microsoft.com/office/drawing/2014/main" id="{83CDE0C8-AC66-E341-C2A2-1545B4464AD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 marL="0" indent="0" algn="l">
              <a:buNone/>
            </a:pPr>
            <a:r>
              <a:rPr lang="lt-LT" b="0" i="0" dirty="0"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Duota:</a:t>
            </a:r>
            <a:endParaRPr lang="en-US" b="0" i="0" dirty="0">
              <a:effectLst/>
              <a:highlight>
                <a:srgbClr val="F1FFE3"/>
              </a:highlight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pt-BR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λ</a:t>
            </a:r>
            <a:r>
              <a:rPr lang="en-US" dirty="0">
                <a:solidFill>
                  <a:srgbClr val="222222"/>
                </a:solidFill>
                <a:highlight>
                  <a:srgbClr val="F1FFE3"/>
                </a:highlight>
                <a:latin typeface="Open Sans" panose="020B0606030504020204" pitchFamily="34" charset="0"/>
              </a:rPr>
              <a:t> = 180 m;</a:t>
            </a:r>
          </a:p>
          <a:p>
            <a:pPr marL="0" indent="0" algn="l">
              <a:buNone/>
            </a:pPr>
            <a:r>
              <a:rPr lang="en-US" dirty="0">
                <a:solidFill>
                  <a:srgbClr val="222222"/>
                </a:solidFill>
                <a:highlight>
                  <a:srgbClr val="F1FFE3"/>
                </a:highlight>
                <a:latin typeface="Open Sans" panose="020B0606030504020204" pitchFamily="34" charset="0"/>
              </a:rPr>
              <a:t>T= 9s;</a:t>
            </a:r>
          </a:p>
          <a:p>
            <a:pPr marL="0" indent="0" algn="l">
              <a:buNone/>
            </a:pPr>
            <a:r>
              <a:rPr lang="en-US" dirty="0" err="1">
                <a:solidFill>
                  <a:srgbClr val="222222"/>
                </a:solidFill>
                <a:highlight>
                  <a:srgbClr val="F1FFE3"/>
                </a:highlight>
                <a:latin typeface="Open Sans" panose="020B0606030504020204" pitchFamily="34" charset="0"/>
              </a:rPr>
              <a:t>Rasti</a:t>
            </a:r>
            <a:r>
              <a:rPr lang="en-US" dirty="0">
                <a:solidFill>
                  <a:srgbClr val="222222"/>
                </a:solidFill>
                <a:highlight>
                  <a:srgbClr val="F1FFE3"/>
                </a:highlight>
                <a:latin typeface="Open Sans" panose="020B0606030504020204" pitchFamily="34" charset="0"/>
              </a:rPr>
              <a:t>: v-?</a:t>
            </a:r>
          </a:p>
          <a:p>
            <a:pPr marL="0" indent="0" algn="l">
              <a:buNone/>
            </a:pPr>
            <a:endParaRPr lang="en-US" dirty="0">
              <a:solidFill>
                <a:srgbClr val="222222"/>
              </a:solidFill>
              <a:highlight>
                <a:srgbClr val="F1FFE3"/>
              </a:highlight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en-US" dirty="0" err="1">
                <a:solidFill>
                  <a:srgbClr val="222222"/>
                </a:solidFill>
                <a:highlight>
                  <a:srgbClr val="F1FFE3"/>
                </a:highlight>
                <a:latin typeface="Open Sans" panose="020B0606030504020204" pitchFamily="34" charset="0"/>
              </a:rPr>
              <a:t>Formul</a:t>
            </a:r>
            <a:r>
              <a:rPr lang="lt-LT" dirty="0">
                <a:solidFill>
                  <a:srgbClr val="222222"/>
                </a:solidFill>
                <a:highlight>
                  <a:srgbClr val="F1FFE3"/>
                </a:highlight>
                <a:latin typeface="Open Sans" panose="020B0606030504020204" pitchFamily="34" charset="0"/>
              </a:rPr>
              <a:t>ė: </a:t>
            </a:r>
            <a:r>
              <a:rPr lang="pt-BR" sz="3500" b="1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v</a:t>
            </a:r>
            <a:r>
              <a:rPr lang="lt-LT" sz="3500" b="1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 </a:t>
            </a:r>
            <a:r>
              <a:rPr lang="pt-BR" sz="3500" b="1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=</a:t>
            </a:r>
            <a:r>
              <a:rPr lang="lt-LT" sz="3500" b="1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 </a:t>
            </a:r>
            <a:r>
              <a:rPr lang="pt-BR" sz="3500" b="1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λ/T</a:t>
            </a:r>
            <a:endParaRPr lang="lt-LT" sz="3500" b="1" i="0" dirty="0">
              <a:solidFill>
                <a:srgbClr val="222222"/>
              </a:solidFill>
              <a:effectLst/>
              <a:highlight>
                <a:srgbClr val="F1FFE3"/>
              </a:highlight>
              <a:latin typeface="Open Sans" panose="020B0606030504020204" pitchFamily="34" charset="0"/>
            </a:endParaRPr>
          </a:p>
          <a:p>
            <a:pPr marL="0" indent="0" algn="l">
              <a:buNone/>
            </a:pPr>
            <a:endParaRPr lang="lt-LT" sz="3500" b="1" dirty="0">
              <a:solidFill>
                <a:srgbClr val="222222"/>
              </a:solidFill>
              <a:highlight>
                <a:srgbClr val="F1FFE3"/>
              </a:highlight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lt-LT" sz="3500" dirty="0">
                <a:solidFill>
                  <a:srgbClr val="222222"/>
                </a:solidFill>
                <a:highlight>
                  <a:srgbClr val="F1FFE3"/>
                </a:highlight>
                <a:latin typeface="Open Sans" panose="020B0606030504020204" pitchFamily="34" charset="0"/>
              </a:rPr>
              <a:t>Sprendimas:   </a:t>
            </a:r>
            <a:r>
              <a:rPr lang="pt-BR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v</a:t>
            </a:r>
            <a:r>
              <a:rPr lang="lt-LT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 </a:t>
            </a:r>
            <a:r>
              <a:rPr lang="pt-BR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=</a:t>
            </a:r>
            <a:r>
              <a:rPr lang="lt-LT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 </a:t>
            </a:r>
            <a:r>
              <a:rPr lang="pt-BR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180</a:t>
            </a:r>
            <a:r>
              <a:rPr lang="lt-LT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m</a:t>
            </a:r>
            <a:r>
              <a:rPr lang="pt-BR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/9</a:t>
            </a:r>
            <a:r>
              <a:rPr lang="lt-LT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s </a:t>
            </a:r>
            <a:r>
              <a:rPr lang="pt-BR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=</a:t>
            </a:r>
            <a:r>
              <a:rPr lang="lt-LT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 </a:t>
            </a:r>
            <a:r>
              <a:rPr lang="pt-BR" sz="3600" b="1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20 m/s</a:t>
            </a:r>
            <a:endParaRPr lang="lt-LT" sz="3600" b="1" dirty="0">
              <a:solidFill>
                <a:srgbClr val="222222"/>
              </a:solidFill>
              <a:highlight>
                <a:srgbClr val="F1FFE3"/>
              </a:highlight>
              <a:latin typeface="Open Sans" panose="020B0606030504020204" pitchFamily="34" charset="0"/>
            </a:endParaRPr>
          </a:p>
          <a:p>
            <a:pPr marL="0" indent="0">
              <a:buNone/>
            </a:pPr>
            <a:endParaRPr lang="lt-LT" sz="3600" b="1" i="0" dirty="0">
              <a:solidFill>
                <a:srgbClr val="222222"/>
              </a:solidFill>
              <a:effectLst/>
              <a:highlight>
                <a:srgbClr val="F1FFE3"/>
              </a:highlight>
              <a:latin typeface="Open Sans" panose="020B0606030504020204" pitchFamily="34" charset="0"/>
            </a:endParaRPr>
          </a:p>
          <a:p>
            <a:pPr marL="0" indent="0">
              <a:buNone/>
            </a:pPr>
            <a:r>
              <a:rPr lang="lt-LT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Atsakymas : </a:t>
            </a:r>
            <a:r>
              <a:rPr lang="lt-LT" sz="35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 </a:t>
            </a:r>
            <a:r>
              <a:rPr lang="lt-LT" sz="3500" dirty="0">
                <a:solidFill>
                  <a:srgbClr val="222222"/>
                </a:solidFill>
                <a:highlight>
                  <a:srgbClr val="F1FFE3"/>
                </a:highlight>
                <a:latin typeface="Open Sans" panose="020B0606030504020204" pitchFamily="34" charset="0"/>
              </a:rPr>
              <a:t>  </a:t>
            </a:r>
            <a:r>
              <a:rPr lang="pt-BR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v</a:t>
            </a:r>
            <a:r>
              <a:rPr lang="lt-LT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 </a:t>
            </a:r>
            <a:r>
              <a:rPr lang="pt-BR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=</a:t>
            </a:r>
            <a:r>
              <a:rPr lang="lt-LT" sz="3600" b="0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 </a:t>
            </a:r>
            <a:r>
              <a:rPr lang="pt-BR" sz="3600" b="1" i="0" dirty="0">
                <a:solidFill>
                  <a:srgbClr val="222222"/>
                </a:solidFill>
                <a:effectLst/>
                <a:highlight>
                  <a:srgbClr val="F1FFE3"/>
                </a:highlight>
                <a:latin typeface="Open Sans" panose="020B0606030504020204" pitchFamily="34" charset="0"/>
              </a:rPr>
              <a:t>20 m/s</a:t>
            </a:r>
            <a:endParaRPr lang="lt-LT" sz="3600" b="1" dirty="0">
              <a:solidFill>
                <a:srgbClr val="222222"/>
              </a:solidFill>
              <a:highlight>
                <a:srgbClr val="F1FFE3"/>
              </a:highlight>
              <a:latin typeface="Open Sans" panose="020B0606030504020204" pitchFamily="34" charset="0"/>
            </a:endParaRPr>
          </a:p>
          <a:p>
            <a:pPr marL="0" indent="0">
              <a:buNone/>
            </a:pPr>
            <a:endParaRPr lang="pt-BR" sz="3600" b="0" i="0" dirty="0">
              <a:solidFill>
                <a:srgbClr val="222222"/>
              </a:solidFill>
              <a:effectLst/>
              <a:highlight>
                <a:srgbClr val="F1FFE3"/>
              </a:highlight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lt-LT" sz="3500" dirty="0">
                <a:solidFill>
                  <a:srgbClr val="222222"/>
                </a:solidFill>
                <a:highlight>
                  <a:srgbClr val="F1FFE3"/>
                </a:highlight>
                <a:latin typeface="Open Sans" panose="020B0606030504020204" pitchFamily="34" charset="0"/>
              </a:rPr>
              <a:t> </a:t>
            </a:r>
            <a:r>
              <a:rPr lang="lt-LT" sz="3500" b="1" dirty="0">
                <a:solidFill>
                  <a:srgbClr val="222222"/>
                </a:solidFill>
                <a:highlight>
                  <a:srgbClr val="F1FFE3"/>
                </a:highlight>
                <a:latin typeface="Open Sans" panose="020B0606030504020204" pitchFamily="34" charset="0"/>
              </a:rPr>
              <a:t>  </a:t>
            </a:r>
            <a:r>
              <a:rPr lang="en-US" sz="3500" b="1" dirty="0">
                <a:solidFill>
                  <a:srgbClr val="222222"/>
                </a:solidFill>
                <a:highlight>
                  <a:srgbClr val="F1FFE3"/>
                </a:highlight>
                <a:latin typeface="Open Sans" panose="020B0606030504020204" pitchFamily="34" charset="0"/>
              </a:rPr>
              <a:t>  </a:t>
            </a:r>
            <a:endParaRPr lang="lt-LT" sz="3500" b="1" i="0" dirty="0">
              <a:effectLst/>
              <a:highlight>
                <a:srgbClr val="F1FFE3"/>
              </a:highlight>
              <a:latin typeface="Open Sans" panose="020B0606030504020204" pitchFamily="34" charset="0"/>
            </a:endParaRPr>
          </a:p>
          <a:p>
            <a:pPr marL="0" indent="0" algn="l">
              <a:buNone/>
            </a:pPr>
            <a:endParaRPr lang="lt-LT" dirty="0">
              <a:highlight>
                <a:srgbClr val="F1FFE3"/>
              </a:highlight>
              <a:latin typeface="Open Sans" panose="020B0606030504020204" pitchFamily="34" charset="0"/>
            </a:endParaRPr>
          </a:p>
          <a:p>
            <a:pPr algn="l"/>
            <a:endParaRPr lang="lt-LT" dirty="0">
              <a:solidFill>
                <a:srgbClr val="222222"/>
              </a:solidFill>
              <a:highlight>
                <a:srgbClr val="F1FFE3"/>
              </a:highlight>
              <a:latin typeface="Open Sans" panose="020B0606030504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214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Atlanto vandenyne užregistruota rekordinio 19 metrų aukščio banga | 15min.lt">
            <a:extLst>
              <a:ext uri="{FF2B5EF4-FFF2-40B4-BE49-F238E27FC236}">
                <a16:creationId xmlns:a16="http://schemas.microsoft.com/office/drawing/2014/main" id="{DCD21D38-BC77-A4CA-1B08-5D4A5AE0F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tlanto vandenyne užregistruota rekordinio 19 metrų aukščio banga | 15min.lt">
            <a:extLst>
              <a:ext uri="{FF2B5EF4-FFF2-40B4-BE49-F238E27FC236}">
                <a16:creationId xmlns:a16="http://schemas.microsoft.com/office/drawing/2014/main" id="{9D139327-EFE0-9E64-3173-16090980A7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29745"/>
            <a:ext cx="12192000" cy="928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Testas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1419726"/>
            <a:ext cx="5181600" cy="4757237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lt-LT" b="1" dirty="0"/>
              <a:t>1. </a:t>
            </a:r>
            <a:r>
              <a:rPr lang="en-GB" b="1" dirty="0" err="1"/>
              <a:t>Kaip</a:t>
            </a:r>
            <a:r>
              <a:rPr lang="en-GB" b="1" dirty="0"/>
              <a:t> </a:t>
            </a:r>
            <a:r>
              <a:rPr lang="en-GB" b="1" dirty="0" err="1"/>
              <a:t>matuojamas</a:t>
            </a:r>
            <a:r>
              <a:rPr lang="en-GB" b="1" dirty="0"/>
              <a:t> </a:t>
            </a:r>
            <a:r>
              <a:rPr lang="en-GB" b="1" dirty="0" err="1"/>
              <a:t>vėjo</a:t>
            </a:r>
            <a:r>
              <a:rPr lang="en-GB" b="1" dirty="0"/>
              <a:t> </a:t>
            </a:r>
            <a:r>
              <a:rPr lang="en-GB" b="1" dirty="0" err="1"/>
              <a:t>greitis</a:t>
            </a:r>
            <a:r>
              <a:rPr lang="en-GB" b="1" dirty="0"/>
              <a:t>?</a:t>
            </a:r>
            <a:endParaRPr lang="lt-LT" b="1" dirty="0"/>
          </a:p>
          <a:p>
            <a:pPr marL="0" lvl="0" indent="0">
              <a:buNone/>
            </a:pP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Mazgais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kilometrais</a:t>
            </a:r>
            <a:r>
              <a:rPr lang="en-GB" dirty="0"/>
              <a:t> per </a:t>
            </a:r>
            <a:r>
              <a:rPr lang="en-GB" dirty="0" err="1"/>
              <a:t>valandą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Jūrmylėmis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Vimpelais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lvl="0" indent="0">
              <a:buNone/>
            </a:pPr>
            <a:r>
              <a:rPr lang="lt-LT" b="1" dirty="0"/>
              <a:t>2. </a:t>
            </a:r>
            <a:r>
              <a:rPr lang="en-GB" b="1" dirty="0" err="1"/>
              <a:t>Ką</a:t>
            </a:r>
            <a:r>
              <a:rPr lang="en-GB" b="1" dirty="0"/>
              <a:t> </a:t>
            </a:r>
            <a:r>
              <a:rPr lang="en-GB" b="1" dirty="0" err="1"/>
              <a:t>reiškia</a:t>
            </a:r>
            <a:r>
              <a:rPr lang="en-GB" b="1" dirty="0"/>
              <a:t> </a:t>
            </a:r>
            <a:r>
              <a:rPr lang="en-GB" b="1" dirty="0" err="1"/>
              <a:t>jūrininku</a:t>
            </a:r>
            <a:r>
              <a:rPr lang="en-GB" b="1" dirty="0"/>
              <a:t> </a:t>
            </a:r>
            <a:r>
              <a:rPr lang="en-GB" b="1" dirty="0" err="1"/>
              <a:t>terminas</a:t>
            </a:r>
            <a:r>
              <a:rPr lang="en-GB" b="1" dirty="0"/>
              <a:t> </a:t>
            </a:r>
            <a:r>
              <a:rPr lang="en-GB" b="1" dirty="0" err="1"/>
              <a:t>kristi</a:t>
            </a:r>
            <a:r>
              <a:rPr lang="en-GB" b="1" dirty="0"/>
              <a:t>?</a:t>
            </a:r>
            <a:endParaRPr lang="lt-LT" b="1" dirty="0"/>
          </a:p>
          <a:p>
            <a:pPr marL="514350" lvl="0" indent="-514350">
              <a:buFont typeface="+mj-lt"/>
              <a:buAutoNum type="alphaLcParenR"/>
            </a:pPr>
            <a:r>
              <a:rPr lang="en-GB" dirty="0" err="1"/>
              <a:t>Pasukti</a:t>
            </a:r>
            <a:r>
              <a:rPr lang="en-GB" dirty="0"/>
              <a:t> </a:t>
            </a:r>
            <a:r>
              <a:rPr lang="en-GB" dirty="0" err="1"/>
              <a:t>jachtą</a:t>
            </a:r>
            <a:r>
              <a:rPr lang="en-GB" dirty="0"/>
              <a:t> </a:t>
            </a:r>
            <a:r>
              <a:rPr lang="en-GB" dirty="0" err="1"/>
              <a:t>prieš</a:t>
            </a:r>
            <a:r>
              <a:rPr lang="en-GB" dirty="0"/>
              <a:t> </a:t>
            </a:r>
            <a:r>
              <a:rPr lang="en-GB" dirty="0" err="1"/>
              <a:t>vėją</a:t>
            </a:r>
            <a:endParaRPr lang="lt-LT" dirty="0"/>
          </a:p>
          <a:p>
            <a:pPr marL="514350" lvl="0" indent="-514350">
              <a:buFont typeface="+mj-lt"/>
              <a:buAutoNum type="alphaLcParenR"/>
            </a:pPr>
            <a:r>
              <a:rPr lang="en-GB" dirty="0" err="1"/>
              <a:t>Pasukti</a:t>
            </a:r>
            <a:r>
              <a:rPr lang="en-GB" dirty="0"/>
              <a:t> </a:t>
            </a:r>
            <a:r>
              <a:rPr lang="en-GB" dirty="0" err="1"/>
              <a:t>jachtą</a:t>
            </a:r>
            <a:r>
              <a:rPr lang="en-GB" dirty="0"/>
              <a:t> </a:t>
            </a:r>
            <a:r>
              <a:rPr lang="en-GB" dirty="0" err="1"/>
              <a:t>pavėjui</a:t>
            </a:r>
            <a:endParaRPr lang="lt-LT" dirty="0"/>
          </a:p>
          <a:p>
            <a:pPr marL="514350" lvl="0" indent="-514350">
              <a:buFont typeface="+mj-lt"/>
              <a:buAutoNum type="alphaLcParenR"/>
            </a:pPr>
            <a:r>
              <a:rPr lang="en-GB" dirty="0" err="1"/>
              <a:t>Skęsti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lvl="0" indent="0">
              <a:buNone/>
            </a:pPr>
            <a:r>
              <a:rPr lang="lt-LT" b="1" dirty="0"/>
              <a:t>3. </a:t>
            </a:r>
            <a:r>
              <a:rPr lang="en-GB" b="1" dirty="0" err="1"/>
              <a:t>Laivo</a:t>
            </a:r>
            <a:r>
              <a:rPr lang="en-GB" b="1" dirty="0"/>
              <a:t> </a:t>
            </a:r>
            <a:r>
              <a:rPr lang="en-GB" b="1" dirty="0" err="1"/>
              <a:t>plūdurumas</a:t>
            </a:r>
            <a:r>
              <a:rPr lang="en-GB" b="1" dirty="0"/>
              <a:t> tai:</a:t>
            </a:r>
            <a:endParaRPr lang="lt-LT" b="1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Laivo</a:t>
            </a:r>
            <a:r>
              <a:rPr lang="en-GB" dirty="0"/>
              <a:t> </a:t>
            </a:r>
            <a:r>
              <a:rPr lang="en-GB" dirty="0" err="1"/>
              <a:t>savybė</a:t>
            </a:r>
            <a:r>
              <a:rPr lang="en-GB" dirty="0"/>
              <a:t> </a:t>
            </a:r>
            <a:r>
              <a:rPr lang="en-GB" dirty="0" err="1"/>
              <a:t>laikytis</a:t>
            </a:r>
            <a:r>
              <a:rPr lang="en-GB" dirty="0"/>
              <a:t> </a:t>
            </a:r>
            <a:r>
              <a:rPr lang="en-GB" dirty="0" err="1"/>
              <a:t>vandens</a:t>
            </a:r>
            <a:r>
              <a:rPr lang="en-GB" dirty="0"/>
              <a:t> </a:t>
            </a:r>
            <a:r>
              <a:rPr lang="en-GB" dirty="0" err="1"/>
              <a:t>paviršiuje</a:t>
            </a:r>
            <a:r>
              <a:rPr lang="en-GB" dirty="0"/>
              <a:t> </a:t>
            </a:r>
            <a:r>
              <a:rPr lang="en-GB" dirty="0" err="1"/>
              <a:t>esant</a:t>
            </a:r>
            <a:r>
              <a:rPr lang="en-GB" dirty="0"/>
              <a:t> tam </a:t>
            </a:r>
            <a:r>
              <a:rPr lang="en-GB" dirty="0" err="1"/>
              <a:t>tikrai</a:t>
            </a:r>
            <a:r>
              <a:rPr lang="en-GB" dirty="0"/>
              <a:t> </a:t>
            </a:r>
            <a:r>
              <a:rPr lang="en-GB" dirty="0" err="1"/>
              <a:t>gramzdai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laivo</a:t>
            </a:r>
            <a:r>
              <a:rPr lang="en-GB" dirty="0"/>
              <a:t> </a:t>
            </a:r>
            <a:r>
              <a:rPr lang="en-GB" dirty="0" err="1"/>
              <a:t>krovai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Laivo</a:t>
            </a:r>
            <a:r>
              <a:rPr lang="en-GB" dirty="0"/>
              <a:t> </a:t>
            </a:r>
            <a:r>
              <a:rPr lang="en-GB" dirty="0" err="1"/>
              <a:t>savybė</a:t>
            </a:r>
            <a:r>
              <a:rPr lang="en-GB" dirty="0"/>
              <a:t> </a:t>
            </a:r>
            <a:r>
              <a:rPr lang="en-GB" dirty="0" err="1"/>
              <a:t>laikytis</a:t>
            </a:r>
            <a:r>
              <a:rPr lang="en-GB" dirty="0"/>
              <a:t> </a:t>
            </a:r>
            <a:r>
              <a:rPr lang="en-GB" dirty="0" err="1"/>
              <a:t>vandenyje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Laivo</a:t>
            </a:r>
            <a:r>
              <a:rPr lang="en-GB" dirty="0"/>
              <a:t> </a:t>
            </a:r>
            <a:r>
              <a:rPr lang="en-GB" dirty="0" err="1"/>
              <a:t>savybė</a:t>
            </a:r>
            <a:r>
              <a:rPr lang="en-GB" dirty="0"/>
              <a:t> </a:t>
            </a:r>
            <a:r>
              <a:rPr lang="en-GB" dirty="0" err="1"/>
              <a:t>neapvirsti</a:t>
            </a: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1419726"/>
            <a:ext cx="5181600" cy="4757237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lt-LT" b="1" dirty="0"/>
              <a:t>4. </a:t>
            </a:r>
            <a:r>
              <a:rPr lang="en-GB" b="1" dirty="0" err="1"/>
              <a:t>Laivo</a:t>
            </a:r>
            <a:r>
              <a:rPr lang="en-GB" b="1" dirty="0"/>
              <a:t> </a:t>
            </a:r>
            <a:r>
              <a:rPr lang="en-GB" b="1" dirty="0" err="1"/>
              <a:t>stovumas</a:t>
            </a:r>
            <a:r>
              <a:rPr lang="en-GB" b="1" dirty="0"/>
              <a:t> tai:</a:t>
            </a:r>
            <a:endParaRPr lang="lt-LT" b="1" dirty="0"/>
          </a:p>
          <a:p>
            <a:pPr marL="0" lvl="0" indent="0">
              <a:buNone/>
            </a:pP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Laivo</a:t>
            </a:r>
            <a:r>
              <a:rPr lang="en-GB" dirty="0"/>
              <a:t> </a:t>
            </a:r>
            <a:r>
              <a:rPr lang="en-GB" dirty="0" err="1"/>
              <a:t>savybė</a:t>
            </a:r>
            <a:r>
              <a:rPr lang="en-GB" dirty="0"/>
              <a:t> </a:t>
            </a:r>
            <a:r>
              <a:rPr lang="en-GB" dirty="0" err="1"/>
              <a:t>plaukti</a:t>
            </a:r>
            <a:r>
              <a:rPr lang="en-GB" dirty="0"/>
              <a:t> </a:t>
            </a:r>
            <a:r>
              <a:rPr lang="en-GB" dirty="0" err="1"/>
              <a:t>pastoviu</a:t>
            </a:r>
            <a:r>
              <a:rPr lang="en-GB" dirty="0"/>
              <a:t> </a:t>
            </a:r>
            <a:r>
              <a:rPr lang="en-GB" dirty="0" err="1"/>
              <a:t>greičiu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Laivo</a:t>
            </a:r>
            <a:r>
              <a:rPr lang="en-GB" dirty="0"/>
              <a:t> </a:t>
            </a:r>
            <a:r>
              <a:rPr lang="en-GB" dirty="0" err="1"/>
              <a:t>savybė</a:t>
            </a:r>
            <a:r>
              <a:rPr lang="en-GB" dirty="0"/>
              <a:t> </a:t>
            </a:r>
            <a:r>
              <a:rPr lang="en-GB" dirty="0" err="1"/>
              <a:t>grįžti</a:t>
            </a:r>
            <a:r>
              <a:rPr lang="en-GB" dirty="0"/>
              <a:t> į </a:t>
            </a:r>
            <a:r>
              <a:rPr lang="en-GB" dirty="0" err="1"/>
              <a:t>pusiausvyros</a:t>
            </a:r>
            <a:r>
              <a:rPr lang="en-GB" dirty="0"/>
              <a:t> </a:t>
            </a:r>
            <a:r>
              <a:rPr lang="en-GB" dirty="0" err="1"/>
              <a:t>padėtį</a:t>
            </a:r>
            <a:r>
              <a:rPr lang="en-GB" dirty="0"/>
              <a:t>, </a:t>
            </a:r>
            <a:r>
              <a:rPr lang="en-GB" dirty="0" err="1"/>
              <a:t>nustojus</a:t>
            </a:r>
            <a:r>
              <a:rPr lang="en-GB" dirty="0"/>
              <a:t> </a:t>
            </a:r>
            <a:r>
              <a:rPr lang="en-GB" dirty="0" err="1"/>
              <a:t>veikti</a:t>
            </a:r>
            <a:r>
              <a:rPr lang="en-GB" dirty="0"/>
              <a:t> </a:t>
            </a:r>
            <a:r>
              <a:rPr lang="en-GB" dirty="0" err="1"/>
              <a:t>pasvirimą</a:t>
            </a:r>
            <a:r>
              <a:rPr lang="en-GB" dirty="0"/>
              <a:t> </a:t>
            </a:r>
            <a:r>
              <a:rPr lang="en-GB" dirty="0" err="1"/>
              <a:t>sukeliančioms</a:t>
            </a:r>
            <a:r>
              <a:rPr lang="en-GB" dirty="0"/>
              <a:t> </a:t>
            </a:r>
            <a:r>
              <a:rPr lang="en-GB" dirty="0" err="1"/>
              <a:t>jėgom</a:t>
            </a:r>
            <a:r>
              <a:rPr lang="lt-LT" dirty="0"/>
              <a:t>s</a:t>
            </a:r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Laivo</a:t>
            </a:r>
            <a:r>
              <a:rPr lang="en-GB" dirty="0"/>
              <a:t> </a:t>
            </a:r>
            <a:r>
              <a:rPr lang="en-GB" dirty="0" err="1"/>
              <a:t>korpuso</a:t>
            </a:r>
            <a:r>
              <a:rPr lang="en-GB" dirty="0"/>
              <a:t> </a:t>
            </a:r>
            <a:r>
              <a:rPr lang="en-GB" dirty="0" err="1"/>
              <a:t>gebėjimas</a:t>
            </a:r>
            <a:r>
              <a:rPr lang="en-GB" dirty="0"/>
              <a:t> </a:t>
            </a:r>
            <a:r>
              <a:rPr lang="en-GB" dirty="0" err="1"/>
              <a:t>laikytis</a:t>
            </a:r>
            <a:r>
              <a:rPr lang="en-GB" dirty="0"/>
              <a:t> </a:t>
            </a:r>
            <a:r>
              <a:rPr lang="en-GB" dirty="0" err="1"/>
              <a:t>pastovaus</a:t>
            </a:r>
            <a:r>
              <a:rPr lang="en-GB" dirty="0"/>
              <a:t> </a:t>
            </a:r>
            <a:r>
              <a:rPr lang="en-GB" dirty="0" err="1"/>
              <a:t>kurso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b="1" dirty="0"/>
              <a:t>5. </a:t>
            </a:r>
            <a:r>
              <a:rPr lang="en-GB" b="1" dirty="0" err="1"/>
              <a:t>Kokie</a:t>
            </a:r>
            <a:r>
              <a:rPr lang="en-GB" b="1" dirty="0"/>
              <a:t> </a:t>
            </a:r>
            <a:r>
              <a:rPr lang="en-GB" b="1" dirty="0" err="1"/>
              <a:t>yra</a:t>
            </a:r>
            <a:r>
              <a:rPr lang="en-GB" b="1" dirty="0"/>
              <a:t> </a:t>
            </a:r>
            <a:r>
              <a:rPr lang="en-GB" b="1" dirty="0" err="1"/>
              <a:t>jachtos</a:t>
            </a:r>
            <a:r>
              <a:rPr lang="en-GB" b="1" dirty="0"/>
              <a:t> </a:t>
            </a:r>
            <a:r>
              <a:rPr lang="en-GB" b="1" dirty="0" err="1"/>
              <a:t>korpuso</a:t>
            </a:r>
            <a:r>
              <a:rPr lang="en-GB" b="1" dirty="0"/>
              <a:t> </a:t>
            </a:r>
            <a:r>
              <a:rPr lang="en-GB" b="1" dirty="0" err="1"/>
              <a:t>trinties</a:t>
            </a:r>
            <a:r>
              <a:rPr lang="en-GB" b="1" dirty="0"/>
              <a:t> į </a:t>
            </a:r>
            <a:r>
              <a:rPr lang="en-GB" b="1" dirty="0" err="1"/>
              <a:t>vandenį</a:t>
            </a:r>
            <a:r>
              <a:rPr lang="en-GB" b="1" dirty="0"/>
              <a:t> </a:t>
            </a:r>
            <a:r>
              <a:rPr lang="en-GB" b="1" dirty="0" err="1"/>
              <a:t>mažinimo</a:t>
            </a:r>
            <a:r>
              <a:rPr lang="en-GB" b="1" dirty="0"/>
              <a:t> </a:t>
            </a:r>
            <a:r>
              <a:rPr lang="en-GB" b="1" dirty="0" err="1"/>
              <a:t>būdai</a:t>
            </a:r>
            <a:r>
              <a:rPr lang="en-GB" b="1" dirty="0"/>
              <a:t>? </a:t>
            </a:r>
            <a:endParaRPr lang="lt-LT" b="1" dirty="0"/>
          </a:p>
          <a:p>
            <a:pPr marL="514350" lvl="0" indent="-514350">
              <a:buFont typeface="+mj-lt"/>
              <a:buAutoNum type="alphaLcParenR"/>
            </a:pPr>
            <a:r>
              <a:rPr lang="en-GB" dirty="0" err="1"/>
              <a:t>Denio</a:t>
            </a:r>
            <a:r>
              <a:rPr lang="en-GB" dirty="0"/>
              <a:t> </a:t>
            </a:r>
            <a:r>
              <a:rPr lang="en-GB" dirty="0" err="1"/>
              <a:t>plovimas</a:t>
            </a:r>
            <a:r>
              <a:rPr lang="en-GB" dirty="0"/>
              <a:t> </a:t>
            </a:r>
            <a:endParaRPr lang="lt-LT" dirty="0"/>
          </a:p>
          <a:p>
            <a:pPr marL="514350" lvl="0" indent="-514350">
              <a:buFont typeface="+mj-lt"/>
              <a:buAutoNum type="alphaLcParenR"/>
            </a:pPr>
            <a:r>
              <a:rPr lang="en-GB" dirty="0" err="1"/>
              <a:t>Povandeninės</a:t>
            </a:r>
            <a:r>
              <a:rPr lang="en-GB" dirty="0"/>
              <a:t> </a:t>
            </a:r>
            <a:r>
              <a:rPr lang="en-GB" dirty="0" err="1"/>
              <a:t>dalies</a:t>
            </a:r>
            <a:r>
              <a:rPr lang="en-GB" dirty="0"/>
              <a:t> </a:t>
            </a:r>
            <a:r>
              <a:rPr lang="en-GB" dirty="0" err="1"/>
              <a:t>plovimas</a:t>
            </a:r>
            <a:r>
              <a:rPr lang="en-GB" dirty="0"/>
              <a:t> </a:t>
            </a:r>
            <a:r>
              <a:rPr lang="en-GB" dirty="0" err="1"/>
              <a:t>nuo</a:t>
            </a:r>
            <a:r>
              <a:rPr lang="en-GB" dirty="0"/>
              <a:t> </a:t>
            </a:r>
            <a:r>
              <a:rPr lang="en-GB" dirty="0" err="1"/>
              <a:t>dumblių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poliravimas</a:t>
            </a:r>
            <a:endParaRPr lang="lt-LT" dirty="0"/>
          </a:p>
          <a:p>
            <a:pPr marL="514350" lvl="0" indent="-514350">
              <a:buFont typeface="+mj-lt"/>
              <a:buAutoNum type="alphaLcParenR"/>
            </a:pPr>
            <a:r>
              <a:rPr lang="en-GB" dirty="0"/>
              <a:t> </a:t>
            </a:r>
            <a:r>
              <a:rPr lang="en-GB" dirty="0" err="1"/>
              <a:t>Laivo</a:t>
            </a:r>
            <a:r>
              <a:rPr lang="en-GB" dirty="0"/>
              <a:t> </a:t>
            </a:r>
            <a:r>
              <a:rPr lang="en-GB" dirty="0" err="1"/>
              <a:t>bortų</a:t>
            </a:r>
            <a:r>
              <a:rPr lang="en-GB" dirty="0"/>
              <a:t> </a:t>
            </a:r>
            <a:r>
              <a:rPr lang="en-GB" dirty="0" err="1"/>
              <a:t>puošimas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burių</a:t>
            </a:r>
            <a:r>
              <a:rPr lang="en-GB" dirty="0"/>
              <a:t> </a:t>
            </a:r>
            <a:r>
              <a:rPr lang="en-GB" dirty="0" err="1"/>
              <a:t>stiprinimas</a:t>
            </a:r>
            <a:r>
              <a:rPr lang="en-GB" dirty="0"/>
              <a:t> </a:t>
            </a:r>
            <a:endParaRPr lang="lt-LT" dirty="0"/>
          </a:p>
          <a:p>
            <a:pPr marL="0" lvl="0" indent="0">
              <a:buNone/>
            </a:pPr>
            <a:endParaRPr lang="lt-LT" dirty="0"/>
          </a:p>
          <a:p>
            <a:pPr marL="0" lvl="0" indent="0">
              <a:buNone/>
            </a:pPr>
            <a:r>
              <a:rPr lang="lt-LT" b="1" dirty="0"/>
              <a:t>6. </a:t>
            </a:r>
            <a:r>
              <a:rPr lang="en-GB" b="1" dirty="0" err="1"/>
              <a:t>Ką</a:t>
            </a:r>
            <a:r>
              <a:rPr lang="en-GB" b="1" dirty="0"/>
              <a:t> </a:t>
            </a:r>
            <a:r>
              <a:rPr lang="en-GB" b="1" dirty="0" err="1"/>
              <a:t>parodo</a:t>
            </a:r>
            <a:r>
              <a:rPr lang="en-GB" b="1" dirty="0"/>
              <a:t> </a:t>
            </a:r>
            <a:r>
              <a:rPr lang="en-GB" b="1" dirty="0" err="1"/>
              <a:t>vėjarodės</a:t>
            </a:r>
            <a:r>
              <a:rPr lang="en-GB" b="1" dirty="0"/>
              <a:t> ant </a:t>
            </a:r>
            <a:r>
              <a:rPr lang="en-GB" b="1" dirty="0" err="1"/>
              <a:t>burės</a:t>
            </a:r>
            <a:r>
              <a:rPr lang="en-GB" b="1" dirty="0"/>
              <a:t>? </a:t>
            </a:r>
            <a:endParaRPr lang="lt-LT" b="1" dirty="0"/>
          </a:p>
          <a:p>
            <a:pPr marL="514350" lvl="0" indent="-514350">
              <a:buFont typeface="+mj-lt"/>
              <a:buAutoNum type="alphaLcParenR"/>
            </a:pPr>
            <a:r>
              <a:rPr lang="en-GB" dirty="0" err="1"/>
              <a:t>Burę</a:t>
            </a:r>
            <a:r>
              <a:rPr lang="en-GB" dirty="0"/>
              <a:t> </a:t>
            </a:r>
            <a:r>
              <a:rPr lang="en-GB" dirty="0" err="1"/>
              <a:t>aptekančio</a:t>
            </a:r>
            <a:r>
              <a:rPr lang="en-GB" dirty="0"/>
              <a:t> </a:t>
            </a:r>
            <a:r>
              <a:rPr lang="en-GB" dirty="0" err="1"/>
              <a:t>oro</a:t>
            </a:r>
            <a:r>
              <a:rPr lang="en-GB" dirty="0"/>
              <a:t> </a:t>
            </a:r>
            <a:r>
              <a:rPr lang="en-GB" dirty="0" err="1"/>
              <a:t>srauto</a:t>
            </a:r>
            <a:r>
              <a:rPr lang="en-GB" dirty="0"/>
              <a:t> </a:t>
            </a:r>
            <a:r>
              <a:rPr lang="en-GB" dirty="0" err="1"/>
              <a:t>kryptį</a:t>
            </a:r>
            <a:endParaRPr lang="lt-LT" dirty="0"/>
          </a:p>
          <a:p>
            <a:pPr marL="514350" lvl="0" indent="-514350">
              <a:buFont typeface="+mj-lt"/>
              <a:buAutoNum type="alphaLcParenR"/>
            </a:pPr>
            <a:r>
              <a:rPr lang="en-GB" dirty="0" err="1"/>
              <a:t>Burę</a:t>
            </a:r>
            <a:r>
              <a:rPr lang="en-GB" dirty="0"/>
              <a:t> </a:t>
            </a:r>
            <a:r>
              <a:rPr lang="en-GB" dirty="0" err="1"/>
              <a:t>aptekančio</a:t>
            </a:r>
            <a:r>
              <a:rPr lang="en-GB" dirty="0"/>
              <a:t> </a:t>
            </a:r>
            <a:r>
              <a:rPr lang="en-GB" dirty="0" err="1"/>
              <a:t>oro</a:t>
            </a:r>
            <a:r>
              <a:rPr lang="en-GB" dirty="0"/>
              <a:t> </a:t>
            </a:r>
            <a:r>
              <a:rPr lang="en-GB" dirty="0" err="1"/>
              <a:t>srauto</a:t>
            </a:r>
            <a:r>
              <a:rPr lang="en-GB" dirty="0"/>
              <a:t> </a:t>
            </a:r>
            <a:r>
              <a:rPr lang="en-GB" dirty="0" err="1"/>
              <a:t>pilnumą</a:t>
            </a:r>
            <a:r>
              <a:rPr lang="en-GB" dirty="0"/>
              <a:t> </a:t>
            </a:r>
            <a:endParaRPr lang="lt-LT" dirty="0"/>
          </a:p>
          <a:p>
            <a:pPr marL="514350" lvl="0" indent="-514350">
              <a:buFont typeface="+mj-lt"/>
              <a:buAutoNum type="alphaLcParenR"/>
            </a:pPr>
            <a:r>
              <a:rPr lang="en-GB" dirty="0" err="1"/>
              <a:t>Burę</a:t>
            </a:r>
            <a:r>
              <a:rPr lang="en-GB" dirty="0"/>
              <a:t> </a:t>
            </a:r>
            <a:r>
              <a:rPr lang="en-GB" dirty="0" err="1"/>
              <a:t>aptekančio</a:t>
            </a:r>
            <a:r>
              <a:rPr lang="en-GB" dirty="0"/>
              <a:t> </a:t>
            </a:r>
            <a:r>
              <a:rPr lang="en-GB" dirty="0" err="1"/>
              <a:t>oro</a:t>
            </a:r>
            <a:r>
              <a:rPr lang="en-GB" dirty="0"/>
              <a:t> </a:t>
            </a:r>
            <a:r>
              <a:rPr lang="en-GB" dirty="0" err="1"/>
              <a:t>srauto</a:t>
            </a:r>
            <a:r>
              <a:rPr lang="en-GB" dirty="0"/>
              <a:t> </a:t>
            </a:r>
            <a:r>
              <a:rPr lang="en-GB" dirty="0" err="1"/>
              <a:t>rūšį</a:t>
            </a: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5115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838200" y="288758"/>
            <a:ext cx="5181600" cy="6280484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lt-LT" b="1" dirty="0"/>
              <a:t>7. </a:t>
            </a:r>
            <a:r>
              <a:rPr lang="en-GB" b="1" dirty="0" err="1"/>
              <a:t>Ką</a:t>
            </a:r>
            <a:r>
              <a:rPr lang="en-GB" b="1" dirty="0"/>
              <a:t> </a:t>
            </a:r>
            <a:r>
              <a:rPr lang="en-GB" b="1" dirty="0" err="1"/>
              <a:t>reiškia</a:t>
            </a:r>
            <a:r>
              <a:rPr lang="en-GB" b="1" dirty="0"/>
              <a:t> </a:t>
            </a:r>
            <a:r>
              <a:rPr lang="en-GB" b="1" dirty="0" err="1"/>
              <a:t>buriuotojų</a:t>
            </a:r>
            <a:r>
              <a:rPr lang="en-GB" b="1" dirty="0"/>
              <a:t> </a:t>
            </a:r>
            <a:r>
              <a:rPr lang="en-GB" b="1" dirty="0" err="1"/>
              <a:t>terminas</a:t>
            </a:r>
            <a:r>
              <a:rPr lang="en-GB" b="1" dirty="0"/>
              <a:t> "</a:t>
            </a:r>
            <a:r>
              <a:rPr lang="en-GB" b="1" dirty="0" err="1"/>
              <a:t>venduoti</a:t>
            </a:r>
            <a:r>
              <a:rPr lang="en-GB" b="1" dirty="0"/>
              <a:t>"? </a:t>
            </a:r>
            <a:endParaRPr lang="lt-LT" b="1" dirty="0"/>
          </a:p>
          <a:p>
            <a:pPr marL="0" lvl="0" indent="0">
              <a:buNone/>
            </a:pPr>
            <a:endParaRPr lang="lt-LT" dirty="0"/>
          </a:p>
          <a:p>
            <a:pPr marL="514350" lvl="0" indent="-514350">
              <a:buFont typeface="+mj-lt"/>
              <a:buAutoNum type="alphaLcParenR"/>
            </a:pPr>
            <a:r>
              <a:rPr lang="en-GB" dirty="0" err="1"/>
              <a:t>Padėtis</a:t>
            </a:r>
            <a:r>
              <a:rPr lang="en-GB" dirty="0"/>
              <a:t> kai </a:t>
            </a:r>
            <a:r>
              <a:rPr lang="en-GB" dirty="0" err="1"/>
              <a:t>jachta</a:t>
            </a:r>
            <a:r>
              <a:rPr lang="en-GB" dirty="0"/>
              <a:t> </a:t>
            </a:r>
            <a:r>
              <a:rPr lang="en-GB" dirty="0" err="1"/>
              <a:t>stovi</a:t>
            </a:r>
            <a:r>
              <a:rPr lang="en-GB" dirty="0"/>
              <a:t> </a:t>
            </a:r>
            <a:r>
              <a:rPr lang="en-GB" dirty="0" err="1"/>
              <a:t>prieš</a:t>
            </a:r>
            <a:r>
              <a:rPr lang="en-GB" dirty="0"/>
              <a:t> </a:t>
            </a:r>
            <a:r>
              <a:rPr lang="en-GB" dirty="0" err="1"/>
              <a:t>vėją</a:t>
            </a:r>
            <a:r>
              <a:rPr lang="en-GB" dirty="0"/>
              <a:t> </a:t>
            </a:r>
            <a:endParaRPr lang="lt-LT" dirty="0"/>
          </a:p>
          <a:p>
            <a:pPr marL="514350" lvl="0" indent="-514350">
              <a:buFont typeface="+mj-lt"/>
              <a:buAutoNum type="alphaLcParenR"/>
            </a:pPr>
            <a:r>
              <a:rPr lang="en-GB" dirty="0" err="1"/>
              <a:t>Posūkis</a:t>
            </a:r>
            <a:r>
              <a:rPr lang="en-GB" dirty="0"/>
              <a:t> kai </a:t>
            </a:r>
            <a:r>
              <a:rPr lang="en-GB" dirty="0" err="1"/>
              <a:t>jachta</a:t>
            </a:r>
            <a:r>
              <a:rPr lang="en-GB" dirty="0"/>
              <a:t> </a:t>
            </a:r>
            <a:r>
              <a:rPr lang="en-GB" dirty="0" err="1"/>
              <a:t>kerta</a:t>
            </a:r>
            <a:r>
              <a:rPr lang="en-GB" dirty="0"/>
              <a:t> </a:t>
            </a:r>
            <a:r>
              <a:rPr lang="en-GB" dirty="0" err="1"/>
              <a:t>vėjo</a:t>
            </a:r>
            <a:r>
              <a:rPr lang="en-GB" dirty="0"/>
              <a:t> </a:t>
            </a:r>
            <a:r>
              <a:rPr lang="en-GB" dirty="0" err="1"/>
              <a:t>kryptį</a:t>
            </a:r>
            <a:r>
              <a:rPr lang="en-GB" dirty="0"/>
              <a:t> </a:t>
            </a:r>
            <a:r>
              <a:rPr lang="en-GB" dirty="0" err="1"/>
              <a:t>laivo</a:t>
            </a:r>
            <a:r>
              <a:rPr lang="en-GB" dirty="0"/>
              <a:t> </a:t>
            </a:r>
            <a:r>
              <a:rPr lang="en-GB" dirty="0" err="1"/>
              <a:t>nosimi</a:t>
            </a:r>
            <a:endParaRPr lang="lt-LT" dirty="0"/>
          </a:p>
          <a:p>
            <a:pPr marL="514350" lvl="0" indent="-514350">
              <a:buFont typeface="+mj-lt"/>
              <a:buAutoNum type="alphaLcParenR"/>
            </a:pPr>
            <a:r>
              <a:rPr lang="en-GB" dirty="0" err="1"/>
              <a:t>Jachtos</a:t>
            </a:r>
            <a:r>
              <a:rPr lang="en-GB" dirty="0"/>
              <a:t> </a:t>
            </a:r>
            <a:r>
              <a:rPr lang="en-GB" dirty="0" err="1"/>
              <a:t>dreifavimas</a:t>
            </a:r>
            <a:r>
              <a:rPr lang="en-GB" dirty="0"/>
              <a:t> </a:t>
            </a:r>
            <a:r>
              <a:rPr lang="en-GB" dirty="0" err="1"/>
              <a:t>pavėjui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en-GB" b="1" dirty="0"/>
              <a:t>8. </a:t>
            </a:r>
            <a:r>
              <a:rPr lang="en-GB" b="1" dirty="0" err="1"/>
              <a:t>Gelbėjimo</a:t>
            </a:r>
            <a:r>
              <a:rPr lang="en-GB" b="1" dirty="0"/>
              <a:t> </a:t>
            </a:r>
            <a:r>
              <a:rPr lang="en-GB" b="1" dirty="0" err="1"/>
              <a:t>liemenes</a:t>
            </a:r>
            <a:r>
              <a:rPr lang="en-GB" b="1" dirty="0"/>
              <a:t> </a:t>
            </a:r>
            <a:r>
              <a:rPr lang="en-GB" b="1" dirty="0" err="1"/>
              <a:t>privaloma</a:t>
            </a:r>
            <a:r>
              <a:rPr lang="en-GB" b="1" dirty="0"/>
              <a:t> </a:t>
            </a:r>
            <a:r>
              <a:rPr lang="en-GB" b="1" dirty="0" err="1"/>
              <a:t>vilkėti</a:t>
            </a:r>
            <a:r>
              <a:rPr lang="en-GB" b="1" dirty="0"/>
              <a:t>: </a:t>
            </a:r>
            <a:endParaRPr lang="lt-LT" b="1" dirty="0"/>
          </a:p>
          <a:p>
            <a:pPr marL="0" indent="0">
              <a:buNone/>
            </a:pP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Žvejams</a:t>
            </a:r>
            <a:r>
              <a:rPr lang="en-GB" dirty="0"/>
              <a:t> </a:t>
            </a:r>
            <a:r>
              <a:rPr lang="en-GB" dirty="0" err="1"/>
              <a:t>ruošiant</a:t>
            </a:r>
            <a:r>
              <a:rPr lang="en-GB" dirty="0"/>
              <a:t> </a:t>
            </a:r>
            <a:r>
              <a:rPr lang="en-GB" dirty="0" err="1"/>
              <a:t>vakarienę</a:t>
            </a:r>
            <a:r>
              <a:rPr lang="en-GB" dirty="0"/>
              <a:t> 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Visada</a:t>
            </a:r>
            <a:r>
              <a:rPr lang="en-GB" dirty="0"/>
              <a:t>, </a:t>
            </a:r>
            <a:r>
              <a:rPr lang="en-GB" dirty="0" err="1"/>
              <a:t>būnant</a:t>
            </a:r>
            <a:r>
              <a:rPr lang="en-GB" dirty="0"/>
              <a:t> ant </a:t>
            </a:r>
            <a:r>
              <a:rPr lang="en-GB" dirty="0" err="1"/>
              <a:t>denio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Maudantis</a:t>
            </a:r>
            <a:r>
              <a:rPr lang="en-GB" dirty="0"/>
              <a:t> </a:t>
            </a:r>
            <a:r>
              <a:rPr lang="en-GB" dirty="0" err="1"/>
              <a:t>jachtai</a:t>
            </a:r>
            <a:r>
              <a:rPr lang="en-GB" dirty="0"/>
              <a:t> </a:t>
            </a:r>
            <a:r>
              <a:rPr lang="en-GB" dirty="0" err="1"/>
              <a:t>sustojus</a:t>
            </a:r>
            <a:r>
              <a:rPr lang="en-GB" dirty="0"/>
              <a:t> </a:t>
            </a:r>
            <a:r>
              <a:rPr lang="en-GB" dirty="0" err="1"/>
              <a:t>prie</a:t>
            </a:r>
            <a:r>
              <a:rPr lang="en-GB" dirty="0"/>
              <a:t> </a:t>
            </a:r>
            <a:r>
              <a:rPr lang="en-GB" dirty="0" err="1"/>
              <a:t>kranto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en-GB" b="1" dirty="0"/>
              <a:t>9. Kas </a:t>
            </a:r>
            <a:r>
              <a:rPr lang="en-GB" b="1" dirty="0" err="1"/>
              <a:t>yra</a:t>
            </a:r>
            <a:r>
              <a:rPr lang="en-GB" b="1" dirty="0"/>
              <a:t> </a:t>
            </a:r>
            <a:r>
              <a:rPr lang="en-GB" b="1" dirty="0" err="1"/>
              <a:t>platuma</a:t>
            </a:r>
            <a:r>
              <a:rPr lang="en-GB" b="1" dirty="0"/>
              <a:t> (φ)? </a:t>
            </a:r>
            <a:endParaRPr lang="lt-LT" b="1" dirty="0"/>
          </a:p>
          <a:p>
            <a:pPr marL="0" indent="0">
              <a:buNone/>
            </a:pP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Jachtos</a:t>
            </a:r>
            <a:r>
              <a:rPr lang="en-GB" dirty="0"/>
              <a:t> </a:t>
            </a:r>
            <a:r>
              <a:rPr lang="en-GB" dirty="0" err="1"/>
              <a:t>korpuso</a:t>
            </a:r>
            <a:r>
              <a:rPr lang="en-GB" dirty="0"/>
              <a:t> </a:t>
            </a:r>
            <a:r>
              <a:rPr lang="en-GB" dirty="0" err="1"/>
              <a:t>plotis</a:t>
            </a:r>
            <a:r>
              <a:rPr lang="en-GB" dirty="0"/>
              <a:t> 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Kampas</a:t>
            </a:r>
            <a:r>
              <a:rPr lang="en-GB" dirty="0"/>
              <a:t> tarp </a:t>
            </a:r>
            <a:r>
              <a:rPr lang="en-GB" dirty="0" err="1"/>
              <a:t>pusiaujo</a:t>
            </a:r>
            <a:r>
              <a:rPr lang="en-GB" dirty="0"/>
              <a:t> </a:t>
            </a:r>
            <a:r>
              <a:rPr lang="en-GB" dirty="0" err="1"/>
              <a:t>plokštumos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spindulio</a:t>
            </a:r>
            <a:r>
              <a:rPr lang="en-GB" dirty="0"/>
              <a:t>, </a:t>
            </a:r>
            <a:r>
              <a:rPr lang="en-GB" dirty="0" err="1"/>
              <a:t>nuleisto</a:t>
            </a:r>
            <a:r>
              <a:rPr lang="en-GB" dirty="0"/>
              <a:t> </a:t>
            </a:r>
            <a:r>
              <a:rPr lang="en-GB" dirty="0" err="1"/>
              <a:t>iš</a:t>
            </a:r>
            <a:r>
              <a:rPr lang="en-GB" dirty="0"/>
              <a:t> </a:t>
            </a:r>
            <a:r>
              <a:rPr lang="en-GB" dirty="0" err="1"/>
              <a:t>stebėtojo</a:t>
            </a:r>
            <a:r>
              <a:rPr lang="en-GB" dirty="0"/>
              <a:t> </a:t>
            </a:r>
            <a:r>
              <a:rPr lang="en-GB" dirty="0" err="1"/>
              <a:t>taško</a:t>
            </a:r>
            <a:r>
              <a:rPr lang="en-GB" dirty="0"/>
              <a:t> į </a:t>
            </a:r>
            <a:r>
              <a:rPr lang="en-GB" dirty="0" err="1"/>
              <a:t>Žemės</a:t>
            </a:r>
            <a:r>
              <a:rPr lang="en-GB" dirty="0"/>
              <a:t> </a:t>
            </a:r>
            <a:r>
              <a:rPr lang="en-GB" dirty="0" err="1"/>
              <a:t>centrą</a:t>
            </a:r>
            <a:r>
              <a:rPr lang="en-GB" dirty="0"/>
              <a:t>. </a:t>
            </a:r>
            <a:r>
              <a:rPr lang="en-GB" dirty="0" err="1"/>
              <a:t>Galimos</a:t>
            </a:r>
            <a:r>
              <a:rPr lang="en-GB" dirty="0"/>
              <a:t> </a:t>
            </a:r>
            <a:r>
              <a:rPr lang="en-GB" dirty="0" err="1"/>
              <a:t>reikšmės</a:t>
            </a:r>
            <a:r>
              <a:rPr lang="en-GB" dirty="0"/>
              <a:t>: </a:t>
            </a:r>
            <a:r>
              <a:rPr lang="en-GB" dirty="0" err="1"/>
              <a:t>nuo</a:t>
            </a:r>
            <a:r>
              <a:rPr lang="en-GB" dirty="0"/>
              <a:t> 0° </a:t>
            </a:r>
            <a:r>
              <a:rPr lang="en-GB" dirty="0" err="1"/>
              <a:t>iki</a:t>
            </a:r>
            <a:r>
              <a:rPr lang="en-GB" dirty="0"/>
              <a:t> 90°N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nuo</a:t>
            </a:r>
            <a:r>
              <a:rPr lang="en-GB" dirty="0"/>
              <a:t> 0° </a:t>
            </a:r>
            <a:r>
              <a:rPr lang="en-GB" dirty="0" err="1"/>
              <a:t>iki</a:t>
            </a:r>
            <a:r>
              <a:rPr lang="en-GB" dirty="0"/>
              <a:t> 90°S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Meridiano</a:t>
            </a:r>
            <a:r>
              <a:rPr lang="en-GB" dirty="0"/>
              <a:t> </a:t>
            </a:r>
            <a:r>
              <a:rPr lang="en-GB" dirty="0" err="1"/>
              <a:t>lankai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6172200" y="288758"/>
            <a:ext cx="5181600" cy="588820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GB" b="1" dirty="0"/>
              <a:t>10. Kas </a:t>
            </a:r>
            <a:r>
              <a:rPr lang="en-GB" b="1" dirty="0" err="1"/>
              <a:t>yra</a:t>
            </a:r>
            <a:r>
              <a:rPr lang="en-GB" b="1" dirty="0"/>
              <a:t> </a:t>
            </a:r>
            <a:r>
              <a:rPr lang="en-GB" b="1" dirty="0" err="1"/>
              <a:t>ilguma</a:t>
            </a:r>
            <a:r>
              <a:rPr lang="en-GB" b="1" dirty="0"/>
              <a:t> (λ)? </a:t>
            </a:r>
            <a:endParaRPr lang="lt-LT" b="1" dirty="0"/>
          </a:p>
          <a:p>
            <a:pPr marL="0" indent="0">
              <a:buNone/>
            </a:pP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Jachtos</a:t>
            </a:r>
            <a:r>
              <a:rPr lang="en-GB" dirty="0"/>
              <a:t> </a:t>
            </a:r>
            <a:r>
              <a:rPr lang="en-GB" dirty="0" err="1"/>
              <a:t>ilgis</a:t>
            </a:r>
            <a:r>
              <a:rPr lang="en-GB" dirty="0"/>
              <a:t> 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Dienovidinio</a:t>
            </a:r>
            <a:r>
              <a:rPr lang="en-GB" dirty="0"/>
              <a:t> </a:t>
            </a:r>
            <a:r>
              <a:rPr lang="en-GB" dirty="0" err="1"/>
              <a:t>lankai</a:t>
            </a:r>
            <a:r>
              <a:rPr lang="en-GB" dirty="0"/>
              <a:t> 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Kampas</a:t>
            </a:r>
            <a:r>
              <a:rPr lang="en-GB" dirty="0"/>
              <a:t> tarp </a:t>
            </a:r>
            <a:r>
              <a:rPr lang="en-GB" dirty="0" err="1"/>
              <a:t>nulinio</a:t>
            </a:r>
            <a:r>
              <a:rPr lang="en-GB" dirty="0"/>
              <a:t> </a:t>
            </a:r>
            <a:r>
              <a:rPr lang="en-GB" dirty="0" err="1"/>
              <a:t>dienovidinio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stebėtojo</a:t>
            </a:r>
            <a:r>
              <a:rPr lang="en-GB" dirty="0"/>
              <a:t> </a:t>
            </a:r>
            <a:r>
              <a:rPr lang="en-GB" dirty="0" err="1"/>
              <a:t>dienovidinio</a:t>
            </a:r>
            <a:r>
              <a:rPr lang="en-GB" dirty="0"/>
              <a:t>. </a:t>
            </a:r>
            <a:r>
              <a:rPr lang="en-GB" dirty="0" err="1"/>
              <a:t>Galimos</a:t>
            </a:r>
            <a:r>
              <a:rPr lang="en-GB" dirty="0"/>
              <a:t> </a:t>
            </a:r>
            <a:r>
              <a:rPr lang="en-GB" dirty="0" err="1"/>
              <a:t>reikšmės</a:t>
            </a:r>
            <a:r>
              <a:rPr lang="en-GB" dirty="0"/>
              <a:t>: </a:t>
            </a:r>
            <a:r>
              <a:rPr lang="en-GB" dirty="0" err="1"/>
              <a:t>nuo</a:t>
            </a:r>
            <a:r>
              <a:rPr lang="en-GB" dirty="0"/>
              <a:t> 0° </a:t>
            </a:r>
            <a:r>
              <a:rPr lang="en-GB" dirty="0" err="1"/>
              <a:t>iki</a:t>
            </a:r>
            <a:r>
              <a:rPr lang="en-GB" dirty="0"/>
              <a:t> 180° W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nuo</a:t>
            </a:r>
            <a:r>
              <a:rPr lang="en-GB" dirty="0"/>
              <a:t> 0° </a:t>
            </a:r>
            <a:r>
              <a:rPr lang="en-GB" dirty="0" err="1"/>
              <a:t>iki</a:t>
            </a:r>
            <a:r>
              <a:rPr lang="en-GB" dirty="0"/>
              <a:t> 180°E</a:t>
            </a:r>
            <a:endParaRPr lang="lt-LT" dirty="0"/>
          </a:p>
          <a:p>
            <a:pPr marL="0" indent="0">
              <a:buNone/>
            </a:pPr>
            <a:r>
              <a:rPr lang="en-GB" dirty="0"/>
              <a:t> </a:t>
            </a:r>
            <a:endParaRPr lang="lt-LT" dirty="0"/>
          </a:p>
          <a:p>
            <a:pPr marL="0" indent="0">
              <a:buNone/>
            </a:pPr>
            <a:r>
              <a:rPr lang="en-GB" b="1" dirty="0"/>
              <a:t>11. Kas </a:t>
            </a:r>
            <a:r>
              <a:rPr lang="en-GB" b="1" dirty="0" err="1"/>
              <a:t>žemės</a:t>
            </a:r>
            <a:r>
              <a:rPr lang="en-GB" b="1" dirty="0"/>
              <a:t> </a:t>
            </a:r>
            <a:r>
              <a:rPr lang="en-GB" b="1" dirty="0" err="1"/>
              <a:t>paviršiuje</a:t>
            </a:r>
            <a:r>
              <a:rPr lang="en-GB" b="1" dirty="0"/>
              <a:t> </a:t>
            </a:r>
            <a:r>
              <a:rPr lang="en-GB" b="1" dirty="0" err="1"/>
              <a:t>yra</a:t>
            </a:r>
            <a:r>
              <a:rPr lang="en-GB" b="1" dirty="0"/>
              <a:t> </a:t>
            </a:r>
            <a:r>
              <a:rPr lang="en-GB" b="1" dirty="0" err="1"/>
              <a:t>geografinės</a:t>
            </a:r>
            <a:r>
              <a:rPr lang="en-GB" b="1" dirty="0"/>
              <a:t> </a:t>
            </a:r>
            <a:r>
              <a:rPr lang="en-GB" b="1" dirty="0" err="1"/>
              <a:t>koordinatės</a:t>
            </a:r>
            <a:r>
              <a:rPr lang="en-GB" b="1" dirty="0"/>
              <a:t>? </a:t>
            </a:r>
            <a:endParaRPr lang="lt-LT" b="1" dirty="0"/>
          </a:p>
          <a:p>
            <a:pPr marL="0" indent="0">
              <a:buNone/>
            </a:pP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Platuma</a:t>
            </a:r>
            <a:r>
              <a:rPr lang="en-GB" dirty="0"/>
              <a:t> </a:t>
            </a:r>
            <a:r>
              <a:rPr lang="en-GB" dirty="0" err="1"/>
              <a:t>ir</a:t>
            </a:r>
            <a:r>
              <a:rPr lang="en-GB" dirty="0"/>
              <a:t> </a:t>
            </a:r>
            <a:r>
              <a:rPr lang="en-GB" dirty="0" err="1"/>
              <a:t>ilguma</a:t>
            </a:r>
            <a:r>
              <a:rPr lang="en-GB" dirty="0"/>
              <a:t> </a:t>
            </a:r>
            <a:r>
              <a:rPr lang="en-GB" dirty="0" err="1"/>
              <a:t>žemės</a:t>
            </a:r>
            <a:r>
              <a:rPr lang="en-GB" dirty="0"/>
              <a:t> </a:t>
            </a:r>
            <a:r>
              <a:rPr lang="en-GB" dirty="0" err="1"/>
              <a:t>paviršiuje</a:t>
            </a:r>
            <a:r>
              <a:rPr lang="en-GB" dirty="0"/>
              <a:t> 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skirtumas</a:t>
            </a:r>
            <a:r>
              <a:rPr lang="en-GB" dirty="0"/>
              <a:t> (IS) 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 err="1"/>
              <a:t>IlgumųPlatumų</a:t>
            </a:r>
            <a:r>
              <a:rPr lang="en-GB" dirty="0"/>
              <a:t> </a:t>
            </a:r>
            <a:r>
              <a:rPr lang="en-GB" dirty="0" err="1"/>
              <a:t>skirtumas</a:t>
            </a:r>
            <a:r>
              <a:rPr lang="en-GB" dirty="0"/>
              <a:t> (PS)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en-GB" b="1" dirty="0"/>
              <a:t>12. Kam </a:t>
            </a:r>
            <a:r>
              <a:rPr lang="en-GB" b="1" dirty="0" err="1"/>
              <a:t>lygi</a:t>
            </a:r>
            <a:r>
              <a:rPr lang="en-GB" b="1" dirty="0"/>
              <a:t> </a:t>
            </a:r>
            <a:r>
              <a:rPr lang="en-GB" b="1" dirty="0" err="1"/>
              <a:t>viena</a:t>
            </a:r>
            <a:r>
              <a:rPr lang="en-GB" b="1" dirty="0"/>
              <a:t> </a:t>
            </a:r>
            <a:r>
              <a:rPr lang="en-GB" b="1" dirty="0" err="1"/>
              <a:t>jūrmylė</a:t>
            </a:r>
            <a:r>
              <a:rPr lang="en-GB" b="1" dirty="0"/>
              <a:t> </a:t>
            </a:r>
            <a:r>
              <a:rPr lang="en-GB" b="1" dirty="0" err="1"/>
              <a:t>metrais</a:t>
            </a:r>
            <a:r>
              <a:rPr lang="en-GB" b="1" dirty="0"/>
              <a:t>? </a:t>
            </a:r>
            <a:endParaRPr lang="lt-LT" b="1" dirty="0"/>
          </a:p>
          <a:p>
            <a:pPr marL="0" indent="0">
              <a:buNone/>
            </a:pP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2001 </a:t>
            </a:r>
            <a:r>
              <a:rPr lang="en-GB" dirty="0" err="1"/>
              <a:t>metrai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1852 </a:t>
            </a:r>
            <a:r>
              <a:rPr lang="en-GB" dirty="0" err="1"/>
              <a:t>metrai</a:t>
            </a:r>
            <a:r>
              <a:rPr lang="en-GB" dirty="0"/>
              <a:t> </a:t>
            </a:r>
            <a:endParaRPr lang="lt-LT" dirty="0"/>
          </a:p>
          <a:p>
            <a:pPr marL="514350" indent="-514350">
              <a:buFont typeface="+mj-lt"/>
              <a:buAutoNum type="alphaLcParenR"/>
            </a:pPr>
            <a:r>
              <a:rPr lang="en-GB" dirty="0"/>
              <a:t>1941 </a:t>
            </a:r>
            <a:r>
              <a:rPr lang="en-GB" dirty="0" err="1"/>
              <a:t>metrai</a:t>
            </a: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12</a:t>
            </a:fld>
            <a:endParaRPr lang="en-US"/>
          </a:p>
        </p:txBody>
      </p:sp>
      <p:pic>
        <p:nvPicPr>
          <p:cNvPr id="2" name="Picture 10" descr="Atlanto vandenyne užregistruota rekordinio 19 metrų aukščio banga | 15min.lt">
            <a:extLst>
              <a:ext uri="{FF2B5EF4-FFF2-40B4-BE49-F238E27FC236}">
                <a16:creationId xmlns:a16="http://schemas.microsoft.com/office/drawing/2014/main" id="{A1481D43-5A25-6DD5-C8F0-56A52D0773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21911"/>
            <a:ext cx="12192000" cy="1336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191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anga,vanduo,jūra,cunamis,milžinišką bangą - nemokamos nuotraukos.  Mediakatalogas.lt">
            <a:extLst>
              <a:ext uri="{FF2B5EF4-FFF2-40B4-BE49-F238E27FC236}">
                <a16:creationId xmlns:a16="http://schemas.microsoft.com/office/drawing/2014/main" id="{35FC8AF6-05AC-60C4-31E4-09F47B29BA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506" y="0"/>
            <a:ext cx="52626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565826" y="297811"/>
            <a:ext cx="5181600" cy="62623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b="1" dirty="0"/>
              <a:t>13. Kam </a:t>
            </a:r>
            <a:r>
              <a:rPr lang="en-GB" sz="1600" b="1" dirty="0" err="1"/>
              <a:t>lygi</a:t>
            </a:r>
            <a:r>
              <a:rPr lang="en-GB" sz="1600" b="1" dirty="0"/>
              <a:t> </a:t>
            </a:r>
            <a:r>
              <a:rPr lang="en-GB" sz="1600" b="1" dirty="0" err="1"/>
              <a:t>viena</a:t>
            </a:r>
            <a:r>
              <a:rPr lang="en-GB" sz="1600" b="1" dirty="0"/>
              <a:t> </a:t>
            </a:r>
            <a:r>
              <a:rPr lang="en-GB" sz="1600" b="1" dirty="0" err="1"/>
              <a:t>pėda</a:t>
            </a:r>
            <a:r>
              <a:rPr lang="en-GB" sz="1600" b="1" dirty="0"/>
              <a:t>? </a:t>
            </a:r>
            <a:endParaRPr lang="lt-LT" sz="1600" b="1" dirty="0"/>
          </a:p>
          <a:p>
            <a:pPr marL="514350" indent="-514350">
              <a:buFont typeface="+mj-lt"/>
              <a:buAutoNum type="alphaLcParenR"/>
            </a:pPr>
            <a:endParaRPr lang="lt-LT" sz="1600" dirty="0"/>
          </a:p>
          <a:p>
            <a:pPr marL="514350" indent="-514350">
              <a:buFont typeface="+mj-lt"/>
              <a:buAutoNum type="alphaLcParenR"/>
            </a:pPr>
            <a:r>
              <a:rPr lang="en-GB" sz="1600" dirty="0"/>
              <a:t>30,48 </a:t>
            </a:r>
            <a:r>
              <a:rPr lang="en-GB" sz="1600" dirty="0" err="1"/>
              <a:t>centimetro</a:t>
            </a:r>
            <a:endParaRPr lang="lt-LT" sz="1600" dirty="0"/>
          </a:p>
          <a:p>
            <a:pPr marL="514350" indent="-514350">
              <a:buFont typeface="+mj-lt"/>
              <a:buAutoNum type="alphaLcParenR"/>
            </a:pPr>
            <a:r>
              <a:rPr lang="en-GB" sz="1600" dirty="0"/>
              <a:t>30,30 </a:t>
            </a:r>
            <a:r>
              <a:rPr lang="en-GB" sz="1600" dirty="0" err="1"/>
              <a:t>centimetro</a:t>
            </a:r>
            <a:r>
              <a:rPr lang="en-GB" sz="1600" dirty="0"/>
              <a:t> </a:t>
            </a:r>
            <a:endParaRPr lang="lt-LT" sz="1600" dirty="0"/>
          </a:p>
          <a:p>
            <a:pPr marL="514350" indent="-514350">
              <a:buFont typeface="+mj-lt"/>
              <a:buAutoNum type="alphaLcParenR"/>
            </a:pPr>
            <a:r>
              <a:rPr lang="en-GB" sz="1600" dirty="0"/>
              <a:t>0,25 metro</a:t>
            </a:r>
            <a:endParaRPr lang="lt-LT" sz="1600" dirty="0"/>
          </a:p>
          <a:p>
            <a:pPr marL="0" indent="0">
              <a:buNone/>
            </a:pPr>
            <a:endParaRPr lang="lt-LT" sz="1600" dirty="0"/>
          </a:p>
          <a:p>
            <a:pPr marL="0" indent="0">
              <a:buNone/>
            </a:pPr>
            <a:r>
              <a:rPr lang="en-GB" sz="1600" b="1" dirty="0"/>
              <a:t>14. </a:t>
            </a:r>
            <a:r>
              <a:rPr lang="en-GB" sz="1600" b="1" dirty="0" err="1"/>
              <a:t>Kuriais</a:t>
            </a:r>
            <a:r>
              <a:rPr lang="en-GB" sz="1600" b="1" dirty="0"/>
              <a:t> </a:t>
            </a:r>
            <a:r>
              <a:rPr lang="en-GB" sz="1600" b="1" dirty="0" err="1"/>
              <a:t>matavimo</a:t>
            </a:r>
            <a:r>
              <a:rPr lang="en-GB" sz="1600" b="1" dirty="0"/>
              <a:t> </a:t>
            </a:r>
            <a:r>
              <a:rPr lang="en-GB" sz="1600" b="1" dirty="0" err="1"/>
              <a:t>vienetais</a:t>
            </a:r>
            <a:r>
              <a:rPr lang="en-GB" sz="1600" b="1" dirty="0"/>
              <a:t> </a:t>
            </a:r>
            <a:r>
              <a:rPr lang="en-GB" sz="1600" b="1" dirty="0" err="1"/>
              <a:t>matuojamas</a:t>
            </a:r>
            <a:r>
              <a:rPr lang="en-GB" sz="1600" b="1" dirty="0"/>
              <a:t> </a:t>
            </a:r>
            <a:r>
              <a:rPr lang="en-GB" sz="1600" b="1" dirty="0" err="1"/>
              <a:t>vandens</a:t>
            </a:r>
            <a:r>
              <a:rPr lang="en-GB" sz="1600" b="1" dirty="0"/>
              <a:t> </a:t>
            </a:r>
            <a:r>
              <a:rPr lang="en-GB" sz="1600" b="1" dirty="0" err="1"/>
              <a:t>bangų</a:t>
            </a:r>
            <a:r>
              <a:rPr lang="en-GB" sz="1600" b="1" dirty="0"/>
              <a:t> </a:t>
            </a:r>
            <a:r>
              <a:rPr lang="en-GB" sz="1600" b="1" dirty="0" err="1"/>
              <a:t>aukštis</a:t>
            </a:r>
            <a:r>
              <a:rPr lang="en-GB" sz="1600" b="1" dirty="0"/>
              <a:t>? </a:t>
            </a:r>
            <a:endParaRPr lang="lt-LT" sz="1600" b="1" dirty="0"/>
          </a:p>
          <a:p>
            <a:pPr marL="0" indent="0">
              <a:buNone/>
            </a:pPr>
            <a:endParaRPr lang="lt-LT" sz="1600" dirty="0"/>
          </a:p>
          <a:p>
            <a:pPr marL="514350" indent="-514350">
              <a:buFont typeface="+mj-lt"/>
              <a:buAutoNum type="alphaLcParenR"/>
            </a:pPr>
            <a:r>
              <a:rPr lang="en-GB" sz="1600" dirty="0" err="1"/>
              <a:t>Metrais</a:t>
            </a:r>
            <a:endParaRPr lang="lt-LT" sz="1600" dirty="0"/>
          </a:p>
          <a:p>
            <a:pPr marL="514350" indent="-514350">
              <a:buFont typeface="+mj-lt"/>
              <a:buAutoNum type="alphaLcParenR"/>
            </a:pPr>
            <a:r>
              <a:rPr lang="en-GB" sz="1600" dirty="0"/>
              <a:t>Balais</a:t>
            </a:r>
            <a:endParaRPr lang="lt-LT" sz="1600" dirty="0"/>
          </a:p>
          <a:p>
            <a:pPr marL="514350" indent="-514350">
              <a:buFont typeface="+mj-lt"/>
              <a:buAutoNum type="alphaLcParenR"/>
            </a:pPr>
            <a:r>
              <a:rPr lang="en-GB" sz="1600" dirty="0"/>
              <a:t>Abu </a:t>
            </a:r>
            <a:r>
              <a:rPr lang="en-GB" sz="1600" dirty="0" err="1"/>
              <a:t>atsakymai</a:t>
            </a:r>
            <a:r>
              <a:rPr lang="en-GB" sz="1600" dirty="0"/>
              <a:t> </a:t>
            </a:r>
            <a:r>
              <a:rPr lang="en-GB" sz="1600" dirty="0" err="1"/>
              <a:t>teisingi</a:t>
            </a:r>
            <a:endParaRPr lang="lt-LT" sz="1600" dirty="0"/>
          </a:p>
          <a:p>
            <a:pPr marL="0" indent="0">
              <a:buNone/>
            </a:pPr>
            <a:endParaRPr lang="lt-LT" sz="1600" dirty="0"/>
          </a:p>
          <a:p>
            <a:pPr marL="0" indent="0">
              <a:buNone/>
            </a:pPr>
            <a:r>
              <a:rPr lang="en-GB" sz="1600" b="1" dirty="0"/>
              <a:t>15. </a:t>
            </a:r>
            <a:r>
              <a:rPr lang="en-GB" sz="1600" b="1" dirty="0" err="1"/>
              <a:t>Dėl</a:t>
            </a:r>
            <a:r>
              <a:rPr lang="en-GB" sz="1600" b="1" dirty="0"/>
              <a:t> </a:t>
            </a:r>
            <a:r>
              <a:rPr lang="en-GB" sz="1600" b="1" dirty="0" err="1"/>
              <a:t>kokių</a:t>
            </a:r>
            <a:r>
              <a:rPr lang="en-GB" sz="1600" b="1" dirty="0"/>
              <a:t> </a:t>
            </a:r>
            <a:r>
              <a:rPr lang="en-GB" sz="1600" b="1" dirty="0" err="1"/>
              <a:t>priežasčių</a:t>
            </a:r>
            <a:r>
              <a:rPr lang="en-GB" sz="1600" b="1" dirty="0"/>
              <a:t> </a:t>
            </a:r>
            <a:r>
              <a:rPr lang="en-GB" sz="1600" b="1" dirty="0" err="1"/>
              <a:t>susidaro</a:t>
            </a:r>
            <a:r>
              <a:rPr lang="en-GB" sz="1600" b="1" dirty="0"/>
              <a:t> </a:t>
            </a:r>
            <a:r>
              <a:rPr lang="en-GB" sz="1600" b="1" dirty="0" err="1"/>
              <a:t>bangos</a:t>
            </a:r>
            <a:r>
              <a:rPr lang="en-GB" sz="1600" b="1" dirty="0"/>
              <a:t> </a:t>
            </a:r>
            <a:r>
              <a:rPr lang="en-GB" sz="1600" b="1" dirty="0" err="1"/>
              <a:t>vandenyje</a:t>
            </a:r>
            <a:r>
              <a:rPr lang="en-GB" sz="1600" b="1" dirty="0"/>
              <a:t>? </a:t>
            </a:r>
            <a:endParaRPr lang="lt-LT" sz="1600" b="1" dirty="0"/>
          </a:p>
          <a:p>
            <a:endParaRPr lang="lt-LT" sz="1600" dirty="0"/>
          </a:p>
          <a:p>
            <a:pPr marL="514350" lvl="0" indent="-514350">
              <a:buFont typeface="+mj-lt"/>
              <a:buAutoNum type="alphaLcParenR"/>
            </a:pPr>
            <a:r>
              <a:rPr lang="en-GB" sz="1600" dirty="0" err="1"/>
              <a:t>Dėl</a:t>
            </a:r>
            <a:r>
              <a:rPr lang="en-GB" sz="1600" dirty="0"/>
              <a:t> </a:t>
            </a:r>
            <a:r>
              <a:rPr lang="en-GB" sz="1600" dirty="0" err="1"/>
              <a:t>vėjo</a:t>
            </a:r>
            <a:r>
              <a:rPr lang="en-GB" sz="1600" dirty="0"/>
              <a:t> </a:t>
            </a:r>
            <a:r>
              <a:rPr lang="en-GB" sz="1600" dirty="0" err="1"/>
              <a:t>ir</a:t>
            </a:r>
            <a:r>
              <a:rPr lang="en-GB" sz="1600" dirty="0"/>
              <a:t> </a:t>
            </a:r>
            <a:r>
              <a:rPr lang="en-GB" sz="1600" dirty="0" err="1"/>
              <a:t>srovių</a:t>
            </a:r>
            <a:r>
              <a:rPr lang="en-GB" sz="1600" dirty="0"/>
              <a:t> </a:t>
            </a:r>
            <a:endParaRPr lang="lt-LT" sz="1600" dirty="0"/>
          </a:p>
          <a:p>
            <a:pPr marL="514350" lvl="0" indent="-514350">
              <a:buFont typeface="+mj-lt"/>
              <a:buAutoNum type="alphaLcParenR"/>
            </a:pPr>
            <a:r>
              <a:rPr lang="en-GB" sz="1600" dirty="0" err="1"/>
              <a:t>Dėl</a:t>
            </a:r>
            <a:r>
              <a:rPr lang="en-GB" sz="1600" dirty="0"/>
              <a:t> </a:t>
            </a:r>
            <a:r>
              <a:rPr lang="en-GB" sz="1600" dirty="0" err="1"/>
              <a:t>besimaudančių</a:t>
            </a:r>
            <a:r>
              <a:rPr lang="en-GB" sz="1600" dirty="0"/>
              <a:t> </a:t>
            </a:r>
            <a:r>
              <a:rPr lang="en-GB" sz="1600" dirty="0" err="1"/>
              <a:t>vandenyne</a:t>
            </a:r>
            <a:r>
              <a:rPr lang="en-GB" sz="1600" dirty="0"/>
              <a:t> </a:t>
            </a:r>
            <a:r>
              <a:rPr lang="en-GB" sz="1600" dirty="0" err="1"/>
              <a:t>kiekio</a:t>
            </a:r>
            <a:endParaRPr lang="lt-LT" sz="1600" dirty="0"/>
          </a:p>
          <a:p>
            <a:pPr marL="514350" lvl="0" indent="-514350">
              <a:buFont typeface="+mj-lt"/>
              <a:buAutoNum type="alphaLcParenR"/>
            </a:pPr>
            <a:r>
              <a:rPr lang="en-GB" sz="1600" dirty="0" err="1"/>
              <a:t>Dėl</a:t>
            </a:r>
            <a:r>
              <a:rPr lang="en-GB" sz="1600" dirty="0"/>
              <a:t> </a:t>
            </a:r>
            <a:r>
              <a:rPr lang="en-GB" sz="1600" dirty="0" err="1"/>
              <a:t>saulės</a:t>
            </a:r>
            <a:r>
              <a:rPr lang="en-GB" sz="1600" dirty="0"/>
              <a:t> </a:t>
            </a:r>
            <a:r>
              <a:rPr lang="en-GB" sz="1600" dirty="0" err="1"/>
              <a:t>blyksnių</a:t>
            </a:r>
            <a:endParaRPr lang="lt-LT" sz="1600" dirty="0"/>
          </a:p>
          <a:p>
            <a:pPr marL="0" indent="0">
              <a:buNone/>
            </a:pPr>
            <a:endParaRPr lang="lt-LT" sz="18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5923332" y="262731"/>
            <a:ext cx="5167011" cy="435133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lt-LT" sz="11200" b="1" dirty="0"/>
              <a:t>TESTO ATSAKYMAI:</a:t>
            </a:r>
            <a:endParaRPr lang="en-US" sz="11200" b="1" dirty="0"/>
          </a:p>
          <a:p>
            <a:pPr marL="0" indent="0" algn="ctr">
              <a:buNone/>
            </a:pPr>
            <a:endParaRPr lang="lt-LT" sz="11200" b="1" dirty="0"/>
          </a:p>
          <a:p>
            <a:pPr marL="514350" indent="-514350" algn="ctr">
              <a:buAutoNum type="arabicPeriod"/>
            </a:pPr>
            <a:r>
              <a:rPr lang="lt-LT" sz="8000" b="1" dirty="0"/>
              <a:t>A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B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A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B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B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A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B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B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B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C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A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B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A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C</a:t>
            </a:r>
          </a:p>
          <a:p>
            <a:pPr marL="514350" indent="-514350" algn="ctr">
              <a:buAutoNum type="arabicPeriod"/>
            </a:pPr>
            <a:r>
              <a:rPr lang="lt-LT" sz="8000" b="1" dirty="0"/>
              <a:t>A</a:t>
            </a:r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85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ABBB52A-7F3E-4B2E-F1ED-374273A42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062" y="561989"/>
            <a:ext cx="10641875" cy="81396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LITERA</a:t>
            </a:r>
            <a:r>
              <a:rPr lang="lt-LT" dirty="0">
                <a:latin typeface="Segoe UI" panose="020B0502040204020203" pitchFamily="34" charset="0"/>
                <a:cs typeface="Segoe UI" panose="020B0502040204020203" pitchFamily="34" charset="0"/>
              </a:rPr>
              <a:t>TŪROS SĄRAŠAS</a:t>
            </a:r>
            <a:br>
              <a:rPr lang="lt-LT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56E194E-9504-BAB7-642F-FCFA8AC8D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ED257-22DB-4C68-8A74-1361CF9B1757}" type="slidenum">
              <a:rPr lang="en-US" smtClean="0"/>
              <a:t>14</a:t>
            </a:fld>
            <a:endParaRPr lang="en-U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12150F1D-4519-FF92-4E89-87CE77F02BCD}"/>
              </a:ext>
            </a:extLst>
          </p:cNvPr>
          <p:cNvSpPr txBox="1">
            <a:spLocks/>
          </p:cNvSpPr>
          <p:nvPr/>
        </p:nvSpPr>
        <p:spPr>
          <a:xfrm>
            <a:off x="775062" y="1376240"/>
            <a:ext cx="10189030" cy="23249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AutoNum type="arabicPeriod"/>
            </a:pPr>
            <a:r>
              <a:rPr lang="lt-LT" sz="1600" dirty="0">
                <a:latin typeface="Segoe UI" panose="020B0502040204020203" pitchFamily="34" charset="0"/>
                <a:cs typeface="Segoe UI" panose="020B0502040204020203" pitchFamily="34" charset="0"/>
              </a:rPr>
              <a:t>Artūras Dovydėnas „Buriavimas“, 2003m;</a:t>
            </a:r>
          </a:p>
          <a:p>
            <a:pPr marL="342900" indent="-342900">
              <a:buAutoNum type="arabicPeriod"/>
            </a:pPr>
            <a:r>
              <a:rPr lang="lt-LT" sz="1600" dirty="0">
                <a:latin typeface="Segoe UI" panose="020B0502040204020203" pitchFamily="34" charset="0"/>
                <a:cs typeface="Segoe UI" panose="020B0502040204020203" pitchFamily="34" charset="0"/>
              </a:rPr>
              <a:t>B. Stundžia „Burės ir varikliai“, 1978m;</a:t>
            </a:r>
          </a:p>
          <a:p>
            <a:pPr marL="342900" indent="-342900">
              <a:buAutoNum type="arabicPeriod"/>
            </a:pPr>
            <a:r>
              <a:rPr lang="lt-LT" sz="1600" dirty="0">
                <a:latin typeface="Segoe UI" panose="020B0502040204020203" pitchFamily="34" charset="0"/>
                <a:cs typeface="Segoe UI" panose="020B0502040204020203" pitchFamily="34" charset="0"/>
                <a:hlinkClick r:id="rId2"/>
              </a:rPr>
              <a:t>https://www.vle.lt/straipsnis/burlaivis/</a:t>
            </a:r>
            <a:r>
              <a:rPr lang="lt-LT" sz="1600" dirty="0"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marL="342900" indent="-342900">
              <a:buAutoNum type="arabicPeriod"/>
            </a:pPr>
            <a:r>
              <a:rPr lang="lt-LT" sz="1600" dirty="0">
                <a:latin typeface="Segoe UI" panose="020B0502040204020203" pitchFamily="34" charset="0"/>
                <a:cs typeface="Segoe UI" panose="020B0502040204020203" pitchFamily="34" charset="0"/>
                <a:hlinkClick r:id="rId3"/>
              </a:rPr>
              <a:t>https://muziejus.lt/lt/patirtis-po-buremis</a:t>
            </a:r>
            <a:r>
              <a:rPr lang="lt-LT" sz="1600" dirty="0"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marL="342900" indent="-342900">
              <a:buAutoNum type="arabicPeriod"/>
            </a:pPr>
            <a:r>
              <a:rPr lang="lt-LT" sz="1600" dirty="0">
                <a:latin typeface="Segoe UI" panose="020B0502040204020203" pitchFamily="34" charset="0"/>
                <a:cs typeface="Segoe UI" panose="020B0502040204020203" pitchFamily="34" charset="0"/>
                <a:hlinkClick r:id="rId4"/>
              </a:rPr>
              <a:t>https://lt.wikipedia.org/wiki/Bur%C4%97</a:t>
            </a:r>
            <a:r>
              <a:rPr lang="lt-LT" sz="1600" dirty="0"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marL="342900" indent="-342900">
              <a:buAutoNum type="arabicPeriod"/>
            </a:pPr>
            <a:r>
              <a:rPr lang="lt-LT" sz="1600" dirty="0">
                <a:latin typeface="Segoe UI" panose="020B0502040204020203" pitchFamily="34" charset="0"/>
                <a:cs typeface="Segoe UI" panose="020B0502040204020203" pitchFamily="34" charset="0"/>
                <a:hlinkClick r:id="rId5"/>
              </a:rPr>
              <a:t>https://www.yachting.com/lt-lt/news/advanced-sail-trimming</a:t>
            </a:r>
            <a:r>
              <a:rPr lang="lt-LT" sz="16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23624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3449</TotalTime>
  <Words>958</Words>
  <Application>Microsoft Office PowerPoint</Application>
  <PresentationFormat>Plačiaekranė</PresentationFormat>
  <Paragraphs>197</Paragraphs>
  <Slides>14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8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23" baseType="lpstr">
      <vt:lpstr>Arial</vt:lpstr>
      <vt:lpstr>Calibri</vt:lpstr>
      <vt:lpstr>Calibri Light</vt:lpstr>
      <vt:lpstr>Comic Sans MS</vt:lpstr>
      <vt:lpstr>Open Sans</vt:lpstr>
      <vt:lpstr>Segoe UI</vt:lpstr>
      <vt:lpstr>Times New Roman</vt:lpstr>
      <vt:lpstr>Wingdings</vt:lpstr>
      <vt:lpstr>Office Theme</vt:lpstr>
      <vt:lpstr>Kaip nemokamai apkeliauti pasaulį?</vt:lpstr>
      <vt:lpstr>„PowerPoint“ pateiktis</vt:lpstr>
      <vt:lpstr>Laivą veikiančios jėgos</vt:lpstr>
      <vt:lpstr>Vėjas ir burė</vt:lpstr>
      <vt:lpstr>Kaip vėjas veikia burę?</vt:lpstr>
      <vt:lpstr>Kaip veikia burės?</vt:lpstr>
      <vt:lpstr>Burių tipai</vt:lpstr>
      <vt:lpstr>Šiuolaikiniai buriniai laivai</vt:lpstr>
      <vt:lpstr>Vėjas yra nemokama varomoji jėga  Sugebant teisingai pasinaudoti vėju, galime ne tik nemokamai keliauti aplink pasaulį, bet ir tvariai gyventi!!!</vt:lpstr>
      <vt:lpstr>Fizikinis uždavinys</vt:lpstr>
      <vt:lpstr>Testas</vt:lpstr>
      <vt:lpstr>„PowerPoint“ pateiktis</vt:lpstr>
      <vt:lpstr>„PowerPoint“ pateiktis</vt:lpstr>
      <vt:lpstr>LITERATŪROS SĄRAŠAS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Laivą veikiančios jėgos</dc:title>
  <dc:creator>Jolita Vroblevičienė</dc:creator>
  <cp:lastModifiedBy>Marta Petrauskienė</cp:lastModifiedBy>
  <cp:revision>14</cp:revision>
  <dcterms:created xsi:type="dcterms:W3CDTF">2024-01-01T14:54:39Z</dcterms:created>
  <dcterms:modified xsi:type="dcterms:W3CDTF">2024-05-31T13:36:43Z</dcterms:modified>
</cp:coreProperties>
</file>