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66"/>
  </p:notesMasterIdLst>
  <p:sldIdLst>
    <p:sldId id="256" r:id="rId2"/>
    <p:sldId id="341" r:id="rId3"/>
    <p:sldId id="343" r:id="rId4"/>
    <p:sldId id="271" r:id="rId5"/>
    <p:sldId id="344" r:id="rId6"/>
    <p:sldId id="276" r:id="rId7"/>
    <p:sldId id="345" r:id="rId8"/>
    <p:sldId id="346" r:id="rId9"/>
    <p:sldId id="347" r:id="rId10"/>
    <p:sldId id="355" r:id="rId11"/>
    <p:sldId id="349" r:id="rId12"/>
    <p:sldId id="350" r:id="rId13"/>
    <p:sldId id="352" r:id="rId14"/>
    <p:sldId id="280" r:id="rId15"/>
    <p:sldId id="353" r:id="rId16"/>
    <p:sldId id="283" r:id="rId17"/>
    <p:sldId id="354" r:id="rId18"/>
    <p:sldId id="332" r:id="rId19"/>
    <p:sldId id="274" r:id="rId20"/>
    <p:sldId id="290" r:id="rId21"/>
    <p:sldId id="277" r:id="rId22"/>
    <p:sldId id="278" r:id="rId23"/>
    <p:sldId id="279" r:id="rId24"/>
    <p:sldId id="285" r:id="rId25"/>
    <p:sldId id="287" r:id="rId26"/>
    <p:sldId id="288" r:id="rId27"/>
    <p:sldId id="289" r:id="rId28"/>
    <p:sldId id="314" r:id="rId29"/>
    <p:sldId id="315" r:id="rId30"/>
    <p:sldId id="318" r:id="rId31"/>
    <p:sldId id="321" r:id="rId32"/>
    <p:sldId id="322" r:id="rId33"/>
    <p:sldId id="323" r:id="rId34"/>
    <p:sldId id="325" r:id="rId35"/>
    <p:sldId id="326" r:id="rId36"/>
    <p:sldId id="327" r:id="rId37"/>
    <p:sldId id="330" r:id="rId38"/>
    <p:sldId id="331" r:id="rId39"/>
    <p:sldId id="328" r:id="rId40"/>
    <p:sldId id="291" r:id="rId41"/>
    <p:sldId id="294" r:id="rId42"/>
    <p:sldId id="296" r:id="rId43"/>
    <p:sldId id="295" r:id="rId44"/>
    <p:sldId id="297" r:id="rId45"/>
    <p:sldId id="301" r:id="rId46"/>
    <p:sldId id="302" r:id="rId47"/>
    <p:sldId id="303" r:id="rId48"/>
    <p:sldId id="304" r:id="rId49"/>
    <p:sldId id="305" r:id="rId50"/>
    <p:sldId id="307" r:id="rId51"/>
    <p:sldId id="306" r:id="rId52"/>
    <p:sldId id="308" r:id="rId53"/>
    <p:sldId id="311" r:id="rId54"/>
    <p:sldId id="316" r:id="rId55"/>
    <p:sldId id="309" r:id="rId56"/>
    <p:sldId id="329" r:id="rId57"/>
    <p:sldId id="310" r:id="rId58"/>
    <p:sldId id="317" r:id="rId59"/>
    <p:sldId id="319" r:id="rId60"/>
    <p:sldId id="337" r:id="rId61"/>
    <p:sldId id="338" r:id="rId62"/>
    <p:sldId id="334" r:id="rId63"/>
    <p:sldId id="335" r:id="rId64"/>
    <p:sldId id="273"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3537"/>
    <a:srgbClr val="6F6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49305F-C44E-E304-6E2C-D9E2C61EFB08}" v="342" dt="2024-05-20T07:45:07.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emf"/><Relationship Id="rId5" Type="http://schemas.openxmlformats.org/officeDocument/2006/relationships/image" Target="../media/image31.wmf"/><Relationship Id="rId4"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6D114-D9E9-41B6-B116-0135976ACA57}" type="datetimeFigureOut">
              <a:rPr lang="lt-LT" smtClean="0"/>
              <a:t>2024-05-31</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64C7BF-FF83-4AF0-B207-D4783C50B33F}" type="slidenum">
              <a:rPr lang="lt-LT" smtClean="0"/>
              <a:t>‹#›</a:t>
            </a:fld>
            <a:endParaRPr lang="lt-LT"/>
          </a:p>
        </p:txBody>
      </p:sp>
    </p:spTree>
    <p:extLst>
      <p:ext uri="{BB962C8B-B14F-4D97-AF65-F5344CB8AC3E}">
        <p14:creationId xmlns:p14="http://schemas.microsoft.com/office/powerpoint/2010/main" val="3117938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3564C7BF-FF83-4AF0-B207-D4783C50B33F}" type="slidenum">
              <a:rPr lang="lt-LT" smtClean="0"/>
              <a:t>1</a:t>
            </a:fld>
            <a:endParaRPr lang="lt-LT"/>
          </a:p>
        </p:txBody>
      </p:sp>
    </p:spTree>
    <p:extLst>
      <p:ext uri="{BB962C8B-B14F-4D97-AF65-F5344CB8AC3E}">
        <p14:creationId xmlns:p14="http://schemas.microsoft.com/office/powerpoint/2010/main" val="970954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kaidrės vaizdo vietos rezervavimo ženklas 1">
            <a:extLst>
              <a:ext uri="{FF2B5EF4-FFF2-40B4-BE49-F238E27FC236}">
                <a16:creationId xmlns:a16="http://schemas.microsoft.com/office/drawing/2014/main" id="{9F48B5AF-75C3-4B82-A342-68BEF896DC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Pastabų vietos rezervavimo ženklas 2">
            <a:extLst>
              <a:ext uri="{FF2B5EF4-FFF2-40B4-BE49-F238E27FC236}">
                <a16:creationId xmlns:a16="http://schemas.microsoft.com/office/drawing/2014/main" id="{CEBF7F01-BF60-4D94-8F75-071D36A5D7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lt-LT" altLang="lt-LT"/>
          </a:p>
        </p:txBody>
      </p:sp>
      <p:sp>
        <p:nvSpPr>
          <p:cNvPr id="12292" name="Skaidrės numerio vietos rezervavimo ženklas 3">
            <a:extLst>
              <a:ext uri="{FF2B5EF4-FFF2-40B4-BE49-F238E27FC236}">
                <a16:creationId xmlns:a16="http://schemas.microsoft.com/office/drawing/2014/main" id="{FDA128B3-6C15-4CB0-B088-3326D7DD3E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F94AFF5-E811-4A06-AEA5-F2F19346A573}" type="slidenum">
              <a:rPr lang="lt-LT" altLang="lt-LT">
                <a:latin typeface="Arial" panose="020B0604020202020204" pitchFamily="34" charset="0"/>
              </a:rPr>
              <a:pPr>
                <a:spcBef>
                  <a:spcPct val="0"/>
                </a:spcBef>
              </a:pPr>
              <a:t>6</a:t>
            </a:fld>
            <a:endParaRPr lang="lt-LT" altLang="lt-LT">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3564C7BF-FF83-4AF0-B207-D4783C50B33F}" type="slidenum">
              <a:rPr lang="lt-LT" smtClean="0"/>
              <a:t>45</a:t>
            </a:fld>
            <a:endParaRPr lang="lt-LT"/>
          </a:p>
        </p:txBody>
      </p:sp>
    </p:spTree>
    <p:extLst>
      <p:ext uri="{BB962C8B-B14F-4D97-AF65-F5344CB8AC3E}">
        <p14:creationId xmlns:p14="http://schemas.microsoft.com/office/powerpoint/2010/main" val="2090148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9566F-0F77-42F2-A8FC-5C3C45902D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DC688054-8EE9-4C96-A823-1FA4AF383C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E8C842D1-E204-4359-AEB5-7EB14D487373}"/>
              </a:ext>
            </a:extLst>
          </p:cNvPr>
          <p:cNvSpPr>
            <a:spLocks noGrp="1"/>
          </p:cNvSpPr>
          <p:nvPr>
            <p:ph type="dt" sz="half" idx="10"/>
          </p:nvPr>
        </p:nvSpPr>
        <p:spPr/>
        <p:txBody>
          <a:bodyPr/>
          <a:lstStyle/>
          <a:p>
            <a:fld id="{9E016143-E03C-4CFD-AFDC-14E5BDEA754C}" type="datetimeFigureOut">
              <a:rPr lang="en-US" smtClean="0"/>
              <a:t>5/31/2024</a:t>
            </a:fld>
            <a:endParaRPr lang="en-US"/>
          </a:p>
        </p:txBody>
      </p:sp>
      <p:sp>
        <p:nvSpPr>
          <p:cNvPr id="5" name="Footer Placeholder 4">
            <a:extLst>
              <a:ext uri="{FF2B5EF4-FFF2-40B4-BE49-F238E27FC236}">
                <a16:creationId xmlns:a16="http://schemas.microsoft.com/office/drawing/2014/main" id="{B75C56CF-F632-48A5-A9D8-B1EA5897B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A1785-0FAF-42E2-A2A8-8644D3FC893A}"/>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044306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757F-FD6C-47DC-9D51-32EB6A1179CA}"/>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F284EC49-C9C2-4B83-95A5-886B1574B1C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6898A212-4094-4256-A38E-CB349B2A4DF9}"/>
              </a:ext>
            </a:extLst>
          </p:cNvPr>
          <p:cNvSpPr>
            <a:spLocks noGrp="1"/>
          </p:cNvSpPr>
          <p:nvPr>
            <p:ph type="dt" sz="half" idx="10"/>
          </p:nvPr>
        </p:nvSpPr>
        <p:spPr/>
        <p:txBody>
          <a:bodyPr/>
          <a:lstStyle/>
          <a:p>
            <a:fld id="{78C94063-DF36-4330-A365-08DA1FA5B7D6}" type="datetimeFigureOut">
              <a:rPr lang="en-US" smtClean="0"/>
              <a:t>5/31/2024</a:t>
            </a:fld>
            <a:endParaRPr lang="en-US"/>
          </a:p>
        </p:txBody>
      </p:sp>
      <p:sp>
        <p:nvSpPr>
          <p:cNvPr id="5" name="Footer Placeholder 4">
            <a:extLst>
              <a:ext uri="{FF2B5EF4-FFF2-40B4-BE49-F238E27FC236}">
                <a16:creationId xmlns:a16="http://schemas.microsoft.com/office/drawing/2014/main" id="{6D833DC5-3133-4B0E-BAD0-88BB5BB4A9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890891-DC27-4A73-9336-2BCF49744E35}"/>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155913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8238-6DD2-4552-A7E7-29CD8DFCA0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C228D751-4636-4795-BB2C-5545FE735C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EAC17EE-6346-4B60-8B6E-1E5EACB41FFB}"/>
              </a:ext>
            </a:extLst>
          </p:cNvPr>
          <p:cNvSpPr>
            <a:spLocks noGrp="1"/>
          </p:cNvSpPr>
          <p:nvPr>
            <p:ph type="dt" sz="half" idx="10"/>
          </p:nvPr>
        </p:nvSpPr>
        <p:spPr/>
        <p:txBody>
          <a:bodyPr/>
          <a:lstStyle/>
          <a:p>
            <a:fld id="{908A7C6C-0F39-4D70-8E8D-FE5B9C95FA73}" type="datetimeFigureOut">
              <a:rPr lang="en-US" smtClean="0"/>
              <a:t>5/31/2024</a:t>
            </a:fld>
            <a:endParaRPr lang="en-US"/>
          </a:p>
        </p:txBody>
      </p:sp>
      <p:sp>
        <p:nvSpPr>
          <p:cNvPr id="5" name="Footer Placeholder 4">
            <a:extLst>
              <a:ext uri="{FF2B5EF4-FFF2-40B4-BE49-F238E27FC236}">
                <a16:creationId xmlns:a16="http://schemas.microsoft.com/office/drawing/2014/main" id="{727823AB-8C47-4718-AACB-4F271F1297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11155-C318-4770-9A1A-348912FBA113}"/>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931205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F6D71-9629-42A1-BA37-3E68A15D21CA}"/>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AF572D7B-3DEC-4AD7-9A75-045CBD25CD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485AC383-7556-4935-BEC3-1E563CA661C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5962F62B-79E4-4A13-AE63-6E92319B2318}"/>
              </a:ext>
            </a:extLst>
          </p:cNvPr>
          <p:cNvSpPr>
            <a:spLocks noGrp="1"/>
          </p:cNvSpPr>
          <p:nvPr>
            <p:ph type="dt" sz="half" idx="10"/>
          </p:nvPr>
        </p:nvSpPr>
        <p:spPr/>
        <p:txBody>
          <a:bodyPr/>
          <a:lstStyle/>
          <a:p>
            <a:fld id="{DFCFA4AC-08CC-42CE-BD01-C191750A04EC}" type="datetimeFigureOut">
              <a:rPr lang="en-US" smtClean="0"/>
              <a:t>5/31/2024</a:t>
            </a:fld>
            <a:endParaRPr lang="en-US"/>
          </a:p>
        </p:txBody>
      </p:sp>
      <p:sp>
        <p:nvSpPr>
          <p:cNvPr id="6" name="Footer Placeholder 5">
            <a:extLst>
              <a:ext uri="{FF2B5EF4-FFF2-40B4-BE49-F238E27FC236}">
                <a16:creationId xmlns:a16="http://schemas.microsoft.com/office/drawing/2014/main" id="{144FEC47-B5CB-485A-BAC9-868BD3C5C4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E7C5A2-9FAC-4728-9271-69B5FE9A3BC8}"/>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628128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C3D1-F6DA-4525-9A79-628390F53B36}"/>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235F074B-F97E-41C5-83C2-215134E0EA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FEAF693-552D-4A6B-90D0-0BC883510FD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45D87F21-57DC-4CAB-BB05-67E0454F54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0A23533-054F-411C-869D-CAD4638925F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7CD0676F-D56F-48DB-997B-4E595AFFDCD9}"/>
              </a:ext>
            </a:extLst>
          </p:cNvPr>
          <p:cNvSpPr>
            <a:spLocks noGrp="1"/>
          </p:cNvSpPr>
          <p:nvPr>
            <p:ph type="dt" sz="half" idx="10"/>
          </p:nvPr>
        </p:nvSpPr>
        <p:spPr/>
        <p:txBody>
          <a:bodyPr/>
          <a:lstStyle/>
          <a:p>
            <a:fld id="{1BA7A723-92A7-435B-B681-F25B092FEFEB}" type="datetimeFigureOut">
              <a:rPr lang="en-US" smtClean="0"/>
              <a:t>5/31/2024</a:t>
            </a:fld>
            <a:endParaRPr lang="en-US"/>
          </a:p>
        </p:txBody>
      </p:sp>
      <p:sp>
        <p:nvSpPr>
          <p:cNvPr id="8" name="Footer Placeholder 7">
            <a:extLst>
              <a:ext uri="{FF2B5EF4-FFF2-40B4-BE49-F238E27FC236}">
                <a16:creationId xmlns:a16="http://schemas.microsoft.com/office/drawing/2014/main" id="{96EEFAF2-E210-4954-8D82-E137FA318D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9E5AEC-76B6-495D-969B-FCDDA3AF092A}"/>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876324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26BA-8A46-4F06-A055-9F401887F600}"/>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2F515E4E-002B-4CAD-A68E-6E1FDC8E9F17}"/>
              </a:ext>
            </a:extLst>
          </p:cNvPr>
          <p:cNvSpPr>
            <a:spLocks noGrp="1"/>
          </p:cNvSpPr>
          <p:nvPr>
            <p:ph type="dt" sz="half" idx="10"/>
          </p:nvPr>
        </p:nvSpPr>
        <p:spPr/>
        <p:txBody>
          <a:bodyPr/>
          <a:lstStyle/>
          <a:p>
            <a:fld id="{4F170639-886C-4FCF-9EAB-ABB5DA3F3F4A}" type="datetimeFigureOut">
              <a:rPr lang="en-US" smtClean="0"/>
              <a:t>5/31/2024</a:t>
            </a:fld>
            <a:endParaRPr lang="en-US"/>
          </a:p>
        </p:txBody>
      </p:sp>
      <p:sp>
        <p:nvSpPr>
          <p:cNvPr id="4" name="Footer Placeholder 3">
            <a:extLst>
              <a:ext uri="{FF2B5EF4-FFF2-40B4-BE49-F238E27FC236}">
                <a16:creationId xmlns:a16="http://schemas.microsoft.com/office/drawing/2014/main" id="{45E91D99-EFD7-4251-A5AF-6682C8A25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4B5814-D2F4-4733-A9BC-68EB9C6C3960}"/>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396418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98B1B7-FBBA-4460-A008-C3E2E0776173}"/>
              </a:ext>
            </a:extLst>
          </p:cNvPr>
          <p:cNvSpPr>
            <a:spLocks noGrp="1"/>
          </p:cNvSpPr>
          <p:nvPr>
            <p:ph type="dt" sz="half" idx="10"/>
          </p:nvPr>
        </p:nvSpPr>
        <p:spPr/>
        <p:txBody>
          <a:bodyPr/>
          <a:lstStyle/>
          <a:p>
            <a:fld id="{22230651-31F4-45D2-98AE-A2108F41BC07}" type="datetimeFigureOut">
              <a:rPr lang="en-US" smtClean="0"/>
              <a:t>5/31/2024</a:t>
            </a:fld>
            <a:endParaRPr lang="en-US"/>
          </a:p>
        </p:txBody>
      </p:sp>
      <p:sp>
        <p:nvSpPr>
          <p:cNvPr id="3" name="Footer Placeholder 2">
            <a:extLst>
              <a:ext uri="{FF2B5EF4-FFF2-40B4-BE49-F238E27FC236}">
                <a16:creationId xmlns:a16="http://schemas.microsoft.com/office/drawing/2014/main" id="{7D47A2F0-462E-4691-80D2-743513BF41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B9DAE7-CF8C-4A34-9F2F-64B070744BD1}"/>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699868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0FF2-DDB6-4176-B356-57CB1E84FF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94308665-02F2-4733-AA44-AFBB3CCF0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2262B835-8438-4B7C-9E6D-FD5B9D373E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37F79C-F39B-4E4C-B61A-B6EC1D80A123}"/>
              </a:ext>
            </a:extLst>
          </p:cNvPr>
          <p:cNvSpPr>
            <a:spLocks noGrp="1"/>
          </p:cNvSpPr>
          <p:nvPr>
            <p:ph type="dt" sz="half" idx="10"/>
          </p:nvPr>
        </p:nvSpPr>
        <p:spPr/>
        <p:txBody>
          <a:bodyPr/>
          <a:lstStyle/>
          <a:p>
            <a:fld id="{6F53789A-C914-4DB1-8815-80B5EC7335C5}" type="datetimeFigureOut">
              <a:rPr lang="en-US" smtClean="0"/>
              <a:t>5/31/2024</a:t>
            </a:fld>
            <a:endParaRPr lang="en-US"/>
          </a:p>
        </p:txBody>
      </p:sp>
      <p:sp>
        <p:nvSpPr>
          <p:cNvPr id="6" name="Footer Placeholder 5">
            <a:extLst>
              <a:ext uri="{FF2B5EF4-FFF2-40B4-BE49-F238E27FC236}">
                <a16:creationId xmlns:a16="http://schemas.microsoft.com/office/drawing/2014/main" id="{1DC61CA9-A977-404B-91E8-068A8E1AB9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DE5CD5-1CB0-4A7C-BE7C-DAD8261562AD}"/>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91695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4049-014B-4755-87E1-6B95F4F643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F647E6A8-FF74-490E-9208-BE8214B649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C17349D0-6E66-48E3-803D-F9A91B63F0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E4F1FB-ACB4-4062-8092-18FAED964F08}"/>
              </a:ext>
            </a:extLst>
          </p:cNvPr>
          <p:cNvSpPr>
            <a:spLocks noGrp="1"/>
          </p:cNvSpPr>
          <p:nvPr>
            <p:ph type="dt" sz="half" idx="10"/>
          </p:nvPr>
        </p:nvSpPr>
        <p:spPr/>
        <p:txBody>
          <a:bodyPr/>
          <a:lstStyle/>
          <a:p>
            <a:fld id="{5E6440AA-91A0-436F-8FDB-C0F939DCAE21}" type="datetimeFigureOut">
              <a:rPr lang="en-US" smtClean="0"/>
              <a:t>5/31/2024</a:t>
            </a:fld>
            <a:endParaRPr lang="en-US"/>
          </a:p>
        </p:txBody>
      </p:sp>
      <p:sp>
        <p:nvSpPr>
          <p:cNvPr id="6" name="Footer Placeholder 5">
            <a:extLst>
              <a:ext uri="{FF2B5EF4-FFF2-40B4-BE49-F238E27FC236}">
                <a16:creationId xmlns:a16="http://schemas.microsoft.com/office/drawing/2014/main" id="{BBFADA71-1D6B-4690-82C9-CA898E5630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94456E-86B1-407E-B1A8-77CC8A7F2754}"/>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084257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376A8-D893-4C6F-B7D5-232BBBFC3E9D}"/>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D14D7F7F-3F08-4116-BAAF-FE62D41882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0EE172E1-F9EC-4148-B46E-179D277055BB}"/>
              </a:ext>
            </a:extLst>
          </p:cNvPr>
          <p:cNvSpPr>
            <a:spLocks noGrp="1"/>
          </p:cNvSpPr>
          <p:nvPr>
            <p:ph type="dt" sz="half" idx="10"/>
          </p:nvPr>
        </p:nvSpPr>
        <p:spPr/>
        <p:txBody>
          <a:bodyPr/>
          <a:lstStyle/>
          <a:p>
            <a:fld id="{C033E54A-A8CA-48C1-9504-691B58049D29}" type="datetimeFigureOut">
              <a:rPr lang="en-US" smtClean="0"/>
              <a:t>5/31/2024</a:t>
            </a:fld>
            <a:endParaRPr lang="en-US"/>
          </a:p>
        </p:txBody>
      </p:sp>
      <p:sp>
        <p:nvSpPr>
          <p:cNvPr id="5" name="Footer Placeholder 4">
            <a:extLst>
              <a:ext uri="{FF2B5EF4-FFF2-40B4-BE49-F238E27FC236}">
                <a16:creationId xmlns:a16="http://schemas.microsoft.com/office/drawing/2014/main" id="{3E2E00F5-D90B-41B5-AE20-D3F303811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F4C566-A7AB-4A48-9394-DB3C1276852E}"/>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33065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064707-9B10-423E-AB3E-52CEF347C9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2E20C759-0794-4E83-A0A6-F62892978F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F231060C-960F-4015-AE6A-B59D7DBB7370}"/>
              </a:ext>
            </a:extLst>
          </p:cNvPr>
          <p:cNvSpPr>
            <a:spLocks noGrp="1"/>
          </p:cNvSpPr>
          <p:nvPr>
            <p:ph type="dt" sz="half" idx="10"/>
          </p:nvPr>
        </p:nvSpPr>
        <p:spPr/>
        <p:txBody>
          <a:bodyPr/>
          <a:lstStyle/>
          <a:p>
            <a:fld id="{B5F6C806-BBF7-471C-9527-881CE2266695}" type="datetimeFigureOut">
              <a:rPr lang="en-US" smtClean="0"/>
              <a:t>5/31/2024</a:t>
            </a:fld>
            <a:endParaRPr lang="en-US"/>
          </a:p>
        </p:txBody>
      </p:sp>
      <p:sp>
        <p:nvSpPr>
          <p:cNvPr id="5" name="Footer Placeholder 4">
            <a:extLst>
              <a:ext uri="{FF2B5EF4-FFF2-40B4-BE49-F238E27FC236}">
                <a16:creationId xmlns:a16="http://schemas.microsoft.com/office/drawing/2014/main" id="{7BB5A21C-B702-4FDA-8E0B-EBDC7B19A2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7D8743-8BFD-4F1B-95F9-A15861ADF940}"/>
              </a:ext>
            </a:extLst>
          </p:cNvPr>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907468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Pavadinimas ir tekstas virš turinio">
    <p:spTree>
      <p:nvGrpSpPr>
        <p:cNvPr id="1" name=""/>
        <p:cNvGrpSpPr/>
        <p:nvPr/>
      </p:nvGrpSpPr>
      <p:grpSpPr>
        <a:xfrm>
          <a:off x="0" y="0"/>
          <a:ext cx="0" cy="0"/>
          <a:chOff x="0" y="0"/>
          <a:chExt cx="0" cy="0"/>
        </a:xfrm>
      </p:grpSpPr>
      <p:sp>
        <p:nvSpPr>
          <p:cNvPr id="2" name="Antraštė 1"/>
          <p:cNvSpPr>
            <a:spLocks noGrp="1"/>
          </p:cNvSpPr>
          <p:nvPr>
            <p:ph type="title"/>
          </p:nvPr>
        </p:nvSpPr>
        <p:spPr>
          <a:xfrm>
            <a:off x="1016000" y="0"/>
            <a:ext cx="9144000" cy="609600"/>
          </a:xfrm>
        </p:spPr>
        <p:txBody>
          <a:bodyPr/>
          <a:lstStyle/>
          <a:p>
            <a:r>
              <a:rPr lang="lt-LT"/>
              <a:t>Spustelėję redag. ruoš. pavad. stilių</a:t>
            </a:r>
          </a:p>
        </p:txBody>
      </p:sp>
      <p:sp>
        <p:nvSpPr>
          <p:cNvPr id="3" name="Teksto vietos rezervavimo ženklas 2"/>
          <p:cNvSpPr>
            <a:spLocks noGrp="1"/>
          </p:cNvSpPr>
          <p:nvPr>
            <p:ph type="body" sz="half" idx="1"/>
          </p:nvPr>
        </p:nvSpPr>
        <p:spPr>
          <a:xfrm>
            <a:off x="914400" y="609600"/>
            <a:ext cx="9245600" cy="2895600"/>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914400" y="3657600"/>
            <a:ext cx="9245600" cy="2895600"/>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4">
            <a:extLst>
              <a:ext uri="{FF2B5EF4-FFF2-40B4-BE49-F238E27FC236}">
                <a16:creationId xmlns:a16="http://schemas.microsoft.com/office/drawing/2014/main" id="{DCBFBDC7-03C9-4FE5-BA28-B06D1B53A8B1}"/>
              </a:ext>
            </a:extLst>
          </p:cNvPr>
          <p:cNvSpPr>
            <a:spLocks noGrp="1"/>
          </p:cNvSpPr>
          <p:nvPr>
            <p:ph type="dt" sz="half" idx="10"/>
          </p:nvPr>
        </p:nvSpPr>
        <p:spPr>
          <a:xfrm>
            <a:off x="0" y="6661150"/>
            <a:ext cx="2844800" cy="196850"/>
          </a:xfrm>
        </p:spPr>
        <p:txBody>
          <a:bodyPr/>
          <a:lstStyle>
            <a:lvl1pPr>
              <a:defRPr/>
            </a:lvl1pPr>
          </a:lstStyle>
          <a:p>
            <a:pPr>
              <a:defRPr/>
            </a:pPr>
            <a:endParaRPr lang="en-US"/>
          </a:p>
        </p:txBody>
      </p:sp>
      <p:sp>
        <p:nvSpPr>
          <p:cNvPr id="6" name="Poraštės vietos rezervavimo ženklas 5">
            <a:extLst>
              <a:ext uri="{FF2B5EF4-FFF2-40B4-BE49-F238E27FC236}">
                <a16:creationId xmlns:a16="http://schemas.microsoft.com/office/drawing/2014/main" id="{2EE53039-1C09-4CD6-AE2F-F2329E29F281}"/>
              </a:ext>
            </a:extLst>
          </p:cNvPr>
          <p:cNvSpPr>
            <a:spLocks noGrp="1"/>
          </p:cNvSpPr>
          <p:nvPr>
            <p:ph type="ftr" sz="quarter" idx="11"/>
          </p:nvPr>
        </p:nvSpPr>
        <p:spPr>
          <a:xfrm>
            <a:off x="4165600" y="6689726"/>
            <a:ext cx="3860800" cy="168275"/>
          </a:xfrm>
        </p:spPr>
        <p:txBody>
          <a:bodyPr/>
          <a:lstStyle>
            <a:lvl1pPr>
              <a:defRPr/>
            </a:lvl1pPr>
          </a:lstStyle>
          <a:p>
            <a:pPr>
              <a:defRPr/>
            </a:pPr>
            <a:endParaRPr lang="en-US"/>
          </a:p>
        </p:txBody>
      </p:sp>
      <p:sp>
        <p:nvSpPr>
          <p:cNvPr id="7" name="Skaidrės numerio vietos rezervavimo ženklas 6">
            <a:extLst>
              <a:ext uri="{FF2B5EF4-FFF2-40B4-BE49-F238E27FC236}">
                <a16:creationId xmlns:a16="http://schemas.microsoft.com/office/drawing/2014/main" id="{6422EC9D-2B38-4673-91FC-2C6F3D18FC4D}"/>
              </a:ext>
            </a:extLst>
          </p:cNvPr>
          <p:cNvSpPr>
            <a:spLocks noGrp="1"/>
          </p:cNvSpPr>
          <p:nvPr>
            <p:ph type="sldNum" sz="quarter" idx="12"/>
          </p:nvPr>
        </p:nvSpPr>
        <p:spPr>
          <a:xfrm>
            <a:off x="9347200" y="6689726"/>
            <a:ext cx="2844800" cy="136525"/>
          </a:xfrm>
        </p:spPr>
        <p:txBody>
          <a:bodyPr/>
          <a:lstStyle>
            <a:lvl1pPr>
              <a:defRPr smtClean="0"/>
            </a:lvl1pPr>
          </a:lstStyle>
          <a:p>
            <a:pPr>
              <a:defRPr/>
            </a:pPr>
            <a:fld id="{4AA254D5-B729-4933-BCE5-24069DEABACC}" type="slidenum">
              <a:rPr lang="en-US" altLang="lt-LT"/>
              <a:pPr>
                <a:defRPr/>
              </a:pPr>
              <a:t>‹#›</a:t>
            </a:fld>
            <a:endParaRPr lang="en-US" altLang="lt-LT"/>
          </a:p>
        </p:txBody>
      </p:sp>
    </p:spTree>
    <p:extLst>
      <p:ext uri="{BB962C8B-B14F-4D97-AF65-F5344CB8AC3E}">
        <p14:creationId xmlns:p14="http://schemas.microsoft.com/office/powerpoint/2010/main" val="942660549"/>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Pavadinimas, tekst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1016000" y="0"/>
            <a:ext cx="9144000" cy="609600"/>
          </a:xfrm>
        </p:spPr>
        <p:txBody>
          <a:bodyPr/>
          <a:lstStyle/>
          <a:p>
            <a:r>
              <a:rPr lang="lt-LT"/>
              <a:t>Spustelėję redag. ruoš. pavad. stilių</a:t>
            </a:r>
          </a:p>
        </p:txBody>
      </p:sp>
      <p:sp>
        <p:nvSpPr>
          <p:cNvPr id="3" name="Teksto vietos rezervavimo ženklas 2"/>
          <p:cNvSpPr>
            <a:spLocks noGrp="1"/>
          </p:cNvSpPr>
          <p:nvPr>
            <p:ph type="body" sz="half" idx="1"/>
          </p:nvPr>
        </p:nvSpPr>
        <p:spPr>
          <a:xfrm>
            <a:off x="914400" y="609600"/>
            <a:ext cx="4521200" cy="5943600"/>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5638800" y="609600"/>
            <a:ext cx="4521200" cy="5943600"/>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4">
            <a:extLst>
              <a:ext uri="{FF2B5EF4-FFF2-40B4-BE49-F238E27FC236}">
                <a16:creationId xmlns:a16="http://schemas.microsoft.com/office/drawing/2014/main" id="{CDA9B524-7254-4BD3-A335-9DFE09A0CBCA}"/>
              </a:ext>
            </a:extLst>
          </p:cNvPr>
          <p:cNvSpPr>
            <a:spLocks noGrp="1"/>
          </p:cNvSpPr>
          <p:nvPr>
            <p:ph type="dt" sz="half" idx="10"/>
          </p:nvPr>
        </p:nvSpPr>
        <p:spPr>
          <a:xfrm>
            <a:off x="0" y="6661150"/>
            <a:ext cx="2844800" cy="196850"/>
          </a:xfrm>
        </p:spPr>
        <p:txBody>
          <a:bodyPr/>
          <a:lstStyle>
            <a:lvl1pPr>
              <a:defRPr/>
            </a:lvl1pPr>
          </a:lstStyle>
          <a:p>
            <a:pPr>
              <a:defRPr/>
            </a:pPr>
            <a:endParaRPr lang="en-US"/>
          </a:p>
        </p:txBody>
      </p:sp>
      <p:sp>
        <p:nvSpPr>
          <p:cNvPr id="6" name="Poraštės vietos rezervavimo ženklas 5">
            <a:extLst>
              <a:ext uri="{FF2B5EF4-FFF2-40B4-BE49-F238E27FC236}">
                <a16:creationId xmlns:a16="http://schemas.microsoft.com/office/drawing/2014/main" id="{3E55FD6B-FF44-4F0E-BC73-93FDD98B91BB}"/>
              </a:ext>
            </a:extLst>
          </p:cNvPr>
          <p:cNvSpPr>
            <a:spLocks noGrp="1"/>
          </p:cNvSpPr>
          <p:nvPr>
            <p:ph type="ftr" sz="quarter" idx="11"/>
          </p:nvPr>
        </p:nvSpPr>
        <p:spPr>
          <a:xfrm>
            <a:off x="4165600" y="6689726"/>
            <a:ext cx="3860800" cy="168275"/>
          </a:xfrm>
        </p:spPr>
        <p:txBody>
          <a:bodyPr/>
          <a:lstStyle>
            <a:lvl1pPr>
              <a:defRPr/>
            </a:lvl1pPr>
          </a:lstStyle>
          <a:p>
            <a:pPr>
              <a:defRPr/>
            </a:pPr>
            <a:endParaRPr lang="en-US"/>
          </a:p>
        </p:txBody>
      </p:sp>
      <p:sp>
        <p:nvSpPr>
          <p:cNvPr id="7" name="Skaidrės numerio vietos rezervavimo ženklas 6">
            <a:extLst>
              <a:ext uri="{FF2B5EF4-FFF2-40B4-BE49-F238E27FC236}">
                <a16:creationId xmlns:a16="http://schemas.microsoft.com/office/drawing/2014/main" id="{DB80CCA4-566F-458E-B8ED-7349962D48BA}"/>
              </a:ext>
            </a:extLst>
          </p:cNvPr>
          <p:cNvSpPr>
            <a:spLocks noGrp="1"/>
          </p:cNvSpPr>
          <p:nvPr>
            <p:ph type="sldNum" sz="quarter" idx="12"/>
          </p:nvPr>
        </p:nvSpPr>
        <p:spPr>
          <a:xfrm>
            <a:off x="9347200" y="6689726"/>
            <a:ext cx="2844800" cy="136525"/>
          </a:xfrm>
        </p:spPr>
        <p:txBody>
          <a:bodyPr/>
          <a:lstStyle>
            <a:lvl1pPr>
              <a:defRPr smtClean="0"/>
            </a:lvl1pPr>
          </a:lstStyle>
          <a:p>
            <a:pPr>
              <a:defRPr/>
            </a:pPr>
            <a:fld id="{2ED7954B-E909-43F2-A3DD-E56492CA0B69}" type="slidenum">
              <a:rPr lang="en-US" altLang="lt-LT"/>
              <a:pPr>
                <a:defRPr/>
              </a:pPr>
              <a:t>‹#›</a:t>
            </a:fld>
            <a:endParaRPr lang="en-US" altLang="lt-LT"/>
          </a:p>
        </p:txBody>
      </p:sp>
    </p:spTree>
    <p:extLst>
      <p:ext uri="{BB962C8B-B14F-4D97-AF65-F5344CB8AC3E}">
        <p14:creationId xmlns:p14="http://schemas.microsoft.com/office/powerpoint/2010/main" val="1380887843"/>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A17A03-420C-40FA-B65B-DCA7B82CB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C4F419ED-AFD6-4604-9CCB-8C8668C6DB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16567460-C577-4A76-800E-1463697633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9FD0C-5451-4CA0-86AF-E70AE3279989}" type="datetimeFigureOut">
              <a:rPr lang="en-US" smtClean="0"/>
              <a:t>5/31/2024</a:t>
            </a:fld>
            <a:endParaRPr lang="en-US"/>
          </a:p>
        </p:txBody>
      </p:sp>
      <p:sp>
        <p:nvSpPr>
          <p:cNvPr id="5" name="Footer Placeholder 4">
            <a:extLst>
              <a:ext uri="{FF2B5EF4-FFF2-40B4-BE49-F238E27FC236}">
                <a16:creationId xmlns:a16="http://schemas.microsoft.com/office/drawing/2014/main" id="{27548441-B332-4FAA-9D7A-A17878CB66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327F4D-6EF0-4225-9890-264444982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688169803"/>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wmf"/></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31.wmf"/><Relationship Id="rId3" Type="http://schemas.openxmlformats.org/officeDocument/2006/relationships/oleObject" Target="../embeddings/oleObject3.bin"/><Relationship Id="rId7" Type="http://schemas.openxmlformats.org/officeDocument/2006/relationships/image" Target="../media/image28.emf"/><Relationship Id="rId12"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30.wmf"/><Relationship Id="rId5" Type="http://schemas.openxmlformats.org/officeDocument/2006/relationships/image" Target="../media/image32.png"/><Relationship Id="rId10" Type="http://schemas.openxmlformats.org/officeDocument/2006/relationships/oleObject" Target="../embeddings/oleObject6.bin"/><Relationship Id="rId4" Type="http://schemas.openxmlformats.org/officeDocument/2006/relationships/image" Target="../media/image27.emf"/><Relationship Id="rId9" Type="http://schemas.openxmlformats.org/officeDocument/2006/relationships/image" Target="../media/image29.emf"/></Relationships>
</file>

<file path=ppt/slides/_rels/slide15.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5.png"/><Relationship Id="rId5" Type="http://schemas.openxmlformats.org/officeDocument/2006/relationships/image" Target="../media/image33.png"/><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5.png"/><Relationship Id="rId4" Type="http://schemas.openxmlformats.org/officeDocument/2006/relationships/image" Target="../media/image74.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phet.colorado.edu/sims/html/capacitor-lab-basics/latest/capacitor-lab-basics_all.html" TargetMode="External"/><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hyperlink" Target="https://www.google.com/url?sa=i&amp;url=https://www.varle.lt/ivairios-prekes/blow-elektros-kondensatorius-100uf-50v-105deg-low--25633264.html&amp;psig=AOvVaw2h7d0t5sI9IavIxTUNeI3U&amp;ust=1713510422220000&amp;source=images&amp;cd=vfe&amp;opi=89978449&amp;ved=0CBAQjRxqFwoTCIjq0vOZy4UDFQAAAAAdAAAAABAX" TargetMode="External"/><Relationship Id="rId13" Type="http://schemas.openxmlformats.org/officeDocument/2006/relationships/hyperlink" Target="https://phet.colorado.edu/sims/html/capacitor-lab-basics/latest/capacitor-lab-basics_all.html" TargetMode="External"/><Relationship Id="rId18" Type="http://schemas.openxmlformats.org/officeDocument/2006/relationships/hyperlink" Target="https://www.statnews.com/wp-content/uploads/2020/11/AdobeStock_236308471-Converted-645x645.png" TargetMode="External"/><Relationship Id="rId3" Type="http://schemas.openxmlformats.org/officeDocument/2006/relationships/hyperlink" Target="https://www.autoera.lt/cms/kam-reikalingas-kondensatorius" TargetMode="External"/><Relationship Id="rId21" Type="http://schemas.openxmlformats.org/officeDocument/2006/relationships/hyperlink" Target="https://lh3.googleusercontent.com/proxy/Xohtfgf2cDhIbaWy4Jp5A5MRjgDiqri84bTRrZ38rmCWmf21paKIAyYifUqJtzDYUQe33Min5U4f5KVccgKEUm_bBG9vZiW1hmEUozLV2gtelvM" TargetMode="External"/><Relationship Id="rId7" Type="http://schemas.openxmlformats.org/officeDocument/2006/relationships/hyperlink" Target="https://lh6.googleusercontent.com/fslPP4lLOXAkxCG6wU40au4aL0Ze8YS-nraCLBlWZB7-uIaLPrGjjC67mZCEQ1U__Um47ZTrkEEygLA0wkCN7HCIR5XEzmBE8HMMqrBUOztVhFxlTiSZIA8OttNKsE8lNHA8bzA" TargetMode="External"/><Relationship Id="rId12" Type="http://schemas.openxmlformats.org/officeDocument/2006/relationships/hyperlink" Target="https://www.google.com/url?sa=i&amp;url=https://www.duino.lt/pasyviniai-komponentai/13737-elektrolitinis-kondensatorius-1000uf-16v.html&amp;psig=AOvVaw0vWRjgRlUTqnOFS7qgoAoN&amp;ust=1713970367214000&amp;source=images&amp;cd=vfe&amp;opi=89978449&amp;ved=0CBIQjRxqFwoTCLiN7arL2IUDFQAAAAAdAAAAABAE" TargetMode="External"/><Relationship Id="rId17" Type="http://schemas.openxmlformats.org/officeDocument/2006/relationships/hyperlink" Target="https://videoweek.com/wp-content/uploads/2023/01/transparency.jpg" TargetMode="External"/><Relationship Id="rId2" Type="http://schemas.openxmlformats.org/officeDocument/2006/relationships/hyperlink" Target="https://upload.wikimedia.org/wikipedia/lt/thumb/6/61/Kondensatorius_plokscias.png/200px-Kondensatorius_plokscias.png" TargetMode="External"/><Relationship Id="rId16" Type="http://schemas.openxmlformats.org/officeDocument/2006/relationships/hyperlink" Target="https://img.freepik.com/premium-vector/result-concept-illustration-idea-growth-analysis-success_277904-4062.jpg?size=626&amp;ext=jpg" TargetMode="External"/><Relationship Id="rId20" Type="http://schemas.openxmlformats.org/officeDocument/2006/relationships/hyperlink" Target="https://www.quirks.com/storage/attachments/62fc4f3b881ef72637797da8/6306bd0495d29c7d1f0665e0/original/Statistical-calculator.png" TargetMode="External"/><Relationship Id="rId1" Type="http://schemas.openxmlformats.org/officeDocument/2006/relationships/slideLayout" Target="../slideLayouts/slideLayout2.xml"/><Relationship Id="rId6" Type="http://schemas.openxmlformats.org/officeDocument/2006/relationships/hyperlink" Target="https://www.hwlibre.com/wp-content/uploads/2019/06/condensadores.jpg" TargetMode="External"/><Relationship Id="rId11" Type="http://schemas.openxmlformats.org/officeDocument/2006/relationships/hyperlink" Target="https://lh3.googleusercontent.com/YubBxqdOc6ghbFuBwy9A19XK0zjb1E1ANwiVamFuROUL_Et5EChE5bQdZFrEyuJMIyRVYYKUWJyHY1vE32z6sBmJ6gx5AoYrF39UU6MXXEMrDs4KZR9wdDu0tOAjeIeZDRf4gtw" TargetMode="External"/><Relationship Id="rId5" Type="http://schemas.openxmlformats.org/officeDocument/2006/relationships/hyperlink" Target="https://www.tme.eu/lt/news/library-articles/page/22156/Kaip-saugiai-ishkrauti-kondensatoriu/" TargetMode="External"/><Relationship Id="rId15" Type="http://schemas.openxmlformats.org/officeDocument/2006/relationships/hyperlink" Target="https://img.freepik.com/free-vector/teamwork-results-achievement-concept_3446-542.jpg" TargetMode="External"/><Relationship Id="rId23" Type="http://schemas.openxmlformats.org/officeDocument/2006/relationships/image" Target="../media/image76.png"/><Relationship Id="rId10" Type="http://schemas.openxmlformats.org/officeDocument/2006/relationships/hyperlink" Target="https://lt2.pigugroup.eu/colours/654/115/43/65411543/kondensatorius-vandens-siurbliui-8-cc282_original.jpg" TargetMode="External"/><Relationship Id="rId19" Type="http://schemas.openxmlformats.org/officeDocument/2006/relationships/hyperlink" Target="https://img3.exportersindia.com/product_images/bc-full/2022/1/4237498/calculator-1642854111-6170057.jpeg" TargetMode="External"/><Relationship Id="rId4" Type="http://schemas.openxmlformats.org/officeDocument/2006/relationships/hyperlink" Target="https://www.ff.vu.lt/external/ff/files/institutai/TFAI/darbuotojai/karazija/fizikos-istorija.pdf" TargetMode="External"/><Relationship Id="rId9" Type="http://schemas.openxmlformats.org/officeDocument/2006/relationships/hyperlink" Target="https://ce8dc832c.cloudimg.io/cdn/n/n@4f3fb0db11e7f3685d05121cb6e7eb650e018c51/_cs_/2019/10/5d96fc7f437e8/jak_rozladowac_kondensator_1.jpg" TargetMode="External"/><Relationship Id="rId14" Type="http://schemas.openxmlformats.org/officeDocument/2006/relationships/hyperlink" Target="https://zuza.lt/images/4wLaCNAPZpk5jtiz8RRaiHvcEv56lq5mASJVB9SPuds/w:450/aHR0cHM/6Ly9hLmFsbGVncm9pbWcuY29tL3M0NTAvMTEyM2ExLzI4YjE1MGM0NGRmZDgwZmQ3NDg4ZjE5MWI3YjYvMTAwMFVGLTM1Vi1PZTEweDIwLUpDQ09OLUxPVy1FU1ItS09OREVOU0FUT1I" TargetMode="External"/><Relationship Id="rId22"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Kaip patikrinti kondensatorių | Hardware libre">
            <a:extLst>
              <a:ext uri="{FF2B5EF4-FFF2-40B4-BE49-F238E27FC236}">
                <a16:creationId xmlns:a16="http://schemas.microsoft.com/office/drawing/2014/main" id="{B8E86DAF-3FD4-2506-2F77-C646962C85E2}"/>
              </a:ext>
            </a:extLst>
          </p:cNvPr>
          <p:cNvPicPr>
            <a:picLocks noChangeAspect="1"/>
          </p:cNvPicPr>
          <p:nvPr/>
        </p:nvPicPr>
        <p:blipFill rotWithShape="1">
          <a:blip r:embed="rId3">
            <a:extLst/>
          </a:blip>
          <a:srcRect t="14611" b="14611"/>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Antrinis pavadinimas 2"/>
          <p:cNvSpPr>
            <a:spLocks noGrp="1"/>
          </p:cNvSpPr>
          <p:nvPr>
            <p:ph type="subTitle" idx="1"/>
          </p:nvPr>
        </p:nvSpPr>
        <p:spPr>
          <a:xfrm>
            <a:off x="7079724" y="3752849"/>
            <a:ext cx="4075956" cy="2452687"/>
          </a:xfrm>
        </p:spPr>
        <p:txBody>
          <a:bodyPr vert="horz" lIns="91440" tIns="45720" rIns="91440" bIns="45720" rtlCol="0" anchor="ctr">
            <a:normAutofit/>
          </a:bodyPr>
          <a:lstStyle/>
          <a:p>
            <a:pPr algn="just"/>
            <a:r>
              <a:rPr lang="lt-LT" sz="1800" dirty="0"/>
              <a:t>Palangos Vlado Jurgučio progimnazijos </a:t>
            </a:r>
          </a:p>
          <a:p>
            <a:pPr algn="just"/>
            <a:r>
              <a:rPr lang="lt-LT" sz="1800" dirty="0"/>
              <a:t>8a klasės mokiniai</a:t>
            </a:r>
          </a:p>
          <a:p>
            <a:pPr algn="just"/>
            <a:r>
              <a:rPr lang="lt-LT" sz="1800" dirty="0"/>
              <a:t>Gintė Andriekutė ir Laimis Antoščak </a:t>
            </a:r>
          </a:p>
          <a:p>
            <a:pPr algn="just"/>
            <a:r>
              <a:rPr lang="lt-LT" sz="1800" dirty="0"/>
              <a:t>Mokytoja: Saulė Paulikienė</a:t>
            </a:r>
          </a:p>
        </p:txBody>
      </p:sp>
      <p:sp>
        <p:nvSpPr>
          <p:cNvPr id="4" name="Rectangle 3">
            <a:extLst>
              <a:ext uri="{FF2B5EF4-FFF2-40B4-BE49-F238E27FC236}">
                <a16:creationId xmlns:a16="http://schemas.microsoft.com/office/drawing/2014/main" id="{F67D83A1-A1B3-439B-BE95-FE81AE294865}"/>
              </a:ext>
            </a:extLst>
          </p:cNvPr>
          <p:cNvSpPr/>
          <p:nvPr/>
        </p:nvSpPr>
        <p:spPr>
          <a:xfrm>
            <a:off x="752293" y="4360037"/>
            <a:ext cx="5343707"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KONDENSATORIAI</a:t>
            </a:r>
            <a:endParaRPr lang="lt-LT"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2473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333F59C0-23BF-4BB6-A7B7-CEE63C381523}"/>
              </a:ext>
            </a:extLst>
          </p:cNvPr>
          <p:cNvSpPr>
            <a:spLocks noGrp="1" noChangeArrowheads="1"/>
          </p:cNvSpPr>
          <p:nvPr>
            <p:ph type="body" sz="half" idx="1"/>
          </p:nvPr>
        </p:nvSpPr>
        <p:spPr>
          <a:xfrm>
            <a:off x="787791" y="622325"/>
            <a:ext cx="10860257" cy="1136137"/>
          </a:xfrm>
          <a:solidFill>
            <a:schemeClr val="bg2"/>
          </a:solidFill>
          <a:ln>
            <a:solidFill>
              <a:schemeClr val="accent1"/>
            </a:solidFill>
            <a:miter lim="800000"/>
            <a:headEnd/>
            <a:tailEnd/>
          </a:ln>
        </p:spPr>
        <p:txBody>
          <a:bodyPr>
            <a:normAutofit/>
          </a:bodyPr>
          <a:lstStyle/>
          <a:p>
            <a:pPr marL="0" indent="0" algn="ctr">
              <a:buNone/>
            </a:pPr>
            <a:r>
              <a:rPr lang="lt-LT" altLang="lt-LT" dirty="0"/>
              <a:t>Įrenginys, kuris gali kaupti ir išlaikyti krūvį, vadinamas </a:t>
            </a:r>
            <a:r>
              <a:rPr lang="lt-LT" altLang="lt-LT" b="1" i="1" dirty="0"/>
              <a:t>kondensatoriumi</a:t>
            </a:r>
            <a:r>
              <a:rPr lang="lt-LT" altLang="lt-LT" dirty="0"/>
              <a:t>.</a:t>
            </a:r>
            <a:r>
              <a:rPr lang="ru-RU" altLang="lt-LT" dirty="0"/>
              <a:t> </a:t>
            </a:r>
            <a:endParaRPr lang="en-US" altLang="lt-LT" dirty="0"/>
          </a:p>
        </p:txBody>
      </p:sp>
      <p:pic>
        <p:nvPicPr>
          <p:cNvPr id="6147" name="Picture 27" descr="untitled3">
            <a:extLst>
              <a:ext uri="{FF2B5EF4-FFF2-40B4-BE49-F238E27FC236}">
                <a16:creationId xmlns:a16="http://schemas.microsoft.com/office/drawing/2014/main" id="{51CD106B-97E3-403A-8352-D8096CB0645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706563" y="2276475"/>
            <a:ext cx="8932862" cy="442595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a:extLst>
              <a:ext uri="{FF2B5EF4-FFF2-40B4-BE49-F238E27FC236}">
                <a16:creationId xmlns:a16="http://schemas.microsoft.com/office/drawing/2014/main" id="{B232871A-7422-41BD-8015-EFB8C1E6E2A7}"/>
              </a:ext>
            </a:extLst>
          </p:cNvPr>
          <p:cNvSpPr>
            <a:spLocks noGrp="1"/>
          </p:cNvSpPr>
          <p:nvPr>
            <p:ph type="body" sz="half" idx="1"/>
          </p:nvPr>
        </p:nvSpPr>
        <p:spPr>
          <a:xfrm>
            <a:off x="602566" y="568325"/>
            <a:ext cx="10986868" cy="830311"/>
          </a:xfrm>
          <a:solidFill>
            <a:schemeClr val="bg2"/>
          </a:solidFill>
          <a:ln>
            <a:solidFill>
              <a:schemeClr val="accent1">
                <a:lumMod val="60000"/>
                <a:lumOff val="40000"/>
              </a:schemeClr>
            </a:solidFill>
          </a:ln>
        </p:spPr>
        <p:txBody>
          <a:bodyPr>
            <a:normAutofit/>
          </a:bodyPr>
          <a:lstStyle/>
          <a:p>
            <a:pPr marL="0" indent="0" algn="ctr">
              <a:buNone/>
              <a:defRPr/>
            </a:pPr>
            <a:r>
              <a:rPr lang="en-US" altLang="lt-LT" dirty="0"/>
              <a:t>K</a:t>
            </a:r>
            <a:r>
              <a:rPr lang="lt-LT" altLang="lt-LT" dirty="0"/>
              <a:t>ondensatorius yra sudarytas iš dviejų laidininkų, izoliuotų vienas nuo kito. </a:t>
            </a:r>
            <a:endParaRPr lang="ru-RU" altLang="lt-LT" dirty="0"/>
          </a:p>
        </p:txBody>
      </p:sp>
      <p:pic>
        <p:nvPicPr>
          <p:cNvPr id="8195" name="Picture 1">
            <a:extLst>
              <a:ext uri="{FF2B5EF4-FFF2-40B4-BE49-F238E27FC236}">
                <a16:creationId xmlns:a16="http://schemas.microsoft.com/office/drawing/2014/main" id="{1DCE5AED-5E1B-4C9C-A2ED-9B4C04CB43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69089" y="2473325"/>
            <a:ext cx="3825875" cy="43497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8196" name="Picture 2">
            <a:extLst>
              <a:ext uri="{FF2B5EF4-FFF2-40B4-BE49-F238E27FC236}">
                <a16:creationId xmlns:a16="http://schemas.microsoft.com/office/drawing/2014/main" id="{662968CB-8303-4BA0-8924-F40591C10C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475" y="2046288"/>
            <a:ext cx="287655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3">
            <a:extLst>
              <a:ext uri="{FF2B5EF4-FFF2-40B4-BE49-F238E27FC236}">
                <a16:creationId xmlns:a16="http://schemas.microsoft.com/office/drawing/2014/main" id="{848BEC1E-D5D5-43D9-8D8F-1A6D285531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776" y="4117976"/>
            <a:ext cx="2232025"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4">
            <a:extLst>
              <a:ext uri="{FF2B5EF4-FFF2-40B4-BE49-F238E27FC236}">
                <a16:creationId xmlns:a16="http://schemas.microsoft.com/office/drawing/2014/main" id="{05CC35B1-44E7-4F25-8713-772AF97E5C68}"/>
              </a:ext>
            </a:extLst>
          </p:cNvPr>
          <p:cNvGrpSpPr>
            <a:grpSpLocks/>
          </p:cNvGrpSpPr>
          <p:nvPr/>
        </p:nvGrpSpPr>
        <p:grpSpPr bwMode="auto">
          <a:xfrm>
            <a:off x="1631950" y="260351"/>
            <a:ext cx="9018588" cy="5040313"/>
            <a:chOff x="5909" y="1254"/>
            <a:chExt cx="5320" cy="1503"/>
          </a:xfrm>
        </p:grpSpPr>
        <p:grpSp>
          <p:nvGrpSpPr>
            <p:cNvPr id="9220" name="Group 5">
              <a:extLst>
                <a:ext uri="{FF2B5EF4-FFF2-40B4-BE49-F238E27FC236}">
                  <a16:creationId xmlns:a16="http://schemas.microsoft.com/office/drawing/2014/main" id="{1253CB58-A4DB-4DF4-B116-BA8FDE7C4332}"/>
                </a:ext>
              </a:extLst>
            </p:cNvPr>
            <p:cNvGrpSpPr>
              <a:grpSpLocks/>
            </p:cNvGrpSpPr>
            <p:nvPr/>
          </p:nvGrpSpPr>
          <p:grpSpPr bwMode="auto">
            <a:xfrm>
              <a:off x="7410" y="1425"/>
              <a:ext cx="1140" cy="1026"/>
              <a:chOff x="6954" y="1482"/>
              <a:chExt cx="1140" cy="1026"/>
            </a:xfrm>
          </p:grpSpPr>
          <p:sp>
            <p:nvSpPr>
              <p:cNvPr id="9233" name="Line 6">
                <a:extLst>
                  <a:ext uri="{FF2B5EF4-FFF2-40B4-BE49-F238E27FC236}">
                    <a16:creationId xmlns:a16="http://schemas.microsoft.com/office/drawing/2014/main" id="{3927189D-DA7F-4237-8ECD-919AED3E1F80}"/>
                  </a:ext>
                </a:extLst>
              </p:cNvPr>
              <p:cNvSpPr>
                <a:spLocks noChangeShapeType="1"/>
              </p:cNvSpPr>
              <p:nvPr/>
            </p:nvSpPr>
            <p:spPr bwMode="auto">
              <a:xfrm flipV="1">
                <a:off x="7524" y="2109"/>
                <a:ext cx="0" cy="399"/>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9234" name="AutoShape 7">
                <a:extLst>
                  <a:ext uri="{FF2B5EF4-FFF2-40B4-BE49-F238E27FC236}">
                    <a16:creationId xmlns:a16="http://schemas.microsoft.com/office/drawing/2014/main" id="{E76743B5-3D73-46E8-8D2A-A0F84CAC61FC}"/>
                  </a:ext>
                </a:extLst>
              </p:cNvPr>
              <p:cNvSpPr>
                <a:spLocks noChangeArrowheads="1"/>
              </p:cNvSpPr>
              <p:nvPr/>
            </p:nvSpPr>
            <p:spPr bwMode="auto">
              <a:xfrm>
                <a:off x="6954" y="1881"/>
                <a:ext cx="1140" cy="456"/>
              </a:xfrm>
              <a:prstGeom prst="cube">
                <a:avLst>
                  <a:gd name="adj" fmla="val 75963"/>
                </a:avLst>
              </a:prstGeom>
              <a:solidFill>
                <a:srgbClr val="3366FF"/>
              </a:solidFill>
              <a:ln w="9525">
                <a:solidFill>
                  <a:srgbClr val="0000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lt-LT" altLang="lt-LT" sz="1800">
                  <a:latin typeface="Arial" panose="020B0604020202020204" pitchFamily="34" charset="0"/>
                </a:endParaRPr>
              </a:p>
            </p:txBody>
          </p:sp>
          <p:sp>
            <p:nvSpPr>
              <p:cNvPr id="9235" name="AutoShape 8">
                <a:extLst>
                  <a:ext uri="{FF2B5EF4-FFF2-40B4-BE49-F238E27FC236}">
                    <a16:creationId xmlns:a16="http://schemas.microsoft.com/office/drawing/2014/main" id="{5C4E4DA3-B4DC-496F-957F-D70FC78B940C}"/>
                  </a:ext>
                </a:extLst>
              </p:cNvPr>
              <p:cNvSpPr>
                <a:spLocks noChangeArrowheads="1"/>
              </p:cNvSpPr>
              <p:nvPr/>
            </p:nvSpPr>
            <p:spPr bwMode="auto">
              <a:xfrm>
                <a:off x="6954" y="1767"/>
                <a:ext cx="1140" cy="456"/>
              </a:xfrm>
              <a:prstGeom prst="cube">
                <a:avLst>
                  <a:gd name="adj" fmla="val 75963"/>
                </a:avLst>
              </a:prstGeom>
              <a:solidFill>
                <a:srgbClr val="FFCC99"/>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lt-LT" altLang="lt-LT" sz="1800">
                  <a:latin typeface="Arial" panose="020B0604020202020204" pitchFamily="34" charset="0"/>
                </a:endParaRPr>
              </a:p>
            </p:txBody>
          </p:sp>
          <p:sp>
            <p:nvSpPr>
              <p:cNvPr id="9236" name="AutoShape 9">
                <a:extLst>
                  <a:ext uri="{FF2B5EF4-FFF2-40B4-BE49-F238E27FC236}">
                    <a16:creationId xmlns:a16="http://schemas.microsoft.com/office/drawing/2014/main" id="{68C0351B-D527-46A6-B604-A74706DBDA17}"/>
                  </a:ext>
                </a:extLst>
              </p:cNvPr>
              <p:cNvSpPr>
                <a:spLocks noChangeArrowheads="1"/>
              </p:cNvSpPr>
              <p:nvPr/>
            </p:nvSpPr>
            <p:spPr bwMode="auto">
              <a:xfrm>
                <a:off x="6954" y="1710"/>
                <a:ext cx="1140" cy="456"/>
              </a:xfrm>
              <a:prstGeom prst="cube">
                <a:avLst>
                  <a:gd name="adj" fmla="val 75963"/>
                </a:avLst>
              </a:prstGeom>
              <a:solidFill>
                <a:srgbClr val="3366FF"/>
              </a:solidFill>
              <a:ln w="9525">
                <a:solidFill>
                  <a:srgbClr val="0000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lt-LT" altLang="lt-LT" sz="1800">
                  <a:latin typeface="Arial" panose="020B0604020202020204" pitchFamily="34" charset="0"/>
                </a:endParaRPr>
              </a:p>
            </p:txBody>
          </p:sp>
          <p:sp>
            <p:nvSpPr>
              <p:cNvPr id="9237" name="Line 10">
                <a:extLst>
                  <a:ext uri="{FF2B5EF4-FFF2-40B4-BE49-F238E27FC236}">
                    <a16:creationId xmlns:a16="http://schemas.microsoft.com/office/drawing/2014/main" id="{E982931B-0768-4BB5-AF99-E9EC1966070A}"/>
                  </a:ext>
                </a:extLst>
              </p:cNvPr>
              <p:cNvSpPr>
                <a:spLocks noChangeShapeType="1"/>
              </p:cNvSpPr>
              <p:nvPr/>
            </p:nvSpPr>
            <p:spPr bwMode="auto">
              <a:xfrm flipV="1">
                <a:off x="7524" y="1482"/>
                <a:ext cx="0" cy="399"/>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lt-LT"/>
              </a:p>
            </p:txBody>
          </p:sp>
        </p:grpSp>
        <p:sp>
          <p:nvSpPr>
            <p:cNvPr id="9221" name="Text Box 11">
              <a:extLst>
                <a:ext uri="{FF2B5EF4-FFF2-40B4-BE49-F238E27FC236}">
                  <a16:creationId xmlns:a16="http://schemas.microsoft.com/office/drawing/2014/main" id="{1B7A8407-6A5A-43C3-84BB-10569F57961C}"/>
                </a:ext>
              </a:extLst>
            </p:cNvPr>
            <p:cNvSpPr txBox="1">
              <a:spLocks noChangeArrowheads="1"/>
            </p:cNvSpPr>
            <p:nvPr/>
          </p:nvSpPr>
          <p:spPr bwMode="auto">
            <a:xfrm>
              <a:off x="8265" y="1263"/>
              <a:ext cx="2850" cy="342"/>
            </a:xfrm>
            <a:prstGeom prst="rect">
              <a:avLst/>
            </a:prstGeom>
            <a:solidFill>
              <a:schemeClr val="bg2"/>
            </a:solidFill>
            <a:ln w="9525">
              <a:solidFill>
                <a:schemeClr val="accent1">
                  <a:lumMod val="60000"/>
                  <a:lumOff val="40000"/>
                </a:schemeClr>
              </a:solidFill>
              <a:miter lim="800000"/>
              <a:headEnd/>
              <a:tailEnd/>
            </a:ln>
          </p:spPr>
          <p:txBody>
            <a:bodyPr lIns="18000" tIns="0" rIns="1800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lt-LT" dirty="0">
                  <a:latin typeface="Arial" panose="020B0604020202020204" pitchFamily="34" charset="0"/>
                </a:rPr>
                <a:t>Laidininkai (elektrodai)</a:t>
              </a:r>
              <a:r>
                <a:rPr lang="lt-LT" altLang="lt-LT" dirty="0">
                  <a:latin typeface="Arial" panose="020B0604020202020204" pitchFamily="34" charset="0"/>
                </a:rPr>
                <a:t>	</a:t>
              </a:r>
              <a:endParaRPr lang="ru-RU" altLang="lt-LT" dirty="0">
                <a:latin typeface="Arial" panose="020B0604020202020204" pitchFamily="34" charset="0"/>
              </a:endParaRPr>
            </a:p>
            <a:p>
              <a:pPr eaLnBrk="1" hangingPunct="1">
                <a:spcBef>
                  <a:spcPct val="0"/>
                </a:spcBef>
                <a:buFontTx/>
                <a:buNone/>
              </a:pPr>
              <a:endParaRPr lang="ru-RU" altLang="lt-LT" sz="1800" dirty="0">
                <a:latin typeface="Arial" panose="020B0604020202020204" pitchFamily="34" charset="0"/>
              </a:endParaRPr>
            </a:p>
          </p:txBody>
        </p:sp>
        <p:sp>
          <p:nvSpPr>
            <p:cNvPr id="9222" name="Text Box 12">
              <a:extLst>
                <a:ext uri="{FF2B5EF4-FFF2-40B4-BE49-F238E27FC236}">
                  <a16:creationId xmlns:a16="http://schemas.microsoft.com/office/drawing/2014/main" id="{3A4C66E9-2E22-4624-AC7A-35EDED416E0E}"/>
                </a:ext>
              </a:extLst>
            </p:cNvPr>
            <p:cNvSpPr txBox="1">
              <a:spLocks noChangeArrowheads="1"/>
            </p:cNvSpPr>
            <p:nvPr/>
          </p:nvSpPr>
          <p:spPr bwMode="auto">
            <a:xfrm>
              <a:off x="5909" y="1254"/>
              <a:ext cx="1596" cy="342"/>
            </a:xfrm>
            <a:prstGeom prst="rect">
              <a:avLst/>
            </a:prstGeom>
            <a:solidFill>
              <a:schemeClr val="bg2"/>
            </a:solidFill>
            <a:ln w="9525">
              <a:solidFill>
                <a:schemeClr val="accent1">
                  <a:lumMod val="60000"/>
                  <a:lumOff val="40000"/>
                </a:schemeClr>
              </a:solidFill>
              <a:miter lim="800000"/>
              <a:headEnd/>
              <a:tailEnd/>
            </a:ln>
          </p:spPr>
          <p:txBody>
            <a:bodyPr lIns="18000" tIns="0" rIns="1800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t-LT" altLang="lt-LT" sz="3600" dirty="0">
                  <a:latin typeface="Arial" panose="020B0604020202020204" pitchFamily="34" charset="0"/>
                </a:rPr>
                <a:t>Izoliatorius</a:t>
              </a:r>
              <a:r>
                <a:rPr lang="lt-LT" altLang="lt-LT" sz="1400" dirty="0">
                  <a:latin typeface="Arial" panose="020B0604020202020204" pitchFamily="34" charset="0"/>
                </a:rPr>
                <a:t>	</a:t>
              </a:r>
              <a:endParaRPr lang="ru-RU" altLang="lt-LT" sz="1000" dirty="0">
                <a:latin typeface="Arial" panose="020B0604020202020204" pitchFamily="34" charset="0"/>
              </a:endParaRPr>
            </a:p>
            <a:p>
              <a:pPr eaLnBrk="1" hangingPunct="1">
                <a:spcBef>
                  <a:spcPct val="0"/>
                </a:spcBef>
                <a:buFontTx/>
                <a:buNone/>
              </a:pPr>
              <a:endParaRPr lang="ru-RU" altLang="lt-LT" sz="1800" dirty="0">
                <a:latin typeface="Arial" panose="020B0604020202020204" pitchFamily="34" charset="0"/>
              </a:endParaRPr>
            </a:p>
          </p:txBody>
        </p:sp>
        <p:sp>
          <p:nvSpPr>
            <p:cNvPr id="9223" name="Line 13">
              <a:extLst>
                <a:ext uri="{FF2B5EF4-FFF2-40B4-BE49-F238E27FC236}">
                  <a16:creationId xmlns:a16="http://schemas.microsoft.com/office/drawing/2014/main" id="{386213D1-D327-46B8-AFB5-BFC501E6CA48}"/>
                </a:ext>
              </a:extLst>
            </p:cNvPr>
            <p:cNvSpPr>
              <a:spLocks noChangeShapeType="1"/>
            </p:cNvSpPr>
            <p:nvPr/>
          </p:nvSpPr>
          <p:spPr bwMode="auto">
            <a:xfrm>
              <a:off x="6612" y="1596"/>
              <a:ext cx="1038" cy="54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9224" name="Line 14">
              <a:extLst>
                <a:ext uri="{FF2B5EF4-FFF2-40B4-BE49-F238E27FC236}">
                  <a16:creationId xmlns:a16="http://schemas.microsoft.com/office/drawing/2014/main" id="{3A021E89-E285-44A3-8E2A-98768A8453F3}"/>
                </a:ext>
              </a:extLst>
            </p:cNvPr>
            <p:cNvSpPr>
              <a:spLocks noChangeShapeType="1"/>
            </p:cNvSpPr>
            <p:nvPr/>
          </p:nvSpPr>
          <p:spPr bwMode="auto">
            <a:xfrm flipH="1">
              <a:off x="8436" y="1596"/>
              <a:ext cx="1026" cy="17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9225" name="Line 15">
              <a:extLst>
                <a:ext uri="{FF2B5EF4-FFF2-40B4-BE49-F238E27FC236}">
                  <a16:creationId xmlns:a16="http://schemas.microsoft.com/office/drawing/2014/main" id="{ED0DE69A-74F0-499B-B093-9D0B9215147B}"/>
                </a:ext>
              </a:extLst>
            </p:cNvPr>
            <p:cNvSpPr>
              <a:spLocks noChangeShapeType="1"/>
            </p:cNvSpPr>
            <p:nvPr/>
          </p:nvSpPr>
          <p:spPr bwMode="auto">
            <a:xfrm flipH="1">
              <a:off x="8493" y="1596"/>
              <a:ext cx="969" cy="34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9226" name="Text Box 16">
              <a:extLst>
                <a:ext uri="{FF2B5EF4-FFF2-40B4-BE49-F238E27FC236}">
                  <a16:creationId xmlns:a16="http://schemas.microsoft.com/office/drawing/2014/main" id="{4A33A8F4-A39A-4FAC-BD21-1A74F1F56E8A}"/>
                </a:ext>
              </a:extLst>
            </p:cNvPr>
            <p:cNvSpPr txBox="1">
              <a:spLocks noChangeArrowheads="1"/>
            </p:cNvSpPr>
            <p:nvPr/>
          </p:nvSpPr>
          <p:spPr bwMode="auto">
            <a:xfrm>
              <a:off x="8379" y="2394"/>
              <a:ext cx="2850" cy="363"/>
            </a:xfrm>
            <a:prstGeom prst="rect">
              <a:avLst/>
            </a:prstGeom>
            <a:solidFill>
              <a:schemeClr val="bg2"/>
            </a:solidFill>
            <a:ln w="9525">
              <a:solidFill>
                <a:schemeClr val="accent1">
                  <a:lumMod val="60000"/>
                  <a:lumOff val="40000"/>
                </a:schemeClr>
              </a:solidFill>
              <a:miter lim="800000"/>
              <a:headEnd/>
              <a:tailEnd/>
            </a:ln>
          </p:spPr>
          <p:txBody>
            <a:bodyPr lIns="18000" tIns="0" rIns="1800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ru-RU" altLang="lt-LT" sz="4000" dirty="0">
                  <a:latin typeface="Times New Roman" panose="02020603050405020304" pitchFamily="18" charset="0"/>
                </a:rPr>
                <a:t>Sutartinis žymėjimas</a:t>
              </a:r>
              <a:r>
                <a:rPr lang="lt-LT" altLang="lt-LT" sz="1400" dirty="0">
                  <a:latin typeface="Arial" panose="020B0604020202020204" pitchFamily="34" charset="0"/>
                </a:rPr>
                <a:t>	</a:t>
              </a:r>
              <a:endParaRPr lang="ru-RU" altLang="lt-LT" sz="1000" dirty="0">
                <a:latin typeface="Arial" panose="020B0604020202020204" pitchFamily="34" charset="0"/>
              </a:endParaRPr>
            </a:p>
            <a:p>
              <a:pPr eaLnBrk="1" hangingPunct="1">
                <a:spcBef>
                  <a:spcPct val="0"/>
                </a:spcBef>
                <a:buFontTx/>
                <a:buNone/>
              </a:pPr>
              <a:endParaRPr lang="ru-RU" altLang="lt-LT" sz="1800" dirty="0">
                <a:latin typeface="Arial" panose="020B0604020202020204" pitchFamily="34" charset="0"/>
              </a:endParaRPr>
            </a:p>
          </p:txBody>
        </p:sp>
        <p:grpSp>
          <p:nvGrpSpPr>
            <p:cNvPr id="9227" name="Group 17">
              <a:extLst>
                <a:ext uri="{FF2B5EF4-FFF2-40B4-BE49-F238E27FC236}">
                  <a16:creationId xmlns:a16="http://schemas.microsoft.com/office/drawing/2014/main" id="{836CC1D1-4415-4211-9235-218F7538DFB4}"/>
                </a:ext>
              </a:extLst>
            </p:cNvPr>
            <p:cNvGrpSpPr>
              <a:grpSpLocks/>
            </p:cNvGrpSpPr>
            <p:nvPr/>
          </p:nvGrpSpPr>
          <p:grpSpPr bwMode="auto">
            <a:xfrm>
              <a:off x="9690" y="1938"/>
              <a:ext cx="855" cy="342"/>
              <a:chOff x="9633" y="2337"/>
              <a:chExt cx="855" cy="342"/>
            </a:xfrm>
          </p:grpSpPr>
          <p:sp>
            <p:nvSpPr>
              <p:cNvPr id="9229" name="Line 18">
                <a:extLst>
                  <a:ext uri="{FF2B5EF4-FFF2-40B4-BE49-F238E27FC236}">
                    <a16:creationId xmlns:a16="http://schemas.microsoft.com/office/drawing/2014/main" id="{6255B18A-997C-4943-87E2-59AE7622572E}"/>
                  </a:ext>
                </a:extLst>
              </p:cNvPr>
              <p:cNvSpPr>
                <a:spLocks noChangeShapeType="1"/>
              </p:cNvSpPr>
              <p:nvPr/>
            </p:nvSpPr>
            <p:spPr bwMode="auto">
              <a:xfrm>
                <a:off x="10032" y="2337"/>
                <a:ext cx="0" cy="342"/>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9230" name="Line 19">
                <a:extLst>
                  <a:ext uri="{FF2B5EF4-FFF2-40B4-BE49-F238E27FC236}">
                    <a16:creationId xmlns:a16="http://schemas.microsoft.com/office/drawing/2014/main" id="{2AC6C14D-1742-4425-9217-E3BC7F248CB5}"/>
                  </a:ext>
                </a:extLst>
              </p:cNvPr>
              <p:cNvSpPr>
                <a:spLocks noChangeShapeType="1"/>
              </p:cNvSpPr>
              <p:nvPr/>
            </p:nvSpPr>
            <p:spPr bwMode="auto">
              <a:xfrm>
                <a:off x="10089" y="2337"/>
                <a:ext cx="0" cy="342"/>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9231" name="Line 20">
                <a:extLst>
                  <a:ext uri="{FF2B5EF4-FFF2-40B4-BE49-F238E27FC236}">
                    <a16:creationId xmlns:a16="http://schemas.microsoft.com/office/drawing/2014/main" id="{BA460A3D-D37E-4DF8-A416-239873F2C60F}"/>
                  </a:ext>
                </a:extLst>
              </p:cNvPr>
              <p:cNvSpPr>
                <a:spLocks noChangeShapeType="1"/>
              </p:cNvSpPr>
              <p:nvPr/>
            </p:nvSpPr>
            <p:spPr bwMode="auto">
              <a:xfrm>
                <a:off x="10089" y="2508"/>
                <a:ext cx="399" cy="0"/>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lt-LT"/>
              </a:p>
            </p:txBody>
          </p:sp>
          <p:sp>
            <p:nvSpPr>
              <p:cNvPr id="9232" name="Line 21">
                <a:extLst>
                  <a:ext uri="{FF2B5EF4-FFF2-40B4-BE49-F238E27FC236}">
                    <a16:creationId xmlns:a16="http://schemas.microsoft.com/office/drawing/2014/main" id="{DD2B85E1-B03E-4225-9C4A-F9310CB27F7D}"/>
                  </a:ext>
                </a:extLst>
              </p:cNvPr>
              <p:cNvSpPr>
                <a:spLocks noChangeShapeType="1"/>
              </p:cNvSpPr>
              <p:nvPr/>
            </p:nvSpPr>
            <p:spPr bwMode="auto">
              <a:xfrm>
                <a:off x="9633" y="2508"/>
                <a:ext cx="399" cy="0"/>
              </a:xfrm>
              <a:prstGeom prst="line">
                <a:avLst/>
              </a:prstGeom>
              <a:noFill/>
              <a:ln w="57150">
                <a:solidFill>
                  <a:srgbClr val="0000FF"/>
                </a:solidFill>
                <a:round/>
                <a:headEnd/>
                <a:tailEnd/>
              </a:ln>
              <a:extLst>
                <a:ext uri="{909E8E84-426E-40DD-AFC4-6F175D3DCCD1}">
                  <a14:hiddenFill xmlns:a14="http://schemas.microsoft.com/office/drawing/2010/main">
                    <a:noFill/>
                  </a14:hiddenFill>
                </a:ext>
              </a:extLst>
            </p:spPr>
            <p:txBody>
              <a:bodyPr/>
              <a:lstStyle/>
              <a:p>
                <a:endParaRPr lang="lt-LT"/>
              </a:p>
            </p:txBody>
          </p:sp>
        </p:grpSp>
        <p:sp>
          <p:nvSpPr>
            <p:cNvPr id="9228" name="Line 22">
              <a:extLst>
                <a:ext uri="{FF2B5EF4-FFF2-40B4-BE49-F238E27FC236}">
                  <a16:creationId xmlns:a16="http://schemas.microsoft.com/office/drawing/2014/main" id="{7BE092F8-B3C8-4C50-B189-E5B44E8F8FD9}"/>
                </a:ext>
              </a:extLst>
            </p:cNvPr>
            <p:cNvSpPr>
              <a:spLocks noChangeShapeType="1"/>
            </p:cNvSpPr>
            <p:nvPr/>
          </p:nvSpPr>
          <p:spPr bwMode="auto">
            <a:xfrm flipV="1">
              <a:off x="9234" y="2223"/>
              <a:ext cx="570" cy="17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lt-LT"/>
            </a:p>
          </p:txBody>
        </p:sp>
      </p:grpSp>
      <p:sp>
        <p:nvSpPr>
          <p:cNvPr id="4" name="Rectangle 3">
            <a:extLst>
              <a:ext uri="{FF2B5EF4-FFF2-40B4-BE49-F238E27FC236}">
                <a16:creationId xmlns:a16="http://schemas.microsoft.com/office/drawing/2014/main" id="{97556598-4D27-43BD-8AB7-84738338A9D0}"/>
              </a:ext>
            </a:extLst>
          </p:cNvPr>
          <p:cNvSpPr/>
          <p:nvPr/>
        </p:nvSpPr>
        <p:spPr>
          <a:xfrm>
            <a:off x="1890713" y="5770563"/>
            <a:ext cx="8566150" cy="831850"/>
          </a:xfrm>
          <a:prstGeom prst="rect">
            <a:avLst/>
          </a:prstGeom>
          <a:solidFill>
            <a:schemeClr val="bg2"/>
          </a:solidFill>
          <a:ln>
            <a:solidFill>
              <a:schemeClr val="tx2">
                <a:lumMod val="60000"/>
                <a:lumOff val="40000"/>
              </a:schemeClr>
            </a:solidFill>
          </a:ln>
        </p:spPr>
        <p:txBody>
          <a:bodyPr>
            <a:spAutoFit/>
          </a:bodyPr>
          <a:lstStyle/>
          <a:p>
            <a:pPr algn="ctr">
              <a:defRPr/>
            </a:pPr>
            <a:r>
              <a:rPr lang="lt-LT" sz="2400" dirty="0"/>
              <a:t>Prie srovės šaltinio prijungtos kondensatoriaus plokštelės vadinamos elektrodais.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urinio vietos rezervavimo ženklas 6">
            <a:extLst>
              <a:ext uri="{FF2B5EF4-FFF2-40B4-BE49-F238E27FC236}">
                <a16:creationId xmlns:a16="http://schemas.microsoft.com/office/drawing/2014/main" id="{1FA1F24C-1316-4870-850A-DDA4B3D07DA2}"/>
              </a:ext>
            </a:extLst>
          </p:cNvPr>
          <p:cNvSpPr>
            <a:spLocks noGrp="1"/>
          </p:cNvSpPr>
          <p:nvPr>
            <p:ph idx="1"/>
          </p:nvPr>
        </p:nvSpPr>
        <p:spPr>
          <a:xfrm>
            <a:off x="1981200" y="738652"/>
            <a:ext cx="8229600" cy="1325563"/>
          </a:xfrm>
          <a:solidFill>
            <a:schemeClr val="bg2"/>
          </a:solidFill>
          <a:ln>
            <a:solidFill>
              <a:schemeClr val="accent1"/>
            </a:solidFill>
            <a:miter lim="800000"/>
            <a:headEnd/>
            <a:tailEnd/>
          </a:ln>
        </p:spPr>
        <p:txBody>
          <a:bodyPr/>
          <a:lstStyle/>
          <a:p>
            <a:pPr marL="0" indent="0" algn="ctr">
              <a:buNone/>
              <a:defRPr/>
            </a:pPr>
            <a:r>
              <a:rPr lang="lt-LT" altLang="lt-LT" dirty="0"/>
              <a:t>Kondensatorius savo viduje sukuria stiprų elektrinį lauką.</a:t>
            </a:r>
            <a:r>
              <a:rPr lang="ru-RU" altLang="lt-LT" dirty="0"/>
              <a:t> </a:t>
            </a:r>
          </a:p>
          <a:p>
            <a:pPr eaLnBrk="1" hangingPunct="1">
              <a:defRPr/>
            </a:pPr>
            <a:endParaRPr lang="lt-LT" altLang="lt-LT" dirty="0"/>
          </a:p>
        </p:txBody>
      </p:sp>
      <p:graphicFrame>
        <p:nvGraphicFramePr>
          <p:cNvPr id="10243" name="Objektas 7">
            <a:extLst>
              <a:ext uri="{FF2B5EF4-FFF2-40B4-BE49-F238E27FC236}">
                <a16:creationId xmlns:a16="http://schemas.microsoft.com/office/drawing/2014/main" id="{B6489C2F-522C-43D1-BEF2-F2C42DB9B9AD}"/>
              </a:ext>
            </a:extLst>
          </p:cNvPr>
          <p:cNvGraphicFramePr>
            <a:graphicFrameLocks noChangeAspect="1"/>
          </p:cNvGraphicFramePr>
          <p:nvPr/>
        </p:nvGraphicFramePr>
        <p:xfrm>
          <a:off x="3071814" y="2636839"/>
          <a:ext cx="6048375" cy="3629025"/>
        </p:xfrm>
        <a:graphic>
          <a:graphicData uri="http://schemas.openxmlformats.org/presentationml/2006/ole">
            <mc:AlternateContent xmlns:mc="http://schemas.openxmlformats.org/markup-compatibility/2006">
              <mc:Choice xmlns:v="urn:schemas-microsoft-com:vml" Requires="v">
                <p:oleObj spid="_x0000_s1053" name="Bitmap Image" r:id="rId3" imgW="2809524" imgH="1685714" progId="PBrush">
                  <p:embed/>
                </p:oleObj>
              </mc:Choice>
              <mc:Fallback>
                <p:oleObj name="Bitmap Image" r:id="rId3" imgW="2809524" imgH="1685714" progId="PBrush">
                  <p:embed/>
                  <p:pic>
                    <p:nvPicPr>
                      <p:cNvPr id="10243" name="Objektas 7">
                        <a:extLst>
                          <a:ext uri="{FF2B5EF4-FFF2-40B4-BE49-F238E27FC236}">
                            <a16:creationId xmlns:a16="http://schemas.microsoft.com/office/drawing/2014/main" id="{B6489C2F-522C-43D1-BEF2-F2C42DB9B9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1814" y="2636839"/>
                        <a:ext cx="6048375" cy="36290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4" name="TextBox 8">
            <a:extLst>
              <a:ext uri="{FF2B5EF4-FFF2-40B4-BE49-F238E27FC236}">
                <a16:creationId xmlns:a16="http://schemas.microsoft.com/office/drawing/2014/main" id="{AA6803A4-2BB3-4B52-AFA0-3CB31511D2E3}"/>
              </a:ext>
            </a:extLst>
          </p:cNvPr>
          <p:cNvSpPr txBox="1">
            <a:spLocks noChangeArrowheads="1"/>
          </p:cNvSpPr>
          <p:nvPr/>
        </p:nvSpPr>
        <p:spPr bwMode="auto">
          <a:xfrm>
            <a:off x="7847014" y="4037013"/>
            <a:ext cx="49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lt-LT" sz="3600">
                <a:latin typeface="Arial" panose="020B0604020202020204" pitchFamily="34" charset="0"/>
              </a:rPr>
              <a:t>E</a:t>
            </a:r>
            <a:endParaRPr lang="lt-LT" altLang="lt-LT" sz="3600">
              <a:latin typeface="Arial" panose="020B0604020202020204" pitchFamily="34" charset="0"/>
            </a:endParaRPr>
          </a:p>
        </p:txBody>
      </p:sp>
      <p:pic>
        <p:nvPicPr>
          <p:cNvPr id="2" name="Picture 1">
            <a:extLst>
              <a:ext uri="{FF2B5EF4-FFF2-40B4-BE49-F238E27FC236}">
                <a16:creationId xmlns:a16="http://schemas.microsoft.com/office/drawing/2014/main" id="{FE772CA7-93E8-4CBD-BC45-F8AABE32C1A0}"/>
              </a:ext>
            </a:extLst>
          </p:cNvPr>
          <p:cNvPicPr>
            <a:picLocks noChangeAspect="1"/>
          </p:cNvPicPr>
          <p:nvPr/>
        </p:nvPicPr>
        <p:blipFill>
          <a:blip r:embed="rId5"/>
          <a:stretch>
            <a:fillRect/>
          </a:stretch>
        </p:blipFill>
        <p:spPr>
          <a:xfrm>
            <a:off x="691672" y="2610313"/>
            <a:ext cx="1599092" cy="3753659"/>
          </a:xfrm>
          <a:prstGeom prst="rect">
            <a:avLst/>
          </a:prstGeom>
          <a:ln>
            <a:solidFill>
              <a:schemeClr val="accent1">
                <a:lumMod val="60000"/>
                <a:lumOff val="40000"/>
              </a:schemeClr>
            </a:solidFill>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EA3570E8-B906-4F2B-9A68-2E51A304E745}"/>
              </a:ext>
            </a:extLst>
          </p:cNvPr>
          <p:cNvSpPr>
            <a:spLocks noGrp="1"/>
          </p:cNvSpPr>
          <p:nvPr>
            <p:ph idx="1"/>
          </p:nvPr>
        </p:nvSpPr>
        <p:spPr>
          <a:xfrm>
            <a:off x="844062" y="908052"/>
            <a:ext cx="10396024" cy="1863284"/>
          </a:xfrm>
          <a:solidFill>
            <a:schemeClr val="bg2"/>
          </a:solidFill>
          <a:ln>
            <a:solidFill>
              <a:schemeClr val="accent1">
                <a:lumMod val="60000"/>
                <a:lumOff val="40000"/>
              </a:schemeClr>
            </a:solidFill>
          </a:ln>
        </p:spPr>
        <p:txBody>
          <a:bodyPr rtlCol="0">
            <a:normAutofit lnSpcReduction="10000"/>
          </a:bodyPr>
          <a:lstStyle/>
          <a:p>
            <a:pPr marL="514350" indent="-514350">
              <a:spcAft>
                <a:spcPts val="0"/>
              </a:spcAft>
              <a:buFont typeface="Arial" panose="020B0604020202020204" pitchFamily="34" charset="0"/>
              <a:buAutoNum type="arabicPeriod"/>
              <a:defRPr/>
            </a:pPr>
            <a:r>
              <a:rPr lang="lt-LT" dirty="0"/>
              <a:t>Sukaupti krūvį</a:t>
            </a:r>
            <a:r>
              <a:rPr lang="en-US" dirty="0"/>
              <a:t>.</a:t>
            </a:r>
            <a:r>
              <a:rPr lang="lt-LT" dirty="0"/>
              <a:t> </a:t>
            </a:r>
            <a:r>
              <a:rPr lang="en-US" dirty="0"/>
              <a:t>(</a:t>
            </a:r>
            <a:r>
              <a:rPr lang="lt-LT" dirty="0"/>
              <a:t>Kondensatorių galime įkrauti tik</a:t>
            </a:r>
            <a:r>
              <a:rPr lang="lt-LT" dirty="0">
                <a:solidFill>
                  <a:srgbClr val="FF0000"/>
                </a:solidFill>
              </a:rPr>
              <a:t> </a:t>
            </a:r>
            <a:r>
              <a:rPr lang="lt-LT" dirty="0"/>
              <a:t>iki tam tikros ribos</a:t>
            </a:r>
            <a:r>
              <a:rPr lang="en-US" dirty="0"/>
              <a:t>).</a:t>
            </a:r>
          </a:p>
          <a:p>
            <a:pPr marL="514350" indent="-514350">
              <a:spcAft>
                <a:spcPts val="0"/>
              </a:spcAft>
              <a:buFont typeface="Arial" panose="020B0604020202020204" pitchFamily="34" charset="0"/>
              <a:buAutoNum type="arabicPeriod"/>
              <a:defRPr/>
            </a:pPr>
            <a:r>
              <a:rPr lang="lt-LT" dirty="0"/>
              <a:t>Išlaikyti sukauptą krūvį</a:t>
            </a:r>
            <a:r>
              <a:rPr lang="en-US" dirty="0"/>
              <a:t>.</a:t>
            </a:r>
          </a:p>
          <a:p>
            <a:pPr marL="514350" indent="-514350">
              <a:spcAft>
                <a:spcPts val="0"/>
              </a:spcAft>
              <a:buFont typeface="Arial" panose="020B0604020202020204" pitchFamily="34" charset="0"/>
              <a:buAutoNum type="arabicPeriod"/>
              <a:defRPr/>
            </a:pPr>
            <a:r>
              <a:rPr lang="lt-LT" dirty="0"/>
              <a:t>Atiduoti krūvį per trumpą laiką</a:t>
            </a:r>
            <a:r>
              <a:rPr lang="en-US" dirty="0"/>
              <a:t>.</a:t>
            </a:r>
            <a:endParaRPr lang="lt-LT" dirty="0"/>
          </a:p>
          <a:p>
            <a:pPr>
              <a:spcAft>
                <a:spcPts val="0"/>
              </a:spcAft>
              <a:defRPr/>
            </a:pPr>
            <a:endParaRPr lang="lt-LT" dirty="0"/>
          </a:p>
        </p:txBody>
      </p:sp>
      <p:pic>
        <p:nvPicPr>
          <p:cNvPr id="11267" name="Turinio vietos rezervavimo ženklas 3">
            <a:extLst>
              <a:ext uri="{FF2B5EF4-FFF2-40B4-BE49-F238E27FC236}">
                <a16:creationId xmlns:a16="http://schemas.microsoft.com/office/drawing/2014/main" id="{AF397CF3-D62F-4BB1-815B-5C4AA8EEF3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1950" y="3573464"/>
            <a:ext cx="4127500" cy="3095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268" name="Paveikslėlis 4">
            <a:extLst>
              <a:ext uri="{FF2B5EF4-FFF2-40B4-BE49-F238E27FC236}">
                <a16:creationId xmlns:a16="http://schemas.microsoft.com/office/drawing/2014/main" id="{25485964-D3A7-42F6-ADDB-D32D444FBC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67438" y="3573463"/>
            <a:ext cx="4164012" cy="31226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B66B733-7AAB-4AF3-8706-1507EBF1DD51}"/>
              </a:ext>
            </a:extLst>
          </p:cNvPr>
          <p:cNvSpPr/>
          <p:nvPr/>
        </p:nvSpPr>
        <p:spPr>
          <a:xfrm>
            <a:off x="994915" y="138610"/>
            <a:ext cx="9020482" cy="769441"/>
          </a:xfrm>
          <a:prstGeom prst="rect">
            <a:avLst/>
          </a:prstGeom>
          <a:noFill/>
        </p:spPr>
        <p:txBody>
          <a:bodyPr wrap="none" lIns="91440" tIns="45720" rIns="91440" bIns="45720">
            <a:spAutoFit/>
          </a:bodyPr>
          <a:lstStyle/>
          <a:p>
            <a:pPr algn="ctr"/>
            <a:r>
              <a:rPr lang="lt-LT" sz="4400" b="0" cap="none" spc="0" dirty="0">
                <a:ln w="0"/>
                <a:solidFill>
                  <a:schemeClr val="accent1"/>
                </a:solidFill>
                <a:effectLst>
                  <a:outerShdw blurRad="38100" dist="25400" dir="5400000" algn="ctr" rotWithShape="0">
                    <a:srgbClr val="6E747A">
                      <a:alpha val="43000"/>
                    </a:srgbClr>
                  </a:outerShdw>
                </a:effectLst>
                <a:latin typeface="Arial" charset="0"/>
              </a:rPr>
              <a:t>KONDENSATORIAUS PASKIRTIS:</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7C725ACF-E6E7-4189-8195-B44059490A3C}"/>
              </a:ext>
            </a:extLst>
          </p:cNvPr>
          <p:cNvSpPr>
            <a:spLocks noGrp="1"/>
          </p:cNvSpPr>
          <p:nvPr>
            <p:ph idx="1"/>
          </p:nvPr>
        </p:nvSpPr>
        <p:spPr>
          <a:xfrm>
            <a:off x="1287463" y="263525"/>
            <a:ext cx="5040313" cy="2736850"/>
          </a:xfrm>
          <a:solidFill>
            <a:schemeClr val="bg1">
              <a:lumMod val="95000"/>
            </a:schemeClr>
          </a:solidFill>
          <a:ln>
            <a:solidFill>
              <a:schemeClr val="tx2"/>
            </a:solidFill>
          </a:ln>
        </p:spPr>
        <p:txBody>
          <a:bodyPr/>
          <a:lstStyle/>
          <a:p>
            <a:pPr marL="0" indent="0">
              <a:buNone/>
              <a:defRPr/>
            </a:pPr>
            <a:r>
              <a:rPr lang="lt-LT" dirty="0"/>
              <a:t>Kondensatoriai yra skirstomi:</a:t>
            </a:r>
          </a:p>
          <a:p>
            <a:pPr>
              <a:defRPr/>
            </a:pPr>
            <a:r>
              <a:rPr lang="lt-LT" dirty="0"/>
              <a:t>Pagal formą;</a:t>
            </a:r>
          </a:p>
          <a:p>
            <a:pPr>
              <a:defRPr/>
            </a:pPr>
            <a:r>
              <a:rPr lang="lt-LT" dirty="0"/>
              <a:t>Pagal izoliatorių;</a:t>
            </a:r>
          </a:p>
          <a:p>
            <a:pPr>
              <a:defRPr/>
            </a:pPr>
            <a:r>
              <a:rPr lang="lt-LT" dirty="0"/>
              <a:t>Pagal talpą.</a:t>
            </a:r>
          </a:p>
        </p:txBody>
      </p:sp>
      <p:pic>
        <p:nvPicPr>
          <p:cNvPr id="13315" name="Paveikslėlis 3">
            <a:extLst>
              <a:ext uri="{FF2B5EF4-FFF2-40B4-BE49-F238E27FC236}">
                <a16:creationId xmlns:a16="http://schemas.microsoft.com/office/drawing/2014/main" id="{9A93B677-EDCE-4C9E-98B5-65278D181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514" y="3429001"/>
            <a:ext cx="4562475"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1">
            <a:extLst>
              <a:ext uri="{FF2B5EF4-FFF2-40B4-BE49-F238E27FC236}">
                <a16:creationId xmlns:a16="http://schemas.microsoft.com/office/drawing/2014/main" id="{F2978BE4-1C5B-4BD2-8AD0-A54807F65A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16725" y="263525"/>
            <a:ext cx="3663950" cy="20891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3317" name="Picture 3">
            <a:extLst>
              <a:ext uri="{FF2B5EF4-FFF2-40B4-BE49-F238E27FC236}">
                <a16:creationId xmlns:a16="http://schemas.microsoft.com/office/drawing/2014/main" id="{B23D01C6-9458-4C6C-B28A-065E71E7DC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7776" y="3429001"/>
            <a:ext cx="422751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6711AEA0-B481-49C8-8107-7D89470EB2F6}"/>
              </a:ext>
            </a:extLst>
          </p:cNvPr>
          <p:cNvSpPr>
            <a:spLocks noGrp="1"/>
          </p:cNvSpPr>
          <p:nvPr>
            <p:ph type="body" sz="half" idx="1"/>
          </p:nvPr>
        </p:nvSpPr>
        <p:spPr>
          <a:xfrm>
            <a:off x="632696" y="1557339"/>
            <a:ext cx="7270750" cy="4411662"/>
          </a:xfrm>
        </p:spPr>
        <p:txBody>
          <a:bodyPr>
            <a:normAutofit lnSpcReduction="10000"/>
          </a:bodyPr>
          <a:lstStyle/>
          <a:p>
            <a:pPr marL="0" indent="0">
              <a:buFontTx/>
              <a:buChar char="•"/>
            </a:pPr>
            <a:r>
              <a:rPr lang="lt-LT" altLang="lt-LT" sz="2800" dirty="0"/>
              <a:t>Plokščiuosius</a:t>
            </a:r>
          </a:p>
          <a:p>
            <a:pPr marL="0" indent="0">
              <a:buNone/>
            </a:pPr>
            <a:r>
              <a:rPr lang="lt-LT" altLang="lt-LT" sz="2800" dirty="0"/>
              <a:t> </a:t>
            </a:r>
          </a:p>
          <a:p>
            <a:pPr marL="0" indent="0">
              <a:buNone/>
            </a:pPr>
            <a:endParaRPr lang="lt-LT" altLang="lt-LT" dirty="0"/>
          </a:p>
          <a:p>
            <a:pPr marL="0" indent="0">
              <a:buNone/>
            </a:pPr>
            <a:endParaRPr lang="ru-RU" altLang="lt-LT" sz="2800" dirty="0"/>
          </a:p>
          <a:p>
            <a:pPr marL="0" indent="0">
              <a:buFontTx/>
              <a:buChar char="•"/>
            </a:pPr>
            <a:r>
              <a:rPr lang="lt-LT" altLang="lt-LT" sz="2800" dirty="0"/>
              <a:t>Sferinius </a:t>
            </a:r>
          </a:p>
          <a:p>
            <a:pPr marL="0" indent="0">
              <a:buFontTx/>
              <a:buChar char="•"/>
            </a:pPr>
            <a:endParaRPr lang="lt-LT" altLang="lt-LT" sz="2800" dirty="0"/>
          </a:p>
          <a:p>
            <a:pPr marL="0" indent="0">
              <a:buFontTx/>
              <a:buChar char="•"/>
            </a:pPr>
            <a:endParaRPr lang="lt-LT" altLang="lt-LT" dirty="0"/>
          </a:p>
          <a:p>
            <a:pPr marL="0" indent="0">
              <a:buFontTx/>
              <a:buChar char="•"/>
            </a:pPr>
            <a:endParaRPr lang="ru-RU" altLang="lt-LT" sz="2800" dirty="0"/>
          </a:p>
          <a:p>
            <a:pPr marL="0" indent="0">
              <a:buFontTx/>
              <a:buChar char="•"/>
            </a:pPr>
            <a:r>
              <a:rPr lang="lt-LT" altLang="lt-LT" sz="2800" dirty="0"/>
              <a:t>Cilindrinius </a:t>
            </a:r>
            <a:endParaRPr lang="en-US" altLang="lt-LT" sz="2800" dirty="0"/>
          </a:p>
          <a:p>
            <a:pPr marL="0" indent="0">
              <a:buFontTx/>
              <a:buChar char="•"/>
            </a:pPr>
            <a:endParaRPr lang="en-US" altLang="lt-LT" sz="2000" dirty="0"/>
          </a:p>
          <a:p>
            <a:pPr marL="0" indent="0"/>
            <a:endParaRPr lang="en-US" altLang="lt-LT" sz="2000" dirty="0"/>
          </a:p>
          <a:p>
            <a:pPr marL="0" indent="0"/>
            <a:endParaRPr lang="en-US" altLang="lt-LT" sz="2000" dirty="0"/>
          </a:p>
          <a:p>
            <a:pPr marL="0" indent="0"/>
            <a:endParaRPr lang="en-US" altLang="lt-LT" sz="2000" dirty="0"/>
          </a:p>
        </p:txBody>
      </p:sp>
      <p:pic>
        <p:nvPicPr>
          <p:cNvPr id="14339" name="Picture 6" descr="File:Plate CapacitorII.svg">
            <a:extLst>
              <a:ext uri="{FF2B5EF4-FFF2-40B4-BE49-F238E27FC236}">
                <a16:creationId xmlns:a16="http://schemas.microsoft.com/office/drawing/2014/main" id="{8266843F-D4F1-4B06-BF82-726638C2A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8663" y="1557339"/>
            <a:ext cx="3816350"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8" descr="File:Cylindrical CapacitorII.svg">
            <a:extLst>
              <a:ext uri="{FF2B5EF4-FFF2-40B4-BE49-F238E27FC236}">
                <a16:creationId xmlns:a16="http://schemas.microsoft.com/office/drawing/2014/main" id="{586D33E8-79B1-4935-BCAA-C6A5F9A7F8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338" y="4149726"/>
            <a:ext cx="31686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10" descr="File:Spherical Capacitor.svg">
            <a:extLst>
              <a:ext uri="{FF2B5EF4-FFF2-40B4-BE49-F238E27FC236}">
                <a16:creationId xmlns:a16="http://schemas.microsoft.com/office/drawing/2014/main" id="{CC19EBA0-E51D-42C8-85C9-9F2D05F552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3313" y="2560636"/>
            <a:ext cx="2740025"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4CE615C-2391-4642-B4E7-C388B48BEB6F}"/>
              </a:ext>
            </a:extLst>
          </p:cNvPr>
          <p:cNvSpPr txBox="1"/>
          <p:nvPr/>
        </p:nvSpPr>
        <p:spPr>
          <a:xfrm>
            <a:off x="7751763" y="1700214"/>
            <a:ext cx="431800" cy="369887"/>
          </a:xfrm>
          <a:prstGeom prst="rect">
            <a:avLst/>
          </a:prstGeom>
          <a:solidFill>
            <a:schemeClr val="bg1">
              <a:lumMod val="85000"/>
            </a:schemeClr>
          </a:solidFill>
        </p:spPr>
        <p:txBody>
          <a:bodyPr>
            <a:spAutoFit/>
          </a:bodyPr>
          <a:lstStyle/>
          <a:p>
            <a:pPr eaLnBrk="1" hangingPunct="1">
              <a:defRPr/>
            </a:pPr>
            <a:r>
              <a:rPr lang="lt-LT" dirty="0"/>
              <a:t>S</a:t>
            </a:r>
          </a:p>
        </p:txBody>
      </p:sp>
      <p:sp>
        <p:nvSpPr>
          <p:cNvPr id="3" name="Rectangle 2">
            <a:extLst>
              <a:ext uri="{FF2B5EF4-FFF2-40B4-BE49-F238E27FC236}">
                <a16:creationId xmlns:a16="http://schemas.microsoft.com/office/drawing/2014/main" id="{E5F5F1AC-0F6D-4C5B-A4E3-4B566D133DA9}"/>
              </a:ext>
            </a:extLst>
          </p:cNvPr>
          <p:cNvSpPr/>
          <p:nvPr/>
        </p:nvSpPr>
        <p:spPr>
          <a:xfrm>
            <a:off x="632696" y="114302"/>
            <a:ext cx="9035743" cy="769441"/>
          </a:xfrm>
          <a:prstGeom prst="rect">
            <a:avLst/>
          </a:prstGeom>
          <a:noFill/>
        </p:spPr>
        <p:txBody>
          <a:bodyPr wrap="none" lIns="91440" tIns="45720" rIns="91440" bIns="45720">
            <a:spAutoFit/>
          </a:bodyPr>
          <a:lstStyle/>
          <a:p>
            <a:pPr algn="ctr"/>
            <a:r>
              <a:rPr lang="lt-LT" altLang="lt-LT" sz="4400" b="0" cap="none" spc="0" dirty="0">
                <a:ln w="0"/>
                <a:solidFill>
                  <a:schemeClr val="accent1"/>
                </a:solidFill>
                <a:effectLst>
                  <a:outerShdw blurRad="38100" dist="25400" dir="5400000" algn="ctr" rotWithShape="0">
                    <a:srgbClr val="6E747A">
                      <a:alpha val="43000"/>
                    </a:srgbClr>
                  </a:outerShdw>
                </a:effectLst>
              </a:rPr>
              <a:t>Pagal formą kondensatoriai skirstomi į:</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a:extLst>
              <a:ext uri="{FF2B5EF4-FFF2-40B4-BE49-F238E27FC236}">
                <a16:creationId xmlns:a16="http://schemas.microsoft.com/office/drawing/2014/main" id="{ABF923FA-B8E9-4A5E-B116-A7E2986275C8}"/>
              </a:ext>
            </a:extLst>
          </p:cNvPr>
          <p:cNvSpPr>
            <a:spLocks noGrp="1" noChangeArrowheads="1"/>
          </p:cNvSpPr>
          <p:nvPr>
            <p:ph idx="1"/>
          </p:nvPr>
        </p:nvSpPr>
        <p:spPr>
          <a:xfrm>
            <a:off x="390526" y="1231021"/>
            <a:ext cx="8963025" cy="5329238"/>
          </a:xfrm>
        </p:spPr>
        <p:txBody>
          <a:bodyPr rtlCol="0">
            <a:normAutofit/>
          </a:bodyPr>
          <a:lstStyle/>
          <a:p>
            <a:pPr>
              <a:spcAft>
                <a:spcPts val="0"/>
              </a:spcAft>
              <a:defRPr/>
            </a:pPr>
            <a:endParaRPr lang="ru-RU" dirty="0"/>
          </a:p>
          <a:p>
            <a:pPr>
              <a:spcAft>
                <a:spcPts val="0"/>
              </a:spcAft>
              <a:buFont typeface="Wingdings" pitchFamily="2" charset="2"/>
              <a:buChar char="ü"/>
              <a:defRPr/>
            </a:pPr>
            <a:r>
              <a:rPr lang="lt-LT" dirty="0" err="1"/>
              <a:t>Elektrolitinius</a:t>
            </a:r>
            <a:r>
              <a:rPr lang="lt-LT" dirty="0"/>
              <a:t> </a:t>
            </a:r>
            <a:endParaRPr lang="ru-RU" dirty="0"/>
          </a:p>
          <a:p>
            <a:pPr>
              <a:spcAft>
                <a:spcPts val="0"/>
              </a:spcAft>
              <a:buFont typeface="Wingdings" pitchFamily="2" charset="2"/>
              <a:buChar char="ü"/>
              <a:defRPr/>
            </a:pPr>
            <a:r>
              <a:rPr lang="lt-LT" dirty="0"/>
              <a:t>Keramikinius</a:t>
            </a:r>
          </a:p>
          <a:p>
            <a:pPr>
              <a:spcAft>
                <a:spcPts val="0"/>
              </a:spcAft>
              <a:buFont typeface="Wingdings" pitchFamily="2" charset="2"/>
              <a:buChar char="ü"/>
              <a:defRPr/>
            </a:pPr>
            <a:r>
              <a:rPr lang="lt-LT" dirty="0"/>
              <a:t>Žėrutinius</a:t>
            </a:r>
          </a:p>
          <a:p>
            <a:pPr>
              <a:spcAft>
                <a:spcPts val="0"/>
              </a:spcAft>
              <a:buFont typeface="Wingdings" pitchFamily="2" charset="2"/>
              <a:buChar char="ü"/>
              <a:defRPr/>
            </a:pPr>
            <a:r>
              <a:rPr lang="lt-LT" dirty="0"/>
              <a:t>Orinius</a:t>
            </a:r>
          </a:p>
          <a:p>
            <a:pPr>
              <a:spcAft>
                <a:spcPts val="0"/>
              </a:spcAft>
              <a:buFont typeface="Wingdings" pitchFamily="2" charset="2"/>
              <a:buChar char="ü"/>
              <a:defRPr/>
            </a:pPr>
            <a:r>
              <a:rPr lang="lt-LT" dirty="0" err="1"/>
              <a:t>Polistirolinius</a:t>
            </a:r>
            <a:endParaRPr lang="lt-LT" dirty="0"/>
          </a:p>
          <a:p>
            <a:pPr>
              <a:spcAft>
                <a:spcPts val="0"/>
              </a:spcAft>
              <a:buFont typeface="Wingdings" pitchFamily="2" charset="2"/>
              <a:buChar char="ü"/>
              <a:defRPr/>
            </a:pPr>
            <a:r>
              <a:rPr lang="lt-LT" dirty="0"/>
              <a:t>kt.</a:t>
            </a:r>
            <a:endParaRPr lang="ru-RU" dirty="0"/>
          </a:p>
          <a:p>
            <a:pPr>
              <a:spcAft>
                <a:spcPts val="0"/>
              </a:spcAft>
              <a:defRPr/>
            </a:pPr>
            <a:endParaRPr lang="ru-RU" dirty="0"/>
          </a:p>
        </p:txBody>
      </p:sp>
      <p:pic>
        <p:nvPicPr>
          <p:cNvPr id="4" name="Paveikslėlis 3">
            <a:extLst>
              <a:ext uri="{FF2B5EF4-FFF2-40B4-BE49-F238E27FC236}">
                <a16:creationId xmlns:a16="http://schemas.microsoft.com/office/drawing/2014/main" id="{68BEF276-534D-430A-85F0-78D80EE0190C}"/>
              </a:ext>
            </a:extLst>
          </p:cNvPr>
          <p:cNvPicPr>
            <a:picLocks noChangeAspect="1"/>
          </p:cNvPicPr>
          <p:nvPr/>
        </p:nvPicPr>
        <p:blipFill>
          <a:blip r:embed="rId2"/>
          <a:stretch>
            <a:fillRect/>
          </a:stretch>
        </p:blipFill>
        <p:spPr>
          <a:xfrm>
            <a:off x="4872039" y="1989138"/>
            <a:ext cx="5614987" cy="3402012"/>
          </a:xfrm>
          <a:prstGeom prst="rect">
            <a:avLst/>
          </a:prstGeom>
          <a:solidFill>
            <a:schemeClr val="tx2">
              <a:lumMod val="60000"/>
              <a:lumOff val="40000"/>
            </a:schemeClr>
          </a:solidFill>
          <a:ln>
            <a:solidFill>
              <a:schemeClr val="accent1"/>
            </a:solidFill>
          </a:ln>
        </p:spPr>
      </p:pic>
      <p:sp>
        <p:nvSpPr>
          <p:cNvPr id="2" name="Rectangle 1">
            <a:extLst>
              <a:ext uri="{FF2B5EF4-FFF2-40B4-BE49-F238E27FC236}">
                <a16:creationId xmlns:a16="http://schemas.microsoft.com/office/drawing/2014/main" id="{712B6423-EBF8-4138-A545-62F9A3784719}"/>
              </a:ext>
            </a:extLst>
          </p:cNvPr>
          <p:cNvSpPr/>
          <p:nvPr/>
        </p:nvSpPr>
        <p:spPr>
          <a:xfrm>
            <a:off x="0" y="297741"/>
            <a:ext cx="11904349" cy="769441"/>
          </a:xfrm>
          <a:prstGeom prst="rect">
            <a:avLst/>
          </a:prstGeom>
          <a:noFill/>
        </p:spPr>
        <p:txBody>
          <a:bodyPr wrap="none" lIns="91440" tIns="45720" rIns="91440" bIns="45720">
            <a:spAutoFit/>
          </a:bodyPr>
          <a:lstStyle/>
          <a:p>
            <a:pPr algn="ctr"/>
            <a:r>
              <a:rPr lang="lt-LT" sz="4400" b="0" cap="none" spc="0" dirty="0">
                <a:ln w="0"/>
                <a:solidFill>
                  <a:schemeClr val="accent1"/>
                </a:solidFill>
                <a:effectLst>
                  <a:outerShdw blurRad="38100" dist="25400" dir="5400000" algn="ctr" rotWithShape="0">
                    <a:srgbClr val="6E747A">
                      <a:alpha val="43000"/>
                    </a:srgbClr>
                  </a:outerShdw>
                </a:effectLst>
              </a:rPr>
              <a:t>Pagal naudojamą izoliatorių dažniausiai skirstomi į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9808E9-A055-90C3-B0F1-64B96FC57BC0}"/>
              </a:ext>
            </a:extLst>
          </p:cNvPr>
          <p:cNvSpPr>
            <a:spLocks noGrp="1"/>
          </p:cNvSpPr>
          <p:nvPr>
            <p:ph idx="1"/>
          </p:nvPr>
        </p:nvSpPr>
        <p:spPr>
          <a:xfrm>
            <a:off x="1261872" y="1718366"/>
            <a:ext cx="8595360" cy="4461771"/>
          </a:xfrm>
        </p:spPr>
        <p:txBody>
          <a:bodyPr vert="horz" lIns="91440" tIns="45720" rIns="91440" bIns="45720" rtlCol="0" anchor="ctr">
            <a:normAutofit fontScale="55000" lnSpcReduction="20000"/>
          </a:bodyPr>
          <a:lstStyle/>
          <a:p>
            <a:pPr marL="0" indent="0" algn="ctr">
              <a:buNone/>
            </a:pPr>
            <a:r>
              <a:rPr lang="lt-LT" sz="6000" dirty="0">
                <a:latin typeface="Calibri"/>
                <a:ea typeface="Calibri"/>
                <a:cs typeface="Calibri"/>
              </a:rPr>
              <a:t>Pagal talpą kondensatoriai yra skirstomi į :</a:t>
            </a:r>
            <a:endParaRPr lang="lt-LT" dirty="0"/>
          </a:p>
          <a:p>
            <a:pPr marL="0" indent="0" algn="ctr">
              <a:buNone/>
            </a:pPr>
            <a:br>
              <a:rPr lang="lt-LT" sz="5500" dirty="0"/>
            </a:br>
            <a:br>
              <a:rPr lang="lt-LT" sz="3100" dirty="0"/>
            </a:br>
            <a:endParaRPr lang="lt-LT" sz="5500" dirty="0"/>
          </a:p>
          <a:p>
            <a:pPr marL="457200" indent="-457200"/>
            <a:endParaRPr lang="lt-LT" sz="5500" dirty="0">
              <a:latin typeface="Calibri"/>
              <a:ea typeface="Calibri"/>
              <a:cs typeface="Calibri"/>
            </a:endParaRPr>
          </a:p>
          <a:p>
            <a:pPr marL="457200" indent="-457200"/>
            <a:endParaRPr lang="lt-LT" sz="5500" dirty="0">
              <a:latin typeface="Calibri"/>
              <a:ea typeface="Calibri"/>
              <a:cs typeface="Calibri"/>
            </a:endParaRPr>
          </a:p>
          <a:p>
            <a:pPr marL="0" indent="0">
              <a:buNone/>
            </a:pPr>
            <a:endParaRPr lang="en-US" sz="4900" dirty="0"/>
          </a:p>
          <a:p>
            <a:pPr marL="0" indent="0">
              <a:buNone/>
            </a:pPr>
            <a:endParaRPr lang="en-US" sz="4500" dirty="0"/>
          </a:p>
          <a:p>
            <a:pPr marL="0" indent="0">
              <a:buNone/>
            </a:pPr>
            <a:endParaRPr lang="en-US" dirty="0"/>
          </a:p>
          <a:p>
            <a:pPr marL="0" indent="0">
              <a:buNone/>
            </a:pPr>
            <a:endParaRPr lang="en-US" dirty="0"/>
          </a:p>
          <a:p>
            <a:pPr marL="0" indent="0">
              <a:buNone/>
            </a:pPr>
            <a:endParaRPr lang="en-US" dirty="0"/>
          </a:p>
          <a:p>
            <a:pPr marL="0" indent="0">
              <a:buNone/>
            </a:pPr>
            <a:r>
              <a:rPr lang="en-US" dirty="0"/>
              <a:t>;</a:t>
            </a:r>
          </a:p>
        </p:txBody>
      </p:sp>
      <p:pic>
        <p:nvPicPr>
          <p:cNvPr id="4" name="Paveikslėlis 3" descr="Paveikslėlis, kuriame yra linija, veržliaraktis&#10;&#10;Automatiškai sugeneruotas aprašymas">
            <a:extLst>
              <a:ext uri="{FF2B5EF4-FFF2-40B4-BE49-F238E27FC236}">
                <a16:creationId xmlns:a16="http://schemas.microsoft.com/office/drawing/2014/main" id="{7533F0CD-5F8A-86E6-CC89-459736A28FB6}"/>
              </a:ext>
            </a:extLst>
          </p:cNvPr>
          <p:cNvPicPr>
            <a:picLocks noChangeAspect="1"/>
          </p:cNvPicPr>
          <p:nvPr/>
        </p:nvPicPr>
        <p:blipFill>
          <a:blip r:embed="rId2"/>
          <a:stretch>
            <a:fillRect/>
          </a:stretch>
        </p:blipFill>
        <p:spPr>
          <a:xfrm>
            <a:off x="6260223" y="2623742"/>
            <a:ext cx="2351643" cy="1328234"/>
          </a:xfrm>
          <a:prstGeom prst="rect">
            <a:avLst/>
          </a:prstGeom>
        </p:spPr>
      </p:pic>
      <p:pic>
        <p:nvPicPr>
          <p:cNvPr id="5" name="Paveikslėlis 4" descr="Paveikslėlis, kuriame yra linija, tekstas, simbolis, Šriftas&#10;&#10;Automatiškai sugeneruotas aprašymas">
            <a:extLst>
              <a:ext uri="{FF2B5EF4-FFF2-40B4-BE49-F238E27FC236}">
                <a16:creationId xmlns:a16="http://schemas.microsoft.com/office/drawing/2014/main" id="{74F0194B-795A-D3DE-3B5D-D512163ABD96}"/>
              </a:ext>
            </a:extLst>
          </p:cNvPr>
          <p:cNvPicPr>
            <a:picLocks noChangeAspect="1"/>
          </p:cNvPicPr>
          <p:nvPr/>
        </p:nvPicPr>
        <p:blipFill>
          <a:blip r:embed="rId3"/>
          <a:stretch>
            <a:fillRect/>
          </a:stretch>
        </p:blipFill>
        <p:spPr>
          <a:xfrm>
            <a:off x="2259646" y="4262774"/>
            <a:ext cx="2652223" cy="1912833"/>
          </a:xfrm>
          <a:prstGeom prst="rect">
            <a:avLst/>
          </a:prstGeom>
        </p:spPr>
      </p:pic>
      <p:sp>
        <p:nvSpPr>
          <p:cNvPr id="6" name="Rectangle 5">
            <a:extLst>
              <a:ext uri="{FF2B5EF4-FFF2-40B4-BE49-F238E27FC236}">
                <a16:creationId xmlns:a16="http://schemas.microsoft.com/office/drawing/2014/main" id="{48F3529E-D906-44D3-A2AF-AAF6D97EA213}"/>
              </a:ext>
            </a:extLst>
          </p:cNvPr>
          <p:cNvSpPr/>
          <p:nvPr/>
        </p:nvSpPr>
        <p:spPr>
          <a:xfrm>
            <a:off x="2258874" y="4087374"/>
            <a:ext cx="1772912" cy="5996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Kalbos debesėlis: stačiakampis su užapvalintais kampais 6">
            <a:extLst>
              <a:ext uri="{FF2B5EF4-FFF2-40B4-BE49-F238E27FC236}">
                <a16:creationId xmlns:a16="http://schemas.microsoft.com/office/drawing/2014/main" id="{47B9109A-E1A3-F79E-F54E-49BF48CDDA08}"/>
              </a:ext>
            </a:extLst>
          </p:cNvPr>
          <p:cNvSpPr/>
          <p:nvPr/>
        </p:nvSpPr>
        <p:spPr>
          <a:xfrm>
            <a:off x="2413001" y="2624282"/>
            <a:ext cx="2666999" cy="1362364"/>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2000"/>
              <a:t>Kintamosios talpos:</a:t>
            </a:r>
          </a:p>
        </p:txBody>
      </p:sp>
      <p:sp>
        <p:nvSpPr>
          <p:cNvPr id="8" name="Kalbos debesėlis: stačiakampis su užapvalintais kampais 7">
            <a:extLst>
              <a:ext uri="{FF2B5EF4-FFF2-40B4-BE49-F238E27FC236}">
                <a16:creationId xmlns:a16="http://schemas.microsoft.com/office/drawing/2014/main" id="{98CCE247-D84A-797D-BC41-95F05235B4DE}"/>
              </a:ext>
            </a:extLst>
          </p:cNvPr>
          <p:cNvSpPr/>
          <p:nvPr/>
        </p:nvSpPr>
        <p:spPr>
          <a:xfrm rot="10800000">
            <a:off x="5969001" y="4263736"/>
            <a:ext cx="2643908" cy="13970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lt-LT"/>
          </a:p>
        </p:txBody>
      </p:sp>
      <p:sp>
        <p:nvSpPr>
          <p:cNvPr id="9" name="TextBox 8">
            <a:extLst>
              <a:ext uri="{FF2B5EF4-FFF2-40B4-BE49-F238E27FC236}">
                <a16:creationId xmlns:a16="http://schemas.microsoft.com/office/drawing/2014/main" id="{89A7AB5D-1877-DA63-5A87-1688E0C4AC19}"/>
              </a:ext>
            </a:extLst>
          </p:cNvPr>
          <p:cNvSpPr txBox="1"/>
          <p:nvPr/>
        </p:nvSpPr>
        <p:spPr>
          <a:xfrm>
            <a:off x="6050973" y="4689764"/>
            <a:ext cx="248227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a:solidFill>
                  <a:schemeClr val="bg1"/>
                </a:solidFill>
              </a:rPr>
              <a:t>Pastoviosios talpos</a:t>
            </a:r>
          </a:p>
        </p:txBody>
      </p:sp>
      <p:sp>
        <p:nvSpPr>
          <p:cNvPr id="10" name="Rectangle 9">
            <a:extLst>
              <a:ext uri="{FF2B5EF4-FFF2-40B4-BE49-F238E27FC236}">
                <a16:creationId xmlns:a16="http://schemas.microsoft.com/office/drawing/2014/main" id="{48BD6325-A1E8-4913-A1D6-09064F5ACDCA}"/>
              </a:ext>
            </a:extLst>
          </p:cNvPr>
          <p:cNvSpPr/>
          <p:nvPr/>
        </p:nvSpPr>
        <p:spPr>
          <a:xfrm>
            <a:off x="419170" y="149142"/>
            <a:ext cx="10280763" cy="769441"/>
          </a:xfrm>
          <a:prstGeom prst="rect">
            <a:avLst/>
          </a:prstGeom>
          <a:noFill/>
        </p:spPr>
        <p:txBody>
          <a:bodyPr wrap="non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latin typeface="Calibri"/>
                <a:cs typeface="Calibri"/>
              </a:rPr>
              <a:t>KONDENSATORIŲ SKIRSTYMAS PAGAL TALPĄ</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12069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8" name="Rectangle 17417">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0" name="Rectangle 17419">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2" name="Rectangle 17421">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4" name="Rectangle 17423">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1" name="Picture 15">
            <a:extLst>
              <a:ext uri="{FF2B5EF4-FFF2-40B4-BE49-F238E27FC236}">
                <a16:creationId xmlns:a16="http://schemas.microsoft.com/office/drawing/2014/main" id="{5975E99D-4B03-4872-9EF2-31E50335D3E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88905" y="402570"/>
            <a:ext cx="8014188" cy="32152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Turinio vietos rezervavimo ženklas 2">
            <a:extLst>
              <a:ext uri="{FF2B5EF4-FFF2-40B4-BE49-F238E27FC236}">
                <a16:creationId xmlns:a16="http://schemas.microsoft.com/office/drawing/2014/main" id="{D0360014-FE8C-4A21-90D4-30505BBB36F8}"/>
              </a:ext>
            </a:extLst>
          </p:cNvPr>
          <p:cNvSpPr>
            <a:spLocks noGrp="1"/>
          </p:cNvSpPr>
          <p:nvPr>
            <p:ph idx="1"/>
          </p:nvPr>
        </p:nvSpPr>
        <p:spPr>
          <a:xfrm>
            <a:off x="1940256" y="3833199"/>
            <a:ext cx="8332826" cy="1119982"/>
          </a:xfrm>
          <a:solidFill>
            <a:schemeClr val="bg2"/>
          </a:solidFill>
          <a:ln>
            <a:solidFill>
              <a:schemeClr val="accent1">
                <a:lumMod val="60000"/>
                <a:lumOff val="40000"/>
              </a:schemeClr>
            </a:solidFill>
          </a:ln>
        </p:spPr>
        <p:txBody>
          <a:bodyPr anchor="ctr">
            <a:normAutofit/>
          </a:bodyPr>
          <a:lstStyle/>
          <a:p>
            <a:pPr marL="0" indent="0" algn="ctr">
              <a:buNone/>
              <a:defRPr/>
            </a:pPr>
            <a:r>
              <a:rPr lang="lt-LT" altLang="lt-LT" sz="2400" dirty="0"/>
              <a:t>Kondensatoriaus savybė sukaupti elektros krūvį vadinama elektrine talpa </a:t>
            </a:r>
            <a:r>
              <a:rPr lang="lt-LT" altLang="lt-LT" sz="2400" b="1" dirty="0"/>
              <a:t>C</a:t>
            </a:r>
          </a:p>
          <a:p>
            <a:pPr eaLnBrk="1" hangingPunct="1">
              <a:defRPr/>
            </a:pPr>
            <a:endParaRPr lang="lt-LT" altLang="lt-LT" sz="20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5" name="Object 7">
            <a:extLst>
              <a:ext uri="{FF2B5EF4-FFF2-40B4-BE49-F238E27FC236}">
                <a16:creationId xmlns:a16="http://schemas.microsoft.com/office/drawing/2014/main" id="{0E5A3DC0-0C0C-431D-819E-F0E97F93C48D}"/>
              </a:ext>
            </a:extLst>
          </p:cNvPr>
          <p:cNvGraphicFramePr>
            <a:graphicFrameLocks noGrp="1" noChangeAspect="1"/>
          </p:cNvGraphicFramePr>
          <p:nvPr>
            <p:ph sz="half" idx="2"/>
            <p:extLst>
              <p:ext uri="{D42A27DB-BD31-4B8C-83A1-F6EECF244321}">
                <p14:modId xmlns:p14="http://schemas.microsoft.com/office/powerpoint/2010/main" val="1939776940"/>
              </p:ext>
            </p:extLst>
          </p:nvPr>
        </p:nvGraphicFramePr>
        <p:xfrm>
          <a:off x="503238" y="1131888"/>
          <a:ext cx="1873250" cy="1658937"/>
        </p:xfrm>
        <a:graphic>
          <a:graphicData uri="http://schemas.openxmlformats.org/presentationml/2006/ole">
            <mc:AlternateContent xmlns:mc="http://schemas.openxmlformats.org/markup-compatibility/2006">
              <mc:Choice xmlns:v="urn:schemas-microsoft-com:vml" Requires="v">
                <p:oleObj spid="_x0000_s2077" name="Equation" r:id="rId3" imgW="444307" imgH="393529" progId="Equation.3">
                  <p:embed/>
                </p:oleObj>
              </mc:Choice>
              <mc:Fallback>
                <p:oleObj name="Equation" r:id="rId3" imgW="444307" imgH="393529" progId="Equation.3">
                  <p:embed/>
                  <p:pic>
                    <p:nvPicPr>
                      <p:cNvPr id="18435" name="Object 7">
                        <a:extLst>
                          <a:ext uri="{FF2B5EF4-FFF2-40B4-BE49-F238E27FC236}">
                            <a16:creationId xmlns:a16="http://schemas.microsoft.com/office/drawing/2014/main" id="{0E5A3DC0-0C0C-431D-819E-F0E97F93C48D}"/>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1131888"/>
                        <a:ext cx="1873250" cy="1658937"/>
                      </a:xfrm>
                      <a:prstGeom prst="rect">
                        <a:avLst/>
                      </a:prstGeom>
                      <a:solidFill>
                        <a:schemeClr val="bg1"/>
                      </a:solidFill>
                      <a:ln w="9525">
                        <a:solidFill>
                          <a:schemeClr val="accent1"/>
                        </a:solidFill>
                        <a:miter lim="800000"/>
                        <a:headEnd/>
                        <a:tailEnd/>
                      </a:ln>
                    </p:spPr>
                  </p:pic>
                </p:oleObj>
              </mc:Fallback>
            </mc:AlternateContent>
          </a:graphicData>
        </a:graphic>
      </p:graphicFrame>
      <p:sp>
        <p:nvSpPr>
          <p:cNvPr id="18436" name="Rectangle 6">
            <a:extLst>
              <a:ext uri="{FF2B5EF4-FFF2-40B4-BE49-F238E27FC236}">
                <a16:creationId xmlns:a16="http://schemas.microsoft.com/office/drawing/2014/main" id="{32F64352-B705-4CAD-80C8-7D4D170D6B3B}"/>
              </a:ext>
            </a:extLst>
          </p:cNvPr>
          <p:cNvSpPr>
            <a:spLocks noChangeArrowheads="1"/>
          </p:cNvSpPr>
          <p:nvPr/>
        </p:nvSpPr>
        <p:spPr bwMode="auto">
          <a:xfrm>
            <a:off x="195762" y="3429000"/>
            <a:ext cx="4360862"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lt-LT" altLang="lt-LT" sz="2400" i="1" dirty="0">
                <a:latin typeface="Arial" panose="020B0604020202020204" pitchFamily="34" charset="0"/>
              </a:rPr>
              <a:t>C</a:t>
            </a:r>
            <a:r>
              <a:rPr lang="lt-LT" altLang="lt-LT" sz="2400" dirty="0">
                <a:latin typeface="Arial" panose="020B0604020202020204" pitchFamily="34" charset="0"/>
              </a:rPr>
              <a:t> – elektrinė talpa (F); </a:t>
            </a:r>
            <a:endParaRPr lang="ru-RU" altLang="lt-LT" sz="2400" dirty="0">
              <a:latin typeface="Arial" panose="020B0604020202020204" pitchFamily="34" charset="0"/>
            </a:endParaRPr>
          </a:p>
          <a:p>
            <a:pPr eaLnBrk="1" hangingPunct="1">
              <a:spcBef>
                <a:spcPct val="0"/>
              </a:spcBef>
              <a:buFontTx/>
              <a:buNone/>
            </a:pPr>
            <a:r>
              <a:rPr lang="lt-LT" altLang="lt-LT" sz="2400" i="1" dirty="0">
                <a:latin typeface="Arial" panose="020B0604020202020204" pitchFamily="34" charset="0"/>
              </a:rPr>
              <a:t>q</a:t>
            </a:r>
            <a:r>
              <a:rPr lang="lt-LT" altLang="lt-LT" sz="2400" dirty="0">
                <a:latin typeface="Arial" panose="020B0604020202020204" pitchFamily="34" charset="0"/>
              </a:rPr>
              <a:t> – vieno elektrodo krūvis (C); </a:t>
            </a:r>
            <a:endParaRPr lang="ru-RU" altLang="lt-LT" sz="2400" dirty="0">
              <a:latin typeface="Arial" panose="020B0604020202020204" pitchFamily="34" charset="0"/>
            </a:endParaRPr>
          </a:p>
          <a:p>
            <a:pPr eaLnBrk="1" hangingPunct="1">
              <a:spcBef>
                <a:spcPct val="0"/>
              </a:spcBef>
              <a:buFontTx/>
              <a:buNone/>
            </a:pPr>
            <a:r>
              <a:rPr lang="lt-LT" altLang="lt-LT" sz="2400" i="1" dirty="0">
                <a:latin typeface="Arial" panose="020B0604020202020204" pitchFamily="34" charset="0"/>
              </a:rPr>
              <a:t>U</a:t>
            </a:r>
            <a:r>
              <a:rPr lang="lt-LT" altLang="lt-LT" sz="2400" dirty="0">
                <a:latin typeface="Arial" panose="020B0604020202020204" pitchFamily="34" charset="0"/>
              </a:rPr>
              <a:t> – įtampa (V).</a:t>
            </a:r>
            <a:r>
              <a:rPr lang="lt-LT" altLang="lt-LT" sz="1800" dirty="0">
                <a:latin typeface="Arial" panose="020B0604020202020204" pitchFamily="34" charset="0"/>
              </a:rPr>
              <a:t> </a:t>
            </a:r>
          </a:p>
        </p:txBody>
      </p:sp>
      <p:pic>
        <p:nvPicPr>
          <p:cNvPr id="18437" name="Picture 1">
            <a:extLst>
              <a:ext uri="{FF2B5EF4-FFF2-40B4-BE49-F238E27FC236}">
                <a16:creationId xmlns:a16="http://schemas.microsoft.com/office/drawing/2014/main" id="{3682E554-339E-44AD-AF75-D62B0431E5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0700" y="4029075"/>
            <a:ext cx="25304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a:extLst>
              <a:ext uri="{FF2B5EF4-FFF2-40B4-BE49-F238E27FC236}">
                <a16:creationId xmlns:a16="http://schemas.microsoft.com/office/drawing/2014/main" id="{15BEF6E9-429E-4318-943B-840F54AB5ECC}"/>
              </a:ext>
            </a:extLst>
          </p:cNvPr>
          <p:cNvSpPr txBox="1">
            <a:spLocks/>
          </p:cNvSpPr>
          <p:nvPr/>
        </p:nvSpPr>
        <p:spPr>
          <a:xfrm>
            <a:off x="4048421" y="1298391"/>
            <a:ext cx="8005982" cy="1811338"/>
          </a:xfrm>
          <a:prstGeom prst="rect">
            <a:avLst/>
          </a:prstGeom>
          <a:solidFill>
            <a:schemeClr val="bg1"/>
          </a:solidFill>
          <a:ln>
            <a:solidFill>
              <a:schemeClr val="tx2">
                <a:lumMod val="60000"/>
                <a:lumOff val="4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lt-LT" altLang="lt-LT"/>
              <a:t>Talpos matavimo vienetas SI sistemoje – faradas (F).</a:t>
            </a:r>
            <a:endParaRPr lang="en-US" altLang="lt-LT"/>
          </a:p>
          <a:p>
            <a:pPr marL="0" indent="0">
              <a:defRPr/>
            </a:pPr>
            <a:r>
              <a:rPr lang="en-US" altLang="lt-LT"/>
              <a:t>  </a:t>
            </a:r>
            <a:r>
              <a:rPr lang="lt-LT" altLang="lt-LT"/>
              <a:t>Mažesni talpos vienetai: µF, nF, pF</a:t>
            </a:r>
            <a:endParaRPr lang="ru-RU" altLang="lt-LT" dirty="0"/>
          </a:p>
        </p:txBody>
      </p:sp>
      <p:pic>
        <p:nvPicPr>
          <p:cNvPr id="8" name="Picture 7">
            <a:extLst>
              <a:ext uri="{FF2B5EF4-FFF2-40B4-BE49-F238E27FC236}">
                <a16:creationId xmlns:a16="http://schemas.microsoft.com/office/drawing/2014/main" id="{ABE9163C-36A6-4018-A9BE-ABA7E1FA4327}"/>
              </a:ext>
            </a:extLst>
          </p:cNvPr>
          <p:cNvPicPr>
            <a:picLocks noChangeAspect="1"/>
          </p:cNvPicPr>
          <p:nvPr/>
        </p:nvPicPr>
        <p:blipFill>
          <a:blip r:embed="rId6"/>
          <a:stretch>
            <a:fillRect/>
          </a:stretch>
        </p:blipFill>
        <p:spPr>
          <a:xfrm>
            <a:off x="7171144" y="4029075"/>
            <a:ext cx="1760537" cy="2311400"/>
          </a:xfrm>
          <a:prstGeom prst="rect">
            <a:avLst/>
          </a:prstGeom>
          <a:ln>
            <a:solidFill>
              <a:schemeClr val="tx2">
                <a:lumMod val="60000"/>
                <a:lumOff val="40000"/>
              </a:schemeClr>
            </a:solidFill>
          </a:ln>
        </p:spPr>
      </p:pic>
      <p:sp>
        <p:nvSpPr>
          <p:cNvPr id="2" name="Rectangle 1">
            <a:extLst>
              <a:ext uri="{FF2B5EF4-FFF2-40B4-BE49-F238E27FC236}">
                <a16:creationId xmlns:a16="http://schemas.microsoft.com/office/drawing/2014/main" id="{34E44C99-281C-41B3-87CE-E9B5B4A91FD4}"/>
              </a:ext>
            </a:extLst>
          </p:cNvPr>
          <p:cNvSpPr/>
          <p:nvPr/>
        </p:nvSpPr>
        <p:spPr>
          <a:xfrm>
            <a:off x="93941" y="108258"/>
            <a:ext cx="3954480" cy="769441"/>
          </a:xfrm>
          <a:prstGeom prst="rect">
            <a:avLst/>
          </a:prstGeom>
          <a:noFill/>
        </p:spPr>
        <p:txBody>
          <a:bodyPr wrap="none" lIns="91440" tIns="45720" rIns="91440" bIns="45720">
            <a:spAutoFit/>
          </a:bodyPr>
          <a:lstStyle/>
          <a:p>
            <a:pPr algn="ctr"/>
            <a:r>
              <a:rPr lang="lt-LT" altLang="lt-LT" sz="4400" b="0" cap="none" spc="0" dirty="0">
                <a:ln w="0"/>
                <a:solidFill>
                  <a:schemeClr val="accent1"/>
                </a:solidFill>
                <a:effectLst>
                  <a:outerShdw blurRad="38100" dist="25400" dir="5400000" algn="ctr" rotWithShape="0">
                    <a:srgbClr val="6E747A">
                      <a:alpha val="43000"/>
                    </a:srgbClr>
                  </a:outerShdw>
                </a:effectLst>
              </a:rPr>
              <a:t>L</a:t>
            </a:r>
            <a:r>
              <a:rPr lang="en-US" altLang="lt-LT" sz="4400" b="0" cap="none" spc="0" dirty="0" err="1">
                <a:ln w="0"/>
                <a:solidFill>
                  <a:schemeClr val="accent1"/>
                </a:solidFill>
                <a:effectLst>
                  <a:outerShdw blurRad="38100" dist="25400" dir="5400000" algn="ctr" rotWithShape="0">
                    <a:srgbClr val="6E747A">
                      <a:alpha val="43000"/>
                    </a:srgbClr>
                  </a:outerShdw>
                </a:effectLst>
              </a:rPr>
              <a:t>aidinink</a:t>
            </a:r>
            <a:r>
              <a:rPr lang="lt-LT" altLang="lt-LT" sz="4400" b="0" cap="none" spc="0" dirty="0">
                <a:ln w="0"/>
                <a:solidFill>
                  <a:schemeClr val="accent1"/>
                </a:solidFill>
                <a:effectLst>
                  <a:outerShdw blurRad="38100" dist="25400" dir="5400000" algn="ctr" rotWithShape="0">
                    <a:srgbClr val="6E747A">
                      <a:alpha val="43000"/>
                    </a:srgbClr>
                  </a:outerShdw>
                </a:effectLst>
              </a:rPr>
              <a:t>ų</a:t>
            </a:r>
            <a:r>
              <a:rPr lang="en-US" altLang="lt-LT" sz="4400" b="0" cap="none" spc="0" dirty="0">
                <a:ln w="0"/>
                <a:solidFill>
                  <a:schemeClr val="accent1"/>
                </a:solidFill>
                <a:effectLst>
                  <a:outerShdw blurRad="38100" dist="25400" dir="5400000" algn="ctr" rotWithShape="0">
                    <a:srgbClr val="6E747A">
                      <a:alpha val="43000"/>
                    </a:srgbClr>
                  </a:outerShdw>
                </a:effectLst>
              </a:rPr>
              <a:t> </a:t>
            </a:r>
            <a:r>
              <a:rPr lang="en-US" altLang="lt-LT" sz="4400" b="0" cap="none" spc="0" dirty="0" err="1">
                <a:ln w="0"/>
                <a:solidFill>
                  <a:schemeClr val="accent1"/>
                </a:solidFill>
                <a:effectLst>
                  <a:outerShdw blurRad="38100" dist="25400" dir="5400000" algn="ctr" rotWithShape="0">
                    <a:srgbClr val="6E747A">
                      <a:alpha val="43000"/>
                    </a:srgbClr>
                  </a:outerShdw>
                </a:effectLst>
              </a:rPr>
              <a:t>talpa</a:t>
            </a:r>
            <a:r>
              <a:rPr lang="en-US" altLang="lt-LT" sz="4400" b="0" cap="none" spc="0" dirty="0">
                <a:ln w="0"/>
                <a:solidFill>
                  <a:schemeClr val="accent1"/>
                </a:solidFill>
                <a:effectLst>
                  <a:outerShdw blurRad="38100" dist="25400" dir="5400000" algn="ctr" rotWithShape="0">
                    <a:srgbClr val="6E747A">
                      <a:alpha val="43000"/>
                    </a:srgbClr>
                  </a:outerShdw>
                </a:effectLst>
              </a:rPr>
              <a:t>:</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9">
            <a:extLst>
              <a:ext uri="{FF2B5EF4-FFF2-40B4-BE49-F238E27FC236}">
                <a16:creationId xmlns:a16="http://schemas.microsoft.com/office/drawing/2014/main" id="{B93D2A5C-0EFF-47D2-A92F-CFA7AD987560}"/>
              </a:ext>
            </a:extLst>
          </p:cNvPr>
          <p:cNvSpPr>
            <a:spLocks noChangeArrowheads="1"/>
          </p:cNvSpPr>
          <p:nvPr/>
        </p:nvSpPr>
        <p:spPr bwMode="auto">
          <a:xfrm>
            <a:off x="1611313" y="96838"/>
            <a:ext cx="8864600" cy="5510212"/>
          </a:xfrm>
          <a:prstGeom prst="rect">
            <a:avLst/>
          </a:prstGeom>
          <a:noFill/>
          <a:ln w="9525">
            <a:no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lt-LT" altLang="lt-LT" b="1" dirty="0">
                <a:latin typeface="Arial" panose="020B0604020202020204" pitchFamily="34" charset="0"/>
              </a:rPr>
              <a:t>Plokščiojo kondensatoriaus talp</a:t>
            </a:r>
            <a:r>
              <a:rPr lang="en-US" altLang="lt-LT" b="1" dirty="0">
                <a:latin typeface="Arial" panose="020B0604020202020204" pitchFamily="34" charset="0"/>
              </a:rPr>
              <a:t>a</a:t>
            </a:r>
            <a:r>
              <a:rPr lang="lt-LT" altLang="lt-LT" b="1" dirty="0">
                <a:latin typeface="Arial" panose="020B0604020202020204" pitchFamily="34" charset="0"/>
              </a:rPr>
              <a:t> priklauso</a:t>
            </a:r>
            <a:r>
              <a:rPr lang="en-US" altLang="lt-LT" b="1" dirty="0">
                <a:latin typeface="Arial" panose="020B0604020202020204" pitchFamily="34" charset="0"/>
              </a:rPr>
              <a:t>:</a:t>
            </a:r>
          </a:p>
          <a:p>
            <a:pPr eaLnBrk="1" hangingPunct="1">
              <a:spcBef>
                <a:spcPct val="0"/>
              </a:spcBef>
              <a:buFontTx/>
              <a:buChar char="•"/>
              <a:defRPr/>
            </a:pPr>
            <a:r>
              <a:rPr lang="lt-LT" altLang="lt-LT" dirty="0">
                <a:latin typeface="Arial" panose="020B0604020202020204" pitchFamily="34" charset="0"/>
              </a:rPr>
              <a:t>izoliatoriaus sluoksnio storio</a:t>
            </a:r>
            <a:endParaRPr lang="en-US" altLang="lt-LT" dirty="0">
              <a:latin typeface="Arial" panose="020B0604020202020204" pitchFamily="34" charset="0"/>
            </a:endParaRPr>
          </a:p>
          <a:p>
            <a:pPr eaLnBrk="1" hangingPunct="1">
              <a:spcBef>
                <a:spcPct val="0"/>
              </a:spcBef>
              <a:buFontTx/>
              <a:buChar char="•"/>
              <a:defRPr/>
            </a:pPr>
            <a:endParaRPr lang="en-US" altLang="lt-LT" dirty="0">
              <a:latin typeface="Arial" panose="020B0604020202020204" pitchFamily="34" charset="0"/>
            </a:endParaRPr>
          </a:p>
          <a:p>
            <a:pPr eaLnBrk="1" hangingPunct="1">
              <a:spcBef>
                <a:spcPct val="0"/>
              </a:spcBef>
              <a:buFontTx/>
              <a:buChar char="•"/>
              <a:defRPr/>
            </a:pPr>
            <a:endParaRPr lang="lt-LT" altLang="lt-LT" dirty="0">
              <a:latin typeface="Arial" panose="020B0604020202020204" pitchFamily="34" charset="0"/>
            </a:endParaRPr>
          </a:p>
          <a:p>
            <a:pPr eaLnBrk="1" hangingPunct="1">
              <a:spcBef>
                <a:spcPct val="0"/>
              </a:spcBef>
              <a:buFont typeface="Arial" panose="020B0604020202020204" pitchFamily="34" charset="0"/>
              <a:buNone/>
              <a:defRPr/>
            </a:pPr>
            <a:r>
              <a:rPr lang="ru-RU" altLang="lt-LT" dirty="0">
                <a:latin typeface="Arial" panose="020B0604020202020204" pitchFamily="34" charset="0"/>
              </a:rPr>
              <a:t>	</a:t>
            </a:r>
            <a:r>
              <a:rPr lang="lt-LT" altLang="lt-LT" dirty="0">
                <a:latin typeface="Arial" panose="020B0604020202020204" pitchFamily="34" charset="0"/>
              </a:rPr>
              <a:t>   </a:t>
            </a:r>
            <a:endParaRPr lang="en-US" altLang="lt-LT" dirty="0">
              <a:latin typeface="Arial" panose="020B0604020202020204" pitchFamily="34" charset="0"/>
            </a:endParaRPr>
          </a:p>
          <a:p>
            <a:pPr eaLnBrk="1" hangingPunct="1">
              <a:spcBef>
                <a:spcPct val="0"/>
              </a:spcBef>
              <a:buFontTx/>
              <a:buChar char="•"/>
              <a:defRPr/>
            </a:pPr>
            <a:r>
              <a:rPr lang="lt-LT" altLang="lt-LT" dirty="0">
                <a:latin typeface="Arial" panose="020B0604020202020204" pitchFamily="34" charset="0"/>
              </a:rPr>
              <a:t>Izoliacinės medžiagos </a:t>
            </a:r>
            <a:endParaRPr lang="en-US" altLang="lt-LT" dirty="0">
              <a:latin typeface="Arial" panose="020B0604020202020204" pitchFamily="34" charset="0"/>
            </a:endParaRPr>
          </a:p>
          <a:p>
            <a:pPr eaLnBrk="1" hangingPunct="1">
              <a:spcBef>
                <a:spcPct val="0"/>
              </a:spcBef>
              <a:buFontTx/>
              <a:buChar char="•"/>
              <a:defRPr/>
            </a:pPr>
            <a:endParaRPr lang="en-US" altLang="lt-LT" dirty="0">
              <a:latin typeface="Arial" panose="020B0604020202020204" pitchFamily="34" charset="0"/>
            </a:endParaRPr>
          </a:p>
          <a:p>
            <a:pPr eaLnBrk="1" hangingPunct="1">
              <a:spcBef>
                <a:spcPct val="0"/>
              </a:spcBef>
              <a:buFontTx/>
              <a:buChar char="•"/>
              <a:defRPr/>
            </a:pPr>
            <a:endParaRPr lang="en-US" altLang="lt-LT" dirty="0">
              <a:latin typeface="Arial" panose="020B0604020202020204" pitchFamily="34" charset="0"/>
            </a:endParaRPr>
          </a:p>
          <a:p>
            <a:pPr eaLnBrk="1" hangingPunct="1">
              <a:spcBef>
                <a:spcPct val="0"/>
              </a:spcBef>
              <a:buFontTx/>
              <a:buChar char="•"/>
              <a:defRPr/>
            </a:pPr>
            <a:endParaRPr lang="en-US" altLang="lt-LT" dirty="0">
              <a:latin typeface="Arial" panose="020B0604020202020204" pitchFamily="34" charset="0"/>
            </a:endParaRPr>
          </a:p>
          <a:p>
            <a:pPr eaLnBrk="1" hangingPunct="1">
              <a:spcBef>
                <a:spcPct val="0"/>
              </a:spcBef>
              <a:buFontTx/>
              <a:buChar char="•"/>
              <a:defRPr/>
            </a:pPr>
            <a:endParaRPr lang="en-US" altLang="lt-LT" dirty="0">
              <a:latin typeface="Arial" panose="020B0604020202020204" pitchFamily="34" charset="0"/>
            </a:endParaRPr>
          </a:p>
          <a:p>
            <a:pPr marL="457200" indent="-457200">
              <a:spcBef>
                <a:spcPct val="0"/>
              </a:spcBef>
              <a:defRPr/>
            </a:pPr>
            <a:r>
              <a:rPr lang="lt-LT" altLang="lt-LT" dirty="0">
                <a:latin typeface="Arial" panose="020B0604020202020204" pitchFamily="34" charset="0"/>
              </a:rPr>
              <a:t>elektrodų matmenų</a:t>
            </a:r>
          </a:p>
        </p:txBody>
      </p:sp>
      <p:pic>
        <p:nvPicPr>
          <p:cNvPr id="2" name="Picture 1">
            <a:extLst>
              <a:ext uri="{FF2B5EF4-FFF2-40B4-BE49-F238E27FC236}">
                <a16:creationId xmlns:a16="http://schemas.microsoft.com/office/drawing/2014/main" id="{5CC7A4E9-7A62-451E-956B-8C3B0EA65513}"/>
              </a:ext>
            </a:extLst>
          </p:cNvPr>
          <p:cNvPicPr>
            <a:picLocks noChangeAspect="1"/>
          </p:cNvPicPr>
          <p:nvPr/>
        </p:nvPicPr>
        <p:blipFill>
          <a:blip r:embed="rId2"/>
          <a:stretch>
            <a:fillRect/>
          </a:stretch>
        </p:blipFill>
        <p:spPr>
          <a:xfrm>
            <a:off x="1847850" y="3219450"/>
            <a:ext cx="4248150" cy="1765300"/>
          </a:xfrm>
          <a:prstGeom prst="rect">
            <a:avLst/>
          </a:prstGeom>
          <a:ln>
            <a:solidFill>
              <a:schemeClr val="tx2">
                <a:lumMod val="60000"/>
                <a:lumOff val="40000"/>
              </a:schemeClr>
            </a:solidFill>
          </a:ln>
        </p:spPr>
      </p:pic>
      <p:pic>
        <p:nvPicPr>
          <p:cNvPr id="3" name="Picture 2">
            <a:extLst>
              <a:ext uri="{FF2B5EF4-FFF2-40B4-BE49-F238E27FC236}">
                <a16:creationId xmlns:a16="http://schemas.microsoft.com/office/drawing/2014/main" id="{5BA9DDD4-020F-4F3D-AFD2-06ABB45D419E}"/>
              </a:ext>
            </a:extLst>
          </p:cNvPr>
          <p:cNvPicPr>
            <a:picLocks noChangeAspect="1"/>
          </p:cNvPicPr>
          <p:nvPr/>
        </p:nvPicPr>
        <p:blipFill>
          <a:blip r:embed="rId3"/>
          <a:stretch>
            <a:fillRect/>
          </a:stretch>
        </p:blipFill>
        <p:spPr>
          <a:xfrm>
            <a:off x="1714501" y="5683251"/>
            <a:ext cx="4329113" cy="1077913"/>
          </a:xfrm>
          <a:prstGeom prst="rect">
            <a:avLst/>
          </a:prstGeom>
          <a:ln>
            <a:solidFill>
              <a:schemeClr val="tx2">
                <a:lumMod val="60000"/>
                <a:lumOff val="40000"/>
              </a:schemeClr>
            </a:solidFill>
          </a:ln>
        </p:spPr>
      </p:pic>
      <p:pic>
        <p:nvPicPr>
          <p:cNvPr id="4" name="Picture 3">
            <a:extLst>
              <a:ext uri="{FF2B5EF4-FFF2-40B4-BE49-F238E27FC236}">
                <a16:creationId xmlns:a16="http://schemas.microsoft.com/office/drawing/2014/main" id="{1BB7C4B0-A7CD-40E3-BFAA-C989AC26EC99}"/>
              </a:ext>
            </a:extLst>
          </p:cNvPr>
          <p:cNvPicPr>
            <a:picLocks noChangeAspect="1"/>
          </p:cNvPicPr>
          <p:nvPr/>
        </p:nvPicPr>
        <p:blipFill>
          <a:blip r:embed="rId4"/>
          <a:stretch>
            <a:fillRect/>
          </a:stretch>
        </p:blipFill>
        <p:spPr>
          <a:xfrm>
            <a:off x="6456363" y="5502275"/>
            <a:ext cx="3384550" cy="1277938"/>
          </a:xfrm>
          <a:prstGeom prst="rect">
            <a:avLst/>
          </a:prstGeom>
          <a:ln>
            <a:solidFill>
              <a:schemeClr val="tx2">
                <a:lumMod val="60000"/>
                <a:lumOff val="40000"/>
              </a:schemeClr>
            </a:solidFill>
          </a:ln>
        </p:spPr>
      </p:pic>
      <p:pic>
        <p:nvPicPr>
          <p:cNvPr id="5" name="Picture 4">
            <a:extLst>
              <a:ext uri="{FF2B5EF4-FFF2-40B4-BE49-F238E27FC236}">
                <a16:creationId xmlns:a16="http://schemas.microsoft.com/office/drawing/2014/main" id="{CBE2EFD6-4CD6-4E80-ADEA-3D1A75AFE948}"/>
              </a:ext>
            </a:extLst>
          </p:cNvPr>
          <p:cNvPicPr>
            <a:picLocks noChangeAspect="1"/>
          </p:cNvPicPr>
          <p:nvPr/>
        </p:nvPicPr>
        <p:blipFill>
          <a:blip r:embed="rId5"/>
          <a:stretch>
            <a:fillRect/>
          </a:stretch>
        </p:blipFill>
        <p:spPr>
          <a:xfrm>
            <a:off x="1873251" y="1174751"/>
            <a:ext cx="3743325" cy="1508125"/>
          </a:xfrm>
          <a:prstGeom prst="rect">
            <a:avLst/>
          </a:prstGeom>
          <a:ln>
            <a:solidFill>
              <a:schemeClr val="tx2">
                <a:lumMod val="60000"/>
                <a:lumOff val="40000"/>
              </a:schemeClr>
            </a:solidFill>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9">
            <a:extLst>
              <a:ext uri="{FF2B5EF4-FFF2-40B4-BE49-F238E27FC236}">
                <a16:creationId xmlns:a16="http://schemas.microsoft.com/office/drawing/2014/main" id="{CBAB5329-F453-44DA-BB4D-1F40902D443D}"/>
              </a:ext>
            </a:extLst>
          </p:cNvPr>
          <p:cNvGrpSpPr>
            <a:grpSpLocks/>
          </p:cNvGrpSpPr>
          <p:nvPr/>
        </p:nvGrpSpPr>
        <p:grpSpPr bwMode="auto">
          <a:xfrm>
            <a:off x="2625726" y="5353051"/>
            <a:ext cx="422275" cy="923925"/>
            <a:chOff x="694" y="3564"/>
            <a:chExt cx="266" cy="582"/>
          </a:xfrm>
        </p:grpSpPr>
        <p:sp>
          <p:nvSpPr>
            <p:cNvPr id="22545" name="Line 25">
              <a:extLst>
                <a:ext uri="{FF2B5EF4-FFF2-40B4-BE49-F238E27FC236}">
                  <a16:creationId xmlns:a16="http://schemas.microsoft.com/office/drawing/2014/main" id="{EB396E26-2891-4D35-9251-913F11C811C8}"/>
                </a:ext>
              </a:extLst>
            </p:cNvPr>
            <p:cNvSpPr>
              <a:spLocks noChangeShapeType="1"/>
            </p:cNvSpPr>
            <p:nvPr/>
          </p:nvSpPr>
          <p:spPr bwMode="auto">
            <a:xfrm>
              <a:off x="696" y="3570"/>
              <a:ext cx="0" cy="576"/>
            </a:xfrm>
            <a:prstGeom prst="line">
              <a:avLst/>
            </a:prstGeom>
            <a:noFill/>
            <a:ln w="190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
          <p:nvSpPr>
            <p:cNvPr id="22546" name="Line 26">
              <a:extLst>
                <a:ext uri="{FF2B5EF4-FFF2-40B4-BE49-F238E27FC236}">
                  <a16:creationId xmlns:a16="http://schemas.microsoft.com/office/drawing/2014/main" id="{FA91E813-3800-4B6A-A47F-2E57901353C9}"/>
                </a:ext>
              </a:extLst>
            </p:cNvPr>
            <p:cNvSpPr>
              <a:spLocks noChangeShapeType="1"/>
            </p:cNvSpPr>
            <p:nvPr/>
          </p:nvSpPr>
          <p:spPr bwMode="auto">
            <a:xfrm>
              <a:off x="960" y="3564"/>
              <a:ext cx="0" cy="576"/>
            </a:xfrm>
            <a:prstGeom prst="line">
              <a:avLst/>
            </a:prstGeom>
            <a:noFill/>
            <a:ln w="1905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
          <p:nvSpPr>
            <p:cNvPr id="22547" name="Line 27">
              <a:extLst>
                <a:ext uri="{FF2B5EF4-FFF2-40B4-BE49-F238E27FC236}">
                  <a16:creationId xmlns:a16="http://schemas.microsoft.com/office/drawing/2014/main" id="{2184E370-44EA-4D0B-87A4-D39304ACD661}"/>
                </a:ext>
              </a:extLst>
            </p:cNvPr>
            <p:cNvSpPr>
              <a:spLocks noChangeShapeType="1"/>
            </p:cNvSpPr>
            <p:nvPr/>
          </p:nvSpPr>
          <p:spPr bwMode="auto">
            <a:xfrm rot="16200000" flipH="1">
              <a:off x="827" y="3965"/>
              <a:ext cx="0" cy="265"/>
            </a:xfrm>
            <a:prstGeom prst="line">
              <a:avLst/>
            </a:prstGeom>
            <a:noFill/>
            <a:ln w="19050">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graphicFrame>
          <p:nvGraphicFramePr>
            <p:cNvPr id="22548" name="Object 28">
              <a:extLst>
                <a:ext uri="{FF2B5EF4-FFF2-40B4-BE49-F238E27FC236}">
                  <a16:creationId xmlns:a16="http://schemas.microsoft.com/office/drawing/2014/main" id="{10C01CC9-AD8E-4EFB-89BB-96A31711C044}"/>
                </a:ext>
              </a:extLst>
            </p:cNvPr>
            <p:cNvGraphicFramePr>
              <a:graphicFrameLocks noChangeAspect="1"/>
            </p:cNvGraphicFramePr>
            <p:nvPr/>
          </p:nvGraphicFramePr>
          <p:xfrm>
            <a:off x="720" y="3792"/>
            <a:ext cx="195" cy="248"/>
          </p:xfrm>
          <a:graphic>
            <a:graphicData uri="http://schemas.openxmlformats.org/presentationml/2006/ole">
              <mc:AlternateContent xmlns:mc="http://schemas.openxmlformats.org/markup-compatibility/2006">
                <mc:Choice xmlns:v="urn:schemas-microsoft-com:vml" Requires="v">
                  <p:oleObj spid="_x0000_s4233" name="Формула" r:id="rId3" imgW="38201" imgH="76184" progId="Equation.3">
                    <p:embed/>
                  </p:oleObj>
                </mc:Choice>
                <mc:Fallback>
                  <p:oleObj name="Формула" r:id="rId3" imgW="38201" imgH="76184" progId="Equation.3">
                    <p:embed/>
                    <p:pic>
                      <p:nvPicPr>
                        <p:cNvPr id="22548" name="Object 28">
                          <a:extLst>
                            <a:ext uri="{FF2B5EF4-FFF2-40B4-BE49-F238E27FC236}">
                              <a16:creationId xmlns:a16="http://schemas.microsoft.com/office/drawing/2014/main" id="{10C01CC9-AD8E-4EFB-89BB-96A31711C0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 y="3792"/>
                          <a:ext cx="195"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2531" name="Group 17">
            <a:extLst>
              <a:ext uri="{FF2B5EF4-FFF2-40B4-BE49-F238E27FC236}">
                <a16:creationId xmlns:a16="http://schemas.microsoft.com/office/drawing/2014/main" id="{2C5AEC05-684A-4B93-B755-CA6B63EA3D6F}"/>
              </a:ext>
            </a:extLst>
          </p:cNvPr>
          <p:cNvGrpSpPr>
            <a:grpSpLocks/>
          </p:cNvGrpSpPr>
          <p:nvPr/>
        </p:nvGrpSpPr>
        <p:grpSpPr bwMode="auto">
          <a:xfrm>
            <a:off x="1752600" y="1066800"/>
            <a:ext cx="2006600" cy="4445000"/>
            <a:chOff x="600" y="816"/>
            <a:chExt cx="1264" cy="2800"/>
          </a:xfrm>
        </p:grpSpPr>
        <p:sp>
          <p:nvSpPr>
            <p:cNvPr id="22541" name="AutoShape 9">
              <a:extLst>
                <a:ext uri="{FF2B5EF4-FFF2-40B4-BE49-F238E27FC236}">
                  <a16:creationId xmlns:a16="http://schemas.microsoft.com/office/drawing/2014/main" id="{3E0A7947-F6C5-4B35-BD90-2EC18DDBB729}"/>
                </a:ext>
              </a:extLst>
            </p:cNvPr>
            <p:cNvSpPr>
              <a:spLocks noChangeAspect="1" noChangeArrowheads="1"/>
            </p:cNvSpPr>
            <p:nvPr/>
          </p:nvSpPr>
          <p:spPr bwMode="auto">
            <a:xfrm rot="5400000" flipH="1">
              <a:off x="108" y="1860"/>
              <a:ext cx="2800" cy="712"/>
            </a:xfrm>
            <a:prstGeom prst="parallelogram">
              <a:avLst>
                <a:gd name="adj" fmla="val 100390"/>
              </a:avLst>
            </a:prstGeom>
            <a:gradFill rotWithShape="1">
              <a:gsLst>
                <a:gs pos="0">
                  <a:srgbClr val="B2B2B2"/>
                </a:gs>
                <a:gs pos="100000">
                  <a:srgbClr val="EAEAEA"/>
                </a:gs>
              </a:gsLst>
              <a:lin ang="540000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lt-LT" altLang="lt-LT" sz="1800">
                <a:solidFill>
                  <a:srgbClr val="000000"/>
                </a:solidFill>
                <a:latin typeface="Arial" panose="020B0604020202020204" pitchFamily="34" charset="0"/>
              </a:endParaRPr>
            </a:p>
          </p:txBody>
        </p:sp>
        <p:grpSp>
          <p:nvGrpSpPr>
            <p:cNvPr id="22542" name="Group 16">
              <a:extLst>
                <a:ext uri="{FF2B5EF4-FFF2-40B4-BE49-F238E27FC236}">
                  <a16:creationId xmlns:a16="http://schemas.microsoft.com/office/drawing/2014/main" id="{AB97AAE9-C4E0-4771-8DBD-62CD5E8BB6E4}"/>
                </a:ext>
              </a:extLst>
            </p:cNvPr>
            <p:cNvGrpSpPr>
              <a:grpSpLocks/>
            </p:cNvGrpSpPr>
            <p:nvPr/>
          </p:nvGrpSpPr>
          <p:grpSpPr bwMode="auto">
            <a:xfrm>
              <a:off x="600" y="2304"/>
              <a:ext cx="912" cy="0"/>
              <a:chOff x="600" y="2304"/>
              <a:chExt cx="912" cy="0"/>
            </a:xfrm>
          </p:grpSpPr>
          <p:sp>
            <p:nvSpPr>
              <p:cNvPr id="22543" name="Line 11">
                <a:extLst>
                  <a:ext uri="{FF2B5EF4-FFF2-40B4-BE49-F238E27FC236}">
                    <a16:creationId xmlns:a16="http://schemas.microsoft.com/office/drawing/2014/main" id="{E0B7140F-AC78-42F5-81E5-51F930AF548D}"/>
                  </a:ext>
                </a:extLst>
              </p:cNvPr>
              <p:cNvSpPr>
                <a:spLocks noChangeShapeType="1"/>
              </p:cNvSpPr>
              <p:nvPr/>
            </p:nvSpPr>
            <p:spPr bwMode="auto">
              <a:xfrm flipH="1">
                <a:off x="600" y="2304"/>
                <a:ext cx="912" cy="0"/>
              </a:xfrm>
              <a:prstGeom prst="line">
                <a:avLst/>
              </a:prstGeom>
              <a:noFill/>
              <a:ln w="57150">
                <a:solidFill>
                  <a:schemeClr val="tx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sp>
            <p:nvSpPr>
              <p:cNvPr id="22544" name="Line 12">
                <a:extLst>
                  <a:ext uri="{FF2B5EF4-FFF2-40B4-BE49-F238E27FC236}">
                    <a16:creationId xmlns:a16="http://schemas.microsoft.com/office/drawing/2014/main" id="{503D20AC-49C7-4B77-A529-D20B2D31E338}"/>
                  </a:ext>
                </a:extLst>
              </p:cNvPr>
              <p:cNvSpPr>
                <a:spLocks noChangeShapeType="1"/>
              </p:cNvSpPr>
              <p:nvPr/>
            </p:nvSpPr>
            <p:spPr bwMode="auto">
              <a:xfrm>
                <a:off x="606" y="2304"/>
                <a:ext cx="52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grpSp>
      </p:grpSp>
      <p:sp>
        <p:nvSpPr>
          <p:cNvPr id="22532" name="AutoShape 8" descr="Контурные ромбики">
            <a:extLst>
              <a:ext uri="{FF2B5EF4-FFF2-40B4-BE49-F238E27FC236}">
                <a16:creationId xmlns:a16="http://schemas.microsoft.com/office/drawing/2014/main" id="{2CFD5C32-7A6B-45F2-B411-13EBB50D51FB}"/>
              </a:ext>
            </a:extLst>
          </p:cNvPr>
          <p:cNvSpPr>
            <a:spLocks noChangeArrowheads="1"/>
          </p:cNvSpPr>
          <p:nvPr/>
        </p:nvSpPr>
        <p:spPr bwMode="auto">
          <a:xfrm>
            <a:off x="2647950" y="1057275"/>
            <a:ext cx="1524000" cy="4457700"/>
          </a:xfrm>
          <a:prstGeom prst="cube">
            <a:avLst>
              <a:gd name="adj" fmla="val 74394"/>
            </a:avLst>
          </a:prstGeom>
          <a:blipFill dpi="0" rotWithShape="0">
            <a:blip r:embed="rId5"/>
            <a:srcRect/>
            <a:tile tx="0" ty="0" sx="100000" sy="100000" flip="none" algn="tl"/>
          </a:bli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lt-LT" altLang="lt-LT" sz="1800">
              <a:solidFill>
                <a:srgbClr val="000000"/>
              </a:solidFill>
              <a:latin typeface="Arial" panose="020B0604020202020204" pitchFamily="34" charset="0"/>
            </a:endParaRPr>
          </a:p>
        </p:txBody>
      </p:sp>
      <p:grpSp>
        <p:nvGrpSpPr>
          <p:cNvPr id="22533" name="Group 40">
            <a:extLst>
              <a:ext uri="{FF2B5EF4-FFF2-40B4-BE49-F238E27FC236}">
                <a16:creationId xmlns:a16="http://schemas.microsoft.com/office/drawing/2014/main" id="{4E9F7296-0D75-44AF-87BE-638F2CA54F07}"/>
              </a:ext>
            </a:extLst>
          </p:cNvPr>
          <p:cNvGrpSpPr>
            <a:grpSpLocks/>
          </p:cNvGrpSpPr>
          <p:nvPr/>
        </p:nvGrpSpPr>
        <p:grpSpPr bwMode="auto">
          <a:xfrm>
            <a:off x="3048000" y="1066800"/>
            <a:ext cx="1600200" cy="4445000"/>
            <a:chOff x="960" y="672"/>
            <a:chExt cx="1008" cy="2800"/>
          </a:xfrm>
        </p:grpSpPr>
        <p:sp>
          <p:nvSpPr>
            <p:cNvPr id="22539" name="AutoShape 10">
              <a:extLst>
                <a:ext uri="{FF2B5EF4-FFF2-40B4-BE49-F238E27FC236}">
                  <a16:creationId xmlns:a16="http://schemas.microsoft.com/office/drawing/2014/main" id="{877830BF-168F-487D-ADD6-39DF98439EAF}"/>
                </a:ext>
              </a:extLst>
            </p:cNvPr>
            <p:cNvSpPr>
              <a:spLocks noChangeAspect="1" noChangeArrowheads="1"/>
            </p:cNvSpPr>
            <p:nvPr/>
          </p:nvSpPr>
          <p:spPr bwMode="auto">
            <a:xfrm rot="5400000" flipH="1">
              <a:off x="-84" y="1716"/>
              <a:ext cx="2800" cy="712"/>
            </a:xfrm>
            <a:prstGeom prst="parallelogram">
              <a:avLst>
                <a:gd name="adj" fmla="val 100390"/>
              </a:avLst>
            </a:prstGeom>
            <a:gradFill rotWithShape="1">
              <a:gsLst>
                <a:gs pos="0">
                  <a:srgbClr val="B2B2B2"/>
                </a:gs>
                <a:gs pos="100000">
                  <a:srgbClr val="EAEAEA"/>
                </a:gs>
              </a:gsLst>
              <a:lin ang="540000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lt-LT" altLang="lt-LT" sz="1800">
                <a:solidFill>
                  <a:srgbClr val="000000"/>
                </a:solidFill>
                <a:latin typeface="Arial" panose="020B0604020202020204" pitchFamily="34" charset="0"/>
              </a:endParaRPr>
            </a:p>
          </p:txBody>
        </p:sp>
        <p:sp>
          <p:nvSpPr>
            <p:cNvPr id="22540" name="Line 21">
              <a:extLst>
                <a:ext uri="{FF2B5EF4-FFF2-40B4-BE49-F238E27FC236}">
                  <a16:creationId xmlns:a16="http://schemas.microsoft.com/office/drawing/2014/main" id="{4A3702E7-15DF-48A6-A866-CEE92EA51ADE}"/>
                </a:ext>
              </a:extLst>
            </p:cNvPr>
            <p:cNvSpPr>
              <a:spLocks noChangeShapeType="1"/>
            </p:cNvSpPr>
            <p:nvPr/>
          </p:nvSpPr>
          <p:spPr bwMode="auto">
            <a:xfrm flipH="1">
              <a:off x="1392" y="2160"/>
              <a:ext cx="576" cy="0"/>
            </a:xfrm>
            <a:prstGeom prst="line">
              <a:avLst/>
            </a:prstGeom>
            <a:noFill/>
            <a:ln w="57150">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grpSp>
      <p:graphicFrame>
        <p:nvGraphicFramePr>
          <p:cNvPr id="22534" name="Object 24">
            <a:extLst>
              <a:ext uri="{FF2B5EF4-FFF2-40B4-BE49-F238E27FC236}">
                <a16:creationId xmlns:a16="http://schemas.microsoft.com/office/drawing/2014/main" id="{7ABFA413-90F1-406F-96EB-36F59ED3BBDB}"/>
              </a:ext>
            </a:extLst>
          </p:cNvPr>
          <p:cNvGraphicFramePr>
            <a:graphicFrameLocks noChangeAspect="1"/>
          </p:cNvGraphicFramePr>
          <p:nvPr/>
        </p:nvGraphicFramePr>
        <p:xfrm>
          <a:off x="3124200" y="1981200"/>
          <a:ext cx="1017588" cy="1295400"/>
        </p:xfrm>
        <a:graphic>
          <a:graphicData uri="http://schemas.openxmlformats.org/presentationml/2006/ole">
            <mc:AlternateContent xmlns:mc="http://schemas.openxmlformats.org/markup-compatibility/2006">
              <mc:Choice xmlns:v="urn:schemas-microsoft-com:vml" Requires="v">
                <p:oleObj spid="_x0000_s4234" name="Формула" r:id="rId6" imgW="38201" imgH="76184" progId="Equation.3">
                  <p:embed/>
                </p:oleObj>
              </mc:Choice>
              <mc:Fallback>
                <p:oleObj name="Формула" r:id="rId6" imgW="38201" imgH="76184" progId="Equation.3">
                  <p:embed/>
                  <p:pic>
                    <p:nvPicPr>
                      <p:cNvPr id="22534" name="Object 24">
                        <a:extLst>
                          <a:ext uri="{FF2B5EF4-FFF2-40B4-BE49-F238E27FC236}">
                            <a16:creationId xmlns:a16="http://schemas.microsoft.com/office/drawing/2014/main" id="{7ABFA413-90F1-406F-96EB-36F59ED3BB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1981200"/>
                        <a:ext cx="1017588"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5" name="Object 30">
            <a:extLst>
              <a:ext uri="{FF2B5EF4-FFF2-40B4-BE49-F238E27FC236}">
                <a16:creationId xmlns:a16="http://schemas.microsoft.com/office/drawing/2014/main" id="{6FB7A005-D6FC-401A-9DCE-2A051C9D15DE}"/>
              </a:ext>
            </a:extLst>
          </p:cNvPr>
          <p:cNvGraphicFramePr>
            <a:graphicFrameLocks noChangeAspect="1"/>
          </p:cNvGraphicFramePr>
          <p:nvPr/>
        </p:nvGraphicFramePr>
        <p:xfrm>
          <a:off x="2638425" y="3581400"/>
          <a:ext cx="427038" cy="469900"/>
        </p:xfrm>
        <a:graphic>
          <a:graphicData uri="http://schemas.openxmlformats.org/presentationml/2006/ole">
            <mc:AlternateContent xmlns:mc="http://schemas.openxmlformats.org/markup-compatibility/2006">
              <mc:Choice xmlns:v="urn:schemas-microsoft-com:vml" Requires="v">
                <p:oleObj spid="_x0000_s4235" name="Формула" r:id="rId8" imgW="9456" imgH="38282" progId="Equation.3">
                  <p:embed/>
                </p:oleObj>
              </mc:Choice>
              <mc:Fallback>
                <p:oleObj name="Формула" r:id="rId8" imgW="9456" imgH="38282" progId="Equation.3">
                  <p:embed/>
                  <p:pic>
                    <p:nvPicPr>
                      <p:cNvPr id="22535" name="Object 30">
                        <a:extLst>
                          <a:ext uri="{FF2B5EF4-FFF2-40B4-BE49-F238E27FC236}">
                            <a16:creationId xmlns:a16="http://schemas.microsoft.com/office/drawing/2014/main" id="{6FB7A005-D6FC-401A-9DCE-2A051C9D15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38425" y="3581400"/>
                        <a:ext cx="427038"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6" name="Object 39">
            <a:extLst>
              <a:ext uri="{FF2B5EF4-FFF2-40B4-BE49-F238E27FC236}">
                <a16:creationId xmlns:a16="http://schemas.microsoft.com/office/drawing/2014/main" id="{25A6B99D-4D28-4A44-B59B-7AE6C010E415}"/>
              </a:ext>
            </a:extLst>
          </p:cNvPr>
          <p:cNvGraphicFramePr>
            <a:graphicFrameLocks noChangeAspect="1"/>
          </p:cNvGraphicFramePr>
          <p:nvPr/>
        </p:nvGraphicFramePr>
        <p:xfrm>
          <a:off x="6024563" y="476251"/>
          <a:ext cx="2667000" cy="1635125"/>
        </p:xfrm>
        <a:graphic>
          <a:graphicData uri="http://schemas.openxmlformats.org/presentationml/2006/ole">
            <mc:AlternateContent xmlns:mc="http://schemas.openxmlformats.org/markup-compatibility/2006">
              <mc:Choice xmlns:v="urn:schemas-microsoft-com:vml" Requires="v">
                <p:oleObj spid="_x0000_s4236" name="Формула" r:id="rId10" imgW="622030" imgH="380835" progId="Equation.3">
                  <p:embed/>
                </p:oleObj>
              </mc:Choice>
              <mc:Fallback>
                <p:oleObj name="Формула" r:id="rId10" imgW="622030" imgH="380835" progId="Equation.3">
                  <p:embed/>
                  <p:pic>
                    <p:nvPicPr>
                      <p:cNvPr id="22536" name="Object 39">
                        <a:extLst>
                          <a:ext uri="{FF2B5EF4-FFF2-40B4-BE49-F238E27FC236}">
                            <a16:creationId xmlns:a16="http://schemas.microsoft.com/office/drawing/2014/main" id="{25A6B99D-4D28-4A44-B59B-7AE6C010E41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24563" y="476251"/>
                        <a:ext cx="2667000" cy="1635125"/>
                      </a:xfrm>
                      <a:prstGeom prst="rect">
                        <a:avLst/>
                      </a:prstGeom>
                      <a:solidFill>
                        <a:srgbClr val="FFFFFF"/>
                      </a:solidFill>
                      <a:ln w="38100" cmpd="dbl">
                        <a:solidFill>
                          <a:schemeClr val="accent1"/>
                        </a:solidFill>
                        <a:miter lim="800000"/>
                        <a:headEnd/>
                        <a:tailEnd/>
                      </a:ln>
                    </p:spPr>
                  </p:pic>
                </p:oleObj>
              </mc:Fallback>
            </mc:AlternateContent>
          </a:graphicData>
        </a:graphic>
      </p:graphicFrame>
      <p:sp>
        <p:nvSpPr>
          <p:cNvPr id="22537" name="Rectangle 8">
            <a:extLst>
              <a:ext uri="{FF2B5EF4-FFF2-40B4-BE49-F238E27FC236}">
                <a16:creationId xmlns:a16="http://schemas.microsoft.com/office/drawing/2014/main" id="{14B766F2-694D-4099-A43A-5763392DC04C}"/>
              </a:ext>
            </a:extLst>
          </p:cNvPr>
          <p:cNvSpPr>
            <a:spLocks noChangeArrowheads="1"/>
          </p:cNvSpPr>
          <p:nvPr/>
        </p:nvSpPr>
        <p:spPr bwMode="auto">
          <a:xfrm>
            <a:off x="4440239" y="3871914"/>
            <a:ext cx="6156325" cy="1938337"/>
          </a:xfrm>
          <a:prstGeom prst="rect">
            <a:avLst/>
          </a:prstGeom>
          <a:solidFill>
            <a:srgbClr val="FFFFFF"/>
          </a:solidFill>
          <a:ln w="9525">
            <a:solidFill>
              <a:schemeClr val="accent1"/>
            </a:solidFill>
            <a:miter lim="800000"/>
            <a:headEnd/>
            <a:tailEnd/>
          </a:ln>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lt-LT" altLang="lt-LT" sz="2400" i="1">
                <a:solidFill>
                  <a:srgbClr val="000000"/>
                </a:solidFill>
                <a:latin typeface="Arial" panose="020B0604020202020204" pitchFamily="34" charset="0"/>
              </a:rPr>
              <a:t>ε</a:t>
            </a:r>
            <a:r>
              <a:rPr lang="lt-LT" altLang="lt-LT" sz="1600">
                <a:solidFill>
                  <a:srgbClr val="000000"/>
                </a:solidFill>
                <a:latin typeface="Arial" panose="020B0604020202020204" pitchFamily="34" charset="0"/>
              </a:rPr>
              <a:t>0</a:t>
            </a:r>
            <a:r>
              <a:rPr lang="lt-LT" altLang="lt-LT" sz="2400">
                <a:solidFill>
                  <a:srgbClr val="000000"/>
                </a:solidFill>
                <a:latin typeface="Arial" panose="020B0604020202020204" pitchFamily="34" charset="0"/>
              </a:rPr>
              <a:t> – elektrinė konstanta ;</a:t>
            </a:r>
            <a:endParaRPr lang="en-US" altLang="lt-LT" sz="2400">
              <a:solidFill>
                <a:srgbClr val="000000"/>
              </a:solidFill>
              <a:latin typeface="Arial" panose="020B0604020202020204" pitchFamily="34" charset="0"/>
            </a:endParaRPr>
          </a:p>
          <a:p>
            <a:pPr eaLnBrk="1" hangingPunct="1">
              <a:spcBef>
                <a:spcPct val="0"/>
              </a:spcBef>
              <a:buFontTx/>
              <a:buNone/>
            </a:pPr>
            <a:r>
              <a:rPr lang="el-GR" altLang="lt-LT" sz="2400">
                <a:solidFill>
                  <a:srgbClr val="000000"/>
                </a:solidFill>
                <a:latin typeface="Arial" panose="020B0604020202020204" pitchFamily="34" charset="0"/>
                <a:cs typeface="Arial" panose="020B0604020202020204" pitchFamily="34" charset="0"/>
              </a:rPr>
              <a:t>ε</a:t>
            </a:r>
            <a:r>
              <a:rPr lang="en-US" altLang="lt-LT" sz="2400">
                <a:solidFill>
                  <a:srgbClr val="000000"/>
                </a:solidFill>
                <a:latin typeface="Arial" panose="020B0604020202020204" pitchFamily="34" charset="0"/>
                <a:cs typeface="Arial" panose="020B0604020202020204" pitchFamily="34" charset="0"/>
              </a:rPr>
              <a:t>- dielektri</a:t>
            </a:r>
            <a:r>
              <a:rPr lang="lt-LT" altLang="lt-LT" sz="2400">
                <a:solidFill>
                  <a:srgbClr val="000000"/>
                </a:solidFill>
                <a:latin typeface="Arial" panose="020B0604020202020204" pitchFamily="34" charset="0"/>
                <a:cs typeface="Arial" panose="020B0604020202020204" pitchFamily="34" charset="0"/>
              </a:rPr>
              <a:t>ko, esančio tarp kondensatoriaus plokščių, </a:t>
            </a:r>
            <a:r>
              <a:rPr lang="lt-LT" altLang="lt-LT" sz="2400">
                <a:solidFill>
                  <a:srgbClr val="000000"/>
                </a:solidFill>
                <a:latin typeface="Arial" panose="020B0604020202020204" pitchFamily="34" charset="0"/>
              </a:rPr>
              <a:t>dielektrinė skvarba</a:t>
            </a:r>
            <a:r>
              <a:rPr lang="lt-LT" altLang="lt-LT" sz="2400">
                <a:solidFill>
                  <a:srgbClr val="000000"/>
                </a:solidFill>
                <a:latin typeface="Arial" panose="020B0604020202020204" pitchFamily="34" charset="0"/>
                <a:cs typeface="Arial" panose="020B0604020202020204" pitchFamily="34" charset="0"/>
              </a:rPr>
              <a:t> </a:t>
            </a:r>
            <a:r>
              <a:rPr lang="lt-LT" altLang="lt-LT" sz="2400">
                <a:solidFill>
                  <a:srgbClr val="000000"/>
                </a:solidFill>
                <a:latin typeface="Arial" panose="020B0604020202020204" pitchFamily="34" charset="0"/>
              </a:rPr>
              <a:t>( </a:t>
            </a:r>
            <a:r>
              <a:rPr lang="el-GR" altLang="lt-LT" sz="2400">
                <a:solidFill>
                  <a:srgbClr val="000000"/>
                </a:solidFill>
                <a:latin typeface="Arial" panose="020B0604020202020204" pitchFamily="34" charset="0"/>
              </a:rPr>
              <a:t>ε</a:t>
            </a:r>
            <a:r>
              <a:rPr lang="lt-LT" altLang="lt-LT" sz="1400">
                <a:solidFill>
                  <a:srgbClr val="000000"/>
                </a:solidFill>
                <a:latin typeface="Arial" panose="020B0604020202020204" pitchFamily="34" charset="0"/>
              </a:rPr>
              <a:t>oro</a:t>
            </a:r>
            <a:r>
              <a:rPr lang="lt-LT" altLang="lt-LT" sz="2400">
                <a:solidFill>
                  <a:srgbClr val="000000"/>
                </a:solidFill>
                <a:latin typeface="Arial" panose="020B0604020202020204" pitchFamily="34" charset="0"/>
              </a:rPr>
              <a:t>)</a:t>
            </a:r>
            <a:r>
              <a:rPr lang="en-US" altLang="lt-LT" sz="2400">
                <a:solidFill>
                  <a:srgbClr val="000000"/>
                </a:solidFill>
                <a:latin typeface="Arial" panose="020B0604020202020204" pitchFamily="34" charset="0"/>
              </a:rPr>
              <a:t>=</a:t>
            </a:r>
            <a:r>
              <a:rPr lang="lt-LT" altLang="lt-LT" sz="2400">
                <a:solidFill>
                  <a:srgbClr val="000000"/>
                </a:solidFill>
                <a:latin typeface="Arial" panose="020B0604020202020204" pitchFamily="34" charset="0"/>
              </a:rPr>
              <a:t>1;</a:t>
            </a:r>
            <a:endParaRPr lang="ru-RU" altLang="lt-LT" sz="2400">
              <a:solidFill>
                <a:srgbClr val="000000"/>
              </a:solidFill>
              <a:latin typeface="Arial" panose="020B0604020202020204" pitchFamily="34" charset="0"/>
            </a:endParaRPr>
          </a:p>
          <a:p>
            <a:pPr eaLnBrk="1" hangingPunct="1">
              <a:spcBef>
                <a:spcPct val="0"/>
              </a:spcBef>
              <a:buFontTx/>
              <a:buNone/>
            </a:pPr>
            <a:r>
              <a:rPr lang="lt-LT" altLang="lt-LT" sz="2400" i="1">
                <a:solidFill>
                  <a:srgbClr val="000000"/>
                </a:solidFill>
                <a:latin typeface="Arial" panose="020B0604020202020204" pitchFamily="34" charset="0"/>
              </a:rPr>
              <a:t>S</a:t>
            </a:r>
            <a:r>
              <a:rPr lang="lt-LT" altLang="lt-LT" sz="2400">
                <a:solidFill>
                  <a:srgbClr val="000000"/>
                </a:solidFill>
                <a:latin typeface="Arial" panose="020B0604020202020204" pitchFamily="34" charset="0"/>
              </a:rPr>
              <a:t> – vieno elektrodo plotas; </a:t>
            </a:r>
            <a:endParaRPr lang="ru-RU" altLang="lt-LT" sz="2400">
              <a:solidFill>
                <a:srgbClr val="000000"/>
              </a:solidFill>
              <a:latin typeface="Arial" panose="020B0604020202020204" pitchFamily="34" charset="0"/>
            </a:endParaRPr>
          </a:p>
          <a:p>
            <a:pPr eaLnBrk="1" hangingPunct="1">
              <a:spcBef>
                <a:spcPct val="0"/>
              </a:spcBef>
              <a:buFontTx/>
              <a:buNone/>
            </a:pPr>
            <a:r>
              <a:rPr lang="lt-LT" altLang="lt-LT" sz="2400" i="1">
                <a:solidFill>
                  <a:srgbClr val="000000"/>
                </a:solidFill>
                <a:latin typeface="Arial" panose="020B0604020202020204" pitchFamily="34" charset="0"/>
              </a:rPr>
              <a:t>d</a:t>
            </a:r>
            <a:r>
              <a:rPr lang="lt-LT" altLang="lt-LT" sz="2400">
                <a:solidFill>
                  <a:srgbClr val="000000"/>
                </a:solidFill>
                <a:latin typeface="Arial" panose="020B0604020202020204" pitchFamily="34" charset="0"/>
              </a:rPr>
              <a:t> – atstumas tarp elektrodų. </a:t>
            </a:r>
          </a:p>
        </p:txBody>
      </p:sp>
      <p:graphicFrame>
        <p:nvGraphicFramePr>
          <p:cNvPr id="22538" name="Objektas 1">
            <a:extLst>
              <a:ext uri="{FF2B5EF4-FFF2-40B4-BE49-F238E27FC236}">
                <a16:creationId xmlns:a16="http://schemas.microsoft.com/office/drawing/2014/main" id="{9ED5CAAC-4549-439D-89C1-D692D84F75F4}"/>
              </a:ext>
            </a:extLst>
          </p:cNvPr>
          <p:cNvGraphicFramePr>
            <a:graphicFrameLocks noGrp="1" noChangeAspect="1"/>
          </p:cNvGraphicFramePr>
          <p:nvPr/>
        </p:nvGraphicFramePr>
        <p:xfrm>
          <a:off x="8112125" y="3716339"/>
          <a:ext cx="2084388" cy="598487"/>
        </p:xfrm>
        <a:graphic>
          <a:graphicData uri="http://schemas.openxmlformats.org/presentationml/2006/ole">
            <mc:AlternateContent xmlns:mc="http://schemas.openxmlformats.org/markup-compatibility/2006">
              <mc:Choice xmlns:v="urn:schemas-microsoft-com:vml" Requires="v">
                <p:oleObj spid="_x0000_s4237" name="Equation" r:id="rId12" imgW="1371600" imgH="393700" progId="Equation.3">
                  <p:embed/>
                </p:oleObj>
              </mc:Choice>
              <mc:Fallback>
                <p:oleObj name="Equation" r:id="rId12" imgW="1371600" imgH="393700" progId="Equation.3">
                  <p:embed/>
                  <p:pic>
                    <p:nvPicPr>
                      <p:cNvPr id="22538" name="Objektas 1">
                        <a:extLst>
                          <a:ext uri="{FF2B5EF4-FFF2-40B4-BE49-F238E27FC236}">
                            <a16:creationId xmlns:a16="http://schemas.microsoft.com/office/drawing/2014/main" id="{9ED5CAAC-4549-439D-89C1-D692D84F75F4}"/>
                          </a:ext>
                        </a:extLst>
                      </p:cNvPr>
                      <p:cNvPicPr>
                        <a:picLocks noGrp="1"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12125" y="3716339"/>
                        <a:ext cx="2084388" cy="598487"/>
                      </a:xfrm>
                      <a:prstGeom prst="rect">
                        <a:avLst/>
                      </a:prstGeom>
                      <a:solidFill>
                        <a:schemeClr val="bg1"/>
                      </a:solidFill>
                      <a:ln w="9525">
                        <a:solidFill>
                          <a:schemeClr val="accent1"/>
                        </a:solidFill>
                        <a:miter lim="800000"/>
                        <a:headEnd/>
                        <a:tailEnd/>
                      </a:ln>
                    </p:spPr>
                  </p:pic>
                </p:oleObj>
              </mc:Fallback>
            </mc:AlternateContent>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A7F3C21A-625B-496E-8986-8C9D3ECDE0FE}"/>
              </a:ext>
            </a:extLst>
          </p:cNvPr>
          <p:cNvSpPr>
            <a:spLocks noGrp="1"/>
          </p:cNvSpPr>
          <p:nvPr>
            <p:ph idx="1"/>
          </p:nvPr>
        </p:nvSpPr>
        <p:spPr>
          <a:xfrm>
            <a:off x="1716089" y="157163"/>
            <a:ext cx="8759825" cy="2984500"/>
          </a:xfrm>
          <a:solidFill>
            <a:schemeClr val="bg1">
              <a:lumMod val="95000"/>
            </a:schemeClr>
          </a:solidFill>
          <a:ln>
            <a:solidFill>
              <a:schemeClr val="tx2"/>
            </a:solidFill>
          </a:ln>
        </p:spPr>
        <p:txBody>
          <a:bodyPr/>
          <a:lstStyle/>
          <a:p>
            <a:pPr algn="just">
              <a:defRPr/>
            </a:pPr>
            <a:r>
              <a:rPr lang="en-US" altLang="lt-LT" dirty="0" err="1"/>
              <a:t>Radiotechnikoje</a:t>
            </a:r>
            <a:r>
              <a:rPr lang="en-US" altLang="lt-LT" dirty="0"/>
              <a:t> </a:t>
            </a:r>
            <a:r>
              <a:rPr lang="en-US" altLang="lt-LT" dirty="0" err="1"/>
              <a:t>pla</a:t>
            </a:r>
            <a:r>
              <a:rPr lang="lt-LT" altLang="lt-LT" dirty="0"/>
              <a:t>čiai naudojami kintamosios talpos kondensatoriai.</a:t>
            </a:r>
          </a:p>
          <a:p>
            <a:pPr algn="just">
              <a:defRPr/>
            </a:pPr>
            <a:r>
              <a:rPr lang="lt-LT" altLang="lt-LT" dirty="0"/>
              <a:t>Tokį kondensatorių sudaro dvi metalinių plokštelių sistemos.</a:t>
            </a:r>
          </a:p>
          <a:p>
            <a:pPr algn="just">
              <a:defRPr/>
            </a:pPr>
            <a:r>
              <a:rPr lang="lt-LT" altLang="lt-LT" dirty="0"/>
              <a:t>Dielektrikas yra oras.</a:t>
            </a:r>
          </a:p>
        </p:txBody>
      </p:sp>
      <p:pic>
        <p:nvPicPr>
          <p:cNvPr id="23555" name="Picture 4">
            <a:extLst>
              <a:ext uri="{FF2B5EF4-FFF2-40B4-BE49-F238E27FC236}">
                <a16:creationId xmlns:a16="http://schemas.microsoft.com/office/drawing/2014/main" id="{46FA092C-48CC-40B6-8BBA-088BF2AA21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3" y="4437064"/>
            <a:ext cx="252095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Line 5">
            <a:extLst>
              <a:ext uri="{FF2B5EF4-FFF2-40B4-BE49-F238E27FC236}">
                <a16:creationId xmlns:a16="http://schemas.microsoft.com/office/drawing/2014/main" id="{62707E39-B1DA-482C-87E5-175F25D0283D}"/>
              </a:ext>
            </a:extLst>
          </p:cNvPr>
          <p:cNvSpPr>
            <a:spLocks noChangeShapeType="1"/>
          </p:cNvSpPr>
          <p:nvPr/>
        </p:nvSpPr>
        <p:spPr bwMode="auto">
          <a:xfrm flipV="1">
            <a:off x="2424113" y="4568826"/>
            <a:ext cx="1657350" cy="180022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t-LT"/>
          </a:p>
        </p:txBody>
      </p:sp>
      <p:graphicFrame>
        <p:nvGraphicFramePr>
          <p:cNvPr id="23557" name="Objektas 1">
            <a:extLst>
              <a:ext uri="{FF2B5EF4-FFF2-40B4-BE49-F238E27FC236}">
                <a16:creationId xmlns:a16="http://schemas.microsoft.com/office/drawing/2014/main" id="{E2813EE7-E735-4E7A-BE1F-F870131ECC4F}"/>
              </a:ext>
            </a:extLst>
          </p:cNvPr>
          <p:cNvGraphicFramePr>
            <a:graphicFrameLocks noGrp="1" noChangeAspect="1"/>
          </p:cNvGraphicFramePr>
          <p:nvPr/>
        </p:nvGraphicFramePr>
        <p:xfrm>
          <a:off x="4611688" y="4241800"/>
          <a:ext cx="3067050" cy="2452688"/>
        </p:xfrm>
        <a:graphic>
          <a:graphicData uri="http://schemas.openxmlformats.org/presentationml/2006/ole">
            <mc:AlternateContent xmlns:mc="http://schemas.openxmlformats.org/markup-compatibility/2006">
              <mc:Choice xmlns:v="urn:schemas-microsoft-com:vml" Requires="v">
                <p:oleObj spid="_x0000_s5149" name="Photo Editor Photo" r:id="rId4" imgW="4761905" imgH="3809524" progId="MSPhotoEd.3">
                  <p:embed/>
                </p:oleObj>
              </mc:Choice>
              <mc:Fallback>
                <p:oleObj name="Photo Editor Photo" r:id="rId4" imgW="4761905" imgH="3809524" progId="MSPhotoEd.3">
                  <p:embed/>
                  <p:pic>
                    <p:nvPicPr>
                      <p:cNvPr id="23557" name="Objektas 1">
                        <a:extLst>
                          <a:ext uri="{FF2B5EF4-FFF2-40B4-BE49-F238E27FC236}">
                            <a16:creationId xmlns:a16="http://schemas.microsoft.com/office/drawing/2014/main" id="{E2813EE7-E735-4E7A-BE1F-F870131ECC4F}"/>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1688" y="4241800"/>
                        <a:ext cx="3067050" cy="24526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3558" name="Picture 1">
            <a:extLst>
              <a:ext uri="{FF2B5EF4-FFF2-40B4-BE49-F238E27FC236}">
                <a16:creationId xmlns:a16="http://schemas.microsoft.com/office/drawing/2014/main" id="{8FBCA43F-D78C-409E-A57F-484D5456EE4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77163" y="4241800"/>
            <a:ext cx="2849562" cy="245268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AE458FCF-09C7-4C32-9603-E7F6C47DC5B8}"/>
              </a:ext>
            </a:extLst>
          </p:cNvPr>
          <p:cNvSpPr>
            <a:spLocks noGrp="1"/>
          </p:cNvSpPr>
          <p:nvPr>
            <p:ph type="body" sz="half" idx="1"/>
          </p:nvPr>
        </p:nvSpPr>
        <p:spPr>
          <a:xfrm>
            <a:off x="1668464" y="153988"/>
            <a:ext cx="8855075" cy="2051050"/>
          </a:xfrm>
          <a:solidFill>
            <a:schemeClr val="bg1">
              <a:lumMod val="95000"/>
            </a:schemeClr>
          </a:solidFill>
          <a:ln>
            <a:solidFill>
              <a:schemeClr val="tx1"/>
            </a:solidFill>
          </a:ln>
        </p:spPr>
        <p:txBody>
          <a:bodyPr>
            <a:normAutofit fontScale="92500"/>
          </a:bodyPr>
          <a:lstStyle/>
          <a:p>
            <a:pPr marL="0" indent="0" algn="just">
              <a:buNone/>
              <a:defRPr/>
            </a:pPr>
            <a:r>
              <a:rPr lang="lt-LT" altLang="lt-LT" dirty="0"/>
              <a:t> </a:t>
            </a:r>
            <a:r>
              <a:rPr lang="lt-LT" altLang="lt-LT" sz="2800" dirty="0"/>
              <a:t>Dažnai pasitaiko, kad nėra reikiamos talpos kondensatoriaus</a:t>
            </a:r>
            <a:r>
              <a:rPr lang="en-US" altLang="lt-LT" sz="2800" dirty="0"/>
              <a:t>.</a:t>
            </a:r>
            <a:endParaRPr lang="lt-LT" altLang="lt-LT" sz="2800" dirty="0"/>
          </a:p>
          <a:p>
            <a:pPr marL="0" indent="0" algn="just">
              <a:buNone/>
              <a:defRPr/>
            </a:pPr>
            <a:r>
              <a:rPr lang="en-US" altLang="lt-LT" sz="2800" dirty="0"/>
              <a:t> Bet </a:t>
            </a:r>
            <a:r>
              <a:rPr lang="lt-LT" altLang="lt-LT" sz="2800" dirty="0"/>
              <a:t>pageidaujamą</a:t>
            </a:r>
            <a:r>
              <a:rPr lang="en-US" altLang="lt-LT" sz="2800" dirty="0"/>
              <a:t> </a:t>
            </a:r>
            <a:r>
              <a:rPr lang="en-US" altLang="lt-LT" sz="2800" dirty="0" err="1"/>
              <a:t>talpą</a:t>
            </a:r>
            <a:r>
              <a:rPr lang="en-US" altLang="lt-LT" sz="2800" dirty="0"/>
              <a:t> </a:t>
            </a:r>
            <a:r>
              <a:rPr lang="en-US" altLang="lt-LT" sz="2800" dirty="0" err="1"/>
              <a:t>gali</a:t>
            </a:r>
            <a:r>
              <a:rPr lang="en-US" altLang="lt-LT" sz="2800" dirty="0"/>
              <a:t> </a:t>
            </a:r>
            <a:r>
              <a:rPr lang="lt-LT" altLang="lt-LT" sz="2800" dirty="0"/>
              <a:t>turėti</a:t>
            </a:r>
            <a:r>
              <a:rPr lang="en-US" altLang="lt-LT" sz="2800" dirty="0"/>
              <a:t> tam </a:t>
            </a:r>
            <a:r>
              <a:rPr lang="en-US" altLang="lt-LT" sz="2800" dirty="0" err="1"/>
              <a:t>tikru</a:t>
            </a:r>
            <a:r>
              <a:rPr lang="en-US" altLang="lt-LT" sz="2800" dirty="0"/>
              <a:t> </a:t>
            </a:r>
            <a:r>
              <a:rPr lang="en-US" altLang="lt-LT" sz="2800" dirty="0" err="1"/>
              <a:t>būdu</a:t>
            </a:r>
            <a:r>
              <a:rPr lang="en-US" altLang="lt-LT" sz="2800" dirty="0"/>
              <a:t> </a:t>
            </a:r>
            <a:r>
              <a:rPr lang="en-US" altLang="lt-LT" sz="2800" dirty="0" err="1"/>
              <a:t>sujungti</a:t>
            </a:r>
            <a:r>
              <a:rPr lang="en-US" altLang="lt-LT" sz="2800" dirty="0"/>
              <a:t> </a:t>
            </a:r>
            <a:r>
              <a:rPr lang="en-US" altLang="lt-LT" sz="2800" dirty="0" err="1"/>
              <a:t>keli</a:t>
            </a:r>
            <a:r>
              <a:rPr lang="en-US" altLang="lt-LT" sz="2800" dirty="0"/>
              <a:t> </a:t>
            </a:r>
            <a:r>
              <a:rPr lang="en-US" altLang="lt-LT" sz="2800" dirty="0" err="1"/>
              <a:t>parinktų</a:t>
            </a:r>
            <a:r>
              <a:rPr lang="lt-LT" altLang="lt-LT" sz="2800" dirty="0"/>
              <a:t> </a:t>
            </a:r>
            <a:r>
              <a:rPr lang="en-US" altLang="lt-LT" sz="2800" dirty="0" err="1"/>
              <a:t>talpų</a:t>
            </a:r>
            <a:r>
              <a:rPr lang="en-US" altLang="lt-LT" sz="2800" dirty="0"/>
              <a:t> </a:t>
            </a:r>
            <a:r>
              <a:rPr lang="en-US" altLang="lt-LT" sz="2800" dirty="0" err="1"/>
              <a:t>kondensatoriai</a:t>
            </a:r>
            <a:r>
              <a:rPr lang="en-US" altLang="lt-LT" sz="2800" dirty="0"/>
              <a:t>.</a:t>
            </a:r>
            <a:endParaRPr lang="lt-LT" altLang="lt-LT" sz="2800" dirty="0"/>
          </a:p>
          <a:p>
            <a:pPr marL="0" indent="0" algn="just">
              <a:buNone/>
              <a:defRPr/>
            </a:pPr>
            <a:r>
              <a:rPr lang="en-US" altLang="lt-LT" sz="2800" dirty="0"/>
              <a:t> </a:t>
            </a:r>
          </a:p>
        </p:txBody>
      </p:sp>
      <p:pic>
        <p:nvPicPr>
          <p:cNvPr id="5" name="Picture 4">
            <a:extLst>
              <a:ext uri="{FF2B5EF4-FFF2-40B4-BE49-F238E27FC236}">
                <a16:creationId xmlns:a16="http://schemas.microsoft.com/office/drawing/2014/main" id="{70ACEF09-811B-40AD-B690-00F2F3586798}"/>
              </a:ext>
            </a:extLst>
          </p:cNvPr>
          <p:cNvPicPr>
            <a:picLocks noChangeAspect="1"/>
          </p:cNvPicPr>
          <p:nvPr/>
        </p:nvPicPr>
        <p:blipFill>
          <a:blip r:embed="rId2"/>
          <a:stretch>
            <a:fillRect/>
          </a:stretch>
        </p:blipFill>
        <p:spPr>
          <a:xfrm>
            <a:off x="3071813" y="3141664"/>
            <a:ext cx="5867400" cy="3400425"/>
          </a:xfrm>
          <a:prstGeom prst="rect">
            <a:avLst/>
          </a:prstGeom>
          <a:ln>
            <a:solidFill>
              <a:schemeClr val="tx2">
                <a:lumMod val="60000"/>
                <a:lumOff val="40000"/>
              </a:schemeClr>
            </a:solidFill>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AE458FCF-09C7-4C32-9603-E7F6C47DC5B8}"/>
              </a:ext>
            </a:extLst>
          </p:cNvPr>
          <p:cNvSpPr>
            <a:spLocks noGrp="1"/>
          </p:cNvSpPr>
          <p:nvPr>
            <p:ph type="body" sz="half" idx="1"/>
          </p:nvPr>
        </p:nvSpPr>
        <p:spPr>
          <a:xfrm>
            <a:off x="1668464" y="153989"/>
            <a:ext cx="8855075" cy="623887"/>
          </a:xfrm>
          <a:solidFill>
            <a:schemeClr val="bg1">
              <a:lumMod val="95000"/>
            </a:schemeClr>
          </a:solidFill>
          <a:ln>
            <a:solidFill>
              <a:schemeClr val="tx1"/>
            </a:solidFill>
          </a:ln>
        </p:spPr>
        <p:txBody>
          <a:bodyPr>
            <a:normAutofit/>
          </a:bodyPr>
          <a:lstStyle/>
          <a:p>
            <a:pPr marL="0" indent="0" algn="just">
              <a:buNone/>
              <a:defRPr/>
            </a:pPr>
            <a:r>
              <a:rPr lang="lt-LT" altLang="lt-LT" sz="2800" dirty="0"/>
              <a:t>Kondensatoriai jungiami nuosekliai,</a:t>
            </a:r>
            <a:r>
              <a:rPr lang="en-US" altLang="lt-LT" sz="2800" dirty="0"/>
              <a:t> </a:t>
            </a:r>
            <a:r>
              <a:rPr lang="lt-LT" altLang="lt-LT" sz="2800" dirty="0"/>
              <a:t>lygiagrečiai </a:t>
            </a:r>
            <a:r>
              <a:rPr lang="lt-LT" altLang="lt-LT" dirty="0"/>
              <a:t>arba mišriai</a:t>
            </a:r>
            <a:r>
              <a:rPr lang="lt-LT" altLang="lt-LT" sz="2800" dirty="0"/>
              <a:t>.</a:t>
            </a:r>
            <a:r>
              <a:rPr lang="en-US" altLang="lt-LT" sz="2800" dirty="0"/>
              <a:t> </a:t>
            </a:r>
          </a:p>
        </p:txBody>
      </p:sp>
      <p:pic>
        <p:nvPicPr>
          <p:cNvPr id="25613" name="Picture 1">
            <a:extLst>
              <a:ext uri="{FF2B5EF4-FFF2-40B4-BE49-F238E27FC236}">
                <a16:creationId xmlns:a16="http://schemas.microsoft.com/office/drawing/2014/main" id="{50E32864-8BD3-46DA-BA70-7F92178F5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694" y="949325"/>
            <a:ext cx="4192588"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84E356D-BCE3-4B75-9A82-ACC7214B42C4}"/>
              </a:ext>
            </a:extLst>
          </p:cNvPr>
          <p:cNvPicPr>
            <a:picLocks noChangeAspect="1"/>
          </p:cNvPicPr>
          <p:nvPr/>
        </p:nvPicPr>
        <p:blipFill>
          <a:blip r:embed="rId3"/>
          <a:stretch>
            <a:fillRect/>
          </a:stretch>
        </p:blipFill>
        <p:spPr>
          <a:xfrm>
            <a:off x="4924927" y="1318946"/>
            <a:ext cx="3290606" cy="1362265"/>
          </a:xfrm>
          <a:prstGeom prst="rect">
            <a:avLst/>
          </a:prstGeom>
        </p:spPr>
      </p:pic>
      <p:pic>
        <p:nvPicPr>
          <p:cNvPr id="3" name="Picture 2">
            <a:extLst>
              <a:ext uri="{FF2B5EF4-FFF2-40B4-BE49-F238E27FC236}">
                <a16:creationId xmlns:a16="http://schemas.microsoft.com/office/drawing/2014/main" id="{F421A0E5-84C0-4AC7-91FC-6D63AAC1AF6E}"/>
              </a:ext>
            </a:extLst>
          </p:cNvPr>
          <p:cNvPicPr>
            <a:picLocks noChangeAspect="1"/>
          </p:cNvPicPr>
          <p:nvPr/>
        </p:nvPicPr>
        <p:blipFill>
          <a:blip r:embed="rId4"/>
          <a:stretch>
            <a:fillRect/>
          </a:stretch>
        </p:blipFill>
        <p:spPr>
          <a:xfrm>
            <a:off x="8827326" y="949325"/>
            <a:ext cx="2133898" cy="2362530"/>
          </a:xfrm>
          <a:prstGeom prst="rect">
            <a:avLst/>
          </a:prstGeom>
        </p:spPr>
      </p:pic>
      <p:pic>
        <p:nvPicPr>
          <p:cNvPr id="16" name="Picture 2" descr="http://o3xn.files.wordpress.com/2012/04/c11.png">
            <a:extLst>
              <a:ext uri="{FF2B5EF4-FFF2-40B4-BE49-F238E27FC236}">
                <a16:creationId xmlns:a16="http://schemas.microsoft.com/office/drawing/2014/main" id="{31DFC916-2CDE-42E7-A9D5-36B6EC485E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9262" y="4176790"/>
            <a:ext cx="3698875" cy="19827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7" name="Picture 4" descr="http://o3xn.files.wordpress.com/2012/04/c3.png?w=640">
            <a:extLst>
              <a:ext uri="{FF2B5EF4-FFF2-40B4-BE49-F238E27FC236}">
                <a16:creationId xmlns:a16="http://schemas.microsoft.com/office/drawing/2014/main" id="{2A88C5FF-8A13-45A7-8512-742DF19DBD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4526" y="4176790"/>
            <a:ext cx="3529013" cy="19954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EEEBEF3E-1C3C-554A-288C-A4D27BC3F3E7}"/>
              </a:ext>
            </a:extLst>
          </p:cNvPr>
          <p:cNvSpPr>
            <a:spLocks noGrp="1"/>
          </p:cNvSpPr>
          <p:nvPr>
            <p:ph idx="1"/>
          </p:nvPr>
        </p:nvSpPr>
        <p:spPr>
          <a:xfrm>
            <a:off x="3937994" y="2005739"/>
            <a:ext cx="6977857" cy="4174398"/>
          </a:xfrm>
          <a:solidFill>
            <a:schemeClr val="bg2"/>
          </a:solidFill>
          <a:ln>
            <a:solidFill>
              <a:schemeClr val="accent1">
                <a:lumMod val="60000"/>
                <a:lumOff val="40000"/>
              </a:schemeClr>
            </a:solidFill>
          </a:ln>
        </p:spPr>
        <p:txBody>
          <a:bodyPr vert="horz" lIns="91440" tIns="45720" rIns="91440" bIns="45720" rtlCol="0" anchor="t">
            <a:normAutofit/>
          </a:bodyPr>
          <a:lstStyle/>
          <a:p>
            <a:pPr marL="0" indent="0">
              <a:buNone/>
            </a:pPr>
            <a:r>
              <a:rPr lang="lt-LT" dirty="0"/>
              <a:t>Kondensatoriai yra plačiai naudojami:</a:t>
            </a:r>
          </a:p>
          <a:p>
            <a:r>
              <a:rPr lang="lt-LT" dirty="0"/>
              <a:t>Elektrotechnikoje</a:t>
            </a:r>
          </a:p>
          <a:p>
            <a:r>
              <a:rPr lang="lt-LT" dirty="0"/>
              <a:t>Radiotechnikoje</a:t>
            </a:r>
          </a:p>
          <a:p>
            <a:r>
              <a:rPr lang="lt-LT" dirty="0"/>
              <a:t>Laidiniame ryšyje</a:t>
            </a:r>
          </a:p>
          <a:p>
            <a:r>
              <a:rPr lang="lt-LT" dirty="0"/>
              <a:t>Skaičiavimo technikoje</a:t>
            </a:r>
          </a:p>
          <a:p>
            <a:r>
              <a:rPr lang="lt-LT" dirty="0"/>
              <a:t>Impulsinės technikos prietaisuose</a:t>
            </a:r>
          </a:p>
        </p:txBody>
      </p:sp>
      <p:pic>
        <p:nvPicPr>
          <p:cNvPr id="8" name="Paveikslėlis 7" descr="1000uf 35v o10x20 jccon low esr kondensatorius kaina Internetu ➤ Zuza.lt">
            <a:extLst>
              <a:ext uri="{FF2B5EF4-FFF2-40B4-BE49-F238E27FC236}">
                <a16:creationId xmlns:a16="http://schemas.microsoft.com/office/drawing/2014/main" id="{1A31FEF1-00FD-A216-3987-9B7FAACFA4F2}"/>
              </a:ext>
            </a:extLst>
          </p:cNvPr>
          <p:cNvPicPr>
            <a:picLocks noChangeAspect="1"/>
          </p:cNvPicPr>
          <p:nvPr/>
        </p:nvPicPr>
        <p:blipFill rotWithShape="1">
          <a:blip r:embed="rId2"/>
          <a:srcRect l="26230" r="21930"/>
          <a:stretch/>
        </p:blipFill>
        <p:spPr>
          <a:xfrm>
            <a:off x="20" y="10"/>
            <a:ext cx="3555185" cy="6857990"/>
          </a:xfrm>
          <a:prstGeom prst="rect">
            <a:avLst/>
          </a:prstGeom>
        </p:spPr>
      </p:pic>
      <p:sp>
        <p:nvSpPr>
          <p:cNvPr id="4" name="Rectangle 3">
            <a:extLst>
              <a:ext uri="{FF2B5EF4-FFF2-40B4-BE49-F238E27FC236}">
                <a16:creationId xmlns:a16="http://schemas.microsoft.com/office/drawing/2014/main" id="{EB4F6043-7127-4CDC-A4CB-0B12F721984C}"/>
              </a:ext>
            </a:extLst>
          </p:cNvPr>
          <p:cNvSpPr/>
          <p:nvPr/>
        </p:nvSpPr>
        <p:spPr>
          <a:xfrm>
            <a:off x="3479007" y="677863"/>
            <a:ext cx="7436844" cy="769441"/>
          </a:xfrm>
          <a:prstGeom prst="rect">
            <a:avLst/>
          </a:prstGeom>
          <a:noFill/>
        </p:spPr>
        <p:txBody>
          <a:bodyPr wrap="none" lIns="91440" tIns="45720" rIns="91440" bIns="45720">
            <a:spAutoFit/>
          </a:bodyPr>
          <a:lstStyle/>
          <a:p>
            <a:pPr algn="ctr"/>
            <a:r>
              <a:rPr lang="lt-LT" sz="4400" b="0" cap="none" spc="0" dirty="0">
                <a:ln w="0"/>
                <a:solidFill>
                  <a:schemeClr val="accent1"/>
                </a:solidFill>
                <a:effectLst>
                  <a:outerShdw blurRad="38100" dist="25400" dir="5400000" algn="ctr" rotWithShape="0">
                    <a:srgbClr val="6E747A">
                      <a:alpha val="43000"/>
                    </a:srgbClr>
                  </a:outerShdw>
                </a:effectLst>
              </a:rPr>
              <a:t>KONDENSATORIŲ NAUDOJIMAS</a:t>
            </a:r>
          </a:p>
        </p:txBody>
      </p:sp>
    </p:spTree>
    <p:extLst>
      <p:ext uri="{BB962C8B-B14F-4D97-AF65-F5344CB8AC3E}">
        <p14:creationId xmlns:p14="http://schemas.microsoft.com/office/powerpoint/2010/main" val="282876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90D1E2-9CF8-BF0A-F945-3CA98374D5B2}"/>
              </a:ext>
            </a:extLst>
          </p:cNvPr>
          <p:cNvSpPr>
            <a:spLocks noGrp="1"/>
          </p:cNvSpPr>
          <p:nvPr>
            <p:ph idx="1"/>
          </p:nvPr>
        </p:nvSpPr>
        <p:spPr>
          <a:xfrm>
            <a:off x="6504869" y="1816435"/>
            <a:ext cx="4861826" cy="2207373"/>
          </a:xfrm>
          <a:solidFill>
            <a:schemeClr val="bg2"/>
          </a:solidFill>
          <a:ln>
            <a:solidFill>
              <a:schemeClr val="accent1">
                <a:lumMod val="60000"/>
                <a:lumOff val="40000"/>
              </a:schemeClr>
            </a:solidFill>
          </a:ln>
        </p:spPr>
        <p:txBody>
          <a:bodyPr vert="horz" lIns="91440" tIns="45720" rIns="91440" bIns="45720" rtlCol="0" anchor="t">
            <a:normAutofit fontScale="25000" lnSpcReduction="20000"/>
          </a:bodyPr>
          <a:lstStyle/>
          <a:p>
            <a:pPr algn="just"/>
            <a:r>
              <a:rPr lang="lt-LT" sz="8000" dirty="0">
                <a:latin typeface="Calibri"/>
                <a:cs typeface="Calibri"/>
              </a:rPr>
              <a:t>Kondensatorių 1745 išrado Evaldas Georgas von Kleistas ir Piteris van Mušenbrukas. Kondensatoriaus talpos sąvoką 1837 apibrėžė ir talpos priklausomybę nuo dielektrinės skvarbos nusakė M. Faradėjus.</a:t>
            </a:r>
            <a:endParaRPr lang="lt-LT" sz="8000" dirty="0">
              <a:latin typeface="Calibri"/>
              <a:ea typeface="Calibri"/>
              <a:cs typeface="Calibri"/>
            </a:endParaRPr>
          </a:p>
          <a:p>
            <a:pPr algn="just"/>
            <a:r>
              <a:rPr lang="lt-LT" sz="8000" dirty="0">
                <a:latin typeface="Calibri"/>
                <a:cs typeface="Calibri"/>
              </a:rPr>
              <a:t>Pirmąjį kondensatorių 1745 m. sukūrė ir išbandė Leideno universiteto fizikas Piteris Mušenbrukas </a:t>
            </a:r>
            <a:endParaRPr lang="lt-LT" sz="8000" dirty="0">
              <a:latin typeface="Calibri"/>
              <a:ea typeface="Calibri"/>
              <a:cs typeface="Calibri"/>
            </a:endParaRPr>
          </a:p>
          <a:p>
            <a:endParaRPr lang="lt-LT" sz="6400" dirty="0">
              <a:latin typeface="Calibri"/>
              <a:ea typeface="Calibri"/>
              <a:cs typeface="Calibri"/>
            </a:endParaRPr>
          </a:p>
          <a:p>
            <a:pPr marL="0" indent="0">
              <a:buNone/>
            </a:pPr>
            <a:br>
              <a:rPr lang="lt-LT" sz="1000" dirty="0">
                <a:latin typeface="Calibri"/>
                <a:cs typeface="Calibri"/>
              </a:rPr>
            </a:br>
            <a:endParaRPr lang="lt-LT" sz="1000" dirty="0">
              <a:solidFill>
                <a:srgbClr val="FF0000"/>
              </a:solidFill>
              <a:latin typeface="Calibri"/>
              <a:ea typeface="Calibri"/>
              <a:cs typeface="Calibri"/>
            </a:endParaRPr>
          </a:p>
          <a:p>
            <a:endParaRPr lang="en-US" sz="1000" dirty="0"/>
          </a:p>
        </p:txBody>
      </p:sp>
      <p:pic>
        <p:nvPicPr>
          <p:cNvPr id="4" name="Picture 3">
            <a:extLst>
              <a:ext uri="{FF2B5EF4-FFF2-40B4-BE49-F238E27FC236}">
                <a16:creationId xmlns:a16="http://schemas.microsoft.com/office/drawing/2014/main" id="{CA671CA1-D61D-AAD9-885F-A289C0EDE7D4}"/>
              </a:ext>
            </a:extLst>
          </p:cNvPr>
          <p:cNvPicPr>
            <a:picLocks noChangeAspect="1"/>
          </p:cNvPicPr>
          <p:nvPr/>
        </p:nvPicPr>
        <p:blipFill>
          <a:blip r:embed="rId2"/>
          <a:stretch>
            <a:fillRect/>
          </a:stretch>
        </p:blipFill>
        <p:spPr>
          <a:xfrm>
            <a:off x="481556" y="340882"/>
            <a:ext cx="4574173" cy="3476480"/>
          </a:xfrm>
          <a:prstGeom prst="rect">
            <a:avLst/>
          </a:prstGeom>
        </p:spPr>
      </p:pic>
      <p:sp>
        <p:nvSpPr>
          <p:cNvPr id="6" name="TextBox 5">
            <a:extLst>
              <a:ext uri="{FF2B5EF4-FFF2-40B4-BE49-F238E27FC236}">
                <a16:creationId xmlns:a16="http://schemas.microsoft.com/office/drawing/2014/main" id="{1D286705-1F0F-B4A5-9C10-C6994DB83AD0}"/>
              </a:ext>
            </a:extLst>
          </p:cNvPr>
          <p:cNvSpPr txBox="1"/>
          <p:nvPr/>
        </p:nvSpPr>
        <p:spPr>
          <a:xfrm>
            <a:off x="391391" y="4230254"/>
            <a:ext cx="10975304" cy="1631216"/>
          </a:xfrm>
          <a:prstGeom prst="rect">
            <a:avLst/>
          </a:prstGeom>
          <a:solidFill>
            <a:schemeClr val="bg2"/>
          </a:solidFill>
          <a:ln>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latin typeface="Calibri"/>
                <a:cs typeface="Calibri"/>
              </a:rPr>
              <a:t> Tuo metu paplito pirmasis elektros taikymas: elektrizuotas vanduo tapo madingu vaistu. Mėgindamas jo pats pasigaminti, vokiečių kanauninkas E. von Kleistas 1745 m. atsitiktinai išrado elektrinį kondensatorių. Šį prietaisą nepriklausomai pagamino ir Leideno universiteto profesorius P. van Mušenbrukas. Jis perkišo per kamštį į vandens stiklinę vinį ir prijungė jį prie elektros mašinos. Po to, prisilietęs prie tos vinies, Mušenbrukas gavo tokį stiprų smūgį, kad supurtė visą jo kūną, o ranka ir petys nutirpo.</a:t>
            </a:r>
          </a:p>
        </p:txBody>
      </p:sp>
      <p:sp>
        <p:nvSpPr>
          <p:cNvPr id="5" name="Rectangle 4">
            <a:extLst>
              <a:ext uri="{FF2B5EF4-FFF2-40B4-BE49-F238E27FC236}">
                <a16:creationId xmlns:a16="http://schemas.microsoft.com/office/drawing/2014/main" id="{A0CEB7DB-23F4-4F51-83DA-656E53F8ACA2}"/>
              </a:ext>
            </a:extLst>
          </p:cNvPr>
          <p:cNvSpPr/>
          <p:nvPr/>
        </p:nvSpPr>
        <p:spPr>
          <a:xfrm>
            <a:off x="5294329" y="393598"/>
            <a:ext cx="6416115" cy="769441"/>
          </a:xfrm>
          <a:prstGeom prst="rect">
            <a:avLst/>
          </a:prstGeom>
          <a:noFill/>
        </p:spPr>
        <p:txBody>
          <a:bodyPr wrap="non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latin typeface="Calibri"/>
                <a:cs typeface="Calibri"/>
              </a:rPr>
              <a:t>ĮDOMŪS ISTORINIAI FAKTAI</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85344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urinio vietos rezervavimo ženklas 4" descr="Kondensatorius kompresoriams MZB-1200H (ats.d.) | Kompresorių priedai /  atsarginės dalys | Pneumatinė įranga / kompresoriai | Prekių katalogas |  Liudo įrankiai">
            <a:extLst>
              <a:ext uri="{FF2B5EF4-FFF2-40B4-BE49-F238E27FC236}">
                <a16:creationId xmlns:a16="http://schemas.microsoft.com/office/drawing/2014/main" id="{CE18A64F-D673-63FD-CE5F-5CB9737E8A5C}"/>
              </a:ext>
            </a:extLst>
          </p:cNvPr>
          <p:cNvPicPr>
            <a:picLocks noGrp="1" noChangeAspect="1"/>
          </p:cNvPicPr>
          <p:nvPr>
            <p:ph sz="half" idx="1"/>
          </p:nvPr>
        </p:nvPicPr>
        <p:blipFill>
          <a:blip r:embed="rId2"/>
          <a:stretch>
            <a:fillRect/>
          </a:stretch>
        </p:blipFill>
        <p:spPr>
          <a:xfrm>
            <a:off x="5633157" y="824005"/>
            <a:ext cx="5209989" cy="5209989"/>
          </a:xfrm>
          <a:prstGeom prst="rect">
            <a:avLst/>
          </a:prstGeom>
          <a:ln w="88900" cap="sq" cmpd="thickThin">
            <a:solidFill>
              <a:srgbClr val="000000"/>
            </a:solidFill>
            <a:prstDash val="solid"/>
            <a:miter lim="800000"/>
          </a:ln>
          <a:effectLst>
            <a:innerShdw blurRad="76200">
              <a:srgbClr val="000000"/>
            </a:innerShdw>
          </a:effectLst>
        </p:spPr>
      </p:pic>
      <p:sp>
        <p:nvSpPr>
          <p:cNvPr id="4" name="Turinio vietos rezervavimo ženklas 3">
            <a:extLst>
              <a:ext uri="{FF2B5EF4-FFF2-40B4-BE49-F238E27FC236}">
                <a16:creationId xmlns:a16="http://schemas.microsoft.com/office/drawing/2014/main" id="{A476A6E1-1F8E-3886-856C-242358A0D4D8}"/>
              </a:ext>
            </a:extLst>
          </p:cNvPr>
          <p:cNvSpPr>
            <a:spLocks noGrp="1"/>
          </p:cNvSpPr>
          <p:nvPr>
            <p:ph sz="half" idx="2"/>
          </p:nvPr>
        </p:nvSpPr>
        <p:spPr>
          <a:xfrm>
            <a:off x="564129" y="981679"/>
            <a:ext cx="4534048" cy="4587153"/>
          </a:xfrm>
          <a:solidFill>
            <a:schemeClr val="bg2"/>
          </a:solidFill>
          <a:ln>
            <a:solidFill>
              <a:schemeClr val="accent1">
                <a:lumMod val="60000"/>
                <a:lumOff val="40000"/>
              </a:schemeClr>
            </a:solidFill>
          </a:ln>
        </p:spPr>
        <p:txBody>
          <a:bodyPr vert="horz" lIns="91440" tIns="45720" rIns="91440" bIns="45720" rtlCol="0" anchor="t">
            <a:normAutofit fontScale="92500" lnSpcReduction="10000"/>
          </a:bodyPr>
          <a:lstStyle/>
          <a:p>
            <a:endParaRPr lang="lt-LT" sz="2200" dirty="0">
              <a:latin typeface="Calibri"/>
              <a:cs typeface="Calibri"/>
            </a:endParaRPr>
          </a:p>
          <a:p>
            <a:pPr algn="just"/>
            <a:r>
              <a:rPr lang="lt-LT" sz="2200" dirty="0">
                <a:latin typeface="Calibri"/>
                <a:ea typeface="+mn-lt"/>
                <a:cs typeface="+mn-lt"/>
              </a:rPr>
              <a:t>Didžiausias kondensatorius pasaulyje yra išskirtinio dydžio ir yra įrengtas Didžiojoje  Bangų laboratorijoje JAV. Šis kondensatorius vadinamas "Van de Graaff generatoriumi" ir jis gali sukaupti įspūdingus 25 megavoltus elektros energijos! Tai yra pakankamai, kad įkrauti milijonus mažų kondensatorių.</a:t>
            </a:r>
            <a:endParaRPr lang="lt-LT" sz="2200" dirty="0">
              <a:latin typeface="Calibri"/>
              <a:ea typeface="Calibri"/>
              <a:cs typeface="Calibri"/>
            </a:endParaRPr>
          </a:p>
          <a:p>
            <a:r>
              <a:rPr lang="lt-LT" sz="2200" dirty="0">
                <a:latin typeface="Calibri"/>
                <a:ea typeface="+mn-lt"/>
                <a:cs typeface="+mn-lt"/>
              </a:rPr>
              <a:t>Kondensatoriai taip pat gali būti naudojami ir muzikos įrangos, pavyzdžiui, gitaros efektų pedalų, kurie keičia garsą ir sukuria įvairius efektu</a:t>
            </a:r>
            <a:r>
              <a:rPr lang="lt-LT" sz="2600" dirty="0">
                <a:latin typeface="Calibri"/>
                <a:ea typeface="+mn-lt"/>
                <a:cs typeface="+mn-lt"/>
              </a:rPr>
              <a:t>s</a:t>
            </a:r>
            <a:r>
              <a:rPr lang="lt-LT" sz="2000" dirty="0">
                <a:latin typeface="Calibri"/>
                <a:ea typeface="+mn-lt"/>
                <a:cs typeface="+mn-lt"/>
              </a:rPr>
              <a:t>.</a:t>
            </a:r>
            <a:br>
              <a:rPr lang="lt-LT" sz="1400" dirty="0">
                <a:latin typeface="Calibri"/>
              </a:rPr>
            </a:br>
            <a:br>
              <a:rPr lang="lt-LT" dirty="0"/>
            </a:br>
            <a:endParaRPr lang="lt-LT" dirty="0"/>
          </a:p>
        </p:txBody>
      </p:sp>
    </p:spTree>
    <p:extLst>
      <p:ext uri="{BB962C8B-B14F-4D97-AF65-F5344CB8AC3E}">
        <p14:creationId xmlns:p14="http://schemas.microsoft.com/office/powerpoint/2010/main" val="2809571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7D98EA8A-41D4-4FD0-A848-C9B3A745B1D0}"/>
              </a:ext>
            </a:extLst>
          </p:cNvPr>
          <p:cNvSpPr/>
          <p:nvPr/>
        </p:nvSpPr>
        <p:spPr>
          <a:xfrm>
            <a:off x="472440" y="126569"/>
            <a:ext cx="3790071" cy="808728"/>
          </a:xfrm>
          <a:prstGeom prst="rect">
            <a:avLst/>
          </a:prstGeom>
        </p:spPr>
        <p:txBody>
          <a:bodyPr vert="horz" lIns="91440" tIns="45720" rIns="91440" bIns="45720" rtlCol="0" anchor="b">
            <a:normAutofit lnSpcReduction="10000"/>
          </a:bodyPr>
          <a:lstStyle/>
          <a:p>
            <a:pPr defTabSz="914400">
              <a:lnSpc>
                <a:spcPct val="90000"/>
              </a:lnSpc>
              <a:spcBef>
                <a:spcPct val="0"/>
              </a:spcBef>
              <a:spcAft>
                <a:spcPts val="600"/>
              </a:spcAft>
            </a:pPr>
            <a:r>
              <a:rPr lang="en-US" sz="5600" b="0" kern="1200" cap="none" spc="0" dirty="0">
                <a:ln w="0"/>
                <a:solidFill>
                  <a:schemeClr val="tx1"/>
                </a:solidFill>
                <a:effectLst>
                  <a:outerShdw blurRad="38100" dist="25400" dir="5400000" algn="ctr" rotWithShape="0">
                    <a:srgbClr val="6E747A">
                      <a:alpha val="43000"/>
                    </a:srgbClr>
                  </a:outerShdw>
                </a:effectLst>
                <a:latin typeface="+mj-lt"/>
                <a:ea typeface="+mj-ea"/>
                <a:cs typeface="+mj-cs"/>
              </a:rPr>
              <a:t>TESTAS</a:t>
            </a:r>
          </a:p>
        </p:txBody>
      </p:sp>
      <p:cxnSp>
        <p:nvCxnSpPr>
          <p:cNvPr id="14" name="Straight Connector 13">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54DE8E-3330-5255-7820-A76BBC127A00}"/>
              </a:ext>
            </a:extLst>
          </p:cNvPr>
          <p:cNvSpPr>
            <a:spLocks noGrp="1"/>
          </p:cNvSpPr>
          <p:nvPr>
            <p:ph idx="1"/>
          </p:nvPr>
        </p:nvSpPr>
        <p:spPr>
          <a:xfrm>
            <a:off x="311297" y="1061866"/>
            <a:ext cx="7592426" cy="5451476"/>
          </a:xfrm>
        </p:spPr>
        <p:txBody>
          <a:bodyPr vert="horz" lIns="91440" tIns="45720" rIns="91440" bIns="45720" rtlCol="0" anchor="t">
            <a:normAutofit fontScale="77500" lnSpcReduction="20000"/>
          </a:bodyPr>
          <a:lstStyle/>
          <a:p>
            <a:pPr marL="0" indent="0">
              <a:buNone/>
            </a:pPr>
            <a:r>
              <a:rPr lang="lt-LT" sz="2600" dirty="0">
                <a:solidFill>
                  <a:schemeClr val="tx1">
                    <a:alpha val="80000"/>
                  </a:schemeClr>
                </a:solidFill>
              </a:rPr>
              <a:t>1.    KAS YRA KONDENSATORIUS?</a:t>
            </a:r>
          </a:p>
          <a:p>
            <a:pPr marL="0" indent="0">
              <a:buNone/>
            </a:pPr>
            <a:r>
              <a:rPr lang="lt-LT" sz="2600" dirty="0">
                <a:solidFill>
                  <a:schemeClr val="tx1">
                    <a:alpha val="80000"/>
                  </a:schemeClr>
                </a:solidFill>
              </a:rPr>
              <a:t>A. Tai yra įrenginys kuris gali kaupti ir išlaikyti krūvį.</a:t>
            </a:r>
            <a:br>
              <a:rPr lang="lt-LT" sz="2600" dirty="0">
                <a:solidFill>
                  <a:schemeClr val="tx1">
                    <a:alpha val="80000"/>
                  </a:schemeClr>
                </a:solidFill>
              </a:rPr>
            </a:br>
            <a:r>
              <a:rPr lang="lt-LT" sz="2600" dirty="0">
                <a:solidFill>
                  <a:schemeClr val="tx1">
                    <a:alpha val="80000"/>
                  </a:schemeClr>
                </a:solidFill>
              </a:rPr>
              <a:t>B.  Prietaisas kuris nepraleidžia krūvio.</a:t>
            </a:r>
            <a:br>
              <a:rPr lang="lt-LT" sz="2600" dirty="0">
                <a:solidFill>
                  <a:schemeClr val="tx1">
                    <a:alpha val="80000"/>
                  </a:schemeClr>
                </a:solidFill>
              </a:rPr>
            </a:br>
            <a:r>
              <a:rPr lang="lt-LT" sz="2600" dirty="0">
                <a:solidFill>
                  <a:schemeClr val="tx1">
                    <a:alpha val="80000"/>
                  </a:schemeClr>
                </a:solidFill>
              </a:rPr>
              <a:t>C. Prietaisas kuris kaupia tik neigiamą krūvį.</a:t>
            </a:r>
            <a:br>
              <a:rPr lang="lt-LT" sz="2600" dirty="0">
                <a:solidFill>
                  <a:schemeClr val="tx1">
                    <a:alpha val="80000"/>
                  </a:schemeClr>
                </a:solidFill>
              </a:rPr>
            </a:br>
            <a:r>
              <a:rPr lang="lt-LT" sz="2600" dirty="0">
                <a:solidFill>
                  <a:schemeClr val="tx1">
                    <a:alpha val="80000"/>
                  </a:schemeClr>
                </a:solidFill>
              </a:rPr>
              <a:t>D. Prietaisas kuris kaupia tik teigiamą krūvį.</a:t>
            </a:r>
          </a:p>
          <a:p>
            <a:pPr marL="0" indent="0">
              <a:buNone/>
            </a:pPr>
            <a:endParaRPr lang="lt-LT" sz="2600" dirty="0">
              <a:solidFill>
                <a:schemeClr val="tx1">
                  <a:alpha val="80000"/>
                </a:schemeClr>
              </a:solidFill>
            </a:endParaRPr>
          </a:p>
          <a:p>
            <a:pPr marL="0" indent="0">
              <a:buNone/>
            </a:pPr>
            <a:r>
              <a:rPr lang="lt-LT" sz="2600" dirty="0">
                <a:solidFill>
                  <a:schemeClr val="tx1">
                    <a:alpha val="80000"/>
                  </a:schemeClr>
                </a:solidFill>
              </a:rPr>
              <a:t>2.    KAM YRA LYGI KONDENSATORIAUS ELEKTRINĖ TALPA?</a:t>
            </a:r>
          </a:p>
          <a:p>
            <a:pPr marL="0" indent="0">
              <a:buNone/>
            </a:pPr>
            <a:r>
              <a:rPr lang="lt-LT" sz="2600" dirty="0">
                <a:solidFill>
                  <a:schemeClr val="tx1">
                    <a:alpha val="80000"/>
                  </a:schemeClr>
                </a:solidFill>
              </a:rPr>
              <a:t>A. Ji yra lygi trijų elektrodų krūvių ir potencialo skirtumo tarp elektrodų santykio moduliui.</a:t>
            </a:r>
            <a:br>
              <a:rPr lang="lt-LT" sz="2600" dirty="0">
                <a:solidFill>
                  <a:schemeClr val="tx1">
                    <a:alpha val="80000"/>
                  </a:schemeClr>
                </a:solidFill>
              </a:rPr>
            </a:br>
            <a:r>
              <a:rPr lang="lt-LT" sz="2600" dirty="0">
                <a:solidFill>
                  <a:schemeClr val="tx1">
                    <a:alpha val="80000"/>
                  </a:schemeClr>
                </a:solidFill>
              </a:rPr>
              <a:t>B. Ji lygi dviejų elektrodų krūvių ir potencialo skirtumo tarp elektrodų santykio moduliui.</a:t>
            </a:r>
            <a:br>
              <a:rPr lang="lt-LT" sz="2600" dirty="0">
                <a:solidFill>
                  <a:schemeClr val="tx1">
                    <a:alpha val="80000"/>
                  </a:schemeClr>
                </a:solidFill>
              </a:rPr>
            </a:br>
            <a:r>
              <a:rPr lang="lt-LT" sz="2600" dirty="0">
                <a:solidFill>
                  <a:schemeClr val="tx1">
                    <a:alpha val="80000"/>
                  </a:schemeClr>
                </a:solidFill>
              </a:rPr>
              <a:t>C. Ji lygi vieno elektrodo krūvio ir potencialo skirtumo tarp elektrodų santykio moduliu.</a:t>
            </a:r>
            <a:br>
              <a:rPr lang="lt-LT" sz="2600" dirty="0">
                <a:solidFill>
                  <a:schemeClr val="tx1">
                    <a:alpha val="80000"/>
                  </a:schemeClr>
                </a:solidFill>
              </a:rPr>
            </a:br>
            <a:r>
              <a:rPr lang="lt-LT" sz="2600" dirty="0">
                <a:solidFill>
                  <a:schemeClr val="tx1">
                    <a:alpha val="80000"/>
                  </a:schemeClr>
                </a:solidFill>
              </a:rPr>
              <a:t>D. Ji lygi dviejų elektrodų krūvių ir potencialo sumai.</a:t>
            </a:r>
          </a:p>
          <a:p>
            <a:pPr marL="0" indent="0">
              <a:spcBef>
                <a:spcPts val="0"/>
              </a:spcBef>
              <a:spcAft>
                <a:spcPts val="0"/>
              </a:spcAft>
              <a:buNone/>
            </a:pPr>
            <a:endParaRPr lang="lt-LT" sz="2600" dirty="0">
              <a:solidFill>
                <a:schemeClr val="tx1">
                  <a:alpha val="80000"/>
                </a:schemeClr>
              </a:solidFill>
            </a:endParaRPr>
          </a:p>
          <a:p>
            <a:pPr marL="0" indent="0">
              <a:spcBef>
                <a:spcPts val="0"/>
              </a:spcBef>
              <a:spcAft>
                <a:spcPts val="0"/>
              </a:spcAft>
              <a:buNone/>
            </a:pPr>
            <a:endParaRPr lang="lt-LT" sz="2600" dirty="0">
              <a:solidFill>
                <a:schemeClr val="tx1">
                  <a:alpha val="80000"/>
                </a:schemeClr>
              </a:solidFill>
            </a:endParaRPr>
          </a:p>
          <a:p>
            <a:pPr marL="0" indent="0">
              <a:spcBef>
                <a:spcPts val="0"/>
              </a:spcBef>
              <a:spcAft>
                <a:spcPts val="0"/>
              </a:spcAft>
              <a:buNone/>
            </a:pPr>
            <a:r>
              <a:rPr lang="lt-LT" sz="2600" dirty="0">
                <a:solidFill>
                  <a:schemeClr val="tx1">
                    <a:alpha val="80000"/>
                  </a:schemeClr>
                </a:solidFill>
              </a:rPr>
              <a:t>3. KAS YRA NAUDOJAMA KONDENSATORIAUS TALPAI DIDINTI?</a:t>
            </a:r>
          </a:p>
          <a:p>
            <a:pPr marL="0" indent="0">
              <a:spcBef>
                <a:spcPts val="0"/>
              </a:spcBef>
              <a:spcAft>
                <a:spcPts val="0"/>
              </a:spcAft>
              <a:buNone/>
            </a:pPr>
            <a:br>
              <a:rPr lang="lt-LT" sz="2600" dirty="0">
                <a:solidFill>
                  <a:schemeClr val="tx1">
                    <a:alpha val="80000"/>
                  </a:schemeClr>
                </a:solidFill>
              </a:rPr>
            </a:br>
            <a:r>
              <a:rPr lang="lt-LT" sz="2600" dirty="0">
                <a:solidFill>
                  <a:schemeClr val="tx1">
                    <a:alpha val="80000"/>
                  </a:schemeClr>
                </a:solidFill>
              </a:rPr>
              <a:t>A. Dielektrikas.</a:t>
            </a:r>
          </a:p>
          <a:p>
            <a:pPr marL="0" indent="0">
              <a:spcBef>
                <a:spcPts val="0"/>
              </a:spcBef>
              <a:spcAft>
                <a:spcPts val="0"/>
              </a:spcAft>
              <a:buNone/>
            </a:pPr>
            <a:r>
              <a:rPr lang="lt-LT" sz="2600" dirty="0">
                <a:solidFill>
                  <a:schemeClr val="tx1">
                    <a:alpha val="80000"/>
                  </a:schemeClr>
                </a:solidFill>
              </a:rPr>
              <a:t>B. Elektrodas.</a:t>
            </a:r>
          </a:p>
          <a:p>
            <a:pPr marL="0" indent="0">
              <a:spcBef>
                <a:spcPts val="0"/>
              </a:spcBef>
              <a:spcAft>
                <a:spcPts val="0"/>
              </a:spcAft>
              <a:buNone/>
            </a:pPr>
            <a:r>
              <a:rPr lang="lt-LT" sz="2600" dirty="0">
                <a:solidFill>
                  <a:schemeClr val="tx1">
                    <a:alpha val="80000"/>
                  </a:schemeClr>
                </a:solidFill>
              </a:rPr>
              <a:t>C. Boras</a:t>
            </a:r>
          </a:p>
          <a:p>
            <a:pPr marL="0" indent="0">
              <a:spcBef>
                <a:spcPts val="0"/>
              </a:spcBef>
              <a:spcAft>
                <a:spcPts val="0"/>
              </a:spcAft>
              <a:buNone/>
            </a:pPr>
            <a:r>
              <a:rPr lang="lt-LT" sz="2600" dirty="0">
                <a:solidFill>
                  <a:schemeClr val="tx1">
                    <a:alpha val="80000"/>
                  </a:schemeClr>
                </a:solidFill>
              </a:rPr>
              <a:t>D. Vanduo</a:t>
            </a:r>
            <a:br>
              <a:rPr lang="lt-LT" sz="2600" dirty="0">
                <a:solidFill>
                  <a:schemeClr val="tx1">
                    <a:alpha val="80000"/>
                  </a:schemeClr>
                </a:solidFill>
              </a:rPr>
            </a:br>
            <a:br>
              <a:rPr lang="lt-LT" sz="800" dirty="0">
                <a:solidFill>
                  <a:schemeClr val="tx1">
                    <a:alpha val="80000"/>
                  </a:schemeClr>
                </a:solidFill>
              </a:rPr>
            </a:br>
            <a:endParaRPr lang="lt-LT" sz="800" dirty="0">
              <a:solidFill>
                <a:schemeClr val="tx1">
                  <a:alpha val="80000"/>
                </a:schemeClr>
              </a:solidFill>
            </a:endParaRPr>
          </a:p>
          <a:p>
            <a:pPr marL="0" indent="0">
              <a:buNone/>
            </a:pPr>
            <a:endParaRPr lang="lt-LT" sz="800" dirty="0">
              <a:solidFill>
                <a:schemeClr val="tx1">
                  <a:alpha val="80000"/>
                </a:schemeClr>
              </a:solidFill>
            </a:endParaRPr>
          </a:p>
          <a:p>
            <a:pPr marL="0"/>
            <a:endParaRPr lang="en-US" sz="800" dirty="0">
              <a:solidFill>
                <a:schemeClr val="tx1">
                  <a:alpha val="80000"/>
                </a:schemeClr>
              </a:solidFill>
            </a:endParaRPr>
          </a:p>
        </p:txBody>
      </p:sp>
      <p:pic>
        <p:nvPicPr>
          <p:cNvPr id="7" name="Picture 6">
            <a:extLst>
              <a:ext uri="{FF2B5EF4-FFF2-40B4-BE49-F238E27FC236}">
                <a16:creationId xmlns:a16="http://schemas.microsoft.com/office/drawing/2014/main" id="{CE9D0FF6-8601-4A82-A894-794067651480}"/>
              </a:ext>
            </a:extLst>
          </p:cNvPr>
          <p:cNvPicPr>
            <a:picLocks noChangeAspect="1"/>
          </p:cNvPicPr>
          <p:nvPr/>
        </p:nvPicPr>
        <p:blipFill>
          <a:blip r:embed="rId2"/>
          <a:stretch>
            <a:fillRect/>
          </a:stretch>
        </p:blipFill>
        <p:spPr>
          <a:xfrm>
            <a:off x="8170639" y="1336390"/>
            <a:ext cx="2352431" cy="4837394"/>
          </a:xfrm>
          <a:prstGeom prst="rect">
            <a:avLst/>
          </a:prstGeom>
        </p:spPr>
      </p:pic>
      <p:sp>
        <p:nvSpPr>
          <p:cNvPr id="16"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3407136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8E2B551B-3AC4-40CE-BC6B-F062C8022F36}"/>
              </a:ext>
            </a:extLst>
          </p:cNvPr>
          <p:cNvPicPr>
            <a:picLocks noChangeAspect="1"/>
          </p:cNvPicPr>
          <p:nvPr/>
        </p:nvPicPr>
        <p:blipFill>
          <a:blip r:embed="rId2"/>
          <a:stretch>
            <a:fillRect/>
          </a:stretch>
        </p:blipFill>
        <p:spPr>
          <a:xfrm>
            <a:off x="703182" y="1219760"/>
            <a:ext cx="4777381" cy="424873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Turinio vietos rezervavimo ženklas 2">
            <a:extLst>
              <a:ext uri="{FF2B5EF4-FFF2-40B4-BE49-F238E27FC236}">
                <a16:creationId xmlns:a16="http://schemas.microsoft.com/office/drawing/2014/main" id="{08B783C2-5F1B-3B27-A856-35554786CD09}"/>
              </a:ext>
            </a:extLst>
          </p:cNvPr>
          <p:cNvSpPr>
            <a:spLocks noGrp="1"/>
          </p:cNvSpPr>
          <p:nvPr>
            <p:ph idx="1"/>
          </p:nvPr>
        </p:nvSpPr>
        <p:spPr>
          <a:xfrm>
            <a:off x="5669878" y="1112245"/>
            <a:ext cx="5818940" cy="5443299"/>
          </a:xfrm>
        </p:spPr>
        <p:txBody>
          <a:bodyPr vert="horz" lIns="91440" tIns="45720" rIns="91440" bIns="45720" rtlCol="0">
            <a:normAutofit/>
          </a:bodyPr>
          <a:lstStyle/>
          <a:p>
            <a:pPr marL="0" indent="0">
              <a:buNone/>
            </a:pPr>
            <a:r>
              <a:rPr lang="lt-LT" sz="2000" dirty="0">
                <a:latin typeface="Calibri"/>
                <a:ea typeface="Calibri"/>
                <a:cs typeface="Calibri"/>
              </a:rPr>
              <a:t>4.    IŠ KO YRA SUDARYTAS KONDENSATORIUS?</a:t>
            </a:r>
            <a:br>
              <a:rPr lang="lt-LT" sz="2000" dirty="0">
                <a:latin typeface="Calibri"/>
                <a:ea typeface="Calibri"/>
                <a:cs typeface="Calibri"/>
              </a:rPr>
            </a:br>
            <a:br>
              <a:rPr lang="lt-LT" sz="2000" dirty="0">
                <a:latin typeface="Calibri"/>
                <a:ea typeface="Calibri"/>
                <a:cs typeface="Calibri"/>
              </a:rPr>
            </a:br>
            <a:r>
              <a:rPr lang="lt-LT" sz="2000" dirty="0">
                <a:latin typeface="Calibri"/>
                <a:ea typeface="Calibri"/>
                <a:cs typeface="Calibri"/>
              </a:rPr>
              <a:t>A. Iš dviejų izoliatorių ir vieno laidininko tarp jų.</a:t>
            </a:r>
            <a:br>
              <a:rPr lang="lt-LT" sz="2000" dirty="0">
                <a:latin typeface="Calibri"/>
                <a:ea typeface="Calibri"/>
                <a:cs typeface="Calibri"/>
              </a:rPr>
            </a:br>
            <a:r>
              <a:rPr lang="lt-LT" sz="2000" dirty="0">
                <a:latin typeface="Calibri"/>
                <a:ea typeface="Calibri"/>
                <a:cs typeface="Calibri"/>
              </a:rPr>
              <a:t>B. Iš trijų laidininkų.</a:t>
            </a:r>
            <a:br>
              <a:rPr lang="lt-LT" sz="2000" dirty="0">
                <a:latin typeface="Calibri"/>
                <a:ea typeface="Calibri"/>
                <a:cs typeface="Calibri"/>
              </a:rPr>
            </a:br>
            <a:r>
              <a:rPr lang="lt-LT" sz="2000" dirty="0">
                <a:latin typeface="Calibri"/>
                <a:ea typeface="Calibri"/>
                <a:cs typeface="Calibri"/>
              </a:rPr>
              <a:t>C. Iš dviejų puslaidininkų ir izoliatorių tarp jų.</a:t>
            </a:r>
            <a:br>
              <a:rPr lang="lt-LT" sz="2000" dirty="0">
                <a:latin typeface="Calibri"/>
                <a:ea typeface="Calibri"/>
                <a:cs typeface="Calibri"/>
              </a:rPr>
            </a:br>
            <a:r>
              <a:rPr lang="lt-LT" sz="2000" dirty="0">
                <a:latin typeface="Calibri"/>
                <a:ea typeface="Calibri"/>
                <a:cs typeface="Calibri"/>
              </a:rPr>
              <a:t>D. Iš dviejų laidininkų ir izoliatoriaus tarp jų.</a:t>
            </a:r>
            <a:br>
              <a:rPr lang="lt-LT" sz="2000" dirty="0">
                <a:latin typeface="Calibri"/>
                <a:ea typeface="Calibri"/>
                <a:cs typeface="Calibri"/>
              </a:rPr>
            </a:br>
            <a:br>
              <a:rPr lang="lt-LT" sz="2000" dirty="0">
                <a:latin typeface="Calibri"/>
                <a:ea typeface="Calibri"/>
                <a:cs typeface="Calibri"/>
              </a:rPr>
            </a:br>
            <a:r>
              <a:rPr lang="lt-LT" sz="2000" dirty="0">
                <a:latin typeface="Calibri"/>
                <a:ea typeface="Calibri"/>
                <a:cs typeface="Calibri"/>
              </a:rPr>
              <a:t>5.   KOKIA YRA KONDENSATORIAUS PASKIRTIS?</a:t>
            </a:r>
            <a:endParaRPr lang="en-US" sz="2000" dirty="0">
              <a:latin typeface="Calibri"/>
              <a:cs typeface="Calibri"/>
            </a:endParaRPr>
          </a:p>
          <a:p>
            <a:pPr marL="0" indent="0">
              <a:buNone/>
            </a:pPr>
            <a:r>
              <a:rPr lang="lt-LT" sz="2000" dirty="0">
                <a:latin typeface="Calibri"/>
                <a:ea typeface="Calibri"/>
                <a:cs typeface="Calibri"/>
              </a:rPr>
              <a:t> A. Išlaikyti krūvį.</a:t>
            </a:r>
            <a:br>
              <a:rPr lang="lt-LT" sz="2000" dirty="0">
                <a:latin typeface="Calibri"/>
                <a:ea typeface="Calibri"/>
                <a:cs typeface="Calibri"/>
              </a:rPr>
            </a:br>
            <a:r>
              <a:rPr lang="lt-LT" sz="2000" dirty="0">
                <a:latin typeface="Calibri"/>
                <a:ea typeface="Calibri"/>
                <a:cs typeface="Calibri"/>
              </a:rPr>
              <a:t> B. Kaupti krūvį.</a:t>
            </a:r>
            <a:br>
              <a:rPr lang="lt-LT" sz="2000" dirty="0">
                <a:latin typeface="Calibri"/>
                <a:ea typeface="Calibri"/>
                <a:cs typeface="Calibri"/>
              </a:rPr>
            </a:br>
            <a:r>
              <a:rPr lang="lt-LT" sz="2000" dirty="0">
                <a:latin typeface="Calibri"/>
                <a:ea typeface="Calibri"/>
                <a:cs typeface="Calibri"/>
              </a:rPr>
              <a:t> C. Perduoti krūvį.</a:t>
            </a:r>
            <a:br>
              <a:rPr lang="lt-LT" sz="2000" dirty="0">
                <a:latin typeface="Calibri"/>
                <a:ea typeface="Calibri"/>
                <a:cs typeface="Calibri"/>
              </a:rPr>
            </a:br>
            <a:r>
              <a:rPr lang="lt-LT" sz="2000" dirty="0">
                <a:latin typeface="Calibri"/>
                <a:ea typeface="Calibri"/>
                <a:cs typeface="Calibri"/>
              </a:rPr>
              <a:t> D. Visi atsakymai teisingi.</a:t>
            </a:r>
          </a:p>
          <a:p>
            <a:pPr marL="0" indent="0">
              <a:buNone/>
            </a:pPr>
            <a:r>
              <a:rPr lang="lt-LT" sz="2000" dirty="0">
                <a:latin typeface="Calibri"/>
                <a:cs typeface="Calibri"/>
              </a:rPr>
              <a:t>6. KAIP GALI BŪTI JUNGIAMI KONDENSATORIAI?</a:t>
            </a:r>
            <a:endParaRPr lang="en-US" sz="2000" dirty="0">
              <a:latin typeface="Calibri"/>
              <a:cs typeface="Calibri"/>
            </a:endParaRPr>
          </a:p>
          <a:p>
            <a:pPr marL="0" indent="0">
              <a:buNone/>
            </a:pPr>
            <a:r>
              <a:rPr lang="lt-LT" sz="2000" dirty="0">
                <a:latin typeface="Calibri"/>
                <a:cs typeface="Calibri"/>
              </a:rPr>
              <a:t>  A. Nuosekliai</a:t>
            </a:r>
            <a:br>
              <a:rPr lang="lt-LT" sz="2000" dirty="0">
                <a:latin typeface="Calibri"/>
                <a:cs typeface="Calibri"/>
              </a:rPr>
            </a:br>
            <a:r>
              <a:rPr lang="lt-LT" sz="2000" dirty="0">
                <a:latin typeface="Calibri"/>
                <a:cs typeface="Calibri"/>
              </a:rPr>
              <a:t>  B. Lygiagrečiai</a:t>
            </a:r>
            <a:br>
              <a:rPr lang="lt-LT" sz="2000" dirty="0">
                <a:latin typeface="Calibri"/>
                <a:cs typeface="Calibri"/>
              </a:rPr>
            </a:br>
            <a:r>
              <a:rPr lang="lt-LT" sz="2000" dirty="0">
                <a:latin typeface="Calibri"/>
                <a:cs typeface="Calibri"/>
              </a:rPr>
              <a:t>  C. Nuosekliai ir lygiagrečiai</a:t>
            </a:r>
            <a:br>
              <a:rPr lang="lt-LT" sz="2000" dirty="0">
                <a:latin typeface="Calibri"/>
                <a:cs typeface="Calibri"/>
              </a:rPr>
            </a:br>
            <a:r>
              <a:rPr lang="lt-LT" sz="2000" dirty="0">
                <a:latin typeface="Calibri"/>
                <a:cs typeface="Calibri"/>
              </a:rPr>
              <a:t>  D. Stačiai</a:t>
            </a:r>
            <a:endParaRPr lang="lt-LT" sz="2000" dirty="0"/>
          </a:p>
          <a:p>
            <a:pPr marL="0" indent="0">
              <a:buNone/>
            </a:pPr>
            <a:endParaRPr lang="lt-LT" sz="1500" dirty="0">
              <a:latin typeface="Calibri"/>
              <a:ea typeface="Calibri"/>
              <a:cs typeface="Calibri"/>
            </a:endParaRPr>
          </a:p>
        </p:txBody>
      </p:sp>
    </p:spTree>
    <p:extLst>
      <p:ext uri="{BB962C8B-B14F-4D97-AF65-F5344CB8AC3E}">
        <p14:creationId xmlns:p14="http://schemas.microsoft.com/office/powerpoint/2010/main" val="55528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C1A3CBB4-28E6-BBFD-8381-72EDBA861926}"/>
              </a:ext>
            </a:extLst>
          </p:cNvPr>
          <p:cNvSpPr>
            <a:spLocks noGrp="1"/>
          </p:cNvSpPr>
          <p:nvPr>
            <p:ph idx="1"/>
          </p:nvPr>
        </p:nvSpPr>
        <p:spPr>
          <a:xfrm>
            <a:off x="112543" y="190143"/>
            <a:ext cx="11901266" cy="6506079"/>
          </a:xfrm>
        </p:spPr>
        <p:txBody>
          <a:bodyPr vert="horz" lIns="91440" tIns="45720" rIns="91440" bIns="45720" rtlCol="0" anchor="t">
            <a:noAutofit/>
          </a:bodyPr>
          <a:lstStyle/>
          <a:p>
            <a:pPr marL="0" indent="0">
              <a:buNone/>
            </a:pPr>
            <a:r>
              <a:rPr lang="lt-LT" sz="2400" dirty="0">
                <a:latin typeface="Calibri"/>
                <a:ea typeface="Calibri"/>
                <a:cs typeface="Calibri"/>
              </a:rPr>
              <a:t>7. Į KOKIAS GRUPES YRA SKIRSTOMI KONDENSATORIAI?</a:t>
            </a:r>
            <a:endParaRPr lang="en-US" sz="2400" dirty="0">
              <a:latin typeface="Calibri"/>
              <a:ea typeface="Calibri"/>
              <a:cs typeface="Calibri"/>
            </a:endParaRPr>
          </a:p>
          <a:p>
            <a:pPr marL="0" indent="0">
              <a:buNone/>
            </a:pPr>
            <a:r>
              <a:rPr lang="lt-LT" sz="2400" dirty="0">
                <a:latin typeface="Calibri"/>
                <a:ea typeface="Calibri"/>
                <a:cs typeface="Calibri"/>
              </a:rPr>
              <a:t>  A. Pagal talpą, izoliatorių, formą.</a:t>
            </a:r>
            <a:br>
              <a:rPr lang="lt-LT" sz="2400" spc="0" dirty="0">
                <a:latin typeface="Calibri"/>
              </a:rPr>
            </a:br>
            <a:r>
              <a:rPr lang="lt-LT" sz="2400" dirty="0">
                <a:latin typeface="Calibri"/>
                <a:ea typeface="Calibri"/>
                <a:cs typeface="Calibri"/>
              </a:rPr>
              <a:t>  B. Pagal formą, dydį, pralaidumą elektros srovei.</a:t>
            </a:r>
            <a:br>
              <a:rPr lang="lt-LT" sz="2400" spc="0" dirty="0">
                <a:latin typeface="Calibri"/>
              </a:rPr>
            </a:br>
            <a:r>
              <a:rPr lang="lt-LT" sz="2400" dirty="0">
                <a:latin typeface="Calibri"/>
                <a:ea typeface="Calibri"/>
                <a:cs typeface="Calibri"/>
              </a:rPr>
              <a:t>  C. Pagal talpą, formą.</a:t>
            </a:r>
            <a:br>
              <a:rPr lang="lt-LT" sz="2400" spc="0" dirty="0">
                <a:latin typeface="Calibri"/>
              </a:rPr>
            </a:br>
            <a:r>
              <a:rPr lang="lt-LT" sz="2400" dirty="0">
                <a:latin typeface="Calibri"/>
                <a:ea typeface="Calibri"/>
                <a:cs typeface="Calibri"/>
              </a:rPr>
              <a:t>  D. Pagal dydį, pralaidumą elektros srovei.</a:t>
            </a:r>
            <a:endParaRPr lang="en-US" sz="2400" spc="0" dirty="0">
              <a:latin typeface="Calibri"/>
              <a:ea typeface="Calibri"/>
              <a:cs typeface="Calibri"/>
            </a:endParaRPr>
          </a:p>
          <a:p>
            <a:pPr marL="0" indent="0">
              <a:buNone/>
            </a:pPr>
            <a:r>
              <a:rPr lang="en-GB" sz="2400" dirty="0">
                <a:latin typeface="Calibri"/>
                <a:cs typeface="Calibri"/>
              </a:rPr>
              <a:t>8. </a:t>
            </a:r>
            <a:r>
              <a:rPr lang="lt-LT" sz="2400" dirty="0">
                <a:latin typeface="Calibri"/>
                <a:cs typeface="Calibri"/>
              </a:rPr>
              <a:t>Į KOKIAS GRUPES YRA SKIRSTOMI KONDENSATORIAI PAGAL FORMĄ?</a:t>
            </a:r>
            <a:br>
              <a:rPr lang="lt-LT" sz="2400" dirty="0">
                <a:latin typeface="Calibri"/>
                <a:cs typeface="Calibri"/>
              </a:rPr>
            </a:br>
            <a:br>
              <a:rPr lang="lt-LT" sz="2400" dirty="0">
                <a:latin typeface="Calibri"/>
                <a:cs typeface="Calibri"/>
              </a:rPr>
            </a:br>
            <a:r>
              <a:rPr lang="lt-LT" sz="2400" dirty="0">
                <a:latin typeface="Calibri"/>
                <a:cs typeface="Calibri"/>
              </a:rPr>
              <a:t>A. Apvalius, sferinius, trikampinius.</a:t>
            </a:r>
            <a:br>
              <a:rPr lang="lt-LT" sz="2400" dirty="0">
                <a:latin typeface="Calibri"/>
                <a:cs typeface="Calibri"/>
              </a:rPr>
            </a:br>
            <a:r>
              <a:rPr lang="lt-LT" sz="2400" dirty="0">
                <a:latin typeface="Calibri"/>
                <a:cs typeface="Calibri"/>
              </a:rPr>
              <a:t>B. Sferinius, cilindrinius, plokščiuosius .</a:t>
            </a:r>
            <a:br>
              <a:rPr lang="lt-LT" sz="2400" dirty="0">
                <a:latin typeface="Calibri"/>
                <a:cs typeface="Calibri"/>
              </a:rPr>
            </a:br>
            <a:r>
              <a:rPr lang="lt-LT" sz="2400" dirty="0">
                <a:latin typeface="Calibri"/>
                <a:cs typeface="Calibri"/>
              </a:rPr>
              <a:t>C. Stačiakampinius, kubinius, rutulinius.</a:t>
            </a:r>
            <a:br>
              <a:rPr lang="lt-LT" sz="2400" dirty="0">
                <a:latin typeface="Calibri"/>
                <a:cs typeface="Calibri"/>
              </a:rPr>
            </a:br>
            <a:r>
              <a:rPr lang="lt-LT" sz="2400" dirty="0">
                <a:latin typeface="Calibri"/>
                <a:cs typeface="Calibri"/>
              </a:rPr>
              <a:t>D. Kūginius, rutulinius, prizminius.</a:t>
            </a:r>
          </a:p>
          <a:p>
            <a:pPr marL="0" indent="0">
              <a:buNone/>
            </a:pPr>
            <a:endParaRPr lang="lt-LT" sz="2400" dirty="0">
              <a:latin typeface="Calibri"/>
              <a:cs typeface="Calibri"/>
            </a:endParaRPr>
          </a:p>
          <a:p>
            <a:pPr marL="0" indent="0">
              <a:spcBef>
                <a:spcPts val="0"/>
              </a:spcBef>
              <a:spcAft>
                <a:spcPts val="0"/>
              </a:spcAft>
              <a:buNone/>
            </a:pPr>
            <a:r>
              <a:rPr lang="lt-LT" sz="2400" dirty="0">
                <a:latin typeface="Calibri"/>
                <a:cs typeface="Calibri"/>
              </a:rPr>
              <a:t>9.  Į KOKIAS GRUPES KONDENSATORIAI YRA SKIRSTOMI PAGAL TALPĄ?</a:t>
            </a:r>
            <a:endParaRPr lang="en-US" sz="2400" dirty="0">
              <a:latin typeface="Calibri"/>
              <a:cs typeface="Calibri"/>
            </a:endParaRPr>
          </a:p>
          <a:p>
            <a:pPr marL="0" indent="0">
              <a:spcBef>
                <a:spcPts val="0"/>
              </a:spcBef>
              <a:spcAft>
                <a:spcPts val="0"/>
              </a:spcAft>
              <a:buNone/>
            </a:pPr>
            <a:br>
              <a:rPr lang="lt-LT" sz="2400" dirty="0">
                <a:latin typeface="Calibri"/>
                <a:cs typeface="Calibri"/>
              </a:rPr>
            </a:br>
            <a:r>
              <a:rPr lang="lt-LT" sz="2400" dirty="0">
                <a:latin typeface="Calibri"/>
                <a:cs typeface="Calibri"/>
              </a:rPr>
              <a:t>A.  Į keramikinius ir metalinius.</a:t>
            </a:r>
            <a:endParaRPr lang="lt-LT" sz="2400" dirty="0">
              <a:latin typeface="Calibri"/>
              <a:ea typeface="Calibri"/>
              <a:cs typeface="Calibri"/>
            </a:endParaRPr>
          </a:p>
          <a:p>
            <a:pPr marL="0" indent="0">
              <a:spcBef>
                <a:spcPts val="0"/>
              </a:spcBef>
              <a:spcAft>
                <a:spcPts val="0"/>
              </a:spcAft>
              <a:buNone/>
            </a:pPr>
            <a:r>
              <a:rPr lang="lt-LT" sz="2400" dirty="0">
                <a:latin typeface="Calibri"/>
                <a:cs typeface="Calibri"/>
              </a:rPr>
              <a:t>B.  Į kintamos ir pastovios talpos.</a:t>
            </a:r>
            <a:endParaRPr lang="en-US" sz="2400" dirty="0">
              <a:latin typeface="Calibri"/>
              <a:cs typeface="Calibri"/>
            </a:endParaRPr>
          </a:p>
          <a:p>
            <a:pPr marL="0" indent="0">
              <a:spcBef>
                <a:spcPts val="0"/>
              </a:spcBef>
              <a:spcAft>
                <a:spcPts val="0"/>
              </a:spcAft>
              <a:buNone/>
            </a:pPr>
            <a:r>
              <a:rPr lang="lt-LT" sz="2400" dirty="0">
                <a:latin typeface="Calibri"/>
                <a:cs typeface="Calibri"/>
              </a:rPr>
              <a:t>C.  Priklausomai nuo naudojamo laido.</a:t>
            </a:r>
            <a:endParaRPr lang="lt-LT" sz="2400" dirty="0">
              <a:latin typeface="Calibri"/>
              <a:ea typeface="Calibri"/>
              <a:cs typeface="Calibri"/>
            </a:endParaRPr>
          </a:p>
          <a:p>
            <a:pPr marL="0" indent="0">
              <a:spcBef>
                <a:spcPts val="0"/>
              </a:spcBef>
              <a:spcAft>
                <a:spcPts val="0"/>
              </a:spcAft>
              <a:buNone/>
            </a:pPr>
            <a:r>
              <a:rPr lang="lt-LT" sz="2400" dirty="0">
                <a:latin typeface="Calibri"/>
                <a:cs typeface="Calibri"/>
              </a:rPr>
              <a:t>D.  Kondensatoriai nėra skirstomi į atskiras grupes.</a:t>
            </a:r>
            <a:endParaRPr lang="lt-LT" sz="2400" dirty="0"/>
          </a:p>
          <a:p>
            <a:pPr marL="0" indent="0">
              <a:buNone/>
            </a:pPr>
            <a:endParaRPr lang="lt-LT" sz="2400" dirty="0">
              <a:latin typeface="Calibri"/>
              <a:ea typeface="Calibri"/>
              <a:cs typeface="Calibri"/>
            </a:endParaRPr>
          </a:p>
          <a:p>
            <a:pPr marL="0" indent="0">
              <a:buNone/>
            </a:pPr>
            <a:endParaRPr lang="lt-LT" sz="2400" dirty="0">
              <a:latin typeface="Calibri"/>
              <a:cs typeface="Calibri"/>
            </a:endParaRPr>
          </a:p>
          <a:p>
            <a:pPr marL="0" indent="0">
              <a:buNone/>
            </a:pPr>
            <a:endParaRPr lang="lt-LT" sz="2400" dirty="0">
              <a:latin typeface="Calibri"/>
              <a:cs typeface="Calibri"/>
            </a:endParaRPr>
          </a:p>
          <a:p>
            <a:pPr marL="0" indent="0">
              <a:buNone/>
            </a:pPr>
            <a:endParaRPr lang="lt-LT" sz="2400" dirty="0"/>
          </a:p>
          <a:p>
            <a:pPr marL="0" indent="0">
              <a:buNone/>
            </a:pPr>
            <a:endParaRPr lang="lt-LT" sz="2400" dirty="0"/>
          </a:p>
          <a:p>
            <a:pPr marL="0" indent="0">
              <a:buNone/>
            </a:pPr>
            <a:endParaRPr lang="lt-LT" sz="2400" dirty="0"/>
          </a:p>
          <a:p>
            <a:pPr marL="0" indent="0">
              <a:buNone/>
            </a:pPr>
            <a:endParaRPr lang="lt-LT" sz="2400" dirty="0"/>
          </a:p>
          <a:p>
            <a:pPr marL="0" indent="0">
              <a:buNone/>
            </a:pPr>
            <a:endParaRPr lang="lt-LT" sz="1300" dirty="0">
              <a:solidFill>
                <a:schemeClr val="bg1"/>
              </a:solidFill>
            </a:endParaRPr>
          </a:p>
        </p:txBody>
      </p:sp>
      <p:pic>
        <p:nvPicPr>
          <p:cNvPr id="2" name="Picture 1">
            <a:extLst>
              <a:ext uri="{FF2B5EF4-FFF2-40B4-BE49-F238E27FC236}">
                <a16:creationId xmlns:a16="http://schemas.microsoft.com/office/drawing/2014/main" id="{3E80E260-729A-48F6-A1B0-93D44F98E67C}"/>
              </a:ext>
            </a:extLst>
          </p:cNvPr>
          <p:cNvPicPr>
            <a:picLocks noChangeAspect="1"/>
          </p:cNvPicPr>
          <p:nvPr/>
        </p:nvPicPr>
        <p:blipFill>
          <a:blip r:embed="rId2"/>
          <a:stretch>
            <a:fillRect/>
          </a:stretch>
        </p:blipFill>
        <p:spPr>
          <a:xfrm>
            <a:off x="9213068" y="80889"/>
            <a:ext cx="2800741" cy="2400635"/>
          </a:xfrm>
          <a:prstGeom prst="rect">
            <a:avLst/>
          </a:prstGeom>
        </p:spPr>
      </p:pic>
    </p:spTree>
    <p:extLst>
      <p:ext uri="{BB962C8B-B14F-4D97-AF65-F5344CB8AC3E}">
        <p14:creationId xmlns:p14="http://schemas.microsoft.com/office/powerpoint/2010/main" val="269004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49C827-CFDC-08A9-8C4F-E352FD93003E}"/>
              </a:ext>
            </a:extLst>
          </p:cNvPr>
          <p:cNvSpPr txBox="1"/>
          <p:nvPr/>
        </p:nvSpPr>
        <p:spPr>
          <a:xfrm>
            <a:off x="420849" y="156471"/>
            <a:ext cx="9455614" cy="68326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latin typeface="Calibri"/>
                <a:cs typeface="Calibri"/>
              </a:rPr>
              <a:t>10. Į KOKIAS GRUPES YRA SKIRSTOMI KONDENSATORIAI PAGAL IZOLIATORIŲ?</a:t>
            </a:r>
          </a:p>
          <a:p>
            <a:endParaRPr lang="lt-LT" sz="2000" dirty="0"/>
          </a:p>
          <a:p>
            <a:r>
              <a:rPr lang="lt-LT" sz="2000" dirty="0">
                <a:latin typeface="Calibri"/>
                <a:cs typeface="Calibri"/>
              </a:rPr>
              <a:t>A  Metalinius ir keramikinius.</a:t>
            </a:r>
            <a:endParaRPr lang="lt-LT" sz="2000" dirty="0">
              <a:latin typeface="Calibri"/>
              <a:ea typeface="Calibri"/>
              <a:cs typeface="Calibri"/>
            </a:endParaRPr>
          </a:p>
          <a:p>
            <a:r>
              <a:rPr lang="lt-LT" sz="2000" dirty="0">
                <a:latin typeface="Calibri"/>
                <a:cs typeface="Calibri"/>
              </a:rPr>
              <a:t>B. Žėrutinius, orinius, polistirolinius.</a:t>
            </a:r>
            <a:endParaRPr lang="lt-LT" sz="2000" dirty="0">
              <a:latin typeface="Calibri"/>
              <a:ea typeface="Calibri"/>
              <a:cs typeface="Calibri"/>
            </a:endParaRPr>
          </a:p>
          <a:p>
            <a:r>
              <a:rPr lang="lt-LT" sz="2000" dirty="0">
                <a:latin typeface="Calibri"/>
                <a:cs typeface="Calibri"/>
              </a:rPr>
              <a:t>C. Teisingi B ir D atsakymai.</a:t>
            </a:r>
            <a:br>
              <a:rPr lang="lt-LT" sz="2000" dirty="0">
                <a:latin typeface="Calibri"/>
              </a:rPr>
            </a:br>
            <a:r>
              <a:rPr lang="lt-LT" sz="2000" dirty="0">
                <a:latin typeface="Calibri"/>
                <a:cs typeface="Calibri"/>
              </a:rPr>
              <a:t>D. Elektrolitinius, keramikinius.</a:t>
            </a:r>
            <a:endParaRPr lang="lt-LT" sz="2000" dirty="0">
              <a:latin typeface="Calibri"/>
              <a:ea typeface="Calibri"/>
              <a:cs typeface="Calibri"/>
            </a:endParaRPr>
          </a:p>
          <a:p>
            <a:endParaRPr lang="lt-LT" sz="2000" dirty="0">
              <a:latin typeface="Calibri"/>
              <a:cs typeface="Calibri"/>
            </a:endParaRPr>
          </a:p>
          <a:p>
            <a:r>
              <a:rPr lang="lt-LT" sz="2000" dirty="0">
                <a:latin typeface="Calibri"/>
                <a:cs typeface="Calibri"/>
              </a:rPr>
              <a:t>11.  NUO KO PRIKLAUSO PLOKŠČIOJO KONDENSATORIAUS TALPA?</a:t>
            </a:r>
            <a:br>
              <a:rPr lang="lt-LT" sz="2000" dirty="0">
                <a:latin typeface="Calibri"/>
                <a:cs typeface="Calibri"/>
              </a:rPr>
            </a:br>
            <a:endParaRPr lang="lt-LT" sz="2000" dirty="0">
              <a:latin typeface="Calibri"/>
              <a:cs typeface="Calibri"/>
            </a:endParaRPr>
          </a:p>
          <a:p>
            <a:r>
              <a:rPr lang="lt-LT" sz="2000" dirty="0">
                <a:latin typeface="Calibri"/>
                <a:cs typeface="Calibri"/>
              </a:rPr>
              <a:t>A. Izoliatoriaus sluoksnio storio.</a:t>
            </a:r>
            <a:br>
              <a:rPr lang="lt-LT" sz="2000" dirty="0">
                <a:latin typeface="Calibri"/>
                <a:cs typeface="Calibri"/>
              </a:rPr>
            </a:br>
            <a:r>
              <a:rPr lang="lt-LT" sz="2000" dirty="0">
                <a:latin typeface="Calibri"/>
                <a:cs typeface="Calibri"/>
              </a:rPr>
              <a:t>B.  Elektrodų matmenų.</a:t>
            </a:r>
            <a:br>
              <a:rPr lang="lt-LT" sz="2000" dirty="0">
                <a:latin typeface="Calibri"/>
                <a:cs typeface="Calibri"/>
              </a:rPr>
            </a:br>
            <a:r>
              <a:rPr lang="lt-LT" sz="2000" dirty="0">
                <a:latin typeface="Calibri"/>
                <a:cs typeface="Calibri"/>
              </a:rPr>
              <a:t>C.  Izoliacinės medžiagos.</a:t>
            </a:r>
            <a:endParaRPr lang="lt-LT" sz="2000" dirty="0">
              <a:latin typeface="Calibri"/>
              <a:ea typeface="Calibri"/>
              <a:cs typeface="Calibri"/>
            </a:endParaRPr>
          </a:p>
          <a:p>
            <a:r>
              <a:rPr lang="lt-LT" sz="2000" dirty="0">
                <a:latin typeface="Calibri"/>
                <a:cs typeface="Calibri"/>
              </a:rPr>
              <a:t>D.  Visi atsakymai teisingi.</a:t>
            </a:r>
            <a:endParaRPr lang="lt-LT" sz="2000" dirty="0">
              <a:latin typeface="Calibri"/>
              <a:ea typeface="Calibri"/>
              <a:cs typeface="Calibri"/>
            </a:endParaRPr>
          </a:p>
          <a:p>
            <a:endParaRPr lang="lt-LT" sz="2000" dirty="0">
              <a:latin typeface="Calibri"/>
              <a:cs typeface="Calibri"/>
            </a:endParaRPr>
          </a:p>
          <a:p>
            <a:r>
              <a:rPr lang="lt-LT" sz="2000" dirty="0">
                <a:latin typeface="Calibri"/>
                <a:cs typeface="Calibri"/>
              </a:rPr>
              <a:t>12. KOKIOS TALPOS KONDENSATORIAI YRA NAUDOJAMI RADIOTECHNIKOJE?</a:t>
            </a:r>
            <a:br>
              <a:rPr lang="lt-LT" sz="2000" dirty="0">
                <a:latin typeface="Calibri"/>
                <a:cs typeface="Calibri"/>
              </a:rPr>
            </a:br>
            <a:br>
              <a:rPr lang="lt-LT" sz="2000" dirty="0">
                <a:latin typeface="Calibri"/>
                <a:cs typeface="Calibri"/>
              </a:rPr>
            </a:br>
            <a:r>
              <a:rPr lang="lt-LT" sz="2000" dirty="0">
                <a:latin typeface="Calibri"/>
                <a:cs typeface="Calibri"/>
              </a:rPr>
              <a:t>A.  Didžiausios talpos.</a:t>
            </a:r>
            <a:endParaRPr lang="lt-LT" sz="2000" dirty="0">
              <a:latin typeface="Calibri"/>
              <a:ea typeface="Calibri"/>
              <a:cs typeface="Calibri"/>
            </a:endParaRPr>
          </a:p>
          <a:p>
            <a:r>
              <a:rPr lang="lt-LT" sz="2000" dirty="0">
                <a:latin typeface="Calibri"/>
                <a:cs typeface="Calibri"/>
              </a:rPr>
              <a:t>B.   Kintamosios talpos.</a:t>
            </a:r>
            <a:endParaRPr lang="lt-LT" sz="2000" dirty="0">
              <a:latin typeface="Calibri"/>
              <a:ea typeface="Calibri"/>
              <a:cs typeface="Calibri"/>
            </a:endParaRPr>
          </a:p>
          <a:p>
            <a:r>
              <a:rPr lang="lt-LT" sz="2000" dirty="0">
                <a:latin typeface="Calibri"/>
                <a:cs typeface="Calibri"/>
              </a:rPr>
              <a:t>C.    Mažiausios talpos.</a:t>
            </a:r>
            <a:endParaRPr lang="lt-LT" sz="2000" dirty="0">
              <a:latin typeface="Calibri"/>
              <a:ea typeface="Calibri"/>
              <a:cs typeface="Calibri"/>
            </a:endParaRPr>
          </a:p>
          <a:p>
            <a:r>
              <a:rPr lang="lt-LT" sz="2000" dirty="0">
                <a:latin typeface="Calibri"/>
                <a:cs typeface="Calibri"/>
              </a:rPr>
              <a:t>D.   Pastovios ir kintamos talpos.          </a:t>
            </a:r>
            <a:endParaRPr lang="lt-LT" sz="2000" dirty="0">
              <a:latin typeface="Calibri"/>
              <a:ea typeface="Calibri"/>
              <a:cs typeface="Calibri"/>
            </a:endParaRPr>
          </a:p>
          <a:p>
            <a:endParaRPr lang="lt-LT" sz="2000" dirty="0">
              <a:latin typeface="Calibri"/>
              <a:ea typeface="Calibri"/>
              <a:cs typeface="Calibri"/>
            </a:endParaRPr>
          </a:p>
          <a:p>
            <a:endParaRPr lang="lt-LT" dirty="0"/>
          </a:p>
        </p:txBody>
      </p:sp>
      <p:pic>
        <p:nvPicPr>
          <p:cNvPr id="2" name="Picture 1">
            <a:extLst>
              <a:ext uri="{FF2B5EF4-FFF2-40B4-BE49-F238E27FC236}">
                <a16:creationId xmlns:a16="http://schemas.microsoft.com/office/drawing/2014/main" id="{531647CE-64AF-43F9-9817-50654326FD5A}"/>
              </a:ext>
            </a:extLst>
          </p:cNvPr>
          <p:cNvPicPr>
            <a:picLocks noChangeAspect="1"/>
          </p:cNvPicPr>
          <p:nvPr/>
        </p:nvPicPr>
        <p:blipFill>
          <a:blip r:embed="rId2"/>
          <a:stretch>
            <a:fillRect/>
          </a:stretch>
        </p:blipFill>
        <p:spPr>
          <a:xfrm>
            <a:off x="9391259" y="96683"/>
            <a:ext cx="2800741" cy="2400635"/>
          </a:xfrm>
          <a:prstGeom prst="rect">
            <a:avLst/>
          </a:prstGeom>
        </p:spPr>
      </p:pic>
    </p:spTree>
    <p:extLst>
      <p:ext uri="{BB962C8B-B14F-4D97-AF65-F5344CB8AC3E}">
        <p14:creationId xmlns:p14="http://schemas.microsoft.com/office/powerpoint/2010/main" val="412177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BA4758-5419-3F2B-5848-4C255A3DBABC}"/>
              </a:ext>
            </a:extLst>
          </p:cNvPr>
          <p:cNvSpPr txBox="1"/>
          <p:nvPr/>
        </p:nvSpPr>
        <p:spPr>
          <a:xfrm>
            <a:off x="257524" y="183144"/>
            <a:ext cx="10630870" cy="667485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defTabSz="914400">
              <a:lnSpc>
                <a:spcPct val="90000"/>
              </a:lnSpc>
              <a:spcAft>
                <a:spcPts val="600"/>
              </a:spcAft>
              <a:buClr>
                <a:schemeClr val="accent1"/>
              </a:buClr>
            </a:pPr>
            <a:r>
              <a:rPr lang="lt-LT" dirty="0">
                <a:latin typeface="Calibri"/>
                <a:cs typeface="Calibri"/>
              </a:rPr>
              <a:t>13. KOKIE KONDENSATORIAI YRA NAUDOJAMI RADIOTECHNIKOJE?</a:t>
            </a:r>
          </a:p>
          <a:p>
            <a:pPr indent="-182880" defTabSz="914400">
              <a:lnSpc>
                <a:spcPct val="90000"/>
              </a:lnSpc>
              <a:spcAft>
                <a:spcPts val="600"/>
              </a:spcAft>
              <a:buClr>
                <a:schemeClr val="accent1"/>
              </a:buClr>
            </a:pPr>
            <a:endParaRPr lang="lt-LT" dirty="0">
              <a:latin typeface="Calibri"/>
              <a:cs typeface="Calibri"/>
            </a:endParaRPr>
          </a:p>
          <a:p>
            <a:pPr defTabSz="914400">
              <a:lnSpc>
                <a:spcPct val="90000"/>
              </a:lnSpc>
              <a:spcAft>
                <a:spcPts val="600"/>
              </a:spcAft>
              <a:buClr>
                <a:schemeClr val="accent1"/>
              </a:buClr>
            </a:pPr>
            <a:r>
              <a:rPr lang="lt-LT" dirty="0">
                <a:latin typeface="Calibri"/>
                <a:cs typeface="Calibri"/>
              </a:rPr>
              <a:t>A.Pastovios talpos.</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B. Pastovios ir kintamos talpos.</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C. Kintamosios talpos.</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D. Įvairių talpų kondensatorius</a:t>
            </a:r>
            <a:endParaRPr lang="lt-LT" dirty="0">
              <a:latin typeface="Calibri"/>
              <a:ea typeface="Calibri"/>
              <a:cs typeface="Calibri"/>
            </a:endParaRP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14. KĄ REIKIA DARYTI, JEIGU NĖRA TINKAMOS TALPOS KONDENSATORIAUS?</a:t>
            </a:r>
            <a:endParaRPr lang="lt-LT" dirty="0">
              <a:latin typeface="Calibri"/>
              <a:ea typeface="Calibri"/>
              <a:cs typeface="Calibri"/>
            </a:endParaRP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A.  Įkrauti kondensatorių.</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B.  Iškrauti kondensatorių.</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C.  Sujungti du pasirinktos talpos kondensatorius.</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D.  Sujungti du iškrautus pasirinktos talpos kondensatorius.</a:t>
            </a:r>
            <a:endParaRPr lang="lt-LT" dirty="0">
              <a:latin typeface="Calibri"/>
              <a:ea typeface="Calibri"/>
              <a:cs typeface="Calibri"/>
            </a:endParaRP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15. IŠ KO YRA SUDARYTAS KINTAMOSIOS TALPOS KONDENSATORIUS?</a:t>
            </a:r>
            <a:endParaRPr lang="lt-LT" dirty="0">
              <a:latin typeface="Calibri"/>
              <a:ea typeface="Calibri"/>
              <a:cs typeface="Calibri"/>
            </a:endParaRP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A. Iš dviejų metalinių plokštelių sistemos.</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B. Iš dviejų laidininkų ir izoliatoriaus tarp jų.</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C. Iš vieno laidininko ir vieno izoliatoriaus.</a:t>
            </a:r>
            <a:endParaRPr lang="lt-LT" dirty="0">
              <a:latin typeface="Calibri"/>
              <a:ea typeface="Calibri"/>
              <a:cs typeface="Calibri"/>
            </a:endParaRPr>
          </a:p>
          <a:p>
            <a:pPr indent="-182880" defTabSz="914400">
              <a:lnSpc>
                <a:spcPct val="90000"/>
              </a:lnSpc>
              <a:spcAft>
                <a:spcPts val="600"/>
              </a:spcAft>
              <a:buClr>
                <a:schemeClr val="accent1"/>
              </a:buClr>
            </a:pPr>
            <a:r>
              <a:rPr lang="lt-LT" dirty="0">
                <a:latin typeface="Calibri"/>
                <a:cs typeface="Calibri"/>
              </a:rPr>
              <a:t>D. Iš dviejų izoliatorių ir vieno laidininko tarp jų.</a:t>
            </a:r>
            <a:endParaRPr lang="lt-LT" dirty="0">
              <a:latin typeface="Calibri"/>
              <a:ea typeface="Calibri"/>
              <a:cs typeface="Calibri"/>
            </a:endParaRPr>
          </a:p>
          <a:p>
            <a:pPr indent="-182880" defTabSz="914400">
              <a:lnSpc>
                <a:spcPct val="90000"/>
              </a:lnSpc>
              <a:spcAft>
                <a:spcPts val="600"/>
              </a:spcAft>
              <a:buClr>
                <a:schemeClr val="accent1"/>
              </a:buClr>
            </a:pPr>
            <a:endParaRPr lang="en-US" sz="900" dirty="0">
              <a:solidFill>
                <a:schemeClr val="bg1"/>
              </a:solidFill>
            </a:endParaRPr>
          </a:p>
          <a:p>
            <a:pPr indent="-182880" defTabSz="914400">
              <a:lnSpc>
                <a:spcPct val="90000"/>
              </a:lnSpc>
              <a:spcAft>
                <a:spcPts val="600"/>
              </a:spcAft>
              <a:buClr>
                <a:schemeClr val="accent1"/>
              </a:buClr>
            </a:pPr>
            <a:endParaRPr lang="en-US" sz="900" dirty="0">
              <a:solidFill>
                <a:schemeClr val="bg1"/>
              </a:solidFill>
            </a:endParaRPr>
          </a:p>
        </p:txBody>
      </p:sp>
      <p:pic>
        <p:nvPicPr>
          <p:cNvPr id="4" name="Picture 3">
            <a:extLst>
              <a:ext uri="{FF2B5EF4-FFF2-40B4-BE49-F238E27FC236}">
                <a16:creationId xmlns:a16="http://schemas.microsoft.com/office/drawing/2014/main" id="{330AF234-1953-4809-A383-2A8BCBE04586}"/>
              </a:ext>
            </a:extLst>
          </p:cNvPr>
          <p:cNvPicPr>
            <a:picLocks noChangeAspect="1"/>
          </p:cNvPicPr>
          <p:nvPr/>
        </p:nvPicPr>
        <p:blipFill>
          <a:blip r:embed="rId2"/>
          <a:stretch>
            <a:fillRect/>
          </a:stretch>
        </p:blipFill>
        <p:spPr>
          <a:xfrm>
            <a:off x="9133735" y="183144"/>
            <a:ext cx="2800741" cy="2400635"/>
          </a:xfrm>
          <a:prstGeom prst="rect">
            <a:avLst/>
          </a:prstGeom>
        </p:spPr>
      </p:pic>
    </p:spTree>
    <p:extLst>
      <p:ext uri="{BB962C8B-B14F-4D97-AF65-F5344CB8AC3E}">
        <p14:creationId xmlns:p14="http://schemas.microsoft.com/office/powerpoint/2010/main" val="136431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FCC685-3F69-C724-961A-9785BBA02F83}"/>
              </a:ext>
            </a:extLst>
          </p:cNvPr>
          <p:cNvSpPr txBox="1"/>
          <p:nvPr/>
        </p:nvSpPr>
        <p:spPr>
          <a:xfrm>
            <a:off x="231341" y="207327"/>
            <a:ext cx="9137741" cy="6432623"/>
          </a:xfrm>
          <a:prstGeom prst="rect">
            <a:avLst/>
          </a:prstGeom>
        </p:spPr>
        <p:txBody>
          <a:bodyPr vert="horz" lIns="91440" tIns="45720" rIns="91440" bIns="45720" rtlCol="0" anchor="t">
            <a:noAutofit/>
          </a:bodyPr>
          <a:lstStyle/>
          <a:p>
            <a:pPr indent="-182880" defTabSz="914400">
              <a:lnSpc>
                <a:spcPct val="90000"/>
              </a:lnSpc>
              <a:spcAft>
                <a:spcPts val="600"/>
              </a:spcAft>
              <a:buClr>
                <a:schemeClr val="accent1"/>
              </a:buClr>
            </a:pPr>
            <a:r>
              <a:rPr lang="lt-LT" dirty="0">
                <a:latin typeface="Calibri"/>
                <a:cs typeface="Calibri"/>
              </a:rPr>
              <a:t>16. KODĖL KONDENSATORIAI YRA NAUDOJAMI ELEKTRONIKOJE?</a:t>
            </a:r>
          </a:p>
          <a:p>
            <a:pPr indent="-182880" defTabSz="914400">
              <a:lnSpc>
                <a:spcPct val="90000"/>
              </a:lnSpc>
              <a:spcAft>
                <a:spcPts val="600"/>
              </a:spcAft>
              <a:buClr>
                <a:schemeClr val="accent1"/>
              </a:buClr>
            </a:pPr>
            <a:br>
              <a:rPr lang="lt-LT" dirty="0">
                <a:latin typeface="Calibri"/>
                <a:cs typeface="Calibri"/>
              </a:rPr>
            </a:br>
            <a:r>
              <a:rPr lang="lt-LT" dirty="0">
                <a:latin typeface="Calibri"/>
                <a:cs typeface="Calibri"/>
              </a:rPr>
              <a:t>A. Kad pratekėtų elektros srovė.</a:t>
            </a:r>
          </a:p>
          <a:p>
            <a:pPr indent="-182880" defTabSz="914400">
              <a:lnSpc>
                <a:spcPct val="90000"/>
              </a:lnSpc>
              <a:spcAft>
                <a:spcPts val="600"/>
              </a:spcAft>
              <a:buClr>
                <a:schemeClr val="accent1"/>
              </a:buClr>
            </a:pPr>
            <a:r>
              <a:rPr lang="lt-LT" dirty="0">
                <a:latin typeface="Calibri"/>
                <a:cs typeface="Calibri"/>
              </a:rPr>
              <a:t>B. Įtampai stabilizuoti.</a:t>
            </a:r>
          </a:p>
          <a:p>
            <a:pPr indent="-182880" defTabSz="914400">
              <a:lnSpc>
                <a:spcPct val="90000"/>
              </a:lnSpc>
              <a:spcAft>
                <a:spcPts val="600"/>
              </a:spcAft>
              <a:buClr>
                <a:schemeClr val="accent1"/>
              </a:buClr>
            </a:pPr>
            <a:r>
              <a:rPr lang="lt-LT" dirty="0">
                <a:latin typeface="Calibri"/>
                <a:cs typeface="Calibri"/>
              </a:rPr>
              <a:t>C. Triukšmo filtravimui.</a:t>
            </a:r>
          </a:p>
          <a:p>
            <a:pPr indent="-182880" defTabSz="914400">
              <a:lnSpc>
                <a:spcPct val="90000"/>
              </a:lnSpc>
              <a:spcAft>
                <a:spcPts val="600"/>
              </a:spcAft>
              <a:buClr>
                <a:schemeClr val="accent1"/>
              </a:buClr>
            </a:pPr>
            <a:r>
              <a:rPr lang="lt-LT" dirty="0">
                <a:latin typeface="Calibri"/>
                <a:cs typeface="Calibri"/>
              </a:rPr>
              <a:t>D. Teisingi B ir C atsakymai.</a:t>
            </a: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17. KAIP YRA VADINAMA KONDENSATORIAUS SAVYBĖ KAUPTI KRŪVĮ?</a:t>
            </a: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A. Elektrine įtampa.</a:t>
            </a:r>
          </a:p>
          <a:p>
            <a:pPr indent="-182880" defTabSz="914400">
              <a:lnSpc>
                <a:spcPct val="90000"/>
              </a:lnSpc>
              <a:spcAft>
                <a:spcPts val="600"/>
              </a:spcAft>
              <a:buClr>
                <a:schemeClr val="accent1"/>
              </a:buClr>
            </a:pPr>
            <a:r>
              <a:rPr lang="lt-LT" dirty="0">
                <a:latin typeface="Calibri"/>
                <a:cs typeface="Calibri"/>
              </a:rPr>
              <a:t>B. Elektrinis laukas.</a:t>
            </a:r>
          </a:p>
          <a:p>
            <a:pPr indent="-182880" defTabSz="914400">
              <a:lnSpc>
                <a:spcPct val="90000"/>
              </a:lnSpc>
              <a:spcAft>
                <a:spcPts val="600"/>
              </a:spcAft>
              <a:buClr>
                <a:schemeClr val="accent1"/>
              </a:buClr>
            </a:pPr>
            <a:r>
              <a:rPr lang="lt-LT" dirty="0">
                <a:latin typeface="Calibri"/>
                <a:cs typeface="Calibri"/>
              </a:rPr>
              <a:t>C. Elektrine talpa.</a:t>
            </a:r>
          </a:p>
          <a:p>
            <a:pPr indent="-182880" defTabSz="914400">
              <a:lnSpc>
                <a:spcPct val="90000"/>
              </a:lnSpc>
              <a:spcAft>
                <a:spcPts val="600"/>
              </a:spcAft>
              <a:buClr>
                <a:schemeClr val="accent1"/>
              </a:buClr>
            </a:pPr>
            <a:r>
              <a:rPr lang="lt-LT" dirty="0">
                <a:latin typeface="Calibri"/>
                <a:cs typeface="Calibri"/>
              </a:rPr>
              <a:t>D. Teisingi A ir B atsakymai.</a:t>
            </a: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18. KUR YRA NAUDOJAMI KOMBINUOTI KONDENSATORIAI?</a:t>
            </a:r>
          </a:p>
          <a:p>
            <a:pPr indent="-182880" defTabSz="914400">
              <a:lnSpc>
                <a:spcPct val="90000"/>
              </a:lnSpc>
              <a:spcAft>
                <a:spcPts val="600"/>
              </a:spcAft>
              <a:buClr>
                <a:schemeClr val="accent1"/>
              </a:buClr>
            </a:pPr>
            <a:endParaRPr lang="lt-LT" dirty="0">
              <a:latin typeface="Calibri"/>
              <a:cs typeface="Calibri"/>
            </a:endParaRPr>
          </a:p>
          <a:p>
            <a:pPr indent="-182880" defTabSz="914400">
              <a:lnSpc>
                <a:spcPct val="90000"/>
              </a:lnSpc>
              <a:spcAft>
                <a:spcPts val="600"/>
              </a:spcAft>
              <a:buClr>
                <a:schemeClr val="accent1"/>
              </a:buClr>
            </a:pPr>
            <a:r>
              <a:rPr lang="lt-LT" dirty="0">
                <a:latin typeface="Calibri"/>
                <a:cs typeface="Calibri"/>
              </a:rPr>
              <a:t>A. Naudojami darbui pastovios ir pulsuojančios srovės grandinėse. </a:t>
            </a:r>
          </a:p>
          <a:p>
            <a:pPr indent="-182880" defTabSz="914400">
              <a:lnSpc>
                <a:spcPct val="90000"/>
              </a:lnSpc>
              <a:spcAft>
                <a:spcPts val="600"/>
              </a:spcAft>
              <a:buClr>
                <a:schemeClr val="accent1"/>
              </a:buClr>
            </a:pPr>
            <a:r>
              <a:rPr lang="lt-LT" dirty="0">
                <a:latin typeface="Calibri"/>
                <a:cs typeface="Calibri"/>
              </a:rPr>
              <a:t>B. Naudojami nuslopinti radijo ryšio trukdžiams.</a:t>
            </a:r>
          </a:p>
          <a:p>
            <a:pPr indent="-182880" defTabSz="914400">
              <a:lnSpc>
                <a:spcPct val="90000"/>
              </a:lnSpc>
              <a:spcAft>
                <a:spcPts val="600"/>
              </a:spcAft>
              <a:buClr>
                <a:schemeClr val="accent1"/>
              </a:buClr>
            </a:pPr>
            <a:r>
              <a:rPr lang="lt-LT" dirty="0">
                <a:latin typeface="Calibri"/>
                <a:cs typeface="Calibri"/>
              </a:rPr>
              <a:t>C. Naudojami darbui su kintamos ir pastovios srovės grandinėmis.</a:t>
            </a:r>
          </a:p>
          <a:p>
            <a:pPr indent="-182880" defTabSz="914400">
              <a:lnSpc>
                <a:spcPct val="90000"/>
              </a:lnSpc>
              <a:spcAft>
                <a:spcPts val="600"/>
              </a:spcAft>
              <a:buClr>
                <a:schemeClr val="accent1"/>
              </a:buClr>
            </a:pPr>
            <a:r>
              <a:rPr lang="lt-LT" dirty="0">
                <a:solidFill>
                  <a:schemeClr val="bg1"/>
                </a:solidFill>
                <a:latin typeface="Calibri"/>
                <a:cs typeface="Calibri"/>
              </a:rPr>
              <a:t>D. Teisingi A ir B atsakymai.</a:t>
            </a:r>
          </a:p>
        </p:txBody>
      </p:sp>
      <p:pic>
        <p:nvPicPr>
          <p:cNvPr id="4" name="Picture 3">
            <a:extLst>
              <a:ext uri="{FF2B5EF4-FFF2-40B4-BE49-F238E27FC236}">
                <a16:creationId xmlns:a16="http://schemas.microsoft.com/office/drawing/2014/main" id="{9727D6FB-5FD5-483A-A323-AF4F359EE0DC}"/>
              </a:ext>
            </a:extLst>
          </p:cNvPr>
          <p:cNvPicPr>
            <a:picLocks noChangeAspect="1"/>
          </p:cNvPicPr>
          <p:nvPr/>
        </p:nvPicPr>
        <p:blipFill>
          <a:blip r:embed="rId2"/>
          <a:stretch>
            <a:fillRect/>
          </a:stretch>
        </p:blipFill>
        <p:spPr>
          <a:xfrm>
            <a:off x="9159918" y="218050"/>
            <a:ext cx="2800741" cy="2400635"/>
          </a:xfrm>
          <a:prstGeom prst="rect">
            <a:avLst/>
          </a:prstGeom>
        </p:spPr>
      </p:pic>
    </p:spTree>
    <p:extLst>
      <p:ext uri="{BB962C8B-B14F-4D97-AF65-F5344CB8AC3E}">
        <p14:creationId xmlns:p14="http://schemas.microsoft.com/office/powerpoint/2010/main" val="49888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933526-62F6-FFBE-BF10-EF6B609DB3E8}"/>
              </a:ext>
            </a:extLst>
          </p:cNvPr>
          <p:cNvSpPr txBox="1"/>
          <p:nvPr/>
        </p:nvSpPr>
        <p:spPr>
          <a:xfrm>
            <a:off x="259476" y="348082"/>
            <a:ext cx="10235021" cy="6161836"/>
          </a:xfrm>
          <a:prstGeom prst="rect">
            <a:avLst/>
          </a:prstGeom>
        </p:spPr>
        <p:txBody>
          <a:bodyPr vert="horz" lIns="91440" tIns="45720" rIns="91440" bIns="45720" rtlCol="0" anchor="t">
            <a:normAutofit/>
          </a:bodyPr>
          <a:lstStyle/>
          <a:p>
            <a:pPr indent="-182880" defTabSz="914400">
              <a:lnSpc>
                <a:spcPct val="90000"/>
              </a:lnSpc>
              <a:spcAft>
                <a:spcPts val="600"/>
              </a:spcAft>
              <a:buClr>
                <a:schemeClr val="accent1"/>
              </a:buClr>
            </a:pPr>
            <a:r>
              <a:rPr lang="lt-LT" sz="2000" dirty="0">
                <a:latin typeface="Calibri"/>
                <a:cs typeface="Calibri"/>
              </a:rPr>
              <a:t>19. KUR YRA NAUDOJAMI KONDENSATORIAI?</a:t>
            </a:r>
          </a:p>
          <a:p>
            <a:pPr indent="-182880" defTabSz="914400">
              <a:lnSpc>
                <a:spcPct val="90000"/>
              </a:lnSpc>
              <a:spcAft>
                <a:spcPts val="600"/>
              </a:spcAft>
              <a:buClr>
                <a:schemeClr val="accent1"/>
              </a:buClr>
            </a:pPr>
            <a:br>
              <a:rPr lang="lt-LT" sz="2000" dirty="0">
                <a:latin typeface="Calibri"/>
              </a:rPr>
            </a:br>
            <a:r>
              <a:rPr lang="lt-LT" sz="2000" dirty="0">
                <a:latin typeface="Calibri"/>
                <a:cs typeface="Calibri"/>
              </a:rPr>
              <a:t>A. Elektrotechnikoje, radiotechnikoje.</a:t>
            </a:r>
          </a:p>
          <a:p>
            <a:pPr indent="-182880" defTabSz="914400">
              <a:lnSpc>
                <a:spcPct val="90000"/>
              </a:lnSpc>
              <a:spcAft>
                <a:spcPts val="600"/>
              </a:spcAft>
              <a:buClr>
                <a:schemeClr val="accent1"/>
              </a:buClr>
            </a:pPr>
            <a:r>
              <a:rPr lang="lt-LT" sz="2000" dirty="0">
                <a:latin typeface="Calibri"/>
                <a:cs typeface="Calibri"/>
              </a:rPr>
              <a:t>B. Skaičiavimo technikoje, laidiniame ryšyje.</a:t>
            </a:r>
          </a:p>
          <a:p>
            <a:pPr indent="-182880" defTabSz="914400">
              <a:lnSpc>
                <a:spcPct val="90000"/>
              </a:lnSpc>
              <a:spcAft>
                <a:spcPts val="600"/>
              </a:spcAft>
              <a:buClr>
                <a:schemeClr val="accent1"/>
              </a:buClr>
            </a:pPr>
            <a:r>
              <a:rPr lang="lt-LT" sz="2000" dirty="0">
                <a:latin typeface="Calibri"/>
                <a:cs typeface="Calibri"/>
              </a:rPr>
              <a:t>C. Impulsinės technikos prietaisuose.</a:t>
            </a:r>
          </a:p>
          <a:p>
            <a:pPr indent="-182880" defTabSz="914400">
              <a:lnSpc>
                <a:spcPct val="90000"/>
              </a:lnSpc>
              <a:spcAft>
                <a:spcPts val="600"/>
              </a:spcAft>
              <a:buClr>
                <a:schemeClr val="accent1"/>
              </a:buClr>
            </a:pPr>
            <a:r>
              <a:rPr lang="lt-LT" sz="2000" dirty="0">
                <a:latin typeface="Calibri"/>
                <a:cs typeface="Calibri"/>
              </a:rPr>
              <a:t>D. Visi atsakymai teisingi.</a:t>
            </a:r>
          </a:p>
          <a:p>
            <a:pPr indent="-182880" defTabSz="914400">
              <a:lnSpc>
                <a:spcPct val="90000"/>
              </a:lnSpc>
              <a:spcAft>
                <a:spcPts val="600"/>
              </a:spcAft>
              <a:buClr>
                <a:schemeClr val="accent1"/>
              </a:buClr>
            </a:pPr>
            <a:br>
              <a:rPr lang="lt-LT" sz="2000" dirty="0">
                <a:latin typeface="Calibri"/>
              </a:rPr>
            </a:br>
            <a:r>
              <a:rPr lang="lt-LT" sz="2000" dirty="0">
                <a:latin typeface="Calibri"/>
                <a:cs typeface="Calibri"/>
              </a:rPr>
              <a:t>20. KOKIE YRA MAŽESNI ELEKTRINĖS TALPOS VIENETAI?</a:t>
            </a:r>
          </a:p>
          <a:p>
            <a:pPr indent="-182880" defTabSz="914400">
              <a:lnSpc>
                <a:spcPct val="90000"/>
              </a:lnSpc>
              <a:spcAft>
                <a:spcPts val="600"/>
              </a:spcAft>
              <a:buClr>
                <a:schemeClr val="accent1"/>
              </a:buClr>
            </a:pPr>
            <a:endParaRPr lang="lt-LT" sz="2000" dirty="0">
              <a:latin typeface="Calibri"/>
              <a:cs typeface="Calibri"/>
            </a:endParaRPr>
          </a:p>
          <a:p>
            <a:pPr indent="-182880" defTabSz="914400">
              <a:lnSpc>
                <a:spcPct val="90000"/>
              </a:lnSpc>
              <a:spcAft>
                <a:spcPts val="600"/>
              </a:spcAft>
              <a:buClr>
                <a:schemeClr val="accent1"/>
              </a:buClr>
            </a:pPr>
            <a:r>
              <a:rPr lang="lt-LT" sz="2000" dirty="0">
                <a:latin typeface="Calibri"/>
                <a:cs typeface="Calibri"/>
              </a:rPr>
              <a:t>A. Mikrofaradas.</a:t>
            </a:r>
          </a:p>
          <a:p>
            <a:pPr indent="-182880" defTabSz="914400">
              <a:lnSpc>
                <a:spcPct val="90000"/>
              </a:lnSpc>
              <a:spcAft>
                <a:spcPts val="600"/>
              </a:spcAft>
              <a:buClr>
                <a:schemeClr val="accent1"/>
              </a:buClr>
            </a:pPr>
            <a:r>
              <a:rPr lang="lt-LT" sz="2000" dirty="0">
                <a:latin typeface="Calibri"/>
                <a:cs typeface="Calibri"/>
              </a:rPr>
              <a:t>B. Milifaradas.</a:t>
            </a:r>
          </a:p>
          <a:p>
            <a:pPr indent="-182880" defTabSz="914400">
              <a:lnSpc>
                <a:spcPct val="90000"/>
              </a:lnSpc>
              <a:spcAft>
                <a:spcPts val="600"/>
              </a:spcAft>
              <a:buClr>
                <a:schemeClr val="accent1"/>
              </a:buClr>
            </a:pPr>
            <a:r>
              <a:rPr lang="lt-LT" sz="2000" dirty="0">
                <a:latin typeface="Calibri"/>
                <a:cs typeface="Calibri"/>
              </a:rPr>
              <a:t>C. Pikofaradas.</a:t>
            </a:r>
          </a:p>
          <a:p>
            <a:pPr indent="-182880" defTabSz="914400">
              <a:lnSpc>
                <a:spcPct val="90000"/>
              </a:lnSpc>
              <a:spcAft>
                <a:spcPts val="600"/>
              </a:spcAft>
              <a:buClr>
                <a:schemeClr val="accent1"/>
              </a:buClr>
            </a:pPr>
            <a:r>
              <a:rPr lang="lt-LT" sz="2000" dirty="0">
                <a:latin typeface="Calibri"/>
                <a:cs typeface="Calibri"/>
              </a:rPr>
              <a:t>D. Visi teisingi atsakymai.</a:t>
            </a:r>
          </a:p>
          <a:p>
            <a:pPr indent="-182880" defTabSz="914400">
              <a:lnSpc>
                <a:spcPct val="90000"/>
              </a:lnSpc>
              <a:spcAft>
                <a:spcPts val="600"/>
              </a:spcAft>
              <a:buClr>
                <a:schemeClr val="accent1"/>
              </a:buClr>
            </a:pPr>
            <a:endParaRPr lang="en-US" sz="2000" dirty="0"/>
          </a:p>
          <a:p>
            <a:pPr indent="-182880" defTabSz="914400">
              <a:lnSpc>
                <a:spcPct val="90000"/>
              </a:lnSpc>
              <a:spcAft>
                <a:spcPts val="600"/>
              </a:spcAft>
              <a:buClr>
                <a:schemeClr val="accent1"/>
              </a:buClr>
            </a:pPr>
            <a:endParaRPr lang="en-US" dirty="0">
              <a:solidFill>
                <a:schemeClr val="bg1"/>
              </a:solidFill>
            </a:endParaRPr>
          </a:p>
        </p:txBody>
      </p:sp>
      <p:pic>
        <p:nvPicPr>
          <p:cNvPr id="4" name="Picture 3">
            <a:extLst>
              <a:ext uri="{FF2B5EF4-FFF2-40B4-BE49-F238E27FC236}">
                <a16:creationId xmlns:a16="http://schemas.microsoft.com/office/drawing/2014/main" id="{8DBEF8C9-B3DD-4243-BEBE-4671070327CA}"/>
              </a:ext>
            </a:extLst>
          </p:cNvPr>
          <p:cNvPicPr>
            <a:picLocks noChangeAspect="1"/>
          </p:cNvPicPr>
          <p:nvPr/>
        </p:nvPicPr>
        <p:blipFill>
          <a:blip r:embed="rId2"/>
          <a:stretch>
            <a:fillRect/>
          </a:stretch>
        </p:blipFill>
        <p:spPr>
          <a:xfrm>
            <a:off x="9391259" y="0"/>
            <a:ext cx="2800741" cy="2400635"/>
          </a:xfrm>
          <a:prstGeom prst="rect">
            <a:avLst/>
          </a:prstGeom>
        </p:spPr>
      </p:pic>
    </p:spTree>
    <p:extLst>
      <p:ext uri="{BB962C8B-B14F-4D97-AF65-F5344CB8AC3E}">
        <p14:creationId xmlns:p14="http://schemas.microsoft.com/office/powerpoint/2010/main" val="417780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aveikslėlis 11" descr="Файл:Checkbox.svg — Википедия">
            <a:extLst>
              <a:ext uri="{FF2B5EF4-FFF2-40B4-BE49-F238E27FC236}">
                <a16:creationId xmlns:a16="http://schemas.microsoft.com/office/drawing/2014/main" id="{9258D439-D056-44D8-D6BF-790DDB289602}"/>
              </a:ext>
            </a:extLst>
          </p:cNvPr>
          <p:cNvPicPr>
            <a:picLocks noChangeAspect="1"/>
          </p:cNvPicPr>
          <p:nvPr/>
        </p:nvPicPr>
        <p:blipFill>
          <a:blip r:embed="rId2"/>
          <a:stretch>
            <a:fillRect/>
          </a:stretch>
        </p:blipFill>
        <p:spPr>
          <a:xfrm>
            <a:off x="395892" y="-19090"/>
            <a:ext cx="2590726" cy="1709778"/>
          </a:xfrm>
          <a:prstGeom prst="rect">
            <a:avLst/>
          </a:prstGeom>
        </p:spPr>
      </p:pic>
      <p:sp>
        <p:nvSpPr>
          <p:cNvPr id="3" name="Content Placeholder 2">
            <a:extLst>
              <a:ext uri="{FF2B5EF4-FFF2-40B4-BE49-F238E27FC236}">
                <a16:creationId xmlns:a16="http://schemas.microsoft.com/office/drawing/2014/main" id="{7814934A-5ED3-40B3-C15C-9F7E4F656820}"/>
              </a:ext>
            </a:extLst>
          </p:cNvPr>
          <p:cNvSpPr>
            <a:spLocks noGrp="1"/>
          </p:cNvSpPr>
          <p:nvPr>
            <p:ph idx="1"/>
          </p:nvPr>
        </p:nvSpPr>
        <p:spPr>
          <a:xfrm>
            <a:off x="2986618" y="902063"/>
            <a:ext cx="1571314" cy="5118909"/>
          </a:xfrm>
        </p:spPr>
        <p:txBody>
          <a:bodyPr vert="horz" lIns="91440" tIns="45720" rIns="91440" bIns="45720" rtlCol="0" anchor="t">
            <a:noAutofit/>
          </a:bodyPr>
          <a:lstStyle/>
          <a:p>
            <a:pPr marL="0" indent="0">
              <a:buNone/>
            </a:pPr>
            <a:r>
              <a:rPr lang="en-US" sz="2400" b="1" dirty="0"/>
              <a:t>1.A</a:t>
            </a:r>
            <a:br>
              <a:rPr lang="en-US" sz="2400" b="1" dirty="0"/>
            </a:br>
            <a:r>
              <a:rPr lang="en-US" sz="2400" b="1" dirty="0"/>
              <a:t>2.C</a:t>
            </a:r>
            <a:br>
              <a:rPr lang="en-US" sz="2400" b="1" dirty="0"/>
            </a:br>
            <a:r>
              <a:rPr lang="en-US" sz="2400" b="1" dirty="0"/>
              <a:t>3.A</a:t>
            </a:r>
            <a:br>
              <a:rPr lang="en-US" sz="2400" b="1" dirty="0"/>
            </a:br>
            <a:r>
              <a:rPr lang="en-US" sz="2400" b="1" dirty="0"/>
              <a:t>4.D</a:t>
            </a:r>
            <a:br>
              <a:rPr lang="en-US" sz="2400" b="1" dirty="0"/>
            </a:br>
            <a:r>
              <a:rPr lang="en-US" sz="2400" b="1" dirty="0"/>
              <a:t>5.D</a:t>
            </a:r>
            <a:br>
              <a:rPr lang="en-US" sz="2400" b="1" dirty="0"/>
            </a:br>
            <a:r>
              <a:rPr lang="en-US" sz="2400" b="1" dirty="0"/>
              <a:t>6.C</a:t>
            </a:r>
            <a:br>
              <a:rPr lang="en-US" sz="2400" b="1" dirty="0"/>
            </a:br>
            <a:r>
              <a:rPr lang="en-US" sz="2400" b="1" dirty="0"/>
              <a:t>7.A</a:t>
            </a:r>
            <a:br>
              <a:rPr lang="en-US" sz="2400" b="1" dirty="0"/>
            </a:br>
            <a:r>
              <a:rPr lang="en-US" sz="2400" b="1" dirty="0"/>
              <a:t>8.B</a:t>
            </a:r>
            <a:br>
              <a:rPr lang="en-US" sz="2400" b="1" dirty="0"/>
            </a:br>
            <a:r>
              <a:rPr lang="en-US" sz="2400" b="1" dirty="0"/>
              <a:t>9.B</a:t>
            </a:r>
            <a:br>
              <a:rPr lang="en-US" sz="2400" b="1" dirty="0"/>
            </a:br>
            <a:r>
              <a:rPr lang="en-US" sz="2400" b="1" dirty="0"/>
              <a:t>10.C</a:t>
            </a:r>
            <a:br>
              <a:rPr lang="en-US" sz="2400" b="1" dirty="0"/>
            </a:br>
            <a:r>
              <a:rPr lang="en-US" sz="2400" b="1" dirty="0"/>
              <a:t>11.D</a:t>
            </a:r>
            <a:br>
              <a:rPr lang="en-US" sz="2400" b="1" dirty="0"/>
            </a:br>
            <a:r>
              <a:rPr lang="en-US" sz="2400" b="1" dirty="0"/>
              <a:t>12.B</a:t>
            </a:r>
            <a:br>
              <a:rPr lang="en-US" sz="2400" b="1" dirty="0"/>
            </a:br>
            <a:r>
              <a:rPr lang="en-US" sz="2400" b="1" dirty="0"/>
              <a:t>13.C</a:t>
            </a:r>
            <a:br>
              <a:rPr lang="en-US" sz="2400" b="1" dirty="0"/>
            </a:br>
            <a:r>
              <a:rPr lang="en-US" sz="2400" b="1" dirty="0"/>
              <a:t>14.C</a:t>
            </a:r>
            <a:br>
              <a:rPr lang="en-US" sz="2400" b="1" dirty="0"/>
            </a:br>
            <a:endParaRPr lang="en-US" sz="2400" b="1" dirty="0"/>
          </a:p>
        </p:txBody>
      </p:sp>
      <p:sp>
        <p:nvSpPr>
          <p:cNvPr id="4" name="TextBox 3">
            <a:extLst>
              <a:ext uri="{FF2B5EF4-FFF2-40B4-BE49-F238E27FC236}">
                <a16:creationId xmlns:a16="http://schemas.microsoft.com/office/drawing/2014/main" id="{67670629-E3D9-B6F0-7BD3-8045BD209FE8}"/>
              </a:ext>
            </a:extLst>
          </p:cNvPr>
          <p:cNvSpPr txBox="1"/>
          <p:nvPr/>
        </p:nvSpPr>
        <p:spPr>
          <a:xfrm>
            <a:off x="2834640" y="1889760"/>
            <a:ext cx="833120" cy="812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extBox 4">
            <a:extLst>
              <a:ext uri="{FF2B5EF4-FFF2-40B4-BE49-F238E27FC236}">
                <a16:creationId xmlns:a16="http://schemas.microsoft.com/office/drawing/2014/main" id="{1256C7E3-95E8-2523-DFAB-1C9F1B9E541B}"/>
              </a:ext>
            </a:extLst>
          </p:cNvPr>
          <p:cNvSpPr txBox="1"/>
          <p:nvPr/>
        </p:nvSpPr>
        <p:spPr>
          <a:xfrm>
            <a:off x="5069453" y="1120676"/>
            <a:ext cx="83312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dirty="0"/>
              <a:t>15.A</a:t>
            </a:r>
          </a:p>
          <a:p>
            <a:r>
              <a:rPr lang="en-US" sz="2400" b="1" dirty="0"/>
              <a:t>16.D</a:t>
            </a:r>
          </a:p>
          <a:p>
            <a:r>
              <a:rPr lang="en-US" sz="2400" b="1" dirty="0"/>
              <a:t>17.A</a:t>
            </a:r>
          </a:p>
          <a:p>
            <a:r>
              <a:rPr lang="en-US" sz="2400" b="1" dirty="0"/>
              <a:t>18.A</a:t>
            </a:r>
          </a:p>
          <a:p>
            <a:r>
              <a:rPr lang="en-US" sz="2400" b="1" dirty="0"/>
              <a:t>19.D</a:t>
            </a:r>
          </a:p>
          <a:p>
            <a:r>
              <a:rPr lang="en-US" sz="2400" b="1" dirty="0"/>
              <a:t>20.D</a:t>
            </a:r>
          </a:p>
        </p:txBody>
      </p:sp>
      <p:sp>
        <p:nvSpPr>
          <p:cNvPr id="6" name="Rectangle 5">
            <a:extLst>
              <a:ext uri="{FF2B5EF4-FFF2-40B4-BE49-F238E27FC236}">
                <a16:creationId xmlns:a16="http://schemas.microsoft.com/office/drawing/2014/main" id="{045C13FA-EB4A-4C49-A0D6-D4C3113A436A}"/>
              </a:ext>
            </a:extLst>
          </p:cNvPr>
          <p:cNvSpPr/>
          <p:nvPr/>
        </p:nvSpPr>
        <p:spPr>
          <a:xfrm>
            <a:off x="3061996" y="132622"/>
            <a:ext cx="6494727" cy="769441"/>
          </a:xfrm>
          <a:prstGeom prst="rect">
            <a:avLst/>
          </a:prstGeom>
          <a:noFill/>
        </p:spPr>
        <p:txBody>
          <a:bodyPr wrap="non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latin typeface="Calibri"/>
                <a:cs typeface="Calibri"/>
              </a:rPr>
              <a:t>TEISINGI TESTO ATSAKYMAI</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pic>
        <p:nvPicPr>
          <p:cNvPr id="10" name="Paveikslėlis 3" descr="The benefits of weekly testing - Collins | Freedom to Teach">
            <a:extLst>
              <a:ext uri="{FF2B5EF4-FFF2-40B4-BE49-F238E27FC236}">
                <a16:creationId xmlns:a16="http://schemas.microsoft.com/office/drawing/2014/main" id="{41071EC7-49AB-4EF0-AAAE-77A9831B588E}"/>
              </a:ext>
            </a:extLst>
          </p:cNvPr>
          <p:cNvPicPr>
            <a:picLocks noChangeAspect="1"/>
          </p:cNvPicPr>
          <p:nvPr/>
        </p:nvPicPr>
        <p:blipFill rotWithShape="1">
          <a:blip r:embed="rId3"/>
          <a:srcRect l="4875" r="6254"/>
          <a:stretch/>
        </p:blipFill>
        <p:spPr>
          <a:xfrm>
            <a:off x="7158551" y="902063"/>
            <a:ext cx="4397618" cy="4952990"/>
          </a:xfrm>
          <a:prstGeom prst="rect">
            <a:avLst/>
          </a:prstGeom>
        </p:spPr>
      </p:pic>
    </p:spTree>
    <p:extLst>
      <p:ext uri="{BB962C8B-B14F-4D97-AF65-F5344CB8AC3E}">
        <p14:creationId xmlns:p14="http://schemas.microsoft.com/office/powerpoint/2010/main" val="210650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9CC0DB-C532-FE96-2ED5-86F6649B55A3}"/>
              </a:ext>
            </a:extLst>
          </p:cNvPr>
          <p:cNvSpPr>
            <a:spLocks noGrp="1"/>
          </p:cNvSpPr>
          <p:nvPr>
            <p:ph idx="1"/>
          </p:nvPr>
        </p:nvSpPr>
        <p:spPr>
          <a:xfrm>
            <a:off x="296739" y="1139528"/>
            <a:ext cx="8073538" cy="5718472"/>
          </a:xfrm>
        </p:spPr>
        <p:txBody>
          <a:bodyPr vert="horz" lIns="91440" tIns="45720" rIns="91440" bIns="45720" rtlCol="0" anchor="t">
            <a:normAutofit/>
          </a:bodyPr>
          <a:lstStyle/>
          <a:p>
            <a:pPr marL="0" indent="0">
              <a:buNone/>
            </a:pPr>
            <a:r>
              <a:rPr lang="lt-LT" sz="2000" dirty="0">
                <a:latin typeface="Calibri"/>
                <a:cs typeface="Calibri"/>
              </a:rPr>
              <a:t>1. Ar pasikeis plokščiojo kondensatoriaus plokštelių potencialų skirtumas jeigu vieną plokštelę įžeminsime?</a:t>
            </a:r>
            <a:endParaRPr lang="lt-LT" sz="2000" dirty="0">
              <a:latin typeface="Calibri"/>
              <a:ea typeface="Calibri"/>
              <a:cs typeface="Calibri"/>
            </a:endParaRPr>
          </a:p>
          <a:p>
            <a:pPr marL="0" indent="0">
              <a:buNone/>
            </a:pPr>
            <a:r>
              <a:rPr lang="lt-LT" sz="2000" dirty="0">
                <a:latin typeface="Calibri"/>
                <a:cs typeface="Calibri"/>
              </a:rPr>
              <a:t>A. Potencialo skirtumas bus lygus nuliui.</a:t>
            </a:r>
            <a:br>
              <a:rPr lang="lt-LT" sz="2000" dirty="0">
                <a:latin typeface="Calibri"/>
                <a:cs typeface="Calibri"/>
              </a:rPr>
            </a:br>
            <a:r>
              <a:rPr lang="lt-LT" sz="2000" dirty="0">
                <a:latin typeface="Calibri"/>
                <a:cs typeface="Calibri"/>
              </a:rPr>
              <a:t>B. Potencialo skirtumas nepasikeis.</a:t>
            </a:r>
            <a:br>
              <a:rPr lang="lt-LT" sz="2000" dirty="0">
                <a:latin typeface="Calibri"/>
                <a:cs typeface="Calibri"/>
              </a:rPr>
            </a:br>
            <a:r>
              <a:rPr lang="lt-LT" sz="2000" dirty="0">
                <a:latin typeface="Calibri"/>
                <a:cs typeface="Calibri"/>
              </a:rPr>
              <a:t>C. Potencialo skirtumas pamažės</a:t>
            </a:r>
            <a:br>
              <a:rPr lang="lt-LT" sz="2000" dirty="0">
                <a:latin typeface="Calibri"/>
                <a:cs typeface="Calibri"/>
              </a:rPr>
            </a:br>
            <a:r>
              <a:rPr lang="lt-LT" sz="2000" dirty="0">
                <a:latin typeface="Calibri"/>
                <a:cs typeface="Calibri"/>
              </a:rPr>
              <a:t>D. Potencialo skirtumas padidės.</a:t>
            </a:r>
            <a:endParaRPr lang="lt-LT" sz="2000" dirty="0">
              <a:latin typeface="Calibri"/>
              <a:ea typeface="Calibri"/>
              <a:cs typeface="Calibri"/>
            </a:endParaRPr>
          </a:p>
          <a:p>
            <a:pPr marL="0" indent="0">
              <a:buNone/>
            </a:pPr>
            <a:endParaRPr lang="lt-LT" sz="2000" dirty="0">
              <a:latin typeface="Calibri"/>
              <a:ea typeface="Calibri"/>
              <a:cs typeface="Calibri"/>
            </a:endParaRPr>
          </a:p>
          <a:p>
            <a:pPr marL="0" indent="0">
              <a:buNone/>
            </a:pPr>
            <a:r>
              <a:rPr lang="lt-LT" sz="2000" dirty="0">
                <a:latin typeface="Calibri"/>
                <a:cs typeface="Calibri"/>
              </a:rPr>
              <a:t> 2. Ar galima, turint du vienodos talpos kondensatorius, gauti talpą, dvigubai didesnę, negu vieno iš tų kondensatorių?</a:t>
            </a:r>
            <a:endParaRPr lang="lt-LT" sz="2000" dirty="0">
              <a:latin typeface="Calibri"/>
              <a:ea typeface="Calibri"/>
              <a:cs typeface="Calibri"/>
            </a:endParaRPr>
          </a:p>
          <a:p>
            <a:pPr marL="0" indent="0">
              <a:buNone/>
            </a:pPr>
            <a:r>
              <a:rPr lang="lt-LT" sz="2000" dirty="0">
                <a:latin typeface="Calibri"/>
                <a:cs typeface="Calibri"/>
              </a:rPr>
              <a:t>A. Negalima.</a:t>
            </a:r>
            <a:br>
              <a:rPr lang="lt-LT" sz="2000" dirty="0">
                <a:latin typeface="Calibri"/>
                <a:cs typeface="Calibri"/>
              </a:rPr>
            </a:br>
            <a:r>
              <a:rPr lang="lt-LT" sz="2000" dirty="0">
                <a:latin typeface="Calibri"/>
                <a:cs typeface="Calibri"/>
              </a:rPr>
              <a:t>B. Reikia kondensatorius sujungti lygiagrečiai.</a:t>
            </a:r>
            <a:br>
              <a:rPr lang="lt-LT" sz="2000" dirty="0">
                <a:latin typeface="Calibri"/>
                <a:cs typeface="Calibri"/>
              </a:rPr>
            </a:br>
            <a:r>
              <a:rPr lang="lt-LT" sz="2000" dirty="0">
                <a:latin typeface="Calibri"/>
                <a:cs typeface="Calibri"/>
              </a:rPr>
              <a:t>C. Reikia kondensatorių sujungti nuosekliai.</a:t>
            </a:r>
            <a:br>
              <a:rPr lang="lt-LT" sz="2000" dirty="0">
                <a:latin typeface="Calibri"/>
                <a:cs typeface="Calibri"/>
              </a:rPr>
            </a:br>
            <a:r>
              <a:rPr lang="lt-LT" sz="2000" dirty="0">
                <a:latin typeface="Calibri"/>
                <a:cs typeface="Calibri"/>
              </a:rPr>
              <a:t>D. Reikia padidinti kondensatorių plokščių skirtumus.</a:t>
            </a:r>
            <a:br>
              <a:rPr lang="lt-LT" sz="2000" dirty="0">
                <a:latin typeface="Calibri"/>
                <a:cs typeface="Calibri"/>
              </a:rPr>
            </a:br>
            <a:endParaRPr lang="en-US" sz="2000" dirty="0">
              <a:latin typeface="Calibri"/>
              <a:ea typeface="Calibri"/>
              <a:cs typeface="Calibri"/>
            </a:endParaRPr>
          </a:p>
        </p:txBody>
      </p:sp>
      <p:sp>
        <p:nvSpPr>
          <p:cNvPr id="4" name="Rectangle 3">
            <a:extLst>
              <a:ext uri="{FF2B5EF4-FFF2-40B4-BE49-F238E27FC236}">
                <a16:creationId xmlns:a16="http://schemas.microsoft.com/office/drawing/2014/main" id="{DEBA9DB4-9322-4BDA-87C7-34C1E0B9E42F}"/>
              </a:ext>
            </a:extLst>
          </p:cNvPr>
          <p:cNvSpPr/>
          <p:nvPr/>
        </p:nvSpPr>
        <p:spPr>
          <a:xfrm>
            <a:off x="618284" y="216198"/>
            <a:ext cx="1895840" cy="923330"/>
          </a:xfrm>
          <a:prstGeom prst="rect">
            <a:avLst/>
          </a:prstGeom>
          <a:noFill/>
        </p:spPr>
        <p:txBody>
          <a:bodyPr wrap="none" lIns="91440" tIns="45720" rIns="91440" bIns="45720">
            <a:spAutoFit/>
          </a:bodyPr>
          <a:lstStyle/>
          <a:p>
            <a:pPr algn="ctr"/>
            <a:r>
              <a:rPr lang="lt-LT" sz="5400" b="0" cap="none" spc="0" dirty="0">
                <a:ln w="0"/>
                <a:solidFill>
                  <a:schemeClr val="accent1"/>
                </a:solidFill>
                <a:effectLst>
                  <a:outerShdw blurRad="38100" dist="25400" dir="5400000" algn="ctr" rotWithShape="0">
                    <a:srgbClr val="6E747A">
                      <a:alpha val="43000"/>
                    </a:srgbClr>
                  </a:outerShdw>
                </a:effectLst>
              </a:rPr>
              <a:t>Testas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pic>
        <p:nvPicPr>
          <p:cNvPr id="6" name="Picture 5">
            <a:extLst>
              <a:ext uri="{FF2B5EF4-FFF2-40B4-BE49-F238E27FC236}">
                <a16:creationId xmlns:a16="http://schemas.microsoft.com/office/drawing/2014/main" id="{2342F079-9CE2-47DB-9649-52B3238FA742}"/>
              </a:ext>
            </a:extLst>
          </p:cNvPr>
          <p:cNvPicPr>
            <a:picLocks noChangeAspect="1"/>
          </p:cNvPicPr>
          <p:nvPr/>
        </p:nvPicPr>
        <p:blipFill>
          <a:blip r:embed="rId2"/>
          <a:stretch>
            <a:fillRect/>
          </a:stretch>
        </p:blipFill>
        <p:spPr>
          <a:xfrm>
            <a:off x="10508038" y="506996"/>
            <a:ext cx="1276528" cy="2495898"/>
          </a:xfrm>
          <a:prstGeom prst="rect">
            <a:avLst/>
          </a:prstGeom>
        </p:spPr>
      </p:pic>
    </p:spTree>
    <p:extLst>
      <p:ext uri="{BB962C8B-B14F-4D97-AF65-F5344CB8AC3E}">
        <p14:creationId xmlns:p14="http://schemas.microsoft.com/office/powerpoint/2010/main" val="268623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664054-536F-CE62-416F-D0361966DA3B}"/>
              </a:ext>
            </a:extLst>
          </p:cNvPr>
          <p:cNvSpPr txBox="1"/>
          <p:nvPr/>
        </p:nvSpPr>
        <p:spPr>
          <a:xfrm>
            <a:off x="396152" y="182880"/>
            <a:ext cx="8100734" cy="686155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defTabSz="914400">
              <a:lnSpc>
                <a:spcPct val="90000"/>
              </a:lnSpc>
              <a:spcAft>
                <a:spcPts val="600"/>
              </a:spcAft>
              <a:buClr>
                <a:schemeClr val="accent1"/>
              </a:buClr>
            </a:pPr>
            <a:r>
              <a:rPr lang="lt-LT" sz="1600" dirty="0">
                <a:latin typeface="Calibri"/>
                <a:ea typeface="Calibri"/>
                <a:cs typeface="Calibri"/>
              </a:rPr>
              <a:t>3. Buvo įžeminta sferinio kondensatoriaus išorinė sfera, kitą kartą - vidinė sfera. Ką galima pasakyti apie kondensatoriaus talpą?</a:t>
            </a:r>
          </a:p>
          <a:p>
            <a:pPr indent="-182880" defTabSz="914400">
              <a:lnSpc>
                <a:spcPct val="90000"/>
              </a:lnSpc>
              <a:spcAft>
                <a:spcPts val="600"/>
              </a:spcAft>
              <a:buClr>
                <a:schemeClr val="accent1"/>
              </a:buClr>
            </a:pPr>
            <a:endParaRPr lang="lt-LT" sz="1600" dirty="0">
              <a:latin typeface="Calibri"/>
              <a:ea typeface="Calibri"/>
              <a:cs typeface="Calibri"/>
            </a:endParaRP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Kondensatoriaus talpos lygios nuliui.</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Kondensatoriaus talpos vienodos.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Pirmuoju atveju talpa yra mažesne.</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Antruoju atveju talpa mažesne.</a:t>
            </a:r>
          </a:p>
          <a:p>
            <a:pPr marL="342900" indent="-182880" defTabSz="914400">
              <a:lnSpc>
                <a:spcPct val="90000"/>
              </a:lnSpc>
              <a:spcAft>
                <a:spcPts val="600"/>
              </a:spcAft>
              <a:buClr>
                <a:schemeClr val="accent1"/>
              </a:buClr>
              <a:buAutoNum type="alphaUcPeriod"/>
            </a:pPr>
            <a:endParaRPr lang="lt-LT" sz="1600" dirty="0">
              <a:latin typeface="Calibri"/>
              <a:ea typeface="Calibri"/>
              <a:cs typeface="Calibri"/>
            </a:endParaRPr>
          </a:p>
          <a:p>
            <a:pPr indent="-182880" defTabSz="914400">
              <a:lnSpc>
                <a:spcPct val="90000"/>
              </a:lnSpc>
              <a:spcAft>
                <a:spcPts val="600"/>
              </a:spcAft>
              <a:buClr>
                <a:schemeClr val="accent1"/>
              </a:buClr>
            </a:pPr>
            <a:r>
              <a:rPr lang="lt-LT" sz="1600" dirty="0">
                <a:latin typeface="Calibri"/>
                <a:ea typeface="Calibri"/>
                <a:cs typeface="Calibri"/>
              </a:rPr>
              <a:t>4. Ar pasikeistų plokščiojo kondensatoriaus pramušimo įtampa, jeigu ant jo vidinio paviršiaus  atsirastų kauburėlis?</a:t>
            </a:r>
          </a:p>
          <a:p>
            <a:pPr indent="-182880" defTabSz="914400">
              <a:lnSpc>
                <a:spcPct val="90000"/>
              </a:lnSpc>
              <a:spcAft>
                <a:spcPts val="600"/>
              </a:spcAft>
              <a:buClr>
                <a:schemeClr val="accent1"/>
              </a:buClr>
            </a:pPr>
            <a:endParaRPr lang="lt-LT" sz="1600" dirty="0">
              <a:latin typeface="Calibri"/>
              <a:ea typeface="Calibri"/>
              <a:cs typeface="Calibri"/>
            </a:endParaRP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Pramušimo įtampa nepasikeistų.</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Pramušimo įtampa sumažėtų.</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Pramušimo įtampa padidėtų.</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Pramušimo įtampa būtų lygi nuliui</a:t>
            </a:r>
          </a:p>
          <a:p>
            <a:pPr marL="342900" indent="-182880" defTabSz="914400">
              <a:lnSpc>
                <a:spcPct val="90000"/>
              </a:lnSpc>
              <a:spcAft>
                <a:spcPts val="600"/>
              </a:spcAft>
              <a:buClr>
                <a:schemeClr val="accent1"/>
              </a:buClr>
              <a:buAutoNum type="alphaUcPeriod"/>
            </a:pPr>
            <a:endParaRPr lang="lt-LT" sz="1600" dirty="0">
              <a:latin typeface="Calibri"/>
              <a:ea typeface="Calibri"/>
              <a:cs typeface="Calibri"/>
            </a:endParaRPr>
          </a:p>
          <a:p>
            <a:pPr indent="-182880" defTabSz="914400">
              <a:lnSpc>
                <a:spcPct val="90000"/>
              </a:lnSpc>
              <a:spcAft>
                <a:spcPts val="600"/>
              </a:spcAft>
              <a:buClr>
                <a:schemeClr val="accent1"/>
              </a:buClr>
            </a:pPr>
            <a:r>
              <a:rPr lang="lt-LT" sz="1600" dirty="0">
                <a:latin typeface="Calibri"/>
                <a:ea typeface="Calibri"/>
                <a:cs typeface="Calibri"/>
              </a:rPr>
              <a:t>5. Vienos kondensatorių plokštės elektros krūvis +2 C, kitos –2. Kam lygus potencialų skirtumas tarp kondensatoriaus plokščių, kai jo elektrine talpa 1 F?</a:t>
            </a:r>
          </a:p>
          <a:p>
            <a:pPr indent="-182880" defTabSz="914400">
              <a:lnSpc>
                <a:spcPct val="90000"/>
              </a:lnSpc>
              <a:spcAft>
                <a:spcPts val="600"/>
              </a:spcAft>
              <a:buClr>
                <a:schemeClr val="accent1"/>
              </a:buClr>
            </a:pPr>
            <a:r>
              <a:rPr lang="lt-LT" sz="1600" dirty="0">
                <a:latin typeface="Calibri"/>
                <a:ea typeface="Calibri"/>
                <a:cs typeface="Calibri"/>
              </a:rPr>
              <a:t>A.0 V</a:t>
            </a:r>
          </a:p>
          <a:p>
            <a:pPr indent="-182880" defTabSz="914400">
              <a:lnSpc>
                <a:spcPct val="90000"/>
              </a:lnSpc>
              <a:spcAft>
                <a:spcPts val="600"/>
              </a:spcAft>
              <a:buClr>
                <a:schemeClr val="accent1"/>
              </a:buClr>
            </a:pPr>
            <a:r>
              <a:rPr lang="lt-LT" sz="1600" dirty="0">
                <a:latin typeface="Calibri"/>
                <a:ea typeface="Calibri"/>
                <a:cs typeface="Calibri"/>
              </a:rPr>
              <a:t>B.0,5 V</a:t>
            </a:r>
          </a:p>
          <a:p>
            <a:pPr indent="-182880" defTabSz="914400">
              <a:lnSpc>
                <a:spcPct val="90000"/>
              </a:lnSpc>
              <a:spcAft>
                <a:spcPts val="600"/>
              </a:spcAft>
              <a:buClr>
                <a:schemeClr val="accent1"/>
              </a:buClr>
            </a:pPr>
            <a:r>
              <a:rPr lang="lt-LT" sz="1600" dirty="0">
                <a:latin typeface="Calibri"/>
                <a:ea typeface="Calibri"/>
                <a:cs typeface="Calibri"/>
              </a:rPr>
              <a:t>C.2 V</a:t>
            </a:r>
          </a:p>
          <a:p>
            <a:pPr indent="-182880" defTabSz="914400">
              <a:lnSpc>
                <a:spcPct val="90000"/>
              </a:lnSpc>
              <a:spcAft>
                <a:spcPts val="600"/>
              </a:spcAft>
              <a:buClr>
                <a:schemeClr val="accent1"/>
              </a:buClr>
            </a:pPr>
            <a:r>
              <a:rPr lang="en-US" sz="1600" dirty="0">
                <a:latin typeface="Calibri"/>
                <a:ea typeface="Calibri"/>
                <a:cs typeface="Calibri"/>
              </a:rPr>
              <a:t>D.4 v</a:t>
            </a:r>
          </a:p>
          <a:p>
            <a:pPr indent="-182880" defTabSz="914400">
              <a:lnSpc>
                <a:spcPct val="90000"/>
              </a:lnSpc>
              <a:spcAft>
                <a:spcPts val="600"/>
              </a:spcAft>
              <a:buClr>
                <a:schemeClr val="accent1"/>
              </a:buClr>
            </a:pPr>
            <a:endParaRPr lang="en-US" sz="600" dirty="0"/>
          </a:p>
          <a:p>
            <a:pPr marL="342900" indent="-182880" defTabSz="914400">
              <a:lnSpc>
                <a:spcPct val="90000"/>
              </a:lnSpc>
              <a:spcAft>
                <a:spcPts val="600"/>
              </a:spcAft>
              <a:buClr>
                <a:schemeClr val="accent1"/>
              </a:buClr>
              <a:buAutoNum type="alphaUcPeriod"/>
            </a:pPr>
            <a:endParaRPr lang="en-US" sz="600" dirty="0"/>
          </a:p>
          <a:p>
            <a:pPr marL="342900" indent="-182880" defTabSz="914400">
              <a:lnSpc>
                <a:spcPct val="90000"/>
              </a:lnSpc>
              <a:spcAft>
                <a:spcPts val="600"/>
              </a:spcAft>
              <a:buClr>
                <a:schemeClr val="accent1"/>
              </a:buClr>
              <a:buAutoNum type="alphaUcPeriod"/>
            </a:pPr>
            <a:endParaRPr lang="en-US" sz="600" dirty="0"/>
          </a:p>
        </p:txBody>
      </p:sp>
      <p:pic>
        <p:nvPicPr>
          <p:cNvPr id="5" name="Paveikslėlis 4" descr="Paveikslėlis, kuriame yra eskizas, piešimas, apskritimas, diagrama&#10;&#10;Automatiškai sugeneruotas aprašymas">
            <a:extLst>
              <a:ext uri="{FF2B5EF4-FFF2-40B4-BE49-F238E27FC236}">
                <a16:creationId xmlns:a16="http://schemas.microsoft.com/office/drawing/2014/main" id="{CF30F9B3-6A18-5794-C549-AB2F185E6E73}"/>
              </a:ext>
            </a:extLst>
          </p:cNvPr>
          <p:cNvPicPr>
            <a:picLocks noChangeAspect="1"/>
          </p:cNvPicPr>
          <p:nvPr/>
        </p:nvPicPr>
        <p:blipFill>
          <a:blip r:embed="rId2"/>
          <a:stretch>
            <a:fillRect/>
          </a:stretch>
        </p:blipFill>
        <p:spPr>
          <a:xfrm>
            <a:off x="4552950" y="941261"/>
            <a:ext cx="1543050" cy="946150"/>
          </a:xfrm>
          <a:prstGeom prst="rect">
            <a:avLst/>
          </a:prstGeom>
        </p:spPr>
      </p:pic>
      <p:sp>
        <p:nvSpPr>
          <p:cNvPr id="6" name="Stačiakampis 5">
            <a:extLst>
              <a:ext uri="{FF2B5EF4-FFF2-40B4-BE49-F238E27FC236}">
                <a16:creationId xmlns:a16="http://schemas.microsoft.com/office/drawing/2014/main" id="{4D966081-62CC-5EEF-2D45-C8F770C723DD}"/>
              </a:ext>
            </a:extLst>
          </p:cNvPr>
          <p:cNvSpPr/>
          <p:nvPr/>
        </p:nvSpPr>
        <p:spPr>
          <a:xfrm>
            <a:off x="2540000" y="6055360"/>
            <a:ext cx="1076960" cy="619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3" name="Picture 2">
            <a:extLst>
              <a:ext uri="{FF2B5EF4-FFF2-40B4-BE49-F238E27FC236}">
                <a16:creationId xmlns:a16="http://schemas.microsoft.com/office/drawing/2014/main" id="{E413EF45-B5CA-4552-88CD-A39C0387AA9E}"/>
              </a:ext>
            </a:extLst>
          </p:cNvPr>
          <p:cNvPicPr>
            <a:picLocks noChangeAspect="1"/>
          </p:cNvPicPr>
          <p:nvPr/>
        </p:nvPicPr>
        <p:blipFill>
          <a:blip r:embed="rId3"/>
          <a:stretch>
            <a:fillRect/>
          </a:stretch>
        </p:blipFill>
        <p:spPr>
          <a:xfrm>
            <a:off x="10114143" y="521063"/>
            <a:ext cx="1276528" cy="2495898"/>
          </a:xfrm>
          <a:prstGeom prst="rect">
            <a:avLst/>
          </a:prstGeom>
        </p:spPr>
      </p:pic>
    </p:spTree>
    <p:extLst>
      <p:ext uri="{BB962C8B-B14F-4D97-AF65-F5344CB8AC3E}">
        <p14:creationId xmlns:p14="http://schemas.microsoft.com/office/powerpoint/2010/main" val="91174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083247-7FEF-6D09-BF22-C2ED542FC925}"/>
              </a:ext>
            </a:extLst>
          </p:cNvPr>
          <p:cNvSpPr txBox="1"/>
          <p:nvPr/>
        </p:nvSpPr>
        <p:spPr>
          <a:xfrm>
            <a:off x="239151" y="117763"/>
            <a:ext cx="11168950" cy="674378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defTabSz="914400">
              <a:lnSpc>
                <a:spcPct val="90000"/>
              </a:lnSpc>
              <a:spcAft>
                <a:spcPts val="600"/>
              </a:spcAft>
              <a:buClr>
                <a:schemeClr val="accent1"/>
              </a:buClr>
            </a:pPr>
            <a:r>
              <a:rPr lang="lt-LT" sz="1600" dirty="0"/>
              <a:t>6</a:t>
            </a:r>
            <a:r>
              <a:rPr lang="lt-LT" sz="1600" dirty="0">
                <a:latin typeface="Calibri"/>
                <a:ea typeface="Calibri"/>
                <a:cs typeface="Calibri"/>
              </a:rPr>
              <a:t>. Kaip pakis plokščiojo kondensatoriaus potencialų skirtumas, jeigu sumažinsime atstumą tarp plokštelių?</a:t>
            </a:r>
          </a:p>
          <a:p>
            <a:pPr indent="-182880" defTabSz="914400">
              <a:lnSpc>
                <a:spcPct val="90000"/>
              </a:lnSpc>
              <a:spcAft>
                <a:spcPts val="600"/>
              </a:spcAft>
              <a:buClr>
                <a:schemeClr val="accent1"/>
              </a:buClr>
            </a:pPr>
            <a:endParaRPr lang="lt-LT" sz="1600" dirty="0">
              <a:latin typeface="Calibri"/>
              <a:ea typeface="Calibri"/>
              <a:cs typeface="Calibri"/>
            </a:endParaRP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Potencialų skirtumas bus lygus nuliui.</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Potencialų skirtumas nepasikeis.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Potencialų skirtumas sumažės.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Potencialų skirtumas padidės.</a:t>
            </a:r>
          </a:p>
          <a:p>
            <a:pPr marL="342900" indent="-182880" defTabSz="914400">
              <a:lnSpc>
                <a:spcPct val="90000"/>
              </a:lnSpc>
              <a:spcAft>
                <a:spcPts val="600"/>
              </a:spcAft>
              <a:buClr>
                <a:schemeClr val="accent1"/>
              </a:buClr>
              <a:buAutoNum type="alphaUcPeriod"/>
            </a:pPr>
            <a:endParaRPr lang="lt-LT" sz="1600" dirty="0">
              <a:latin typeface="Calibri"/>
              <a:ea typeface="Calibri"/>
              <a:cs typeface="Calibri"/>
            </a:endParaRPr>
          </a:p>
          <a:p>
            <a:pPr indent="-182880" defTabSz="914400">
              <a:lnSpc>
                <a:spcPct val="90000"/>
              </a:lnSpc>
              <a:spcAft>
                <a:spcPts val="600"/>
              </a:spcAft>
              <a:buClr>
                <a:schemeClr val="accent1"/>
              </a:buClr>
            </a:pPr>
            <a:r>
              <a:rPr lang="lt-LT" sz="1600" dirty="0">
                <a:latin typeface="Calibri"/>
                <a:ea typeface="Calibri"/>
                <a:cs typeface="Calibri"/>
              </a:rPr>
              <a:t>7. Tarp kondensatoriaus plokščių įdėtas dielektrikas. Ar pasikeis kondensatoriaus elektrine talpa, išėmus iš jo dielektriką?</a:t>
            </a:r>
          </a:p>
          <a:p>
            <a:pPr marL="342900" indent="-182880" defTabSz="914400">
              <a:lnSpc>
                <a:spcPct val="90000"/>
              </a:lnSpc>
              <a:spcAft>
                <a:spcPts val="600"/>
              </a:spcAft>
              <a:buClr>
                <a:schemeClr val="accent1"/>
              </a:buClr>
              <a:buAutoNum type="alphaUcPeriod"/>
            </a:pPr>
            <a:endParaRPr lang="lt-LT" sz="1600" dirty="0">
              <a:latin typeface="Calibri"/>
              <a:ea typeface="Calibri"/>
              <a:cs typeface="Calibri"/>
            </a:endParaRP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Nepasikeis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Sumažės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Padidės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Talpa bus lygi nuliui</a:t>
            </a:r>
          </a:p>
          <a:p>
            <a:pPr marL="342900" indent="-182880" defTabSz="914400">
              <a:lnSpc>
                <a:spcPct val="90000"/>
              </a:lnSpc>
              <a:spcAft>
                <a:spcPts val="600"/>
              </a:spcAft>
              <a:buClr>
                <a:schemeClr val="accent1"/>
              </a:buClr>
              <a:buAutoNum type="alphaUcPeriod"/>
            </a:pPr>
            <a:endParaRPr lang="lt-LT" sz="1600" dirty="0">
              <a:latin typeface="Calibri"/>
              <a:ea typeface="Calibri"/>
              <a:cs typeface="Calibri"/>
            </a:endParaRPr>
          </a:p>
          <a:p>
            <a:pPr indent="-182880" defTabSz="914400">
              <a:lnSpc>
                <a:spcPct val="90000"/>
              </a:lnSpc>
              <a:spcAft>
                <a:spcPts val="600"/>
              </a:spcAft>
              <a:buClr>
                <a:schemeClr val="accent1"/>
              </a:buClr>
            </a:pPr>
            <a:r>
              <a:rPr lang="lt-LT" sz="1600" dirty="0">
                <a:latin typeface="Calibri"/>
                <a:ea typeface="Calibri"/>
                <a:cs typeface="Calibri"/>
              </a:rPr>
              <a:t>8. Plokščiasis orinis kondensatorius įkrautas ir išjungtas iš srovės šaltinio. Kaip pasikeis kondensatoriaus energija atstumą tarp jo plokščių sumažinus 2 kartus?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Sumažės 2 kartus.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Nepasikeis.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Padidės 2 kartus.</a:t>
            </a:r>
          </a:p>
          <a:p>
            <a:pPr marL="342900" indent="-182880" defTabSz="914400">
              <a:lnSpc>
                <a:spcPct val="90000"/>
              </a:lnSpc>
              <a:spcAft>
                <a:spcPts val="600"/>
              </a:spcAft>
              <a:buClr>
                <a:schemeClr val="accent1"/>
              </a:buClr>
              <a:buAutoNum type="alphaUcPeriod"/>
            </a:pPr>
            <a:r>
              <a:rPr lang="lt-LT" sz="1600" dirty="0">
                <a:latin typeface="Calibri"/>
                <a:ea typeface="Calibri"/>
                <a:cs typeface="Calibri"/>
              </a:rPr>
              <a:t>Sumažės 4 kartus</a:t>
            </a:r>
          </a:p>
          <a:p>
            <a:pPr marL="342900" indent="-182880" defTabSz="914400">
              <a:lnSpc>
                <a:spcPct val="90000"/>
              </a:lnSpc>
              <a:spcAft>
                <a:spcPts val="600"/>
              </a:spcAft>
              <a:buClr>
                <a:schemeClr val="accent1"/>
              </a:buClr>
              <a:buAutoNum type="alphaUcPeriod"/>
            </a:pPr>
            <a:endParaRPr lang="en-US" sz="1600" dirty="0">
              <a:latin typeface="Calibri"/>
              <a:ea typeface="Calibri"/>
              <a:cs typeface="Calibri"/>
            </a:endParaRPr>
          </a:p>
          <a:p>
            <a:pPr marL="342900" indent="-182880" defTabSz="914400">
              <a:lnSpc>
                <a:spcPct val="90000"/>
              </a:lnSpc>
              <a:spcAft>
                <a:spcPts val="600"/>
              </a:spcAft>
              <a:buClr>
                <a:schemeClr val="accent1"/>
              </a:buClr>
              <a:buAutoNum type="alphaUcPeriod"/>
            </a:pPr>
            <a:endParaRPr lang="en-US" sz="1600" dirty="0">
              <a:latin typeface="Calibri"/>
              <a:ea typeface="Calibri"/>
              <a:cs typeface="Calibri"/>
            </a:endParaRPr>
          </a:p>
          <a:p>
            <a:pPr indent="-182880" defTabSz="914400">
              <a:lnSpc>
                <a:spcPct val="90000"/>
              </a:lnSpc>
              <a:spcAft>
                <a:spcPts val="600"/>
              </a:spcAft>
              <a:buClr>
                <a:schemeClr val="accent1"/>
              </a:buClr>
            </a:pPr>
            <a:endParaRPr lang="en-US" sz="1600" dirty="0">
              <a:latin typeface="Calibri"/>
              <a:ea typeface="Calibri"/>
              <a:cs typeface="Calibri"/>
            </a:endParaRPr>
          </a:p>
          <a:p>
            <a:pPr marL="342900" indent="-182880" defTabSz="914400">
              <a:lnSpc>
                <a:spcPct val="90000"/>
              </a:lnSpc>
              <a:spcAft>
                <a:spcPts val="600"/>
              </a:spcAft>
              <a:buClr>
                <a:schemeClr val="accent1"/>
              </a:buClr>
              <a:buAutoNum type="alphaUcPeriod"/>
            </a:pPr>
            <a:endParaRPr lang="en-US" sz="1600" dirty="0">
              <a:latin typeface="Calibri"/>
              <a:ea typeface="Calibri"/>
              <a:cs typeface="Calibri"/>
            </a:endParaRPr>
          </a:p>
        </p:txBody>
      </p:sp>
      <p:pic>
        <p:nvPicPr>
          <p:cNvPr id="4" name="Picture 3">
            <a:extLst>
              <a:ext uri="{FF2B5EF4-FFF2-40B4-BE49-F238E27FC236}">
                <a16:creationId xmlns:a16="http://schemas.microsoft.com/office/drawing/2014/main" id="{E85D1FC3-0B35-46AE-9F6B-25C8894868AA}"/>
              </a:ext>
            </a:extLst>
          </p:cNvPr>
          <p:cNvPicPr>
            <a:picLocks noChangeAspect="1"/>
          </p:cNvPicPr>
          <p:nvPr/>
        </p:nvPicPr>
        <p:blipFill>
          <a:blip r:embed="rId2"/>
          <a:stretch>
            <a:fillRect/>
          </a:stretch>
        </p:blipFill>
        <p:spPr>
          <a:xfrm>
            <a:off x="10769837" y="117763"/>
            <a:ext cx="1276528" cy="2495898"/>
          </a:xfrm>
          <a:prstGeom prst="rect">
            <a:avLst/>
          </a:prstGeom>
        </p:spPr>
      </p:pic>
    </p:spTree>
    <p:extLst>
      <p:ext uri="{BB962C8B-B14F-4D97-AF65-F5344CB8AC3E}">
        <p14:creationId xmlns:p14="http://schemas.microsoft.com/office/powerpoint/2010/main" val="295056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CDAA8A-7B39-96BF-14A7-8C72BD5F2F5B}"/>
              </a:ext>
            </a:extLst>
          </p:cNvPr>
          <p:cNvSpPr txBox="1"/>
          <p:nvPr/>
        </p:nvSpPr>
        <p:spPr>
          <a:xfrm>
            <a:off x="539580" y="453776"/>
            <a:ext cx="10995928" cy="584962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algn="just" defTabSz="914400">
              <a:spcAft>
                <a:spcPts val="600"/>
              </a:spcAft>
              <a:buClr>
                <a:schemeClr val="accent1"/>
              </a:buClr>
            </a:pPr>
            <a:r>
              <a:rPr lang="lt-LT" sz="2000" dirty="0">
                <a:latin typeface="Calibri"/>
                <a:ea typeface="Calibri"/>
                <a:cs typeface="Calibri"/>
              </a:rPr>
              <a:t>9. 0,1 F talpos kondensatoriaus plokštės turi įvairiarūšius 4 C krūvius. Kam lygi kondensatoriaus elektrinio lauko energija?</a:t>
            </a:r>
          </a:p>
          <a:p>
            <a:pPr indent="-182880" defTabSz="914400">
              <a:spcAft>
                <a:spcPts val="600"/>
              </a:spcAft>
              <a:buClr>
                <a:schemeClr val="accent1"/>
              </a:buClr>
            </a:pPr>
            <a:endParaRPr lang="lt-LT" sz="2000" dirty="0">
              <a:latin typeface="Calibri"/>
              <a:ea typeface="Calibri"/>
              <a:cs typeface="Calibri"/>
            </a:endParaRPr>
          </a:p>
          <a:p>
            <a:pPr indent="-182880" defTabSz="914400">
              <a:spcAft>
                <a:spcPts val="600"/>
              </a:spcAft>
              <a:buClr>
                <a:schemeClr val="accent1"/>
              </a:buClr>
            </a:pPr>
            <a:r>
              <a:rPr lang="lt-LT" sz="2000" dirty="0">
                <a:latin typeface="Calibri"/>
                <a:ea typeface="Calibri"/>
                <a:cs typeface="Calibri"/>
              </a:rPr>
              <a:t>A.0 J</a:t>
            </a:r>
          </a:p>
          <a:p>
            <a:pPr indent="-182880" defTabSz="914400">
              <a:spcAft>
                <a:spcPts val="600"/>
              </a:spcAft>
              <a:buClr>
                <a:schemeClr val="accent1"/>
              </a:buClr>
            </a:pPr>
            <a:r>
              <a:rPr lang="lt-LT" sz="2000" dirty="0">
                <a:latin typeface="Calibri"/>
                <a:ea typeface="Calibri"/>
                <a:cs typeface="Calibri"/>
              </a:rPr>
              <a:t>B.0.7 J</a:t>
            </a:r>
          </a:p>
          <a:p>
            <a:pPr indent="-182880" defTabSz="914400">
              <a:spcAft>
                <a:spcPts val="600"/>
              </a:spcAft>
              <a:buClr>
                <a:schemeClr val="accent1"/>
              </a:buClr>
            </a:pPr>
            <a:r>
              <a:rPr lang="lt-LT" sz="2000" dirty="0">
                <a:latin typeface="Calibri"/>
                <a:ea typeface="Calibri"/>
                <a:cs typeface="Calibri"/>
              </a:rPr>
              <a:t>C.1,6 J</a:t>
            </a:r>
          </a:p>
          <a:p>
            <a:pPr indent="-182880" defTabSz="914400">
              <a:spcAft>
                <a:spcPts val="600"/>
              </a:spcAft>
              <a:buClr>
                <a:schemeClr val="accent1"/>
              </a:buClr>
            </a:pPr>
            <a:r>
              <a:rPr lang="lt-LT" sz="2000" dirty="0">
                <a:latin typeface="Calibri"/>
                <a:ea typeface="Calibri"/>
                <a:cs typeface="Calibri"/>
              </a:rPr>
              <a:t>D. 80 J</a:t>
            </a:r>
          </a:p>
          <a:p>
            <a:pPr indent="-182880" algn="just" defTabSz="914400">
              <a:lnSpc>
                <a:spcPct val="90000"/>
              </a:lnSpc>
              <a:spcAft>
                <a:spcPts val="600"/>
              </a:spcAft>
            </a:pPr>
            <a:br>
              <a:rPr lang="en-US" sz="2000" dirty="0">
                <a:latin typeface="Calibri"/>
                <a:ea typeface="Calibri"/>
                <a:cs typeface="Calibri"/>
              </a:rPr>
            </a:br>
            <a:r>
              <a:rPr lang="en-US" sz="2000" dirty="0">
                <a:latin typeface="Calibri"/>
                <a:ea typeface="Calibri"/>
                <a:cs typeface="Calibri"/>
              </a:rPr>
              <a:t>8. </a:t>
            </a:r>
            <a:r>
              <a:rPr lang="en-US" sz="2000" dirty="0" err="1">
                <a:latin typeface="Calibri"/>
                <a:ea typeface="Calibri"/>
                <a:cs typeface="Calibri"/>
              </a:rPr>
              <a:t>Plokščiasis</a:t>
            </a:r>
            <a:r>
              <a:rPr lang="en-US" sz="2000" dirty="0">
                <a:latin typeface="Calibri"/>
                <a:ea typeface="Calibri"/>
                <a:cs typeface="Calibri"/>
              </a:rPr>
              <a:t> </a:t>
            </a:r>
            <a:r>
              <a:rPr lang="en-US" sz="2000" dirty="0" err="1">
                <a:latin typeface="Calibri"/>
                <a:ea typeface="Calibri"/>
                <a:cs typeface="Calibri"/>
              </a:rPr>
              <a:t>orinis</a:t>
            </a:r>
            <a:r>
              <a:rPr lang="en-US" sz="2000" dirty="0">
                <a:latin typeface="Calibri"/>
                <a:ea typeface="Calibri"/>
                <a:cs typeface="Calibri"/>
              </a:rPr>
              <a:t> </a:t>
            </a:r>
            <a:r>
              <a:rPr lang="en-US" sz="2000" dirty="0" err="1">
                <a:latin typeface="Calibri"/>
                <a:ea typeface="Calibri"/>
                <a:cs typeface="Calibri"/>
              </a:rPr>
              <a:t>kondensatorius</a:t>
            </a:r>
            <a:r>
              <a:rPr lang="en-US" sz="2000" dirty="0">
                <a:latin typeface="Calibri"/>
                <a:ea typeface="Calibri"/>
                <a:cs typeface="Calibri"/>
              </a:rPr>
              <a:t> </a:t>
            </a:r>
            <a:r>
              <a:rPr lang="en-US" sz="2000" dirty="0" err="1">
                <a:latin typeface="Calibri"/>
                <a:ea typeface="Calibri"/>
                <a:cs typeface="Calibri"/>
              </a:rPr>
              <a:t>įkrautas</a:t>
            </a:r>
            <a:r>
              <a:rPr lang="en-US" sz="2000" dirty="0">
                <a:latin typeface="Calibri"/>
                <a:ea typeface="Calibri"/>
                <a:cs typeface="Calibri"/>
              </a:rPr>
              <a:t> </a:t>
            </a:r>
            <a:r>
              <a:rPr lang="en-US" sz="2000" dirty="0" err="1">
                <a:latin typeface="Calibri"/>
                <a:ea typeface="Calibri"/>
                <a:cs typeface="Calibri"/>
              </a:rPr>
              <a:t>ir</a:t>
            </a:r>
            <a:r>
              <a:rPr lang="en-US" sz="2000" dirty="0">
                <a:latin typeface="Calibri"/>
                <a:ea typeface="Calibri"/>
                <a:cs typeface="Calibri"/>
              </a:rPr>
              <a:t> </a:t>
            </a:r>
            <a:r>
              <a:rPr lang="en-US" sz="2000" dirty="0" err="1">
                <a:latin typeface="Calibri"/>
                <a:ea typeface="Calibri"/>
                <a:cs typeface="Calibri"/>
              </a:rPr>
              <a:t>išjungtas</a:t>
            </a:r>
            <a:r>
              <a:rPr lang="en-US" sz="2000" dirty="0">
                <a:latin typeface="Calibri"/>
                <a:ea typeface="Calibri"/>
                <a:cs typeface="Calibri"/>
              </a:rPr>
              <a:t> </a:t>
            </a:r>
            <a:r>
              <a:rPr lang="en-US" sz="2000" dirty="0" err="1">
                <a:latin typeface="Calibri"/>
                <a:ea typeface="Calibri"/>
                <a:cs typeface="Calibri"/>
              </a:rPr>
              <a:t>iš</a:t>
            </a:r>
            <a:r>
              <a:rPr lang="en-US" sz="2000" dirty="0">
                <a:latin typeface="Calibri"/>
                <a:ea typeface="Calibri"/>
                <a:cs typeface="Calibri"/>
              </a:rPr>
              <a:t> </a:t>
            </a:r>
            <a:r>
              <a:rPr lang="en-US" sz="2000" dirty="0" err="1">
                <a:latin typeface="Calibri"/>
                <a:ea typeface="Calibri"/>
                <a:cs typeface="Calibri"/>
              </a:rPr>
              <a:t>srovės</a:t>
            </a:r>
            <a:r>
              <a:rPr lang="en-US" sz="2000" dirty="0">
                <a:latin typeface="Calibri"/>
                <a:ea typeface="Calibri"/>
                <a:cs typeface="Calibri"/>
              </a:rPr>
              <a:t> </a:t>
            </a:r>
            <a:r>
              <a:rPr lang="en-US" sz="2000" dirty="0" err="1">
                <a:latin typeface="Calibri"/>
                <a:ea typeface="Calibri"/>
                <a:cs typeface="Calibri"/>
              </a:rPr>
              <a:t>šaltinio.Kaip</a:t>
            </a:r>
            <a:r>
              <a:rPr lang="en-US" sz="2000" dirty="0">
                <a:latin typeface="Calibri"/>
                <a:ea typeface="Calibri"/>
                <a:cs typeface="Calibri"/>
              </a:rPr>
              <a:t> </a:t>
            </a:r>
            <a:r>
              <a:rPr lang="en-US" sz="2000" dirty="0" err="1">
                <a:latin typeface="Calibri"/>
                <a:ea typeface="Calibri"/>
                <a:cs typeface="Calibri"/>
              </a:rPr>
              <a:t>pasikeis</a:t>
            </a:r>
            <a:br>
              <a:rPr lang="en-US" sz="2000" dirty="0">
                <a:latin typeface="Calibri"/>
                <a:ea typeface="Calibri"/>
                <a:cs typeface="Calibri"/>
              </a:rPr>
            </a:br>
            <a:r>
              <a:rPr lang="en-US" sz="2000" dirty="0">
                <a:latin typeface="Calibri"/>
                <a:ea typeface="Calibri"/>
                <a:cs typeface="Calibri"/>
              </a:rPr>
              <a:t> </a:t>
            </a:r>
            <a:r>
              <a:rPr lang="en-US" sz="2000" dirty="0" err="1">
                <a:latin typeface="Calibri"/>
                <a:ea typeface="Calibri"/>
                <a:cs typeface="Calibri"/>
              </a:rPr>
              <a:t>kondensatoriaus</a:t>
            </a:r>
            <a:r>
              <a:rPr lang="en-US" sz="2000" dirty="0">
                <a:latin typeface="Calibri"/>
                <a:ea typeface="Calibri"/>
                <a:cs typeface="Calibri"/>
              </a:rPr>
              <a:t> </a:t>
            </a:r>
            <a:r>
              <a:rPr lang="en-US" sz="2000" dirty="0" err="1">
                <a:latin typeface="Calibri"/>
                <a:ea typeface="Calibri"/>
                <a:cs typeface="Calibri"/>
              </a:rPr>
              <a:t>energija</a:t>
            </a:r>
            <a:r>
              <a:rPr lang="en-US" sz="2000" dirty="0">
                <a:latin typeface="Calibri"/>
                <a:ea typeface="Calibri"/>
                <a:cs typeface="Calibri"/>
              </a:rPr>
              <a:t> </a:t>
            </a:r>
            <a:r>
              <a:rPr lang="en-US" sz="2000" dirty="0" err="1">
                <a:latin typeface="Calibri"/>
                <a:ea typeface="Calibri"/>
                <a:cs typeface="Calibri"/>
              </a:rPr>
              <a:t>atstumą</a:t>
            </a:r>
            <a:r>
              <a:rPr lang="en-US" sz="2000" dirty="0">
                <a:latin typeface="Calibri"/>
                <a:ea typeface="Calibri"/>
                <a:cs typeface="Calibri"/>
              </a:rPr>
              <a:t> tarp jo </a:t>
            </a:r>
            <a:r>
              <a:rPr lang="en-US" sz="2000" dirty="0" err="1">
                <a:latin typeface="Calibri"/>
                <a:ea typeface="Calibri"/>
                <a:cs typeface="Calibri"/>
              </a:rPr>
              <a:t>plokščių</a:t>
            </a:r>
            <a:r>
              <a:rPr lang="en-US" sz="2000" dirty="0">
                <a:latin typeface="Calibri"/>
                <a:ea typeface="Calibri"/>
                <a:cs typeface="Calibri"/>
              </a:rPr>
              <a:t> </a:t>
            </a:r>
            <a:r>
              <a:rPr lang="en-US" sz="2000" dirty="0" err="1">
                <a:latin typeface="Calibri"/>
                <a:ea typeface="Calibri"/>
                <a:cs typeface="Calibri"/>
              </a:rPr>
              <a:t>sumažinus</a:t>
            </a:r>
            <a:r>
              <a:rPr lang="en-US" sz="2000" dirty="0">
                <a:latin typeface="Calibri"/>
                <a:ea typeface="Calibri"/>
                <a:cs typeface="Calibri"/>
              </a:rPr>
              <a:t> 2 </a:t>
            </a:r>
            <a:r>
              <a:rPr lang="en-US" sz="2000" dirty="0" err="1">
                <a:latin typeface="Calibri"/>
                <a:ea typeface="Calibri"/>
                <a:cs typeface="Calibri"/>
              </a:rPr>
              <a:t>kartus</a:t>
            </a:r>
            <a:r>
              <a:rPr lang="en-US" sz="2000" dirty="0">
                <a:latin typeface="Calibri"/>
                <a:ea typeface="Calibri"/>
                <a:cs typeface="Calibri"/>
              </a:rPr>
              <a:t>?</a:t>
            </a:r>
          </a:p>
          <a:p>
            <a:pPr indent="-182880" algn="just" defTabSz="914400">
              <a:lnSpc>
                <a:spcPct val="90000"/>
              </a:lnSpc>
              <a:spcAft>
                <a:spcPts val="600"/>
              </a:spcAft>
            </a:pPr>
            <a:endParaRPr lang="en-US" sz="2000" dirty="0">
              <a:latin typeface="Calibri"/>
              <a:ea typeface="Calibri"/>
              <a:cs typeface="Calibri"/>
            </a:endParaRPr>
          </a:p>
          <a:p>
            <a:pPr marL="342900" indent="-182880" defTabSz="914400">
              <a:lnSpc>
                <a:spcPct val="90000"/>
              </a:lnSpc>
              <a:spcAft>
                <a:spcPts val="600"/>
              </a:spcAft>
              <a:buAutoNum type="alphaUcPeriod"/>
            </a:pPr>
            <a:r>
              <a:rPr lang="en-US" sz="2000" dirty="0" err="1">
                <a:latin typeface="Calibri"/>
                <a:ea typeface="Calibri"/>
                <a:cs typeface="Calibri"/>
              </a:rPr>
              <a:t>Sumažės</a:t>
            </a:r>
            <a:r>
              <a:rPr lang="en-US" sz="2000" dirty="0">
                <a:latin typeface="Calibri"/>
                <a:ea typeface="Calibri"/>
                <a:cs typeface="Calibri"/>
              </a:rPr>
              <a:t> 2 </a:t>
            </a:r>
            <a:r>
              <a:rPr lang="en-US" sz="2000" dirty="0" err="1">
                <a:latin typeface="Calibri"/>
                <a:ea typeface="Calibri"/>
                <a:cs typeface="Calibri"/>
              </a:rPr>
              <a:t>kartus</a:t>
            </a:r>
            <a:r>
              <a:rPr lang="en-US" sz="2000" dirty="0">
                <a:latin typeface="Calibri"/>
                <a:ea typeface="Calibri"/>
                <a:cs typeface="Calibri"/>
              </a:rPr>
              <a:t>.</a:t>
            </a:r>
          </a:p>
          <a:p>
            <a:pPr marL="342900" indent="-182880" defTabSz="914400">
              <a:lnSpc>
                <a:spcPct val="90000"/>
              </a:lnSpc>
              <a:spcAft>
                <a:spcPts val="600"/>
              </a:spcAft>
              <a:buAutoNum type="alphaUcPeriod"/>
            </a:pPr>
            <a:r>
              <a:rPr lang="en-US" sz="2000" dirty="0" err="1">
                <a:latin typeface="Calibri"/>
                <a:ea typeface="Calibri"/>
                <a:cs typeface="Calibri"/>
              </a:rPr>
              <a:t>Nepasikeis</a:t>
            </a:r>
            <a:r>
              <a:rPr lang="en-US" sz="2000" dirty="0">
                <a:latin typeface="Calibri"/>
                <a:ea typeface="Calibri"/>
                <a:cs typeface="Calibri"/>
              </a:rPr>
              <a:t>.</a:t>
            </a:r>
          </a:p>
          <a:p>
            <a:pPr marL="342900" indent="-182880" defTabSz="914400">
              <a:lnSpc>
                <a:spcPct val="90000"/>
              </a:lnSpc>
              <a:spcAft>
                <a:spcPts val="600"/>
              </a:spcAft>
              <a:buAutoNum type="alphaUcPeriod"/>
            </a:pPr>
            <a:r>
              <a:rPr lang="en-US" sz="2000" dirty="0" err="1">
                <a:latin typeface="Calibri"/>
                <a:ea typeface="Calibri"/>
                <a:cs typeface="Calibri"/>
              </a:rPr>
              <a:t>Padidės</a:t>
            </a:r>
            <a:r>
              <a:rPr lang="en-US" sz="2000" dirty="0">
                <a:latin typeface="Calibri"/>
                <a:ea typeface="Calibri"/>
                <a:cs typeface="Calibri"/>
              </a:rPr>
              <a:t> 2 </a:t>
            </a:r>
            <a:r>
              <a:rPr lang="en-US" sz="2000" dirty="0" err="1">
                <a:latin typeface="Calibri"/>
                <a:ea typeface="Calibri"/>
                <a:cs typeface="Calibri"/>
              </a:rPr>
              <a:t>kartus</a:t>
            </a:r>
            <a:r>
              <a:rPr lang="en-US" sz="2000" dirty="0">
                <a:latin typeface="Calibri"/>
                <a:ea typeface="Calibri"/>
                <a:cs typeface="Calibri"/>
              </a:rPr>
              <a:t>.</a:t>
            </a:r>
          </a:p>
          <a:p>
            <a:pPr marL="342900" indent="-182880" defTabSz="914400">
              <a:lnSpc>
                <a:spcPct val="90000"/>
              </a:lnSpc>
              <a:spcAft>
                <a:spcPts val="600"/>
              </a:spcAft>
              <a:buAutoNum type="alphaUcPeriod"/>
            </a:pPr>
            <a:r>
              <a:rPr lang="en-US" sz="2000" dirty="0" err="1">
                <a:latin typeface="Calibri"/>
                <a:ea typeface="Calibri"/>
                <a:cs typeface="Calibri"/>
              </a:rPr>
              <a:t>Sumažės</a:t>
            </a:r>
            <a:r>
              <a:rPr lang="en-US" sz="2000" dirty="0">
                <a:latin typeface="Calibri"/>
                <a:ea typeface="Calibri"/>
                <a:cs typeface="Calibri"/>
              </a:rPr>
              <a:t> 4 </a:t>
            </a:r>
            <a:r>
              <a:rPr lang="en-US" sz="2000" dirty="0" err="1">
                <a:latin typeface="Calibri"/>
                <a:ea typeface="Calibri"/>
                <a:cs typeface="Calibri"/>
              </a:rPr>
              <a:t>kartus</a:t>
            </a:r>
            <a:endParaRPr lang="en-US" sz="2000" dirty="0">
              <a:latin typeface="Calibri"/>
              <a:ea typeface="Calibri"/>
              <a:cs typeface="Calibri"/>
            </a:endParaRPr>
          </a:p>
          <a:p>
            <a:pPr marL="342900" indent="-182880" defTabSz="914400">
              <a:lnSpc>
                <a:spcPct val="90000"/>
              </a:lnSpc>
              <a:spcAft>
                <a:spcPts val="600"/>
              </a:spcAft>
              <a:buAutoNum type="alphaUcPeriod"/>
            </a:pPr>
            <a:endParaRPr lang="en-US" sz="600" dirty="0"/>
          </a:p>
          <a:p>
            <a:pPr indent="-182880" defTabSz="914400">
              <a:spcAft>
                <a:spcPts val="600"/>
              </a:spcAft>
            </a:pPr>
            <a:endParaRPr lang="en-US" dirty="0"/>
          </a:p>
          <a:p>
            <a:pPr indent="-182880" defTabSz="914400">
              <a:spcAft>
                <a:spcPts val="600"/>
              </a:spcAft>
              <a:buClr>
                <a:schemeClr val="accent1"/>
              </a:buClr>
            </a:pPr>
            <a:endParaRPr lang="en-US" dirty="0"/>
          </a:p>
        </p:txBody>
      </p:sp>
      <p:pic>
        <p:nvPicPr>
          <p:cNvPr id="4" name="Picture 3">
            <a:extLst>
              <a:ext uri="{FF2B5EF4-FFF2-40B4-BE49-F238E27FC236}">
                <a16:creationId xmlns:a16="http://schemas.microsoft.com/office/drawing/2014/main" id="{33793FA8-5DEB-4FE2-863C-EE0A325662F4}"/>
              </a:ext>
            </a:extLst>
          </p:cNvPr>
          <p:cNvPicPr>
            <a:picLocks noChangeAspect="1"/>
          </p:cNvPicPr>
          <p:nvPr/>
        </p:nvPicPr>
        <p:blipFill>
          <a:blip r:embed="rId2"/>
          <a:stretch>
            <a:fillRect/>
          </a:stretch>
        </p:blipFill>
        <p:spPr>
          <a:xfrm>
            <a:off x="10479902" y="4136460"/>
            <a:ext cx="1276528" cy="2495898"/>
          </a:xfrm>
          <a:prstGeom prst="rect">
            <a:avLst/>
          </a:prstGeom>
        </p:spPr>
      </p:pic>
    </p:spTree>
    <p:extLst>
      <p:ext uri="{BB962C8B-B14F-4D97-AF65-F5344CB8AC3E}">
        <p14:creationId xmlns:p14="http://schemas.microsoft.com/office/powerpoint/2010/main" val="55787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3B9129DD-15D4-8617-0186-71AC90C77DCB}"/>
              </a:ext>
            </a:extLst>
          </p:cNvPr>
          <p:cNvSpPr>
            <a:spLocks noGrp="1"/>
          </p:cNvSpPr>
          <p:nvPr>
            <p:ph idx="1"/>
          </p:nvPr>
        </p:nvSpPr>
        <p:spPr>
          <a:xfrm>
            <a:off x="823943" y="1320212"/>
            <a:ext cx="5092194" cy="4351338"/>
          </a:xfrm>
        </p:spPr>
        <p:txBody>
          <a:bodyPr vert="horz" lIns="91440" tIns="45720" rIns="91440" bIns="45720" rtlCol="0">
            <a:noAutofit/>
          </a:bodyPr>
          <a:lstStyle/>
          <a:p>
            <a:pPr marL="0" indent="0">
              <a:buNone/>
            </a:pPr>
            <a:r>
              <a:rPr lang="lt-LT" sz="3200" b="1" dirty="0"/>
              <a:t>1.B</a:t>
            </a:r>
            <a:br>
              <a:rPr lang="lt-LT" sz="3200" b="1" dirty="0"/>
            </a:br>
            <a:r>
              <a:rPr lang="lt-LT" sz="3200" b="1" dirty="0"/>
              <a:t>2.B</a:t>
            </a:r>
            <a:br>
              <a:rPr lang="lt-LT" sz="3200" b="1" dirty="0"/>
            </a:br>
            <a:r>
              <a:rPr lang="lt-LT" sz="3200" b="1" dirty="0"/>
              <a:t>3.D</a:t>
            </a:r>
            <a:br>
              <a:rPr lang="lt-LT" sz="3200" b="1" dirty="0"/>
            </a:br>
            <a:r>
              <a:rPr lang="lt-LT" sz="3200" b="1" dirty="0"/>
              <a:t>4.B</a:t>
            </a:r>
            <a:br>
              <a:rPr lang="lt-LT" sz="3200" b="1" dirty="0"/>
            </a:br>
            <a:r>
              <a:rPr lang="lt-LT" sz="3200" b="1" dirty="0"/>
              <a:t>5.C</a:t>
            </a:r>
            <a:br>
              <a:rPr lang="lt-LT" sz="3200" b="1" dirty="0"/>
            </a:br>
            <a:r>
              <a:rPr lang="lt-LT" sz="3200" b="1" dirty="0"/>
              <a:t>6.C</a:t>
            </a:r>
            <a:br>
              <a:rPr lang="lt-LT" sz="3200" b="1" dirty="0"/>
            </a:br>
            <a:r>
              <a:rPr lang="lt-LT" sz="3200" b="1" dirty="0"/>
              <a:t>7.B</a:t>
            </a:r>
            <a:br>
              <a:rPr lang="lt-LT" sz="3200" b="1" dirty="0"/>
            </a:br>
            <a:r>
              <a:rPr lang="lt-LT" sz="3200" b="1" dirty="0"/>
              <a:t>8.A</a:t>
            </a:r>
            <a:br>
              <a:rPr lang="lt-LT" sz="3200" b="1" dirty="0"/>
            </a:br>
            <a:r>
              <a:rPr lang="lt-LT" sz="3200" b="1" dirty="0"/>
              <a:t>9.D</a:t>
            </a:r>
            <a:br>
              <a:rPr lang="lt-LT" sz="3200" b="1" dirty="0"/>
            </a:br>
            <a:br>
              <a:rPr lang="lt-LT" sz="3200" b="1" dirty="0"/>
            </a:br>
            <a:endParaRPr lang="lt-LT" sz="3200" b="1" dirty="0"/>
          </a:p>
        </p:txBody>
      </p:sp>
      <p:sp>
        <p:nvSpPr>
          <p:cNvPr id="12" name="Oval 1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aveikslėlis 2" descr="Verbal Reasoning Tests | Free Expert Tests">
            <a:extLst>
              <a:ext uri="{FF2B5EF4-FFF2-40B4-BE49-F238E27FC236}">
                <a16:creationId xmlns:a16="http://schemas.microsoft.com/office/drawing/2014/main" id="{A7AFE530-1E4A-46D2-9037-8E2EF9E04F97}"/>
              </a:ext>
            </a:extLst>
          </p:cNvPr>
          <p:cNvPicPr>
            <a:picLocks noChangeAspect="1"/>
          </p:cNvPicPr>
          <p:nvPr/>
        </p:nvPicPr>
        <p:blipFill rotWithShape="1">
          <a:blip r:embed="rId2"/>
          <a:srcRect l="1028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4" name="Arc 13">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 name="Paveikslėlis 3" descr="Файл:Checkbox.svg — Википедия">
            <a:extLst>
              <a:ext uri="{FF2B5EF4-FFF2-40B4-BE49-F238E27FC236}">
                <a16:creationId xmlns:a16="http://schemas.microsoft.com/office/drawing/2014/main" id="{451AB3E1-C372-7302-36B9-955B502524EB}"/>
              </a:ext>
            </a:extLst>
          </p:cNvPr>
          <p:cNvPicPr>
            <a:picLocks noChangeAspect="1"/>
          </p:cNvPicPr>
          <p:nvPr/>
        </p:nvPicPr>
        <p:blipFill rotWithShape="1">
          <a:blip r:embed="rId3"/>
          <a:srcRect l="7182" r="14722" b="4"/>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6" name="Rectangle 5">
            <a:extLst>
              <a:ext uri="{FF2B5EF4-FFF2-40B4-BE49-F238E27FC236}">
                <a16:creationId xmlns:a16="http://schemas.microsoft.com/office/drawing/2014/main" id="{D3E2D111-E461-4BF7-94A6-D2F9C2A23FB9}"/>
              </a:ext>
            </a:extLst>
          </p:cNvPr>
          <p:cNvSpPr/>
          <p:nvPr/>
        </p:nvSpPr>
        <p:spPr>
          <a:xfrm>
            <a:off x="344957" y="205599"/>
            <a:ext cx="6494727" cy="769441"/>
          </a:xfrm>
          <a:prstGeom prst="rect">
            <a:avLst/>
          </a:prstGeom>
          <a:noFill/>
        </p:spPr>
        <p:txBody>
          <a:bodyPr wrap="none" lIns="91440" tIns="45720" rIns="91440" bIns="45720">
            <a:spAutoFit/>
          </a:bodyPr>
          <a:lstStyle/>
          <a:p>
            <a:pPr algn="ctr"/>
            <a:r>
              <a:rPr lang="lt-LT" sz="4400" b="0" cap="none" spc="0" dirty="0">
                <a:ln w="0"/>
                <a:solidFill>
                  <a:schemeClr val="accent1"/>
                </a:solidFill>
                <a:effectLst>
                  <a:outerShdw blurRad="38100" dist="25400" dir="5400000" algn="ctr" rotWithShape="0">
                    <a:srgbClr val="6E747A">
                      <a:alpha val="43000"/>
                    </a:srgbClr>
                  </a:outerShdw>
                </a:effectLst>
              </a:rPr>
              <a:t>TEISINGI TESTO ATSAKYMAI</a:t>
            </a:r>
          </a:p>
        </p:txBody>
      </p:sp>
    </p:spTree>
    <p:extLst>
      <p:ext uri="{BB962C8B-B14F-4D97-AF65-F5344CB8AC3E}">
        <p14:creationId xmlns:p14="http://schemas.microsoft.com/office/powerpoint/2010/main" val="243764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66E4A7-63B3-8494-F45B-3D47F101C473}"/>
              </a:ext>
            </a:extLst>
          </p:cNvPr>
          <p:cNvSpPr txBox="1"/>
          <p:nvPr/>
        </p:nvSpPr>
        <p:spPr>
          <a:xfrm>
            <a:off x="311751" y="898698"/>
            <a:ext cx="11730194" cy="595930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342900" indent="-182880" algn="just" defTabSz="914400">
              <a:lnSpc>
                <a:spcPct val="90000"/>
              </a:lnSpc>
              <a:spcAft>
                <a:spcPts val="600"/>
              </a:spcAft>
              <a:buClr>
                <a:schemeClr val="accent1"/>
              </a:buClr>
              <a:buAutoNum type="arabicPeriod"/>
            </a:pPr>
            <a:r>
              <a:rPr lang="lt-LT" sz="2400" dirty="0">
                <a:latin typeface="Calibri"/>
                <a:ea typeface="Calibri"/>
                <a:cs typeface="Calibri"/>
              </a:rPr>
              <a:t> Kondensatorius, kurio talpa 330 pF, prijungtas prie 500 V įtampos šaltinio. Koks yra elektros krūvis kondensatoriuje?</a:t>
            </a:r>
          </a:p>
          <a:p>
            <a:pPr marL="342900" indent="-182880" defTabSz="914400">
              <a:lnSpc>
                <a:spcPct val="90000"/>
              </a:lnSpc>
              <a:spcAft>
                <a:spcPts val="600"/>
              </a:spcAft>
              <a:buClr>
                <a:schemeClr val="accent1"/>
              </a:buClr>
              <a:buAutoNum type="arabicPeriod"/>
            </a:pPr>
            <a:endParaRPr lang="lt-LT" sz="2400" dirty="0">
              <a:latin typeface="Calibri"/>
              <a:ea typeface="Calibri"/>
              <a:cs typeface="Calibri"/>
            </a:endParaRPr>
          </a:p>
          <a:p>
            <a:pPr indent="-182880" defTabSz="914400">
              <a:lnSpc>
                <a:spcPct val="90000"/>
              </a:lnSpc>
              <a:spcAft>
                <a:spcPts val="600"/>
              </a:spcAft>
              <a:buClr>
                <a:schemeClr val="accent1"/>
              </a:buClr>
            </a:pPr>
            <a:r>
              <a:rPr lang="lt-LT" sz="2400" dirty="0">
                <a:latin typeface="Calibri"/>
                <a:ea typeface="Calibri"/>
                <a:cs typeface="Calibri"/>
              </a:rPr>
              <a:t>DUOTA: U=500 V</a:t>
            </a:r>
          </a:p>
          <a:p>
            <a:pPr indent="-182880" defTabSz="914400">
              <a:lnSpc>
                <a:spcPct val="90000"/>
              </a:lnSpc>
              <a:spcAft>
                <a:spcPts val="600"/>
              </a:spcAft>
              <a:buClr>
                <a:schemeClr val="accent1"/>
              </a:buClr>
            </a:pPr>
            <a:r>
              <a:rPr lang="lt-LT" sz="2400" dirty="0">
                <a:latin typeface="Calibri"/>
                <a:ea typeface="Calibri"/>
                <a:cs typeface="Calibri"/>
              </a:rPr>
              <a:t>C=330 pF=330·10</a:t>
            </a:r>
            <a:r>
              <a:rPr lang="lt-LT" sz="2400" baseline="30000" dirty="0">
                <a:latin typeface="Calibri"/>
                <a:ea typeface="Calibri"/>
                <a:cs typeface="Calibri"/>
              </a:rPr>
              <a:t>-12</a:t>
            </a:r>
            <a:r>
              <a:rPr lang="lt-LT" sz="2400" dirty="0">
                <a:latin typeface="Calibri"/>
                <a:ea typeface="Calibri"/>
                <a:cs typeface="Calibri"/>
              </a:rPr>
              <a:t> F</a:t>
            </a:r>
            <a:r>
              <a:rPr lang="lt-LT" sz="2400" baseline="30000" dirty="0">
                <a:latin typeface="Calibri"/>
                <a:ea typeface="Calibri"/>
                <a:cs typeface="Calibri"/>
              </a:rPr>
              <a:t>     </a:t>
            </a:r>
          </a:p>
          <a:p>
            <a:pPr indent="-182880" defTabSz="914400">
              <a:lnSpc>
                <a:spcPct val="90000"/>
              </a:lnSpc>
              <a:spcAft>
                <a:spcPts val="600"/>
              </a:spcAft>
              <a:buClr>
                <a:schemeClr val="accent1"/>
              </a:buClr>
            </a:pPr>
            <a:r>
              <a:rPr lang="lt-LT" sz="2400" baseline="30000" dirty="0">
                <a:latin typeface="Calibri"/>
                <a:ea typeface="Calibri"/>
                <a:cs typeface="Calibri"/>
              </a:rPr>
              <a:t>                 </a:t>
            </a:r>
          </a:p>
          <a:p>
            <a:pPr indent="-182880" defTabSz="914400">
              <a:lnSpc>
                <a:spcPct val="90000"/>
              </a:lnSpc>
              <a:spcAft>
                <a:spcPts val="600"/>
              </a:spcAft>
              <a:buClr>
                <a:schemeClr val="accent1"/>
              </a:buClr>
            </a:pPr>
            <a:r>
              <a:rPr lang="lt-LT" sz="2400" dirty="0">
                <a:latin typeface="Calibri"/>
                <a:ea typeface="Calibri"/>
                <a:cs typeface="Calibri"/>
              </a:rPr>
              <a:t>RASTI: q</a:t>
            </a:r>
            <a:br>
              <a:rPr lang="lt-LT" sz="2400" dirty="0">
                <a:latin typeface="Calibri"/>
              </a:rPr>
            </a:br>
            <a:br>
              <a:rPr lang="lt-LT" sz="2400" dirty="0">
                <a:latin typeface="Calibri"/>
              </a:rPr>
            </a:br>
            <a:r>
              <a:rPr lang="lt-LT" sz="2400" b="1" dirty="0">
                <a:latin typeface="Calibri"/>
                <a:ea typeface="Calibri"/>
                <a:cs typeface="Calibri"/>
              </a:rPr>
              <a:t>q= CU</a:t>
            </a:r>
          </a:p>
          <a:p>
            <a:pPr indent="-182880" defTabSz="914400">
              <a:lnSpc>
                <a:spcPct val="90000"/>
              </a:lnSpc>
              <a:spcAft>
                <a:spcPts val="600"/>
              </a:spcAft>
              <a:buClr>
                <a:schemeClr val="accent1"/>
              </a:buClr>
            </a:pPr>
            <a:endParaRPr lang="lt-LT" sz="2400" dirty="0">
              <a:latin typeface="Calibri"/>
              <a:ea typeface="Calibri"/>
              <a:cs typeface="Calibri"/>
            </a:endParaRPr>
          </a:p>
          <a:p>
            <a:pPr indent="-182880" defTabSz="914400">
              <a:lnSpc>
                <a:spcPct val="90000"/>
              </a:lnSpc>
              <a:spcAft>
                <a:spcPts val="600"/>
              </a:spcAft>
              <a:buClr>
                <a:schemeClr val="accent1"/>
              </a:buClr>
            </a:pPr>
            <a:r>
              <a:rPr lang="lt-LT" sz="2400" dirty="0">
                <a:latin typeface="Calibri"/>
                <a:ea typeface="Calibri"/>
                <a:cs typeface="Calibri"/>
              </a:rPr>
              <a:t>q=330·10</a:t>
            </a:r>
            <a:r>
              <a:rPr lang="lt-LT" sz="2400" baseline="30000" dirty="0">
                <a:latin typeface="Calibri"/>
                <a:ea typeface="Calibri"/>
                <a:cs typeface="Calibri"/>
              </a:rPr>
              <a:t>-12 </a:t>
            </a:r>
            <a:r>
              <a:rPr lang="lt-LT" sz="2400" dirty="0">
                <a:latin typeface="Calibri"/>
                <a:ea typeface="Calibri"/>
                <a:cs typeface="Calibri"/>
              </a:rPr>
              <a:t>F·500 V=165·10</a:t>
            </a:r>
            <a:r>
              <a:rPr lang="lt-LT" sz="2400" baseline="30000" dirty="0">
                <a:latin typeface="Calibri"/>
                <a:ea typeface="Calibri"/>
                <a:cs typeface="Calibri"/>
              </a:rPr>
              <a:t>-9</a:t>
            </a:r>
            <a:r>
              <a:rPr lang="lt-LT" sz="2400" dirty="0">
                <a:latin typeface="Calibri"/>
                <a:ea typeface="Calibri"/>
                <a:cs typeface="Calibri"/>
              </a:rPr>
              <a:t>C</a:t>
            </a:r>
            <a:br>
              <a:rPr lang="lt-LT" sz="2400" dirty="0">
                <a:latin typeface="Calibri"/>
              </a:rPr>
            </a:br>
            <a:br>
              <a:rPr lang="lt-LT" sz="2400" dirty="0">
                <a:latin typeface="Calibri"/>
              </a:rPr>
            </a:br>
            <a:r>
              <a:rPr lang="lt-LT" sz="2400" dirty="0">
                <a:latin typeface="Calibri"/>
                <a:ea typeface="Calibri"/>
                <a:cs typeface="Calibri"/>
              </a:rPr>
              <a:t>Ats . : q= 165·10</a:t>
            </a:r>
            <a:r>
              <a:rPr lang="lt-LT" sz="2400" baseline="30000" dirty="0">
                <a:latin typeface="Calibri"/>
                <a:ea typeface="Calibri"/>
                <a:cs typeface="Calibri"/>
              </a:rPr>
              <a:t>-9</a:t>
            </a:r>
            <a:r>
              <a:rPr lang="lt-LT" sz="2400" dirty="0">
                <a:latin typeface="Calibri"/>
                <a:ea typeface="Calibri"/>
                <a:cs typeface="Calibri"/>
              </a:rPr>
              <a:t>C</a:t>
            </a:r>
            <a:endParaRPr lang="lt-LT" sz="2400" baseline="30000" dirty="0">
              <a:latin typeface="Calibri"/>
              <a:ea typeface="Calibri"/>
              <a:cs typeface="Calibri"/>
            </a:endParaRPr>
          </a:p>
        </p:txBody>
      </p:sp>
      <p:sp>
        <p:nvSpPr>
          <p:cNvPr id="4" name="Rectangle 3">
            <a:extLst>
              <a:ext uri="{FF2B5EF4-FFF2-40B4-BE49-F238E27FC236}">
                <a16:creationId xmlns:a16="http://schemas.microsoft.com/office/drawing/2014/main" id="{5B624BAD-711C-4E8F-9624-655FA461EA23}"/>
              </a:ext>
            </a:extLst>
          </p:cNvPr>
          <p:cNvSpPr/>
          <p:nvPr/>
        </p:nvSpPr>
        <p:spPr>
          <a:xfrm>
            <a:off x="311750" y="0"/>
            <a:ext cx="2677721" cy="769441"/>
          </a:xfrm>
          <a:prstGeom prst="rect">
            <a:avLst/>
          </a:prstGeom>
          <a:noFill/>
        </p:spPr>
        <p:txBody>
          <a:bodyPr wrap="none" lIns="91440" tIns="45720" rIns="91440" bIns="45720">
            <a:spAutoFit/>
          </a:bodyPr>
          <a:lstStyle/>
          <a:p>
            <a:pPr algn="ctr"/>
            <a:r>
              <a:rPr lang="lt-LT" sz="4400" b="0" cap="none" spc="0" dirty="0">
                <a:ln w="0"/>
                <a:solidFill>
                  <a:schemeClr val="accent1"/>
                </a:solidFill>
                <a:effectLst>
                  <a:outerShdw blurRad="38100" dist="25400" dir="5400000" algn="ctr" rotWithShape="0">
                    <a:srgbClr val="6E747A">
                      <a:alpha val="43000"/>
                    </a:srgbClr>
                  </a:outerShdw>
                </a:effectLst>
              </a:rPr>
              <a:t>Uždaviniai:</a:t>
            </a:r>
            <a:endParaRPr lang="en-US" sz="4400" b="0" cap="none" spc="0" dirty="0">
              <a:ln w="0"/>
              <a:solidFill>
                <a:schemeClr val="accent1"/>
              </a:solidFill>
              <a:effectLst>
                <a:outerShdw blurRad="38100" dist="25400" dir="5400000" algn="ctr" rotWithShape="0">
                  <a:srgbClr val="6E747A">
                    <a:alpha val="43000"/>
                  </a:srgbClr>
                </a:outerShdw>
              </a:effectLst>
            </a:endParaRPr>
          </a:p>
        </p:txBody>
      </p:sp>
      <p:pic>
        <p:nvPicPr>
          <p:cNvPr id="5" name="Picture 4">
            <a:extLst>
              <a:ext uri="{FF2B5EF4-FFF2-40B4-BE49-F238E27FC236}">
                <a16:creationId xmlns:a16="http://schemas.microsoft.com/office/drawing/2014/main" id="{8D0A8788-1F5F-4E66-BB93-BD785EA398BF}"/>
              </a:ext>
            </a:extLst>
          </p:cNvPr>
          <p:cNvPicPr>
            <a:picLocks noChangeAspect="1"/>
          </p:cNvPicPr>
          <p:nvPr/>
        </p:nvPicPr>
        <p:blipFill>
          <a:blip r:embed="rId2"/>
          <a:stretch>
            <a:fillRect/>
          </a:stretch>
        </p:blipFill>
        <p:spPr>
          <a:xfrm>
            <a:off x="1629854" y="5959302"/>
            <a:ext cx="9262067" cy="707929"/>
          </a:xfrm>
          <a:prstGeom prst="rect">
            <a:avLst/>
          </a:prstGeom>
        </p:spPr>
      </p:pic>
    </p:spTree>
    <p:extLst>
      <p:ext uri="{BB962C8B-B14F-4D97-AF65-F5344CB8AC3E}">
        <p14:creationId xmlns:p14="http://schemas.microsoft.com/office/powerpoint/2010/main" val="380226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960874A6-893C-F581-2CF3-98A9A3A28B04}"/>
                  </a:ext>
                </a:extLst>
              </p:cNvPr>
              <p:cNvSpPr txBox="1"/>
              <p:nvPr/>
            </p:nvSpPr>
            <p:spPr>
              <a:xfrm flipH="1">
                <a:off x="786017" y="413656"/>
                <a:ext cx="10988640" cy="5905256"/>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182880" algn="just" defTabSz="914400">
                  <a:lnSpc>
                    <a:spcPct val="90000"/>
                  </a:lnSpc>
                  <a:spcAft>
                    <a:spcPts val="600"/>
                  </a:spcAft>
                  <a:buClr>
                    <a:schemeClr val="accent1"/>
                  </a:buClr>
                </a:pPr>
                <a:r>
                  <a:rPr lang="en-US" sz="2400" dirty="0"/>
                  <a:t>2. </a:t>
                </a:r>
                <a:r>
                  <a:rPr lang="lt-LT" sz="2400" dirty="0"/>
                  <a:t>Kondensatorius, kurio talpa yra 1mF, įkrautas 20 µF krūviu. Kokia yra kondensatoriaus įtampa?</a:t>
                </a:r>
              </a:p>
              <a:p>
                <a:pPr indent="-182880" defTabSz="914400">
                  <a:lnSpc>
                    <a:spcPct val="90000"/>
                  </a:lnSpc>
                  <a:spcAft>
                    <a:spcPts val="600"/>
                  </a:spcAft>
                  <a:buClr>
                    <a:schemeClr val="accent1"/>
                  </a:buClr>
                </a:pPr>
                <a:endParaRPr lang="lt-LT" sz="2400" dirty="0"/>
              </a:p>
              <a:p>
                <a:pPr indent="-182880" defTabSz="914400">
                  <a:lnSpc>
                    <a:spcPct val="90000"/>
                  </a:lnSpc>
                  <a:spcAft>
                    <a:spcPts val="600"/>
                  </a:spcAft>
                  <a:buClr>
                    <a:schemeClr val="accent1"/>
                  </a:buClr>
                </a:pPr>
                <a:r>
                  <a:rPr lang="en-US" sz="2400" dirty="0"/>
                  <a:t>DUOTA: C=1mF=1·10</a:t>
                </a:r>
                <a:r>
                  <a:rPr lang="en-US" sz="2400" baseline="30000" dirty="0"/>
                  <a:t>-3</a:t>
                </a:r>
                <a:r>
                  <a:rPr lang="en-US" sz="2400" dirty="0"/>
                  <a:t>F</a:t>
                </a:r>
                <a:br>
                  <a:rPr lang="en-US" sz="2400" dirty="0"/>
                </a:br>
                <a:r>
                  <a:rPr lang="en-US" sz="2400" dirty="0"/>
                  <a:t>                q=20 µC=20·10</a:t>
                </a:r>
                <a:r>
                  <a:rPr lang="en-US" sz="2400" baseline="30000" dirty="0"/>
                  <a:t>-6</a:t>
                </a:r>
                <a:r>
                  <a:rPr lang="en-US" sz="2400" dirty="0"/>
                  <a:t>C</a:t>
                </a:r>
              </a:p>
              <a:p>
                <a:pPr indent="-182880" defTabSz="914400">
                  <a:lnSpc>
                    <a:spcPct val="90000"/>
                  </a:lnSpc>
                  <a:spcAft>
                    <a:spcPts val="600"/>
                  </a:spcAft>
                  <a:buClr>
                    <a:schemeClr val="accent1"/>
                  </a:buClr>
                </a:pPr>
                <a:r>
                  <a:rPr lang="en-US" sz="2400" dirty="0"/>
                  <a:t>RASTI: U</a:t>
                </a:r>
                <a:br>
                  <a:rPr lang="en-US" sz="2400" dirty="0"/>
                </a:br>
                <a:br>
                  <a:rPr lang="en-US" sz="2400" dirty="0"/>
                </a:br>
                <a:r>
                  <a:rPr lang="en-US" sz="2400" dirty="0"/>
                  <a:t>U=q/C</a:t>
                </a:r>
                <a:br>
                  <a:rPr lang="en-US" sz="2400" dirty="0"/>
                </a:br>
                <a:br>
                  <a:rPr lang="en-US" sz="2400" dirty="0"/>
                </a:br>
                <a:r>
                  <a:rPr lang="en-US" sz="2400" dirty="0"/>
                  <a:t>U</a:t>
                </a:r>
                <a14:m>
                  <m:oMath xmlns:m="http://schemas.openxmlformats.org/officeDocument/2006/math">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a:latin typeface="Cambria Math" panose="02040503050406030204" pitchFamily="18" charset="0"/>
                          </a:rPr>
                          <m:t>20</m:t>
                        </m:r>
                        <m:r>
                          <a:rPr lang="en-US" sz="2400" b="0" i="1" smtClean="0">
                            <a:latin typeface="Cambria Math" panose="02040503050406030204" pitchFamily="18" charset="0"/>
                          </a:rPr>
                          <m:t>·</m:t>
                        </m:r>
                        <m:r>
                          <a:rPr lang="en-US" sz="2400" b="0" i="1">
                            <a:latin typeface="Cambria Math" panose="02040503050406030204" pitchFamily="18" charset="0"/>
                          </a:rPr>
                          <m:t>10</m:t>
                        </m:r>
                        <m:r>
                          <a:rPr lang="en-US" sz="2400" b="0" i="1" baseline="20000">
                            <a:latin typeface="Cambria Math" panose="02040503050406030204" pitchFamily="18" charset="0"/>
                          </a:rPr>
                          <m:t>−</m:t>
                        </m:r>
                        <m:r>
                          <a:rPr lang="en-US" sz="2400" i="1" baseline="20000">
                            <a:latin typeface="Cambria Math" panose="02040503050406030204" pitchFamily="18" charset="0"/>
                          </a:rPr>
                          <m:t>6</m:t>
                        </m:r>
                        <m:r>
                          <a:rPr lang="en-US" sz="2400" b="0" i="1">
                            <a:latin typeface="Cambria Math" panose="02040503050406030204" pitchFamily="18" charset="0"/>
                          </a:rPr>
                          <m:t>𝐶</m:t>
                        </m:r>
                      </m:num>
                      <m:den>
                        <m:r>
                          <a:rPr lang="en-US" sz="2400" b="0" i="1">
                            <a:latin typeface="Cambria Math" panose="02040503050406030204" pitchFamily="18" charset="0"/>
                          </a:rPr>
                          <m:t>1</m:t>
                        </m:r>
                        <m:r>
                          <a:rPr lang="en-US" sz="2400" b="0" i="1" smtClean="0">
                            <a:latin typeface="Cambria Math" panose="02040503050406030204" pitchFamily="18" charset="0"/>
                          </a:rPr>
                          <m:t>·</m:t>
                        </m:r>
                        <m:r>
                          <a:rPr lang="en-US" sz="2400" b="0" i="1">
                            <a:latin typeface="Cambria Math" panose="02040503050406030204" pitchFamily="18" charset="0"/>
                          </a:rPr>
                          <m:t>10</m:t>
                        </m:r>
                        <m:r>
                          <a:rPr lang="en-US" sz="2400" b="0" i="1" baseline="20000">
                            <a:latin typeface="Cambria Math" panose="02040503050406030204" pitchFamily="18" charset="0"/>
                          </a:rPr>
                          <m:t>−3</m:t>
                        </m:r>
                        <m:r>
                          <a:rPr lang="en-US" sz="2400" b="0" i="1">
                            <a:latin typeface="Cambria Math" panose="02040503050406030204" pitchFamily="18" charset="0"/>
                          </a:rPr>
                          <m:t>𝐹</m:t>
                        </m:r>
                      </m:den>
                    </m:f>
                  </m:oMath>
                </a14:m>
                <a:r>
                  <a:rPr lang="en-US" sz="2400" dirty="0"/>
                  <a:t>=20·10</a:t>
                </a:r>
                <a:r>
                  <a:rPr lang="en-US" sz="2400" baseline="30000" dirty="0"/>
                  <a:t>-3</a:t>
                </a:r>
                <a:r>
                  <a:rPr lang="en-US" sz="2400" dirty="0"/>
                  <a:t>V</a:t>
                </a:r>
                <a:br>
                  <a:rPr lang="en-US" sz="2400" dirty="0"/>
                </a:br>
                <a:br>
                  <a:rPr lang="en-US" sz="2400" dirty="0"/>
                </a:br>
                <a:r>
                  <a:rPr lang="en-US" sz="2400" dirty="0" err="1"/>
                  <a:t>Ats</a:t>
                </a:r>
                <a:r>
                  <a:rPr lang="en-US" sz="2400" dirty="0"/>
                  <a:t>. : U=20·10</a:t>
                </a:r>
                <a:r>
                  <a:rPr lang="en-US" sz="2400" baseline="30000" dirty="0"/>
                  <a:t>-3</a:t>
                </a:r>
                <a:r>
                  <a:rPr lang="en-US" sz="2400" dirty="0"/>
                  <a:t>V</a:t>
                </a:r>
                <a:br>
                  <a:rPr lang="en-US" sz="2400" dirty="0"/>
                </a:br>
                <a:br>
                  <a:rPr lang="en-US" sz="1500" dirty="0"/>
                </a:br>
                <a:endParaRPr lang="en-US" sz="1500" dirty="0"/>
              </a:p>
            </p:txBody>
          </p:sp>
        </mc:Choice>
        <mc:Fallback>
          <p:sp>
            <p:nvSpPr>
              <p:cNvPr id="2" name="TextBox 1">
                <a:extLst>
                  <a:ext uri="{FF2B5EF4-FFF2-40B4-BE49-F238E27FC236}">
                    <a16:creationId xmlns:a16="http://schemas.microsoft.com/office/drawing/2014/main" id="{960874A6-893C-F581-2CF3-98A9A3A28B04}"/>
                  </a:ext>
                </a:extLst>
              </p:cNvPr>
              <p:cNvSpPr txBox="1">
                <a:spLocks noRot="1" noChangeAspect="1" noMove="1" noResize="1" noEditPoints="1" noAdjustHandles="1" noChangeArrowheads="1" noChangeShapeType="1" noTextEdit="1"/>
              </p:cNvSpPr>
              <p:nvPr/>
            </p:nvSpPr>
            <p:spPr>
              <a:xfrm flipH="1">
                <a:off x="786017" y="413656"/>
                <a:ext cx="10988640" cy="5905256"/>
              </a:xfrm>
              <a:prstGeom prst="rect">
                <a:avLst/>
              </a:prstGeom>
              <a:blipFill>
                <a:blip r:embed="rId2"/>
                <a:stretch>
                  <a:fillRect l="-887" t="-1445" r="-776"/>
                </a:stretch>
              </a:blipFill>
            </p:spPr>
            <p:txBody>
              <a:bodyPr/>
              <a:lstStyle/>
              <a:p>
                <a:r>
                  <a:rPr lang="lt-LT">
                    <a:noFill/>
                  </a:rPr>
                  <a:t> </a:t>
                </a:r>
              </a:p>
            </p:txBody>
          </p:sp>
        </mc:Fallback>
      </mc:AlternateContent>
      <p:pic>
        <p:nvPicPr>
          <p:cNvPr id="6" name="Picture 5">
            <a:extLst>
              <a:ext uri="{FF2B5EF4-FFF2-40B4-BE49-F238E27FC236}">
                <a16:creationId xmlns:a16="http://schemas.microsoft.com/office/drawing/2014/main" id="{428665A0-B7DB-4A25-9BA4-DF8B9D301041}"/>
              </a:ext>
            </a:extLst>
          </p:cNvPr>
          <p:cNvPicPr>
            <a:picLocks noChangeAspect="1"/>
          </p:cNvPicPr>
          <p:nvPr/>
        </p:nvPicPr>
        <p:blipFill>
          <a:blip r:embed="rId3"/>
          <a:stretch>
            <a:fillRect/>
          </a:stretch>
        </p:blipFill>
        <p:spPr>
          <a:xfrm>
            <a:off x="2328696" y="5444197"/>
            <a:ext cx="7752383" cy="1405016"/>
          </a:xfrm>
          <a:prstGeom prst="rect">
            <a:avLst/>
          </a:prstGeom>
        </p:spPr>
      </p:pic>
    </p:spTree>
    <p:extLst>
      <p:ext uri="{BB962C8B-B14F-4D97-AF65-F5344CB8AC3E}">
        <p14:creationId xmlns:p14="http://schemas.microsoft.com/office/powerpoint/2010/main" val="4210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E5F32A-22C0-83AB-A561-B2C2443CE30D}"/>
              </a:ext>
            </a:extLst>
          </p:cNvPr>
          <p:cNvSpPr txBox="1"/>
          <p:nvPr/>
        </p:nvSpPr>
        <p:spPr>
          <a:xfrm>
            <a:off x="517022" y="385693"/>
            <a:ext cx="10962215" cy="567748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defTabSz="914400">
              <a:lnSpc>
                <a:spcPct val="90000"/>
              </a:lnSpc>
              <a:spcAft>
                <a:spcPts val="600"/>
              </a:spcAft>
              <a:buClr>
                <a:schemeClr val="accent1"/>
              </a:buClr>
            </a:pPr>
            <a:r>
              <a:rPr lang="lt-LT" sz="2400" dirty="0">
                <a:latin typeface="Calibri"/>
                <a:ea typeface="Calibri"/>
                <a:cs typeface="Calibri"/>
              </a:rPr>
              <a:t>3. Kondensatorius, kurio talpa yra 100 µF, įkrautas iki 50 V įtampos. Koks yra elektros krūvis kondensatoriuje?</a:t>
            </a:r>
          </a:p>
          <a:p>
            <a:pPr indent="-182880" defTabSz="914400">
              <a:lnSpc>
                <a:spcPct val="90000"/>
              </a:lnSpc>
              <a:spcAft>
                <a:spcPts val="600"/>
              </a:spcAft>
              <a:buClr>
                <a:schemeClr val="accent1"/>
              </a:buClr>
            </a:pPr>
            <a:endParaRPr lang="en-US" sz="2400" dirty="0">
              <a:latin typeface="Calibri"/>
              <a:ea typeface="Calibri"/>
              <a:cs typeface="Calibri"/>
            </a:endParaRPr>
          </a:p>
          <a:p>
            <a:pPr indent="-182880" defTabSz="914400">
              <a:lnSpc>
                <a:spcPct val="90000"/>
              </a:lnSpc>
              <a:spcAft>
                <a:spcPts val="600"/>
              </a:spcAft>
              <a:buClr>
                <a:schemeClr val="accent1"/>
              </a:buClr>
            </a:pPr>
            <a:r>
              <a:rPr lang="en-US" sz="2400" dirty="0">
                <a:latin typeface="Calibri"/>
                <a:ea typeface="Calibri"/>
                <a:cs typeface="Calibri"/>
              </a:rPr>
              <a:t>DUOTA: C=100 µF</a:t>
            </a:r>
          </a:p>
          <a:p>
            <a:pPr indent="-182880" defTabSz="914400">
              <a:lnSpc>
                <a:spcPct val="90000"/>
              </a:lnSpc>
              <a:spcAft>
                <a:spcPts val="600"/>
              </a:spcAft>
              <a:buClr>
                <a:schemeClr val="accent1"/>
              </a:buClr>
            </a:pPr>
            <a:r>
              <a:rPr lang="en-US" sz="2400" dirty="0">
                <a:latin typeface="Calibri"/>
                <a:ea typeface="Calibri"/>
                <a:cs typeface="Calibri"/>
              </a:rPr>
              <a:t>                U=50 V</a:t>
            </a:r>
          </a:p>
          <a:p>
            <a:pPr indent="-182880" defTabSz="914400">
              <a:lnSpc>
                <a:spcPct val="90000"/>
              </a:lnSpc>
              <a:spcAft>
                <a:spcPts val="600"/>
              </a:spcAft>
              <a:buClr>
                <a:schemeClr val="accent1"/>
              </a:buClr>
            </a:pPr>
            <a:r>
              <a:rPr lang="en-US" sz="2400" dirty="0">
                <a:latin typeface="Calibri"/>
                <a:ea typeface="Calibri"/>
                <a:cs typeface="Calibri"/>
              </a:rPr>
              <a:t>RASTI: q</a:t>
            </a:r>
          </a:p>
          <a:p>
            <a:pPr indent="-182880" defTabSz="914400">
              <a:lnSpc>
                <a:spcPct val="90000"/>
              </a:lnSpc>
              <a:spcAft>
                <a:spcPts val="600"/>
              </a:spcAft>
              <a:buClr>
                <a:schemeClr val="accent1"/>
              </a:buClr>
            </a:pPr>
            <a:endParaRPr lang="en-US" sz="2400" dirty="0">
              <a:latin typeface="Calibri"/>
              <a:ea typeface="Calibri"/>
              <a:cs typeface="Calibri"/>
            </a:endParaRPr>
          </a:p>
          <a:p>
            <a:pPr indent="-182880" defTabSz="914400">
              <a:lnSpc>
                <a:spcPct val="90000"/>
              </a:lnSpc>
              <a:spcAft>
                <a:spcPts val="600"/>
              </a:spcAft>
              <a:buClr>
                <a:schemeClr val="accent1"/>
              </a:buClr>
            </a:pPr>
            <a:r>
              <a:rPr lang="en-US" sz="2400" b="1" dirty="0">
                <a:latin typeface="Calibri"/>
                <a:ea typeface="Calibri"/>
                <a:cs typeface="Calibri"/>
              </a:rPr>
              <a:t>q=CU</a:t>
            </a:r>
          </a:p>
          <a:p>
            <a:pPr indent="-182880" defTabSz="914400">
              <a:lnSpc>
                <a:spcPct val="90000"/>
              </a:lnSpc>
              <a:spcAft>
                <a:spcPts val="600"/>
              </a:spcAft>
              <a:buClr>
                <a:schemeClr val="accent1"/>
              </a:buClr>
            </a:pPr>
            <a:endParaRPr lang="en-US" sz="2400" dirty="0">
              <a:latin typeface="Calibri"/>
              <a:ea typeface="Calibri"/>
              <a:cs typeface="Calibri"/>
            </a:endParaRPr>
          </a:p>
          <a:p>
            <a:pPr indent="-182880" defTabSz="914400">
              <a:lnSpc>
                <a:spcPct val="90000"/>
              </a:lnSpc>
              <a:spcAft>
                <a:spcPts val="600"/>
              </a:spcAft>
              <a:buClr>
                <a:schemeClr val="accent1"/>
              </a:buClr>
            </a:pPr>
            <a:r>
              <a:rPr lang="en-US" sz="2400" dirty="0">
                <a:latin typeface="Calibri"/>
                <a:ea typeface="Calibri"/>
                <a:cs typeface="Calibri"/>
              </a:rPr>
              <a:t>q=50·10</a:t>
            </a:r>
            <a:r>
              <a:rPr lang="en-US" sz="2400" baseline="30000" dirty="0">
                <a:latin typeface="Calibri"/>
                <a:ea typeface="Calibri"/>
                <a:cs typeface="Calibri"/>
              </a:rPr>
              <a:t>-4</a:t>
            </a:r>
            <a:r>
              <a:rPr lang="en-US" sz="2400" dirty="0">
                <a:latin typeface="Calibri"/>
                <a:ea typeface="Calibri"/>
                <a:cs typeface="Calibri"/>
              </a:rPr>
              <a:t>=5·</a:t>
            </a:r>
            <a:r>
              <a:rPr lang="en-US" sz="2400" dirty="0">
                <a:ea typeface="Calibri"/>
                <a:cs typeface="Calibri"/>
              </a:rPr>
              <a:t> 10</a:t>
            </a:r>
            <a:r>
              <a:rPr lang="en-US" sz="2400" baseline="30000" dirty="0">
                <a:ea typeface="Calibri"/>
                <a:cs typeface="Calibri"/>
              </a:rPr>
              <a:t>-3 </a:t>
            </a:r>
            <a:r>
              <a:rPr lang="lt-LT" sz="2400" dirty="0">
                <a:ea typeface="Calibri"/>
                <a:cs typeface="Calibri"/>
              </a:rPr>
              <a:t>F</a:t>
            </a:r>
            <a:r>
              <a:rPr lang="lt-LT" sz="2400" baseline="30000" dirty="0">
                <a:latin typeface="Calibri"/>
                <a:ea typeface="Calibri"/>
                <a:cs typeface="Calibri"/>
              </a:rPr>
              <a:t>                      </a:t>
            </a:r>
            <a:endParaRPr lang="en-US" sz="2400" baseline="30000" dirty="0">
              <a:latin typeface="Calibri"/>
              <a:ea typeface="Calibri"/>
              <a:cs typeface="Calibri"/>
            </a:endParaRPr>
          </a:p>
          <a:p>
            <a:pPr indent="-182880" defTabSz="914400">
              <a:lnSpc>
                <a:spcPct val="90000"/>
              </a:lnSpc>
              <a:spcAft>
                <a:spcPts val="600"/>
              </a:spcAft>
              <a:buClr>
                <a:schemeClr val="accent1"/>
              </a:buClr>
            </a:pPr>
            <a:endParaRPr lang="en-US" sz="2400" dirty="0">
              <a:latin typeface="Calibri"/>
              <a:ea typeface="Calibri"/>
              <a:cs typeface="Calibri"/>
            </a:endParaRPr>
          </a:p>
          <a:p>
            <a:pPr indent="-182880" defTabSz="914400">
              <a:lnSpc>
                <a:spcPct val="90000"/>
              </a:lnSpc>
              <a:spcAft>
                <a:spcPts val="600"/>
              </a:spcAft>
              <a:buClr>
                <a:schemeClr val="accent1"/>
              </a:buClr>
            </a:pPr>
            <a:r>
              <a:rPr lang="en-US" sz="2400" dirty="0" err="1">
                <a:latin typeface="Calibri"/>
                <a:ea typeface="Calibri"/>
                <a:cs typeface="Calibri"/>
              </a:rPr>
              <a:t>Ats</a:t>
            </a:r>
            <a:r>
              <a:rPr lang="en-US" sz="2400" dirty="0">
                <a:latin typeface="Calibri"/>
                <a:ea typeface="Calibri"/>
                <a:cs typeface="Calibri"/>
              </a:rPr>
              <a:t>.: q=</a:t>
            </a:r>
            <a:r>
              <a:rPr lang="en-US" sz="2400" dirty="0">
                <a:ea typeface="Calibri"/>
                <a:cs typeface="Calibri"/>
              </a:rPr>
              <a:t>5· 10</a:t>
            </a:r>
            <a:r>
              <a:rPr lang="en-US" sz="2400" baseline="30000" dirty="0">
                <a:ea typeface="Calibri"/>
                <a:cs typeface="Calibri"/>
              </a:rPr>
              <a:t>-3 </a:t>
            </a:r>
            <a:r>
              <a:rPr lang="lt-LT" sz="2400" dirty="0">
                <a:latin typeface="Calibri"/>
                <a:ea typeface="Calibri"/>
                <a:cs typeface="Calibri"/>
              </a:rPr>
              <a:t>F</a:t>
            </a:r>
            <a:endParaRPr lang="en-US" sz="2400" baseline="30000" dirty="0">
              <a:latin typeface="Calibri"/>
              <a:ea typeface="Calibri"/>
              <a:cs typeface="Calibri"/>
            </a:endParaRPr>
          </a:p>
          <a:p>
            <a:pPr indent="-182880" defTabSz="914400">
              <a:lnSpc>
                <a:spcPct val="90000"/>
              </a:lnSpc>
              <a:spcAft>
                <a:spcPts val="600"/>
              </a:spcAft>
              <a:buClr>
                <a:schemeClr val="accent1"/>
              </a:buClr>
            </a:pPr>
            <a:endParaRPr lang="en-US" sz="2400" dirty="0"/>
          </a:p>
          <a:p>
            <a:pPr indent="-182880" defTabSz="914400">
              <a:lnSpc>
                <a:spcPct val="90000"/>
              </a:lnSpc>
              <a:spcAft>
                <a:spcPts val="600"/>
              </a:spcAft>
              <a:buClr>
                <a:schemeClr val="accent1"/>
              </a:buClr>
            </a:pPr>
            <a:endParaRPr lang="en-US" sz="1500" dirty="0"/>
          </a:p>
          <a:p>
            <a:pPr indent="-182880" defTabSz="914400">
              <a:lnSpc>
                <a:spcPct val="90000"/>
              </a:lnSpc>
              <a:spcAft>
                <a:spcPts val="600"/>
              </a:spcAft>
              <a:buClr>
                <a:schemeClr val="accent1"/>
              </a:buClr>
            </a:pPr>
            <a:endParaRPr lang="en-US" sz="1500" dirty="0"/>
          </a:p>
        </p:txBody>
      </p:sp>
      <p:pic>
        <p:nvPicPr>
          <p:cNvPr id="3" name="Picture 2">
            <a:extLst>
              <a:ext uri="{FF2B5EF4-FFF2-40B4-BE49-F238E27FC236}">
                <a16:creationId xmlns:a16="http://schemas.microsoft.com/office/drawing/2014/main" id="{FFEB5C99-509D-4C1A-B323-27340AA984ED}"/>
              </a:ext>
            </a:extLst>
          </p:cNvPr>
          <p:cNvPicPr>
            <a:picLocks noChangeAspect="1"/>
          </p:cNvPicPr>
          <p:nvPr/>
        </p:nvPicPr>
        <p:blipFill>
          <a:blip r:embed="rId2"/>
          <a:stretch>
            <a:fillRect/>
          </a:stretch>
        </p:blipFill>
        <p:spPr>
          <a:xfrm>
            <a:off x="2880769" y="5753686"/>
            <a:ext cx="6718839" cy="995384"/>
          </a:xfrm>
          <a:prstGeom prst="rect">
            <a:avLst/>
          </a:prstGeom>
          <a:ln>
            <a:solidFill>
              <a:schemeClr val="accent1">
                <a:lumMod val="60000"/>
                <a:lumOff val="40000"/>
              </a:schemeClr>
            </a:solidFill>
          </a:ln>
        </p:spPr>
      </p:pic>
    </p:spTree>
    <p:extLst>
      <p:ext uri="{BB962C8B-B14F-4D97-AF65-F5344CB8AC3E}">
        <p14:creationId xmlns:p14="http://schemas.microsoft.com/office/powerpoint/2010/main" val="225920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6EF1885F-15F3-979C-126A-FAD4261A6CF8}"/>
                  </a:ext>
                </a:extLst>
              </p:cNvPr>
              <p:cNvSpPr txBox="1"/>
              <p:nvPr/>
            </p:nvSpPr>
            <p:spPr>
              <a:xfrm>
                <a:off x="374537" y="478655"/>
                <a:ext cx="11386054" cy="5936213"/>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Autofit/>
              </a:bodyPr>
              <a:lstStyle/>
              <a:p>
                <a:pPr indent="-182880" defTabSz="914400">
                  <a:lnSpc>
                    <a:spcPct val="90000"/>
                  </a:lnSpc>
                  <a:spcAft>
                    <a:spcPts val="600"/>
                  </a:spcAft>
                  <a:buClr>
                    <a:schemeClr val="accent1"/>
                  </a:buClr>
                </a:pPr>
                <a:r>
                  <a:rPr lang="lt-LT" sz="2400" dirty="0"/>
                  <a:t>4. Kondensatorius, kurio talpa yra 220 nF, 5krautas 10µC</a:t>
                </a:r>
                <a:r>
                  <a:rPr lang="en-US" sz="2400" dirty="0"/>
                  <a:t>. </a:t>
                </a:r>
                <a:r>
                  <a:rPr lang="lt-LT" sz="2400" dirty="0"/>
                  <a:t>Kokia yra kondensatoriaus įtampa?</a:t>
                </a:r>
              </a:p>
              <a:p>
                <a:pPr indent="-182880" defTabSz="914400">
                  <a:lnSpc>
                    <a:spcPct val="90000"/>
                  </a:lnSpc>
                  <a:spcAft>
                    <a:spcPts val="600"/>
                  </a:spcAft>
                  <a:buClr>
                    <a:schemeClr val="accent1"/>
                  </a:buClr>
                </a:pPr>
                <a:endParaRPr lang="en-US" sz="2400" dirty="0"/>
              </a:p>
              <a:p>
                <a:pPr indent="-182880" defTabSz="914400">
                  <a:lnSpc>
                    <a:spcPct val="90000"/>
                  </a:lnSpc>
                  <a:spcAft>
                    <a:spcPts val="600"/>
                  </a:spcAft>
                  <a:buClr>
                    <a:schemeClr val="accent1"/>
                  </a:buClr>
                </a:pPr>
                <a:r>
                  <a:rPr lang="en-US" sz="2400" dirty="0"/>
                  <a:t>DUOTA: C=220nF</a:t>
                </a:r>
                <a:r>
                  <a:rPr lang="lt-LT" sz="2400" dirty="0"/>
                  <a:t>    </a:t>
                </a:r>
                <a:r>
                  <a:rPr lang="en-US" sz="2400" dirty="0"/>
                  <a:t>F=220·10</a:t>
                </a:r>
                <a:r>
                  <a:rPr lang="en-US" sz="2400" baseline="30000" dirty="0"/>
                  <a:t>-9</a:t>
                </a:r>
                <a:r>
                  <a:rPr lang="en-US" sz="2400" dirty="0"/>
                  <a:t> F</a:t>
                </a:r>
              </a:p>
              <a:p>
                <a:pPr indent="-182880" defTabSz="914400">
                  <a:lnSpc>
                    <a:spcPct val="90000"/>
                  </a:lnSpc>
                  <a:spcAft>
                    <a:spcPts val="600"/>
                  </a:spcAft>
                  <a:buClr>
                    <a:schemeClr val="accent1"/>
                  </a:buClr>
                </a:pPr>
                <a:r>
                  <a:rPr lang="en-US" sz="2400" dirty="0"/>
                  <a:t>               q=10µC    C=10µC·10</a:t>
                </a:r>
                <a:r>
                  <a:rPr lang="en-US" sz="2400" baseline="30000" dirty="0"/>
                  <a:t>-6</a:t>
                </a:r>
              </a:p>
              <a:p>
                <a:pPr indent="-182880" defTabSz="914400">
                  <a:lnSpc>
                    <a:spcPct val="90000"/>
                  </a:lnSpc>
                  <a:spcAft>
                    <a:spcPts val="600"/>
                  </a:spcAft>
                  <a:buClr>
                    <a:schemeClr val="accent1"/>
                  </a:buClr>
                </a:pPr>
                <a:r>
                  <a:rPr lang="en-US" sz="2400" dirty="0"/>
                  <a:t>RASTI:    U</a:t>
                </a:r>
              </a:p>
              <a:p>
                <a:pPr indent="-182880" defTabSz="914400">
                  <a:lnSpc>
                    <a:spcPct val="90000"/>
                  </a:lnSpc>
                  <a:spcAft>
                    <a:spcPts val="600"/>
                  </a:spcAft>
                  <a:buClr>
                    <a:schemeClr val="accent1"/>
                  </a:buClr>
                </a:pPr>
                <a:endParaRPr lang="en-US" sz="2400" dirty="0"/>
              </a:p>
              <a:p>
                <a:pPr indent="-182880" defTabSz="914400">
                  <a:lnSpc>
                    <a:spcPct val="90000"/>
                  </a:lnSpc>
                  <a:spcAft>
                    <a:spcPts val="600"/>
                  </a:spcAft>
                  <a:buClr>
                    <a:schemeClr val="accent1"/>
                  </a:buClr>
                </a:pPr>
                <a:r>
                  <a:rPr lang="en-US" sz="2400" b="1" dirty="0"/>
                  <a:t>U=q/C</a:t>
                </a:r>
              </a:p>
              <a:p>
                <a:pPr indent="-182880" defTabSz="914400">
                  <a:lnSpc>
                    <a:spcPct val="90000"/>
                  </a:lnSpc>
                  <a:spcAft>
                    <a:spcPts val="600"/>
                  </a:spcAft>
                  <a:buClr>
                    <a:schemeClr val="accent1"/>
                  </a:buClr>
                </a:pPr>
                <a:endParaRPr lang="en-US" sz="2400" b="1" dirty="0"/>
              </a:p>
              <a:p>
                <a:pPr indent="-182880" defTabSz="914400">
                  <a:lnSpc>
                    <a:spcPct val="90000"/>
                  </a:lnSpc>
                  <a:spcAft>
                    <a:spcPts val="600"/>
                  </a:spcAft>
                  <a:buClr>
                    <a:schemeClr val="accent1"/>
                  </a:buClr>
                </a:pPr>
                <a:r>
                  <a:rPr lang="en-US" sz="2400" dirty="0"/>
                  <a:t>U</a:t>
                </a:r>
                <a14:m>
                  <m:oMath xmlns:m="http://schemas.openxmlformats.org/officeDocument/2006/math">
                    <m:r>
                      <a:rPr lang="en-US" sz="2400" b="0" i="1">
                        <a:latin typeface="Cambria Math" panose="02040503050406030204" pitchFamily="18" charset="0"/>
                      </a:rPr>
                      <m:t>=</m:t>
                    </m:r>
                    <m:f>
                      <m:fPr>
                        <m:ctrlPr>
                          <a:rPr lang="en-US" sz="2400" i="1">
                            <a:latin typeface="Cambria Math" panose="02040503050406030204" pitchFamily="18" charset="0"/>
                          </a:rPr>
                        </m:ctrlPr>
                      </m:fPr>
                      <m:num>
                        <m:r>
                          <a:rPr lang="en-US" sz="2400" b="0" i="1">
                            <a:latin typeface="Cambria Math" panose="02040503050406030204" pitchFamily="18" charset="0"/>
                          </a:rPr>
                          <m:t>10</m:t>
                        </m:r>
                        <m:r>
                          <a:rPr lang="en-US" sz="2400" b="0" i="1" smtClean="0">
                            <a:latin typeface="Cambria Math" panose="02040503050406030204" pitchFamily="18" charset="0"/>
                          </a:rPr>
                          <m:t>·</m:t>
                        </m:r>
                        <m:r>
                          <a:rPr lang="en-US" sz="2400" b="0" i="1">
                            <a:latin typeface="Cambria Math" panose="02040503050406030204" pitchFamily="18" charset="0"/>
                          </a:rPr>
                          <m:t>10−6 </m:t>
                        </m:r>
                        <m:r>
                          <a:rPr lang="en-US" sz="2400" b="0" i="1">
                            <a:latin typeface="Cambria Math" panose="02040503050406030204" pitchFamily="18" charset="0"/>
                          </a:rPr>
                          <m:t>𝐶</m:t>
                        </m:r>
                      </m:num>
                      <m:den>
                        <m:r>
                          <a:rPr lang="en-US" sz="2400" b="0" i="1">
                            <a:latin typeface="Cambria Math" panose="02040503050406030204" pitchFamily="18" charset="0"/>
                          </a:rPr>
                          <m:t>220</m:t>
                        </m:r>
                        <m:r>
                          <a:rPr lang="en-US" sz="2400" b="0" i="1" smtClean="0">
                            <a:latin typeface="Cambria Math" panose="02040503050406030204" pitchFamily="18" charset="0"/>
                          </a:rPr>
                          <m:t>·</m:t>
                        </m:r>
                        <m:r>
                          <a:rPr lang="en-US" sz="2400" b="0" i="1">
                            <a:latin typeface="Cambria Math" panose="02040503050406030204" pitchFamily="18" charset="0"/>
                          </a:rPr>
                          <m:t>10−9 </m:t>
                        </m:r>
                        <m:r>
                          <a:rPr lang="en-US" sz="2400" b="0" i="1">
                            <a:latin typeface="Cambria Math" panose="02040503050406030204" pitchFamily="18" charset="0"/>
                          </a:rPr>
                          <m:t>𝐹</m:t>
                        </m:r>
                      </m:den>
                    </m:f>
                  </m:oMath>
                </a14:m>
                <a:r>
                  <a:rPr lang="en-US" sz="2400" dirty="0"/>
                  <a:t> = 0,045·10</a:t>
                </a:r>
                <a:r>
                  <a:rPr lang="en-US" sz="2400" baseline="30000" dirty="0"/>
                  <a:t>3</a:t>
                </a:r>
                <a:r>
                  <a:rPr lang="en-US" sz="2400" dirty="0"/>
                  <a:t>=45 V</a:t>
                </a:r>
              </a:p>
              <a:p>
                <a:pPr indent="-182880" defTabSz="914400">
                  <a:lnSpc>
                    <a:spcPct val="90000"/>
                  </a:lnSpc>
                  <a:spcAft>
                    <a:spcPts val="600"/>
                  </a:spcAft>
                  <a:buClr>
                    <a:schemeClr val="accent1"/>
                  </a:buClr>
                </a:pPr>
                <a:endParaRPr lang="en-US" sz="2400" dirty="0"/>
              </a:p>
              <a:p>
                <a:pPr indent="-182880" defTabSz="914400">
                  <a:lnSpc>
                    <a:spcPct val="90000"/>
                  </a:lnSpc>
                  <a:spcAft>
                    <a:spcPts val="600"/>
                  </a:spcAft>
                  <a:buClr>
                    <a:schemeClr val="accent1"/>
                  </a:buClr>
                </a:pPr>
                <a:endParaRPr lang="en-US" sz="2400" dirty="0"/>
              </a:p>
              <a:p>
                <a:pPr indent="-182880" defTabSz="914400">
                  <a:lnSpc>
                    <a:spcPct val="90000"/>
                  </a:lnSpc>
                  <a:spcAft>
                    <a:spcPts val="600"/>
                  </a:spcAft>
                  <a:buClr>
                    <a:schemeClr val="accent1"/>
                  </a:buClr>
                </a:pPr>
                <a:r>
                  <a:rPr lang="en-US" sz="2400" dirty="0" err="1"/>
                  <a:t>Ats</a:t>
                </a:r>
                <a:r>
                  <a:rPr lang="en-US" sz="2400" dirty="0"/>
                  <a:t>.: U=45V</a:t>
                </a:r>
              </a:p>
            </p:txBody>
          </p:sp>
        </mc:Choice>
        <mc:Fallback>
          <p:sp>
            <p:nvSpPr>
              <p:cNvPr id="2" name="TextBox 1">
                <a:extLst>
                  <a:ext uri="{FF2B5EF4-FFF2-40B4-BE49-F238E27FC236}">
                    <a16:creationId xmlns:a16="http://schemas.microsoft.com/office/drawing/2014/main" id="{6EF1885F-15F3-979C-126A-FAD4261A6CF8}"/>
                  </a:ext>
                </a:extLst>
              </p:cNvPr>
              <p:cNvSpPr txBox="1">
                <a:spLocks noRot="1" noChangeAspect="1" noMove="1" noResize="1" noEditPoints="1" noAdjustHandles="1" noChangeArrowheads="1" noChangeShapeType="1" noTextEdit="1"/>
              </p:cNvSpPr>
              <p:nvPr/>
            </p:nvSpPr>
            <p:spPr>
              <a:xfrm>
                <a:off x="374537" y="478655"/>
                <a:ext cx="11386054" cy="5936213"/>
              </a:xfrm>
              <a:prstGeom prst="rect">
                <a:avLst/>
              </a:prstGeom>
              <a:blipFill>
                <a:blip r:embed="rId2"/>
                <a:stretch>
                  <a:fillRect l="-803" t="-1439"/>
                </a:stretch>
              </a:blipFill>
            </p:spPr>
            <p:txBody>
              <a:bodyPr/>
              <a:lstStyle/>
              <a:p>
                <a:r>
                  <a:rPr lang="lt-LT">
                    <a:noFill/>
                  </a:rPr>
                  <a:t> </a:t>
                </a:r>
              </a:p>
            </p:txBody>
          </p:sp>
        </mc:Fallback>
      </mc:AlternateContent>
      <p:pic>
        <p:nvPicPr>
          <p:cNvPr id="3" name="Picture 2">
            <a:extLst>
              <a:ext uri="{FF2B5EF4-FFF2-40B4-BE49-F238E27FC236}">
                <a16:creationId xmlns:a16="http://schemas.microsoft.com/office/drawing/2014/main" id="{D0E6FC24-94FE-4A45-A055-90597D6477F0}"/>
              </a:ext>
            </a:extLst>
          </p:cNvPr>
          <p:cNvPicPr>
            <a:picLocks noChangeAspect="1"/>
          </p:cNvPicPr>
          <p:nvPr/>
        </p:nvPicPr>
        <p:blipFill>
          <a:blip r:embed="rId3"/>
          <a:stretch>
            <a:fillRect/>
          </a:stretch>
        </p:blipFill>
        <p:spPr>
          <a:xfrm>
            <a:off x="3263142" y="6053049"/>
            <a:ext cx="6110630" cy="652591"/>
          </a:xfrm>
          <a:prstGeom prst="rect">
            <a:avLst/>
          </a:prstGeom>
        </p:spPr>
      </p:pic>
    </p:spTree>
    <p:extLst>
      <p:ext uri="{BB962C8B-B14F-4D97-AF65-F5344CB8AC3E}">
        <p14:creationId xmlns:p14="http://schemas.microsoft.com/office/powerpoint/2010/main" val="18966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3157FD93-F263-0154-CB63-D6ED6FB17EBF}"/>
                  </a:ext>
                </a:extLst>
              </p:cNvPr>
              <p:cNvSpPr txBox="1"/>
              <p:nvPr/>
            </p:nvSpPr>
            <p:spPr>
              <a:xfrm>
                <a:off x="386712" y="344037"/>
                <a:ext cx="11078457" cy="508609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fontScale="85000" lnSpcReduction="20000"/>
              </a:bodyPr>
              <a:lstStyle/>
              <a:p>
                <a:pPr indent="-182880" defTabSz="914400">
                  <a:lnSpc>
                    <a:spcPct val="90000"/>
                  </a:lnSpc>
                  <a:spcAft>
                    <a:spcPts val="600"/>
                  </a:spcAft>
                  <a:buClr>
                    <a:schemeClr val="accent1"/>
                  </a:buClr>
                </a:pPr>
                <a:r>
                  <a:rPr lang="lt-LT" sz="2800" dirty="0"/>
                  <a:t>5. Kondensatorių prijungė prie U=100 V įtampos šaltinio ir jame sukaupė q=2mC. Kokia yra kondensatoriaus talpa</a:t>
                </a:r>
                <a:r>
                  <a:rPr lang="en-US" sz="2800" dirty="0"/>
                  <a:t>?</a:t>
                </a:r>
              </a:p>
              <a:p>
                <a:pPr indent="-182880" defTabSz="914400">
                  <a:lnSpc>
                    <a:spcPct val="90000"/>
                  </a:lnSpc>
                  <a:spcAft>
                    <a:spcPts val="600"/>
                  </a:spcAft>
                  <a:buClr>
                    <a:schemeClr val="accent1"/>
                  </a:buClr>
                </a:pPr>
                <a:endParaRPr lang="en-US" sz="2800" dirty="0"/>
              </a:p>
              <a:p>
                <a:pPr indent="-182880" defTabSz="914400">
                  <a:lnSpc>
                    <a:spcPct val="90000"/>
                  </a:lnSpc>
                  <a:spcAft>
                    <a:spcPts val="600"/>
                  </a:spcAft>
                  <a:buClr>
                    <a:schemeClr val="accent1"/>
                  </a:buClr>
                </a:pPr>
                <a:r>
                  <a:rPr lang="en-US" sz="2800" dirty="0"/>
                  <a:t>DUOTA: U=100 V</a:t>
                </a:r>
              </a:p>
              <a:p>
                <a:pPr indent="-182880" defTabSz="914400">
                  <a:lnSpc>
                    <a:spcPct val="90000"/>
                  </a:lnSpc>
                  <a:spcAft>
                    <a:spcPts val="600"/>
                  </a:spcAft>
                  <a:buClr>
                    <a:schemeClr val="accent1"/>
                  </a:buClr>
                </a:pPr>
                <a:r>
                  <a:rPr lang="en-US" sz="2800" dirty="0"/>
                  <a:t>               q=2mC=0,002C</a:t>
                </a:r>
              </a:p>
              <a:p>
                <a:pPr indent="-182880" defTabSz="914400">
                  <a:lnSpc>
                    <a:spcPct val="90000"/>
                  </a:lnSpc>
                  <a:spcAft>
                    <a:spcPts val="600"/>
                  </a:spcAft>
                  <a:buClr>
                    <a:schemeClr val="accent1"/>
                  </a:buClr>
                </a:pPr>
                <a:r>
                  <a:rPr lang="en-US" sz="2800" dirty="0"/>
                  <a:t>RASTI: C</a:t>
                </a:r>
              </a:p>
              <a:p>
                <a:pPr indent="-182880" defTabSz="914400">
                  <a:lnSpc>
                    <a:spcPct val="90000"/>
                  </a:lnSpc>
                  <a:spcAft>
                    <a:spcPts val="600"/>
                  </a:spcAft>
                  <a:buClr>
                    <a:schemeClr val="accent1"/>
                  </a:buClr>
                </a:pPr>
                <a:endParaRPr lang="en-US" sz="2800" dirty="0"/>
              </a:p>
              <a:p>
                <a:pPr indent="-182880" defTabSz="914400">
                  <a:lnSpc>
                    <a:spcPct val="90000"/>
                  </a:lnSpc>
                  <a:spcAft>
                    <a:spcPts val="600"/>
                  </a:spcAft>
                  <a:buClr>
                    <a:schemeClr val="accent1"/>
                  </a:buClr>
                </a:pPr>
                <a:endParaRPr lang="en-US" sz="2800" dirty="0"/>
              </a:p>
              <a:p>
                <a:pPr indent="-182880" defTabSz="914400">
                  <a:lnSpc>
                    <a:spcPct val="90000"/>
                  </a:lnSpc>
                  <a:spcAft>
                    <a:spcPts val="600"/>
                  </a:spcAft>
                  <a:buClr>
                    <a:schemeClr val="accent1"/>
                  </a:buClr>
                </a:pPr>
                <a:r>
                  <a:rPr lang="en-US" sz="2800" b="1" dirty="0"/>
                  <a:t>C=q/U</a:t>
                </a:r>
              </a:p>
              <a:p>
                <a:pPr indent="-182880" defTabSz="914400">
                  <a:lnSpc>
                    <a:spcPct val="90000"/>
                  </a:lnSpc>
                  <a:spcAft>
                    <a:spcPts val="600"/>
                  </a:spcAft>
                  <a:buClr>
                    <a:schemeClr val="accent1"/>
                  </a:buClr>
                </a:pPr>
                <a:endParaRPr lang="en-US" sz="2800" b="1" dirty="0"/>
              </a:p>
              <a:p>
                <a:pPr indent="-182880" defTabSz="914400">
                  <a:lnSpc>
                    <a:spcPct val="90000"/>
                  </a:lnSpc>
                  <a:spcAft>
                    <a:spcPts val="600"/>
                  </a:spcAft>
                  <a:buClr>
                    <a:schemeClr val="accent1"/>
                  </a:buClr>
                </a:pPr>
                <a:r>
                  <a:rPr lang="en-US" sz="2800" b="0" dirty="0"/>
                  <a:t>C</a:t>
                </a:r>
                <a14:m>
                  <m:oMath xmlns:m="http://schemas.openxmlformats.org/officeDocument/2006/math">
                    <m:r>
                      <a:rPr lang="en-US" sz="2800" b="0" i="1">
                        <a:latin typeface="Cambria Math" panose="02040503050406030204" pitchFamily="18" charset="0"/>
                      </a:rPr>
                      <m:t>=</m:t>
                    </m:r>
                    <m:f>
                      <m:fPr>
                        <m:ctrlPr>
                          <a:rPr lang="en-US" sz="2800" i="1">
                            <a:latin typeface="Cambria Math" panose="02040503050406030204" pitchFamily="18" charset="0"/>
                          </a:rPr>
                        </m:ctrlPr>
                      </m:fPr>
                      <m:num>
                        <m:r>
                          <a:rPr lang="en-US" sz="2800" b="0" i="1">
                            <a:latin typeface="Cambria Math" panose="02040503050406030204" pitchFamily="18" charset="0"/>
                          </a:rPr>
                          <m:t>0.002</m:t>
                        </m:r>
                        <m:r>
                          <a:rPr lang="en-US" sz="2800" b="0" i="1">
                            <a:latin typeface="Cambria Math" panose="02040503050406030204" pitchFamily="18" charset="0"/>
                          </a:rPr>
                          <m:t>𝐶</m:t>
                        </m:r>
                      </m:num>
                      <m:den>
                        <m:r>
                          <a:rPr lang="en-US" sz="2800" b="0" i="1">
                            <a:latin typeface="Cambria Math" panose="02040503050406030204" pitchFamily="18" charset="0"/>
                          </a:rPr>
                          <m:t>100</m:t>
                        </m:r>
                        <m:r>
                          <a:rPr lang="en-US" sz="2800" b="0" i="1">
                            <a:latin typeface="Cambria Math" panose="02040503050406030204" pitchFamily="18" charset="0"/>
                          </a:rPr>
                          <m:t>𝑉</m:t>
                        </m:r>
                      </m:den>
                    </m:f>
                  </m:oMath>
                </a14:m>
                <a:r>
                  <a:rPr lang="en-US" sz="2800" dirty="0"/>
                  <a:t>=0.00002F=2·10</a:t>
                </a:r>
                <a:r>
                  <a:rPr lang="en-US" sz="2800" baseline="30000" dirty="0"/>
                  <a:t>-5</a:t>
                </a:r>
                <a:r>
                  <a:rPr lang="en-US" sz="2800" dirty="0"/>
                  <a:t>=20µF</a:t>
                </a:r>
              </a:p>
              <a:p>
                <a:pPr indent="-182880" defTabSz="914400">
                  <a:lnSpc>
                    <a:spcPct val="90000"/>
                  </a:lnSpc>
                  <a:spcAft>
                    <a:spcPts val="600"/>
                  </a:spcAft>
                  <a:buClr>
                    <a:schemeClr val="accent1"/>
                  </a:buClr>
                </a:pPr>
                <a:endParaRPr lang="en-US" sz="2800" b="1" dirty="0"/>
              </a:p>
              <a:p>
                <a:pPr indent="-182880" defTabSz="914400">
                  <a:lnSpc>
                    <a:spcPct val="90000"/>
                  </a:lnSpc>
                  <a:spcAft>
                    <a:spcPts val="600"/>
                  </a:spcAft>
                  <a:buClr>
                    <a:schemeClr val="accent1"/>
                  </a:buClr>
                </a:pPr>
                <a:endParaRPr lang="en-US" sz="2800" dirty="0"/>
              </a:p>
              <a:p>
                <a:pPr indent="-182880" defTabSz="914400">
                  <a:lnSpc>
                    <a:spcPct val="90000"/>
                  </a:lnSpc>
                  <a:spcAft>
                    <a:spcPts val="600"/>
                  </a:spcAft>
                  <a:buClr>
                    <a:schemeClr val="accent1"/>
                  </a:buClr>
                </a:pPr>
                <a:r>
                  <a:rPr lang="en-US" sz="2800" dirty="0" err="1"/>
                  <a:t>Ats</a:t>
                </a:r>
                <a:r>
                  <a:rPr lang="en-US" sz="2800" dirty="0"/>
                  <a:t>.: C= 0.00002F=2·10</a:t>
                </a:r>
                <a:r>
                  <a:rPr lang="en-US" sz="2800" baseline="30000" dirty="0"/>
                  <a:t>-5</a:t>
                </a:r>
                <a:r>
                  <a:rPr lang="en-US" sz="2800" dirty="0"/>
                  <a:t>=20µF</a:t>
                </a:r>
              </a:p>
              <a:p>
                <a:pPr indent="-182880" defTabSz="914400">
                  <a:lnSpc>
                    <a:spcPct val="90000"/>
                  </a:lnSpc>
                  <a:spcAft>
                    <a:spcPts val="600"/>
                  </a:spcAft>
                  <a:buClr>
                    <a:schemeClr val="accent1"/>
                  </a:buClr>
                </a:pPr>
                <a:endParaRPr lang="en-US" sz="1300" baseline="30000" dirty="0"/>
              </a:p>
            </p:txBody>
          </p:sp>
        </mc:Choice>
        <mc:Fallback>
          <p:sp>
            <p:nvSpPr>
              <p:cNvPr id="2" name="TextBox 1">
                <a:extLst>
                  <a:ext uri="{FF2B5EF4-FFF2-40B4-BE49-F238E27FC236}">
                    <a16:creationId xmlns:a16="http://schemas.microsoft.com/office/drawing/2014/main" id="{3157FD93-F263-0154-CB63-D6ED6FB17EBF}"/>
                  </a:ext>
                </a:extLst>
              </p:cNvPr>
              <p:cNvSpPr txBox="1">
                <a:spLocks noRot="1" noChangeAspect="1" noMove="1" noResize="1" noEditPoints="1" noAdjustHandles="1" noChangeArrowheads="1" noChangeShapeType="1" noTextEdit="1"/>
              </p:cNvSpPr>
              <p:nvPr/>
            </p:nvSpPr>
            <p:spPr>
              <a:xfrm>
                <a:off x="386712" y="344037"/>
                <a:ext cx="11078457" cy="5086092"/>
              </a:xfrm>
              <a:prstGeom prst="rect">
                <a:avLst/>
              </a:prstGeom>
              <a:blipFill>
                <a:blip r:embed="rId2"/>
                <a:stretch>
                  <a:fillRect l="-825" t="-2754"/>
                </a:stretch>
              </a:blipFill>
            </p:spPr>
            <p:txBody>
              <a:bodyPr/>
              <a:lstStyle/>
              <a:p>
                <a:r>
                  <a:rPr lang="lt-LT">
                    <a:noFill/>
                  </a:rPr>
                  <a:t> </a:t>
                </a:r>
              </a:p>
            </p:txBody>
          </p:sp>
        </mc:Fallback>
      </mc:AlternateContent>
      <p:pic>
        <p:nvPicPr>
          <p:cNvPr id="4" name="Picture 3">
            <a:extLst>
              <a:ext uri="{FF2B5EF4-FFF2-40B4-BE49-F238E27FC236}">
                <a16:creationId xmlns:a16="http://schemas.microsoft.com/office/drawing/2014/main" id="{F513BE2E-81FD-4CC3-90DA-D047FADAE0DE}"/>
              </a:ext>
            </a:extLst>
          </p:cNvPr>
          <p:cNvPicPr>
            <a:picLocks noChangeAspect="1"/>
          </p:cNvPicPr>
          <p:nvPr/>
        </p:nvPicPr>
        <p:blipFill>
          <a:blip r:embed="rId3"/>
          <a:stretch>
            <a:fillRect/>
          </a:stretch>
        </p:blipFill>
        <p:spPr>
          <a:xfrm>
            <a:off x="2644828" y="5824026"/>
            <a:ext cx="6562464" cy="817066"/>
          </a:xfrm>
          <a:prstGeom prst="rect">
            <a:avLst/>
          </a:prstGeom>
        </p:spPr>
      </p:pic>
    </p:spTree>
    <p:extLst>
      <p:ext uri="{BB962C8B-B14F-4D97-AF65-F5344CB8AC3E}">
        <p14:creationId xmlns:p14="http://schemas.microsoft.com/office/powerpoint/2010/main" val="347690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B7D00F92-35B4-74EE-A21B-1959B22B1AAC}"/>
                  </a:ext>
                </a:extLst>
              </p:cNvPr>
              <p:cNvSpPr txBox="1"/>
              <p:nvPr/>
            </p:nvSpPr>
            <p:spPr>
              <a:xfrm>
                <a:off x="281465" y="167812"/>
                <a:ext cx="11479126" cy="669018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182880" algn="just" defTabSz="914400">
                  <a:lnSpc>
                    <a:spcPct val="90000"/>
                  </a:lnSpc>
                  <a:spcAft>
                    <a:spcPts val="600"/>
                  </a:spcAft>
                  <a:buClr>
                    <a:schemeClr val="accent1"/>
                  </a:buClr>
                </a:pPr>
                <a:r>
                  <a:rPr lang="lt-LT" sz="2400" dirty="0"/>
                  <a:t>6</a:t>
                </a:r>
                <a:r>
                  <a:rPr lang="en-US" sz="2400" dirty="0"/>
                  <a:t>. </a:t>
                </a:r>
                <a:r>
                  <a:rPr lang="lt-LT" sz="2400" dirty="0"/>
                  <a:t>50 µF talpos kondensatoriui buvo suteikta 25 mC elektros krūvis. Iki kokios įtampos įsielektrino kondensatoriaus plokštelės</a:t>
                </a:r>
                <a:r>
                  <a:rPr lang="en-US" sz="2400" dirty="0"/>
                  <a:t>?</a:t>
                </a:r>
              </a:p>
              <a:p>
                <a:pPr indent="-182880" algn="just" defTabSz="914400">
                  <a:lnSpc>
                    <a:spcPct val="90000"/>
                  </a:lnSpc>
                  <a:spcAft>
                    <a:spcPts val="600"/>
                  </a:spcAft>
                  <a:buClr>
                    <a:schemeClr val="accent1"/>
                  </a:buClr>
                </a:pPr>
                <a:endParaRPr lang="en-US" sz="2400" dirty="0"/>
              </a:p>
              <a:p>
                <a:pPr indent="-182880" algn="just" defTabSz="914400">
                  <a:lnSpc>
                    <a:spcPct val="90000"/>
                  </a:lnSpc>
                  <a:spcAft>
                    <a:spcPts val="600"/>
                  </a:spcAft>
                  <a:buClr>
                    <a:schemeClr val="accent1"/>
                  </a:buClr>
                </a:pPr>
                <a:r>
                  <a:rPr lang="en-US" sz="2400" dirty="0"/>
                  <a:t>DUOTA: C=50µF=50·10</a:t>
                </a:r>
                <a:r>
                  <a:rPr lang="en-US" sz="2400" baseline="30000" dirty="0"/>
                  <a:t>-6</a:t>
                </a:r>
                <a:r>
                  <a:rPr lang="en-US" sz="2400" dirty="0"/>
                  <a:t> F</a:t>
                </a:r>
              </a:p>
              <a:p>
                <a:pPr indent="-182880" algn="just" defTabSz="914400">
                  <a:lnSpc>
                    <a:spcPct val="90000"/>
                  </a:lnSpc>
                  <a:spcAft>
                    <a:spcPts val="600"/>
                  </a:spcAft>
                  <a:buClr>
                    <a:schemeClr val="accent1"/>
                  </a:buClr>
                </a:pPr>
                <a:r>
                  <a:rPr lang="en-US" sz="2400" dirty="0"/>
                  <a:t>                q=25M</a:t>
                </a:r>
                <a:r>
                  <a:rPr lang="lt-LT" sz="2400" dirty="0"/>
                  <a:t>C</a:t>
                </a:r>
                <a:r>
                  <a:rPr lang="en-US" sz="2400" dirty="0"/>
                  <a:t>=25·10</a:t>
                </a:r>
                <a:r>
                  <a:rPr lang="en-US" sz="2400" baseline="30000" dirty="0"/>
                  <a:t>-3</a:t>
                </a:r>
                <a:r>
                  <a:rPr lang="en-US" sz="2400" dirty="0"/>
                  <a:t> C</a:t>
                </a:r>
              </a:p>
              <a:p>
                <a:pPr indent="-182880" algn="just" defTabSz="914400">
                  <a:lnSpc>
                    <a:spcPct val="90000"/>
                  </a:lnSpc>
                  <a:spcAft>
                    <a:spcPts val="600"/>
                  </a:spcAft>
                  <a:buClr>
                    <a:schemeClr val="accent1"/>
                  </a:buClr>
                </a:pPr>
                <a:r>
                  <a:rPr lang="en-US" sz="2400" dirty="0"/>
                  <a:t>RASTI: U</a:t>
                </a:r>
              </a:p>
              <a:p>
                <a:pPr indent="-182880" algn="just" defTabSz="914400">
                  <a:lnSpc>
                    <a:spcPct val="90000"/>
                  </a:lnSpc>
                  <a:spcAft>
                    <a:spcPts val="600"/>
                  </a:spcAft>
                  <a:buClr>
                    <a:schemeClr val="accent1"/>
                  </a:buClr>
                </a:pPr>
                <a:endParaRPr lang="en-US" sz="2400" dirty="0"/>
              </a:p>
              <a:p>
                <a:pPr indent="-182880" algn="just" defTabSz="914400">
                  <a:lnSpc>
                    <a:spcPct val="90000"/>
                  </a:lnSpc>
                  <a:spcAft>
                    <a:spcPts val="600"/>
                  </a:spcAft>
                  <a:buClr>
                    <a:schemeClr val="accent1"/>
                  </a:buClr>
                </a:pPr>
                <a:r>
                  <a:rPr lang="en-US" sz="2400" b="1" dirty="0"/>
                  <a:t>U=q/C</a:t>
                </a:r>
              </a:p>
              <a:p>
                <a:pPr indent="-182880" algn="just" defTabSz="914400">
                  <a:lnSpc>
                    <a:spcPct val="90000"/>
                  </a:lnSpc>
                  <a:spcAft>
                    <a:spcPts val="600"/>
                  </a:spcAft>
                  <a:buClr>
                    <a:schemeClr val="accent1"/>
                  </a:buClr>
                </a:pPr>
                <a:endParaRPr lang="en-US" sz="2400" b="1" dirty="0"/>
              </a:p>
              <a:p>
                <a:pPr indent="-182880" algn="just" defTabSz="914400">
                  <a:lnSpc>
                    <a:spcPct val="90000"/>
                  </a:lnSpc>
                  <a:spcAft>
                    <a:spcPts val="600"/>
                  </a:spcAft>
                  <a:buClr>
                    <a:schemeClr val="accent1"/>
                  </a:buClr>
                </a:pPr>
                <a:r>
                  <a:rPr lang="en-US" sz="2400" dirty="0"/>
                  <a:t>U = </a:t>
                </a:r>
                <a14:m>
                  <m:oMath xmlns:m="http://schemas.openxmlformats.org/officeDocument/2006/math">
                    <m:f>
                      <m:fPr>
                        <m:ctrlPr>
                          <a:rPr lang="en-US" sz="2400" i="1">
                            <a:latin typeface="Cambria Math" panose="02040503050406030204" pitchFamily="18" charset="0"/>
                          </a:rPr>
                        </m:ctrlPr>
                      </m:fPr>
                      <m:num>
                        <m:r>
                          <a:rPr lang="en-US" sz="2400" b="0" i="1">
                            <a:latin typeface="Cambria Math" panose="02040503050406030204" pitchFamily="18" charset="0"/>
                          </a:rPr>
                          <m:t>25</m:t>
                        </m:r>
                        <m:r>
                          <a:rPr lang="en-US" sz="2400" b="0" i="1" smtClean="0">
                            <a:latin typeface="Cambria Math" panose="02040503050406030204" pitchFamily="18" charset="0"/>
                          </a:rPr>
                          <m:t>·</m:t>
                        </m:r>
                        <m:r>
                          <a:rPr lang="en-US" sz="2400" b="0" i="1">
                            <a:latin typeface="Cambria Math" panose="02040503050406030204" pitchFamily="18" charset="0"/>
                          </a:rPr>
                          <m:t>10</m:t>
                        </m:r>
                        <m:r>
                          <a:rPr lang="en-US" sz="2400" b="0" i="1" baseline="30000">
                            <a:latin typeface="Cambria Math" panose="02040503050406030204" pitchFamily="18" charset="0"/>
                          </a:rPr>
                          <m:t>−3</m:t>
                        </m:r>
                      </m:num>
                      <m:den>
                        <m:r>
                          <a:rPr lang="en-US" sz="2400" b="0" i="1">
                            <a:latin typeface="Cambria Math" panose="02040503050406030204" pitchFamily="18" charset="0"/>
                          </a:rPr>
                          <m:t>50</m:t>
                        </m:r>
                        <m:r>
                          <a:rPr lang="en-US" sz="2400" b="0" i="1" smtClean="0">
                            <a:latin typeface="Cambria Math" panose="02040503050406030204" pitchFamily="18" charset="0"/>
                          </a:rPr>
                          <m:t>·</m:t>
                        </m:r>
                        <m:r>
                          <a:rPr lang="en-US" sz="2400" b="0" i="1">
                            <a:latin typeface="Cambria Math" panose="02040503050406030204" pitchFamily="18" charset="0"/>
                          </a:rPr>
                          <m:t>10</m:t>
                        </m:r>
                        <m:r>
                          <a:rPr lang="en-US" sz="2400" b="0" i="1" baseline="30000">
                            <a:latin typeface="Cambria Math" panose="02040503050406030204" pitchFamily="18" charset="0"/>
                          </a:rPr>
                          <m:t>−6</m:t>
                        </m:r>
                      </m:den>
                    </m:f>
                    <m:r>
                      <a:rPr lang="en-US" sz="2400" b="0" i="0">
                        <a:latin typeface="Cambria Math" panose="02040503050406030204" pitchFamily="18" charset="0"/>
                      </a:rPr>
                      <m:t>=0.5</m:t>
                    </m:r>
                    <m:r>
                      <a:rPr lang="en-US" sz="2400" b="0" i="1" smtClean="0">
                        <a:latin typeface="Cambria Math" panose="02040503050406030204" pitchFamily="18" charset="0"/>
                      </a:rPr>
                      <m:t>·</m:t>
                    </m:r>
                    <m:r>
                      <a:rPr lang="en-US" sz="2400" b="0" i="0">
                        <a:latin typeface="Cambria Math" panose="02040503050406030204" pitchFamily="18" charset="0"/>
                      </a:rPr>
                      <m:t>10</m:t>
                    </m:r>
                    <m:r>
                      <a:rPr lang="en-US" sz="2400" b="0" i="0" baseline="30000">
                        <a:latin typeface="Cambria Math" panose="02040503050406030204" pitchFamily="18" charset="0"/>
                      </a:rPr>
                      <m:t>3</m:t>
                    </m:r>
                  </m:oMath>
                </a14:m>
                <a:r>
                  <a:rPr lang="en-US" sz="2400" baseline="30000" dirty="0"/>
                  <a:t> </a:t>
                </a:r>
                <a:r>
                  <a:rPr lang="en-US" sz="2400" dirty="0"/>
                  <a:t> V</a:t>
                </a:r>
                <a:endParaRPr lang="en-US" sz="2400" baseline="30000" dirty="0"/>
              </a:p>
              <a:p>
                <a:pPr indent="-182880" algn="just" defTabSz="914400">
                  <a:lnSpc>
                    <a:spcPct val="90000"/>
                  </a:lnSpc>
                  <a:spcAft>
                    <a:spcPts val="600"/>
                  </a:spcAft>
                  <a:buClr>
                    <a:schemeClr val="accent1"/>
                  </a:buClr>
                </a:pPr>
                <a:endParaRPr lang="en-US" sz="2400" b="1" dirty="0"/>
              </a:p>
              <a:p>
                <a:pPr indent="-182880" algn="just" defTabSz="914400">
                  <a:lnSpc>
                    <a:spcPct val="90000"/>
                  </a:lnSpc>
                  <a:spcAft>
                    <a:spcPts val="600"/>
                  </a:spcAft>
                  <a:buClr>
                    <a:schemeClr val="accent1"/>
                  </a:buClr>
                </a:pPr>
                <a:endParaRPr lang="en-US" sz="2400" b="1" dirty="0"/>
              </a:p>
              <a:p>
                <a:pPr indent="-182880" algn="just" defTabSz="914400">
                  <a:lnSpc>
                    <a:spcPct val="90000"/>
                  </a:lnSpc>
                  <a:spcAft>
                    <a:spcPts val="600"/>
                  </a:spcAft>
                  <a:buClr>
                    <a:schemeClr val="accent1"/>
                  </a:buClr>
                </a:pPr>
                <a:r>
                  <a:rPr lang="en-US" sz="2400" dirty="0" err="1"/>
                  <a:t>Ats</a:t>
                </a:r>
                <a:r>
                  <a:rPr lang="en-US" sz="2400" dirty="0"/>
                  <a:t>.: U=0.5·10</a:t>
                </a:r>
                <a:r>
                  <a:rPr lang="en-US" sz="2400" baseline="30000" dirty="0"/>
                  <a:t>3</a:t>
                </a:r>
                <a:r>
                  <a:rPr lang="en-US" sz="2400" b="1" dirty="0"/>
                  <a:t> </a:t>
                </a:r>
                <a:r>
                  <a:rPr lang="en-US" sz="2400" dirty="0"/>
                  <a:t>V</a:t>
                </a:r>
              </a:p>
            </p:txBody>
          </p:sp>
        </mc:Choice>
        <mc:Fallback>
          <p:sp>
            <p:nvSpPr>
              <p:cNvPr id="2" name="TextBox 1">
                <a:extLst>
                  <a:ext uri="{FF2B5EF4-FFF2-40B4-BE49-F238E27FC236}">
                    <a16:creationId xmlns:a16="http://schemas.microsoft.com/office/drawing/2014/main" id="{B7D00F92-35B4-74EE-A21B-1959B22B1AAC}"/>
                  </a:ext>
                </a:extLst>
              </p:cNvPr>
              <p:cNvSpPr txBox="1">
                <a:spLocks noRot="1" noChangeAspect="1" noMove="1" noResize="1" noEditPoints="1" noAdjustHandles="1" noChangeArrowheads="1" noChangeShapeType="1" noTextEdit="1"/>
              </p:cNvSpPr>
              <p:nvPr/>
            </p:nvSpPr>
            <p:spPr>
              <a:xfrm>
                <a:off x="281465" y="167812"/>
                <a:ext cx="11479126" cy="6690188"/>
              </a:xfrm>
              <a:prstGeom prst="rect">
                <a:avLst/>
              </a:prstGeom>
              <a:blipFill>
                <a:blip r:embed="rId2"/>
                <a:stretch>
                  <a:fillRect l="-797" t="-1276" r="-850"/>
                </a:stretch>
              </a:blipFill>
            </p:spPr>
            <p:txBody>
              <a:bodyPr/>
              <a:lstStyle/>
              <a:p>
                <a:r>
                  <a:rPr lang="lt-LT">
                    <a:noFill/>
                  </a:rPr>
                  <a:t> </a:t>
                </a:r>
              </a:p>
            </p:txBody>
          </p:sp>
        </mc:Fallback>
      </mc:AlternateContent>
      <p:pic>
        <p:nvPicPr>
          <p:cNvPr id="3" name="Picture 2">
            <a:extLst>
              <a:ext uri="{FF2B5EF4-FFF2-40B4-BE49-F238E27FC236}">
                <a16:creationId xmlns:a16="http://schemas.microsoft.com/office/drawing/2014/main" id="{89194305-33C7-4D49-85F2-0CF1F411D783}"/>
              </a:ext>
            </a:extLst>
          </p:cNvPr>
          <p:cNvPicPr>
            <a:picLocks noChangeAspect="1"/>
          </p:cNvPicPr>
          <p:nvPr/>
        </p:nvPicPr>
        <p:blipFill>
          <a:blip r:embed="rId3"/>
          <a:stretch>
            <a:fillRect/>
          </a:stretch>
        </p:blipFill>
        <p:spPr>
          <a:xfrm>
            <a:off x="3011033" y="5795889"/>
            <a:ext cx="6369524" cy="713386"/>
          </a:xfrm>
          <a:prstGeom prst="rect">
            <a:avLst/>
          </a:prstGeom>
        </p:spPr>
      </p:pic>
    </p:spTree>
    <p:extLst>
      <p:ext uri="{BB962C8B-B14F-4D97-AF65-F5344CB8AC3E}">
        <p14:creationId xmlns:p14="http://schemas.microsoft.com/office/powerpoint/2010/main" val="170383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FDE9D-FDA2-80F3-2531-C52FD4B8E01E}"/>
              </a:ext>
            </a:extLst>
          </p:cNvPr>
          <p:cNvSpPr>
            <a:spLocks noGrp="1"/>
          </p:cNvSpPr>
          <p:nvPr>
            <p:ph idx="1"/>
          </p:nvPr>
        </p:nvSpPr>
        <p:spPr>
          <a:xfrm>
            <a:off x="5373166" y="1684123"/>
            <a:ext cx="6594651" cy="4936304"/>
          </a:xfrm>
        </p:spPr>
        <p:txBody>
          <a:bodyPr vert="horz" lIns="91440" tIns="45720" rIns="91440" bIns="45720" rtlCol="0" anchor="t">
            <a:noAutofit/>
          </a:bodyPr>
          <a:lstStyle/>
          <a:p>
            <a:pPr marL="342900" indent="-342900" algn="just">
              <a:buAutoNum type="arabicPeriod"/>
            </a:pPr>
            <a:r>
              <a:rPr lang="lt-LT" sz="2000" b="1" dirty="0">
                <a:latin typeface="Calibri"/>
                <a:ea typeface="Calibri"/>
                <a:cs typeface="Calibri"/>
              </a:rPr>
              <a:t>TYRIMO TIKSLAS: </a:t>
            </a:r>
            <a:r>
              <a:rPr lang="lt-LT" sz="2000" dirty="0">
                <a:latin typeface="Calibri"/>
                <a:ea typeface="Calibri"/>
                <a:cs typeface="Calibri"/>
              </a:rPr>
              <a:t>Išsiaiškinti,</a:t>
            </a:r>
            <a:r>
              <a:rPr lang="lt-LT" sz="2000" b="1" dirty="0">
                <a:latin typeface="Calibri"/>
                <a:ea typeface="Calibri"/>
                <a:cs typeface="Calibri"/>
              </a:rPr>
              <a:t> </a:t>
            </a:r>
            <a:r>
              <a:rPr lang="lt-LT" sz="2000" dirty="0">
                <a:latin typeface="Calibri"/>
                <a:ea typeface="Calibri"/>
                <a:cs typeface="Calibri"/>
              </a:rPr>
              <a:t>Kaip keisis bendra kondensatorių talpa elektros grandinėje juos sujungus lygiagrečiai ir nuosekliai.</a:t>
            </a:r>
          </a:p>
          <a:p>
            <a:pPr marL="342900" indent="-342900" algn="just">
              <a:buAutoNum type="arabicPeriod"/>
            </a:pPr>
            <a:r>
              <a:rPr lang="lt-LT" sz="2000" b="1" dirty="0">
                <a:latin typeface="Calibri"/>
                <a:ea typeface="Calibri"/>
                <a:cs typeface="Calibri"/>
              </a:rPr>
              <a:t>HIPOTEZĖ: </a:t>
            </a:r>
            <a:r>
              <a:rPr lang="lt-LT" sz="2000" dirty="0">
                <a:latin typeface="Calibri"/>
                <a:ea typeface="Calibri"/>
                <a:cs typeface="Calibri"/>
              </a:rPr>
              <a:t>Sujungus kondensatorius lygiagrečiai jų talpa bus didesnė ir šviesos diodai švies stipriau.</a:t>
            </a:r>
          </a:p>
          <a:p>
            <a:pPr marL="342900" indent="-342900" algn="just">
              <a:buAutoNum type="arabicPeriod"/>
            </a:pPr>
            <a:r>
              <a:rPr lang="lt-LT" sz="2000" b="1" dirty="0">
                <a:latin typeface="Calibri"/>
                <a:ea typeface="Calibri"/>
                <a:cs typeface="Calibri"/>
              </a:rPr>
              <a:t>TYRIMO PRIEMONĖS: </a:t>
            </a:r>
            <a:r>
              <a:rPr lang="lt-LT" sz="2000" dirty="0">
                <a:latin typeface="Calibri"/>
                <a:ea typeface="Calibri"/>
                <a:cs typeface="Times New Roman"/>
              </a:rPr>
              <a:t>Maketavimo plokštė, jungiamieji laidai, jungtis elementui 6F22 9V, elektrolitinis kondensatorius 4700 m (2 vnt.), diodas 1N4001 (1 vnt.), rezistoriai 470 Ω (2 vnt.), šviesos diodai 5 mm (2 vnt.), elementas 6F22 9V</a:t>
            </a:r>
          </a:p>
          <a:p>
            <a:pPr marL="342900" indent="-342900" algn="just">
              <a:buAutoNum type="arabicPeriod"/>
            </a:pPr>
            <a:r>
              <a:rPr lang="lt-LT" sz="2000" b="1" dirty="0">
                <a:latin typeface="Calibri"/>
                <a:ea typeface="Calibri"/>
                <a:cs typeface="Calibri"/>
              </a:rPr>
              <a:t>VEIKLOS  EIGA:</a:t>
            </a:r>
            <a:r>
              <a:rPr lang="lt-LT" sz="2000" dirty="0">
                <a:latin typeface="Calibri"/>
                <a:ea typeface="Calibri"/>
                <a:cs typeface="Calibri"/>
              </a:rPr>
              <a:t> Susipažinti su elektros grandinės    schema. Atpažinti ir apibūdinti elektros grandinės dalis, jų jungimo būdą.</a:t>
            </a:r>
          </a:p>
          <a:p>
            <a:pPr marL="342900" indent="-342900" algn="just">
              <a:buAutoNum type="arabicPeriod"/>
            </a:pPr>
            <a:endParaRPr lang="en-US" sz="2000" dirty="0">
              <a:latin typeface="Calibri"/>
              <a:ea typeface="Calibri"/>
              <a:cs typeface="Calibri"/>
            </a:endParaRPr>
          </a:p>
          <a:p>
            <a:pPr marL="0" indent="0" algn="just">
              <a:buNone/>
            </a:pPr>
            <a:endParaRPr lang="en-US" sz="2000" dirty="0">
              <a:latin typeface="Calibri"/>
              <a:ea typeface="Calibri"/>
              <a:cs typeface="Calibri"/>
            </a:endParaRPr>
          </a:p>
          <a:p>
            <a:pPr marL="342900" indent="-342900" algn="just">
              <a:buAutoNum type="arabicPeriod"/>
            </a:pPr>
            <a:endParaRPr lang="en-US" sz="2000" dirty="0">
              <a:latin typeface="Century Schoolbook"/>
              <a:cs typeface="Times New Roman"/>
            </a:endParaRPr>
          </a:p>
          <a:p>
            <a:pPr marL="0" indent="0">
              <a:buNone/>
            </a:pPr>
            <a:endParaRPr lang="en-US" sz="1600" dirty="0">
              <a:latin typeface="Times New Roman"/>
              <a:cs typeface="Times New Roman"/>
            </a:endParaRPr>
          </a:p>
        </p:txBody>
      </p:sp>
      <p:pic>
        <p:nvPicPr>
          <p:cNvPr id="5" name="Picture 4">
            <a:extLst>
              <a:ext uri="{FF2B5EF4-FFF2-40B4-BE49-F238E27FC236}">
                <a16:creationId xmlns:a16="http://schemas.microsoft.com/office/drawing/2014/main" id="{1DB63DE8-2974-59B3-101D-63740105758F}"/>
              </a:ext>
            </a:extLst>
          </p:cNvPr>
          <p:cNvPicPr>
            <a:picLocks noChangeAspect="1"/>
          </p:cNvPicPr>
          <p:nvPr/>
        </p:nvPicPr>
        <p:blipFill>
          <a:blip r:embed="rId2"/>
          <a:stretch>
            <a:fillRect/>
          </a:stretch>
        </p:blipFill>
        <p:spPr>
          <a:xfrm>
            <a:off x="224182" y="1957733"/>
            <a:ext cx="4719983" cy="2014883"/>
          </a:xfrm>
          <a:prstGeom prst="rect">
            <a:avLst/>
          </a:prstGeom>
        </p:spPr>
      </p:pic>
      <p:pic>
        <p:nvPicPr>
          <p:cNvPr id="6" name="Picture 5">
            <a:extLst>
              <a:ext uri="{FF2B5EF4-FFF2-40B4-BE49-F238E27FC236}">
                <a16:creationId xmlns:a16="http://schemas.microsoft.com/office/drawing/2014/main" id="{3EC79E02-9A3C-2CD8-41F1-E8148F11BFAF}"/>
              </a:ext>
            </a:extLst>
          </p:cNvPr>
          <p:cNvPicPr>
            <a:picLocks noChangeAspect="1"/>
          </p:cNvPicPr>
          <p:nvPr/>
        </p:nvPicPr>
        <p:blipFill>
          <a:blip r:embed="rId3"/>
          <a:stretch>
            <a:fillRect/>
          </a:stretch>
        </p:blipFill>
        <p:spPr>
          <a:xfrm>
            <a:off x="74750" y="4124877"/>
            <a:ext cx="4886325" cy="2495550"/>
          </a:xfrm>
          <a:prstGeom prst="rect">
            <a:avLst/>
          </a:prstGeom>
        </p:spPr>
      </p:pic>
      <p:sp>
        <p:nvSpPr>
          <p:cNvPr id="4" name="Rectangle 3">
            <a:extLst>
              <a:ext uri="{FF2B5EF4-FFF2-40B4-BE49-F238E27FC236}">
                <a16:creationId xmlns:a16="http://schemas.microsoft.com/office/drawing/2014/main" id="{72F9A76D-DBB5-4C81-A449-6F3675E5B623}"/>
              </a:ext>
            </a:extLst>
          </p:cNvPr>
          <p:cNvSpPr/>
          <p:nvPr/>
        </p:nvSpPr>
        <p:spPr>
          <a:xfrm>
            <a:off x="2299871" y="237573"/>
            <a:ext cx="6888873" cy="1446550"/>
          </a:xfrm>
          <a:prstGeom prst="rect">
            <a:avLst/>
          </a:prstGeom>
          <a:noFill/>
        </p:spPr>
        <p:txBody>
          <a:bodyPr wrap="non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latin typeface="Calibri"/>
                <a:ea typeface="Calibri"/>
                <a:cs typeface="Calibri"/>
              </a:rPr>
              <a:t>KONDENSATORIŲ JUNGIMAS </a:t>
            </a:r>
            <a:endParaRPr lang="lt-LT" sz="4400" b="0" cap="none" spc="0" dirty="0">
              <a:ln w="0"/>
              <a:solidFill>
                <a:schemeClr val="accent1"/>
              </a:solidFill>
              <a:effectLst>
                <a:outerShdw blurRad="38100" dist="25400" dir="5400000" algn="ctr" rotWithShape="0">
                  <a:srgbClr val="6E747A">
                    <a:alpha val="43000"/>
                  </a:srgbClr>
                </a:outerShdw>
              </a:effectLst>
              <a:latin typeface="Calibri"/>
              <a:ea typeface="Calibri"/>
              <a:cs typeface="Calibri"/>
            </a:endParaRPr>
          </a:p>
          <a:p>
            <a:pPr algn="ctr"/>
            <a:r>
              <a:rPr lang="en-US" sz="4400" b="0" cap="none" spc="0" dirty="0">
                <a:ln w="0"/>
                <a:solidFill>
                  <a:schemeClr val="accent1"/>
                </a:solidFill>
                <a:effectLst>
                  <a:outerShdw blurRad="38100" dist="25400" dir="5400000" algn="ctr" rotWithShape="0">
                    <a:srgbClr val="6E747A">
                      <a:alpha val="43000"/>
                    </a:srgbClr>
                  </a:outerShdw>
                </a:effectLst>
                <a:latin typeface="Calibri"/>
                <a:ea typeface="Calibri"/>
                <a:cs typeface="Calibri"/>
              </a:rPr>
              <a:t>NUOSEKLIAI IR LYGIAGREČIAI</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9617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453C97-96DC-9BF3-FC83-E9E50E04DF11}"/>
              </a:ext>
            </a:extLst>
          </p:cNvPr>
          <p:cNvSpPr txBox="1"/>
          <p:nvPr/>
        </p:nvSpPr>
        <p:spPr>
          <a:xfrm>
            <a:off x="529814" y="89624"/>
            <a:ext cx="9939130" cy="66787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latin typeface="Calibri"/>
                <a:ea typeface="Calibri"/>
                <a:cs typeface="Times New Roman"/>
              </a:rPr>
              <a:t>Susipažinti su toliau pateikiama elektros grandinės schema ( 1 pav. ) Atpažinti ir apibūdinti schemoje pavaizduotas elektros grandinės dalis, jų jungimo būdą:</a:t>
            </a: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r>
              <a:rPr lang="lt-LT" sz="1100" dirty="0">
                <a:latin typeface="Calibri"/>
                <a:ea typeface="Calibri"/>
                <a:cs typeface="Times New Roman"/>
              </a:rPr>
              <a:t>                                                           1 pav.    </a:t>
            </a:r>
            <a:r>
              <a:rPr lang="lt-LT" dirty="0">
                <a:latin typeface="Calibri"/>
                <a:ea typeface="Calibri"/>
                <a:cs typeface="Times New Roman"/>
              </a:rPr>
              <a:t>   </a:t>
            </a:r>
          </a:p>
          <a:p>
            <a:r>
              <a:rPr lang="lt-LT" sz="2000" dirty="0">
                <a:latin typeface="Calibri"/>
                <a:ea typeface="Calibri"/>
                <a:cs typeface="Times New Roman"/>
              </a:rPr>
              <a:t>S1 - jungiklis</a:t>
            </a:r>
          </a:p>
          <a:p>
            <a:r>
              <a:rPr lang="lt-LT" sz="2000" dirty="0">
                <a:latin typeface="Calibri"/>
                <a:ea typeface="Calibri"/>
                <a:cs typeface="Times New Roman"/>
              </a:rPr>
              <a:t>D1 - diodas</a:t>
            </a:r>
          </a:p>
          <a:p>
            <a:r>
              <a:rPr lang="lt-LT" sz="2000" dirty="0">
                <a:latin typeface="Calibri"/>
                <a:ea typeface="Calibri"/>
                <a:cs typeface="Times New Roman"/>
              </a:rPr>
              <a:t>C1, C2 – kondensatoriai            </a:t>
            </a:r>
          </a:p>
          <a:p>
            <a:r>
              <a:rPr lang="lt-LT" sz="2000" dirty="0">
                <a:latin typeface="Calibri"/>
                <a:ea typeface="Calibri"/>
                <a:cs typeface="Times New Roman"/>
              </a:rPr>
              <a:t>R1, R2 – rezistorius</a:t>
            </a:r>
          </a:p>
          <a:p>
            <a:r>
              <a:rPr lang="lt-LT" sz="2000" dirty="0">
                <a:latin typeface="Calibri"/>
                <a:ea typeface="Calibri"/>
                <a:cs typeface="Times New Roman"/>
              </a:rPr>
              <a:t>LED1, LED2 - šviesos diodai</a:t>
            </a:r>
          </a:p>
          <a:p>
            <a:endParaRPr lang="lt-LT" sz="2000" dirty="0">
              <a:latin typeface="Calibri"/>
              <a:ea typeface="Calibri"/>
              <a:cs typeface="Times New Roman"/>
            </a:endParaRPr>
          </a:p>
          <a:p>
            <a:r>
              <a:rPr lang="lt-LT" sz="2000" dirty="0">
                <a:latin typeface="Calibri"/>
                <a:ea typeface="Calibri"/>
                <a:cs typeface="Times New Roman"/>
              </a:rPr>
              <a:t>Jungimo būdas –lygiagretusis.</a:t>
            </a:r>
          </a:p>
          <a:p>
            <a:endParaRPr lang="en-US" dirty="0">
              <a:latin typeface="Calibri"/>
              <a:ea typeface="Calibri"/>
              <a:cs typeface="Times New Roman"/>
            </a:endParaRPr>
          </a:p>
          <a:p>
            <a:endParaRPr lang="en-US" dirty="0">
              <a:latin typeface="Times New Roman"/>
              <a:cs typeface="Times New Roman"/>
            </a:endParaRPr>
          </a:p>
          <a:p>
            <a:r>
              <a:rPr lang="en-US" dirty="0">
                <a:latin typeface="Times New Roman"/>
                <a:cs typeface="Times New Roman"/>
              </a:rPr>
              <a:t>              </a:t>
            </a:r>
            <a:r>
              <a:rPr lang="en-US" dirty="0">
                <a:latin typeface="Times New Roman"/>
                <a:ea typeface="Calibri"/>
                <a:cs typeface="Times New Roman"/>
              </a:rPr>
              <a:t> </a:t>
            </a:r>
            <a:r>
              <a:rPr lang="en-US" sz="1100" dirty="0">
                <a:latin typeface="Calibri"/>
                <a:ea typeface="Calibri"/>
                <a:cs typeface="Times New Roman"/>
              </a:rPr>
              <a:t>           </a:t>
            </a:r>
            <a:endParaRPr lang="en-US" dirty="0"/>
          </a:p>
          <a:p>
            <a:endParaRPr lang="en-US" dirty="0">
              <a:latin typeface="Times New Roman"/>
              <a:cs typeface="Times New Roman"/>
            </a:endParaRPr>
          </a:p>
        </p:txBody>
      </p:sp>
      <p:pic>
        <p:nvPicPr>
          <p:cNvPr id="3" name="Picture 2">
            <a:extLst>
              <a:ext uri="{FF2B5EF4-FFF2-40B4-BE49-F238E27FC236}">
                <a16:creationId xmlns:a16="http://schemas.microsoft.com/office/drawing/2014/main" id="{ED979B61-4E57-08B6-11C2-33FAF160D1C4}"/>
              </a:ext>
            </a:extLst>
          </p:cNvPr>
          <p:cNvPicPr>
            <a:picLocks noChangeAspect="1"/>
          </p:cNvPicPr>
          <p:nvPr/>
        </p:nvPicPr>
        <p:blipFill>
          <a:blip r:embed="rId2"/>
          <a:stretch>
            <a:fillRect/>
          </a:stretch>
        </p:blipFill>
        <p:spPr>
          <a:xfrm>
            <a:off x="1961354" y="801395"/>
            <a:ext cx="5029200" cy="2324100"/>
          </a:xfrm>
          <a:prstGeom prst="rect">
            <a:avLst/>
          </a:prstGeom>
        </p:spPr>
      </p:pic>
    </p:spTree>
    <p:extLst>
      <p:ext uri="{BB962C8B-B14F-4D97-AF65-F5344CB8AC3E}">
        <p14:creationId xmlns:p14="http://schemas.microsoft.com/office/powerpoint/2010/main" val="2842446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tačiakampis 2">
            <a:extLst>
              <a:ext uri="{FF2B5EF4-FFF2-40B4-BE49-F238E27FC236}">
                <a16:creationId xmlns:a16="http://schemas.microsoft.com/office/drawing/2014/main" id="{CB306D4D-5C30-4B47-4CCC-ADD839DF3AF3}"/>
              </a:ext>
            </a:extLst>
          </p:cNvPr>
          <p:cNvSpPr/>
          <p:nvPr/>
        </p:nvSpPr>
        <p:spPr>
          <a:xfrm>
            <a:off x="324970" y="2622176"/>
            <a:ext cx="5636559" cy="39332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extBox 1">
            <a:extLst>
              <a:ext uri="{FF2B5EF4-FFF2-40B4-BE49-F238E27FC236}">
                <a16:creationId xmlns:a16="http://schemas.microsoft.com/office/drawing/2014/main" id="{963FB304-2253-6DAD-44A6-A2E9E38F46D6}"/>
              </a:ext>
            </a:extLst>
          </p:cNvPr>
          <p:cNvSpPr txBox="1"/>
          <p:nvPr/>
        </p:nvSpPr>
        <p:spPr>
          <a:xfrm>
            <a:off x="515469" y="335243"/>
            <a:ext cx="4824603" cy="1409151"/>
          </a:xfrm>
          <a:prstGeom prst="rect">
            <a:avLst/>
          </a:prstGeom>
          <a:solidFill>
            <a:schemeClr val="bg2"/>
          </a:solidFill>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algn="just" defTabSz="914400">
              <a:spcAft>
                <a:spcPts val="600"/>
              </a:spcAft>
              <a:buClr>
                <a:schemeClr val="accent1"/>
              </a:buClr>
            </a:pPr>
            <a:r>
              <a:rPr lang="lt-LT" sz="2000" dirty="0">
                <a:latin typeface="Calibri"/>
                <a:ea typeface="Calibri"/>
                <a:cs typeface="Calibri"/>
              </a:rPr>
              <a:t>Maketavimo plokštėje yra išdėstyti ir jungiamaisiais laidais sujungti elektros grandinės dalys: rezistorius, diodas, šviesos diodas ir kondensatorius. </a:t>
            </a:r>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p:txBody>
      </p:sp>
      <p:pic>
        <p:nvPicPr>
          <p:cNvPr id="4" name="Picture 3">
            <a:extLst>
              <a:ext uri="{FF2B5EF4-FFF2-40B4-BE49-F238E27FC236}">
                <a16:creationId xmlns:a16="http://schemas.microsoft.com/office/drawing/2014/main" id="{4DB12760-C5B4-5575-DE13-12BE70EB4C50}"/>
              </a:ext>
            </a:extLst>
          </p:cNvPr>
          <p:cNvPicPr>
            <a:picLocks noChangeAspect="1"/>
          </p:cNvPicPr>
          <p:nvPr/>
        </p:nvPicPr>
        <p:blipFill rotWithShape="1">
          <a:blip r:embed="rId2"/>
          <a:srcRect r="-1" b="5496"/>
          <a:stretch/>
        </p:blipFill>
        <p:spPr>
          <a:xfrm>
            <a:off x="515469" y="2893919"/>
            <a:ext cx="5075238" cy="3381375"/>
          </a:xfrm>
          <a:prstGeom prst="rect">
            <a:avLst/>
          </a:prstGeom>
        </p:spPr>
      </p:pic>
      <p:sp>
        <p:nvSpPr>
          <p:cNvPr id="6" name="Stačiakampis 5">
            <a:extLst>
              <a:ext uri="{FF2B5EF4-FFF2-40B4-BE49-F238E27FC236}">
                <a16:creationId xmlns:a16="http://schemas.microsoft.com/office/drawing/2014/main" id="{452FD30E-1078-6FD9-BA02-BB8BB0215AAD}"/>
              </a:ext>
            </a:extLst>
          </p:cNvPr>
          <p:cNvSpPr/>
          <p:nvPr/>
        </p:nvSpPr>
        <p:spPr>
          <a:xfrm>
            <a:off x="6230473" y="271913"/>
            <a:ext cx="5502088" cy="40789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4">
            <a:extLst>
              <a:ext uri="{FF2B5EF4-FFF2-40B4-BE49-F238E27FC236}">
                <a16:creationId xmlns:a16="http://schemas.microsoft.com/office/drawing/2014/main" id="{C78D1DC9-7A85-52C0-5658-98F603B71C18}"/>
              </a:ext>
            </a:extLst>
          </p:cNvPr>
          <p:cNvPicPr>
            <a:picLocks noChangeAspect="1"/>
          </p:cNvPicPr>
          <p:nvPr/>
        </p:nvPicPr>
        <p:blipFill>
          <a:blip r:embed="rId3"/>
          <a:stretch>
            <a:fillRect/>
          </a:stretch>
        </p:blipFill>
        <p:spPr>
          <a:xfrm>
            <a:off x="6481108" y="652052"/>
            <a:ext cx="4843384" cy="3384177"/>
          </a:xfrm>
          <a:prstGeom prst="rect">
            <a:avLst/>
          </a:prstGeom>
        </p:spPr>
      </p:pic>
    </p:spTree>
    <p:extLst>
      <p:ext uri="{BB962C8B-B14F-4D97-AF65-F5344CB8AC3E}">
        <p14:creationId xmlns:p14="http://schemas.microsoft.com/office/powerpoint/2010/main" val="187677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62C334-6486-AD10-359D-5AFA74E659A4}"/>
              </a:ext>
            </a:extLst>
          </p:cNvPr>
          <p:cNvSpPr txBox="1"/>
          <p:nvPr/>
        </p:nvSpPr>
        <p:spPr>
          <a:xfrm>
            <a:off x="718874" y="536575"/>
            <a:ext cx="9817828" cy="538592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defTabSz="914400">
              <a:lnSpc>
                <a:spcPct val="90000"/>
              </a:lnSpc>
              <a:spcAft>
                <a:spcPts val="600"/>
              </a:spcAft>
              <a:buClr>
                <a:schemeClr val="accent1"/>
              </a:buClr>
            </a:pPr>
            <a:r>
              <a:rPr lang="lt-LT" sz="2000" dirty="0">
                <a:solidFill>
                  <a:schemeClr val="accent1"/>
                </a:solidFill>
                <a:latin typeface="Calibri"/>
                <a:cs typeface="Calibri"/>
              </a:rPr>
              <a:t>LAUKIAMO REZULTATO APIBŪDINIMAS</a:t>
            </a:r>
          </a:p>
          <a:p>
            <a:pPr indent="-182880" defTabSz="914400">
              <a:lnSpc>
                <a:spcPct val="90000"/>
              </a:lnSpc>
              <a:spcAft>
                <a:spcPts val="600"/>
              </a:spcAft>
              <a:buClr>
                <a:schemeClr val="accent1"/>
              </a:buClr>
            </a:pPr>
            <a:endParaRPr lang="lt-LT" sz="2000" dirty="0">
              <a:latin typeface="Calibri"/>
              <a:cs typeface="Calibri"/>
            </a:endParaRPr>
          </a:p>
          <a:p>
            <a:pPr indent="-182880" defTabSz="914400">
              <a:lnSpc>
                <a:spcPct val="90000"/>
              </a:lnSpc>
              <a:spcAft>
                <a:spcPts val="600"/>
              </a:spcAft>
              <a:buClr>
                <a:schemeClr val="accent1"/>
              </a:buClr>
            </a:pPr>
            <a:r>
              <a:rPr lang="lt-LT" sz="2000" b="1" dirty="0">
                <a:solidFill>
                  <a:schemeClr val="accent1"/>
                </a:solidFill>
                <a:latin typeface="Calibri"/>
                <a:cs typeface="Calibri"/>
              </a:rPr>
              <a:t>Įjungus jungiklį S1:</a:t>
            </a:r>
          </a:p>
          <a:p>
            <a:pPr indent="-182880" defTabSz="914400">
              <a:lnSpc>
                <a:spcPct val="90000"/>
              </a:lnSpc>
              <a:spcAft>
                <a:spcPts val="600"/>
              </a:spcAft>
              <a:buClr>
                <a:schemeClr val="accent1"/>
              </a:buClr>
            </a:pPr>
            <a:endParaRPr lang="lt-LT" sz="2000" dirty="0">
              <a:latin typeface="Calibri"/>
              <a:cs typeface="Calibri"/>
            </a:endParaRPr>
          </a:p>
          <a:p>
            <a:pPr indent="-182880" algn="just" defTabSz="914400">
              <a:lnSpc>
                <a:spcPct val="90000"/>
              </a:lnSpc>
              <a:spcAft>
                <a:spcPts val="600"/>
              </a:spcAft>
              <a:buClr>
                <a:schemeClr val="accent1"/>
              </a:buClr>
            </a:pPr>
            <a:r>
              <a:rPr lang="lt-LT" sz="2000" dirty="0">
                <a:latin typeface="Calibri"/>
                <a:cs typeface="Calibri"/>
              </a:rPr>
              <a:t>Šviesos diodai LED1 ir LED2 vienodai ryškiai spinduliuos šviesą, nes kiekvienu iš jų tekės to paties stiprumo srovė, ribojama rezistorių R1, R2, diodas D1 praleis elektros srovę, kondensatoriai C1 ir C2 įsikraus.</a:t>
            </a:r>
          </a:p>
          <a:p>
            <a:pPr indent="-182880" defTabSz="914400">
              <a:lnSpc>
                <a:spcPct val="90000"/>
              </a:lnSpc>
              <a:spcAft>
                <a:spcPts val="600"/>
              </a:spcAft>
              <a:buClr>
                <a:schemeClr val="accent1"/>
              </a:buClr>
            </a:pPr>
            <a:endParaRPr lang="lt-LT" sz="2000" dirty="0">
              <a:latin typeface="Calibri"/>
              <a:cs typeface="Calibri"/>
            </a:endParaRPr>
          </a:p>
          <a:p>
            <a:pPr indent="-182880" defTabSz="914400">
              <a:lnSpc>
                <a:spcPct val="90000"/>
              </a:lnSpc>
              <a:spcAft>
                <a:spcPts val="600"/>
              </a:spcAft>
              <a:buClr>
                <a:schemeClr val="accent1"/>
              </a:buClr>
            </a:pPr>
            <a:r>
              <a:rPr lang="lt-LT" sz="2000" b="1" dirty="0">
                <a:solidFill>
                  <a:schemeClr val="accent1"/>
                </a:solidFill>
                <a:latin typeface="Calibri"/>
                <a:cs typeface="Calibri"/>
              </a:rPr>
              <a:t>Išjungus jungiklį S1:</a:t>
            </a:r>
          </a:p>
          <a:p>
            <a:pPr indent="-182880" defTabSz="914400">
              <a:lnSpc>
                <a:spcPct val="90000"/>
              </a:lnSpc>
              <a:spcAft>
                <a:spcPts val="600"/>
              </a:spcAft>
              <a:buClr>
                <a:schemeClr val="accent1"/>
              </a:buClr>
            </a:pPr>
            <a:endParaRPr lang="lt-LT" sz="2000" b="1" dirty="0">
              <a:latin typeface="Calibri"/>
              <a:cs typeface="Calibri"/>
            </a:endParaRPr>
          </a:p>
          <a:p>
            <a:pPr indent="-182880" algn="just" defTabSz="914400">
              <a:lnSpc>
                <a:spcPct val="90000"/>
              </a:lnSpc>
              <a:spcAft>
                <a:spcPts val="600"/>
              </a:spcAft>
              <a:buClr>
                <a:schemeClr val="accent1"/>
              </a:buClr>
            </a:pPr>
            <a:r>
              <a:rPr lang="lt-LT" sz="2000" dirty="0">
                <a:latin typeface="Calibri"/>
                <a:cs typeface="Calibri"/>
              </a:rPr>
              <a:t>Kondensatoriai C1 ir C2 pradės išsikrauti – šviesos diodas LED1 užges, nes diodas D1 nepraleis priešinga kryptimi tekančios elektros srovės, tačiau šviesos diodas LED2 ges pamažu, nes juo tekės elektros srovė, iškraudama kondensatorius C1 ir C2.</a:t>
            </a:r>
          </a:p>
        </p:txBody>
      </p:sp>
    </p:spTree>
    <p:extLst>
      <p:ext uri="{BB962C8B-B14F-4D97-AF65-F5344CB8AC3E}">
        <p14:creationId xmlns:p14="http://schemas.microsoft.com/office/powerpoint/2010/main" val="334091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B3108D-4647-7BDE-935D-6BB5050AE1AA}"/>
              </a:ext>
            </a:extLst>
          </p:cNvPr>
          <p:cNvSpPr txBox="1"/>
          <p:nvPr/>
        </p:nvSpPr>
        <p:spPr>
          <a:xfrm>
            <a:off x="813140" y="530298"/>
            <a:ext cx="10272202" cy="62170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latin typeface="Calibri"/>
                <a:ea typeface="Calibri"/>
                <a:cs typeface="Times New Roman"/>
              </a:rPr>
              <a:t>Susipažinti su toliau pateikiama elektros grandinės schema ( 2 pav.). Apibūdinti schemoje pavaizduotų elektros grandinės dalių jungimo būdą, elektros grandinės dalis.</a:t>
            </a: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sz="2000" dirty="0">
              <a:latin typeface="Calibri"/>
              <a:ea typeface="Calibri"/>
              <a:cs typeface="Times New Roman"/>
            </a:endParaRPr>
          </a:p>
          <a:p>
            <a:r>
              <a:rPr lang="lt-LT" sz="2000" dirty="0">
                <a:latin typeface="Calibri"/>
                <a:ea typeface="Calibri"/>
                <a:cs typeface="Times New Roman"/>
              </a:rPr>
              <a:t>                              </a:t>
            </a:r>
            <a:r>
              <a:rPr lang="lt-LT" sz="2000" dirty="0">
                <a:latin typeface="Calibri"/>
                <a:cs typeface="Times New Roman"/>
              </a:rPr>
              <a:t> 2 pav.</a:t>
            </a:r>
            <a:endParaRPr lang="lt-LT" sz="2000" dirty="0">
              <a:latin typeface="Calibri"/>
              <a:ea typeface="Calibri"/>
              <a:cs typeface="Times New Roman"/>
            </a:endParaRPr>
          </a:p>
          <a:p>
            <a:r>
              <a:rPr lang="lt-LT" sz="2000" dirty="0">
                <a:latin typeface="Calibri"/>
                <a:cs typeface="Calibri"/>
              </a:rPr>
              <a:t>D1 - diodas</a:t>
            </a:r>
            <a:endParaRPr lang="lt-LT" sz="2000" dirty="0">
              <a:latin typeface="Calibri"/>
              <a:ea typeface="Calibri"/>
              <a:cs typeface="Calibri"/>
            </a:endParaRPr>
          </a:p>
          <a:p>
            <a:r>
              <a:rPr lang="lt-LT" sz="2000" dirty="0">
                <a:latin typeface="Calibri"/>
                <a:cs typeface="Calibri"/>
              </a:rPr>
              <a:t>C1, C2 - kondensatoriai</a:t>
            </a:r>
            <a:endParaRPr lang="lt-LT" sz="2000" dirty="0">
              <a:latin typeface="Calibri"/>
              <a:ea typeface="Calibri"/>
              <a:cs typeface="Calibri"/>
            </a:endParaRPr>
          </a:p>
          <a:p>
            <a:r>
              <a:rPr lang="lt-LT" sz="2000" dirty="0">
                <a:latin typeface="Calibri"/>
                <a:cs typeface="Calibri"/>
              </a:rPr>
              <a:t>R1, R2 – rezistorius</a:t>
            </a:r>
            <a:endParaRPr lang="lt-LT" sz="2000" dirty="0">
              <a:latin typeface="Calibri"/>
              <a:ea typeface="Calibri"/>
              <a:cs typeface="Calibri"/>
            </a:endParaRPr>
          </a:p>
          <a:p>
            <a:r>
              <a:rPr lang="lt-LT" sz="2000" dirty="0">
                <a:latin typeface="Calibri"/>
                <a:cs typeface="Calibri"/>
              </a:rPr>
              <a:t>LED1, LED2 - šviesos diodai</a:t>
            </a:r>
            <a:endParaRPr lang="lt-LT" sz="2000" dirty="0">
              <a:latin typeface="Calibri"/>
              <a:ea typeface="Calibri"/>
              <a:cs typeface="Calibri"/>
            </a:endParaRPr>
          </a:p>
          <a:p>
            <a:endParaRPr lang="lt-LT" sz="2000" dirty="0">
              <a:latin typeface="Calibri"/>
              <a:ea typeface="Calibri"/>
              <a:cs typeface="Calibri"/>
            </a:endParaRPr>
          </a:p>
          <a:p>
            <a:r>
              <a:rPr lang="lt-LT" sz="2000" dirty="0">
                <a:latin typeface="Calibri"/>
                <a:cs typeface="Calibri"/>
              </a:rPr>
              <a:t>Jungimo būdas - nuoseklusis</a:t>
            </a:r>
            <a:endParaRPr lang="lt-LT" sz="2000" dirty="0">
              <a:latin typeface="Calibri"/>
              <a:ea typeface="Calibri"/>
              <a:cs typeface="Calibri"/>
            </a:endParaRPr>
          </a:p>
          <a:p>
            <a:endParaRPr lang="en-US" dirty="0">
              <a:latin typeface="Calibri"/>
              <a:cs typeface="Calibri"/>
            </a:endParaRPr>
          </a:p>
          <a:p>
            <a:endParaRPr lang="en-US" dirty="0">
              <a:latin typeface="Times New Roman"/>
              <a:cs typeface="Times New Roman"/>
            </a:endParaRPr>
          </a:p>
          <a:p>
            <a:endParaRPr lang="en-US" dirty="0">
              <a:latin typeface="Times New Roman"/>
              <a:cs typeface="Times New Roman"/>
            </a:endParaRPr>
          </a:p>
        </p:txBody>
      </p:sp>
      <p:pic>
        <p:nvPicPr>
          <p:cNvPr id="5" name="Picture 4">
            <a:extLst>
              <a:ext uri="{FF2B5EF4-FFF2-40B4-BE49-F238E27FC236}">
                <a16:creationId xmlns:a16="http://schemas.microsoft.com/office/drawing/2014/main" id="{998CE8B0-D8CA-131E-8F2F-11E465AEF689}"/>
              </a:ext>
            </a:extLst>
          </p:cNvPr>
          <p:cNvPicPr>
            <a:picLocks noChangeAspect="1"/>
          </p:cNvPicPr>
          <p:nvPr/>
        </p:nvPicPr>
        <p:blipFill>
          <a:blip r:embed="rId2"/>
          <a:stretch>
            <a:fillRect/>
          </a:stretch>
        </p:blipFill>
        <p:spPr>
          <a:xfrm>
            <a:off x="416940" y="1154497"/>
            <a:ext cx="4998383" cy="2484345"/>
          </a:xfrm>
          <a:prstGeom prst="rect">
            <a:avLst/>
          </a:prstGeom>
        </p:spPr>
      </p:pic>
    </p:spTree>
    <p:extLst>
      <p:ext uri="{BB962C8B-B14F-4D97-AF65-F5344CB8AC3E}">
        <p14:creationId xmlns:p14="http://schemas.microsoft.com/office/powerpoint/2010/main" val="98268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tačiakampis: vienas nukirptas kampas 7">
            <a:extLst>
              <a:ext uri="{FF2B5EF4-FFF2-40B4-BE49-F238E27FC236}">
                <a16:creationId xmlns:a16="http://schemas.microsoft.com/office/drawing/2014/main" id="{C5664686-0ABE-6272-6DCC-08EA344DB65B}"/>
              </a:ext>
            </a:extLst>
          </p:cNvPr>
          <p:cNvSpPr/>
          <p:nvPr/>
        </p:nvSpPr>
        <p:spPr>
          <a:xfrm>
            <a:off x="6096000" y="381487"/>
            <a:ext cx="5860676" cy="4067735"/>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Stačiakampis: vienas nukirptas kampas 3">
            <a:extLst>
              <a:ext uri="{FF2B5EF4-FFF2-40B4-BE49-F238E27FC236}">
                <a16:creationId xmlns:a16="http://schemas.microsoft.com/office/drawing/2014/main" id="{DAC41D06-AC65-5132-A07D-CBDF37C6AC4A}"/>
              </a:ext>
            </a:extLst>
          </p:cNvPr>
          <p:cNvSpPr/>
          <p:nvPr/>
        </p:nvSpPr>
        <p:spPr>
          <a:xfrm>
            <a:off x="358588" y="2420470"/>
            <a:ext cx="5860676" cy="4067735"/>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extBox 2">
            <a:extLst>
              <a:ext uri="{FF2B5EF4-FFF2-40B4-BE49-F238E27FC236}">
                <a16:creationId xmlns:a16="http://schemas.microsoft.com/office/drawing/2014/main" id="{9ECDA992-094A-DE21-B6FC-80C81722EA28}"/>
              </a:ext>
            </a:extLst>
          </p:cNvPr>
          <p:cNvSpPr txBox="1"/>
          <p:nvPr/>
        </p:nvSpPr>
        <p:spPr>
          <a:xfrm>
            <a:off x="420608" y="381487"/>
            <a:ext cx="4954920" cy="1348839"/>
          </a:xfrm>
          <a:prstGeom prst="rect">
            <a:avLst/>
          </a:prstGeom>
          <a:solidFill>
            <a:schemeClr val="bg2"/>
          </a:solidFill>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indent="-182880" algn="just" defTabSz="914400">
              <a:spcAft>
                <a:spcPts val="600"/>
              </a:spcAft>
              <a:buClr>
                <a:schemeClr val="accent1"/>
              </a:buClr>
            </a:pPr>
            <a:r>
              <a:rPr lang="lt-LT" sz="2000" dirty="0">
                <a:latin typeface="Calibri"/>
                <a:ea typeface="Calibri"/>
                <a:cs typeface="Calibri"/>
              </a:rPr>
              <a:t>Maketavimo plokštėje yra išdėstyti ir jungiamaisiais laidais sujungti elektros grandinės dalys: rezistorius, diodas, šviesos diodas ir kondensatorius. </a:t>
            </a: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a:p>
            <a:pPr indent="-182880" defTabSz="914400">
              <a:spcAft>
                <a:spcPts val="600"/>
              </a:spcAft>
              <a:buClr>
                <a:schemeClr val="accent1"/>
              </a:buClr>
            </a:pPr>
            <a:endParaRPr lang="en-US" dirty="0"/>
          </a:p>
        </p:txBody>
      </p:sp>
      <p:pic>
        <p:nvPicPr>
          <p:cNvPr id="2" name="Picture 1">
            <a:extLst>
              <a:ext uri="{FF2B5EF4-FFF2-40B4-BE49-F238E27FC236}">
                <a16:creationId xmlns:a16="http://schemas.microsoft.com/office/drawing/2014/main" id="{E41D5905-2962-CE5C-AF1A-31B88D76D028}"/>
              </a:ext>
            </a:extLst>
          </p:cNvPr>
          <p:cNvPicPr>
            <a:picLocks noChangeAspect="1"/>
          </p:cNvPicPr>
          <p:nvPr/>
        </p:nvPicPr>
        <p:blipFill>
          <a:blip r:embed="rId3"/>
          <a:stretch>
            <a:fillRect/>
          </a:stretch>
        </p:blipFill>
        <p:spPr>
          <a:xfrm>
            <a:off x="569498" y="2679551"/>
            <a:ext cx="4954599" cy="354778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5" name="Picture 4">
            <a:extLst>
              <a:ext uri="{FF2B5EF4-FFF2-40B4-BE49-F238E27FC236}">
                <a16:creationId xmlns:a16="http://schemas.microsoft.com/office/drawing/2014/main" id="{887BC439-CCD0-AC09-2C73-FD20B8E6AD2A}"/>
              </a:ext>
            </a:extLst>
          </p:cNvPr>
          <p:cNvPicPr>
            <a:picLocks noChangeAspect="1"/>
          </p:cNvPicPr>
          <p:nvPr/>
        </p:nvPicPr>
        <p:blipFill>
          <a:blip r:embed="rId4"/>
          <a:stretch>
            <a:fillRect/>
          </a:stretch>
        </p:blipFill>
        <p:spPr>
          <a:xfrm>
            <a:off x="6428664" y="1330029"/>
            <a:ext cx="5318612" cy="269904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3502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CD045C-12F5-28F4-0982-E9284D597BD4}"/>
              </a:ext>
            </a:extLst>
          </p:cNvPr>
          <p:cNvSpPr txBox="1"/>
          <p:nvPr/>
        </p:nvSpPr>
        <p:spPr>
          <a:xfrm>
            <a:off x="535994" y="337344"/>
            <a:ext cx="10901040" cy="618331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algn="just" defTabSz="914400">
              <a:lnSpc>
                <a:spcPct val="90000"/>
              </a:lnSpc>
              <a:spcAft>
                <a:spcPts val="600"/>
              </a:spcAft>
              <a:buClr>
                <a:schemeClr val="accent1"/>
              </a:buClr>
            </a:pPr>
            <a:r>
              <a:rPr lang="lt-LT" sz="2000" dirty="0">
                <a:solidFill>
                  <a:schemeClr val="accent1"/>
                </a:solidFill>
                <a:latin typeface="Calibri"/>
                <a:cs typeface="Calibri"/>
              </a:rPr>
              <a:t>LAUKIAMO REZULTATO APIBŪDINIMAS</a:t>
            </a:r>
            <a:endParaRPr lang="lt-LT" sz="2000" dirty="0">
              <a:solidFill>
                <a:schemeClr val="accent1"/>
              </a:solidFill>
              <a:latin typeface="Calibri"/>
              <a:ea typeface="Calibri"/>
              <a:cs typeface="Calibri"/>
            </a:endParaRPr>
          </a:p>
          <a:p>
            <a:pPr indent="-182880" algn="just" defTabSz="914400">
              <a:lnSpc>
                <a:spcPct val="90000"/>
              </a:lnSpc>
              <a:spcAft>
                <a:spcPts val="600"/>
              </a:spcAft>
              <a:buClr>
                <a:schemeClr val="accent1"/>
              </a:buClr>
            </a:pPr>
            <a:endParaRPr lang="lt-LT" sz="2000" dirty="0">
              <a:latin typeface="Calibri"/>
              <a:ea typeface="Calibri"/>
              <a:cs typeface="Calibri"/>
            </a:endParaRPr>
          </a:p>
          <a:p>
            <a:pPr indent="-182880" algn="just" defTabSz="914400">
              <a:lnSpc>
                <a:spcPct val="90000"/>
              </a:lnSpc>
              <a:spcAft>
                <a:spcPts val="600"/>
              </a:spcAft>
              <a:buClr>
                <a:schemeClr val="accent1"/>
              </a:buClr>
            </a:pPr>
            <a:r>
              <a:rPr lang="lt-LT" sz="2000" b="1" dirty="0">
                <a:solidFill>
                  <a:schemeClr val="accent1"/>
                </a:solidFill>
                <a:latin typeface="Calibri"/>
                <a:cs typeface="Calibri"/>
              </a:rPr>
              <a:t>Įjungus jungiklį S1:</a:t>
            </a:r>
            <a:endParaRPr lang="lt-LT" sz="2000" b="1" dirty="0">
              <a:solidFill>
                <a:schemeClr val="accent1"/>
              </a:solidFill>
              <a:latin typeface="Calibri"/>
              <a:ea typeface="Calibri"/>
              <a:cs typeface="Calibri"/>
            </a:endParaRPr>
          </a:p>
          <a:p>
            <a:pPr indent="-182880" algn="just" defTabSz="914400">
              <a:lnSpc>
                <a:spcPct val="90000"/>
              </a:lnSpc>
              <a:spcAft>
                <a:spcPts val="600"/>
              </a:spcAft>
              <a:buClr>
                <a:schemeClr val="accent1"/>
              </a:buClr>
            </a:pPr>
            <a:endParaRPr lang="lt-LT" sz="2000" b="1" dirty="0">
              <a:latin typeface="Calibri"/>
              <a:ea typeface="Calibri"/>
              <a:cs typeface="Calibri"/>
            </a:endParaRPr>
          </a:p>
          <a:p>
            <a:pPr indent="-182880" algn="just" defTabSz="914400">
              <a:lnSpc>
                <a:spcPct val="90000"/>
              </a:lnSpc>
              <a:spcAft>
                <a:spcPts val="600"/>
              </a:spcAft>
              <a:buClr>
                <a:schemeClr val="accent1"/>
              </a:buClr>
            </a:pPr>
            <a:r>
              <a:rPr lang="lt-LT" sz="2000" dirty="0">
                <a:latin typeface="Calibri"/>
                <a:cs typeface="Calibri"/>
              </a:rPr>
              <a:t>Šviesos diodai LED1 ir LED2 vienodai ryškiai spinduliuoja šviesą, nes kiekvienu iš jų teka to paties stiprumo srovė, ribojama rezistorių R1, R2, diodas D1 praleidžia elektros srovę, kondensatoriai C1 ir C2 įsikrauna.</a:t>
            </a:r>
            <a:endParaRPr lang="lt-LT" sz="2000" dirty="0">
              <a:latin typeface="Calibri"/>
              <a:ea typeface="Calibri"/>
              <a:cs typeface="Calibri"/>
            </a:endParaRPr>
          </a:p>
          <a:p>
            <a:pPr indent="-182880" algn="just" defTabSz="914400">
              <a:lnSpc>
                <a:spcPct val="90000"/>
              </a:lnSpc>
              <a:spcAft>
                <a:spcPts val="600"/>
              </a:spcAft>
              <a:buClr>
                <a:schemeClr val="accent1"/>
              </a:buClr>
            </a:pPr>
            <a:endParaRPr lang="lt-LT" sz="2000" dirty="0">
              <a:latin typeface="Calibri"/>
              <a:ea typeface="Calibri"/>
              <a:cs typeface="Calibri"/>
            </a:endParaRPr>
          </a:p>
          <a:p>
            <a:pPr indent="-182880" algn="just" defTabSz="914400">
              <a:lnSpc>
                <a:spcPct val="90000"/>
              </a:lnSpc>
              <a:spcAft>
                <a:spcPts val="600"/>
              </a:spcAft>
              <a:buClr>
                <a:schemeClr val="accent1"/>
              </a:buClr>
            </a:pPr>
            <a:endParaRPr lang="lt-LT" sz="2000" dirty="0">
              <a:latin typeface="Calibri"/>
              <a:ea typeface="Calibri"/>
              <a:cs typeface="Calibri"/>
            </a:endParaRPr>
          </a:p>
          <a:p>
            <a:pPr indent="-182880" algn="just" defTabSz="914400">
              <a:lnSpc>
                <a:spcPct val="90000"/>
              </a:lnSpc>
              <a:spcAft>
                <a:spcPts val="600"/>
              </a:spcAft>
              <a:buClr>
                <a:schemeClr val="accent1"/>
              </a:buClr>
            </a:pPr>
            <a:r>
              <a:rPr lang="lt-LT" sz="2000" b="1" dirty="0">
                <a:solidFill>
                  <a:schemeClr val="accent1"/>
                </a:solidFill>
                <a:latin typeface="Calibri"/>
                <a:cs typeface="Calibri"/>
              </a:rPr>
              <a:t>Išjungus jungiklį S1:</a:t>
            </a:r>
            <a:endParaRPr lang="lt-LT" sz="2000" dirty="0">
              <a:solidFill>
                <a:schemeClr val="accent1"/>
              </a:solidFill>
              <a:latin typeface="Calibri"/>
              <a:ea typeface="Calibri"/>
              <a:cs typeface="Calibri"/>
            </a:endParaRPr>
          </a:p>
          <a:p>
            <a:pPr indent="-182880" algn="just" defTabSz="914400">
              <a:lnSpc>
                <a:spcPct val="90000"/>
              </a:lnSpc>
              <a:spcAft>
                <a:spcPts val="600"/>
              </a:spcAft>
              <a:buClr>
                <a:schemeClr val="accent1"/>
              </a:buClr>
            </a:pPr>
            <a:endParaRPr lang="lt-LT" sz="2000" b="1" dirty="0">
              <a:latin typeface="Calibri"/>
              <a:ea typeface="Calibri"/>
              <a:cs typeface="Calibri"/>
            </a:endParaRPr>
          </a:p>
          <a:p>
            <a:pPr indent="-182880" algn="just" defTabSz="914400">
              <a:lnSpc>
                <a:spcPct val="90000"/>
              </a:lnSpc>
              <a:spcAft>
                <a:spcPts val="600"/>
              </a:spcAft>
              <a:buClr>
                <a:schemeClr val="accent1"/>
              </a:buClr>
            </a:pPr>
            <a:r>
              <a:rPr lang="lt-LT" sz="2000" dirty="0">
                <a:latin typeface="Calibri"/>
                <a:cs typeface="Calibri"/>
              </a:rPr>
              <a:t>Kondensatoriai C1 ir C2 pradeda išsikrauti – šviesos diodas LED1 užgęsta, nes diodas D1 nepraleidžia priešinga kryptimi tekančios elektros srovės, tačiau šviesos diodas LED2 gęsta pamažu, nes juo teka elektros srovė, iškraudama kondensatorius C1 ir C2.</a:t>
            </a:r>
            <a:endParaRPr lang="lt-LT" sz="2000" dirty="0">
              <a:latin typeface="Calibri"/>
              <a:ea typeface="Calibri"/>
              <a:cs typeface="Calibri"/>
            </a:endParaRPr>
          </a:p>
          <a:p>
            <a:pPr indent="-182880" algn="just" defTabSz="914400">
              <a:lnSpc>
                <a:spcPct val="90000"/>
              </a:lnSpc>
              <a:spcAft>
                <a:spcPts val="600"/>
              </a:spcAft>
              <a:buClr>
                <a:schemeClr val="accent1"/>
              </a:buClr>
            </a:pPr>
            <a:endParaRPr lang="en-US" sz="1100" dirty="0"/>
          </a:p>
          <a:p>
            <a:pPr indent="-182880" algn="just" defTabSz="914400">
              <a:lnSpc>
                <a:spcPct val="90000"/>
              </a:lnSpc>
              <a:spcAft>
                <a:spcPts val="600"/>
              </a:spcAft>
              <a:buClr>
                <a:schemeClr val="accent1"/>
              </a:buClr>
            </a:pPr>
            <a:endParaRPr lang="en-US" sz="1100" dirty="0"/>
          </a:p>
          <a:p>
            <a:pPr indent="-182880" algn="just" defTabSz="914400">
              <a:lnSpc>
                <a:spcPct val="90000"/>
              </a:lnSpc>
              <a:spcAft>
                <a:spcPts val="600"/>
              </a:spcAft>
              <a:buClr>
                <a:schemeClr val="accent1"/>
              </a:buClr>
            </a:pPr>
            <a:endParaRPr lang="en-US" sz="1100" dirty="0"/>
          </a:p>
        </p:txBody>
      </p:sp>
    </p:spTree>
    <p:extLst>
      <p:ext uri="{BB962C8B-B14F-4D97-AF65-F5344CB8AC3E}">
        <p14:creationId xmlns:p14="http://schemas.microsoft.com/office/powerpoint/2010/main" val="366511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80BC8CE-6CCB-48A7-9B30-7C3D320E3D37}"/>
              </a:ext>
            </a:extLst>
          </p:cNvPr>
          <p:cNvPicPr>
            <a:picLocks noChangeAspect="1"/>
          </p:cNvPicPr>
          <p:nvPr/>
        </p:nvPicPr>
        <p:blipFill>
          <a:blip r:embed="rId2"/>
          <a:stretch>
            <a:fillRect/>
          </a:stretch>
        </p:blipFill>
        <p:spPr>
          <a:xfrm>
            <a:off x="4149767" y="4789750"/>
            <a:ext cx="4777381" cy="185123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extBox 1">
            <a:extLst>
              <a:ext uri="{FF2B5EF4-FFF2-40B4-BE49-F238E27FC236}">
                <a16:creationId xmlns:a16="http://schemas.microsoft.com/office/drawing/2014/main" id="{E9C14B70-5BB5-B91F-56E5-163421DDE3C3}"/>
              </a:ext>
            </a:extLst>
          </p:cNvPr>
          <p:cNvSpPr txBox="1"/>
          <p:nvPr/>
        </p:nvSpPr>
        <p:spPr>
          <a:xfrm>
            <a:off x="552743" y="140054"/>
            <a:ext cx="11086514" cy="309551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defTabSz="914400">
              <a:lnSpc>
                <a:spcPct val="90000"/>
              </a:lnSpc>
              <a:spcAft>
                <a:spcPts val="600"/>
              </a:spcAft>
              <a:buClr>
                <a:schemeClr val="accent1"/>
              </a:buClr>
              <a:buFont typeface="Arial" panose="020B0604020202020204" pitchFamily="34" charset="0"/>
              <a:buChar char="•"/>
            </a:pPr>
            <a:endParaRPr lang="en-US" dirty="0"/>
          </a:p>
          <a:p>
            <a:pPr defTabSz="914400">
              <a:lnSpc>
                <a:spcPct val="90000"/>
              </a:lnSpc>
              <a:spcAft>
                <a:spcPts val="600"/>
              </a:spcAft>
              <a:buClr>
                <a:schemeClr val="accent1"/>
              </a:buClr>
            </a:pPr>
            <a:r>
              <a:rPr lang="en-US" b="1" dirty="0"/>
              <a:t>                    </a:t>
            </a:r>
            <a:r>
              <a:rPr lang="en-US" sz="2000" b="1" dirty="0">
                <a:solidFill>
                  <a:schemeClr val="accent1"/>
                </a:solidFill>
              </a:rPr>
              <a:t>PALYGINAMI IR APIBENDRINAMI GAUTI REZULTATAI (IŠVADOS )</a:t>
            </a:r>
          </a:p>
          <a:p>
            <a:pPr indent="-228600" defTabSz="914400">
              <a:lnSpc>
                <a:spcPct val="90000"/>
              </a:lnSpc>
              <a:spcAft>
                <a:spcPts val="600"/>
              </a:spcAft>
              <a:buClr>
                <a:schemeClr val="accent1"/>
              </a:buClr>
              <a:buFont typeface="Arial" panose="020B0604020202020204" pitchFamily="34" charset="0"/>
              <a:buChar char="•"/>
            </a:pPr>
            <a:endParaRPr lang="en-US" sz="2000" b="1" dirty="0"/>
          </a:p>
          <a:p>
            <a:pPr defTabSz="914400">
              <a:lnSpc>
                <a:spcPct val="90000"/>
              </a:lnSpc>
              <a:spcAft>
                <a:spcPts val="600"/>
              </a:spcAft>
              <a:buClr>
                <a:schemeClr val="accent1"/>
              </a:buClr>
            </a:pPr>
            <a:r>
              <a:rPr lang="lt-LT" sz="2000" dirty="0"/>
              <a:t>Sujungus kondensatorius lygiagrečiai buvo sukaupta daugiau elektros krūvio, todėl šviesos diodas švietė ilgau. Sujungus kondensatorius nuosekliai – sukaupiamas mažesnis krūvis, todėl šviesos diodas užgęsta greičiau. Todėl norint elektros grandinėje sukaupti didesnį krūvį, reikia kondensatorius jungti lygiagrečiai.</a:t>
            </a:r>
          </a:p>
          <a:p>
            <a:pPr indent="-228600" defTabSz="914400">
              <a:lnSpc>
                <a:spcPct val="90000"/>
              </a:lnSpc>
              <a:spcAft>
                <a:spcPts val="600"/>
              </a:spcAft>
              <a:buClr>
                <a:schemeClr val="accent1"/>
              </a:buClr>
              <a:buFont typeface="Arial" panose="020B0604020202020204" pitchFamily="34" charset="0"/>
              <a:buChar char="•"/>
            </a:pPr>
            <a:endParaRPr lang="en-US" dirty="0"/>
          </a:p>
          <a:p>
            <a:pPr indent="-228600" defTabSz="914400">
              <a:lnSpc>
                <a:spcPct val="90000"/>
              </a:lnSpc>
              <a:spcAft>
                <a:spcPts val="600"/>
              </a:spcAft>
              <a:buClr>
                <a:schemeClr val="accent1"/>
              </a:buClr>
              <a:buFont typeface="Arial" panose="020B0604020202020204" pitchFamily="34" charset="0"/>
              <a:buChar char="•"/>
            </a:pPr>
            <a:endParaRPr lang="en-US" dirty="0"/>
          </a:p>
          <a:p>
            <a:pPr indent="-228600" defTabSz="914400">
              <a:lnSpc>
                <a:spcPct val="90000"/>
              </a:lnSpc>
              <a:spcAft>
                <a:spcPts val="600"/>
              </a:spcAft>
              <a:buClr>
                <a:schemeClr val="accent1"/>
              </a:buClr>
              <a:buFont typeface="Arial" panose="020B0604020202020204" pitchFamily="34" charset="0"/>
              <a:buChar char="•"/>
            </a:pPr>
            <a:endParaRPr lang="en-US" dirty="0"/>
          </a:p>
          <a:p>
            <a:pPr indent="-228600" defTabSz="914400">
              <a:lnSpc>
                <a:spcPct val="90000"/>
              </a:lnSpc>
              <a:spcAft>
                <a:spcPts val="600"/>
              </a:spcAft>
              <a:buClr>
                <a:schemeClr val="accent1"/>
              </a:buClr>
              <a:buFont typeface="Arial" panose="020B0604020202020204" pitchFamily="34" charset="0"/>
              <a:buChar char="•"/>
            </a:pPr>
            <a:endParaRPr lang="en-US" dirty="0"/>
          </a:p>
        </p:txBody>
      </p:sp>
    </p:spTree>
    <p:extLst>
      <p:ext uri="{BB962C8B-B14F-4D97-AF65-F5344CB8AC3E}">
        <p14:creationId xmlns:p14="http://schemas.microsoft.com/office/powerpoint/2010/main" val="38946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9FBBBC-2175-156D-4693-329F8E51282A}"/>
              </a:ext>
            </a:extLst>
          </p:cNvPr>
          <p:cNvPicPr>
            <a:picLocks noGrp="1" noChangeAspect="1"/>
          </p:cNvPicPr>
          <p:nvPr>
            <p:ph idx="1"/>
          </p:nvPr>
        </p:nvPicPr>
        <p:blipFill>
          <a:blip r:embed="rId2"/>
          <a:stretch>
            <a:fillRect/>
          </a:stretch>
        </p:blipFill>
        <p:spPr>
          <a:xfrm>
            <a:off x="591312" y="1687988"/>
            <a:ext cx="4033520" cy="2387600"/>
          </a:xfrm>
        </p:spPr>
      </p:pic>
      <p:pic>
        <p:nvPicPr>
          <p:cNvPr id="6" name="Picture 5">
            <a:extLst>
              <a:ext uri="{FF2B5EF4-FFF2-40B4-BE49-F238E27FC236}">
                <a16:creationId xmlns:a16="http://schemas.microsoft.com/office/drawing/2014/main" id="{33ADFD90-30D5-06EB-5C3F-4476B81C746C}"/>
              </a:ext>
            </a:extLst>
          </p:cNvPr>
          <p:cNvPicPr>
            <a:picLocks noChangeAspect="1"/>
          </p:cNvPicPr>
          <p:nvPr/>
        </p:nvPicPr>
        <p:blipFill>
          <a:blip r:embed="rId3"/>
          <a:stretch>
            <a:fillRect/>
          </a:stretch>
        </p:blipFill>
        <p:spPr>
          <a:xfrm>
            <a:off x="587965" y="4201976"/>
            <a:ext cx="4035425" cy="2566670"/>
          </a:xfrm>
          <a:prstGeom prst="rect">
            <a:avLst/>
          </a:prstGeom>
        </p:spPr>
      </p:pic>
      <p:sp>
        <p:nvSpPr>
          <p:cNvPr id="7" name="TextBox 6">
            <a:extLst>
              <a:ext uri="{FF2B5EF4-FFF2-40B4-BE49-F238E27FC236}">
                <a16:creationId xmlns:a16="http://schemas.microsoft.com/office/drawing/2014/main" id="{3D7F3D00-72ED-534A-C4AA-5A9E78008AA4}"/>
              </a:ext>
            </a:extLst>
          </p:cNvPr>
          <p:cNvSpPr txBox="1"/>
          <p:nvPr/>
        </p:nvSpPr>
        <p:spPr>
          <a:xfrm>
            <a:off x="4623526" y="1347651"/>
            <a:ext cx="6644696"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AutoNum type="arabicPeriod"/>
            </a:pPr>
            <a:r>
              <a:rPr lang="lt-LT" b="1" dirty="0">
                <a:latin typeface="Calibri"/>
                <a:ea typeface="Calibri"/>
                <a:cs typeface="Calibri"/>
              </a:rPr>
              <a:t>TYRIMO TIKSLAS: </a:t>
            </a:r>
            <a:r>
              <a:rPr lang="lt-LT" dirty="0">
                <a:latin typeface="Calibri"/>
                <a:ea typeface="Calibri"/>
                <a:cs typeface="Calibri"/>
              </a:rPr>
              <a:t>Išsiaiškinti, k</a:t>
            </a:r>
            <a:r>
              <a:rPr lang="lt-LT" dirty="0">
                <a:latin typeface="Calibri"/>
                <a:ea typeface="Calibri"/>
                <a:cs typeface="Times New Roman"/>
              </a:rPr>
              <a:t>okia kondensatorius paskirtis elektros grandinėje.</a:t>
            </a:r>
            <a:endParaRPr lang="lt-LT" b="1" dirty="0">
              <a:latin typeface="Calibri"/>
              <a:ea typeface="Calibri"/>
              <a:cs typeface="Calibri"/>
            </a:endParaRPr>
          </a:p>
          <a:p>
            <a:pPr marL="342900" indent="-342900" algn="just">
              <a:buAutoNum type="arabicPeriod"/>
            </a:pPr>
            <a:endParaRPr lang="lt-LT" dirty="0">
              <a:latin typeface="Calibri"/>
              <a:ea typeface="Calibri"/>
              <a:cs typeface="Times New Roman"/>
            </a:endParaRPr>
          </a:p>
          <a:p>
            <a:pPr marL="342900" indent="-342900" algn="just">
              <a:buAutoNum type="arabicPeriod"/>
            </a:pPr>
            <a:r>
              <a:rPr lang="lt-LT" b="1" dirty="0">
                <a:latin typeface="Calibri"/>
                <a:ea typeface="Calibri"/>
                <a:cs typeface="Times New Roman"/>
              </a:rPr>
              <a:t>HIPOTEZĖ: </a:t>
            </a:r>
            <a:r>
              <a:rPr lang="lt-LT" dirty="0">
                <a:latin typeface="Calibri"/>
                <a:ea typeface="Calibri"/>
                <a:cs typeface="Times New Roman"/>
              </a:rPr>
              <a:t>Įjungus jungiklį S1 šviesos diodai LED1 IR LED2 vienodai spinduliuos šviesą, nes kiekvieno iš jų tekės to paties stiprumo srovė. Išjungus jungiklį S1 kondensatorius C1 pradės išsikrauti, šviesos diodai LED1, ges pamažu, nes jungiklis S1 išjungs diodą D1.</a:t>
            </a:r>
          </a:p>
          <a:p>
            <a:pPr marL="342900" indent="-342900" algn="just">
              <a:buAutoNum type="arabicPeriod"/>
            </a:pPr>
            <a:endParaRPr lang="lt-LT" dirty="0">
              <a:latin typeface="Calibri"/>
              <a:ea typeface="Calibri"/>
              <a:cs typeface="Times New Roman"/>
            </a:endParaRPr>
          </a:p>
          <a:p>
            <a:pPr marL="342900" indent="-342900" algn="just">
              <a:buAutoNum type="arabicPeriod"/>
            </a:pPr>
            <a:r>
              <a:rPr lang="lt-LT" b="1" dirty="0">
                <a:latin typeface="Calibri"/>
                <a:ea typeface="Calibri"/>
                <a:cs typeface="Calibri"/>
              </a:rPr>
              <a:t>TYRIMO PRIEMONĖS: </a:t>
            </a:r>
            <a:r>
              <a:rPr lang="lt-LT" dirty="0">
                <a:latin typeface="Calibri"/>
                <a:ea typeface="Calibri"/>
                <a:cs typeface="Times New Roman"/>
              </a:rPr>
              <a:t>Maketavimo plokštė, jungiamieji laidai, jungtis elementui 6F22 9V, elektrolitinis kondensatorius 4700 m (1 vnt.), diodas 1N4001 (1 vnt.)*, rezistoriai 470 Ω (2 vnt.), šviesos diodai 5 mm (2 vnt.), elementas 6F22 9V.</a:t>
            </a:r>
          </a:p>
          <a:p>
            <a:pPr marL="342900" indent="-342900" algn="just">
              <a:buAutoNum type="arabicPeriod"/>
            </a:pPr>
            <a:endParaRPr lang="lt-LT" dirty="0">
              <a:latin typeface="Calibri"/>
              <a:ea typeface="Calibri"/>
              <a:cs typeface="Times New Roman"/>
            </a:endParaRPr>
          </a:p>
          <a:p>
            <a:pPr marL="342900" indent="-342900" algn="just">
              <a:buAutoNum type="arabicPeriod"/>
            </a:pPr>
            <a:r>
              <a:rPr lang="lt-LT" b="1" dirty="0">
                <a:latin typeface="Calibri"/>
                <a:ea typeface="Calibri"/>
                <a:cs typeface="Calibri"/>
              </a:rPr>
              <a:t>VEIKLOS EIGA: </a:t>
            </a:r>
            <a:r>
              <a:rPr lang="lt-LT" dirty="0">
                <a:latin typeface="Calibri"/>
                <a:ea typeface="Calibri"/>
                <a:cs typeface="Times New Roman"/>
              </a:rPr>
              <a:t>Susipažinti su pateikta elektros grandinių schema, įvardyti ir apibūdinti schemoje pavaizduotos elektros grandinės dalys. Jų jungimo būdus. </a:t>
            </a:r>
          </a:p>
        </p:txBody>
      </p:sp>
      <p:sp>
        <p:nvSpPr>
          <p:cNvPr id="3" name="Rectangle 2">
            <a:extLst>
              <a:ext uri="{FF2B5EF4-FFF2-40B4-BE49-F238E27FC236}">
                <a16:creationId xmlns:a16="http://schemas.microsoft.com/office/drawing/2014/main" id="{9B6FF0AB-5E66-4D5C-A76A-B1276EC01491}"/>
              </a:ext>
            </a:extLst>
          </p:cNvPr>
          <p:cNvSpPr/>
          <p:nvPr/>
        </p:nvSpPr>
        <p:spPr>
          <a:xfrm>
            <a:off x="1002813" y="130296"/>
            <a:ext cx="9905019" cy="769441"/>
          </a:xfrm>
          <a:prstGeom prst="rect">
            <a:avLst/>
          </a:prstGeom>
          <a:noFill/>
        </p:spPr>
        <p:txBody>
          <a:bodyPr wrap="none" lIns="91440" tIns="45720" rIns="91440" bIns="45720">
            <a:spAutoFit/>
          </a:bodyPr>
          <a:lstStyle/>
          <a:p>
            <a:pPr algn="ctr"/>
            <a:r>
              <a:rPr lang="en-US" sz="4400" b="0" cap="none" spc="0" dirty="0">
                <a:ln w="0"/>
                <a:solidFill>
                  <a:schemeClr val="accent1"/>
                </a:solidFill>
                <a:effectLst>
                  <a:outerShdw blurRad="38100" dist="25400" dir="5400000" algn="ctr" rotWithShape="0">
                    <a:srgbClr val="6E747A">
                      <a:alpha val="43000"/>
                    </a:srgbClr>
                  </a:outerShdw>
                </a:effectLst>
                <a:latin typeface="Calibri"/>
                <a:ea typeface="Calibri"/>
                <a:cs typeface="Calibri"/>
              </a:rPr>
              <a:t>KONDENSATORIUS ELEKTROS GRANDINĖJE</a:t>
            </a:r>
            <a:endParaRPr lang="lt-LT" sz="4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2622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A52C44-4534-DC76-84F1-CCC7B3BD6B23}"/>
              </a:ext>
            </a:extLst>
          </p:cNvPr>
          <p:cNvSpPr txBox="1"/>
          <p:nvPr/>
        </p:nvSpPr>
        <p:spPr>
          <a:xfrm>
            <a:off x="938529" y="480496"/>
            <a:ext cx="10892399" cy="72635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latin typeface="Calibri"/>
                <a:ea typeface="Calibri"/>
                <a:cs typeface="Times New Roman"/>
              </a:rPr>
              <a:t>Susipažinti su  pateikiama elektros grandinės  schema (1 pav.). Atpažinti ir apibūdinti schemoje pavaizduotas elektros grandinės dalis, jų jungimo būdą</a:t>
            </a: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endParaRPr lang="lt-LT" dirty="0">
              <a:latin typeface="Calibri"/>
              <a:ea typeface="Calibri"/>
              <a:cs typeface="Times New Roman"/>
            </a:endParaRPr>
          </a:p>
          <a:p>
            <a:r>
              <a:rPr lang="lt-LT" sz="2000" dirty="0">
                <a:latin typeface="Calibri"/>
                <a:ea typeface="Calibri"/>
                <a:cs typeface="Times New Roman"/>
              </a:rPr>
              <a:t>                                      </a:t>
            </a:r>
            <a:r>
              <a:rPr lang="lt-LT" sz="2000" dirty="0">
                <a:latin typeface="Calibri"/>
                <a:cs typeface="Times New Roman"/>
              </a:rPr>
              <a:t>  1 pav.</a:t>
            </a:r>
            <a:endParaRPr lang="lt-LT" sz="2000" dirty="0">
              <a:latin typeface="Calibri"/>
              <a:ea typeface="Calibri"/>
              <a:cs typeface="Times New Roman"/>
            </a:endParaRPr>
          </a:p>
          <a:p>
            <a:r>
              <a:rPr lang="lt-LT" sz="2000" dirty="0">
                <a:latin typeface="Calibri"/>
                <a:ea typeface="Calibri"/>
                <a:cs typeface="Times New Roman"/>
              </a:rPr>
              <a:t>S1 - jungiklis</a:t>
            </a:r>
          </a:p>
          <a:p>
            <a:r>
              <a:rPr lang="lt-LT" sz="2000" dirty="0">
                <a:latin typeface="Calibri"/>
                <a:ea typeface="Calibri"/>
                <a:cs typeface="Times New Roman"/>
              </a:rPr>
              <a:t>D1 - diodas</a:t>
            </a:r>
            <a:endParaRPr lang="lt-LT" sz="2000" dirty="0">
              <a:latin typeface="Calibri"/>
              <a:ea typeface="Calibri"/>
              <a:cs typeface="Calibri"/>
            </a:endParaRPr>
          </a:p>
          <a:p>
            <a:r>
              <a:rPr lang="lt-LT" sz="2000" dirty="0">
                <a:latin typeface="Calibri"/>
                <a:ea typeface="Calibri"/>
                <a:cs typeface="Times New Roman"/>
              </a:rPr>
              <a:t>C1 - kondensatorius</a:t>
            </a:r>
          </a:p>
          <a:p>
            <a:r>
              <a:rPr lang="lt-LT" sz="2000" dirty="0">
                <a:latin typeface="Calibri"/>
                <a:ea typeface="Calibri"/>
                <a:cs typeface="Times New Roman"/>
              </a:rPr>
              <a:t>R1, R2 - rezistorius</a:t>
            </a:r>
          </a:p>
          <a:p>
            <a:r>
              <a:rPr lang="lt-LT" sz="2000" dirty="0">
                <a:latin typeface="Calibri"/>
                <a:ea typeface="Calibri"/>
                <a:cs typeface="Times New Roman"/>
              </a:rPr>
              <a:t>LED1, LED2 - šviesos diodas</a:t>
            </a:r>
          </a:p>
          <a:p>
            <a:endParaRPr lang="lt-LT" sz="2000" dirty="0">
              <a:latin typeface="Calibri"/>
              <a:ea typeface="Calibri"/>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p:txBody>
      </p:sp>
      <p:pic>
        <p:nvPicPr>
          <p:cNvPr id="4" name="Picture 3">
            <a:extLst>
              <a:ext uri="{FF2B5EF4-FFF2-40B4-BE49-F238E27FC236}">
                <a16:creationId xmlns:a16="http://schemas.microsoft.com/office/drawing/2014/main" id="{D9B24183-05B9-6514-BBAE-9EE156E1940C}"/>
              </a:ext>
            </a:extLst>
          </p:cNvPr>
          <p:cNvPicPr>
            <a:picLocks noChangeAspect="1"/>
          </p:cNvPicPr>
          <p:nvPr/>
        </p:nvPicPr>
        <p:blipFill>
          <a:blip r:embed="rId2"/>
          <a:stretch>
            <a:fillRect/>
          </a:stretch>
        </p:blipFill>
        <p:spPr>
          <a:xfrm>
            <a:off x="938530" y="1445260"/>
            <a:ext cx="4991100" cy="2667000"/>
          </a:xfrm>
          <a:prstGeom prst="rect">
            <a:avLst/>
          </a:prstGeom>
        </p:spPr>
      </p:pic>
    </p:spTree>
    <p:extLst>
      <p:ext uri="{BB962C8B-B14F-4D97-AF65-F5344CB8AC3E}">
        <p14:creationId xmlns:p14="http://schemas.microsoft.com/office/powerpoint/2010/main" val="265537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67EA136F-775B-81F2-BB0B-9ED328474266}"/>
              </a:ext>
            </a:extLst>
          </p:cNvPr>
          <p:cNvSpPr/>
          <p:nvPr/>
        </p:nvSpPr>
        <p:spPr>
          <a:xfrm>
            <a:off x="6219263" y="649940"/>
            <a:ext cx="5121088" cy="35074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F9B56EC0-5C41-4ADB-F3CC-F52D605F9657}"/>
              </a:ext>
            </a:extLst>
          </p:cNvPr>
          <p:cNvSpPr/>
          <p:nvPr/>
        </p:nvSpPr>
        <p:spPr>
          <a:xfrm>
            <a:off x="784411" y="2779058"/>
            <a:ext cx="5121088" cy="35970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extBox 1">
            <a:extLst>
              <a:ext uri="{FF2B5EF4-FFF2-40B4-BE49-F238E27FC236}">
                <a16:creationId xmlns:a16="http://schemas.microsoft.com/office/drawing/2014/main" id="{05180A5C-9920-699C-7403-48A46ECFD2EB}"/>
              </a:ext>
            </a:extLst>
          </p:cNvPr>
          <p:cNvSpPr txBox="1"/>
          <p:nvPr/>
        </p:nvSpPr>
        <p:spPr>
          <a:xfrm>
            <a:off x="1017818" y="582257"/>
            <a:ext cx="4954920" cy="1842217"/>
          </a:xfrm>
          <a:prstGeom prst="rect">
            <a:avLst/>
          </a:prstGeom>
          <a:solidFill>
            <a:schemeClr val="bg2"/>
          </a:solidFill>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182880" algn="just" defTabSz="914400">
              <a:spcAft>
                <a:spcPts val="600"/>
              </a:spcAft>
              <a:buClr>
                <a:schemeClr val="accent1"/>
              </a:buClr>
            </a:pPr>
            <a:r>
              <a:rPr lang="lt-LT" sz="2000" dirty="0">
                <a:latin typeface="Calibri"/>
                <a:ea typeface="Calibri"/>
                <a:cs typeface="Calibri"/>
              </a:rPr>
              <a:t>Maketavimo plokštėje išdėstomos ir jungiamaisiais laidais sujungiamos elektros grandinės dalys: rezistoriai, diodas, šviesos diodai ir kondensatorius. Jungiklis padaromas iš dviejų jungiamųjų laidų.</a:t>
            </a:r>
          </a:p>
        </p:txBody>
      </p:sp>
      <p:pic>
        <p:nvPicPr>
          <p:cNvPr id="6" name="Picture 5">
            <a:extLst>
              <a:ext uri="{FF2B5EF4-FFF2-40B4-BE49-F238E27FC236}">
                <a16:creationId xmlns:a16="http://schemas.microsoft.com/office/drawing/2014/main" id="{7F5414D6-24B7-DE5B-A866-5B5B57D370BC}"/>
              </a:ext>
            </a:extLst>
          </p:cNvPr>
          <p:cNvPicPr>
            <a:picLocks noChangeAspect="1"/>
          </p:cNvPicPr>
          <p:nvPr/>
        </p:nvPicPr>
        <p:blipFill>
          <a:blip r:embed="rId2"/>
          <a:stretch>
            <a:fillRect/>
          </a:stretch>
        </p:blipFill>
        <p:spPr>
          <a:xfrm>
            <a:off x="6433064" y="918822"/>
            <a:ext cx="4691083" cy="3011305"/>
          </a:xfrm>
          <a:prstGeom prst="rect">
            <a:avLst/>
          </a:prstGeom>
        </p:spPr>
      </p:pic>
      <p:pic>
        <p:nvPicPr>
          <p:cNvPr id="3" name="Picture 2">
            <a:extLst>
              <a:ext uri="{FF2B5EF4-FFF2-40B4-BE49-F238E27FC236}">
                <a16:creationId xmlns:a16="http://schemas.microsoft.com/office/drawing/2014/main" id="{8B6182A7-E5C8-E4F3-7CFA-9CCCB4730564}"/>
              </a:ext>
            </a:extLst>
          </p:cNvPr>
          <p:cNvPicPr>
            <a:picLocks noChangeAspect="1"/>
          </p:cNvPicPr>
          <p:nvPr/>
        </p:nvPicPr>
        <p:blipFill>
          <a:blip r:embed="rId3"/>
          <a:stretch>
            <a:fillRect/>
          </a:stretch>
        </p:blipFill>
        <p:spPr>
          <a:xfrm>
            <a:off x="1043035" y="3017522"/>
            <a:ext cx="4601436" cy="3196952"/>
          </a:xfrm>
          <a:prstGeom prst="rect">
            <a:avLst/>
          </a:prstGeom>
        </p:spPr>
      </p:pic>
    </p:spTree>
    <p:extLst>
      <p:ext uri="{BB962C8B-B14F-4D97-AF65-F5344CB8AC3E}">
        <p14:creationId xmlns:p14="http://schemas.microsoft.com/office/powerpoint/2010/main" val="274787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4BBC3A-2E85-98A2-1B32-8423DE516CF9}"/>
              </a:ext>
            </a:extLst>
          </p:cNvPr>
          <p:cNvSpPr txBox="1"/>
          <p:nvPr/>
        </p:nvSpPr>
        <p:spPr>
          <a:xfrm>
            <a:off x="351691" y="479026"/>
            <a:ext cx="11479237" cy="494507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algn="ctr" defTabSz="914400">
              <a:lnSpc>
                <a:spcPct val="90000"/>
              </a:lnSpc>
              <a:spcAft>
                <a:spcPts val="600"/>
              </a:spcAft>
              <a:buClr>
                <a:schemeClr val="accent1"/>
              </a:buClr>
            </a:pPr>
            <a:r>
              <a:rPr lang="lt-LT" sz="2000" b="1" dirty="0">
                <a:solidFill>
                  <a:schemeClr val="accent1"/>
                </a:solidFill>
                <a:latin typeface="Calibri"/>
                <a:ea typeface="Calibri"/>
                <a:cs typeface="Calibri"/>
              </a:rPr>
              <a:t>LAUKIAMO REZULTATO APIBŪDINIMAS</a:t>
            </a:r>
            <a:endParaRPr lang="lt-LT" sz="2000" dirty="0">
              <a:solidFill>
                <a:schemeClr val="accent1"/>
              </a:solidFill>
              <a:latin typeface="Calibri"/>
              <a:ea typeface="Calibri"/>
              <a:cs typeface="Calibri"/>
            </a:endParaRPr>
          </a:p>
          <a:p>
            <a:pPr indent="-182880" defTabSz="914400">
              <a:lnSpc>
                <a:spcPct val="90000"/>
              </a:lnSpc>
              <a:spcAft>
                <a:spcPts val="600"/>
              </a:spcAft>
              <a:buClr>
                <a:schemeClr val="accent1"/>
              </a:buClr>
            </a:pPr>
            <a:endParaRPr lang="lt-LT" sz="2000" dirty="0">
              <a:latin typeface="Calibri"/>
              <a:ea typeface="Calibri"/>
              <a:cs typeface="Calibri"/>
            </a:endParaRPr>
          </a:p>
          <a:p>
            <a:pPr indent="-182880" defTabSz="914400">
              <a:lnSpc>
                <a:spcPct val="90000"/>
              </a:lnSpc>
              <a:spcAft>
                <a:spcPts val="600"/>
              </a:spcAft>
              <a:buClr>
                <a:schemeClr val="accent1"/>
              </a:buClr>
            </a:pPr>
            <a:r>
              <a:rPr lang="lt-LT" sz="2000" b="1" dirty="0">
                <a:solidFill>
                  <a:schemeClr val="accent1"/>
                </a:solidFill>
                <a:latin typeface="Calibri"/>
                <a:ea typeface="Calibri"/>
                <a:cs typeface="Calibri"/>
              </a:rPr>
              <a:t>Jungiklis S1 įjungtas: </a:t>
            </a:r>
          </a:p>
          <a:p>
            <a:pPr indent="-182880" defTabSz="914400">
              <a:lnSpc>
                <a:spcPct val="90000"/>
              </a:lnSpc>
              <a:spcAft>
                <a:spcPts val="600"/>
              </a:spcAft>
              <a:buClr>
                <a:schemeClr val="accent1"/>
              </a:buClr>
            </a:pPr>
            <a:endParaRPr lang="lt-LT" sz="2000" dirty="0">
              <a:latin typeface="Calibri"/>
              <a:ea typeface="Calibri"/>
              <a:cs typeface="Calibri"/>
            </a:endParaRPr>
          </a:p>
          <a:p>
            <a:pPr indent="-182880" defTabSz="914400">
              <a:lnSpc>
                <a:spcPct val="90000"/>
              </a:lnSpc>
              <a:spcAft>
                <a:spcPts val="600"/>
              </a:spcAft>
              <a:buClr>
                <a:schemeClr val="accent1"/>
              </a:buClr>
            </a:pPr>
            <a:r>
              <a:rPr lang="lt-LT" sz="2000" dirty="0">
                <a:latin typeface="Calibri"/>
                <a:ea typeface="Calibri"/>
                <a:cs typeface="Calibri"/>
              </a:rPr>
              <a:t>Įjungus jungiklį: šviesos diodai LED1 ir LED2 vienodai ryškiai spinduliuos šviesą, nes kiekvienu iš jų tekės to paties stiprumo srovė, ribojama rezistorių R1, R2, diodas D1 praleis elektros srovę, kondensatorius C1 įsikraus.</a:t>
            </a:r>
          </a:p>
          <a:p>
            <a:pPr indent="-182880" defTabSz="914400">
              <a:lnSpc>
                <a:spcPct val="90000"/>
              </a:lnSpc>
              <a:spcAft>
                <a:spcPts val="600"/>
              </a:spcAft>
              <a:buClr>
                <a:schemeClr val="accent1"/>
              </a:buClr>
            </a:pPr>
            <a:endParaRPr lang="lt-LT" sz="2000" dirty="0">
              <a:latin typeface="Calibri"/>
              <a:ea typeface="Calibri"/>
              <a:cs typeface="Calibri"/>
            </a:endParaRPr>
          </a:p>
          <a:p>
            <a:pPr indent="-182880" defTabSz="914400">
              <a:lnSpc>
                <a:spcPct val="90000"/>
              </a:lnSpc>
              <a:spcAft>
                <a:spcPts val="600"/>
              </a:spcAft>
              <a:buClr>
                <a:schemeClr val="accent1"/>
              </a:buClr>
            </a:pPr>
            <a:r>
              <a:rPr lang="lt-LT" sz="2000" b="1" dirty="0">
                <a:solidFill>
                  <a:schemeClr val="accent1"/>
                </a:solidFill>
                <a:latin typeface="Calibri"/>
                <a:ea typeface="Calibri"/>
                <a:cs typeface="Calibri"/>
              </a:rPr>
              <a:t>Jungiklis S1 išjungtas:</a:t>
            </a:r>
            <a:endParaRPr lang="lt-LT" sz="2000" dirty="0">
              <a:solidFill>
                <a:schemeClr val="accent1"/>
              </a:solidFill>
              <a:latin typeface="Calibri"/>
              <a:ea typeface="Calibri"/>
              <a:cs typeface="Calibri"/>
            </a:endParaRPr>
          </a:p>
          <a:p>
            <a:pPr indent="-182880" defTabSz="914400">
              <a:lnSpc>
                <a:spcPct val="90000"/>
              </a:lnSpc>
              <a:spcAft>
                <a:spcPts val="600"/>
              </a:spcAft>
              <a:buClr>
                <a:schemeClr val="accent1"/>
              </a:buClr>
            </a:pPr>
            <a:endParaRPr lang="lt-LT" sz="2000" b="1" dirty="0">
              <a:latin typeface="Calibri"/>
              <a:ea typeface="Calibri"/>
              <a:cs typeface="Calibri"/>
            </a:endParaRPr>
          </a:p>
          <a:p>
            <a:pPr indent="-182880" defTabSz="914400">
              <a:lnSpc>
                <a:spcPct val="90000"/>
              </a:lnSpc>
              <a:spcAft>
                <a:spcPts val="600"/>
              </a:spcAft>
              <a:buClr>
                <a:schemeClr val="accent1"/>
              </a:buClr>
            </a:pPr>
            <a:r>
              <a:rPr lang="lt-LT" sz="2000" dirty="0">
                <a:latin typeface="Calibri"/>
                <a:ea typeface="Calibri"/>
                <a:cs typeface="Calibri"/>
              </a:rPr>
              <a:t>Kondensatorius C1 pradės išsikrauti – šviesos diodas LED1 užges, nes diodas D1 nepraleis priešinga kryptimi tekančios elektros srovės, tačiau šviesos diodas LED2 ges pamažu, nes juo tekės elektros srovė, iškraudama kondensatorių.</a:t>
            </a:r>
          </a:p>
        </p:txBody>
      </p:sp>
    </p:spTree>
    <p:extLst>
      <p:ext uri="{BB962C8B-B14F-4D97-AF65-F5344CB8AC3E}">
        <p14:creationId xmlns:p14="http://schemas.microsoft.com/office/powerpoint/2010/main" val="175586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40457B-41B5-A67A-DBFD-C4A7CA9E9582}"/>
              </a:ext>
            </a:extLst>
          </p:cNvPr>
          <p:cNvSpPr txBox="1"/>
          <p:nvPr/>
        </p:nvSpPr>
        <p:spPr>
          <a:xfrm>
            <a:off x="653561" y="435271"/>
            <a:ext cx="11092962" cy="77867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latin typeface="Times New Roman"/>
                <a:cs typeface="Times New Roman"/>
              </a:rPr>
              <a:t>Susipažinti su toliau pateikiama elektros grandinės schema ( 2 pav.). Apibūdinkite schemoje pavaizduotų elektros grandinės dalių jungimo būdą</a:t>
            </a: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endParaRPr lang="lt-LT" dirty="0">
              <a:latin typeface="Times New Roman"/>
              <a:cs typeface="Times New Roman"/>
            </a:endParaRPr>
          </a:p>
          <a:p>
            <a:r>
              <a:rPr lang="lt-LT" dirty="0">
                <a:latin typeface="Times New Roman"/>
                <a:cs typeface="Times New Roman"/>
              </a:rPr>
              <a:t>                                      </a:t>
            </a:r>
            <a:r>
              <a:rPr lang="lt-LT" sz="1100" dirty="0">
                <a:latin typeface="Calibri"/>
                <a:cs typeface="Times New Roman"/>
              </a:rPr>
              <a:t> 2 pav.</a:t>
            </a:r>
            <a:endParaRPr lang="lt-LT" sz="1100" dirty="0">
              <a:latin typeface="Calibri"/>
              <a:ea typeface="Calibri"/>
              <a:cs typeface="Times New Roman"/>
            </a:endParaRPr>
          </a:p>
          <a:p>
            <a:r>
              <a:rPr lang="lt-LT" sz="2000" dirty="0">
                <a:latin typeface="Calibri"/>
                <a:cs typeface="Times New Roman"/>
              </a:rPr>
              <a:t>S1 - jungiklis</a:t>
            </a:r>
            <a:endParaRPr lang="lt-LT" sz="2000" dirty="0">
              <a:latin typeface="Calibri"/>
              <a:ea typeface="Calibri"/>
              <a:cs typeface="Times New Roman"/>
            </a:endParaRPr>
          </a:p>
          <a:p>
            <a:r>
              <a:rPr lang="lt-LT" sz="2000" dirty="0">
                <a:latin typeface="Calibri"/>
                <a:cs typeface="Times New Roman"/>
              </a:rPr>
              <a:t>D1 - diodas</a:t>
            </a:r>
            <a:endParaRPr lang="lt-LT" sz="2000" dirty="0">
              <a:latin typeface="Calibri"/>
              <a:ea typeface="Calibri"/>
              <a:cs typeface="Times New Roman"/>
            </a:endParaRPr>
          </a:p>
          <a:p>
            <a:r>
              <a:rPr lang="lt-LT" sz="2000" dirty="0">
                <a:latin typeface="Calibri"/>
                <a:cs typeface="Times New Roman"/>
              </a:rPr>
              <a:t>C1 - kondensatorius</a:t>
            </a:r>
            <a:endParaRPr lang="lt-LT" sz="2000" dirty="0">
              <a:latin typeface="Calibri"/>
              <a:ea typeface="Calibri"/>
              <a:cs typeface="Times New Roman"/>
            </a:endParaRPr>
          </a:p>
          <a:p>
            <a:r>
              <a:rPr lang="lt-LT" sz="2000" dirty="0">
                <a:latin typeface="Calibri"/>
                <a:cs typeface="Times New Roman"/>
              </a:rPr>
              <a:t>R1, R2 - rezistorius</a:t>
            </a:r>
            <a:endParaRPr lang="lt-LT" sz="2000" dirty="0">
              <a:latin typeface="Calibri"/>
              <a:ea typeface="Calibri"/>
              <a:cs typeface="Times New Roman"/>
            </a:endParaRPr>
          </a:p>
          <a:p>
            <a:r>
              <a:rPr lang="lt-LT" sz="2000" dirty="0">
                <a:latin typeface="Calibri"/>
                <a:cs typeface="Times New Roman"/>
              </a:rPr>
              <a:t>LED1, LED2 - šviesos diodas</a:t>
            </a:r>
            <a:endParaRPr lang="lt-LT" sz="2000" dirty="0">
              <a:latin typeface="Calibri"/>
              <a:ea typeface="Calibri"/>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a:p>
            <a:endParaRPr lang="en-US" dirty="0">
              <a:latin typeface="Times New Roman"/>
              <a:cs typeface="Times New Roman"/>
            </a:endParaRPr>
          </a:p>
        </p:txBody>
      </p:sp>
      <p:pic>
        <p:nvPicPr>
          <p:cNvPr id="3" name="Picture 2">
            <a:extLst>
              <a:ext uri="{FF2B5EF4-FFF2-40B4-BE49-F238E27FC236}">
                <a16:creationId xmlns:a16="http://schemas.microsoft.com/office/drawing/2014/main" id="{A56687C4-8B86-C264-361C-3017E543D545}"/>
              </a:ext>
            </a:extLst>
          </p:cNvPr>
          <p:cNvPicPr>
            <a:picLocks noChangeAspect="1"/>
          </p:cNvPicPr>
          <p:nvPr/>
        </p:nvPicPr>
        <p:blipFill>
          <a:blip r:embed="rId2"/>
          <a:stretch>
            <a:fillRect/>
          </a:stretch>
        </p:blipFill>
        <p:spPr>
          <a:xfrm>
            <a:off x="832877" y="1509432"/>
            <a:ext cx="5057775" cy="3009900"/>
          </a:xfrm>
          <a:prstGeom prst="rect">
            <a:avLst/>
          </a:prstGeom>
        </p:spPr>
      </p:pic>
    </p:spTree>
    <p:extLst>
      <p:ext uri="{BB962C8B-B14F-4D97-AF65-F5344CB8AC3E}">
        <p14:creationId xmlns:p14="http://schemas.microsoft.com/office/powerpoint/2010/main" val="274376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4B6D2559-D42D-F6BF-5129-4AB6AE531428}"/>
              </a:ext>
            </a:extLst>
          </p:cNvPr>
          <p:cNvSpPr/>
          <p:nvPr/>
        </p:nvSpPr>
        <p:spPr>
          <a:xfrm>
            <a:off x="6443383" y="1176617"/>
            <a:ext cx="5087468" cy="34177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Stačiakampis 3">
            <a:extLst>
              <a:ext uri="{FF2B5EF4-FFF2-40B4-BE49-F238E27FC236}">
                <a16:creationId xmlns:a16="http://schemas.microsoft.com/office/drawing/2014/main" id="{896C54EA-4059-BB3A-999F-6574801B2DC5}"/>
              </a:ext>
            </a:extLst>
          </p:cNvPr>
          <p:cNvSpPr/>
          <p:nvPr/>
        </p:nvSpPr>
        <p:spPr>
          <a:xfrm>
            <a:off x="616325" y="2801471"/>
            <a:ext cx="5782233" cy="358588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extBox 1">
            <a:extLst>
              <a:ext uri="{FF2B5EF4-FFF2-40B4-BE49-F238E27FC236}">
                <a16:creationId xmlns:a16="http://schemas.microsoft.com/office/drawing/2014/main" id="{314D780B-E477-3DA8-0A4E-79F64614BE92}"/>
              </a:ext>
            </a:extLst>
          </p:cNvPr>
          <p:cNvSpPr txBox="1"/>
          <p:nvPr/>
        </p:nvSpPr>
        <p:spPr>
          <a:xfrm>
            <a:off x="980903" y="616818"/>
            <a:ext cx="4954920" cy="1573276"/>
          </a:xfrm>
          <a:prstGeom prst="rect">
            <a:avLst/>
          </a:prstGeom>
          <a:solidFill>
            <a:schemeClr val="bg2"/>
          </a:solidFill>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182880" algn="just" defTabSz="914400">
              <a:spcAft>
                <a:spcPts val="600"/>
              </a:spcAft>
              <a:buClr>
                <a:schemeClr val="accent1"/>
              </a:buClr>
            </a:pPr>
            <a:r>
              <a:rPr lang="lt-LT" sz="2000" dirty="0">
                <a:latin typeface="Calibri"/>
                <a:ea typeface="Calibri"/>
                <a:cs typeface="Calibri"/>
              </a:rPr>
              <a:t>Maketavimo plokštėje išdėstomos ir jungiamaisiais laidais sujungiamos elektros grandinės dalys: rezistoriai, diodas, šviesos diodai ir kondensatorius. Jungiklis padaromas iš dviejų jungiamųjų laidų.</a:t>
            </a:r>
          </a:p>
          <a:p>
            <a:pPr indent="-182880" algn="just" defTabSz="914400">
              <a:spcAft>
                <a:spcPts val="600"/>
              </a:spcAft>
              <a:buClr>
                <a:schemeClr val="accent1"/>
              </a:buClr>
            </a:pPr>
            <a:endParaRPr lang="en-US" dirty="0"/>
          </a:p>
          <a:p>
            <a:pPr indent="-182880" defTabSz="914400">
              <a:spcAft>
                <a:spcPts val="600"/>
              </a:spcAft>
              <a:buClr>
                <a:schemeClr val="accent1"/>
              </a:buClr>
            </a:pPr>
            <a:endParaRPr lang="en-US" dirty="0"/>
          </a:p>
        </p:txBody>
      </p:sp>
      <p:pic>
        <p:nvPicPr>
          <p:cNvPr id="5" name="Picture 4">
            <a:extLst>
              <a:ext uri="{FF2B5EF4-FFF2-40B4-BE49-F238E27FC236}">
                <a16:creationId xmlns:a16="http://schemas.microsoft.com/office/drawing/2014/main" id="{18504ACF-ABD9-E49A-03D8-13BDE016AD54}"/>
              </a:ext>
            </a:extLst>
          </p:cNvPr>
          <p:cNvPicPr>
            <a:picLocks noChangeAspect="1"/>
          </p:cNvPicPr>
          <p:nvPr/>
        </p:nvPicPr>
        <p:blipFill>
          <a:blip r:embed="rId2"/>
          <a:stretch>
            <a:fillRect/>
          </a:stretch>
        </p:blipFill>
        <p:spPr>
          <a:xfrm>
            <a:off x="6847681" y="1442388"/>
            <a:ext cx="4265260" cy="2711855"/>
          </a:xfrm>
          <a:prstGeom prst="rect">
            <a:avLst/>
          </a:prstGeom>
        </p:spPr>
      </p:pic>
      <p:pic>
        <p:nvPicPr>
          <p:cNvPr id="3" name="Picture 2">
            <a:extLst>
              <a:ext uri="{FF2B5EF4-FFF2-40B4-BE49-F238E27FC236}">
                <a16:creationId xmlns:a16="http://schemas.microsoft.com/office/drawing/2014/main" id="{37B6A73C-3DB0-F5AC-5219-041EC2DF3BEB}"/>
              </a:ext>
            </a:extLst>
          </p:cNvPr>
          <p:cNvPicPr>
            <a:picLocks noChangeAspect="1"/>
          </p:cNvPicPr>
          <p:nvPr/>
        </p:nvPicPr>
        <p:blipFill>
          <a:blip r:embed="rId3"/>
          <a:stretch>
            <a:fillRect/>
          </a:stretch>
        </p:blipFill>
        <p:spPr>
          <a:xfrm>
            <a:off x="1076652" y="3151992"/>
            <a:ext cx="4859171" cy="2883187"/>
          </a:xfrm>
          <a:prstGeom prst="rect">
            <a:avLst/>
          </a:prstGeom>
        </p:spPr>
      </p:pic>
    </p:spTree>
    <p:extLst>
      <p:ext uri="{BB962C8B-B14F-4D97-AF65-F5344CB8AC3E}">
        <p14:creationId xmlns:p14="http://schemas.microsoft.com/office/powerpoint/2010/main" val="3090068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46F9FE-076E-9B0A-9C0A-30B0A001924A}"/>
              </a:ext>
            </a:extLst>
          </p:cNvPr>
          <p:cNvPicPr>
            <a:picLocks noChangeAspect="1"/>
          </p:cNvPicPr>
          <p:nvPr/>
        </p:nvPicPr>
        <p:blipFill>
          <a:blip r:embed="rId4"/>
          <a:stretch>
            <a:fillRect/>
          </a:stretch>
        </p:blipFill>
        <p:spPr>
          <a:xfrm>
            <a:off x="475380" y="1616433"/>
            <a:ext cx="5147277" cy="3849252"/>
          </a:xfrm>
          <a:prstGeom prst="rect">
            <a:avLst/>
          </a:prstGeom>
        </p:spPr>
      </p:pic>
      <p:pic>
        <p:nvPicPr>
          <p:cNvPr id="4" name="MicrosoftTeams-video">
            <a:hlinkClick r:id="" action="ppaction://media"/>
            <a:extLst>
              <a:ext uri="{FF2B5EF4-FFF2-40B4-BE49-F238E27FC236}">
                <a16:creationId xmlns:a16="http://schemas.microsoft.com/office/drawing/2014/main" id="{109EBEE5-BEB2-051F-C84E-00D30C1BAB7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rot="5400000">
            <a:off x="6756809" y="494235"/>
            <a:ext cx="3850645" cy="6088569"/>
          </a:xfrm>
          <a:prstGeom prst="rect">
            <a:avLst/>
          </a:prstGeom>
        </p:spPr>
      </p:pic>
    </p:spTree>
    <p:extLst>
      <p:ext uri="{BB962C8B-B14F-4D97-AF65-F5344CB8AC3E}">
        <p14:creationId xmlns:p14="http://schemas.microsoft.com/office/powerpoint/2010/main" val="178907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08613D-17B0-90D8-202C-34C7FBE597FB}"/>
              </a:ext>
            </a:extLst>
          </p:cNvPr>
          <p:cNvSpPr txBox="1"/>
          <p:nvPr/>
        </p:nvSpPr>
        <p:spPr>
          <a:xfrm>
            <a:off x="509022" y="175225"/>
            <a:ext cx="10096500" cy="62170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solidFill>
                  <a:schemeClr val="accent1"/>
                </a:solidFill>
                <a:latin typeface="Calibri"/>
                <a:cs typeface="Calibri"/>
              </a:rPr>
              <a:t>ĮJUNGUS JUNGIKLĮ S1 (JUNGIKLIS S2 IŠJUNGTAS)</a:t>
            </a:r>
            <a:endParaRPr lang="lt-LT" sz="2000" dirty="0">
              <a:solidFill>
                <a:schemeClr val="accent1"/>
              </a:solidFill>
              <a:latin typeface="Calibri"/>
              <a:ea typeface="Calibri"/>
              <a:cs typeface="Calibri"/>
            </a:endParaRPr>
          </a:p>
          <a:p>
            <a:endParaRPr lang="lt-LT" sz="2000" dirty="0">
              <a:latin typeface="Calibri"/>
              <a:ea typeface="Calibri"/>
              <a:cs typeface="Calibri"/>
            </a:endParaRPr>
          </a:p>
          <a:p>
            <a:r>
              <a:rPr lang="lt-LT" sz="2000" dirty="0">
                <a:latin typeface="Calibri"/>
                <a:cs typeface="Times New Roman"/>
              </a:rPr>
              <a:t>Įjungus jungiklį S1, jungiklis S2 išjungtas: šviesos diodai LED1 ir LED2 vienodai ryškiai spinduliuoja šviesą, nes kiekvienu iš jų teka to paties stiprumo srovė, ribojama rezistorių R1, R2, diodas D1 praleidžia elektros srovę, kondensatorius C1 įsikrauna.</a:t>
            </a:r>
            <a:endParaRPr lang="lt-LT" sz="2000" dirty="0">
              <a:latin typeface="Calibri"/>
              <a:ea typeface="Calibri"/>
              <a:cs typeface="Times New Roman"/>
            </a:endParaRPr>
          </a:p>
          <a:p>
            <a:endParaRPr lang="lt-LT" sz="2000" dirty="0">
              <a:latin typeface="Calibri"/>
              <a:ea typeface="Calibri"/>
              <a:cs typeface="Times New Roman"/>
            </a:endParaRPr>
          </a:p>
          <a:p>
            <a:endParaRPr lang="lt-LT" sz="2000" dirty="0">
              <a:latin typeface="Calibri"/>
              <a:ea typeface="Calibri"/>
              <a:cs typeface="Times New Roman"/>
            </a:endParaRPr>
          </a:p>
          <a:p>
            <a:r>
              <a:rPr lang="lt-LT" sz="2000" dirty="0">
                <a:solidFill>
                  <a:schemeClr val="accent1"/>
                </a:solidFill>
                <a:latin typeface="Calibri"/>
                <a:cs typeface="Times New Roman"/>
              </a:rPr>
              <a:t>ĮJUNGUS JUNGIKLĮ S2 (JUNGIKLIS S1 IŠJUNGTAS)</a:t>
            </a:r>
            <a:endParaRPr lang="lt-LT" sz="2000" dirty="0">
              <a:solidFill>
                <a:schemeClr val="accent1"/>
              </a:solidFill>
              <a:latin typeface="Calibri"/>
              <a:ea typeface="Calibri"/>
              <a:cs typeface="Times New Roman"/>
            </a:endParaRPr>
          </a:p>
          <a:p>
            <a:endParaRPr lang="lt-LT" sz="2000" dirty="0">
              <a:latin typeface="Calibri"/>
              <a:ea typeface="Calibri"/>
              <a:cs typeface="Times New Roman"/>
            </a:endParaRPr>
          </a:p>
          <a:p>
            <a:r>
              <a:rPr lang="lt-LT" sz="2000" dirty="0">
                <a:latin typeface="Calibri"/>
                <a:cs typeface="Times New Roman"/>
              </a:rPr>
              <a:t>Išjungus jungiklį S1, jungiklis S2 įjungtas: kondensatorius C1 pradeda išsikrauti – šviesos diodas LED1 gęsta pamažu, nes jungiklis S1 išjungia diodą D1, kuris nepraleidžia elektros srovės, drauge gęsta ir šviesos diodas LED2, nes juo teka elektros srovė, iškraudama kondensatorių.</a:t>
            </a:r>
            <a:endParaRPr lang="lt-LT" sz="2000" dirty="0">
              <a:latin typeface="Calibri"/>
              <a:ea typeface="Calibri"/>
              <a:cs typeface="Calibri"/>
            </a:endParaRPr>
          </a:p>
          <a:p>
            <a:r>
              <a:rPr lang="en-US" sz="2000" dirty="0">
                <a:latin typeface="Times New Roman"/>
                <a:cs typeface="Times New Roman"/>
              </a:rPr>
              <a:t>  </a:t>
            </a:r>
            <a:br>
              <a:rPr lang="en-US" sz="2000" dirty="0">
                <a:latin typeface="Times New Roman"/>
                <a:cs typeface="Times New Roman"/>
              </a:rPr>
            </a:br>
            <a:r>
              <a:rPr lang="lt-LT" sz="2000" dirty="0">
                <a:latin typeface="Calibri"/>
                <a:ea typeface="Calibri"/>
                <a:cs typeface="Calibri"/>
              </a:rPr>
              <a:t> Diodas praleidžia elektros srovę tik viena kryptimi. </a:t>
            </a:r>
            <a:endParaRPr lang="en-US" sz="2000" dirty="0">
              <a:latin typeface="Calibri"/>
              <a:ea typeface="Calibri"/>
              <a:cs typeface="Calibri"/>
            </a:endParaRPr>
          </a:p>
          <a:p>
            <a:r>
              <a:rPr lang="lt-LT" sz="2000" dirty="0">
                <a:latin typeface="Calibri"/>
                <a:ea typeface="Calibri"/>
                <a:cs typeface="Calibri"/>
              </a:rPr>
              <a:t>  Šviesos diodas praleidžia elektros srovę tik viena kryptimi; tekant elektros srovei šviesos diodas spinduliuoja šviesą. Jungiant šviesos diodą naudojamasi anodo ir katodo nustatymo pagal tris požymius schema: </a:t>
            </a:r>
            <a:endParaRPr lang="en-US" sz="2000" dirty="0">
              <a:latin typeface="Calibri"/>
              <a:ea typeface="Calibri"/>
              <a:cs typeface="Calibri"/>
            </a:endParaRPr>
          </a:p>
          <a:p>
            <a:r>
              <a:rPr lang="lt-LT" sz="2000" dirty="0">
                <a:latin typeface="Calibri"/>
                <a:ea typeface="Calibri"/>
                <a:cs typeface="Calibri"/>
              </a:rPr>
              <a:t>1. Katodo pusėje yra suplokštinta šviesos diodo galvutė.</a:t>
            </a:r>
            <a:endParaRPr lang="en-US" sz="2000" dirty="0">
              <a:latin typeface="Calibri"/>
              <a:ea typeface="Calibri"/>
              <a:cs typeface="Calibri"/>
            </a:endParaRPr>
          </a:p>
          <a:p>
            <a:r>
              <a:rPr lang="lt-LT" sz="2000" dirty="0">
                <a:latin typeface="Calibri"/>
                <a:ea typeface="Calibri"/>
                <a:cs typeface="Calibri"/>
              </a:rPr>
              <a:t>2. Katodo kontaktinė kojelė yra trumpesnė.</a:t>
            </a:r>
            <a:endParaRPr lang="en-US" sz="2000" dirty="0">
              <a:latin typeface="Calibri"/>
              <a:ea typeface="Calibri"/>
              <a:cs typeface="Calibri"/>
            </a:endParaRPr>
          </a:p>
          <a:p>
            <a:r>
              <a:rPr lang="lt-LT" sz="2000" dirty="0">
                <a:latin typeface="Calibri"/>
                <a:ea typeface="Calibri"/>
                <a:cs typeface="Calibri"/>
              </a:rPr>
              <a:t>3. Katodo dalis šviesos diodo galvutėje yra stambesnė.</a:t>
            </a:r>
            <a:endParaRPr lang="en-US" dirty="0"/>
          </a:p>
        </p:txBody>
      </p:sp>
    </p:spTree>
    <p:extLst>
      <p:ext uri="{BB962C8B-B14F-4D97-AF65-F5344CB8AC3E}">
        <p14:creationId xmlns:p14="http://schemas.microsoft.com/office/powerpoint/2010/main" val="118324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6D8F6C6D-A9D2-D601-D025-357019195EA0}"/>
              </a:ext>
            </a:extLst>
          </p:cNvPr>
          <p:cNvSpPr>
            <a:spLocks noGrp="1"/>
          </p:cNvSpPr>
          <p:nvPr>
            <p:ph idx="1"/>
          </p:nvPr>
        </p:nvSpPr>
        <p:spPr>
          <a:xfrm>
            <a:off x="2855742" y="1680453"/>
            <a:ext cx="6625883" cy="2087199"/>
          </a:xfrm>
          <a:solidFill>
            <a:schemeClr val="bg2"/>
          </a:solidFill>
        </p:spPr>
        <p:txBody>
          <a:bodyPr vert="horz" lIns="91440" tIns="45720" rIns="91440" bIns="45720" rtlCol="0" anchor="t">
            <a:normAutofit fontScale="92500"/>
          </a:bodyPr>
          <a:lstStyle/>
          <a:p>
            <a:pPr marL="0" indent="0" algn="just">
              <a:buNone/>
            </a:pPr>
            <a:r>
              <a:rPr lang="lt-LT" sz="2400" dirty="0"/>
              <a:t>Mūsų hipotezė pasitvirtino, kad įjungus jungiklį S1 šviesos diodai LED1 ir LED2 vienodai spinduliuos šviesą, nes kiekvieno iš jų tekės to paties stiprumo srovė. Išjungus jungiklį S1 kondensatorius C1 pradės išsikrauti,  šviesos diodai LED1, ges pamažu, nes jungiklis S1 išjungs   diodą D1.</a:t>
            </a:r>
          </a:p>
        </p:txBody>
      </p:sp>
      <p:sp>
        <p:nvSpPr>
          <p:cNvPr id="5" name="Rectangle 4">
            <a:extLst>
              <a:ext uri="{FF2B5EF4-FFF2-40B4-BE49-F238E27FC236}">
                <a16:creationId xmlns:a16="http://schemas.microsoft.com/office/drawing/2014/main" id="{A2F1A673-BDB0-4CB6-A210-1A80A506E45A}"/>
              </a:ext>
            </a:extLst>
          </p:cNvPr>
          <p:cNvSpPr/>
          <p:nvPr/>
        </p:nvSpPr>
        <p:spPr>
          <a:xfrm>
            <a:off x="3948337" y="238203"/>
            <a:ext cx="2635337" cy="923330"/>
          </a:xfrm>
          <a:prstGeom prst="rect">
            <a:avLst/>
          </a:prstGeom>
          <a:noFill/>
        </p:spPr>
        <p:txBody>
          <a:bodyPr wrap="none" lIns="91440" tIns="45720" rIns="91440" bIns="45720">
            <a:spAutoFit/>
          </a:bodyPr>
          <a:lstStyle/>
          <a:p>
            <a:pPr algn="ctr"/>
            <a:r>
              <a:rPr lang="lt-LT" sz="5400" b="0" cap="none" spc="0" dirty="0">
                <a:ln w="0"/>
                <a:solidFill>
                  <a:schemeClr val="accent1"/>
                </a:solidFill>
                <a:effectLst>
                  <a:outerShdw blurRad="38100" dist="25400" dir="5400000" algn="ctr" rotWithShape="0">
                    <a:srgbClr val="6E747A">
                      <a:alpha val="43000"/>
                    </a:srgbClr>
                  </a:outerShdw>
                </a:effectLst>
              </a:rPr>
              <a:t>IŠVADOS</a:t>
            </a:r>
          </a:p>
        </p:txBody>
      </p:sp>
      <p:pic>
        <p:nvPicPr>
          <p:cNvPr id="8" name="Picture 7">
            <a:extLst>
              <a:ext uri="{FF2B5EF4-FFF2-40B4-BE49-F238E27FC236}">
                <a16:creationId xmlns:a16="http://schemas.microsoft.com/office/drawing/2014/main" id="{5A21D0BD-B033-4512-9A06-0613019A2503}"/>
              </a:ext>
            </a:extLst>
          </p:cNvPr>
          <p:cNvPicPr>
            <a:picLocks noChangeAspect="1"/>
          </p:cNvPicPr>
          <p:nvPr/>
        </p:nvPicPr>
        <p:blipFill>
          <a:blip r:embed="rId2"/>
          <a:stretch>
            <a:fillRect/>
          </a:stretch>
        </p:blipFill>
        <p:spPr>
          <a:xfrm>
            <a:off x="0" y="6448368"/>
            <a:ext cx="12192000" cy="409632"/>
          </a:xfrm>
          <a:prstGeom prst="rect">
            <a:avLst/>
          </a:prstGeom>
        </p:spPr>
      </p:pic>
      <p:pic>
        <p:nvPicPr>
          <p:cNvPr id="9" name="Picture 8">
            <a:extLst>
              <a:ext uri="{FF2B5EF4-FFF2-40B4-BE49-F238E27FC236}">
                <a16:creationId xmlns:a16="http://schemas.microsoft.com/office/drawing/2014/main" id="{432A9DA4-AAF3-4E80-849F-0FF4AC4BCFDF}"/>
              </a:ext>
            </a:extLst>
          </p:cNvPr>
          <p:cNvPicPr>
            <a:picLocks noChangeAspect="1"/>
          </p:cNvPicPr>
          <p:nvPr/>
        </p:nvPicPr>
        <p:blipFill>
          <a:blip r:embed="rId3"/>
          <a:stretch>
            <a:fillRect/>
          </a:stretch>
        </p:blipFill>
        <p:spPr>
          <a:xfrm>
            <a:off x="3065285" y="4056674"/>
            <a:ext cx="5797361" cy="2241745"/>
          </a:xfrm>
          <a:prstGeom prst="rect">
            <a:avLst/>
          </a:prstGeom>
        </p:spPr>
      </p:pic>
    </p:spTree>
    <p:extLst>
      <p:ext uri="{BB962C8B-B14F-4D97-AF65-F5344CB8AC3E}">
        <p14:creationId xmlns:p14="http://schemas.microsoft.com/office/powerpoint/2010/main" val="137633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urinio vietos rezervavimo ženklas 4" descr="Paveikslėlis, kuriame yra tekstas, ekrano kopija, diagrama, dizainas&#10;&#10;Automatiškai sugeneruotas aprašymas">
            <a:extLst>
              <a:ext uri="{FF2B5EF4-FFF2-40B4-BE49-F238E27FC236}">
                <a16:creationId xmlns:a16="http://schemas.microsoft.com/office/drawing/2014/main" id="{82A08EFF-E458-F7FB-F5C1-8929F14B41B5}"/>
              </a:ext>
            </a:extLst>
          </p:cNvPr>
          <p:cNvPicPr>
            <a:picLocks noGrp="1" noChangeAspect="1"/>
          </p:cNvPicPr>
          <p:nvPr>
            <p:ph sz="half" idx="1"/>
          </p:nvPr>
        </p:nvPicPr>
        <p:blipFill rotWithShape="1">
          <a:blip r:embed="rId2"/>
          <a:srcRect t="9706" b="19574"/>
          <a:stretch/>
        </p:blipFill>
        <p:spPr>
          <a:xfrm>
            <a:off x="1471" y="-5079"/>
            <a:ext cx="11293545" cy="3683963"/>
          </a:xfrm>
          <a:prstGeom prst="rect">
            <a:avLst/>
          </a:prstGeom>
        </p:spPr>
      </p:pic>
      <p:sp>
        <p:nvSpPr>
          <p:cNvPr id="4" name="Turinio vietos rezervavimo ženklas 3">
            <a:extLst>
              <a:ext uri="{FF2B5EF4-FFF2-40B4-BE49-F238E27FC236}">
                <a16:creationId xmlns:a16="http://schemas.microsoft.com/office/drawing/2014/main" id="{08D9EC1E-5B85-2CE0-4D01-0BEE4F3C5EC1}"/>
              </a:ext>
            </a:extLst>
          </p:cNvPr>
          <p:cNvSpPr>
            <a:spLocks noGrp="1"/>
          </p:cNvSpPr>
          <p:nvPr>
            <p:ph sz="half" idx="2"/>
          </p:nvPr>
        </p:nvSpPr>
        <p:spPr>
          <a:xfrm>
            <a:off x="4362214" y="3897894"/>
            <a:ext cx="7721934" cy="3683964"/>
          </a:xfrm>
        </p:spPr>
        <p:txBody>
          <a:bodyPr vert="horz" lIns="91440" tIns="45720" rIns="91440" bIns="45720" rtlCol="0" anchor="ctr">
            <a:normAutofit fontScale="92500" lnSpcReduction="10000"/>
          </a:bodyPr>
          <a:lstStyle/>
          <a:p>
            <a:r>
              <a:rPr lang="lt-LT" sz="1900" b="1" dirty="0">
                <a:latin typeface="Calibri"/>
                <a:ea typeface="Calibri"/>
                <a:cs typeface="Calibri"/>
              </a:rPr>
              <a:t>Tyrimo tikslas</a:t>
            </a:r>
            <a:r>
              <a:rPr lang="lt-LT" sz="1900" dirty="0">
                <a:latin typeface="Calibri"/>
                <a:ea typeface="Calibri"/>
                <a:cs typeface="Calibri"/>
              </a:rPr>
              <a:t>: Išsiaiškinti, nuo ko priklauso kondensatoriaus talpa.</a:t>
            </a:r>
            <a:br>
              <a:rPr lang="lt-LT" sz="1900" dirty="0">
                <a:latin typeface="Calibri"/>
              </a:rPr>
            </a:br>
            <a:br>
              <a:rPr lang="lt-LT" sz="1900" dirty="0">
                <a:latin typeface="Calibri"/>
              </a:rPr>
            </a:br>
            <a:r>
              <a:rPr lang="lt-LT" sz="1900" b="1" dirty="0">
                <a:latin typeface="Calibri"/>
                <a:ea typeface="Calibri"/>
                <a:cs typeface="Calibri"/>
              </a:rPr>
              <a:t>Hipotezė</a:t>
            </a:r>
            <a:r>
              <a:rPr lang="lt-LT" sz="1900" dirty="0">
                <a:latin typeface="Calibri"/>
                <a:ea typeface="Calibri"/>
                <a:cs typeface="Calibri"/>
              </a:rPr>
              <a:t>: Mes manome, kad sumažinus plokštelių plotą perpus, jo talpa pamažės tiek pat kartų. Padidinus plokštelių plotą dvigubai, talpa padidės dvigubai,</a:t>
            </a:r>
            <a:br>
              <a:rPr lang="lt-LT" sz="1900" dirty="0">
                <a:latin typeface="Calibri"/>
              </a:rPr>
            </a:br>
            <a:br>
              <a:rPr lang="lt-LT" sz="1900" dirty="0">
                <a:latin typeface="Calibri"/>
              </a:rPr>
            </a:br>
            <a:r>
              <a:rPr lang="lt-LT" sz="1900" b="1" dirty="0">
                <a:latin typeface="Calibri"/>
                <a:ea typeface="Calibri"/>
                <a:cs typeface="Calibri"/>
              </a:rPr>
              <a:t>Tyrimo priemonės</a:t>
            </a:r>
            <a:r>
              <a:rPr lang="lt-LT" sz="1900" dirty="0">
                <a:latin typeface="Calibri"/>
                <a:ea typeface="Calibri"/>
                <a:cs typeface="Calibri"/>
              </a:rPr>
              <a:t>: Elektroninė svetainė:</a:t>
            </a:r>
            <a:br>
              <a:rPr lang="lt-LT" sz="1900" dirty="0">
                <a:latin typeface="Calibri"/>
              </a:rPr>
            </a:br>
            <a:br>
              <a:rPr lang="lt-LT" sz="1900" dirty="0">
                <a:latin typeface="Calibri"/>
              </a:rPr>
            </a:br>
            <a:r>
              <a:rPr lang="lt-LT" sz="1900" dirty="0">
                <a:latin typeface="Calibri"/>
                <a:ea typeface="Calibri"/>
                <a:cs typeface="Calibri"/>
                <a:hlinkClick r:id="rId3"/>
              </a:rPr>
              <a:t>https://phet.colorado.edu/sims/html/capacitor-lab-basics/latest/capacitor-lab-basics_all.html</a:t>
            </a:r>
            <a:br>
              <a:rPr lang="lt-LT" sz="1900" dirty="0">
                <a:latin typeface="Calibri"/>
              </a:rPr>
            </a:br>
            <a:br>
              <a:rPr lang="lt-LT" sz="1900" dirty="0">
                <a:latin typeface="Calibri"/>
              </a:rPr>
            </a:br>
            <a:r>
              <a:rPr lang="lt-LT" sz="1900" b="1" dirty="0">
                <a:latin typeface="Calibri"/>
                <a:ea typeface="Calibri"/>
                <a:cs typeface="Calibri"/>
              </a:rPr>
              <a:t>Veiklos eiga</a:t>
            </a:r>
            <a:r>
              <a:rPr lang="lt-LT" sz="1900" dirty="0">
                <a:latin typeface="Calibri"/>
                <a:ea typeface="Calibri"/>
                <a:cs typeface="Calibri"/>
              </a:rPr>
              <a:t>: Atlikti virtualų bandymą ir atsakyti į klausimus.</a:t>
            </a:r>
            <a:br>
              <a:rPr lang="en-US" sz="1900" dirty="0"/>
            </a:br>
            <a:br>
              <a:rPr lang="en-US" sz="1900" dirty="0"/>
            </a:br>
            <a:br>
              <a:rPr lang="en-US" sz="1900" dirty="0"/>
            </a:br>
            <a:br>
              <a:rPr lang="en-US" sz="900" dirty="0"/>
            </a:br>
            <a:endParaRPr lang="en-US" sz="900" dirty="0"/>
          </a:p>
          <a:p>
            <a:endParaRPr lang="en-US" sz="900" dirty="0"/>
          </a:p>
          <a:p>
            <a:pPr marL="0">
              <a:buNone/>
            </a:pPr>
            <a:endParaRPr lang="en-US" sz="900" dirty="0"/>
          </a:p>
        </p:txBody>
      </p:sp>
      <p:sp>
        <p:nvSpPr>
          <p:cNvPr id="3" name="Rectangle 2">
            <a:extLst>
              <a:ext uri="{FF2B5EF4-FFF2-40B4-BE49-F238E27FC236}">
                <a16:creationId xmlns:a16="http://schemas.microsoft.com/office/drawing/2014/main" id="{2A31B8C1-8686-4DE3-A3EB-92E879BC33D8}"/>
              </a:ext>
            </a:extLst>
          </p:cNvPr>
          <p:cNvSpPr/>
          <p:nvPr/>
        </p:nvSpPr>
        <p:spPr>
          <a:xfrm>
            <a:off x="1143470" y="4242450"/>
            <a:ext cx="3612640" cy="1569660"/>
          </a:xfrm>
          <a:prstGeom prst="rect">
            <a:avLst/>
          </a:prstGeom>
          <a:noFill/>
        </p:spPr>
        <p:txBody>
          <a:bodyPr wrap="square" lIns="91440" tIns="45720" rIns="91440" bIns="45720">
            <a:spAutoFit/>
          </a:bodyPr>
          <a:lstStyle/>
          <a:p>
            <a:pPr algn="ctr"/>
            <a:r>
              <a:rPr lang="en-US" sz="3200" b="0" cap="none" spc="0" dirty="0">
                <a:ln w="0"/>
                <a:solidFill>
                  <a:schemeClr val="accent1"/>
                </a:solidFill>
                <a:effectLst>
                  <a:outerShdw blurRad="38100" dist="25400" dir="5400000" algn="ctr" rotWithShape="0">
                    <a:srgbClr val="6E747A">
                      <a:alpha val="43000"/>
                    </a:srgbClr>
                  </a:outerShdw>
                </a:effectLst>
              </a:rPr>
              <a:t>VIRTUALUS BANDYMAS SU KONDENSATORIAIS</a:t>
            </a:r>
            <a:endParaRPr lang="lt-LT" sz="32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68509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682E7EF4-1B7D-1529-DBCB-E1228447B3CB}"/>
              </a:ext>
            </a:extLst>
          </p:cNvPr>
          <p:cNvSpPr>
            <a:spLocks noGrp="1"/>
          </p:cNvSpPr>
          <p:nvPr>
            <p:ph idx="1"/>
          </p:nvPr>
        </p:nvSpPr>
        <p:spPr>
          <a:xfrm>
            <a:off x="564026" y="1243087"/>
            <a:ext cx="6526091" cy="5003632"/>
          </a:xfrm>
        </p:spPr>
        <p:txBody>
          <a:bodyPr vert="horz" lIns="91440" tIns="45720" rIns="91440" bIns="45720" rtlCol="0" anchor="t">
            <a:normAutofit fontScale="85000" lnSpcReduction="20000"/>
          </a:bodyPr>
          <a:lstStyle/>
          <a:p>
            <a:pPr marL="0" indent="0" algn="just">
              <a:buNone/>
            </a:pPr>
            <a:r>
              <a:rPr lang="lt-LT" sz="2600" b="1" dirty="0">
                <a:latin typeface="Calibri"/>
                <a:ea typeface="Calibri"/>
                <a:cs typeface="Calibri"/>
              </a:rPr>
              <a:t>1. A) Kokio ženklo krūvį turi apatinė plokštelė ir kokį viršutinė?</a:t>
            </a:r>
            <a:br>
              <a:rPr lang="lt-LT" sz="2600" b="1" dirty="0">
                <a:latin typeface="Calibri"/>
              </a:rPr>
            </a:br>
            <a:br>
              <a:rPr lang="lt-LT" sz="2600" dirty="0">
                <a:latin typeface="Calibri"/>
              </a:rPr>
            </a:br>
            <a:r>
              <a:rPr lang="lt-LT" sz="2600" dirty="0">
                <a:latin typeface="Calibri"/>
                <a:ea typeface="Calibri"/>
                <a:cs typeface="Calibri"/>
              </a:rPr>
              <a:t>Viršutinė plokštelė bus įkrauta neigiamai, o viršutinė teigiamai.</a:t>
            </a:r>
            <a:br>
              <a:rPr lang="lt-LT" sz="2600" dirty="0">
                <a:latin typeface="Calibri"/>
              </a:rPr>
            </a:br>
            <a:r>
              <a:rPr lang="lt-LT" sz="2600" dirty="0">
                <a:latin typeface="Calibri"/>
                <a:ea typeface="Calibri"/>
                <a:cs typeface="Calibri"/>
              </a:rPr>
              <a:t> </a:t>
            </a:r>
            <a:br>
              <a:rPr lang="lt-LT" sz="2600" b="1" dirty="0">
                <a:latin typeface="Calibri"/>
              </a:rPr>
            </a:br>
            <a:r>
              <a:rPr lang="lt-LT" sz="2600" b="1" dirty="0">
                <a:latin typeface="Calibri"/>
                <a:ea typeface="Calibri"/>
                <a:cs typeface="Calibri"/>
              </a:rPr>
              <a:t>   B) Kaip keičiasi kondensatoriaus talpa?</a:t>
            </a:r>
          </a:p>
          <a:p>
            <a:pPr marL="0" indent="0">
              <a:buNone/>
            </a:pPr>
            <a:br>
              <a:rPr lang="lt-LT" sz="2600" dirty="0">
                <a:latin typeface="Calibri"/>
              </a:rPr>
            </a:br>
            <a:r>
              <a:rPr lang="lt-LT" sz="2600" dirty="0">
                <a:latin typeface="Calibri"/>
                <a:ea typeface="Calibri"/>
                <a:cs typeface="Calibri"/>
              </a:rPr>
              <a:t>Sumažinus jo plokštelių plotą perpus;  Jo talpa pamažės tiek pat.</a:t>
            </a:r>
            <a:br>
              <a:rPr lang="en-US" sz="2600" dirty="0">
                <a:latin typeface="Calibri"/>
              </a:rPr>
            </a:br>
            <a:br>
              <a:rPr lang="en-US" sz="2600" dirty="0">
                <a:latin typeface="Calibri"/>
              </a:rPr>
            </a:br>
            <a:r>
              <a:rPr lang="lt-LT" sz="2600" dirty="0">
                <a:latin typeface="Calibri"/>
                <a:ea typeface="Calibri"/>
                <a:cs typeface="Calibri"/>
              </a:rPr>
              <a:t>Padidinus plokštelių plotą dvigubai;    Plokštelių talpa padidės dvigubai.</a:t>
            </a:r>
            <a:br>
              <a:rPr lang="lt-LT" sz="2600" dirty="0">
                <a:latin typeface="Calibri"/>
              </a:rPr>
            </a:br>
            <a:br>
              <a:rPr lang="lt-LT" sz="2600" dirty="0">
                <a:latin typeface="Calibri"/>
              </a:rPr>
            </a:br>
            <a:r>
              <a:rPr lang="lt-LT" sz="2600" dirty="0">
                <a:latin typeface="Calibri"/>
                <a:ea typeface="Calibri"/>
                <a:cs typeface="Calibri"/>
              </a:rPr>
              <a:t>Padidinus atstumą tarp plokštelių;      Jo talpa sumažės.</a:t>
            </a:r>
            <a:br>
              <a:rPr lang="lt-LT" sz="2600" dirty="0">
                <a:latin typeface="Calibri"/>
              </a:rPr>
            </a:br>
            <a:br>
              <a:rPr lang="lt-LT" sz="2600" dirty="0">
                <a:latin typeface="Calibri"/>
              </a:rPr>
            </a:br>
            <a:r>
              <a:rPr lang="lt-LT" sz="2600" dirty="0">
                <a:latin typeface="Calibri"/>
                <a:ea typeface="Calibri"/>
                <a:cs typeface="Calibri"/>
              </a:rPr>
              <a:t>Sumažinus atstumą tarp plokštelių;      Jo talpa padidės.</a:t>
            </a:r>
            <a:br>
              <a:rPr lang="lt-LT" sz="1500" dirty="0">
                <a:latin typeface="Calibri"/>
              </a:rPr>
            </a:br>
            <a:br>
              <a:rPr lang="lt-LT" sz="1500" dirty="0"/>
            </a:br>
            <a:endParaRPr lang="lt-LT" sz="1500" dirty="0"/>
          </a:p>
        </p:txBody>
      </p:sp>
      <p:pic>
        <p:nvPicPr>
          <p:cNvPr id="4" name="Paveikslėlis 3" descr="Paveikslėlis, kuriame yra tekstas, piešimas, diagrama, iliustracija&#10;&#10;Automatiškai sugeneruotas aprašymas">
            <a:extLst>
              <a:ext uri="{FF2B5EF4-FFF2-40B4-BE49-F238E27FC236}">
                <a16:creationId xmlns:a16="http://schemas.microsoft.com/office/drawing/2014/main" id="{0F6E66D0-0DCC-4137-D57D-26557F235A3B}"/>
              </a:ext>
            </a:extLst>
          </p:cNvPr>
          <p:cNvPicPr>
            <a:picLocks noChangeAspect="1"/>
          </p:cNvPicPr>
          <p:nvPr/>
        </p:nvPicPr>
        <p:blipFill rotWithShape="1">
          <a:blip r:embed="rId2"/>
          <a:srcRect l="3413"/>
          <a:stretch/>
        </p:blipFill>
        <p:spPr>
          <a:xfrm>
            <a:off x="7538689" y="10"/>
            <a:ext cx="4653311" cy="6857990"/>
          </a:xfrm>
          <a:prstGeom prst="rect">
            <a:avLst/>
          </a:prstGeom>
        </p:spPr>
      </p:pic>
      <p:sp>
        <p:nvSpPr>
          <p:cNvPr id="5" name="Rectangle 4">
            <a:extLst>
              <a:ext uri="{FF2B5EF4-FFF2-40B4-BE49-F238E27FC236}">
                <a16:creationId xmlns:a16="http://schemas.microsoft.com/office/drawing/2014/main" id="{D56036CC-3D4D-4567-B590-232655D98BA6}"/>
              </a:ext>
            </a:extLst>
          </p:cNvPr>
          <p:cNvSpPr/>
          <p:nvPr/>
        </p:nvSpPr>
        <p:spPr>
          <a:xfrm>
            <a:off x="564026" y="0"/>
            <a:ext cx="3214342" cy="923330"/>
          </a:xfrm>
          <a:prstGeom prst="rect">
            <a:avLst/>
          </a:prstGeom>
          <a:noFill/>
        </p:spPr>
        <p:txBody>
          <a:bodyPr wrap="none" lIns="91440" tIns="45720" rIns="91440" bIns="45720">
            <a:spAutoFit/>
          </a:bodyPr>
          <a:lstStyle/>
          <a:p>
            <a:pPr algn="ctr"/>
            <a:r>
              <a:rPr lang="lt-LT" sz="5400" b="0" cap="none" spc="0" dirty="0">
                <a:ln w="0"/>
                <a:solidFill>
                  <a:schemeClr val="accent1"/>
                </a:solidFill>
                <a:effectLst>
                  <a:outerShdw blurRad="38100" dist="25400" dir="5400000" algn="ctr" rotWithShape="0">
                    <a:srgbClr val="6E747A">
                      <a:alpha val="43000"/>
                    </a:srgbClr>
                  </a:outerShdw>
                </a:effectLst>
                <a:latin typeface="Calibri"/>
                <a:ea typeface="Calibri"/>
                <a:cs typeface="Calibri"/>
              </a:rPr>
              <a:t>Klausimai :</a:t>
            </a:r>
            <a:endParaRPr lang="lt-LT"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93224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C0E53A62-D129-5013-73D0-7E58AFC1F91C}"/>
              </a:ext>
            </a:extLst>
          </p:cNvPr>
          <p:cNvSpPr>
            <a:spLocks noGrp="1"/>
          </p:cNvSpPr>
          <p:nvPr>
            <p:ph idx="1"/>
          </p:nvPr>
        </p:nvSpPr>
        <p:spPr>
          <a:xfrm>
            <a:off x="374948" y="1102786"/>
            <a:ext cx="11596658" cy="2667356"/>
          </a:xfrm>
          <a:solidFill>
            <a:schemeClr val="bg2"/>
          </a:solidFill>
        </p:spPr>
        <p:txBody>
          <a:bodyPr vert="horz" lIns="91440" tIns="45720" rIns="91440" bIns="45720" rtlCol="0" anchor="t">
            <a:noAutofit/>
          </a:bodyPr>
          <a:lstStyle/>
          <a:p>
            <a:r>
              <a:rPr lang="lt-LT" dirty="0">
                <a:latin typeface="Calibri"/>
                <a:ea typeface="Calibri"/>
                <a:cs typeface="Calibri"/>
              </a:rPr>
              <a:t>Viską atlikus pamatėme, kad sumažinus plokštelių plotą perpus jo talpa sumažės tiek pat kartų. </a:t>
            </a:r>
          </a:p>
          <a:p>
            <a:r>
              <a:rPr lang="lt-LT" dirty="0">
                <a:latin typeface="Calibri"/>
                <a:ea typeface="Calibri"/>
                <a:cs typeface="Calibri"/>
              </a:rPr>
              <a:t>Padidinus plokštelių  plotą dvigubai, jų talpa taip pat padidės dvigubai. Padidinus atstumą nuo plokščių jo talpa sumažės, priartinus plokštelės vieną prie kitos jo talpa padidės.</a:t>
            </a:r>
          </a:p>
        </p:txBody>
      </p:sp>
      <p:sp>
        <p:nvSpPr>
          <p:cNvPr id="5" name="Rectangle 4">
            <a:extLst>
              <a:ext uri="{FF2B5EF4-FFF2-40B4-BE49-F238E27FC236}">
                <a16:creationId xmlns:a16="http://schemas.microsoft.com/office/drawing/2014/main" id="{1BACC75D-4C99-4B12-B0C7-487EC919D689}"/>
              </a:ext>
            </a:extLst>
          </p:cNvPr>
          <p:cNvSpPr/>
          <p:nvPr/>
        </p:nvSpPr>
        <p:spPr>
          <a:xfrm>
            <a:off x="678154" y="0"/>
            <a:ext cx="2254400" cy="923330"/>
          </a:xfrm>
          <a:prstGeom prst="rect">
            <a:avLst/>
          </a:prstGeom>
          <a:noFill/>
        </p:spPr>
        <p:txBody>
          <a:bodyPr wrap="none" lIns="91440" tIns="45720" rIns="91440" bIns="45720">
            <a:spAutoFit/>
          </a:bodyPr>
          <a:lstStyle/>
          <a:p>
            <a:pPr algn="ctr"/>
            <a:r>
              <a:rPr lang="lt-LT" sz="5400" b="0" cap="none" spc="0" dirty="0">
                <a:ln w="0"/>
                <a:solidFill>
                  <a:schemeClr val="accent1"/>
                </a:solidFill>
                <a:effectLst>
                  <a:outerShdw blurRad="38100" dist="25400" dir="5400000" algn="ctr" rotWithShape="0">
                    <a:srgbClr val="6E747A">
                      <a:alpha val="43000"/>
                    </a:srgbClr>
                  </a:outerShdw>
                </a:effectLst>
              </a:rPr>
              <a:t>Išvados</a:t>
            </a:r>
          </a:p>
        </p:txBody>
      </p:sp>
      <p:pic>
        <p:nvPicPr>
          <p:cNvPr id="8" name="Picture 7">
            <a:extLst>
              <a:ext uri="{FF2B5EF4-FFF2-40B4-BE49-F238E27FC236}">
                <a16:creationId xmlns:a16="http://schemas.microsoft.com/office/drawing/2014/main" id="{5642542C-492D-4248-A4B3-EF37A9F53C58}"/>
              </a:ext>
            </a:extLst>
          </p:cNvPr>
          <p:cNvPicPr>
            <a:picLocks noChangeAspect="1"/>
          </p:cNvPicPr>
          <p:nvPr/>
        </p:nvPicPr>
        <p:blipFill>
          <a:blip r:embed="rId2"/>
          <a:stretch>
            <a:fillRect/>
          </a:stretch>
        </p:blipFill>
        <p:spPr>
          <a:xfrm>
            <a:off x="0" y="6448368"/>
            <a:ext cx="12192000" cy="409632"/>
          </a:xfrm>
          <a:prstGeom prst="rect">
            <a:avLst/>
          </a:prstGeom>
        </p:spPr>
      </p:pic>
      <p:pic>
        <p:nvPicPr>
          <p:cNvPr id="9" name="Picture 8">
            <a:extLst>
              <a:ext uri="{FF2B5EF4-FFF2-40B4-BE49-F238E27FC236}">
                <a16:creationId xmlns:a16="http://schemas.microsoft.com/office/drawing/2014/main" id="{A912F215-0F9C-4755-92A7-1E5AF4653FB2}"/>
              </a:ext>
            </a:extLst>
          </p:cNvPr>
          <p:cNvPicPr>
            <a:picLocks noChangeAspect="1"/>
          </p:cNvPicPr>
          <p:nvPr/>
        </p:nvPicPr>
        <p:blipFill>
          <a:blip r:embed="rId3"/>
          <a:stretch>
            <a:fillRect/>
          </a:stretch>
        </p:blipFill>
        <p:spPr>
          <a:xfrm>
            <a:off x="3205962" y="4308992"/>
            <a:ext cx="5009569" cy="1937118"/>
          </a:xfrm>
          <a:prstGeom prst="rect">
            <a:avLst/>
          </a:prstGeom>
        </p:spPr>
      </p:pic>
    </p:spTree>
    <p:extLst>
      <p:ext uri="{BB962C8B-B14F-4D97-AF65-F5344CB8AC3E}">
        <p14:creationId xmlns:p14="http://schemas.microsoft.com/office/powerpoint/2010/main" val="3197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tačiakampis 12">
            <a:extLst>
              <a:ext uri="{FF2B5EF4-FFF2-40B4-BE49-F238E27FC236}">
                <a16:creationId xmlns:a16="http://schemas.microsoft.com/office/drawing/2014/main" id="{06078891-A17F-63CC-D0A5-72376C762968}"/>
              </a:ext>
            </a:extLst>
          </p:cNvPr>
          <p:cNvSpPr/>
          <p:nvPr/>
        </p:nvSpPr>
        <p:spPr>
          <a:xfrm>
            <a:off x="6095999" y="3697942"/>
            <a:ext cx="3585882" cy="2689411"/>
          </a:xfrm>
          <a:prstGeom prst="rect">
            <a:avLst/>
          </a:prstGeom>
          <a:solidFill>
            <a:srgbClr val="3535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42225527-F4AA-2DAF-8294-F1269F47DA25}"/>
              </a:ext>
            </a:extLst>
          </p:cNvPr>
          <p:cNvSpPr/>
          <p:nvPr/>
        </p:nvSpPr>
        <p:spPr>
          <a:xfrm>
            <a:off x="1266264" y="3697942"/>
            <a:ext cx="3585882" cy="2689411"/>
          </a:xfrm>
          <a:prstGeom prst="rect">
            <a:avLst/>
          </a:prstGeom>
          <a:solidFill>
            <a:srgbClr val="3535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7" name="Turinio vietos rezervavimo ženklas 6" descr="Paveikslėlis, kuriame yra vidaus&#10;&#10;Automatiškai sugeneruotas aprašymas">
            <a:extLst>
              <a:ext uri="{FF2B5EF4-FFF2-40B4-BE49-F238E27FC236}">
                <a16:creationId xmlns:a16="http://schemas.microsoft.com/office/drawing/2014/main" id="{84399452-91FF-2C78-9101-4459052A75B9}"/>
              </a:ext>
            </a:extLst>
          </p:cNvPr>
          <p:cNvPicPr>
            <a:picLocks noGrp="1" noChangeAspect="1"/>
          </p:cNvPicPr>
          <p:nvPr>
            <p:ph idx="1"/>
          </p:nvPr>
        </p:nvPicPr>
        <p:blipFill>
          <a:blip r:embed="rId2"/>
          <a:stretch>
            <a:fillRect/>
          </a:stretch>
        </p:blipFill>
        <p:spPr>
          <a:xfrm>
            <a:off x="1401128" y="3868272"/>
            <a:ext cx="3307818" cy="2334279"/>
          </a:xfrm>
        </p:spPr>
      </p:pic>
      <p:pic>
        <p:nvPicPr>
          <p:cNvPr id="8" name="Paveikslėlis 7" descr="Paveikslėlis, kuriame yra siena, vidaus&#10;&#10;Automatiškai sugeneruotas aprašymas">
            <a:extLst>
              <a:ext uri="{FF2B5EF4-FFF2-40B4-BE49-F238E27FC236}">
                <a16:creationId xmlns:a16="http://schemas.microsoft.com/office/drawing/2014/main" id="{A990C396-71F7-3F5E-BC82-056DAFE84A44}"/>
              </a:ext>
            </a:extLst>
          </p:cNvPr>
          <p:cNvPicPr>
            <a:picLocks noChangeAspect="1"/>
          </p:cNvPicPr>
          <p:nvPr/>
        </p:nvPicPr>
        <p:blipFill>
          <a:blip r:embed="rId3"/>
          <a:stretch>
            <a:fillRect/>
          </a:stretch>
        </p:blipFill>
        <p:spPr>
          <a:xfrm>
            <a:off x="6232993" y="3873312"/>
            <a:ext cx="3300693" cy="2349875"/>
          </a:xfrm>
          <a:prstGeom prst="rect">
            <a:avLst/>
          </a:prstGeom>
        </p:spPr>
      </p:pic>
      <p:sp>
        <p:nvSpPr>
          <p:cNvPr id="9" name="TextBox 8">
            <a:extLst>
              <a:ext uri="{FF2B5EF4-FFF2-40B4-BE49-F238E27FC236}">
                <a16:creationId xmlns:a16="http://schemas.microsoft.com/office/drawing/2014/main" id="{A46A8FAE-E04C-BACD-F2B7-1FC1018EBAA9}"/>
              </a:ext>
            </a:extLst>
          </p:cNvPr>
          <p:cNvSpPr txBox="1"/>
          <p:nvPr/>
        </p:nvSpPr>
        <p:spPr>
          <a:xfrm>
            <a:off x="992772" y="905232"/>
            <a:ext cx="8975911"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t>Priemonės:</a:t>
            </a:r>
          </a:p>
          <a:p>
            <a:endParaRPr lang="lt-LT" sz="2000" dirty="0"/>
          </a:p>
          <a:p>
            <a:pPr marL="285750" indent="-285750">
              <a:buFont typeface="Arial"/>
              <a:buChar char="•"/>
            </a:pPr>
            <a:r>
              <a:rPr lang="lt-LT" sz="2000" dirty="0"/>
              <a:t>Fotoaparatas </a:t>
            </a:r>
          </a:p>
          <a:p>
            <a:pPr marL="285750" indent="-285750">
              <a:buFont typeface="Arial"/>
              <a:buChar char="•"/>
            </a:pPr>
            <a:r>
              <a:rPr lang="lt-LT" sz="2000" dirty="0"/>
              <a:t>Fotoaparatas su blykste</a:t>
            </a:r>
          </a:p>
          <a:p>
            <a:pPr marL="285750" indent="-285750">
              <a:buFont typeface="Arial"/>
              <a:buChar char="•"/>
            </a:pPr>
            <a:endParaRPr lang="lt-LT" sz="2000" dirty="0"/>
          </a:p>
          <a:p>
            <a:r>
              <a:rPr lang="lt-LT" sz="2000" dirty="0"/>
              <a:t>Tikslas:</a:t>
            </a:r>
          </a:p>
          <a:p>
            <a:r>
              <a:rPr lang="lt-LT" sz="2000" dirty="0"/>
              <a:t>Įrodyti, kad su blykste nufotografuota nuotrauka bus kokybiškesnė.</a:t>
            </a:r>
          </a:p>
          <a:p>
            <a:endParaRPr lang="lt-LT" dirty="0"/>
          </a:p>
        </p:txBody>
      </p:sp>
      <p:sp>
        <p:nvSpPr>
          <p:cNvPr id="10" name="TextBox 9">
            <a:extLst>
              <a:ext uri="{FF2B5EF4-FFF2-40B4-BE49-F238E27FC236}">
                <a16:creationId xmlns:a16="http://schemas.microsoft.com/office/drawing/2014/main" id="{86AD5EDC-B0BD-AD48-DD63-5257C2FB1D92}"/>
              </a:ext>
            </a:extLst>
          </p:cNvPr>
          <p:cNvSpPr txBox="1"/>
          <p:nvPr/>
        </p:nvSpPr>
        <p:spPr>
          <a:xfrm>
            <a:off x="1994647" y="6387353"/>
            <a:ext cx="227479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a:t>Be blykstės</a:t>
            </a:r>
          </a:p>
        </p:txBody>
      </p:sp>
      <p:sp>
        <p:nvSpPr>
          <p:cNvPr id="14" name="TextBox 13">
            <a:extLst>
              <a:ext uri="{FF2B5EF4-FFF2-40B4-BE49-F238E27FC236}">
                <a16:creationId xmlns:a16="http://schemas.microsoft.com/office/drawing/2014/main" id="{9D0C732F-EEF5-CF28-F407-1B35F93FFA20}"/>
              </a:ext>
            </a:extLst>
          </p:cNvPr>
          <p:cNvSpPr txBox="1"/>
          <p:nvPr/>
        </p:nvSpPr>
        <p:spPr>
          <a:xfrm>
            <a:off x="6958853" y="6510617"/>
            <a:ext cx="222997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a:t>Su blykste</a:t>
            </a:r>
          </a:p>
        </p:txBody>
      </p:sp>
      <p:sp>
        <p:nvSpPr>
          <p:cNvPr id="3" name="Rectangle 2">
            <a:extLst>
              <a:ext uri="{FF2B5EF4-FFF2-40B4-BE49-F238E27FC236}">
                <a16:creationId xmlns:a16="http://schemas.microsoft.com/office/drawing/2014/main" id="{8BA483F3-63EA-4A59-9E8E-FCF4C29DFCB1}"/>
              </a:ext>
            </a:extLst>
          </p:cNvPr>
          <p:cNvSpPr/>
          <p:nvPr/>
        </p:nvSpPr>
        <p:spPr>
          <a:xfrm>
            <a:off x="882681" y="-49011"/>
            <a:ext cx="2858218" cy="769441"/>
          </a:xfrm>
          <a:prstGeom prst="rect">
            <a:avLst/>
          </a:prstGeom>
          <a:noFill/>
        </p:spPr>
        <p:txBody>
          <a:bodyPr wrap="none" lIns="91440" tIns="45720" rIns="91440" bIns="45720">
            <a:spAutoFit/>
          </a:bodyPr>
          <a:lstStyle/>
          <a:p>
            <a:pPr algn="ctr"/>
            <a:r>
              <a:rPr lang="lt-LT" sz="4400" b="0" cap="none" spc="0" dirty="0">
                <a:ln w="0"/>
                <a:solidFill>
                  <a:schemeClr val="accent1"/>
                </a:solidFill>
                <a:effectLst>
                  <a:outerShdw blurRad="38100" dist="25400" dir="5400000" algn="ctr" rotWithShape="0">
                    <a:srgbClr val="6E747A">
                      <a:alpha val="43000"/>
                    </a:srgbClr>
                  </a:outerShdw>
                </a:effectLst>
              </a:rPr>
              <a:t>BANDYMAS</a:t>
            </a:r>
          </a:p>
        </p:txBody>
      </p:sp>
    </p:spTree>
    <p:extLst>
      <p:ext uri="{BB962C8B-B14F-4D97-AF65-F5344CB8AC3E}">
        <p14:creationId xmlns:p14="http://schemas.microsoft.com/office/powerpoint/2010/main" val="183594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F51182D-FE29-5A80-EB29-13BAE48E762B}"/>
              </a:ext>
            </a:extLst>
          </p:cNvPr>
          <p:cNvSpPr>
            <a:spLocks noGrp="1"/>
          </p:cNvSpPr>
          <p:nvPr>
            <p:ph idx="1"/>
          </p:nvPr>
        </p:nvSpPr>
        <p:spPr>
          <a:xfrm>
            <a:off x="702778" y="1320537"/>
            <a:ext cx="10649850" cy="1563340"/>
          </a:xfrm>
          <a:solidFill>
            <a:schemeClr val="bg2"/>
          </a:solidFill>
        </p:spPr>
        <p:txBody>
          <a:bodyPr vert="horz" lIns="91440" tIns="45720" rIns="91440" bIns="45720" rtlCol="0" anchor="t">
            <a:noAutofit/>
          </a:bodyPr>
          <a:lstStyle/>
          <a:p>
            <a:r>
              <a:rPr lang="lt-LT" dirty="0"/>
              <a:t>Fotoaparato blykstei reikia laiko sukaupti pakankamai energijos, kad lemputė skaisčiai blykstelėtų. Šiai energijai kaupti blykstės mazgas turi įtaisytą kondensatorių.</a:t>
            </a:r>
            <a:br>
              <a:rPr lang="lt-LT" dirty="0"/>
            </a:br>
            <a:br>
              <a:rPr lang="lt-LT" dirty="0"/>
            </a:br>
            <a:endParaRPr lang="lt-LT" dirty="0"/>
          </a:p>
        </p:txBody>
      </p:sp>
      <p:sp>
        <p:nvSpPr>
          <p:cNvPr id="5" name="Rectangle 4">
            <a:extLst>
              <a:ext uri="{FF2B5EF4-FFF2-40B4-BE49-F238E27FC236}">
                <a16:creationId xmlns:a16="http://schemas.microsoft.com/office/drawing/2014/main" id="{0AE677D6-213F-40E5-9DB9-70208CB8E45A}"/>
              </a:ext>
            </a:extLst>
          </p:cNvPr>
          <p:cNvSpPr/>
          <p:nvPr/>
        </p:nvSpPr>
        <p:spPr>
          <a:xfrm>
            <a:off x="867513" y="210067"/>
            <a:ext cx="2635337" cy="923330"/>
          </a:xfrm>
          <a:prstGeom prst="rect">
            <a:avLst/>
          </a:prstGeom>
          <a:noFill/>
        </p:spPr>
        <p:txBody>
          <a:bodyPr wrap="none" lIns="91440" tIns="45720" rIns="91440" bIns="45720">
            <a:spAutoFit/>
          </a:bodyPr>
          <a:lstStyle/>
          <a:p>
            <a:pPr algn="ctr"/>
            <a:r>
              <a:rPr lang="lt-LT" sz="5400" b="0" cap="none" spc="0" dirty="0">
                <a:ln w="0"/>
                <a:solidFill>
                  <a:schemeClr val="accent1"/>
                </a:solidFill>
                <a:effectLst>
                  <a:outerShdw blurRad="38100" dist="25400" dir="5400000" algn="ctr" rotWithShape="0">
                    <a:srgbClr val="6E747A">
                      <a:alpha val="43000"/>
                    </a:srgbClr>
                  </a:outerShdw>
                </a:effectLst>
              </a:rPr>
              <a:t>IŠVADOS</a:t>
            </a:r>
          </a:p>
        </p:txBody>
      </p:sp>
      <p:pic>
        <p:nvPicPr>
          <p:cNvPr id="9" name="Picture 8">
            <a:extLst>
              <a:ext uri="{FF2B5EF4-FFF2-40B4-BE49-F238E27FC236}">
                <a16:creationId xmlns:a16="http://schemas.microsoft.com/office/drawing/2014/main" id="{A9B1C63C-A855-4C7C-A743-93A1222EBB11}"/>
              </a:ext>
            </a:extLst>
          </p:cNvPr>
          <p:cNvPicPr>
            <a:picLocks noChangeAspect="1"/>
          </p:cNvPicPr>
          <p:nvPr/>
        </p:nvPicPr>
        <p:blipFill>
          <a:blip r:embed="rId2"/>
          <a:stretch>
            <a:fillRect/>
          </a:stretch>
        </p:blipFill>
        <p:spPr>
          <a:xfrm>
            <a:off x="0" y="6443117"/>
            <a:ext cx="12192000" cy="409632"/>
          </a:xfrm>
          <a:prstGeom prst="rect">
            <a:avLst/>
          </a:prstGeom>
        </p:spPr>
      </p:pic>
      <p:pic>
        <p:nvPicPr>
          <p:cNvPr id="10" name="Picture 9">
            <a:extLst>
              <a:ext uri="{FF2B5EF4-FFF2-40B4-BE49-F238E27FC236}">
                <a16:creationId xmlns:a16="http://schemas.microsoft.com/office/drawing/2014/main" id="{6576DF11-498D-4418-8A1E-25F5F0DCDD31}"/>
              </a:ext>
            </a:extLst>
          </p:cNvPr>
          <p:cNvPicPr>
            <a:picLocks noChangeAspect="1"/>
          </p:cNvPicPr>
          <p:nvPr/>
        </p:nvPicPr>
        <p:blipFill>
          <a:blip r:embed="rId3"/>
          <a:stretch>
            <a:fillRect/>
          </a:stretch>
        </p:blipFill>
        <p:spPr>
          <a:xfrm>
            <a:off x="2544780" y="3429000"/>
            <a:ext cx="7440063" cy="2876951"/>
          </a:xfrm>
          <a:prstGeom prst="rect">
            <a:avLst/>
          </a:prstGeom>
        </p:spPr>
      </p:pic>
    </p:spTree>
    <p:extLst>
      <p:ext uri="{BB962C8B-B14F-4D97-AF65-F5344CB8AC3E}">
        <p14:creationId xmlns:p14="http://schemas.microsoft.com/office/powerpoint/2010/main" val="44770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D420E1E2-1BB6-D016-A46F-B2048AD37AC7}"/>
              </a:ext>
            </a:extLst>
          </p:cNvPr>
          <p:cNvSpPr>
            <a:spLocks noGrp="1"/>
          </p:cNvSpPr>
          <p:nvPr>
            <p:ph idx="1"/>
          </p:nvPr>
        </p:nvSpPr>
        <p:spPr>
          <a:xfrm>
            <a:off x="552601" y="590517"/>
            <a:ext cx="10804997" cy="1141311"/>
          </a:xfrm>
        </p:spPr>
        <p:txBody>
          <a:bodyPr vert="horz" lIns="91440" tIns="45720" rIns="91440" bIns="45720" rtlCol="0" anchor="t">
            <a:normAutofit/>
          </a:bodyPr>
          <a:lstStyle/>
          <a:p>
            <a:pPr marL="0" indent="0" algn="just">
              <a:buNone/>
            </a:pPr>
            <a:r>
              <a:rPr lang="lt-LT" sz="2000">
                <a:latin typeface="Times New Roman"/>
                <a:cs typeface="Times New Roman"/>
              </a:rPr>
              <a:t>Paveiksle pateikta plokščiojo orinio  kondensatoriaus įtampos tarp plokščių priklausomybė nuo plokščių krūvio.</a:t>
            </a:r>
            <a:r>
              <a:rPr lang="lt-LT">
                <a:latin typeface="Times New Roman"/>
                <a:cs typeface="Times New Roman"/>
              </a:rPr>
              <a:t> </a:t>
            </a:r>
            <a:endParaRPr lang="lt-LT">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DA68B081-150F-CDC4-4FC4-51D4B75BA671}"/>
              </a:ext>
            </a:extLst>
          </p:cNvPr>
          <p:cNvPicPr>
            <a:picLocks noChangeAspect="1"/>
          </p:cNvPicPr>
          <p:nvPr/>
        </p:nvPicPr>
        <p:blipFill>
          <a:blip r:embed="rId2"/>
          <a:stretch>
            <a:fillRect/>
          </a:stretch>
        </p:blipFill>
        <p:spPr>
          <a:xfrm>
            <a:off x="1571315" y="1716021"/>
            <a:ext cx="6235486" cy="2607316"/>
          </a:xfrm>
          <a:prstGeom prst="rect">
            <a:avLst/>
          </a:prstGeom>
        </p:spPr>
      </p:pic>
      <p:sp>
        <p:nvSpPr>
          <p:cNvPr id="7" name="TextBox 6">
            <a:extLst>
              <a:ext uri="{FF2B5EF4-FFF2-40B4-BE49-F238E27FC236}">
                <a16:creationId xmlns:a16="http://schemas.microsoft.com/office/drawing/2014/main" id="{EF5410E3-243B-8E2D-E682-B4B02AD119E0}"/>
              </a:ext>
            </a:extLst>
          </p:cNvPr>
          <p:cNvSpPr txBox="1"/>
          <p:nvPr/>
        </p:nvSpPr>
        <p:spPr>
          <a:xfrm>
            <a:off x="489371" y="4659810"/>
            <a:ext cx="10873091" cy="2215991"/>
          </a:xfrm>
          <a:prstGeom prst="rect">
            <a:avLst/>
          </a:prstGeom>
          <a:noFill/>
        </p:spPr>
        <p:txBody>
          <a:bodyPr wrap="square" lIns="91440" tIns="45720" rIns="91440" bIns="45720" anchor="t">
            <a:spAutoFit/>
          </a:bodyPr>
          <a:lstStyle/>
          <a:p>
            <a:pPr marL="342900" indent="-342900" algn="just">
              <a:buAutoNum type="arabicPeriod"/>
            </a:pPr>
            <a:r>
              <a:rPr lang="lt-LT" sz="2000">
                <a:latin typeface="Times New Roman"/>
                <a:cs typeface="Times New Roman"/>
              </a:rPr>
              <a:t>Kokia kondensatoriaus talpa? </a:t>
            </a:r>
            <a:endParaRPr lang="lt-LT" sz="2000">
              <a:latin typeface="Times New Roman" panose="02020603050405020304" pitchFamily="18" charset="0"/>
              <a:cs typeface="Times New Roman" panose="02020603050405020304" pitchFamily="18" charset="0"/>
            </a:endParaRPr>
          </a:p>
          <a:p>
            <a:pPr marL="342900" indent="-342900" algn="just">
              <a:buAutoNum type="arabicPeriod"/>
            </a:pPr>
            <a:r>
              <a:rPr lang="lt-LT" sz="2000">
                <a:latin typeface="Times New Roman"/>
                <a:cs typeface="Times New Roman"/>
              </a:rPr>
              <a:t>Kokia šio kondensatoriaus talpa, kai kondensatorius neįelektrintas? </a:t>
            </a:r>
            <a:endParaRPr lang="lt-LT" sz="2000">
              <a:latin typeface="Times New Roman" panose="02020603050405020304" pitchFamily="18" charset="0"/>
              <a:cs typeface="Times New Roman" panose="02020603050405020304" pitchFamily="18" charset="0"/>
            </a:endParaRPr>
          </a:p>
          <a:p>
            <a:pPr marL="342900" indent="-342900" algn="just">
              <a:buAutoNum type="arabicPeriod"/>
            </a:pPr>
            <a:r>
              <a:rPr lang="lt-LT" sz="2000">
                <a:latin typeface="Times New Roman"/>
                <a:cs typeface="Times New Roman"/>
              </a:rPr>
              <a:t>Kiek kartų ir kaip pakistų (sumažėtų ar padidėtų) kondensatoriaus talpa, jei erdvė tarp kondensatoriaus plokščių būtų užpildyta dielektriku, kurio dielektrinė skvarba </a:t>
            </a:r>
            <a:r>
              <a:rPr lang="el-GR" sz="2000">
                <a:latin typeface="Times New Roman"/>
                <a:cs typeface="Times New Roman"/>
              </a:rPr>
              <a:t>ε? </a:t>
            </a:r>
            <a:endParaRPr lang="lt-LT" sz="2000">
              <a:latin typeface="Times New Roman" panose="02020603050405020304" pitchFamily="18" charset="0"/>
              <a:cs typeface="Times New Roman" panose="02020603050405020304" pitchFamily="18" charset="0"/>
            </a:endParaRPr>
          </a:p>
          <a:p>
            <a:pPr marL="342900" indent="-342900" algn="just">
              <a:buAutoNum type="arabicPeriod"/>
            </a:pPr>
            <a:r>
              <a:rPr lang="lt-LT" sz="2000">
                <a:latin typeface="Times New Roman"/>
                <a:cs typeface="Times New Roman"/>
              </a:rPr>
              <a:t>Jei atstumą tarp kondensatoriaus plokščių padidintume tiek pat kartų, kiek padidintume jų plotą, tai kondensatoriaus talpa ……......………… (įrašykite atsakymą).</a:t>
            </a:r>
          </a:p>
          <a:p>
            <a:pPr marL="342900" indent="-342900" algn="just">
              <a:buAutoNum type="arabicPeriod"/>
            </a:pPr>
            <a:endParaRPr lang="lt-LT"/>
          </a:p>
        </p:txBody>
      </p:sp>
      <p:sp>
        <p:nvSpPr>
          <p:cNvPr id="4" name="Rectangle 3">
            <a:extLst>
              <a:ext uri="{FF2B5EF4-FFF2-40B4-BE49-F238E27FC236}">
                <a16:creationId xmlns:a16="http://schemas.microsoft.com/office/drawing/2014/main" id="{66F18E8E-C7C2-49C7-ABDE-82C90004E95D}"/>
              </a:ext>
            </a:extLst>
          </p:cNvPr>
          <p:cNvSpPr/>
          <p:nvPr/>
        </p:nvSpPr>
        <p:spPr>
          <a:xfrm>
            <a:off x="0" y="-892"/>
            <a:ext cx="2607509" cy="769441"/>
          </a:xfrm>
          <a:prstGeom prst="rect">
            <a:avLst/>
          </a:prstGeom>
          <a:noFill/>
        </p:spPr>
        <p:txBody>
          <a:bodyPr wrap="none" lIns="91440" tIns="45720" rIns="91440" bIns="45720">
            <a:spAutoFit/>
          </a:bodyPr>
          <a:lstStyle/>
          <a:p>
            <a:pPr algn="ctr"/>
            <a:r>
              <a:rPr lang="lt-LT" sz="4400" b="0" cap="none" spc="0" dirty="0">
                <a:ln w="0"/>
                <a:solidFill>
                  <a:schemeClr val="accent1"/>
                </a:solidFill>
                <a:effectLst>
                  <a:outerShdw blurRad="38100" dist="25400" dir="5400000" algn="ctr" rotWithShape="0">
                    <a:srgbClr val="6E747A">
                      <a:alpha val="43000"/>
                    </a:srgbClr>
                  </a:outerShdw>
                </a:effectLst>
              </a:rPr>
              <a:t>Uždavinys:</a:t>
            </a:r>
          </a:p>
        </p:txBody>
      </p:sp>
    </p:spTree>
    <p:extLst>
      <p:ext uri="{BB962C8B-B14F-4D97-AF65-F5344CB8AC3E}">
        <p14:creationId xmlns:p14="http://schemas.microsoft.com/office/powerpoint/2010/main" val="3604593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5A1F14DC-E9E5-D58B-8BD3-8F1406EFA453}"/>
              </a:ext>
            </a:extLst>
          </p:cNvPr>
          <p:cNvSpPr>
            <a:spLocks noGrp="1"/>
          </p:cNvSpPr>
          <p:nvPr>
            <p:ph idx="1"/>
          </p:nvPr>
        </p:nvSpPr>
        <p:spPr>
          <a:xfrm>
            <a:off x="718873" y="2325158"/>
            <a:ext cx="6469717" cy="3854979"/>
          </a:xfrm>
        </p:spPr>
        <p:txBody>
          <a:bodyPr vert="horz" lIns="91440" tIns="45720" rIns="91440" bIns="45720" rtlCol="0">
            <a:normAutofit/>
          </a:bodyPr>
          <a:lstStyle/>
          <a:p>
            <a:pPr marL="514350" indent="-514350">
              <a:buFont typeface="+mj-lt"/>
              <a:buAutoNum type="arabicPeriod"/>
            </a:pPr>
            <a:r>
              <a:rPr lang="lt-LT" dirty="0">
                <a:latin typeface="Calibri"/>
                <a:ea typeface="Calibri"/>
                <a:cs typeface="Calibri"/>
              </a:rPr>
              <a:t>C=q/U     C=2·10¯³/100=2·10¯⁵F</a:t>
            </a:r>
          </a:p>
          <a:p>
            <a:pPr marL="514350" indent="-514350">
              <a:buFont typeface="+mj-lt"/>
              <a:buAutoNum type="arabicPeriod"/>
            </a:pPr>
            <a:r>
              <a:rPr lang="lt-LT" dirty="0">
                <a:latin typeface="Calibri"/>
                <a:ea typeface="Calibri"/>
                <a:cs typeface="Calibri"/>
              </a:rPr>
              <a:t>2·10¯⁵F, tokia pati kaip įelektrinto.</a:t>
            </a:r>
          </a:p>
          <a:p>
            <a:pPr marL="514350" indent="-514350">
              <a:buFont typeface="+mj-lt"/>
              <a:buAutoNum type="arabicPeriod"/>
            </a:pPr>
            <a:r>
              <a:rPr lang="lt-LT" dirty="0">
                <a:latin typeface="Calibri"/>
                <a:ea typeface="Calibri"/>
                <a:cs typeface="Calibri"/>
              </a:rPr>
              <a:t>ɛ kartų padidėtų.</a:t>
            </a:r>
          </a:p>
          <a:p>
            <a:pPr marL="514350" indent="-514350">
              <a:buFont typeface="+mj-lt"/>
              <a:buAutoNum type="arabicPeriod"/>
            </a:pPr>
            <a:r>
              <a:rPr lang="lt-LT" dirty="0">
                <a:latin typeface="Calibri"/>
                <a:ea typeface="Calibri"/>
                <a:cs typeface="Calibri"/>
              </a:rPr>
              <a:t>Nepakistų.</a:t>
            </a:r>
          </a:p>
          <a:p>
            <a:pPr marL="514350" indent="-514350">
              <a:buFont typeface="+mj-lt"/>
              <a:buAutoNum type="arabicPeriod"/>
            </a:pPr>
            <a:endParaRPr lang="lt-LT" dirty="0"/>
          </a:p>
        </p:txBody>
      </p:sp>
      <p:pic>
        <p:nvPicPr>
          <p:cNvPr id="5" name="Picture 4">
            <a:extLst>
              <a:ext uri="{FF2B5EF4-FFF2-40B4-BE49-F238E27FC236}">
                <a16:creationId xmlns:a16="http://schemas.microsoft.com/office/drawing/2014/main" id="{01DB1192-11D0-4A1F-85D9-7C77DA19E7F2}"/>
              </a:ext>
            </a:extLst>
          </p:cNvPr>
          <p:cNvPicPr>
            <a:picLocks noChangeAspect="1"/>
          </p:cNvPicPr>
          <p:nvPr/>
        </p:nvPicPr>
        <p:blipFill>
          <a:blip r:embed="rId2"/>
          <a:stretch>
            <a:fillRect/>
          </a:stretch>
        </p:blipFill>
        <p:spPr>
          <a:xfrm>
            <a:off x="0" y="6448368"/>
            <a:ext cx="12192000" cy="409632"/>
          </a:xfrm>
          <a:prstGeom prst="rect">
            <a:avLst/>
          </a:prstGeom>
        </p:spPr>
      </p:pic>
      <p:pic>
        <p:nvPicPr>
          <p:cNvPr id="6" name="Picture 5">
            <a:extLst>
              <a:ext uri="{FF2B5EF4-FFF2-40B4-BE49-F238E27FC236}">
                <a16:creationId xmlns:a16="http://schemas.microsoft.com/office/drawing/2014/main" id="{2BCCEA19-7BF4-48A6-93BA-65AEEEFC9ADF}"/>
              </a:ext>
            </a:extLst>
          </p:cNvPr>
          <p:cNvPicPr>
            <a:picLocks noChangeAspect="1"/>
          </p:cNvPicPr>
          <p:nvPr/>
        </p:nvPicPr>
        <p:blipFill>
          <a:blip r:embed="rId3"/>
          <a:stretch>
            <a:fillRect/>
          </a:stretch>
        </p:blipFill>
        <p:spPr>
          <a:xfrm>
            <a:off x="9062965" y="318009"/>
            <a:ext cx="2410161" cy="2448267"/>
          </a:xfrm>
          <a:prstGeom prst="rect">
            <a:avLst/>
          </a:prstGeom>
        </p:spPr>
      </p:pic>
      <p:sp>
        <p:nvSpPr>
          <p:cNvPr id="7" name="Rectangle 6">
            <a:extLst>
              <a:ext uri="{FF2B5EF4-FFF2-40B4-BE49-F238E27FC236}">
                <a16:creationId xmlns:a16="http://schemas.microsoft.com/office/drawing/2014/main" id="{2C2E99A5-D597-4C41-A9C8-EE0FD9AB9392}"/>
              </a:ext>
            </a:extLst>
          </p:cNvPr>
          <p:cNvSpPr/>
          <p:nvPr/>
        </p:nvSpPr>
        <p:spPr>
          <a:xfrm>
            <a:off x="1293180" y="618812"/>
            <a:ext cx="3671711" cy="923330"/>
          </a:xfrm>
          <a:prstGeom prst="rect">
            <a:avLst/>
          </a:prstGeom>
          <a:noFill/>
        </p:spPr>
        <p:txBody>
          <a:bodyPr wrap="none" lIns="91440" tIns="45720" rIns="91440" bIns="45720">
            <a:spAutoFit/>
          </a:bodyPr>
          <a:lstStyle/>
          <a:p>
            <a:pPr algn="ctr"/>
            <a:r>
              <a:rPr lang="lt-LT" sz="5400" b="0" cap="none" spc="0" dirty="0">
                <a:ln w="0"/>
                <a:solidFill>
                  <a:schemeClr val="accent1"/>
                </a:solidFill>
                <a:effectLst>
                  <a:outerShdw blurRad="38100" dist="25400" dir="5400000" algn="ctr" rotWithShape="0">
                    <a:srgbClr val="6E747A">
                      <a:alpha val="43000"/>
                    </a:srgbClr>
                  </a:outerShdw>
                </a:effectLst>
              </a:rPr>
              <a:t>Sprendimas:</a:t>
            </a:r>
          </a:p>
        </p:txBody>
      </p:sp>
    </p:spTree>
    <p:extLst>
      <p:ext uri="{BB962C8B-B14F-4D97-AF65-F5344CB8AC3E}">
        <p14:creationId xmlns:p14="http://schemas.microsoft.com/office/powerpoint/2010/main" val="384743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E214F7-6328-45CF-4964-A3CFCEC6413F}"/>
              </a:ext>
            </a:extLst>
          </p:cNvPr>
          <p:cNvSpPr>
            <a:spLocks noGrp="1"/>
          </p:cNvSpPr>
          <p:nvPr>
            <p:ph idx="1"/>
          </p:nvPr>
        </p:nvSpPr>
        <p:spPr>
          <a:xfrm>
            <a:off x="0" y="1911493"/>
            <a:ext cx="7484012" cy="4536875"/>
          </a:xfrm>
        </p:spPr>
        <p:txBody>
          <a:bodyPr vert="horz" lIns="91440" tIns="45720" rIns="91440" bIns="45720" rtlCol="0" anchor="t">
            <a:normAutofit fontScale="92500" lnSpcReduction="20000"/>
          </a:bodyPr>
          <a:lstStyle/>
          <a:p>
            <a:r>
              <a:rPr lang="en-US" sz="600" dirty="0">
                <a:hlinkClick r:id="rId2"/>
              </a:rPr>
              <a:t>https://upload.wikimedia.org/wikipedia/lt/thumb/6/61/Kondensatorius_plokscias.png/200px-Kondensatorius_plokscias.png</a:t>
            </a:r>
            <a:endParaRPr lang="en-US" sz="600" dirty="0"/>
          </a:p>
          <a:p>
            <a:r>
              <a:rPr lang="en-US" sz="600" u="sng" dirty="0">
                <a:hlinkClick r:id="rId3"/>
              </a:rPr>
              <a:t>https://www.autoera.lt/cms/kam-reikalingas-kondensatorius</a:t>
            </a:r>
            <a:endParaRPr lang="en-US" sz="600" dirty="0"/>
          </a:p>
          <a:p>
            <a:r>
              <a:rPr lang="en-US" sz="600" u="sng" dirty="0">
                <a:hlinkClick r:id="rId4"/>
              </a:rPr>
              <a:t>https://www.ff.vu.lt/external/ff/files/institutai/TFAI/darbuotojai/karazija/fizikos-istorija.pdf</a:t>
            </a:r>
            <a:endParaRPr lang="en-US" sz="600" dirty="0"/>
          </a:p>
          <a:p>
            <a:r>
              <a:rPr lang="en-US" sz="600" dirty="0">
                <a:hlinkClick r:id="rId5"/>
              </a:rPr>
              <a:t>https://www.tme.eu/lt/news/library-articles/page/22156/Kaip-saugiai-ishkrauti-kondensatoriu/</a:t>
            </a:r>
            <a:endParaRPr lang="en-US" sz="600" dirty="0"/>
          </a:p>
          <a:p>
            <a:r>
              <a:rPr lang="en-US" sz="600" dirty="0">
                <a:hlinkClick r:id="rId6"/>
              </a:rPr>
              <a:t>https://www.hwlibre.com/wp-content/uploads/2019/06/condensadores.jpg</a:t>
            </a:r>
            <a:endParaRPr lang="en-US" sz="600" dirty="0"/>
          </a:p>
          <a:p>
            <a:r>
              <a:rPr lang="en-US" sz="600" dirty="0">
                <a:hlinkClick r:id="rId7"/>
              </a:rPr>
              <a:t>https://lh6.googleusercontent.com/fslPP4lLOXAkxCG6wU40au4aL0Ze8YS-nraCLBlWZB7-uIaLPrGjjC67mZCEQ1U__Um47ZTrkEEygLA0wkCN7HCIR5XEzmBE8HMMqrBUOztVhFxlTiSZIA8OttNKsE8lNHA8bzA</a:t>
            </a:r>
            <a:endParaRPr lang="en-US" sz="600" dirty="0"/>
          </a:p>
          <a:p>
            <a:r>
              <a:rPr lang="en-US" sz="600" dirty="0">
                <a:hlinkClick r:id="rId8"/>
              </a:rPr>
              <a:t>https://www.google.com/url?sa=i&amp;url=https%3A%2F%2Fwww.varle.lt%2Fivairios-prekes%2Fblow-elektros-kondensatorius-100uf-50v-105deg-low--25633264.html&amp;psig=AOvVaw2h7d0t5sI9IavIxTUNeI3U&amp;ust=1713510422220000&amp;source=images&amp;cd=vfe&amp;opi=89978449&amp;ved=0CBAQjRxqFwoTCIjq0vOZy4UDFQAAAAAdAAAAABAX</a:t>
            </a:r>
            <a:r>
              <a:rPr lang="en-US" sz="600" dirty="0"/>
              <a:t> </a:t>
            </a:r>
          </a:p>
          <a:p>
            <a:r>
              <a:rPr lang="en-US" sz="600" dirty="0">
                <a:hlinkClick r:id="rId9"/>
              </a:rPr>
              <a:t>https://ce8dc832c.cloudimg.io/cdn/n/n@4f3fb0db11e7f3685d05121cb6e7eb650e018c51/_cs_/2019/10/5d96fc7f437e8/jak_rozladowac_kondensator_1.jpg</a:t>
            </a:r>
            <a:endParaRPr lang="en-US" sz="600" dirty="0"/>
          </a:p>
          <a:p>
            <a:r>
              <a:rPr lang="en-US" sz="600" dirty="0">
                <a:hlinkClick r:id="rId10"/>
              </a:rPr>
              <a:t>https://lt2.pigugroup.eu/colours/654/115/43/65411543/kondensatorius-vandens-siurbliui-8-cc282_original.jpg</a:t>
            </a:r>
            <a:endParaRPr lang="en-US" sz="600" dirty="0"/>
          </a:p>
          <a:p>
            <a:r>
              <a:rPr lang="en-US" sz="600" dirty="0">
                <a:hlinkClick r:id="rId11"/>
              </a:rPr>
              <a:t>https://lh3.googleusercontent.com/YubBxqdOc6ghbFuBwy9A19XK0zjb1E1ANwiVamFuROUL_Et5EChE5bQdZFrEyuJMIyRVYYKUWJyHY1vE32z6sBmJ6gx5AoYrF39UU6MXXEMrDs4KZR9wdDu0tOAjeIeZDRf4gtw</a:t>
            </a:r>
            <a:endParaRPr lang="en-US" sz="600" dirty="0"/>
          </a:p>
          <a:p>
            <a:r>
              <a:rPr lang="en-US" sz="600" dirty="0">
                <a:hlinkClick r:id="rId12"/>
              </a:rPr>
              <a:t>https://www.google.com/url?sa=i&amp;url=https%3A%2F%2Fwww.duino.lt%2Fpasyviniai-komponentai%2F13737-elektrolitinis-kondensatorius-1000uf-16v.html&amp;psig=AOvVaw0vWRjgRlUTqnOFS7qgoAoN&amp;ust=1713970367214000&amp;source=images&amp;cd=vfe&amp;opi=89978449&amp;ved=0CBIQjRxqFwoTCLiN7arL2IUDFQAAAAAdAAAAABAE</a:t>
            </a:r>
            <a:br>
              <a:rPr lang="en-US" sz="600" dirty="0"/>
            </a:br>
            <a:br>
              <a:rPr lang="en-US" sz="600" dirty="0"/>
            </a:br>
            <a:r>
              <a:rPr lang="en-US" sz="600" dirty="0">
                <a:hlinkClick r:id="rId13"/>
              </a:rPr>
              <a:t>https://phet.colorado.edu/sims/html/capacitor-lab-basics/latest/capacitor-lab-basics_all.html</a:t>
            </a:r>
            <a:endParaRPr lang="en-US" sz="600" dirty="0"/>
          </a:p>
          <a:p>
            <a:r>
              <a:rPr lang="en-US" sz="600" dirty="0">
                <a:hlinkClick r:id="rId14"/>
              </a:rPr>
              <a:t>https://zuza.lt/images/4wLaCNAPZpk5jtiz8RRaiHvcEv56lq5mASJVB9SPuds/w:450/aHR0cHM/6Ly9hLmFsbGVncm9pbWcuY29tL3M0NTAvMTEyM2ExLzI4YjE1MGM0NGRmZDgwZmQ3NDg4ZjE5MWI3YjYvMTAwMFVGLTM1Vi1PZTEweDIwLUpDQ09OLUxPVy1FU1ItS09OREVOU0FUT1I</a:t>
            </a:r>
            <a:endParaRPr lang="en-US" sz="600" dirty="0"/>
          </a:p>
          <a:p>
            <a:r>
              <a:rPr lang="en-US" sz="600" dirty="0">
                <a:hlinkClick r:id="rId15"/>
              </a:rPr>
              <a:t>https://img.freepik.com/free-vector/teamwork-results-achievement-concept_3446-542.jpg</a:t>
            </a:r>
            <a:endParaRPr lang="en-US" sz="600" dirty="0"/>
          </a:p>
          <a:p>
            <a:r>
              <a:rPr lang="en-US" sz="600" dirty="0">
                <a:hlinkClick r:id="rId16"/>
              </a:rPr>
              <a:t>https://img.freepik.com/premium-vector/result-concept-illustration-idea-growth-analysis-success_277904-4062.jpg?size=626&amp;ext=jpg</a:t>
            </a:r>
          </a:p>
          <a:p>
            <a:r>
              <a:rPr lang="en-US" sz="600" dirty="0">
                <a:hlinkClick r:id="rId17"/>
              </a:rPr>
              <a:t>https://videoweek.com/wp-content/uploads/2023/01/transparency.jpg</a:t>
            </a:r>
            <a:br>
              <a:rPr lang="en-US" sz="600" dirty="0"/>
            </a:br>
            <a:br>
              <a:rPr lang="en-US" sz="600" dirty="0"/>
            </a:br>
            <a:r>
              <a:rPr lang="en-US" sz="600" dirty="0">
                <a:hlinkClick r:id="rId18"/>
              </a:rPr>
              <a:t>https://www.statnews.com/wp-content/uploads/2020/11/AdobeStock_236308471-Converted-645x645.png</a:t>
            </a:r>
            <a:endParaRPr lang="en-US" sz="600" dirty="0"/>
          </a:p>
          <a:p>
            <a:r>
              <a:rPr lang="en-US" sz="600" dirty="0">
                <a:hlinkClick r:id="rId19"/>
              </a:rPr>
              <a:t>https://img3.exportersindia.com/product_images/bc-full/2022/1/4237498/calculator-1642854111-6170057.jpeg</a:t>
            </a:r>
            <a:endParaRPr lang="en-US" sz="600" dirty="0"/>
          </a:p>
          <a:p>
            <a:r>
              <a:rPr lang="en-US" sz="600" dirty="0">
                <a:hlinkClick r:id="rId20"/>
              </a:rPr>
              <a:t>https://www.quirks.com/storage/attachments/62fc4f3b881ef72637797da8/6306bd0495d29c7d1f0665e0/original/Statistical-calculator.png</a:t>
            </a:r>
            <a:endParaRPr lang="en-US" sz="600" dirty="0"/>
          </a:p>
          <a:p>
            <a:br>
              <a:rPr lang="en-US" sz="600" dirty="0"/>
            </a:br>
            <a:r>
              <a:rPr lang="en-US" sz="600" dirty="0">
                <a:hlinkClick r:id="rId21"/>
              </a:rPr>
              <a:t>https://lh3.googleusercontent.com/proxy/Xohtfgf2cDhIbaWy4Jp5A5MRjgDiqri84bTRrZ38rmCWmf21paKIAyYifUqJtzDYUQe33Min5U4f5KVccgKEUm_bBG9vZiW1hmEUozLV2gtelvM</a:t>
            </a:r>
          </a:p>
          <a:p>
            <a:endParaRPr lang="en-US" sz="600" dirty="0"/>
          </a:p>
          <a:p>
            <a:pPr marL="0"/>
            <a:br>
              <a:rPr lang="en-US" sz="600" u="sng" dirty="0"/>
            </a:br>
            <a:endParaRPr lang="en-US" sz="600" dirty="0"/>
          </a:p>
          <a:p>
            <a:pPr marL="0"/>
            <a:endParaRPr lang="en-US" sz="600" dirty="0"/>
          </a:p>
          <a:p>
            <a:endParaRPr lang="en-US" sz="600" dirty="0"/>
          </a:p>
        </p:txBody>
      </p:sp>
      <p:pic>
        <p:nvPicPr>
          <p:cNvPr id="8" name="Picture 7">
            <a:extLst>
              <a:ext uri="{FF2B5EF4-FFF2-40B4-BE49-F238E27FC236}">
                <a16:creationId xmlns:a16="http://schemas.microsoft.com/office/drawing/2014/main" id="{04112C1C-4853-45A1-BBE2-2C18759356B4}"/>
              </a:ext>
            </a:extLst>
          </p:cNvPr>
          <p:cNvPicPr>
            <a:picLocks noChangeAspect="1"/>
          </p:cNvPicPr>
          <p:nvPr/>
        </p:nvPicPr>
        <p:blipFill rotWithShape="1">
          <a:blip r:embed="rId22"/>
          <a:srcRect l="4976" r="38023" b="1"/>
          <a:stretch/>
        </p:blipFill>
        <p:spPr>
          <a:xfrm>
            <a:off x="7675658" y="2093976"/>
            <a:ext cx="3941064" cy="4096512"/>
          </a:xfrm>
          <a:prstGeom prst="rect">
            <a:avLst/>
          </a:prstGeom>
        </p:spPr>
      </p:pic>
      <p:pic>
        <p:nvPicPr>
          <p:cNvPr id="7" name="Picture 6">
            <a:extLst>
              <a:ext uri="{FF2B5EF4-FFF2-40B4-BE49-F238E27FC236}">
                <a16:creationId xmlns:a16="http://schemas.microsoft.com/office/drawing/2014/main" id="{03715308-A899-4907-A19D-AF8ADD8F4F35}"/>
              </a:ext>
            </a:extLst>
          </p:cNvPr>
          <p:cNvPicPr>
            <a:picLocks noChangeAspect="1"/>
          </p:cNvPicPr>
          <p:nvPr/>
        </p:nvPicPr>
        <p:blipFill>
          <a:blip r:embed="rId23"/>
          <a:stretch>
            <a:fillRect/>
          </a:stretch>
        </p:blipFill>
        <p:spPr>
          <a:xfrm>
            <a:off x="0" y="6448368"/>
            <a:ext cx="12192000" cy="409632"/>
          </a:xfrm>
          <a:prstGeom prst="rect">
            <a:avLst/>
          </a:prstGeom>
        </p:spPr>
      </p:pic>
      <p:sp>
        <p:nvSpPr>
          <p:cNvPr id="9" name="Rectangle 8">
            <a:extLst>
              <a:ext uri="{FF2B5EF4-FFF2-40B4-BE49-F238E27FC236}">
                <a16:creationId xmlns:a16="http://schemas.microsoft.com/office/drawing/2014/main" id="{C7FC9A6A-068E-40FC-A897-1AC8526364BA}"/>
              </a:ext>
            </a:extLst>
          </p:cNvPr>
          <p:cNvSpPr/>
          <p:nvPr/>
        </p:nvSpPr>
        <p:spPr>
          <a:xfrm>
            <a:off x="572493" y="309608"/>
            <a:ext cx="7196265"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latin typeface="+mj-lt"/>
                <a:ea typeface="+mj-ea"/>
                <a:cs typeface="+mj-cs"/>
              </a:rPr>
              <a:t>INFORMACIJOS ŠALTINIAI</a:t>
            </a:r>
            <a:endParaRPr lang="lt-LT"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978698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1301</Words>
  <Application>Microsoft Office PowerPoint</Application>
  <PresentationFormat>Widescreen</PresentationFormat>
  <Paragraphs>559</Paragraphs>
  <Slides>64</Slides>
  <Notes>3</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64</vt:i4>
      </vt:variant>
    </vt:vector>
  </HeadingPairs>
  <TitlesOfParts>
    <vt:vector size="75" baseType="lpstr">
      <vt:lpstr>Arial</vt:lpstr>
      <vt:lpstr>Calibri</vt:lpstr>
      <vt:lpstr>Calibri Light</vt:lpstr>
      <vt:lpstr>Cambria Math</vt:lpstr>
      <vt:lpstr>Century Schoolbook</vt:lpstr>
      <vt:lpstr>Times New Roman</vt:lpstr>
      <vt:lpstr>Wingdings</vt:lpstr>
      <vt:lpstr>Office Theme</vt:lpstr>
      <vt:lpstr>Bitmap Image</vt:lpstr>
      <vt:lpstr>Microsoft Equation 3.0</vt:lpstr>
      <vt:lpstr>Microsoft Photo Editor 3.0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Gabija Paulikaite</dc:creator>
  <cp:lastModifiedBy>Gabija Paulikaite</cp:lastModifiedBy>
  <cp:revision>3</cp:revision>
  <dcterms:created xsi:type="dcterms:W3CDTF">2024-05-31T18:52:20Z</dcterms:created>
  <dcterms:modified xsi:type="dcterms:W3CDTF">2024-05-31T19:00:49Z</dcterms:modified>
</cp:coreProperties>
</file>