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78" r:id="rId8"/>
    <p:sldId id="263" r:id="rId9"/>
    <p:sldId id="262" r:id="rId10"/>
    <p:sldId id="285" r:id="rId11"/>
    <p:sldId id="264" r:id="rId12"/>
    <p:sldId id="269" r:id="rId13"/>
    <p:sldId id="286" r:id="rId14"/>
    <p:sldId id="270" r:id="rId15"/>
    <p:sldId id="280" r:id="rId16"/>
    <p:sldId id="281" r:id="rId17"/>
    <p:sldId id="282" r:id="rId18"/>
    <p:sldId id="283" r:id="rId19"/>
    <p:sldId id="284" r:id="rId20"/>
    <p:sldId id="265" r:id="rId21"/>
    <p:sldId id="268" r:id="rId22"/>
    <p:sldId id="267" r:id="rId23"/>
    <p:sldId id="271" r:id="rId24"/>
    <p:sldId id="272" r:id="rId25"/>
    <p:sldId id="287" r:id="rId26"/>
    <p:sldId id="289" r:id="rId27"/>
    <p:sldId id="288" r:id="rId28"/>
    <p:sldId id="290" r:id="rId29"/>
    <p:sldId id="273" r:id="rId30"/>
    <p:sldId id="274" r:id="rId31"/>
    <p:sldId id="275" r:id="rId32"/>
    <p:sldId id="276" r:id="rId33"/>
    <p:sldId id="277" r:id="rId34"/>
    <p:sldId id="27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00" autoAdjust="0"/>
  </p:normalViewPr>
  <p:slideViewPr>
    <p:cSldViewPr snapToGrid="0">
      <p:cViewPr varScale="1">
        <p:scale>
          <a:sx n="85" d="100"/>
          <a:sy n="85" d="100"/>
        </p:scale>
        <p:origin x="59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6DDC6F-9413-4EDB-B5BB-CAF759A6EB8B}" type="datetimeFigureOut">
              <a:rPr lang="en-US" smtClean="0"/>
              <a:t>5/18/2024</a:t>
            </a:fld>
            <a:endParaRPr lang="en-US"/>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C31250-7C98-417A-9450-4161552812BE}" type="slidenum">
              <a:rPr lang="en-US" smtClean="0"/>
              <a:t>‹#›</a:t>
            </a:fld>
            <a:endParaRPr lang="en-US"/>
          </a:p>
        </p:txBody>
      </p:sp>
    </p:spTree>
    <p:extLst>
      <p:ext uri="{BB962C8B-B14F-4D97-AF65-F5344CB8AC3E}">
        <p14:creationId xmlns:p14="http://schemas.microsoft.com/office/powerpoint/2010/main" val="4153069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10"/>
          </p:nvPr>
        </p:nvSpPr>
        <p:spPr/>
        <p:txBody>
          <a:bodyPr/>
          <a:lstStyle/>
          <a:p>
            <a:fld id="{CBC31250-7C98-417A-9450-4161552812BE}" type="slidenum">
              <a:rPr lang="en-US" smtClean="0"/>
              <a:t>26</a:t>
            </a:fld>
            <a:endParaRPr lang="en-US"/>
          </a:p>
        </p:txBody>
      </p:sp>
    </p:spTree>
    <p:extLst>
      <p:ext uri="{BB962C8B-B14F-4D97-AF65-F5344CB8AC3E}">
        <p14:creationId xmlns:p14="http://schemas.microsoft.com/office/powerpoint/2010/main" val="1647436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lt-LT" smtClean="0"/>
              <a:t>Spustelėję redag. ruoš. pavad. stilių</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smtClean="0"/>
              <a:t>Spustelėję redag. ruoš. paantrš. stilių</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5/18/2024</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lt-LT" smtClean="0"/>
              <a:t>Spustelėję redag. ruoš. pavad. stilių</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8A87A34-81AB-432B-8DAE-1953F412C126}" type="datetimeFigureOut">
              <a:rPr lang="en-US" dirty="0"/>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lt-LT" smtClean="0"/>
              <a:t>Spustelėję redag. ruoš. pavad. stilių</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141410" y="3073397"/>
            <a:ext cx="4878391" cy="2717801"/>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6172200" y="3073397"/>
            <a:ext cx="4875210" cy="2717801"/>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lt-LT" smtClean="0"/>
              <a:t>Spustelėję redag. ruoš. pavad. stilių</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8A87A34-81AB-432B-8DAE-1953F412C126}" type="datetimeFigureOut">
              <a:rPr lang="en-US" dirty="0"/>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8A87A34-81AB-432B-8DAE-1953F412C126}" type="datetimeFigureOut">
              <a:rPr lang="en-US" dirty="0"/>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lt-LT" smtClean="0"/>
              <a:t>Spustelėkite piktogr. norėdami įtraukti pav.</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8A87A34-81AB-432B-8DAE-1953F412C126}" type="datetimeFigureOut">
              <a:rPr lang="en-US" dirty="0"/>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8A87A34-81AB-432B-8DAE-1953F412C126}" type="datetimeFigureOut">
              <a:rPr lang="en-US" dirty="0"/>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lt-LT" smtClean="0"/>
              <a:t>Spustelėję redag. ruoš. pavad. stilių</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8A87A34-81AB-432B-8DAE-1953F412C126}" type="datetimeFigureOut">
              <a:rPr lang="en-US" dirty="0"/>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8A87A34-81AB-432B-8DAE-1953F412C126}" type="datetimeFigureOut">
              <a:rPr lang="en-US" dirty="0"/>
              <a:t>5/18/2024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lt-LT" smtClean="0"/>
              <a:t>Spustelėję redag. ruoš. pavad. stilių</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3" name="Date Placeholder 2"/>
          <p:cNvSpPr>
            <a:spLocks noGrp="1"/>
          </p:cNvSpPr>
          <p:nvPr>
            <p:ph type="dt" sz="half" idx="10"/>
          </p:nvPr>
        </p:nvSpPr>
        <p:spPr/>
        <p:txBody>
          <a:bodyPr/>
          <a:lstStyle/>
          <a:p>
            <a:fld id="{48A87A34-81AB-432B-8DAE-1953F412C126}" type="datetimeFigureOut">
              <a:rPr lang="en-US" dirty="0"/>
              <a:t>5/18/2024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lt-LT" smtClean="0"/>
              <a:t>Spustelėję redag. ruoš. pavad. stilių</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lt-LT" smtClean="0"/>
              <a:t>Spustelėkite piktogr. norėdami įtraukti pav.</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lt-LT" smtClean="0"/>
              <a:t>Spustelėkite piktogr. norėdami įtraukti pav.</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lt-LT" smtClean="0"/>
              <a:t>Spustelėkite piktogr. norėdami įtraukti pav.</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3" name="Date Placeholder 2"/>
          <p:cNvSpPr>
            <a:spLocks noGrp="1"/>
          </p:cNvSpPr>
          <p:nvPr>
            <p:ph type="dt" sz="half" idx="10"/>
          </p:nvPr>
        </p:nvSpPr>
        <p:spPr/>
        <p:txBody>
          <a:bodyPr/>
          <a:lstStyle/>
          <a:p>
            <a:fld id="{48A87A34-81AB-432B-8DAE-1953F412C126}" type="datetimeFigureOut">
              <a:rPr lang="en-US" dirty="0"/>
              <a:t>5/18/2024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ncho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5/18/2024</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upload.wikimedia.org/wikipedia/commons/4/4e/Orbital_motion.gi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lt.wikipedia.org/wiki/Mechaninis_darbas" TargetMode="External"/><Relationship Id="rId2" Type="http://schemas.openxmlformats.org/officeDocument/2006/relationships/hyperlink" Target="https://upload.wikimedia.org/wikipedia/commons/4/4e/Orbital_motion.gi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3329210" y="1105272"/>
            <a:ext cx="6780466" cy="2387600"/>
          </a:xfrm>
        </p:spPr>
        <p:txBody>
          <a:bodyPr/>
          <a:lstStyle/>
          <a:p>
            <a:r>
              <a:rPr lang="lt-LT" dirty="0" smtClean="0"/>
              <a:t>Mechaninis darbas</a:t>
            </a:r>
            <a:endParaRPr lang="en-US" dirty="0"/>
          </a:p>
        </p:txBody>
      </p:sp>
      <p:sp>
        <p:nvSpPr>
          <p:cNvPr id="3" name="Antrinis pavadinimas 2"/>
          <p:cNvSpPr>
            <a:spLocks noGrp="1"/>
          </p:cNvSpPr>
          <p:nvPr>
            <p:ph type="subTitle" idx="1"/>
          </p:nvPr>
        </p:nvSpPr>
        <p:spPr>
          <a:xfrm>
            <a:off x="8699619" y="4995003"/>
            <a:ext cx="3216066" cy="1655762"/>
          </a:xfrm>
        </p:spPr>
        <p:txBody>
          <a:bodyPr>
            <a:normAutofit fontScale="92500"/>
          </a:bodyPr>
          <a:lstStyle/>
          <a:p>
            <a:pPr lvl="0" algn="ctr">
              <a:buClr>
                <a:prstClr val="black"/>
              </a:buClr>
              <a:buSzTx/>
            </a:pPr>
            <a:r>
              <a:rPr lang="lt-LT" sz="1500" dirty="0">
                <a:solidFill>
                  <a:schemeClr val="tx1"/>
                </a:solidFill>
              </a:rPr>
              <a:t>Parengė Zarasų Pauliaus Širvio progimnazijos 8a kl.  mokinės: Marija </a:t>
            </a:r>
            <a:r>
              <a:rPr lang="lt-LT" sz="1500" dirty="0" err="1">
                <a:solidFill>
                  <a:schemeClr val="tx1"/>
                </a:solidFill>
              </a:rPr>
              <a:t>Šipelytė</a:t>
            </a:r>
            <a:r>
              <a:rPr lang="lt-LT" sz="1500" dirty="0">
                <a:solidFill>
                  <a:schemeClr val="tx1"/>
                </a:solidFill>
              </a:rPr>
              <a:t> ir </a:t>
            </a:r>
            <a:r>
              <a:rPr lang="lt-LT" sz="1500" dirty="0" err="1">
                <a:solidFill>
                  <a:schemeClr val="tx1"/>
                </a:solidFill>
              </a:rPr>
              <a:t>Rugilė</a:t>
            </a:r>
            <a:r>
              <a:rPr lang="lt-LT" sz="1500" dirty="0">
                <a:solidFill>
                  <a:schemeClr val="tx1"/>
                </a:solidFill>
              </a:rPr>
              <a:t> </a:t>
            </a:r>
            <a:r>
              <a:rPr lang="lt-LT" sz="1500" dirty="0" err="1">
                <a:solidFill>
                  <a:schemeClr val="tx1"/>
                </a:solidFill>
              </a:rPr>
              <a:t>vasliauskaitė</a:t>
            </a:r>
            <a:r>
              <a:rPr lang="lt-LT" sz="1500" dirty="0">
                <a:solidFill>
                  <a:schemeClr val="tx1"/>
                </a:solidFill>
              </a:rPr>
              <a:t>, fizikos mokytoja: Loreta </a:t>
            </a:r>
            <a:r>
              <a:rPr lang="lt-LT" sz="1500" dirty="0" err="1" smtClean="0">
                <a:solidFill>
                  <a:schemeClr val="tx1"/>
                </a:solidFill>
              </a:rPr>
              <a:t>norvaišaitė</a:t>
            </a:r>
            <a:r>
              <a:rPr lang="lt-LT" sz="1500" dirty="0" smtClean="0">
                <a:solidFill>
                  <a:schemeClr val="tx1"/>
                </a:solidFill>
              </a:rPr>
              <a:t>, Konkursas „Fizikos bandymai aplink mus 2024“</a:t>
            </a:r>
            <a:endParaRPr lang="en-US" sz="1500" dirty="0">
              <a:solidFill>
                <a:schemeClr val="tx1"/>
              </a:solidFill>
            </a:endParaRPr>
          </a:p>
          <a:p>
            <a:endParaRPr lang="en-US" dirty="0"/>
          </a:p>
        </p:txBody>
      </p:sp>
    </p:spTree>
    <p:extLst>
      <p:ext uri="{BB962C8B-B14F-4D97-AF65-F5344CB8AC3E}">
        <p14:creationId xmlns:p14="http://schemas.microsoft.com/office/powerpoint/2010/main" val="1771576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Turinys: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normAutofit fontScale="92500" lnSpcReduction="10000"/>
          </a:bodyPr>
          <a:lstStyle/>
          <a:p>
            <a:r>
              <a:rPr lang="lt-LT" dirty="0" smtClean="0"/>
              <a:t>Teorija</a:t>
            </a:r>
          </a:p>
          <a:p>
            <a:r>
              <a:rPr lang="lt-LT" dirty="0" smtClean="0"/>
              <a:t>Tyrimas</a:t>
            </a:r>
          </a:p>
          <a:p>
            <a:r>
              <a:rPr lang="lt-LT" dirty="0" smtClean="0"/>
              <a:t>Išvados</a:t>
            </a:r>
          </a:p>
          <a:p>
            <a:r>
              <a:rPr lang="lt-LT" dirty="0" smtClean="0"/>
              <a:t>Uždaviniai</a:t>
            </a:r>
          </a:p>
          <a:p>
            <a:r>
              <a:rPr lang="lt-LT" dirty="0" smtClean="0"/>
              <a:t>Testas</a:t>
            </a:r>
          </a:p>
          <a:p>
            <a:r>
              <a:rPr lang="lt-LT" dirty="0" smtClean="0"/>
              <a:t>Testo atsakymai</a:t>
            </a:r>
          </a:p>
          <a:p>
            <a:r>
              <a:rPr lang="lt-LT" dirty="0" smtClean="0"/>
              <a:t>Literatūros šaltiniai</a:t>
            </a:r>
            <a:endParaRPr lang="en-US" dirty="0"/>
          </a:p>
        </p:txBody>
      </p:sp>
    </p:spTree>
    <p:extLst>
      <p:ext uri="{BB962C8B-B14F-4D97-AF65-F5344CB8AC3E}">
        <p14:creationId xmlns:p14="http://schemas.microsoft.com/office/powerpoint/2010/main" val="418898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Kokia  yra Fizikinė mechaninio darbo samprata?</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noAutofit/>
          </a:bodyPr>
          <a:lstStyle/>
          <a:p>
            <a:pPr marL="0" indent="0">
              <a:buNone/>
            </a:pPr>
            <a:r>
              <a:rPr lang="lt-LT" i="1" dirty="0"/>
              <a:t>Taigi, kas yra mechaninis darbas fizikine prasme? Mechaninis darbas yra atliekamas tada, kai </a:t>
            </a:r>
            <a:r>
              <a:rPr lang="lt-LT" i="1" dirty="0" smtClean="0"/>
              <a:t>kūnas </a:t>
            </a:r>
            <a:r>
              <a:rPr lang="lt-LT" i="1" dirty="0"/>
              <a:t>pajuda paveikiamas jėgos. </a:t>
            </a:r>
          </a:p>
        </p:txBody>
      </p:sp>
      <p:pic>
        <p:nvPicPr>
          <p:cNvPr id="5" name="Paveikslėlis 4"/>
          <p:cNvPicPr>
            <a:picLocks noChangeAspect="1"/>
          </p:cNvPicPr>
          <p:nvPr/>
        </p:nvPicPr>
        <p:blipFill>
          <a:blip r:embed="rId2"/>
          <a:stretch>
            <a:fillRect/>
          </a:stretch>
        </p:blipFill>
        <p:spPr>
          <a:xfrm>
            <a:off x="3637795" y="3599530"/>
            <a:ext cx="4167235" cy="2344070"/>
          </a:xfrm>
          <a:prstGeom prst="rect">
            <a:avLst/>
          </a:prstGeom>
        </p:spPr>
      </p:pic>
    </p:spTree>
    <p:extLst>
      <p:ext uri="{BB962C8B-B14F-4D97-AF65-F5344CB8AC3E}">
        <p14:creationId xmlns:p14="http://schemas.microsoft.com/office/powerpoint/2010/main" val="637191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Nuo ko priklauso mechaninis darbas?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normAutofit/>
          </a:bodyPr>
          <a:lstStyle/>
          <a:p>
            <a:pPr marL="0" indent="0">
              <a:buNone/>
            </a:pPr>
            <a:r>
              <a:rPr lang="lt-LT" dirty="0"/>
              <a:t>M</a:t>
            </a:r>
            <a:r>
              <a:rPr lang="lt-LT" dirty="0" smtClean="0"/>
              <a:t>echaninis </a:t>
            </a:r>
            <a:r>
              <a:rPr lang="lt-LT" dirty="0"/>
              <a:t>darbas (fizikoje žymimas A) priklauso nuo jo nueito kelio ir jį veikiančios jėgos. </a:t>
            </a:r>
            <a:r>
              <a:rPr lang="lt-LT" i="1" dirty="0"/>
              <a:t>Mechaninis darbas yra fizikinis dydis, lygus kūną veikiančios jėgos ir to kūno nueito kelio </a:t>
            </a:r>
            <a:r>
              <a:rPr lang="lt-LT" i="1" dirty="0" smtClean="0"/>
              <a:t>sandaugai</a:t>
            </a:r>
            <a:r>
              <a:rPr lang="lt-LT" i="1" dirty="0"/>
              <a:t>.</a:t>
            </a:r>
          </a:p>
          <a:p>
            <a:pPr marL="0" indent="0">
              <a:buNone/>
            </a:pPr>
            <a:r>
              <a:rPr lang="lt-LT" dirty="0"/>
              <a:t>Šią taisyklę parašykime </a:t>
            </a:r>
            <a:r>
              <a:rPr lang="lt-LT" dirty="0" smtClean="0"/>
              <a:t>trumpiau:</a:t>
            </a:r>
            <a:endParaRPr lang="lt-LT" dirty="0"/>
          </a:p>
          <a:p>
            <a:pPr marL="0" indent="0">
              <a:buNone/>
            </a:pPr>
            <a:r>
              <a:rPr lang="lt-LT" b="1" dirty="0" smtClean="0"/>
              <a:t>A=</a:t>
            </a:r>
            <a:r>
              <a:rPr lang="lt-LT" b="1" dirty="0" err="1" smtClean="0"/>
              <a:t>Fs</a:t>
            </a:r>
            <a:endParaRPr lang="lt-LT" b="1" dirty="0"/>
          </a:p>
        </p:txBody>
      </p:sp>
      <p:pic>
        <p:nvPicPr>
          <p:cNvPr id="4" name="Paveikslėlis 3"/>
          <p:cNvPicPr>
            <a:picLocks noChangeAspect="1"/>
          </p:cNvPicPr>
          <p:nvPr/>
        </p:nvPicPr>
        <p:blipFill>
          <a:blip r:embed="rId2"/>
          <a:stretch>
            <a:fillRect/>
          </a:stretch>
        </p:blipFill>
        <p:spPr>
          <a:xfrm>
            <a:off x="6729370" y="3635791"/>
            <a:ext cx="3820858" cy="1910429"/>
          </a:xfrm>
          <a:prstGeom prst="rect">
            <a:avLst/>
          </a:prstGeom>
        </p:spPr>
      </p:pic>
      <p:cxnSp>
        <p:nvCxnSpPr>
          <p:cNvPr id="6" name="Tiesioji jungtis 5"/>
          <p:cNvCxnSpPr/>
          <p:nvPr/>
        </p:nvCxnSpPr>
        <p:spPr>
          <a:xfrm>
            <a:off x="1272988" y="4294093"/>
            <a:ext cx="717177" cy="1"/>
          </a:xfrm>
          <a:prstGeom prst="line">
            <a:avLst/>
          </a:prstGeom>
          <a:ln>
            <a:solidFill>
              <a:schemeClr val="bg2">
                <a:lumMod val="75000"/>
              </a:schemeClr>
            </a:solidFill>
          </a:ln>
          <a:effectLst>
            <a:innerShdw blurRad="114300">
              <a:prstClr val="black"/>
            </a:innerShdw>
          </a:effectLst>
        </p:spPr>
        <p:style>
          <a:lnRef idx="1">
            <a:schemeClr val="accent1"/>
          </a:lnRef>
          <a:fillRef idx="0">
            <a:schemeClr val="accent1"/>
          </a:fillRef>
          <a:effectRef idx="0">
            <a:schemeClr val="accent1"/>
          </a:effectRef>
          <a:fontRef idx="minor">
            <a:schemeClr val="tx1"/>
          </a:fontRef>
        </p:style>
      </p:cxnSp>
      <p:cxnSp>
        <p:nvCxnSpPr>
          <p:cNvPr id="9" name="Tiesioji jungtis 8"/>
          <p:cNvCxnSpPr/>
          <p:nvPr/>
        </p:nvCxnSpPr>
        <p:spPr>
          <a:xfrm>
            <a:off x="1990165" y="4294093"/>
            <a:ext cx="0" cy="5109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Tiesioji jungtis 10"/>
          <p:cNvCxnSpPr/>
          <p:nvPr/>
        </p:nvCxnSpPr>
        <p:spPr>
          <a:xfrm flipH="1">
            <a:off x="1141412" y="4805082"/>
            <a:ext cx="8487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Tiesioji jungtis 14"/>
          <p:cNvCxnSpPr/>
          <p:nvPr/>
        </p:nvCxnSpPr>
        <p:spPr>
          <a:xfrm flipV="1">
            <a:off x="1141412" y="4294093"/>
            <a:ext cx="0" cy="5109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Tiesioji jungtis 16"/>
          <p:cNvCxnSpPr/>
          <p:nvPr/>
        </p:nvCxnSpPr>
        <p:spPr>
          <a:xfrm flipH="1">
            <a:off x="1141412" y="4294093"/>
            <a:ext cx="13157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3353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Kuo matuojamas mechaninis darbas?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normAutofit fontScale="92500" lnSpcReduction="10000"/>
          </a:bodyPr>
          <a:lstStyle/>
          <a:p>
            <a:pPr marL="0" indent="0">
              <a:buNone/>
            </a:pPr>
            <a:r>
              <a:rPr lang="lt-LT" dirty="0"/>
              <a:t>Mechaninio darbo matavimo vienetas - </a:t>
            </a:r>
            <a:r>
              <a:rPr lang="lt-LT" dirty="0" err="1"/>
              <a:t>džaulis</a:t>
            </a:r>
            <a:r>
              <a:rPr lang="lt-LT" dirty="0"/>
              <a:t>, jis žymimas J:</a:t>
            </a:r>
          </a:p>
          <a:p>
            <a:pPr marL="0" indent="0">
              <a:buNone/>
            </a:pPr>
            <a:r>
              <a:rPr lang="lt-LT" dirty="0"/>
              <a:t>[A]=</a:t>
            </a:r>
            <a:r>
              <a:rPr lang="lt-LT" dirty="0" smtClean="0"/>
              <a:t>1J</a:t>
            </a:r>
            <a:r>
              <a:rPr lang="en-US" dirty="0" smtClean="0"/>
              <a:t>=</a:t>
            </a:r>
            <a:r>
              <a:rPr lang="lt-LT" dirty="0" smtClean="0"/>
              <a:t>1N-m</a:t>
            </a:r>
            <a:r>
              <a:rPr lang="lt-LT" dirty="0"/>
              <a:t>.</a:t>
            </a:r>
          </a:p>
          <a:p>
            <a:pPr marL="0" indent="0">
              <a:buNone/>
            </a:pPr>
            <a:r>
              <a:rPr lang="lt-LT" dirty="0"/>
              <a:t>Šis matavimo vienetas pavadintas anglų fiziko </a:t>
            </a:r>
            <a:r>
              <a:rPr lang="lt-LT" i="1" dirty="0"/>
              <a:t>Džeimso </a:t>
            </a:r>
            <a:r>
              <a:rPr lang="lt-LT" i="1" dirty="0" err="1"/>
              <a:t>Preskoto</a:t>
            </a:r>
            <a:r>
              <a:rPr lang="lt-LT" i="1" dirty="0"/>
              <a:t> </a:t>
            </a:r>
            <a:r>
              <a:rPr lang="lt-LT" i="1" dirty="0" err="1"/>
              <a:t>Džaulio</a:t>
            </a:r>
            <a:r>
              <a:rPr lang="lt-LT" i="1" dirty="0"/>
              <a:t> </a:t>
            </a:r>
            <a:r>
              <a:rPr lang="lt-LT" dirty="0"/>
              <a:t>vardu. Vienas </a:t>
            </a:r>
            <a:r>
              <a:rPr lang="lt-LT" dirty="0" err="1"/>
              <a:t>džaulis</a:t>
            </a:r>
            <a:r>
              <a:rPr lang="lt-LT" dirty="0"/>
              <a:t> - tai toks darbas, kurį 1 N jėga atlieka 1 m kelyje.</a:t>
            </a:r>
          </a:p>
          <a:p>
            <a:pPr marL="0" indent="0">
              <a:buNone/>
            </a:pPr>
            <a:r>
              <a:rPr lang="lt-LT" i="1" dirty="0"/>
              <a:t>1 </a:t>
            </a:r>
            <a:r>
              <a:rPr lang="lt-LT" i="1" dirty="0" smtClean="0"/>
              <a:t>MJ</a:t>
            </a:r>
            <a:r>
              <a:rPr lang="en-US" i="1" dirty="0" smtClean="0"/>
              <a:t> = </a:t>
            </a:r>
            <a:r>
              <a:rPr lang="lt-LT" i="1" dirty="0" smtClean="0"/>
              <a:t>1000 </a:t>
            </a:r>
            <a:r>
              <a:rPr lang="lt-LT" i="1" dirty="0"/>
              <a:t>000 </a:t>
            </a:r>
            <a:r>
              <a:rPr lang="lt-LT" i="1" dirty="0" smtClean="0"/>
              <a:t>J </a:t>
            </a:r>
            <a:r>
              <a:rPr lang="en-US" i="1" dirty="0" smtClean="0"/>
              <a:t>= 10</a:t>
            </a:r>
            <a:r>
              <a:rPr lang="en-US" i="1" baseline="30000" dirty="0" smtClean="0"/>
              <a:t>6</a:t>
            </a:r>
            <a:r>
              <a:rPr lang="en-US" i="1" dirty="0"/>
              <a:t>J</a:t>
            </a:r>
            <a:endParaRPr lang="lt-LT" i="1" dirty="0"/>
          </a:p>
          <a:p>
            <a:pPr marL="0" indent="0">
              <a:buNone/>
            </a:pPr>
            <a:r>
              <a:rPr lang="lt-LT" i="1" dirty="0"/>
              <a:t>1 </a:t>
            </a:r>
            <a:r>
              <a:rPr lang="lt-LT" i="1" dirty="0" err="1"/>
              <a:t>kJ</a:t>
            </a:r>
            <a:r>
              <a:rPr lang="lt-LT" i="1" dirty="0"/>
              <a:t> = 1000 </a:t>
            </a:r>
            <a:r>
              <a:rPr lang="lt-LT" i="1" dirty="0" smtClean="0"/>
              <a:t>J</a:t>
            </a:r>
            <a:r>
              <a:rPr lang="en-US" i="1" dirty="0" smtClean="0"/>
              <a:t> = 10</a:t>
            </a:r>
            <a:r>
              <a:rPr lang="en-US" i="1" baseline="30000" dirty="0" smtClean="0"/>
              <a:t>3</a:t>
            </a:r>
            <a:r>
              <a:rPr lang="en-US" i="1" dirty="0"/>
              <a:t>J</a:t>
            </a:r>
            <a:endParaRPr lang="lt-LT" i="1" dirty="0"/>
          </a:p>
          <a:p>
            <a:pPr marL="0" indent="0">
              <a:buNone/>
            </a:pPr>
            <a:r>
              <a:rPr lang="lt-LT" i="1" dirty="0"/>
              <a:t>1 </a:t>
            </a:r>
            <a:r>
              <a:rPr lang="lt-LT" i="1" dirty="0" err="1"/>
              <a:t>mJ</a:t>
            </a:r>
            <a:r>
              <a:rPr lang="lt-LT" i="1" dirty="0"/>
              <a:t> = 0,001 </a:t>
            </a:r>
            <a:r>
              <a:rPr lang="lt-LT" i="1" dirty="0" smtClean="0"/>
              <a:t>J</a:t>
            </a:r>
            <a:r>
              <a:rPr lang="en-US" i="1" dirty="0"/>
              <a:t> </a:t>
            </a:r>
            <a:r>
              <a:rPr lang="en-US" i="1" dirty="0" smtClean="0"/>
              <a:t>= 10</a:t>
            </a:r>
            <a:r>
              <a:rPr lang="en-US" i="1" baseline="30000" dirty="0" smtClean="0"/>
              <a:t>-3</a:t>
            </a:r>
            <a:r>
              <a:rPr lang="en-US" i="1" dirty="0" smtClean="0"/>
              <a:t>J</a:t>
            </a:r>
            <a:endParaRPr lang="en-US" i="1" dirty="0"/>
          </a:p>
          <a:p>
            <a:endParaRPr lang="en-US" dirty="0"/>
          </a:p>
        </p:txBody>
      </p:sp>
      <p:pic>
        <p:nvPicPr>
          <p:cNvPr id="4" name="Paveikslėlis 3"/>
          <p:cNvPicPr>
            <a:picLocks noChangeAspect="1"/>
          </p:cNvPicPr>
          <p:nvPr/>
        </p:nvPicPr>
        <p:blipFill>
          <a:blip r:embed="rId2"/>
          <a:stretch>
            <a:fillRect/>
          </a:stretch>
        </p:blipFill>
        <p:spPr>
          <a:xfrm flipH="1">
            <a:off x="4874941" y="4141039"/>
            <a:ext cx="1770303" cy="2209373"/>
          </a:xfrm>
          <a:prstGeom prst="rect">
            <a:avLst/>
          </a:prstGeom>
        </p:spPr>
      </p:pic>
      <p:sp>
        <p:nvSpPr>
          <p:cNvPr id="5" name="TextBox 4"/>
          <p:cNvSpPr txBox="1"/>
          <p:nvPr/>
        </p:nvSpPr>
        <p:spPr>
          <a:xfrm>
            <a:off x="4491318" y="6350412"/>
            <a:ext cx="2931460" cy="369332"/>
          </a:xfrm>
          <a:prstGeom prst="rect">
            <a:avLst/>
          </a:prstGeom>
          <a:noFill/>
        </p:spPr>
        <p:txBody>
          <a:bodyPr wrap="square" rtlCol="0">
            <a:spAutoFit/>
          </a:bodyPr>
          <a:lstStyle/>
          <a:p>
            <a:r>
              <a:rPr lang="lt-LT" i="1" dirty="0" smtClean="0"/>
              <a:t>Džeimsas </a:t>
            </a:r>
            <a:r>
              <a:rPr lang="lt-LT" i="1" dirty="0" err="1" smtClean="0"/>
              <a:t>Preskotas</a:t>
            </a:r>
            <a:r>
              <a:rPr lang="lt-LT" i="1" dirty="0" smtClean="0"/>
              <a:t> </a:t>
            </a:r>
            <a:r>
              <a:rPr lang="lt-LT" i="1" dirty="0" err="1" smtClean="0"/>
              <a:t>Džaulis</a:t>
            </a:r>
            <a:endParaRPr lang="en-US" i="1" dirty="0"/>
          </a:p>
        </p:txBody>
      </p:sp>
      <p:cxnSp>
        <p:nvCxnSpPr>
          <p:cNvPr id="7" name="Tiesioji jungtis 6"/>
          <p:cNvCxnSpPr/>
          <p:nvPr/>
        </p:nvCxnSpPr>
        <p:spPr>
          <a:xfrm>
            <a:off x="1141412" y="4141039"/>
            <a:ext cx="3349906" cy="0"/>
          </a:xfrm>
          <a:prstGeom prst="line">
            <a:avLst/>
          </a:prstGeom>
          <a:ln>
            <a:solidFill>
              <a:srgbClr val="FF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Tiesioji jungtis 10"/>
          <p:cNvCxnSpPr/>
          <p:nvPr/>
        </p:nvCxnSpPr>
        <p:spPr>
          <a:xfrm>
            <a:off x="4491318" y="4141039"/>
            <a:ext cx="0" cy="1354326"/>
          </a:xfrm>
          <a:prstGeom prst="line">
            <a:avLst/>
          </a:prstGeom>
          <a:ln>
            <a:solidFill>
              <a:srgbClr val="FF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Tiesioji jungtis 12"/>
          <p:cNvCxnSpPr/>
          <p:nvPr/>
        </p:nvCxnSpPr>
        <p:spPr>
          <a:xfrm flipH="1">
            <a:off x="1141412" y="5495365"/>
            <a:ext cx="3349906" cy="0"/>
          </a:xfrm>
          <a:prstGeom prst="line">
            <a:avLst/>
          </a:prstGeom>
          <a:ln>
            <a:solidFill>
              <a:srgbClr val="FF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7" name="Tiesioji jungtis 16"/>
          <p:cNvCxnSpPr/>
          <p:nvPr/>
        </p:nvCxnSpPr>
        <p:spPr>
          <a:xfrm flipV="1">
            <a:off x="1141412" y="4141039"/>
            <a:ext cx="0" cy="1354326"/>
          </a:xfrm>
          <a:prstGeom prst="line">
            <a:avLst/>
          </a:prstGeom>
          <a:ln>
            <a:solidFill>
              <a:srgbClr val="FF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68893" y="4091563"/>
            <a:ext cx="5235388" cy="2308324"/>
          </a:xfrm>
          <a:prstGeom prst="rect">
            <a:avLst/>
          </a:prstGeom>
          <a:noFill/>
        </p:spPr>
        <p:txBody>
          <a:bodyPr wrap="square" rtlCol="0">
            <a:spAutoFit/>
          </a:bodyPr>
          <a:lstStyle/>
          <a:p>
            <a:pPr algn="just"/>
            <a:r>
              <a:rPr lang="lt-LT" i="1" dirty="0" smtClean="0"/>
              <a:t>Anglų fizikas, jo </a:t>
            </a:r>
            <a:r>
              <a:rPr lang="lt-LT" i="1" dirty="0"/>
              <a:t>vardu pavadinti </a:t>
            </a:r>
            <a:r>
              <a:rPr lang="lt-LT" i="1" dirty="0" err="1"/>
              <a:t>Džaulio</a:t>
            </a:r>
            <a:r>
              <a:rPr lang="lt-LT" i="1" dirty="0"/>
              <a:t> dėsniai</a:t>
            </a:r>
            <a:r>
              <a:rPr lang="lt-LT" i="1" dirty="0" smtClean="0"/>
              <a:t>.</a:t>
            </a:r>
            <a:endParaRPr lang="lt-LT" i="1" dirty="0"/>
          </a:p>
          <a:p>
            <a:pPr algn="just"/>
            <a:r>
              <a:rPr lang="lt-LT" i="1" dirty="0" err="1"/>
              <a:t>Džaulis</a:t>
            </a:r>
            <a:r>
              <a:rPr lang="lt-LT" i="1" dirty="0"/>
              <a:t> studijavo šilumos kilmę ir nustatė jos ryšį su mechaniniu darbu. Tai padėjo sukurti energijos tvermės dėsnį, iš kurio išsivystė pirmas termodinamikos dėsnis. </a:t>
            </a:r>
            <a:r>
              <a:rPr lang="lt-LT" i="1" dirty="0" smtClean="0"/>
              <a:t>Jis </a:t>
            </a:r>
            <a:r>
              <a:rPr lang="lt-LT" i="1" dirty="0"/>
              <a:t>dirbo su lordu </a:t>
            </a:r>
            <a:r>
              <a:rPr lang="lt-LT" i="1" dirty="0" err="1"/>
              <a:t>Kelvinu</a:t>
            </a:r>
            <a:r>
              <a:rPr lang="lt-LT" i="1" dirty="0"/>
              <a:t> ir sukūrė temperatūros skalę, tyrė magnetizmo reiškinius ir atrado ryšį tarp srovės tekėjimo per </a:t>
            </a:r>
            <a:r>
              <a:rPr lang="lt-LT" i="1" dirty="0" err="1"/>
              <a:t>rezistorių</a:t>
            </a:r>
            <a:r>
              <a:rPr lang="lt-LT" i="1" dirty="0"/>
              <a:t> ir išsiskyrusios šilumos kiekio, dabar vadinamą Pirmuoju </a:t>
            </a:r>
            <a:r>
              <a:rPr lang="lt-LT" i="1" dirty="0" err="1"/>
              <a:t>Džaulio</a:t>
            </a:r>
            <a:r>
              <a:rPr lang="lt-LT" i="1" dirty="0"/>
              <a:t> dėsniu. </a:t>
            </a:r>
            <a:endParaRPr lang="en-US" i="1" dirty="0"/>
          </a:p>
        </p:txBody>
      </p:sp>
    </p:spTree>
    <p:extLst>
      <p:ext uri="{BB962C8B-B14F-4D97-AF65-F5344CB8AC3E}">
        <p14:creationId xmlns:p14="http://schemas.microsoft.com/office/powerpoint/2010/main" val="24452269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Kokia yra buitinė mechaninio darbo samprata?</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000871" y="2009448"/>
            <a:ext cx="7687210" cy="4723046"/>
          </a:xfrm>
        </p:spPr>
        <p:txBody>
          <a:bodyPr>
            <a:normAutofit fontScale="92500" lnSpcReduction="20000"/>
          </a:bodyPr>
          <a:lstStyle/>
          <a:p>
            <a:r>
              <a:rPr lang="lt-LT" dirty="0" smtClean="0"/>
              <a:t>Kas yra mechaninis darbas buitine prasme?</a:t>
            </a:r>
          </a:p>
          <a:p>
            <a:r>
              <a:rPr lang="lt-LT" dirty="0" smtClean="0"/>
              <a:t>PAVYZDYS: Mokinys </a:t>
            </a:r>
            <a:r>
              <a:rPr lang="lt-LT" dirty="0"/>
              <a:t>daro namų darbus, </a:t>
            </a:r>
            <a:r>
              <a:rPr lang="lt-LT" dirty="0" smtClean="0"/>
              <a:t>sprendžia </a:t>
            </a:r>
            <a:r>
              <a:rPr lang="lt-LT" dirty="0"/>
              <a:t>sunkius </a:t>
            </a:r>
            <a:r>
              <a:rPr lang="lt-LT" dirty="0" smtClean="0"/>
              <a:t>fizikos </a:t>
            </a:r>
            <a:r>
              <a:rPr lang="lt-LT" dirty="0"/>
              <a:t>bei matematikos uždavinius. Kiekvienas pasakytų, kad jis labai rimtai dirba, bet </a:t>
            </a:r>
            <a:r>
              <a:rPr lang="lt-LT" dirty="0" smtClean="0"/>
              <a:t>fizikiniu požiūriu, </a:t>
            </a:r>
            <a:r>
              <a:rPr lang="lt-LT" dirty="0"/>
              <a:t>jis </a:t>
            </a:r>
            <a:r>
              <a:rPr lang="lt-LT" dirty="0" smtClean="0"/>
              <a:t>mechaninio darbo neatlieka.</a:t>
            </a:r>
            <a:endParaRPr lang="en-US" dirty="0" smtClean="0"/>
          </a:p>
          <a:p>
            <a:endParaRPr lang="en-US" dirty="0"/>
          </a:p>
          <a:p>
            <a:endParaRPr lang="lt-LT" dirty="0"/>
          </a:p>
          <a:p>
            <a:r>
              <a:rPr lang="lt-LT" dirty="0" smtClean="0"/>
              <a:t>PAVYZDYS: </a:t>
            </a:r>
            <a:r>
              <a:rPr lang="lt-LT" dirty="0"/>
              <a:t>Tas pats mokinys </a:t>
            </a:r>
            <a:r>
              <a:rPr lang="lt-LT" dirty="0" smtClean="0"/>
              <a:t>sugalvojo su </a:t>
            </a:r>
            <a:r>
              <a:rPr lang="lt-LT" dirty="0" err="1" smtClean="0"/>
              <a:t>draug</a:t>
            </a:r>
            <a:r>
              <a:rPr lang="en-US" dirty="0" err="1" smtClean="0"/>
              <a:t>ais</a:t>
            </a:r>
            <a:r>
              <a:rPr lang="lt-LT" dirty="0" smtClean="0"/>
              <a:t> palenktyniauti, </a:t>
            </a:r>
            <a:r>
              <a:rPr lang="lt-LT" dirty="0"/>
              <a:t>nubėgdami iš pirmojo aukšto į penktąjį. Visi žmonės greičiau </a:t>
            </a:r>
            <a:r>
              <a:rPr lang="lt-LT" dirty="0" smtClean="0"/>
              <a:t>apibars</a:t>
            </a:r>
            <a:r>
              <a:rPr lang="lt-LT" dirty="0"/>
              <a:t>, kad vaikai laksto po koridorius, tačiau fizikos atžvilgiu, </a:t>
            </a:r>
            <a:r>
              <a:rPr lang="en-US" dirty="0" err="1" smtClean="0"/>
              <a:t>vaikai</a:t>
            </a:r>
            <a:r>
              <a:rPr lang="lt-LT" dirty="0" smtClean="0"/>
              <a:t> </a:t>
            </a:r>
            <a:r>
              <a:rPr lang="lt-LT" dirty="0"/>
              <a:t>atliko didelį mechaninį darbą</a:t>
            </a:r>
            <a:r>
              <a:rPr lang="lt-LT" dirty="0" smtClean="0"/>
              <a:t>.</a:t>
            </a:r>
            <a:r>
              <a:rPr lang="lt-LT" dirty="0"/>
              <a:t/>
            </a:r>
            <a:br>
              <a:rPr lang="lt-LT" dirty="0"/>
            </a:br>
            <a:endParaRPr lang="lt-LT" dirty="0"/>
          </a:p>
          <a:p>
            <a:endParaRPr lang="en-US" dirty="0"/>
          </a:p>
        </p:txBody>
      </p:sp>
      <p:pic>
        <p:nvPicPr>
          <p:cNvPr id="4" name="Paveikslėlis 3"/>
          <p:cNvPicPr>
            <a:picLocks noChangeAspect="1"/>
          </p:cNvPicPr>
          <p:nvPr/>
        </p:nvPicPr>
        <p:blipFill>
          <a:blip r:embed="rId2"/>
          <a:stretch>
            <a:fillRect/>
          </a:stretch>
        </p:blipFill>
        <p:spPr>
          <a:xfrm>
            <a:off x="8688081" y="2546723"/>
            <a:ext cx="2131039" cy="1439955"/>
          </a:xfrm>
          <a:prstGeom prst="rect">
            <a:avLst/>
          </a:prstGeom>
        </p:spPr>
      </p:pic>
      <p:sp>
        <p:nvSpPr>
          <p:cNvPr id="5" name="Dauginti 4"/>
          <p:cNvSpPr/>
          <p:nvPr/>
        </p:nvSpPr>
        <p:spPr>
          <a:xfrm>
            <a:off x="8866095" y="2761130"/>
            <a:ext cx="681318" cy="600635"/>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aveikslėlis 5"/>
          <p:cNvPicPr>
            <a:picLocks noChangeAspect="1"/>
          </p:cNvPicPr>
          <p:nvPr/>
        </p:nvPicPr>
        <p:blipFill>
          <a:blip r:embed="rId3"/>
          <a:stretch>
            <a:fillRect/>
          </a:stretch>
        </p:blipFill>
        <p:spPr>
          <a:xfrm>
            <a:off x="8688081" y="5016547"/>
            <a:ext cx="2131039" cy="1352269"/>
          </a:xfrm>
          <a:prstGeom prst="rect">
            <a:avLst/>
          </a:prstGeom>
        </p:spPr>
      </p:pic>
      <p:sp>
        <p:nvSpPr>
          <p:cNvPr id="7" name="Pliusas 6"/>
          <p:cNvSpPr/>
          <p:nvPr/>
        </p:nvSpPr>
        <p:spPr>
          <a:xfrm>
            <a:off x="10049435" y="5536453"/>
            <a:ext cx="591669" cy="676135"/>
          </a:xfrm>
          <a:prstGeom prst="mathPlu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132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Kada kūnas neatlieka mechaninio darbo?</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lstStyle/>
          <a:p>
            <a:r>
              <a:rPr lang="lt-LT" dirty="0"/>
              <a:t>Kūnas neatliks mechaninio darbo, kai:</a:t>
            </a:r>
          </a:p>
          <a:p>
            <a:r>
              <a:rPr lang="lt-LT" dirty="0"/>
              <a:t>1) jo neveikia jėga,</a:t>
            </a:r>
          </a:p>
          <a:p>
            <a:r>
              <a:rPr lang="lt-LT" dirty="0"/>
              <a:t>2) nepasislenka (nejuda) ir jėgos veikiamas,</a:t>
            </a:r>
          </a:p>
          <a:p>
            <a:r>
              <a:rPr lang="lt-LT" dirty="0"/>
              <a:t>3) iš inercijos juda tolygiai.</a:t>
            </a:r>
          </a:p>
        </p:txBody>
      </p:sp>
      <p:pic>
        <p:nvPicPr>
          <p:cNvPr id="4" name="Paveikslėlis 3"/>
          <p:cNvPicPr>
            <a:picLocks noChangeAspect="1"/>
          </p:cNvPicPr>
          <p:nvPr/>
        </p:nvPicPr>
        <p:blipFill>
          <a:blip r:embed="rId2"/>
          <a:stretch>
            <a:fillRect/>
          </a:stretch>
        </p:blipFill>
        <p:spPr>
          <a:xfrm>
            <a:off x="4823012" y="4880597"/>
            <a:ext cx="1817492" cy="1817492"/>
          </a:xfrm>
          <a:prstGeom prst="rect">
            <a:avLst/>
          </a:prstGeom>
        </p:spPr>
      </p:pic>
      <p:pic>
        <p:nvPicPr>
          <p:cNvPr id="5" name="Paveikslėlis 4"/>
          <p:cNvPicPr>
            <a:picLocks noChangeAspect="1"/>
          </p:cNvPicPr>
          <p:nvPr/>
        </p:nvPicPr>
        <p:blipFill>
          <a:blip r:embed="rId3"/>
          <a:stretch>
            <a:fillRect/>
          </a:stretch>
        </p:blipFill>
        <p:spPr>
          <a:xfrm>
            <a:off x="1480140" y="4880597"/>
            <a:ext cx="2434794" cy="1828801"/>
          </a:xfrm>
          <a:prstGeom prst="rect">
            <a:avLst/>
          </a:prstGeom>
        </p:spPr>
      </p:pic>
      <p:pic>
        <p:nvPicPr>
          <p:cNvPr id="6" name="Paveikslėlis 5"/>
          <p:cNvPicPr>
            <a:picLocks noChangeAspect="1"/>
          </p:cNvPicPr>
          <p:nvPr/>
        </p:nvPicPr>
        <p:blipFill>
          <a:blip r:embed="rId4"/>
          <a:stretch>
            <a:fillRect/>
          </a:stretch>
        </p:blipFill>
        <p:spPr>
          <a:xfrm>
            <a:off x="7548582" y="4872037"/>
            <a:ext cx="3755912" cy="1826052"/>
          </a:xfrm>
          <a:prstGeom prst="rect">
            <a:avLst/>
          </a:prstGeom>
        </p:spPr>
      </p:pic>
      <p:sp>
        <p:nvSpPr>
          <p:cNvPr id="7" name="TextBox 6"/>
          <p:cNvSpPr txBox="1"/>
          <p:nvPr/>
        </p:nvSpPr>
        <p:spPr>
          <a:xfrm>
            <a:off x="1480140" y="4572000"/>
            <a:ext cx="904472" cy="369332"/>
          </a:xfrm>
          <a:prstGeom prst="rect">
            <a:avLst/>
          </a:prstGeom>
          <a:noFill/>
        </p:spPr>
        <p:txBody>
          <a:bodyPr wrap="square" rtlCol="0">
            <a:spAutoFit/>
          </a:bodyPr>
          <a:lstStyle/>
          <a:p>
            <a:r>
              <a:rPr lang="lt-LT" dirty="0" smtClean="0"/>
              <a:t>1)</a:t>
            </a:r>
            <a:endParaRPr lang="en-US" dirty="0"/>
          </a:p>
        </p:txBody>
      </p:sp>
      <p:sp>
        <p:nvSpPr>
          <p:cNvPr id="9" name="TextBox 8"/>
          <p:cNvSpPr txBox="1"/>
          <p:nvPr/>
        </p:nvSpPr>
        <p:spPr>
          <a:xfrm>
            <a:off x="4823012" y="4572000"/>
            <a:ext cx="582706" cy="369332"/>
          </a:xfrm>
          <a:prstGeom prst="rect">
            <a:avLst/>
          </a:prstGeom>
          <a:noFill/>
        </p:spPr>
        <p:txBody>
          <a:bodyPr wrap="square" rtlCol="0">
            <a:spAutoFit/>
          </a:bodyPr>
          <a:lstStyle/>
          <a:p>
            <a:r>
              <a:rPr lang="lt-LT" dirty="0" smtClean="0"/>
              <a:t>2)</a:t>
            </a:r>
            <a:endParaRPr lang="en-US" dirty="0"/>
          </a:p>
        </p:txBody>
      </p:sp>
      <p:sp>
        <p:nvSpPr>
          <p:cNvPr id="10" name="TextBox 9"/>
          <p:cNvSpPr txBox="1"/>
          <p:nvPr/>
        </p:nvSpPr>
        <p:spPr>
          <a:xfrm>
            <a:off x="7628965" y="4572000"/>
            <a:ext cx="824753" cy="369332"/>
          </a:xfrm>
          <a:prstGeom prst="rect">
            <a:avLst/>
          </a:prstGeom>
          <a:noFill/>
        </p:spPr>
        <p:txBody>
          <a:bodyPr wrap="square" rtlCol="0">
            <a:spAutoFit/>
          </a:bodyPr>
          <a:lstStyle/>
          <a:p>
            <a:r>
              <a:rPr lang="lt-LT" dirty="0" smtClean="0"/>
              <a:t>3)</a:t>
            </a:r>
            <a:endParaRPr lang="en-US" dirty="0"/>
          </a:p>
        </p:txBody>
      </p:sp>
    </p:spTree>
    <p:extLst>
      <p:ext uri="{BB962C8B-B14F-4D97-AF65-F5344CB8AC3E}">
        <p14:creationId xmlns:p14="http://schemas.microsoft.com/office/powerpoint/2010/main" val="823368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141413" y="584734"/>
            <a:ext cx="9905998" cy="1478570"/>
          </a:xfrm>
        </p:spPr>
        <p:txBody>
          <a:bodyPr/>
          <a:lstStyle/>
          <a:p>
            <a:r>
              <a:rPr lang="lt-LT" dirty="0" smtClean="0">
                <a:effectLst>
                  <a:outerShdw blurRad="38100" dist="38100" dir="2700000" algn="tl">
                    <a:srgbClr val="000000">
                      <a:alpha val="43137"/>
                    </a:srgbClr>
                  </a:outerShdw>
                </a:effectLst>
              </a:rPr>
              <a:t>Kas yra mechaninė energija?</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3" y="2249486"/>
            <a:ext cx="6657881" cy="4375431"/>
          </a:xfrm>
        </p:spPr>
        <p:txBody>
          <a:bodyPr>
            <a:normAutofit fontScale="85000" lnSpcReduction="20000"/>
          </a:bodyPr>
          <a:lstStyle/>
          <a:p>
            <a:r>
              <a:rPr lang="lt-LT" b="1" dirty="0"/>
              <a:t>Mechaninė energija – fizikinis dydis, rodantis, kokį darbą gali atlikti kūnas ar kūnų sistema</a:t>
            </a:r>
            <a:r>
              <a:rPr lang="lt-LT" dirty="0"/>
              <a:t>. Kaip ir darbas, mechaninė energija yra skaliarinis dydis. Ji matuojama </a:t>
            </a:r>
            <a:r>
              <a:rPr lang="lt-LT" dirty="0" err="1"/>
              <a:t>džauliais</a:t>
            </a:r>
            <a:r>
              <a:rPr lang="lt-LT" dirty="0" smtClean="0"/>
              <a:t>:</a:t>
            </a:r>
            <a:endParaRPr lang="lt-LT" dirty="0"/>
          </a:p>
          <a:p>
            <a:r>
              <a:rPr lang="lt-LT" dirty="0"/>
              <a:t>    [ E ] = 1 </a:t>
            </a:r>
            <a:r>
              <a:rPr lang="lt-LT" dirty="0" smtClean="0"/>
              <a:t>J</a:t>
            </a:r>
            <a:endParaRPr lang="lt-LT" dirty="0"/>
          </a:p>
          <a:p>
            <a:r>
              <a:rPr lang="lt-LT" dirty="0"/>
              <a:t>Kūno arba kūnų sistemos energija apibrėžiama ir matuojama pagal tai, kokį darbą gali atlikti kūnas arba kūnų sistema. Mechanikoje tokį darbą gali atlikti deformuoti, pakelti arba judantys kūnai, taip pat suspaustos dujos. </a:t>
            </a:r>
            <a:endParaRPr lang="lt-LT" dirty="0" smtClean="0"/>
          </a:p>
          <a:p>
            <a:r>
              <a:rPr lang="lt-LT" dirty="0" smtClean="0"/>
              <a:t>Mechaninės energijos pavydžiai: vėjo malūnai, strėlės iš lanko šaudymas, važiavimas dviračiu, laikrodžiai, kranai, golfo žaidimas, dviejų vietų supynės, lėktuvai.</a:t>
            </a:r>
          </a:p>
          <a:p>
            <a:endParaRPr lang="en-US" dirty="0"/>
          </a:p>
        </p:txBody>
      </p:sp>
      <p:pic>
        <p:nvPicPr>
          <p:cNvPr id="6" name="Paveikslėlis 5"/>
          <p:cNvPicPr>
            <a:picLocks noChangeAspect="1"/>
          </p:cNvPicPr>
          <p:nvPr/>
        </p:nvPicPr>
        <p:blipFill>
          <a:blip r:embed="rId2"/>
          <a:stretch>
            <a:fillRect/>
          </a:stretch>
        </p:blipFill>
        <p:spPr>
          <a:xfrm>
            <a:off x="7799294" y="2621850"/>
            <a:ext cx="3729316" cy="2796987"/>
          </a:xfrm>
          <a:prstGeom prst="rect">
            <a:avLst/>
          </a:prstGeom>
        </p:spPr>
      </p:pic>
    </p:spTree>
    <p:extLst>
      <p:ext uri="{BB962C8B-B14F-4D97-AF65-F5344CB8AC3E}">
        <p14:creationId xmlns:p14="http://schemas.microsoft.com/office/powerpoint/2010/main" val="27920267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Kokios yra 3 mechaninės energijos rūšys?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3" y="2249486"/>
            <a:ext cx="5456611" cy="4411289"/>
          </a:xfrm>
        </p:spPr>
        <p:txBody>
          <a:bodyPr>
            <a:normAutofit fontScale="85000" lnSpcReduction="10000"/>
          </a:bodyPr>
          <a:lstStyle/>
          <a:p>
            <a:r>
              <a:rPr lang="lt-LT" dirty="0"/>
              <a:t>Yra trys mechaninės energijos rūšys: kinetinė energija, potencinė energija ir tamprioji potencinė energija</a:t>
            </a:r>
            <a:r>
              <a:rPr lang="lt-LT" dirty="0" smtClean="0"/>
              <a:t>.</a:t>
            </a:r>
            <a:endParaRPr lang="lt-LT" dirty="0"/>
          </a:p>
          <a:p>
            <a:r>
              <a:rPr lang="lt-LT" dirty="0"/>
              <a:t>1. Kinetinė energija yra judėjimo energija. Tai energija, kurią objektas turi dėl savo judėjimo</a:t>
            </a:r>
            <a:r>
              <a:rPr lang="lt-LT" dirty="0" smtClean="0"/>
              <a:t>.</a:t>
            </a:r>
            <a:endParaRPr lang="lt-LT" dirty="0"/>
          </a:p>
          <a:p>
            <a:r>
              <a:rPr lang="lt-LT" dirty="0"/>
              <a:t>2. Potencinė energija – tai energija, kurią objektas turi dėl savo padėties. Tai energija, kurią objektas turi dėl savo </a:t>
            </a:r>
            <a:r>
              <a:rPr lang="lt-LT" dirty="0" smtClean="0"/>
              <a:t>aukščio</a:t>
            </a:r>
            <a:r>
              <a:rPr lang="lt-LT" dirty="0"/>
              <a:t>.</a:t>
            </a:r>
          </a:p>
          <a:p>
            <a:r>
              <a:rPr lang="lt-LT" dirty="0"/>
              <a:t>3. Tamprioji potencinė energija – tai energija, kurią objektas turi dėl savo formos. Tai energija, kurią turi ištempta arba suspausta </a:t>
            </a:r>
            <a:r>
              <a:rPr lang="lt-LT" dirty="0" smtClean="0"/>
              <a:t>spyruoklė</a:t>
            </a:r>
            <a:r>
              <a:rPr lang="lt-LT" dirty="0"/>
              <a:t>.</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3914" y="1765395"/>
            <a:ext cx="2247251" cy="1605336"/>
          </a:xfrm>
          <a:prstGeom prst="rect">
            <a:avLst/>
          </a:prstGeom>
        </p:spPr>
      </p:pic>
      <p:pic>
        <p:nvPicPr>
          <p:cNvPr id="5" name="Paveikslėlis 4"/>
          <p:cNvPicPr>
            <a:picLocks noChangeAspect="1"/>
          </p:cNvPicPr>
          <p:nvPr/>
        </p:nvPicPr>
        <p:blipFill>
          <a:blip r:embed="rId3"/>
          <a:stretch>
            <a:fillRect/>
          </a:stretch>
        </p:blipFill>
        <p:spPr>
          <a:xfrm>
            <a:off x="9061255" y="2933799"/>
            <a:ext cx="2247251" cy="2096521"/>
          </a:xfrm>
          <a:prstGeom prst="rect">
            <a:avLst/>
          </a:prstGeom>
        </p:spPr>
      </p:pic>
      <p:pic>
        <p:nvPicPr>
          <p:cNvPr id="6" name="Paveikslėlis 5"/>
          <p:cNvPicPr>
            <a:picLocks noChangeAspect="1"/>
          </p:cNvPicPr>
          <p:nvPr/>
        </p:nvPicPr>
        <p:blipFill>
          <a:blip r:embed="rId4"/>
          <a:stretch>
            <a:fillRect/>
          </a:stretch>
        </p:blipFill>
        <p:spPr>
          <a:xfrm>
            <a:off x="6752763" y="4708711"/>
            <a:ext cx="2078447" cy="1629335"/>
          </a:xfrm>
          <a:prstGeom prst="rect">
            <a:avLst/>
          </a:prstGeom>
        </p:spPr>
      </p:pic>
      <p:sp>
        <p:nvSpPr>
          <p:cNvPr id="7" name="TextBox 6"/>
          <p:cNvSpPr txBox="1"/>
          <p:nvPr/>
        </p:nvSpPr>
        <p:spPr>
          <a:xfrm>
            <a:off x="5965725" y="1765395"/>
            <a:ext cx="582523" cy="369332"/>
          </a:xfrm>
          <a:prstGeom prst="rect">
            <a:avLst/>
          </a:prstGeom>
          <a:noFill/>
        </p:spPr>
        <p:txBody>
          <a:bodyPr wrap="square" rtlCol="0">
            <a:spAutoFit/>
          </a:bodyPr>
          <a:lstStyle/>
          <a:p>
            <a:r>
              <a:rPr lang="lt-LT" dirty="0" smtClean="0"/>
              <a:t>1)</a:t>
            </a:r>
            <a:endParaRPr lang="en-US" dirty="0"/>
          </a:p>
        </p:txBody>
      </p:sp>
      <p:sp>
        <p:nvSpPr>
          <p:cNvPr id="8" name="TextBox 7"/>
          <p:cNvSpPr txBox="1"/>
          <p:nvPr/>
        </p:nvSpPr>
        <p:spPr>
          <a:xfrm>
            <a:off x="8721444" y="2933799"/>
            <a:ext cx="535820" cy="369332"/>
          </a:xfrm>
          <a:prstGeom prst="rect">
            <a:avLst/>
          </a:prstGeom>
          <a:noFill/>
        </p:spPr>
        <p:txBody>
          <a:bodyPr wrap="square" rtlCol="0">
            <a:spAutoFit/>
          </a:bodyPr>
          <a:lstStyle/>
          <a:p>
            <a:r>
              <a:rPr lang="lt-LT" dirty="0" smtClean="0"/>
              <a:t>2)</a:t>
            </a:r>
            <a:endParaRPr lang="en-US" dirty="0"/>
          </a:p>
        </p:txBody>
      </p:sp>
      <p:sp>
        <p:nvSpPr>
          <p:cNvPr id="9" name="TextBox 8"/>
          <p:cNvSpPr txBox="1"/>
          <p:nvPr/>
        </p:nvSpPr>
        <p:spPr>
          <a:xfrm>
            <a:off x="6438316" y="4708711"/>
            <a:ext cx="398849" cy="369332"/>
          </a:xfrm>
          <a:prstGeom prst="rect">
            <a:avLst/>
          </a:prstGeom>
          <a:noFill/>
        </p:spPr>
        <p:txBody>
          <a:bodyPr wrap="square" rtlCol="0">
            <a:spAutoFit/>
          </a:bodyPr>
          <a:lstStyle/>
          <a:p>
            <a:r>
              <a:rPr lang="lt-LT" dirty="0" smtClean="0"/>
              <a:t>3)</a:t>
            </a:r>
            <a:endParaRPr lang="en-US" dirty="0"/>
          </a:p>
        </p:txBody>
      </p:sp>
    </p:spTree>
    <p:extLst>
      <p:ext uri="{BB962C8B-B14F-4D97-AF65-F5344CB8AC3E}">
        <p14:creationId xmlns:p14="http://schemas.microsoft.com/office/powerpoint/2010/main" val="128632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Koks yra mechaninio darbo ir potencinės energijos ryšys?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549743" y="2168804"/>
            <a:ext cx="6362046" cy="4079595"/>
          </a:xfrm>
        </p:spPr>
        <p:txBody>
          <a:bodyPr>
            <a:normAutofit fontScale="85000" lnSpcReduction="10000"/>
          </a:bodyPr>
          <a:lstStyle/>
          <a:p>
            <a:r>
              <a:rPr lang="lt-LT" dirty="0" smtClean="0"/>
              <a:t>Žinome, kad energija yra fizikinis dydis, nurodantis, kokį darbą galėtų atlikti kūnas, jei susidarytų reikiamos sąlygos. Mechaninis darbas lygus kūną veikiančios jėgos ir to kūno nueito kelio sandaugai: </a:t>
            </a:r>
            <a:r>
              <a:rPr lang="lt-LT" i="1" dirty="0" smtClean="0"/>
              <a:t>A</a:t>
            </a:r>
            <a:r>
              <a:rPr lang="en-US" i="1" dirty="0" smtClean="0"/>
              <a:t>=</a:t>
            </a:r>
            <a:r>
              <a:rPr lang="lt-LT" i="1" dirty="0" err="1" smtClean="0"/>
              <a:t>Fs</a:t>
            </a:r>
            <a:r>
              <a:rPr lang="lt-LT" dirty="0" smtClean="0"/>
              <a:t>. </a:t>
            </a:r>
          </a:p>
          <a:p>
            <a:pPr>
              <a:lnSpc>
                <a:spcPct val="107000"/>
              </a:lnSpc>
              <a:spcAft>
                <a:spcPts val="800"/>
              </a:spcAft>
            </a:pPr>
            <a:r>
              <a:rPr lang="lt-LT" dirty="0"/>
              <a:t>Sunkio </a:t>
            </a:r>
            <a:r>
              <a:rPr lang="lt-LT" dirty="0" smtClean="0"/>
              <a:t>jėgos </a:t>
            </a:r>
            <a:r>
              <a:rPr lang="lt-LT" i="1" dirty="0" err="1" smtClean="0">
                <a:latin typeface="Calibri" panose="020F0502020204030204" pitchFamily="34" charset="0"/>
                <a:ea typeface="Calibri" panose="020F0502020204030204" pitchFamily="34" charset="0"/>
                <a:cs typeface="Times New Roman" panose="02020603050405020304" pitchFamily="18" charset="0"/>
              </a:rPr>
              <a:t>F</a:t>
            </a:r>
            <a:r>
              <a:rPr lang="lt-LT" i="1" baseline="-25000" dirty="0" err="1" smtClean="0">
                <a:latin typeface="Calibri" panose="020F0502020204030204" pitchFamily="34" charset="0"/>
                <a:ea typeface="Calibri" panose="020F0502020204030204" pitchFamily="34" charset="0"/>
                <a:cs typeface="Times New Roman" panose="02020603050405020304" pitchFamily="18" charset="0"/>
              </a:rPr>
              <a:t>s</a:t>
            </a:r>
            <a:r>
              <a:rPr lang="lt-LT" i="1" baseline="-25000" dirty="0" smtClean="0">
                <a:latin typeface="Calibri" panose="020F0502020204030204" pitchFamily="34" charset="0"/>
                <a:ea typeface="Calibri" panose="020F0502020204030204" pitchFamily="34" charset="0"/>
                <a:cs typeface="Times New Roman" panose="02020603050405020304" pitchFamily="18" charset="0"/>
              </a:rPr>
              <a:t> </a:t>
            </a:r>
            <a:r>
              <a:rPr lang="lt-LT" i="1" dirty="0">
                <a:latin typeface="Calibri" panose="020F0502020204030204" pitchFamily="34" charset="0"/>
                <a:ea typeface="Calibri" panose="020F0502020204030204" pitchFamily="34" charset="0"/>
                <a:cs typeface="Times New Roman" panose="02020603050405020304" pitchFamily="18" charset="0"/>
              </a:rPr>
              <a:t> </a:t>
            </a:r>
            <a:r>
              <a:rPr lang="en-US" i="1" dirty="0" smtClean="0">
                <a:latin typeface="Calibri" panose="020F0502020204030204" pitchFamily="34" charset="0"/>
                <a:ea typeface="Calibri" panose="020F0502020204030204" pitchFamily="34" charset="0"/>
                <a:cs typeface="Times New Roman" panose="02020603050405020304" pitchFamily="18" charset="0"/>
              </a:rPr>
              <a:t>=</a:t>
            </a:r>
            <a:r>
              <a:rPr lang="lt-LT" i="1" dirty="0" smtClean="0">
                <a:latin typeface="Calibri" panose="020F0502020204030204" pitchFamily="34" charset="0"/>
                <a:ea typeface="Calibri" panose="020F0502020204030204" pitchFamily="34" charset="0"/>
                <a:cs typeface="Times New Roman" panose="02020603050405020304" pitchFamily="18" charset="0"/>
              </a:rPr>
              <a:t> mg </a:t>
            </a:r>
            <a:r>
              <a:rPr lang="lt-LT" dirty="0" smtClean="0">
                <a:latin typeface="Calibri" panose="020F0502020204030204" pitchFamily="34" charset="0"/>
                <a:ea typeface="Calibri" panose="020F0502020204030204" pitchFamily="34" charset="0"/>
                <a:cs typeface="Times New Roman" panose="02020603050405020304" pitchFamily="18" charset="0"/>
              </a:rPr>
              <a:t>veikiamas kūnas nueina kelią </a:t>
            </a:r>
            <a:r>
              <a:rPr lang="lt-LT" i="1" dirty="0" smtClean="0">
                <a:latin typeface="Calibri" panose="020F0502020204030204" pitchFamily="34" charset="0"/>
                <a:ea typeface="Calibri" panose="020F0502020204030204" pitchFamily="34" charset="0"/>
                <a:cs typeface="Times New Roman" panose="02020603050405020304" pitchFamily="18" charset="0"/>
              </a:rPr>
              <a:t>h</a:t>
            </a:r>
            <a:r>
              <a:rPr lang="lt-LT" dirty="0" smtClean="0">
                <a:latin typeface="Calibri" panose="020F0502020204030204" pitchFamily="34" charset="0"/>
                <a:ea typeface="Calibri" panose="020F0502020204030204" pitchFamily="34" charset="0"/>
                <a:cs typeface="Times New Roman" panose="02020603050405020304" pitchFamily="18" charset="0"/>
              </a:rPr>
              <a:t>, vadinasi, jis atlieka darbą: </a:t>
            </a:r>
            <a:r>
              <a:rPr lang="lt-LT" i="1" dirty="0" smtClean="0">
                <a:latin typeface="Calibri" panose="020F0502020204030204" pitchFamily="34" charset="0"/>
                <a:ea typeface="Calibri" panose="020F0502020204030204" pitchFamily="34" charset="0"/>
                <a:cs typeface="Times New Roman" panose="02020603050405020304" pitchFamily="18" charset="0"/>
              </a:rPr>
              <a:t>A</a:t>
            </a:r>
            <a:r>
              <a:rPr lang="en-US" i="1" dirty="0" smtClean="0">
                <a:latin typeface="Calibri" panose="020F0502020204030204" pitchFamily="34" charset="0"/>
                <a:ea typeface="Calibri" panose="020F0502020204030204" pitchFamily="34" charset="0"/>
                <a:cs typeface="Times New Roman" panose="02020603050405020304" pitchFamily="18" charset="0"/>
              </a:rPr>
              <a:t>=</a:t>
            </a:r>
            <a:r>
              <a:rPr lang="lt-LT" i="1" dirty="0" err="1" smtClean="0">
                <a:latin typeface="Calibri" panose="020F0502020204030204" pitchFamily="34" charset="0"/>
                <a:ea typeface="Calibri" panose="020F0502020204030204" pitchFamily="34" charset="0"/>
                <a:cs typeface="Times New Roman" panose="02020603050405020304" pitchFamily="18" charset="0"/>
              </a:rPr>
              <a:t>mgh</a:t>
            </a:r>
            <a:r>
              <a:rPr lang="lt-LT" dirty="0" smtClean="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lt-LT" dirty="0" smtClean="0">
                <a:latin typeface="Calibri" panose="020F0502020204030204" pitchFamily="34" charset="0"/>
                <a:ea typeface="Calibri" panose="020F0502020204030204" pitchFamily="34" charset="0"/>
                <a:cs typeface="Times New Roman" panose="02020603050405020304" pitchFamily="18" charset="0"/>
              </a:rPr>
              <a:t>Potencinę energiją pažymėję </a:t>
            </a:r>
            <a:r>
              <a:rPr lang="lt-LT" i="1" dirty="0" err="1" smtClean="0">
                <a:latin typeface="Calibri" panose="020F0502020204030204" pitchFamily="34" charset="0"/>
                <a:ea typeface="Calibri" panose="020F0502020204030204" pitchFamily="34" charset="0"/>
                <a:cs typeface="Times New Roman" panose="02020603050405020304" pitchFamily="18" charset="0"/>
              </a:rPr>
              <a:t>E</a:t>
            </a:r>
            <a:r>
              <a:rPr lang="lt-LT" i="1" baseline="-25000" dirty="0" err="1" smtClean="0">
                <a:latin typeface="Calibri" panose="020F0502020204030204" pitchFamily="34" charset="0"/>
                <a:ea typeface="Calibri" panose="020F0502020204030204" pitchFamily="34" charset="0"/>
                <a:cs typeface="Times New Roman" panose="02020603050405020304" pitchFamily="18" charset="0"/>
              </a:rPr>
              <a:t>p</a:t>
            </a:r>
            <a:r>
              <a:rPr lang="lt-LT" baseline="-25000" dirty="0" smtClean="0">
                <a:latin typeface="Calibri" panose="020F0502020204030204" pitchFamily="34" charset="0"/>
                <a:ea typeface="Calibri" panose="020F0502020204030204" pitchFamily="34" charset="0"/>
                <a:cs typeface="Times New Roman" panose="02020603050405020304" pitchFamily="18" charset="0"/>
              </a:rPr>
              <a:t>,</a:t>
            </a:r>
            <a:r>
              <a:rPr lang="lt-LT" dirty="0" smtClean="0">
                <a:latin typeface="Calibri" panose="020F0502020204030204" pitchFamily="34" charset="0"/>
                <a:ea typeface="Calibri" panose="020F0502020204030204" pitchFamily="34" charset="0"/>
                <a:cs typeface="Times New Roman" panose="02020603050405020304" pitchFamily="18" charset="0"/>
              </a:rPr>
              <a:t> o darbą </a:t>
            </a:r>
            <a:r>
              <a:rPr lang="lt-LT" i="1" dirty="0" smtClean="0">
                <a:latin typeface="Calibri" panose="020F0502020204030204" pitchFamily="34" charset="0"/>
                <a:ea typeface="Calibri" panose="020F0502020204030204" pitchFamily="34" charset="0"/>
                <a:cs typeface="Times New Roman" panose="02020603050405020304" pitchFamily="18" charset="0"/>
              </a:rPr>
              <a:t>A</a:t>
            </a:r>
            <a:r>
              <a:rPr lang="lt-LT" dirty="0" smtClean="0">
                <a:latin typeface="Calibri" panose="020F0502020204030204" pitchFamily="34" charset="0"/>
                <a:ea typeface="Calibri" panose="020F0502020204030204" pitchFamily="34" charset="0"/>
                <a:cs typeface="Times New Roman" panose="02020603050405020304" pitchFamily="18" charset="0"/>
              </a:rPr>
              <a:t>, gauname: </a:t>
            </a:r>
            <a:r>
              <a:rPr lang="lt-LT" i="1" dirty="0" err="1" smtClean="0">
                <a:latin typeface="Calibri" panose="020F0502020204030204" pitchFamily="34" charset="0"/>
                <a:ea typeface="Calibri" panose="020F0502020204030204" pitchFamily="34" charset="0"/>
                <a:cs typeface="Times New Roman" panose="02020603050405020304" pitchFamily="18" charset="0"/>
              </a:rPr>
              <a:t>E</a:t>
            </a:r>
            <a:r>
              <a:rPr lang="lt-LT" i="1" baseline="-25000" dirty="0" err="1" smtClean="0">
                <a:latin typeface="Calibri" panose="020F0502020204030204" pitchFamily="34" charset="0"/>
                <a:ea typeface="Calibri" panose="020F0502020204030204" pitchFamily="34" charset="0"/>
                <a:cs typeface="Times New Roman" panose="02020603050405020304" pitchFamily="18" charset="0"/>
              </a:rPr>
              <a:t>p</a:t>
            </a:r>
            <a:r>
              <a:rPr lang="en-US" i="1" baseline="-25000" dirty="0">
                <a:latin typeface="Calibri" panose="020F0502020204030204" pitchFamily="34" charset="0"/>
                <a:ea typeface="Calibri" panose="020F0502020204030204" pitchFamily="34" charset="0"/>
                <a:cs typeface="Times New Roman" panose="02020603050405020304" pitchFamily="18" charset="0"/>
              </a:rPr>
              <a:t> </a:t>
            </a:r>
            <a:r>
              <a:rPr lang="en-US" i="1" dirty="0" smtClean="0">
                <a:latin typeface="Calibri" panose="020F0502020204030204" pitchFamily="34" charset="0"/>
                <a:ea typeface="Calibri" panose="020F0502020204030204" pitchFamily="34" charset="0"/>
                <a:cs typeface="Times New Roman" panose="02020603050405020304" pitchFamily="18" charset="0"/>
              </a:rPr>
              <a:t> = </a:t>
            </a:r>
            <a:r>
              <a:rPr lang="lt-LT" i="1" dirty="0" smtClean="0">
                <a:latin typeface="Calibri" panose="020F0502020204030204" pitchFamily="34" charset="0"/>
                <a:ea typeface="Calibri" panose="020F0502020204030204" pitchFamily="34" charset="0"/>
                <a:cs typeface="Times New Roman" panose="02020603050405020304" pitchFamily="18" charset="0"/>
              </a:rPr>
              <a:t>A </a:t>
            </a:r>
            <a:r>
              <a:rPr lang="lt-LT" dirty="0" smtClean="0">
                <a:latin typeface="Calibri" panose="020F0502020204030204" pitchFamily="34" charset="0"/>
                <a:ea typeface="Calibri" panose="020F0502020204030204" pitchFamily="34" charset="0"/>
                <a:cs typeface="Times New Roman" panose="02020603050405020304" pitchFamily="18" charset="0"/>
              </a:rPr>
              <a:t>arba </a:t>
            </a:r>
            <a:r>
              <a:rPr lang="lt-LT" i="1" dirty="0" err="1" smtClean="0">
                <a:latin typeface="Calibri" panose="020F0502020204030204" pitchFamily="34" charset="0"/>
                <a:ea typeface="Calibri" panose="020F0502020204030204" pitchFamily="34" charset="0"/>
                <a:cs typeface="Times New Roman" panose="02020603050405020304" pitchFamily="18" charset="0"/>
              </a:rPr>
              <a:t>E</a:t>
            </a:r>
            <a:r>
              <a:rPr lang="lt-LT" i="1" baseline="-25000" dirty="0" err="1" smtClean="0">
                <a:latin typeface="Calibri" panose="020F0502020204030204" pitchFamily="34" charset="0"/>
                <a:ea typeface="Calibri" panose="020F0502020204030204" pitchFamily="34" charset="0"/>
                <a:cs typeface="Times New Roman" panose="02020603050405020304" pitchFamily="18" charset="0"/>
              </a:rPr>
              <a:t>p</a:t>
            </a:r>
            <a:r>
              <a:rPr lang="lt-LT" i="1" baseline="-25000" dirty="0">
                <a:latin typeface="Calibri" panose="020F0502020204030204" pitchFamily="34" charset="0"/>
                <a:ea typeface="Calibri" panose="020F0502020204030204" pitchFamily="34" charset="0"/>
                <a:cs typeface="Times New Roman" panose="02020603050405020304" pitchFamily="18" charset="0"/>
              </a:rPr>
              <a:t> </a:t>
            </a:r>
            <a:r>
              <a:rPr lang="lt-LT" i="1" dirty="0" smtClean="0">
                <a:latin typeface="Calibri" panose="020F0502020204030204" pitchFamily="34" charset="0"/>
                <a:ea typeface="Calibri" panose="020F0502020204030204" pitchFamily="34" charset="0"/>
                <a:cs typeface="Times New Roman" panose="02020603050405020304" pitchFamily="18" charset="0"/>
              </a:rPr>
              <a:t> </a:t>
            </a:r>
            <a:r>
              <a:rPr lang="en-US" i="1" dirty="0" smtClean="0">
                <a:latin typeface="Calibri" panose="020F0502020204030204" pitchFamily="34" charset="0"/>
                <a:ea typeface="Calibri" panose="020F0502020204030204" pitchFamily="34" charset="0"/>
                <a:cs typeface="Times New Roman" panose="02020603050405020304" pitchFamily="18" charset="0"/>
              </a:rPr>
              <a:t>=</a:t>
            </a:r>
            <a:r>
              <a:rPr lang="lt-LT" i="1" dirty="0" smtClean="0">
                <a:latin typeface="Calibri" panose="020F0502020204030204" pitchFamily="34" charset="0"/>
                <a:ea typeface="Calibri" panose="020F0502020204030204" pitchFamily="34" charset="0"/>
                <a:cs typeface="Times New Roman" panose="02020603050405020304" pitchFamily="18" charset="0"/>
              </a:rPr>
              <a:t> </a:t>
            </a:r>
            <a:r>
              <a:rPr lang="lt-LT" i="1" dirty="0" err="1" smtClean="0">
                <a:latin typeface="Calibri" panose="020F0502020204030204" pitchFamily="34" charset="0"/>
                <a:ea typeface="Calibri" panose="020F0502020204030204" pitchFamily="34" charset="0"/>
                <a:cs typeface="Times New Roman" panose="02020603050405020304" pitchFamily="18" charset="0"/>
              </a:rPr>
              <a:t>mgh</a:t>
            </a:r>
            <a:r>
              <a:rPr lang="lt-LT" i="1" dirty="0" smtClean="0">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r>
              <a:rPr lang="lt-LT" dirty="0" smtClean="0">
                <a:latin typeface="Calibri" panose="020F0502020204030204" pitchFamily="34" charset="0"/>
                <a:ea typeface="Calibri" panose="020F0502020204030204" pitchFamily="34" charset="0"/>
                <a:cs typeface="Times New Roman" panose="02020603050405020304" pitchFamily="18" charset="0"/>
              </a:rPr>
              <a:t>Tai yra masės m kūno, pakelto į aukštį h, potencinės energijos bendroji formulė.</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lt-LT" dirty="0" smtClean="0"/>
          </a:p>
        </p:txBody>
      </p:sp>
      <p:pic>
        <p:nvPicPr>
          <p:cNvPr id="4" name="Paveikslėlis 3"/>
          <p:cNvPicPr>
            <a:picLocks noChangeAspect="1"/>
          </p:cNvPicPr>
          <p:nvPr/>
        </p:nvPicPr>
        <p:blipFill>
          <a:blip r:embed="rId2"/>
          <a:stretch>
            <a:fillRect/>
          </a:stretch>
        </p:blipFill>
        <p:spPr>
          <a:xfrm>
            <a:off x="6911789" y="2344552"/>
            <a:ext cx="5273516" cy="1868860"/>
          </a:xfrm>
          <a:prstGeom prst="rect">
            <a:avLst/>
          </a:prstGeom>
        </p:spPr>
      </p:pic>
    </p:spTree>
    <p:extLst>
      <p:ext uri="{BB962C8B-B14F-4D97-AF65-F5344CB8AC3E}">
        <p14:creationId xmlns:p14="http://schemas.microsoft.com/office/powerpoint/2010/main" val="621191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383460" y="582659"/>
            <a:ext cx="9905998" cy="1478570"/>
          </a:xfrm>
        </p:spPr>
        <p:txBody>
          <a:bodyPr/>
          <a:lstStyle/>
          <a:p>
            <a:r>
              <a:rPr lang="lt-LT" dirty="0" smtClean="0">
                <a:effectLst>
                  <a:outerShdw blurRad="38100" dist="38100" dir="2700000" algn="tl">
                    <a:srgbClr val="000000">
                      <a:alpha val="43137"/>
                    </a:srgbClr>
                  </a:outerShdw>
                </a:effectLst>
              </a:rPr>
              <a:t>Kaip veikia mechaninė sistema?</a:t>
            </a:r>
            <a:endParaRPr lang="en-US" dirty="0">
              <a:effectLst>
                <a:outerShdw blurRad="38100" dist="38100" dir="2700000" algn="tl">
                  <a:srgbClr val="000000">
                    <a:alpha val="43137"/>
                  </a:srgbClr>
                </a:outerShdw>
              </a:effectLst>
            </a:endParaRPr>
          </a:p>
        </p:txBody>
      </p:sp>
      <p:sp>
        <p:nvSpPr>
          <p:cNvPr id="7" name="Turinio vietos rezervavimo ženklas 6"/>
          <p:cNvSpPr>
            <a:spLocks noGrp="1"/>
          </p:cNvSpPr>
          <p:nvPr>
            <p:ph idx="1"/>
          </p:nvPr>
        </p:nvSpPr>
        <p:spPr>
          <a:xfrm>
            <a:off x="5426580" y="2454586"/>
            <a:ext cx="5501190" cy="3541714"/>
          </a:xfrm>
        </p:spPr>
        <p:txBody>
          <a:bodyPr/>
          <a:lstStyle/>
          <a:p>
            <a:r>
              <a:rPr lang="en-US" dirty="0">
                <a:hlinkClick r:id="rId2"/>
              </a:rPr>
              <a:t>https://</a:t>
            </a:r>
            <a:r>
              <a:rPr lang="en-US" dirty="0" smtClean="0">
                <a:hlinkClick r:id="rId2"/>
              </a:rPr>
              <a:t>upload.wikimedia.org/wikipedia/commons/4/4e/Orbital_motion.gif</a:t>
            </a:r>
            <a:endParaRPr lang="lt-LT" dirty="0" smtClean="0"/>
          </a:p>
          <a:p>
            <a:r>
              <a:rPr lang="lt-LT" sz="1600" dirty="0"/>
              <a:t>Mechaninės sistemos pavyzdys: palydovas, kuris skrenda aplink </a:t>
            </a:r>
            <a:r>
              <a:rPr lang="lt-LT" sz="1600" dirty="0" smtClean="0"/>
              <a:t>Žemę, </a:t>
            </a:r>
            <a:r>
              <a:rPr lang="lt-LT" sz="1600" dirty="0"/>
              <a:t>yra veikiamas jos pastovios gravitacinės jėgos, dėl to palydovo mechaninė energija yra taip pat pastovi. Palydovo pagreitį vaizduoja žalias vektorius, o greitį – raudonas. Jeigu palydovo orbita būtų elipsinė, tai jo potencinė ir kinetinė energijos kistų laikui bėgant, tačiau jų suma visada yra </a:t>
            </a:r>
            <a:r>
              <a:rPr lang="lt-LT" sz="1600" dirty="0" smtClean="0"/>
              <a:t>pastovi.</a:t>
            </a:r>
            <a:endParaRPr lang="en-US" dirty="0"/>
          </a:p>
        </p:txBody>
      </p:sp>
      <p:pic>
        <p:nvPicPr>
          <p:cNvPr id="11" name="Paveikslėlis 10"/>
          <p:cNvPicPr>
            <a:picLocks noChangeAspect="1"/>
          </p:cNvPicPr>
          <p:nvPr/>
        </p:nvPicPr>
        <p:blipFill>
          <a:blip r:embed="rId3"/>
          <a:stretch>
            <a:fillRect/>
          </a:stretch>
        </p:blipFill>
        <p:spPr>
          <a:xfrm>
            <a:off x="2231699" y="2863909"/>
            <a:ext cx="2857500" cy="2857500"/>
          </a:xfrm>
          <a:prstGeom prst="rect">
            <a:avLst/>
          </a:prstGeom>
        </p:spPr>
      </p:pic>
    </p:spTree>
    <p:extLst>
      <p:ext uri="{BB962C8B-B14F-4D97-AF65-F5344CB8AC3E}">
        <p14:creationId xmlns:p14="http://schemas.microsoft.com/office/powerpoint/2010/main" val="586852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Tiriamasis darbas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lstStyle/>
          <a:p>
            <a:pPr marL="0" indent="0">
              <a:buNone/>
            </a:pPr>
            <a:r>
              <a:rPr lang="lt-LT" u="sng" dirty="0" smtClean="0"/>
              <a:t>Tikslas:</a:t>
            </a:r>
            <a:r>
              <a:rPr lang="lt-LT" dirty="0" smtClean="0"/>
              <a:t> sportuojant ištirti, kokį mechaninį darbą atlieka </a:t>
            </a:r>
            <a:r>
              <a:rPr lang="lt-LT" dirty="0" smtClean="0"/>
              <a:t>mokinės, </a:t>
            </a:r>
            <a:r>
              <a:rPr lang="lt-LT" dirty="0" smtClean="0"/>
              <a:t>kilnojančios plytas į skirtingą aukštį.</a:t>
            </a:r>
            <a:endParaRPr lang="en-US" u="sng" dirty="0"/>
          </a:p>
        </p:txBody>
      </p:sp>
      <p:pic>
        <p:nvPicPr>
          <p:cNvPr id="4" name="Paveikslėlis 3"/>
          <p:cNvPicPr>
            <a:picLocks noChangeAspect="1"/>
          </p:cNvPicPr>
          <p:nvPr/>
        </p:nvPicPr>
        <p:blipFill>
          <a:blip r:embed="rId2"/>
          <a:stretch>
            <a:fillRect/>
          </a:stretch>
        </p:blipFill>
        <p:spPr>
          <a:xfrm>
            <a:off x="5880848" y="2931849"/>
            <a:ext cx="2625046" cy="3500061"/>
          </a:xfrm>
          <a:prstGeom prst="rect">
            <a:avLst/>
          </a:prstGeom>
        </p:spPr>
      </p:pic>
    </p:spTree>
    <p:extLst>
      <p:ext uri="{BB962C8B-B14F-4D97-AF65-F5344CB8AC3E}">
        <p14:creationId xmlns:p14="http://schemas.microsoft.com/office/powerpoint/2010/main" val="1913830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Tiriamasis darbas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lstStyle/>
          <a:p>
            <a:pPr marL="0" indent="0">
              <a:buNone/>
            </a:pPr>
            <a:r>
              <a:rPr lang="lt-LT" u="sng" dirty="0" smtClean="0"/>
              <a:t>Hipotezė</a:t>
            </a:r>
            <a:r>
              <a:rPr lang="lt-LT" dirty="0" smtClean="0"/>
              <a:t>: mechaninis </a:t>
            </a:r>
            <a:r>
              <a:rPr lang="lt-LT" dirty="0"/>
              <a:t>darbas sportuojant priklauso nuo plytos masės ir aukščio, </a:t>
            </a:r>
            <a:r>
              <a:rPr lang="lt-LT" dirty="0" smtClean="0"/>
              <a:t>kuriame </a:t>
            </a:r>
            <a:r>
              <a:rPr lang="lt-LT" dirty="0"/>
              <a:t>iškelta plyta.</a:t>
            </a:r>
            <a:endParaRPr lang="en-US" dirty="0"/>
          </a:p>
        </p:txBody>
      </p:sp>
      <p:pic>
        <p:nvPicPr>
          <p:cNvPr id="4" name="Paveikslėlis 3"/>
          <p:cNvPicPr>
            <a:picLocks noChangeAspect="1"/>
          </p:cNvPicPr>
          <p:nvPr/>
        </p:nvPicPr>
        <p:blipFill>
          <a:blip r:embed="rId2"/>
          <a:stretch>
            <a:fillRect/>
          </a:stretch>
        </p:blipFill>
        <p:spPr>
          <a:xfrm>
            <a:off x="5894295" y="3030072"/>
            <a:ext cx="3182469" cy="3182469"/>
          </a:xfrm>
          <a:prstGeom prst="rect">
            <a:avLst/>
          </a:prstGeom>
        </p:spPr>
      </p:pic>
    </p:spTree>
    <p:extLst>
      <p:ext uri="{BB962C8B-B14F-4D97-AF65-F5344CB8AC3E}">
        <p14:creationId xmlns:p14="http://schemas.microsoft.com/office/powerpoint/2010/main" val="3015265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Tiriamasis darbas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lstStyle/>
          <a:p>
            <a:pPr marL="0" indent="0">
              <a:buNone/>
            </a:pPr>
            <a:r>
              <a:rPr lang="lt-LT" u="sng" dirty="0" smtClean="0"/>
              <a:t>Priemonės:</a:t>
            </a:r>
            <a:endParaRPr lang="lt-LT" u="sng" dirty="0"/>
          </a:p>
          <a:p>
            <a:r>
              <a:rPr lang="lt-LT" dirty="0" smtClean="0"/>
              <a:t>2 Plytos (iš molio, skirtingų matmenų);</a:t>
            </a:r>
          </a:p>
          <a:p>
            <a:r>
              <a:rPr lang="lt-LT" dirty="0" smtClean="0"/>
              <a:t>Metras (išmatuoti, į kokį aukštį keliama plyta);</a:t>
            </a:r>
          </a:p>
          <a:p>
            <a:r>
              <a:rPr lang="lt-LT" dirty="0" smtClean="0"/>
              <a:t>Liniuotė (plytos matmenims išmatuoti).</a:t>
            </a:r>
          </a:p>
        </p:txBody>
      </p:sp>
      <p:pic>
        <p:nvPicPr>
          <p:cNvPr id="4" name="Paveikslėlis 3"/>
          <p:cNvPicPr>
            <a:picLocks noChangeAspect="1"/>
          </p:cNvPicPr>
          <p:nvPr/>
        </p:nvPicPr>
        <p:blipFill>
          <a:blip r:embed="rId2"/>
          <a:stretch>
            <a:fillRect/>
          </a:stretch>
        </p:blipFill>
        <p:spPr>
          <a:xfrm rot="16200000">
            <a:off x="6596155" y="1188395"/>
            <a:ext cx="1552229" cy="2328344"/>
          </a:xfrm>
          <a:prstGeom prst="rect">
            <a:avLst/>
          </a:prstGeom>
        </p:spPr>
      </p:pic>
      <p:pic>
        <p:nvPicPr>
          <p:cNvPr id="5" name="Paveikslėlis 4"/>
          <p:cNvPicPr>
            <a:picLocks noChangeAspect="1"/>
          </p:cNvPicPr>
          <p:nvPr/>
        </p:nvPicPr>
        <p:blipFill>
          <a:blip r:embed="rId3"/>
          <a:stretch>
            <a:fillRect/>
          </a:stretch>
        </p:blipFill>
        <p:spPr>
          <a:xfrm rot="5400000" flipH="1">
            <a:off x="9355377" y="1212674"/>
            <a:ext cx="1549067" cy="2276622"/>
          </a:xfrm>
          <a:prstGeom prst="rect">
            <a:avLst/>
          </a:prstGeom>
        </p:spPr>
      </p:pic>
      <p:pic>
        <p:nvPicPr>
          <p:cNvPr id="6" name="Paveikslėlis 5"/>
          <p:cNvPicPr>
            <a:picLocks noChangeAspect="1"/>
          </p:cNvPicPr>
          <p:nvPr/>
        </p:nvPicPr>
        <p:blipFill>
          <a:blip r:embed="rId4"/>
          <a:stretch>
            <a:fillRect/>
          </a:stretch>
        </p:blipFill>
        <p:spPr>
          <a:xfrm rot="16200000">
            <a:off x="3737209" y="4156840"/>
            <a:ext cx="2117904" cy="2823872"/>
          </a:xfrm>
          <a:prstGeom prst="rect">
            <a:avLst/>
          </a:prstGeom>
        </p:spPr>
      </p:pic>
      <p:pic>
        <p:nvPicPr>
          <p:cNvPr id="7" name="Paveikslėlis 6"/>
          <p:cNvPicPr>
            <a:picLocks noChangeAspect="1"/>
          </p:cNvPicPr>
          <p:nvPr/>
        </p:nvPicPr>
        <p:blipFill>
          <a:blip r:embed="rId5"/>
          <a:stretch>
            <a:fillRect/>
          </a:stretch>
        </p:blipFill>
        <p:spPr>
          <a:xfrm rot="16200000">
            <a:off x="7608587" y="3096415"/>
            <a:ext cx="2309816" cy="3079756"/>
          </a:xfrm>
          <a:prstGeom prst="rect">
            <a:avLst/>
          </a:prstGeom>
        </p:spPr>
      </p:pic>
    </p:spTree>
    <p:extLst>
      <p:ext uri="{BB962C8B-B14F-4D97-AF65-F5344CB8AC3E}">
        <p14:creationId xmlns:p14="http://schemas.microsoft.com/office/powerpoint/2010/main" val="3876710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Tiriamasis darbas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2" y="1608293"/>
            <a:ext cx="9905999" cy="3541714"/>
          </a:xfrm>
        </p:spPr>
        <p:txBody>
          <a:bodyPr/>
          <a:lstStyle/>
          <a:p>
            <a:pPr marL="0" indent="0">
              <a:buNone/>
            </a:pPr>
            <a:r>
              <a:rPr lang="lt-LT" u="sng" dirty="0" smtClean="0"/>
              <a:t>Eiga:</a:t>
            </a:r>
          </a:p>
          <a:p>
            <a:pPr marL="457200" indent="-457200">
              <a:buAutoNum type="arabicPeriod"/>
            </a:pPr>
            <a:r>
              <a:rPr lang="lt-LT" dirty="0" smtClean="0"/>
              <a:t>Sužinome plytos tankį:</a:t>
            </a:r>
          </a:p>
          <a:p>
            <a:pPr marL="0" indent="0">
              <a:buNone/>
            </a:pPr>
            <a:r>
              <a:rPr lang="el-GR" b="1" dirty="0" smtClean="0"/>
              <a:t>ϱ</a:t>
            </a:r>
            <a:r>
              <a:rPr lang="lt-LT" baseline="-25000" dirty="0"/>
              <a:t>(plytos</a:t>
            </a:r>
            <a:r>
              <a:rPr lang="lt-LT" baseline="-25000" dirty="0" smtClean="0"/>
              <a:t>)</a:t>
            </a:r>
            <a:r>
              <a:rPr lang="lt-LT" dirty="0" smtClean="0"/>
              <a:t>  1600 kg/m</a:t>
            </a:r>
            <a:r>
              <a:rPr lang="lt-LT" baseline="30000" dirty="0" smtClean="0"/>
              <a:t>3 </a:t>
            </a:r>
            <a:r>
              <a:rPr lang="en-US" baseline="30000" dirty="0" smtClean="0"/>
              <a:t> </a:t>
            </a:r>
            <a:r>
              <a:rPr lang="en-US" dirty="0" smtClean="0"/>
              <a:t> =</a:t>
            </a:r>
            <a:r>
              <a:rPr lang="lt-LT" dirty="0" smtClean="0"/>
              <a:t>  1,6g/cm</a:t>
            </a:r>
            <a:r>
              <a:rPr lang="lt-LT" baseline="30000" dirty="0" smtClean="0"/>
              <a:t>3 </a:t>
            </a:r>
            <a:endParaRPr lang="en-US" dirty="0"/>
          </a:p>
          <a:p>
            <a:pPr marL="0" indent="0">
              <a:buNone/>
            </a:pPr>
            <a:r>
              <a:rPr lang="lt-LT" dirty="0" smtClean="0"/>
              <a:t>2. Apskaičiuojame abiejų plytų matmenis:</a:t>
            </a:r>
          </a:p>
          <a:p>
            <a:pPr marL="0" indent="0">
              <a:buNone/>
            </a:pPr>
            <a:endParaRPr lang="lt-LT" dirty="0" smtClean="0"/>
          </a:p>
        </p:txBody>
      </p:sp>
      <p:sp>
        <p:nvSpPr>
          <p:cNvPr id="4" name="Stačiakampis 3"/>
          <p:cNvSpPr/>
          <p:nvPr/>
        </p:nvSpPr>
        <p:spPr>
          <a:xfrm>
            <a:off x="1141411" y="2654815"/>
            <a:ext cx="4649788" cy="6992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793641" y="3331953"/>
            <a:ext cx="2290533" cy="3436294"/>
          </a:xfrm>
          <a:prstGeom prst="rect">
            <a:avLst/>
          </a:prstGeom>
        </p:spPr>
      </p:pic>
      <p:pic>
        <p:nvPicPr>
          <p:cNvPr id="6" name="Paveikslėli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6979910" y="3316921"/>
            <a:ext cx="2340906" cy="3478306"/>
          </a:xfrm>
          <a:prstGeom prst="rect">
            <a:avLst/>
          </a:prstGeom>
        </p:spPr>
      </p:pic>
      <p:sp>
        <p:nvSpPr>
          <p:cNvPr id="7" name="TextBox 6"/>
          <p:cNvSpPr txBox="1"/>
          <p:nvPr/>
        </p:nvSpPr>
        <p:spPr>
          <a:xfrm>
            <a:off x="4707917" y="4172937"/>
            <a:ext cx="1588197" cy="1754326"/>
          </a:xfrm>
          <a:prstGeom prst="rect">
            <a:avLst/>
          </a:prstGeom>
          <a:noFill/>
        </p:spPr>
        <p:txBody>
          <a:bodyPr wrap="square" rtlCol="0">
            <a:spAutoFit/>
          </a:bodyPr>
          <a:lstStyle/>
          <a:p>
            <a:r>
              <a:rPr lang="lt-LT" dirty="0" smtClean="0"/>
              <a:t>Didesnės plytos matmenys:</a:t>
            </a:r>
          </a:p>
          <a:p>
            <a:r>
              <a:rPr lang="en-US" dirty="0"/>
              <a:t>h</a:t>
            </a:r>
            <a:r>
              <a:rPr lang="en-US" dirty="0" smtClean="0"/>
              <a:t>=</a:t>
            </a:r>
            <a:r>
              <a:rPr lang="lt-LT" dirty="0" smtClean="0"/>
              <a:t>6cm</a:t>
            </a:r>
            <a:r>
              <a:rPr lang="en-US" dirty="0" smtClean="0"/>
              <a:t>(</a:t>
            </a:r>
            <a:r>
              <a:rPr lang="lt-LT" dirty="0" smtClean="0"/>
              <a:t>aukštis</a:t>
            </a:r>
            <a:r>
              <a:rPr lang="en-US" dirty="0" smtClean="0"/>
              <a:t>)</a:t>
            </a:r>
            <a:endParaRPr lang="lt-LT" dirty="0" smtClean="0"/>
          </a:p>
          <a:p>
            <a:r>
              <a:rPr lang="en-US" dirty="0"/>
              <a:t>l</a:t>
            </a:r>
            <a:r>
              <a:rPr lang="en-US" dirty="0" smtClean="0"/>
              <a:t>=</a:t>
            </a:r>
            <a:r>
              <a:rPr lang="lt-LT" dirty="0" smtClean="0"/>
              <a:t>25cm</a:t>
            </a:r>
            <a:r>
              <a:rPr lang="en-US" dirty="0" smtClean="0"/>
              <a:t>(</a:t>
            </a:r>
            <a:r>
              <a:rPr lang="lt-LT" dirty="0" smtClean="0"/>
              <a:t>ilgis</a:t>
            </a:r>
            <a:r>
              <a:rPr lang="en-US" dirty="0" smtClean="0"/>
              <a:t>)</a:t>
            </a:r>
            <a:endParaRPr lang="lt-LT" dirty="0" smtClean="0"/>
          </a:p>
          <a:p>
            <a:r>
              <a:rPr lang="en-US" dirty="0"/>
              <a:t>d</a:t>
            </a:r>
            <a:r>
              <a:rPr lang="en-US" dirty="0" smtClean="0"/>
              <a:t>=</a:t>
            </a:r>
            <a:r>
              <a:rPr lang="lt-LT" dirty="0" smtClean="0"/>
              <a:t>12cm</a:t>
            </a:r>
            <a:r>
              <a:rPr lang="en-US" dirty="0" smtClean="0"/>
              <a:t>(</a:t>
            </a:r>
            <a:r>
              <a:rPr lang="lt-LT" dirty="0" smtClean="0"/>
              <a:t>plotis</a:t>
            </a:r>
            <a:r>
              <a:rPr lang="en-US" dirty="0" smtClean="0"/>
              <a:t>)</a:t>
            </a:r>
            <a:endParaRPr lang="lt-LT" dirty="0" smtClean="0"/>
          </a:p>
          <a:p>
            <a:endParaRPr lang="en-US" dirty="0"/>
          </a:p>
        </p:txBody>
      </p:sp>
      <p:sp>
        <p:nvSpPr>
          <p:cNvPr id="8" name="TextBox 7"/>
          <p:cNvSpPr txBox="1"/>
          <p:nvPr/>
        </p:nvSpPr>
        <p:spPr>
          <a:xfrm>
            <a:off x="10004612" y="4172937"/>
            <a:ext cx="1864659" cy="1754326"/>
          </a:xfrm>
          <a:prstGeom prst="rect">
            <a:avLst/>
          </a:prstGeom>
          <a:noFill/>
        </p:spPr>
        <p:txBody>
          <a:bodyPr wrap="square" rtlCol="0">
            <a:spAutoFit/>
          </a:bodyPr>
          <a:lstStyle/>
          <a:p>
            <a:r>
              <a:rPr lang="lt-LT" dirty="0" smtClean="0"/>
              <a:t>Mažesnės plytos matmenys:</a:t>
            </a:r>
          </a:p>
          <a:p>
            <a:r>
              <a:rPr lang="lt-LT" dirty="0" smtClean="0"/>
              <a:t>h</a:t>
            </a:r>
            <a:r>
              <a:rPr lang="en-US" dirty="0" smtClean="0"/>
              <a:t>=</a:t>
            </a:r>
            <a:r>
              <a:rPr lang="lt-LT" dirty="0" smtClean="0"/>
              <a:t>6cm</a:t>
            </a:r>
            <a:r>
              <a:rPr lang="en-US" dirty="0" smtClean="0"/>
              <a:t>(</a:t>
            </a:r>
            <a:r>
              <a:rPr lang="lt-LT" dirty="0" smtClean="0"/>
              <a:t>aukštis</a:t>
            </a:r>
            <a:r>
              <a:rPr lang="en-US" dirty="0" smtClean="0"/>
              <a:t>)</a:t>
            </a:r>
            <a:endParaRPr lang="lt-LT" dirty="0" smtClean="0"/>
          </a:p>
          <a:p>
            <a:r>
              <a:rPr lang="en-US" dirty="0"/>
              <a:t>l</a:t>
            </a:r>
            <a:r>
              <a:rPr lang="en-US" dirty="0" smtClean="0"/>
              <a:t>=</a:t>
            </a:r>
            <a:r>
              <a:rPr lang="lt-LT" dirty="0" smtClean="0"/>
              <a:t>19cm</a:t>
            </a:r>
            <a:r>
              <a:rPr lang="en-US" dirty="0" smtClean="0"/>
              <a:t>(</a:t>
            </a:r>
            <a:r>
              <a:rPr lang="lt-LT" dirty="0" smtClean="0"/>
              <a:t>ilgis</a:t>
            </a:r>
            <a:r>
              <a:rPr lang="en-US" dirty="0" smtClean="0"/>
              <a:t>)</a:t>
            </a:r>
            <a:endParaRPr lang="lt-LT" dirty="0" smtClean="0"/>
          </a:p>
          <a:p>
            <a:r>
              <a:rPr lang="en-US" dirty="0"/>
              <a:t>d</a:t>
            </a:r>
            <a:r>
              <a:rPr lang="en-US" dirty="0" smtClean="0"/>
              <a:t>=</a:t>
            </a:r>
            <a:r>
              <a:rPr lang="lt-LT" dirty="0" smtClean="0"/>
              <a:t>12cm</a:t>
            </a:r>
            <a:r>
              <a:rPr lang="en-US" dirty="0" smtClean="0"/>
              <a:t>(</a:t>
            </a:r>
            <a:r>
              <a:rPr lang="lt-LT" dirty="0" smtClean="0"/>
              <a:t>plotis</a:t>
            </a:r>
            <a:r>
              <a:rPr lang="en-US" smtClean="0"/>
              <a:t>)</a:t>
            </a:r>
            <a:endParaRPr lang="lt-LT" dirty="0" smtClean="0"/>
          </a:p>
          <a:p>
            <a:endParaRPr lang="en-US" dirty="0"/>
          </a:p>
        </p:txBody>
      </p:sp>
    </p:spTree>
    <p:extLst>
      <p:ext uri="{BB962C8B-B14F-4D97-AF65-F5344CB8AC3E}">
        <p14:creationId xmlns:p14="http://schemas.microsoft.com/office/powerpoint/2010/main" val="6413784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Tiriamasis darbas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3" y="1621958"/>
            <a:ext cx="9905999" cy="3541714"/>
          </a:xfrm>
        </p:spPr>
        <p:txBody>
          <a:bodyPr/>
          <a:lstStyle/>
          <a:p>
            <a:pPr marL="0" indent="0">
              <a:buNone/>
            </a:pPr>
            <a:r>
              <a:rPr lang="lt-LT" u="sng" dirty="0" smtClean="0"/>
              <a:t>Eiga:</a:t>
            </a:r>
          </a:p>
          <a:p>
            <a:pPr marL="0" indent="0">
              <a:buNone/>
            </a:pPr>
            <a:r>
              <a:rPr lang="lt-LT" dirty="0" smtClean="0"/>
              <a:t>3. Keliame plytas į atitinkamą aukštį: didesnę plytą 10 kartų į 20 cm aukštį ir 10 kartų į 50 cm aukštį, mažesnę plytą 10 kartų į 20 cm aukštį ir 10 kartų į 50 cm aukštį.</a:t>
            </a:r>
          </a:p>
          <a:p>
            <a:pPr marL="0" indent="0">
              <a:buNone/>
            </a:pPr>
            <a:endParaRPr lang="en-US" dirty="0"/>
          </a:p>
        </p:txBody>
      </p:sp>
      <p:pic>
        <p:nvPicPr>
          <p:cNvPr id="4" name="Movie00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52356" y="3218328"/>
            <a:ext cx="2572112" cy="3429483"/>
          </a:xfrm>
          <a:prstGeom prst="rect">
            <a:avLst/>
          </a:prstGeom>
        </p:spPr>
      </p:pic>
    </p:spTree>
    <p:extLst>
      <p:ext uri="{BB962C8B-B14F-4D97-AF65-F5344CB8AC3E}">
        <p14:creationId xmlns:p14="http://schemas.microsoft.com/office/powerpoint/2010/main" val="1054164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Tiriamasis darbas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2" y="2249486"/>
            <a:ext cx="9905999" cy="4500937"/>
          </a:xfrm>
        </p:spPr>
        <p:txBody>
          <a:bodyPr/>
          <a:lstStyle/>
          <a:p>
            <a:pPr marL="0" indent="0">
              <a:buNone/>
            </a:pPr>
            <a:r>
              <a:rPr lang="lt-LT" u="sng" dirty="0" smtClean="0"/>
              <a:t>Eiga:</a:t>
            </a:r>
          </a:p>
          <a:p>
            <a:pPr marL="0" indent="0">
              <a:buNone/>
            </a:pPr>
            <a:r>
              <a:rPr lang="lt-LT" dirty="0" smtClean="0"/>
              <a:t>4. Apskaičiuojame plytų tūrį ir masę:</a:t>
            </a:r>
          </a:p>
          <a:p>
            <a:pPr marL="0" indent="0">
              <a:buNone/>
            </a:pPr>
            <a:r>
              <a:rPr lang="lt-LT" dirty="0" smtClean="0"/>
              <a:t>V</a:t>
            </a:r>
            <a:r>
              <a:rPr lang="lt-LT" baseline="-25000" dirty="0" smtClean="0"/>
              <a:t>1</a:t>
            </a:r>
            <a:r>
              <a:rPr lang="lt-LT" dirty="0" smtClean="0"/>
              <a:t>(didesnė plyta)=6cm•25cm•12cm=1800cm</a:t>
            </a:r>
            <a:r>
              <a:rPr lang="lt-LT" baseline="30000" dirty="0" smtClean="0"/>
              <a:t>3</a:t>
            </a:r>
            <a:endParaRPr lang="lt-LT" dirty="0" smtClean="0"/>
          </a:p>
          <a:p>
            <a:pPr marL="0" indent="0">
              <a:buNone/>
            </a:pPr>
            <a:r>
              <a:rPr lang="lt-LT" dirty="0" smtClean="0"/>
              <a:t>V</a:t>
            </a:r>
            <a:r>
              <a:rPr lang="lt-LT" baseline="-25000" dirty="0" smtClean="0"/>
              <a:t>2</a:t>
            </a:r>
            <a:r>
              <a:rPr lang="lt-LT" dirty="0" smtClean="0"/>
              <a:t>(mažesnė </a:t>
            </a:r>
            <a:r>
              <a:rPr lang="lt-LT" dirty="0"/>
              <a:t>plyta)=</a:t>
            </a:r>
            <a:r>
              <a:rPr lang="lt-LT" dirty="0" smtClean="0"/>
              <a:t>6cm•19cm•12cm=1368cm</a:t>
            </a:r>
            <a:r>
              <a:rPr lang="lt-LT" baseline="30000" dirty="0" smtClean="0"/>
              <a:t>3</a:t>
            </a:r>
            <a:endParaRPr lang="lt-LT" dirty="0" smtClean="0"/>
          </a:p>
          <a:p>
            <a:pPr marL="0" indent="0">
              <a:buNone/>
            </a:pPr>
            <a:r>
              <a:rPr lang="en-US" b="1" dirty="0" smtClean="0">
                <a:effectLst>
                  <a:outerShdw blurRad="38100" dist="38100" dir="2700000" algn="tl">
                    <a:srgbClr val="000000">
                      <a:alpha val="43137"/>
                    </a:srgbClr>
                  </a:outerShdw>
                </a:effectLst>
              </a:rPr>
              <a:t>m=</a:t>
            </a:r>
            <a:r>
              <a:rPr lang="el-GR" b="1" dirty="0" smtClean="0"/>
              <a:t>ϱ</a:t>
            </a:r>
            <a:r>
              <a:rPr lang="en-US" b="1" dirty="0" smtClean="0"/>
              <a:t>•V</a:t>
            </a:r>
            <a:endParaRPr lang="lt-LT" b="1" dirty="0" smtClean="0"/>
          </a:p>
          <a:p>
            <a:pPr marL="0" indent="0">
              <a:buNone/>
            </a:pPr>
            <a:r>
              <a:rPr lang="lt-LT" dirty="0" smtClean="0"/>
              <a:t>m</a:t>
            </a:r>
            <a:r>
              <a:rPr lang="lt-LT" baseline="-25000" dirty="0" smtClean="0"/>
              <a:t>1</a:t>
            </a:r>
            <a:r>
              <a:rPr lang="lt-LT" dirty="0" smtClean="0"/>
              <a:t>=1.6g/cm</a:t>
            </a:r>
            <a:r>
              <a:rPr lang="lt-LT" baseline="30000" dirty="0" smtClean="0"/>
              <a:t>3</a:t>
            </a:r>
            <a:r>
              <a:rPr lang="lt-LT" dirty="0" smtClean="0"/>
              <a:t>•1800cm</a:t>
            </a:r>
            <a:r>
              <a:rPr lang="lt-LT" baseline="30000" dirty="0" smtClean="0"/>
              <a:t>3</a:t>
            </a:r>
            <a:r>
              <a:rPr lang="lt-LT" dirty="0" smtClean="0"/>
              <a:t>=2880g</a:t>
            </a:r>
          </a:p>
          <a:p>
            <a:pPr marL="0" indent="0">
              <a:buNone/>
            </a:pPr>
            <a:r>
              <a:rPr lang="lt-LT" dirty="0" smtClean="0"/>
              <a:t>m</a:t>
            </a:r>
            <a:r>
              <a:rPr lang="lt-LT" baseline="-25000" dirty="0" smtClean="0"/>
              <a:t>2</a:t>
            </a:r>
            <a:r>
              <a:rPr lang="lt-LT" dirty="0" smtClean="0"/>
              <a:t>=1.6g/</a:t>
            </a:r>
            <a:r>
              <a:rPr lang="lt-LT" dirty="0"/>
              <a:t>cm</a:t>
            </a:r>
            <a:r>
              <a:rPr lang="lt-LT" baseline="30000" dirty="0"/>
              <a:t>3</a:t>
            </a:r>
            <a:r>
              <a:rPr lang="lt-LT" dirty="0" smtClean="0"/>
              <a:t>•1368cm</a:t>
            </a:r>
            <a:r>
              <a:rPr lang="lt-LT" baseline="30000" dirty="0" smtClean="0"/>
              <a:t>3</a:t>
            </a:r>
            <a:r>
              <a:rPr lang="lt-LT" dirty="0" smtClean="0"/>
              <a:t>=2188.8g</a:t>
            </a:r>
          </a:p>
          <a:p>
            <a:pPr marL="0" indent="0">
              <a:buNone/>
            </a:pPr>
            <a:endParaRPr lang="lt-LT" dirty="0" smtClean="0"/>
          </a:p>
          <a:p>
            <a:pPr marL="0" indent="0">
              <a:buNone/>
            </a:pPr>
            <a:endParaRPr lang="lt-LT" dirty="0" smtClean="0"/>
          </a:p>
        </p:txBody>
      </p:sp>
    </p:spTree>
    <p:extLst>
      <p:ext uri="{BB962C8B-B14F-4D97-AF65-F5344CB8AC3E}">
        <p14:creationId xmlns:p14="http://schemas.microsoft.com/office/powerpoint/2010/main" val="3817140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Tiriamasis darbas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normAutofit fontScale="92500" lnSpcReduction="10000"/>
          </a:bodyPr>
          <a:lstStyle/>
          <a:p>
            <a:pPr marL="0" indent="0">
              <a:buNone/>
            </a:pPr>
            <a:r>
              <a:rPr lang="lt-LT" u="sng" dirty="0" smtClean="0"/>
              <a:t>Eiga:</a:t>
            </a:r>
          </a:p>
          <a:p>
            <a:pPr marL="0" indent="0">
              <a:buNone/>
            </a:pPr>
            <a:r>
              <a:rPr lang="lt-LT" dirty="0" smtClean="0"/>
              <a:t>5. Apskaičiuojame plytų nuveiktą mechaninį darbą:</a:t>
            </a:r>
          </a:p>
          <a:p>
            <a:pPr marL="0" indent="0">
              <a:buNone/>
            </a:pPr>
            <a:r>
              <a:rPr lang="pt-BR" dirty="0"/>
              <a:t>A=m•g•h</a:t>
            </a:r>
          </a:p>
          <a:p>
            <a:pPr marL="0" indent="0">
              <a:buNone/>
            </a:pPr>
            <a:r>
              <a:rPr lang="lt-LT" dirty="0" smtClean="0"/>
              <a:t>A</a:t>
            </a:r>
            <a:r>
              <a:rPr lang="lt-LT" baseline="-25000" dirty="0" smtClean="0"/>
              <a:t>1</a:t>
            </a:r>
            <a:r>
              <a:rPr lang="pt-BR" dirty="0" smtClean="0"/>
              <a:t>=2880</a:t>
            </a:r>
            <a:r>
              <a:rPr lang="lt-LT" dirty="0" smtClean="0"/>
              <a:t>g</a:t>
            </a:r>
            <a:r>
              <a:rPr lang="pt-BR" dirty="0" smtClean="0"/>
              <a:t>•9.8</a:t>
            </a:r>
            <a:r>
              <a:rPr lang="lt-LT" dirty="0" smtClean="0"/>
              <a:t>m/s</a:t>
            </a:r>
            <a:r>
              <a:rPr lang="lt-LT" baseline="30000" dirty="0" smtClean="0"/>
              <a:t>2</a:t>
            </a:r>
            <a:r>
              <a:rPr lang="pt-BR" dirty="0" smtClean="0"/>
              <a:t>•200</a:t>
            </a:r>
            <a:r>
              <a:rPr lang="lt-LT" dirty="0" smtClean="0"/>
              <a:t>cm</a:t>
            </a:r>
            <a:r>
              <a:rPr lang="pt-BR" dirty="0" smtClean="0"/>
              <a:t>=5644800J</a:t>
            </a:r>
            <a:r>
              <a:rPr lang="en-US" dirty="0"/>
              <a:t>≈</a:t>
            </a:r>
            <a:r>
              <a:rPr lang="lt-LT" dirty="0" smtClean="0"/>
              <a:t>5,64MJ</a:t>
            </a:r>
            <a:endParaRPr lang="pt-BR" dirty="0"/>
          </a:p>
          <a:p>
            <a:pPr marL="0" indent="0">
              <a:buNone/>
            </a:pPr>
            <a:r>
              <a:rPr lang="lt-LT" dirty="0" smtClean="0"/>
              <a:t>A</a:t>
            </a:r>
            <a:r>
              <a:rPr lang="lt-LT" baseline="-25000" dirty="0" smtClean="0"/>
              <a:t>1</a:t>
            </a:r>
            <a:r>
              <a:rPr lang="pt-BR" dirty="0" smtClean="0"/>
              <a:t>=2880</a:t>
            </a:r>
            <a:r>
              <a:rPr lang="lt-LT" dirty="0" smtClean="0"/>
              <a:t>g</a:t>
            </a:r>
            <a:r>
              <a:rPr lang="pt-BR" dirty="0" smtClean="0"/>
              <a:t>•9.8</a:t>
            </a:r>
            <a:r>
              <a:rPr lang="lt-LT" dirty="0" smtClean="0"/>
              <a:t>s</a:t>
            </a:r>
            <a:r>
              <a:rPr lang="lt-LT" baseline="30000" dirty="0" smtClean="0"/>
              <a:t>2</a:t>
            </a:r>
            <a:r>
              <a:rPr lang="pt-BR" dirty="0" smtClean="0"/>
              <a:t>•500</a:t>
            </a:r>
            <a:r>
              <a:rPr lang="lt-LT" dirty="0" smtClean="0"/>
              <a:t>cm</a:t>
            </a:r>
            <a:r>
              <a:rPr lang="pt-BR" dirty="0" smtClean="0"/>
              <a:t>=14112000J</a:t>
            </a:r>
            <a:r>
              <a:rPr lang="en-US" dirty="0"/>
              <a:t>≈</a:t>
            </a:r>
            <a:r>
              <a:rPr lang="lt-LT" dirty="0" smtClean="0"/>
              <a:t>14,11MJ</a:t>
            </a:r>
          </a:p>
          <a:p>
            <a:pPr marL="0" indent="0">
              <a:buNone/>
            </a:pPr>
            <a:r>
              <a:rPr lang="lt-LT" dirty="0" smtClean="0"/>
              <a:t>A</a:t>
            </a:r>
            <a:r>
              <a:rPr lang="lt-LT" baseline="-25000" dirty="0" smtClean="0"/>
              <a:t>2</a:t>
            </a:r>
            <a:r>
              <a:rPr lang="pt-BR" dirty="0" smtClean="0"/>
              <a:t>=2188.8</a:t>
            </a:r>
            <a:r>
              <a:rPr lang="lt-LT" dirty="0" smtClean="0"/>
              <a:t>g</a:t>
            </a:r>
            <a:r>
              <a:rPr lang="pt-BR" dirty="0" smtClean="0"/>
              <a:t>•9.8</a:t>
            </a:r>
            <a:r>
              <a:rPr lang="lt-LT" dirty="0" smtClean="0"/>
              <a:t>s</a:t>
            </a:r>
            <a:r>
              <a:rPr lang="lt-LT" baseline="30000" dirty="0" smtClean="0"/>
              <a:t>2</a:t>
            </a:r>
            <a:r>
              <a:rPr lang="pt-BR" dirty="0" smtClean="0"/>
              <a:t>•200</a:t>
            </a:r>
            <a:r>
              <a:rPr lang="lt-LT" dirty="0" smtClean="0"/>
              <a:t>cm</a:t>
            </a:r>
            <a:r>
              <a:rPr lang="pt-BR" dirty="0" smtClean="0"/>
              <a:t>=4290048J</a:t>
            </a:r>
            <a:r>
              <a:rPr lang="en-US" dirty="0"/>
              <a:t>≈</a:t>
            </a:r>
            <a:r>
              <a:rPr lang="lt-LT" dirty="0" smtClean="0"/>
              <a:t>4,29MJ</a:t>
            </a:r>
          </a:p>
          <a:p>
            <a:pPr marL="0" indent="0">
              <a:buNone/>
            </a:pPr>
            <a:r>
              <a:rPr lang="lt-LT" dirty="0" smtClean="0"/>
              <a:t>A</a:t>
            </a:r>
            <a:r>
              <a:rPr lang="lt-LT" baseline="-25000" dirty="0" smtClean="0"/>
              <a:t>2</a:t>
            </a:r>
            <a:r>
              <a:rPr lang="pt-BR" dirty="0" smtClean="0"/>
              <a:t>=2188.8</a:t>
            </a:r>
            <a:r>
              <a:rPr lang="lt-LT" dirty="0" smtClean="0"/>
              <a:t>g</a:t>
            </a:r>
            <a:r>
              <a:rPr lang="pt-BR" dirty="0" smtClean="0"/>
              <a:t>•9.8</a:t>
            </a:r>
            <a:r>
              <a:rPr lang="lt-LT" dirty="0" smtClean="0"/>
              <a:t>s</a:t>
            </a:r>
            <a:r>
              <a:rPr lang="lt-LT" baseline="30000" dirty="0" smtClean="0"/>
              <a:t>2</a:t>
            </a:r>
            <a:r>
              <a:rPr lang="pt-BR" dirty="0" smtClean="0"/>
              <a:t>•500</a:t>
            </a:r>
            <a:r>
              <a:rPr lang="lt-LT" dirty="0" smtClean="0"/>
              <a:t>cm</a:t>
            </a:r>
            <a:r>
              <a:rPr lang="pt-BR" dirty="0" smtClean="0"/>
              <a:t>=10725120J</a:t>
            </a:r>
            <a:r>
              <a:rPr lang="en-US" dirty="0"/>
              <a:t>≈</a:t>
            </a:r>
            <a:r>
              <a:rPr lang="lt-LT" dirty="0" smtClean="0"/>
              <a:t>10,75MJ</a:t>
            </a:r>
            <a:endParaRPr lang="en-US" dirty="0"/>
          </a:p>
        </p:txBody>
      </p:sp>
    </p:spTree>
    <p:extLst>
      <p:ext uri="{BB962C8B-B14F-4D97-AF65-F5344CB8AC3E}">
        <p14:creationId xmlns:p14="http://schemas.microsoft.com/office/powerpoint/2010/main" val="4102036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Tiriamasis darbas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3" y="2249487"/>
            <a:ext cx="9905999" cy="3541714"/>
          </a:xfrm>
        </p:spPr>
        <p:txBody>
          <a:bodyPr/>
          <a:lstStyle/>
          <a:p>
            <a:pPr marL="0" indent="0">
              <a:buNone/>
            </a:pPr>
            <a:r>
              <a:rPr lang="lt-LT" u="sng" dirty="0" smtClean="0"/>
              <a:t>Išvados:</a:t>
            </a:r>
            <a:r>
              <a:rPr lang="lt-LT" dirty="0"/>
              <a:t> a</a:t>
            </a:r>
            <a:r>
              <a:rPr lang="lt-LT" dirty="0" smtClean="0"/>
              <a:t>tlikus </a:t>
            </a:r>
            <a:r>
              <a:rPr lang="lt-LT" dirty="0"/>
              <a:t>tyrimą, hipotezė pasitvirtino. Sportuodamas mokinys atlieka didesnį mechaninį darbą, kilnodamas sunkesnę plytą į didesnį aukštį. Tuo tarpu, kilnojant lengvesnę plytą į mažesnį aukštį, mechaninis darbas yra mažesnis. Tai aiškiai parodo, kad mechaninis darbas tiesiogiai priklauso nuo kilnojamos masės ir kylančio aukščio. Taigi, eksperimento rezultatai patvirtina, jog energijos sąnaudos kilnojant priklauso nuo masės ir atstumo, kurį reikia įveikti.</a:t>
            </a:r>
            <a:endParaRPr lang="en-US" u="sng" dirty="0"/>
          </a:p>
        </p:txBody>
      </p:sp>
    </p:spTree>
    <p:extLst>
      <p:ext uri="{BB962C8B-B14F-4D97-AF65-F5344CB8AC3E}">
        <p14:creationId xmlns:p14="http://schemas.microsoft.com/office/powerpoint/2010/main" val="1685007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1. Uždavinys: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normAutofit/>
          </a:bodyPr>
          <a:lstStyle/>
          <a:p>
            <a:pPr marL="0" indent="0">
              <a:buNone/>
            </a:pPr>
            <a:r>
              <a:rPr lang="lt-LT" b="1" dirty="0" smtClean="0"/>
              <a:t>Tomas </a:t>
            </a:r>
            <a:r>
              <a:rPr lang="lt-LT" b="1" dirty="0"/>
              <a:t>12 kg masės dėžę užkėlė ant lentynos, esančios 2,3 m aukštyje nuo grindų. Kokį darbą jis atliko</a:t>
            </a:r>
            <a:r>
              <a:rPr lang="lt-LT" b="1" dirty="0" smtClean="0"/>
              <a:t>?</a:t>
            </a:r>
          </a:p>
          <a:p>
            <a:pPr marL="0" indent="0">
              <a:buNone/>
            </a:pPr>
            <a:r>
              <a:rPr lang="lt-LT" dirty="0" smtClean="0"/>
              <a:t>               </a:t>
            </a:r>
            <a:r>
              <a:rPr lang="en-US" dirty="0" err="1" smtClean="0"/>
              <a:t>Sprendimas</a:t>
            </a:r>
            <a:r>
              <a:rPr lang="en-US" dirty="0" smtClean="0"/>
              <a:t>:</a:t>
            </a:r>
          </a:p>
          <a:p>
            <a:pPr marL="0" indent="0">
              <a:buNone/>
            </a:pPr>
            <a:r>
              <a:rPr lang="en-US" dirty="0"/>
              <a:t> </a:t>
            </a:r>
            <a:r>
              <a:rPr lang="en-US" dirty="0" smtClean="0"/>
              <a:t>              </a:t>
            </a:r>
            <a:r>
              <a:rPr lang="lt-LT" dirty="0" smtClean="0"/>
              <a:t>A </a:t>
            </a:r>
            <a:r>
              <a:rPr lang="lt-LT" dirty="0"/>
              <a:t>= </a:t>
            </a:r>
            <a:r>
              <a:rPr lang="lt-LT" dirty="0" err="1" smtClean="0"/>
              <a:t>Fs</a:t>
            </a:r>
            <a:endParaRPr lang="lt-LT" dirty="0"/>
          </a:p>
          <a:p>
            <a:pPr marL="0" indent="0">
              <a:buNone/>
            </a:pPr>
            <a:r>
              <a:rPr lang="lt-LT" dirty="0" smtClean="0"/>
              <a:t>               F </a:t>
            </a:r>
            <a:r>
              <a:rPr lang="lt-LT" dirty="0"/>
              <a:t>= </a:t>
            </a:r>
            <a:r>
              <a:rPr lang="lt-LT" dirty="0" err="1" smtClean="0"/>
              <a:t>Fs</a:t>
            </a:r>
            <a:r>
              <a:rPr lang="lt-LT" dirty="0" smtClean="0"/>
              <a:t> </a:t>
            </a:r>
            <a:r>
              <a:rPr lang="lt-LT" dirty="0"/>
              <a:t>= </a:t>
            </a:r>
            <a:r>
              <a:rPr lang="lt-LT" dirty="0" smtClean="0"/>
              <a:t>mg, </a:t>
            </a:r>
            <a:r>
              <a:rPr lang="lt-LT" dirty="0"/>
              <a:t>s = </a:t>
            </a:r>
            <a:r>
              <a:rPr lang="lt-LT" dirty="0" smtClean="0"/>
              <a:t>h, A </a:t>
            </a:r>
            <a:r>
              <a:rPr lang="lt-LT" dirty="0"/>
              <a:t>= </a:t>
            </a:r>
            <a:r>
              <a:rPr lang="lt-LT" dirty="0" err="1" smtClean="0"/>
              <a:t>mgh</a:t>
            </a:r>
            <a:r>
              <a:rPr lang="lt-LT" dirty="0" smtClean="0"/>
              <a:t>.</a:t>
            </a:r>
            <a:endParaRPr lang="lt-LT" dirty="0"/>
          </a:p>
          <a:p>
            <a:pPr marL="0" indent="0">
              <a:buNone/>
            </a:pPr>
            <a:r>
              <a:rPr lang="lt-LT" dirty="0" smtClean="0"/>
              <a:t>               A </a:t>
            </a:r>
            <a:r>
              <a:rPr lang="lt-LT" dirty="0"/>
              <a:t>= 12 </a:t>
            </a:r>
            <a:r>
              <a:rPr lang="lt-LT" dirty="0" smtClean="0"/>
              <a:t>kg*10 m/s²*2,3 </a:t>
            </a:r>
            <a:r>
              <a:rPr lang="lt-LT" dirty="0"/>
              <a:t>m </a:t>
            </a:r>
            <a:r>
              <a:rPr lang="lt-LT" dirty="0" smtClean="0"/>
              <a:t>=</a:t>
            </a:r>
            <a:endParaRPr lang="lt-LT" dirty="0"/>
          </a:p>
          <a:p>
            <a:pPr marL="0" indent="0">
              <a:buNone/>
            </a:pPr>
            <a:endParaRPr lang="lt-LT" dirty="0"/>
          </a:p>
          <a:p>
            <a:pPr marL="0" indent="0">
              <a:buNone/>
            </a:pPr>
            <a:endParaRPr lang="lt-LT" dirty="0" smtClean="0"/>
          </a:p>
          <a:p>
            <a:pPr marL="0" indent="0">
              <a:buNone/>
            </a:pPr>
            <a:endParaRPr lang="lt-LT" dirty="0" smtClean="0"/>
          </a:p>
        </p:txBody>
      </p:sp>
      <p:pic>
        <p:nvPicPr>
          <p:cNvPr id="4" name="Paveikslėlis 3"/>
          <p:cNvPicPr>
            <a:picLocks noChangeAspect="1"/>
          </p:cNvPicPr>
          <p:nvPr/>
        </p:nvPicPr>
        <p:blipFill rotWithShape="1">
          <a:blip r:embed="rId2"/>
          <a:srcRect l="21299" t="41983" r="52782" b="12326"/>
          <a:stretch/>
        </p:blipFill>
        <p:spPr>
          <a:xfrm>
            <a:off x="8757177" y="3121642"/>
            <a:ext cx="1777526" cy="2350095"/>
          </a:xfrm>
          <a:prstGeom prst="rect">
            <a:avLst/>
          </a:prstGeom>
        </p:spPr>
      </p:pic>
      <p:sp>
        <p:nvSpPr>
          <p:cNvPr id="5" name="TextBox 4"/>
          <p:cNvSpPr txBox="1"/>
          <p:nvPr/>
        </p:nvSpPr>
        <p:spPr>
          <a:xfrm>
            <a:off x="1141412" y="5358641"/>
            <a:ext cx="5082988" cy="523220"/>
          </a:xfrm>
          <a:prstGeom prst="rect">
            <a:avLst/>
          </a:prstGeom>
          <a:noFill/>
        </p:spPr>
        <p:txBody>
          <a:bodyPr wrap="square" rtlCol="0">
            <a:spAutoFit/>
          </a:bodyPr>
          <a:lstStyle/>
          <a:p>
            <a:r>
              <a:rPr lang="lt-LT" sz="2800" dirty="0" smtClean="0"/>
              <a:t>             </a:t>
            </a:r>
            <a:r>
              <a:rPr lang="en-US" sz="2800" dirty="0" err="1" smtClean="0"/>
              <a:t>Atsakymas</a:t>
            </a:r>
            <a:r>
              <a:rPr lang="en-US" sz="2800" dirty="0"/>
              <a:t>: A = 276J.</a:t>
            </a:r>
          </a:p>
        </p:txBody>
      </p:sp>
      <p:sp>
        <p:nvSpPr>
          <p:cNvPr id="9" name="TextBox 8"/>
          <p:cNvSpPr txBox="1"/>
          <p:nvPr/>
        </p:nvSpPr>
        <p:spPr>
          <a:xfrm>
            <a:off x="5961530" y="5010072"/>
            <a:ext cx="3756211" cy="461665"/>
          </a:xfrm>
          <a:prstGeom prst="rect">
            <a:avLst/>
          </a:prstGeom>
          <a:noFill/>
        </p:spPr>
        <p:txBody>
          <a:bodyPr wrap="square" rtlCol="0">
            <a:spAutoFit/>
          </a:bodyPr>
          <a:lstStyle/>
          <a:p>
            <a:r>
              <a:rPr lang="lt-LT" sz="2400" dirty="0" smtClean="0"/>
              <a:t>276J</a:t>
            </a:r>
            <a:endParaRPr lang="en-US" sz="2400" dirty="0"/>
          </a:p>
        </p:txBody>
      </p:sp>
      <p:sp>
        <p:nvSpPr>
          <p:cNvPr id="6" name="TextBox 5"/>
          <p:cNvSpPr txBox="1"/>
          <p:nvPr/>
        </p:nvSpPr>
        <p:spPr>
          <a:xfrm>
            <a:off x="726141" y="3244057"/>
            <a:ext cx="2026024" cy="1384995"/>
          </a:xfrm>
          <a:prstGeom prst="rect">
            <a:avLst/>
          </a:prstGeom>
          <a:noFill/>
        </p:spPr>
        <p:txBody>
          <a:bodyPr wrap="square" rtlCol="0">
            <a:spAutoFit/>
          </a:bodyPr>
          <a:lstStyle/>
          <a:p>
            <a:r>
              <a:rPr lang="lt-LT" sz="2800" dirty="0" smtClean="0"/>
              <a:t>Duota:</a:t>
            </a:r>
          </a:p>
          <a:p>
            <a:r>
              <a:rPr lang="lt-LT" sz="2800" dirty="0" smtClean="0"/>
              <a:t>m</a:t>
            </a:r>
            <a:r>
              <a:rPr lang="en-US" sz="2800" dirty="0" smtClean="0"/>
              <a:t>=12kg</a:t>
            </a:r>
          </a:p>
          <a:p>
            <a:r>
              <a:rPr lang="en-US" sz="2800" dirty="0" smtClean="0"/>
              <a:t>h=2,3m</a:t>
            </a:r>
            <a:endParaRPr lang="en-US" sz="2800" dirty="0"/>
          </a:p>
        </p:txBody>
      </p:sp>
      <p:cxnSp>
        <p:nvCxnSpPr>
          <p:cNvPr id="8" name="Tiesioji jungtis 7"/>
          <p:cNvCxnSpPr/>
          <p:nvPr/>
        </p:nvCxnSpPr>
        <p:spPr>
          <a:xfrm>
            <a:off x="2259106" y="3334871"/>
            <a:ext cx="26894" cy="24563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Tiesioji jungtis 10"/>
          <p:cNvCxnSpPr/>
          <p:nvPr/>
        </p:nvCxnSpPr>
        <p:spPr>
          <a:xfrm flipH="1">
            <a:off x="628704" y="4722769"/>
            <a:ext cx="16214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70965" y="4733073"/>
            <a:ext cx="1515035" cy="954107"/>
          </a:xfrm>
          <a:prstGeom prst="rect">
            <a:avLst/>
          </a:prstGeom>
          <a:noFill/>
        </p:spPr>
        <p:txBody>
          <a:bodyPr wrap="square" rtlCol="0">
            <a:spAutoFit/>
          </a:bodyPr>
          <a:lstStyle/>
          <a:p>
            <a:r>
              <a:rPr lang="en-US" sz="2800" dirty="0" err="1" smtClean="0"/>
              <a:t>Rasti</a:t>
            </a:r>
            <a:r>
              <a:rPr lang="en-US" sz="2800" dirty="0" smtClean="0"/>
              <a:t>:</a:t>
            </a:r>
          </a:p>
          <a:p>
            <a:r>
              <a:rPr lang="en-US" sz="2800" dirty="0" smtClean="0"/>
              <a:t>A-?</a:t>
            </a:r>
            <a:endParaRPr lang="en-US" sz="2800" dirty="0"/>
          </a:p>
        </p:txBody>
      </p:sp>
    </p:spTree>
    <p:extLst>
      <p:ext uri="{BB962C8B-B14F-4D97-AF65-F5344CB8AC3E}">
        <p14:creationId xmlns:p14="http://schemas.microsoft.com/office/powerpoint/2010/main" val="17995510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heel(1)">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2. Uždavinys:</a:t>
            </a:r>
            <a:endParaRPr lang="en-US" dirty="0">
              <a:effectLst>
                <a:outerShdw blurRad="38100" dist="38100" dir="2700000" algn="tl">
                  <a:srgbClr val="000000">
                    <a:alpha val="43137"/>
                  </a:srgbClr>
                </a:outerShdw>
              </a:effectLst>
            </a:endParaRPr>
          </a:p>
        </p:txBody>
      </p:sp>
      <p:pic>
        <p:nvPicPr>
          <p:cNvPr id="4" name="Turinio vietos rezervavimo ženklas 3"/>
          <p:cNvPicPr>
            <a:picLocks noGrp="1" noChangeAspect="1"/>
          </p:cNvPicPr>
          <p:nvPr>
            <p:ph idx="1"/>
          </p:nvPr>
        </p:nvPicPr>
        <p:blipFill rotWithShape="1">
          <a:blip r:embed="rId2"/>
          <a:srcRect l="56670" t="64852" r="9308" b="10778"/>
          <a:stretch/>
        </p:blipFill>
        <p:spPr>
          <a:xfrm>
            <a:off x="7304789" y="4728254"/>
            <a:ext cx="3534987" cy="1899117"/>
          </a:xfrm>
          <a:prstGeom prst="rect">
            <a:avLst/>
          </a:prstGeom>
        </p:spPr>
      </p:pic>
      <p:sp>
        <p:nvSpPr>
          <p:cNvPr id="5" name="Stačiakampis 4"/>
          <p:cNvSpPr/>
          <p:nvPr/>
        </p:nvSpPr>
        <p:spPr>
          <a:xfrm>
            <a:off x="1141413" y="1652186"/>
            <a:ext cx="9490728" cy="3544753"/>
          </a:xfrm>
          <a:prstGeom prst="rect">
            <a:avLst/>
          </a:prstGeom>
        </p:spPr>
        <p:txBody>
          <a:bodyPr wrap="square">
            <a:spAutoFit/>
          </a:bodyPr>
          <a:lstStyle/>
          <a:p>
            <a:r>
              <a:rPr lang="lt-LT" sz="2400" b="1" dirty="0" smtClean="0"/>
              <a:t>Automobilis </a:t>
            </a:r>
            <a:r>
              <a:rPr lang="lt-LT" sz="2400" b="1" dirty="0"/>
              <a:t>važiuoja greitkeliu 72 km/h greičiu, veikiamas 4 </a:t>
            </a:r>
            <a:r>
              <a:rPr lang="en-US" sz="2400" b="1" dirty="0" smtClean="0"/>
              <a:t>k</a:t>
            </a:r>
            <a:r>
              <a:rPr lang="lt-LT" sz="2400" b="1" dirty="0" smtClean="0"/>
              <a:t>N </a:t>
            </a:r>
            <a:r>
              <a:rPr lang="lt-LT" sz="2400" b="1" dirty="0"/>
              <a:t>variklio traukos jėgos. Kokį darbą jis atlieka per 30 min?</a:t>
            </a:r>
          </a:p>
          <a:p>
            <a:endParaRPr lang="en-US" sz="2400" dirty="0"/>
          </a:p>
          <a:p>
            <a:r>
              <a:rPr lang="en-US" sz="2400" dirty="0" smtClean="0"/>
              <a:t>                                    </a:t>
            </a:r>
            <a:r>
              <a:rPr lang="en-US" sz="2400" dirty="0" err="1" smtClean="0"/>
              <a:t>Sprendimas</a:t>
            </a:r>
            <a:r>
              <a:rPr lang="en-US" sz="2400" dirty="0" smtClean="0"/>
              <a:t>:</a:t>
            </a:r>
          </a:p>
          <a:p>
            <a:r>
              <a:rPr lang="en-US" sz="2400" dirty="0"/>
              <a:t> </a:t>
            </a:r>
            <a:r>
              <a:rPr lang="en-US" sz="2400" dirty="0" smtClean="0"/>
              <a:t>                                   A </a:t>
            </a:r>
            <a:r>
              <a:rPr lang="en-US" sz="2400" dirty="0"/>
              <a:t>= </a:t>
            </a:r>
            <a:r>
              <a:rPr lang="en-US" sz="2400" dirty="0" err="1" smtClean="0"/>
              <a:t>Fs</a:t>
            </a:r>
            <a:endParaRPr lang="en-US" sz="2400" dirty="0"/>
          </a:p>
          <a:p>
            <a:r>
              <a:rPr lang="en-US" sz="2400" dirty="0" smtClean="0"/>
              <a:t>                                    s </a:t>
            </a:r>
            <a:r>
              <a:rPr lang="en-US" sz="2400" dirty="0"/>
              <a:t>= </a:t>
            </a:r>
            <a:r>
              <a:rPr lang="en-US" sz="2400" dirty="0" err="1" smtClean="0"/>
              <a:t>vt</a:t>
            </a:r>
            <a:endParaRPr lang="en-US" sz="2400" dirty="0"/>
          </a:p>
          <a:p>
            <a:r>
              <a:rPr lang="en-US" sz="2400" dirty="0" smtClean="0"/>
              <a:t>                                    s </a:t>
            </a:r>
            <a:r>
              <a:rPr lang="en-US" sz="2400" dirty="0"/>
              <a:t>= 20m / s * 1800s =36 </a:t>
            </a:r>
            <a:r>
              <a:rPr lang="en-US" sz="2400" dirty="0" smtClean="0"/>
              <a:t>000</a:t>
            </a:r>
            <a:r>
              <a:rPr lang="lt-LT" sz="2400" dirty="0" smtClean="0"/>
              <a:t>m</a:t>
            </a:r>
            <a:r>
              <a:rPr lang="en-US" sz="2400" dirty="0" smtClean="0"/>
              <a:t> </a:t>
            </a:r>
            <a:r>
              <a:rPr lang="en-US" sz="2400" dirty="0"/>
              <a:t>= 3, 6 * </a:t>
            </a:r>
            <a:r>
              <a:rPr lang="lt-LT" sz="2400" dirty="0" smtClean="0"/>
              <a:t>10</a:t>
            </a:r>
            <a:r>
              <a:rPr lang="lt-LT" sz="2400" baseline="30000" dirty="0" smtClean="0"/>
              <a:t>4</a:t>
            </a:r>
            <a:r>
              <a:rPr lang="lt-LT" sz="2400" dirty="0" smtClean="0"/>
              <a:t>m</a:t>
            </a:r>
            <a:endParaRPr lang="en-US" sz="2400" dirty="0"/>
          </a:p>
          <a:p>
            <a:pPr>
              <a:lnSpc>
                <a:spcPct val="107000"/>
              </a:lnSpc>
              <a:spcAft>
                <a:spcPts val="800"/>
              </a:spcAft>
            </a:pPr>
            <a:r>
              <a:rPr lang="en-US" sz="2400" dirty="0" smtClean="0"/>
              <a:t>                                    A</a:t>
            </a:r>
            <a:r>
              <a:rPr lang="en-US" sz="2400" dirty="0"/>
              <a:t>= 4 </a:t>
            </a:r>
            <a:r>
              <a:rPr lang="en-US" sz="2400" dirty="0" smtClean="0"/>
              <a:t>*</a:t>
            </a:r>
            <a:r>
              <a:rPr lang="lt-LT" sz="2400" dirty="0" smtClean="0">
                <a:latin typeface="Calibri" panose="020F0502020204030204" pitchFamily="34" charset="0"/>
                <a:ea typeface="Calibri" panose="020F0502020204030204" pitchFamily="34" charset="0"/>
                <a:cs typeface="Times New Roman" panose="02020603050405020304" pitchFamily="18" charset="0"/>
              </a:rPr>
              <a:t>10</a:t>
            </a:r>
            <a:r>
              <a:rPr lang="lt-LT" sz="2400" baseline="30000" dirty="0" smtClean="0">
                <a:latin typeface="Calibri" panose="020F0502020204030204" pitchFamily="34" charset="0"/>
                <a:ea typeface="Calibri" panose="020F0502020204030204" pitchFamily="34" charset="0"/>
                <a:cs typeface="Times New Roman" panose="02020603050405020304" pitchFamily="18" charset="0"/>
              </a:rPr>
              <a:t>4</a:t>
            </a:r>
            <a:r>
              <a:rPr lang="en-US" sz="2400" dirty="0" smtClean="0"/>
              <a:t> </a:t>
            </a:r>
            <a:r>
              <a:rPr lang="en-US" sz="2400" dirty="0"/>
              <a:t>N * 3 ,</a:t>
            </a:r>
            <a:r>
              <a:rPr lang="en-US" sz="2400" dirty="0" smtClean="0"/>
              <a:t>6*</a:t>
            </a:r>
            <a:r>
              <a:rPr lang="lt-LT" sz="2400" dirty="0" smtClean="0"/>
              <a:t>10</a:t>
            </a:r>
            <a:r>
              <a:rPr lang="lt-LT" sz="2400" baseline="30000" dirty="0" smtClean="0"/>
              <a:t>4</a:t>
            </a:r>
            <a:r>
              <a:rPr lang="en-US" sz="2400" dirty="0" smtClean="0"/>
              <a:t>m=14.4 *</a:t>
            </a:r>
            <a:r>
              <a:rPr lang="lt-LT" sz="2400" dirty="0" smtClean="0"/>
              <a:t>10</a:t>
            </a:r>
            <a:r>
              <a:rPr lang="lt-LT" sz="2400" baseline="30000" dirty="0" smtClean="0"/>
              <a:t>7</a:t>
            </a:r>
            <a:r>
              <a:rPr lang="lt-LT" sz="2400" dirty="0" smtClean="0"/>
              <a:t>J</a:t>
            </a:r>
            <a:r>
              <a:rPr lang="en-US" sz="2400" dirty="0" smtClean="0"/>
              <a:t>=</a:t>
            </a:r>
            <a:endParaRPr lang="lt-LT" sz="2400" dirty="0" smtClean="0"/>
          </a:p>
          <a:p>
            <a:r>
              <a:rPr lang="en-US" sz="2400" dirty="0" smtClean="0"/>
              <a:t>                                    </a:t>
            </a:r>
            <a:r>
              <a:rPr lang="en-US" sz="2400" dirty="0" err="1" smtClean="0"/>
              <a:t>Atsakymas</a:t>
            </a:r>
            <a:r>
              <a:rPr lang="en-US" sz="2400" dirty="0" smtClean="0"/>
              <a:t>: A = 144MJ</a:t>
            </a:r>
            <a:endParaRPr lang="en-US" sz="2400" dirty="0"/>
          </a:p>
        </p:txBody>
      </p:sp>
      <p:sp>
        <p:nvSpPr>
          <p:cNvPr id="3" name="TextBox 2"/>
          <p:cNvSpPr txBox="1"/>
          <p:nvPr/>
        </p:nvSpPr>
        <p:spPr>
          <a:xfrm>
            <a:off x="9072282" y="4205033"/>
            <a:ext cx="1837764" cy="461665"/>
          </a:xfrm>
          <a:prstGeom prst="rect">
            <a:avLst/>
          </a:prstGeom>
          <a:noFill/>
        </p:spPr>
        <p:txBody>
          <a:bodyPr wrap="square" rtlCol="0">
            <a:spAutoFit/>
          </a:bodyPr>
          <a:lstStyle/>
          <a:p>
            <a:r>
              <a:rPr lang="en-US" sz="2400" dirty="0"/>
              <a:t>144MJ</a:t>
            </a:r>
          </a:p>
        </p:txBody>
      </p:sp>
      <p:cxnSp>
        <p:nvCxnSpPr>
          <p:cNvPr id="7" name="Tiesioji jungtis 6"/>
          <p:cNvCxnSpPr/>
          <p:nvPr/>
        </p:nvCxnSpPr>
        <p:spPr>
          <a:xfrm flipH="1">
            <a:off x="4132729" y="2680447"/>
            <a:ext cx="44824" cy="24742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079812" y="2743200"/>
            <a:ext cx="1972235" cy="1200329"/>
          </a:xfrm>
          <a:prstGeom prst="rect">
            <a:avLst/>
          </a:prstGeom>
          <a:noFill/>
        </p:spPr>
        <p:txBody>
          <a:bodyPr wrap="square" rtlCol="0">
            <a:spAutoFit/>
          </a:bodyPr>
          <a:lstStyle/>
          <a:p>
            <a:r>
              <a:rPr lang="en-US" dirty="0" err="1" smtClean="0"/>
              <a:t>Duota</a:t>
            </a:r>
            <a:r>
              <a:rPr lang="en-US" dirty="0" smtClean="0"/>
              <a:t>:</a:t>
            </a:r>
          </a:p>
          <a:p>
            <a:r>
              <a:rPr lang="lt-LT" dirty="0" smtClean="0"/>
              <a:t>v</a:t>
            </a:r>
            <a:r>
              <a:rPr lang="en-US" dirty="0" smtClean="0"/>
              <a:t>=72km/h=20m/s</a:t>
            </a:r>
          </a:p>
          <a:p>
            <a:r>
              <a:rPr lang="en-US" dirty="0" smtClean="0"/>
              <a:t>F</a:t>
            </a:r>
            <a:r>
              <a:rPr lang="en-US" baseline="-25000" dirty="0" smtClean="0"/>
              <a:t>t</a:t>
            </a:r>
            <a:r>
              <a:rPr lang="en-US" dirty="0" smtClean="0"/>
              <a:t> =4kN</a:t>
            </a:r>
          </a:p>
          <a:p>
            <a:r>
              <a:rPr lang="en-US" dirty="0" smtClean="0"/>
              <a:t>t=30min=1800s</a:t>
            </a:r>
            <a:endParaRPr lang="en-US" dirty="0"/>
          </a:p>
        </p:txBody>
      </p:sp>
      <p:cxnSp>
        <p:nvCxnSpPr>
          <p:cNvPr id="10" name="Tiesioji jungtis 9"/>
          <p:cNvCxnSpPr/>
          <p:nvPr/>
        </p:nvCxnSpPr>
        <p:spPr>
          <a:xfrm>
            <a:off x="2079812" y="4049648"/>
            <a:ext cx="20529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138082" y="4081923"/>
            <a:ext cx="1855694" cy="707886"/>
          </a:xfrm>
          <a:prstGeom prst="rect">
            <a:avLst/>
          </a:prstGeom>
          <a:noFill/>
        </p:spPr>
        <p:txBody>
          <a:bodyPr wrap="square" rtlCol="0">
            <a:spAutoFit/>
          </a:bodyPr>
          <a:lstStyle/>
          <a:p>
            <a:r>
              <a:rPr lang="en-US" sz="2000" dirty="0" err="1" smtClean="0"/>
              <a:t>Rasti</a:t>
            </a:r>
            <a:r>
              <a:rPr lang="en-US" sz="2000" dirty="0" smtClean="0"/>
              <a:t>:</a:t>
            </a:r>
          </a:p>
          <a:p>
            <a:r>
              <a:rPr lang="en-US" sz="2000" dirty="0" smtClean="0"/>
              <a:t>A-?</a:t>
            </a:r>
            <a:endParaRPr lang="en-US" sz="2000" dirty="0"/>
          </a:p>
        </p:txBody>
      </p:sp>
    </p:spTree>
    <p:extLst>
      <p:ext uri="{BB962C8B-B14F-4D97-AF65-F5344CB8AC3E}">
        <p14:creationId xmlns:p14="http://schemas.microsoft.com/office/powerpoint/2010/main" val="1591702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7" end="7"/>
                                            </p:txEl>
                                          </p:spTgt>
                                        </p:tgtEl>
                                        <p:attrNameLst>
                                          <p:attrName>style.visibility</p:attrName>
                                        </p:attrNameLst>
                                      </p:cBhvr>
                                      <p:to>
                                        <p:strVal val="visible"/>
                                      </p:to>
                                    </p:set>
                                    <p:animEffect transition="in" filter="wheel(1)">
                                      <p:cBhvr>
                                        <p:cTn id="12" dur="2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3. </a:t>
            </a:r>
            <a:r>
              <a:rPr lang="en-US" dirty="0" smtClean="0">
                <a:effectLst>
                  <a:outerShdw blurRad="38100" dist="38100" dir="2700000" algn="tl">
                    <a:srgbClr val="000000">
                      <a:alpha val="43137"/>
                    </a:srgbClr>
                  </a:outerShdw>
                </a:effectLst>
              </a:rPr>
              <a:t>U</a:t>
            </a:r>
            <a:r>
              <a:rPr lang="lt-LT" dirty="0" err="1" smtClean="0">
                <a:effectLst>
                  <a:outerShdw blurRad="38100" dist="38100" dir="2700000" algn="tl">
                    <a:srgbClr val="000000">
                      <a:alpha val="43137"/>
                    </a:srgbClr>
                  </a:outerShdw>
                </a:effectLst>
              </a:rPr>
              <a:t>ždavinys</a:t>
            </a:r>
            <a:r>
              <a:rPr lang="lt-LT"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p:txBody>
          <a:bodyPr/>
          <a:lstStyle/>
          <a:p>
            <a:pPr marL="0" indent="0">
              <a:buNone/>
            </a:pPr>
            <a:r>
              <a:rPr lang="lt-LT" b="1" dirty="0" smtClean="0"/>
              <a:t>Apskaičiuokite</a:t>
            </a:r>
            <a:r>
              <a:rPr lang="lt-LT" b="1" dirty="0"/>
              <a:t>, kokį mechaninį darbą atlieka sportininkas</a:t>
            </a:r>
            <a:r>
              <a:rPr lang="lt-LT" b="1" dirty="0" smtClean="0"/>
              <a:t>.</a:t>
            </a:r>
          </a:p>
          <a:p>
            <a:pPr marL="0" indent="0">
              <a:buNone/>
            </a:pPr>
            <a:r>
              <a:rPr lang="pt-BR" dirty="0" smtClean="0"/>
              <a:t>                            Sprendimas:</a:t>
            </a:r>
          </a:p>
          <a:p>
            <a:pPr marL="0" indent="0">
              <a:buNone/>
            </a:pPr>
            <a:r>
              <a:rPr lang="pt-BR" dirty="0"/>
              <a:t> </a:t>
            </a:r>
            <a:r>
              <a:rPr lang="pt-BR" dirty="0" smtClean="0"/>
              <a:t>                           A </a:t>
            </a:r>
            <a:r>
              <a:rPr lang="pt-BR" dirty="0"/>
              <a:t>= Fh = 100N * 2m </a:t>
            </a:r>
            <a:r>
              <a:rPr lang="pt-BR" dirty="0" smtClean="0"/>
              <a:t>=</a:t>
            </a:r>
            <a:endParaRPr lang="lt-LT" dirty="0" smtClean="0"/>
          </a:p>
          <a:p>
            <a:pPr marL="0" indent="0">
              <a:buNone/>
            </a:pPr>
            <a:r>
              <a:rPr lang="en-US" dirty="0" smtClean="0"/>
              <a:t>                            </a:t>
            </a:r>
            <a:r>
              <a:rPr lang="lt-LT" dirty="0" smtClean="0"/>
              <a:t>Atsakymas:</a:t>
            </a:r>
            <a:r>
              <a:rPr lang="en-US" dirty="0" smtClean="0"/>
              <a:t> A=</a:t>
            </a:r>
            <a:r>
              <a:rPr lang="lt-LT" dirty="0" smtClean="0"/>
              <a:t>200J</a:t>
            </a:r>
            <a:endParaRPr lang="lt-LT" dirty="0"/>
          </a:p>
          <a:p>
            <a:pPr marL="0" indent="0">
              <a:buNone/>
            </a:pPr>
            <a:endParaRPr lang="lt-LT" dirty="0"/>
          </a:p>
          <a:p>
            <a:pPr marL="0" indent="0">
              <a:buNone/>
            </a:pPr>
            <a:endParaRPr lang="en-US" dirty="0"/>
          </a:p>
        </p:txBody>
      </p:sp>
      <p:pic>
        <p:nvPicPr>
          <p:cNvPr id="4" name="Paveikslėlis 3"/>
          <p:cNvPicPr>
            <a:picLocks noChangeAspect="1"/>
          </p:cNvPicPr>
          <p:nvPr/>
        </p:nvPicPr>
        <p:blipFill rotWithShape="1">
          <a:blip r:embed="rId2"/>
          <a:srcRect l="32365" t="46530" r="53617" b="29497"/>
          <a:stretch/>
        </p:blipFill>
        <p:spPr>
          <a:xfrm>
            <a:off x="8396660" y="2886635"/>
            <a:ext cx="2760089" cy="2655275"/>
          </a:xfrm>
          <a:prstGeom prst="rect">
            <a:avLst/>
          </a:prstGeom>
        </p:spPr>
      </p:pic>
      <p:sp>
        <p:nvSpPr>
          <p:cNvPr id="5" name="TextBox 4"/>
          <p:cNvSpPr txBox="1"/>
          <p:nvPr/>
        </p:nvSpPr>
        <p:spPr>
          <a:xfrm>
            <a:off x="6427695" y="3411088"/>
            <a:ext cx="1048870" cy="461665"/>
          </a:xfrm>
          <a:prstGeom prst="rect">
            <a:avLst/>
          </a:prstGeom>
          <a:noFill/>
        </p:spPr>
        <p:txBody>
          <a:bodyPr wrap="square" rtlCol="0">
            <a:spAutoFit/>
          </a:bodyPr>
          <a:lstStyle/>
          <a:p>
            <a:r>
              <a:rPr lang="pt-BR" sz="2400" dirty="0"/>
              <a:t>200</a:t>
            </a:r>
            <a:r>
              <a:rPr lang="lt-LT" sz="2400" dirty="0"/>
              <a:t>J</a:t>
            </a:r>
            <a:endParaRPr lang="en-US" sz="2400" dirty="0"/>
          </a:p>
        </p:txBody>
      </p:sp>
      <p:cxnSp>
        <p:nvCxnSpPr>
          <p:cNvPr id="7" name="Tiesioji jungtis 6"/>
          <p:cNvCxnSpPr/>
          <p:nvPr/>
        </p:nvCxnSpPr>
        <p:spPr>
          <a:xfrm>
            <a:off x="3505200" y="2788024"/>
            <a:ext cx="17929" cy="21694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205318" y="2734235"/>
            <a:ext cx="2008094" cy="1015663"/>
          </a:xfrm>
          <a:prstGeom prst="rect">
            <a:avLst/>
          </a:prstGeom>
          <a:noFill/>
        </p:spPr>
        <p:txBody>
          <a:bodyPr wrap="square" rtlCol="0">
            <a:spAutoFit/>
          </a:bodyPr>
          <a:lstStyle/>
          <a:p>
            <a:r>
              <a:rPr lang="en-US" sz="2000" dirty="0" err="1" smtClean="0"/>
              <a:t>Duota</a:t>
            </a:r>
            <a:r>
              <a:rPr lang="en-US" sz="2000" dirty="0" smtClean="0"/>
              <a:t>:</a:t>
            </a:r>
          </a:p>
          <a:p>
            <a:r>
              <a:rPr lang="en-US" sz="2000" dirty="0" smtClean="0"/>
              <a:t>F=100N</a:t>
            </a:r>
          </a:p>
          <a:p>
            <a:r>
              <a:rPr lang="en-US" sz="2000" dirty="0" smtClean="0"/>
              <a:t>h=2m</a:t>
            </a:r>
          </a:p>
        </p:txBody>
      </p:sp>
      <p:cxnSp>
        <p:nvCxnSpPr>
          <p:cNvPr id="10" name="Tiesioji jungtis 9"/>
          <p:cNvCxnSpPr/>
          <p:nvPr/>
        </p:nvCxnSpPr>
        <p:spPr>
          <a:xfrm flipV="1">
            <a:off x="2303929" y="3774141"/>
            <a:ext cx="1219200" cy="8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286000" y="3794721"/>
            <a:ext cx="1138518" cy="707886"/>
          </a:xfrm>
          <a:prstGeom prst="rect">
            <a:avLst/>
          </a:prstGeom>
          <a:noFill/>
        </p:spPr>
        <p:txBody>
          <a:bodyPr wrap="square" rtlCol="0">
            <a:spAutoFit/>
          </a:bodyPr>
          <a:lstStyle/>
          <a:p>
            <a:r>
              <a:rPr lang="en-US" sz="2000" dirty="0" err="1" smtClean="0"/>
              <a:t>Rasti</a:t>
            </a:r>
            <a:r>
              <a:rPr lang="en-US" sz="2000" dirty="0" smtClean="0"/>
              <a:t>:</a:t>
            </a:r>
          </a:p>
          <a:p>
            <a:r>
              <a:rPr lang="en-US" sz="2000" dirty="0" smtClean="0"/>
              <a:t>A-?</a:t>
            </a:r>
            <a:endParaRPr lang="en-US" sz="2000" dirty="0"/>
          </a:p>
        </p:txBody>
      </p:sp>
    </p:spTree>
    <p:extLst>
      <p:ext uri="{BB962C8B-B14F-4D97-AF65-F5344CB8AC3E}">
        <p14:creationId xmlns:p14="http://schemas.microsoft.com/office/powerpoint/2010/main" val="42939951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heel(1)">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4. Uždavinys: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2" y="2240522"/>
            <a:ext cx="9905999" cy="3541714"/>
          </a:xfrm>
        </p:spPr>
        <p:txBody>
          <a:bodyPr/>
          <a:lstStyle/>
          <a:p>
            <a:pPr marL="0" indent="0">
              <a:buNone/>
            </a:pPr>
            <a:r>
              <a:rPr lang="lt-LT" b="1" dirty="0" smtClean="0"/>
              <a:t>Apskaičiuokite </a:t>
            </a:r>
            <a:r>
              <a:rPr lang="lt-LT" b="1" dirty="0"/>
              <a:t>darbą, atliekamą pakeliant mašiną</a:t>
            </a:r>
            <a:r>
              <a:rPr lang="lt-LT" b="1" dirty="0" smtClean="0"/>
              <a:t>.</a:t>
            </a:r>
          </a:p>
        </p:txBody>
      </p:sp>
      <p:pic>
        <p:nvPicPr>
          <p:cNvPr id="4" name="Paveikslėlis 3"/>
          <p:cNvPicPr>
            <a:picLocks noChangeAspect="1"/>
          </p:cNvPicPr>
          <p:nvPr/>
        </p:nvPicPr>
        <p:blipFill rotWithShape="1">
          <a:blip r:embed="rId2"/>
          <a:srcRect l="47746" t="49719" r="32389" b="31806"/>
          <a:stretch/>
        </p:blipFill>
        <p:spPr>
          <a:xfrm>
            <a:off x="7129878" y="4112677"/>
            <a:ext cx="4025068" cy="2105831"/>
          </a:xfrm>
          <a:prstGeom prst="rect">
            <a:avLst/>
          </a:prstGeom>
        </p:spPr>
      </p:pic>
      <p:sp>
        <p:nvSpPr>
          <p:cNvPr id="8" name="Stačiakampis 7"/>
          <p:cNvSpPr/>
          <p:nvPr/>
        </p:nvSpPr>
        <p:spPr>
          <a:xfrm>
            <a:off x="1141411" y="3097014"/>
            <a:ext cx="9490729" cy="1384995"/>
          </a:xfrm>
          <a:prstGeom prst="rect">
            <a:avLst/>
          </a:prstGeom>
        </p:spPr>
        <p:txBody>
          <a:bodyPr wrap="square">
            <a:spAutoFit/>
          </a:bodyPr>
          <a:lstStyle/>
          <a:p>
            <a:r>
              <a:rPr lang="en-US" sz="2400" dirty="0" smtClean="0"/>
              <a:t>                                </a:t>
            </a:r>
            <a:r>
              <a:rPr lang="en-US" sz="2400" dirty="0" err="1" smtClean="0"/>
              <a:t>Sprendimas</a:t>
            </a:r>
            <a:r>
              <a:rPr lang="en-US" sz="2400" dirty="0" smtClean="0"/>
              <a:t>:</a:t>
            </a:r>
          </a:p>
          <a:p>
            <a:r>
              <a:rPr lang="en-US" sz="2400" dirty="0"/>
              <a:t> </a:t>
            </a:r>
            <a:r>
              <a:rPr lang="en-US" sz="2400" dirty="0" smtClean="0"/>
              <a:t>                               A </a:t>
            </a:r>
            <a:r>
              <a:rPr lang="en-US" sz="2400" dirty="0"/>
              <a:t>= </a:t>
            </a:r>
            <a:r>
              <a:rPr lang="en-US" sz="2400" dirty="0" err="1"/>
              <a:t>mgh</a:t>
            </a:r>
            <a:r>
              <a:rPr lang="en-US" sz="2400" dirty="0"/>
              <a:t> = </a:t>
            </a:r>
            <a:r>
              <a:rPr lang="en-US" sz="2400" dirty="0" smtClean="0"/>
              <a:t>3000kg </a:t>
            </a:r>
            <a:r>
              <a:rPr lang="en-US" sz="2400" dirty="0"/>
              <a:t>* 10 m / </a:t>
            </a:r>
            <a:r>
              <a:rPr lang="lt-LT" sz="2400" dirty="0" smtClean="0"/>
              <a:t>s</a:t>
            </a:r>
            <a:r>
              <a:rPr lang="lt-LT" sz="2400" baseline="30000" dirty="0" smtClean="0"/>
              <a:t>2</a:t>
            </a:r>
            <a:r>
              <a:rPr lang="en-US" sz="2400" dirty="0" smtClean="0"/>
              <a:t> *2m =</a:t>
            </a:r>
            <a:endParaRPr lang="en-US" sz="2400" dirty="0"/>
          </a:p>
          <a:p>
            <a:r>
              <a:rPr lang="en-US" dirty="0"/>
              <a:t/>
            </a:r>
            <a:br>
              <a:rPr lang="en-US" dirty="0"/>
            </a:br>
            <a:endParaRPr lang="en-US" dirty="0"/>
          </a:p>
        </p:txBody>
      </p:sp>
      <p:pic>
        <p:nvPicPr>
          <p:cNvPr id="2050" name="Picture 2" descr="cleard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697865" y="3453650"/>
            <a:ext cx="889094" cy="830997"/>
          </a:xfrm>
          <a:prstGeom prst="rect">
            <a:avLst/>
          </a:prstGeom>
          <a:noFill/>
        </p:spPr>
        <p:txBody>
          <a:bodyPr wrap="square" rtlCol="0">
            <a:spAutoFit/>
          </a:bodyPr>
          <a:lstStyle/>
          <a:p>
            <a:pPr lvl="0"/>
            <a:r>
              <a:rPr lang="en-US" sz="2400" dirty="0" smtClean="0">
                <a:solidFill>
                  <a:prstClr val="white"/>
                </a:solidFill>
              </a:rPr>
              <a:t>60kJ</a:t>
            </a:r>
            <a:endParaRPr lang="lt-LT" sz="2400" dirty="0" smtClean="0">
              <a:solidFill>
                <a:prstClr val="white"/>
              </a:solidFill>
            </a:endParaRPr>
          </a:p>
          <a:p>
            <a:pPr lvl="0"/>
            <a:endParaRPr lang="lt-LT" sz="2400" dirty="0">
              <a:solidFill>
                <a:prstClr val="white"/>
              </a:solidFill>
            </a:endParaRPr>
          </a:p>
        </p:txBody>
      </p:sp>
      <p:sp>
        <p:nvSpPr>
          <p:cNvPr id="7" name="TextBox 6"/>
          <p:cNvSpPr txBox="1"/>
          <p:nvPr/>
        </p:nvSpPr>
        <p:spPr>
          <a:xfrm>
            <a:off x="1371600" y="3801869"/>
            <a:ext cx="6732494" cy="461665"/>
          </a:xfrm>
          <a:prstGeom prst="rect">
            <a:avLst/>
          </a:prstGeom>
          <a:noFill/>
        </p:spPr>
        <p:txBody>
          <a:bodyPr wrap="square" rtlCol="0">
            <a:spAutoFit/>
          </a:bodyPr>
          <a:lstStyle/>
          <a:p>
            <a:pPr lvl="0"/>
            <a:r>
              <a:rPr lang="en-US" sz="2400" dirty="0" smtClean="0">
                <a:solidFill>
                  <a:prstClr val="white"/>
                </a:solidFill>
              </a:rPr>
              <a:t>                             </a:t>
            </a:r>
            <a:r>
              <a:rPr lang="lt-LT" sz="2400" dirty="0" smtClean="0">
                <a:solidFill>
                  <a:prstClr val="white"/>
                </a:solidFill>
              </a:rPr>
              <a:t>Atsakymas</a:t>
            </a:r>
            <a:r>
              <a:rPr lang="lt-LT" sz="2400" dirty="0">
                <a:solidFill>
                  <a:prstClr val="white"/>
                </a:solidFill>
              </a:rPr>
              <a:t>: 60kJ</a:t>
            </a:r>
          </a:p>
        </p:txBody>
      </p:sp>
      <p:cxnSp>
        <p:nvCxnSpPr>
          <p:cNvPr id="9" name="Tiesioji jungtis 8"/>
          <p:cNvCxnSpPr/>
          <p:nvPr/>
        </p:nvCxnSpPr>
        <p:spPr>
          <a:xfrm flipH="1">
            <a:off x="3827929" y="3097014"/>
            <a:ext cx="17930" cy="22997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15395" y="3085846"/>
            <a:ext cx="2286000" cy="1015663"/>
          </a:xfrm>
          <a:prstGeom prst="rect">
            <a:avLst/>
          </a:prstGeom>
          <a:noFill/>
        </p:spPr>
        <p:txBody>
          <a:bodyPr wrap="square" rtlCol="0">
            <a:spAutoFit/>
          </a:bodyPr>
          <a:lstStyle/>
          <a:p>
            <a:r>
              <a:rPr lang="en-US" sz="2000" dirty="0" err="1" smtClean="0"/>
              <a:t>Duota</a:t>
            </a:r>
            <a:r>
              <a:rPr lang="en-US" sz="2000" dirty="0" smtClean="0"/>
              <a:t>:</a:t>
            </a:r>
          </a:p>
          <a:p>
            <a:r>
              <a:rPr lang="en-US" sz="2000" dirty="0" smtClean="0"/>
              <a:t>h=2m</a:t>
            </a:r>
          </a:p>
          <a:p>
            <a:r>
              <a:rPr lang="en-US" sz="2000" dirty="0" smtClean="0"/>
              <a:t>m=3000t</a:t>
            </a:r>
          </a:p>
        </p:txBody>
      </p:sp>
      <p:cxnSp>
        <p:nvCxnSpPr>
          <p:cNvPr id="12" name="Tiesioji jungtis 11"/>
          <p:cNvCxnSpPr/>
          <p:nvPr/>
        </p:nvCxnSpPr>
        <p:spPr>
          <a:xfrm>
            <a:off x="2515395" y="4164089"/>
            <a:ext cx="13214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631936" y="4159728"/>
            <a:ext cx="1213923" cy="646331"/>
          </a:xfrm>
          <a:prstGeom prst="rect">
            <a:avLst/>
          </a:prstGeom>
          <a:noFill/>
        </p:spPr>
        <p:txBody>
          <a:bodyPr wrap="square" rtlCol="0">
            <a:spAutoFit/>
          </a:bodyPr>
          <a:lstStyle/>
          <a:p>
            <a:r>
              <a:rPr lang="en-US" dirty="0" err="1" smtClean="0"/>
              <a:t>Rasti</a:t>
            </a:r>
            <a:r>
              <a:rPr lang="en-US" dirty="0" smtClean="0"/>
              <a:t>:</a:t>
            </a:r>
          </a:p>
          <a:p>
            <a:r>
              <a:rPr lang="en-US" dirty="0" smtClean="0"/>
              <a:t>A-?</a:t>
            </a:r>
            <a:endParaRPr lang="en-US" dirty="0"/>
          </a:p>
        </p:txBody>
      </p:sp>
    </p:spTree>
    <p:extLst>
      <p:ext uri="{BB962C8B-B14F-4D97-AF65-F5344CB8AC3E}">
        <p14:creationId xmlns:p14="http://schemas.microsoft.com/office/powerpoint/2010/main" val="4085968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5. Uždavinys: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3" y="2249487"/>
            <a:ext cx="7506932" cy="3541714"/>
          </a:xfrm>
        </p:spPr>
        <p:txBody>
          <a:bodyPr/>
          <a:lstStyle/>
          <a:p>
            <a:pPr marL="0" indent="0">
              <a:buNone/>
            </a:pPr>
            <a:r>
              <a:rPr lang="lt-LT" sz="2000" b="1" dirty="0" smtClean="0"/>
              <a:t>Ant </a:t>
            </a:r>
            <a:r>
              <a:rPr lang="lt-LT" sz="2000" b="1" dirty="0"/>
              <a:t>stalo stovi </a:t>
            </a:r>
            <a:r>
              <a:rPr lang="lt-LT" sz="2000" b="1" dirty="0" smtClean="0"/>
              <a:t>sunkūs maišai, prikrauti akmenų, kurie </a:t>
            </a:r>
            <a:r>
              <a:rPr lang="lt-LT" sz="2000" b="1" dirty="0"/>
              <a:t>turi būti </a:t>
            </a:r>
            <a:r>
              <a:rPr lang="lt-LT" sz="2000" b="1" dirty="0" smtClean="0"/>
              <a:t>pakelti į </a:t>
            </a:r>
            <a:r>
              <a:rPr lang="lt-LT" sz="2000" b="1" dirty="0"/>
              <a:t>lentyną. Norint pakelti </a:t>
            </a:r>
            <a:r>
              <a:rPr lang="lt-LT" sz="2000" b="1" dirty="0" smtClean="0"/>
              <a:t>šiuos maišus, </a:t>
            </a:r>
            <a:r>
              <a:rPr lang="lt-LT" sz="2000" b="1" dirty="0"/>
              <a:t>reikia atlikti darbą. Jei </a:t>
            </a:r>
            <a:r>
              <a:rPr lang="lt-LT" sz="2000" b="1" dirty="0" smtClean="0"/>
              <a:t>maišai sveria </a:t>
            </a:r>
            <a:r>
              <a:rPr lang="lt-LT" sz="2000" b="1" dirty="0"/>
              <a:t>50 N ir </a:t>
            </a:r>
            <a:r>
              <a:rPr lang="lt-LT" sz="2000" b="1" dirty="0" smtClean="0"/>
              <a:t>juos reikia </a:t>
            </a:r>
            <a:r>
              <a:rPr lang="lt-LT" sz="2000" b="1" dirty="0"/>
              <a:t>pakelti </a:t>
            </a:r>
            <a:r>
              <a:rPr lang="lt-LT" sz="2000" b="1" dirty="0" smtClean="0"/>
              <a:t>aukštyn </a:t>
            </a:r>
            <a:r>
              <a:rPr lang="lt-LT" sz="2000" b="1" dirty="0"/>
              <a:t>2 </a:t>
            </a:r>
            <a:r>
              <a:rPr lang="lt-LT" sz="2000" b="1" dirty="0" smtClean="0"/>
              <a:t>metrus, kokį mechaninį darbą </a:t>
            </a:r>
            <a:r>
              <a:rPr lang="lt-LT" sz="2000" b="1" dirty="0"/>
              <a:t>atliks žmogus?</a:t>
            </a:r>
            <a:endParaRPr lang="en-US" sz="2000" b="1" dirty="0"/>
          </a:p>
        </p:txBody>
      </p:sp>
      <p:pic>
        <p:nvPicPr>
          <p:cNvPr id="5" name="Paveikslėlis 4"/>
          <p:cNvPicPr>
            <a:picLocks noChangeAspect="1"/>
          </p:cNvPicPr>
          <p:nvPr/>
        </p:nvPicPr>
        <p:blipFill>
          <a:blip r:embed="rId2"/>
          <a:stretch>
            <a:fillRect/>
          </a:stretch>
        </p:blipFill>
        <p:spPr>
          <a:xfrm>
            <a:off x="8725256" y="2643320"/>
            <a:ext cx="2654893" cy="3037378"/>
          </a:xfrm>
          <a:prstGeom prst="rect">
            <a:avLst/>
          </a:prstGeom>
        </p:spPr>
      </p:pic>
      <p:sp>
        <p:nvSpPr>
          <p:cNvPr id="6" name="TextBox 5"/>
          <p:cNvSpPr txBox="1"/>
          <p:nvPr/>
        </p:nvSpPr>
        <p:spPr>
          <a:xfrm>
            <a:off x="1064502" y="3890456"/>
            <a:ext cx="5272755" cy="1200329"/>
          </a:xfrm>
          <a:prstGeom prst="rect">
            <a:avLst/>
          </a:prstGeom>
          <a:noFill/>
        </p:spPr>
        <p:txBody>
          <a:bodyPr wrap="square" rtlCol="0">
            <a:spAutoFit/>
          </a:bodyPr>
          <a:lstStyle/>
          <a:p>
            <a:r>
              <a:rPr lang="en-US" sz="2400" dirty="0" smtClean="0"/>
              <a:t>                            </a:t>
            </a:r>
            <a:r>
              <a:rPr lang="en-US" sz="2400" dirty="0" err="1" smtClean="0"/>
              <a:t>Sprendimas</a:t>
            </a:r>
            <a:r>
              <a:rPr lang="en-US" sz="2400" dirty="0" smtClean="0"/>
              <a:t>:</a:t>
            </a:r>
          </a:p>
          <a:p>
            <a:r>
              <a:rPr lang="en-US" sz="2400" dirty="0"/>
              <a:t> </a:t>
            </a:r>
            <a:r>
              <a:rPr lang="en-US" sz="2400" dirty="0" smtClean="0"/>
              <a:t>                            </a:t>
            </a:r>
            <a:r>
              <a:rPr lang="lt-LT" sz="2400" dirty="0" smtClean="0"/>
              <a:t>A </a:t>
            </a:r>
            <a:r>
              <a:rPr lang="en-US" sz="2400" dirty="0" smtClean="0"/>
              <a:t>=</a:t>
            </a:r>
            <a:r>
              <a:rPr lang="lt-LT" sz="2400" dirty="0"/>
              <a:t> </a:t>
            </a:r>
            <a:r>
              <a:rPr lang="lt-LT" sz="2400" dirty="0" err="1" smtClean="0"/>
              <a:t>Fs</a:t>
            </a:r>
            <a:endParaRPr lang="lt-LT" sz="2400" dirty="0" smtClean="0"/>
          </a:p>
          <a:p>
            <a:r>
              <a:rPr lang="en-US" sz="2400" dirty="0" smtClean="0"/>
              <a:t>                            </a:t>
            </a:r>
            <a:r>
              <a:rPr lang="lt-LT" sz="2400" dirty="0" smtClean="0"/>
              <a:t>A </a:t>
            </a:r>
            <a:r>
              <a:rPr lang="en-US" sz="2400" dirty="0" smtClean="0"/>
              <a:t> = 50*2 =</a:t>
            </a:r>
            <a:r>
              <a:rPr lang="lt-LT" sz="2400" dirty="0" smtClean="0"/>
              <a:t> </a:t>
            </a:r>
          </a:p>
        </p:txBody>
      </p:sp>
      <p:sp>
        <p:nvSpPr>
          <p:cNvPr id="4" name="TextBox 3"/>
          <p:cNvSpPr txBox="1"/>
          <p:nvPr/>
        </p:nvSpPr>
        <p:spPr>
          <a:xfrm>
            <a:off x="4984270" y="4589314"/>
            <a:ext cx="1676400" cy="461665"/>
          </a:xfrm>
          <a:prstGeom prst="rect">
            <a:avLst/>
          </a:prstGeom>
          <a:noFill/>
        </p:spPr>
        <p:txBody>
          <a:bodyPr wrap="square" rtlCol="0">
            <a:spAutoFit/>
          </a:bodyPr>
          <a:lstStyle/>
          <a:p>
            <a:pPr lvl="0"/>
            <a:r>
              <a:rPr lang="lt-LT" sz="2400" dirty="0">
                <a:solidFill>
                  <a:prstClr val="white"/>
                </a:solidFill>
              </a:rPr>
              <a:t>100J</a:t>
            </a:r>
          </a:p>
        </p:txBody>
      </p:sp>
      <p:sp>
        <p:nvSpPr>
          <p:cNvPr id="7" name="TextBox 6"/>
          <p:cNvSpPr txBox="1"/>
          <p:nvPr/>
        </p:nvSpPr>
        <p:spPr>
          <a:xfrm>
            <a:off x="1960385" y="5052334"/>
            <a:ext cx="5868987" cy="461665"/>
          </a:xfrm>
          <a:prstGeom prst="rect">
            <a:avLst/>
          </a:prstGeom>
          <a:noFill/>
        </p:spPr>
        <p:txBody>
          <a:bodyPr wrap="square" rtlCol="0">
            <a:spAutoFit/>
          </a:bodyPr>
          <a:lstStyle/>
          <a:p>
            <a:pPr lvl="0"/>
            <a:r>
              <a:rPr lang="en-US" sz="2400" dirty="0" smtClean="0">
                <a:solidFill>
                  <a:prstClr val="white"/>
                </a:solidFill>
              </a:rPr>
              <a:t>                 </a:t>
            </a:r>
            <a:r>
              <a:rPr lang="lt-LT" sz="2400" dirty="0" smtClean="0">
                <a:solidFill>
                  <a:prstClr val="white"/>
                </a:solidFill>
              </a:rPr>
              <a:t>Atsakymas</a:t>
            </a:r>
            <a:r>
              <a:rPr lang="lt-LT" sz="2400" dirty="0">
                <a:solidFill>
                  <a:prstClr val="white"/>
                </a:solidFill>
              </a:rPr>
              <a:t>: 100J</a:t>
            </a:r>
            <a:endParaRPr lang="en-US" sz="2400" dirty="0">
              <a:solidFill>
                <a:prstClr val="white"/>
              </a:solidFill>
            </a:endParaRPr>
          </a:p>
        </p:txBody>
      </p:sp>
      <p:cxnSp>
        <p:nvCxnSpPr>
          <p:cNvPr id="9" name="Tiesioji jungtis 8"/>
          <p:cNvCxnSpPr/>
          <p:nvPr/>
        </p:nvCxnSpPr>
        <p:spPr>
          <a:xfrm>
            <a:off x="3343835" y="3905429"/>
            <a:ext cx="17930" cy="163475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241877" y="3785706"/>
            <a:ext cx="1828800" cy="1292662"/>
          </a:xfrm>
          <a:prstGeom prst="rect">
            <a:avLst/>
          </a:prstGeom>
          <a:noFill/>
        </p:spPr>
        <p:txBody>
          <a:bodyPr wrap="square" rtlCol="0">
            <a:spAutoFit/>
          </a:bodyPr>
          <a:lstStyle/>
          <a:p>
            <a:r>
              <a:rPr lang="en-US" sz="2000" dirty="0" err="1" smtClean="0"/>
              <a:t>Duota</a:t>
            </a:r>
            <a:r>
              <a:rPr lang="en-US" sz="2000" dirty="0" smtClean="0"/>
              <a:t>:</a:t>
            </a:r>
          </a:p>
          <a:p>
            <a:r>
              <a:rPr lang="en-US" sz="2000" dirty="0" smtClean="0"/>
              <a:t>F=50N</a:t>
            </a:r>
          </a:p>
          <a:p>
            <a:r>
              <a:rPr lang="en-US" sz="2000" dirty="0" smtClean="0"/>
              <a:t>h=2m</a:t>
            </a:r>
          </a:p>
          <a:p>
            <a:endParaRPr lang="en-US" dirty="0"/>
          </a:p>
        </p:txBody>
      </p:sp>
      <p:cxnSp>
        <p:nvCxnSpPr>
          <p:cNvPr id="12" name="Tiesioji jungtis 11"/>
          <p:cNvCxnSpPr/>
          <p:nvPr/>
        </p:nvCxnSpPr>
        <p:spPr>
          <a:xfrm flipH="1" flipV="1">
            <a:off x="2164966" y="4818638"/>
            <a:ext cx="1178870" cy="43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349454" y="4869023"/>
            <a:ext cx="1012311" cy="646331"/>
          </a:xfrm>
          <a:prstGeom prst="rect">
            <a:avLst/>
          </a:prstGeom>
          <a:noFill/>
        </p:spPr>
        <p:txBody>
          <a:bodyPr wrap="square" rtlCol="0">
            <a:spAutoFit/>
          </a:bodyPr>
          <a:lstStyle/>
          <a:p>
            <a:r>
              <a:rPr lang="en-US" dirty="0" err="1" smtClean="0"/>
              <a:t>Rasti</a:t>
            </a:r>
            <a:r>
              <a:rPr lang="en-US" dirty="0" smtClean="0"/>
              <a:t>:</a:t>
            </a:r>
          </a:p>
          <a:p>
            <a:r>
              <a:rPr lang="en-US" dirty="0" smtClean="0"/>
              <a:t>A-?</a:t>
            </a:r>
            <a:endParaRPr lang="en-US" dirty="0"/>
          </a:p>
        </p:txBody>
      </p:sp>
    </p:spTree>
    <p:extLst>
      <p:ext uri="{BB962C8B-B14F-4D97-AF65-F5344CB8AC3E}">
        <p14:creationId xmlns:p14="http://schemas.microsoft.com/office/powerpoint/2010/main" val="1511978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heel(1)">
                                      <p:cBhvr>
                                        <p:cTn id="12"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123483" y="0"/>
            <a:ext cx="9905998" cy="1003441"/>
          </a:xfrm>
        </p:spPr>
        <p:txBody>
          <a:bodyPr/>
          <a:lstStyle/>
          <a:p>
            <a:r>
              <a:rPr lang="lt-LT" dirty="0" smtClean="0">
                <a:effectLst>
                  <a:outerShdw blurRad="38100" dist="38100" dir="2700000" algn="tl">
                    <a:srgbClr val="000000">
                      <a:alpha val="43137"/>
                    </a:srgbClr>
                  </a:outerShdw>
                </a:effectLst>
              </a:rPr>
              <a:t>6. Uždavinys: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773858" y="1003441"/>
            <a:ext cx="11418142" cy="4975412"/>
          </a:xfrm>
        </p:spPr>
        <p:txBody>
          <a:bodyPr numCol="2">
            <a:noAutofit/>
          </a:bodyPr>
          <a:lstStyle/>
          <a:p>
            <a:pPr marL="0" indent="0">
              <a:buNone/>
            </a:pPr>
            <a:r>
              <a:rPr lang="lt-LT" sz="2000" b="1" dirty="0" smtClean="0">
                <a:effectLst>
                  <a:outerShdw blurRad="38100" dist="38100" dir="2700000" algn="tl">
                    <a:srgbClr val="000000">
                      <a:alpha val="43137"/>
                    </a:srgbClr>
                  </a:outerShdw>
                </a:effectLst>
              </a:rPr>
              <a:t>Per </a:t>
            </a:r>
            <a:r>
              <a:rPr lang="lt-LT" sz="2000" b="1" dirty="0">
                <a:effectLst>
                  <a:outerShdw blurRad="38100" dist="38100" dir="2700000" algn="tl">
                    <a:srgbClr val="000000">
                      <a:alpha val="43137"/>
                    </a:srgbClr>
                  </a:outerShdw>
                </a:effectLst>
              </a:rPr>
              <a:t>parą žmogaus širdis atlieka maždaug 100000 smūgių. Su kiekvienu smūgiu atliekamas toks darbas, koks reikalingas 1 kg masės pasvarui pakelti į 20 cm aukštį. Apskaičiuokite darbą, kurį </a:t>
            </a:r>
            <a:r>
              <a:rPr lang="lt-LT" sz="2000" b="1" dirty="0" smtClean="0">
                <a:effectLst>
                  <a:outerShdw blurRad="38100" dist="38100" dir="2700000" algn="tl">
                    <a:srgbClr val="000000">
                      <a:alpha val="43137"/>
                    </a:srgbClr>
                  </a:outerShdw>
                </a:effectLst>
              </a:rPr>
              <a:t>  atlieka </a:t>
            </a:r>
            <a:r>
              <a:rPr lang="lt-LT" sz="2000" b="1" dirty="0">
                <a:effectLst>
                  <a:outerShdw blurRad="38100" dist="38100" dir="2700000" algn="tl">
                    <a:srgbClr val="000000">
                      <a:alpha val="43137"/>
                    </a:srgbClr>
                  </a:outerShdw>
                </a:effectLst>
              </a:rPr>
              <a:t>žmogaus širdis per parą. Norėdami </a:t>
            </a:r>
            <a:r>
              <a:rPr lang="lt-LT" sz="2000" b="1" dirty="0" smtClean="0">
                <a:effectLst>
                  <a:outerShdw blurRad="38100" dist="38100" dir="2700000" algn="tl">
                    <a:srgbClr val="000000">
                      <a:alpha val="43137"/>
                    </a:srgbClr>
                  </a:outerShdw>
                </a:effectLst>
              </a:rPr>
              <a:t>apskaičiuoti </a:t>
            </a:r>
            <a:r>
              <a:rPr lang="lt-LT" sz="2000" b="1" dirty="0">
                <a:effectLst>
                  <a:outerShdw blurRad="38100" dist="38100" dir="2700000" algn="tl">
                    <a:srgbClr val="000000">
                      <a:alpha val="43137"/>
                    </a:srgbClr>
                  </a:outerShdw>
                </a:effectLst>
              </a:rPr>
              <a:t>darbą, kurį atlieka žmogaus širdis per parą, pirmiausia turime apskaičiuoti, koks darbas atliekamas su kiekvienu širdies smūgiu. Sąlygoje duota, kad žmogaus širdis atlieka maždaug 100000 smūgių per parą. Kiekvienu širdies smūgiu atliekamas darbas, kuris reikalingas 1 kg </a:t>
            </a:r>
            <a:r>
              <a:rPr lang="lt-LT" sz="2000" b="1" dirty="0" smtClean="0">
                <a:effectLst>
                  <a:outerShdw blurRad="38100" dist="38100" dir="2700000" algn="tl">
                    <a:srgbClr val="000000">
                      <a:alpha val="43137"/>
                    </a:srgbClr>
                  </a:outerShdw>
                </a:effectLst>
              </a:rPr>
              <a:t>masės    </a:t>
            </a:r>
            <a:r>
              <a:rPr lang="lt-LT" sz="2000" b="1" dirty="0">
                <a:effectLst>
                  <a:outerShdw blurRad="38100" dist="38100" dir="2700000" algn="tl">
                    <a:srgbClr val="000000">
                      <a:alpha val="43137"/>
                    </a:srgbClr>
                  </a:outerShdw>
                </a:effectLst>
              </a:rPr>
              <a:t>pasvarui pakelti 20 cm </a:t>
            </a:r>
            <a:r>
              <a:rPr lang="lt-LT" sz="2000" b="1" dirty="0" smtClean="0">
                <a:effectLst>
                  <a:outerShdw blurRad="38100" dist="38100" dir="2700000" algn="tl">
                    <a:srgbClr val="000000">
                      <a:alpha val="43137"/>
                    </a:srgbClr>
                  </a:outerShdw>
                </a:effectLst>
              </a:rPr>
              <a:t>aukštį</a:t>
            </a:r>
            <a:r>
              <a:rPr lang="lt-LT" sz="2000" b="1" dirty="0">
                <a:effectLst>
                  <a:outerShdw blurRad="38100" dist="38100" dir="2700000" algn="tl">
                    <a:srgbClr val="000000">
                      <a:alpha val="43137"/>
                    </a:srgbClr>
                  </a:outerShdw>
                </a:effectLst>
              </a:rPr>
              <a:t>.</a:t>
            </a:r>
          </a:p>
          <a:p>
            <a:pPr marL="0" indent="0">
              <a:buNone/>
            </a:pPr>
            <a:endParaRPr lang="lt-LT" sz="1400" dirty="0">
              <a:effectLst>
                <a:outerShdw blurRad="38100" dist="38100" dir="2700000" algn="tl">
                  <a:srgbClr val="000000">
                    <a:alpha val="43137"/>
                  </a:srgbClr>
                </a:outerShdw>
              </a:effectLst>
            </a:endParaRPr>
          </a:p>
          <a:p>
            <a:pPr marL="0" indent="0">
              <a:buNone/>
            </a:pPr>
            <a:endParaRPr lang="lt-LT" sz="1400" dirty="0">
              <a:effectLst>
                <a:outerShdw blurRad="38100" dist="38100" dir="2700000" algn="tl">
                  <a:srgbClr val="000000">
                    <a:alpha val="43137"/>
                  </a:srgbClr>
                </a:outerShdw>
              </a:effectLst>
            </a:endParaRPr>
          </a:p>
        </p:txBody>
      </p:sp>
      <p:pic>
        <p:nvPicPr>
          <p:cNvPr id="4" name="Paveikslėlis 3"/>
          <p:cNvPicPr>
            <a:picLocks noChangeAspect="1"/>
          </p:cNvPicPr>
          <p:nvPr/>
        </p:nvPicPr>
        <p:blipFill>
          <a:blip r:embed="rId2"/>
          <a:stretch>
            <a:fillRect/>
          </a:stretch>
        </p:blipFill>
        <p:spPr>
          <a:xfrm>
            <a:off x="6607588" y="1276561"/>
            <a:ext cx="4874612" cy="3376120"/>
          </a:xfrm>
          <a:prstGeom prst="rect">
            <a:avLst/>
          </a:prstGeom>
        </p:spPr>
      </p:pic>
    </p:spTree>
    <p:extLst>
      <p:ext uri="{BB962C8B-B14F-4D97-AF65-F5344CB8AC3E}">
        <p14:creationId xmlns:p14="http://schemas.microsoft.com/office/powerpoint/2010/main" val="1124506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141412" y="0"/>
            <a:ext cx="9905998" cy="1478570"/>
          </a:xfrm>
        </p:spPr>
        <p:txBody>
          <a:bodyPr/>
          <a:lstStyle/>
          <a:p>
            <a:r>
              <a:rPr lang="lt-LT" dirty="0" smtClean="0"/>
              <a:t>6. Uždavinio sprendimas:</a:t>
            </a:r>
            <a:endParaRPr lang="en-US" dirty="0"/>
          </a:p>
        </p:txBody>
      </p:sp>
      <p:sp>
        <p:nvSpPr>
          <p:cNvPr id="3" name="Turinio vietos rezervavimo ženklas 2"/>
          <p:cNvSpPr>
            <a:spLocks noGrp="1"/>
          </p:cNvSpPr>
          <p:nvPr>
            <p:ph idx="1"/>
          </p:nvPr>
        </p:nvSpPr>
        <p:spPr>
          <a:xfrm>
            <a:off x="1062318" y="1028343"/>
            <a:ext cx="9905999" cy="5818094"/>
          </a:xfrm>
        </p:spPr>
        <p:txBody>
          <a:bodyPr>
            <a:normAutofit/>
          </a:bodyPr>
          <a:lstStyle/>
          <a:p>
            <a:pPr marL="0" indent="0">
              <a:buNone/>
            </a:pPr>
            <a:r>
              <a:rPr lang="lt-LT" dirty="0">
                <a:effectLst>
                  <a:outerShdw blurRad="38100" dist="38100" dir="2700000" algn="tl">
                    <a:srgbClr val="000000">
                      <a:alpha val="43137"/>
                    </a:srgbClr>
                  </a:outerShdw>
                </a:effectLst>
              </a:rPr>
              <a:t>DUOTA: </a:t>
            </a:r>
            <a:endParaRPr lang="lt-LT" dirty="0" smtClean="0">
              <a:effectLst>
                <a:outerShdw blurRad="38100" dist="38100" dir="2700000" algn="tl">
                  <a:srgbClr val="000000">
                    <a:alpha val="43137"/>
                  </a:srgbClr>
                </a:outerShdw>
              </a:effectLst>
            </a:endParaRPr>
          </a:p>
          <a:p>
            <a:pPr marL="0" indent="0">
              <a:buNone/>
            </a:pPr>
            <a:r>
              <a:rPr lang="lt-LT" dirty="0" smtClean="0">
                <a:effectLst>
                  <a:outerShdw blurRad="38100" dist="38100" dir="2700000" algn="tl">
                    <a:srgbClr val="000000">
                      <a:alpha val="43137"/>
                    </a:srgbClr>
                  </a:outerShdw>
                </a:effectLst>
              </a:rPr>
              <a:t>h </a:t>
            </a:r>
            <a:r>
              <a:rPr lang="lt-LT" dirty="0">
                <a:effectLst>
                  <a:outerShdw blurRad="38100" dist="38100" dir="2700000" algn="tl">
                    <a:srgbClr val="000000">
                      <a:alpha val="43137"/>
                    </a:srgbClr>
                  </a:outerShdw>
                </a:effectLst>
              </a:rPr>
              <a:t>= 20 cm = 0.2 m</a:t>
            </a:r>
          </a:p>
          <a:p>
            <a:pPr marL="0" indent="0">
              <a:buNone/>
            </a:pPr>
            <a:r>
              <a:rPr lang="lt-LT" dirty="0">
                <a:effectLst>
                  <a:outerShdw blurRad="38100" dist="38100" dir="2700000" algn="tl">
                    <a:srgbClr val="000000">
                      <a:alpha val="43137"/>
                    </a:srgbClr>
                  </a:outerShdw>
                </a:effectLst>
              </a:rPr>
              <a:t>m = 1 kg</a:t>
            </a:r>
          </a:p>
          <a:p>
            <a:pPr marL="0" indent="0">
              <a:buNone/>
            </a:pPr>
            <a:r>
              <a:rPr lang="lt-LT" dirty="0">
                <a:effectLst>
                  <a:outerShdw blurRad="38100" dist="38100" dir="2700000" algn="tl">
                    <a:srgbClr val="000000">
                      <a:alpha val="43137"/>
                    </a:srgbClr>
                  </a:outerShdw>
                </a:effectLst>
              </a:rPr>
              <a:t>g = 9.8 </a:t>
            </a:r>
            <a:r>
              <a:rPr lang="lt-LT" dirty="0" smtClean="0">
                <a:effectLst>
                  <a:outerShdw blurRad="38100" dist="38100" dir="2700000" algn="tl">
                    <a:srgbClr val="000000">
                      <a:alpha val="43137"/>
                    </a:srgbClr>
                  </a:outerShdw>
                </a:effectLst>
              </a:rPr>
              <a:t>m/</a:t>
            </a:r>
            <a:r>
              <a:rPr lang="lt-LT" dirty="0" smtClean="0"/>
              <a:t>s</a:t>
            </a:r>
            <a:r>
              <a:rPr lang="lt-LT" baseline="30000" dirty="0" smtClean="0"/>
              <a:t>2</a:t>
            </a:r>
            <a:endParaRPr lang="lt-LT" dirty="0">
              <a:effectLst>
                <a:outerShdw blurRad="38100" dist="38100" dir="2700000" algn="tl">
                  <a:srgbClr val="000000">
                    <a:alpha val="43137"/>
                  </a:srgbClr>
                </a:outerShdw>
              </a:effectLst>
            </a:endParaRPr>
          </a:p>
          <a:p>
            <a:pPr marL="0" indent="0">
              <a:buNone/>
            </a:pPr>
            <a:r>
              <a:rPr lang="lt-LT" dirty="0">
                <a:effectLst>
                  <a:outerShdw blurRad="38100" dist="38100" dir="2700000" algn="tl">
                    <a:srgbClr val="000000">
                      <a:alpha val="43137"/>
                    </a:srgbClr>
                  </a:outerShdw>
                </a:effectLst>
              </a:rPr>
              <a:t>N = 100000 smūgių skaičius/parą</a:t>
            </a:r>
          </a:p>
          <a:p>
            <a:pPr marL="0" indent="0">
              <a:buNone/>
            </a:pPr>
            <a:r>
              <a:rPr lang="lt-LT" dirty="0">
                <a:effectLst>
                  <a:outerShdw blurRad="38100" dist="38100" dir="2700000" algn="tl">
                    <a:srgbClr val="000000">
                      <a:alpha val="43137"/>
                    </a:srgbClr>
                  </a:outerShdw>
                </a:effectLst>
              </a:rPr>
              <a:t>RASTI: A-</a:t>
            </a:r>
            <a:r>
              <a:rPr lang="lt-LT" dirty="0" smtClean="0">
                <a:effectLst>
                  <a:outerShdw blurRad="38100" dist="38100" dir="2700000" algn="tl">
                    <a:srgbClr val="000000">
                      <a:alpha val="43137"/>
                    </a:srgbClr>
                  </a:outerShdw>
                </a:effectLst>
              </a:rPr>
              <a:t>?</a:t>
            </a:r>
            <a:endParaRPr lang="lt-LT" dirty="0">
              <a:effectLst>
                <a:outerShdw blurRad="38100" dist="38100" dir="2700000" algn="tl">
                  <a:srgbClr val="000000">
                    <a:alpha val="43137"/>
                  </a:srgbClr>
                </a:outerShdw>
              </a:effectLst>
            </a:endParaRPr>
          </a:p>
        </p:txBody>
      </p:sp>
      <p:cxnSp>
        <p:nvCxnSpPr>
          <p:cNvPr id="5" name="Tiesioji jungtis 4"/>
          <p:cNvCxnSpPr/>
          <p:nvPr/>
        </p:nvCxnSpPr>
        <p:spPr>
          <a:xfrm flipH="1">
            <a:off x="6015317" y="1102659"/>
            <a:ext cx="1" cy="500230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Tiesioji jungtis 6"/>
          <p:cNvCxnSpPr/>
          <p:nvPr/>
        </p:nvCxnSpPr>
        <p:spPr>
          <a:xfrm flipH="1">
            <a:off x="1141412" y="3928424"/>
            <a:ext cx="4864941" cy="89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Stačiakampis 11"/>
          <p:cNvSpPr/>
          <p:nvPr/>
        </p:nvSpPr>
        <p:spPr>
          <a:xfrm>
            <a:off x="6103377" y="1043674"/>
            <a:ext cx="6096000" cy="4247317"/>
          </a:xfrm>
          <a:prstGeom prst="rect">
            <a:avLst/>
          </a:prstGeom>
        </p:spPr>
        <p:txBody>
          <a:bodyPr>
            <a:spAutoFit/>
          </a:bodyPr>
          <a:lstStyle/>
          <a:p>
            <a:r>
              <a:rPr lang="lt-LT" dirty="0">
                <a:effectLst>
                  <a:outerShdw blurRad="38100" dist="38100" dir="2700000" algn="tl">
                    <a:srgbClr val="000000">
                      <a:alpha val="43137"/>
                    </a:srgbClr>
                  </a:outerShdw>
                </a:effectLst>
              </a:rPr>
              <a:t>Sprendimas:</a:t>
            </a:r>
          </a:p>
          <a:p>
            <a:r>
              <a:rPr lang="lt-LT" dirty="0">
                <a:effectLst>
                  <a:outerShdw blurRad="38100" dist="38100" dir="2700000" algn="tl">
                    <a:srgbClr val="000000">
                      <a:alpha val="43137"/>
                    </a:srgbClr>
                  </a:outerShdw>
                </a:effectLst>
              </a:rPr>
              <a:t>A= F*s</a:t>
            </a:r>
          </a:p>
          <a:p>
            <a:r>
              <a:rPr lang="lt-LT" dirty="0">
                <a:effectLst>
                  <a:outerShdw blurRad="38100" dist="38100" dir="2700000" algn="tl">
                    <a:srgbClr val="000000">
                      <a:alpha val="43137"/>
                    </a:srgbClr>
                  </a:outerShdw>
                </a:effectLst>
              </a:rPr>
              <a:t>F s = m*g</a:t>
            </a:r>
          </a:p>
          <a:p>
            <a:r>
              <a:rPr lang="lt-LT" dirty="0">
                <a:effectLst>
                  <a:outerShdw blurRad="38100" dist="38100" dir="2700000" algn="tl">
                    <a:srgbClr val="000000">
                      <a:alpha val="43137"/>
                    </a:srgbClr>
                  </a:outerShdw>
                </a:effectLst>
              </a:rPr>
              <a:t>F s = 1 kg * 9.8 m/s² = 9.8 N</a:t>
            </a:r>
          </a:p>
          <a:p>
            <a:r>
              <a:rPr lang="lt-LT" dirty="0">
                <a:effectLst>
                  <a:outerShdw blurRad="38100" dist="38100" dir="2700000" algn="tl">
                    <a:srgbClr val="000000">
                      <a:alpha val="43137"/>
                    </a:srgbClr>
                  </a:outerShdw>
                </a:effectLst>
              </a:rPr>
              <a:t>A = 9.8 N * 0.20 m =1.96 J (Darbas vienam smūgiui)</a:t>
            </a:r>
          </a:p>
          <a:p>
            <a:r>
              <a:rPr lang="lt-LT" dirty="0">
                <a:effectLst>
                  <a:outerShdw blurRad="38100" dist="38100" dir="2700000" algn="tl">
                    <a:srgbClr val="000000">
                      <a:alpha val="43137"/>
                    </a:srgbClr>
                  </a:outerShdw>
                </a:effectLst>
              </a:rPr>
              <a:t>A = F s * s </a:t>
            </a:r>
          </a:p>
          <a:p>
            <a:r>
              <a:rPr lang="lt-LT" dirty="0">
                <a:effectLst>
                  <a:outerShdw blurRad="38100" dist="38100" dir="2700000" algn="tl">
                    <a:srgbClr val="000000">
                      <a:alpha val="43137"/>
                    </a:srgbClr>
                  </a:outerShdw>
                </a:effectLst>
              </a:rPr>
              <a:t>F s = m*g </a:t>
            </a:r>
          </a:p>
          <a:p>
            <a:r>
              <a:rPr lang="lt-LT" dirty="0">
                <a:effectLst>
                  <a:outerShdw blurRad="38100" dist="38100" dir="2700000" algn="tl">
                    <a:srgbClr val="000000">
                      <a:alpha val="43137"/>
                    </a:srgbClr>
                  </a:outerShdw>
                </a:effectLst>
              </a:rPr>
              <a:t>A = </a:t>
            </a:r>
            <a:r>
              <a:rPr lang="lt-LT" dirty="0" err="1">
                <a:effectLst>
                  <a:outerShdw blurRad="38100" dist="38100" dir="2700000" algn="tl">
                    <a:srgbClr val="000000">
                      <a:alpha val="43137"/>
                    </a:srgbClr>
                  </a:outerShdw>
                </a:effectLst>
              </a:rPr>
              <a:t>mgh</a:t>
            </a:r>
            <a:r>
              <a:rPr lang="lt-LT" dirty="0">
                <a:effectLst>
                  <a:outerShdw blurRad="38100" dist="38100" dir="2700000" algn="tl">
                    <a:srgbClr val="000000">
                      <a:alpha val="43137"/>
                    </a:srgbClr>
                  </a:outerShdw>
                </a:effectLst>
              </a:rPr>
              <a:t> , s=h</a:t>
            </a:r>
          </a:p>
          <a:p>
            <a:r>
              <a:rPr lang="lt-LT" dirty="0">
                <a:effectLst>
                  <a:outerShdw blurRad="38100" dist="38100" dir="2700000" algn="tl">
                    <a:srgbClr val="000000">
                      <a:alpha val="43137"/>
                    </a:srgbClr>
                  </a:outerShdw>
                </a:effectLst>
              </a:rPr>
              <a:t>A = (1kg)×(9.8 m/</a:t>
            </a:r>
            <a:r>
              <a:rPr lang="lt-LT" dirty="0"/>
              <a:t>s</a:t>
            </a:r>
            <a:r>
              <a:rPr lang="lt-LT" baseline="30000" dirty="0"/>
              <a:t>2</a:t>
            </a:r>
            <a:r>
              <a:rPr lang="lt-LT" dirty="0">
                <a:effectLst>
                  <a:outerShdw blurRad="38100" dist="38100" dir="2700000" algn="tl">
                    <a:srgbClr val="000000">
                      <a:alpha val="43137"/>
                    </a:srgbClr>
                  </a:outerShdw>
                </a:effectLst>
              </a:rPr>
              <a:t>)×(0.20m) = 1.96 J</a:t>
            </a:r>
          </a:p>
          <a:p>
            <a:r>
              <a:rPr lang="lt-LT" dirty="0">
                <a:effectLst>
                  <a:outerShdw blurRad="38100" dist="38100" dir="2700000" algn="tl">
                    <a:srgbClr val="000000">
                      <a:alpha val="43137"/>
                    </a:srgbClr>
                  </a:outerShdw>
                </a:effectLst>
              </a:rPr>
              <a:t>Dabar, norint apskaičiuoti visą darbą per dieną, turime padauginti darbą vienam smūgiui iš visų</a:t>
            </a:r>
          </a:p>
          <a:p>
            <a:r>
              <a:rPr lang="lt-LT" dirty="0">
                <a:effectLst>
                  <a:outerShdw blurRad="38100" dist="38100" dir="2700000" algn="tl">
                    <a:srgbClr val="000000">
                      <a:alpha val="43137"/>
                    </a:srgbClr>
                  </a:outerShdw>
                </a:effectLst>
              </a:rPr>
              <a:t>smūgių per dieną:</a:t>
            </a:r>
          </a:p>
          <a:p>
            <a:r>
              <a:rPr lang="lt-LT" dirty="0">
                <a:effectLst>
                  <a:outerShdw blurRad="38100" dist="38100" dir="2700000" algn="tl">
                    <a:srgbClr val="000000">
                      <a:alpha val="43137"/>
                    </a:srgbClr>
                  </a:outerShdw>
                </a:effectLst>
              </a:rPr>
              <a:t>A = m*g*h*N</a:t>
            </a:r>
          </a:p>
          <a:p>
            <a:r>
              <a:rPr lang="lt-LT" dirty="0">
                <a:effectLst>
                  <a:outerShdw blurRad="38100" dist="38100" dir="2700000" algn="tl">
                    <a:srgbClr val="000000">
                      <a:alpha val="43137"/>
                    </a:srgbClr>
                  </a:outerShdw>
                </a:effectLst>
              </a:rPr>
              <a:t>A = 1.96 J * 100,000 </a:t>
            </a:r>
            <a:r>
              <a:rPr lang="lt-LT" dirty="0" smtClean="0">
                <a:effectLst>
                  <a:outerShdw blurRad="38100" dist="38100" dir="2700000" algn="tl">
                    <a:srgbClr val="000000">
                      <a:alpha val="43137"/>
                    </a:srgbClr>
                  </a:outerShdw>
                </a:effectLst>
              </a:rPr>
              <a:t>=</a:t>
            </a:r>
            <a:endParaRPr lang="lt-LT" dirty="0">
              <a:effectLst>
                <a:outerShdw blurRad="38100" dist="38100" dir="2700000" algn="tl">
                  <a:srgbClr val="000000">
                    <a:alpha val="43137"/>
                  </a:srgbClr>
                </a:outerShdw>
              </a:effectLst>
            </a:endParaRPr>
          </a:p>
          <a:p>
            <a:r>
              <a:rPr lang="lt-LT" dirty="0">
                <a:effectLst>
                  <a:outerShdw blurRad="38100" dist="38100" dir="2700000" algn="tl">
                    <a:srgbClr val="000000">
                      <a:alpha val="43137"/>
                    </a:srgbClr>
                  </a:outerShdw>
                </a:effectLst>
              </a:rPr>
              <a:t>Atsakymas</a:t>
            </a:r>
            <a:r>
              <a:rPr lang="lt-LT" dirty="0" smtClean="0">
                <a:effectLst>
                  <a:outerShdw blurRad="38100" dist="38100" dir="2700000" algn="tl">
                    <a:srgbClr val="000000">
                      <a:alpha val="43137"/>
                    </a:srgbClr>
                  </a:outerShdw>
                </a:effectLst>
              </a:rPr>
              <a:t>:</a:t>
            </a:r>
            <a:endParaRPr lang="en-US" dirty="0"/>
          </a:p>
        </p:txBody>
      </p:sp>
      <p:sp>
        <p:nvSpPr>
          <p:cNvPr id="15" name="TextBox 14"/>
          <p:cNvSpPr txBox="1"/>
          <p:nvPr/>
        </p:nvSpPr>
        <p:spPr>
          <a:xfrm>
            <a:off x="8417859" y="4607859"/>
            <a:ext cx="1703294" cy="369332"/>
          </a:xfrm>
          <a:prstGeom prst="rect">
            <a:avLst/>
          </a:prstGeom>
          <a:noFill/>
        </p:spPr>
        <p:txBody>
          <a:bodyPr wrap="square" rtlCol="0">
            <a:spAutoFit/>
          </a:bodyPr>
          <a:lstStyle/>
          <a:p>
            <a:r>
              <a:rPr lang="lt-LT" dirty="0">
                <a:effectLst>
                  <a:outerShdw blurRad="38100" dist="38100" dir="2700000" algn="tl">
                    <a:srgbClr val="000000">
                      <a:alpha val="43137"/>
                    </a:srgbClr>
                  </a:outerShdw>
                </a:effectLst>
              </a:rPr>
              <a:t>196,000 J</a:t>
            </a:r>
            <a:endParaRPr lang="en-US" dirty="0"/>
          </a:p>
        </p:txBody>
      </p:sp>
      <p:sp>
        <p:nvSpPr>
          <p:cNvPr id="16" name="TextBox 15"/>
          <p:cNvSpPr txBox="1"/>
          <p:nvPr/>
        </p:nvSpPr>
        <p:spPr>
          <a:xfrm>
            <a:off x="7209213" y="4887544"/>
            <a:ext cx="3759104" cy="646331"/>
          </a:xfrm>
          <a:prstGeom prst="rect">
            <a:avLst/>
          </a:prstGeom>
          <a:noFill/>
        </p:spPr>
        <p:txBody>
          <a:bodyPr wrap="square" rtlCol="0">
            <a:spAutoFit/>
          </a:bodyPr>
          <a:lstStyle/>
          <a:p>
            <a:r>
              <a:rPr lang="lt-LT" dirty="0">
                <a:effectLst>
                  <a:outerShdw blurRad="38100" dist="38100" dir="2700000" algn="tl">
                    <a:srgbClr val="000000">
                      <a:alpha val="43137"/>
                    </a:srgbClr>
                  </a:outerShdw>
                </a:effectLst>
              </a:rPr>
              <a:t>žmogaus širdis per dieną atlieka apie 196,000 J darbą.</a:t>
            </a:r>
          </a:p>
        </p:txBody>
      </p:sp>
    </p:spTree>
    <p:extLst>
      <p:ext uri="{BB962C8B-B14F-4D97-AF65-F5344CB8AC3E}">
        <p14:creationId xmlns:p14="http://schemas.microsoft.com/office/powerpoint/2010/main" val="37569960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wheel(1)">
                                      <p:cBhvr>
                                        <p:cTn id="12" dur="20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293813" y="0"/>
            <a:ext cx="9905998" cy="1478570"/>
          </a:xfrm>
        </p:spPr>
        <p:txBody>
          <a:bodyPr/>
          <a:lstStyle/>
          <a:p>
            <a:r>
              <a:rPr lang="lt-LT" dirty="0" smtClean="0">
                <a:effectLst>
                  <a:outerShdw blurRad="38100" dist="38100" dir="2700000" algn="tl">
                    <a:srgbClr val="000000">
                      <a:alpha val="43137"/>
                    </a:srgbClr>
                  </a:outerShdw>
                </a:effectLst>
              </a:rPr>
              <a:t>7. Uždavinys: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2" y="1685365"/>
            <a:ext cx="9905999" cy="4831976"/>
          </a:xfrm>
        </p:spPr>
        <p:txBody>
          <a:bodyPr numCol="2">
            <a:normAutofit/>
          </a:bodyPr>
          <a:lstStyle/>
          <a:p>
            <a:pPr marL="0" indent="0">
              <a:buNone/>
            </a:pPr>
            <a:r>
              <a:rPr lang="lt-LT" b="1" dirty="0" smtClean="0"/>
              <a:t> </a:t>
            </a:r>
            <a:r>
              <a:rPr lang="lt-LT" b="1" dirty="0"/>
              <a:t>Ant grindų yra pasvirusi lentyna, ant kurios guli knyga, turinti masę 2 </a:t>
            </a:r>
            <a:r>
              <a:rPr lang="lt-LT" b="1" dirty="0" smtClean="0"/>
              <a:t>kg. Jei </a:t>
            </a:r>
            <a:r>
              <a:rPr lang="lt-LT" b="1" dirty="0"/>
              <a:t>žinote, kad grindų ir knygos paviršių trinties koeficientas yra 0,5, ir </a:t>
            </a:r>
            <a:r>
              <a:rPr lang="lt-LT" b="1" dirty="0" smtClean="0"/>
              <a:t>norite pastumti </a:t>
            </a:r>
            <a:r>
              <a:rPr lang="lt-LT" b="1" dirty="0"/>
              <a:t>knygą per atstumą 3 metrus, kokį mechaninį darbą </a:t>
            </a:r>
            <a:r>
              <a:rPr lang="lt-LT" b="1" dirty="0" smtClean="0"/>
              <a:t>atliksite</a:t>
            </a:r>
            <a:r>
              <a:rPr lang="lt-LT" b="1" dirty="0"/>
              <a:t>?</a:t>
            </a:r>
          </a:p>
          <a:p>
            <a:pPr marL="0" indent="0">
              <a:buNone/>
            </a:pPr>
            <a:endParaRPr lang="en-US" dirty="0"/>
          </a:p>
        </p:txBody>
      </p:sp>
      <p:pic>
        <p:nvPicPr>
          <p:cNvPr id="4" name="Paveikslėlis 3"/>
          <p:cNvPicPr>
            <a:picLocks noChangeAspect="1"/>
          </p:cNvPicPr>
          <p:nvPr/>
        </p:nvPicPr>
        <p:blipFill>
          <a:blip r:embed="rId2"/>
          <a:stretch>
            <a:fillRect/>
          </a:stretch>
        </p:blipFill>
        <p:spPr>
          <a:xfrm>
            <a:off x="7037294" y="1613041"/>
            <a:ext cx="2519081" cy="3838599"/>
          </a:xfrm>
          <a:prstGeom prst="rect">
            <a:avLst/>
          </a:prstGeom>
        </p:spPr>
      </p:pic>
    </p:spTree>
    <p:extLst>
      <p:ext uri="{BB962C8B-B14F-4D97-AF65-F5344CB8AC3E}">
        <p14:creationId xmlns:p14="http://schemas.microsoft.com/office/powerpoint/2010/main" val="1747270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141412" y="0"/>
            <a:ext cx="9905998" cy="1478570"/>
          </a:xfrm>
        </p:spPr>
        <p:txBody>
          <a:bodyPr/>
          <a:lstStyle/>
          <a:p>
            <a:r>
              <a:rPr lang="lt-LT" dirty="0" smtClean="0"/>
              <a:t>7. Uždavinio sprendimas:</a:t>
            </a:r>
            <a:endParaRPr lang="en-US" dirty="0"/>
          </a:p>
        </p:txBody>
      </p:sp>
      <p:sp>
        <p:nvSpPr>
          <p:cNvPr id="3" name="Turinio vietos rezervavimo ženklas 2"/>
          <p:cNvSpPr>
            <a:spLocks noGrp="1"/>
          </p:cNvSpPr>
          <p:nvPr>
            <p:ph idx="1"/>
          </p:nvPr>
        </p:nvSpPr>
        <p:spPr>
          <a:xfrm>
            <a:off x="1141412" y="914400"/>
            <a:ext cx="9905999" cy="5943599"/>
          </a:xfrm>
        </p:spPr>
        <p:txBody>
          <a:bodyPr>
            <a:normAutofit/>
          </a:bodyPr>
          <a:lstStyle/>
          <a:p>
            <a:pPr marL="0" indent="0">
              <a:buNone/>
            </a:pPr>
            <a:r>
              <a:rPr lang="lt-LT" dirty="0"/>
              <a:t>Duota:</a:t>
            </a:r>
          </a:p>
          <a:p>
            <a:pPr marL="0" indent="0">
              <a:buNone/>
            </a:pPr>
            <a:r>
              <a:rPr lang="lt-LT" dirty="0"/>
              <a:t>m = 2 kg</a:t>
            </a:r>
          </a:p>
          <a:p>
            <a:pPr marL="0" indent="0">
              <a:buNone/>
            </a:pPr>
            <a:r>
              <a:rPr lang="lt-LT" dirty="0"/>
              <a:t>s = 3m</a:t>
            </a:r>
          </a:p>
          <a:p>
            <a:pPr marL="0" indent="0">
              <a:buNone/>
            </a:pPr>
            <a:r>
              <a:rPr lang="el-GR" dirty="0"/>
              <a:t>μ = 0,5</a:t>
            </a:r>
          </a:p>
          <a:p>
            <a:pPr marL="0" indent="0">
              <a:buNone/>
            </a:pPr>
            <a:r>
              <a:rPr lang="lt-LT" dirty="0"/>
              <a:t>g = 9,8 m/s</a:t>
            </a:r>
            <a:r>
              <a:rPr lang="lt-LT" baseline="30000" dirty="0"/>
              <a:t>2</a:t>
            </a:r>
            <a:endParaRPr lang="lt-LT" dirty="0"/>
          </a:p>
          <a:p>
            <a:pPr marL="0" indent="0">
              <a:buNone/>
            </a:pPr>
            <a:r>
              <a:rPr lang="lt-LT" dirty="0"/>
              <a:t>Rasti: A - ?</a:t>
            </a:r>
          </a:p>
          <a:p>
            <a:endParaRPr lang="en-US" dirty="0"/>
          </a:p>
        </p:txBody>
      </p:sp>
      <p:cxnSp>
        <p:nvCxnSpPr>
          <p:cNvPr id="5" name="Tiesioji jungtis 4"/>
          <p:cNvCxnSpPr/>
          <p:nvPr/>
        </p:nvCxnSpPr>
        <p:spPr>
          <a:xfrm flipH="1">
            <a:off x="3209365" y="1075765"/>
            <a:ext cx="8964" cy="3810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Tiesioji jungtis 7"/>
          <p:cNvCxnSpPr>
            <a:stCxn id="3" idx="1"/>
          </p:cNvCxnSpPr>
          <p:nvPr/>
        </p:nvCxnSpPr>
        <p:spPr>
          <a:xfrm flipV="1">
            <a:off x="1141412" y="3872754"/>
            <a:ext cx="2067953" cy="1344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tačiakampis 12"/>
          <p:cNvSpPr/>
          <p:nvPr/>
        </p:nvSpPr>
        <p:spPr>
          <a:xfrm>
            <a:off x="3352800" y="1075765"/>
            <a:ext cx="6096000" cy="2862322"/>
          </a:xfrm>
          <a:prstGeom prst="rect">
            <a:avLst/>
          </a:prstGeom>
        </p:spPr>
        <p:txBody>
          <a:bodyPr>
            <a:spAutoFit/>
          </a:bodyPr>
          <a:lstStyle/>
          <a:p>
            <a:r>
              <a:rPr lang="lt-LT" dirty="0"/>
              <a:t>Sprendimas:</a:t>
            </a:r>
          </a:p>
          <a:p>
            <a:r>
              <a:rPr lang="lt-LT" dirty="0"/>
              <a:t>A = F </a:t>
            </a:r>
            <a:r>
              <a:rPr lang="lt-LT" dirty="0" err="1"/>
              <a:t>tr</a:t>
            </a:r>
            <a:r>
              <a:rPr lang="lt-LT" dirty="0"/>
              <a:t> * s </a:t>
            </a:r>
          </a:p>
          <a:p>
            <a:r>
              <a:rPr lang="lt-LT" dirty="0"/>
              <a:t>F </a:t>
            </a:r>
            <a:r>
              <a:rPr lang="lt-LT" dirty="0" err="1"/>
              <a:t>tr</a:t>
            </a:r>
            <a:r>
              <a:rPr lang="lt-LT" dirty="0"/>
              <a:t> = </a:t>
            </a:r>
            <a:r>
              <a:rPr lang="el-GR" dirty="0"/>
              <a:t>μ</a:t>
            </a:r>
            <a:r>
              <a:rPr lang="lt-LT" dirty="0"/>
              <a:t> *F s </a:t>
            </a:r>
          </a:p>
          <a:p>
            <a:r>
              <a:rPr lang="lt-LT" dirty="0"/>
              <a:t>F s = m*g </a:t>
            </a:r>
          </a:p>
          <a:p>
            <a:r>
              <a:rPr lang="lt-LT" dirty="0"/>
              <a:t>F s = 2 kg * 9,8 </a:t>
            </a:r>
            <a:r>
              <a:rPr lang="lt-LT" dirty="0" smtClean="0"/>
              <a:t>m/s</a:t>
            </a:r>
            <a:r>
              <a:rPr lang="lt-LT" baseline="30000" dirty="0" smtClean="0"/>
              <a:t>2</a:t>
            </a:r>
            <a:r>
              <a:rPr lang="lt-LT" dirty="0" smtClean="0"/>
              <a:t> </a:t>
            </a:r>
            <a:r>
              <a:rPr lang="lt-LT" dirty="0"/>
              <a:t>= 19,6 N</a:t>
            </a:r>
          </a:p>
          <a:p>
            <a:r>
              <a:rPr lang="lt-LT" dirty="0"/>
              <a:t>F </a:t>
            </a:r>
            <a:r>
              <a:rPr lang="lt-LT" dirty="0" err="1"/>
              <a:t>tr</a:t>
            </a:r>
            <a:r>
              <a:rPr lang="lt-LT" dirty="0"/>
              <a:t> =</a:t>
            </a:r>
            <a:r>
              <a:rPr lang="el-GR" dirty="0"/>
              <a:t> μ</a:t>
            </a:r>
            <a:r>
              <a:rPr lang="lt-LT" dirty="0"/>
              <a:t>  * F s</a:t>
            </a:r>
          </a:p>
          <a:p>
            <a:r>
              <a:rPr lang="lt-LT" dirty="0"/>
              <a:t>F </a:t>
            </a:r>
            <a:r>
              <a:rPr lang="lt-LT" dirty="0" err="1"/>
              <a:t>tr</a:t>
            </a:r>
            <a:r>
              <a:rPr lang="lt-LT" dirty="0"/>
              <a:t> = 0,5 * 19,6 N = 9,8 N</a:t>
            </a:r>
          </a:p>
          <a:p>
            <a:r>
              <a:rPr lang="lt-LT" dirty="0"/>
              <a:t>A = F </a:t>
            </a:r>
            <a:r>
              <a:rPr lang="lt-LT" dirty="0" err="1"/>
              <a:t>tr</a:t>
            </a:r>
            <a:r>
              <a:rPr lang="lt-LT" dirty="0"/>
              <a:t> * s</a:t>
            </a:r>
          </a:p>
          <a:p>
            <a:r>
              <a:rPr lang="lt-LT" dirty="0"/>
              <a:t>A = 9,8 N * 3 m = </a:t>
            </a:r>
            <a:endParaRPr lang="lt-LT" dirty="0" smtClean="0"/>
          </a:p>
          <a:p>
            <a:r>
              <a:rPr lang="lt-LT" dirty="0" err="1" smtClean="0"/>
              <a:t>Ats</a:t>
            </a:r>
            <a:r>
              <a:rPr lang="lt-LT" dirty="0" smtClean="0"/>
              <a:t>:</a:t>
            </a:r>
            <a:endParaRPr lang="en-US" dirty="0"/>
          </a:p>
        </p:txBody>
      </p:sp>
      <p:sp>
        <p:nvSpPr>
          <p:cNvPr id="15" name="TextBox 14"/>
          <p:cNvSpPr txBox="1"/>
          <p:nvPr/>
        </p:nvSpPr>
        <p:spPr>
          <a:xfrm>
            <a:off x="5112776" y="3263153"/>
            <a:ext cx="1963270" cy="369332"/>
          </a:xfrm>
          <a:prstGeom prst="rect">
            <a:avLst/>
          </a:prstGeom>
          <a:noFill/>
        </p:spPr>
        <p:txBody>
          <a:bodyPr wrap="square" rtlCol="0">
            <a:spAutoFit/>
          </a:bodyPr>
          <a:lstStyle/>
          <a:p>
            <a:r>
              <a:rPr lang="lt-LT" dirty="0"/>
              <a:t>29,4 J </a:t>
            </a:r>
          </a:p>
        </p:txBody>
      </p:sp>
      <p:sp>
        <p:nvSpPr>
          <p:cNvPr id="16" name="TextBox 15"/>
          <p:cNvSpPr txBox="1"/>
          <p:nvPr/>
        </p:nvSpPr>
        <p:spPr>
          <a:xfrm>
            <a:off x="3718764" y="3510433"/>
            <a:ext cx="4751294" cy="1200329"/>
          </a:xfrm>
          <a:prstGeom prst="rect">
            <a:avLst/>
          </a:prstGeom>
          <a:noFill/>
        </p:spPr>
        <p:txBody>
          <a:bodyPr wrap="square" rtlCol="0">
            <a:spAutoFit/>
          </a:bodyPr>
          <a:lstStyle/>
          <a:p>
            <a:r>
              <a:rPr lang="lt-LT" dirty="0"/>
              <a:t>norint pastumti knygą 3 m, kai trinties koeficientas lygus 05 tarp grindų ir knygos, mechaninis darbas, atliktas priešinantis trinties jėgai, yra 29,4 J.</a:t>
            </a:r>
            <a:endParaRPr lang="en-US" dirty="0"/>
          </a:p>
        </p:txBody>
      </p:sp>
    </p:spTree>
    <p:extLst>
      <p:ext uri="{BB962C8B-B14F-4D97-AF65-F5344CB8AC3E}">
        <p14:creationId xmlns:p14="http://schemas.microsoft.com/office/powerpoint/2010/main" val="2586452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Testas:</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2" y="1625644"/>
            <a:ext cx="9905999" cy="4689698"/>
          </a:xfrm>
        </p:spPr>
        <p:txBody>
          <a:bodyPr>
            <a:normAutofit fontScale="92500" lnSpcReduction="10000"/>
          </a:bodyPr>
          <a:lstStyle/>
          <a:p>
            <a:pPr marL="0" indent="0">
              <a:buNone/>
            </a:pPr>
            <a:r>
              <a:rPr lang="lt-LT" sz="1600" b="1" i="1" u="sng" dirty="0" smtClean="0">
                <a:effectLst>
                  <a:outerShdw blurRad="38100" dist="38100" dir="2700000" algn="tl">
                    <a:srgbClr val="000000">
                      <a:alpha val="43137"/>
                    </a:srgbClr>
                  </a:outerShdw>
                </a:effectLst>
              </a:rPr>
              <a:t>1. Mechaninis darbas, tai:</a:t>
            </a:r>
          </a:p>
          <a:p>
            <a:pPr marL="0" indent="0">
              <a:buNone/>
            </a:pPr>
            <a:r>
              <a:rPr lang="lt-LT" sz="1600" dirty="0" smtClean="0"/>
              <a:t>a) jėgos ir nueito kelio sandauga;</a:t>
            </a:r>
          </a:p>
          <a:p>
            <a:pPr marL="0" indent="0">
              <a:buNone/>
            </a:pPr>
            <a:r>
              <a:rPr lang="lt-LT" sz="1600" dirty="0" smtClean="0"/>
              <a:t>b) </a:t>
            </a:r>
            <a:r>
              <a:rPr lang="lt-LT" sz="1600" dirty="0"/>
              <a:t>laiko tarpas</a:t>
            </a:r>
            <a:r>
              <a:rPr lang="lt-LT" sz="1600" dirty="0" smtClean="0"/>
              <a:t>, </a:t>
            </a:r>
            <a:r>
              <a:rPr lang="lt-LT" sz="1600" dirty="0"/>
              <a:t>per kurį kūnas apsisuka vieną kartą</a:t>
            </a:r>
            <a:r>
              <a:rPr lang="lt-LT" sz="1600" dirty="0" smtClean="0"/>
              <a:t>;</a:t>
            </a:r>
          </a:p>
          <a:p>
            <a:pPr marL="0" indent="0">
              <a:buNone/>
            </a:pPr>
            <a:r>
              <a:rPr lang="lt-LT" sz="1600" dirty="0" smtClean="0"/>
              <a:t>c) </a:t>
            </a:r>
            <a:r>
              <a:rPr lang="lt-LT" sz="1600" dirty="0"/>
              <a:t>kūno </a:t>
            </a:r>
            <a:r>
              <a:rPr lang="lt-LT" sz="1600" dirty="0" smtClean="0"/>
              <a:t>judesio </a:t>
            </a:r>
            <a:r>
              <a:rPr lang="lt-LT" sz="1600" dirty="0"/>
              <a:t>kiekių </a:t>
            </a:r>
            <a:r>
              <a:rPr lang="lt-LT" sz="1600" dirty="0" smtClean="0"/>
              <a:t>skirtumas.</a:t>
            </a:r>
          </a:p>
          <a:p>
            <a:pPr marL="0" indent="0">
              <a:buNone/>
            </a:pPr>
            <a:r>
              <a:rPr lang="lt-LT" sz="1600" b="1" i="1" u="sng" dirty="0">
                <a:effectLst>
                  <a:outerShdw blurRad="38100" dist="38100" dir="2700000" algn="tl">
                    <a:srgbClr val="000000">
                      <a:alpha val="43137"/>
                    </a:srgbClr>
                  </a:outerShdw>
                </a:effectLst>
              </a:rPr>
              <a:t>2. Kuris iš išvardytų kūnų turi potencinės ir kinetinės energijos? </a:t>
            </a:r>
            <a:endParaRPr lang="lt-LT" sz="1600" b="1" i="1" u="sng" dirty="0" smtClean="0">
              <a:effectLst>
                <a:outerShdw blurRad="38100" dist="38100" dir="2700000" algn="tl">
                  <a:srgbClr val="000000">
                    <a:alpha val="43137"/>
                  </a:srgbClr>
                </a:outerShdw>
              </a:effectLst>
            </a:endParaRPr>
          </a:p>
          <a:p>
            <a:pPr marL="342900" indent="-342900">
              <a:buAutoNum type="alphaLcParenR"/>
            </a:pPr>
            <a:r>
              <a:rPr lang="lt-LT" sz="1600" dirty="0"/>
              <a:t>I</a:t>
            </a:r>
            <a:r>
              <a:rPr lang="lt-LT" sz="1600" dirty="0" smtClean="0"/>
              <a:t>štempta </a:t>
            </a:r>
            <a:r>
              <a:rPr lang="lt-LT" sz="1600" dirty="0"/>
              <a:t>lanko strėlė; </a:t>
            </a:r>
            <a:endParaRPr lang="lt-LT" sz="1600" dirty="0" smtClean="0"/>
          </a:p>
          <a:p>
            <a:pPr marL="342900" indent="-342900">
              <a:buAutoNum type="alphaLcParenR"/>
            </a:pPr>
            <a:r>
              <a:rPr lang="lt-LT" sz="1600" dirty="0" smtClean="0"/>
              <a:t>ant </a:t>
            </a:r>
            <a:r>
              <a:rPr lang="lt-LT" sz="1600" dirty="0"/>
              <a:t>šakos kabantis obuolys</a:t>
            </a:r>
            <a:r>
              <a:rPr lang="lt-LT" sz="1600" dirty="0" smtClean="0"/>
              <a:t>;</a:t>
            </a:r>
          </a:p>
          <a:p>
            <a:pPr marL="342900" indent="-342900">
              <a:buAutoNum type="alphaLcParenR"/>
            </a:pPr>
            <a:r>
              <a:rPr lang="lt-LT" sz="1600" dirty="0"/>
              <a:t>s</a:t>
            </a:r>
            <a:r>
              <a:rPr lang="lt-LT" sz="1600" dirty="0" smtClean="0"/>
              <a:t>krendanti musė.</a:t>
            </a:r>
          </a:p>
          <a:p>
            <a:pPr marL="0" indent="0">
              <a:buNone/>
            </a:pPr>
            <a:r>
              <a:rPr lang="lt-LT" sz="1600" b="1" i="1" u="sng" dirty="0">
                <a:effectLst>
                  <a:outerShdw blurRad="38100" dist="38100" dir="2700000" algn="tl">
                    <a:srgbClr val="000000">
                      <a:alpha val="43137"/>
                    </a:srgbClr>
                  </a:outerShdw>
                </a:effectLst>
              </a:rPr>
              <a:t>3. Mechaninė energija - fizikinis dydis, rodantis: </a:t>
            </a:r>
            <a:endParaRPr lang="lt-LT" sz="1600" b="1" i="1" u="sng" dirty="0" smtClean="0">
              <a:effectLst>
                <a:outerShdw blurRad="38100" dist="38100" dir="2700000" algn="tl">
                  <a:srgbClr val="000000">
                    <a:alpha val="43137"/>
                  </a:srgbClr>
                </a:outerShdw>
              </a:effectLst>
            </a:endParaRPr>
          </a:p>
          <a:p>
            <a:pPr marL="342900" indent="-342900">
              <a:buAutoNum type="alphaLcParenR"/>
            </a:pPr>
            <a:r>
              <a:rPr lang="lt-LT" sz="1600" dirty="0" smtClean="0"/>
              <a:t>kokia </a:t>
            </a:r>
            <a:r>
              <a:rPr lang="lt-LT" sz="1600" dirty="0"/>
              <a:t>kūno galia; </a:t>
            </a:r>
            <a:endParaRPr lang="lt-LT" sz="1600" dirty="0" smtClean="0"/>
          </a:p>
          <a:p>
            <a:pPr marL="342900" indent="-342900">
              <a:buAutoNum type="alphaLcParenR"/>
            </a:pPr>
            <a:r>
              <a:rPr lang="lt-LT" sz="1600" dirty="0" smtClean="0"/>
              <a:t>kokį </a:t>
            </a:r>
            <a:r>
              <a:rPr lang="lt-LT" sz="1600" dirty="0"/>
              <a:t>darbą atliko kūnas</a:t>
            </a:r>
            <a:r>
              <a:rPr lang="lt-LT" sz="1600" dirty="0" smtClean="0"/>
              <a:t>;</a:t>
            </a:r>
          </a:p>
          <a:p>
            <a:pPr marL="0" indent="0">
              <a:buNone/>
            </a:pPr>
            <a:r>
              <a:rPr lang="lt-LT" sz="1600" dirty="0" smtClean="0"/>
              <a:t>c)  </a:t>
            </a:r>
            <a:r>
              <a:rPr lang="lt-LT" sz="1600" dirty="0"/>
              <a:t>kokį darbą gali atlikti </a:t>
            </a:r>
            <a:r>
              <a:rPr lang="lt-LT" sz="1600" dirty="0" smtClean="0"/>
              <a:t>kūnas.</a:t>
            </a:r>
          </a:p>
        </p:txBody>
      </p:sp>
    </p:spTree>
    <p:extLst>
      <p:ext uri="{BB962C8B-B14F-4D97-AF65-F5344CB8AC3E}">
        <p14:creationId xmlns:p14="http://schemas.microsoft.com/office/powerpoint/2010/main" val="40290084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073045" y="78856"/>
            <a:ext cx="9905999" cy="6475768"/>
          </a:xfrm>
        </p:spPr>
        <p:txBody>
          <a:bodyPr>
            <a:normAutofit/>
          </a:bodyPr>
          <a:lstStyle/>
          <a:p>
            <a:pPr marL="0" indent="0">
              <a:buNone/>
            </a:pPr>
            <a:r>
              <a:rPr lang="lt-LT" sz="1500" b="1" i="1" u="sng" dirty="0" smtClean="0">
                <a:effectLst>
                  <a:outerShdw blurRad="38100" dist="38100" dir="2700000" algn="tl">
                    <a:srgbClr val="000000">
                      <a:alpha val="43137"/>
                    </a:srgbClr>
                  </a:outerShdw>
                </a:effectLst>
              </a:rPr>
              <a:t>4. Kuriuo </a:t>
            </a:r>
            <a:r>
              <a:rPr lang="lt-LT" sz="1500" b="1" i="1" u="sng" dirty="0">
                <a:effectLst>
                  <a:outerShdw blurRad="38100" dist="38100" dir="2700000" algn="tl">
                    <a:srgbClr val="000000">
                      <a:alpha val="43137"/>
                    </a:srgbClr>
                  </a:outerShdw>
                </a:effectLst>
              </a:rPr>
              <a:t>atveju yra atliekamas mechaninis </a:t>
            </a:r>
            <a:r>
              <a:rPr lang="lt-LT" sz="1500" b="1" i="1" u="sng" dirty="0" smtClean="0">
                <a:effectLst>
                  <a:outerShdw blurRad="38100" dist="38100" dir="2700000" algn="tl">
                    <a:srgbClr val="000000">
                      <a:alpha val="43137"/>
                    </a:srgbClr>
                  </a:outerShdw>
                </a:effectLst>
              </a:rPr>
              <a:t>darbas?</a:t>
            </a:r>
            <a:endParaRPr lang="lt-LT" sz="1500" b="1" i="1" u="sng" dirty="0">
              <a:effectLst>
                <a:outerShdw blurRad="38100" dist="38100" dir="2700000" algn="tl">
                  <a:srgbClr val="000000">
                    <a:alpha val="43137"/>
                  </a:srgbClr>
                </a:outerShdw>
              </a:effectLst>
            </a:endParaRPr>
          </a:p>
          <a:p>
            <a:pPr marL="0" indent="0">
              <a:buNone/>
            </a:pPr>
            <a:r>
              <a:rPr lang="lt-LT" sz="1500" dirty="0" smtClean="0"/>
              <a:t>a) obuolys guli ant stalo;</a:t>
            </a:r>
            <a:endParaRPr lang="lt-LT" sz="1500" dirty="0"/>
          </a:p>
          <a:p>
            <a:pPr marL="0" indent="0">
              <a:buNone/>
            </a:pPr>
            <a:r>
              <a:rPr lang="lt-LT" sz="1500" dirty="0" smtClean="0"/>
              <a:t>b) mašina </a:t>
            </a:r>
            <a:r>
              <a:rPr lang="lt-LT" sz="1500" dirty="0"/>
              <a:t>stovi vietoje;</a:t>
            </a:r>
          </a:p>
          <a:p>
            <a:pPr marL="0" indent="0">
              <a:buNone/>
            </a:pPr>
            <a:r>
              <a:rPr lang="lt-LT" sz="1500" dirty="0" smtClean="0"/>
              <a:t>c) du </a:t>
            </a:r>
            <a:r>
              <a:rPr lang="lt-LT" sz="1500" dirty="0"/>
              <a:t>berniukai bėga laiptais</a:t>
            </a:r>
            <a:r>
              <a:rPr lang="lt-LT" sz="1500" dirty="0" smtClean="0"/>
              <a:t>.</a:t>
            </a:r>
          </a:p>
          <a:p>
            <a:pPr marL="0" indent="0">
              <a:buNone/>
            </a:pPr>
            <a:r>
              <a:rPr lang="lt-LT" sz="1500" b="1" i="1" u="sng" dirty="0" smtClean="0">
                <a:effectLst>
                  <a:outerShdw blurRad="38100" dist="38100" dir="2700000" algn="tl">
                    <a:srgbClr val="000000">
                      <a:alpha val="43137"/>
                    </a:srgbClr>
                  </a:outerShdw>
                </a:effectLst>
              </a:rPr>
              <a:t>5. Kurie iš šių fizikinių dydžių matuojami </a:t>
            </a:r>
            <a:r>
              <a:rPr lang="lt-LT" sz="1500" b="1" i="1" u="sng" dirty="0" err="1" smtClean="0">
                <a:effectLst>
                  <a:outerShdw blurRad="38100" dist="38100" dir="2700000" algn="tl">
                    <a:srgbClr val="000000">
                      <a:alpha val="43137"/>
                    </a:srgbClr>
                  </a:outerShdw>
                </a:effectLst>
              </a:rPr>
              <a:t>džauliais</a:t>
            </a:r>
            <a:r>
              <a:rPr lang="lt-LT" sz="1500" b="1" i="1" u="sng" dirty="0" smtClean="0">
                <a:effectLst>
                  <a:outerShdw blurRad="38100" dist="38100" dir="2700000" algn="tl">
                    <a:srgbClr val="000000">
                      <a:alpha val="43137"/>
                    </a:srgbClr>
                  </a:outerShdw>
                </a:effectLst>
              </a:rPr>
              <a:t>?</a:t>
            </a:r>
          </a:p>
          <a:p>
            <a:pPr marL="0" indent="0">
              <a:buNone/>
            </a:pPr>
            <a:r>
              <a:rPr lang="lt-LT" sz="1500" dirty="0" smtClean="0"/>
              <a:t>a) darbas ir masė;</a:t>
            </a:r>
          </a:p>
          <a:p>
            <a:pPr marL="0" indent="0">
              <a:buNone/>
            </a:pPr>
            <a:r>
              <a:rPr lang="lt-LT" sz="1500" dirty="0" smtClean="0"/>
              <a:t>b) darbas ir kondensatoriaus talpa;</a:t>
            </a:r>
          </a:p>
          <a:p>
            <a:pPr marL="0" indent="0">
              <a:buNone/>
            </a:pPr>
            <a:r>
              <a:rPr lang="lt-LT" sz="1500" dirty="0" smtClean="0"/>
              <a:t>c) darbas ir elektros srovės energija.</a:t>
            </a:r>
          </a:p>
          <a:p>
            <a:pPr marL="0" indent="0">
              <a:buNone/>
            </a:pPr>
            <a:r>
              <a:rPr lang="lt-LT" sz="1500" b="1" i="1" u="sng" dirty="0" smtClean="0">
                <a:effectLst>
                  <a:outerShdw blurRad="38100" dist="38100" dir="2700000" algn="tl">
                    <a:srgbClr val="000000">
                      <a:alpha val="43137"/>
                    </a:srgbClr>
                  </a:outerShdw>
                </a:effectLst>
              </a:rPr>
              <a:t>6. Kuris iš šių yra sunkio jėgos ir trinties jėgos atliekamas mechaninis darbas?</a:t>
            </a:r>
          </a:p>
          <a:p>
            <a:pPr marL="342900" indent="-342900">
              <a:buAutoNum type="alphaLcParenR"/>
            </a:pPr>
            <a:r>
              <a:rPr lang="lt-LT" sz="1500" dirty="0" smtClean="0"/>
              <a:t>virtuvės maišytuvo naudojimas;</a:t>
            </a:r>
          </a:p>
          <a:p>
            <a:pPr marL="342900" indent="-342900">
              <a:buAutoNum type="alphaLcParenR"/>
            </a:pPr>
            <a:r>
              <a:rPr lang="lt-LT" sz="1500" dirty="0"/>
              <a:t>s</a:t>
            </a:r>
            <a:r>
              <a:rPr lang="lt-LT" sz="1500" dirty="0" smtClean="0"/>
              <a:t>talo kilnojimas;</a:t>
            </a:r>
          </a:p>
          <a:p>
            <a:pPr marL="342900" indent="-342900">
              <a:buAutoNum type="alphaLcParenR"/>
            </a:pPr>
            <a:r>
              <a:rPr lang="lt-LT" sz="1500" dirty="0" smtClean="0"/>
              <a:t>Elektriniu </a:t>
            </a:r>
            <a:r>
              <a:rPr lang="lt-LT" sz="1500" dirty="0" err="1" smtClean="0"/>
              <a:t>laidynu</a:t>
            </a:r>
            <a:r>
              <a:rPr lang="lt-LT" sz="1500" dirty="0" smtClean="0"/>
              <a:t> judanti srovė.</a:t>
            </a:r>
          </a:p>
          <a:p>
            <a:pPr marL="0" indent="0">
              <a:buNone/>
            </a:pPr>
            <a:r>
              <a:rPr lang="lt-LT" sz="1500" b="1" i="1" u="sng" dirty="0" smtClean="0">
                <a:effectLst>
                  <a:outerShdw blurRad="38100" dist="38100" dir="2700000" algn="tl">
                    <a:srgbClr val="000000">
                      <a:alpha val="43137"/>
                    </a:srgbClr>
                  </a:outerShdw>
                </a:effectLst>
              </a:rPr>
              <a:t>7. Ar atliekamas darbas, kai erdvėlaivis laisvai skrieja </a:t>
            </a:r>
            <a:r>
              <a:rPr lang="lt-LT" sz="1500" b="1" i="1" u="sng" dirty="0" smtClean="0">
                <a:effectLst>
                  <a:outerShdw blurRad="38100" dist="38100" dir="2700000" algn="tl">
                    <a:srgbClr val="000000">
                      <a:alpha val="43137"/>
                    </a:srgbClr>
                  </a:outerShdw>
                </a:effectLst>
              </a:rPr>
              <a:t>apskritimu </a:t>
            </a:r>
            <a:r>
              <a:rPr lang="lt-LT" sz="1500" b="1" i="1" u="sng" dirty="0" smtClean="0">
                <a:effectLst>
                  <a:outerShdw blurRad="38100" dist="38100" dir="2700000" algn="tl">
                    <a:srgbClr val="000000">
                      <a:alpha val="43137"/>
                    </a:srgbClr>
                  </a:outerShdw>
                </a:effectLst>
              </a:rPr>
              <a:t>aplink Žemę?</a:t>
            </a:r>
          </a:p>
          <a:p>
            <a:pPr marL="342900" indent="-342900">
              <a:buAutoNum type="alphaLcParenR"/>
            </a:pPr>
            <a:r>
              <a:rPr lang="lt-LT" sz="1500" dirty="0" smtClean="0"/>
              <a:t>taip;</a:t>
            </a:r>
          </a:p>
          <a:p>
            <a:pPr marL="342900" indent="-342900">
              <a:buAutoNum type="alphaLcParenR"/>
            </a:pPr>
            <a:r>
              <a:rPr lang="lt-LT" sz="1500" dirty="0"/>
              <a:t>n</a:t>
            </a:r>
            <a:r>
              <a:rPr lang="lt-LT" sz="1500" dirty="0" smtClean="0"/>
              <a:t>e;</a:t>
            </a:r>
          </a:p>
          <a:p>
            <a:pPr marL="342900" indent="-342900">
              <a:buAutoNum type="alphaLcParenR"/>
            </a:pPr>
            <a:r>
              <a:rPr lang="lt-LT" sz="1500" dirty="0"/>
              <a:t>p</a:t>
            </a:r>
            <a:r>
              <a:rPr lang="lt-LT" sz="1500" dirty="0" smtClean="0"/>
              <a:t>riklauso nuo erdvėlaivio sandaros.</a:t>
            </a:r>
          </a:p>
          <a:p>
            <a:pPr marL="342900" indent="-342900">
              <a:buAutoNum type="alphaLcParenR"/>
            </a:pPr>
            <a:endParaRPr lang="en-US" sz="1500" dirty="0"/>
          </a:p>
        </p:txBody>
      </p:sp>
    </p:spTree>
    <p:extLst>
      <p:ext uri="{BB962C8B-B14F-4D97-AF65-F5344CB8AC3E}">
        <p14:creationId xmlns:p14="http://schemas.microsoft.com/office/powerpoint/2010/main" val="485035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141412" y="95946"/>
            <a:ext cx="9905999" cy="6304853"/>
          </a:xfrm>
        </p:spPr>
        <p:txBody>
          <a:bodyPr>
            <a:normAutofit/>
          </a:bodyPr>
          <a:lstStyle/>
          <a:p>
            <a:pPr marL="0" indent="0">
              <a:buNone/>
            </a:pPr>
            <a:r>
              <a:rPr lang="lt-LT" sz="1600" b="1" i="1" u="sng" dirty="0" smtClean="0">
                <a:effectLst>
                  <a:outerShdw blurRad="38100" dist="38100" dir="2700000" algn="tl">
                    <a:srgbClr val="000000">
                      <a:alpha val="43137"/>
                    </a:srgbClr>
                  </a:outerShdw>
                </a:effectLst>
              </a:rPr>
              <a:t>8. Ar vienodą mechaninį darbą atliktume pakeldami tą patį kūną į vienodą aukštį Lietuvoje, ašigalyje ir pusiaujuje?</a:t>
            </a:r>
          </a:p>
          <a:p>
            <a:pPr marL="342900" indent="-342900">
              <a:buAutoNum type="alphaLcParenR"/>
            </a:pPr>
            <a:r>
              <a:rPr lang="lt-LT" sz="1600" dirty="0" smtClean="0"/>
              <a:t>ne, atliktume skirtingą darbą ir būtų skirtingas poveikis;</a:t>
            </a:r>
          </a:p>
          <a:p>
            <a:pPr marL="342900" indent="-342900">
              <a:buAutoNum type="alphaLcParenR"/>
            </a:pPr>
            <a:r>
              <a:rPr lang="lt-LT" sz="1600" dirty="0" smtClean="0"/>
              <a:t>taip, atliktume vienodą darbą, ir poveikis būtų vienodas;</a:t>
            </a:r>
          </a:p>
          <a:p>
            <a:pPr marL="342900" indent="-342900">
              <a:buAutoNum type="alphaLcParenR"/>
            </a:pPr>
            <a:r>
              <a:rPr lang="lt-LT" sz="1600" dirty="0" smtClean="0"/>
              <a:t>taip, atliktume vienodą darbą, bet poveikis būtų skirtingas.</a:t>
            </a:r>
            <a:endParaRPr lang="lt-LT" sz="1600" dirty="0"/>
          </a:p>
          <a:p>
            <a:pPr marL="0" indent="0">
              <a:buNone/>
            </a:pPr>
            <a:r>
              <a:rPr lang="lt-LT" sz="1600" b="1" i="1" u="sng" dirty="0" smtClean="0">
                <a:effectLst>
                  <a:outerShdw blurRad="38100" dist="38100" dir="2700000" algn="tl">
                    <a:srgbClr val="000000">
                      <a:alpha val="43137"/>
                    </a:srgbClr>
                  </a:outerShdw>
                </a:effectLst>
              </a:rPr>
              <a:t>9. Kokio mokslininko garbei buvo pavadintas SI sistemos darbo matavimo vienetas?</a:t>
            </a:r>
          </a:p>
          <a:p>
            <a:pPr marL="342900" indent="-342900">
              <a:buAutoNum type="alphaLcParenR"/>
            </a:pPr>
            <a:r>
              <a:rPr lang="lt-LT" sz="1600" dirty="0"/>
              <a:t>š</a:t>
            </a:r>
            <a:r>
              <a:rPr lang="lt-LT" sz="1600" dirty="0" smtClean="0"/>
              <a:t>kotų išradėjo Džeimso Vato;</a:t>
            </a:r>
          </a:p>
          <a:p>
            <a:pPr marL="342900" indent="-342900">
              <a:buAutoNum type="alphaLcParenR"/>
            </a:pPr>
            <a:r>
              <a:rPr lang="lt-LT" sz="1600" dirty="0"/>
              <a:t>a</a:t>
            </a:r>
            <a:r>
              <a:rPr lang="lt-LT" sz="1600" dirty="0" smtClean="0"/>
              <a:t>nglų fizikos Džeimso </a:t>
            </a:r>
            <a:r>
              <a:rPr lang="lt-LT" sz="1600" dirty="0" err="1" smtClean="0"/>
              <a:t>Preskoto</a:t>
            </a:r>
            <a:r>
              <a:rPr lang="lt-LT" sz="1600" dirty="0" smtClean="0"/>
              <a:t> </a:t>
            </a:r>
            <a:r>
              <a:rPr lang="lt-LT" sz="1600" dirty="0" err="1" smtClean="0"/>
              <a:t>Džaulio</a:t>
            </a:r>
            <a:r>
              <a:rPr lang="lt-LT" sz="1600" dirty="0" smtClean="0"/>
              <a:t>;</a:t>
            </a:r>
          </a:p>
          <a:p>
            <a:pPr marL="342900" indent="-342900">
              <a:buAutoNum type="alphaLcParenR"/>
            </a:pPr>
            <a:r>
              <a:rPr lang="lt-LT" sz="1600" dirty="0"/>
              <a:t>v</a:t>
            </a:r>
            <a:r>
              <a:rPr lang="lt-LT" sz="1600" dirty="0" smtClean="0"/>
              <a:t>okiečių ir amerikiečių fiziko Alberto Einšteino.</a:t>
            </a:r>
          </a:p>
          <a:p>
            <a:pPr marL="0" indent="0">
              <a:buNone/>
            </a:pPr>
            <a:r>
              <a:rPr lang="lt-LT" sz="1600" b="1" i="1" u="sng" dirty="0" smtClean="0">
                <a:effectLst>
                  <a:outerShdw blurRad="38100" dist="38100" dir="2700000" algn="tl">
                    <a:srgbClr val="000000">
                      <a:alpha val="43137"/>
                    </a:srgbClr>
                  </a:outerShdw>
                </a:effectLst>
              </a:rPr>
              <a:t>10. Kada kūnas neatliks mechaninio darbo?</a:t>
            </a:r>
          </a:p>
          <a:p>
            <a:pPr marL="0" indent="0">
              <a:buNone/>
            </a:pPr>
            <a:r>
              <a:rPr lang="lt-LT" sz="1600" dirty="0" smtClean="0">
                <a:effectLst>
                  <a:outerShdw blurRad="38100" dist="38100" dir="2700000" algn="tl">
                    <a:srgbClr val="000000">
                      <a:alpha val="43137"/>
                    </a:srgbClr>
                  </a:outerShdw>
                </a:effectLst>
              </a:rPr>
              <a:t>a) kai jis iš inercijos judės netolygiai;</a:t>
            </a:r>
          </a:p>
          <a:p>
            <a:pPr marL="0" indent="0">
              <a:buNone/>
            </a:pPr>
            <a:r>
              <a:rPr lang="lt-LT" sz="1600" dirty="0" smtClean="0">
                <a:effectLst>
                  <a:outerShdw blurRad="38100" dist="38100" dir="2700000" algn="tl">
                    <a:srgbClr val="000000">
                      <a:alpha val="43137"/>
                    </a:srgbClr>
                  </a:outerShdw>
                </a:effectLst>
              </a:rPr>
              <a:t>b) kai jis pasislinks jėgos veikiamas;</a:t>
            </a:r>
          </a:p>
          <a:p>
            <a:pPr marL="0" indent="0">
              <a:buNone/>
            </a:pPr>
            <a:r>
              <a:rPr lang="lt-LT" sz="1600" dirty="0" smtClean="0">
                <a:effectLst>
                  <a:outerShdw blurRad="38100" dist="38100" dir="2700000" algn="tl">
                    <a:srgbClr val="000000">
                      <a:alpha val="43137"/>
                    </a:srgbClr>
                  </a:outerShdw>
                </a:effectLst>
              </a:rPr>
              <a:t>c) kai jo neveikia jėga.</a:t>
            </a:r>
          </a:p>
          <a:p>
            <a:pPr marL="0" indent="0">
              <a:buNone/>
            </a:pPr>
            <a:endParaRPr lang="en-US" sz="1600" dirty="0"/>
          </a:p>
        </p:txBody>
      </p:sp>
    </p:spTree>
    <p:extLst>
      <p:ext uri="{BB962C8B-B14F-4D97-AF65-F5344CB8AC3E}">
        <p14:creationId xmlns:p14="http://schemas.microsoft.com/office/powerpoint/2010/main" val="3109877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Bendri Testo atsakymai:</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2" y="2249487"/>
            <a:ext cx="9905999" cy="4527328"/>
          </a:xfrm>
        </p:spPr>
        <p:txBody>
          <a:bodyPr>
            <a:normAutofit fontScale="85000" lnSpcReduction="20000"/>
          </a:bodyPr>
          <a:lstStyle/>
          <a:p>
            <a:pPr marL="0" indent="0">
              <a:buNone/>
            </a:pPr>
            <a:r>
              <a:rPr lang="lt-LT" dirty="0" smtClean="0"/>
              <a:t>1. a</a:t>
            </a:r>
          </a:p>
          <a:p>
            <a:pPr marL="0" indent="0">
              <a:buNone/>
            </a:pPr>
            <a:r>
              <a:rPr lang="lt-LT" dirty="0" smtClean="0"/>
              <a:t>2. c</a:t>
            </a:r>
          </a:p>
          <a:p>
            <a:pPr marL="0" indent="0">
              <a:buNone/>
            </a:pPr>
            <a:r>
              <a:rPr lang="lt-LT" dirty="0" smtClean="0"/>
              <a:t>3. c</a:t>
            </a:r>
          </a:p>
          <a:p>
            <a:pPr marL="0" indent="0">
              <a:buNone/>
            </a:pPr>
            <a:r>
              <a:rPr lang="lt-LT" dirty="0" smtClean="0"/>
              <a:t>4. c</a:t>
            </a:r>
          </a:p>
          <a:p>
            <a:pPr marL="0" indent="0">
              <a:buNone/>
            </a:pPr>
            <a:r>
              <a:rPr lang="lt-LT" dirty="0" smtClean="0"/>
              <a:t>5. a</a:t>
            </a:r>
          </a:p>
          <a:p>
            <a:pPr marL="0" indent="0">
              <a:buNone/>
            </a:pPr>
            <a:r>
              <a:rPr lang="lt-LT" dirty="0" smtClean="0"/>
              <a:t>6. a</a:t>
            </a:r>
          </a:p>
          <a:p>
            <a:pPr marL="0" indent="0">
              <a:buNone/>
            </a:pPr>
            <a:r>
              <a:rPr lang="lt-LT" dirty="0" smtClean="0"/>
              <a:t>7. a</a:t>
            </a:r>
          </a:p>
          <a:p>
            <a:pPr marL="0" indent="0">
              <a:buNone/>
            </a:pPr>
            <a:r>
              <a:rPr lang="lt-LT" dirty="0" smtClean="0"/>
              <a:t>8. c</a:t>
            </a:r>
          </a:p>
          <a:p>
            <a:pPr marL="0" indent="0">
              <a:buNone/>
            </a:pPr>
            <a:r>
              <a:rPr lang="lt-LT" dirty="0" smtClean="0"/>
              <a:t>9. b</a:t>
            </a:r>
          </a:p>
          <a:p>
            <a:pPr marL="0" indent="0">
              <a:buNone/>
            </a:pPr>
            <a:r>
              <a:rPr lang="lt-LT" dirty="0" smtClean="0"/>
              <a:t>10. c</a:t>
            </a:r>
            <a:endParaRPr lang="en-US" dirty="0"/>
          </a:p>
        </p:txBody>
      </p:sp>
    </p:spTree>
    <p:extLst>
      <p:ext uri="{BB962C8B-B14F-4D97-AF65-F5344CB8AC3E}">
        <p14:creationId xmlns:p14="http://schemas.microsoft.com/office/powerpoint/2010/main" val="4105780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effectLst>
                  <a:outerShdw blurRad="38100" dist="38100" dir="2700000" algn="tl">
                    <a:srgbClr val="000000">
                      <a:alpha val="43137"/>
                    </a:srgbClr>
                  </a:outerShdw>
                </a:effectLst>
              </a:rPr>
              <a:t>Literatūros šaltiniai:</a:t>
            </a:r>
            <a:endParaRPr lang="en-US"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1141412" y="2249487"/>
            <a:ext cx="9905999" cy="4465078"/>
          </a:xfrm>
        </p:spPr>
        <p:txBody>
          <a:bodyPr>
            <a:normAutofit fontScale="92500"/>
          </a:bodyPr>
          <a:lstStyle/>
          <a:p>
            <a:r>
              <a:rPr lang="en-US" dirty="0">
                <a:hlinkClick r:id="rId2"/>
              </a:rPr>
              <a:t>https://</a:t>
            </a:r>
            <a:r>
              <a:rPr lang="en-US" dirty="0" smtClean="0">
                <a:hlinkClick r:id="rId2"/>
              </a:rPr>
              <a:t>upload.wikimedia.org/wikipedia/commons/4/4e/Orbital_motion.gif</a:t>
            </a:r>
            <a:r>
              <a:rPr lang="lt-LT" dirty="0" smtClean="0"/>
              <a:t> - mechaninės sistemos veikimo pavyzdys</a:t>
            </a:r>
          </a:p>
          <a:p>
            <a:r>
              <a:rPr lang="lt-LT" dirty="0" smtClean="0"/>
              <a:t>Vladas </a:t>
            </a:r>
            <a:r>
              <a:rPr lang="lt-LT" dirty="0" err="1" smtClean="0"/>
              <a:t>Valentinavičius</a:t>
            </a:r>
            <a:r>
              <a:rPr lang="lt-LT" dirty="0" smtClean="0"/>
              <a:t> - „Fizika“</a:t>
            </a:r>
          </a:p>
          <a:p>
            <a:r>
              <a:rPr lang="lt-LT" dirty="0" smtClean="0"/>
              <a:t>Stanislovas Jakutis, Loreta </a:t>
            </a:r>
            <a:r>
              <a:rPr lang="lt-LT" dirty="0" err="1" smtClean="0"/>
              <a:t>Ragulienė</a:t>
            </a:r>
            <a:r>
              <a:rPr lang="lt-LT" dirty="0" smtClean="0"/>
              <a:t>, Jūratė </a:t>
            </a:r>
            <a:r>
              <a:rPr lang="lt-LT" dirty="0" err="1" smtClean="0"/>
              <a:t>Sitonytė</a:t>
            </a:r>
            <a:r>
              <a:rPr lang="lt-LT" dirty="0" smtClean="0"/>
              <a:t>, Violeta </a:t>
            </a:r>
            <a:r>
              <a:rPr lang="lt-LT" dirty="0" err="1" smtClean="0"/>
              <a:t>Šlekienė</a:t>
            </a:r>
            <a:r>
              <a:rPr lang="lt-LT" dirty="0" smtClean="0"/>
              <a:t>  - „Fizikos uždavinynas“ VII-X klasei</a:t>
            </a:r>
          </a:p>
          <a:p>
            <a:r>
              <a:rPr lang="lt-LT" dirty="0" smtClean="0"/>
              <a:t>Jolanta Gutauskaitė, Aušra </a:t>
            </a:r>
            <a:r>
              <a:rPr lang="lt-LT" dirty="0" err="1" smtClean="0"/>
              <a:t>Kynienė</a:t>
            </a:r>
            <a:r>
              <a:rPr lang="lt-LT" dirty="0" smtClean="0"/>
              <a:t>, Žana </a:t>
            </a:r>
            <a:r>
              <a:rPr lang="lt-LT" dirty="0" err="1" smtClean="0"/>
              <a:t>Kovaliūnienė</a:t>
            </a:r>
            <a:r>
              <a:rPr lang="lt-LT" dirty="0" smtClean="0"/>
              <a:t>, Petras </a:t>
            </a:r>
            <a:r>
              <a:rPr lang="lt-LT" dirty="0" err="1" smtClean="0"/>
              <a:t>Lozda</a:t>
            </a:r>
            <a:r>
              <a:rPr lang="lt-LT" dirty="0" smtClean="0"/>
              <a:t>, Rimantas </a:t>
            </a:r>
            <a:r>
              <a:rPr lang="lt-LT" dirty="0" err="1" smtClean="0"/>
              <a:t>Rozga</a:t>
            </a:r>
            <a:r>
              <a:rPr lang="lt-LT" dirty="0" smtClean="0"/>
              <a:t>, Edvardas </a:t>
            </a:r>
            <a:r>
              <a:rPr lang="lt-LT" dirty="0" err="1" smtClean="0"/>
              <a:t>Baleišis</a:t>
            </a:r>
            <a:r>
              <a:rPr lang="lt-LT" dirty="0"/>
              <a:t> </a:t>
            </a:r>
            <a:r>
              <a:rPr lang="lt-LT" dirty="0" smtClean="0"/>
              <a:t>- Fizikos vadovėlis 8 klasei „Spektras“ 1 dalis</a:t>
            </a:r>
          </a:p>
          <a:p>
            <a:r>
              <a:rPr lang="lt-LT" dirty="0">
                <a:hlinkClick r:id="rId3"/>
              </a:rPr>
              <a:t>https://</a:t>
            </a:r>
            <a:r>
              <a:rPr lang="lt-LT" dirty="0" smtClean="0">
                <a:hlinkClick r:id="rId3"/>
              </a:rPr>
              <a:t>lt.wikipedia.org/wiki/Mechaninis_darbas</a:t>
            </a:r>
            <a:r>
              <a:rPr lang="lt-LT" dirty="0" smtClean="0"/>
              <a:t> - informacija apie mechaninį darbą iš </a:t>
            </a:r>
            <a:r>
              <a:rPr lang="lt-LT" dirty="0" err="1" smtClean="0"/>
              <a:t>vikipedijos</a:t>
            </a:r>
            <a:endParaRPr lang="lt-LT" dirty="0" smtClean="0"/>
          </a:p>
          <a:p>
            <a:endParaRPr lang="lt-LT" dirty="0" smtClean="0"/>
          </a:p>
          <a:p>
            <a:endParaRPr lang="lt-LT" dirty="0"/>
          </a:p>
          <a:p>
            <a:endParaRPr lang="en-US" dirty="0"/>
          </a:p>
        </p:txBody>
      </p:sp>
    </p:spTree>
    <p:extLst>
      <p:ext uri="{BB962C8B-B14F-4D97-AF65-F5344CB8AC3E}">
        <p14:creationId xmlns:p14="http://schemas.microsoft.com/office/powerpoint/2010/main" val="1572945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5"/>
          <p:cNvPicPr>
            <a:picLocks noChangeAspect="1"/>
          </p:cNvPicPr>
          <p:nvPr/>
        </p:nvPicPr>
        <p:blipFill>
          <a:blip r:embed="rId2"/>
          <a:stretch>
            <a:fillRect/>
          </a:stretch>
        </p:blipFill>
        <p:spPr>
          <a:xfrm>
            <a:off x="0" y="0"/>
            <a:ext cx="12192000" cy="6858000"/>
          </a:xfrm>
          <a:prstGeom prst="rect">
            <a:avLst/>
          </a:prstGeom>
        </p:spPr>
      </p:pic>
      <p:sp>
        <p:nvSpPr>
          <p:cNvPr id="7" name="TextBox 6"/>
          <p:cNvSpPr txBox="1"/>
          <p:nvPr/>
        </p:nvSpPr>
        <p:spPr>
          <a:xfrm>
            <a:off x="2384612" y="2447364"/>
            <a:ext cx="7566212" cy="1569660"/>
          </a:xfrm>
          <a:prstGeom prst="rect">
            <a:avLst/>
          </a:prstGeom>
          <a:noFill/>
        </p:spPr>
        <p:txBody>
          <a:bodyPr wrap="square" rtlCol="0">
            <a:spAutoFit/>
          </a:bodyPr>
          <a:lstStyle/>
          <a:p>
            <a:r>
              <a:rPr lang="lt-LT" sz="9600" dirty="0" smtClean="0">
                <a:solidFill>
                  <a:schemeClr val="tx2">
                    <a:lumMod val="75000"/>
                  </a:schemeClr>
                </a:solidFill>
              </a:rPr>
              <a:t>Ačiū už dėmesį</a:t>
            </a:r>
            <a:endParaRPr lang="en-US" sz="9600" dirty="0">
              <a:solidFill>
                <a:schemeClr val="tx2">
                  <a:lumMod val="75000"/>
                </a:schemeClr>
              </a:solidFill>
            </a:endParaRPr>
          </a:p>
        </p:txBody>
      </p:sp>
    </p:spTree>
    <p:extLst>
      <p:ext uri="{BB962C8B-B14F-4D97-AF65-F5344CB8AC3E}">
        <p14:creationId xmlns:p14="http://schemas.microsoft.com/office/powerpoint/2010/main" val="4052089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andinė">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Grandinė</Template>
  <TotalTime>382</TotalTime>
  <Words>2202</Words>
  <Application>Microsoft Office PowerPoint</Application>
  <PresentationFormat>Plačiaekranė</PresentationFormat>
  <Paragraphs>277</Paragraphs>
  <Slides>34</Slides>
  <Notes>1</Notes>
  <HiddenSlides>0</HiddenSlides>
  <MMClips>1</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34</vt:i4>
      </vt:variant>
    </vt:vector>
  </HeadingPairs>
  <TitlesOfParts>
    <vt:vector size="40" baseType="lpstr">
      <vt:lpstr>Arial</vt:lpstr>
      <vt:lpstr>Calibri</vt:lpstr>
      <vt:lpstr>Times New Roman</vt:lpstr>
      <vt:lpstr>Trebuchet MS</vt:lpstr>
      <vt:lpstr>Tw Cen MT</vt:lpstr>
      <vt:lpstr>Grandinė</vt:lpstr>
      <vt:lpstr>Mechaninis darbas</vt:lpstr>
      <vt:lpstr>Turinys:</vt:lpstr>
      <vt:lpstr>Kokia  yra Fizikinė mechaninio darbo samprata?</vt:lpstr>
      <vt:lpstr>Nuo ko priklauso mechaninis darbas?</vt:lpstr>
      <vt:lpstr>Kuo matuojamas mechaninis darbas?</vt:lpstr>
      <vt:lpstr>Kokia yra buitinė mechaninio darbo samprata?</vt:lpstr>
      <vt:lpstr>Kada kūnas neatlieka mechaninio darbo?</vt:lpstr>
      <vt:lpstr>Kas yra mechaninė energija?</vt:lpstr>
      <vt:lpstr>Kokios yra 3 mechaninės energijos rūšys?</vt:lpstr>
      <vt:lpstr>Koks yra mechaninio darbo ir potencinės energijos ryšys?</vt:lpstr>
      <vt:lpstr>Kaip veikia mechaninė sistema?</vt:lpstr>
      <vt:lpstr>Tiriamasis darbas</vt:lpstr>
      <vt:lpstr>Tiriamasis darbas</vt:lpstr>
      <vt:lpstr>Tiriamasis darbas</vt:lpstr>
      <vt:lpstr>Tiriamasis darbas</vt:lpstr>
      <vt:lpstr>Tiriamasis darbas</vt:lpstr>
      <vt:lpstr>Tiriamasis darbas</vt:lpstr>
      <vt:lpstr>Tiriamasis darbas</vt:lpstr>
      <vt:lpstr>Tiriamasis darbas</vt:lpstr>
      <vt:lpstr>1. Uždavinys:</vt:lpstr>
      <vt:lpstr>2. Uždavinys:</vt:lpstr>
      <vt:lpstr>3. Uždavinys:</vt:lpstr>
      <vt:lpstr>4. Uždavinys:</vt:lpstr>
      <vt:lpstr>5. Uždavinys:</vt:lpstr>
      <vt:lpstr>6. Uždavinys:</vt:lpstr>
      <vt:lpstr>6. Uždavinio sprendimas:</vt:lpstr>
      <vt:lpstr>7. Uždavinys:</vt:lpstr>
      <vt:lpstr>7. Uždavinio sprendimas:</vt:lpstr>
      <vt:lpstr>Testas:</vt:lpstr>
      <vt:lpstr>„PowerPoint“ pateiktis</vt:lpstr>
      <vt:lpstr>„PowerPoint“ pateiktis</vt:lpstr>
      <vt:lpstr>Bendri Testo atsakymai:</vt:lpstr>
      <vt:lpstr>Literatūros šaltiniai:</vt:lpstr>
      <vt:lpstr>„PowerPoint“ pateiktis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Mechaninis darbas</dc:title>
  <dc:creator>MARIJA</dc:creator>
  <cp:lastModifiedBy>MARIJA</cp:lastModifiedBy>
  <cp:revision>51</cp:revision>
  <dcterms:created xsi:type="dcterms:W3CDTF">2024-04-14T13:54:24Z</dcterms:created>
  <dcterms:modified xsi:type="dcterms:W3CDTF">2024-05-18T07:44:29Z</dcterms:modified>
</cp:coreProperties>
</file>