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6" r:id="rId2"/>
    <p:sldId id="311" r:id="rId3"/>
    <p:sldId id="314" r:id="rId4"/>
    <p:sldId id="354" r:id="rId5"/>
    <p:sldId id="315" r:id="rId6"/>
    <p:sldId id="316" r:id="rId7"/>
    <p:sldId id="317" r:id="rId8"/>
    <p:sldId id="262" r:id="rId9"/>
    <p:sldId id="264" r:id="rId10"/>
    <p:sldId id="260" r:id="rId11"/>
    <p:sldId id="259" r:id="rId12"/>
    <p:sldId id="261" r:id="rId13"/>
    <p:sldId id="270" r:id="rId14"/>
    <p:sldId id="263" r:id="rId15"/>
    <p:sldId id="268" r:id="rId16"/>
    <p:sldId id="266" r:id="rId17"/>
    <p:sldId id="355" r:id="rId18"/>
    <p:sldId id="267" r:id="rId19"/>
    <p:sldId id="265" r:id="rId20"/>
    <p:sldId id="271" r:id="rId21"/>
    <p:sldId id="329" r:id="rId22"/>
    <p:sldId id="332" r:id="rId23"/>
    <p:sldId id="333" r:id="rId24"/>
    <p:sldId id="295" r:id="rId25"/>
    <p:sldId id="296" r:id="rId26"/>
    <p:sldId id="299" r:id="rId27"/>
    <p:sldId id="302" r:id="rId28"/>
    <p:sldId id="273" r:id="rId29"/>
    <p:sldId id="300" r:id="rId30"/>
    <p:sldId id="304" r:id="rId31"/>
    <p:sldId id="305" r:id="rId32"/>
    <p:sldId id="306" r:id="rId33"/>
    <p:sldId id="307" r:id="rId34"/>
    <p:sldId id="334" r:id="rId35"/>
    <p:sldId id="335" r:id="rId36"/>
    <p:sldId id="336" r:id="rId37"/>
    <p:sldId id="337" r:id="rId38"/>
    <p:sldId id="340" r:id="rId39"/>
    <p:sldId id="341" r:id="rId40"/>
    <p:sldId id="342" r:id="rId41"/>
    <p:sldId id="319" r:id="rId42"/>
    <p:sldId id="321" r:id="rId43"/>
    <p:sldId id="322" r:id="rId44"/>
    <p:sldId id="277" r:id="rId45"/>
    <p:sldId id="326" r:id="rId46"/>
    <p:sldId id="327" r:id="rId47"/>
    <p:sldId id="328" r:id="rId48"/>
    <p:sldId id="278" r:id="rId49"/>
    <p:sldId id="344" r:id="rId50"/>
    <p:sldId id="346" r:id="rId51"/>
    <p:sldId id="347" r:id="rId52"/>
    <p:sldId id="284" r:id="rId53"/>
    <p:sldId id="282" r:id="rId54"/>
    <p:sldId id="285" r:id="rId55"/>
    <p:sldId id="286" r:id="rId56"/>
    <p:sldId id="287" r:id="rId57"/>
    <p:sldId id="288" r:id="rId58"/>
    <p:sldId id="289" r:id="rId59"/>
    <p:sldId id="290" r:id="rId60"/>
    <p:sldId id="292" r:id="rId61"/>
    <p:sldId id="291" r:id="rId62"/>
    <p:sldId id="293" r:id="rId63"/>
    <p:sldId id="283" r:id="rId64"/>
    <p:sldId id="350" r:id="rId65"/>
    <p:sldId id="352" r:id="rId66"/>
    <p:sldId id="353" r:id="rId67"/>
    <p:sldId id="348" r:id="rId68"/>
    <p:sldId id="349" r:id="rId69"/>
    <p:sldId id="257" r:id="rId70"/>
    <p:sldId id="356" r:id="rId7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FCF971-52AC-487D-8A32-3A00C1B80D9C}" v="2" dt="2024-05-27T13:49:37.7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9" d="100"/>
          <a:sy n="79" d="100"/>
        </p:scale>
        <p:origin x="8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FB3205-11A2-4A7E-83F6-AFEF9DDCF51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8EBD8851-9CB0-4515-84BD-CC4904D2A98C}">
      <dgm:prSet/>
      <dgm:spPr/>
      <dgm:t>
        <a:bodyPr/>
        <a:lstStyle/>
        <a:p>
          <a:r>
            <a:rPr lang="en-US" dirty="0">
              <a:latin typeface="Times New Roman" panose="02020603050405020304" pitchFamily="18" charset="0"/>
              <a:cs typeface="Times New Roman" panose="02020603050405020304" pitchFamily="18" charset="0"/>
            </a:rPr>
            <a:t>1969</a:t>
          </a:r>
          <a:r>
            <a:rPr lang="lt-LT"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a:t>
          </a:r>
        </a:p>
      </dgm:t>
    </dgm:pt>
    <dgm:pt modelId="{CE27D6F1-BA07-4E95-B6FD-EAE7191AE6BF}" type="parTrans" cxnId="{2DD24A4C-B8CE-49B0-8E98-2F35FA88F711}">
      <dgm:prSet/>
      <dgm:spPr/>
      <dgm:t>
        <a:bodyPr/>
        <a:lstStyle/>
        <a:p>
          <a:endParaRPr lang="en-US"/>
        </a:p>
      </dgm:t>
    </dgm:pt>
    <dgm:pt modelId="{A304BC5D-7FA2-4FDB-BB6F-54F710C215A7}" type="sibTrans" cxnId="{2DD24A4C-B8CE-49B0-8E98-2F35FA88F711}">
      <dgm:prSet/>
      <dgm:spPr/>
      <dgm:t>
        <a:bodyPr/>
        <a:lstStyle/>
        <a:p>
          <a:endParaRPr lang="en-US"/>
        </a:p>
      </dgm:t>
    </dgm:pt>
    <dgm:pt modelId="{A9930589-5523-4B3B-BBD5-6F0E8CDD229D}">
      <dgm:prSet/>
      <dgm:spPr/>
      <dgm:t>
        <a:bodyPr/>
        <a:lstStyle/>
        <a:p>
          <a:r>
            <a:rPr lang="en-US" dirty="0">
              <a:latin typeface="Times New Roman" panose="02020603050405020304" pitchFamily="18" charset="0"/>
              <a:cs typeface="Times New Roman" panose="02020603050405020304" pitchFamily="18" charset="0"/>
            </a:rPr>
            <a:t>1973</a:t>
          </a:r>
          <a:r>
            <a:rPr lang="lt-LT"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a:t>
          </a:r>
        </a:p>
      </dgm:t>
    </dgm:pt>
    <dgm:pt modelId="{0F62F100-9F00-4B55-906D-EFE5F5F7F5B9}" type="parTrans" cxnId="{BE218509-EAE0-4B8C-88C5-5E52624C1507}">
      <dgm:prSet/>
      <dgm:spPr/>
      <dgm:t>
        <a:bodyPr/>
        <a:lstStyle/>
        <a:p>
          <a:endParaRPr lang="en-US"/>
        </a:p>
      </dgm:t>
    </dgm:pt>
    <dgm:pt modelId="{BB19CD8E-A536-4104-83C0-859ED9944D16}" type="sibTrans" cxnId="{BE218509-EAE0-4B8C-88C5-5E52624C1507}">
      <dgm:prSet/>
      <dgm:spPr/>
      <dgm:t>
        <a:bodyPr/>
        <a:lstStyle/>
        <a:p>
          <a:endParaRPr lang="en-US"/>
        </a:p>
      </dgm:t>
    </dgm:pt>
    <dgm:pt modelId="{66E2D88A-554D-4313-A0A3-7327B4B5B13A}">
      <dgm:prSet/>
      <dgm:spPr/>
      <dgm:t>
        <a:bodyPr/>
        <a:lstStyle/>
        <a:p>
          <a:r>
            <a:rPr lang="en-US" dirty="0">
              <a:latin typeface="Times New Roman" panose="02020603050405020304" pitchFamily="18" charset="0"/>
              <a:cs typeface="Times New Roman" panose="02020603050405020304" pitchFamily="18" charset="0"/>
            </a:rPr>
            <a:t>1972</a:t>
          </a:r>
          <a:r>
            <a:rPr lang="lt-LT"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a:t>
          </a:r>
          <a:r>
            <a:rPr lang="en-US" dirty="0"/>
            <a:t>.</a:t>
          </a:r>
        </a:p>
      </dgm:t>
    </dgm:pt>
    <dgm:pt modelId="{9979D34D-867C-4C11-A273-4B0099F7DE7F}" type="parTrans" cxnId="{967797E1-EE6D-48BE-AE4C-FFE0B4B9926C}">
      <dgm:prSet/>
      <dgm:spPr/>
      <dgm:t>
        <a:bodyPr/>
        <a:lstStyle/>
        <a:p>
          <a:endParaRPr lang="en-US"/>
        </a:p>
      </dgm:t>
    </dgm:pt>
    <dgm:pt modelId="{B5EAC71F-D75B-4599-A98D-825745709B66}" type="sibTrans" cxnId="{967797E1-EE6D-48BE-AE4C-FFE0B4B9926C}">
      <dgm:prSet/>
      <dgm:spPr/>
      <dgm:t>
        <a:bodyPr/>
        <a:lstStyle/>
        <a:p>
          <a:endParaRPr lang="en-US"/>
        </a:p>
      </dgm:t>
    </dgm:pt>
    <dgm:pt modelId="{37FB5E5C-E97A-454B-83EA-13513B5F77C8}" type="pres">
      <dgm:prSet presAssocID="{8AFB3205-11A2-4A7E-83F6-AFEF9DDCF51C}" presName="hierChild1" presStyleCnt="0">
        <dgm:presLayoutVars>
          <dgm:chPref val="1"/>
          <dgm:dir/>
          <dgm:animOne val="branch"/>
          <dgm:animLvl val="lvl"/>
          <dgm:resizeHandles/>
        </dgm:presLayoutVars>
      </dgm:prSet>
      <dgm:spPr/>
    </dgm:pt>
    <dgm:pt modelId="{BD89C642-BAE8-41D9-84AC-80BB0B3F0401}" type="pres">
      <dgm:prSet presAssocID="{8EBD8851-9CB0-4515-84BD-CC4904D2A98C}" presName="hierRoot1" presStyleCnt="0"/>
      <dgm:spPr/>
    </dgm:pt>
    <dgm:pt modelId="{E901630B-C8A6-4548-B577-41351EB84129}" type="pres">
      <dgm:prSet presAssocID="{8EBD8851-9CB0-4515-84BD-CC4904D2A98C}" presName="composite" presStyleCnt="0"/>
      <dgm:spPr/>
    </dgm:pt>
    <dgm:pt modelId="{561F3E1C-F81F-4616-A70D-AD2AD343664A}" type="pres">
      <dgm:prSet presAssocID="{8EBD8851-9CB0-4515-84BD-CC4904D2A98C}" presName="background" presStyleLbl="node0" presStyleIdx="0" presStyleCnt="3"/>
      <dgm:spPr/>
    </dgm:pt>
    <dgm:pt modelId="{5600720C-9E4E-42F0-8B8D-C88A8513D83E}" type="pres">
      <dgm:prSet presAssocID="{8EBD8851-9CB0-4515-84BD-CC4904D2A98C}" presName="text" presStyleLbl="fgAcc0" presStyleIdx="0" presStyleCnt="3">
        <dgm:presLayoutVars>
          <dgm:chPref val="3"/>
        </dgm:presLayoutVars>
      </dgm:prSet>
      <dgm:spPr/>
    </dgm:pt>
    <dgm:pt modelId="{21B2A1A4-D6AE-4B59-A12D-F1E91BEAE957}" type="pres">
      <dgm:prSet presAssocID="{8EBD8851-9CB0-4515-84BD-CC4904D2A98C}" presName="hierChild2" presStyleCnt="0"/>
      <dgm:spPr/>
    </dgm:pt>
    <dgm:pt modelId="{64A2F77B-B240-4957-B232-4C6410DC7282}" type="pres">
      <dgm:prSet presAssocID="{A9930589-5523-4B3B-BBD5-6F0E8CDD229D}" presName="hierRoot1" presStyleCnt="0"/>
      <dgm:spPr/>
    </dgm:pt>
    <dgm:pt modelId="{F09F1EAA-1430-4E6B-A94F-28A740E1D39E}" type="pres">
      <dgm:prSet presAssocID="{A9930589-5523-4B3B-BBD5-6F0E8CDD229D}" presName="composite" presStyleCnt="0"/>
      <dgm:spPr/>
    </dgm:pt>
    <dgm:pt modelId="{9F40CCA3-3188-4105-B43C-DB1308F933FA}" type="pres">
      <dgm:prSet presAssocID="{A9930589-5523-4B3B-BBD5-6F0E8CDD229D}" presName="background" presStyleLbl="node0" presStyleIdx="1" presStyleCnt="3"/>
      <dgm:spPr/>
    </dgm:pt>
    <dgm:pt modelId="{CC6573A5-9B25-48B4-8BFD-AD2004B5D74E}" type="pres">
      <dgm:prSet presAssocID="{A9930589-5523-4B3B-BBD5-6F0E8CDD229D}" presName="text" presStyleLbl="fgAcc0" presStyleIdx="1" presStyleCnt="3">
        <dgm:presLayoutVars>
          <dgm:chPref val="3"/>
        </dgm:presLayoutVars>
      </dgm:prSet>
      <dgm:spPr/>
    </dgm:pt>
    <dgm:pt modelId="{35A5C0C6-BF30-40C2-AA76-DBAE93FDA9B9}" type="pres">
      <dgm:prSet presAssocID="{A9930589-5523-4B3B-BBD5-6F0E8CDD229D}" presName="hierChild2" presStyleCnt="0"/>
      <dgm:spPr/>
    </dgm:pt>
    <dgm:pt modelId="{EADD5ADC-6668-4773-BFBC-D9D2B0D6E460}" type="pres">
      <dgm:prSet presAssocID="{66E2D88A-554D-4313-A0A3-7327B4B5B13A}" presName="hierRoot1" presStyleCnt="0"/>
      <dgm:spPr/>
    </dgm:pt>
    <dgm:pt modelId="{455B03C2-70CD-457B-9621-27B1CA0CFB1F}" type="pres">
      <dgm:prSet presAssocID="{66E2D88A-554D-4313-A0A3-7327B4B5B13A}" presName="composite" presStyleCnt="0"/>
      <dgm:spPr/>
    </dgm:pt>
    <dgm:pt modelId="{B5498E2D-F6D2-4AFC-811F-38F065A2DF13}" type="pres">
      <dgm:prSet presAssocID="{66E2D88A-554D-4313-A0A3-7327B4B5B13A}" presName="background" presStyleLbl="node0" presStyleIdx="2" presStyleCnt="3"/>
      <dgm:spPr/>
    </dgm:pt>
    <dgm:pt modelId="{C3C2DAEC-CE49-40D0-BCD4-CD8D159C013D}" type="pres">
      <dgm:prSet presAssocID="{66E2D88A-554D-4313-A0A3-7327B4B5B13A}" presName="text" presStyleLbl="fgAcc0" presStyleIdx="2" presStyleCnt="3">
        <dgm:presLayoutVars>
          <dgm:chPref val="3"/>
        </dgm:presLayoutVars>
      </dgm:prSet>
      <dgm:spPr/>
    </dgm:pt>
    <dgm:pt modelId="{F15E6E5D-8148-430B-9C58-DFDB056D2103}" type="pres">
      <dgm:prSet presAssocID="{66E2D88A-554D-4313-A0A3-7327B4B5B13A}" presName="hierChild2" presStyleCnt="0"/>
      <dgm:spPr/>
    </dgm:pt>
  </dgm:ptLst>
  <dgm:cxnLst>
    <dgm:cxn modelId="{BE218509-EAE0-4B8C-88C5-5E52624C1507}" srcId="{8AFB3205-11A2-4A7E-83F6-AFEF9DDCF51C}" destId="{A9930589-5523-4B3B-BBD5-6F0E8CDD229D}" srcOrd="1" destOrd="0" parTransId="{0F62F100-9F00-4B55-906D-EFE5F5F7F5B9}" sibTransId="{BB19CD8E-A536-4104-83C0-859ED9944D16}"/>
    <dgm:cxn modelId="{97D4EF41-230A-4245-B717-ADFE488DFE1F}" type="presOf" srcId="{A9930589-5523-4B3B-BBD5-6F0E8CDD229D}" destId="{CC6573A5-9B25-48B4-8BFD-AD2004B5D74E}" srcOrd="0" destOrd="0" presId="urn:microsoft.com/office/officeart/2005/8/layout/hierarchy1"/>
    <dgm:cxn modelId="{EDA6D867-5EFA-42C2-BD1B-C17025C393EE}" type="presOf" srcId="{8AFB3205-11A2-4A7E-83F6-AFEF9DDCF51C}" destId="{37FB5E5C-E97A-454B-83EA-13513B5F77C8}" srcOrd="0" destOrd="0" presId="urn:microsoft.com/office/officeart/2005/8/layout/hierarchy1"/>
    <dgm:cxn modelId="{2DD24A4C-B8CE-49B0-8E98-2F35FA88F711}" srcId="{8AFB3205-11A2-4A7E-83F6-AFEF9DDCF51C}" destId="{8EBD8851-9CB0-4515-84BD-CC4904D2A98C}" srcOrd="0" destOrd="0" parTransId="{CE27D6F1-BA07-4E95-B6FD-EAE7191AE6BF}" sibTransId="{A304BC5D-7FA2-4FDB-BB6F-54F710C215A7}"/>
    <dgm:cxn modelId="{EB8DFE7D-23E9-461D-ABAF-3B89445A7084}" type="presOf" srcId="{8EBD8851-9CB0-4515-84BD-CC4904D2A98C}" destId="{5600720C-9E4E-42F0-8B8D-C88A8513D83E}" srcOrd="0" destOrd="0" presId="urn:microsoft.com/office/officeart/2005/8/layout/hierarchy1"/>
    <dgm:cxn modelId="{3CC8D1C8-4E67-47B0-B4AF-921AC16D4E8F}" type="presOf" srcId="{66E2D88A-554D-4313-A0A3-7327B4B5B13A}" destId="{C3C2DAEC-CE49-40D0-BCD4-CD8D159C013D}" srcOrd="0" destOrd="0" presId="urn:microsoft.com/office/officeart/2005/8/layout/hierarchy1"/>
    <dgm:cxn modelId="{967797E1-EE6D-48BE-AE4C-FFE0B4B9926C}" srcId="{8AFB3205-11A2-4A7E-83F6-AFEF9DDCF51C}" destId="{66E2D88A-554D-4313-A0A3-7327B4B5B13A}" srcOrd="2" destOrd="0" parTransId="{9979D34D-867C-4C11-A273-4B0099F7DE7F}" sibTransId="{B5EAC71F-D75B-4599-A98D-825745709B66}"/>
    <dgm:cxn modelId="{D3F4D431-337E-4DC7-B405-8A55516CA805}" type="presParOf" srcId="{37FB5E5C-E97A-454B-83EA-13513B5F77C8}" destId="{BD89C642-BAE8-41D9-84AC-80BB0B3F0401}" srcOrd="0" destOrd="0" presId="urn:microsoft.com/office/officeart/2005/8/layout/hierarchy1"/>
    <dgm:cxn modelId="{8030BBCF-1270-4F20-8761-C847F5B62ED1}" type="presParOf" srcId="{BD89C642-BAE8-41D9-84AC-80BB0B3F0401}" destId="{E901630B-C8A6-4548-B577-41351EB84129}" srcOrd="0" destOrd="0" presId="urn:microsoft.com/office/officeart/2005/8/layout/hierarchy1"/>
    <dgm:cxn modelId="{17D3B754-D96C-45C0-A050-9ABBC4635061}" type="presParOf" srcId="{E901630B-C8A6-4548-B577-41351EB84129}" destId="{561F3E1C-F81F-4616-A70D-AD2AD343664A}" srcOrd="0" destOrd="0" presId="urn:microsoft.com/office/officeart/2005/8/layout/hierarchy1"/>
    <dgm:cxn modelId="{BEFE71D7-D525-4995-8BEC-57AF0F86B6D1}" type="presParOf" srcId="{E901630B-C8A6-4548-B577-41351EB84129}" destId="{5600720C-9E4E-42F0-8B8D-C88A8513D83E}" srcOrd="1" destOrd="0" presId="urn:microsoft.com/office/officeart/2005/8/layout/hierarchy1"/>
    <dgm:cxn modelId="{F87DACF3-AFA6-4455-836D-FE4EA7AA134E}" type="presParOf" srcId="{BD89C642-BAE8-41D9-84AC-80BB0B3F0401}" destId="{21B2A1A4-D6AE-4B59-A12D-F1E91BEAE957}" srcOrd="1" destOrd="0" presId="urn:microsoft.com/office/officeart/2005/8/layout/hierarchy1"/>
    <dgm:cxn modelId="{CA4C004F-1D80-414B-9ADD-C11C6C1D5F76}" type="presParOf" srcId="{37FB5E5C-E97A-454B-83EA-13513B5F77C8}" destId="{64A2F77B-B240-4957-B232-4C6410DC7282}" srcOrd="1" destOrd="0" presId="urn:microsoft.com/office/officeart/2005/8/layout/hierarchy1"/>
    <dgm:cxn modelId="{9233E128-B7D7-463C-93A2-B0DA884873A6}" type="presParOf" srcId="{64A2F77B-B240-4957-B232-4C6410DC7282}" destId="{F09F1EAA-1430-4E6B-A94F-28A740E1D39E}" srcOrd="0" destOrd="0" presId="urn:microsoft.com/office/officeart/2005/8/layout/hierarchy1"/>
    <dgm:cxn modelId="{35B2B043-A361-4511-B1FE-7F15CD9ADCB1}" type="presParOf" srcId="{F09F1EAA-1430-4E6B-A94F-28A740E1D39E}" destId="{9F40CCA3-3188-4105-B43C-DB1308F933FA}" srcOrd="0" destOrd="0" presId="urn:microsoft.com/office/officeart/2005/8/layout/hierarchy1"/>
    <dgm:cxn modelId="{EFEC83CF-A42C-4C81-B390-BEB4E2173C7A}" type="presParOf" srcId="{F09F1EAA-1430-4E6B-A94F-28A740E1D39E}" destId="{CC6573A5-9B25-48B4-8BFD-AD2004B5D74E}" srcOrd="1" destOrd="0" presId="urn:microsoft.com/office/officeart/2005/8/layout/hierarchy1"/>
    <dgm:cxn modelId="{295AFE85-A9A4-4CBC-8BCA-AAD90106CA7E}" type="presParOf" srcId="{64A2F77B-B240-4957-B232-4C6410DC7282}" destId="{35A5C0C6-BF30-40C2-AA76-DBAE93FDA9B9}" srcOrd="1" destOrd="0" presId="urn:microsoft.com/office/officeart/2005/8/layout/hierarchy1"/>
    <dgm:cxn modelId="{7CDC865C-E60D-4BA1-B396-09672E92B108}" type="presParOf" srcId="{37FB5E5C-E97A-454B-83EA-13513B5F77C8}" destId="{EADD5ADC-6668-4773-BFBC-D9D2B0D6E460}" srcOrd="2" destOrd="0" presId="urn:microsoft.com/office/officeart/2005/8/layout/hierarchy1"/>
    <dgm:cxn modelId="{B0EE3555-032C-4C15-A7E0-2E070CDACE56}" type="presParOf" srcId="{EADD5ADC-6668-4773-BFBC-D9D2B0D6E460}" destId="{455B03C2-70CD-457B-9621-27B1CA0CFB1F}" srcOrd="0" destOrd="0" presId="urn:microsoft.com/office/officeart/2005/8/layout/hierarchy1"/>
    <dgm:cxn modelId="{71EB1883-D33F-44DB-B7ED-2C9A81026039}" type="presParOf" srcId="{455B03C2-70CD-457B-9621-27B1CA0CFB1F}" destId="{B5498E2D-F6D2-4AFC-811F-38F065A2DF13}" srcOrd="0" destOrd="0" presId="urn:microsoft.com/office/officeart/2005/8/layout/hierarchy1"/>
    <dgm:cxn modelId="{DFD2DE2D-2D61-48A3-82FE-2720C0B2F6E1}" type="presParOf" srcId="{455B03C2-70CD-457B-9621-27B1CA0CFB1F}" destId="{C3C2DAEC-CE49-40D0-BCD4-CD8D159C013D}" srcOrd="1" destOrd="0" presId="urn:microsoft.com/office/officeart/2005/8/layout/hierarchy1"/>
    <dgm:cxn modelId="{8ECE6614-5914-478D-A562-66A61324515C}" type="presParOf" srcId="{EADD5ADC-6668-4773-BFBC-D9D2B0D6E460}" destId="{F15E6E5D-8148-430B-9C58-DFDB056D210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1F3E1C-F81F-4616-A70D-AD2AD343664A}">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00720C-9E4E-42F0-8B8D-C88A8513D83E}">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kern="1200" dirty="0">
              <a:latin typeface="Times New Roman" panose="02020603050405020304" pitchFamily="18" charset="0"/>
              <a:cs typeface="Times New Roman" panose="02020603050405020304" pitchFamily="18" charset="0"/>
            </a:rPr>
            <a:t>1969</a:t>
          </a:r>
          <a:r>
            <a:rPr lang="lt-LT" sz="5900" kern="1200" dirty="0">
              <a:latin typeface="Times New Roman" panose="02020603050405020304" pitchFamily="18" charset="0"/>
              <a:cs typeface="Times New Roman" panose="02020603050405020304" pitchFamily="18" charset="0"/>
            </a:rPr>
            <a:t> </a:t>
          </a:r>
          <a:r>
            <a:rPr lang="en-US" sz="5900" kern="1200" dirty="0">
              <a:latin typeface="Times New Roman" panose="02020603050405020304" pitchFamily="18" charset="0"/>
              <a:cs typeface="Times New Roman" panose="02020603050405020304" pitchFamily="18" charset="0"/>
            </a:rPr>
            <a:t>m.</a:t>
          </a:r>
        </a:p>
      </dsp:txBody>
      <dsp:txXfrm>
        <a:off x="398656" y="1088253"/>
        <a:ext cx="2959127" cy="1837317"/>
      </dsp:txXfrm>
    </dsp:sp>
    <dsp:sp modelId="{9F40CCA3-3188-4105-B43C-DB1308F933FA}">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6573A5-9B25-48B4-8BFD-AD2004B5D74E}">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kern="1200" dirty="0">
              <a:latin typeface="Times New Roman" panose="02020603050405020304" pitchFamily="18" charset="0"/>
              <a:cs typeface="Times New Roman" panose="02020603050405020304" pitchFamily="18" charset="0"/>
            </a:rPr>
            <a:t>1973</a:t>
          </a:r>
          <a:r>
            <a:rPr lang="lt-LT" sz="5900" kern="1200" dirty="0">
              <a:latin typeface="Times New Roman" panose="02020603050405020304" pitchFamily="18" charset="0"/>
              <a:cs typeface="Times New Roman" panose="02020603050405020304" pitchFamily="18" charset="0"/>
            </a:rPr>
            <a:t> </a:t>
          </a:r>
          <a:r>
            <a:rPr lang="en-US" sz="5900" kern="1200" dirty="0">
              <a:latin typeface="Times New Roman" panose="02020603050405020304" pitchFamily="18" charset="0"/>
              <a:cs typeface="Times New Roman" panose="02020603050405020304" pitchFamily="18" charset="0"/>
            </a:rPr>
            <a:t>m.</a:t>
          </a:r>
        </a:p>
      </dsp:txBody>
      <dsp:txXfrm>
        <a:off x="4155097" y="1088253"/>
        <a:ext cx="2959127" cy="1837317"/>
      </dsp:txXfrm>
    </dsp:sp>
    <dsp:sp modelId="{B5498E2D-F6D2-4AFC-811F-38F065A2DF13}">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C2DAEC-CE49-40D0-BCD4-CD8D159C013D}">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kern="1200" dirty="0">
              <a:latin typeface="Times New Roman" panose="02020603050405020304" pitchFamily="18" charset="0"/>
              <a:cs typeface="Times New Roman" panose="02020603050405020304" pitchFamily="18" charset="0"/>
            </a:rPr>
            <a:t>1972</a:t>
          </a:r>
          <a:r>
            <a:rPr lang="lt-LT" sz="5900" kern="1200" dirty="0">
              <a:latin typeface="Times New Roman" panose="02020603050405020304" pitchFamily="18" charset="0"/>
              <a:cs typeface="Times New Roman" panose="02020603050405020304" pitchFamily="18" charset="0"/>
            </a:rPr>
            <a:t> </a:t>
          </a:r>
          <a:r>
            <a:rPr lang="en-US" sz="5900" kern="1200" dirty="0">
              <a:latin typeface="Times New Roman" panose="02020603050405020304" pitchFamily="18" charset="0"/>
              <a:cs typeface="Times New Roman" panose="02020603050405020304" pitchFamily="18" charset="0"/>
            </a:rPr>
            <a:t>m</a:t>
          </a:r>
          <a:r>
            <a:rPr lang="en-US" sz="5900" kern="1200" dirty="0"/>
            <a:t>.</a:t>
          </a:r>
        </a:p>
      </dsp:txBody>
      <dsp:txXfrm>
        <a:off x="7911539" y="1088253"/>
        <a:ext cx="2959127" cy="183731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3:02.452"/>
    </inkml:context>
    <inkml:brush xml:id="br0">
      <inkml:brushProperty name="width" value="0.35" units="cm"/>
      <inkml:brushProperty name="height" value="0.35" units="cm"/>
      <inkml:brushProperty name="color" value="#FFFFFF"/>
    </inkml:brush>
  </inkml:definitions>
  <inkml:trace contextRef="#ctx0" brushRef="#br0">26961 13891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4:35.749"/>
    </inkml:context>
    <inkml:brush xml:id="br0">
      <inkml:brushProperty name="width" value="0.1" units="cm"/>
      <inkml:brushProperty name="height" value="0.1" units="cm"/>
      <inkml:brushProperty name="color" value="#FFFFFF"/>
    </inkml:brush>
  </inkml:definitions>
  <inkml:trace contextRef="#ctx0" brushRef="#br0">30765 12361 16383 0 0,'0'-4'0'0'0,"0"-4"0"0"0,0-4 0 0 0,0-4 0 0 0,0-3 0 0 0,4-1 0 0 0,4 2 0 0 0,5 5 0 0 0,3 4 0 0 0,2 4 0 0 0,3 2 0 0 0,-4 6 0 0 0,-3 6 0 0 0,-2 4 0 0 0,-2 7 0 0 0,0 5 0 0 0,-1 0 0 0 0,-2 0 0 0 0,-7-4 0 0 0,-2-3 0 0 0,-4-4 0 0 0,-2 0 0 0 0,0 0 0 0 0,3 1 0 0 0,1 2 0 0 0,2 1 0 0 0,1 2 0 0 0,0 0 0 0 0,1 1 0 0 0,1 0 0 0 0,-1-1 0 0 0,0 1 0 0 0,0-7 0 0 0,1-10 0 0 0,-1-8 0 0 0,0-8 0 0 0,0-5 0 0 0,3-3 0 0 0,2-1 0 0 0,-1-5 0 0 0,0-1 0 0 0,-2 0 0 0 0,0 2 0 0 0,-1 1 0 0 0,-1 2 0 0 0,0 0 0 0 0,0-2 0 0 0,0-5 0 0 0,-4-4 0 0 0,-1 0 0 0 0,-3 3 0 0 0,-4 2 0 0 0,1 2 0 0 0,-2 3 0 0 0,1 1 0 0 0,0-2 0 0 0,1-11 0 0 0,3-7 0 0 0,-1-10 0 0 0,-2-7 0 0 0,1 0 0 0 0,1 6 0 0 0,0 2 0 0 0,1 6 0 0 0,1 4 0 0 0,3 2 0 0 0,2 3 0 0 0,0-1 0 0 0,2-6 0 0 0,0-3 0 0 0,-3 0 0 0 0,-1 5 0 0 0,0 1 0 0 0,0 2 0 0 0,2 2 0 0 0,1 5 0 0 0,0 1 0 0 0,0-3 0 0 0,1 2 0 0 0,1 3 0 0 0,-1 2 0 0 0,-4-5 0 0 0,0-4 0 0 0,0 0 0 0 0,0 0 0 0 0,2-2 0 0 0,-3 2 0 0 0,-1 0 0 0 0,1-1 0 0 0,2-1 0 0 0,-3-2 0 0 0,0 0 0 0 0,-3 1 0 0 0,1 2 0 0 0,1-1 0 0 0,2 3 0 0 0,2 3 0 0 0,1 1 0 0 0,1 1 0 0 0,-2-1 0 0 0,-1 0 0 0 0,-4 0 0 0 0,0-7 0 0 0,1-3 0 0 0,-1 1 0 0 0,0 4 0 0 0,2 1 0 0 0,1 2 0 0 0,-1 4 0 0 0,0 3 0 0 0,1-2 0 0 0,2 1 0 0 0,0 1 0 0 0,-1-2 0 0 0,-1 0 0 0 0,0 1 0 0 0,-2 1 0 0 0,0 2 0 0 0,2 1 0 0 0,0 1 0 0 0,3 1 0 0 0,-3 3 0 0 0,-4 5 0 0 0,-7 11 0 0 0,-8 10 0 0 0,0 6 0 0 0,0 1 0 0 0,2-2 0 0 0,0-4 0 0 0,1-3 0 0 0,0-4 0 0 0,-3-1 0 0 0,-5-1 0 0 0,0-2 0 0 0,0 1 0 0 0,10-1 0 0 0,11 0 0 0 0,10 1 0 0 0,8-1 0 0 0,7 1 0 0 0,3 0 0 0 0,2 0 0 0 0,1 0 0 0 0,-1 0 0 0 0,1 0 0 0 0,-5 4 0 0 0,-5 4 0 0 0,-4 5 0 0 0,-1 6 0 0 0,-2 8 0 0 0,-1 6 0 0 0,-2 1 0 0 0,-2-6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4:37.236"/>
    </inkml:context>
    <inkml:brush xml:id="br0">
      <inkml:brushProperty name="width" value="0.1" units="cm"/>
      <inkml:brushProperty name="height" value="0.1" units="cm"/>
      <inkml:brushProperty name="color" value="#FFFFFF"/>
    </inkml:brush>
  </inkml:definitions>
  <inkml:trace contextRef="#ctx0" brushRef="#br0">30381 16030 16383 0 0,'-4'0'0'0'0,"-4"0"0"0"0,-5 0 0 0 0,1 3 0 0 0,-2 2 0 0 0,-2-1 0 0 0,2 3 0 0 0,0 4 0 0 0,-2 0 0 0 0,-1-3 0 0 0,2 2 0 0 0,1-1 0 0 0,9-2 0 0 0,9-3 0 0 0,7-4 0 0 0,9-4 0 0 0,1-3 0 0 0,1-2 0 0 0,-1-1 0 0 0,1-1 0 0 0,-1 0 0 0 0,0 0 0 0 0,-1 3 0 0 0,1-1 0 0 0,0 1 0 0 0,-4 2 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4:38.659"/>
    </inkml:context>
    <inkml:brush xml:id="br0">
      <inkml:brushProperty name="width" value="0.1" units="cm"/>
      <inkml:brushProperty name="height" value="0.1" units="cm"/>
      <inkml:brushProperty name="color" value="#FFFFFF"/>
    </inkml:brush>
  </inkml:definitions>
  <inkml:trace contextRef="#ctx0" brushRef="#br0">31009 13203 16383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4:47.158"/>
    </inkml:context>
    <inkml:brush xml:id="br0">
      <inkml:brushProperty name="width" value="0.1" units="cm"/>
      <inkml:brushProperty name="height" value="0.1" units="cm"/>
      <inkml:brushProperty name="color" value="#FFFFFF"/>
    </inkml:brush>
  </inkml:definitions>
  <inkml:trace contextRef="#ctx0" brushRef="#br0">31962 11933 16383 0 0,'1'0'0'0'0,"1"1"0"0"0,1 1 0 0 0,0 1 0 0 0,0 2 0 0 0,-1 0 0 0 0,1 2 0 0 0,-1 1 0 0 0,2-1 0 0 0,-1 0 0 0 0,-1 2 0 0 0,0-1 0 0 0,0 1 0 0 0,0 2 0 0 0,0 3 0 0 0,-1 2 0 0 0,1 0 0 0 0,0-1 0 0 0,0 0 0 0 0,0-2 0 0 0,-1-2 0 0 0,0-1 0 0 0,0 0 0 0 0,-1-2 0 0 0,2 1 0 0 0,-1 1 0 0 0,1-1 0 0 0,-1 0 0 0 0,0 0 0 0 0,0 0 0 0 0,-1-1 0 0 0,0 0 0 0 0,0 0 0 0 0,0 0 0 0 0,0 0 0 0 0,0 0 0 0 0,0 1 0 0 0,0 1 0 0 0,0 0 0 0 0,0-1 0 0 0,0 0 0 0 0,0 0 0 0 0,0-1 0 0 0,0 0 0 0 0,0 0 0 0 0,0 0 0 0 0,0 0 0 0 0,0 0 0 0 0,0 0 0 0 0,0-1 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4:57.550"/>
    </inkml:context>
    <inkml:brush xml:id="br0">
      <inkml:brushProperty name="width" value="0.2" units="cm"/>
      <inkml:brushProperty name="height" value="0.2" units="cm"/>
      <inkml:brushProperty name="color" value="#FFFFFF"/>
    </inkml:brush>
  </inkml:definitions>
  <inkml:trace contextRef="#ctx0" brushRef="#br0">29388 4161 16383 0 0,'-1'0'0'0'0,"-2"3"0"0"0,-1 3 0 0 0,0 5 0 0 0,-2 4 0 0 0,1 1 0 0 0,1 0 0 0 0,1-2 0 0 0,1-2 0 0 0,3-5 0 0 0,2-6 0 0 0,0-4 0 0 0,2-3 0 0 0,-1-1 0 0 0,1-2 0 0 0,0 0 0 0 0,-2 0 0 0 0,-1 0 0 0 0,-2 0 0 0 0,-2 1 0 0 0,-3-1 0 0 0,0 1 0 0 0,-2 0 0 0 0,-1 0 0 0 0,0 0 0 0 0,1 2 0 0 0,1 0 0 0 0,1 1 0 0 0,0 0 0 0 0,4 1 0 0 0,2 1 0 0 0,2 0 0 0 0,1 0 0 0 0,1 1 0 0 0,2-1 0 0 0,0 1 0 0 0,1-2 0 0 0,2 1 0 0 0,0 0 0 0 0,0 1 0 0 0,1 1 0 0 0,0 0 0 0 0,1 0 0 0 0,0-1 0 0 0,1 0 0 0 0,5 0 0 0 0,3-2 0 0 0,0 0 0 0 0,2 0 0 0 0,0 2 0 0 0,1 0 0 0 0,-1 1 0 0 0,0 1 0 0 0,-3 0 0 0 0,-4 0 0 0 0,-2 0 0 0 0,-1 0 0 0 0,-3 1 0 0 0,0-1 0 0 0,-2 0 0 0 0,2 0 0 0 0,-1 0 0 0 0,3 0 0 0 0,1 0 0 0 0,0 0 0 0 0,0 0 0 0 0,1 0 0 0 0,-2 0 0 0 0,0 0 0 0 0,-2 0 0 0 0,-1 0 0 0 0,1 0 0 0 0,1 0 0 0 0,2 0 0 0 0,1 0 0 0 0,3 0 0 0 0,-1 0 0 0 0,-1 0 0 0 0,-3 0 0 0 0,-1 0 0 0 0,0 0 0 0 0,0 0 0 0 0,-1 0 0 0 0,-1 0 0 0 0,-1 0 0 0 0,1 0 0 0 0,-1 0 0 0 0,0 1 0 0 0,1 1 0 0 0,2 0 0 0 0,0-1 0 0 0,1 0 0 0 0,-2 0 0 0 0,-1-1 0 0 0,0 0 0 0 0,-1 1 0 0 0,-5 1 0 0 0,-2 1 0 0 0,-1 2 0 0 0,-1 1 0 0 0,-1-1 0 0 0,-1 1 0 0 0,-1 0 0 0 0,1 1 0 0 0,-2-1 0 0 0,0-2 0 0 0,-1 1 0 0 0,-1-2 0 0 0,-1 0 0 0 0,-1 0 0 0 0,-2 0 0 0 0,-3 0 0 0 0,0 2 0 0 0,-3-1 0 0 0,1 0 0 0 0,-2-2 0 0 0,-1 1 0 0 0,-1 0 0 0 0,1-1 0 0 0,2-1 0 0 0,1 0 0 0 0,3-1 0 0 0,1 1 0 0 0,1-2 0 0 0,2 1 0 0 0,0 0 0 0 0,-2 0 0 0 0,-1 0 0 0 0,0 0 0 0 0,-1 0 0 0 0,-3 0 0 0 0,-2 0 0 0 0,0 0 0 0 0,2 0 0 0 0,3 0 0 0 0,1 0 0 0 0,2 0 0 0 0,2 0 0 0 0,1-1 0 0 0,4-3 0 0 0,5 1 0 0 0,4 0 0 0 0,6 0 0 0 0,5 2 0 0 0,3 0 0 0 0,1 0 0 0 0,0 1 0 0 0,-1 0 0 0 0,-1 0 0 0 0,-1 1 0 0 0,0-1 0 0 0,-3-2 0 0 0,-2 1 0 0 0,-2-1 0 0 0,-2-1 0 0 0,0 0 0 0 0,-1 1 0 0 0,-1 0 0 0 0,1 1 0 0 0,0 1 0 0 0,-1-1 0 0 0,0 0 0 0 0,-5-1 0 0 0,-4 1 0 0 0,-5-1 0 0 0,-3 3 0 0 0,-4 0 0 0 0,-3 1 0 0 0,-1-1 0 0 0,0 0 0 0 0,2 0 0 0 0,1 0 0 0 0,3 1 0 0 0,2 0 0 0 0,1-1 0 0 0,-1 2 0 0 0,1-1 0 0 0,-2 0 0 0 0,-1 0 0 0 0,-2-1 0 0 0,0-1 0 0 0,-2 0 0 0 0,0 0 0 0 0,0 0 0 0 0,1 0 0 0 0,1-1 0 0 0,-5-2 0 0 0,-3-1 0 0 0,-1-1 0 0 0,1 1 0 0 0,3 1 0 0 0,4 0 0 0 0,6 2 0 0 0,3 3 0 0 0,4 3 0 0 0,4 1 0 0 0,0 2 0 0 0,3 1 0 0 0,0-2 0 0 0,2-1 0 0 0,1-3 0 0 0,0-1 0 0 0,1-1 0 0 0,3 0 0 0 0,4-2 0 0 0,3 1 0 0 0,3 0 0 0 0,2-1 0 0 0,-1 1 0 0 0,-1 0 0 0 0,-3 0 0 0 0,-4 0 0 0 0,-2 0 0 0 0,-3 0 0 0 0,-1 0 0 0 0,-2 0 0 0 0,1 0 0 0 0,-1 0 0 0 0,1 0 0 0 0,1 0 0 0 0,0 0 0 0 0,2 0 0 0 0,0 0 0 0 0,1 0 0 0 0,0 0 0 0 0,2 0 0 0 0,0 0 0 0 0,0 0 0 0 0,-1 0 0 0 0,1 0 0 0 0,-1 0 0 0 0,2 0 0 0 0,0 0 0 0 0,-1 0 0 0 0,-1 0 0 0 0,0 0 0 0 0,1 0 0 0 0,-2 0 0 0 0,-1 0 0 0 0,-1-1 0 0 0,-1-1 0 0 0,-1 0 0 0 0,0 1 0 0 0,0 0 0 0 0,0 0 0 0 0,-2-1 0 0 0,0 0 0 0 0,1 1 0 0 0,-1-1 0 0 0,1 1 0 0 0,-1 0 0 0 0,0-2 0 0 0,0 2 0 0 0,1-2 0 0 0,0 0 0 0 0,-1 0 0 0 0,0-1 0 0 0,-3 3 0 0 0,-2 1 0 0 0,-4 0 0 0 0,-1 2 0 0 0,1 1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4-26T07:15:16.551"/>
    </inkml:context>
    <inkml:brush xml:id="br0">
      <inkml:brushProperty name="width" value="0.2" units="cm"/>
      <inkml:brushProperty name="height" value="0.2" units="cm"/>
      <inkml:brushProperty name="color" value="#FFFFFF"/>
    </inkml:brush>
  </inkml:definitions>
  <inkml:trace contextRef="#ctx0" brushRef="#br0">29446 19897 16383 0 0,'-1'0'0'0'0,"-2"0"0"0"0,-2 0 0 0 0,-1 0 0 0 0,-3 0 0 0 0,-2 0 0 0 0,-4 0 0 0 0,-2 0 0 0 0,-3 0 0 0 0,1 0 0 0 0,1 0 0 0 0,4 0 0 0 0,1 0 0 0 0,5 0 0 0 0,5 0 0 0 0,5 0 0 0 0,4 0 0 0 0,5 0 0 0 0,2 1 0 0 0,2 2 0 0 0,0 1 0 0 0,-2 0 0 0 0,0 0 0 0 0,-3 0 0 0 0,-1-2 0 0 0,0 0 0 0 0,0 0 0 0 0,2 0 0 0 0,1 1 0 0 0,-1 0 0 0 0,0 1 0 0 0,0-1 0 0 0,0 0 0 0 0,-1-1 0 0 0,-1 0 0 0 0,1-2 0 0 0,0 1 0 0 0,0-1 0 0 0,0 1 0 0 0,4 0 0 0 0,1 2 0 0 0,2 0 0 0 0,2 0 0 0 0,-2-1 0 0 0,0-1 0 0 0,-3 0 0 0 0,-1-1 0 0 0,-3 0 0 0 0,0 0 0 0 0,-1 0 0 0 0,1 0 0 0 0,1 0 0 0 0,1 0 0 0 0,2 0 0 0 0,0 0 0 0 0,2 0 0 0 0,-2 0 0 0 0,-1 0 0 0 0,-1 0 0 0 0,-2 0 0 0 0,-1 0 0 0 0,0 0 0 0 0,4 0 0 0 0,4 0 0 0 0,4 0 0 0 0,0-2 0 0 0,2-1 0 0 0,-2 0 0 0 0,-4 0 0 0 0,-3 0 0 0 0,-4 0 0 0 0,-2 0 0 0 0,-1 1 0 0 0,-1 1 0 0 0,1 0 0 0 0,0 0 0 0 0,0 1 0 0 0,0 0 0 0 0,2-1 0 0 0,1-1 0 0 0,1 1 0 0 0,0-1 0 0 0,0 0 0 0 0,-1 0 0 0 0,-2 0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03B0F2-AF03-454F-A21B-7487893AA274}" type="datetimeFigureOut">
              <a:rPr lang="lt-LT" smtClean="0"/>
              <a:t>2024-05-29</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E97020-DD66-4669-B15B-BF8FE1A75810}" type="slidenum">
              <a:rPr lang="lt-LT" smtClean="0"/>
              <a:t>‹#›</a:t>
            </a:fld>
            <a:endParaRPr lang="lt-LT"/>
          </a:p>
        </p:txBody>
      </p:sp>
    </p:spTree>
    <p:extLst>
      <p:ext uri="{BB962C8B-B14F-4D97-AF65-F5344CB8AC3E}">
        <p14:creationId xmlns:p14="http://schemas.microsoft.com/office/powerpoint/2010/main" val="23510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D8E97020-DD66-4669-B15B-BF8FE1A75810}" type="slidenum">
              <a:rPr lang="lt-LT" smtClean="0"/>
              <a:t>19</a:t>
            </a:fld>
            <a:endParaRPr lang="lt-LT"/>
          </a:p>
        </p:txBody>
      </p:sp>
    </p:spTree>
    <p:extLst>
      <p:ext uri="{BB962C8B-B14F-4D97-AF65-F5344CB8AC3E}">
        <p14:creationId xmlns:p14="http://schemas.microsoft.com/office/powerpoint/2010/main" val="2070087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36FBFA2-7994-AEE3-3B24-71E013E4A81D}"/>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384CC7D6-C6B5-935A-1D40-5D8B8BB3CD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015E2701-28EE-21BD-2CF2-81E6E223846B}"/>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5" name="Poraštės vietos rezervavimo ženklas 4">
            <a:extLst>
              <a:ext uri="{FF2B5EF4-FFF2-40B4-BE49-F238E27FC236}">
                <a16:creationId xmlns:a16="http://schemas.microsoft.com/office/drawing/2014/main" id="{E952D11E-A725-E7B0-1107-845BB00A5D7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B669828-CE85-D17F-B90D-10871276CECA}"/>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2564884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6B7A988-47BB-4B63-409E-09B117676E3C}"/>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082CE25E-9368-C65C-E8D8-EA097DCB5015}"/>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A7BAEEB-2D80-875B-8351-6C49E6919DE8}"/>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5" name="Poraštės vietos rezervavimo ženklas 4">
            <a:extLst>
              <a:ext uri="{FF2B5EF4-FFF2-40B4-BE49-F238E27FC236}">
                <a16:creationId xmlns:a16="http://schemas.microsoft.com/office/drawing/2014/main" id="{2012269D-5C68-F82F-B095-A36D11D33F7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FDB7CDA-86D8-02AB-437F-C232E5131A77}"/>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103537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A05043A-CE52-D89D-FD0F-61D116F6F901}"/>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31D8E667-79F6-01EE-C01B-F41F2A40EE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A3631E1D-5915-5F47-F4C4-63432C2E57F9}"/>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5" name="Poraštės vietos rezervavimo ženklas 4">
            <a:extLst>
              <a:ext uri="{FF2B5EF4-FFF2-40B4-BE49-F238E27FC236}">
                <a16:creationId xmlns:a16="http://schemas.microsoft.com/office/drawing/2014/main" id="{B5C5E3EE-EE8B-6C44-F86B-39982B46941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A5D81AE-E4B5-8236-6AA8-5BD10FFAB136}"/>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2866447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770D155-34A7-AD8C-9AA0-B7A727012530}"/>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07EC94DF-1059-575F-2FB8-EFFD649B0D05}"/>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AD4FEE2E-5C75-FAA4-3CAA-E79E6C6F2341}"/>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120FBE0B-4F5B-337A-DD8C-833243E0C110}"/>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6" name="Poraštės vietos rezervavimo ženklas 5">
            <a:extLst>
              <a:ext uri="{FF2B5EF4-FFF2-40B4-BE49-F238E27FC236}">
                <a16:creationId xmlns:a16="http://schemas.microsoft.com/office/drawing/2014/main" id="{17F4B5FF-AB4F-A71A-53B6-C25D7A403311}"/>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DBF7B25-0625-B0F1-9E54-05EF8F2EFE43}"/>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1164066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A484673-65D2-F204-E769-F32F4137AB15}"/>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54C4D29A-3CED-4C3A-E876-688A77DCF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E534FF5D-4F0A-DDFB-05B8-DDF38D614570}"/>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6ADEFA72-2900-7AD0-063D-27F16D9A5A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7D34844A-42DB-1F50-5246-D7558A4F5DB1}"/>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70C78089-0886-62BF-4881-E64DFBBDDFE2}"/>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8" name="Poraštės vietos rezervavimo ženklas 7">
            <a:extLst>
              <a:ext uri="{FF2B5EF4-FFF2-40B4-BE49-F238E27FC236}">
                <a16:creationId xmlns:a16="http://schemas.microsoft.com/office/drawing/2014/main" id="{70D60CB4-2BA1-C406-C136-FA1D2CB58B60}"/>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399D04AA-A39D-0BCD-BBCB-E61DC0B78450}"/>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1058153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4473484-B453-96A0-9900-F3E9BE172495}"/>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1F0B1B65-76E2-FBD9-43A7-F86D97A84DD9}"/>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4" name="Poraštės vietos rezervavimo ženklas 3">
            <a:extLst>
              <a:ext uri="{FF2B5EF4-FFF2-40B4-BE49-F238E27FC236}">
                <a16:creationId xmlns:a16="http://schemas.microsoft.com/office/drawing/2014/main" id="{E4219C9C-20B4-1CD4-FF8E-E60F0D539BCC}"/>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1F62A220-2AE3-FFE7-456D-8A08F3564058}"/>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2357599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3BAED5E8-CF59-EA64-4EC5-B2EEB8FF6DBF}"/>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3" name="Poraštės vietos rezervavimo ženklas 2">
            <a:extLst>
              <a:ext uri="{FF2B5EF4-FFF2-40B4-BE49-F238E27FC236}">
                <a16:creationId xmlns:a16="http://schemas.microsoft.com/office/drawing/2014/main" id="{2A6BF531-BCEA-3CC8-8759-DCBA7F0526B2}"/>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AE7178BB-DB2D-678B-41BA-B2EDB1210F2D}"/>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497138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11C195E-A76F-886A-7D23-E9A79B52FFC8}"/>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1E67265C-F2B0-17CA-CFC9-09A3BA8F46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B012C4CD-0E38-0F4C-515A-187E3E10D1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CDB3FFAB-54A9-1261-F07F-861C9D53BF18}"/>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6" name="Poraštės vietos rezervavimo ženklas 5">
            <a:extLst>
              <a:ext uri="{FF2B5EF4-FFF2-40B4-BE49-F238E27FC236}">
                <a16:creationId xmlns:a16="http://schemas.microsoft.com/office/drawing/2014/main" id="{FC50505A-E150-7752-2BD2-5F3A2493E035}"/>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C9D89BCE-8EA6-EA23-E18B-36A3F3199FAE}"/>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1434205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FA97AD2-39EF-EA8E-BA95-57FE744F4090}"/>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71487B1D-AF23-0452-C8F0-E0C8F908BA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3BDEE130-EBB2-40B3-5156-3914CA2BE4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E492519-FF69-52F9-E6C6-89B6D6091BDB}"/>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6" name="Poraštės vietos rezervavimo ženklas 5">
            <a:extLst>
              <a:ext uri="{FF2B5EF4-FFF2-40B4-BE49-F238E27FC236}">
                <a16:creationId xmlns:a16="http://schemas.microsoft.com/office/drawing/2014/main" id="{C9EEE023-AEB3-8C3B-E913-5D97C8147C62}"/>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F7C29C3-C065-8FE0-2164-05219B06B482}"/>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3883815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898081F-884A-60CC-A3D8-F6888EA4D0B4}"/>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18599D6-053E-3DC1-15D2-519C54104939}"/>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FA6836D-42CF-2F17-D913-264F3E60B8D7}"/>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5" name="Poraštės vietos rezervavimo ženklas 4">
            <a:extLst>
              <a:ext uri="{FF2B5EF4-FFF2-40B4-BE49-F238E27FC236}">
                <a16:creationId xmlns:a16="http://schemas.microsoft.com/office/drawing/2014/main" id="{5340EA18-A68E-E86C-E612-EFE85DFEDF0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B6B60658-979F-AFE8-C83B-12A4BD0717E3}"/>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3177451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709D7BCB-9384-AD8D-6B1A-2EF90ABC246E}"/>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3D7B4EBE-2579-7DA1-9F26-1AC540E2D38D}"/>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954364A-0E22-77B6-CFD8-61AC42284DD3}"/>
              </a:ext>
            </a:extLst>
          </p:cNvPr>
          <p:cNvSpPr>
            <a:spLocks noGrp="1"/>
          </p:cNvSpPr>
          <p:nvPr>
            <p:ph type="dt" sz="half" idx="10"/>
          </p:nvPr>
        </p:nvSpPr>
        <p:spPr/>
        <p:txBody>
          <a:bodyPr/>
          <a:lstStyle/>
          <a:p>
            <a:fld id="{01BC2ABD-321F-45BA-9828-7C1327DA1564}" type="datetimeFigureOut">
              <a:rPr lang="lt-LT" smtClean="0"/>
              <a:t>2024-05-29</a:t>
            </a:fld>
            <a:endParaRPr lang="lt-LT"/>
          </a:p>
        </p:txBody>
      </p:sp>
      <p:sp>
        <p:nvSpPr>
          <p:cNvPr id="5" name="Poraštės vietos rezervavimo ženklas 4">
            <a:extLst>
              <a:ext uri="{FF2B5EF4-FFF2-40B4-BE49-F238E27FC236}">
                <a16:creationId xmlns:a16="http://schemas.microsoft.com/office/drawing/2014/main" id="{9C0D22D9-13C6-B7EF-3C35-9CB8964B355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210CD57-2C6D-31A3-C23F-D38A960F1A01}"/>
              </a:ext>
            </a:extLst>
          </p:cNvPr>
          <p:cNvSpPr>
            <a:spLocks noGrp="1"/>
          </p:cNvSpPr>
          <p:nvPr>
            <p:ph type="sldNum" sz="quarter" idx="12"/>
          </p:nvPr>
        </p:nvSpPr>
        <p:spPr/>
        <p:txBody>
          <a:bodyPr/>
          <a:lstStyle/>
          <a:p>
            <a:fld id="{1C1FFB36-FA6D-44E8-A48E-A7F0691D5AD6}" type="slidenum">
              <a:rPr lang="lt-LT" smtClean="0"/>
              <a:t>‹#›</a:t>
            </a:fld>
            <a:endParaRPr lang="lt-LT"/>
          </a:p>
        </p:txBody>
      </p:sp>
    </p:spTree>
    <p:extLst>
      <p:ext uri="{BB962C8B-B14F-4D97-AF65-F5344CB8AC3E}">
        <p14:creationId xmlns:p14="http://schemas.microsoft.com/office/powerpoint/2010/main" val="3162819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5790B18F-8BF5-F46D-DB50-754DA1DA20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E1F70ABF-C298-D789-542E-953F647625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77817AB-EF96-F6E6-A82B-7BF0CFA28D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1BC2ABD-321F-45BA-9828-7C1327DA1564}" type="datetimeFigureOut">
              <a:rPr lang="lt-LT" smtClean="0"/>
              <a:t>2024-05-29</a:t>
            </a:fld>
            <a:endParaRPr lang="lt-LT"/>
          </a:p>
        </p:txBody>
      </p:sp>
      <p:sp>
        <p:nvSpPr>
          <p:cNvPr id="5" name="Poraštės vietos rezervavimo ženklas 4">
            <a:extLst>
              <a:ext uri="{FF2B5EF4-FFF2-40B4-BE49-F238E27FC236}">
                <a16:creationId xmlns:a16="http://schemas.microsoft.com/office/drawing/2014/main" id="{D8FE66AE-B7C2-3C46-1375-3AB1BB2DB7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60485703-DC78-F3D0-9999-000CB6F92B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1FFB36-FA6D-44E8-A48E-A7F0691D5AD6}" type="slidenum">
              <a:rPr lang="lt-LT" smtClean="0"/>
              <a:t>‹#›</a:t>
            </a:fld>
            <a:endParaRPr lang="lt-LT"/>
          </a:p>
        </p:txBody>
      </p:sp>
    </p:spTree>
    <p:extLst>
      <p:ext uri="{BB962C8B-B14F-4D97-AF65-F5344CB8AC3E}">
        <p14:creationId xmlns:p14="http://schemas.microsoft.com/office/powerpoint/2010/main" val="4094927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hyperlink" Target="https://desenchufados.net/tubos-de-leds-ultravioletas-para-desinfeccion/" TargetMode="External"/><Relationship Id="rId7" Type="http://schemas.openxmlformats.org/officeDocument/2006/relationships/hyperlink" Target="https://www.mauroalfieri.it/elettronica/neopixel-ring-16-ws2812-rgb-led.html" TargetMode="Externa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en.wikipedia.org/wiki/file:led_daytimerunninglights.jpg" TargetMode="External"/><Relationship Id="rId10" Type="http://schemas.openxmlformats.org/officeDocument/2006/relationships/hyperlink" Target="https://creativecommons.org/licenses/by-sa/3.0/" TargetMode="External"/><Relationship Id="rId4" Type="http://schemas.openxmlformats.org/officeDocument/2006/relationships/image" Target="../media/image11.jpeg"/><Relationship Id="rId9" Type="http://schemas.openxmlformats.org/officeDocument/2006/relationships/hyperlink" Target="https://creativecommons.org/licenses/by/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desenchufados.net/premium-light-los-productos-de-iluminacion-a-prueba"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lectronics-lab.com/hp-5082-74xx-7-segment-display-revived/" TargetMode="External"/><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https://chem.libretexts.org/Textbook_Maps/Physical_and_Theoretical_Chemistry_Textbook_Maps/Map%3A_Physical_Chemistry_(McQuarrie_and_Simon)/13%3A_Molecular_Spectroscopy/13-01._Different_Regions_of_the_Electromagnetic_Spectrum_Are_Used_to_Investigate_Different_Molecular_Processes" TargetMode="Externa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creativecommons.org/licenses/by-nc-sa/3.0/" TargetMode="External"/><Relationship Id="rId4" Type="http://schemas.openxmlformats.org/officeDocument/2006/relationships/hyperlink" Target="https://chem.libretexts.org/Textbook_Maps/Physical_and_Theoretical_Chemistry_Textbook_Maps/Map:_Physical_Chemistry_(McQuarrie_and_Simon)/13:_Molecular_Spectroscopy/13-01._Different_Regions_of_the_Electromagnetic_Spectrum_Are_Used_to_Investigate_Different_Molecular_Process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hyperlink" Target="https://en.wikibooks.org/wiki/Introduction_to_Inorganic_Chemistry/Electronic_Properties_of_Materials:_Superconductors_and_Semiconductor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rovideyourown.com/2011/led-lighting-revolution/" TargetMode="External"/><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hyperlink" Target="https://www.thaicyberpoint.com/ford/blog/tag/ccfl/"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customXml" Target="../ink/ink6.xml"/><Relationship Id="rId18" Type="http://schemas.openxmlformats.org/officeDocument/2006/relationships/image" Target="../media/image39.jpeg"/><Relationship Id="rId7" Type="http://schemas.openxmlformats.org/officeDocument/2006/relationships/customXml" Target="../ink/ink3.xml"/><Relationship Id="rId12" Type="http://schemas.openxmlformats.org/officeDocument/2006/relationships/image" Target="../media/image330.png"/><Relationship Id="rId17" Type="http://schemas.openxmlformats.org/officeDocument/2006/relationships/image" Target="../media/image38.jpeg"/><Relationship Id="rId2" Type="http://schemas.openxmlformats.org/officeDocument/2006/relationships/customXml" Target="../ink/ink1.xml"/><Relationship Id="rId16" Type="http://schemas.openxmlformats.org/officeDocument/2006/relationships/image" Target="../media/image35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32.png"/><Relationship Id="rId19" Type="http://schemas.openxmlformats.org/officeDocument/2006/relationships/image" Target="../media/image40.png"/><Relationship Id="rId4" Type="http://schemas.openxmlformats.org/officeDocument/2006/relationships/image" Target="../media/image290.png"/><Relationship Id="rId9" Type="http://schemas.openxmlformats.org/officeDocument/2006/relationships/customXml" Target="../ink/ink4.xml"/><Relationship Id="rId14" Type="http://schemas.openxmlformats.org/officeDocument/2006/relationships/image" Target="../media/image340.pn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gif"/></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commons.wikimedia.org/wiki/File:RGB_18bits_palette_color_test_chart.png" TargetMode="External"/><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commons.wikimedia.org/wiki/File:Additive_RGB_Circles-48bpp.png" TargetMode="External"/><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hyperlink" Target="https://creativecommons.org/licenses/by-sa/3.0/"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hyperlink" Target="https://displaydaily.com/tag/peled-perovskite-led/" TargetMode="External"/><Relationship Id="rId13" Type="http://schemas.openxmlformats.org/officeDocument/2006/relationships/hyperlink" Target="https://www.civilsdaily.com/news/rise-of-light-emitting-diodes-leds/" TargetMode="External"/><Relationship Id="rId18" Type="http://schemas.openxmlformats.org/officeDocument/2006/relationships/image" Target="../media/image91.png"/><Relationship Id="rId3" Type="http://schemas.openxmlformats.org/officeDocument/2006/relationships/hyperlink" Target="https://lt.wikipedia.org/wiki/%C5%A0viesos_diodas" TargetMode="External"/><Relationship Id="rId7" Type="http://schemas.openxmlformats.org/officeDocument/2006/relationships/hyperlink" Target="https://www.colorkinetics.com/global/learn/what-is-an-led" TargetMode="External"/><Relationship Id="rId12" Type="http://schemas.openxmlformats.org/officeDocument/2006/relationships/hyperlink" Target="https://web.archive.org/web/20130622081812/http:/neazoi.com/homemadeled/" TargetMode="External"/><Relationship Id="rId17" Type="http://schemas.openxmlformats.org/officeDocument/2006/relationships/hyperlink" Target="https://en.wikipedia.org/wiki/Silicon_carbide" TargetMode="External"/><Relationship Id="rId2" Type="http://schemas.openxmlformats.org/officeDocument/2006/relationships/hyperlink" Target="https://en.wikipedia.org/wiki/Light-emitting_diode" TargetMode="External"/><Relationship Id="rId16" Type="http://schemas.openxmlformats.org/officeDocument/2006/relationships/hyperlink" Target="https://www.vedlys.smm.lt/5-8_klasiu_pamoku_veiklu_aprasai.html" TargetMode="External"/><Relationship Id="rId1" Type="http://schemas.openxmlformats.org/officeDocument/2006/relationships/slideLayout" Target="../slideLayouts/slideLayout2.xml"/><Relationship Id="rId6" Type="http://schemas.openxmlformats.org/officeDocument/2006/relationships/hyperlink" Target="https://www.youtube.com/watch?v=yoTALRhAqWc" TargetMode="External"/><Relationship Id="rId11" Type="http://schemas.openxmlformats.org/officeDocument/2006/relationships/hyperlink" Target="https://hackaday.com/2012/06/05/homemade-silicon-carbide-led/" TargetMode="External"/><Relationship Id="rId5" Type="http://schemas.openxmlformats.org/officeDocument/2006/relationships/hyperlink" Target="https://web.archive.org/web/20121015224322/http:/www.dlip.de/?p=99" TargetMode="External"/><Relationship Id="rId15" Type="http://schemas.openxmlformats.org/officeDocument/2006/relationships/hyperlink" Target="https://nulis.lt/apsvietimas.html" TargetMode="External"/><Relationship Id="rId10" Type="http://schemas.openxmlformats.org/officeDocument/2006/relationships/hyperlink" Target="https://fscdn.rohm.com/en/products/databook/applinote/opto/led/led_package_an-e.pdf" TargetMode="External"/><Relationship Id="rId4" Type="http://schemas.openxmlformats.org/officeDocument/2006/relationships/hyperlink" Target="https://www.moon-leds.com/news-how-leds-produce-different-colors.html" TargetMode="External"/><Relationship Id="rId9" Type="http://schemas.openxmlformats.org/officeDocument/2006/relationships/hyperlink" Target="https://displaydaily.com/wp-content/uploads/2024/04/Multifunction-PeLED-device-structure-924x1024.webp" TargetMode="External"/><Relationship Id="rId14" Type="http://schemas.openxmlformats.org/officeDocument/2006/relationships/hyperlink" Target="https://www.ledyilighting.com/lt/a-comprehensive-guide-to-led/"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515B14A2-398F-B615-903F-F0D12ED04BEE}"/>
              </a:ext>
            </a:extLst>
          </p:cNvPr>
          <p:cNvSpPr>
            <a:spLocks noGrp="1"/>
          </p:cNvSpPr>
          <p:nvPr>
            <p:ph type="ctrTitle"/>
          </p:nvPr>
        </p:nvSpPr>
        <p:spPr>
          <a:xfrm>
            <a:off x="6194716" y="739978"/>
            <a:ext cx="5334930" cy="2176267"/>
          </a:xfrm>
        </p:spPr>
        <p:txBody>
          <a:bodyPr>
            <a:normAutofit/>
          </a:bodyPr>
          <a:lstStyle/>
          <a:p>
            <a:r>
              <a:rPr lang="lt-LT" b="1" dirty="0">
                <a:solidFill>
                  <a:srgbClr val="FF0000"/>
                </a:solidFill>
              </a:rPr>
              <a:t>Šviesos diodai</a:t>
            </a:r>
          </a:p>
        </p:txBody>
      </p:sp>
      <p:sp>
        <p:nvSpPr>
          <p:cNvPr id="3" name="Antrinis pavadinimas 2">
            <a:extLst>
              <a:ext uri="{FF2B5EF4-FFF2-40B4-BE49-F238E27FC236}">
                <a16:creationId xmlns:a16="http://schemas.microsoft.com/office/drawing/2014/main" id="{CE85AB55-69D4-1DC6-D675-831ADC0DC224}"/>
              </a:ext>
            </a:extLst>
          </p:cNvPr>
          <p:cNvSpPr>
            <a:spLocks noGrp="1"/>
          </p:cNvSpPr>
          <p:nvPr>
            <p:ph type="subTitle" idx="1"/>
          </p:nvPr>
        </p:nvSpPr>
        <p:spPr>
          <a:xfrm>
            <a:off x="6194715" y="3836197"/>
            <a:ext cx="5334931" cy="2189214"/>
          </a:xfrm>
        </p:spPr>
        <p:txBody>
          <a:bodyPr>
            <a:normAutofit/>
          </a:bodyPr>
          <a:lstStyle/>
          <a:p>
            <a:r>
              <a:rPr lang="lt-LT" dirty="0"/>
              <a:t>Palangos Vlado Jurgučio progimnazija</a:t>
            </a:r>
          </a:p>
          <a:p>
            <a:r>
              <a:rPr lang="lt-LT" dirty="0"/>
              <a:t>8a klasės mokiniai Aistis Šileika ir Gustas Savickas</a:t>
            </a:r>
          </a:p>
          <a:p>
            <a:r>
              <a:rPr lang="lt-LT" dirty="0"/>
              <a:t>Fizikos mokytoja Saulė Paulikienė</a:t>
            </a:r>
          </a:p>
          <a:p>
            <a:r>
              <a:rPr lang="lt-LT" dirty="0"/>
              <a:t>2024 m.</a:t>
            </a:r>
          </a:p>
        </p:txBody>
      </p:sp>
      <p:sp>
        <p:nvSpPr>
          <p:cNvPr id="1033" name="Freeform: Shape 103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1" name="Freeform: Shape 104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1026" name="Picture 2" descr="Types of LED light-emitting diodes by color enlightening Blue light emits LED diodes in the electromagnetic waveband from 450 to 500 [nm] -(nanometers). Green light emits LED diodes in the electromagnetic waveband from 500 to 600 [nm] -(nanometers). Red light emits Led diode in the electromagnetic waveband from 600 to 690 [nm] -(nanometers).">
            <a:extLst>
              <a:ext uri="{FF2B5EF4-FFF2-40B4-BE49-F238E27FC236}">
                <a16:creationId xmlns:a16="http://schemas.microsoft.com/office/drawing/2014/main" id="{2EC46F27-9CEE-48E5-BB1A-BB66393F19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557" r="15692" b="-1"/>
          <a:stretch/>
        </p:blipFill>
        <p:spPr bwMode="auto">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1043" name="Freeform: Shape 104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05145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a:extLst>
              <a:ext uri="{FF2B5EF4-FFF2-40B4-BE49-F238E27FC236}">
                <a16:creationId xmlns:a16="http://schemas.microsoft.com/office/drawing/2014/main" id="{42D30EE7-91C8-E821-45E3-80D699E45DF9}"/>
              </a:ext>
            </a:extLst>
          </p:cNvPr>
          <p:cNvPicPr>
            <a:picLocks noChangeAspect="1"/>
          </p:cNvPicPr>
          <p:nvPr/>
        </p:nvPicPr>
        <p:blipFill>
          <a:blip r:embed="rId2"/>
          <a:stretch>
            <a:fillRect/>
          </a:stretch>
        </p:blipFill>
        <p:spPr>
          <a:xfrm>
            <a:off x="2000250" y="4026339"/>
            <a:ext cx="8191500" cy="2657475"/>
          </a:xfrm>
          <a:prstGeom prst="rect">
            <a:avLst/>
          </a:prstGeom>
        </p:spPr>
      </p:pic>
      <p:sp>
        <p:nvSpPr>
          <p:cNvPr id="5" name="Stačiakampis: suapvalinti kampai 4">
            <a:extLst>
              <a:ext uri="{FF2B5EF4-FFF2-40B4-BE49-F238E27FC236}">
                <a16:creationId xmlns:a16="http://schemas.microsoft.com/office/drawing/2014/main" id="{F6AE5CFF-A628-0C9A-F41E-4C302E4F2115}"/>
              </a:ext>
            </a:extLst>
          </p:cNvPr>
          <p:cNvSpPr/>
          <p:nvPr/>
        </p:nvSpPr>
        <p:spPr>
          <a:xfrm>
            <a:off x="525294" y="447472"/>
            <a:ext cx="11498093" cy="1556426"/>
          </a:xfrm>
          <a:prstGeom prst="round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TextBox 3">
            <a:extLst>
              <a:ext uri="{FF2B5EF4-FFF2-40B4-BE49-F238E27FC236}">
                <a16:creationId xmlns:a16="http://schemas.microsoft.com/office/drawing/2014/main" id="{00B4CACF-B0B1-9667-12A5-286DB8E93245}"/>
              </a:ext>
            </a:extLst>
          </p:cNvPr>
          <p:cNvSpPr txBox="1"/>
          <p:nvPr/>
        </p:nvSpPr>
        <p:spPr>
          <a:xfrm>
            <a:off x="710119" y="739701"/>
            <a:ext cx="11099260" cy="954107"/>
          </a:xfrm>
          <a:prstGeom prst="rect">
            <a:avLst/>
          </a:prstGeom>
          <a:solidFill>
            <a:schemeClr val="bg1"/>
          </a:solidFill>
          <a:ln>
            <a:noFill/>
          </a:ln>
        </p:spPr>
        <p:txBody>
          <a:bodyPr wrap="square">
            <a:spAutoFit/>
          </a:bodyPr>
          <a:lstStyle/>
          <a:p>
            <a:pPr algn="just"/>
            <a:r>
              <a:rPr lang="lt-LT" sz="2800" dirty="0">
                <a:solidFill>
                  <a:srgbClr val="0091CF"/>
                </a:solidFill>
                <a:highlight>
                  <a:srgbClr val="FFFFFF"/>
                </a:highlight>
                <a:latin typeface="Times New Roman" panose="02020603050405020304" pitchFamily="18" charset="0"/>
                <a:cs typeface="Times New Roman" panose="02020603050405020304" pitchFamily="18" charset="0"/>
              </a:rPr>
              <a:t>Šviesos diodai (LED)</a:t>
            </a:r>
            <a:r>
              <a:rPr lang="lt-LT" sz="2800" b="0" i="0" dirty="0">
                <a:solidFill>
                  <a:srgbClr val="333333"/>
                </a:solidFill>
                <a:effectLst/>
                <a:highlight>
                  <a:srgbClr val="FFFFFF"/>
                </a:highlight>
                <a:latin typeface="Times New Roman" panose="02020603050405020304" pitchFamily="18" charset="0"/>
                <a:cs typeface="Times New Roman" panose="02020603050405020304" pitchFamily="18" charset="0"/>
              </a:rPr>
              <a:t> yra maži puslaidininkiniai įtaisai. Jie skleidžia šviesą, kai per juos teka elektros srovė.</a:t>
            </a:r>
            <a:endParaRPr lang="lt-LT" sz="2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B61D318-E979-1AA9-5185-EF2FB0FE092D}"/>
              </a:ext>
            </a:extLst>
          </p:cNvPr>
          <p:cNvSpPr txBox="1"/>
          <p:nvPr/>
        </p:nvSpPr>
        <p:spPr>
          <a:xfrm>
            <a:off x="710119" y="2296127"/>
            <a:ext cx="11235447" cy="830997"/>
          </a:xfrm>
          <a:prstGeom prst="rect">
            <a:avLst/>
          </a:prstGeom>
          <a:solidFill>
            <a:schemeClr val="bg1"/>
          </a:solidFill>
          <a:ln>
            <a:solidFill>
              <a:schemeClr val="tx2">
                <a:lumMod val="25000"/>
                <a:lumOff val="75000"/>
              </a:schemeClr>
            </a:solidFill>
          </a:ln>
        </p:spPr>
        <p:txBody>
          <a:bodyPr wrap="square">
            <a:spAutoFit/>
          </a:bodyPr>
          <a:lstStyle/>
          <a:p>
            <a:pPr algn="just"/>
            <a:r>
              <a:rPr lang="lt-LT" sz="2400" b="0" i="0" dirty="0">
                <a:solidFill>
                  <a:srgbClr val="333333"/>
                </a:solidFill>
                <a:effectLst/>
                <a:highlight>
                  <a:srgbClr val="FFFFFF"/>
                </a:highlight>
                <a:latin typeface="Times New Roman" panose="02020603050405020304" pitchFamily="18" charset="0"/>
                <a:cs typeface="Times New Roman" panose="02020603050405020304" pitchFamily="18" charset="0"/>
              </a:rPr>
              <a:t>Šviesos diodai remiasi elektronų judėjimu puslaidininkinėje medžiagoje, kad sukurtų šviesą.</a:t>
            </a:r>
            <a:endParaRPr lang="lt-LT"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9977AFF-CF69-8724-34A7-CB360DFF8304}"/>
              </a:ext>
            </a:extLst>
          </p:cNvPr>
          <p:cNvSpPr txBox="1"/>
          <p:nvPr/>
        </p:nvSpPr>
        <p:spPr>
          <a:xfrm>
            <a:off x="710118" y="3434582"/>
            <a:ext cx="11235447" cy="707886"/>
          </a:xfrm>
          <a:prstGeom prst="rect">
            <a:avLst/>
          </a:prstGeom>
          <a:solidFill>
            <a:schemeClr val="bg1"/>
          </a:solidFill>
          <a:ln>
            <a:solidFill>
              <a:schemeClr val="accent1">
                <a:lumMod val="40000"/>
                <a:lumOff val="60000"/>
              </a:schemeClr>
            </a:solidFill>
          </a:ln>
        </p:spPr>
        <p:txBody>
          <a:bodyPr wrap="square">
            <a:spAutoFit/>
          </a:bodyPr>
          <a:lstStyle/>
          <a:p>
            <a:pPr algn="just"/>
            <a:r>
              <a:rPr lang="lt-LT" sz="2000" b="0" i="0" dirty="0">
                <a:solidFill>
                  <a:srgbClr val="333333"/>
                </a:solidFill>
                <a:effectLst/>
                <a:highlight>
                  <a:srgbClr val="FFFFFF"/>
                </a:highlight>
                <a:latin typeface="Times New Roman" panose="02020603050405020304" pitchFamily="18" charset="0"/>
                <a:cs typeface="Times New Roman" panose="02020603050405020304" pitchFamily="18" charset="0"/>
              </a:rPr>
              <a:t>Šviesos diodai (LED) yra visur mūsų šiuolaikiniame gyvenime. Jie naudojami visur – nuo ​​šviesoforų iki elektroninių prietaisų. Netgi namų apšvietimui ir automobilinėms ausinėms.</a:t>
            </a: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028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A997BED9-0201-0DEB-D5A4-6C94D5339EF4}"/>
              </a:ext>
            </a:extLst>
          </p:cNvPr>
          <p:cNvSpPr>
            <a:spLocks noGrp="1"/>
          </p:cNvSpPr>
          <p:nvPr>
            <p:ph idx="1"/>
          </p:nvPr>
        </p:nvSpPr>
        <p:spPr>
          <a:xfrm>
            <a:off x="643646" y="1031233"/>
            <a:ext cx="10912813" cy="849481"/>
          </a:xfrm>
          <a:solidFill>
            <a:schemeClr val="tx2">
              <a:lumMod val="10000"/>
              <a:lumOff val="90000"/>
            </a:schemeClr>
          </a:solidFill>
          <a:ln>
            <a:solidFill>
              <a:schemeClr val="accent1"/>
            </a:solidFill>
          </a:ln>
        </p:spPr>
        <p:txBody>
          <a:bodyPr>
            <a:normAutofit/>
          </a:bodyPr>
          <a:lstStyle/>
          <a:p>
            <a:pPr algn="ctr" eaLnBrk="1" hangingPunct="1">
              <a:spcBef>
                <a:spcPct val="50000"/>
              </a:spcBef>
              <a:buFontTx/>
              <a:buNone/>
            </a:pPr>
            <a:r>
              <a:rPr lang="lt-LT" altLang="lt-LT" sz="2400" b="1" dirty="0">
                <a:solidFill>
                  <a:srgbClr val="000000"/>
                </a:solidFill>
                <a:latin typeface="Times New Roman" panose="02020603050405020304" pitchFamily="18" charset="0"/>
                <a:cs typeface="Times New Roman" panose="02020603050405020304" pitchFamily="18" charset="0"/>
              </a:rPr>
              <a:t>Puslaidininkiai</a:t>
            </a:r>
            <a:r>
              <a:rPr lang="lt-LT" altLang="lt-LT" sz="2400" dirty="0">
                <a:solidFill>
                  <a:srgbClr val="000000"/>
                </a:solidFill>
                <a:latin typeface="Times New Roman" panose="02020603050405020304" pitchFamily="18" charset="0"/>
                <a:cs typeface="Times New Roman" panose="02020603050405020304" pitchFamily="18" charset="0"/>
              </a:rPr>
              <a:t> užima tarpinę padėtį tarp laidininkų ir izoliatorių. </a:t>
            </a:r>
            <a:endParaRPr lang="ru-RU" altLang="lt-LT" sz="2400" b="1" dirty="0">
              <a:solidFill>
                <a:srgbClr val="000000"/>
              </a:solidFill>
              <a:latin typeface="Times New Roman" panose="02020603050405020304" pitchFamily="18" charset="0"/>
              <a:cs typeface="Times New Roman" panose="02020603050405020304" pitchFamily="18" charset="0"/>
            </a:endParaRPr>
          </a:p>
          <a:p>
            <a:endParaRPr lang="lt-LT" dirty="0"/>
          </a:p>
        </p:txBody>
      </p:sp>
      <p:sp>
        <p:nvSpPr>
          <p:cNvPr id="5" name="TextBox 4">
            <a:extLst>
              <a:ext uri="{FF2B5EF4-FFF2-40B4-BE49-F238E27FC236}">
                <a16:creationId xmlns:a16="http://schemas.microsoft.com/office/drawing/2014/main" id="{A0C8046E-96BD-74CB-7FC1-758E7E6F9077}"/>
              </a:ext>
            </a:extLst>
          </p:cNvPr>
          <p:cNvSpPr txBox="1"/>
          <p:nvPr/>
        </p:nvSpPr>
        <p:spPr>
          <a:xfrm>
            <a:off x="643646" y="2391091"/>
            <a:ext cx="10912813" cy="1015663"/>
          </a:xfrm>
          <a:prstGeom prst="rect">
            <a:avLst/>
          </a:prstGeom>
          <a:solidFill>
            <a:schemeClr val="tx2">
              <a:lumMod val="10000"/>
              <a:lumOff val="90000"/>
            </a:schemeClr>
          </a:solidFill>
          <a:ln>
            <a:solidFill>
              <a:schemeClr val="accent1"/>
            </a:solidFill>
          </a:ln>
        </p:spPr>
        <p:txBody>
          <a:bodyPr wrap="square">
            <a:spAutoFit/>
          </a:bodyPr>
          <a:lstStyle/>
          <a:p>
            <a:pPr algn="just"/>
            <a:r>
              <a:rPr lang="lt-LT" sz="2000" dirty="0">
                <a:latin typeface="Times New Roman" panose="02020603050405020304" pitchFamily="18" charset="0"/>
                <a:cs typeface="Times New Roman" panose="02020603050405020304" pitchFamily="18" charset="0"/>
              </a:rPr>
              <a:t>Nuo laidininkų puslaidininkiai skiriasi ir jų savitosios varžos priklausomybe nuo temperatūros. Pavyzdžiui, kylant temperatūrai, metalų, kurie yra geri laidininkai, savitoji varža didėja, o puslaidininkių – mažėja. </a:t>
            </a:r>
          </a:p>
        </p:txBody>
      </p:sp>
      <p:sp>
        <p:nvSpPr>
          <p:cNvPr id="6" name="Stačiakampis 5">
            <a:extLst>
              <a:ext uri="{FF2B5EF4-FFF2-40B4-BE49-F238E27FC236}">
                <a16:creationId xmlns:a16="http://schemas.microsoft.com/office/drawing/2014/main" id="{A2818E2F-58C1-C45D-46E7-CA4A68D7EA4A}"/>
              </a:ext>
            </a:extLst>
          </p:cNvPr>
          <p:cNvSpPr/>
          <p:nvPr/>
        </p:nvSpPr>
        <p:spPr>
          <a:xfrm>
            <a:off x="223736" y="9263"/>
            <a:ext cx="4825616" cy="923330"/>
          </a:xfrm>
          <a:prstGeom prst="rect">
            <a:avLst/>
          </a:prstGeom>
          <a:noFill/>
        </p:spPr>
        <p:txBody>
          <a:bodyPr wrap="none" lIns="91440" tIns="45720" rIns="91440" bIns="45720">
            <a:spAutoFit/>
          </a:bodyPr>
          <a:lstStyle/>
          <a:p>
            <a:pPr algn="ctr"/>
            <a:r>
              <a:rPr lang="lt-LT"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Puslaidininkiai</a:t>
            </a:r>
          </a:p>
        </p:txBody>
      </p:sp>
      <p:pic>
        <p:nvPicPr>
          <p:cNvPr id="10" name="Paveikslėlis 9">
            <a:extLst>
              <a:ext uri="{FF2B5EF4-FFF2-40B4-BE49-F238E27FC236}">
                <a16:creationId xmlns:a16="http://schemas.microsoft.com/office/drawing/2014/main" id="{552DE3C4-5FC7-515E-192A-5BEE9F4DC256}"/>
              </a:ext>
            </a:extLst>
          </p:cNvPr>
          <p:cNvPicPr>
            <a:picLocks noChangeAspect="1"/>
          </p:cNvPicPr>
          <p:nvPr/>
        </p:nvPicPr>
        <p:blipFill>
          <a:blip r:embed="rId2"/>
          <a:stretch>
            <a:fillRect/>
          </a:stretch>
        </p:blipFill>
        <p:spPr>
          <a:xfrm>
            <a:off x="643646" y="3673939"/>
            <a:ext cx="3022274" cy="2931606"/>
          </a:xfrm>
          <a:prstGeom prst="rect">
            <a:avLst/>
          </a:prstGeom>
        </p:spPr>
      </p:pic>
      <p:sp>
        <p:nvSpPr>
          <p:cNvPr id="12" name="TextBox 11">
            <a:extLst>
              <a:ext uri="{FF2B5EF4-FFF2-40B4-BE49-F238E27FC236}">
                <a16:creationId xmlns:a16="http://schemas.microsoft.com/office/drawing/2014/main" id="{0CA72955-EF52-A0DA-C496-31A0B62220DC}"/>
              </a:ext>
            </a:extLst>
          </p:cNvPr>
          <p:cNvSpPr txBox="1"/>
          <p:nvPr/>
        </p:nvSpPr>
        <p:spPr>
          <a:xfrm>
            <a:off x="4691164" y="3673939"/>
            <a:ext cx="6865295" cy="1323439"/>
          </a:xfrm>
          <a:prstGeom prst="rect">
            <a:avLst/>
          </a:prstGeom>
          <a:solidFill>
            <a:schemeClr val="tx2">
              <a:lumMod val="10000"/>
              <a:lumOff val="90000"/>
            </a:schemeClr>
          </a:solidFill>
          <a:ln>
            <a:solidFill>
              <a:schemeClr val="accent1"/>
            </a:solidFill>
          </a:ln>
        </p:spPr>
        <p:txBody>
          <a:bodyPr wrap="square">
            <a:spAutoFit/>
          </a:bodyPr>
          <a:lstStyle/>
          <a:p>
            <a:pPr algn="just"/>
            <a:r>
              <a:rPr lang="lt-LT" sz="2000" dirty="0">
                <a:latin typeface="Times New Roman" panose="02020603050405020304" pitchFamily="18" charset="0"/>
                <a:cs typeface="Times New Roman" panose="02020603050405020304" pitchFamily="18" charset="0"/>
              </a:rPr>
              <a:t>Elektrotechnikoje plačiausiai naudojami šie puslaidininkiai: silicis (</a:t>
            </a:r>
            <a:r>
              <a:rPr lang="lt-LT" sz="2000" dirty="0" err="1">
                <a:latin typeface="Times New Roman" panose="02020603050405020304" pitchFamily="18" charset="0"/>
                <a:cs typeface="Times New Roman" panose="02020603050405020304" pitchFamily="18" charset="0"/>
              </a:rPr>
              <a:t>Si</a:t>
            </a:r>
            <a:r>
              <a:rPr lang="lt-LT" sz="2000" dirty="0">
                <a:latin typeface="Times New Roman" panose="02020603050405020304" pitchFamily="18" charset="0"/>
                <a:cs typeface="Times New Roman" panose="02020603050405020304" pitchFamily="18" charset="0"/>
              </a:rPr>
              <a:t>), germanis (</a:t>
            </a:r>
            <a:r>
              <a:rPr lang="lt-LT" sz="2000" dirty="0" err="1">
                <a:latin typeface="Times New Roman" panose="02020603050405020304" pitchFamily="18" charset="0"/>
                <a:cs typeface="Times New Roman" panose="02020603050405020304" pitchFamily="18" charset="0"/>
              </a:rPr>
              <a:t>Ge</a:t>
            </a:r>
            <a:r>
              <a:rPr lang="lt-LT" sz="2000" dirty="0">
                <a:latin typeface="Times New Roman" panose="02020603050405020304" pitchFamily="18" charset="0"/>
                <a:cs typeface="Times New Roman" panose="02020603050405020304" pitchFamily="18" charset="0"/>
              </a:rPr>
              <a:t>), selenas (</a:t>
            </a:r>
            <a:r>
              <a:rPr lang="lt-LT" sz="2000" dirty="0" err="1">
                <a:latin typeface="Times New Roman" panose="02020603050405020304" pitchFamily="18" charset="0"/>
                <a:cs typeface="Times New Roman" panose="02020603050405020304" pitchFamily="18" charset="0"/>
              </a:rPr>
              <a:t>Se</a:t>
            </a:r>
            <a:r>
              <a:rPr lang="lt-LT" sz="2000" dirty="0">
                <a:latin typeface="Times New Roman" panose="02020603050405020304" pitchFamily="18" charset="0"/>
                <a:cs typeface="Times New Roman" panose="02020603050405020304" pitchFamily="18" charset="0"/>
              </a:rPr>
              <a:t>). Taip pat paplitę kai kurie junginiai: galio arsenidas (</a:t>
            </a:r>
            <a:r>
              <a:rPr lang="lt-LT" sz="2000" dirty="0" err="1">
                <a:latin typeface="Times New Roman" panose="02020603050405020304" pitchFamily="18" charset="0"/>
                <a:cs typeface="Times New Roman" panose="02020603050405020304" pitchFamily="18" charset="0"/>
              </a:rPr>
              <a:t>GaAs</a:t>
            </a:r>
            <a:r>
              <a:rPr lang="lt-LT" sz="2000" dirty="0">
                <a:latin typeface="Times New Roman" panose="02020603050405020304" pitchFamily="18" charset="0"/>
                <a:cs typeface="Times New Roman" panose="02020603050405020304" pitchFamily="18" charset="0"/>
              </a:rPr>
              <a:t>), švino sulfidas (</a:t>
            </a:r>
            <a:r>
              <a:rPr lang="lt-LT" sz="2000" dirty="0" err="1">
                <a:latin typeface="Times New Roman" panose="02020603050405020304" pitchFamily="18" charset="0"/>
                <a:cs typeface="Times New Roman" panose="02020603050405020304" pitchFamily="18" charset="0"/>
              </a:rPr>
              <a:t>PbS</a:t>
            </a:r>
            <a:r>
              <a:rPr lang="lt-LT" sz="2000" dirty="0">
                <a:latin typeface="Times New Roman" panose="02020603050405020304" pitchFamily="18" charset="0"/>
                <a:cs typeface="Times New Roman" panose="02020603050405020304" pitchFamily="18" charset="0"/>
              </a:rPr>
              <a:t>), kadmio sulfidas (</a:t>
            </a:r>
            <a:r>
              <a:rPr lang="lt-LT" sz="2000" dirty="0" err="1">
                <a:latin typeface="Times New Roman" panose="02020603050405020304" pitchFamily="18" charset="0"/>
                <a:cs typeface="Times New Roman" panose="02020603050405020304" pitchFamily="18" charset="0"/>
              </a:rPr>
              <a:t>CdS</a:t>
            </a:r>
            <a:r>
              <a:rPr lang="lt-LT" sz="2000" dirty="0">
                <a:latin typeface="Times New Roman" panose="02020603050405020304" pitchFamily="18" charset="0"/>
                <a:cs typeface="Times New Roman" panose="02020603050405020304" pitchFamily="18" charset="0"/>
              </a:rPr>
              <a:t>) ir kt.</a:t>
            </a:r>
          </a:p>
        </p:txBody>
      </p:sp>
      <p:sp>
        <p:nvSpPr>
          <p:cNvPr id="2" name="Rectangle 1">
            <a:extLst>
              <a:ext uri="{FF2B5EF4-FFF2-40B4-BE49-F238E27FC236}">
                <a16:creationId xmlns:a16="http://schemas.microsoft.com/office/drawing/2014/main" id="{896070FA-D83B-4BEF-8D09-D4A5A0E639A1}"/>
              </a:ext>
            </a:extLst>
          </p:cNvPr>
          <p:cNvSpPr/>
          <p:nvPr/>
        </p:nvSpPr>
        <p:spPr>
          <a:xfrm>
            <a:off x="4804166" y="5826767"/>
            <a:ext cx="6680034" cy="400110"/>
          </a:xfrm>
          <a:prstGeom prst="rect">
            <a:avLst/>
          </a:prstGeom>
          <a:solidFill>
            <a:schemeClr val="tx2">
              <a:lumMod val="10000"/>
              <a:lumOff val="90000"/>
            </a:schemeClr>
          </a:solidFill>
          <a:ln>
            <a:solidFill>
              <a:schemeClr val="accent1"/>
            </a:solidFill>
          </a:ln>
        </p:spPr>
        <p:txBody>
          <a:bodyPr wrap="none">
            <a:spAutoFit/>
          </a:bodyPr>
          <a:lstStyle/>
          <a:p>
            <a:r>
              <a:rPr lang="pt-BR" altLang="lt-LT" sz="2000" dirty="0">
                <a:latin typeface="Times New Roman" panose="02020603050405020304" pitchFamily="18" charset="0"/>
                <a:cs typeface="Times New Roman" panose="02020603050405020304" pitchFamily="18" charset="0"/>
              </a:rPr>
              <a:t>Puslaidininkiuose yra dvejopi krūvininkai: elektronai ir skylės. </a:t>
            </a: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44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3B58B3-1EA7-4703-9244-499AAD565279}"/>
              </a:ext>
            </a:extLst>
          </p:cNvPr>
          <p:cNvSpPr>
            <a:spLocks noGrp="1"/>
          </p:cNvSpPr>
          <p:nvPr>
            <p:ph idx="1"/>
          </p:nvPr>
        </p:nvSpPr>
        <p:spPr>
          <a:xfrm>
            <a:off x="351692" y="362585"/>
            <a:ext cx="11422965" cy="2014855"/>
          </a:xfrm>
          <a:solidFill>
            <a:schemeClr val="tx2">
              <a:lumMod val="10000"/>
              <a:lumOff val="90000"/>
            </a:schemeClr>
          </a:solidFill>
          <a:ln>
            <a:solidFill>
              <a:schemeClr val="accent1"/>
            </a:solidFill>
          </a:ln>
        </p:spPr>
        <p:txBody>
          <a:bodyPr>
            <a:normAutofit/>
          </a:bodyPr>
          <a:lstStyle/>
          <a:p>
            <a:pPr algn="just"/>
            <a:r>
              <a:rPr lang="lt-LT" sz="2400" dirty="0">
                <a:latin typeface="Times New Roman" panose="02020603050405020304" pitchFamily="18" charset="0"/>
                <a:cs typeface="Times New Roman" panose="02020603050405020304" pitchFamily="18" charset="0"/>
              </a:rPr>
              <a:t>Šviesos diodas yra puslaidininkinis įtaisas, kuris skleidžia šviesą, kai jo gnybtuose yra įjungta įtampa. Šviesos diodas pagamintas iš pn jungties, srities, kurioje yra sujungti du puslaidininkiai. P tipo puslaidininkis turi teigiamą krūvininką (skylę). Tuo pačiu metu n tipo puslaidininkis turi neigiamą krūvininką (elektroną).</a:t>
            </a:r>
          </a:p>
        </p:txBody>
      </p:sp>
      <p:pic>
        <p:nvPicPr>
          <p:cNvPr id="4" name="Picture 3">
            <a:extLst>
              <a:ext uri="{FF2B5EF4-FFF2-40B4-BE49-F238E27FC236}">
                <a16:creationId xmlns:a16="http://schemas.microsoft.com/office/drawing/2014/main" id="{AB3F64E9-94B5-443E-A88A-6DA92D53C382}"/>
              </a:ext>
            </a:extLst>
          </p:cNvPr>
          <p:cNvPicPr>
            <a:picLocks noChangeAspect="1"/>
          </p:cNvPicPr>
          <p:nvPr/>
        </p:nvPicPr>
        <p:blipFill>
          <a:blip r:embed="rId2"/>
          <a:stretch>
            <a:fillRect/>
          </a:stretch>
        </p:blipFill>
        <p:spPr>
          <a:xfrm>
            <a:off x="2485415" y="3671339"/>
            <a:ext cx="6630325" cy="2610214"/>
          </a:xfrm>
          <a:prstGeom prst="rect">
            <a:avLst/>
          </a:prstGeom>
        </p:spPr>
      </p:pic>
    </p:spTree>
    <p:extLst>
      <p:ext uri="{BB962C8B-B14F-4D97-AF65-F5344CB8AC3E}">
        <p14:creationId xmlns:p14="http://schemas.microsoft.com/office/powerpoint/2010/main" val="2919179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different types of light bulbs&#10;&#10;Description generated with high confidence">
            <a:extLst>
              <a:ext uri="{FF2B5EF4-FFF2-40B4-BE49-F238E27FC236}">
                <a16:creationId xmlns:a16="http://schemas.microsoft.com/office/drawing/2014/main" id="{AF66B454-A63D-4304-B366-E0FBF119CE35}"/>
              </a:ext>
            </a:extLst>
          </p:cNvPr>
          <p:cNvPicPr>
            <a:picLocks noChangeAspect="1"/>
          </p:cNvPicPr>
          <p:nvPr/>
        </p:nvPicPr>
        <p:blipFill rotWithShape="1">
          <a:blip r:embed="rId2"/>
          <a:srcRect t="31247" b="1512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urinio vietos rezervavimo ženklas 2">
            <a:extLst>
              <a:ext uri="{FF2B5EF4-FFF2-40B4-BE49-F238E27FC236}">
                <a16:creationId xmlns:a16="http://schemas.microsoft.com/office/drawing/2014/main" id="{F1EB2857-701C-76CB-925D-FFB3EFE301DC}"/>
              </a:ext>
            </a:extLst>
          </p:cNvPr>
          <p:cNvSpPr>
            <a:spLocks noGrp="1"/>
          </p:cNvSpPr>
          <p:nvPr>
            <p:ph idx="1"/>
          </p:nvPr>
        </p:nvSpPr>
        <p:spPr>
          <a:xfrm>
            <a:off x="360878" y="4203016"/>
            <a:ext cx="11470244" cy="2452687"/>
          </a:xfrm>
        </p:spPr>
        <p:txBody>
          <a:bodyPr anchor="ctr">
            <a:normAutofit/>
          </a:bodyPr>
          <a:lstStyle/>
          <a:p>
            <a:pPr marL="0" indent="0" algn="just">
              <a:buNone/>
            </a:pPr>
            <a:r>
              <a:rPr lang="lt-LT" sz="2400" dirty="0">
                <a:latin typeface="Times New Roman" panose="02020603050405020304" pitchFamily="18" charset="0"/>
                <a:cs typeface="Times New Roman" panose="02020603050405020304" pitchFamily="18" charset="0"/>
              </a:rPr>
              <a:t>Vienas reikšmingiausių LED apšvietimo privalumų yra jo energinis efektyvumas. Šviesos diodai yra daug efektyvesni nei kaitrinės ar fluorescencinės lempos. Kadangi jie naudoja mažiau energijos, kad pagamintų tą patį šviesos kiekį. Reiškia, LED apšvietimas gali sutaupyti nemažų pinigų sąskaitoms už elektrą.</a:t>
            </a:r>
          </a:p>
        </p:txBody>
      </p:sp>
      <p:sp>
        <p:nvSpPr>
          <p:cNvPr id="5" name="Rectangle 4">
            <a:extLst>
              <a:ext uri="{FF2B5EF4-FFF2-40B4-BE49-F238E27FC236}">
                <a16:creationId xmlns:a16="http://schemas.microsoft.com/office/drawing/2014/main" id="{2A078BCE-1CC4-4341-A7B6-3DB3E22044E3}"/>
              </a:ext>
            </a:extLst>
          </p:cNvPr>
          <p:cNvSpPr/>
          <p:nvPr/>
        </p:nvSpPr>
        <p:spPr>
          <a:xfrm>
            <a:off x="131838" y="3710613"/>
            <a:ext cx="11052834" cy="707886"/>
          </a:xfrm>
          <a:prstGeom prst="rect">
            <a:avLst/>
          </a:prstGeom>
          <a:noFill/>
        </p:spPr>
        <p:txBody>
          <a:bodyPr wrap="none" lIns="91440" tIns="45720" rIns="91440" bIns="45720">
            <a:spAutoFit/>
          </a:bodyPr>
          <a:lstStyle/>
          <a:p>
            <a:r>
              <a:rPr lang="lt-LT"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Energijos vartojimo efektyvumas ir kaštų taupymas</a:t>
            </a:r>
          </a:p>
        </p:txBody>
      </p:sp>
    </p:spTree>
    <p:extLst>
      <p:ext uri="{BB962C8B-B14F-4D97-AF65-F5344CB8AC3E}">
        <p14:creationId xmlns:p14="http://schemas.microsoft.com/office/powerpoint/2010/main" val="643010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light bulb and a light bulb&#10;&#10;Description generated with high confidence">
            <a:extLst>
              <a:ext uri="{FF2B5EF4-FFF2-40B4-BE49-F238E27FC236}">
                <a16:creationId xmlns:a16="http://schemas.microsoft.com/office/drawing/2014/main" id="{E59DE639-F766-44BD-A1A1-E2EC34B5F74F}"/>
              </a:ext>
            </a:extLst>
          </p:cNvPr>
          <p:cNvPicPr>
            <a:picLocks noChangeAspect="1"/>
          </p:cNvPicPr>
          <p:nvPr/>
        </p:nvPicPr>
        <p:blipFill rotWithShape="1">
          <a:blip r:embed="rId2"/>
          <a:srcRect t="21483" b="562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8C1BF22E-D4CD-4714-B71A-B82E8136042D}"/>
              </a:ext>
            </a:extLst>
          </p:cNvPr>
          <p:cNvSpPr>
            <a:spLocks noGrp="1"/>
          </p:cNvSpPr>
          <p:nvPr>
            <p:ph idx="1"/>
          </p:nvPr>
        </p:nvSpPr>
        <p:spPr>
          <a:xfrm>
            <a:off x="4223982" y="3752850"/>
            <a:ext cx="7803895" cy="2957439"/>
          </a:xfrm>
        </p:spPr>
        <p:txBody>
          <a:bodyPr vert="horz" lIns="91440" tIns="45720" rIns="91440" bIns="45720" rtlCol="0" anchor="ctr">
            <a:normAutofit/>
          </a:bodyPr>
          <a:lstStyle/>
          <a:p>
            <a:pPr algn="just"/>
            <a:r>
              <a:rPr lang="lt-LT" sz="2000" dirty="0">
                <a:latin typeface="Times New Roman" panose="02020603050405020304" pitchFamily="18" charset="0"/>
                <a:cs typeface="Times New Roman" panose="02020603050405020304" pitchFamily="18" charset="0"/>
              </a:rPr>
              <a:t>Šviesos diodai yra ekologiški ir turi mažesnį anglies pėdsaką nei tradicinės apšvietimo technologijos. Taip yra todėl, kad jie sunaudoja mažiau energijos, o tai reiškia, kad jiems reikia gaminti mažiau energijos.</a:t>
            </a:r>
          </a:p>
          <a:p>
            <a:pPr algn="just"/>
            <a:r>
              <a:rPr lang="lt-LT" sz="2000" dirty="0">
                <a:latin typeface="Times New Roman" panose="02020603050405020304" pitchFamily="18" charset="0"/>
                <a:cs typeface="Times New Roman" panose="02020603050405020304" pitchFamily="18" charset="0"/>
              </a:rPr>
              <a:t>Be to, šviesos dioduose nėra jokių pavojingų medžiagų, tokių kaip gyvsidabris. Tai randama fluorescencinėse lempose. Tai reiškia, kad šviesos diodai yra saugesni aplinkai. Be to, jį lengviau išmesti nei tradicines apšvietimo technologijas.</a:t>
            </a:r>
          </a:p>
          <a:p>
            <a:endParaRPr lang="en-US" sz="1800" dirty="0"/>
          </a:p>
        </p:txBody>
      </p:sp>
      <p:sp>
        <p:nvSpPr>
          <p:cNvPr id="7" name="Rectangle 6">
            <a:extLst>
              <a:ext uri="{FF2B5EF4-FFF2-40B4-BE49-F238E27FC236}">
                <a16:creationId xmlns:a16="http://schemas.microsoft.com/office/drawing/2014/main" id="{BFC1471E-A7E2-4EEB-A384-127497CCFF2A}"/>
              </a:ext>
            </a:extLst>
          </p:cNvPr>
          <p:cNvSpPr/>
          <p:nvPr/>
        </p:nvSpPr>
        <p:spPr>
          <a:xfrm>
            <a:off x="286781" y="3710613"/>
            <a:ext cx="3374770" cy="707886"/>
          </a:xfrm>
          <a:prstGeom prst="rect">
            <a:avLst/>
          </a:prstGeom>
          <a:noFill/>
        </p:spPr>
        <p:txBody>
          <a:bodyPr wrap="none" lIns="91440" tIns="45720" rIns="91440" bIns="45720">
            <a:spAutoFit/>
          </a:bodyPr>
          <a:lstStyle/>
          <a:p>
            <a:pPr algn="ctr"/>
            <a:r>
              <a:rPr lang="en-US" sz="40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Nauda</a:t>
            </a:r>
            <a:r>
              <a:rPr 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 </a:t>
            </a:r>
            <a:r>
              <a:rPr lang="en-US" sz="40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aplinkai</a:t>
            </a:r>
            <a:endParaRPr lang="lt-LT"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1565141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different types of light bulbs&#10;&#10;Description generated with high confidence">
            <a:extLst>
              <a:ext uri="{FF2B5EF4-FFF2-40B4-BE49-F238E27FC236}">
                <a16:creationId xmlns:a16="http://schemas.microsoft.com/office/drawing/2014/main" id="{1FA50CBD-6769-45D6-868D-FF866BF3AD22}"/>
              </a:ext>
            </a:extLst>
          </p:cNvPr>
          <p:cNvPicPr>
            <a:picLocks noChangeAspect="1"/>
          </p:cNvPicPr>
          <p:nvPr/>
        </p:nvPicPr>
        <p:blipFill rotWithShape="1">
          <a:blip r:embed="rId2"/>
          <a:srcRect r="13639" b="1"/>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1BFCE06-7B0A-4C2C-BAC9-5614A480165F}"/>
              </a:ext>
            </a:extLst>
          </p:cNvPr>
          <p:cNvSpPr>
            <a:spLocks noGrp="1"/>
          </p:cNvSpPr>
          <p:nvPr>
            <p:ph idx="1"/>
          </p:nvPr>
        </p:nvSpPr>
        <p:spPr>
          <a:xfrm>
            <a:off x="8136521" y="1362064"/>
            <a:ext cx="3822189" cy="3742762"/>
          </a:xfrm>
        </p:spPr>
        <p:txBody>
          <a:bodyPr vert="horz" lIns="91440" tIns="45720" rIns="91440" bIns="45720" rtlCol="0">
            <a:normAutofit/>
          </a:bodyPr>
          <a:lstStyle/>
          <a:p>
            <a:pPr algn="just"/>
            <a:r>
              <a:rPr lang="lt-LT" sz="2000" dirty="0">
                <a:latin typeface="Times New Roman" panose="02020603050405020304" pitchFamily="18" charset="0"/>
                <a:cs typeface="Times New Roman" panose="02020603050405020304" pitchFamily="18" charset="0"/>
              </a:rPr>
              <a:t>LED apšvietimas yra labai patvarus ir ilgaamžis. Šviesos diodai pagaminti iš kietų medžiagų. Be to, juose nėra gijų ar vamzdelių, todėl mažesnė tikimybė, kad jie sulūžtų ar sudužtų. Dėl to jie idealiai tinka naudoti lauko aplinkoje arba vietose, kuriose yra smūgio ar vibracijos rizika.</a:t>
            </a:r>
          </a:p>
        </p:txBody>
      </p:sp>
      <p:sp>
        <p:nvSpPr>
          <p:cNvPr id="7" name="Rectangle 6">
            <a:extLst>
              <a:ext uri="{FF2B5EF4-FFF2-40B4-BE49-F238E27FC236}">
                <a16:creationId xmlns:a16="http://schemas.microsoft.com/office/drawing/2014/main" id="{FD1C7DE2-0742-4267-A740-D197E3C477C3}"/>
              </a:ext>
            </a:extLst>
          </p:cNvPr>
          <p:cNvSpPr/>
          <p:nvPr/>
        </p:nvSpPr>
        <p:spPr>
          <a:xfrm>
            <a:off x="5615165" y="327094"/>
            <a:ext cx="6573786" cy="707886"/>
          </a:xfrm>
          <a:prstGeom prst="rect">
            <a:avLst/>
          </a:prstGeom>
          <a:noFill/>
        </p:spPr>
        <p:txBody>
          <a:bodyPr wrap="none" lIns="91440" tIns="45720" rIns="91440" bIns="45720">
            <a:spAutoFit/>
          </a:bodyPr>
          <a:lstStyle/>
          <a:p>
            <a:pPr algn="ctr"/>
            <a:r>
              <a:rPr lang="en-US" sz="40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Patvarumas</a:t>
            </a:r>
            <a:r>
              <a:rPr 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 </a:t>
            </a:r>
            <a:r>
              <a:rPr lang="en-US" sz="40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ir</a:t>
            </a:r>
            <a:r>
              <a:rPr lang="en-US"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 </a:t>
            </a:r>
            <a:r>
              <a:rPr lang="en-US" sz="40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ilgaamžiškumas</a:t>
            </a:r>
            <a:endParaRPr lang="lt-LT"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323016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row of led bulbs on flowers&#10;&#10;Description generated with high confidence">
            <a:extLst>
              <a:ext uri="{FF2B5EF4-FFF2-40B4-BE49-F238E27FC236}">
                <a16:creationId xmlns:a16="http://schemas.microsoft.com/office/drawing/2014/main" id="{E9BF578C-8426-49C4-AD34-4E4C523B0737}"/>
              </a:ext>
            </a:extLst>
          </p:cNvPr>
          <p:cNvPicPr>
            <a:picLocks noChangeAspect="1"/>
          </p:cNvPicPr>
          <p:nvPr/>
        </p:nvPicPr>
        <p:blipFill rotWithShape="1">
          <a:blip r:embed="rId2"/>
          <a:srcRect t="41390" r="-1" b="-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8CB70537-22A0-F0FA-B2DF-E37BC332D4C0}"/>
              </a:ext>
            </a:extLst>
          </p:cNvPr>
          <p:cNvSpPr>
            <a:spLocks noGrp="1"/>
          </p:cNvSpPr>
          <p:nvPr>
            <p:ph idx="1"/>
          </p:nvPr>
        </p:nvSpPr>
        <p:spPr>
          <a:xfrm>
            <a:off x="4023361" y="3710613"/>
            <a:ext cx="7999166" cy="2971541"/>
          </a:xfrm>
        </p:spPr>
        <p:txBody>
          <a:bodyPr vert="horz" lIns="91440" tIns="45720" rIns="91440" bIns="45720" rtlCol="0" anchor="ctr">
            <a:normAutofit fontScale="92500" lnSpcReduction="20000"/>
          </a:bodyPr>
          <a:lstStyle/>
          <a:p>
            <a:pPr marL="383540" algn="just"/>
            <a:r>
              <a:rPr lang="lt-LT" sz="2000" dirty="0">
                <a:latin typeface="Times New Roman" panose="02020603050405020304" pitchFamily="18" charset="0"/>
                <a:cs typeface="Times New Roman" panose="02020603050405020304" pitchFamily="18" charset="0"/>
              </a:rPr>
              <a:t>Mažos elektros sąnaudos -taupumas, jie skleidžia daugiau liumenų  nei kaitrinės lemputės.</a:t>
            </a:r>
          </a:p>
          <a:p>
            <a:pPr marL="383540" algn="just"/>
            <a:r>
              <a:rPr lang="lt-LT" sz="2000" dirty="0">
                <a:latin typeface="Times New Roman" panose="02020603050405020304" pitchFamily="18" charset="0"/>
                <a:cs typeface="Times New Roman" panose="02020603050405020304" pitchFamily="18" charset="0"/>
              </a:rPr>
              <a:t>Lankstesnė forma bei mažas dydis, jų efektyvumas nesumažėja pakeitus forma, ir jie gali siekt net 2 mm² dydi, gali būt montuojami SMD būdu. Juos galima fokusuoti.</a:t>
            </a:r>
          </a:p>
          <a:p>
            <a:pPr marL="383540" algn="just"/>
            <a:r>
              <a:rPr lang="lt-LT" sz="2000" dirty="0">
                <a:latin typeface="Times New Roman" panose="02020603050405020304" pitchFamily="18" charset="0"/>
                <a:cs typeface="Times New Roman" panose="02020603050405020304" pitchFamily="18" charset="0"/>
              </a:rPr>
              <a:t>Įsijungimo laikas, raudoni diodai pasiekia pilna ryškumą per mažiau nei mikrosekundę.</a:t>
            </a:r>
          </a:p>
          <a:p>
            <a:pPr marL="383540" algn="just"/>
            <a:r>
              <a:rPr lang="lt-LT" sz="2000" dirty="0">
                <a:latin typeface="Times New Roman" panose="02020603050405020304" pitchFamily="18" charset="0"/>
                <a:cs typeface="Times New Roman" panose="02020603050405020304" pitchFamily="18" charset="0"/>
              </a:rPr>
              <a:t>Jų ryškumą lengva reguliuoti mažinant elektros srovę, arba naudojant pulsuojanti signalą (PWM).</a:t>
            </a:r>
          </a:p>
          <a:p>
            <a:pPr marL="383540" algn="just"/>
            <a:r>
              <a:rPr lang="lt-LT" sz="2000" dirty="0">
                <a:latin typeface="Times New Roman" panose="02020603050405020304" pitchFamily="18" charset="0"/>
                <a:cs typeface="Times New Roman" panose="02020603050405020304" pitchFamily="18" charset="0"/>
              </a:rPr>
              <a:t>Spalvos išgaunamos nenaudojant filtrų.</a:t>
            </a:r>
          </a:p>
          <a:p>
            <a:pPr marL="383540" algn="just"/>
            <a:r>
              <a:rPr lang="lt-LT" sz="2000" dirty="0">
                <a:latin typeface="Times New Roman" panose="02020603050405020304" pitchFamily="18" charset="0"/>
                <a:cs typeface="Times New Roman" panose="02020603050405020304" pitchFamily="18" charset="0"/>
              </a:rPr>
              <a:t>Patvarumas.</a:t>
            </a:r>
          </a:p>
          <a:p>
            <a:pPr marL="383540"/>
            <a:endParaRPr lang="en-US" sz="1300" dirty="0"/>
          </a:p>
        </p:txBody>
      </p:sp>
      <p:sp>
        <p:nvSpPr>
          <p:cNvPr id="11" name="Rectangle 10">
            <a:extLst>
              <a:ext uri="{FF2B5EF4-FFF2-40B4-BE49-F238E27FC236}">
                <a16:creationId xmlns:a16="http://schemas.microsoft.com/office/drawing/2014/main" id="{1DFBFDBD-B092-4C8B-BFE1-9B6029EBCCF5}"/>
              </a:ext>
            </a:extLst>
          </p:cNvPr>
          <p:cNvSpPr/>
          <p:nvPr/>
        </p:nvSpPr>
        <p:spPr>
          <a:xfrm>
            <a:off x="169473" y="3966141"/>
            <a:ext cx="3853887" cy="1200329"/>
          </a:xfrm>
          <a:prstGeom prst="rect">
            <a:avLst/>
          </a:prstGeom>
          <a:noFill/>
        </p:spPr>
        <p:txBody>
          <a:bodyPr wrap="square" lIns="91440" tIns="45720" rIns="91440" bIns="45720">
            <a:spAutoFit/>
          </a:bodyPr>
          <a:lstStyle/>
          <a:p>
            <a:pPr algn="ctr"/>
            <a:r>
              <a:rPr lang="en-US" sz="36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Kokie</a:t>
            </a: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 LED </a:t>
            </a:r>
            <a:r>
              <a:rPr lang="en-US" sz="36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diodu</a:t>
            </a: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 </a:t>
            </a:r>
            <a:r>
              <a:rPr lang="en-US" sz="36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privalumai</a:t>
            </a:r>
            <a:r>
              <a:rPr lang="en-US"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mj-lt"/>
                <a:ea typeface="+mj-ea"/>
                <a:cs typeface="+mj-cs"/>
              </a:rPr>
              <a:t>?</a:t>
            </a:r>
            <a:endParaRPr lang="lt-LT"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3476616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B70537-22A0-F0FA-B2DF-E37BC332D4C0}"/>
              </a:ext>
            </a:extLst>
          </p:cNvPr>
          <p:cNvSpPr>
            <a:spLocks noGrp="1"/>
          </p:cNvSpPr>
          <p:nvPr>
            <p:ph idx="1"/>
          </p:nvPr>
        </p:nvSpPr>
        <p:spPr>
          <a:xfrm>
            <a:off x="307813" y="1216856"/>
            <a:ext cx="11461409" cy="3861581"/>
          </a:xfrm>
        </p:spPr>
        <p:txBody>
          <a:bodyPr vert="horz" lIns="91440" tIns="45720" rIns="91440" bIns="45720" rtlCol="0" anchor="t">
            <a:normAutofit lnSpcReduction="10000"/>
          </a:bodyPr>
          <a:lstStyle/>
          <a:p>
            <a:pPr marL="383540" indent="-383540" algn="just"/>
            <a:r>
              <a:rPr lang="lt-LT" sz="2000" dirty="0">
                <a:latin typeface="Times New Roman" panose="02020603050405020304" pitchFamily="18" charset="0"/>
                <a:cs typeface="Times New Roman" panose="02020603050405020304" pitchFamily="18" charset="0"/>
              </a:rPr>
              <a:t>Šviesos tarša, balti LED diodai išskiria daugiau trumpo bangos ilgio spindulių.</a:t>
            </a:r>
          </a:p>
          <a:p>
            <a:pPr marL="383540" indent="-383540" algn="just"/>
            <a:r>
              <a:rPr lang="lt-LT" sz="2000" dirty="0">
                <a:latin typeface="Times New Roman" panose="02020603050405020304" pitchFamily="18" charset="0"/>
                <a:cs typeface="Times New Roman" panose="02020603050405020304" pitchFamily="18" charset="0"/>
              </a:rPr>
              <a:t>Jų efektyvumas sumažėja padidinus elektros srovę, per didelė srovė gali perkaitinti LED diodą, ir jį pažeisti.</a:t>
            </a:r>
          </a:p>
          <a:p>
            <a:pPr marL="383540" indent="-383540" algn="just"/>
            <a:r>
              <a:rPr lang="lt-LT" sz="2000" dirty="0">
                <a:latin typeface="Times New Roman" panose="02020603050405020304" pitchFamily="18" charset="0"/>
                <a:cs typeface="Times New Roman" panose="02020603050405020304" pitchFamily="18" charset="0"/>
              </a:rPr>
              <a:t>Poveikis laukinei gamtai – vabalus pritraukia žymiai stipriau nei natrio lempos. LED apšvietimas paplūdimiuose gali </a:t>
            </a:r>
            <a:r>
              <a:rPr lang="lt-LT" sz="2000" dirty="0">
                <a:latin typeface="Times New Roman" panose="02020603050405020304" pitchFamily="18" charset="0"/>
                <a:ea typeface="+mn-lt"/>
                <a:cs typeface="Times New Roman" panose="02020603050405020304" pitchFamily="18" charset="0"/>
              </a:rPr>
              <a:t>dezorientuoti</a:t>
            </a:r>
            <a:r>
              <a:rPr lang="lt-LT" sz="2000" dirty="0">
                <a:latin typeface="Times New Roman" panose="02020603050405020304" pitchFamily="18" charset="0"/>
                <a:cs typeface="Times New Roman" panose="02020603050405020304" pitchFamily="18" charset="0"/>
              </a:rPr>
              <a:t> vėžlius ir priversti juos ropoti krantan. Galimas sprendimas, naudot LED kurie skleidžia maža dalį matomo šviesos spektro.</a:t>
            </a:r>
          </a:p>
          <a:p>
            <a:pPr marL="383540" indent="-383540" algn="just"/>
            <a:r>
              <a:rPr lang="lt-LT" sz="2000" dirty="0">
                <a:latin typeface="Times New Roman" panose="02020603050405020304" pitchFamily="18" charset="0"/>
                <a:cs typeface="Times New Roman" panose="02020603050405020304" pitchFamily="18" charset="0"/>
              </a:rPr>
              <a:t>Naudojimas žiemos sąlygomis – LED diodai neišskiria daug šilumos palyginus su kaitrinėmis lemputėmis, nors tai padidina jų efektyvumą, jas pavojinga naudot žiemos sąlygomis, kadangi neišlydytas sniegas gali užstot lempą.</a:t>
            </a:r>
          </a:p>
          <a:p>
            <a:pPr marL="383540" indent="-383540" algn="just"/>
            <a:r>
              <a:rPr lang="lt-LT" sz="2000" dirty="0">
                <a:latin typeface="Times New Roman" panose="02020603050405020304" pitchFamily="18" charset="0"/>
                <a:ea typeface="+mn-lt"/>
                <a:cs typeface="Times New Roman" panose="02020603050405020304" pitchFamily="18" charset="0"/>
              </a:rPr>
              <a:t>Spalvų perteikimas – balti LED diodai dažniausia turi piką 460 nm, ir panirimą 500 nm. Daiktai apšviečiami šių lempų gali atrodyti skirtingai nei saulės ar kaitriniu lempučių šviesoje.</a:t>
            </a:r>
            <a:endParaRPr lang="lt-LT" sz="2000" dirty="0">
              <a:latin typeface="Times New Roman" panose="02020603050405020304" pitchFamily="18" charset="0"/>
              <a:cs typeface="Times New Roman" panose="02020603050405020304" pitchFamily="18" charset="0"/>
            </a:endParaRPr>
          </a:p>
          <a:p>
            <a:pPr marL="383540" indent="-383540" algn="just"/>
            <a:r>
              <a:rPr lang="lt-LT" sz="2000" dirty="0">
                <a:latin typeface="Times New Roman" panose="02020603050405020304" pitchFamily="18" charset="0"/>
                <a:cs typeface="Times New Roman" panose="02020603050405020304" pitchFamily="18" charset="0"/>
              </a:rPr>
              <a:t>Jų negalima maitinti kintamąja srove (AC), tik tiesiogine (DC)</a:t>
            </a:r>
          </a:p>
          <a:p>
            <a:pPr marL="383540" indent="-383540"/>
            <a:endParaRPr lang="lt-LT" sz="1800" dirty="0"/>
          </a:p>
        </p:txBody>
      </p:sp>
      <p:sp>
        <p:nvSpPr>
          <p:cNvPr id="5" name="Rectangle 4">
            <a:extLst>
              <a:ext uri="{FF2B5EF4-FFF2-40B4-BE49-F238E27FC236}">
                <a16:creationId xmlns:a16="http://schemas.microsoft.com/office/drawing/2014/main" id="{02F02633-B82B-4189-9E57-9FE2A9983195}"/>
              </a:ext>
            </a:extLst>
          </p:cNvPr>
          <p:cNvSpPr/>
          <p:nvPr/>
        </p:nvSpPr>
        <p:spPr>
          <a:xfrm>
            <a:off x="307814" y="153797"/>
            <a:ext cx="7918771" cy="923330"/>
          </a:xfrm>
          <a:prstGeom prst="rect">
            <a:avLst/>
          </a:prstGeom>
          <a:noFill/>
        </p:spPr>
        <p:txBody>
          <a:bodyPr wrap="none" lIns="91440" tIns="45720" rIns="91440" bIns="45720">
            <a:spAutoFit/>
          </a:bodyPr>
          <a:lstStyle/>
          <a:p>
            <a:pPr algn="ctr"/>
            <a:r>
              <a:rPr lang="lt-LT"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Kokie LED diodų trūkumai?</a:t>
            </a:r>
          </a:p>
        </p:txBody>
      </p:sp>
      <p:pic>
        <p:nvPicPr>
          <p:cNvPr id="10" name="Picture 9">
            <a:extLst>
              <a:ext uri="{FF2B5EF4-FFF2-40B4-BE49-F238E27FC236}">
                <a16:creationId xmlns:a16="http://schemas.microsoft.com/office/drawing/2014/main" id="{C9D30254-C372-4B40-B4EE-879020A1633E}"/>
              </a:ext>
            </a:extLst>
          </p:cNvPr>
          <p:cNvPicPr>
            <a:picLocks noChangeAspect="1"/>
          </p:cNvPicPr>
          <p:nvPr/>
        </p:nvPicPr>
        <p:blipFill>
          <a:blip r:embed="rId2"/>
          <a:stretch>
            <a:fillRect/>
          </a:stretch>
        </p:blipFill>
        <p:spPr>
          <a:xfrm>
            <a:off x="307814" y="5367064"/>
            <a:ext cx="11461410" cy="1186832"/>
          </a:xfrm>
          <a:prstGeom prst="rect">
            <a:avLst/>
          </a:prstGeom>
        </p:spPr>
      </p:pic>
    </p:spTree>
    <p:extLst>
      <p:ext uri="{BB962C8B-B14F-4D97-AF65-F5344CB8AC3E}">
        <p14:creationId xmlns:p14="http://schemas.microsoft.com/office/powerpoint/2010/main" val="1508028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9F2912-9B3F-D621-A643-E9719230C423}"/>
              </a:ext>
            </a:extLst>
          </p:cNvPr>
          <p:cNvSpPr>
            <a:spLocks noGrp="1"/>
          </p:cNvSpPr>
          <p:nvPr>
            <p:ph idx="1"/>
          </p:nvPr>
        </p:nvSpPr>
        <p:spPr>
          <a:xfrm>
            <a:off x="640080" y="1530168"/>
            <a:ext cx="4480559" cy="4701820"/>
          </a:xfrm>
        </p:spPr>
        <p:txBody>
          <a:bodyPr vert="horz" lIns="91440" tIns="45720" rIns="91440" bIns="45720" rtlCol="0" anchor="t">
            <a:noAutofit/>
          </a:bodyPr>
          <a:lstStyle/>
          <a:p>
            <a:pPr marL="383540" indent="-383540" algn="just"/>
            <a:r>
              <a:rPr lang="lt-LT" sz="2000" dirty="0">
                <a:latin typeface="Times New Roman" panose="02020603050405020304" pitchFamily="18" charset="0"/>
                <a:ea typeface="+mn-lt"/>
                <a:cs typeface="Times New Roman" panose="02020603050405020304" pitchFamily="18" charset="0"/>
              </a:rPr>
              <a:t>Kaip indikatoriai elektriniuose prietaisuose.</a:t>
            </a:r>
          </a:p>
          <a:p>
            <a:pPr marL="383540" indent="-383540" algn="just"/>
            <a:r>
              <a:rPr lang="lt-LT" sz="2000" dirty="0">
                <a:latin typeface="Times New Roman" panose="02020603050405020304" pitchFamily="18" charset="0"/>
                <a:cs typeface="Times New Roman" panose="02020603050405020304" pitchFamily="18" charset="0"/>
              </a:rPr>
              <a:t>Lauko apšvietime.</a:t>
            </a:r>
          </a:p>
          <a:p>
            <a:pPr marL="383540" indent="-383540" algn="just"/>
            <a:r>
              <a:rPr lang="lt-LT" sz="2000" dirty="0">
                <a:latin typeface="Times New Roman" panose="02020603050405020304" pitchFamily="18" charset="0"/>
                <a:cs typeface="Times New Roman" panose="02020603050405020304" pitchFamily="18" charset="0"/>
              </a:rPr>
              <a:t>Ekranu matricose.</a:t>
            </a:r>
          </a:p>
          <a:p>
            <a:pPr marL="383540" indent="-383540" algn="just"/>
            <a:r>
              <a:rPr lang="lt-LT" sz="2000" dirty="0">
                <a:latin typeface="Times New Roman" panose="02020603050405020304" pitchFamily="18" charset="0"/>
                <a:cs typeface="Times New Roman" panose="02020603050405020304" pitchFamily="18" charset="0"/>
              </a:rPr>
              <a:t>Automobiliuose.</a:t>
            </a:r>
          </a:p>
          <a:p>
            <a:pPr marL="383540" indent="-383540" algn="just"/>
            <a:r>
              <a:rPr lang="lt-LT" sz="2000" dirty="0">
                <a:latin typeface="Times New Roman" panose="02020603050405020304" pitchFamily="18" charset="0"/>
                <a:cs typeface="Times New Roman" panose="02020603050405020304" pitchFamily="18" charset="0"/>
              </a:rPr>
              <a:t>Šviesolaidyje.</a:t>
            </a:r>
          </a:p>
          <a:p>
            <a:pPr marL="383540" indent="-383540" algn="just"/>
            <a:r>
              <a:rPr lang="lt-LT" sz="2000" dirty="0">
                <a:latin typeface="Times New Roman" panose="02020603050405020304" pitchFamily="18" charset="0"/>
                <a:cs typeface="Times New Roman" panose="02020603050405020304" pitchFamily="18" charset="0"/>
              </a:rPr>
              <a:t>IR – Komunikacijose.</a:t>
            </a:r>
          </a:p>
          <a:p>
            <a:pPr marL="383540" indent="-383540" algn="just"/>
            <a:r>
              <a:rPr lang="lt-LT" sz="2000" dirty="0">
                <a:latin typeface="Times New Roman" panose="02020603050405020304" pitchFamily="18" charset="0"/>
                <a:cs typeface="Times New Roman" panose="02020603050405020304" pitchFamily="18" charset="0"/>
              </a:rPr>
              <a:t>UV – Medžiagų apdirbimui, gamyboje.</a:t>
            </a:r>
          </a:p>
          <a:p>
            <a:pPr marL="383540" indent="-383540" algn="just"/>
            <a:r>
              <a:rPr lang="lt-LT" sz="2000" dirty="0">
                <a:latin typeface="Times New Roman" panose="02020603050405020304" pitchFamily="18" charset="0"/>
                <a:cs typeface="Times New Roman" panose="02020603050405020304" pitchFamily="18" charset="0"/>
              </a:rPr>
              <a:t>Augalų auginimui patalpose.</a:t>
            </a:r>
          </a:p>
          <a:p>
            <a:pPr marL="383540" indent="-383540" algn="just"/>
            <a:r>
              <a:rPr lang="lt-LT" sz="2000" dirty="0">
                <a:latin typeface="Times New Roman" panose="02020603050405020304" pitchFamily="18" charset="0"/>
                <a:cs typeface="Times New Roman" panose="02020603050405020304" pitchFamily="18" charset="0"/>
              </a:rPr>
              <a:t>Renginių apšvietimui (DMX).</a:t>
            </a:r>
          </a:p>
        </p:txBody>
      </p:sp>
      <p:pic>
        <p:nvPicPr>
          <p:cNvPr id="4" name="Picture 3" descr="Close-up of a light fixture&#10;&#10;Description automatically generated">
            <a:extLst>
              <a:ext uri="{FF2B5EF4-FFF2-40B4-BE49-F238E27FC236}">
                <a16:creationId xmlns:a16="http://schemas.microsoft.com/office/drawing/2014/main" id="{B1EE1445-18FC-9F36-2EE1-F419FA3CBB5E}"/>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922" r="-2" b="24819"/>
          <a:stretch/>
        </p:blipFill>
        <p:spPr>
          <a:xfrm>
            <a:off x="6167683" y="852474"/>
            <a:ext cx="5384074" cy="2287658"/>
          </a:xfrm>
          <a:prstGeom prst="rect">
            <a:avLst/>
          </a:prstGeom>
        </p:spPr>
      </p:pic>
      <p:pic>
        <p:nvPicPr>
          <p:cNvPr id="9" name="Picture 8" descr="The front of a car&#10;&#10;Description automatically generated">
            <a:extLst>
              <a:ext uri="{FF2B5EF4-FFF2-40B4-BE49-F238E27FC236}">
                <a16:creationId xmlns:a16="http://schemas.microsoft.com/office/drawing/2014/main" id="{6015B80D-34B3-5864-94FC-974CC74FD0D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7683" y="3962905"/>
            <a:ext cx="2646501" cy="1790729"/>
          </a:xfrm>
          <a:prstGeom prst="rect">
            <a:avLst/>
          </a:prstGeom>
        </p:spPr>
      </p:pic>
      <p:pic>
        <p:nvPicPr>
          <p:cNvPr id="5" name="Picture 4">
            <a:extLst>
              <a:ext uri="{FF2B5EF4-FFF2-40B4-BE49-F238E27FC236}">
                <a16:creationId xmlns:a16="http://schemas.microsoft.com/office/drawing/2014/main" id="{D826860D-47A6-D163-FD1E-6E85C2D4AD16}"/>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5191" r="3" b="1360"/>
          <a:stretch/>
        </p:blipFill>
        <p:spPr>
          <a:xfrm>
            <a:off x="8974668" y="3962905"/>
            <a:ext cx="2577090" cy="1806253"/>
          </a:xfrm>
          <a:prstGeom prst="rect">
            <a:avLst/>
          </a:prstGeom>
        </p:spPr>
      </p:pic>
      <p:sp>
        <p:nvSpPr>
          <p:cNvPr id="6" name="TextBox 5">
            <a:extLst>
              <a:ext uri="{FF2B5EF4-FFF2-40B4-BE49-F238E27FC236}">
                <a16:creationId xmlns:a16="http://schemas.microsoft.com/office/drawing/2014/main" id="{60C9F3A6-18D0-E125-77C0-96F2DA9A2C43}"/>
              </a:ext>
            </a:extLst>
          </p:cNvPr>
          <p:cNvSpPr txBox="1"/>
          <p:nvPr/>
        </p:nvSpPr>
        <p:spPr>
          <a:xfrm>
            <a:off x="8972400" y="5550505"/>
            <a:ext cx="2577090" cy="276999"/>
          </a:xfrm>
          <a:prstGeom prst="rect">
            <a:avLst/>
          </a:prstGeom>
          <a:solidFill>
            <a:srgbClr val="000000"/>
          </a:solidFill>
        </p:spPr>
        <p:txBody>
          <a:bodyPr wrap="square" lIns="91440" tIns="45720" rIns="91440" bIns="45720" anchor="t">
            <a:spAutoFit/>
          </a:bodyPr>
          <a:lstStyle/>
          <a:p>
            <a:pPr algn="ctr">
              <a:spcAft>
                <a:spcPts val="600"/>
              </a:spcAft>
            </a:pPr>
            <a:r>
              <a:rPr lang="en-US" sz="600" dirty="0" err="1">
                <a:solidFill>
                  <a:srgbClr val="FFFFFF"/>
                </a:solidFill>
                <a:hlinkClick r:id="rId7">
                  <a:extLst>
                    <a:ext uri="{A12FA001-AC4F-418D-AE19-62706E023703}">
                      <ahyp:hlinkClr xmlns:ahyp="http://schemas.microsoft.com/office/drawing/2018/hyperlinkcolor" val="tx"/>
                    </a:ext>
                  </a:extLst>
                </a:hlinkClick>
              </a:rPr>
              <a:t>Ši</a:t>
            </a:r>
            <a:r>
              <a:rPr lang="en-US" sz="600" dirty="0">
                <a:solidFill>
                  <a:srgbClr val="FFFFFF"/>
                </a:solidFill>
                <a:hlinkClick r:id="rId7">
                  <a:extLst>
                    <a:ext uri="{A12FA001-AC4F-418D-AE19-62706E023703}">
                      <ahyp:hlinkClr xmlns:ahyp="http://schemas.microsoft.com/office/drawing/2018/hyperlinkcolor" val="tx"/>
                    </a:ext>
                  </a:extLst>
                </a:hlinkClick>
              </a:rPr>
              <a:t> </a:t>
            </a:r>
            <a:r>
              <a:rPr lang="en-US" sz="600" dirty="0" err="1">
                <a:solidFill>
                  <a:srgbClr val="FFFFFF"/>
                </a:solidFill>
                <a:hlinkClick r:id="rId7">
                  <a:extLst>
                    <a:ext uri="{A12FA001-AC4F-418D-AE19-62706E023703}">
                      <ahyp:hlinkClr xmlns:ahyp="http://schemas.microsoft.com/office/drawing/2018/hyperlinkcolor" val="tx"/>
                    </a:ext>
                  </a:extLst>
                </a:hlinkClick>
              </a:rPr>
              <a:t>nuotrauka</a:t>
            </a:r>
            <a:r>
              <a:rPr lang="en-US" sz="600" dirty="0">
                <a:solidFill>
                  <a:srgbClr val="FFFFFF"/>
                </a:solidFill>
              </a:rPr>
              <a:t>, </a:t>
            </a:r>
            <a:r>
              <a:rPr lang="en-US" sz="600" dirty="0" err="1">
                <a:solidFill>
                  <a:srgbClr val="FFFFFF"/>
                </a:solidFill>
              </a:rPr>
              <a:t>kurią</a:t>
            </a:r>
            <a:r>
              <a:rPr lang="en-US" sz="600" dirty="0">
                <a:solidFill>
                  <a:srgbClr val="FFFFFF"/>
                </a:solidFill>
              </a:rPr>
              <a:t> </a:t>
            </a:r>
            <a:r>
              <a:rPr lang="en-US" sz="600" dirty="0" err="1">
                <a:solidFill>
                  <a:srgbClr val="FFFFFF"/>
                </a:solidFill>
              </a:rPr>
              <a:t>sukūrė</a:t>
            </a:r>
            <a:r>
              <a:rPr lang="en-US" sz="600" dirty="0">
                <a:solidFill>
                  <a:srgbClr val="FFFFFF"/>
                </a:solidFill>
              </a:rPr>
              <a:t> </a:t>
            </a:r>
            <a:r>
              <a:rPr lang="en-US" sz="600" dirty="0" err="1">
                <a:solidFill>
                  <a:srgbClr val="FFFFFF"/>
                </a:solidFill>
              </a:rPr>
              <a:t>Nežinomas</a:t>
            </a:r>
            <a:r>
              <a:rPr lang="en-US" sz="600" dirty="0">
                <a:solidFill>
                  <a:srgbClr val="FFFFFF"/>
                </a:solidFill>
              </a:rPr>
              <a:t> </a:t>
            </a:r>
            <a:r>
              <a:rPr lang="en-US" sz="600" dirty="0" err="1">
                <a:solidFill>
                  <a:srgbClr val="FFFFFF"/>
                </a:solidFill>
              </a:rPr>
              <a:t>autorius</a:t>
            </a:r>
            <a:r>
              <a:rPr lang="en-US" sz="600" dirty="0">
                <a:solidFill>
                  <a:srgbClr val="FFFFFF"/>
                </a:solidFill>
              </a:rPr>
              <a:t>, </a:t>
            </a:r>
            <a:r>
              <a:rPr lang="en-US" sz="600" dirty="0" err="1">
                <a:solidFill>
                  <a:srgbClr val="FFFFFF"/>
                </a:solidFill>
              </a:rPr>
              <a:t>yra</a:t>
            </a:r>
            <a:r>
              <a:rPr lang="en-US" sz="600" dirty="0">
                <a:solidFill>
                  <a:srgbClr val="FFFFFF"/>
                </a:solidFill>
              </a:rPr>
              <a:t> </a:t>
            </a:r>
            <a:r>
              <a:rPr lang="en-US" sz="600" dirty="0" err="1">
                <a:solidFill>
                  <a:srgbClr val="FFFFFF"/>
                </a:solidFill>
              </a:rPr>
              <a:t>licencijuota</a:t>
            </a:r>
            <a:r>
              <a:rPr lang="en-US" sz="600" dirty="0">
                <a:solidFill>
                  <a:srgbClr val="FFFFFF"/>
                </a:solidFill>
              </a:rPr>
              <a:t> </a:t>
            </a:r>
            <a:r>
              <a:rPr lang="en-US" sz="600" dirty="0" err="1">
                <a:solidFill>
                  <a:srgbClr val="FFFFFF"/>
                </a:solidFill>
              </a:rPr>
              <a:t>pagal</a:t>
            </a:r>
            <a:r>
              <a:rPr lang="en-US" sz="600" dirty="0">
                <a:solidFill>
                  <a:srgbClr val="FFFFFF"/>
                </a:solidFill>
              </a:rPr>
              <a:t> </a:t>
            </a:r>
            <a:r>
              <a:rPr lang="en-US" sz="600" dirty="0">
                <a:solidFill>
                  <a:srgbClr val="FFFFFF"/>
                </a:solidFill>
                <a:hlinkClick r:id="rId8">
                  <a:extLst>
                    <a:ext uri="{A12FA001-AC4F-418D-AE19-62706E023703}">
                      <ahyp:hlinkClr xmlns:ahyp="http://schemas.microsoft.com/office/drawing/2018/hyperlinkcolor" val="tx"/>
                    </a:ext>
                  </a:extLst>
                </a:hlinkClick>
              </a:rPr>
              <a:t>CC BY-SA-NC</a:t>
            </a:r>
            <a:r>
              <a:rPr lang="en-US" sz="600" dirty="0">
                <a:solidFill>
                  <a:srgbClr val="FFFFFF"/>
                </a:solidFill>
              </a:rPr>
              <a:t>.</a:t>
            </a:r>
            <a:endParaRPr lang="en-US" sz="600" dirty="0"/>
          </a:p>
        </p:txBody>
      </p:sp>
      <p:sp>
        <p:nvSpPr>
          <p:cNvPr id="7" name="TextBox 6">
            <a:extLst>
              <a:ext uri="{FF2B5EF4-FFF2-40B4-BE49-F238E27FC236}">
                <a16:creationId xmlns:a16="http://schemas.microsoft.com/office/drawing/2014/main" id="{EBEAB694-6393-783E-4BAE-A73E390A61A6}"/>
              </a:ext>
            </a:extLst>
          </p:cNvPr>
          <p:cNvSpPr txBox="1"/>
          <p:nvPr/>
        </p:nvSpPr>
        <p:spPr>
          <a:xfrm>
            <a:off x="6166037" y="2940077"/>
            <a:ext cx="5317396" cy="200055"/>
          </a:xfrm>
          <a:prstGeom prst="rect">
            <a:avLst/>
          </a:prstGeom>
          <a:solidFill>
            <a:srgbClr val="000000"/>
          </a:solidFill>
        </p:spPr>
        <p:txBody>
          <a:bodyPr wrap="square">
            <a:spAutoFit/>
          </a:bodyPr>
          <a:lstStyle/>
          <a:p>
            <a:pPr algn="r">
              <a:spcAft>
                <a:spcPts val="600"/>
              </a:spcAft>
            </a:pPr>
            <a:r>
              <a:rPr lang="en-US" sz="700" dirty="0">
                <a:solidFill>
                  <a:srgbClr val="FFFFFF"/>
                </a:solidFill>
                <a:hlinkClick r:id="rId3">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9">
                  <a:extLst>
                    <a:ext uri="{A12FA001-AC4F-418D-AE19-62706E023703}">
                      <ahyp:hlinkClr xmlns:ahyp="http://schemas.microsoft.com/office/drawing/2018/hyperlinkcolor" val="tx"/>
                    </a:ext>
                  </a:extLst>
                </a:hlinkClick>
              </a:rPr>
              <a:t>CC BY</a:t>
            </a:r>
            <a:r>
              <a:rPr lang="en-US" sz="700" dirty="0">
                <a:solidFill>
                  <a:srgbClr val="FFFFFF"/>
                </a:solidFill>
              </a:rPr>
              <a:t>.</a:t>
            </a:r>
          </a:p>
        </p:txBody>
      </p:sp>
      <p:sp>
        <p:nvSpPr>
          <p:cNvPr id="10" name="TextBox 9">
            <a:extLst>
              <a:ext uri="{FF2B5EF4-FFF2-40B4-BE49-F238E27FC236}">
                <a16:creationId xmlns:a16="http://schemas.microsoft.com/office/drawing/2014/main" id="{9FCB8789-40EB-0EBC-C457-D5440C933C97}"/>
              </a:ext>
            </a:extLst>
          </p:cNvPr>
          <p:cNvSpPr txBox="1"/>
          <p:nvPr/>
        </p:nvSpPr>
        <p:spPr>
          <a:xfrm>
            <a:off x="6166037" y="5553579"/>
            <a:ext cx="2646501" cy="200055"/>
          </a:xfrm>
          <a:prstGeom prst="rect">
            <a:avLst/>
          </a:prstGeom>
          <a:solidFill>
            <a:srgbClr val="000000"/>
          </a:solidFill>
        </p:spPr>
        <p:txBody>
          <a:bodyPr wrap="square" lIns="91440" tIns="45720" rIns="91440" bIns="45720" anchor="ctr">
            <a:spAutoFit/>
          </a:bodyPr>
          <a:lstStyle/>
          <a:p>
            <a:pPr algn="ctr">
              <a:spcAft>
                <a:spcPts val="600"/>
              </a:spcAft>
            </a:pPr>
            <a:r>
              <a:rPr lang="en-US" sz="700" dirty="0">
                <a:solidFill>
                  <a:srgbClr val="FFFFFF"/>
                </a:solidFill>
                <a:hlinkClick r:id="rId5">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10">
                  <a:extLst>
                    <a:ext uri="{A12FA001-AC4F-418D-AE19-62706E023703}">
                      <ahyp:hlinkClr xmlns:ahyp="http://schemas.microsoft.com/office/drawing/2018/hyperlinkcolor" val="tx"/>
                    </a:ext>
                  </a:extLst>
                </a:hlinkClick>
              </a:rPr>
              <a:t>CC BY-SA</a:t>
            </a:r>
            <a:r>
              <a:rPr lang="en-US" sz="700" dirty="0">
                <a:solidFill>
                  <a:srgbClr val="FFFFFF"/>
                </a:solidFill>
              </a:rPr>
              <a:t>.</a:t>
            </a:r>
            <a:endParaRPr lang="en-US" dirty="0"/>
          </a:p>
        </p:txBody>
      </p:sp>
      <p:sp>
        <p:nvSpPr>
          <p:cNvPr id="8" name="Rectangle 7">
            <a:extLst>
              <a:ext uri="{FF2B5EF4-FFF2-40B4-BE49-F238E27FC236}">
                <a16:creationId xmlns:a16="http://schemas.microsoft.com/office/drawing/2014/main" id="{EE47CAF5-3AE5-43DA-9330-FF62E9BA4EA1}"/>
              </a:ext>
            </a:extLst>
          </p:cNvPr>
          <p:cNvSpPr/>
          <p:nvPr/>
        </p:nvSpPr>
        <p:spPr>
          <a:xfrm>
            <a:off x="640080" y="190754"/>
            <a:ext cx="4262659" cy="1323439"/>
          </a:xfrm>
          <a:prstGeom prst="rect">
            <a:avLst/>
          </a:prstGeom>
          <a:noFill/>
        </p:spPr>
        <p:txBody>
          <a:bodyPr wrap="square" lIns="91440" tIns="45720" rIns="91440" bIns="45720">
            <a:spAutoFit/>
          </a:bodyPr>
          <a:lstStyle/>
          <a:p>
            <a:pPr algn="ctr"/>
            <a:r>
              <a:rPr lang="lt-LT"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Kam naudojami šviesos diodai? </a:t>
            </a:r>
          </a:p>
        </p:txBody>
      </p:sp>
    </p:spTree>
    <p:extLst>
      <p:ext uri="{BB962C8B-B14F-4D97-AF65-F5344CB8AC3E}">
        <p14:creationId xmlns:p14="http://schemas.microsoft.com/office/powerpoint/2010/main" val="2655384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BFED20-0D6F-26E2-C727-FC432B9E25F4}"/>
              </a:ext>
            </a:extLst>
          </p:cNvPr>
          <p:cNvSpPr>
            <a:spLocks noGrp="1"/>
          </p:cNvSpPr>
          <p:nvPr>
            <p:ph idx="1"/>
          </p:nvPr>
        </p:nvSpPr>
        <p:spPr>
          <a:xfrm>
            <a:off x="544029" y="1137751"/>
            <a:ext cx="6700833" cy="5520193"/>
          </a:xfrm>
        </p:spPr>
        <p:txBody>
          <a:bodyPr vert="horz" lIns="91440" tIns="45720" rIns="91440" bIns="45720" rtlCol="0" anchor="t">
            <a:normAutofit/>
          </a:bodyPr>
          <a:lstStyle/>
          <a:p>
            <a:pPr algn="just"/>
            <a:r>
              <a:rPr lang="lt-LT" sz="2000" dirty="0">
                <a:latin typeface="Times New Roman" panose="02020603050405020304" pitchFamily="18" charset="0"/>
                <a:cs typeface="Times New Roman" panose="02020603050405020304" pitchFamily="18" charset="0"/>
              </a:rPr>
              <a:t>1907 metais britų mokslininkas H.J. Roundas atrado reiškinį, vadinamą elektroliuminescencija. Kai kurios medžiagos gali skleisti šviesą, kai per jas teka elektros srovė. Praktinis elektroliuminescencijos pritaikymas atsirado tik 1960 m.</a:t>
            </a:r>
          </a:p>
          <a:p>
            <a:pPr algn="just"/>
            <a:r>
              <a:rPr lang="lt-LT" sz="2000" dirty="0">
                <a:latin typeface="Times New Roman" panose="02020603050405020304" pitchFamily="18" charset="0"/>
                <a:cs typeface="Times New Roman" panose="02020603050405020304" pitchFamily="18" charset="0"/>
              </a:rPr>
              <a:t>Per ateinančius kelis dešimtmečius mokslininkai toliau tobulino LED technologijas. Jie sukūrė naujas spalvas ir padidino jų ryškumą. Žali ir mėlyni šviesos diodai atsirado praėjusio amžiaus dešimtajame dešimtmetyje po geltonų šviesos diodų aštuntajame dešimtmetyje. 1990 metais Kalifornijos universiteto Santa Barbaroje mokslininkai sukūrė baltą šviesos diodą. Tai sukėlė revoliuciją apšvietimo pramonėje.</a:t>
            </a:r>
          </a:p>
          <a:p>
            <a:pPr algn="just"/>
            <a:r>
              <a:rPr lang="lt-LT" sz="2000" dirty="0">
                <a:latin typeface="Times New Roman" panose="02020603050405020304" pitchFamily="18" charset="0"/>
                <a:cs typeface="Times New Roman" panose="02020603050405020304" pitchFamily="18" charset="0"/>
              </a:rPr>
              <a:t>Šiandien šviesos diodai naudojami įvairiose srityse, įskaitant apšvietimą, ekranus ir medicinos prietaisus. Jos yra ilgesnės ir efektyvesnės energijos nei standartinės kaitinamosios lemputės. Dėl to jie yra populiarus pasirinkimas vartotojams ir įmonėms.</a:t>
            </a:r>
          </a:p>
          <a:p>
            <a:pPr marL="383540" indent="-383540" algn="just"/>
            <a:endParaRPr lang="lt-LT" sz="1400" dirty="0"/>
          </a:p>
        </p:txBody>
      </p:sp>
      <p:pic>
        <p:nvPicPr>
          <p:cNvPr id="4" name="Picture 3">
            <a:extLst>
              <a:ext uri="{FF2B5EF4-FFF2-40B4-BE49-F238E27FC236}">
                <a16:creationId xmlns:a16="http://schemas.microsoft.com/office/drawing/2014/main" id="{EB86F5EA-0150-96EF-C70B-C54031F9C276}"/>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9528" r="27398" b="-1"/>
          <a:stretch/>
        </p:blipFill>
        <p:spPr>
          <a:xfrm>
            <a:off x="7612260" y="10"/>
            <a:ext cx="4579739" cy="6857990"/>
          </a:xfrm>
          <a:prstGeom prst="rect">
            <a:avLst/>
          </a:prstGeom>
        </p:spPr>
      </p:pic>
      <p:sp>
        <p:nvSpPr>
          <p:cNvPr id="5" name="TextBox 4">
            <a:extLst>
              <a:ext uri="{FF2B5EF4-FFF2-40B4-BE49-F238E27FC236}">
                <a16:creationId xmlns:a16="http://schemas.microsoft.com/office/drawing/2014/main" id="{47118D2C-F0A2-470F-F82D-4513040FDA61}"/>
              </a:ext>
            </a:extLst>
          </p:cNvPr>
          <p:cNvSpPr txBox="1"/>
          <p:nvPr/>
        </p:nvSpPr>
        <p:spPr>
          <a:xfrm>
            <a:off x="9115516" y="6657945"/>
            <a:ext cx="3076483"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Ši nuotrauka</a:t>
            </a:r>
            <a:r>
              <a:rPr lang="en-US" sz="700">
                <a:solidFill>
                  <a:srgbClr val="FFFFFF"/>
                </a:solidFill>
              </a:rPr>
              <a:t>, kurią sukūrė Nežinomas autorius, yra licencijuota pagal </a:t>
            </a:r>
            <a:r>
              <a:rPr lang="en-US" sz="700">
                <a:solidFill>
                  <a:srgbClr val="FFFFFF"/>
                </a:solidFill>
                <a:hlinkClick r:id="rId4">
                  <a:extLst>
                    <a:ext uri="{A12FA001-AC4F-418D-AE19-62706E023703}">
                      <ahyp:hlinkClr xmlns:ahyp="http://schemas.microsoft.com/office/drawing/2018/hyperlinkcolor" val="tx"/>
                    </a:ext>
                  </a:extLst>
                </a:hlinkClick>
              </a:rPr>
              <a:t>CC BY</a:t>
            </a:r>
            <a:r>
              <a:rPr lang="en-US" sz="700">
                <a:solidFill>
                  <a:srgbClr val="FFFFFF"/>
                </a:solidFill>
              </a:rPr>
              <a:t>.</a:t>
            </a:r>
          </a:p>
        </p:txBody>
      </p:sp>
      <p:sp>
        <p:nvSpPr>
          <p:cNvPr id="6" name="Rectangle 5">
            <a:extLst>
              <a:ext uri="{FF2B5EF4-FFF2-40B4-BE49-F238E27FC236}">
                <a16:creationId xmlns:a16="http://schemas.microsoft.com/office/drawing/2014/main" id="{42CCF9DD-4983-4A8B-B0F2-095CFAE41B0D}"/>
              </a:ext>
            </a:extLst>
          </p:cNvPr>
          <p:cNvSpPr/>
          <p:nvPr/>
        </p:nvSpPr>
        <p:spPr>
          <a:xfrm>
            <a:off x="808816" y="200056"/>
            <a:ext cx="4215769" cy="646331"/>
          </a:xfrm>
          <a:prstGeom prst="rect">
            <a:avLst/>
          </a:prstGeom>
          <a:noFill/>
        </p:spPr>
        <p:txBody>
          <a:bodyPr wrap="none" lIns="91440" tIns="45720" rIns="91440" bIns="45720">
            <a:spAutoFit/>
          </a:bodyPr>
          <a:lstStyle/>
          <a:p>
            <a:pPr algn="ctr"/>
            <a:r>
              <a:rPr lang="lt-LT"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Šviesos diodų istorija</a:t>
            </a:r>
          </a:p>
        </p:txBody>
      </p:sp>
    </p:spTree>
    <p:extLst>
      <p:ext uri="{BB962C8B-B14F-4D97-AF65-F5344CB8AC3E}">
        <p14:creationId xmlns:p14="http://schemas.microsoft.com/office/powerpoint/2010/main" val="3786188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101174-0C14-811C-DC97-5436464D787A}"/>
              </a:ext>
            </a:extLst>
          </p:cNvPr>
          <p:cNvSpPr>
            <a:spLocks noGrp="1"/>
          </p:cNvSpPr>
          <p:nvPr>
            <p:ph idx="1"/>
          </p:nvPr>
        </p:nvSpPr>
        <p:spPr>
          <a:xfrm>
            <a:off x="365813" y="1392701"/>
            <a:ext cx="5894310" cy="5281441"/>
          </a:xfrm>
        </p:spPr>
        <p:txBody>
          <a:bodyPr vert="horz" lIns="91440" tIns="45720" rIns="91440" bIns="45720" rtlCol="0" anchor="t">
            <a:noAutofit/>
          </a:bodyPr>
          <a:lstStyle/>
          <a:p>
            <a:pPr marL="383540" indent="-383540" algn="just"/>
            <a:r>
              <a:rPr lang="lt-LT" sz="2000" dirty="0">
                <a:latin typeface="Times New Roman" panose="02020603050405020304" pitchFamily="18" charset="0"/>
                <a:ea typeface="+mn-lt"/>
                <a:cs typeface="Times New Roman" panose="02020603050405020304" pitchFamily="18" charset="0"/>
              </a:rPr>
              <a:t>Iki 1968 m. matomi ir infraraudonųjų spindulių šviesos diodai buvo labai brangūs – maždaug 200 JAV dolerių už vienetą, todėl beveik nebuvo naudojami.</a:t>
            </a:r>
          </a:p>
          <a:p>
            <a:pPr marL="383540" indent="-383540" algn="just"/>
            <a:r>
              <a:rPr lang="lt-LT" sz="2000" dirty="0">
                <a:latin typeface="Times New Roman" panose="02020603050405020304" pitchFamily="18" charset="0"/>
                <a:ea typeface="+mn-lt"/>
                <a:cs typeface="Times New Roman" panose="02020603050405020304" pitchFamily="18" charset="0"/>
              </a:rPr>
              <a:t>„Hewlett-Packard“ (HP) įmonė 1962–1968 m. vykdė praktinių šviesos diodų mokslinius tyrimus ir plėtrą (MTEP), kurią vykdė Howardo C. Bordeno, Geraldo P. Pighini iš HP Associates ir HP Labs tyrimų grupė.</a:t>
            </a:r>
          </a:p>
          <a:p>
            <a:pPr marL="383540" indent="-383540" algn="just"/>
            <a:r>
              <a:rPr lang="lt-LT" sz="2000" dirty="0">
                <a:latin typeface="Times New Roman" panose="02020603050405020304" pitchFamily="18" charset="0"/>
                <a:ea typeface="+mn-lt"/>
                <a:cs typeface="Times New Roman" panose="02020603050405020304" pitchFamily="18" charset="0"/>
              </a:rPr>
              <a:t>1972 m. M. George Craford pagerino raudonų bei raudonų-orandžinių LED efektyvumą net 10 kartų.</a:t>
            </a:r>
          </a:p>
          <a:p>
            <a:pPr marL="383540" indent="-383540" algn="just"/>
            <a:r>
              <a:rPr lang="lt-LT" sz="2000" dirty="0">
                <a:latin typeface="Times New Roman" panose="02020603050405020304" pitchFamily="18" charset="0"/>
                <a:ea typeface="+mn-lt"/>
                <a:cs typeface="Times New Roman" panose="02020603050405020304" pitchFamily="18" charset="0"/>
              </a:rPr>
              <a:t>Aštuntajame dešimtmetyje Fairchild Optoelectronics gamino komerciškai sėkmingus LED prietaisus, kurių kiekvienas kainuoja mažiau nei penkis centus. Šiuose įrenginiuose buvo naudojami sudėtiniai puslaidininkiniai lustai.</a:t>
            </a:r>
          </a:p>
          <a:p>
            <a:pPr marL="383540" indent="-383540" algn="just"/>
            <a:r>
              <a:rPr lang="lt-LT" sz="2000" dirty="0">
                <a:latin typeface="Times New Roman" panose="02020603050405020304" pitchFamily="18" charset="0"/>
                <a:cs typeface="Times New Roman" panose="02020603050405020304" pitchFamily="18" charset="0"/>
              </a:rPr>
              <a:t>Dabar LED lemputės nekainuoja nė cento.</a:t>
            </a:r>
          </a:p>
        </p:txBody>
      </p:sp>
      <p:pic>
        <p:nvPicPr>
          <p:cNvPr id="8" name="Picture 7">
            <a:extLst>
              <a:ext uri="{FF2B5EF4-FFF2-40B4-BE49-F238E27FC236}">
                <a16:creationId xmlns:a16="http://schemas.microsoft.com/office/drawing/2014/main" id="{CA4D23B2-594D-8628-DDAE-6C0D8849A64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4764" r="2" b="2"/>
          <a:stretch/>
        </p:blipFill>
        <p:spPr>
          <a:xfrm>
            <a:off x="7118197" y="949960"/>
            <a:ext cx="4430332" cy="3114663"/>
          </a:xfrm>
          <a:prstGeom prst="rect">
            <a:avLst/>
          </a:prstGeom>
        </p:spPr>
      </p:pic>
      <p:pic>
        <p:nvPicPr>
          <p:cNvPr id="6" name="Picture 5">
            <a:extLst>
              <a:ext uri="{FF2B5EF4-FFF2-40B4-BE49-F238E27FC236}">
                <a16:creationId xmlns:a16="http://schemas.microsoft.com/office/drawing/2014/main" id="{49ECE459-E1FD-42CC-22EB-F0BAC192ED1F}"/>
              </a:ext>
            </a:extLst>
          </p:cNvPr>
          <p:cNvPicPr>
            <a:picLocks noChangeAspect="1"/>
          </p:cNvPicPr>
          <p:nvPr/>
        </p:nvPicPr>
        <p:blipFill rotWithShape="1">
          <a:blip r:embed="rId4"/>
          <a:srcRect l="17625" r="-1" b="-1"/>
          <a:stretch/>
        </p:blipFill>
        <p:spPr>
          <a:xfrm>
            <a:off x="6729220" y="4145903"/>
            <a:ext cx="4819307" cy="2047663"/>
          </a:xfrm>
          <a:prstGeom prst="rect">
            <a:avLst/>
          </a:prstGeom>
        </p:spPr>
      </p:pic>
      <p:sp>
        <p:nvSpPr>
          <p:cNvPr id="9" name="TextBox 8">
            <a:extLst>
              <a:ext uri="{FF2B5EF4-FFF2-40B4-BE49-F238E27FC236}">
                <a16:creationId xmlns:a16="http://schemas.microsoft.com/office/drawing/2014/main" id="{B4AFE1AB-45EE-BD9B-BAEB-5ADA04617CD2}"/>
              </a:ext>
            </a:extLst>
          </p:cNvPr>
          <p:cNvSpPr txBox="1"/>
          <p:nvPr/>
        </p:nvSpPr>
        <p:spPr>
          <a:xfrm>
            <a:off x="8350218" y="3854408"/>
            <a:ext cx="3198311"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Ši nuotrauka</a:t>
            </a:r>
            <a:r>
              <a:rPr lang="en-US" sz="700">
                <a:solidFill>
                  <a:srgbClr val="FFFFFF"/>
                </a:solidFill>
              </a:rPr>
              <a:t>, kurią sukūrė Nežinomas autorius, yra licencijuota pagal </a:t>
            </a:r>
            <a:r>
              <a:rPr lang="en-US" sz="700">
                <a:solidFill>
                  <a:srgbClr val="FFFFFF"/>
                </a:solidFill>
                <a:hlinkClick r:id="rId5">
                  <a:extLst>
                    <a:ext uri="{A12FA001-AC4F-418D-AE19-62706E023703}">
                      <ahyp:hlinkClr xmlns:ahyp="http://schemas.microsoft.com/office/drawing/2018/hyperlinkcolor" val="tx"/>
                    </a:ext>
                  </a:extLst>
                </a:hlinkClick>
              </a:rPr>
              <a:t>CC BY-SA</a:t>
            </a:r>
            <a:r>
              <a:rPr lang="en-US" sz="700">
                <a:solidFill>
                  <a:srgbClr val="FFFFFF"/>
                </a:solidFill>
              </a:rPr>
              <a:t>.</a:t>
            </a:r>
          </a:p>
        </p:txBody>
      </p:sp>
      <p:sp>
        <p:nvSpPr>
          <p:cNvPr id="4" name="Rectangle 3">
            <a:extLst>
              <a:ext uri="{FF2B5EF4-FFF2-40B4-BE49-F238E27FC236}">
                <a16:creationId xmlns:a16="http://schemas.microsoft.com/office/drawing/2014/main" id="{920C57EB-0F20-44A3-AAE9-C79BF2EEFB6A}"/>
              </a:ext>
            </a:extLst>
          </p:cNvPr>
          <p:cNvSpPr/>
          <p:nvPr/>
        </p:nvSpPr>
        <p:spPr>
          <a:xfrm>
            <a:off x="412762" y="183858"/>
            <a:ext cx="6276398" cy="923330"/>
          </a:xfrm>
          <a:prstGeom prst="rect">
            <a:avLst/>
          </a:prstGeom>
          <a:noFill/>
        </p:spPr>
        <p:txBody>
          <a:bodyPr wrap="none" lIns="91440" tIns="45720" rIns="91440" bIns="45720">
            <a:spAutoFit/>
          </a:bodyPr>
          <a:lstStyle/>
          <a:p>
            <a:pPr algn="ctr"/>
            <a:r>
              <a:rPr lang="lt-LT"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LED komercinė plėtra</a:t>
            </a:r>
          </a:p>
        </p:txBody>
      </p:sp>
    </p:spTree>
    <p:extLst>
      <p:ext uri="{BB962C8B-B14F-4D97-AF65-F5344CB8AC3E}">
        <p14:creationId xmlns:p14="http://schemas.microsoft.com/office/powerpoint/2010/main" val="1566632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spectrum&#10;&#10;Description automatically generated">
            <a:extLst>
              <a:ext uri="{FF2B5EF4-FFF2-40B4-BE49-F238E27FC236}">
                <a16:creationId xmlns:a16="http://schemas.microsoft.com/office/drawing/2014/main" id="{7BA32332-4539-F32A-3888-68EDA15BB4B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167683" y="1779762"/>
            <a:ext cx="5384074" cy="2624736"/>
          </a:xfrm>
          <a:prstGeom prst="rect">
            <a:avLst/>
          </a:prstGeom>
        </p:spPr>
      </p:pic>
      <p:sp>
        <p:nvSpPr>
          <p:cNvPr id="6" name="TextBox 5">
            <a:extLst>
              <a:ext uri="{FF2B5EF4-FFF2-40B4-BE49-F238E27FC236}">
                <a16:creationId xmlns:a16="http://schemas.microsoft.com/office/drawing/2014/main" id="{432635A7-C46E-486C-9C17-9FD8388A08F5}"/>
              </a:ext>
            </a:extLst>
          </p:cNvPr>
          <p:cNvSpPr txBox="1"/>
          <p:nvPr/>
        </p:nvSpPr>
        <p:spPr>
          <a:xfrm>
            <a:off x="9057164" y="4204443"/>
            <a:ext cx="249459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hem.libretexts.org/Textbook_Maps/Physical_and_Theoretical_Chemistry_Textbook_Maps/Map%3A_Physical_Chemistry_(McQuarrie_and_Simon)/13%3A_Molecular_Spectroscopy/13-01._Different_Regions_of_the_Electromagnetic_Spectrum_Are_Used_to_Investigate_Different_Molecular_Process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3" name="Content Placeholder 2">
            <a:extLst>
              <a:ext uri="{FF2B5EF4-FFF2-40B4-BE49-F238E27FC236}">
                <a16:creationId xmlns:a16="http://schemas.microsoft.com/office/drawing/2014/main" id="{6CB372C0-2C96-FAA1-CE2B-C586571147AC}"/>
              </a:ext>
            </a:extLst>
          </p:cNvPr>
          <p:cNvSpPr>
            <a:spLocks noGrp="1"/>
          </p:cNvSpPr>
          <p:nvPr>
            <p:ph idx="1"/>
          </p:nvPr>
        </p:nvSpPr>
        <p:spPr>
          <a:xfrm>
            <a:off x="446650" y="2454728"/>
            <a:ext cx="4663439" cy="3472543"/>
          </a:xfrm>
        </p:spPr>
        <p:txBody>
          <a:bodyPr vert="horz" lIns="91440" tIns="45720" rIns="91440" bIns="45720" rtlCol="0" anchor="t">
            <a:noAutofit/>
          </a:bodyPr>
          <a:lstStyle/>
          <a:p>
            <a:pPr marL="0" indent="0" algn="just">
              <a:buNone/>
            </a:pPr>
            <a:r>
              <a:rPr lang="lt-LT" sz="2000" dirty="0">
                <a:solidFill>
                  <a:srgbClr val="191B0E"/>
                </a:solidFill>
                <a:latin typeface="Times New Roman" panose="02020603050405020304" pitchFamily="18" charset="0"/>
                <a:cs typeface="Times New Roman" panose="02020603050405020304" pitchFamily="18" charset="0"/>
              </a:rPr>
              <a:t>LED dioduose spalvos išgaunamos naudojant skirtingas puslaidininkes medžiagas, kurios skleidžia fotonus skirtinguose šviesos bangų ilgiuose. Pavyzdžiui:</a:t>
            </a:r>
          </a:p>
          <a:p>
            <a:pPr marL="383540" indent="-383540" algn="just">
              <a:buFont typeface="Wingdings" panose="05000000000000000000" pitchFamily="2" charset="2"/>
              <a:buChar char="§"/>
            </a:pPr>
            <a:r>
              <a:rPr lang="lt-LT" sz="2000" dirty="0">
                <a:solidFill>
                  <a:srgbClr val="191B0E"/>
                </a:solidFill>
                <a:latin typeface="Times New Roman" panose="02020603050405020304" pitchFamily="18" charset="0"/>
                <a:cs typeface="Times New Roman" panose="02020603050405020304" pitchFamily="18" charset="0"/>
              </a:rPr>
              <a:t>Galio arsenidas (GaAs) skleidžia infraraudona (IR) šviesos spindulius.</a:t>
            </a:r>
          </a:p>
          <a:p>
            <a:pPr marL="383540" indent="-383540" algn="just">
              <a:buFont typeface="Wingdings" panose="05000000000000000000" pitchFamily="2" charset="2"/>
              <a:buChar char="§"/>
            </a:pPr>
            <a:r>
              <a:rPr lang="lt-LT" sz="2000" dirty="0">
                <a:solidFill>
                  <a:srgbClr val="191B0E"/>
                </a:solidFill>
                <a:latin typeface="Times New Roman" panose="02020603050405020304" pitchFamily="18" charset="0"/>
                <a:cs typeface="Times New Roman" panose="02020603050405020304" pitchFamily="18" charset="0"/>
              </a:rPr>
              <a:t>Galio fosfidas (GaP) skleidžia žalius šviesos spindulius.</a:t>
            </a:r>
          </a:p>
          <a:p>
            <a:pPr marL="383540" indent="-383540" algn="just">
              <a:buFont typeface="Wingdings" panose="05000000000000000000" pitchFamily="2" charset="2"/>
              <a:buChar char="§"/>
            </a:pPr>
            <a:r>
              <a:rPr lang="lt-LT" sz="2000" dirty="0">
                <a:solidFill>
                  <a:srgbClr val="191B0E"/>
                </a:solidFill>
                <a:latin typeface="Times New Roman" panose="02020603050405020304" pitchFamily="18" charset="0"/>
                <a:cs typeface="Times New Roman" panose="02020603050405020304" pitchFamily="18" charset="0"/>
              </a:rPr>
              <a:t>Galio nitratas (GaN) skleidžia mėlynus šviesos spindulius.</a:t>
            </a:r>
          </a:p>
        </p:txBody>
      </p:sp>
      <p:sp>
        <p:nvSpPr>
          <p:cNvPr id="4" name="Rectangle 3">
            <a:extLst>
              <a:ext uri="{FF2B5EF4-FFF2-40B4-BE49-F238E27FC236}">
                <a16:creationId xmlns:a16="http://schemas.microsoft.com/office/drawing/2014/main" id="{F8334B2D-688A-44DD-B65B-B5ABFB7B89E1}"/>
              </a:ext>
            </a:extLst>
          </p:cNvPr>
          <p:cNvSpPr/>
          <p:nvPr/>
        </p:nvSpPr>
        <p:spPr>
          <a:xfrm>
            <a:off x="407164" y="677757"/>
            <a:ext cx="9394111" cy="707886"/>
          </a:xfrm>
          <a:prstGeom prst="rect">
            <a:avLst/>
          </a:prstGeom>
          <a:noFill/>
        </p:spPr>
        <p:txBody>
          <a:bodyPr wrap="none" lIns="91440" tIns="45720" rIns="91440" bIns="45720">
            <a:spAutoFit/>
          </a:bodyPr>
          <a:lstStyle/>
          <a:p>
            <a:pPr algn="ctr"/>
            <a:r>
              <a:rPr lang="lt-LT"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Kaip šviesos dioduose išgaunamos spalvos?</a:t>
            </a:r>
          </a:p>
        </p:txBody>
      </p:sp>
      <p:pic>
        <p:nvPicPr>
          <p:cNvPr id="10" name="Picture 9">
            <a:extLst>
              <a:ext uri="{FF2B5EF4-FFF2-40B4-BE49-F238E27FC236}">
                <a16:creationId xmlns:a16="http://schemas.microsoft.com/office/drawing/2014/main" id="{64D3633F-4AEC-4162-92FB-84D0AD9E5379}"/>
              </a:ext>
            </a:extLst>
          </p:cNvPr>
          <p:cNvPicPr>
            <a:picLocks noChangeAspect="1"/>
          </p:cNvPicPr>
          <p:nvPr/>
        </p:nvPicPr>
        <p:blipFill>
          <a:blip r:embed="rId6"/>
          <a:stretch>
            <a:fillRect/>
          </a:stretch>
        </p:blipFill>
        <p:spPr>
          <a:xfrm>
            <a:off x="5432846" y="4545644"/>
            <a:ext cx="6609099" cy="2136509"/>
          </a:xfrm>
          <a:prstGeom prst="rect">
            <a:avLst/>
          </a:prstGeom>
        </p:spPr>
      </p:pic>
    </p:spTree>
    <p:extLst>
      <p:ext uri="{BB962C8B-B14F-4D97-AF65-F5344CB8AC3E}">
        <p14:creationId xmlns:p14="http://schemas.microsoft.com/office/powerpoint/2010/main" val="289159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7800B24-30EB-4935-9B74-9745BE75327B}"/>
              </a:ext>
            </a:extLst>
          </p:cNvPr>
          <p:cNvSpPr/>
          <p:nvPr/>
        </p:nvSpPr>
        <p:spPr>
          <a:xfrm>
            <a:off x="589560" y="856180"/>
            <a:ext cx="5279408"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cap="none" spc="0">
                <a:ln w="12700" cmpd="sng">
                  <a:solidFill>
                    <a:schemeClr val="accent4"/>
                  </a:solidFill>
                  <a:prstDash val="solid"/>
                </a:ln>
                <a:effectLst/>
                <a:latin typeface="+mj-lt"/>
                <a:ea typeface="+mj-ea"/>
                <a:cs typeface="+mj-cs"/>
              </a:rPr>
              <a:t>Mėlynos spalvos diodai</a:t>
            </a:r>
          </a:p>
        </p:txBody>
      </p:sp>
      <p:grpSp>
        <p:nvGrpSpPr>
          <p:cNvPr id="18" name="Group 1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9" name="Rectangle 1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B372C0-2C96-FAA1-CE2B-C586571147AC}"/>
              </a:ext>
            </a:extLst>
          </p:cNvPr>
          <p:cNvSpPr>
            <a:spLocks noGrp="1"/>
          </p:cNvSpPr>
          <p:nvPr>
            <p:ph idx="1"/>
          </p:nvPr>
        </p:nvSpPr>
        <p:spPr>
          <a:xfrm>
            <a:off x="257268" y="2207723"/>
            <a:ext cx="6278385" cy="4553146"/>
          </a:xfrm>
        </p:spPr>
        <p:txBody>
          <a:bodyPr vert="horz" lIns="91440" tIns="45720" rIns="91440" bIns="45720" rtlCol="0" anchor="ctr">
            <a:noAutofit/>
          </a:bodyPr>
          <a:lstStyle/>
          <a:p>
            <a:pPr marL="0" algn="just"/>
            <a:r>
              <a:rPr lang="en-US" sz="2000" noProof="1">
                <a:latin typeface="Times New Roman" panose="02020603050405020304" pitchFamily="18" charset="0"/>
                <a:cs typeface="Times New Roman" panose="02020603050405020304" pitchFamily="18" charset="0"/>
              </a:rPr>
              <a:t>Mėlynos spalvos LED diodai atsirado vėliausiai, nes išgauti puslaidininke medžiagą, kuri efektyviai skleist</a:t>
            </a:r>
            <a:r>
              <a:rPr lang="lt-LT" sz="2000" noProof="1">
                <a:latin typeface="Times New Roman" panose="02020603050405020304" pitchFamily="18" charset="0"/>
                <a:cs typeface="Times New Roman" panose="02020603050405020304" pitchFamily="18" charset="0"/>
              </a:rPr>
              <a:t>ų</a:t>
            </a:r>
            <a:r>
              <a:rPr lang="en-US" sz="2000" noProof="1">
                <a:latin typeface="Times New Roman" panose="02020603050405020304" pitchFamily="18" charset="0"/>
                <a:cs typeface="Times New Roman" panose="02020603050405020304" pitchFamily="18" charset="0"/>
              </a:rPr>
              <a:t> mėlyną šviesą buvo techniškai sudėtinga.</a:t>
            </a:r>
          </a:p>
          <a:p>
            <a:pPr marL="383540" algn="just"/>
            <a:r>
              <a:rPr lang="en-US" sz="2000" noProof="1">
                <a:latin typeface="Times New Roman" panose="02020603050405020304" pitchFamily="18" charset="0"/>
                <a:cs typeface="Times New Roman" panose="02020603050405020304" pitchFamily="18" charset="0"/>
              </a:rPr>
              <a:t>1972 m. Stanfordo Universitete sukūrė pirma mėlynai - violetinį LED, naudojant magniu legiruota galio nitridą.</a:t>
            </a:r>
          </a:p>
          <a:p>
            <a:pPr marL="383540" algn="just"/>
            <a:r>
              <a:rPr lang="en-US" sz="2000" noProof="1">
                <a:latin typeface="Times New Roman" panose="02020603050405020304" pitchFamily="18" charset="0"/>
                <a:cs typeface="Times New Roman" panose="02020603050405020304" pitchFamily="18" charset="0"/>
              </a:rPr>
              <a:t>1989 m. Cree paskelbė pirmus komercinius mėlynus diodus, kurie naudojo SiC (Tačiau jie buvo neefektyvus, tik 0.03%). </a:t>
            </a:r>
          </a:p>
          <a:p>
            <a:pPr marL="383540" algn="just"/>
            <a:r>
              <a:rPr lang="en-US" sz="2000" noProof="1">
                <a:latin typeface="Times New Roman" panose="02020603050405020304" pitchFamily="18" charset="0"/>
                <a:cs typeface="Times New Roman" panose="02020603050405020304" pitchFamily="18" charset="0"/>
              </a:rPr>
              <a:t>1993 m. aukšto efektyvumo diodai buvo pademonstruoti Shuji Nakamura, tuo pačiu metu pagerinti Isamu Akasaki ir Hiroshi Amano jie naudojo GaN, ir siekė net 10% efektyvumą!</a:t>
            </a:r>
          </a:p>
          <a:p>
            <a:pPr marL="383540" algn="just"/>
            <a:r>
              <a:rPr lang="en-US" sz="2000" noProof="1">
                <a:latin typeface="Times New Roman" panose="02020603050405020304" pitchFamily="18" charset="0"/>
                <a:cs typeface="Times New Roman" panose="02020603050405020304" pitchFamily="18" charset="0"/>
              </a:rPr>
              <a:t>2014 m. Isamu Akasaki ir Hiroshi Amano buvo apdovanoti fizikos Nobelio premija "efektyvių mėlynos šviesos diodų išradimas"</a:t>
            </a:r>
          </a:p>
        </p:txBody>
      </p:sp>
      <p:sp>
        <p:nvSpPr>
          <p:cNvPr id="24" name="Rectangle 2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different colored lights&#10;&#10;Description generated with high confidence">
            <a:extLst>
              <a:ext uri="{FF2B5EF4-FFF2-40B4-BE49-F238E27FC236}">
                <a16:creationId xmlns:a16="http://schemas.microsoft.com/office/drawing/2014/main" id="{FF1C7AA4-C7C8-422C-B711-F09D83BE37A8}"/>
              </a:ext>
            </a:extLst>
          </p:cNvPr>
          <p:cNvPicPr>
            <a:picLocks noChangeAspect="1"/>
          </p:cNvPicPr>
          <p:nvPr/>
        </p:nvPicPr>
        <p:blipFill>
          <a:blip r:embed="rId2"/>
          <a:stretch>
            <a:fillRect/>
          </a:stretch>
        </p:blipFill>
        <p:spPr>
          <a:xfrm>
            <a:off x="7083423" y="702649"/>
            <a:ext cx="4397433" cy="2277242"/>
          </a:xfrm>
          <a:prstGeom prst="rect">
            <a:avLst/>
          </a:prstGeom>
        </p:spPr>
      </p:pic>
      <p:sp>
        <p:nvSpPr>
          <p:cNvPr id="28" name="Rectangle 27">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erson holding a flashlight&#10;&#10;Description automatically generated">
            <a:extLst>
              <a:ext uri="{FF2B5EF4-FFF2-40B4-BE49-F238E27FC236}">
                <a16:creationId xmlns:a16="http://schemas.microsoft.com/office/drawing/2014/main" id="{47C28409-5E88-4AA3-BC9B-81C8B635571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2382" r="21380" b="-2"/>
          <a:stretch/>
        </p:blipFill>
        <p:spPr>
          <a:xfrm>
            <a:off x="8114536" y="3707894"/>
            <a:ext cx="2333343" cy="2518756"/>
          </a:xfrm>
          <a:prstGeom prst="rect">
            <a:avLst/>
          </a:prstGeom>
        </p:spPr>
      </p:pic>
    </p:spTree>
    <p:extLst>
      <p:ext uri="{BB962C8B-B14F-4D97-AF65-F5344CB8AC3E}">
        <p14:creationId xmlns:p14="http://schemas.microsoft.com/office/powerpoint/2010/main" val="2104819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D2AC6D-B884-6B4B-4A3D-158EB62801BB}"/>
              </a:ext>
            </a:extLst>
          </p:cNvPr>
          <p:cNvSpPr>
            <a:spLocks noGrp="1"/>
          </p:cNvSpPr>
          <p:nvPr>
            <p:ph idx="1"/>
          </p:nvPr>
        </p:nvSpPr>
        <p:spPr>
          <a:xfrm>
            <a:off x="529587" y="1638300"/>
            <a:ext cx="5793475" cy="3581400"/>
          </a:xfrm>
        </p:spPr>
        <p:txBody>
          <a:bodyPr vert="horz" lIns="91440" tIns="45720" rIns="91440" bIns="45720" rtlCol="0" anchor="t">
            <a:noAutofit/>
          </a:bodyPr>
          <a:lstStyle/>
          <a:p>
            <a:pPr marL="0" indent="0" algn="just">
              <a:buNone/>
            </a:pPr>
            <a:r>
              <a:rPr lang="lt-LT" sz="2400" dirty="0">
                <a:latin typeface="Times New Roman" panose="02020603050405020304" pitchFamily="18" charset="0"/>
                <a:ea typeface="+mn-lt"/>
                <a:cs typeface="Times New Roman" panose="02020603050405020304" pitchFamily="18" charset="0"/>
              </a:rPr>
              <a:t>Yra du pagrindiniai baltos šviesos diodų gamybos būdai: </a:t>
            </a:r>
            <a:endParaRPr lang="lt-LT" sz="2400" dirty="0">
              <a:latin typeface="Times New Roman" panose="02020603050405020304" pitchFamily="18" charset="0"/>
              <a:cs typeface="Times New Roman" panose="02020603050405020304" pitchFamily="18" charset="0"/>
            </a:endParaRPr>
          </a:p>
          <a:p>
            <a:pPr marL="0" indent="0" algn="just">
              <a:buNone/>
            </a:pPr>
            <a:r>
              <a:rPr lang="lt-LT" sz="2400" dirty="0">
                <a:latin typeface="Times New Roman" panose="02020603050405020304" pitchFamily="18" charset="0"/>
                <a:ea typeface="+mn-lt"/>
                <a:cs typeface="Times New Roman" panose="02020603050405020304" pitchFamily="18" charset="0"/>
              </a:rPr>
              <a:t>1) Naudojant atskirus šviesos diodus, skleidžiančius tris pagrindines spalvas - raudoną, žalią ir mėlyną, tada sumaišyti visas spalvas, kad susidarytų balta šviesa. </a:t>
            </a:r>
          </a:p>
          <a:p>
            <a:pPr marL="0" indent="0" algn="just">
              <a:buNone/>
            </a:pPr>
            <a:r>
              <a:rPr lang="lt-LT" sz="2400" dirty="0">
                <a:latin typeface="Times New Roman" panose="02020603050405020304" pitchFamily="18" charset="0"/>
                <a:ea typeface="+mn-lt"/>
                <a:cs typeface="Times New Roman" panose="02020603050405020304" pitchFamily="18" charset="0"/>
              </a:rPr>
              <a:t>2) Naudojant fosforo medžiagą, kad monochromatinė šviesa iš mėlynos arba UV šviesos diodo būtų paversta į plataus spektro baltą šviesą, panašią į fluorescencinę lempą.</a:t>
            </a:r>
            <a:endParaRPr lang="lt-LT" sz="2400" dirty="0">
              <a:latin typeface="Times New Roman" panose="02020603050405020304" pitchFamily="18" charset="0"/>
              <a:cs typeface="Times New Roman" panose="02020603050405020304" pitchFamily="18" charset="0"/>
            </a:endParaRPr>
          </a:p>
        </p:txBody>
      </p:sp>
      <p:pic>
        <p:nvPicPr>
          <p:cNvPr id="4" name="Picture 3" descr="A close-up of a light bulb&#10;&#10;Description automatically generated">
            <a:extLst>
              <a:ext uri="{FF2B5EF4-FFF2-40B4-BE49-F238E27FC236}">
                <a16:creationId xmlns:a16="http://schemas.microsoft.com/office/drawing/2014/main" id="{55EC4BC4-08FA-16FC-68AB-E9C3E446F87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549579" y="643467"/>
            <a:ext cx="2705100" cy="2705100"/>
          </a:xfrm>
          <a:prstGeom prst="rect">
            <a:avLst/>
          </a:prstGeom>
          <a:ln>
            <a:noFill/>
          </a:ln>
          <a:effectLst/>
        </p:spPr>
      </p:pic>
      <p:pic>
        <p:nvPicPr>
          <p:cNvPr id="7" name="Picture 6" descr="Clipart - circle rgb color mix">
            <a:extLst>
              <a:ext uri="{FF2B5EF4-FFF2-40B4-BE49-F238E27FC236}">
                <a16:creationId xmlns:a16="http://schemas.microsoft.com/office/drawing/2014/main" id="{20F874CF-2D40-E27A-A582-8E523E19943B}"/>
              </a:ext>
            </a:extLst>
          </p:cNvPr>
          <p:cNvPicPr>
            <a:picLocks noChangeAspect="1"/>
          </p:cNvPicPr>
          <p:nvPr/>
        </p:nvPicPr>
        <p:blipFill>
          <a:blip r:embed="rId4"/>
          <a:stretch>
            <a:fillRect/>
          </a:stretch>
        </p:blipFill>
        <p:spPr>
          <a:xfrm>
            <a:off x="8549579" y="3509434"/>
            <a:ext cx="2705100" cy="2705100"/>
          </a:xfrm>
          <a:prstGeom prst="rect">
            <a:avLst/>
          </a:prstGeom>
          <a:ln>
            <a:noFill/>
          </a:ln>
          <a:effectLst/>
        </p:spPr>
      </p:pic>
      <p:sp>
        <p:nvSpPr>
          <p:cNvPr id="5" name="TextBox 4">
            <a:extLst>
              <a:ext uri="{FF2B5EF4-FFF2-40B4-BE49-F238E27FC236}">
                <a16:creationId xmlns:a16="http://schemas.microsoft.com/office/drawing/2014/main" id="{B2F922CA-16EE-45FE-3AFE-8377699EE694}"/>
              </a:ext>
            </a:extLst>
          </p:cNvPr>
          <p:cNvSpPr txBox="1"/>
          <p:nvPr/>
        </p:nvSpPr>
        <p:spPr>
          <a:xfrm>
            <a:off x="8870693" y="3148512"/>
            <a:ext cx="2383986"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BY-SA</a:t>
            </a:r>
            <a:r>
              <a:rPr lang="en-US" sz="700">
                <a:solidFill>
                  <a:srgbClr val="FFFFFF"/>
                </a:solidFill>
              </a:rPr>
              <a:t>.</a:t>
            </a:r>
          </a:p>
        </p:txBody>
      </p:sp>
      <p:sp>
        <p:nvSpPr>
          <p:cNvPr id="6" name="Rectangle 5">
            <a:extLst>
              <a:ext uri="{FF2B5EF4-FFF2-40B4-BE49-F238E27FC236}">
                <a16:creationId xmlns:a16="http://schemas.microsoft.com/office/drawing/2014/main" id="{096EA9F2-5333-44E2-8057-B80A4C6BE58D}"/>
              </a:ext>
            </a:extLst>
          </p:cNvPr>
          <p:cNvSpPr/>
          <p:nvPr/>
        </p:nvSpPr>
        <p:spPr>
          <a:xfrm>
            <a:off x="529587" y="636657"/>
            <a:ext cx="4648901" cy="707886"/>
          </a:xfrm>
          <a:prstGeom prst="rect">
            <a:avLst/>
          </a:prstGeom>
          <a:noFill/>
        </p:spPr>
        <p:txBody>
          <a:bodyPr wrap="none" lIns="91440" tIns="45720" rIns="91440" bIns="45720">
            <a:spAutoFit/>
          </a:bodyPr>
          <a:lstStyle/>
          <a:p>
            <a:pPr algn="ctr"/>
            <a:r>
              <a:rPr lang="lt-LT"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Baltos spalvos diodai</a:t>
            </a:r>
          </a:p>
        </p:txBody>
      </p:sp>
    </p:spTree>
    <p:extLst>
      <p:ext uri="{BB962C8B-B14F-4D97-AF65-F5344CB8AC3E}">
        <p14:creationId xmlns:p14="http://schemas.microsoft.com/office/powerpoint/2010/main" val="4070535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Arc 1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606AD7AF-DFD6-4E20-8C96-C53FD578EDFD}"/>
              </a:ext>
            </a:extLst>
          </p:cNvPr>
          <p:cNvSpPr/>
          <p:nvPr/>
        </p:nvSpPr>
        <p:spPr>
          <a:xfrm>
            <a:off x="5894962" y="479493"/>
            <a:ext cx="5458838"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cap="none" spc="0">
                <a:ln w="12700" cmpd="sng">
                  <a:solidFill>
                    <a:schemeClr val="accent4"/>
                  </a:solidFill>
                  <a:prstDash val="solid"/>
                </a:ln>
                <a:solidFill>
                  <a:schemeClr val="tx1"/>
                </a:solidFill>
                <a:effectLst/>
                <a:latin typeface="+mj-lt"/>
                <a:ea typeface="+mj-ea"/>
                <a:cs typeface="+mj-cs"/>
              </a:rPr>
              <a:t>Šviesos diodų tipai:</a:t>
            </a:r>
          </a:p>
        </p:txBody>
      </p:sp>
      <p:sp>
        <p:nvSpPr>
          <p:cNvPr id="19" name="Freeform: Shape 1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a:extLst>
              <a:ext uri="{FF2B5EF4-FFF2-40B4-BE49-F238E27FC236}">
                <a16:creationId xmlns:a16="http://schemas.microsoft.com/office/drawing/2014/main" id="{FCD51AA7-5E36-4E05-A258-F4C15DBA44DB}"/>
              </a:ext>
            </a:extLst>
          </p:cNvPr>
          <p:cNvPicPr>
            <a:picLocks noChangeAspect="1"/>
          </p:cNvPicPr>
          <p:nvPr/>
        </p:nvPicPr>
        <p:blipFill>
          <a:blip r:embed="rId2"/>
          <a:stretch>
            <a:fillRect/>
          </a:stretch>
        </p:blipFill>
        <p:spPr>
          <a:xfrm>
            <a:off x="703182" y="1928829"/>
            <a:ext cx="4777381" cy="2830597"/>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43D2AC6D-B884-6B4B-4A3D-158EB62801BB}"/>
              </a:ext>
            </a:extLst>
          </p:cNvPr>
          <p:cNvSpPr>
            <a:spLocks noGrp="1"/>
          </p:cNvSpPr>
          <p:nvPr>
            <p:ph idx="1"/>
          </p:nvPr>
        </p:nvSpPr>
        <p:spPr>
          <a:xfrm>
            <a:off x="5894961" y="1984443"/>
            <a:ext cx="6201181" cy="4192520"/>
          </a:xfrm>
        </p:spPr>
        <p:txBody>
          <a:bodyPr vert="horz" lIns="91440" tIns="45720" rIns="91440" bIns="45720" rtlCol="0">
            <a:normAutofit/>
          </a:bodyPr>
          <a:lstStyle/>
          <a:p>
            <a:pPr marL="342900"/>
            <a:r>
              <a:rPr lang="en-US" sz="2600" dirty="0" err="1">
                <a:latin typeface="Times New Roman" panose="02020603050405020304" pitchFamily="18" charset="0"/>
                <a:cs typeface="Times New Roman" panose="02020603050405020304" pitchFamily="18" charset="0"/>
              </a:rPr>
              <a:t>Standartiniai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šviesos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diodai</a:t>
            </a:r>
            <a:r>
              <a:rPr lang="en-US" sz="2600" dirty="0">
                <a:latin typeface="Times New Roman" panose="02020603050405020304" pitchFamily="18" charset="0"/>
                <a:cs typeface="Times New Roman" panose="02020603050405020304" pitchFamily="18" charset="0"/>
              </a:rPr>
              <a:t>;</a:t>
            </a:r>
          </a:p>
          <a:p>
            <a:pPr marL="342900"/>
            <a:r>
              <a:rPr lang="en-US" sz="2600" dirty="0" err="1">
                <a:latin typeface="Times New Roman" panose="02020603050405020304" pitchFamily="18" charset="0"/>
                <a:cs typeface="Times New Roman" panose="02020603050405020304" pitchFamily="18" charset="0"/>
              </a:rPr>
              <a:t>Didelės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galios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šviesos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diodai</a:t>
            </a:r>
            <a:r>
              <a:rPr lang="en-US" sz="2600" dirty="0">
                <a:latin typeface="Times New Roman" panose="02020603050405020304" pitchFamily="18" charset="0"/>
                <a:cs typeface="Times New Roman" panose="02020603050405020304" pitchFamily="18" charset="0"/>
              </a:rPr>
              <a:t>;</a:t>
            </a:r>
          </a:p>
          <a:p>
            <a:pPr marL="342900"/>
            <a:r>
              <a:rPr lang="en-US" sz="2600" dirty="0" err="1">
                <a:latin typeface="Times New Roman" panose="02020603050405020304" pitchFamily="18" charset="0"/>
                <a:cs typeface="Times New Roman" panose="02020603050405020304" pitchFamily="18" charset="0"/>
              </a:rPr>
              <a:t>Organiniai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šviesos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diodai</a:t>
            </a:r>
            <a:r>
              <a:rPr lang="en-US" sz="2600" dirty="0">
                <a:latin typeface="Times New Roman" panose="02020603050405020304" pitchFamily="18" charset="0"/>
                <a:cs typeface="Times New Roman" panose="02020603050405020304" pitchFamily="18" charset="0"/>
              </a:rPr>
              <a:t> (OLED);</a:t>
            </a:r>
          </a:p>
          <a:p>
            <a:pPr marL="342900"/>
            <a:r>
              <a:rPr lang="en-US" sz="2600" dirty="0" err="1">
                <a:latin typeface="Times New Roman" panose="02020603050405020304" pitchFamily="18" charset="0"/>
                <a:cs typeface="Times New Roman" panose="02020603050405020304" pitchFamily="18" charset="0"/>
              </a:rPr>
              <a:t>Polimeriniai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šviesos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diodai</a:t>
            </a:r>
            <a:r>
              <a:rPr lang="en-US" sz="2600" dirty="0">
                <a:latin typeface="Times New Roman" panose="02020603050405020304" pitchFamily="18" charset="0"/>
                <a:cs typeface="Times New Roman" panose="02020603050405020304" pitchFamily="18" charset="0"/>
              </a:rPr>
              <a:t> (PLED);</a:t>
            </a:r>
          </a:p>
          <a:p>
            <a:pPr marL="342900"/>
            <a:r>
              <a:rPr lang="en-US" sz="2600" dirty="0" err="1">
                <a:latin typeface="Times New Roman" panose="02020603050405020304" pitchFamily="18" charset="0"/>
                <a:cs typeface="Times New Roman" panose="02020603050405020304" pitchFamily="18" charset="0"/>
              </a:rPr>
              <a:t>Kvantinių</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taškų</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šviesos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diodai</a:t>
            </a:r>
            <a:r>
              <a:rPr lang="en-US" sz="2600" dirty="0">
                <a:latin typeface="Times New Roman" panose="02020603050405020304" pitchFamily="18" charset="0"/>
                <a:cs typeface="Times New Roman" panose="02020603050405020304" pitchFamily="18" charset="0"/>
              </a:rPr>
              <a:t> (QD-LED);</a:t>
            </a:r>
          </a:p>
          <a:p>
            <a:pPr marL="342900"/>
            <a:r>
              <a:rPr lang="en-US" sz="2600" dirty="0" err="1">
                <a:latin typeface="Times New Roman" panose="02020603050405020304" pitchFamily="18" charset="0"/>
                <a:cs typeface="Times New Roman" panose="02020603050405020304" pitchFamily="18" charset="0"/>
              </a:rPr>
              <a:t>Ultravioletiniai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šviesos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diodai</a:t>
            </a:r>
            <a:r>
              <a:rPr lang="en-US" sz="2600" dirty="0">
                <a:latin typeface="Times New Roman" panose="02020603050405020304" pitchFamily="18" charset="0"/>
                <a:cs typeface="Times New Roman" panose="02020603050405020304" pitchFamily="18" charset="0"/>
              </a:rPr>
              <a:t> (UV-LED).</a:t>
            </a:r>
          </a:p>
          <a:p>
            <a:pPr marL="342900"/>
            <a:endParaRPr lang="en-US" sz="2600" b="1" dirty="0"/>
          </a:p>
          <a:p>
            <a:pPr marL="342900"/>
            <a:endParaRPr lang="en-US" sz="2600" b="1" dirty="0"/>
          </a:p>
          <a:p>
            <a:pPr marL="342900"/>
            <a:endParaRPr lang="en-US" sz="2600" b="1" dirty="0"/>
          </a:p>
          <a:p>
            <a:pPr marL="342900"/>
            <a:endParaRPr lang="en-US" sz="2600" b="1" dirty="0"/>
          </a:p>
          <a:p>
            <a:pPr marL="342900"/>
            <a:endParaRPr lang="en-US" sz="2600" b="1" dirty="0"/>
          </a:p>
          <a:p>
            <a:pPr marL="383540"/>
            <a:endParaRPr lang="en-US" sz="2600" dirty="0"/>
          </a:p>
        </p:txBody>
      </p:sp>
    </p:spTree>
    <p:extLst>
      <p:ext uri="{BB962C8B-B14F-4D97-AF65-F5344CB8AC3E}">
        <p14:creationId xmlns:p14="http://schemas.microsoft.com/office/powerpoint/2010/main" val="575135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smart watches&#10;&#10;Description automatically generated">
            <a:extLst>
              <a:ext uri="{FF2B5EF4-FFF2-40B4-BE49-F238E27FC236}">
                <a16:creationId xmlns:a16="http://schemas.microsoft.com/office/drawing/2014/main" id="{3D52C3D9-F488-C629-5331-8193628BE7A5}"/>
              </a:ext>
            </a:extLst>
          </p:cNvPr>
          <p:cNvPicPr>
            <a:picLocks noChangeAspect="1"/>
          </p:cNvPicPr>
          <p:nvPr/>
        </p:nvPicPr>
        <p:blipFill>
          <a:blip r:embed="rId2"/>
          <a:stretch>
            <a:fillRect/>
          </a:stretch>
        </p:blipFill>
        <p:spPr>
          <a:xfrm>
            <a:off x="649373" y="643467"/>
            <a:ext cx="3147827" cy="2769350"/>
          </a:xfrm>
          <a:prstGeom prst="rect">
            <a:avLst/>
          </a:prstGeom>
          <a:ln>
            <a:noFill/>
          </a:ln>
          <a:effectLst/>
        </p:spPr>
      </p:pic>
      <p:pic>
        <p:nvPicPr>
          <p:cNvPr id="5" name="Picture 4" descr="A diagram of a solar cell&#10;&#10;Description automatically generated">
            <a:extLst>
              <a:ext uri="{FF2B5EF4-FFF2-40B4-BE49-F238E27FC236}">
                <a16:creationId xmlns:a16="http://schemas.microsoft.com/office/drawing/2014/main" id="{3414CF12-E485-42E6-E4A1-FB5CE62C0425}"/>
              </a:ext>
            </a:extLst>
          </p:cNvPr>
          <p:cNvPicPr>
            <a:picLocks noChangeAspect="1"/>
          </p:cNvPicPr>
          <p:nvPr/>
        </p:nvPicPr>
        <p:blipFill>
          <a:blip r:embed="rId3"/>
          <a:stretch>
            <a:fillRect/>
          </a:stretch>
        </p:blipFill>
        <p:spPr>
          <a:xfrm>
            <a:off x="576343" y="3509434"/>
            <a:ext cx="3220858" cy="2705100"/>
          </a:xfrm>
          <a:prstGeom prst="rect">
            <a:avLst/>
          </a:prstGeom>
          <a:ln>
            <a:noFill/>
          </a:ln>
          <a:effectLst/>
        </p:spPr>
      </p:pic>
      <p:sp>
        <p:nvSpPr>
          <p:cNvPr id="3" name="Content Placeholder 2">
            <a:extLst>
              <a:ext uri="{FF2B5EF4-FFF2-40B4-BE49-F238E27FC236}">
                <a16:creationId xmlns:a16="http://schemas.microsoft.com/office/drawing/2014/main" id="{43D2AC6D-B884-6B4B-4A3D-158EB62801BB}"/>
              </a:ext>
            </a:extLst>
          </p:cNvPr>
          <p:cNvSpPr>
            <a:spLocks noGrp="1"/>
          </p:cNvSpPr>
          <p:nvPr>
            <p:ph idx="1"/>
          </p:nvPr>
        </p:nvSpPr>
        <p:spPr>
          <a:xfrm>
            <a:off x="4903875" y="1557866"/>
            <a:ext cx="6711781" cy="4656667"/>
          </a:xfrm>
        </p:spPr>
        <p:txBody>
          <a:bodyPr vert="horz" lIns="91440" tIns="45720" rIns="91440" bIns="45720" rtlCol="0" anchor="t">
            <a:normAutofit/>
          </a:bodyPr>
          <a:lstStyle/>
          <a:p>
            <a:pPr marL="383540" indent="-383540" algn="just"/>
            <a:r>
              <a:rPr lang="lt-LT" sz="2000" dirty="0">
                <a:latin typeface="Times New Roman" panose="02020603050405020304" pitchFamily="18" charset="0"/>
                <a:cs typeface="Times New Roman" panose="02020603050405020304" pitchFamily="18" charset="0"/>
              </a:rPr>
              <a:t>OLED (angl. </a:t>
            </a:r>
            <a:r>
              <a:rPr lang="en-US" sz="2000" dirty="0">
                <a:latin typeface="Times New Roman" panose="02020603050405020304" pitchFamily="18" charset="0"/>
                <a:ea typeface="+mn-lt"/>
                <a:cs typeface="Times New Roman" panose="02020603050405020304" pitchFamily="18" charset="0"/>
              </a:rPr>
              <a:t>Organic light-emitting diode</a:t>
            </a:r>
            <a:r>
              <a:rPr lang="lt-LT" sz="2000" dirty="0">
                <a:latin typeface="Times New Roman" panose="02020603050405020304" pitchFamily="18" charset="0"/>
                <a:ea typeface="+mn-lt"/>
                <a:cs typeface="Times New Roman" panose="02020603050405020304" pitchFamily="18" charset="0"/>
              </a:rPr>
              <a:t>) - juose elektroliuminescencinė medžiaga yra organinė. Šis tipas dažnai naudojamas ekranų matricose, nes yra plonas, pigus, suteikia kontrastingą spalvą, platų žiūrėjimo kampą.</a:t>
            </a:r>
          </a:p>
          <a:p>
            <a:pPr marL="383540" indent="-383540" algn="just"/>
            <a:r>
              <a:rPr lang="lt-LT" sz="2000" noProof="1">
                <a:latin typeface="Times New Roman" panose="02020603050405020304" pitchFamily="18" charset="0"/>
                <a:ea typeface="+mn-lt"/>
                <a:cs typeface="Times New Roman" panose="02020603050405020304" pitchFamily="18" charset="0"/>
              </a:rPr>
              <a:t>PeLED</a:t>
            </a:r>
            <a:r>
              <a:rPr lang="lt-LT" sz="2000" dirty="0">
                <a:latin typeface="Times New Roman" panose="02020603050405020304" pitchFamily="18" charset="0"/>
                <a:ea typeface="+mn-lt"/>
                <a:cs typeface="Times New Roman" panose="02020603050405020304" pitchFamily="18" charset="0"/>
              </a:rPr>
              <a:t> (angl. </a:t>
            </a:r>
            <a:r>
              <a:rPr lang="en-US" sz="2000" dirty="0">
                <a:latin typeface="Times New Roman" panose="02020603050405020304" pitchFamily="18" charset="0"/>
                <a:ea typeface="+mn-lt"/>
                <a:cs typeface="Times New Roman" panose="02020603050405020304" pitchFamily="18" charset="0"/>
              </a:rPr>
              <a:t>Perovskite Light-emitting diode, b/c </a:t>
            </a:r>
            <a:r>
              <a:rPr lang="lt-LT" sz="2000" dirty="0">
                <a:latin typeface="Times New Roman" panose="02020603050405020304" pitchFamily="18" charset="0"/>
                <a:ea typeface="+mn-lt"/>
                <a:cs typeface="Times New Roman" panose="02020603050405020304" pitchFamily="18" charset="0"/>
              </a:rPr>
              <a:t>nuotraukos) - Neseniai atsiradęs tipas, kuris gali skleisti šviesą reguliuojamu spektru. Šis dar nespėjo pakeist OLED dėl tam tikrų kritiškų parametrų. </a:t>
            </a:r>
            <a:r>
              <a:rPr lang="sv-SE" sz="2000" dirty="0">
                <a:latin typeface="Times New Roman" panose="02020603050405020304" pitchFamily="18" charset="0"/>
                <a:ea typeface="+mn-lt"/>
                <a:cs typeface="Times New Roman" panose="02020603050405020304" pitchFamily="18" charset="0"/>
              </a:rPr>
              <a:t>Linköping</a:t>
            </a:r>
            <a:r>
              <a:rPr lang="lt-LT" sz="2000" dirty="0">
                <a:latin typeface="Times New Roman" panose="02020603050405020304" pitchFamily="18" charset="0"/>
                <a:ea typeface="+mn-lt"/>
                <a:cs typeface="Times New Roman" panose="02020603050405020304" pitchFamily="18" charset="0"/>
              </a:rPr>
              <a:t> Universitete neseniai buvo sukurtas </a:t>
            </a:r>
            <a:r>
              <a:rPr lang="lt-LT" sz="2000" noProof="1">
                <a:latin typeface="Times New Roman" panose="02020603050405020304" pitchFamily="18" charset="0"/>
                <a:ea typeface="+mn-lt"/>
                <a:cs typeface="Times New Roman" panose="02020603050405020304" pitchFamily="18" charset="0"/>
              </a:rPr>
              <a:t>PeLED</a:t>
            </a:r>
            <a:r>
              <a:rPr lang="lt-LT" sz="2000" dirty="0">
                <a:latin typeface="Times New Roman" panose="02020603050405020304" pitchFamily="18" charset="0"/>
                <a:ea typeface="+mn-lt"/>
                <a:cs typeface="Times New Roman" panose="02020603050405020304" pitchFamily="18" charset="0"/>
              </a:rPr>
              <a:t> ekranas, kuris taip pat gali veikt kaip saulės baterija, reaguoti į lietimą, aptikti piršto antspaudus. Deja, bet dabartinis modelis gali būt naudojamas tik kelias valandas, iki kol jis tampa nestabilus.</a:t>
            </a:r>
          </a:p>
          <a:p>
            <a:pPr marL="383540" indent="-383540"/>
            <a:endParaRPr lang="en-US" sz="1700" dirty="0"/>
          </a:p>
        </p:txBody>
      </p:sp>
      <p:sp>
        <p:nvSpPr>
          <p:cNvPr id="6" name="Rectangle 5">
            <a:extLst>
              <a:ext uri="{FF2B5EF4-FFF2-40B4-BE49-F238E27FC236}">
                <a16:creationId xmlns:a16="http://schemas.microsoft.com/office/drawing/2014/main" id="{A824F5FB-0C23-48B0-9024-A5F788520CFE}"/>
              </a:ext>
            </a:extLst>
          </p:cNvPr>
          <p:cNvSpPr/>
          <p:nvPr/>
        </p:nvSpPr>
        <p:spPr>
          <a:xfrm>
            <a:off x="5940262" y="528935"/>
            <a:ext cx="2702984" cy="923330"/>
          </a:xfrm>
          <a:prstGeom prst="rect">
            <a:avLst/>
          </a:prstGeom>
          <a:noFill/>
        </p:spPr>
        <p:txBody>
          <a:bodyPr wrap="none" lIns="91440" tIns="45720" rIns="91440" bIns="45720">
            <a:spAutoFit/>
          </a:bodyPr>
          <a:lstStyle/>
          <a:p>
            <a:pPr algn="ctr"/>
            <a:r>
              <a:rPr lang="lt-LT"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LED tipai</a:t>
            </a:r>
          </a:p>
        </p:txBody>
      </p:sp>
    </p:spTree>
    <p:extLst>
      <p:ext uri="{BB962C8B-B14F-4D97-AF65-F5344CB8AC3E}">
        <p14:creationId xmlns:p14="http://schemas.microsoft.com/office/powerpoint/2010/main" val="4288872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3067B-142E-4DA0-0C0C-C3DC483CD0E6}"/>
              </a:ext>
            </a:extLst>
          </p:cNvPr>
          <p:cNvSpPr>
            <a:spLocks noGrp="1"/>
          </p:cNvSpPr>
          <p:nvPr>
            <p:ph idx="1"/>
          </p:nvPr>
        </p:nvSpPr>
        <p:spPr>
          <a:xfrm>
            <a:off x="424831" y="1150844"/>
            <a:ext cx="6918504" cy="5123347"/>
          </a:xfrm>
        </p:spPr>
        <p:txBody>
          <a:bodyPr vert="horz" lIns="91440" tIns="45720" rIns="91440" bIns="45720" rtlCol="0" anchor="t">
            <a:noAutofit/>
          </a:bodyPr>
          <a:lstStyle/>
          <a:p>
            <a:pPr marL="383540" indent="-383540" algn="just"/>
            <a:r>
              <a:rPr lang="lt-LT" sz="2000" noProof="1">
                <a:latin typeface="Times New Roman" panose="02020603050405020304" pitchFamily="18" charset="0"/>
                <a:ea typeface="+mn-lt"/>
                <a:cs typeface="Times New Roman" panose="02020603050405020304" pitchFamily="18" charset="0"/>
              </a:rPr>
              <a:t>LED gamyba yra sudėtingas procesas, apimantis kelis etapus. Iš esmės: LED čipo, LED paketo (Angl. Package), LED Lempos.</a:t>
            </a:r>
          </a:p>
          <a:p>
            <a:pPr marL="383540" indent="-383540" algn="just"/>
            <a:r>
              <a:rPr lang="lt-LT" sz="2000" noProof="1">
                <a:latin typeface="Times New Roman" panose="02020603050405020304" pitchFamily="18" charset="0"/>
                <a:cs typeface="Times New Roman" panose="02020603050405020304" pitchFamily="18" charset="0"/>
              </a:rPr>
              <a:t>Pirmiausia puslaidininkis išauginamas aukšto slėgio, aukštos temperatūros kameroje, kur elementai yra išgryninami, išmaišyti bei suskystinti į koncentruotą mišinį. Strypas įkišamas į mišinį ir lėtai ištraukiamas. Susidaro kristalai, kurie įdedami į kapsule (angl. Wafer), yra nušlifuojami-nuvalyti.</a:t>
            </a:r>
          </a:p>
          <a:p>
            <a:pPr marL="383540" indent="-383540" algn="just"/>
            <a:r>
              <a:rPr lang="lt-LT" sz="2000" noProof="1">
                <a:latin typeface="Times New Roman" panose="02020603050405020304" pitchFamily="18" charset="0"/>
                <a:cs typeface="Times New Roman" panose="02020603050405020304" pitchFamily="18" charset="0"/>
              </a:rPr>
              <a:t>Kapsulės yra susloksniuotos į mažus segmentus pavadintus čipais.</a:t>
            </a:r>
          </a:p>
          <a:p>
            <a:pPr marL="383540" indent="-383540" algn="just"/>
            <a:r>
              <a:rPr lang="lt-LT" sz="2000" noProof="1">
                <a:latin typeface="Times New Roman" panose="02020603050405020304" pitchFamily="18" charset="0"/>
                <a:cs typeface="Times New Roman" panose="02020603050405020304" pitchFamily="18" charset="0"/>
              </a:rPr>
              <a:t>Čipai yra atskiriami ir sumontuojami į LED paketą, kuris veikia kaip korpusas, turintis plonus laidelius, fosforo sluoksnį, kontaktus.</a:t>
            </a:r>
          </a:p>
          <a:p>
            <a:pPr marL="383540" indent="-383540" algn="just"/>
            <a:r>
              <a:rPr lang="lt-LT" sz="2000" noProof="1">
                <a:latin typeface="Times New Roman" panose="02020603050405020304" pitchFamily="18" charset="0"/>
                <a:cs typeface="Times New Roman" panose="02020603050405020304" pitchFamily="18" charset="0"/>
              </a:rPr>
              <a:t>LED lempos jau yra pagamintos, yra paruoštos būti primontuoti prie plokštės (PCB)</a:t>
            </a:r>
          </a:p>
        </p:txBody>
      </p:sp>
      <p:pic>
        <p:nvPicPr>
          <p:cNvPr id="5" name="Picture 4" descr="A diagram of a lamp&#10;&#10;Description automatically generated">
            <a:extLst>
              <a:ext uri="{FF2B5EF4-FFF2-40B4-BE49-F238E27FC236}">
                <a16:creationId xmlns:a16="http://schemas.microsoft.com/office/drawing/2014/main" id="{5483BD30-E74A-9789-67CF-3674F38F8A0D}"/>
              </a:ext>
            </a:extLst>
          </p:cNvPr>
          <p:cNvPicPr>
            <a:picLocks noChangeAspect="1"/>
          </p:cNvPicPr>
          <p:nvPr/>
        </p:nvPicPr>
        <p:blipFill rotWithShape="1">
          <a:blip r:embed="rId2"/>
          <a:srcRect r="47977"/>
          <a:stretch/>
        </p:blipFill>
        <p:spPr>
          <a:xfrm>
            <a:off x="8037090" y="848808"/>
            <a:ext cx="3730079" cy="2294418"/>
          </a:xfrm>
          <a:prstGeom prst="rect">
            <a:avLst/>
          </a:prstGeom>
          <a:ln>
            <a:noFill/>
          </a:ln>
          <a:effectLst/>
        </p:spPr>
      </p:pic>
      <p:pic>
        <p:nvPicPr>
          <p:cNvPr id="6" name="Picture 5" descr="A diagram of a lamp&#10;&#10;Description automatically generated">
            <a:extLst>
              <a:ext uri="{FF2B5EF4-FFF2-40B4-BE49-F238E27FC236}">
                <a16:creationId xmlns:a16="http://schemas.microsoft.com/office/drawing/2014/main" id="{00E12A03-B28E-C1F3-0328-264D187ACAC2}"/>
              </a:ext>
            </a:extLst>
          </p:cNvPr>
          <p:cNvPicPr>
            <a:picLocks noChangeAspect="1"/>
          </p:cNvPicPr>
          <p:nvPr/>
        </p:nvPicPr>
        <p:blipFill rotWithShape="1">
          <a:blip r:embed="rId2"/>
          <a:srcRect l="54528"/>
          <a:stretch/>
        </p:blipFill>
        <p:spPr>
          <a:xfrm>
            <a:off x="8037090" y="3549501"/>
            <a:ext cx="3730079" cy="2624965"/>
          </a:xfrm>
          <a:prstGeom prst="rect">
            <a:avLst/>
          </a:prstGeom>
          <a:ln>
            <a:noFill/>
          </a:ln>
          <a:effectLst/>
        </p:spPr>
      </p:pic>
      <p:sp>
        <p:nvSpPr>
          <p:cNvPr id="4" name="Rectangle 3">
            <a:extLst>
              <a:ext uri="{FF2B5EF4-FFF2-40B4-BE49-F238E27FC236}">
                <a16:creationId xmlns:a16="http://schemas.microsoft.com/office/drawing/2014/main" id="{603E6BB0-F175-4401-BCFE-F871E2E76963}"/>
              </a:ext>
            </a:extLst>
          </p:cNvPr>
          <p:cNvSpPr/>
          <p:nvPr/>
        </p:nvSpPr>
        <p:spPr>
          <a:xfrm>
            <a:off x="299774" y="364812"/>
            <a:ext cx="4862420" cy="707886"/>
          </a:xfrm>
          <a:prstGeom prst="rect">
            <a:avLst/>
          </a:prstGeom>
          <a:noFill/>
        </p:spPr>
        <p:txBody>
          <a:bodyPr wrap="none" lIns="91440" tIns="45720" rIns="91440" bIns="45720">
            <a:spAutoFit/>
          </a:bodyPr>
          <a:lstStyle/>
          <a:p>
            <a:pPr algn="ctr"/>
            <a:r>
              <a:rPr lang="lt-LT" sz="4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Šviesos diodų gamyba</a:t>
            </a:r>
          </a:p>
        </p:txBody>
      </p:sp>
    </p:spTree>
    <p:extLst>
      <p:ext uri="{BB962C8B-B14F-4D97-AF65-F5344CB8AC3E}">
        <p14:creationId xmlns:p14="http://schemas.microsoft.com/office/powerpoint/2010/main" val="3108273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A542C49F-D772-01DD-6FAE-30FE38A82FB3}"/>
              </a:ext>
            </a:extLst>
          </p:cNvPr>
          <p:cNvPicPr>
            <a:picLocks noGrp="1" noChangeAspect="1"/>
          </p:cNvPicPr>
          <p:nvPr>
            <p:ph idx="1"/>
          </p:nvPr>
        </p:nvPicPr>
        <p:blipFill rotWithShape="1">
          <a:blip r:embed="rId3"/>
          <a:srcRect t="3779" b="7843"/>
          <a:stretch/>
        </p:blipFill>
        <p:spPr>
          <a:xfrm>
            <a:off x="1574800" y="3500120"/>
            <a:ext cx="9601200" cy="2318147"/>
          </a:xfrm>
          <a:effectLst>
            <a:outerShdw blurRad="1092200">
              <a:srgbClr val="000000">
                <a:alpha val="14000"/>
              </a:srgbClr>
            </a:outerShdw>
          </a:effectLst>
        </p:spPr>
      </p:pic>
      <p:pic>
        <p:nvPicPr>
          <p:cNvPr id="15" name="Picture 14">
            <a:extLst>
              <a:ext uri="{FF2B5EF4-FFF2-40B4-BE49-F238E27FC236}">
                <a16:creationId xmlns:a16="http://schemas.microsoft.com/office/drawing/2014/main" id="{5FB67DCA-025C-52AF-336B-8AE14D75AD18}"/>
              </a:ext>
            </a:extLst>
          </p:cNvPr>
          <p:cNvPicPr>
            <a:picLocks noChangeAspect="1"/>
          </p:cNvPicPr>
          <p:nvPr/>
        </p:nvPicPr>
        <p:blipFill>
          <a:blip r:embed="rId4"/>
          <a:stretch>
            <a:fillRect/>
          </a:stretch>
        </p:blipFill>
        <p:spPr>
          <a:xfrm>
            <a:off x="8429075" y="3733482"/>
            <a:ext cx="2590800" cy="1544955"/>
          </a:xfrm>
          <a:prstGeom prst="rect">
            <a:avLst/>
          </a:prstGeom>
        </p:spPr>
      </p:pic>
      <p:pic>
        <p:nvPicPr>
          <p:cNvPr id="17" name="Picture 16">
            <a:extLst>
              <a:ext uri="{FF2B5EF4-FFF2-40B4-BE49-F238E27FC236}">
                <a16:creationId xmlns:a16="http://schemas.microsoft.com/office/drawing/2014/main" id="{104357EE-353E-2F39-85BC-28E5FC3ED893}"/>
              </a:ext>
            </a:extLst>
          </p:cNvPr>
          <p:cNvPicPr>
            <a:picLocks noChangeAspect="1"/>
          </p:cNvPicPr>
          <p:nvPr/>
        </p:nvPicPr>
        <p:blipFill>
          <a:blip r:embed="rId5"/>
          <a:stretch>
            <a:fillRect/>
          </a:stretch>
        </p:blipFill>
        <p:spPr>
          <a:xfrm>
            <a:off x="4600133" y="3752390"/>
            <a:ext cx="3359785" cy="1831975"/>
          </a:xfrm>
          <a:prstGeom prst="rect">
            <a:avLst/>
          </a:prstGeom>
        </p:spPr>
      </p:pic>
      <p:pic>
        <p:nvPicPr>
          <p:cNvPr id="19" name="Picture 18">
            <a:extLst>
              <a:ext uri="{FF2B5EF4-FFF2-40B4-BE49-F238E27FC236}">
                <a16:creationId xmlns:a16="http://schemas.microsoft.com/office/drawing/2014/main" id="{F7D2DD2F-3F74-A342-88D7-2C86770CC21C}"/>
              </a:ext>
            </a:extLst>
          </p:cNvPr>
          <p:cNvPicPr>
            <a:picLocks noChangeAspect="1"/>
          </p:cNvPicPr>
          <p:nvPr/>
        </p:nvPicPr>
        <p:blipFill>
          <a:blip r:embed="rId6"/>
          <a:stretch>
            <a:fillRect/>
          </a:stretch>
        </p:blipFill>
        <p:spPr>
          <a:xfrm>
            <a:off x="1578293" y="3855720"/>
            <a:ext cx="2583815" cy="1432560"/>
          </a:xfrm>
          <a:prstGeom prst="rect">
            <a:avLst/>
          </a:prstGeom>
        </p:spPr>
      </p:pic>
      <p:sp>
        <p:nvSpPr>
          <p:cNvPr id="29" name="TextBox 28">
            <a:extLst>
              <a:ext uri="{FF2B5EF4-FFF2-40B4-BE49-F238E27FC236}">
                <a16:creationId xmlns:a16="http://schemas.microsoft.com/office/drawing/2014/main" id="{CE631151-286D-B600-193E-9AE9A533A774}"/>
              </a:ext>
            </a:extLst>
          </p:cNvPr>
          <p:cNvSpPr txBox="1"/>
          <p:nvPr/>
        </p:nvSpPr>
        <p:spPr>
          <a:xfrm>
            <a:off x="1578520" y="5446764"/>
            <a:ext cx="2586506" cy="36933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t-LT"/>
              <a:t>Lygiagrečiai</a:t>
            </a:r>
          </a:p>
        </p:txBody>
      </p:sp>
      <p:sp>
        <p:nvSpPr>
          <p:cNvPr id="31" name="TextBox 30">
            <a:extLst>
              <a:ext uri="{FF2B5EF4-FFF2-40B4-BE49-F238E27FC236}">
                <a16:creationId xmlns:a16="http://schemas.microsoft.com/office/drawing/2014/main" id="{2DC84FDF-70C3-CE92-7A4E-7449CE4D014E}"/>
              </a:ext>
            </a:extLst>
          </p:cNvPr>
          <p:cNvSpPr txBox="1"/>
          <p:nvPr/>
        </p:nvSpPr>
        <p:spPr>
          <a:xfrm>
            <a:off x="4600937" y="3407458"/>
            <a:ext cx="3353700" cy="36933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t-LT"/>
              <a:t>Nuosekliai</a:t>
            </a:r>
            <a:endParaRPr lang="en-US"/>
          </a:p>
        </p:txBody>
      </p:sp>
      <p:sp>
        <p:nvSpPr>
          <p:cNvPr id="33" name="TextBox 32">
            <a:extLst>
              <a:ext uri="{FF2B5EF4-FFF2-40B4-BE49-F238E27FC236}">
                <a16:creationId xmlns:a16="http://schemas.microsoft.com/office/drawing/2014/main" id="{C95D5CC1-60C8-2088-0A7F-7E372E0BA60B}"/>
              </a:ext>
            </a:extLst>
          </p:cNvPr>
          <p:cNvSpPr txBox="1"/>
          <p:nvPr/>
        </p:nvSpPr>
        <p:spPr>
          <a:xfrm>
            <a:off x="8315896" y="5444731"/>
            <a:ext cx="4542806" cy="36933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lv-LV" err="1"/>
              <a:t>Mišriai</a:t>
            </a:r>
          </a:p>
        </p:txBody>
      </p:sp>
      <p:sp>
        <p:nvSpPr>
          <p:cNvPr id="2" name="Rectangle 1">
            <a:extLst>
              <a:ext uri="{FF2B5EF4-FFF2-40B4-BE49-F238E27FC236}">
                <a16:creationId xmlns:a16="http://schemas.microsoft.com/office/drawing/2014/main" id="{3BA99729-FB3B-4326-817E-CBF991C3FB80}"/>
              </a:ext>
            </a:extLst>
          </p:cNvPr>
          <p:cNvSpPr/>
          <p:nvPr/>
        </p:nvSpPr>
        <p:spPr>
          <a:xfrm>
            <a:off x="1806987" y="811970"/>
            <a:ext cx="8381077" cy="923330"/>
          </a:xfrm>
          <a:prstGeom prst="rect">
            <a:avLst/>
          </a:prstGeom>
          <a:noFill/>
        </p:spPr>
        <p:txBody>
          <a:bodyPr wrap="none" lIns="91440" tIns="45720" rIns="91440" bIns="45720">
            <a:spAutoFit/>
          </a:bodyPr>
          <a:lstStyle/>
          <a:p>
            <a:pPr algn="ctr"/>
            <a:r>
              <a:rPr lang="lt-LT"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Šviesos diodų jungimo būdai</a:t>
            </a:r>
          </a:p>
        </p:txBody>
      </p:sp>
    </p:spTree>
    <p:extLst>
      <p:ext uri="{BB962C8B-B14F-4D97-AF65-F5344CB8AC3E}">
        <p14:creationId xmlns:p14="http://schemas.microsoft.com/office/powerpoint/2010/main" val="295416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Close-up of a blue light&#10;&#10;Description automatically generated">
            <a:extLst>
              <a:ext uri="{FF2B5EF4-FFF2-40B4-BE49-F238E27FC236}">
                <a16:creationId xmlns:a16="http://schemas.microsoft.com/office/drawing/2014/main" id="{BD8CCD2C-5C59-F310-371D-8ECCFA3E9304}"/>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t="25000"/>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624974-B492-16CB-1464-257EBECE5850}"/>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5600" cap="all">
                <a:solidFill>
                  <a:schemeClr val="bg1"/>
                </a:solidFill>
              </a:rPr>
              <a:t>Bandymas: </a:t>
            </a:r>
            <a:r>
              <a:rPr lang="en-US" sz="5600" cap="all" noProof="1">
                <a:solidFill>
                  <a:schemeClr val="bg1"/>
                </a:solidFill>
              </a:rPr>
              <a:t>Elektroliuminescencija</a:t>
            </a:r>
          </a:p>
        </p:txBody>
      </p:sp>
      <p:sp>
        <p:nvSpPr>
          <p:cNvPr id="17" name="Rectangle: Rounded Corners 1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A19EFC5-5CF1-4D0D-8DE9-7D5E210E5DE2}"/>
              </a:ext>
            </a:extLst>
          </p:cNvPr>
          <p:cNvSpPr/>
          <p:nvPr/>
        </p:nvSpPr>
        <p:spPr>
          <a:xfrm>
            <a:off x="404553" y="5624945"/>
            <a:ext cx="9078562" cy="592975"/>
          </a:xfrm>
          <a:prstGeom prst="rect">
            <a:avLst/>
          </a:prstGeom>
        </p:spPr>
        <p:txBody>
          <a:bodyPr vert="horz" lIns="91440" tIns="45720" rIns="91440" bIns="45720" rtlCol="0" anchor="ctr">
            <a:normAutofit/>
          </a:bodyPr>
          <a:lstStyle/>
          <a:p>
            <a:pPr>
              <a:lnSpc>
                <a:spcPct val="90000"/>
              </a:lnSpc>
              <a:spcBef>
                <a:spcPts val="1000"/>
              </a:spcBef>
            </a:pPr>
            <a:r>
              <a:rPr lang="en-US" sz="2000" b="1">
                <a:solidFill>
                  <a:schemeClr val="bg1"/>
                </a:solidFill>
              </a:rPr>
              <a:t>Elektroliuminescencija</a:t>
            </a:r>
            <a:r>
              <a:rPr lang="en-US" sz="2000">
                <a:solidFill>
                  <a:schemeClr val="bg1"/>
                </a:solidFill>
              </a:rPr>
              <a:t> -  elektrinių reiškinių sukeltas medžiagos švytėjimas.</a:t>
            </a:r>
          </a:p>
        </p:txBody>
      </p:sp>
    </p:spTree>
    <p:extLst>
      <p:ext uri="{BB962C8B-B14F-4D97-AF65-F5344CB8AC3E}">
        <p14:creationId xmlns:p14="http://schemas.microsoft.com/office/powerpoint/2010/main" val="421189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5BE699-9316-8675-D9D8-968C58C7251B}"/>
              </a:ext>
            </a:extLst>
          </p:cNvPr>
          <p:cNvSpPr>
            <a:spLocks noGrp="1"/>
          </p:cNvSpPr>
          <p:nvPr>
            <p:ph idx="1"/>
          </p:nvPr>
        </p:nvSpPr>
        <p:spPr>
          <a:xfrm>
            <a:off x="219222" y="186478"/>
            <a:ext cx="11400692" cy="1353902"/>
          </a:xfrm>
        </p:spPr>
        <p:txBody>
          <a:bodyPr vert="horz" lIns="91440" tIns="45720" rIns="91440" bIns="45720" rtlCol="0" anchor="t">
            <a:normAutofit/>
          </a:bodyPr>
          <a:lstStyle/>
          <a:p>
            <a:pPr marL="0" indent="0" algn="just">
              <a:buNone/>
            </a:pPr>
            <a:r>
              <a:rPr lang="lt-LT" sz="2400" b="1" dirty="0">
                <a:latin typeface="Times New Roman" panose="02020603050405020304" pitchFamily="18" charset="0"/>
                <a:cs typeface="Times New Roman" panose="02020603050405020304" pitchFamily="18" charset="0"/>
              </a:rPr>
              <a:t>Tyrimo tikslas:</a:t>
            </a:r>
          </a:p>
          <a:p>
            <a:pPr marL="383540" indent="-383540" algn="just"/>
            <a:r>
              <a:rPr lang="lt-LT" sz="2400" dirty="0">
                <a:latin typeface="Times New Roman" panose="02020603050405020304" pitchFamily="18" charset="0"/>
                <a:cs typeface="Times New Roman" panose="02020603050405020304" pitchFamily="18" charset="0"/>
              </a:rPr>
              <a:t>Įrodyti, kad pro šviesos diodą praleidus elektros srovę - jie skleidžia šviesą, </a:t>
            </a:r>
            <a:r>
              <a:rPr lang="lt-LT" sz="2400" noProof="1">
                <a:latin typeface="Times New Roman" panose="02020603050405020304" pitchFamily="18" charset="0"/>
                <a:ea typeface="+mn-lt"/>
                <a:cs typeface="Times New Roman" panose="02020603050405020304" pitchFamily="18" charset="0"/>
              </a:rPr>
              <a:t>elektroliuminescencijos</a:t>
            </a:r>
            <a:r>
              <a:rPr lang="lt-LT" sz="2400" dirty="0">
                <a:latin typeface="Times New Roman" panose="02020603050405020304" pitchFamily="18" charset="0"/>
                <a:ea typeface="+mn-lt"/>
                <a:cs typeface="Times New Roman" panose="02020603050405020304" pitchFamily="18" charset="0"/>
              </a:rPr>
              <a:t> būdu.</a:t>
            </a:r>
          </a:p>
          <a:p>
            <a:pPr marL="383540" indent="-383540"/>
            <a:endParaRPr lang="lt-LT" dirty="0"/>
          </a:p>
        </p:txBody>
      </p:sp>
      <p:sp>
        <p:nvSpPr>
          <p:cNvPr id="5" name="Rectangle 4">
            <a:extLst>
              <a:ext uri="{FF2B5EF4-FFF2-40B4-BE49-F238E27FC236}">
                <a16:creationId xmlns:a16="http://schemas.microsoft.com/office/drawing/2014/main" id="{81D905E2-F514-4526-AFA1-DFE69C0BBB07}"/>
              </a:ext>
            </a:extLst>
          </p:cNvPr>
          <p:cNvSpPr/>
          <p:nvPr/>
        </p:nvSpPr>
        <p:spPr>
          <a:xfrm>
            <a:off x="219222" y="1540380"/>
            <a:ext cx="11400692" cy="1200329"/>
          </a:xfrm>
          <a:prstGeom prst="rect">
            <a:avLst/>
          </a:prstGeom>
        </p:spPr>
        <p:txBody>
          <a:bodyPr wrap="square">
            <a:spAutoFit/>
          </a:bodyPr>
          <a:lstStyle/>
          <a:p>
            <a:pPr algn="just"/>
            <a:r>
              <a:rPr lang="en-US" sz="2400" b="1" dirty="0" err="1">
                <a:latin typeface="Times New Roman" panose="02020603050405020304" pitchFamily="18" charset="0"/>
                <a:cs typeface="Times New Roman" panose="02020603050405020304" pitchFamily="18" charset="0"/>
              </a:rPr>
              <a:t>Hipotezė</a:t>
            </a:r>
            <a:r>
              <a:rPr lang="en-US" sz="2400" b="1" dirty="0">
                <a:latin typeface="Times New Roman" panose="02020603050405020304" pitchFamily="18" charset="0"/>
                <a:cs typeface="Times New Roman" panose="02020603050405020304" pitchFamily="18" charset="0"/>
              </a:rPr>
              <a:t>:</a:t>
            </a:r>
            <a:endParaRPr lang="lt-LT" sz="2400" b="1" dirty="0">
              <a:latin typeface="Times New Roman" panose="02020603050405020304" pitchFamily="18" charset="0"/>
              <a:cs typeface="Times New Roman" panose="02020603050405020304" pitchFamily="18" charset="0"/>
            </a:endParaRP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Pro šviesos diodą praleidus elektros srovę – jis pradės skleisti šviesą, o jeigu leisime priešingu poliškumu, ji neveiks.</a:t>
            </a:r>
          </a:p>
        </p:txBody>
      </p:sp>
      <p:sp>
        <p:nvSpPr>
          <p:cNvPr id="6" name="Rectangle 5">
            <a:extLst>
              <a:ext uri="{FF2B5EF4-FFF2-40B4-BE49-F238E27FC236}">
                <a16:creationId xmlns:a16="http://schemas.microsoft.com/office/drawing/2014/main" id="{B8B57D86-DBF0-43C7-8244-E6F760ABD3C9}"/>
              </a:ext>
            </a:extLst>
          </p:cNvPr>
          <p:cNvSpPr/>
          <p:nvPr/>
        </p:nvSpPr>
        <p:spPr>
          <a:xfrm>
            <a:off x="219222" y="2894282"/>
            <a:ext cx="6096000" cy="2677656"/>
          </a:xfrm>
          <a:prstGeom prst="rect">
            <a:avLst/>
          </a:prstGeom>
        </p:spPr>
        <p:txBody>
          <a:bodyPr>
            <a:spAutoFit/>
          </a:bodyPr>
          <a:lstStyle/>
          <a:p>
            <a:pPr marL="383540" indent="-383540"/>
            <a:r>
              <a:rPr lang="lt-LT" sz="2400" b="1" dirty="0">
                <a:latin typeface="Times New Roman" panose="02020603050405020304" pitchFamily="18" charset="0"/>
                <a:cs typeface="Times New Roman" panose="02020603050405020304" pitchFamily="18" charset="0"/>
              </a:rPr>
              <a:t>Tyrimo priemonės:</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Maketavimo plokštė;</a:t>
            </a: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Baterija</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Laidai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Šviesos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diodai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Rezistoriai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Jungikliai</a:t>
            </a:r>
            <a:r>
              <a:rPr lang="lt-LT" sz="2400" dirty="0">
                <a:latin typeface="Times New Roman" panose="02020603050405020304" pitchFamily="18" charset="0"/>
                <a:cs typeface="Times New Roman" panose="02020603050405020304" pitchFamily="18" charset="0"/>
              </a:rPr>
              <a:t>.</a:t>
            </a:r>
          </a:p>
        </p:txBody>
      </p:sp>
      <p:pic>
        <p:nvPicPr>
          <p:cNvPr id="9" name="Picture 8">
            <a:extLst>
              <a:ext uri="{FF2B5EF4-FFF2-40B4-BE49-F238E27FC236}">
                <a16:creationId xmlns:a16="http://schemas.microsoft.com/office/drawing/2014/main" id="{41D72D69-326A-47A5-B77E-D18873ABA1E6}"/>
              </a:ext>
            </a:extLst>
          </p:cNvPr>
          <p:cNvPicPr>
            <a:picLocks noChangeAspect="1"/>
          </p:cNvPicPr>
          <p:nvPr/>
        </p:nvPicPr>
        <p:blipFill rotWithShape="1">
          <a:blip r:embed="rId2"/>
          <a:srcRect l="2511" r="8745"/>
          <a:stretch/>
        </p:blipFill>
        <p:spPr>
          <a:xfrm>
            <a:off x="5670335" y="2602523"/>
            <a:ext cx="2841791" cy="4255477"/>
          </a:xfrm>
          <a:prstGeom prst="rect">
            <a:avLst/>
          </a:prstGeom>
        </p:spPr>
      </p:pic>
    </p:spTree>
    <p:extLst>
      <p:ext uri="{BB962C8B-B14F-4D97-AF65-F5344CB8AC3E}">
        <p14:creationId xmlns:p14="http://schemas.microsoft.com/office/powerpoint/2010/main" val="1795240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C02925-E90B-5286-5D67-D5DCDA0EEA8D}"/>
              </a:ext>
            </a:extLst>
          </p:cNvPr>
          <p:cNvSpPr>
            <a:spLocks noGrp="1"/>
          </p:cNvSpPr>
          <p:nvPr>
            <p:ph idx="1"/>
          </p:nvPr>
        </p:nvSpPr>
        <p:spPr>
          <a:xfrm>
            <a:off x="239619" y="926736"/>
            <a:ext cx="6850497" cy="3670464"/>
          </a:xfrm>
        </p:spPr>
        <p:txBody>
          <a:bodyPr vert="horz" lIns="91440" tIns="45720" rIns="91440" bIns="45720" rtlCol="0" anchor="t">
            <a:normAutofit lnSpcReduction="10000"/>
          </a:bodyPr>
          <a:lstStyle/>
          <a:p>
            <a:pPr marL="383540" indent="-383540" algn="just"/>
            <a:r>
              <a:rPr lang="lt-LT" sz="2600" dirty="0">
                <a:latin typeface="Times New Roman" panose="02020603050405020304" pitchFamily="18" charset="0"/>
                <a:cs typeface="Times New Roman" panose="02020603050405020304" pitchFamily="18" charset="0"/>
              </a:rPr>
              <a:t>Maketavimo plokštėje išdėstomos ir jungiamaisiais laidais sujungiamos elektros grandinės dalys: rezistorius, šviesos diodas. Pajungiame šviesos diodą prie šaltinio.</a:t>
            </a:r>
          </a:p>
          <a:p>
            <a:pPr marL="383540" indent="-383540" algn="just"/>
            <a:r>
              <a:rPr lang="lt-LT" sz="2600" dirty="0">
                <a:latin typeface="Times New Roman" panose="02020603050405020304" pitchFamily="18" charset="0"/>
                <a:cs typeface="Times New Roman" panose="02020603050405020304" pitchFamily="18" charset="0"/>
              </a:rPr>
              <a:t>Įjungus jungiklį elektros srovė teka iš teigiamo baterijos į neigiamą baterijos polių. Įsižiebė šviesos diodas. Vengiant per didelės srovės, šviesos diodas prijungtas kartu su varža. </a:t>
            </a:r>
          </a:p>
          <a:p>
            <a:pPr marL="383540" indent="-383540" algn="just"/>
            <a:r>
              <a:rPr lang="lt-LT" sz="2600" dirty="0">
                <a:latin typeface="Times New Roman" panose="02020603050405020304" pitchFamily="18" charset="0"/>
                <a:cs typeface="Times New Roman" panose="02020603050405020304" pitchFamily="18" charset="0"/>
              </a:rPr>
              <a:t>Pajungiame priešingu poliškumu ir matome, kad jis nešviečia.</a:t>
            </a:r>
          </a:p>
          <a:p>
            <a:pPr marL="0" indent="0">
              <a:buNone/>
            </a:pPr>
            <a:endParaRPr lang="lt-LT" dirty="0"/>
          </a:p>
        </p:txBody>
      </p:sp>
      <p:pic>
        <p:nvPicPr>
          <p:cNvPr id="4" name="Picture 3" descr="A circuit board with a battery and wires&#10;&#10;Description automatically generated">
            <a:extLst>
              <a:ext uri="{FF2B5EF4-FFF2-40B4-BE49-F238E27FC236}">
                <a16:creationId xmlns:a16="http://schemas.microsoft.com/office/drawing/2014/main" id="{A6078425-02CC-0B01-070C-699BEFB0F239}"/>
              </a:ext>
            </a:extLst>
          </p:cNvPr>
          <p:cNvPicPr>
            <a:picLocks noChangeAspect="1"/>
          </p:cNvPicPr>
          <p:nvPr/>
        </p:nvPicPr>
        <p:blipFill>
          <a:blip r:embed="rId2"/>
          <a:stretch>
            <a:fillRect/>
          </a:stretch>
        </p:blipFill>
        <p:spPr>
          <a:xfrm>
            <a:off x="7254007" y="97537"/>
            <a:ext cx="4698373" cy="6264497"/>
          </a:xfrm>
          <a:prstGeom prst="rect">
            <a:avLst/>
          </a:prstGeom>
        </p:spPr>
      </p:pic>
      <p:sp>
        <p:nvSpPr>
          <p:cNvPr id="5" name="Rectangle 4">
            <a:extLst>
              <a:ext uri="{FF2B5EF4-FFF2-40B4-BE49-F238E27FC236}">
                <a16:creationId xmlns:a16="http://schemas.microsoft.com/office/drawing/2014/main" id="{573C63B3-9F34-4FEC-AB2C-0AC957A68ABD}"/>
              </a:ext>
            </a:extLst>
          </p:cNvPr>
          <p:cNvSpPr/>
          <p:nvPr/>
        </p:nvSpPr>
        <p:spPr>
          <a:xfrm>
            <a:off x="316860" y="280405"/>
            <a:ext cx="2534796" cy="646331"/>
          </a:xfrm>
          <a:prstGeom prst="rect">
            <a:avLst/>
          </a:prstGeom>
          <a:noFill/>
        </p:spPr>
        <p:txBody>
          <a:bodyPr wrap="none" lIns="91440" tIns="45720" rIns="91440" bIns="45720">
            <a:spAutoFit/>
          </a:bodyPr>
          <a:lstStyle/>
          <a:p>
            <a:pPr algn="ctr"/>
            <a:r>
              <a:rPr lang="lt-LT"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Tyrimo eiga:</a:t>
            </a:r>
          </a:p>
        </p:txBody>
      </p:sp>
      <p:pic>
        <p:nvPicPr>
          <p:cNvPr id="8" name="Picture 7">
            <a:extLst>
              <a:ext uri="{FF2B5EF4-FFF2-40B4-BE49-F238E27FC236}">
                <a16:creationId xmlns:a16="http://schemas.microsoft.com/office/drawing/2014/main" id="{C0C25710-5FDB-4604-8C16-FF71566D0158}"/>
              </a:ext>
            </a:extLst>
          </p:cNvPr>
          <p:cNvPicPr>
            <a:picLocks noChangeAspect="1"/>
          </p:cNvPicPr>
          <p:nvPr/>
        </p:nvPicPr>
        <p:blipFill>
          <a:blip r:embed="rId3"/>
          <a:stretch>
            <a:fillRect/>
          </a:stretch>
        </p:blipFill>
        <p:spPr>
          <a:xfrm>
            <a:off x="3183911" y="4597200"/>
            <a:ext cx="3169764" cy="2153427"/>
          </a:xfrm>
          <a:prstGeom prst="rect">
            <a:avLst/>
          </a:prstGeom>
        </p:spPr>
      </p:pic>
    </p:spTree>
    <p:extLst>
      <p:ext uri="{BB962C8B-B14F-4D97-AF65-F5344CB8AC3E}">
        <p14:creationId xmlns:p14="http://schemas.microsoft.com/office/powerpoint/2010/main" val="3233755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BBF9DD-42EB-B77D-2191-CFC0D9A0F416}"/>
              </a:ext>
            </a:extLst>
          </p:cNvPr>
          <p:cNvSpPr>
            <a:spLocks noGrp="1"/>
          </p:cNvSpPr>
          <p:nvPr>
            <p:ph idx="1"/>
          </p:nvPr>
        </p:nvSpPr>
        <p:spPr>
          <a:xfrm>
            <a:off x="838200" y="1825625"/>
            <a:ext cx="10936458" cy="1283335"/>
          </a:xfrm>
        </p:spPr>
        <p:txBody>
          <a:bodyPr vert="horz" lIns="91440" tIns="45720" rIns="91440" bIns="45720" rtlCol="0" anchor="t">
            <a:noAutofit/>
          </a:bodyPr>
          <a:lstStyle/>
          <a:p>
            <a:pPr marL="383540" indent="-383540" algn="just"/>
            <a:r>
              <a:rPr lang="lt-LT" sz="2400" dirty="0">
                <a:latin typeface="Times New Roman" panose="02020603050405020304" pitchFamily="18" charset="0"/>
                <a:cs typeface="Times New Roman" panose="02020603050405020304" pitchFamily="18" charset="0"/>
              </a:rPr>
              <a:t>Šviesos diodas praleidžia elektros srovę tik viena kryptimi – iš anodo į katodą, spinduliuoja šviesą, kai juo teka elektros srovė. Siekiant apriboti tekančią šviesos diodu srovę, būtina prijungti rezistorių. </a:t>
            </a:r>
          </a:p>
        </p:txBody>
      </p:sp>
      <p:sp>
        <p:nvSpPr>
          <p:cNvPr id="4" name="Rectangle 3">
            <a:extLst>
              <a:ext uri="{FF2B5EF4-FFF2-40B4-BE49-F238E27FC236}">
                <a16:creationId xmlns:a16="http://schemas.microsoft.com/office/drawing/2014/main" id="{B7C2A884-7737-4868-8AC1-35917965B8EE}"/>
              </a:ext>
            </a:extLst>
          </p:cNvPr>
          <p:cNvSpPr/>
          <p:nvPr/>
        </p:nvSpPr>
        <p:spPr>
          <a:xfrm>
            <a:off x="1543777" y="681037"/>
            <a:ext cx="1732974" cy="646331"/>
          </a:xfrm>
          <a:prstGeom prst="rect">
            <a:avLst/>
          </a:prstGeom>
          <a:noFill/>
        </p:spPr>
        <p:txBody>
          <a:bodyPr wrap="none" lIns="91440" tIns="45720" rIns="91440" bIns="45720">
            <a:spAutoFit/>
          </a:bodyPr>
          <a:lstStyle/>
          <a:p>
            <a:pPr algn="ctr"/>
            <a:r>
              <a:rPr lang="lt-LT" sz="3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Išvados:</a:t>
            </a:r>
          </a:p>
        </p:txBody>
      </p:sp>
      <p:pic>
        <p:nvPicPr>
          <p:cNvPr id="2" name="Picture 1">
            <a:extLst>
              <a:ext uri="{FF2B5EF4-FFF2-40B4-BE49-F238E27FC236}">
                <a16:creationId xmlns:a16="http://schemas.microsoft.com/office/drawing/2014/main" id="{4F73EE15-7B7F-458E-AFD9-902F3F886FDE}"/>
              </a:ext>
            </a:extLst>
          </p:cNvPr>
          <p:cNvPicPr>
            <a:picLocks noChangeAspect="1"/>
          </p:cNvPicPr>
          <p:nvPr/>
        </p:nvPicPr>
        <p:blipFill>
          <a:blip r:embed="rId2"/>
          <a:stretch>
            <a:fillRect/>
          </a:stretch>
        </p:blipFill>
        <p:spPr>
          <a:xfrm>
            <a:off x="1148025" y="3108960"/>
            <a:ext cx="2524477" cy="3315163"/>
          </a:xfrm>
          <a:prstGeom prst="rect">
            <a:avLst/>
          </a:prstGeom>
        </p:spPr>
      </p:pic>
      <p:pic>
        <p:nvPicPr>
          <p:cNvPr id="5" name="Picture 4">
            <a:extLst>
              <a:ext uri="{FF2B5EF4-FFF2-40B4-BE49-F238E27FC236}">
                <a16:creationId xmlns:a16="http://schemas.microsoft.com/office/drawing/2014/main" id="{A36E6D51-553D-4234-A1ED-E4D8C5DC4A56}"/>
              </a:ext>
            </a:extLst>
          </p:cNvPr>
          <p:cNvPicPr>
            <a:picLocks noChangeAspect="1"/>
          </p:cNvPicPr>
          <p:nvPr/>
        </p:nvPicPr>
        <p:blipFill>
          <a:blip r:embed="rId3"/>
          <a:stretch>
            <a:fillRect/>
          </a:stretch>
        </p:blipFill>
        <p:spPr>
          <a:xfrm>
            <a:off x="5857026" y="3437618"/>
            <a:ext cx="4810796" cy="2657846"/>
          </a:xfrm>
          <a:prstGeom prst="rect">
            <a:avLst/>
          </a:prstGeom>
        </p:spPr>
      </p:pic>
    </p:spTree>
    <p:extLst>
      <p:ext uri="{BB962C8B-B14F-4D97-AF65-F5344CB8AC3E}">
        <p14:creationId xmlns:p14="http://schemas.microsoft.com/office/powerpoint/2010/main" val="2632845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4" name="Picture 3">
            <a:extLst>
              <a:ext uri="{FF2B5EF4-FFF2-40B4-BE49-F238E27FC236}">
                <a16:creationId xmlns:a16="http://schemas.microsoft.com/office/drawing/2014/main" id="{2594A488-95D5-4013-F9F3-E6ACFCF01C9C}"/>
              </a:ext>
            </a:extLst>
          </p:cNvPr>
          <p:cNvPicPr>
            <a:picLocks noChangeAspect="1"/>
          </p:cNvPicPr>
          <p:nvPr/>
        </p:nvPicPr>
        <p:blipFill rotWithShape="1">
          <a:blip r:embed="rId2">
            <a:alphaModFix amt="60000"/>
          </a:blip>
          <a:srcRect l="12508" r="20792"/>
          <a:stretch/>
        </p:blipFill>
        <p:spPr>
          <a:xfrm>
            <a:off x="-4084" y="10"/>
            <a:ext cx="6099050" cy="6857990"/>
          </a:xfrm>
          <a:prstGeom prst="rect">
            <a:avLst/>
          </a:prstGeom>
        </p:spPr>
      </p:pic>
      <p:pic>
        <p:nvPicPr>
          <p:cNvPr id="5" name="Picture 4">
            <a:extLst>
              <a:ext uri="{FF2B5EF4-FFF2-40B4-BE49-F238E27FC236}">
                <a16:creationId xmlns:a16="http://schemas.microsoft.com/office/drawing/2014/main" id="{A2727888-179A-0D90-4C9B-A83DB3EA3B27}"/>
              </a:ext>
            </a:extLst>
          </p:cNvPr>
          <p:cNvPicPr>
            <a:picLocks noChangeAspect="1"/>
          </p:cNvPicPr>
          <p:nvPr/>
        </p:nvPicPr>
        <p:blipFill rotWithShape="1">
          <a:blip r:embed="rId3">
            <a:alphaModFix amt="60000"/>
          </a:blip>
          <a:srcRect r="-1" b="15613"/>
          <a:stretch/>
        </p:blipFill>
        <p:spPr>
          <a:xfrm>
            <a:off x="6096844" y="10"/>
            <a:ext cx="6095156" cy="6857990"/>
          </a:xfrm>
          <a:prstGeom prst="rect">
            <a:avLst/>
          </a:prstGeom>
        </p:spPr>
      </p:pic>
      <p:sp>
        <p:nvSpPr>
          <p:cNvPr id="2" name="Title 1">
            <a:extLst>
              <a:ext uri="{FF2B5EF4-FFF2-40B4-BE49-F238E27FC236}">
                <a16:creationId xmlns:a16="http://schemas.microsoft.com/office/drawing/2014/main" id="{0D71B9E2-8953-5C0E-AEE8-BD6D271D73EB}"/>
              </a:ext>
            </a:extLst>
          </p:cNvPr>
          <p:cNvSpPr>
            <a:spLocks noGrp="1"/>
          </p:cNvSpPr>
          <p:nvPr>
            <p:ph type="ctrTitle"/>
          </p:nvPr>
        </p:nvSpPr>
        <p:spPr>
          <a:xfrm>
            <a:off x="1198181" y="1122363"/>
            <a:ext cx="9795637" cy="2215884"/>
          </a:xfrm>
        </p:spPr>
        <p:txBody>
          <a:bodyPr>
            <a:normAutofit/>
          </a:bodyPr>
          <a:lstStyle/>
          <a:p>
            <a:r>
              <a:rPr lang="lt-LT" sz="5200">
                <a:solidFill>
                  <a:srgbClr val="FFFFFF"/>
                </a:solidFill>
              </a:rPr>
              <a:t>Bandymas: Šviesos diodų jungimas lygiagrečiai</a:t>
            </a:r>
          </a:p>
        </p:txBody>
      </p:sp>
      <p:sp>
        <p:nvSpPr>
          <p:cNvPr id="3" name="Subtitle 2">
            <a:extLst>
              <a:ext uri="{FF2B5EF4-FFF2-40B4-BE49-F238E27FC236}">
                <a16:creationId xmlns:a16="http://schemas.microsoft.com/office/drawing/2014/main" id="{37CC0C84-7037-7E42-C624-C12D8BDB67CE}"/>
              </a:ext>
            </a:extLst>
          </p:cNvPr>
          <p:cNvSpPr>
            <a:spLocks noGrp="1"/>
          </p:cNvSpPr>
          <p:nvPr>
            <p:ph type="subTitle" idx="1"/>
          </p:nvPr>
        </p:nvSpPr>
        <p:spPr>
          <a:xfrm>
            <a:off x="8334167" y="7600627"/>
            <a:ext cx="6831673" cy="1086237"/>
          </a:xfrm>
        </p:spPr>
        <p:txBody>
          <a:bodyPr/>
          <a:lstStyle/>
          <a:p>
            <a:endParaRPr lang="en-US"/>
          </a:p>
        </p:txBody>
      </p:sp>
    </p:spTree>
    <p:extLst>
      <p:ext uri="{BB962C8B-B14F-4D97-AF65-F5344CB8AC3E}">
        <p14:creationId xmlns:p14="http://schemas.microsoft.com/office/powerpoint/2010/main" val="872554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48FF3-9322-CC58-0F4E-B68CDC919C8B}"/>
              </a:ext>
            </a:extLst>
          </p:cNvPr>
          <p:cNvSpPr>
            <a:spLocks noGrp="1"/>
          </p:cNvSpPr>
          <p:nvPr>
            <p:ph type="title"/>
          </p:nvPr>
        </p:nvSpPr>
        <p:spPr>
          <a:xfrm>
            <a:off x="430237" y="114505"/>
            <a:ext cx="3002280" cy="620815"/>
          </a:xfrm>
        </p:spPr>
        <p:txBody>
          <a:bodyPr>
            <a:normAutofit/>
          </a:bodyPr>
          <a:lstStyle/>
          <a:p>
            <a:r>
              <a:rPr lang="en-US" sz="2400" b="1" dirty="0" err="1">
                <a:latin typeface="Times New Roman" panose="02020603050405020304" pitchFamily="18" charset="0"/>
                <a:cs typeface="Times New Roman" panose="02020603050405020304" pitchFamily="18" charset="0"/>
              </a:rPr>
              <a:t>Tyrimo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tikslas</a:t>
            </a:r>
            <a:r>
              <a:rPr lang="en-US" sz="2400" b="1"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2503F6FF-0741-6FA2-B261-424C21706DAD}"/>
              </a:ext>
            </a:extLst>
          </p:cNvPr>
          <p:cNvSpPr>
            <a:spLocks noGrp="1"/>
          </p:cNvSpPr>
          <p:nvPr>
            <p:ph idx="1"/>
          </p:nvPr>
        </p:nvSpPr>
        <p:spPr>
          <a:xfrm>
            <a:off x="289560" y="693074"/>
            <a:ext cx="10515600" cy="889440"/>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Išsiaiškinti, kaip keisis kelių šviesos diodų spinduliuojama šviesa juos sujungus  lygiagrečiai elektros grandinėje</a:t>
            </a:r>
            <a:r>
              <a:rPr lang="en-US" sz="2400" dirty="0">
                <a:latin typeface="Times New Roman" panose="02020603050405020304" pitchFamily="18" charset="0"/>
                <a:cs typeface="Times New Roman" panose="02020603050405020304" pitchFamily="18" charset="0"/>
              </a:rPr>
              <a:t>.</a:t>
            </a:r>
          </a:p>
        </p:txBody>
      </p:sp>
      <p:sp>
        <p:nvSpPr>
          <p:cNvPr id="4" name="Rectangle 3">
            <a:extLst>
              <a:ext uri="{FF2B5EF4-FFF2-40B4-BE49-F238E27FC236}">
                <a16:creationId xmlns:a16="http://schemas.microsoft.com/office/drawing/2014/main" id="{8D296702-5548-4169-AC01-C91F059B3B01}"/>
              </a:ext>
            </a:extLst>
          </p:cNvPr>
          <p:cNvSpPr/>
          <p:nvPr/>
        </p:nvSpPr>
        <p:spPr>
          <a:xfrm>
            <a:off x="289560" y="2161083"/>
            <a:ext cx="11136924" cy="1200329"/>
          </a:xfrm>
          <a:prstGeom prst="rect">
            <a:avLst/>
          </a:prstGeom>
        </p:spPr>
        <p:txBody>
          <a:bodyPr wrap="square">
            <a:spAutoFit/>
          </a:bodyPr>
          <a:lstStyle/>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Srovė tekės per kiekvieną šviesos diodą vienu metu, o vieną atjungus, kitas diodas toliau švies. Šviesos diodai vienodai ryškiai spinduliuos šviesą, nes kiekvienu iš jų tekės to paties stiprumo srovė.</a:t>
            </a:r>
          </a:p>
        </p:txBody>
      </p:sp>
      <p:sp>
        <p:nvSpPr>
          <p:cNvPr id="5" name="Rectangle 4">
            <a:extLst>
              <a:ext uri="{FF2B5EF4-FFF2-40B4-BE49-F238E27FC236}">
                <a16:creationId xmlns:a16="http://schemas.microsoft.com/office/drawing/2014/main" id="{0C392955-E277-49E2-8A48-968F5AFA86A2}"/>
              </a:ext>
            </a:extLst>
          </p:cNvPr>
          <p:cNvSpPr/>
          <p:nvPr/>
        </p:nvSpPr>
        <p:spPr>
          <a:xfrm>
            <a:off x="483545" y="1582514"/>
            <a:ext cx="1447832" cy="461665"/>
          </a:xfrm>
          <a:prstGeom prst="rect">
            <a:avLst/>
          </a:prstGeom>
        </p:spPr>
        <p:txBody>
          <a:bodyPr wrap="none">
            <a:spAutoFit/>
          </a:bodyPr>
          <a:lstStyle/>
          <a:p>
            <a:r>
              <a:rPr lang="en-US" sz="2400" b="1" dirty="0" err="1">
                <a:latin typeface="Times New Roman" panose="02020603050405020304" pitchFamily="18" charset="0"/>
                <a:cs typeface="Times New Roman" panose="02020603050405020304" pitchFamily="18" charset="0"/>
              </a:rPr>
              <a:t>Hipotezė</a:t>
            </a:r>
            <a:r>
              <a:rPr lang="en-US" sz="2400" b="1" dirty="0">
                <a:latin typeface="Times New Roman" panose="02020603050405020304" pitchFamily="18" charset="0"/>
                <a:cs typeface="Times New Roman" panose="02020603050405020304" pitchFamily="18" charset="0"/>
              </a:rPr>
              <a:t>:</a:t>
            </a:r>
            <a:endParaRPr lang="lt-LT" sz="2400" b="1"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CE431CE-F455-4513-9313-4F6E287DD653}"/>
              </a:ext>
            </a:extLst>
          </p:cNvPr>
          <p:cNvSpPr/>
          <p:nvPr/>
        </p:nvSpPr>
        <p:spPr>
          <a:xfrm>
            <a:off x="483545" y="3496589"/>
            <a:ext cx="6096000" cy="2677656"/>
          </a:xfrm>
          <a:prstGeom prst="rect">
            <a:avLst/>
          </a:prstGeom>
        </p:spPr>
        <p:txBody>
          <a:bodyPr>
            <a:spAutoFit/>
          </a:bodyPr>
          <a:lstStyle/>
          <a:p>
            <a:pPr marL="383540" indent="-383540"/>
            <a:r>
              <a:rPr lang="lt-LT" sz="2400" b="1" dirty="0">
                <a:latin typeface="Times New Roman" panose="02020603050405020304" pitchFamily="18" charset="0"/>
                <a:cs typeface="Times New Roman" panose="02020603050405020304" pitchFamily="18" charset="0"/>
              </a:rPr>
              <a:t>Tyrimo priemonės:</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Maketavimo plokštė;</a:t>
            </a: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Baterija</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Laidai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Šviesos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diodai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Rezistoriai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Jungikliai</a:t>
            </a:r>
            <a:r>
              <a:rPr lang="lt-LT" sz="2400" dirty="0">
                <a:latin typeface="Times New Roman" panose="02020603050405020304" pitchFamily="18" charset="0"/>
                <a:cs typeface="Times New Roman" panose="02020603050405020304" pitchFamily="18" charset="0"/>
              </a:rPr>
              <a:t>.</a:t>
            </a:r>
            <a:endParaRPr lang="lt-LT" sz="2400" dirty="0"/>
          </a:p>
        </p:txBody>
      </p:sp>
      <p:pic>
        <p:nvPicPr>
          <p:cNvPr id="8" name="Picture 7">
            <a:extLst>
              <a:ext uri="{FF2B5EF4-FFF2-40B4-BE49-F238E27FC236}">
                <a16:creationId xmlns:a16="http://schemas.microsoft.com/office/drawing/2014/main" id="{126A812C-0AAD-44EA-B86D-AD13FA550BF6}"/>
              </a:ext>
            </a:extLst>
          </p:cNvPr>
          <p:cNvPicPr>
            <a:picLocks noChangeAspect="1"/>
          </p:cNvPicPr>
          <p:nvPr/>
        </p:nvPicPr>
        <p:blipFill rotWithShape="1">
          <a:blip r:embed="rId2"/>
          <a:srcRect l="2511" r="8745"/>
          <a:stretch/>
        </p:blipFill>
        <p:spPr>
          <a:xfrm>
            <a:off x="9301555" y="3094892"/>
            <a:ext cx="2512989" cy="3763108"/>
          </a:xfrm>
          <a:prstGeom prst="rect">
            <a:avLst/>
          </a:prstGeom>
        </p:spPr>
      </p:pic>
    </p:spTree>
    <p:extLst>
      <p:ext uri="{BB962C8B-B14F-4D97-AF65-F5344CB8AC3E}">
        <p14:creationId xmlns:p14="http://schemas.microsoft.com/office/powerpoint/2010/main" val="2504789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0EF0-D92F-54DE-533B-B7D387E7B32E}"/>
              </a:ext>
            </a:extLst>
          </p:cNvPr>
          <p:cNvSpPr>
            <a:spLocks noGrp="1"/>
          </p:cNvSpPr>
          <p:nvPr>
            <p:ph type="title"/>
          </p:nvPr>
        </p:nvSpPr>
        <p:spPr>
          <a:xfrm>
            <a:off x="838200" y="365125"/>
            <a:ext cx="2955505" cy="871303"/>
          </a:xfrm>
        </p:spPr>
        <p:txBody>
          <a:bodyPr>
            <a:normAutofit/>
          </a:bodyPr>
          <a:lstStyle/>
          <a:p>
            <a:r>
              <a:rPr lang="en-US" sz="3600" dirty="0" err="1"/>
              <a:t>Tyrimo</a:t>
            </a:r>
            <a:r>
              <a:rPr lang="en-US" sz="3600" dirty="0"/>
              <a:t> </a:t>
            </a:r>
            <a:r>
              <a:rPr lang="en-US" sz="3600" dirty="0" err="1"/>
              <a:t>eiga</a:t>
            </a:r>
            <a:r>
              <a:rPr lang="lt-LT" sz="3600" dirty="0"/>
              <a:t>:</a:t>
            </a:r>
            <a:endParaRPr lang="en-US" sz="3600" dirty="0"/>
          </a:p>
        </p:txBody>
      </p:sp>
      <p:sp>
        <p:nvSpPr>
          <p:cNvPr id="3" name="Content Placeholder 2">
            <a:extLst>
              <a:ext uri="{FF2B5EF4-FFF2-40B4-BE49-F238E27FC236}">
                <a16:creationId xmlns:a16="http://schemas.microsoft.com/office/drawing/2014/main" id="{BC748200-3BF3-1117-A8F0-24C5E1BB8B5B}"/>
              </a:ext>
            </a:extLst>
          </p:cNvPr>
          <p:cNvSpPr>
            <a:spLocks noGrp="1"/>
          </p:cNvSpPr>
          <p:nvPr>
            <p:ph idx="1"/>
          </p:nvPr>
        </p:nvSpPr>
        <p:spPr>
          <a:xfrm>
            <a:off x="422032" y="1128705"/>
            <a:ext cx="11225622" cy="1950405"/>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Maketavimo plokštėje išdėstėme ir jungiamaisiais laidais sujungėme elektros grandinės dalis: rezistorius, šviesos diodus. Jungiklis padaromas iš dviejų jungiamųjų laidų. </a:t>
            </a:r>
          </a:p>
          <a:p>
            <a:pPr marL="383540" indent="-383540" algn="just"/>
            <a:r>
              <a:rPr lang="lt-LT" sz="2400" dirty="0">
                <a:latin typeface="Times New Roman" panose="02020603050405020304" pitchFamily="18" charset="0"/>
                <a:cs typeface="Times New Roman" panose="02020603050405020304" pitchFamily="18" charset="0"/>
              </a:rPr>
              <a:t>Šviesos diodas praleidžia elektros srovę tik viena kryptimi, tekant elektros srovei šviesos diodas spinduliuoja šviesą. Atjungėme vieną diodą, kitas švietė toliau.</a:t>
            </a:r>
          </a:p>
          <a:p>
            <a:pPr marL="383540" indent="-383540" algn="just"/>
            <a:endParaRPr lang="lt-LT"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A72E5E21-270D-ECB0-FA98-77DABC3B21C8}"/>
                  </a:ext>
                </a:extLst>
              </p14:cNvPr>
              <p14:cNvContentPartPr/>
              <p14:nvPr/>
            </p14:nvContentPartPr>
            <p14:xfrm>
              <a:off x="10529919" y="4234469"/>
              <a:ext cx="5114" cy="5114"/>
            </p14:xfrm>
          </p:contentPart>
        </mc:Choice>
        <mc:Fallback xmlns="">
          <p:pic>
            <p:nvPicPr>
              <p:cNvPr id="11" name="Ink 10">
                <a:extLst>
                  <a:ext uri="{FF2B5EF4-FFF2-40B4-BE49-F238E27FC236}">
                    <a16:creationId xmlns:a16="http://schemas.microsoft.com/office/drawing/2014/main" id="{A72E5E21-270D-ECB0-FA98-77DABC3B21C8}"/>
                  </a:ext>
                </a:extLst>
              </p:cNvPr>
              <p:cNvPicPr/>
              <p:nvPr/>
            </p:nvPicPr>
            <p:blipFill>
              <a:blip r:embed="rId4"/>
              <a:stretch>
                <a:fillRect/>
              </a:stretch>
            </p:blipFill>
            <p:spPr>
              <a:xfrm>
                <a:off x="9634969" y="3339519"/>
                <a:ext cx="1789900" cy="17899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42C59334-7CF7-4B8C-746E-66022E85DCB9}"/>
                  </a:ext>
                </a:extLst>
              </p14:cNvPr>
              <p14:cNvContentPartPr/>
              <p14:nvPr/>
            </p14:nvContentPartPr>
            <p14:xfrm>
              <a:off x="10839448" y="3820592"/>
              <a:ext cx="263111" cy="1017160"/>
            </p14:xfrm>
          </p:contentPart>
        </mc:Choice>
        <mc:Fallback xmlns="">
          <p:pic>
            <p:nvPicPr>
              <p:cNvPr id="16" name="Ink 15">
                <a:extLst>
                  <a:ext uri="{FF2B5EF4-FFF2-40B4-BE49-F238E27FC236}">
                    <a16:creationId xmlns:a16="http://schemas.microsoft.com/office/drawing/2014/main" id="{42C59334-7CF7-4B8C-746E-66022E85DCB9}"/>
                  </a:ext>
                </a:extLst>
              </p:cNvPr>
              <p:cNvPicPr/>
              <p:nvPr/>
            </p:nvPicPr>
            <p:blipFill>
              <a:blip r:embed="rId6"/>
              <a:stretch>
                <a:fillRect/>
              </a:stretch>
            </p:blipFill>
            <p:spPr>
              <a:xfrm>
                <a:off x="10821451" y="3802596"/>
                <a:ext cx="298744" cy="105279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Ink 16">
                <a:extLst>
                  <a:ext uri="{FF2B5EF4-FFF2-40B4-BE49-F238E27FC236}">
                    <a16:creationId xmlns:a16="http://schemas.microsoft.com/office/drawing/2014/main" id="{D8ACF90A-C700-F4AC-2D97-07504CF33A3F}"/>
                  </a:ext>
                </a:extLst>
              </p14:cNvPr>
              <p14:cNvContentPartPr/>
              <p14:nvPr/>
            </p14:nvContentPartPr>
            <p14:xfrm>
              <a:off x="10846461" y="5558170"/>
              <a:ext cx="87105" cy="33892"/>
            </p14:xfrm>
          </p:contentPart>
        </mc:Choice>
        <mc:Fallback xmlns="">
          <p:pic>
            <p:nvPicPr>
              <p:cNvPr id="17" name="Ink 16">
                <a:extLst>
                  <a:ext uri="{FF2B5EF4-FFF2-40B4-BE49-F238E27FC236}">
                    <a16:creationId xmlns:a16="http://schemas.microsoft.com/office/drawing/2014/main" id="{D8ACF90A-C700-F4AC-2D97-07504CF33A3F}"/>
                  </a:ext>
                </a:extLst>
              </p:cNvPr>
              <p:cNvPicPr/>
              <p:nvPr/>
            </p:nvPicPr>
            <p:blipFill>
              <a:blip r:embed="rId8"/>
              <a:stretch>
                <a:fillRect/>
              </a:stretch>
            </p:blipFill>
            <p:spPr>
              <a:xfrm>
                <a:off x="10828538" y="5540332"/>
                <a:ext cx="122592" cy="6921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8" name="Ink 17">
                <a:extLst>
                  <a:ext uri="{FF2B5EF4-FFF2-40B4-BE49-F238E27FC236}">
                    <a16:creationId xmlns:a16="http://schemas.microsoft.com/office/drawing/2014/main" id="{258FF7C0-481E-032F-84CE-C87BC90612B7}"/>
                  </a:ext>
                </a:extLst>
              </p14:cNvPr>
              <p14:cNvContentPartPr/>
              <p14:nvPr/>
            </p14:nvContentPartPr>
            <p14:xfrm>
              <a:off x="11067495" y="4771747"/>
              <a:ext cx="7398" cy="7398"/>
            </p14:xfrm>
          </p:contentPart>
        </mc:Choice>
        <mc:Fallback xmlns="">
          <p:pic>
            <p:nvPicPr>
              <p:cNvPr id="18" name="Ink 17">
                <a:extLst>
                  <a:ext uri="{FF2B5EF4-FFF2-40B4-BE49-F238E27FC236}">
                    <a16:creationId xmlns:a16="http://schemas.microsoft.com/office/drawing/2014/main" id="{258FF7C0-481E-032F-84CE-C87BC90612B7}"/>
                  </a:ext>
                </a:extLst>
              </p:cNvPr>
              <p:cNvPicPr/>
              <p:nvPr/>
            </p:nvPicPr>
            <p:blipFill>
              <a:blip r:embed="rId10"/>
              <a:stretch>
                <a:fillRect/>
              </a:stretch>
            </p:blipFill>
            <p:spPr>
              <a:xfrm>
                <a:off x="10697595" y="4401847"/>
                <a:ext cx="739800" cy="739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9" name="Ink 18">
                <a:extLst>
                  <a:ext uri="{FF2B5EF4-FFF2-40B4-BE49-F238E27FC236}">
                    <a16:creationId xmlns:a16="http://schemas.microsoft.com/office/drawing/2014/main" id="{3858BAAE-3F60-588B-3B40-CD15DBA5AAF8}"/>
                  </a:ext>
                </a:extLst>
              </p14:cNvPr>
              <p14:cNvContentPartPr/>
              <p14:nvPr/>
            </p14:nvContentPartPr>
            <p14:xfrm>
              <a:off x="11083636" y="4693226"/>
              <a:ext cx="20326" cy="155555"/>
            </p14:xfrm>
          </p:contentPart>
        </mc:Choice>
        <mc:Fallback xmlns="">
          <p:pic>
            <p:nvPicPr>
              <p:cNvPr id="19" name="Ink 18">
                <a:extLst>
                  <a:ext uri="{FF2B5EF4-FFF2-40B4-BE49-F238E27FC236}">
                    <a16:creationId xmlns:a16="http://schemas.microsoft.com/office/drawing/2014/main" id="{3858BAAE-3F60-588B-3B40-CD15DBA5AAF8}"/>
                  </a:ext>
                </a:extLst>
              </p:cNvPr>
              <p:cNvPicPr/>
              <p:nvPr/>
            </p:nvPicPr>
            <p:blipFill>
              <a:blip r:embed="rId12"/>
              <a:stretch>
                <a:fillRect/>
              </a:stretch>
            </p:blipFill>
            <p:spPr>
              <a:xfrm>
                <a:off x="11065806" y="4675264"/>
                <a:ext cx="55629" cy="19112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 name="Ink 19">
                <a:extLst>
                  <a:ext uri="{FF2B5EF4-FFF2-40B4-BE49-F238E27FC236}">
                    <a16:creationId xmlns:a16="http://schemas.microsoft.com/office/drawing/2014/main" id="{A29DA2B5-F2F7-2F7E-E494-EF1E26DD75CB}"/>
                  </a:ext>
                </a:extLst>
              </p14:cNvPr>
              <p14:cNvContentPartPr/>
              <p14:nvPr/>
            </p14:nvContentPartPr>
            <p14:xfrm>
              <a:off x="10796300" y="3835686"/>
              <a:ext cx="304923" cy="68581"/>
            </p14:xfrm>
          </p:contentPart>
        </mc:Choice>
        <mc:Fallback xmlns="">
          <p:pic>
            <p:nvPicPr>
              <p:cNvPr id="20" name="Ink 19">
                <a:extLst>
                  <a:ext uri="{FF2B5EF4-FFF2-40B4-BE49-F238E27FC236}">
                    <a16:creationId xmlns:a16="http://schemas.microsoft.com/office/drawing/2014/main" id="{A29DA2B5-F2F7-2F7E-E494-EF1E26DD75CB}"/>
                  </a:ext>
                </a:extLst>
              </p:cNvPr>
              <p:cNvPicPr/>
              <p:nvPr/>
            </p:nvPicPr>
            <p:blipFill>
              <a:blip r:embed="rId14"/>
              <a:stretch>
                <a:fillRect/>
              </a:stretch>
            </p:blipFill>
            <p:spPr>
              <a:xfrm>
                <a:off x="10760342" y="3799780"/>
                <a:ext cx="376479" cy="14003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 name="Ink 21">
                <a:extLst>
                  <a:ext uri="{FF2B5EF4-FFF2-40B4-BE49-F238E27FC236}">
                    <a16:creationId xmlns:a16="http://schemas.microsoft.com/office/drawing/2014/main" id="{E700F978-0660-1243-5CDC-AB657DD2574C}"/>
                  </a:ext>
                </a:extLst>
              </p14:cNvPr>
              <p14:cNvContentPartPr/>
              <p14:nvPr/>
            </p14:nvContentPartPr>
            <p14:xfrm>
              <a:off x="10791579" y="5562022"/>
              <a:ext cx="297299" cy="23310"/>
            </p14:xfrm>
          </p:contentPart>
        </mc:Choice>
        <mc:Fallback xmlns="">
          <p:pic>
            <p:nvPicPr>
              <p:cNvPr id="22" name="Ink 21">
                <a:extLst>
                  <a:ext uri="{FF2B5EF4-FFF2-40B4-BE49-F238E27FC236}">
                    <a16:creationId xmlns:a16="http://schemas.microsoft.com/office/drawing/2014/main" id="{E700F978-0660-1243-5CDC-AB657DD2574C}"/>
                  </a:ext>
                </a:extLst>
              </p:cNvPr>
              <p:cNvPicPr/>
              <p:nvPr/>
            </p:nvPicPr>
            <p:blipFill>
              <a:blip r:embed="rId16"/>
              <a:stretch>
                <a:fillRect/>
              </a:stretch>
            </p:blipFill>
            <p:spPr>
              <a:xfrm>
                <a:off x="10755630" y="5526160"/>
                <a:ext cx="368838" cy="94674"/>
              </a:xfrm>
              <a:prstGeom prst="rect">
                <a:avLst/>
              </a:prstGeom>
            </p:spPr>
          </p:pic>
        </mc:Fallback>
      </mc:AlternateContent>
      <p:pic>
        <p:nvPicPr>
          <p:cNvPr id="4" name="Picture 3" descr="A circuit board with wires connected to it&#10;&#10;Description automatically generated">
            <a:extLst>
              <a:ext uri="{FF2B5EF4-FFF2-40B4-BE49-F238E27FC236}">
                <a16:creationId xmlns:a16="http://schemas.microsoft.com/office/drawing/2014/main" id="{CE1205E7-40C7-27FD-32CB-D2C838FA61F8}"/>
              </a:ext>
            </a:extLst>
          </p:cNvPr>
          <p:cNvPicPr>
            <a:picLocks noChangeAspect="1"/>
          </p:cNvPicPr>
          <p:nvPr/>
        </p:nvPicPr>
        <p:blipFill rotWithShape="1">
          <a:blip r:embed="rId17"/>
          <a:srcRect l="4444" t="11732" r="964" b="15362"/>
          <a:stretch/>
        </p:blipFill>
        <p:spPr>
          <a:xfrm>
            <a:off x="422032" y="3284947"/>
            <a:ext cx="3492752" cy="3573053"/>
          </a:xfrm>
          <a:prstGeom prst="rect">
            <a:avLst/>
          </a:prstGeom>
        </p:spPr>
      </p:pic>
      <p:pic>
        <p:nvPicPr>
          <p:cNvPr id="6" name="Picture 5" descr="A circuit board with wires and a small battery&#10;&#10;Description automatically generated">
            <a:extLst>
              <a:ext uri="{FF2B5EF4-FFF2-40B4-BE49-F238E27FC236}">
                <a16:creationId xmlns:a16="http://schemas.microsoft.com/office/drawing/2014/main" id="{6E7CF697-9FDF-0B4F-A257-D97F00E097F2}"/>
              </a:ext>
            </a:extLst>
          </p:cNvPr>
          <p:cNvPicPr>
            <a:picLocks noChangeAspect="1"/>
          </p:cNvPicPr>
          <p:nvPr/>
        </p:nvPicPr>
        <p:blipFill rotWithShape="1">
          <a:blip r:embed="rId18"/>
          <a:srcRect t="18575" b="11053"/>
          <a:stretch/>
        </p:blipFill>
        <p:spPr>
          <a:xfrm>
            <a:off x="4409577" y="3281679"/>
            <a:ext cx="3841027" cy="3587557"/>
          </a:xfrm>
          <a:prstGeom prst="rect">
            <a:avLst/>
          </a:prstGeom>
        </p:spPr>
      </p:pic>
      <p:pic>
        <p:nvPicPr>
          <p:cNvPr id="5" name="Picture 4">
            <a:extLst>
              <a:ext uri="{FF2B5EF4-FFF2-40B4-BE49-F238E27FC236}">
                <a16:creationId xmlns:a16="http://schemas.microsoft.com/office/drawing/2014/main" id="{5F42C894-C845-4FDD-AA11-A840B017CC08}"/>
              </a:ext>
            </a:extLst>
          </p:cNvPr>
          <p:cNvPicPr>
            <a:picLocks noChangeAspect="1"/>
          </p:cNvPicPr>
          <p:nvPr/>
        </p:nvPicPr>
        <p:blipFill>
          <a:blip r:embed="rId19"/>
          <a:stretch>
            <a:fillRect/>
          </a:stretch>
        </p:blipFill>
        <p:spPr>
          <a:xfrm>
            <a:off x="8617107" y="4107888"/>
            <a:ext cx="3396702" cy="2415433"/>
          </a:xfrm>
          <a:prstGeom prst="rect">
            <a:avLst/>
          </a:prstGeom>
        </p:spPr>
      </p:pic>
    </p:spTree>
    <p:extLst>
      <p:ext uri="{BB962C8B-B14F-4D97-AF65-F5344CB8AC3E}">
        <p14:creationId xmlns:p14="http://schemas.microsoft.com/office/powerpoint/2010/main" val="3519298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72A0-6242-7F6A-71EA-BBA2BBE0C2AA}"/>
              </a:ext>
            </a:extLst>
          </p:cNvPr>
          <p:cNvSpPr>
            <a:spLocks noGrp="1"/>
          </p:cNvSpPr>
          <p:nvPr>
            <p:ph type="title"/>
          </p:nvPr>
        </p:nvSpPr>
        <p:spPr/>
        <p:txBody>
          <a:bodyPr>
            <a:normAutofit/>
          </a:bodyPr>
          <a:lstStyle/>
          <a:p>
            <a:r>
              <a:rPr lang="lt-LT" sz="3600" dirty="0"/>
              <a:t>Išvados:</a:t>
            </a:r>
          </a:p>
        </p:txBody>
      </p:sp>
      <p:sp>
        <p:nvSpPr>
          <p:cNvPr id="3" name="Content Placeholder 2">
            <a:extLst>
              <a:ext uri="{FF2B5EF4-FFF2-40B4-BE49-F238E27FC236}">
                <a16:creationId xmlns:a16="http://schemas.microsoft.com/office/drawing/2014/main" id="{6E7B6A48-4318-52DB-094E-738F57900BEC}"/>
              </a:ext>
            </a:extLst>
          </p:cNvPr>
          <p:cNvSpPr>
            <a:spLocks noGrp="1"/>
          </p:cNvSpPr>
          <p:nvPr>
            <p:ph idx="1"/>
          </p:nvPr>
        </p:nvSpPr>
        <p:spPr>
          <a:xfrm>
            <a:off x="838200" y="1825625"/>
            <a:ext cx="10515600" cy="1902313"/>
          </a:xfrm>
        </p:spPr>
        <p:txBody>
          <a:bodyPr vert="horz" lIns="91440" tIns="45720" rIns="91440" bIns="45720" rtlCol="0" anchor="t">
            <a:normAutofit fontScale="92500"/>
          </a:bodyPr>
          <a:lstStyle/>
          <a:p>
            <a:pPr marL="383540" indent="-383540" algn="just"/>
            <a:r>
              <a:rPr lang="lt-LT" sz="2600" dirty="0">
                <a:latin typeface="Times New Roman" panose="02020603050405020304" pitchFamily="18" charset="0"/>
                <a:cs typeface="Times New Roman" panose="02020603050405020304" pitchFamily="18" charset="0"/>
              </a:rPr>
              <a:t>Hipotezė pasitvirtino, srovė per šviesos diodus tekėjo vienu metu, atjungus vieną diodą, kitas diodas vis tiek švietė. Šviesos diodai vienodai ryškiai spinduliuoja šviesą, nes kiekvienu iš jų tekėjo to paties stiprumo elektros srovė.</a:t>
            </a:r>
          </a:p>
          <a:p>
            <a:pPr marL="383540" indent="-383540" algn="just"/>
            <a:r>
              <a:rPr lang="lt-LT" sz="2600" dirty="0">
                <a:latin typeface="Times New Roman" panose="02020603050405020304" pitchFamily="18" charset="0"/>
                <a:cs typeface="Times New Roman" panose="02020603050405020304" pitchFamily="18" charset="0"/>
              </a:rPr>
              <a:t>Sujungę diodus lygiagrečiai, labiau apkrausime maitinimo šaltinį, nes kiekvienam diodui prijungiame atskirą rezistorių. </a:t>
            </a:r>
          </a:p>
          <a:p>
            <a:pPr marL="383540" indent="-383540"/>
            <a:endParaRPr lang="lt-LT" dirty="0"/>
          </a:p>
        </p:txBody>
      </p:sp>
      <p:pic>
        <p:nvPicPr>
          <p:cNvPr id="6" name="Picture 5">
            <a:extLst>
              <a:ext uri="{FF2B5EF4-FFF2-40B4-BE49-F238E27FC236}">
                <a16:creationId xmlns:a16="http://schemas.microsoft.com/office/drawing/2014/main" id="{C63DD584-983A-402F-ACD4-D424226FAECC}"/>
              </a:ext>
            </a:extLst>
          </p:cNvPr>
          <p:cNvPicPr>
            <a:picLocks noChangeAspect="1"/>
          </p:cNvPicPr>
          <p:nvPr/>
        </p:nvPicPr>
        <p:blipFill>
          <a:blip r:embed="rId2"/>
          <a:stretch>
            <a:fillRect/>
          </a:stretch>
        </p:blipFill>
        <p:spPr>
          <a:xfrm>
            <a:off x="3881128" y="4682872"/>
            <a:ext cx="4429743" cy="1810003"/>
          </a:xfrm>
          <a:prstGeom prst="rect">
            <a:avLst/>
          </a:prstGeom>
        </p:spPr>
      </p:pic>
    </p:spTree>
    <p:extLst>
      <p:ext uri="{BB962C8B-B14F-4D97-AF65-F5344CB8AC3E}">
        <p14:creationId xmlns:p14="http://schemas.microsoft.com/office/powerpoint/2010/main" val="1490027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2B5A0E3-AD03-ED04-9E3C-9BA3BBF4DBAC}"/>
              </a:ext>
            </a:extLst>
          </p:cNvPr>
          <p:cNvPicPr>
            <a:picLocks noChangeAspect="1"/>
          </p:cNvPicPr>
          <p:nvPr/>
        </p:nvPicPr>
        <p:blipFill rotWithShape="1">
          <a:blip r:embed="rId2"/>
          <a:srcRect t="13540" r="9092" b="32520"/>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624974-B492-16CB-1464-257EBECE585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cap="all"/>
              <a:t>Bandymas:</a:t>
            </a:r>
            <a:r>
              <a:rPr lang="en-US" sz="4800"/>
              <a:t> Šviesos diodų jungimas nuosekliai</a:t>
            </a:r>
            <a:endParaRPr lang="en-US" sz="4800" cap="all"/>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253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89B2D-6D15-65F2-379C-DD2A42392399}"/>
              </a:ext>
            </a:extLst>
          </p:cNvPr>
          <p:cNvSpPr>
            <a:spLocks noGrp="1"/>
          </p:cNvSpPr>
          <p:nvPr>
            <p:ph type="title"/>
          </p:nvPr>
        </p:nvSpPr>
        <p:spPr>
          <a:xfrm>
            <a:off x="472440" y="184667"/>
            <a:ext cx="3353972" cy="493003"/>
          </a:xfrm>
        </p:spPr>
        <p:txBody>
          <a:bodyPr>
            <a:normAutofit/>
          </a:bodyPr>
          <a:lstStyle/>
          <a:p>
            <a:r>
              <a:rPr lang="lt-LT" sz="2400" b="1" dirty="0">
                <a:latin typeface="Times New Roman" panose="02020603050405020304" pitchFamily="18" charset="0"/>
                <a:cs typeface="Times New Roman" panose="02020603050405020304" pitchFamily="18" charset="0"/>
              </a:rPr>
              <a:t>Tyrimo tikslas:</a:t>
            </a:r>
          </a:p>
        </p:txBody>
      </p:sp>
      <p:sp>
        <p:nvSpPr>
          <p:cNvPr id="3" name="Content Placeholder 2">
            <a:extLst>
              <a:ext uri="{FF2B5EF4-FFF2-40B4-BE49-F238E27FC236}">
                <a16:creationId xmlns:a16="http://schemas.microsoft.com/office/drawing/2014/main" id="{70FF26FE-467E-31D9-37FA-0E72511F6D7A}"/>
              </a:ext>
            </a:extLst>
          </p:cNvPr>
          <p:cNvSpPr>
            <a:spLocks noGrp="1"/>
          </p:cNvSpPr>
          <p:nvPr>
            <p:ph idx="1"/>
          </p:nvPr>
        </p:nvSpPr>
        <p:spPr>
          <a:xfrm>
            <a:off x="247356" y="768362"/>
            <a:ext cx="11372558" cy="903507"/>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Išsiaiškinti, kaip keisis kelių šviesos diodų spinduliuojama šviesa juos sujungus  nuosekliai elektros grandinėje.</a:t>
            </a:r>
            <a:endParaRPr lang="lt-LT" sz="2400" dirty="0"/>
          </a:p>
        </p:txBody>
      </p:sp>
      <p:sp>
        <p:nvSpPr>
          <p:cNvPr id="4" name="Rectangle 3">
            <a:extLst>
              <a:ext uri="{FF2B5EF4-FFF2-40B4-BE49-F238E27FC236}">
                <a16:creationId xmlns:a16="http://schemas.microsoft.com/office/drawing/2014/main" id="{AC61D173-3108-4D62-A824-1E2B5C92D02B}"/>
              </a:ext>
            </a:extLst>
          </p:cNvPr>
          <p:cNvSpPr/>
          <p:nvPr/>
        </p:nvSpPr>
        <p:spPr>
          <a:xfrm>
            <a:off x="359898" y="2196715"/>
            <a:ext cx="11260016" cy="830997"/>
          </a:xfrm>
          <a:prstGeom prst="rect">
            <a:avLst/>
          </a:prstGeom>
        </p:spPr>
        <p:txBody>
          <a:bodyPr wrap="square">
            <a:spAutoFit/>
          </a:bodyPr>
          <a:lstStyle/>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Šviesos diodai vienodai ryškiai spinduliuos šviesą, nes kiekvienu iš jų tekės to paties stiprumo srovė. Atjungus vieną diodą kita nustos šviesti.</a:t>
            </a:r>
          </a:p>
        </p:txBody>
      </p:sp>
      <p:sp>
        <p:nvSpPr>
          <p:cNvPr id="5" name="Rectangle 4">
            <a:extLst>
              <a:ext uri="{FF2B5EF4-FFF2-40B4-BE49-F238E27FC236}">
                <a16:creationId xmlns:a16="http://schemas.microsoft.com/office/drawing/2014/main" id="{82D9F93F-AFB5-4286-B70F-A4A356D10166}"/>
              </a:ext>
            </a:extLst>
          </p:cNvPr>
          <p:cNvSpPr/>
          <p:nvPr/>
        </p:nvSpPr>
        <p:spPr>
          <a:xfrm>
            <a:off x="731520" y="1649971"/>
            <a:ext cx="3727938" cy="461665"/>
          </a:xfrm>
          <a:prstGeom prst="rect">
            <a:avLst/>
          </a:prstGeom>
        </p:spPr>
        <p:txBody>
          <a:bodyPr wrap="square">
            <a:spAutoFit/>
          </a:bodyPr>
          <a:lstStyle/>
          <a:p>
            <a:r>
              <a:rPr lang="en-US" sz="2400" b="1" dirty="0" err="1">
                <a:latin typeface="Times New Roman" panose="02020603050405020304" pitchFamily="18" charset="0"/>
                <a:cs typeface="Times New Roman" panose="02020603050405020304" pitchFamily="18" charset="0"/>
              </a:rPr>
              <a:t>Hipotezė</a:t>
            </a:r>
            <a:r>
              <a:rPr lang="en-US" sz="2400" b="1" dirty="0">
                <a:latin typeface="Times New Roman" panose="02020603050405020304" pitchFamily="18" charset="0"/>
                <a:cs typeface="Times New Roman" panose="02020603050405020304" pitchFamily="18" charset="0"/>
              </a:rPr>
              <a:t>:</a:t>
            </a:r>
            <a:endParaRPr lang="lt-LT" sz="2400" b="1"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8250C21-0AB9-4AD8-8738-50A1B9619A34}"/>
              </a:ext>
            </a:extLst>
          </p:cNvPr>
          <p:cNvPicPr>
            <a:picLocks noChangeAspect="1"/>
          </p:cNvPicPr>
          <p:nvPr/>
        </p:nvPicPr>
        <p:blipFill rotWithShape="1">
          <a:blip r:embed="rId2"/>
          <a:srcRect l="2511" r="8745"/>
          <a:stretch/>
        </p:blipFill>
        <p:spPr>
          <a:xfrm>
            <a:off x="9383151" y="2983112"/>
            <a:ext cx="2587635" cy="3874888"/>
          </a:xfrm>
          <a:prstGeom prst="rect">
            <a:avLst/>
          </a:prstGeom>
        </p:spPr>
      </p:pic>
      <p:sp>
        <p:nvSpPr>
          <p:cNvPr id="7" name="Rectangle 6">
            <a:extLst>
              <a:ext uri="{FF2B5EF4-FFF2-40B4-BE49-F238E27FC236}">
                <a16:creationId xmlns:a16="http://schemas.microsoft.com/office/drawing/2014/main" id="{6B207485-BA76-4CAB-83EF-BCC7CE10EE9E}"/>
              </a:ext>
            </a:extLst>
          </p:cNvPr>
          <p:cNvSpPr/>
          <p:nvPr/>
        </p:nvSpPr>
        <p:spPr>
          <a:xfrm>
            <a:off x="614289" y="3450567"/>
            <a:ext cx="6096000" cy="2677656"/>
          </a:xfrm>
          <a:prstGeom prst="rect">
            <a:avLst/>
          </a:prstGeom>
        </p:spPr>
        <p:txBody>
          <a:bodyPr>
            <a:spAutoFit/>
          </a:bodyPr>
          <a:lstStyle/>
          <a:p>
            <a:pPr marL="383540" indent="-383540"/>
            <a:r>
              <a:rPr lang="lt-LT" sz="2400" b="1" dirty="0">
                <a:latin typeface="Times New Roman" panose="02020603050405020304" pitchFamily="18" charset="0"/>
                <a:cs typeface="Times New Roman" panose="02020603050405020304" pitchFamily="18" charset="0"/>
              </a:rPr>
              <a:t>Tyrimo priemonės:</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Maketavimo plokštė;</a:t>
            </a: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Baterija</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Laidai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Šviesos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diodai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Rezistoriai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Jungikliai</a:t>
            </a:r>
            <a:r>
              <a:rPr lang="lt-LT" sz="2400" dirty="0">
                <a:latin typeface="Times New Roman" panose="02020603050405020304" pitchFamily="18" charset="0"/>
                <a:cs typeface="Times New Roman" panose="02020603050405020304" pitchFamily="18" charset="0"/>
              </a:rPr>
              <a:t>.</a:t>
            </a:r>
            <a:endParaRPr lang="lt-LT" sz="2400" dirty="0"/>
          </a:p>
        </p:txBody>
      </p:sp>
    </p:spTree>
    <p:extLst>
      <p:ext uri="{BB962C8B-B14F-4D97-AF65-F5344CB8AC3E}">
        <p14:creationId xmlns:p14="http://schemas.microsoft.com/office/powerpoint/2010/main" val="689891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0E96-F59D-B22E-FB67-8802E14F092A}"/>
              </a:ext>
            </a:extLst>
          </p:cNvPr>
          <p:cNvSpPr>
            <a:spLocks noGrp="1"/>
          </p:cNvSpPr>
          <p:nvPr>
            <p:ph type="title"/>
          </p:nvPr>
        </p:nvSpPr>
        <p:spPr>
          <a:xfrm>
            <a:off x="640081" y="631373"/>
            <a:ext cx="4018839" cy="2035628"/>
          </a:xfrm>
        </p:spPr>
        <p:txBody>
          <a:bodyPr>
            <a:normAutofit/>
          </a:bodyPr>
          <a:lstStyle/>
          <a:p>
            <a:r>
              <a:rPr lang="lt-LT" dirty="0"/>
              <a:t>Tyrimo eiga:</a:t>
            </a:r>
          </a:p>
        </p:txBody>
      </p:sp>
      <p:sp>
        <p:nvSpPr>
          <p:cNvPr id="3" name="Content Placeholder 2">
            <a:extLst>
              <a:ext uri="{FF2B5EF4-FFF2-40B4-BE49-F238E27FC236}">
                <a16:creationId xmlns:a16="http://schemas.microsoft.com/office/drawing/2014/main" id="{1444ABD6-ABC9-59E1-B843-3AC00D265648}"/>
              </a:ext>
            </a:extLst>
          </p:cNvPr>
          <p:cNvSpPr>
            <a:spLocks noGrp="1"/>
          </p:cNvSpPr>
          <p:nvPr>
            <p:ph idx="1"/>
          </p:nvPr>
        </p:nvSpPr>
        <p:spPr>
          <a:xfrm>
            <a:off x="640081" y="2194561"/>
            <a:ext cx="4902590" cy="3080824"/>
          </a:xfrm>
        </p:spPr>
        <p:txBody>
          <a:bodyPr vert="horz" lIns="91440" tIns="45720" rIns="91440" bIns="45720" rtlCol="0">
            <a:normAutofit/>
          </a:bodyPr>
          <a:lstStyle/>
          <a:p>
            <a:pPr lvl="0" algn="just"/>
            <a:r>
              <a:rPr lang="lt-LT" sz="2400" dirty="0">
                <a:latin typeface="Times New Roman" panose="02020603050405020304" pitchFamily="18" charset="0"/>
                <a:cs typeface="Times New Roman" panose="02020603050405020304" pitchFamily="18" charset="0"/>
              </a:rPr>
              <a:t>Maketavimo plokštėje išdėstėme ir jungiamaisiais laidais sujungėme elektros grandinės dalis: rezistorius, šviesos diodus. Jungiklis padarome iš dviejų jungiamųjų laidų. Prijungėme elementų baterija.</a:t>
            </a:r>
          </a:p>
          <a:p>
            <a:pPr marL="383540" indent="-383540" algn="just"/>
            <a:r>
              <a:rPr lang="lt-LT" sz="2400" dirty="0">
                <a:latin typeface="Times New Roman" panose="02020603050405020304" pitchFamily="18" charset="0"/>
                <a:cs typeface="Times New Roman" panose="02020603050405020304" pitchFamily="18" charset="0"/>
              </a:rPr>
              <a:t>Atjungėme vieną, pasižymėjom rezultatus.</a:t>
            </a:r>
          </a:p>
          <a:p>
            <a:pPr marL="383540" indent="-383540"/>
            <a:endParaRPr lang="lt-LT" sz="1800" dirty="0"/>
          </a:p>
        </p:txBody>
      </p:sp>
      <p:pic>
        <p:nvPicPr>
          <p:cNvPr id="7" name="Picture 6" descr="A diagram of a circuit&#10;&#10;Description automatically generated">
            <a:extLst>
              <a:ext uri="{FF2B5EF4-FFF2-40B4-BE49-F238E27FC236}">
                <a16:creationId xmlns:a16="http://schemas.microsoft.com/office/drawing/2014/main" id="{8954DF21-DCCE-57A7-F3EF-4EB3812E2509}"/>
              </a:ext>
            </a:extLst>
          </p:cNvPr>
          <p:cNvPicPr>
            <a:picLocks noChangeAspect="1"/>
          </p:cNvPicPr>
          <p:nvPr/>
        </p:nvPicPr>
        <p:blipFill>
          <a:blip r:embed="rId2"/>
          <a:stretch>
            <a:fillRect/>
          </a:stretch>
        </p:blipFill>
        <p:spPr>
          <a:xfrm>
            <a:off x="6167683" y="761424"/>
            <a:ext cx="5384074" cy="2469757"/>
          </a:xfrm>
          <a:prstGeom prst="rect">
            <a:avLst/>
          </a:prstGeom>
        </p:spPr>
      </p:pic>
      <p:pic>
        <p:nvPicPr>
          <p:cNvPr id="6" name="Picture 5" descr="A circuit board with wires and a battery&#10;&#10;Description automatically generated">
            <a:extLst>
              <a:ext uri="{FF2B5EF4-FFF2-40B4-BE49-F238E27FC236}">
                <a16:creationId xmlns:a16="http://schemas.microsoft.com/office/drawing/2014/main" id="{B3F30FE3-8011-3880-AEFF-E6AEDF3C3A20}"/>
              </a:ext>
            </a:extLst>
          </p:cNvPr>
          <p:cNvPicPr>
            <a:picLocks noChangeAspect="1"/>
          </p:cNvPicPr>
          <p:nvPr/>
        </p:nvPicPr>
        <p:blipFill rotWithShape="1">
          <a:blip r:embed="rId3"/>
          <a:srcRect t="17997" b="13687"/>
          <a:stretch/>
        </p:blipFill>
        <p:spPr>
          <a:xfrm>
            <a:off x="8905256" y="3566868"/>
            <a:ext cx="2646501" cy="2402636"/>
          </a:xfrm>
          <a:prstGeom prst="rect">
            <a:avLst/>
          </a:prstGeom>
        </p:spPr>
      </p:pic>
      <p:pic>
        <p:nvPicPr>
          <p:cNvPr id="5" name="Picture 4" descr="A circuit board with wires and a green light&#10;&#10;Description automatically generated">
            <a:extLst>
              <a:ext uri="{FF2B5EF4-FFF2-40B4-BE49-F238E27FC236}">
                <a16:creationId xmlns:a16="http://schemas.microsoft.com/office/drawing/2014/main" id="{C243AC90-B162-6300-7BD7-1897FE1C719C}"/>
              </a:ext>
            </a:extLst>
          </p:cNvPr>
          <p:cNvPicPr>
            <a:picLocks noChangeAspect="1"/>
          </p:cNvPicPr>
          <p:nvPr/>
        </p:nvPicPr>
        <p:blipFill rotWithShape="1">
          <a:blip r:embed="rId4"/>
          <a:srcRect t="9777" b="17598"/>
          <a:stretch/>
        </p:blipFill>
        <p:spPr>
          <a:xfrm>
            <a:off x="6099566" y="3524590"/>
            <a:ext cx="2577090" cy="2487191"/>
          </a:xfrm>
          <a:prstGeom prst="rect">
            <a:avLst/>
          </a:prstGeom>
        </p:spPr>
      </p:pic>
    </p:spTree>
    <p:extLst>
      <p:ext uri="{BB962C8B-B14F-4D97-AF65-F5344CB8AC3E}">
        <p14:creationId xmlns:p14="http://schemas.microsoft.com/office/powerpoint/2010/main" val="16198487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530A-713B-BF0C-B1C4-6B2E45E2182E}"/>
              </a:ext>
            </a:extLst>
          </p:cNvPr>
          <p:cNvSpPr>
            <a:spLocks noGrp="1"/>
          </p:cNvSpPr>
          <p:nvPr>
            <p:ph type="title"/>
          </p:nvPr>
        </p:nvSpPr>
        <p:spPr>
          <a:xfrm>
            <a:off x="838200" y="365125"/>
            <a:ext cx="1806526" cy="1325563"/>
          </a:xfrm>
        </p:spPr>
        <p:txBody>
          <a:bodyPr>
            <a:normAutofit/>
          </a:bodyPr>
          <a:lstStyle/>
          <a:p>
            <a:r>
              <a:rPr lang="lt-LT" sz="3600" dirty="0"/>
              <a:t>Išvados:</a:t>
            </a:r>
          </a:p>
        </p:txBody>
      </p:sp>
      <p:sp>
        <p:nvSpPr>
          <p:cNvPr id="3" name="Content Placeholder 2">
            <a:extLst>
              <a:ext uri="{FF2B5EF4-FFF2-40B4-BE49-F238E27FC236}">
                <a16:creationId xmlns:a16="http://schemas.microsoft.com/office/drawing/2014/main" id="{CD1CFE7C-652E-CA34-533E-EA1F3E642985}"/>
              </a:ext>
            </a:extLst>
          </p:cNvPr>
          <p:cNvSpPr>
            <a:spLocks noGrp="1"/>
          </p:cNvSpPr>
          <p:nvPr>
            <p:ph idx="1"/>
          </p:nvPr>
        </p:nvSpPr>
        <p:spPr>
          <a:xfrm>
            <a:off x="838200" y="1825625"/>
            <a:ext cx="10515600" cy="1944517"/>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Hipotezė pasitvirtino, atjungus vieną diodą - kitas nustojo šviesti. Šviesos diodai vienodai ryškiai spinduliuoja šviesą, nes kiekvienu iš jų teka to paties stiprumo srovė. Kadangi sujungus diodus nuosekliai, jais teka ta pati srovė, tai pailgina maitinimo elemento naudojimo trukmę, nes keletu diodu teka tokia pati srovė kaip ir vienu diodu.</a:t>
            </a:r>
          </a:p>
          <a:p>
            <a:pPr marL="383540" indent="-383540"/>
            <a:endParaRPr lang="lt-LT" dirty="0"/>
          </a:p>
        </p:txBody>
      </p:sp>
      <p:pic>
        <p:nvPicPr>
          <p:cNvPr id="4" name="Picture 3">
            <a:extLst>
              <a:ext uri="{FF2B5EF4-FFF2-40B4-BE49-F238E27FC236}">
                <a16:creationId xmlns:a16="http://schemas.microsoft.com/office/drawing/2014/main" id="{6D947A74-84C2-47A2-972F-9FDD779929B6}"/>
              </a:ext>
            </a:extLst>
          </p:cNvPr>
          <p:cNvPicPr>
            <a:picLocks noChangeAspect="1"/>
          </p:cNvPicPr>
          <p:nvPr/>
        </p:nvPicPr>
        <p:blipFill>
          <a:blip r:embed="rId2"/>
          <a:stretch>
            <a:fillRect/>
          </a:stretch>
        </p:blipFill>
        <p:spPr>
          <a:xfrm>
            <a:off x="4295523" y="3657153"/>
            <a:ext cx="3600953" cy="3200847"/>
          </a:xfrm>
          <a:prstGeom prst="rect">
            <a:avLst/>
          </a:prstGeom>
        </p:spPr>
      </p:pic>
    </p:spTree>
    <p:extLst>
      <p:ext uri="{BB962C8B-B14F-4D97-AF65-F5344CB8AC3E}">
        <p14:creationId xmlns:p14="http://schemas.microsoft.com/office/powerpoint/2010/main" val="2443679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624974-B492-16CB-1464-257EBECE5850}"/>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cap="all"/>
              <a:t>Bandymas: Fotovoltinis efektas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0F9DFA3-1161-4A3F-BB15-49600F836865}"/>
              </a:ext>
            </a:extLst>
          </p:cNvPr>
          <p:cNvSpPr/>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dirty="0" err="1">
                <a:latin typeface="Times New Roman" panose="02020603050405020304" pitchFamily="18" charset="0"/>
                <a:cs typeface="Times New Roman" panose="02020603050405020304" pitchFamily="18" charset="0"/>
              </a:rPr>
              <a:t>Fotovoltinis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efektas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yra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reiškinys</a:t>
            </a:r>
            <a:r>
              <a:rPr lang="en-US" sz="2200" dirty="0">
                <a:latin typeface="Times New Roman" panose="02020603050405020304" pitchFamily="18" charset="0"/>
                <a:cs typeface="Times New Roman" panose="02020603050405020304" pitchFamily="18" charset="0"/>
              </a:rPr>
              <a:t>, kai tam </a:t>
            </a:r>
            <a:r>
              <a:rPr lang="en-US" sz="2200" dirty="0" err="1">
                <a:latin typeface="Times New Roman" panose="02020603050405020304" pitchFamily="18" charset="0"/>
                <a:cs typeface="Times New Roman" panose="02020603050405020304" pitchFamily="18" charset="0"/>
              </a:rPr>
              <a:t>tikros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medžiagos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generuoti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elektros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srovę</a:t>
            </a:r>
            <a:r>
              <a:rPr lang="en-US" sz="2200" dirty="0">
                <a:latin typeface="Times New Roman" panose="02020603050405020304" pitchFamily="18" charset="0"/>
                <a:cs typeface="Times New Roman" panose="02020603050405020304" pitchFamily="18" charset="0"/>
              </a:rPr>
              <a:t>, kai </a:t>
            </a:r>
            <a:r>
              <a:rPr lang="en-US" sz="2200" dirty="0" err="1">
                <a:latin typeface="Times New Roman" panose="02020603050405020304" pitchFamily="18" charset="0"/>
                <a:cs typeface="Times New Roman" panose="02020603050405020304" pitchFamily="18" charset="0"/>
              </a:rPr>
              <a:t>jos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veikia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šviesą</a:t>
            </a:r>
            <a:r>
              <a:rPr lang="en-US" sz="22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42B5A0E3-AD03-ED04-9E3C-9BA3BBF4DBAC}"/>
              </a:ext>
            </a:extLst>
          </p:cNvPr>
          <p:cNvPicPr>
            <a:picLocks noChangeAspect="1"/>
          </p:cNvPicPr>
          <p:nvPr/>
        </p:nvPicPr>
        <p:blipFill rotWithShape="1">
          <a:blip r:embed="rId2"/>
          <a:srcRect t="1254" r="-1" b="2397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025221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29ABA-AD4B-DA30-8FC6-62C1D304884A}"/>
              </a:ext>
            </a:extLst>
          </p:cNvPr>
          <p:cNvSpPr>
            <a:spLocks noGrp="1"/>
          </p:cNvSpPr>
          <p:nvPr>
            <p:ph type="title"/>
          </p:nvPr>
        </p:nvSpPr>
        <p:spPr>
          <a:xfrm>
            <a:off x="838200" y="365126"/>
            <a:ext cx="3368040" cy="774358"/>
          </a:xfrm>
        </p:spPr>
        <p:txBody>
          <a:bodyPr>
            <a:normAutofit/>
          </a:bodyPr>
          <a:lstStyle/>
          <a:p>
            <a:r>
              <a:rPr lang="lt-LT" sz="2400" b="1" dirty="0">
                <a:latin typeface="Times New Roman" panose="02020603050405020304" pitchFamily="18" charset="0"/>
                <a:cs typeface="Times New Roman" panose="02020603050405020304" pitchFamily="18" charset="0"/>
              </a:rPr>
              <a:t>Tyrimo tikslas:</a:t>
            </a:r>
          </a:p>
        </p:txBody>
      </p:sp>
      <p:sp>
        <p:nvSpPr>
          <p:cNvPr id="3" name="Content Placeholder 2">
            <a:extLst>
              <a:ext uri="{FF2B5EF4-FFF2-40B4-BE49-F238E27FC236}">
                <a16:creationId xmlns:a16="http://schemas.microsoft.com/office/drawing/2014/main" id="{E89E3F72-8250-8A55-1DD7-03480C8A1D3B}"/>
              </a:ext>
            </a:extLst>
          </p:cNvPr>
          <p:cNvSpPr>
            <a:spLocks noGrp="1"/>
          </p:cNvSpPr>
          <p:nvPr>
            <p:ph idx="1"/>
          </p:nvPr>
        </p:nvSpPr>
        <p:spPr>
          <a:xfrm>
            <a:off x="871677" y="1450936"/>
            <a:ext cx="10515600" cy="646331"/>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Sujungti elektrinę grandinę, kuri įrodytų fotovoltinį efektą.</a:t>
            </a:r>
          </a:p>
        </p:txBody>
      </p:sp>
      <p:sp>
        <p:nvSpPr>
          <p:cNvPr id="4" name="Rectangle 3">
            <a:extLst>
              <a:ext uri="{FF2B5EF4-FFF2-40B4-BE49-F238E27FC236}">
                <a16:creationId xmlns:a16="http://schemas.microsoft.com/office/drawing/2014/main" id="{11C24FDE-C2BD-4B66-BF90-390D9A3C6782}"/>
              </a:ext>
            </a:extLst>
          </p:cNvPr>
          <p:cNvSpPr/>
          <p:nvPr/>
        </p:nvSpPr>
        <p:spPr>
          <a:xfrm>
            <a:off x="694657" y="3105834"/>
            <a:ext cx="10515600" cy="830997"/>
          </a:xfrm>
          <a:prstGeom prst="rect">
            <a:avLst/>
          </a:prstGeom>
        </p:spPr>
        <p:txBody>
          <a:bodyPr wrap="square">
            <a:spAutoFit/>
          </a:bodyPr>
          <a:lstStyle/>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Pašvietus šviesos diodą, susidaro maža elektros sr</a:t>
            </a:r>
            <a:r>
              <a:rPr lang="en-US" sz="2400" dirty="0" err="1">
                <a:latin typeface="Times New Roman" panose="02020603050405020304" pitchFamily="18" charset="0"/>
                <a:cs typeface="Times New Roman" panose="02020603050405020304" pitchFamily="18" charset="0"/>
              </a:rPr>
              <a:t>ov</a:t>
            </a:r>
            <a:r>
              <a:rPr lang="lt-LT" sz="2400" dirty="0">
                <a:latin typeface="Times New Roman" panose="02020603050405020304" pitchFamily="18" charset="0"/>
                <a:cs typeface="Times New Roman" panose="02020603050405020304" pitchFamily="18" charset="0"/>
              </a:rPr>
              <a:t>ė (įtampa tarp jo anodo ir katodo)  ir tai įrodo, kad šviesos diodai turi fotovoltini efektą.</a:t>
            </a:r>
          </a:p>
        </p:txBody>
      </p:sp>
      <p:sp>
        <p:nvSpPr>
          <p:cNvPr id="5" name="Rectangle 4">
            <a:extLst>
              <a:ext uri="{FF2B5EF4-FFF2-40B4-BE49-F238E27FC236}">
                <a16:creationId xmlns:a16="http://schemas.microsoft.com/office/drawing/2014/main" id="{E67C1841-77DD-44E1-8502-E0CF8F1E0955}"/>
              </a:ext>
            </a:extLst>
          </p:cNvPr>
          <p:cNvSpPr/>
          <p:nvPr/>
        </p:nvSpPr>
        <p:spPr>
          <a:xfrm>
            <a:off x="871677" y="2171623"/>
            <a:ext cx="1447832" cy="461665"/>
          </a:xfrm>
          <a:prstGeom prst="rect">
            <a:avLst/>
          </a:prstGeom>
        </p:spPr>
        <p:txBody>
          <a:bodyPr wrap="none">
            <a:spAutoFit/>
          </a:bodyPr>
          <a:lstStyle/>
          <a:p>
            <a:r>
              <a:rPr lang="en-US" sz="2400" b="1" dirty="0" err="1">
                <a:latin typeface="Times New Roman" panose="02020603050405020304" pitchFamily="18" charset="0"/>
                <a:cs typeface="Times New Roman" panose="02020603050405020304" pitchFamily="18" charset="0"/>
              </a:rPr>
              <a:t>Hipotezė</a:t>
            </a:r>
            <a:r>
              <a:rPr lang="en-US" sz="2400" b="1" dirty="0">
                <a:latin typeface="Times New Roman" panose="02020603050405020304" pitchFamily="18" charset="0"/>
                <a:cs typeface="Times New Roman" panose="02020603050405020304" pitchFamily="18" charset="0"/>
              </a:rPr>
              <a:t>:</a:t>
            </a:r>
            <a:endParaRPr lang="lt-LT" sz="2400" b="1"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9FD2CAD1-F2C2-4FC9-BC74-9869A5C581CC}"/>
              </a:ext>
            </a:extLst>
          </p:cNvPr>
          <p:cNvSpPr/>
          <p:nvPr/>
        </p:nvSpPr>
        <p:spPr>
          <a:xfrm>
            <a:off x="694657" y="4224711"/>
            <a:ext cx="6096000" cy="1569660"/>
          </a:xfrm>
          <a:prstGeom prst="rect">
            <a:avLst/>
          </a:prstGeom>
        </p:spPr>
        <p:txBody>
          <a:bodyPr>
            <a:spAutoFit/>
          </a:bodyPr>
          <a:lstStyle/>
          <a:p>
            <a:pPr marL="383540" indent="-383540"/>
            <a:r>
              <a:rPr lang="lt-LT" sz="2400" b="1" dirty="0">
                <a:latin typeface="Times New Roman" panose="02020603050405020304" pitchFamily="18" charset="0"/>
                <a:cs typeface="Times New Roman" panose="02020603050405020304" pitchFamily="18" charset="0"/>
              </a:rPr>
              <a:t>Tyrimo priemonės:</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Šviesos</a:t>
            </a:r>
            <a:r>
              <a:rPr lang="en-US" sz="2400" dirty="0">
                <a:latin typeface="Times New Roman" panose="02020603050405020304" pitchFamily="18" charset="0"/>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d</a:t>
            </a:r>
            <a:r>
              <a:rPr lang="en-US" sz="2400" dirty="0" err="1">
                <a:latin typeface="Times New Roman" panose="02020603050405020304" pitchFamily="18" charset="0"/>
                <a:cs typeface="Times New Roman" panose="02020603050405020304" pitchFamily="18" charset="0"/>
              </a:rPr>
              <a:t>iodai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Jungiamieji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laidai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Voltmetras.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1783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DD853-BA9F-3091-B7F7-72DEF9492AB3}"/>
              </a:ext>
            </a:extLst>
          </p:cNvPr>
          <p:cNvSpPr>
            <a:spLocks noGrp="1"/>
          </p:cNvSpPr>
          <p:nvPr>
            <p:ph type="title"/>
          </p:nvPr>
        </p:nvSpPr>
        <p:spPr>
          <a:xfrm>
            <a:off x="559660" y="247650"/>
            <a:ext cx="5958837" cy="1485900"/>
          </a:xfrm>
        </p:spPr>
        <p:txBody>
          <a:bodyPr>
            <a:normAutofit/>
          </a:bodyPr>
          <a:lstStyle/>
          <a:p>
            <a:r>
              <a:rPr lang="lt-LT" sz="3600" dirty="0"/>
              <a:t>Tyrimo eiga:</a:t>
            </a:r>
          </a:p>
        </p:txBody>
      </p:sp>
      <p:sp>
        <p:nvSpPr>
          <p:cNvPr id="3" name="Content Placeholder 2">
            <a:extLst>
              <a:ext uri="{FF2B5EF4-FFF2-40B4-BE49-F238E27FC236}">
                <a16:creationId xmlns:a16="http://schemas.microsoft.com/office/drawing/2014/main" id="{19F8975E-E7EC-4B23-E329-D60E307791C5}"/>
              </a:ext>
            </a:extLst>
          </p:cNvPr>
          <p:cNvSpPr>
            <a:spLocks noGrp="1"/>
          </p:cNvSpPr>
          <p:nvPr>
            <p:ph idx="1"/>
          </p:nvPr>
        </p:nvSpPr>
        <p:spPr>
          <a:xfrm>
            <a:off x="393425" y="1543051"/>
            <a:ext cx="6291306" cy="3581400"/>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Prijungiame voltmetrą prie šviesos diodo katodo ir anodo.</a:t>
            </a:r>
            <a:endParaRPr lang="en-US" sz="2400" dirty="0">
              <a:latin typeface="Times New Roman" panose="02020603050405020304" pitchFamily="18" charset="0"/>
              <a:cs typeface="Times New Roman" panose="02020603050405020304" pitchFamily="18" charset="0"/>
            </a:endParaRPr>
          </a:p>
          <a:p>
            <a:pPr marL="383540" indent="-383540" algn="just"/>
            <a:r>
              <a:rPr lang="lt-LT" sz="2400" dirty="0">
                <a:latin typeface="Times New Roman" panose="02020603050405020304" pitchFamily="18" charset="0"/>
                <a:cs typeface="Times New Roman" panose="02020603050405020304" pitchFamily="18" charset="0"/>
              </a:rPr>
              <a:t>Pašviečiame šviesos diodą ir pastebime įtampos kritimą.</a:t>
            </a:r>
            <a:endParaRPr lang="en-US" sz="2400" dirty="0">
              <a:latin typeface="Times New Roman" panose="02020603050405020304" pitchFamily="18" charset="0"/>
              <a:cs typeface="Times New Roman" panose="02020603050405020304" pitchFamily="18" charset="0"/>
            </a:endParaRPr>
          </a:p>
        </p:txBody>
      </p:sp>
      <p:pic>
        <p:nvPicPr>
          <p:cNvPr id="5" name="PXL_20240507_105237734">
            <a:hlinkClick r:id="" action="ppaction://media"/>
            <a:extLst>
              <a:ext uri="{FF2B5EF4-FFF2-40B4-BE49-F238E27FC236}">
                <a16:creationId xmlns:a16="http://schemas.microsoft.com/office/drawing/2014/main" id="{FC583695-3DE3-17AD-DA51-0892F9C8426B}"/>
              </a:ext>
            </a:extLst>
          </p:cNvPr>
          <p:cNvPicPr>
            <a:picLocks noChangeAspect="1"/>
          </p:cNvPicPr>
          <p:nvPr>
            <a:videoFile r:link="rId1"/>
            <p:extLst>
              <p:ext uri="{DAA4B4D4-6D71-4841-9C94-3DE7FCFB9230}">
                <p14:media xmlns:p14="http://schemas.microsoft.com/office/powerpoint/2010/main" r:embed="rId2">
                  <p14:trim st="6090"/>
                </p14:media>
              </p:ext>
            </p:extLst>
          </p:nvPr>
        </p:nvPicPr>
        <p:blipFill rotWithShape="1">
          <a:blip r:embed="rId4"/>
          <a:srcRect l="12761" t="333" r="-288" b="-2229"/>
          <a:stretch/>
        </p:blipFill>
        <p:spPr>
          <a:xfrm rot="5400000">
            <a:off x="6425895" y="1186365"/>
            <a:ext cx="6874368" cy="4501637"/>
          </a:xfrm>
          <a:prstGeom prst="rect">
            <a:avLst/>
          </a:prstGeom>
        </p:spPr>
      </p:pic>
    </p:spTree>
    <p:extLst>
      <p:ext uri="{BB962C8B-B14F-4D97-AF65-F5344CB8AC3E}">
        <p14:creationId xmlns:p14="http://schemas.microsoft.com/office/powerpoint/2010/main" val="270780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CA10-2742-994D-B586-0D33BE67A7F4}"/>
              </a:ext>
            </a:extLst>
          </p:cNvPr>
          <p:cNvSpPr>
            <a:spLocks noGrp="1"/>
          </p:cNvSpPr>
          <p:nvPr>
            <p:ph type="title"/>
          </p:nvPr>
        </p:nvSpPr>
        <p:spPr>
          <a:xfrm>
            <a:off x="570914" y="295422"/>
            <a:ext cx="5365652" cy="956603"/>
          </a:xfrm>
        </p:spPr>
        <p:txBody>
          <a:bodyPr>
            <a:normAutofit/>
          </a:bodyPr>
          <a:lstStyle/>
          <a:p>
            <a:r>
              <a:rPr lang="lt-LT" sz="2400" b="1" dirty="0">
                <a:latin typeface="Times New Roman" panose="02020603050405020304" pitchFamily="18" charset="0"/>
                <a:cs typeface="Times New Roman" panose="02020603050405020304" pitchFamily="18" charset="0"/>
              </a:rPr>
              <a:t>Tyrimo išvados:</a:t>
            </a:r>
          </a:p>
        </p:txBody>
      </p:sp>
      <p:sp>
        <p:nvSpPr>
          <p:cNvPr id="3" name="Content Placeholder 2">
            <a:extLst>
              <a:ext uri="{FF2B5EF4-FFF2-40B4-BE49-F238E27FC236}">
                <a16:creationId xmlns:a16="http://schemas.microsoft.com/office/drawing/2014/main" id="{7680E634-45FF-7555-9A72-D2BCFEC249B0}"/>
              </a:ext>
            </a:extLst>
          </p:cNvPr>
          <p:cNvSpPr>
            <a:spLocks noGrp="1"/>
          </p:cNvSpPr>
          <p:nvPr>
            <p:ph idx="1"/>
          </p:nvPr>
        </p:nvSpPr>
        <p:spPr>
          <a:xfrm>
            <a:off x="570914" y="1252025"/>
            <a:ext cx="11050172" cy="2408750"/>
          </a:xfrm>
        </p:spPr>
        <p:txBody>
          <a:bodyPr vert="horz" lIns="91440" tIns="45720" rIns="91440" bIns="45720" rtlCol="0" anchor="t">
            <a:normAutofit/>
          </a:bodyPr>
          <a:lstStyle/>
          <a:p>
            <a:pPr marL="383540" indent="-383540" algn="just"/>
            <a:r>
              <a:rPr lang="lt-LT" dirty="0">
                <a:latin typeface="Times New Roman" panose="02020603050405020304" pitchFamily="18" charset="0"/>
                <a:cs typeface="Times New Roman" panose="02020603050405020304" pitchFamily="18" charset="0"/>
              </a:rPr>
              <a:t>Hipotezė pasitvirtino. Šviesos diodai iš tiesų gali generuot mažą elektros srovę, tačiau praktikoje šis principas nėra dažnai naudojamas – sensoriam naudojami </a:t>
            </a:r>
            <a:r>
              <a:rPr lang="lt-LT" noProof="1">
                <a:latin typeface="Times New Roman" panose="02020603050405020304" pitchFamily="18" charset="0"/>
                <a:cs typeface="Times New Roman" panose="02020603050405020304" pitchFamily="18" charset="0"/>
              </a:rPr>
              <a:t>fotorezistoriai - fotodiodai</a:t>
            </a:r>
            <a:r>
              <a:rPr lang="lt-LT" dirty="0">
                <a:latin typeface="Times New Roman" panose="02020603050405020304" pitchFamily="18" charset="0"/>
                <a:cs typeface="Times New Roman" panose="02020603050405020304" pitchFamily="18" charset="0"/>
              </a:rPr>
              <a:t>, elektros generavimui – saulės baterijos, kurios taip pat remiasi fotovoltiniu efektu.</a:t>
            </a:r>
          </a:p>
        </p:txBody>
      </p:sp>
      <p:pic>
        <p:nvPicPr>
          <p:cNvPr id="4" name="Picture 3">
            <a:extLst>
              <a:ext uri="{FF2B5EF4-FFF2-40B4-BE49-F238E27FC236}">
                <a16:creationId xmlns:a16="http://schemas.microsoft.com/office/drawing/2014/main" id="{AE36689D-8B38-4695-8323-9674BADD1CA4}"/>
              </a:ext>
            </a:extLst>
          </p:cNvPr>
          <p:cNvPicPr>
            <a:picLocks noChangeAspect="1"/>
          </p:cNvPicPr>
          <p:nvPr/>
        </p:nvPicPr>
        <p:blipFill>
          <a:blip r:embed="rId2"/>
          <a:stretch>
            <a:fillRect/>
          </a:stretch>
        </p:blipFill>
        <p:spPr>
          <a:xfrm>
            <a:off x="4609892" y="3096104"/>
            <a:ext cx="2972215" cy="3620005"/>
          </a:xfrm>
          <a:prstGeom prst="rect">
            <a:avLst/>
          </a:prstGeom>
        </p:spPr>
      </p:pic>
    </p:spTree>
    <p:extLst>
      <p:ext uri="{BB962C8B-B14F-4D97-AF65-F5344CB8AC3E}">
        <p14:creationId xmlns:p14="http://schemas.microsoft.com/office/powerpoint/2010/main" val="2015909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BF1ABE-8590-450D-BB49-BDDCCF3EE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Content Placeholder 3" descr="A circuit board with a battery attached to it&#10;&#10;Description automatically generated">
            <a:extLst>
              <a:ext uri="{FF2B5EF4-FFF2-40B4-BE49-F238E27FC236}">
                <a16:creationId xmlns:a16="http://schemas.microsoft.com/office/drawing/2014/main" id="{A7459AE4-EE59-754E-AF86-1DDD158EB60C}"/>
              </a:ext>
            </a:extLst>
          </p:cNvPr>
          <p:cNvPicPr>
            <a:picLocks noChangeAspect="1"/>
          </p:cNvPicPr>
          <p:nvPr/>
        </p:nvPicPr>
        <p:blipFill rotWithShape="1">
          <a:blip r:embed="rId2"/>
          <a:srcRect t="36160" b="21502"/>
          <a:stretch/>
        </p:blipFill>
        <p:spPr>
          <a:xfrm>
            <a:off x="-1" y="10"/>
            <a:ext cx="12188652" cy="6857990"/>
          </a:xfrm>
          <a:prstGeom prst="rect">
            <a:avLst/>
          </a:prstGeom>
        </p:spPr>
      </p:pic>
      <p:sp>
        <p:nvSpPr>
          <p:cNvPr id="12" name="Freeform: Shape 11">
            <a:extLst>
              <a:ext uri="{FF2B5EF4-FFF2-40B4-BE49-F238E27FC236}">
                <a16:creationId xmlns:a16="http://schemas.microsoft.com/office/drawing/2014/main" id="{F6DD4703-FD80-4610-ACE9-01DCD86D8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67853" y="0"/>
            <a:ext cx="10256294" cy="6858000"/>
          </a:xfrm>
          <a:custGeom>
            <a:avLst/>
            <a:gdLst>
              <a:gd name="connsiteX0" fmla="*/ 8218354 w 9841377"/>
              <a:gd name="connsiteY0" fmla="*/ 0 h 6858000"/>
              <a:gd name="connsiteX1" fmla="*/ 5551962 w 9841377"/>
              <a:gd name="connsiteY1" fmla="*/ 0 h 6858000"/>
              <a:gd name="connsiteX2" fmla="*/ 5482342 w 9841377"/>
              <a:gd name="connsiteY2" fmla="*/ 0 h 6858000"/>
              <a:gd name="connsiteX3" fmla="*/ 4359035 w 9841377"/>
              <a:gd name="connsiteY3" fmla="*/ 0 h 6858000"/>
              <a:gd name="connsiteX4" fmla="*/ 4289415 w 9841377"/>
              <a:gd name="connsiteY4" fmla="*/ 0 h 6858000"/>
              <a:gd name="connsiteX5" fmla="*/ 1623023 w 9841377"/>
              <a:gd name="connsiteY5" fmla="*/ 0 h 6858000"/>
              <a:gd name="connsiteX6" fmla="*/ 1600899 w 9841377"/>
              <a:gd name="connsiteY6" fmla="*/ 14997 h 6858000"/>
              <a:gd name="connsiteX7" fmla="*/ 0 w 9841377"/>
              <a:gd name="connsiteY7" fmla="*/ 3621656 h 6858000"/>
              <a:gd name="connsiteX8" fmla="*/ 1874350 w 9841377"/>
              <a:gd name="connsiteY8" fmla="*/ 6374814 h 6858000"/>
              <a:gd name="connsiteX9" fmla="*/ 2390998 w 9841377"/>
              <a:gd name="connsiteY9" fmla="*/ 6780599 h 6858000"/>
              <a:gd name="connsiteX10" fmla="*/ 2502754 w 9841377"/>
              <a:gd name="connsiteY10" fmla="*/ 6858000 h 6858000"/>
              <a:gd name="connsiteX11" fmla="*/ 4289415 w 9841377"/>
              <a:gd name="connsiteY11" fmla="*/ 6858000 h 6858000"/>
              <a:gd name="connsiteX12" fmla="*/ 4359035 w 9841377"/>
              <a:gd name="connsiteY12" fmla="*/ 6858000 h 6858000"/>
              <a:gd name="connsiteX13" fmla="*/ 5482342 w 9841377"/>
              <a:gd name="connsiteY13" fmla="*/ 6858000 h 6858000"/>
              <a:gd name="connsiteX14" fmla="*/ 5551962 w 9841377"/>
              <a:gd name="connsiteY14" fmla="*/ 6858000 h 6858000"/>
              <a:gd name="connsiteX15" fmla="*/ 7338623 w 9841377"/>
              <a:gd name="connsiteY15" fmla="*/ 6858000 h 6858000"/>
              <a:gd name="connsiteX16" fmla="*/ 7450379 w 9841377"/>
              <a:gd name="connsiteY16" fmla="*/ 6780599 h 6858000"/>
              <a:gd name="connsiteX17" fmla="*/ 7967027 w 9841377"/>
              <a:gd name="connsiteY17" fmla="*/ 6374814 h 6858000"/>
              <a:gd name="connsiteX18" fmla="*/ 9841377 w 9841377"/>
              <a:gd name="connsiteY18" fmla="*/ 3621656 h 6858000"/>
              <a:gd name="connsiteX19" fmla="*/ 8240478 w 9841377"/>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41377" h="6858000">
                <a:moveTo>
                  <a:pt x="8218354" y="0"/>
                </a:moveTo>
                <a:lnTo>
                  <a:pt x="5551962" y="0"/>
                </a:lnTo>
                <a:lnTo>
                  <a:pt x="5482342" y="0"/>
                </a:lnTo>
                <a:lnTo>
                  <a:pt x="4359035" y="0"/>
                </a:lnTo>
                <a:lnTo>
                  <a:pt x="4289415" y="0"/>
                </a:lnTo>
                <a:lnTo>
                  <a:pt x="1623023" y="0"/>
                </a:lnTo>
                <a:lnTo>
                  <a:pt x="1600899" y="14997"/>
                </a:lnTo>
                <a:cubicBezTo>
                  <a:pt x="573736" y="754641"/>
                  <a:pt x="0" y="2093192"/>
                  <a:pt x="0" y="3621656"/>
                </a:cubicBezTo>
                <a:cubicBezTo>
                  <a:pt x="0" y="4969131"/>
                  <a:pt x="928725" y="5602839"/>
                  <a:pt x="1874350" y="6374814"/>
                </a:cubicBezTo>
                <a:cubicBezTo>
                  <a:pt x="2046553" y="6515397"/>
                  <a:pt x="2217180" y="6653108"/>
                  <a:pt x="2390998" y="6780599"/>
                </a:cubicBezTo>
                <a:lnTo>
                  <a:pt x="2502754" y="6858000"/>
                </a:lnTo>
                <a:lnTo>
                  <a:pt x="4289415" y="6858000"/>
                </a:lnTo>
                <a:lnTo>
                  <a:pt x="4359035" y="6858000"/>
                </a:lnTo>
                <a:lnTo>
                  <a:pt x="5482342" y="6858000"/>
                </a:lnTo>
                <a:lnTo>
                  <a:pt x="5551962" y="6858000"/>
                </a:lnTo>
                <a:lnTo>
                  <a:pt x="7338623" y="6858000"/>
                </a:lnTo>
                <a:lnTo>
                  <a:pt x="7450379" y="6780599"/>
                </a:lnTo>
                <a:cubicBezTo>
                  <a:pt x="7624197" y="6653108"/>
                  <a:pt x="7794824" y="6515397"/>
                  <a:pt x="7967027" y="6374814"/>
                </a:cubicBezTo>
                <a:cubicBezTo>
                  <a:pt x="8912652" y="5602839"/>
                  <a:pt x="9841377" y="4969131"/>
                  <a:pt x="9841377" y="3621656"/>
                </a:cubicBezTo>
                <a:cubicBezTo>
                  <a:pt x="9841377" y="2093192"/>
                  <a:pt x="9267641" y="754641"/>
                  <a:pt x="8240478"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9CEFCBC2-6F82-4011-8D8D-90F43DCB1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08571" y="0"/>
            <a:ext cx="9958950"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E9DED9E-DE30-402A-B9D1-AC3C24025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8673" y="-35602"/>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reeform: Shape 17">
            <a:extLst>
              <a:ext uri="{FF2B5EF4-FFF2-40B4-BE49-F238E27FC236}">
                <a16:creationId xmlns:a16="http://schemas.microsoft.com/office/drawing/2014/main" id="{5CCB7C65-BA06-49C5-8D3C-51F97B409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75235" y="-35602"/>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37624974-B492-16CB-1464-257EBECE5850}"/>
              </a:ext>
            </a:extLst>
          </p:cNvPr>
          <p:cNvSpPr>
            <a:spLocks noGrp="1"/>
          </p:cNvSpPr>
          <p:nvPr>
            <p:ph type="title"/>
          </p:nvPr>
        </p:nvSpPr>
        <p:spPr>
          <a:xfrm>
            <a:off x="2190750" y="1346268"/>
            <a:ext cx="7810500" cy="2661189"/>
          </a:xfrm>
        </p:spPr>
        <p:txBody>
          <a:bodyPr vert="horz" lIns="91440" tIns="45720" rIns="91440" bIns="45720" rtlCol="0" anchor="b">
            <a:normAutofit/>
          </a:bodyPr>
          <a:lstStyle/>
          <a:p>
            <a:pPr algn="ctr"/>
            <a:r>
              <a:rPr lang="en-US" sz="4700" cap="all" dirty="0" err="1"/>
              <a:t>Bandymas</a:t>
            </a:r>
            <a:r>
              <a:rPr lang="en-US" sz="4700" cap="all" dirty="0"/>
              <a:t>: </a:t>
            </a:r>
            <a:r>
              <a:rPr lang="en-US" sz="4700" cap="all" dirty="0" err="1"/>
              <a:t>šviesos</a:t>
            </a:r>
            <a:r>
              <a:rPr lang="en-US" sz="4700" cap="all" dirty="0"/>
              <a:t> </a:t>
            </a:r>
            <a:r>
              <a:rPr lang="en-US" sz="4700" cap="all" dirty="0" err="1"/>
              <a:t>diodo</a:t>
            </a:r>
            <a:r>
              <a:rPr lang="en-US" sz="4700" cap="all" dirty="0"/>
              <a:t>  </a:t>
            </a:r>
            <a:r>
              <a:rPr lang="en-US" sz="4700" cap="all" dirty="0" err="1"/>
              <a:t>šviesumo</a:t>
            </a:r>
            <a:r>
              <a:rPr lang="en-US" sz="4700" cap="all" dirty="0"/>
              <a:t> </a:t>
            </a:r>
            <a:r>
              <a:rPr lang="en-US" sz="4700" cap="all" dirty="0" err="1"/>
              <a:t>reguliavimas</a:t>
            </a:r>
            <a:endParaRPr lang="en-US" sz="4700" cap="all" dirty="0"/>
          </a:p>
        </p:txBody>
      </p:sp>
    </p:spTree>
    <p:extLst>
      <p:ext uri="{BB962C8B-B14F-4D97-AF65-F5344CB8AC3E}">
        <p14:creationId xmlns:p14="http://schemas.microsoft.com/office/powerpoint/2010/main" val="21061785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8D96E9-D0B6-FC0C-E291-76C20C9344C7}"/>
              </a:ext>
            </a:extLst>
          </p:cNvPr>
          <p:cNvSpPr>
            <a:spLocks noGrp="1"/>
          </p:cNvSpPr>
          <p:nvPr>
            <p:ph idx="1"/>
          </p:nvPr>
        </p:nvSpPr>
        <p:spPr>
          <a:xfrm>
            <a:off x="191085" y="264111"/>
            <a:ext cx="10963421" cy="1030117"/>
          </a:xfrm>
        </p:spPr>
        <p:txBody>
          <a:bodyPr vert="horz" lIns="91440" tIns="45720" rIns="91440" bIns="45720" rtlCol="0" anchor="t">
            <a:normAutofit/>
          </a:bodyPr>
          <a:lstStyle/>
          <a:p>
            <a:pPr marL="0" indent="0">
              <a:buNone/>
            </a:pPr>
            <a:r>
              <a:rPr lang="lt-LT" sz="2400" b="1" dirty="0">
                <a:latin typeface="Times New Roman" panose="02020603050405020304" pitchFamily="18" charset="0"/>
                <a:cs typeface="Times New Roman" panose="02020603050405020304" pitchFamily="18" charset="0"/>
              </a:rPr>
              <a:t>Tyrimo tikslas:</a:t>
            </a:r>
          </a:p>
          <a:p>
            <a:pPr marL="383540" indent="-383540"/>
            <a:r>
              <a:rPr lang="lt-LT" sz="2400" dirty="0">
                <a:latin typeface="Times New Roman" panose="02020603050405020304" pitchFamily="18" charset="0"/>
                <a:cs typeface="Times New Roman" panose="02020603050405020304" pitchFamily="18" charset="0"/>
              </a:rPr>
              <a:t>Išsaiškinti, ar galima sumažinti šviesos diodo šviesumą, didinant varžą.</a:t>
            </a:r>
          </a:p>
        </p:txBody>
      </p:sp>
      <p:sp>
        <p:nvSpPr>
          <p:cNvPr id="4" name="Rectangle 3">
            <a:extLst>
              <a:ext uri="{FF2B5EF4-FFF2-40B4-BE49-F238E27FC236}">
                <a16:creationId xmlns:a16="http://schemas.microsoft.com/office/drawing/2014/main" id="{A1DDF102-07C6-4C61-9579-C5499725A851}"/>
              </a:ext>
            </a:extLst>
          </p:cNvPr>
          <p:cNvSpPr/>
          <p:nvPr/>
        </p:nvSpPr>
        <p:spPr>
          <a:xfrm>
            <a:off x="403274" y="1336431"/>
            <a:ext cx="11244775" cy="1200329"/>
          </a:xfrm>
          <a:prstGeom prst="rect">
            <a:avLst/>
          </a:prstGeom>
        </p:spPr>
        <p:txBody>
          <a:bodyPr wrap="square">
            <a:spAutoFit/>
          </a:bodyPr>
          <a:lstStyle/>
          <a:p>
            <a:pPr marL="383540" indent="-383540" algn="just"/>
            <a:r>
              <a:rPr lang="lt-LT" sz="2400" b="1" dirty="0">
                <a:latin typeface="Times New Roman" panose="02020603050405020304" pitchFamily="18" charset="0"/>
                <a:cs typeface="Times New Roman" panose="02020603050405020304" pitchFamily="18" charset="0"/>
              </a:rPr>
              <a:t>Hipotezė:</a:t>
            </a: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Padidinus varžą, sumažėja srovė einanti į šviesos diodą, todėl diodo skleidžiamos šviesos intensyvumas sumažės.</a:t>
            </a:r>
          </a:p>
        </p:txBody>
      </p:sp>
      <p:sp>
        <p:nvSpPr>
          <p:cNvPr id="8" name="Rectangle 7">
            <a:extLst>
              <a:ext uri="{FF2B5EF4-FFF2-40B4-BE49-F238E27FC236}">
                <a16:creationId xmlns:a16="http://schemas.microsoft.com/office/drawing/2014/main" id="{4EE0A868-C8F9-4169-BDFA-DA3DE922496C}"/>
              </a:ext>
            </a:extLst>
          </p:cNvPr>
          <p:cNvSpPr/>
          <p:nvPr/>
        </p:nvSpPr>
        <p:spPr>
          <a:xfrm>
            <a:off x="403274" y="2746607"/>
            <a:ext cx="6096000" cy="2308324"/>
          </a:xfrm>
          <a:prstGeom prst="rect">
            <a:avLst/>
          </a:prstGeom>
        </p:spPr>
        <p:txBody>
          <a:bodyPr>
            <a:spAutoFit/>
          </a:bodyPr>
          <a:lstStyle/>
          <a:p>
            <a:pPr marL="383540" indent="-383540"/>
            <a:r>
              <a:rPr lang="lt-LT" sz="2400" b="1" dirty="0">
                <a:latin typeface="Times New Roman" panose="02020603050405020304" pitchFamily="18" charset="0"/>
                <a:cs typeface="Times New Roman" panose="02020603050405020304" pitchFamily="18" charset="0"/>
              </a:rPr>
              <a:t>Tyrimo priemonės:</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Maketavimo plokštė;</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Šviesos diodai;</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Rezistoriai;</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Jungiamieji laidai;</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Baterija.</a:t>
            </a:r>
          </a:p>
        </p:txBody>
      </p:sp>
      <p:pic>
        <p:nvPicPr>
          <p:cNvPr id="9" name="Picture 8">
            <a:extLst>
              <a:ext uri="{FF2B5EF4-FFF2-40B4-BE49-F238E27FC236}">
                <a16:creationId xmlns:a16="http://schemas.microsoft.com/office/drawing/2014/main" id="{3AB8B438-0349-4752-A820-094B1AC6386D}"/>
              </a:ext>
            </a:extLst>
          </p:cNvPr>
          <p:cNvPicPr>
            <a:picLocks noChangeAspect="1"/>
          </p:cNvPicPr>
          <p:nvPr/>
        </p:nvPicPr>
        <p:blipFill rotWithShape="1">
          <a:blip r:embed="rId2"/>
          <a:srcRect l="2511" r="8745"/>
          <a:stretch/>
        </p:blipFill>
        <p:spPr>
          <a:xfrm>
            <a:off x="8822081" y="2415559"/>
            <a:ext cx="2966645" cy="4442441"/>
          </a:xfrm>
          <a:prstGeom prst="rect">
            <a:avLst/>
          </a:prstGeom>
        </p:spPr>
      </p:pic>
    </p:spTree>
    <p:extLst>
      <p:ext uri="{BB962C8B-B14F-4D97-AF65-F5344CB8AC3E}">
        <p14:creationId xmlns:p14="http://schemas.microsoft.com/office/powerpoint/2010/main" val="593378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EBCF1-A6B7-17AE-E3B7-D5098E393316}"/>
              </a:ext>
            </a:extLst>
          </p:cNvPr>
          <p:cNvSpPr>
            <a:spLocks noGrp="1"/>
          </p:cNvSpPr>
          <p:nvPr>
            <p:ph type="title"/>
          </p:nvPr>
        </p:nvSpPr>
        <p:spPr>
          <a:xfrm>
            <a:off x="784743" y="685800"/>
            <a:ext cx="5793475" cy="1485900"/>
          </a:xfrm>
        </p:spPr>
        <p:txBody>
          <a:bodyPr>
            <a:normAutofit/>
          </a:bodyPr>
          <a:lstStyle/>
          <a:p>
            <a:r>
              <a:rPr lang="lt-LT" sz="3600" dirty="0"/>
              <a:t>Tyrimo eiga:</a:t>
            </a:r>
          </a:p>
        </p:txBody>
      </p:sp>
      <p:sp>
        <p:nvSpPr>
          <p:cNvPr id="5" name="Content Placeholder 4">
            <a:extLst>
              <a:ext uri="{FF2B5EF4-FFF2-40B4-BE49-F238E27FC236}">
                <a16:creationId xmlns:a16="http://schemas.microsoft.com/office/drawing/2014/main" id="{2BDA7002-1361-E320-3989-EE083E4DFB67}"/>
              </a:ext>
            </a:extLst>
          </p:cNvPr>
          <p:cNvSpPr>
            <a:spLocks noGrp="1"/>
          </p:cNvSpPr>
          <p:nvPr>
            <p:ph idx="1"/>
          </p:nvPr>
        </p:nvSpPr>
        <p:spPr>
          <a:xfrm>
            <a:off x="784743" y="2286000"/>
            <a:ext cx="5793475" cy="3581400"/>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Pajungiame vieną LED diodą su jam atitinkančia varža </a:t>
            </a:r>
            <a:r>
              <a:rPr lang="lt-LT" sz="2400" noProof="1">
                <a:latin typeface="Times New Roman" panose="02020603050405020304" pitchFamily="18" charset="0"/>
                <a:cs typeface="Times New Roman" panose="02020603050405020304" pitchFamily="18" charset="0"/>
              </a:rPr>
              <a:t>rezistoriais</a:t>
            </a:r>
          </a:p>
          <a:p>
            <a:pPr marL="383540" indent="-383540" algn="just"/>
            <a:r>
              <a:rPr lang="lt-LT" sz="2400" dirty="0">
                <a:latin typeface="Times New Roman" panose="02020603050405020304" pitchFamily="18" charset="0"/>
                <a:cs typeface="Times New Roman" panose="02020603050405020304" pitchFamily="18" charset="0"/>
              </a:rPr>
              <a:t>Pajungiame LED diodą, tačiau padidinam varžą</a:t>
            </a:r>
          </a:p>
          <a:p>
            <a:pPr marL="383540" indent="-383540" algn="just"/>
            <a:r>
              <a:rPr lang="lt-LT" sz="2400" dirty="0">
                <a:latin typeface="Times New Roman" panose="02020603050405020304" pitchFamily="18" charset="0"/>
                <a:cs typeface="Times New Roman" panose="02020603050405020304" pitchFamily="18" charset="0"/>
              </a:rPr>
              <a:t>Pasižymime rezultatus</a:t>
            </a:r>
            <a:endParaRPr lang="en-US" sz="2400" dirty="0">
              <a:latin typeface="Times New Roman" panose="02020603050405020304" pitchFamily="18" charset="0"/>
              <a:cs typeface="Times New Roman" panose="02020603050405020304" pitchFamily="18" charset="0"/>
            </a:endParaRPr>
          </a:p>
        </p:txBody>
      </p:sp>
      <p:pic>
        <p:nvPicPr>
          <p:cNvPr id="7" name="Picture 6" descr="A circuit board with a green light&#10;&#10;Description automatically generated">
            <a:extLst>
              <a:ext uri="{FF2B5EF4-FFF2-40B4-BE49-F238E27FC236}">
                <a16:creationId xmlns:a16="http://schemas.microsoft.com/office/drawing/2014/main" id="{C3778EC3-495F-097D-BB01-7C8477124549}"/>
              </a:ext>
            </a:extLst>
          </p:cNvPr>
          <p:cNvPicPr>
            <a:picLocks noChangeAspect="1"/>
          </p:cNvPicPr>
          <p:nvPr/>
        </p:nvPicPr>
        <p:blipFill rotWithShape="1">
          <a:blip r:embed="rId2"/>
          <a:srcRect t="30694"/>
          <a:stretch/>
        </p:blipFill>
        <p:spPr>
          <a:xfrm>
            <a:off x="7751299" y="39242"/>
            <a:ext cx="3655958" cy="3309324"/>
          </a:xfrm>
          <a:prstGeom prst="rect">
            <a:avLst/>
          </a:prstGeom>
          <a:ln>
            <a:noFill/>
          </a:ln>
          <a:effectLst/>
        </p:spPr>
      </p:pic>
      <p:pic>
        <p:nvPicPr>
          <p:cNvPr id="9" name="Picture 8" descr="A circuit board with a battery attached to it&#10;&#10;Description automatically generated">
            <a:extLst>
              <a:ext uri="{FF2B5EF4-FFF2-40B4-BE49-F238E27FC236}">
                <a16:creationId xmlns:a16="http://schemas.microsoft.com/office/drawing/2014/main" id="{D1AD853C-F5B5-0EE3-4B95-118855538E2A}"/>
              </a:ext>
            </a:extLst>
          </p:cNvPr>
          <p:cNvPicPr>
            <a:picLocks noChangeAspect="1"/>
          </p:cNvPicPr>
          <p:nvPr/>
        </p:nvPicPr>
        <p:blipFill rotWithShape="1">
          <a:blip r:embed="rId3"/>
          <a:srcRect l="12085" t="26944" b="13195"/>
          <a:stretch/>
        </p:blipFill>
        <p:spPr>
          <a:xfrm>
            <a:off x="7751299" y="3509434"/>
            <a:ext cx="3645616" cy="3298718"/>
          </a:xfrm>
          <a:prstGeom prst="rect">
            <a:avLst/>
          </a:prstGeom>
          <a:ln>
            <a:noFill/>
          </a:ln>
          <a:effectLst/>
        </p:spPr>
      </p:pic>
    </p:spTree>
    <p:extLst>
      <p:ext uri="{BB962C8B-B14F-4D97-AF65-F5344CB8AC3E}">
        <p14:creationId xmlns:p14="http://schemas.microsoft.com/office/powerpoint/2010/main" val="868211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5C875F-1AFF-C8DB-51CF-4B761E66ACC2}"/>
              </a:ext>
            </a:extLst>
          </p:cNvPr>
          <p:cNvSpPr>
            <a:spLocks noGrp="1"/>
          </p:cNvSpPr>
          <p:nvPr>
            <p:ph idx="1"/>
          </p:nvPr>
        </p:nvSpPr>
        <p:spPr>
          <a:xfrm>
            <a:off x="402101" y="615803"/>
            <a:ext cx="10978662" cy="1212997"/>
          </a:xfrm>
        </p:spPr>
        <p:txBody>
          <a:bodyPr>
            <a:normAutofit/>
          </a:bodyPr>
          <a:lstStyle/>
          <a:p>
            <a:pPr marL="0" indent="0">
              <a:buNone/>
            </a:pPr>
            <a:r>
              <a:rPr lang="lt-LT" sz="2400" b="1" dirty="0">
                <a:latin typeface="Times New Roman" panose="02020603050405020304" pitchFamily="18" charset="0"/>
                <a:cs typeface="Times New Roman" panose="02020603050405020304" pitchFamily="18" charset="0"/>
              </a:rPr>
              <a:t>Tyrimo išvados:</a:t>
            </a:r>
          </a:p>
          <a:p>
            <a:pPr algn="just"/>
            <a:r>
              <a:rPr lang="lt-LT" sz="2400" dirty="0">
                <a:latin typeface="Times New Roman" panose="02020603050405020304" pitchFamily="18" charset="0"/>
                <a:cs typeface="Times New Roman" panose="02020603050405020304" pitchFamily="18" charset="0"/>
              </a:rPr>
              <a:t>Hipotezė pasitvirtino. Padidinus grandinėje varžą, diodo skleidžiamos šviesos intensyvumas sumažėjo, nes sumažėjo srovės stipris grandinėje.</a:t>
            </a:r>
            <a:endParaRPr lang="en-US" sz="24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F484DF19-0C6D-4DBC-9902-CC2719577F81}"/>
              </a:ext>
            </a:extLst>
          </p:cNvPr>
          <p:cNvPicPr>
            <a:picLocks noChangeAspect="1"/>
          </p:cNvPicPr>
          <p:nvPr/>
        </p:nvPicPr>
        <p:blipFill>
          <a:blip r:embed="rId2"/>
          <a:stretch>
            <a:fillRect/>
          </a:stretch>
        </p:blipFill>
        <p:spPr>
          <a:xfrm>
            <a:off x="4354572" y="3331744"/>
            <a:ext cx="3016899" cy="3398096"/>
          </a:xfrm>
          <a:prstGeom prst="rect">
            <a:avLst/>
          </a:prstGeom>
        </p:spPr>
      </p:pic>
    </p:spTree>
    <p:extLst>
      <p:ext uri="{BB962C8B-B14F-4D97-AF65-F5344CB8AC3E}">
        <p14:creationId xmlns:p14="http://schemas.microsoft.com/office/powerpoint/2010/main" val="1857137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CEC7A5-8132-6F33-A195-ACDD84E3F29E}"/>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100" kern="1200" cap="all">
                <a:solidFill>
                  <a:schemeClr val="tx1"/>
                </a:solidFill>
                <a:latin typeface="+mj-lt"/>
                <a:ea typeface="+mj-ea"/>
                <a:cs typeface="+mj-cs"/>
              </a:rPr>
              <a:t>Bandymas: LED ryškumo reguliavimas naudojant pulsuojanti signalą</a:t>
            </a:r>
          </a:p>
        </p:txBody>
      </p:sp>
      <p:pic>
        <p:nvPicPr>
          <p:cNvPr id="13" name="Content Placeholder 12" descr="A circuit board with wires">
            <a:extLst>
              <a:ext uri="{FF2B5EF4-FFF2-40B4-BE49-F238E27FC236}">
                <a16:creationId xmlns:a16="http://schemas.microsoft.com/office/drawing/2014/main" id="{23550977-0175-F286-BA30-111933364E01}"/>
              </a:ext>
            </a:extLst>
          </p:cNvPr>
          <p:cNvPicPr>
            <a:picLocks noGrp="1" noChangeAspect="1"/>
          </p:cNvPicPr>
          <p:nvPr>
            <p:ph idx="1"/>
          </p:nvPr>
        </p:nvPicPr>
        <p:blipFill rotWithShape="1">
          <a:blip r:embed="rId2"/>
          <a:srcRect r="3767"/>
          <a:stretch/>
        </p:blipFill>
        <p:spPr>
          <a:xfrm>
            <a:off x="6696902" y="578738"/>
            <a:ext cx="4106346" cy="5670549"/>
          </a:xfrm>
          <a:prstGeom prst="rect">
            <a:avLst/>
          </a:prstGeom>
        </p:spPr>
      </p:pic>
    </p:spTree>
    <p:extLst>
      <p:ext uri="{BB962C8B-B14F-4D97-AF65-F5344CB8AC3E}">
        <p14:creationId xmlns:p14="http://schemas.microsoft.com/office/powerpoint/2010/main" val="2906779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CA51B8-13D7-2BA7-448B-85B2EAD38E36}"/>
              </a:ext>
            </a:extLst>
          </p:cNvPr>
          <p:cNvSpPr>
            <a:spLocks noGrp="1"/>
          </p:cNvSpPr>
          <p:nvPr>
            <p:ph idx="1"/>
          </p:nvPr>
        </p:nvSpPr>
        <p:spPr>
          <a:xfrm>
            <a:off x="458371" y="418856"/>
            <a:ext cx="11119339" cy="1325538"/>
          </a:xfrm>
        </p:spPr>
        <p:txBody>
          <a:bodyPr vert="horz" lIns="91440" tIns="45720" rIns="91440" bIns="45720" rtlCol="0" anchor="t">
            <a:noAutofit/>
          </a:bodyPr>
          <a:lstStyle/>
          <a:p>
            <a:pPr marL="0" indent="0" algn="just">
              <a:buNone/>
            </a:pPr>
            <a:r>
              <a:rPr lang="lt-LT" sz="2400" b="1" dirty="0">
                <a:latin typeface="Times New Roman" panose="02020603050405020304" pitchFamily="18" charset="0"/>
                <a:cs typeface="Times New Roman" panose="02020603050405020304" pitchFamily="18" charset="0"/>
              </a:rPr>
              <a:t>Tyrimo tikslas:</a:t>
            </a:r>
          </a:p>
          <a:p>
            <a:pPr marL="383540" indent="-383540" algn="just"/>
            <a:r>
              <a:rPr lang="lt-LT" sz="2400" dirty="0">
                <a:latin typeface="Times New Roman" panose="02020603050405020304" pitchFamily="18" charset="0"/>
                <a:cs typeface="Times New Roman" panose="02020603050405020304" pitchFamily="18" charset="0"/>
              </a:rPr>
              <a:t>Pamažinti LED šviesos stiprumą, naudojant pulsuojantį signalą, skleista mikrovaldiklio.</a:t>
            </a:r>
            <a:endParaRPr lang="en-US" sz="24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9CA03666-4449-4FC3-8144-47510C0393C7}"/>
              </a:ext>
            </a:extLst>
          </p:cNvPr>
          <p:cNvSpPr/>
          <p:nvPr/>
        </p:nvSpPr>
        <p:spPr>
          <a:xfrm>
            <a:off x="458371" y="1744394"/>
            <a:ext cx="8263160" cy="830997"/>
          </a:xfrm>
          <a:prstGeom prst="rect">
            <a:avLst/>
          </a:prstGeom>
        </p:spPr>
        <p:txBody>
          <a:bodyPr wrap="none">
            <a:spAutoFit/>
          </a:bodyPr>
          <a:lstStyle/>
          <a:p>
            <a:pPr marL="383540" indent="-383540"/>
            <a:r>
              <a:rPr lang="lt-LT" sz="2400" b="1" dirty="0">
                <a:latin typeface="Times New Roman" panose="02020603050405020304" pitchFamily="18" charset="0"/>
                <a:cs typeface="Times New Roman" panose="02020603050405020304" pitchFamily="18" charset="0"/>
              </a:rPr>
              <a:t>Hipotezė:</a:t>
            </a:r>
          </a:p>
          <a:p>
            <a:pPr marL="383540" indent="-383540">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Kuo rečiau pulsuos signalas, tuo šviesos diodas bus tamsesnis.</a:t>
            </a:r>
            <a:endParaRPr lang="en-US" sz="2400"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48B651FB-E58D-4E83-AA01-8E88B595BC55}"/>
              </a:ext>
            </a:extLst>
          </p:cNvPr>
          <p:cNvSpPr/>
          <p:nvPr/>
        </p:nvSpPr>
        <p:spPr>
          <a:xfrm>
            <a:off x="458371" y="2931433"/>
            <a:ext cx="6096000" cy="1938992"/>
          </a:xfrm>
          <a:prstGeom prst="rect">
            <a:avLst/>
          </a:prstGeom>
        </p:spPr>
        <p:txBody>
          <a:bodyPr>
            <a:spAutoFit/>
          </a:bodyPr>
          <a:lstStyle/>
          <a:p>
            <a:pPr marL="383540" indent="-383540" algn="just"/>
            <a:r>
              <a:rPr lang="lt-LT" sz="2400" b="1" dirty="0">
                <a:latin typeface="Times New Roman" panose="02020603050405020304" pitchFamily="18" charset="0"/>
                <a:cs typeface="Times New Roman" panose="02020603050405020304" pitchFamily="18" charset="0"/>
              </a:rPr>
              <a:t>Tyrimo priemonės:</a:t>
            </a: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Mikrovaldiklis su PWM;</a:t>
            </a:r>
            <a:endParaRPr lang="en-US" sz="2400" dirty="0">
              <a:latin typeface="Times New Roman" panose="02020603050405020304" pitchFamily="18" charset="0"/>
              <a:cs typeface="Times New Roman" panose="02020603050405020304" pitchFamily="18" charset="0"/>
            </a:endParaRP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LED diodas;</a:t>
            </a: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Rezistorius;</a:t>
            </a: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Jungiamieji laidai.</a:t>
            </a:r>
          </a:p>
        </p:txBody>
      </p:sp>
      <p:pic>
        <p:nvPicPr>
          <p:cNvPr id="8" name="Picture 7" descr="A small blue circuit board with wires&#10;&#10;Description automatically generated">
            <a:extLst>
              <a:ext uri="{FF2B5EF4-FFF2-40B4-BE49-F238E27FC236}">
                <a16:creationId xmlns:a16="http://schemas.microsoft.com/office/drawing/2014/main" id="{9125C4C1-7FE0-4D2A-B15E-CCF5912E90BB}"/>
              </a:ext>
            </a:extLst>
          </p:cNvPr>
          <p:cNvPicPr>
            <a:picLocks noChangeAspect="1"/>
          </p:cNvPicPr>
          <p:nvPr/>
        </p:nvPicPr>
        <p:blipFill rotWithShape="1">
          <a:blip r:embed="rId2"/>
          <a:srcRect t="19453" b="38208"/>
          <a:stretch/>
        </p:blipFill>
        <p:spPr>
          <a:xfrm>
            <a:off x="5633725" y="3069932"/>
            <a:ext cx="6175611" cy="3474730"/>
          </a:xfrm>
          <a:prstGeom prst="rect">
            <a:avLst/>
          </a:prstGeom>
        </p:spPr>
      </p:pic>
    </p:spTree>
    <p:extLst>
      <p:ext uri="{BB962C8B-B14F-4D97-AF65-F5344CB8AC3E}">
        <p14:creationId xmlns:p14="http://schemas.microsoft.com/office/powerpoint/2010/main" val="471785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5678-6B86-8E7E-3445-D85767A3D772}"/>
              </a:ext>
            </a:extLst>
          </p:cNvPr>
          <p:cNvSpPr>
            <a:spLocks noGrp="1"/>
          </p:cNvSpPr>
          <p:nvPr>
            <p:ph type="title"/>
          </p:nvPr>
        </p:nvSpPr>
        <p:spPr>
          <a:xfrm>
            <a:off x="648624" y="203564"/>
            <a:ext cx="4576520" cy="922563"/>
          </a:xfrm>
        </p:spPr>
        <p:txBody>
          <a:bodyPr>
            <a:normAutofit/>
          </a:bodyPr>
          <a:lstStyle/>
          <a:p>
            <a:r>
              <a:rPr lang="lt-LT" sz="2400" b="1" dirty="0">
                <a:latin typeface="Times New Roman" panose="02020603050405020304" pitchFamily="18" charset="0"/>
                <a:cs typeface="Times New Roman" panose="02020603050405020304" pitchFamily="18" charset="0"/>
              </a:rPr>
              <a:t>Tyrimo eiga:</a:t>
            </a:r>
            <a:endParaRPr lang="en-US"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B246B47-3689-DC94-6D20-9E739083809B}"/>
              </a:ext>
            </a:extLst>
          </p:cNvPr>
          <p:cNvSpPr>
            <a:spLocks noGrp="1"/>
          </p:cNvSpPr>
          <p:nvPr>
            <p:ph idx="1"/>
          </p:nvPr>
        </p:nvSpPr>
        <p:spPr>
          <a:xfrm>
            <a:off x="473446" y="1126127"/>
            <a:ext cx="5622553" cy="1237245"/>
          </a:xfrm>
        </p:spPr>
        <p:txBody>
          <a:bodyPr>
            <a:normAutofit/>
          </a:bodyPr>
          <a:lstStyle/>
          <a:p>
            <a:pPr algn="just"/>
            <a:r>
              <a:rPr lang="lt-LT" sz="2400" dirty="0">
                <a:latin typeface="Times New Roman" panose="02020603050405020304" pitchFamily="18" charset="0"/>
                <a:cs typeface="Times New Roman" panose="02020603050405020304" pitchFamily="18" charset="0"/>
              </a:rPr>
              <a:t>Prijungiame LED diodą prie mikrovaldiklio ir suprogramuojame jį, kad reguliuotų diodo ryškumą.</a:t>
            </a:r>
            <a:endParaRPr lang="en-US" sz="2400" dirty="0">
              <a:latin typeface="Times New Roman" panose="02020603050405020304" pitchFamily="18" charset="0"/>
              <a:cs typeface="Times New Roman" panose="02020603050405020304" pitchFamily="18" charset="0"/>
            </a:endParaRPr>
          </a:p>
          <a:p>
            <a:endParaRPr lang="en-US" sz="1800" dirty="0"/>
          </a:p>
        </p:txBody>
      </p:sp>
      <p:pic>
        <p:nvPicPr>
          <p:cNvPr id="8" name="Picture 7" descr="A screenshot of a computer&#10;&#10;Description automatically generated">
            <a:extLst>
              <a:ext uri="{FF2B5EF4-FFF2-40B4-BE49-F238E27FC236}">
                <a16:creationId xmlns:a16="http://schemas.microsoft.com/office/drawing/2014/main" id="{306125A7-5736-5CBD-1832-E974DABA146E}"/>
              </a:ext>
            </a:extLst>
          </p:cNvPr>
          <p:cNvPicPr>
            <a:picLocks noChangeAspect="1"/>
          </p:cNvPicPr>
          <p:nvPr/>
        </p:nvPicPr>
        <p:blipFill>
          <a:blip r:embed="rId4"/>
          <a:stretch>
            <a:fillRect/>
          </a:stretch>
        </p:blipFill>
        <p:spPr>
          <a:xfrm>
            <a:off x="188323" y="4191000"/>
            <a:ext cx="5250096" cy="2463436"/>
          </a:xfrm>
          <a:prstGeom prst="rect">
            <a:avLst/>
          </a:prstGeom>
        </p:spPr>
      </p:pic>
      <p:pic>
        <p:nvPicPr>
          <p:cNvPr id="5" name="Picture 4" descr="A screenshot of a computer program&#10;&#10;Description automatically generated">
            <a:extLst>
              <a:ext uri="{FF2B5EF4-FFF2-40B4-BE49-F238E27FC236}">
                <a16:creationId xmlns:a16="http://schemas.microsoft.com/office/drawing/2014/main" id="{8FCFADD7-2CEE-1BBA-AE8A-5981DCAC13C5}"/>
              </a:ext>
            </a:extLst>
          </p:cNvPr>
          <p:cNvPicPr>
            <a:picLocks noChangeAspect="1"/>
          </p:cNvPicPr>
          <p:nvPr/>
        </p:nvPicPr>
        <p:blipFill>
          <a:blip r:embed="rId5"/>
          <a:stretch>
            <a:fillRect/>
          </a:stretch>
        </p:blipFill>
        <p:spPr>
          <a:xfrm>
            <a:off x="6753582" y="3986481"/>
            <a:ext cx="4767858" cy="2635165"/>
          </a:xfrm>
          <a:prstGeom prst="rect">
            <a:avLst/>
          </a:prstGeom>
        </p:spPr>
      </p:pic>
      <p:pic>
        <p:nvPicPr>
          <p:cNvPr id="9" name="PXL_20240512_183424054">
            <a:hlinkClick r:id="" action="ppaction://media"/>
            <a:extLst>
              <a:ext uri="{FF2B5EF4-FFF2-40B4-BE49-F238E27FC236}">
                <a16:creationId xmlns:a16="http://schemas.microsoft.com/office/drawing/2014/main" id="{53F81E36-67C8-B481-C371-4AC95C9E0CD8}"/>
              </a:ext>
            </a:extLst>
          </p:cNvPr>
          <p:cNvPicPr>
            <a:picLocks noChangeAspect="1"/>
          </p:cNvPicPr>
          <p:nvPr>
            <a:videoFile r:link="rId1"/>
            <p:extLst>
              <p:ext uri="{DAA4B4D4-6D71-4841-9C94-3DE7FCFB9230}">
                <p14:media xmlns:p14="http://schemas.microsoft.com/office/powerpoint/2010/main" r:embed="rId2">
                  <p14:trim st="1257" end="2143.2916"/>
                </p14:media>
              </p:ext>
            </p:extLst>
          </p:nvPr>
        </p:nvPicPr>
        <p:blipFill rotWithShape="1">
          <a:blip r:embed="rId6"/>
          <a:srcRect l="3785" t="3249" r="21457" b="4552"/>
          <a:stretch/>
        </p:blipFill>
        <p:spPr>
          <a:xfrm>
            <a:off x="6659882" y="474618"/>
            <a:ext cx="4576520" cy="3174905"/>
          </a:xfrm>
          <a:prstGeom prst="rect">
            <a:avLst/>
          </a:prstGeom>
        </p:spPr>
      </p:pic>
    </p:spTree>
    <p:extLst>
      <p:ext uri="{BB962C8B-B14F-4D97-AF65-F5344CB8AC3E}">
        <p14:creationId xmlns:p14="http://schemas.microsoft.com/office/powerpoint/2010/main" val="88788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8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22D76-7FBE-904F-6861-EB9824105D06}"/>
              </a:ext>
            </a:extLst>
          </p:cNvPr>
          <p:cNvSpPr>
            <a:spLocks noGrp="1"/>
          </p:cNvSpPr>
          <p:nvPr>
            <p:ph type="title"/>
          </p:nvPr>
        </p:nvSpPr>
        <p:spPr>
          <a:xfrm>
            <a:off x="838200" y="365126"/>
            <a:ext cx="2509911" cy="605546"/>
          </a:xfrm>
        </p:spPr>
        <p:txBody>
          <a:bodyPr>
            <a:normAutofit/>
          </a:bodyPr>
          <a:lstStyle/>
          <a:p>
            <a:r>
              <a:rPr lang="lt-LT" sz="2400" b="1" dirty="0">
                <a:latin typeface="Times New Roman" panose="02020603050405020304" pitchFamily="18" charset="0"/>
                <a:cs typeface="Times New Roman" panose="02020603050405020304" pitchFamily="18" charset="0"/>
              </a:rPr>
              <a:t>Tyrimo išvados:</a:t>
            </a:r>
          </a:p>
        </p:txBody>
      </p:sp>
      <p:sp>
        <p:nvSpPr>
          <p:cNvPr id="3" name="Content Placeholder 2">
            <a:extLst>
              <a:ext uri="{FF2B5EF4-FFF2-40B4-BE49-F238E27FC236}">
                <a16:creationId xmlns:a16="http://schemas.microsoft.com/office/drawing/2014/main" id="{EAF2ED76-A082-50F7-A437-6EA1062CE51C}"/>
              </a:ext>
            </a:extLst>
          </p:cNvPr>
          <p:cNvSpPr>
            <a:spLocks noGrp="1"/>
          </p:cNvSpPr>
          <p:nvPr>
            <p:ph idx="1"/>
          </p:nvPr>
        </p:nvSpPr>
        <p:spPr>
          <a:xfrm>
            <a:off x="838200" y="1220079"/>
            <a:ext cx="10515600" cy="2208921"/>
          </a:xfrm>
        </p:spPr>
        <p:txBody>
          <a:bodyPr vert="horz" lIns="91440" tIns="45720" rIns="91440" bIns="45720" rtlCol="0" anchor="t">
            <a:normAutofit/>
          </a:bodyPr>
          <a:lstStyle/>
          <a:p>
            <a:pPr marL="383540" indent="-383540" algn="just"/>
            <a:r>
              <a:rPr lang="lt-LT" sz="2400" noProof="1">
                <a:latin typeface="Times New Roman" panose="02020603050405020304" pitchFamily="18" charset="0"/>
                <a:cs typeface="Times New Roman" panose="02020603050405020304" pitchFamily="18" charset="0"/>
              </a:rPr>
              <a:t>Hipotezė pasitvirtino. Šviesos diodai</a:t>
            </a:r>
            <a:r>
              <a:rPr lang="lt-LT" sz="2400" dirty="0">
                <a:latin typeface="Times New Roman" panose="02020603050405020304" pitchFamily="18" charset="0"/>
                <a:cs typeface="Times New Roman" panose="02020603050405020304" pitchFamily="18" charset="0"/>
              </a:rPr>
              <a:t> iš tiesų gali būt patamsinami naudojant pulsuojantį signalą – kuris ant šio bandymo mikrovaldiklio sieke net 490 Hz! </a:t>
            </a:r>
          </a:p>
          <a:p>
            <a:pPr marL="383540" indent="-383540" algn="just"/>
            <a:r>
              <a:rPr lang="lt-LT" sz="2400" dirty="0">
                <a:latin typeface="Times New Roman" panose="02020603050405020304" pitchFamily="18" charset="0"/>
                <a:cs typeface="Times New Roman" panose="02020603050405020304" pitchFamily="18" charset="0"/>
              </a:rPr>
              <a:t>Supaprastintai šį principą galima paaiškint taip – kadangi signalas gan greit pulsuoja, susidaro „vidutinė“ elektros įtampa, taigi galima teigti kad tik „vidutinis“ LED skleidžiamos šviesos stipris sumažėjo. - Dėka LED greito įsijungimo greičio.</a:t>
            </a:r>
          </a:p>
        </p:txBody>
      </p:sp>
      <p:pic>
        <p:nvPicPr>
          <p:cNvPr id="4" name="Picture 3">
            <a:extLst>
              <a:ext uri="{FF2B5EF4-FFF2-40B4-BE49-F238E27FC236}">
                <a16:creationId xmlns:a16="http://schemas.microsoft.com/office/drawing/2014/main" id="{1E7A5F87-A4F5-448A-9913-9014CC14043C}"/>
              </a:ext>
            </a:extLst>
          </p:cNvPr>
          <p:cNvPicPr>
            <a:picLocks noChangeAspect="1"/>
          </p:cNvPicPr>
          <p:nvPr/>
        </p:nvPicPr>
        <p:blipFill>
          <a:blip r:embed="rId2"/>
          <a:stretch>
            <a:fillRect/>
          </a:stretch>
        </p:blipFill>
        <p:spPr>
          <a:xfrm>
            <a:off x="3595338" y="4330197"/>
            <a:ext cx="5001323" cy="2305372"/>
          </a:xfrm>
          <a:prstGeom prst="rect">
            <a:avLst/>
          </a:prstGeom>
        </p:spPr>
      </p:pic>
    </p:spTree>
    <p:extLst>
      <p:ext uri="{BB962C8B-B14F-4D97-AF65-F5344CB8AC3E}">
        <p14:creationId xmlns:p14="http://schemas.microsoft.com/office/powerpoint/2010/main" val="3801309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ainbow colored lines&#10;&#10;Description automatically generated with medium confidence">
            <a:extLst>
              <a:ext uri="{FF2B5EF4-FFF2-40B4-BE49-F238E27FC236}">
                <a16:creationId xmlns:a16="http://schemas.microsoft.com/office/drawing/2014/main" id="{354E721F-AE37-6286-6236-68BA4A686256}"/>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634275" y="754434"/>
            <a:ext cx="6900380" cy="5349131"/>
          </a:xfrm>
          <a:prstGeom prst="rect">
            <a:avLst/>
          </a:prstGeom>
        </p:spPr>
      </p:pic>
      <p:sp>
        <p:nvSpPr>
          <p:cNvPr id="2" name="Title 1">
            <a:extLst>
              <a:ext uri="{FF2B5EF4-FFF2-40B4-BE49-F238E27FC236}">
                <a16:creationId xmlns:a16="http://schemas.microsoft.com/office/drawing/2014/main" id="{A121E30D-6BA9-F7B5-989C-04FD4F25408C}"/>
              </a:ext>
            </a:extLst>
          </p:cNvPr>
          <p:cNvSpPr>
            <a:spLocks noGrp="1"/>
          </p:cNvSpPr>
          <p:nvPr>
            <p:ph type="title"/>
          </p:nvPr>
        </p:nvSpPr>
        <p:spPr>
          <a:xfrm>
            <a:off x="8569666" y="1314922"/>
            <a:ext cx="3176246" cy="3000139"/>
          </a:xfrm>
        </p:spPr>
        <p:txBody>
          <a:bodyPr vert="horz" lIns="91440" tIns="45720" rIns="91440" bIns="45720" rtlCol="0" anchor="b">
            <a:normAutofit/>
          </a:bodyPr>
          <a:lstStyle/>
          <a:p>
            <a:r>
              <a:rPr lang="lt-LT" cap="all"/>
              <a:t>Bandymas: Spalvų maišymas</a:t>
            </a:r>
          </a:p>
        </p:txBody>
      </p:sp>
    </p:spTree>
    <p:extLst>
      <p:ext uri="{BB962C8B-B14F-4D97-AF65-F5344CB8AC3E}">
        <p14:creationId xmlns:p14="http://schemas.microsoft.com/office/powerpoint/2010/main" val="3165464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C2C7CF-D24C-13CF-8AFD-22D90C28A0E0}"/>
              </a:ext>
            </a:extLst>
          </p:cNvPr>
          <p:cNvSpPr>
            <a:spLocks noGrp="1"/>
          </p:cNvSpPr>
          <p:nvPr>
            <p:ph idx="1"/>
          </p:nvPr>
        </p:nvSpPr>
        <p:spPr>
          <a:xfrm>
            <a:off x="356977" y="2144808"/>
            <a:ext cx="5903145" cy="1442454"/>
          </a:xfrm>
        </p:spPr>
        <p:txBody>
          <a:bodyPr>
            <a:normAutofit lnSpcReduction="10000"/>
          </a:bodyPr>
          <a:lstStyle/>
          <a:p>
            <a:pPr marL="0" indent="0" algn="just">
              <a:buNone/>
            </a:pPr>
            <a:r>
              <a:rPr lang="lt-LT" sz="2400" b="1" dirty="0">
                <a:latin typeface="Times New Roman" panose="02020603050405020304" pitchFamily="18" charset="0"/>
                <a:cs typeface="Times New Roman" panose="02020603050405020304" pitchFamily="18" charset="0"/>
              </a:rPr>
              <a:t>Hipotezė:</a:t>
            </a:r>
          </a:p>
          <a:p>
            <a:pPr algn="just"/>
            <a:r>
              <a:rPr lang="lt-LT" sz="2400" dirty="0">
                <a:latin typeface="Times New Roman" panose="02020603050405020304" pitchFamily="18" charset="0"/>
                <a:cs typeface="Times New Roman" panose="02020603050405020304" pitchFamily="18" charset="0"/>
              </a:rPr>
              <a:t>Turint trijų spalvų šviesos diodus galima gauti baltą šviesą ir kitas papildomas spalvas.</a:t>
            </a:r>
            <a:endParaRPr lang="en-US" sz="2400" dirty="0">
              <a:latin typeface="Times New Roman" panose="02020603050405020304" pitchFamily="18" charset="0"/>
              <a:cs typeface="Times New Roman" panose="02020603050405020304" pitchFamily="18" charset="0"/>
            </a:endParaRPr>
          </a:p>
        </p:txBody>
      </p:sp>
      <p:pic>
        <p:nvPicPr>
          <p:cNvPr id="5" name="Picture 4" descr="A colorful circles with a black background&#10;&#10;Description automatically generated">
            <a:extLst>
              <a:ext uri="{FF2B5EF4-FFF2-40B4-BE49-F238E27FC236}">
                <a16:creationId xmlns:a16="http://schemas.microsoft.com/office/drawing/2014/main" id="{EAED27CA-539D-BD71-E57D-17FB8B11564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805609" y="645106"/>
            <a:ext cx="5247747" cy="5247747"/>
          </a:xfrm>
          <a:prstGeom prst="rect">
            <a:avLst/>
          </a:prstGeom>
        </p:spPr>
      </p:pic>
      <p:sp>
        <p:nvSpPr>
          <p:cNvPr id="6" name="TextBox 5">
            <a:extLst>
              <a:ext uri="{FF2B5EF4-FFF2-40B4-BE49-F238E27FC236}">
                <a16:creationId xmlns:a16="http://schemas.microsoft.com/office/drawing/2014/main" id="{59012159-2E76-536F-423F-DEA6BA8F866E}"/>
              </a:ext>
            </a:extLst>
          </p:cNvPr>
          <p:cNvSpPr txBox="1"/>
          <p:nvPr/>
        </p:nvSpPr>
        <p:spPr>
          <a:xfrm>
            <a:off x="8552329" y="5692798"/>
            <a:ext cx="236154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commons.wikimedia.org/wiki/File:Additive_RGB_Circles-48bpp.p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4" name="Rectangle 3">
            <a:extLst>
              <a:ext uri="{FF2B5EF4-FFF2-40B4-BE49-F238E27FC236}">
                <a16:creationId xmlns:a16="http://schemas.microsoft.com/office/drawing/2014/main" id="{A234AE28-D68E-4CB9-9D86-EB382A677B8B}"/>
              </a:ext>
            </a:extLst>
          </p:cNvPr>
          <p:cNvSpPr/>
          <p:nvPr/>
        </p:nvSpPr>
        <p:spPr>
          <a:xfrm>
            <a:off x="290732" y="72684"/>
            <a:ext cx="6096000" cy="1569660"/>
          </a:xfrm>
          <a:prstGeom prst="rect">
            <a:avLst/>
          </a:prstGeom>
        </p:spPr>
        <p:txBody>
          <a:bodyPr>
            <a:spAutoFit/>
          </a:bodyPr>
          <a:lstStyle/>
          <a:p>
            <a:pPr marL="383540" indent="-383540" algn="just"/>
            <a:r>
              <a:rPr lang="lt-LT" sz="2400" b="1" dirty="0">
                <a:latin typeface="Times New Roman" panose="02020603050405020304" pitchFamily="18" charset="0"/>
                <a:cs typeface="Times New Roman" panose="02020603050405020304" pitchFamily="18" charset="0"/>
              </a:rPr>
              <a:t>Tyrimo tikslas:</a:t>
            </a: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Naudojant raudonus, žalius, raudonus šviesos diodus, išgaut baltą, šviesiai mėlyną, geltoną, violetine spalvas.</a:t>
            </a:r>
            <a:endParaRPr lang="en-US" sz="2400" dirty="0">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4242293F-4D48-441C-B4BA-8AA2A2696675}"/>
              </a:ext>
            </a:extLst>
          </p:cNvPr>
          <p:cNvSpPr/>
          <p:nvPr/>
        </p:nvSpPr>
        <p:spPr>
          <a:xfrm>
            <a:off x="229420" y="3826875"/>
            <a:ext cx="6218623" cy="1378967"/>
          </a:xfrm>
          <a:prstGeom prst="rect">
            <a:avLst/>
          </a:prstGeom>
        </p:spPr>
        <p:txBody>
          <a:bodyPr wrap="square">
            <a:spAutoFit/>
          </a:bodyPr>
          <a:lstStyle/>
          <a:p>
            <a:pPr marL="383540" indent="-383540" algn="just">
              <a:lnSpc>
                <a:spcPct val="112000"/>
              </a:lnSpc>
              <a:spcBef>
                <a:spcPts val="0"/>
              </a:spcBef>
              <a:spcAft>
                <a:spcPts val="600"/>
              </a:spcAft>
            </a:pPr>
            <a:r>
              <a:rPr lang="lt-LT" sz="2400" b="1" dirty="0">
                <a:latin typeface="Times New Roman" panose="02020603050405020304" pitchFamily="18" charset="0"/>
                <a:cs typeface="Times New Roman" panose="02020603050405020304" pitchFamily="18" charset="0"/>
              </a:rPr>
              <a:t>Tyrimo primonės:</a:t>
            </a:r>
          </a:p>
          <a:p>
            <a:pPr marL="383540" indent="-383540" algn="just">
              <a:lnSpc>
                <a:spcPct val="112000"/>
              </a:lnSpc>
              <a:spcBef>
                <a:spcPts val="0"/>
              </a:spcBef>
              <a:spcAft>
                <a:spcPts val="600"/>
              </a:spcAf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Lempa, kuri gali skleisti raudoną, žalią, mėlyną šviesą.</a:t>
            </a:r>
          </a:p>
        </p:txBody>
      </p:sp>
      <p:pic>
        <p:nvPicPr>
          <p:cNvPr id="10" name="Picture 9" descr="A close up of a light&#10;&#10;Description automatically generated">
            <a:extLst>
              <a:ext uri="{FF2B5EF4-FFF2-40B4-BE49-F238E27FC236}">
                <a16:creationId xmlns:a16="http://schemas.microsoft.com/office/drawing/2014/main" id="{B0DAFD9E-84BF-479F-9837-B4AAFE4A0A3E}"/>
              </a:ext>
            </a:extLst>
          </p:cNvPr>
          <p:cNvPicPr>
            <a:picLocks noChangeAspect="1"/>
          </p:cNvPicPr>
          <p:nvPr/>
        </p:nvPicPr>
        <p:blipFill rotWithShape="1">
          <a:blip r:embed="rId5"/>
          <a:srcRect t="8776" b="16210"/>
          <a:stretch/>
        </p:blipFill>
        <p:spPr>
          <a:xfrm>
            <a:off x="2728177" y="5328640"/>
            <a:ext cx="2536459" cy="1427031"/>
          </a:xfrm>
          <a:prstGeom prst="rect">
            <a:avLst/>
          </a:prstGeom>
        </p:spPr>
      </p:pic>
    </p:spTree>
    <p:extLst>
      <p:ext uri="{BB962C8B-B14F-4D97-AF65-F5344CB8AC3E}">
        <p14:creationId xmlns:p14="http://schemas.microsoft.com/office/powerpoint/2010/main" val="2605192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BE72E-A428-B08E-0BE3-D9571F4DD833}"/>
              </a:ext>
            </a:extLst>
          </p:cNvPr>
          <p:cNvSpPr>
            <a:spLocks noGrp="1"/>
          </p:cNvSpPr>
          <p:nvPr>
            <p:ph type="title"/>
          </p:nvPr>
        </p:nvSpPr>
        <p:spPr>
          <a:xfrm>
            <a:off x="708752" y="276078"/>
            <a:ext cx="1956372" cy="819443"/>
          </a:xfrm>
        </p:spPr>
        <p:txBody>
          <a:bodyPr>
            <a:normAutofit/>
          </a:bodyPr>
          <a:lstStyle/>
          <a:p>
            <a:r>
              <a:rPr lang="lt-LT" sz="2400" b="1" dirty="0">
                <a:latin typeface="Times New Roman" panose="02020603050405020304" pitchFamily="18" charset="0"/>
                <a:cs typeface="Times New Roman" panose="02020603050405020304" pitchFamily="18" charset="0"/>
              </a:rPr>
              <a:t>Tyrimo eiga:</a:t>
            </a:r>
            <a:endParaRPr lang="en-US" sz="2400" b="1" dirty="0">
              <a:latin typeface="Times New Roman" panose="02020603050405020304" pitchFamily="18" charset="0"/>
              <a:cs typeface="Times New Roman" panose="02020603050405020304" pitchFamily="18" charset="0"/>
            </a:endParaRPr>
          </a:p>
        </p:txBody>
      </p:sp>
      <p:sp>
        <p:nvSpPr>
          <p:cNvPr id="15" name="Content Placeholder 14">
            <a:extLst>
              <a:ext uri="{FF2B5EF4-FFF2-40B4-BE49-F238E27FC236}">
                <a16:creationId xmlns:a16="http://schemas.microsoft.com/office/drawing/2014/main" id="{12FD5A40-88F1-FD1D-B15F-45C949049547}"/>
              </a:ext>
            </a:extLst>
          </p:cNvPr>
          <p:cNvSpPr>
            <a:spLocks noGrp="1"/>
          </p:cNvSpPr>
          <p:nvPr>
            <p:ph idx="1"/>
          </p:nvPr>
        </p:nvSpPr>
        <p:spPr>
          <a:xfrm>
            <a:off x="539939" y="1271007"/>
            <a:ext cx="4495788" cy="3886200"/>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Sumaišius raudoną su žalia išgauta geltona spalva. </a:t>
            </a:r>
          </a:p>
          <a:p>
            <a:pPr marL="383540" indent="-383540" algn="just"/>
            <a:r>
              <a:rPr lang="lt-LT" sz="2400" dirty="0">
                <a:latin typeface="Times New Roman" panose="02020603050405020304" pitchFamily="18" charset="0"/>
                <a:cs typeface="Times New Roman" panose="02020603050405020304" pitchFamily="18" charset="0"/>
              </a:rPr>
              <a:t>Sumaišius žalią su mėlyna išgauta šviesiai mėlyna spalva.</a:t>
            </a:r>
          </a:p>
          <a:p>
            <a:pPr marL="383540" indent="-383540" algn="just"/>
            <a:r>
              <a:rPr lang="lt-LT" sz="2400" dirty="0">
                <a:latin typeface="Times New Roman" panose="02020603050405020304" pitchFamily="18" charset="0"/>
                <a:cs typeface="Times New Roman" panose="02020603050405020304" pitchFamily="18" charset="0"/>
              </a:rPr>
              <a:t>Sumaišius raudoną su mėlyna išgauta violetinė spalva.</a:t>
            </a:r>
          </a:p>
          <a:p>
            <a:pPr marL="383540" indent="-383540" algn="just"/>
            <a:r>
              <a:rPr lang="lt-LT" sz="2400" dirty="0">
                <a:latin typeface="Times New Roman" panose="02020603050405020304" pitchFamily="18" charset="0"/>
                <a:cs typeface="Times New Roman" panose="02020603050405020304" pitchFamily="18" charset="0"/>
              </a:rPr>
              <a:t>Sumaišius  raudoną, žalią, mėlyną spalvas išgauta balta šviesa.</a:t>
            </a:r>
            <a:endParaRPr lang="en-US" sz="2400" dirty="0">
              <a:latin typeface="Times New Roman" panose="02020603050405020304" pitchFamily="18" charset="0"/>
              <a:cs typeface="Times New Roman" panose="02020603050405020304" pitchFamily="18" charset="0"/>
            </a:endParaRPr>
          </a:p>
        </p:txBody>
      </p:sp>
      <p:pic>
        <p:nvPicPr>
          <p:cNvPr id="11" name="Picture 10" descr="A computer and a piece of paper&#10;&#10;Description automatically generated">
            <a:extLst>
              <a:ext uri="{FF2B5EF4-FFF2-40B4-BE49-F238E27FC236}">
                <a16:creationId xmlns:a16="http://schemas.microsoft.com/office/drawing/2014/main" id="{98C01C7B-F51D-B52B-8BD1-99CD142FE92B}"/>
              </a:ext>
            </a:extLst>
          </p:cNvPr>
          <p:cNvPicPr>
            <a:picLocks noChangeAspect="1"/>
          </p:cNvPicPr>
          <p:nvPr/>
        </p:nvPicPr>
        <p:blipFill rotWithShape="1">
          <a:blip r:embed="rId2"/>
          <a:srcRect r="-1" b="15025"/>
          <a:stretch/>
        </p:blipFill>
        <p:spPr>
          <a:xfrm>
            <a:off x="6102096" y="10"/>
            <a:ext cx="3044952" cy="3438410"/>
          </a:xfrm>
          <a:prstGeom prst="rect">
            <a:avLst/>
          </a:prstGeom>
        </p:spPr>
      </p:pic>
      <p:pic>
        <p:nvPicPr>
          <p:cNvPr id="7" name="Picture 6" descr="A computer and a keyboard in a dark room&#10;&#10;Description automatically generated">
            <a:extLst>
              <a:ext uri="{FF2B5EF4-FFF2-40B4-BE49-F238E27FC236}">
                <a16:creationId xmlns:a16="http://schemas.microsoft.com/office/drawing/2014/main" id="{C7EE649C-C2CD-B994-29E8-9157ADAC3D6C}"/>
              </a:ext>
            </a:extLst>
          </p:cNvPr>
          <p:cNvPicPr>
            <a:picLocks noChangeAspect="1"/>
          </p:cNvPicPr>
          <p:nvPr/>
        </p:nvPicPr>
        <p:blipFill rotWithShape="1">
          <a:blip r:embed="rId3"/>
          <a:srcRect t="14691" b="-1990"/>
          <a:stretch/>
        </p:blipFill>
        <p:spPr>
          <a:xfrm>
            <a:off x="9147049" y="1"/>
            <a:ext cx="3044952" cy="3532472"/>
          </a:xfrm>
          <a:prstGeom prst="rect">
            <a:avLst/>
          </a:prstGeom>
        </p:spPr>
      </p:pic>
      <p:pic>
        <p:nvPicPr>
          <p:cNvPr id="9" name="Picture 8" descr="A computer and a keyboard in a room&#10;&#10;Description automatically generated">
            <a:extLst>
              <a:ext uri="{FF2B5EF4-FFF2-40B4-BE49-F238E27FC236}">
                <a16:creationId xmlns:a16="http://schemas.microsoft.com/office/drawing/2014/main" id="{8930108E-115A-6AE6-B36F-B2F90024902A}"/>
              </a:ext>
            </a:extLst>
          </p:cNvPr>
          <p:cNvPicPr>
            <a:picLocks noChangeAspect="1"/>
          </p:cNvPicPr>
          <p:nvPr/>
        </p:nvPicPr>
        <p:blipFill rotWithShape="1">
          <a:blip r:embed="rId4"/>
          <a:srcRect t="15485" b="-19202"/>
          <a:stretch/>
        </p:blipFill>
        <p:spPr>
          <a:xfrm>
            <a:off x="6102096" y="3438141"/>
            <a:ext cx="3044952" cy="4196883"/>
          </a:xfrm>
          <a:prstGeom prst="rect">
            <a:avLst/>
          </a:prstGeom>
        </p:spPr>
      </p:pic>
      <p:pic>
        <p:nvPicPr>
          <p:cNvPr id="5" name="Content Placeholder 4" descr="A computer and a keyboard with a colorful light&#10;&#10;Description automatically generated with medium confidence">
            <a:extLst>
              <a:ext uri="{FF2B5EF4-FFF2-40B4-BE49-F238E27FC236}">
                <a16:creationId xmlns:a16="http://schemas.microsoft.com/office/drawing/2014/main" id="{1E218BD9-200F-BC2C-D11A-5A4DD30E2B22}"/>
              </a:ext>
            </a:extLst>
          </p:cNvPr>
          <p:cNvPicPr>
            <a:picLocks noChangeAspect="1"/>
          </p:cNvPicPr>
          <p:nvPr/>
        </p:nvPicPr>
        <p:blipFill rotWithShape="1">
          <a:blip r:embed="rId5"/>
          <a:srcRect t="7661" b="7373"/>
          <a:stretch/>
        </p:blipFill>
        <p:spPr>
          <a:xfrm>
            <a:off x="9147048" y="3438142"/>
            <a:ext cx="3044952" cy="3438130"/>
          </a:xfrm>
          <a:prstGeom prst="rect">
            <a:avLst/>
          </a:prstGeom>
        </p:spPr>
      </p:pic>
    </p:spTree>
    <p:extLst>
      <p:ext uri="{BB962C8B-B14F-4D97-AF65-F5344CB8AC3E}">
        <p14:creationId xmlns:p14="http://schemas.microsoft.com/office/powerpoint/2010/main" val="20583257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5191-3606-5DE5-E9F4-ADBC0E6ED549}"/>
              </a:ext>
            </a:extLst>
          </p:cNvPr>
          <p:cNvSpPr>
            <a:spLocks noGrp="1"/>
          </p:cNvSpPr>
          <p:nvPr>
            <p:ph type="title"/>
          </p:nvPr>
        </p:nvSpPr>
        <p:spPr>
          <a:xfrm>
            <a:off x="838200" y="365126"/>
            <a:ext cx="2312963" cy="788426"/>
          </a:xfrm>
        </p:spPr>
        <p:txBody>
          <a:bodyPr>
            <a:normAutofit/>
          </a:bodyPr>
          <a:lstStyle/>
          <a:p>
            <a:r>
              <a:rPr lang="lt-LT" sz="2400" b="1" dirty="0">
                <a:latin typeface="Times New Roman" panose="02020603050405020304" pitchFamily="18" charset="0"/>
                <a:cs typeface="Times New Roman" panose="02020603050405020304" pitchFamily="18" charset="0"/>
              </a:rPr>
              <a:t>Tyrimo išvados:</a:t>
            </a:r>
          </a:p>
        </p:txBody>
      </p:sp>
      <p:sp>
        <p:nvSpPr>
          <p:cNvPr id="3" name="Content Placeholder 2">
            <a:extLst>
              <a:ext uri="{FF2B5EF4-FFF2-40B4-BE49-F238E27FC236}">
                <a16:creationId xmlns:a16="http://schemas.microsoft.com/office/drawing/2014/main" id="{905C1F87-7480-EBD5-C1DA-370006A7B91B}"/>
              </a:ext>
            </a:extLst>
          </p:cNvPr>
          <p:cNvSpPr>
            <a:spLocks noGrp="1"/>
          </p:cNvSpPr>
          <p:nvPr>
            <p:ph idx="1"/>
          </p:nvPr>
        </p:nvSpPr>
        <p:spPr>
          <a:xfrm>
            <a:off x="627185" y="1291052"/>
            <a:ext cx="10515600" cy="788426"/>
          </a:xfrm>
        </p:spPr>
        <p:txBody>
          <a:bodyPr vert="horz" lIns="91440" tIns="45720" rIns="91440" bIns="45720" rtlCol="0" anchor="t">
            <a:normAutofit/>
          </a:bodyPr>
          <a:lstStyle/>
          <a:p>
            <a:pPr marL="383540" indent="-383540" algn="just"/>
            <a:r>
              <a:rPr lang="lt-LT" sz="2400" dirty="0">
                <a:latin typeface="Times New Roman" panose="02020603050405020304" pitchFamily="18" charset="0"/>
                <a:cs typeface="Times New Roman" panose="02020603050405020304" pitchFamily="18" charset="0"/>
              </a:rPr>
              <a:t>Hipotezė pasitvirtino. Jei norime išgaut pilną matomą spalvų spektrą, mums užtenka trijų spalvų šviesos diodų – raudono, žalio ir mėlyno.</a:t>
            </a:r>
            <a:endParaRPr lang="en-US"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E15E9AB-8764-4EDD-8E58-B8CAB4EC9482}"/>
              </a:ext>
            </a:extLst>
          </p:cNvPr>
          <p:cNvPicPr>
            <a:picLocks noChangeAspect="1"/>
          </p:cNvPicPr>
          <p:nvPr/>
        </p:nvPicPr>
        <p:blipFill>
          <a:blip r:embed="rId2"/>
          <a:stretch>
            <a:fillRect/>
          </a:stretch>
        </p:blipFill>
        <p:spPr>
          <a:xfrm>
            <a:off x="3587263" y="2682070"/>
            <a:ext cx="3621206" cy="3697710"/>
          </a:xfrm>
          <a:prstGeom prst="rect">
            <a:avLst/>
          </a:prstGeom>
        </p:spPr>
      </p:pic>
    </p:spTree>
    <p:extLst>
      <p:ext uri="{BB962C8B-B14F-4D97-AF65-F5344CB8AC3E}">
        <p14:creationId xmlns:p14="http://schemas.microsoft.com/office/powerpoint/2010/main" val="3480222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97739F-2B05-46C9-4DA0-F255DA249A8E}"/>
              </a:ext>
            </a:extLst>
          </p:cNvPr>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sz="4700" cap="all"/>
              <a:t>Bandymas: gaminame LED naudojant silicio karbidą</a:t>
            </a:r>
          </a:p>
        </p:txBody>
      </p:sp>
      <p:sp>
        <p:nvSpPr>
          <p:cNvPr id="37" name="Freeform: Shape 36">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13" name="Content Placeholder 12" descr="A close-up of a rock&#10;&#10;Description automatically generated">
            <a:extLst>
              <a:ext uri="{FF2B5EF4-FFF2-40B4-BE49-F238E27FC236}">
                <a16:creationId xmlns:a16="http://schemas.microsoft.com/office/drawing/2014/main" id="{EFCF5C52-E993-B3BD-75D1-DE6BB19561F7}"/>
              </a:ext>
            </a:extLst>
          </p:cNvPr>
          <p:cNvPicPr>
            <a:picLocks noChangeAspect="1"/>
          </p:cNvPicPr>
          <p:nvPr/>
        </p:nvPicPr>
        <p:blipFill rotWithShape="1">
          <a:blip r:embed="rId2"/>
          <a:srcRect l="13434" r="19815"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47" name="Freeform: Shape 46">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49841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005578-BC77-E9FC-D9D3-4CFDDBE95CCF}"/>
              </a:ext>
            </a:extLst>
          </p:cNvPr>
          <p:cNvSpPr>
            <a:spLocks noGrp="1"/>
          </p:cNvSpPr>
          <p:nvPr>
            <p:ph idx="1"/>
          </p:nvPr>
        </p:nvSpPr>
        <p:spPr>
          <a:xfrm>
            <a:off x="302525" y="3317632"/>
            <a:ext cx="5793475" cy="2381071"/>
          </a:xfrm>
        </p:spPr>
        <p:txBody>
          <a:bodyPr vert="horz" lIns="91440" tIns="45720" rIns="91440" bIns="45720" rtlCol="0">
            <a:normAutofit/>
          </a:bodyPr>
          <a:lstStyle/>
          <a:p>
            <a:pPr marL="0" indent="0" algn="just">
              <a:buNone/>
            </a:pPr>
            <a:r>
              <a:rPr lang="en-US" sz="2400" b="1" dirty="0" err="1">
                <a:latin typeface="Times New Roman" panose="02020603050405020304" pitchFamily="18" charset="0"/>
                <a:cs typeface="Times New Roman" panose="02020603050405020304" pitchFamily="18" charset="0"/>
              </a:rPr>
              <a:t>Tyrimo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priemonės</a:t>
            </a:r>
            <a:r>
              <a:rPr lang="en-US" sz="2400" b="1" dirty="0">
                <a:latin typeface="Times New Roman" panose="02020603050405020304" pitchFamily="18" charset="0"/>
                <a:cs typeface="Times New Roman" panose="02020603050405020304" pitchFamily="18" charset="0"/>
              </a:rPr>
              <a:t>:</a:t>
            </a:r>
            <a:endParaRPr lang="lt-LT" sz="2400" b="1" dirty="0">
              <a:latin typeface="Times New Roman" panose="02020603050405020304" pitchFamily="18" charset="0"/>
              <a:cs typeface="Times New Roman" panose="02020603050405020304" pitchFamily="18" charset="0"/>
            </a:endParaRPr>
          </a:p>
          <a:p>
            <a:pPr marL="383540" indent="-383540" algn="just"/>
            <a:r>
              <a:rPr lang="en-US" sz="2400" dirty="0" err="1">
                <a:latin typeface="Times New Roman" panose="02020603050405020304" pitchFamily="18" charset="0"/>
                <a:cs typeface="Times New Roman" panose="02020603050405020304" pitchFamily="18" charset="0"/>
              </a:rPr>
              <a:t>SiC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kristalas</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lgn="just"/>
            <a:r>
              <a:rPr lang="en-US" sz="2400" dirty="0" err="1">
                <a:latin typeface="Times New Roman" panose="02020603050405020304" pitchFamily="18" charset="0"/>
                <a:cs typeface="Times New Roman" panose="02020603050405020304" pitchFamily="18" charset="0"/>
              </a:rPr>
              <a:t>Maitinimo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šaltinis</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lgn="just"/>
            <a:r>
              <a:rPr lang="en-US" sz="2400" dirty="0" err="1">
                <a:latin typeface="Times New Roman" panose="02020603050405020304" pitchFamily="18" charset="0"/>
                <a:cs typeface="Times New Roman" panose="02020603050405020304" pitchFamily="18" charset="0"/>
              </a:rPr>
              <a:t>Rezistoriai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83540" indent="-383540" algn="just"/>
            <a:r>
              <a:rPr lang="en-US" sz="2400" dirty="0" err="1">
                <a:latin typeface="Times New Roman" panose="02020603050405020304" pitchFamily="18" charset="0"/>
                <a:cs typeface="Times New Roman" panose="02020603050405020304" pitchFamily="18" charset="0"/>
              </a:rPr>
              <a:t>Jungiamieji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laidai</a:t>
            </a:r>
            <a:r>
              <a:rPr lang="lt-LT"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5" name="Picture 4" descr="A battery with wires connected to it">
            <a:extLst>
              <a:ext uri="{FF2B5EF4-FFF2-40B4-BE49-F238E27FC236}">
                <a16:creationId xmlns:a16="http://schemas.microsoft.com/office/drawing/2014/main" id="{9DD6920F-7BF1-EB8B-F619-ECEE6E2D5126}"/>
              </a:ext>
            </a:extLst>
          </p:cNvPr>
          <p:cNvPicPr>
            <a:picLocks noChangeAspect="1"/>
          </p:cNvPicPr>
          <p:nvPr/>
        </p:nvPicPr>
        <p:blipFill rotWithShape="1">
          <a:blip r:embed="rId2"/>
          <a:srcRect l="5421" r="5836"/>
          <a:stretch/>
        </p:blipFill>
        <p:spPr>
          <a:xfrm>
            <a:off x="7102053" y="10"/>
            <a:ext cx="5089948" cy="6857990"/>
          </a:xfrm>
          <a:prstGeom prst="rect">
            <a:avLst/>
          </a:prstGeom>
        </p:spPr>
      </p:pic>
      <p:sp>
        <p:nvSpPr>
          <p:cNvPr id="4" name="Rectangle 3">
            <a:extLst>
              <a:ext uri="{FF2B5EF4-FFF2-40B4-BE49-F238E27FC236}">
                <a16:creationId xmlns:a16="http://schemas.microsoft.com/office/drawing/2014/main" id="{17E2BF19-E0A9-4BD0-A4F0-B270A50B193E}"/>
              </a:ext>
            </a:extLst>
          </p:cNvPr>
          <p:cNvSpPr/>
          <p:nvPr/>
        </p:nvSpPr>
        <p:spPr>
          <a:xfrm>
            <a:off x="407963" y="380999"/>
            <a:ext cx="6694089" cy="1200329"/>
          </a:xfrm>
          <a:prstGeom prst="rect">
            <a:avLst/>
          </a:prstGeom>
        </p:spPr>
        <p:txBody>
          <a:bodyPr wrap="square">
            <a:spAutoFit/>
          </a:bodyPr>
          <a:lstStyle/>
          <a:p>
            <a:pPr marL="383540" indent="-383540" algn="just"/>
            <a:r>
              <a:rPr lang="lt-LT" sz="2400" b="1" dirty="0">
                <a:latin typeface="Times New Roman" panose="02020603050405020304" pitchFamily="18" charset="0"/>
                <a:cs typeface="Times New Roman" panose="02020603050405020304" pitchFamily="18" charset="0"/>
              </a:rPr>
              <a:t>Tyrimo tikslas:</a:t>
            </a:r>
          </a:p>
          <a:p>
            <a:pPr marL="383540" indent="-383540" algn="just">
              <a:buFont typeface="Arial" panose="020B0604020202020204" pitchFamily="34" charset="0"/>
              <a:buChar char="•"/>
            </a:pPr>
            <a:r>
              <a:rPr lang="lt-LT" sz="2400" dirty="0">
                <a:latin typeface="Times New Roman" panose="02020603050405020304" pitchFamily="18" charset="0"/>
                <a:cs typeface="Times New Roman" panose="02020603050405020304" pitchFamily="18" charset="0"/>
              </a:rPr>
              <a:t>Sukurti šviesos diodo protototipą, naudojant silicio karbido (SiC) kristalus.</a:t>
            </a:r>
          </a:p>
        </p:txBody>
      </p:sp>
      <p:sp>
        <p:nvSpPr>
          <p:cNvPr id="8" name="Rectangle 7">
            <a:extLst>
              <a:ext uri="{FF2B5EF4-FFF2-40B4-BE49-F238E27FC236}">
                <a16:creationId xmlns:a16="http://schemas.microsoft.com/office/drawing/2014/main" id="{4F790DAA-B50F-4B92-8775-3CEAC5160DA5}"/>
              </a:ext>
            </a:extLst>
          </p:cNvPr>
          <p:cNvSpPr/>
          <p:nvPr/>
        </p:nvSpPr>
        <p:spPr>
          <a:xfrm>
            <a:off x="302525" y="1849315"/>
            <a:ext cx="6792563" cy="1200329"/>
          </a:xfrm>
          <a:prstGeom prst="rect">
            <a:avLst/>
          </a:prstGeom>
        </p:spPr>
        <p:txBody>
          <a:bodyPr wrap="square">
            <a:spAutoFit/>
          </a:bodyPr>
          <a:lstStyle/>
          <a:p>
            <a:pPr marL="383540" indent="-383540"/>
            <a:r>
              <a:rPr lang="lt-LT" sz="2400" b="1" dirty="0">
                <a:latin typeface="Times New Roman" panose="02020603050405020304" pitchFamily="18" charset="0"/>
                <a:cs typeface="Times New Roman" panose="02020603050405020304" pitchFamily="18" charset="0"/>
              </a:rPr>
              <a:t>Hipotezė:</a:t>
            </a:r>
          </a:p>
          <a:p>
            <a:pPr marL="383540" indent="-38354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Srovei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tekant</a:t>
            </a:r>
            <a:r>
              <a:rPr lang="en-US" sz="2400" dirty="0">
                <a:latin typeface="Times New Roman" panose="02020603050405020304" pitchFamily="18" charset="0"/>
                <a:cs typeface="Times New Roman" panose="02020603050405020304" pitchFamily="18" charset="0"/>
              </a:rPr>
              <a:t> pro </a:t>
            </a:r>
            <a:r>
              <a:rPr lang="en-US" sz="2400" dirty="0" err="1">
                <a:latin typeface="Times New Roman" panose="02020603050405020304" pitchFamily="18" charset="0"/>
                <a:cs typeface="Times New Roman" panose="02020603050405020304" pitchFamily="18" charset="0"/>
              </a:rPr>
              <a:t>SiC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susidaro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silpna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geltona</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žalia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spalva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9768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65598-620C-756D-A1D5-585E7C524574}"/>
              </a:ext>
            </a:extLst>
          </p:cNvPr>
          <p:cNvSpPr>
            <a:spLocks noGrp="1"/>
          </p:cNvSpPr>
          <p:nvPr>
            <p:ph type="title"/>
          </p:nvPr>
        </p:nvSpPr>
        <p:spPr>
          <a:xfrm>
            <a:off x="236104" y="305972"/>
            <a:ext cx="1902186" cy="1485900"/>
          </a:xfrm>
        </p:spPr>
        <p:txBody>
          <a:bodyPr>
            <a:normAutofit/>
          </a:bodyPr>
          <a:lstStyle/>
          <a:p>
            <a:r>
              <a:rPr lang="en-US" sz="2400" b="1" dirty="0" err="1">
                <a:latin typeface="Times New Roman" panose="02020603050405020304" pitchFamily="18" charset="0"/>
                <a:cs typeface="Times New Roman" panose="02020603050405020304" pitchFamily="18" charset="0"/>
              </a:rPr>
              <a:t>Tyrimo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eiga</a:t>
            </a:r>
            <a:r>
              <a:rPr lang="en-US" sz="2400" b="1"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E7CC3C03-E430-1873-206A-07CA10169186}"/>
              </a:ext>
            </a:extLst>
          </p:cNvPr>
          <p:cNvSpPr>
            <a:spLocks noGrp="1"/>
          </p:cNvSpPr>
          <p:nvPr>
            <p:ph idx="1"/>
          </p:nvPr>
        </p:nvSpPr>
        <p:spPr>
          <a:xfrm>
            <a:off x="236104" y="2004646"/>
            <a:ext cx="4378099" cy="2103120"/>
          </a:xfrm>
        </p:spPr>
        <p:txBody>
          <a:bodyPr vert="horz" lIns="91440" tIns="45720" rIns="91440" bIns="45720" rtlCol="0">
            <a:normAutofit/>
          </a:bodyPr>
          <a:lstStyle/>
          <a:p>
            <a:pPr algn="just"/>
            <a:r>
              <a:rPr lang="lt-LT" sz="2400" dirty="0">
                <a:latin typeface="Times New Roman" panose="02020603050405020304" pitchFamily="18" charset="0"/>
                <a:cs typeface="Times New Roman" panose="02020603050405020304" pitchFamily="18" charset="0"/>
              </a:rPr>
              <a:t>Šaltinio teigiamas polis pajungiamas prie SiC kristalo krašto, o neigiamas su plonu, smailiu konduktorium priliečiamas prie kristalo. Stebimi rezultatai.</a:t>
            </a:r>
            <a:endParaRPr lang="en-US" sz="2400" dirty="0">
              <a:latin typeface="Times New Roman" panose="02020603050405020304" pitchFamily="18" charset="0"/>
              <a:cs typeface="Times New Roman" panose="02020603050405020304" pitchFamily="18" charset="0"/>
            </a:endParaRPr>
          </a:p>
        </p:txBody>
      </p:sp>
      <p:pic>
        <p:nvPicPr>
          <p:cNvPr id="5" name="Picture 4" descr="A close up of a hand holding a silver object&#10;&#10;Description automatically generated">
            <a:extLst>
              <a:ext uri="{FF2B5EF4-FFF2-40B4-BE49-F238E27FC236}">
                <a16:creationId xmlns:a16="http://schemas.microsoft.com/office/drawing/2014/main" id="{497F5455-845F-B00B-C608-E20E4E896539}"/>
              </a:ext>
            </a:extLst>
          </p:cNvPr>
          <p:cNvPicPr>
            <a:picLocks noChangeAspect="1"/>
          </p:cNvPicPr>
          <p:nvPr/>
        </p:nvPicPr>
        <p:blipFill rotWithShape="1">
          <a:blip r:embed="rId2"/>
          <a:srcRect t="26464" b="29687"/>
          <a:stretch/>
        </p:blipFill>
        <p:spPr>
          <a:xfrm>
            <a:off x="4895557" y="1"/>
            <a:ext cx="7201281" cy="6506728"/>
          </a:xfrm>
          <a:prstGeom prst="rect">
            <a:avLst/>
          </a:prstGeom>
        </p:spPr>
      </p:pic>
    </p:spTree>
    <p:extLst>
      <p:ext uri="{BB962C8B-B14F-4D97-AF65-F5344CB8AC3E}">
        <p14:creationId xmlns:p14="http://schemas.microsoft.com/office/powerpoint/2010/main" val="3321403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8F3519-CD3D-44EC-AB04-B5E130192711}"/>
              </a:ext>
            </a:extLst>
          </p:cNvPr>
          <p:cNvPicPr>
            <a:picLocks noChangeAspect="1"/>
          </p:cNvPicPr>
          <p:nvPr/>
        </p:nvPicPr>
        <p:blipFill rotWithShape="1">
          <a:blip r:embed="rId2"/>
          <a:srcRect t="6307" b="14125"/>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7DE4C5C6-90DA-A879-5AE3-93CBFB002A1D}"/>
              </a:ext>
            </a:extLst>
          </p:cNvPr>
          <p:cNvSpPr>
            <a:spLocks noGrp="1"/>
          </p:cNvSpPr>
          <p:nvPr>
            <p:ph idx="1"/>
          </p:nvPr>
        </p:nvSpPr>
        <p:spPr>
          <a:xfrm>
            <a:off x="1326038" y="3837256"/>
            <a:ext cx="8718294" cy="2452687"/>
          </a:xfrm>
        </p:spPr>
        <p:txBody>
          <a:bodyPr vert="horz" lIns="91440" tIns="45720" rIns="91440" bIns="45720" rtlCol="0" anchor="ctr">
            <a:noAutofit/>
          </a:bodyPr>
          <a:lstStyle/>
          <a:p>
            <a:pPr marL="0" indent="0">
              <a:buNone/>
            </a:pPr>
            <a:r>
              <a:rPr lang="lt-LT" sz="2400" b="1" dirty="0">
                <a:latin typeface="Times New Roman" panose="02020603050405020304" pitchFamily="18" charset="0"/>
                <a:cs typeface="Times New Roman" panose="02020603050405020304" pitchFamily="18" charset="0"/>
              </a:rPr>
              <a:t>Tyrimo išvados:</a:t>
            </a:r>
          </a:p>
          <a:p>
            <a:pPr marL="383540" indent="-383540"/>
            <a:r>
              <a:rPr lang="lt-LT" sz="2400" dirty="0">
                <a:latin typeface="Times New Roman" panose="02020603050405020304" pitchFamily="18" charset="0"/>
                <a:cs typeface="Times New Roman" panose="02020603050405020304" pitchFamily="18" charset="0"/>
              </a:rPr>
              <a:t>Išgauta šviesa nebuvo ryški, teko išjungt visas šviesas.</a:t>
            </a:r>
          </a:p>
          <a:p>
            <a:pPr marL="383540" indent="-383540"/>
            <a:r>
              <a:rPr lang="lt-LT" sz="2400" dirty="0">
                <a:latin typeface="Times New Roman" panose="02020603050405020304" pitchFamily="18" charset="0"/>
                <a:cs typeface="Times New Roman" panose="02020603050405020304" pitchFamily="18" charset="0"/>
              </a:rPr>
              <a:t>Daug energijos buvo išeikvota, kristalas labai įkaito.</a:t>
            </a:r>
          </a:p>
          <a:p>
            <a:pPr marL="383540" indent="-383540"/>
            <a:r>
              <a:rPr lang="lt-LT" sz="2400" dirty="0">
                <a:latin typeface="Times New Roman" panose="02020603050405020304" pitchFamily="18" charset="0"/>
                <a:cs typeface="Times New Roman" panose="02020603050405020304" pitchFamily="18" charset="0"/>
              </a:rPr>
              <a:t>Atitaikyti tinkama srovę, įtampą buvo sudėtinga.</a:t>
            </a:r>
          </a:p>
          <a:p>
            <a:pPr marL="383540" indent="-383540"/>
            <a:r>
              <a:rPr lang="lt-LT" sz="2400" dirty="0">
                <a:latin typeface="Times New Roman" panose="02020603050405020304" pitchFamily="18" charset="0"/>
                <a:cs typeface="Times New Roman" panose="02020603050405020304" pitchFamily="18" charset="0"/>
              </a:rPr>
              <a:t>Silicio karbidas (</a:t>
            </a:r>
            <a:r>
              <a:rPr lang="lt-LT" sz="2400" noProof="1">
                <a:latin typeface="Times New Roman" panose="02020603050405020304" pitchFamily="18" charset="0"/>
                <a:cs typeface="Times New Roman" panose="02020603050405020304" pitchFamily="18" charset="0"/>
              </a:rPr>
              <a:t>SiC</a:t>
            </a:r>
            <a:r>
              <a:rPr lang="lt-LT" sz="2400" dirty="0">
                <a:latin typeface="Times New Roman" panose="02020603050405020304" pitchFamily="18" charset="0"/>
                <a:cs typeface="Times New Roman" panose="02020603050405020304" pitchFamily="18" charset="0"/>
              </a:rPr>
              <a:t>) turi </a:t>
            </a:r>
            <a:r>
              <a:rPr lang="lt-LT" sz="2400" dirty="0">
                <a:latin typeface="Times New Roman" panose="02020603050405020304" pitchFamily="18" charset="0"/>
                <a:ea typeface="+mn-lt"/>
                <a:cs typeface="Times New Roman" panose="02020603050405020304" pitchFamily="18" charset="0"/>
              </a:rPr>
              <a:t>elektroliuminescencinę savybę.</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14965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49729C-388E-7FDF-AF07-47A82BD66D2F}"/>
              </a:ext>
            </a:extLst>
          </p:cNvPr>
          <p:cNvSpPr>
            <a:spLocks noGrp="1"/>
          </p:cNvSpPr>
          <p:nvPr>
            <p:ph type="ctrTitle"/>
          </p:nvPr>
        </p:nvSpPr>
        <p:spPr>
          <a:xfrm>
            <a:off x="917955" y="2834107"/>
            <a:ext cx="4036334" cy="2387600"/>
          </a:xfrm>
        </p:spPr>
        <p:txBody>
          <a:bodyPr anchor="t">
            <a:normAutofit/>
          </a:bodyPr>
          <a:lstStyle/>
          <a:p>
            <a:pPr algn="l"/>
            <a:r>
              <a:rPr lang="lt-LT" sz="5400" b="1" dirty="0">
                <a:latin typeface="Times New Roman" panose="02020603050405020304" pitchFamily="18" charset="0"/>
                <a:cs typeface="Times New Roman" panose="02020603050405020304" pitchFamily="18" charset="0"/>
              </a:rPr>
              <a:t>Testas</a:t>
            </a:r>
          </a:p>
        </p:txBody>
      </p:sp>
      <p:grpSp>
        <p:nvGrpSpPr>
          <p:cNvPr id="1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D24C6EC-A4A4-4964-A796-72CEB52D7AAE}"/>
              </a:ext>
            </a:extLst>
          </p:cNvPr>
          <p:cNvPicPr>
            <a:picLocks noChangeAspect="1"/>
          </p:cNvPicPr>
          <p:nvPr/>
        </p:nvPicPr>
        <p:blipFill>
          <a:blip r:embed="rId2"/>
          <a:stretch>
            <a:fillRect/>
          </a:stretch>
        </p:blipFill>
        <p:spPr>
          <a:xfrm>
            <a:off x="4030404" y="857332"/>
            <a:ext cx="7428089" cy="5051099"/>
          </a:xfrm>
          <a:prstGeom prst="rect">
            <a:avLst/>
          </a:prstGeom>
        </p:spPr>
      </p:pic>
    </p:spTree>
    <p:extLst>
      <p:ext uri="{BB962C8B-B14F-4D97-AF65-F5344CB8AC3E}">
        <p14:creationId xmlns:p14="http://schemas.microsoft.com/office/powerpoint/2010/main" val="3944483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3998-946D-F936-169A-48CFE5567ABD}"/>
              </a:ext>
            </a:extLst>
          </p:cNvPr>
          <p:cNvSpPr>
            <a:spLocks noGrp="1"/>
          </p:cNvSpPr>
          <p:nvPr>
            <p:ph type="title"/>
          </p:nvPr>
        </p:nvSpPr>
        <p:spPr>
          <a:xfrm>
            <a:off x="481013" y="3752849"/>
            <a:ext cx="3290887" cy="2452687"/>
          </a:xfrm>
        </p:spPr>
        <p:txBody>
          <a:bodyPr anchor="ctr">
            <a:normAutofit/>
          </a:bodyPr>
          <a:lstStyle/>
          <a:p>
            <a:pPr marL="742950" indent="-742950">
              <a:buAutoNum type="arabicPeriod"/>
            </a:pPr>
            <a:r>
              <a:rPr lang="lt-LT" sz="4000" dirty="0">
                <a:latin typeface="Times New Roman" panose="02020603050405020304" pitchFamily="18" charset="0"/>
                <a:cs typeface="Times New Roman" panose="02020603050405020304" pitchFamily="18" charset="0"/>
              </a:rPr>
              <a:t>Kas yra šviesos diodai?</a:t>
            </a:r>
          </a:p>
        </p:txBody>
      </p:sp>
      <p:pic>
        <p:nvPicPr>
          <p:cNvPr id="4" name="Picture 3">
            <a:extLst>
              <a:ext uri="{FF2B5EF4-FFF2-40B4-BE49-F238E27FC236}">
                <a16:creationId xmlns:a16="http://schemas.microsoft.com/office/drawing/2014/main" id="{5E13AA99-F6BA-4877-959E-9A271F1D229C}"/>
              </a:ext>
            </a:extLst>
          </p:cNvPr>
          <p:cNvPicPr>
            <a:picLocks noChangeAspect="1"/>
          </p:cNvPicPr>
          <p:nvPr/>
        </p:nvPicPr>
        <p:blipFill rotWithShape="1">
          <a:blip r:embed="rId2"/>
          <a:srcRect t="11783"/>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82C2FEF7-CA1C-0324-9B75-3346C4421D9F}"/>
              </a:ext>
            </a:extLst>
          </p:cNvPr>
          <p:cNvSpPr>
            <a:spLocks noGrp="1"/>
          </p:cNvSpPr>
          <p:nvPr>
            <p:ph idx="1"/>
          </p:nvPr>
        </p:nvSpPr>
        <p:spPr>
          <a:xfrm>
            <a:off x="4223983" y="3752851"/>
            <a:ext cx="6678480" cy="2113378"/>
          </a:xfrm>
          <a:solidFill>
            <a:schemeClr val="tx2">
              <a:lumMod val="10000"/>
              <a:lumOff val="90000"/>
            </a:schemeClr>
          </a:solidFill>
        </p:spPr>
        <p:txBody>
          <a:bodyPr vert="horz" lIns="91440" tIns="45720" rIns="91440" bIns="45720" rtlCol="0" anchor="ctr">
            <a:normAutofit/>
          </a:bodyPr>
          <a:lstStyle/>
          <a:p>
            <a:pPr marL="457200" indent="-457200">
              <a:buAutoNum type="alphaLcParenR"/>
            </a:pPr>
            <a:r>
              <a:rPr lang="lt-LT" sz="2400" dirty="0">
                <a:latin typeface="Times New Roman" panose="02020603050405020304" pitchFamily="18" charset="0"/>
                <a:cs typeface="Times New Roman" panose="02020603050405020304" pitchFamily="18" charset="0"/>
              </a:rPr>
              <a:t>Lempos skleidžiamos šviesos intensyvumas.</a:t>
            </a:r>
          </a:p>
          <a:p>
            <a:pPr marL="457200" indent="-457200">
              <a:buAutoNum type="alphaLcParenR"/>
            </a:pPr>
            <a:r>
              <a:rPr lang="lt-LT" sz="2400" dirty="0">
                <a:latin typeface="Times New Roman" panose="02020603050405020304" pitchFamily="18" charset="0"/>
                <a:ea typeface="+mn-lt"/>
                <a:cs typeface="Times New Roman" panose="02020603050405020304" pitchFamily="18" charset="0"/>
              </a:rPr>
              <a:t>Puslaidininkinis įtaisas, skleidžiantis šviesą.</a:t>
            </a:r>
          </a:p>
          <a:p>
            <a:pPr marL="457200" indent="-457200">
              <a:buAutoNum type="alphaLcParenR"/>
            </a:pPr>
            <a:r>
              <a:rPr lang="lt-LT" sz="2400" dirty="0">
                <a:latin typeface="Times New Roman" panose="02020603050405020304" pitchFamily="18" charset="0"/>
                <a:ea typeface="+mn-lt"/>
                <a:cs typeface="Times New Roman" panose="02020603050405020304" pitchFamily="18" charset="0"/>
              </a:rPr>
              <a:t>Bet koks prietaisas, kuris skleidžia šviesą.</a:t>
            </a:r>
          </a:p>
        </p:txBody>
      </p:sp>
    </p:spTree>
    <p:extLst>
      <p:ext uri="{BB962C8B-B14F-4D97-AF65-F5344CB8AC3E}">
        <p14:creationId xmlns:p14="http://schemas.microsoft.com/office/powerpoint/2010/main" val="31007838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FCB89A-3EEF-DFFF-59BB-63A3F7F9CAF5}"/>
              </a:ext>
            </a:extLst>
          </p:cNvPr>
          <p:cNvSpPr>
            <a:spLocks noGrp="1"/>
          </p:cNvSpPr>
          <p:nvPr>
            <p:ph type="title"/>
          </p:nvPr>
        </p:nvSpPr>
        <p:spPr>
          <a:xfrm>
            <a:off x="640080" y="325369"/>
            <a:ext cx="4368602" cy="1956841"/>
          </a:xfrm>
        </p:spPr>
        <p:txBody>
          <a:bodyPr anchor="b">
            <a:normAutofit/>
          </a:bodyPr>
          <a:lstStyle/>
          <a:p>
            <a:r>
              <a:rPr lang="lt-LT" sz="3400" dirty="0">
                <a:latin typeface="Times New Roman" panose="02020603050405020304" pitchFamily="18" charset="0"/>
                <a:cs typeface="Times New Roman" panose="02020603050405020304" pitchFamily="18" charset="0"/>
              </a:rPr>
              <a:t>2. Kokios elektringosios dalelės perneša elektros krūvį puslaidininkiuose?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C659C85-496A-C6A1-A8E2-FAD52A4B04B5}"/>
              </a:ext>
            </a:extLst>
          </p:cNvPr>
          <p:cNvSpPr>
            <a:spLocks noGrp="1"/>
          </p:cNvSpPr>
          <p:nvPr>
            <p:ph idx="1"/>
          </p:nvPr>
        </p:nvSpPr>
        <p:spPr>
          <a:xfrm>
            <a:off x="640081" y="2872899"/>
            <a:ext cx="3931920" cy="2052200"/>
          </a:xfrm>
          <a:solidFill>
            <a:schemeClr val="tx2">
              <a:lumMod val="10000"/>
              <a:lumOff val="90000"/>
            </a:schemeClr>
          </a:solidFill>
        </p:spPr>
        <p:txBody>
          <a:bodyPr vert="horz" lIns="91440" tIns="45720" rIns="91440" bIns="45720" rtlCol="0">
            <a:normAutofit/>
          </a:bodyPr>
          <a:lstStyle/>
          <a:p>
            <a:pPr marL="457200" indent="-457200">
              <a:buAutoNum type="alphaLcParenR"/>
            </a:pPr>
            <a:r>
              <a:rPr lang="lt-LT" sz="2400" dirty="0">
                <a:latin typeface="Times New Roman" panose="02020603050405020304" pitchFamily="18" charset="0"/>
                <a:cs typeface="Times New Roman" panose="02020603050405020304" pitchFamily="18" charset="0"/>
              </a:rPr>
              <a:t>Tik laisvieji elektronai.</a:t>
            </a:r>
          </a:p>
          <a:p>
            <a:pPr marL="457200" indent="-457200">
              <a:buAutoNum type="alphaLcParenR"/>
            </a:pPr>
            <a:r>
              <a:rPr lang="lt-LT" sz="2400" dirty="0">
                <a:latin typeface="Times New Roman" panose="02020603050405020304" pitchFamily="18" charset="0"/>
                <a:cs typeface="Times New Roman" panose="02020603050405020304" pitchFamily="18" charset="0"/>
              </a:rPr>
              <a:t>Tik jonai.</a:t>
            </a:r>
          </a:p>
          <a:p>
            <a:pPr marL="457200" indent="-457200">
              <a:buAutoNum type="alphaLcParenR"/>
            </a:pPr>
            <a:r>
              <a:rPr lang="lt-LT" sz="2400" dirty="0">
                <a:latin typeface="Times New Roman" panose="02020603050405020304" pitchFamily="18" charset="0"/>
                <a:cs typeface="Times New Roman" panose="02020603050405020304" pitchFamily="18" charset="0"/>
              </a:rPr>
              <a:t>Elektronai ir skylės.</a:t>
            </a:r>
          </a:p>
          <a:p>
            <a:pPr marL="457200" indent="-457200">
              <a:buAutoNum type="alphaLcParenR"/>
            </a:pPr>
            <a:r>
              <a:rPr lang="lt-LT" sz="2400" dirty="0">
                <a:latin typeface="Times New Roman" panose="02020603050405020304" pitchFamily="18" charset="0"/>
                <a:cs typeface="Times New Roman" panose="02020603050405020304" pitchFamily="18" charset="0"/>
              </a:rPr>
              <a:t>Elektronai ir jonai.</a:t>
            </a:r>
          </a:p>
        </p:txBody>
      </p:sp>
      <p:pic>
        <p:nvPicPr>
          <p:cNvPr id="4" name="Picture 3">
            <a:extLst>
              <a:ext uri="{FF2B5EF4-FFF2-40B4-BE49-F238E27FC236}">
                <a16:creationId xmlns:a16="http://schemas.microsoft.com/office/drawing/2014/main" id="{775ABCA5-7D63-45C8-B5A7-CB292232A2CD}"/>
              </a:ext>
            </a:extLst>
          </p:cNvPr>
          <p:cNvPicPr>
            <a:picLocks noChangeAspect="1"/>
          </p:cNvPicPr>
          <p:nvPr/>
        </p:nvPicPr>
        <p:blipFill rotWithShape="1">
          <a:blip r:embed="rId2"/>
          <a:srcRect l="4575" r="4830"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670369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F405C0C-BD17-9D86-E221-0507B0F5B7DF}"/>
              </a:ext>
            </a:extLst>
          </p:cNvPr>
          <p:cNvSpPr>
            <a:spLocks noGrp="1"/>
          </p:cNvSpPr>
          <p:nvPr>
            <p:ph type="title"/>
          </p:nvPr>
        </p:nvSpPr>
        <p:spPr>
          <a:xfrm>
            <a:off x="1137034" y="609597"/>
            <a:ext cx="9392421" cy="1330841"/>
          </a:xfrm>
        </p:spPr>
        <p:txBody>
          <a:bodyPr>
            <a:normAutofit/>
          </a:bodyPr>
          <a:lstStyle/>
          <a:p>
            <a:r>
              <a:rPr lang="lt-LT" dirty="0"/>
              <a:t>3</a:t>
            </a:r>
            <a:r>
              <a:rPr lang="lt-LT" dirty="0">
                <a:latin typeface="Times New Roman" panose="02020603050405020304" pitchFamily="18" charset="0"/>
                <a:cs typeface="Times New Roman" panose="02020603050405020304" pitchFamily="18" charset="0"/>
              </a:rPr>
              <a:t>. Kuri savybė būdinga šviesos diodams?</a:t>
            </a:r>
          </a:p>
        </p:txBody>
      </p:sp>
      <p:sp>
        <p:nvSpPr>
          <p:cNvPr id="3" name="Content Placeholder 2">
            <a:extLst>
              <a:ext uri="{FF2B5EF4-FFF2-40B4-BE49-F238E27FC236}">
                <a16:creationId xmlns:a16="http://schemas.microsoft.com/office/drawing/2014/main" id="{C07C9784-ED2A-61D6-5DD5-F0E4342B8863}"/>
              </a:ext>
            </a:extLst>
          </p:cNvPr>
          <p:cNvSpPr>
            <a:spLocks noGrp="1"/>
          </p:cNvSpPr>
          <p:nvPr>
            <p:ph idx="1"/>
          </p:nvPr>
        </p:nvSpPr>
        <p:spPr>
          <a:xfrm>
            <a:off x="513668" y="2479439"/>
            <a:ext cx="4958966" cy="1656186"/>
          </a:xfrm>
          <a:solidFill>
            <a:schemeClr val="tx2">
              <a:lumMod val="10000"/>
              <a:lumOff val="90000"/>
            </a:schemeClr>
          </a:solidFill>
        </p:spPr>
        <p:txBody>
          <a:bodyPr vert="horz" lIns="91440" tIns="45720" rIns="91440" bIns="45720" rtlCol="0">
            <a:normAutofit/>
          </a:bodyPr>
          <a:lstStyle/>
          <a:p>
            <a:pPr marL="457200" indent="-457200">
              <a:buAutoNum type="alphaLcParenR"/>
            </a:pPr>
            <a:r>
              <a:rPr lang="lt-LT" sz="2400" noProof="1">
                <a:latin typeface="Times New Roman" panose="02020603050405020304" pitchFamily="18" charset="0"/>
                <a:ea typeface="+mn-lt"/>
                <a:cs typeface="Times New Roman" panose="02020603050405020304" pitchFamily="18" charset="0"/>
              </a:rPr>
              <a:t>Elektroliuminescencija.</a:t>
            </a:r>
          </a:p>
          <a:p>
            <a:pPr marL="457200" indent="-457200">
              <a:buAutoNum type="alphaLcParenR"/>
            </a:pPr>
            <a:r>
              <a:rPr lang="lt-LT" sz="2400" noProof="1">
                <a:latin typeface="Times New Roman" panose="02020603050405020304" pitchFamily="18" charset="0"/>
                <a:cs typeface="Times New Roman" panose="02020603050405020304" pitchFamily="18" charset="0"/>
              </a:rPr>
              <a:t>Fotolicencija.</a:t>
            </a:r>
          </a:p>
          <a:p>
            <a:pPr marL="457200" indent="-457200">
              <a:buAutoNum type="alphaLcParenR"/>
            </a:pPr>
            <a:r>
              <a:rPr lang="lt-LT" sz="2400" noProof="1">
                <a:latin typeface="Times New Roman" panose="02020603050405020304" pitchFamily="18" charset="0"/>
                <a:cs typeface="Times New Roman" panose="02020603050405020304" pitchFamily="18" charset="0"/>
              </a:rPr>
              <a:t>Fotosintezė.</a:t>
            </a:r>
          </a:p>
        </p:txBody>
      </p:sp>
      <p:pic>
        <p:nvPicPr>
          <p:cNvPr id="4" name="Picture 3">
            <a:extLst>
              <a:ext uri="{FF2B5EF4-FFF2-40B4-BE49-F238E27FC236}">
                <a16:creationId xmlns:a16="http://schemas.microsoft.com/office/drawing/2014/main" id="{F7286491-5992-41E6-B134-E6FD57ABDF7B}"/>
              </a:ext>
            </a:extLst>
          </p:cNvPr>
          <p:cNvPicPr>
            <a:picLocks noChangeAspect="1"/>
          </p:cNvPicPr>
          <p:nvPr/>
        </p:nvPicPr>
        <p:blipFill>
          <a:blip r:embed="rId2"/>
          <a:stretch>
            <a:fillRect/>
          </a:stretch>
        </p:blipFill>
        <p:spPr>
          <a:xfrm>
            <a:off x="6719367" y="2811875"/>
            <a:ext cx="4788505" cy="2501993"/>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99062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8D718E-6F9A-F7A2-9BC8-943C594EAD11}"/>
              </a:ext>
            </a:extLst>
          </p:cNvPr>
          <p:cNvSpPr>
            <a:spLocks noGrp="1"/>
          </p:cNvSpPr>
          <p:nvPr>
            <p:ph type="title"/>
          </p:nvPr>
        </p:nvSpPr>
        <p:spPr>
          <a:xfrm>
            <a:off x="515067" y="308083"/>
            <a:ext cx="5013536" cy="2106787"/>
          </a:xfrm>
        </p:spPr>
        <p:txBody>
          <a:bodyPr anchor="b">
            <a:noAutofit/>
          </a:bodyPr>
          <a:lstStyle/>
          <a:p>
            <a:r>
              <a:rPr lang="lt-LT" sz="4000" dirty="0">
                <a:latin typeface="Times New Roman" panose="02020603050405020304" pitchFamily="18" charset="0"/>
                <a:cs typeface="Times New Roman" panose="02020603050405020304" pitchFamily="18" charset="0"/>
              </a:rPr>
              <a:t>4. Ar šviesos diodamas išgaunant spalvas </a:t>
            </a:r>
            <a:br>
              <a:rPr lang="lt-LT" sz="4000" dirty="0">
                <a:latin typeface="Times New Roman" panose="02020603050405020304" pitchFamily="18" charset="0"/>
                <a:cs typeface="Times New Roman" panose="02020603050405020304" pitchFamily="18" charset="0"/>
              </a:rPr>
            </a:br>
            <a:r>
              <a:rPr lang="lt-LT" sz="4000" dirty="0">
                <a:latin typeface="Times New Roman" panose="02020603050405020304" pitchFamily="18" charset="0"/>
                <a:cs typeface="Times New Roman" panose="02020603050405020304" pitchFamily="18" charset="0"/>
              </a:rPr>
              <a:t>reikalingas filtras?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C6612CC-F7D6-65FD-7E1A-534D573B87C5}"/>
              </a:ext>
            </a:extLst>
          </p:cNvPr>
          <p:cNvSpPr>
            <a:spLocks noGrp="1"/>
          </p:cNvSpPr>
          <p:nvPr>
            <p:ph idx="1"/>
          </p:nvPr>
        </p:nvSpPr>
        <p:spPr>
          <a:xfrm>
            <a:off x="766690" y="3238659"/>
            <a:ext cx="2412608" cy="1206732"/>
          </a:xfrm>
          <a:solidFill>
            <a:schemeClr val="tx2">
              <a:lumMod val="10000"/>
              <a:lumOff val="90000"/>
            </a:schemeClr>
          </a:solidFill>
        </p:spPr>
        <p:txBody>
          <a:bodyPr vert="horz" lIns="91440" tIns="45720" rIns="91440" bIns="45720" rtlCol="0">
            <a:normAutofit/>
          </a:bodyPr>
          <a:lstStyle/>
          <a:p>
            <a:pPr marL="457200" indent="-457200">
              <a:buAutoNum type="alphaLcParenR"/>
            </a:pPr>
            <a:r>
              <a:rPr lang="en-US" sz="2400" dirty="0" err="1">
                <a:latin typeface="Times New Roman" panose="02020603050405020304" pitchFamily="18" charset="0"/>
                <a:cs typeface="Times New Roman" panose="02020603050405020304" pitchFamily="18" charset="0"/>
              </a:rPr>
              <a:t>Taip</a:t>
            </a:r>
            <a:endParaRPr lang="en-US" sz="2400" dirty="0">
              <a:latin typeface="Times New Roman" panose="02020603050405020304" pitchFamily="18" charset="0"/>
              <a:cs typeface="Times New Roman" panose="02020603050405020304" pitchFamily="18" charset="0"/>
            </a:endParaRPr>
          </a:p>
          <a:p>
            <a:pPr marL="457200" indent="-457200">
              <a:buAutoNum type="alphaLcParenR"/>
            </a:pPr>
            <a:r>
              <a:rPr lang="en-US" sz="2400" dirty="0">
                <a:latin typeface="Times New Roman" panose="02020603050405020304" pitchFamily="18" charset="0"/>
                <a:cs typeface="Times New Roman" panose="02020603050405020304" pitchFamily="18" charset="0"/>
              </a:rPr>
              <a:t>Ne</a:t>
            </a:r>
          </a:p>
        </p:txBody>
      </p:sp>
      <p:pic>
        <p:nvPicPr>
          <p:cNvPr id="4" name="Picture 3">
            <a:extLst>
              <a:ext uri="{FF2B5EF4-FFF2-40B4-BE49-F238E27FC236}">
                <a16:creationId xmlns:a16="http://schemas.microsoft.com/office/drawing/2014/main" id="{2C6921AD-2950-4930-AF1F-5159BC896ACC}"/>
              </a:ext>
            </a:extLst>
          </p:cNvPr>
          <p:cNvPicPr>
            <a:picLocks noChangeAspect="1"/>
          </p:cNvPicPr>
          <p:nvPr/>
        </p:nvPicPr>
        <p:blipFill rotWithShape="1">
          <a:blip r:embed="rId2"/>
          <a:srcRect t="806"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347562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5403-458A-84A1-068F-8D49A6A237F5}"/>
              </a:ext>
            </a:extLst>
          </p:cNvPr>
          <p:cNvSpPr>
            <a:spLocks noGrp="1"/>
          </p:cNvSpPr>
          <p:nvPr>
            <p:ph type="title"/>
          </p:nvPr>
        </p:nvSpPr>
        <p:spPr>
          <a:xfrm>
            <a:off x="481013" y="3752849"/>
            <a:ext cx="3742969" cy="2452687"/>
          </a:xfrm>
        </p:spPr>
        <p:txBody>
          <a:bodyPr anchor="ctr">
            <a:normAutofit/>
          </a:bodyPr>
          <a:lstStyle/>
          <a:p>
            <a:r>
              <a:rPr lang="lt-LT" sz="4000" dirty="0">
                <a:latin typeface="Times New Roman" panose="02020603050405020304" pitchFamily="18" charset="0"/>
                <a:cs typeface="Times New Roman" panose="02020603050405020304" pitchFamily="18" charset="0"/>
              </a:rPr>
              <a:t>5. Ar šviesos diodams svarbus poliškumas?</a:t>
            </a:r>
          </a:p>
        </p:txBody>
      </p:sp>
      <p:pic>
        <p:nvPicPr>
          <p:cNvPr id="4" name="Picture 3">
            <a:extLst>
              <a:ext uri="{FF2B5EF4-FFF2-40B4-BE49-F238E27FC236}">
                <a16:creationId xmlns:a16="http://schemas.microsoft.com/office/drawing/2014/main" id="{4FE63C1D-179B-48B7-8A26-097E58890B1C}"/>
              </a:ext>
            </a:extLst>
          </p:cNvPr>
          <p:cNvPicPr>
            <a:picLocks noChangeAspect="1"/>
          </p:cNvPicPr>
          <p:nvPr/>
        </p:nvPicPr>
        <p:blipFill rotWithShape="1">
          <a:blip r:embed="rId2"/>
          <a:srcRect t="1829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623E34ED-32CB-ADAE-EDCB-08F8DCFC6CF7}"/>
              </a:ext>
            </a:extLst>
          </p:cNvPr>
          <p:cNvSpPr>
            <a:spLocks noGrp="1"/>
          </p:cNvSpPr>
          <p:nvPr>
            <p:ph idx="1"/>
          </p:nvPr>
        </p:nvSpPr>
        <p:spPr>
          <a:xfrm>
            <a:off x="4979963" y="4206240"/>
            <a:ext cx="4909625" cy="1999297"/>
          </a:xfrm>
          <a:solidFill>
            <a:schemeClr val="tx2">
              <a:lumMod val="10000"/>
              <a:lumOff val="90000"/>
            </a:schemeClr>
          </a:solidFill>
        </p:spPr>
        <p:txBody>
          <a:bodyPr vert="horz" lIns="91440" tIns="45720" rIns="91440" bIns="45720" rtlCol="0" anchor="ctr">
            <a:normAutofit/>
          </a:bodyPr>
          <a:lstStyle/>
          <a:p>
            <a:pPr marL="457200" indent="-457200">
              <a:buAutoNum type="alphaLcParenR"/>
            </a:pPr>
            <a:r>
              <a:rPr lang="lt-LT" sz="2400" dirty="0">
                <a:latin typeface="Times New Roman" panose="02020603050405020304" pitchFamily="18" charset="0"/>
                <a:cs typeface="Times New Roman" panose="02020603050405020304" pitchFamily="18" charset="0"/>
              </a:rPr>
              <a:t>Taip</a:t>
            </a:r>
          </a:p>
          <a:p>
            <a:pPr marL="457200" indent="-457200">
              <a:buAutoNum type="alphaLcParenR"/>
            </a:pPr>
            <a:r>
              <a:rPr lang="lt-LT" sz="2400" dirty="0">
                <a:latin typeface="Times New Roman" panose="02020603050405020304" pitchFamily="18" charset="0"/>
                <a:cs typeface="Times New Roman" panose="02020603050405020304" pitchFamily="18" charset="0"/>
              </a:rPr>
              <a:t>Ne</a:t>
            </a:r>
          </a:p>
          <a:p>
            <a:pPr marL="457200" indent="-457200">
              <a:buAutoNum type="alphaLcParenR"/>
            </a:pPr>
            <a:r>
              <a:rPr lang="lt-LT" sz="2400" dirty="0">
                <a:latin typeface="Times New Roman" panose="02020603050405020304" pitchFamily="18" charset="0"/>
                <a:cs typeface="Times New Roman" panose="02020603050405020304" pitchFamily="18" charset="0"/>
              </a:rPr>
              <a:t>Priklauso nuo šviesos diodo tipo.</a:t>
            </a:r>
          </a:p>
        </p:txBody>
      </p:sp>
    </p:spTree>
    <p:extLst>
      <p:ext uri="{BB962C8B-B14F-4D97-AF65-F5344CB8AC3E}">
        <p14:creationId xmlns:p14="http://schemas.microsoft.com/office/powerpoint/2010/main" val="18289973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F111BB-9EF1-57FA-9BC9-D23028E27C69}"/>
              </a:ext>
            </a:extLst>
          </p:cNvPr>
          <p:cNvSpPr>
            <a:spLocks noGrp="1"/>
          </p:cNvSpPr>
          <p:nvPr>
            <p:ph type="title"/>
          </p:nvPr>
        </p:nvSpPr>
        <p:spPr>
          <a:xfrm>
            <a:off x="1115568" y="548640"/>
            <a:ext cx="10168128" cy="1179576"/>
          </a:xfrm>
        </p:spPr>
        <p:txBody>
          <a:bodyPr>
            <a:normAutofit/>
          </a:bodyPr>
          <a:lstStyle/>
          <a:p>
            <a:r>
              <a:rPr lang="lt-LT" sz="4000">
                <a:latin typeface="Times New Roman" panose="02020603050405020304" pitchFamily="18" charset="0"/>
                <a:cs typeface="Times New Roman" panose="02020603050405020304" pitchFamily="18" charset="0"/>
              </a:rPr>
              <a:t>6. Kokios spalvos LED atsirado vėliausiai?</a:t>
            </a:r>
          </a:p>
        </p:txBody>
      </p:sp>
      <p:sp>
        <p:nvSpPr>
          <p:cNvPr id="15" name="Rectangle 14">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E0123BF-74EF-493E-9B8D-5849BBC19754}"/>
              </a:ext>
            </a:extLst>
          </p:cNvPr>
          <p:cNvPicPr>
            <a:picLocks noChangeAspect="1"/>
          </p:cNvPicPr>
          <p:nvPr/>
        </p:nvPicPr>
        <p:blipFill rotWithShape="1">
          <a:blip r:embed="rId2"/>
          <a:srcRect l="507" r="-3" b="-3"/>
          <a:stretch/>
        </p:blipFill>
        <p:spPr>
          <a:xfrm>
            <a:off x="0" y="2478024"/>
            <a:ext cx="6918159" cy="3694176"/>
          </a:xfrm>
          <a:prstGeom prst="rect">
            <a:avLst/>
          </a:prstGeom>
        </p:spPr>
      </p:pic>
      <p:sp>
        <p:nvSpPr>
          <p:cNvPr id="3" name="Content Placeholder 2">
            <a:extLst>
              <a:ext uri="{FF2B5EF4-FFF2-40B4-BE49-F238E27FC236}">
                <a16:creationId xmlns:a16="http://schemas.microsoft.com/office/drawing/2014/main" id="{55F1C475-0715-629F-238B-FF5F9A52E34C}"/>
              </a:ext>
            </a:extLst>
          </p:cNvPr>
          <p:cNvSpPr>
            <a:spLocks noGrp="1"/>
          </p:cNvSpPr>
          <p:nvPr>
            <p:ph idx="1"/>
          </p:nvPr>
        </p:nvSpPr>
        <p:spPr>
          <a:xfrm>
            <a:off x="8438394" y="2923970"/>
            <a:ext cx="2576609" cy="2122111"/>
          </a:xfrm>
          <a:solidFill>
            <a:schemeClr val="tx2">
              <a:lumMod val="10000"/>
              <a:lumOff val="90000"/>
            </a:schemeClr>
          </a:solidFill>
        </p:spPr>
        <p:txBody>
          <a:bodyPr vert="horz" lIns="91440" tIns="45720" rIns="91440" bIns="45720" rtlCol="0" anchor="ctr">
            <a:normAutofit/>
          </a:bodyPr>
          <a:lstStyle/>
          <a:p>
            <a:pPr marL="457200" indent="-457200" algn="just">
              <a:buAutoNum type="alphaLcParenR"/>
            </a:pPr>
            <a:r>
              <a:rPr lang="lt-LT" sz="2400" dirty="0">
                <a:latin typeface="Times New Roman" panose="02020603050405020304" pitchFamily="18" charset="0"/>
                <a:cs typeface="Times New Roman" panose="02020603050405020304" pitchFamily="18" charset="0"/>
              </a:rPr>
              <a:t>Raudonas</a:t>
            </a:r>
          </a:p>
          <a:p>
            <a:pPr marL="457200" indent="-457200" algn="just">
              <a:buAutoNum type="alphaLcParenR"/>
            </a:pPr>
            <a:r>
              <a:rPr lang="lt-LT" sz="2400" dirty="0">
                <a:latin typeface="Times New Roman" panose="02020603050405020304" pitchFamily="18" charset="0"/>
                <a:cs typeface="Times New Roman" panose="02020603050405020304" pitchFamily="18" charset="0"/>
              </a:rPr>
              <a:t>Juodas</a:t>
            </a:r>
          </a:p>
          <a:p>
            <a:pPr marL="457200" indent="-457200" algn="just">
              <a:buAutoNum type="alphaLcParenR"/>
            </a:pPr>
            <a:r>
              <a:rPr lang="lt-LT" sz="2400" dirty="0">
                <a:latin typeface="Times New Roman" panose="02020603050405020304" pitchFamily="18" charset="0"/>
                <a:cs typeface="Times New Roman" panose="02020603050405020304" pitchFamily="18" charset="0"/>
              </a:rPr>
              <a:t>Mėlynas</a:t>
            </a:r>
          </a:p>
        </p:txBody>
      </p:sp>
    </p:spTree>
    <p:extLst>
      <p:ext uri="{BB962C8B-B14F-4D97-AF65-F5344CB8AC3E}">
        <p14:creationId xmlns:p14="http://schemas.microsoft.com/office/powerpoint/2010/main" val="4452915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DE458C-6274-AB0A-578B-A81ECB49D668}"/>
              </a:ext>
            </a:extLst>
          </p:cNvPr>
          <p:cNvSpPr>
            <a:spLocks noGrp="1"/>
          </p:cNvSpPr>
          <p:nvPr>
            <p:ph type="title"/>
          </p:nvPr>
        </p:nvSpPr>
        <p:spPr>
          <a:xfrm>
            <a:off x="638881" y="670218"/>
            <a:ext cx="10909640" cy="1065836"/>
          </a:xfrm>
        </p:spPr>
        <p:txBody>
          <a:bodyPr vert="horz" lIns="91440" tIns="45720" rIns="91440" bIns="45720" rtlCol="0" anchor="ctr">
            <a:noAutofit/>
          </a:bodyPr>
          <a:lstStyle/>
          <a:p>
            <a:pPr algn="ctr"/>
            <a:r>
              <a:rPr lang="en-US" sz="4000" dirty="0">
                <a:latin typeface="Times New Roman" panose="02020603050405020304" pitchFamily="18" charset="0"/>
                <a:cs typeface="Times New Roman" panose="02020603050405020304" pitchFamily="18" charset="0"/>
              </a:rPr>
              <a:t>7. </a:t>
            </a:r>
            <a:r>
              <a:rPr lang="en-US" sz="4000" dirty="0" err="1">
                <a:latin typeface="Times New Roman" panose="02020603050405020304" pitchFamily="18" charset="0"/>
                <a:cs typeface="Times New Roman" panose="02020603050405020304" pitchFamily="18" charset="0"/>
              </a:rPr>
              <a:t>Kuris</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pavaizduotų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puslaidininkinių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prietaisų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simbolių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yra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šviesos</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diodo</a:t>
            </a:r>
            <a:r>
              <a:rPr lang="en-US" sz="4000" dirty="0">
                <a:latin typeface="Times New Roman" panose="02020603050405020304" pitchFamily="18" charset="0"/>
                <a:cs typeface="Times New Roman" panose="02020603050405020304" pitchFamily="18" charset="0"/>
              </a:rPr>
              <a:t>?</a:t>
            </a:r>
          </a:p>
        </p:txBody>
      </p:sp>
      <p:sp>
        <p:nvSpPr>
          <p:cNvPr id="13"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5EC7D10-CBD5-4852-9743-D385804A264E}"/>
              </a:ext>
            </a:extLst>
          </p:cNvPr>
          <p:cNvPicPr>
            <a:picLocks noChangeAspect="1"/>
          </p:cNvPicPr>
          <p:nvPr/>
        </p:nvPicPr>
        <p:blipFill>
          <a:blip r:embed="rId2"/>
          <a:stretch>
            <a:fillRect/>
          </a:stretch>
        </p:blipFill>
        <p:spPr>
          <a:xfrm>
            <a:off x="292608" y="3067775"/>
            <a:ext cx="3758184" cy="2704058"/>
          </a:xfrm>
          <a:prstGeom prst="rect">
            <a:avLst/>
          </a:prstGeom>
        </p:spPr>
      </p:pic>
      <p:pic>
        <p:nvPicPr>
          <p:cNvPr id="5" name="Picture 4">
            <a:extLst>
              <a:ext uri="{FF2B5EF4-FFF2-40B4-BE49-F238E27FC236}">
                <a16:creationId xmlns:a16="http://schemas.microsoft.com/office/drawing/2014/main" id="{78D5EED0-457F-4A9E-B3D0-0BD63C86DF7B}"/>
              </a:ext>
            </a:extLst>
          </p:cNvPr>
          <p:cNvPicPr>
            <a:picLocks noChangeAspect="1"/>
          </p:cNvPicPr>
          <p:nvPr/>
        </p:nvPicPr>
        <p:blipFill>
          <a:blip r:embed="rId3"/>
          <a:stretch>
            <a:fillRect/>
          </a:stretch>
        </p:blipFill>
        <p:spPr>
          <a:xfrm>
            <a:off x="4216908" y="3215652"/>
            <a:ext cx="3758184" cy="2408305"/>
          </a:xfrm>
          <a:prstGeom prst="rect">
            <a:avLst/>
          </a:prstGeom>
        </p:spPr>
      </p:pic>
      <p:pic>
        <p:nvPicPr>
          <p:cNvPr id="6" name="Picture 5">
            <a:extLst>
              <a:ext uri="{FF2B5EF4-FFF2-40B4-BE49-F238E27FC236}">
                <a16:creationId xmlns:a16="http://schemas.microsoft.com/office/drawing/2014/main" id="{95437E70-B58F-4CB2-B7EB-10390CB40169}"/>
              </a:ext>
            </a:extLst>
          </p:cNvPr>
          <p:cNvPicPr>
            <a:picLocks noChangeAspect="1"/>
          </p:cNvPicPr>
          <p:nvPr/>
        </p:nvPicPr>
        <p:blipFill>
          <a:blip r:embed="rId4"/>
          <a:stretch>
            <a:fillRect/>
          </a:stretch>
        </p:blipFill>
        <p:spPr>
          <a:xfrm>
            <a:off x="8141208" y="3278621"/>
            <a:ext cx="3758184" cy="2282367"/>
          </a:xfrm>
          <a:prstGeom prst="rect">
            <a:avLst/>
          </a:prstGeom>
        </p:spPr>
      </p:pic>
      <p:sp>
        <p:nvSpPr>
          <p:cNvPr id="7" name="TextBox 6">
            <a:extLst>
              <a:ext uri="{FF2B5EF4-FFF2-40B4-BE49-F238E27FC236}">
                <a16:creationId xmlns:a16="http://schemas.microsoft.com/office/drawing/2014/main" id="{F421AA30-C4CE-4AA1-8E3F-8AA18CCD819F}"/>
              </a:ext>
            </a:extLst>
          </p:cNvPr>
          <p:cNvSpPr txBox="1"/>
          <p:nvPr/>
        </p:nvSpPr>
        <p:spPr>
          <a:xfrm>
            <a:off x="1535676" y="2227320"/>
            <a:ext cx="585417" cy="707886"/>
          </a:xfrm>
          <a:prstGeom prst="rect">
            <a:avLst/>
          </a:prstGeom>
          <a:noFill/>
        </p:spPr>
        <p:txBody>
          <a:bodyPr wrap="none" rtlCol="0">
            <a:spAutoFit/>
          </a:bodyPr>
          <a:lstStyle/>
          <a:p>
            <a:r>
              <a:rPr lang="lt-LT" sz="4000" dirty="0">
                <a:latin typeface="Times New Roman" panose="02020603050405020304" pitchFamily="18" charset="0"/>
                <a:cs typeface="Times New Roman" panose="02020603050405020304" pitchFamily="18" charset="0"/>
              </a:rPr>
              <a:t>a)</a:t>
            </a:r>
          </a:p>
        </p:txBody>
      </p:sp>
      <p:sp>
        <p:nvSpPr>
          <p:cNvPr id="8" name="Rectangle 7">
            <a:extLst>
              <a:ext uri="{FF2B5EF4-FFF2-40B4-BE49-F238E27FC236}">
                <a16:creationId xmlns:a16="http://schemas.microsoft.com/office/drawing/2014/main" id="{3C76FD73-7B35-4321-B6A1-98212C7288FE}"/>
              </a:ext>
            </a:extLst>
          </p:cNvPr>
          <p:cNvSpPr/>
          <p:nvPr/>
        </p:nvSpPr>
        <p:spPr>
          <a:xfrm>
            <a:off x="5682612" y="2272681"/>
            <a:ext cx="822178" cy="707886"/>
          </a:xfrm>
          <a:prstGeom prst="rect">
            <a:avLst/>
          </a:prstGeom>
        </p:spPr>
        <p:txBody>
          <a:bodyPr wrap="square">
            <a:spAutoFit/>
          </a:bodyPr>
          <a:lstStyle/>
          <a:p>
            <a:r>
              <a:rPr lang="lt-LT" sz="4000" dirty="0">
                <a:latin typeface="Times New Roman" panose="02020603050405020304" pitchFamily="18" charset="0"/>
                <a:cs typeface="Times New Roman" panose="02020603050405020304" pitchFamily="18" charset="0"/>
              </a:rPr>
              <a:t>b)</a:t>
            </a:r>
          </a:p>
        </p:txBody>
      </p:sp>
      <p:sp>
        <p:nvSpPr>
          <p:cNvPr id="9" name="Rectangle 8">
            <a:extLst>
              <a:ext uri="{FF2B5EF4-FFF2-40B4-BE49-F238E27FC236}">
                <a16:creationId xmlns:a16="http://schemas.microsoft.com/office/drawing/2014/main" id="{52E8B7B0-7D97-4985-AB23-2EFA4FE432E1}"/>
              </a:ext>
            </a:extLst>
          </p:cNvPr>
          <p:cNvSpPr/>
          <p:nvPr/>
        </p:nvSpPr>
        <p:spPr>
          <a:xfrm>
            <a:off x="9482495" y="2271770"/>
            <a:ext cx="583814" cy="707886"/>
          </a:xfrm>
          <a:prstGeom prst="rect">
            <a:avLst/>
          </a:prstGeom>
        </p:spPr>
        <p:txBody>
          <a:bodyPr wrap="none">
            <a:spAutoFit/>
          </a:bodyPr>
          <a:lstStyle/>
          <a:p>
            <a:r>
              <a:rPr lang="lt-LT" sz="4000" dirty="0">
                <a:latin typeface="Times New Roman" panose="02020603050405020304" pitchFamily="18" charset="0"/>
                <a:cs typeface="Times New Roman" panose="02020603050405020304" pitchFamily="18" charset="0"/>
              </a:rPr>
              <a:t>c)</a:t>
            </a:r>
          </a:p>
        </p:txBody>
      </p:sp>
    </p:spTree>
    <p:extLst>
      <p:ext uri="{BB962C8B-B14F-4D97-AF65-F5344CB8AC3E}">
        <p14:creationId xmlns:p14="http://schemas.microsoft.com/office/powerpoint/2010/main" val="2919273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00613BF-D6D8-43B0-D2A6-42194379FDFF}"/>
              </a:ext>
            </a:extLst>
          </p:cNvPr>
          <p:cNvSpPr>
            <a:spLocks noGrp="1"/>
          </p:cNvSpPr>
          <p:nvPr>
            <p:ph type="title"/>
          </p:nvPr>
        </p:nvSpPr>
        <p:spPr>
          <a:xfrm>
            <a:off x="1383564" y="348865"/>
            <a:ext cx="9718111" cy="1576446"/>
          </a:xfrm>
        </p:spPr>
        <p:txBody>
          <a:bodyPr anchor="ctr">
            <a:normAutofit/>
          </a:bodyPr>
          <a:lstStyle/>
          <a:p>
            <a:r>
              <a:rPr lang="lt-LT" sz="4000" dirty="0">
                <a:solidFill>
                  <a:srgbClr val="FFFFFF"/>
                </a:solidFill>
              </a:rPr>
              <a:t>8. </a:t>
            </a:r>
            <a:r>
              <a:rPr lang="lt-LT" sz="4000" dirty="0">
                <a:solidFill>
                  <a:srgbClr val="FFFFFF"/>
                </a:solidFill>
                <a:latin typeface="Times New Roman" panose="02020603050405020304" pitchFamily="18" charset="0"/>
                <a:cs typeface="Times New Roman" panose="02020603050405020304" pitchFamily="18" charset="0"/>
              </a:rPr>
              <a:t>Kada atsirado mėlynos spalvos šviesos diodas?</a:t>
            </a:r>
          </a:p>
        </p:txBody>
      </p:sp>
      <p:graphicFrame>
        <p:nvGraphicFramePr>
          <p:cNvPr id="5" name="Content Placeholder 2">
            <a:extLst>
              <a:ext uri="{FF2B5EF4-FFF2-40B4-BE49-F238E27FC236}">
                <a16:creationId xmlns:a16="http://schemas.microsoft.com/office/drawing/2014/main" id="{FFC816FE-7CC8-41E0-33CB-F549861A0C1A}"/>
              </a:ext>
            </a:extLst>
          </p:cNvPr>
          <p:cNvGraphicFramePr>
            <a:graphicFrameLocks noGrp="1"/>
          </p:cNvGraphicFramePr>
          <p:nvPr>
            <p:ph idx="1"/>
            <p:extLst>
              <p:ext uri="{D42A27DB-BD31-4B8C-83A1-F6EECF244321}">
                <p14:modId xmlns:p14="http://schemas.microsoft.com/office/powerpoint/2010/main" val="37461901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FB76216A-D651-495F-A094-9AF608CE7F9E}"/>
              </a:ext>
            </a:extLst>
          </p:cNvPr>
          <p:cNvPicPr>
            <a:picLocks noChangeAspect="1"/>
          </p:cNvPicPr>
          <p:nvPr/>
        </p:nvPicPr>
        <p:blipFill>
          <a:blip r:embed="rId7"/>
          <a:stretch>
            <a:fillRect/>
          </a:stretch>
        </p:blipFill>
        <p:spPr>
          <a:xfrm>
            <a:off x="1959705" y="2614698"/>
            <a:ext cx="8703606" cy="581106"/>
          </a:xfrm>
          <a:prstGeom prst="rect">
            <a:avLst/>
          </a:prstGeom>
        </p:spPr>
      </p:pic>
    </p:spTree>
    <p:extLst>
      <p:ext uri="{BB962C8B-B14F-4D97-AF65-F5344CB8AC3E}">
        <p14:creationId xmlns:p14="http://schemas.microsoft.com/office/powerpoint/2010/main" val="10346684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94CE9A-6230-5A1A-0798-7E6AF237A7B3}"/>
              </a:ext>
            </a:extLst>
          </p:cNvPr>
          <p:cNvSpPr>
            <a:spLocks noGrp="1"/>
          </p:cNvSpPr>
          <p:nvPr>
            <p:ph type="title"/>
          </p:nvPr>
        </p:nvSpPr>
        <p:spPr>
          <a:xfrm>
            <a:off x="640080" y="325369"/>
            <a:ext cx="4368602" cy="1956841"/>
          </a:xfrm>
        </p:spPr>
        <p:txBody>
          <a:bodyPr anchor="b">
            <a:normAutofit/>
          </a:bodyPr>
          <a:lstStyle/>
          <a:p>
            <a:r>
              <a:rPr lang="lt-LT" sz="5400" dirty="0"/>
              <a:t>9. </a:t>
            </a:r>
            <a:r>
              <a:rPr lang="lt-LT" sz="5400" dirty="0">
                <a:latin typeface="Times New Roman" panose="02020603050405020304" pitchFamily="18" charset="0"/>
                <a:cs typeface="Times New Roman" panose="02020603050405020304" pitchFamily="18" charset="0"/>
              </a:rPr>
              <a:t>Kylant temperatūrai?</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044FD64-C76C-4848-E5F0-A79FB38F1158}"/>
              </a:ext>
            </a:extLst>
          </p:cNvPr>
          <p:cNvSpPr>
            <a:spLocks noGrp="1"/>
          </p:cNvSpPr>
          <p:nvPr>
            <p:ph idx="1"/>
          </p:nvPr>
        </p:nvSpPr>
        <p:spPr>
          <a:xfrm>
            <a:off x="640080" y="2872899"/>
            <a:ext cx="4243589" cy="3320668"/>
          </a:xfrm>
          <a:solidFill>
            <a:schemeClr val="tx2">
              <a:lumMod val="10000"/>
              <a:lumOff val="90000"/>
            </a:schemeClr>
          </a:solidFill>
        </p:spPr>
        <p:txBody>
          <a:bodyPr vert="horz" lIns="91440" tIns="45720" rIns="91440" bIns="45720" rtlCol="0">
            <a:normAutofit/>
          </a:bodyPr>
          <a:lstStyle/>
          <a:p>
            <a:pPr marL="457200" indent="-457200">
              <a:buAutoNum type="alphaLcParenR"/>
            </a:pPr>
            <a:r>
              <a:rPr lang="lt-LT" sz="2400" dirty="0">
                <a:latin typeface="Times New Roman" panose="02020603050405020304" pitchFamily="18" charset="0"/>
                <a:cs typeface="Times New Roman" panose="02020603050405020304" pitchFamily="18" charset="0"/>
              </a:rPr>
              <a:t>Metalų savitoji varža mažėja.</a:t>
            </a:r>
            <a:endParaRPr lang="en-US" sz="2400" dirty="0">
              <a:latin typeface="Times New Roman" panose="02020603050405020304" pitchFamily="18" charset="0"/>
              <a:cs typeface="Times New Roman" panose="02020603050405020304" pitchFamily="18" charset="0"/>
            </a:endParaRPr>
          </a:p>
          <a:p>
            <a:pPr marL="457200" indent="-457200">
              <a:buAutoNum type="alphaLcParenR"/>
            </a:pPr>
            <a:r>
              <a:rPr lang="lt-LT" sz="2400" dirty="0">
                <a:latin typeface="Times New Roman" panose="02020603050405020304" pitchFamily="18" charset="0"/>
                <a:cs typeface="Times New Roman" panose="02020603050405020304" pitchFamily="18" charset="0"/>
              </a:rPr>
              <a:t>Puslaidininkių savitoji varža mažėja.</a:t>
            </a:r>
            <a:endParaRPr lang="en-US" sz="2400" dirty="0">
              <a:latin typeface="Times New Roman" panose="02020603050405020304" pitchFamily="18" charset="0"/>
              <a:cs typeface="Times New Roman" panose="02020603050405020304" pitchFamily="18" charset="0"/>
            </a:endParaRPr>
          </a:p>
          <a:p>
            <a:pPr marL="457200" indent="-457200">
              <a:buAutoNum type="alphaLcParenR"/>
            </a:pPr>
            <a:r>
              <a:rPr lang="lt-LT" sz="2400" dirty="0">
                <a:latin typeface="Times New Roman" panose="02020603050405020304" pitchFamily="18" charset="0"/>
                <a:cs typeface="Times New Roman" panose="02020603050405020304" pitchFamily="18" charset="0"/>
              </a:rPr>
              <a:t>Puslaidininkių savitoji varža didėja.</a:t>
            </a:r>
          </a:p>
          <a:p>
            <a:pPr marL="457200" indent="-457200">
              <a:buFont typeface="Arial" panose="020B0604020202020204" pitchFamily="34" charset="0"/>
              <a:buAutoNum type="alphaLcParenR"/>
            </a:pPr>
            <a:r>
              <a:rPr lang="lt-LT" sz="2400" dirty="0">
                <a:latin typeface="Times New Roman" panose="02020603050405020304" pitchFamily="18" charset="0"/>
                <a:cs typeface="Times New Roman" panose="02020603050405020304" pitchFamily="18" charset="0"/>
              </a:rPr>
              <a:t>Puslaidininkių savitoji varža išlieka pastovi.</a:t>
            </a:r>
            <a:endParaRPr lang="en-US" sz="2400" dirty="0">
              <a:latin typeface="Times New Roman" panose="02020603050405020304" pitchFamily="18" charset="0"/>
              <a:cs typeface="Times New Roman" panose="02020603050405020304" pitchFamily="18" charset="0"/>
            </a:endParaRPr>
          </a:p>
          <a:p>
            <a:pPr marL="457200" indent="-457200">
              <a:buAutoNum type="alphaLcParenR"/>
            </a:pPr>
            <a:endParaRPr lang="en-US" sz="2200" dirty="0"/>
          </a:p>
        </p:txBody>
      </p:sp>
      <p:pic>
        <p:nvPicPr>
          <p:cNvPr id="4" name="Picture 3">
            <a:extLst>
              <a:ext uri="{FF2B5EF4-FFF2-40B4-BE49-F238E27FC236}">
                <a16:creationId xmlns:a16="http://schemas.microsoft.com/office/drawing/2014/main" id="{DD1E844A-80DB-4B40-82C7-E940D56CFD5C}"/>
              </a:ext>
            </a:extLst>
          </p:cNvPr>
          <p:cNvPicPr>
            <a:picLocks noChangeAspect="1"/>
          </p:cNvPicPr>
          <p:nvPr/>
        </p:nvPicPr>
        <p:blipFill rotWithShape="1">
          <a:blip r:embed="rId2"/>
          <a:srcRect t="855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045334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4031A7-7F41-5A87-01AF-5E7190A8674D}"/>
              </a:ext>
            </a:extLst>
          </p:cNvPr>
          <p:cNvSpPr>
            <a:spLocks noGrp="1"/>
          </p:cNvSpPr>
          <p:nvPr>
            <p:ph type="title"/>
          </p:nvPr>
        </p:nvSpPr>
        <p:spPr>
          <a:xfrm>
            <a:off x="640080" y="325369"/>
            <a:ext cx="4368602" cy="1956841"/>
          </a:xfrm>
        </p:spPr>
        <p:txBody>
          <a:bodyPr anchor="b">
            <a:normAutofit/>
          </a:bodyPr>
          <a:lstStyle/>
          <a:p>
            <a:r>
              <a:rPr lang="lt-LT" sz="4000" dirty="0">
                <a:latin typeface="Times New Roman" panose="02020603050405020304" pitchFamily="18" charset="0"/>
                <a:cs typeface="Times New Roman" panose="02020603050405020304" pitchFamily="18" charset="0"/>
              </a:rPr>
              <a:t>10. Kas yra OLED?</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1D09F6-5B1C-7292-9A97-0A75F24E923E}"/>
              </a:ext>
            </a:extLst>
          </p:cNvPr>
          <p:cNvSpPr>
            <a:spLocks noGrp="1"/>
          </p:cNvSpPr>
          <p:nvPr>
            <p:ph idx="1"/>
          </p:nvPr>
        </p:nvSpPr>
        <p:spPr>
          <a:xfrm>
            <a:off x="640080" y="2872899"/>
            <a:ext cx="4243589" cy="1684604"/>
          </a:xfrm>
          <a:solidFill>
            <a:schemeClr val="tx2">
              <a:lumMod val="10000"/>
              <a:lumOff val="90000"/>
            </a:schemeClr>
          </a:solidFill>
        </p:spPr>
        <p:txBody>
          <a:bodyPr vert="horz" lIns="91440" tIns="45720" rIns="91440" bIns="45720" rtlCol="0">
            <a:noAutofit/>
          </a:bodyPr>
          <a:lstStyle/>
          <a:p>
            <a:pPr marL="457200" indent="-457200" algn="just">
              <a:buAutoNum type="alphaLcParenR"/>
            </a:pPr>
            <a:r>
              <a:rPr lang="lt-LT" sz="2400" dirty="0">
                <a:latin typeface="Times New Roman" panose="02020603050405020304" pitchFamily="18" charset="0"/>
                <a:cs typeface="Times New Roman" panose="02020603050405020304" pitchFamily="18" charset="0"/>
              </a:rPr>
              <a:t>Organiniai šviesos diodai.</a:t>
            </a:r>
          </a:p>
          <a:p>
            <a:pPr marL="457200" indent="-457200" algn="just">
              <a:buAutoNum type="alphaLcParenR"/>
            </a:pPr>
            <a:r>
              <a:rPr lang="lt-LT" sz="2400" dirty="0">
                <a:latin typeface="Times New Roman" panose="02020603050405020304" pitchFamily="18" charset="0"/>
                <a:cs typeface="Times New Roman" panose="02020603050405020304" pitchFamily="18" charset="0"/>
              </a:rPr>
              <a:t>Oranžiniai šviesos diodai.</a:t>
            </a:r>
          </a:p>
          <a:p>
            <a:pPr marL="457200" indent="-457200" algn="just">
              <a:buAutoNum type="alphaLcParenR"/>
            </a:pPr>
            <a:r>
              <a:rPr lang="lt-LT" sz="2400" dirty="0">
                <a:latin typeface="Times New Roman" panose="02020603050405020304" pitchFamily="18" charset="0"/>
                <a:cs typeface="Times New Roman" panose="02020603050405020304" pitchFamily="18" charset="0"/>
              </a:rPr>
              <a:t>Omnitroniniai LED.</a:t>
            </a:r>
          </a:p>
        </p:txBody>
      </p:sp>
      <p:pic>
        <p:nvPicPr>
          <p:cNvPr id="4" name="Picture 3">
            <a:extLst>
              <a:ext uri="{FF2B5EF4-FFF2-40B4-BE49-F238E27FC236}">
                <a16:creationId xmlns:a16="http://schemas.microsoft.com/office/drawing/2014/main" id="{0698DC39-E056-4A9A-BF95-D385638C47A7}"/>
              </a:ext>
            </a:extLst>
          </p:cNvPr>
          <p:cNvPicPr>
            <a:picLocks noChangeAspect="1"/>
          </p:cNvPicPr>
          <p:nvPr/>
        </p:nvPicPr>
        <p:blipFill rotWithShape="1">
          <a:blip r:embed="rId2"/>
          <a:srcRect l="8434" r="476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197876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4B976F-C2B7-89FE-A95A-A1A8425EE481}"/>
              </a:ext>
            </a:extLst>
          </p:cNvPr>
          <p:cNvSpPr>
            <a:spLocks noGrp="1"/>
          </p:cNvSpPr>
          <p:nvPr>
            <p:ph type="title"/>
          </p:nvPr>
        </p:nvSpPr>
        <p:spPr>
          <a:xfrm>
            <a:off x="640080" y="325369"/>
            <a:ext cx="4368602" cy="1956841"/>
          </a:xfrm>
        </p:spPr>
        <p:txBody>
          <a:bodyPr anchor="b">
            <a:normAutofit/>
          </a:bodyPr>
          <a:lstStyle/>
          <a:p>
            <a:r>
              <a:rPr lang="en-US" sz="5400">
                <a:latin typeface="Times New Roman" panose="02020603050405020304" pitchFamily="18" charset="0"/>
                <a:cs typeface="Times New Roman" panose="02020603050405020304" pitchFamily="18" charset="0"/>
              </a:rPr>
              <a:t>Test</a:t>
            </a:r>
            <a:r>
              <a:rPr lang="lt-LT" sz="5400">
                <a:latin typeface="Times New Roman" panose="02020603050405020304" pitchFamily="18" charset="0"/>
                <a:cs typeface="Times New Roman" panose="02020603050405020304" pitchFamily="18" charset="0"/>
              </a:rPr>
              <a:t>o</a:t>
            </a:r>
            <a:r>
              <a:rPr lang="en-US" sz="5400">
                <a:latin typeface="Times New Roman" panose="02020603050405020304" pitchFamily="18" charset="0"/>
                <a:cs typeface="Times New Roman" panose="02020603050405020304" pitchFamily="18" charset="0"/>
              </a:rPr>
              <a:t> atsakymai</a:t>
            </a:r>
            <a:r>
              <a:rPr lang="lt-LT" sz="5400">
                <a:latin typeface="Times New Roman" panose="02020603050405020304" pitchFamily="18" charset="0"/>
                <a:cs typeface="Times New Roman" panose="02020603050405020304" pitchFamily="18" charset="0"/>
              </a:rPr>
              <a:t>:</a:t>
            </a:r>
            <a:endParaRPr lang="en-US" sz="5400">
              <a:latin typeface="Times New Roman" panose="02020603050405020304" pitchFamily="18" charset="0"/>
              <a:cs typeface="Times New Roman" panose="02020603050405020304" pitchFamily="18" charset="0"/>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26E41C-A17E-A1F3-3DED-F1BC1861786C}"/>
              </a:ext>
            </a:extLst>
          </p:cNvPr>
          <p:cNvSpPr>
            <a:spLocks noGrp="1"/>
          </p:cNvSpPr>
          <p:nvPr>
            <p:ph idx="1"/>
          </p:nvPr>
        </p:nvSpPr>
        <p:spPr>
          <a:xfrm>
            <a:off x="640080" y="2872899"/>
            <a:ext cx="4368602" cy="3762830"/>
          </a:xfrm>
        </p:spPr>
        <p:txBody>
          <a:bodyPr vert="horz" lIns="91440" tIns="45720" rIns="91440" bIns="45720" rtlCol="0">
            <a:normAutofit/>
          </a:bodyPr>
          <a:lstStyle/>
          <a:p>
            <a:pPr marL="457200" indent="-457200">
              <a:buAutoNum type="arabicPeriod"/>
            </a:pPr>
            <a:r>
              <a:rPr lang="en-US" sz="3200" dirty="0">
                <a:latin typeface="Times New Roman" panose="02020603050405020304" pitchFamily="18" charset="0"/>
                <a:cs typeface="Times New Roman" panose="02020603050405020304" pitchFamily="18" charset="0"/>
              </a:rPr>
              <a:t>b)    6.    c)</a:t>
            </a:r>
          </a:p>
          <a:p>
            <a:pPr marL="457200" indent="-457200">
              <a:buAutoNum type="arabicPeriod"/>
            </a:pPr>
            <a:r>
              <a:rPr lang="en-US" sz="3200" dirty="0">
                <a:latin typeface="Times New Roman" panose="02020603050405020304" pitchFamily="18" charset="0"/>
                <a:cs typeface="Times New Roman" panose="02020603050405020304" pitchFamily="18" charset="0"/>
              </a:rPr>
              <a:t>c)    7.    a)</a:t>
            </a:r>
          </a:p>
          <a:p>
            <a:pPr marL="457200" indent="-457200">
              <a:buAutoNum type="arabicPeriod"/>
            </a:pPr>
            <a:r>
              <a:rPr lang="en-US" sz="3200" dirty="0">
                <a:latin typeface="Times New Roman" panose="02020603050405020304" pitchFamily="18" charset="0"/>
                <a:cs typeface="Times New Roman" panose="02020603050405020304" pitchFamily="18" charset="0"/>
              </a:rPr>
              <a:t>a)    8.    c)</a:t>
            </a:r>
          </a:p>
          <a:p>
            <a:pPr marL="457200" indent="-457200">
              <a:buAutoNum type="arabicPeriod"/>
            </a:pPr>
            <a:r>
              <a:rPr lang="en-US" sz="3200" dirty="0">
                <a:latin typeface="Times New Roman" panose="02020603050405020304" pitchFamily="18" charset="0"/>
                <a:cs typeface="Times New Roman" panose="02020603050405020304" pitchFamily="18" charset="0"/>
              </a:rPr>
              <a:t>b)    9.    b)</a:t>
            </a:r>
          </a:p>
          <a:p>
            <a:pPr marL="457200" indent="-457200">
              <a:buAutoNum type="arabicPeriod"/>
            </a:pPr>
            <a:r>
              <a:rPr lang="en-US" sz="3200" dirty="0">
                <a:latin typeface="Times New Roman" panose="02020603050405020304" pitchFamily="18" charset="0"/>
                <a:cs typeface="Times New Roman" panose="02020603050405020304" pitchFamily="18" charset="0"/>
              </a:rPr>
              <a:t>a)   10.   a)</a:t>
            </a:r>
          </a:p>
        </p:txBody>
      </p:sp>
      <p:pic>
        <p:nvPicPr>
          <p:cNvPr id="4" name="Picture 3">
            <a:extLst>
              <a:ext uri="{FF2B5EF4-FFF2-40B4-BE49-F238E27FC236}">
                <a16:creationId xmlns:a16="http://schemas.microsoft.com/office/drawing/2014/main" id="{6D29BF1E-4D31-4945-9EBC-786FF749A481}"/>
              </a:ext>
            </a:extLst>
          </p:cNvPr>
          <p:cNvPicPr>
            <a:picLocks noChangeAspect="1"/>
          </p:cNvPicPr>
          <p:nvPr/>
        </p:nvPicPr>
        <p:blipFill rotWithShape="1">
          <a:blip r:embed="rId2"/>
          <a:srcRect l="17357" r="2471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33244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Paveikslėlis, kuriame yra tekstas, baltas, Šriftas, ekrano kopija&#10;&#10;Automatiškai sugeneruotas aprašymas">
            <a:extLst>
              <a:ext uri="{FF2B5EF4-FFF2-40B4-BE49-F238E27FC236}">
                <a16:creationId xmlns:a16="http://schemas.microsoft.com/office/drawing/2014/main" id="{C33D9FBA-0E81-04F9-2294-5D1E84B00C30}"/>
              </a:ext>
            </a:extLst>
          </p:cNvPr>
          <p:cNvPicPr>
            <a:picLocks noGrp="1" noChangeAspect="1"/>
          </p:cNvPicPr>
          <p:nvPr>
            <p:ph idx="1"/>
          </p:nvPr>
        </p:nvPicPr>
        <p:blipFill>
          <a:blip r:embed="rId2"/>
          <a:stretch>
            <a:fillRect/>
          </a:stretch>
        </p:blipFill>
        <p:spPr>
          <a:xfrm>
            <a:off x="98474" y="126609"/>
            <a:ext cx="11690251" cy="6731391"/>
          </a:xfrm>
        </p:spPr>
      </p:pic>
      <p:sp>
        <p:nvSpPr>
          <p:cNvPr id="2" name="Oval 1">
            <a:extLst>
              <a:ext uri="{FF2B5EF4-FFF2-40B4-BE49-F238E27FC236}">
                <a16:creationId xmlns:a16="http://schemas.microsoft.com/office/drawing/2014/main" id="{FCDEE82F-4F19-45F7-9FA1-E87FA04FECA4}"/>
              </a:ext>
            </a:extLst>
          </p:cNvPr>
          <p:cNvSpPr/>
          <p:nvPr/>
        </p:nvSpPr>
        <p:spPr>
          <a:xfrm>
            <a:off x="1491175" y="5486400"/>
            <a:ext cx="520505" cy="3516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09362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39151" y="164003"/>
            <a:ext cx="1894478" cy="490066"/>
          </a:xfrm>
        </p:spPr>
        <p:txBody>
          <a:bodyPr>
            <a:noAutofit/>
          </a:bodyPr>
          <a:lstStyle/>
          <a:p>
            <a:r>
              <a:rPr lang="lt-LT" sz="2400" b="1" dirty="0">
                <a:latin typeface="Times New Roman" panose="02020603050405020304" pitchFamily="18" charset="0"/>
                <a:cs typeface="Times New Roman" panose="02020603050405020304" pitchFamily="18" charset="0"/>
              </a:rPr>
              <a:t>Uždavinys:</a:t>
            </a:r>
          </a:p>
        </p:txBody>
      </p:sp>
      <p:sp>
        <p:nvSpPr>
          <p:cNvPr id="3" name="Turinio vietos rezervavimo ženklas 2"/>
          <p:cNvSpPr>
            <a:spLocks noGrp="1"/>
          </p:cNvSpPr>
          <p:nvPr>
            <p:ph idx="1"/>
          </p:nvPr>
        </p:nvSpPr>
        <p:spPr>
          <a:xfrm>
            <a:off x="239151" y="764705"/>
            <a:ext cx="11605845" cy="3744416"/>
          </a:xfrm>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Linas nusprendė apskaičiuoti, kiek pinigų galima sutaupyti per metus, vieną tradicinę (kaitrinę) lemputę pakeitus viena šiuolaikine LED lempute. Linas pasirinko tokią LED lemputę, kuri užtikrintų panašų apšvietimą, kokį suteikia tradicinė lemputė.</a:t>
            </a:r>
          </a:p>
          <a:p>
            <a:pPr marL="0" indent="0" algn="just">
              <a:buNone/>
            </a:pPr>
            <a:r>
              <a:rPr lang="lt-LT" sz="2000" dirty="0">
                <a:latin typeface="Times New Roman" panose="02020603050405020304" pitchFamily="18" charset="0"/>
                <a:cs typeface="Times New Roman" panose="02020603050405020304" pitchFamily="18" charset="0"/>
              </a:rPr>
              <a:t>Skaičiuodamas Linas rėmėsi šiomis prielaidomis:</a:t>
            </a:r>
          </a:p>
          <a:p>
            <a:pPr algn="just"/>
            <a:r>
              <a:rPr lang="lt-LT" sz="2000" dirty="0">
                <a:latin typeface="Times New Roman" panose="02020603050405020304" pitchFamily="18" charset="0"/>
                <a:cs typeface="Times New Roman" panose="02020603050405020304" pitchFamily="18" charset="0"/>
              </a:rPr>
              <a:t>bandymo trukmė: t = 1 metai,</a:t>
            </a:r>
          </a:p>
          <a:p>
            <a:pPr algn="just"/>
            <a:r>
              <a:rPr lang="lt-LT" sz="2000" dirty="0">
                <a:latin typeface="Times New Roman" panose="02020603050405020304" pitchFamily="18" charset="0"/>
                <a:cs typeface="Times New Roman" panose="02020603050405020304" pitchFamily="18" charset="0"/>
              </a:rPr>
              <a:t>kasdienė lemputės švietimo trukmė: 𝑡𝑑 = 5 valandos per dieną,</a:t>
            </a:r>
          </a:p>
          <a:p>
            <a:pPr algn="just"/>
            <a:r>
              <a:rPr lang="lt-LT" sz="2000" dirty="0">
                <a:latin typeface="Times New Roman" panose="02020603050405020304" pitchFamily="18" charset="0"/>
                <a:cs typeface="Times New Roman" panose="02020603050405020304" pitchFamily="18" charset="0"/>
              </a:rPr>
              <a:t>tradicinės kaitrinės lemputės naudojama galia: 𝑃</a:t>
            </a:r>
            <a:r>
              <a:rPr lang="lt-LT" sz="1600" dirty="0">
                <a:latin typeface="Times New Roman" panose="02020603050405020304" pitchFamily="18" charset="0"/>
                <a:cs typeface="Times New Roman" panose="02020603050405020304" pitchFamily="18" charset="0"/>
              </a:rPr>
              <a:t>k</a:t>
            </a:r>
            <a:r>
              <a:rPr lang="lt-LT" sz="2000" dirty="0">
                <a:latin typeface="Times New Roman" panose="02020603050405020304" pitchFamily="18" charset="0"/>
                <a:cs typeface="Times New Roman" panose="02020603050405020304" pitchFamily="18" charset="0"/>
              </a:rPr>
              <a:t> = 75 W,</a:t>
            </a:r>
          </a:p>
          <a:p>
            <a:pPr algn="just"/>
            <a:r>
              <a:rPr lang="lt-LT" sz="2000" dirty="0">
                <a:latin typeface="Times New Roman" panose="02020603050405020304" pitchFamily="18" charset="0"/>
                <a:cs typeface="Times New Roman" panose="02020603050405020304" pitchFamily="18" charset="0"/>
              </a:rPr>
              <a:t>šiuolaikinės LED lemputės naudojama galia: 𝑃</a:t>
            </a:r>
            <a:r>
              <a:rPr lang="lt-LT" sz="1600" dirty="0">
                <a:latin typeface="Times New Roman" panose="02020603050405020304" pitchFamily="18" charset="0"/>
                <a:cs typeface="Times New Roman" panose="02020603050405020304" pitchFamily="18" charset="0"/>
              </a:rPr>
              <a:t>led</a:t>
            </a:r>
            <a:r>
              <a:rPr lang="lt-LT" sz="2000" dirty="0">
                <a:latin typeface="Times New Roman" panose="02020603050405020304" pitchFamily="18" charset="0"/>
                <a:cs typeface="Times New Roman" panose="02020603050405020304" pitchFamily="18" charset="0"/>
              </a:rPr>
              <a:t> = 12 W,</a:t>
            </a:r>
          </a:p>
          <a:p>
            <a:pPr algn="just"/>
            <a:r>
              <a:rPr lang="lt-LT" sz="2000" dirty="0">
                <a:latin typeface="Times New Roman" panose="02020603050405020304" pitchFamily="18" charset="0"/>
                <a:cs typeface="Times New Roman" panose="02020603050405020304" pitchFamily="18" charset="0"/>
              </a:rPr>
              <a:t>1 kWh elektros energijos kaina: 0,214 eur/kWh (standartinis).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576" y="4581128"/>
            <a:ext cx="241935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041" y="4549725"/>
            <a:ext cx="2232248" cy="1631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D4908208-1F52-F918-AC9D-1314D7709BEA}"/>
              </a:ext>
            </a:extLst>
          </p:cNvPr>
          <p:cNvSpPr txBox="1"/>
          <p:nvPr/>
        </p:nvSpPr>
        <p:spPr>
          <a:xfrm>
            <a:off x="239151" y="6269250"/>
            <a:ext cx="945832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latin typeface="Times New Roman" panose="02020603050405020304" pitchFamily="18" charset="0"/>
                <a:cs typeface="Times New Roman" panose="02020603050405020304" pitchFamily="18" charset="0"/>
              </a:rPr>
              <a:t>Apskaičiuokite pinigų sumą, kurią šiuo būdu Linas gali sutaupyti per vienus metus.</a:t>
            </a:r>
          </a:p>
        </p:txBody>
      </p:sp>
    </p:spTree>
    <p:extLst>
      <p:ext uri="{BB962C8B-B14F-4D97-AF65-F5344CB8AC3E}">
        <p14:creationId xmlns:p14="http://schemas.microsoft.com/office/powerpoint/2010/main" val="1143075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641465" y="1443387"/>
            <a:ext cx="4572000" cy="400110"/>
          </a:xfrm>
          <a:prstGeom prst="rect">
            <a:avLst/>
          </a:prstGeom>
        </p:spPr>
        <p:txBody>
          <a:bodyPr wrap="square">
            <a:spAutoFit/>
          </a:bodyPr>
          <a:lstStyle/>
          <a:p>
            <a:r>
              <a:rPr lang="pt-BR" sz="2000" dirty="0">
                <a:latin typeface="Times New Roman" panose="02020603050405020304" pitchFamily="18" charset="0"/>
                <a:cs typeface="Times New Roman" panose="02020603050405020304" pitchFamily="18" charset="0"/>
              </a:rPr>
              <a:t>𝑡 = 365 dienos ∙ 5 h</a:t>
            </a:r>
            <a:r>
              <a:rPr lang="lt-LT" sz="2000" dirty="0">
                <a:latin typeface="Times New Roman" panose="02020603050405020304" pitchFamily="18" charset="0"/>
                <a:cs typeface="Times New Roman" panose="02020603050405020304" pitchFamily="18" charset="0"/>
              </a:rPr>
              <a:t>/</a:t>
            </a:r>
            <a:r>
              <a:rPr lang="pt-BR" sz="2000" dirty="0">
                <a:latin typeface="Times New Roman" panose="02020603050405020304" pitchFamily="18" charset="0"/>
                <a:cs typeface="Times New Roman" panose="02020603050405020304" pitchFamily="18" charset="0"/>
              </a:rPr>
              <a:t>dieną = 1825 h</a:t>
            </a:r>
            <a:endParaRPr lang="lt-LT" sz="2000" dirty="0">
              <a:latin typeface="Times New Roman" panose="02020603050405020304" pitchFamily="18" charset="0"/>
              <a:cs typeface="Times New Roman" panose="02020603050405020304" pitchFamily="18" charset="0"/>
            </a:endParaRPr>
          </a:p>
        </p:txBody>
      </p:sp>
      <p:sp>
        <p:nvSpPr>
          <p:cNvPr id="5" name="Stačiakampis 4"/>
          <p:cNvSpPr/>
          <p:nvPr/>
        </p:nvSpPr>
        <p:spPr>
          <a:xfrm>
            <a:off x="664584" y="2661586"/>
            <a:ext cx="4572000" cy="923330"/>
          </a:xfrm>
          <a:prstGeom prst="rect">
            <a:avLst/>
          </a:prstGeom>
        </p:spPr>
        <p:txBody>
          <a:bodyPr wrap="square">
            <a:spAutoFit/>
          </a:bodyPr>
          <a:lstStyle/>
          <a:p>
            <a:r>
              <a:rPr lang="lt-LT" sz="1800" dirty="0">
                <a:latin typeface="Times New Roman" panose="02020603050405020304" pitchFamily="18" charset="0"/>
                <a:cs typeface="Times New Roman" panose="02020603050405020304" pitchFamily="18" charset="0"/>
              </a:rPr>
              <a:t>𝑃 = A/ 𝑡 </a:t>
            </a:r>
          </a:p>
          <a:p>
            <a:r>
              <a:rPr lang="lt-LT" sz="1800" dirty="0">
                <a:latin typeface="Times New Roman" panose="02020603050405020304" pitchFamily="18" charset="0"/>
                <a:cs typeface="Times New Roman" panose="02020603050405020304" pitchFamily="18" charset="0"/>
              </a:rPr>
              <a:t>A</a:t>
            </a:r>
            <a:r>
              <a:rPr lang="lt-LT" sz="1400" dirty="0">
                <a:latin typeface="Times New Roman" panose="02020603050405020304" pitchFamily="18" charset="0"/>
                <a:cs typeface="Times New Roman" panose="02020603050405020304" pitchFamily="18" charset="0"/>
              </a:rPr>
              <a:t>k</a:t>
            </a:r>
            <a:r>
              <a:rPr lang="lt-LT" sz="1800" dirty="0">
                <a:latin typeface="Times New Roman" panose="02020603050405020304" pitchFamily="18" charset="0"/>
                <a:cs typeface="Times New Roman" panose="02020603050405020304" pitchFamily="18" charset="0"/>
              </a:rPr>
              <a:t> = 𝑃</a:t>
            </a:r>
            <a:r>
              <a:rPr lang="lt-LT" sz="1400" dirty="0">
                <a:latin typeface="Times New Roman" panose="02020603050405020304" pitchFamily="18" charset="0"/>
                <a:cs typeface="Times New Roman" panose="02020603050405020304" pitchFamily="18" charset="0"/>
              </a:rPr>
              <a:t>k</a:t>
            </a:r>
            <a:r>
              <a:rPr lang="lt-LT" sz="1800" dirty="0">
                <a:latin typeface="Times New Roman" panose="02020603050405020304" pitchFamily="18" charset="0"/>
                <a:cs typeface="Times New Roman" panose="02020603050405020304" pitchFamily="18" charset="0"/>
              </a:rPr>
              <a:t> 𝑡 </a:t>
            </a:r>
          </a:p>
          <a:p>
            <a:r>
              <a:rPr lang="lt-LT" sz="1800" dirty="0">
                <a:latin typeface="Times New Roman" panose="02020603050405020304" pitchFamily="18" charset="0"/>
                <a:cs typeface="Times New Roman" panose="02020603050405020304" pitchFamily="18" charset="0"/>
              </a:rPr>
              <a:t>A</a:t>
            </a:r>
            <a:r>
              <a:rPr lang="lt-LT" sz="1400" dirty="0">
                <a:latin typeface="Times New Roman" panose="02020603050405020304" pitchFamily="18" charset="0"/>
                <a:cs typeface="Times New Roman" panose="02020603050405020304" pitchFamily="18" charset="0"/>
              </a:rPr>
              <a:t>led</a:t>
            </a:r>
            <a:r>
              <a:rPr lang="lt-LT" sz="1800" dirty="0">
                <a:latin typeface="Times New Roman" panose="02020603050405020304" pitchFamily="18" charset="0"/>
                <a:cs typeface="Times New Roman" panose="02020603050405020304" pitchFamily="18" charset="0"/>
              </a:rPr>
              <a:t> = 𝑃</a:t>
            </a:r>
            <a:r>
              <a:rPr lang="lt-LT" sz="1400" dirty="0">
                <a:latin typeface="Times New Roman" panose="02020603050405020304" pitchFamily="18" charset="0"/>
                <a:cs typeface="Times New Roman" panose="02020603050405020304" pitchFamily="18" charset="0"/>
              </a:rPr>
              <a:t>led</a:t>
            </a:r>
            <a:r>
              <a:rPr lang="lt-LT" sz="1800" dirty="0">
                <a:latin typeface="Times New Roman" panose="02020603050405020304" pitchFamily="18" charset="0"/>
                <a:cs typeface="Times New Roman" panose="02020603050405020304" pitchFamily="18" charset="0"/>
              </a:rPr>
              <a:t> 𝑡</a:t>
            </a:r>
          </a:p>
        </p:txBody>
      </p:sp>
      <p:sp>
        <p:nvSpPr>
          <p:cNvPr id="6" name="Stačiakampis 5"/>
          <p:cNvSpPr/>
          <p:nvPr/>
        </p:nvSpPr>
        <p:spPr>
          <a:xfrm>
            <a:off x="589883" y="3591327"/>
            <a:ext cx="6624736" cy="646331"/>
          </a:xfrm>
          <a:prstGeom prst="rect">
            <a:avLst/>
          </a:prstGeom>
        </p:spPr>
        <p:txBody>
          <a:bodyPr wrap="square">
            <a:spAutoFit/>
          </a:bodyPr>
          <a:lstStyle/>
          <a:p>
            <a:r>
              <a:rPr lang="lt-LT" sz="1800" dirty="0">
                <a:latin typeface="Times New Roman" panose="02020603050405020304" pitchFamily="18" charset="0"/>
                <a:cs typeface="Times New Roman" panose="02020603050405020304" pitchFamily="18" charset="0"/>
              </a:rPr>
              <a:t>A</a:t>
            </a:r>
            <a:r>
              <a:rPr lang="lt-LT" sz="1400" dirty="0">
                <a:latin typeface="Times New Roman" panose="02020603050405020304" pitchFamily="18" charset="0"/>
                <a:cs typeface="Times New Roman" panose="02020603050405020304" pitchFamily="18" charset="0"/>
              </a:rPr>
              <a:t>k</a:t>
            </a:r>
            <a:r>
              <a:rPr lang="lt-LT" sz="1800" dirty="0">
                <a:latin typeface="Times New Roman" panose="02020603050405020304" pitchFamily="18" charset="0"/>
                <a:cs typeface="Times New Roman" panose="02020603050405020304" pitchFamily="18" charset="0"/>
              </a:rPr>
              <a:t> = 75 W ∙ 1825 h = 136 875 Wh ≈ 137 kWh</a:t>
            </a:r>
          </a:p>
          <a:p>
            <a:r>
              <a:rPr lang="lt-LT" sz="1800" dirty="0">
                <a:latin typeface="Times New Roman" panose="02020603050405020304" pitchFamily="18" charset="0"/>
                <a:cs typeface="Times New Roman" panose="02020603050405020304" pitchFamily="18" charset="0"/>
              </a:rPr>
              <a:t>A</a:t>
            </a:r>
            <a:r>
              <a:rPr lang="lt-LT" sz="1400" dirty="0">
                <a:latin typeface="Times New Roman" panose="02020603050405020304" pitchFamily="18" charset="0"/>
                <a:cs typeface="Times New Roman" panose="02020603050405020304" pitchFamily="18" charset="0"/>
              </a:rPr>
              <a:t>led</a:t>
            </a:r>
            <a:r>
              <a:rPr lang="lt-LT" sz="1800" dirty="0">
                <a:latin typeface="Times New Roman" panose="02020603050405020304" pitchFamily="18" charset="0"/>
                <a:cs typeface="Times New Roman" panose="02020603050405020304" pitchFamily="18" charset="0"/>
              </a:rPr>
              <a:t> = 12 W ∙ 1825 h = 21 900 Wh = 21,9 kWh</a:t>
            </a:r>
          </a:p>
        </p:txBody>
      </p:sp>
      <p:sp>
        <p:nvSpPr>
          <p:cNvPr id="7" name="Stačiakampis 6"/>
          <p:cNvSpPr/>
          <p:nvPr/>
        </p:nvSpPr>
        <p:spPr>
          <a:xfrm>
            <a:off x="518513" y="4284494"/>
            <a:ext cx="8208912" cy="369332"/>
          </a:xfrm>
          <a:prstGeom prst="rect">
            <a:avLst/>
          </a:prstGeom>
        </p:spPr>
        <p:txBody>
          <a:bodyPr wrap="square">
            <a:spAutoFit/>
          </a:bodyPr>
          <a:lstStyle/>
          <a:p>
            <a:r>
              <a:rPr lang="lt-LT" sz="1800" dirty="0">
                <a:latin typeface="Times New Roman" panose="02020603050405020304" pitchFamily="18" charset="0"/>
                <a:cs typeface="Times New Roman" panose="02020603050405020304" pitchFamily="18" charset="0"/>
              </a:rPr>
              <a:t>Apskaičiuosime per metus sutaupytą elektros energijos kiekį:</a:t>
            </a:r>
          </a:p>
        </p:txBody>
      </p:sp>
      <p:sp>
        <p:nvSpPr>
          <p:cNvPr id="8" name="Stačiakampis 7"/>
          <p:cNvSpPr/>
          <p:nvPr/>
        </p:nvSpPr>
        <p:spPr>
          <a:xfrm>
            <a:off x="446505" y="628346"/>
            <a:ext cx="8280920" cy="707886"/>
          </a:xfrm>
          <a:prstGeom prst="rect">
            <a:avLst/>
          </a:prstGeom>
        </p:spPr>
        <p:txBody>
          <a:bodyPr wrap="square">
            <a:spAutoFit/>
          </a:bodyPr>
          <a:lstStyle/>
          <a:p>
            <a:pPr algn="just"/>
            <a:r>
              <a:rPr lang="lt-LT" sz="2000" dirty="0">
                <a:latin typeface="Times New Roman" panose="02020603050405020304" pitchFamily="18" charset="0"/>
                <a:cs typeface="Times New Roman" panose="02020603050405020304" pitchFamily="18" charset="0"/>
              </a:rPr>
              <a:t>Apskaičiuosime kaitrinės lemputės arba LED lemputės veikimo laiką per metus (remiantis prielaidomis):</a:t>
            </a:r>
          </a:p>
        </p:txBody>
      </p:sp>
      <p:sp>
        <p:nvSpPr>
          <p:cNvPr id="9" name="Stačiakampis 8"/>
          <p:cNvSpPr/>
          <p:nvPr/>
        </p:nvSpPr>
        <p:spPr>
          <a:xfrm>
            <a:off x="446506" y="1916833"/>
            <a:ext cx="11060866" cy="707886"/>
          </a:xfrm>
          <a:prstGeom prst="rect">
            <a:avLst/>
          </a:prstGeom>
        </p:spPr>
        <p:txBody>
          <a:bodyPr wrap="square">
            <a:spAutoFit/>
          </a:bodyPr>
          <a:lstStyle/>
          <a:p>
            <a:pPr algn="just"/>
            <a:r>
              <a:rPr lang="lt-LT" sz="2000" dirty="0">
                <a:latin typeface="Times New Roman" panose="02020603050405020304" pitchFamily="18" charset="0"/>
                <a:cs typeface="Times New Roman" panose="02020603050405020304" pitchFamily="18" charset="0"/>
              </a:rPr>
              <a:t>Apskaičiuosime per metus kaitrinės lemputės suvartojamą elektros energiją ir LED lemputės suvartojamą elektros energiją. Naudosime galios formulę:</a:t>
            </a:r>
          </a:p>
        </p:txBody>
      </p:sp>
      <p:sp>
        <p:nvSpPr>
          <p:cNvPr id="10" name="Stačiakampis 9"/>
          <p:cNvSpPr/>
          <p:nvPr/>
        </p:nvSpPr>
        <p:spPr>
          <a:xfrm>
            <a:off x="620551" y="4676191"/>
            <a:ext cx="5904656" cy="646331"/>
          </a:xfrm>
          <a:prstGeom prst="rect">
            <a:avLst/>
          </a:prstGeom>
        </p:spPr>
        <p:txBody>
          <a:bodyPr wrap="square">
            <a:spAutoFit/>
          </a:bodyPr>
          <a:lstStyle/>
          <a:p>
            <a:r>
              <a:rPr lang="lt-LT" sz="1800" dirty="0">
                <a:latin typeface="Times New Roman" panose="02020603050405020304" pitchFamily="18" charset="0"/>
                <a:cs typeface="Times New Roman" panose="02020603050405020304" pitchFamily="18" charset="0"/>
              </a:rPr>
              <a:t>A = A</a:t>
            </a:r>
            <a:r>
              <a:rPr lang="lt-LT" sz="1400" dirty="0">
                <a:latin typeface="Times New Roman" panose="02020603050405020304" pitchFamily="18" charset="0"/>
                <a:cs typeface="Times New Roman" panose="02020603050405020304" pitchFamily="18" charset="0"/>
              </a:rPr>
              <a:t>k</a:t>
            </a:r>
            <a:r>
              <a:rPr lang="lt-LT" sz="1800" dirty="0">
                <a:latin typeface="Times New Roman" panose="02020603050405020304" pitchFamily="18" charset="0"/>
                <a:cs typeface="Times New Roman" panose="02020603050405020304" pitchFamily="18" charset="0"/>
              </a:rPr>
              <a:t> − A</a:t>
            </a:r>
            <a:r>
              <a:rPr lang="lt-LT" sz="1400" dirty="0">
                <a:latin typeface="Times New Roman" panose="02020603050405020304" pitchFamily="18" charset="0"/>
                <a:cs typeface="Times New Roman" panose="02020603050405020304" pitchFamily="18" charset="0"/>
              </a:rPr>
              <a:t>led</a:t>
            </a:r>
            <a:r>
              <a:rPr lang="lt-LT" sz="1800" dirty="0">
                <a:latin typeface="Times New Roman" panose="02020603050405020304" pitchFamily="18" charset="0"/>
                <a:cs typeface="Times New Roman" panose="02020603050405020304" pitchFamily="18" charset="0"/>
              </a:rPr>
              <a:t>=137 kWh - 21,9 kWh ≈ 115 kWh </a:t>
            </a:r>
          </a:p>
          <a:p>
            <a:r>
              <a:rPr lang="lt-LT" sz="1800" dirty="0">
                <a:latin typeface="Times New Roman" panose="02020603050405020304" pitchFamily="18" charset="0"/>
                <a:cs typeface="Times New Roman" panose="02020603050405020304" pitchFamily="18" charset="0"/>
              </a:rPr>
              <a:t> A ≈ 115 kWh</a:t>
            </a:r>
          </a:p>
        </p:txBody>
      </p:sp>
      <p:sp>
        <p:nvSpPr>
          <p:cNvPr id="11" name="Stačiakampis 10"/>
          <p:cNvSpPr/>
          <p:nvPr/>
        </p:nvSpPr>
        <p:spPr>
          <a:xfrm>
            <a:off x="589883" y="5405480"/>
            <a:ext cx="8220612" cy="369332"/>
          </a:xfrm>
          <a:prstGeom prst="rect">
            <a:avLst/>
          </a:prstGeom>
        </p:spPr>
        <p:txBody>
          <a:bodyPr wrap="square">
            <a:spAutoFit/>
          </a:bodyPr>
          <a:lstStyle/>
          <a:p>
            <a:r>
              <a:rPr lang="lt-LT" sz="1800" dirty="0">
                <a:latin typeface="Times New Roman" panose="02020603050405020304" pitchFamily="18" charset="0"/>
                <a:cs typeface="Times New Roman" panose="02020603050405020304" pitchFamily="18" charset="0"/>
              </a:rPr>
              <a:t>Apskaičiuosime per metus sutaupytą pinigų sumą už elektros energiją.</a:t>
            </a:r>
          </a:p>
        </p:txBody>
      </p:sp>
      <p:sp>
        <p:nvSpPr>
          <p:cNvPr id="12" name="Stačiakampis 11"/>
          <p:cNvSpPr/>
          <p:nvPr/>
        </p:nvSpPr>
        <p:spPr>
          <a:xfrm>
            <a:off x="664584" y="5996345"/>
            <a:ext cx="8187983" cy="369332"/>
          </a:xfrm>
          <a:prstGeom prst="rect">
            <a:avLst/>
          </a:prstGeom>
        </p:spPr>
        <p:txBody>
          <a:bodyPr wrap="square">
            <a:spAutoFit/>
          </a:bodyPr>
          <a:lstStyle/>
          <a:p>
            <a:r>
              <a:rPr lang="lt-LT" sz="1800" dirty="0">
                <a:latin typeface="Times New Roman" panose="02020603050405020304" pitchFamily="18" charset="0"/>
                <a:cs typeface="Times New Roman" panose="02020603050405020304" pitchFamily="18" charset="0"/>
              </a:rPr>
              <a:t>𝐾 = energija∙ kaina /energijos vienetas ≈ 115 kWh ∙ 0,214 eur/kWh= 24,61 eur</a:t>
            </a:r>
          </a:p>
        </p:txBody>
      </p:sp>
      <p:sp>
        <p:nvSpPr>
          <p:cNvPr id="13" name="TextBox 12"/>
          <p:cNvSpPr txBox="1"/>
          <p:nvPr/>
        </p:nvSpPr>
        <p:spPr>
          <a:xfrm>
            <a:off x="390420" y="91152"/>
            <a:ext cx="2847903" cy="461665"/>
          </a:xfrm>
          <a:prstGeom prst="rect">
            <a:avLst/>
          </a:prstGeom>
          <a:noFill/>
        </p:spPr>
        <p:txBody>
          <a:bodyPr wrap="square" rtlCol="0">
            <a:spAutoFit/>
          </a:bodyPr>
          <a:lstStyle/>
          <a:p>
            <a:r>
              <a:rPr lang="lt-LT" sz="2400" b="1" dirty="0">
                <a:latin typeface="Times New Roman" panose="02020603050405020304" pitchFamily="18" charset="0"/>
                <a:cs typeface="Times New Roman" panose="02020603050405020304" pitchFamily="18" charset="0"/>
              </a:rPr>
              <a:t>Sprendimas:</a:t>
            </a:r>
          </a:p>
        </p:txBody>
      </p:sp>
      <p:pic>
        <p:nvPicPr>
          <p:cNvPr id="2" name="Picture 1">
            <a:extLst>
              <a:ext uri="{FF2B5EF4-FFF2-40B4-BE49-F238E27FC236}">
                <a16:creationId xmlns:a16="http://schemas.microsoft.com/office/drawing/2014/main" id="{503C7099-0EEB-4F71-AA0A-FDB79FC44281}"/>
              </a:ext>
            </a:extLst>
          </p:cNvPr>
          <p:cNvPicPr>
            <a:picLocks noChangeAspect="1"/>
          </p:cNvPicPr>
          <p:nvPr/>
        </p:nvPicPr>
        <p:blipFill>
          <a:blip r:embed="rId2"/>
          <a:stretch>
            <a:fillRect/>
          </a:stretch>
        </p:blipFill>
        <p:spPr>
          <a:xfrm>
            <a:off x="8727425" y="2725418"/>
            <a:ext cx="3105583" cy="2514951"/>
          </a:xfrm>
          <a:prstGeom prst="rect">
            <a:avLst/>
          </a:prstGeom>
        </p:spPr>
      </p:pic>
    </p:spTree>
    <p:extLst>
      <p:ext uri="{BB962C8B-B14F-4D97-AF65-F5344CB8AC3E}">
        <p14:creationId xmlns:p14="http://schemas.microsoft.com/office/powerpoint/2010/main" val="24533980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8396-A2C4-527D-5141-C6B02B954955}"/>
              </a:ext>
            </a:extLst>
          </p:cNvPr>
          <p:cNvSpPr>
            <a:spLocks noGrp="1"/>
          </p:cNvSpPr>
          <p:nvPr>
            <p:ph type="title"/>
          </p:nvPr>
        </p:nvSpPr>
        <p:spPr>
          <a:xfrm>
            <a:off x="0" y="3710613"/>
            <a:ext cx="4332849" cy="2971541"/>
          </a:xfrm>
          <a:solidFill>
            <a:schemeClr val="accent6">
              <a:lumMod val="20000"/>
              <a:lumOff val="80000"/>
            </a:schemeClr>
          </a:solidFill>
          <a:ln>
            <a:solidFill>
              <a:schemeClr val="accent6">
                <a:lumMod val="75000"/>
              </a:schemeClr>
            </a:solidFill>
          </a:ln>
        </p:spPr>
        <p:txBody>
          <a:bodyPr anchor="ctr">
            <a:normAutofit/>
          </a:bodyPr>
          <a:lstStyle/>
          <a:p>
            <a:pPr algn="just"/>
            <a:r>
              <a:rPr lang="lt-LT" sz="2400" dirty="0">
                <a:latin typeface="Times New Roman" panose="02020603050405020304" pitchFamily="18" charset="0"/>
                <a:cs typeface="Times New Roman" panose="02020603050405020304" pitchFamily="18" charset="0"/>
              </a:rPr>
              <a:t>LED lemputės charakteristikos: maitinimo įtampa – 230 V, suvartojama galia 15,8 W, ilgaamžiškumas – 50 000 val. Vietoje vienos LED lemputės apšvietimui tektų naudoti 130 W kaitinamąją elektros lempą.</a:t>
            </a:r>
          </a:p>
        </p:txBody>
      </p:sp>
      <p:pic>
        <p:nvPicPr>
          <p:cNvPr id="5" name="Picture 4">
            <a:extLst>
              <a:ext uri="{FF2B5EF4-FFF2-40B4-BE49-F238E27FC236}">
                <a16:creationId xmlns:a16="http://schemas.microsoft.com/office/drawing/2014/main" id="{CDF19049-6308-4C3F-8A51-65467291296D}"/>
              </a:ext>
            </a:extLst>
          </p:cNvPr>
          <p:cNvPicPr>
            <a:picLocks noChangeAspect="1"/>
          </p:cNvPicPr>
          <p:nvPr/>
        </p:nvPicPr>
        <p:blipFill rotWithShape="1">
          <a:blip r:embed="rId2"/>
          <a:srcRect t="21239" b="72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686C4EEC-C12F-D15A-B54A-8781B6E86919}"/>
              </a:ext>
            </a:extLst>
          </p:cNvPr>
          <p:cNvSpPr>
            <a:spLocks noGrp="1"/>
          </p:cNvSpPr>
          <p:nvPr>
            <p:ph idx="1"/>
          </p:nvPr>
        </p:nvSpPr>
        <p:spPr>
          <a:xfrm>
            <a:off x="4557932" y="3752850"/>
            <a:ext cx="7634068" cy="2929304"/>
          </a:xfrm>
          <a:ln>
            <a:solidFill>
              <a:schemeClr val="accent6">
                <a:lumMod val="75000"/>
              </a:schemeClr>
            </a:solidFill>
          </a:ln>
        </p:spPr>
        <p:txBody>
          <a:bodyPr vert="horz" lIns="91440" tIns="45720" rIns="91440" bIns="45720" rtlCol="0" anchor="ctr">
            <a:normAutofit lnSpcReduction="10000"/>
          </a:bodyPr>
          <a:lstStyle/>
          <a:p>
            <a:pPr marL="0" indent="0" algn="just">
              <a:buNone/>
            </a:pPr>
            <a:r>
              <a:rPr lang="lt-LT" sz="2000" dirty="0">
                <a:latin typeface="Times New Roman" panose="02020603050405020304" pitchFamily="18" charset="0"/>
                <a:cs typeface="Times New Roman" panose="02020603050405020304" pitchFamily="18" charset="0"/>
              </a:rPr>
              <a:t>a) Apskaičiuoti, kiek kartų mažiau nei kaitinamoji lempa, elektros energijos sunaudoja viena LED lemputė per ta patį laiko tarpą?</a:t>
            </a:r>
            <a:endParaRPr lang="en-US" sz="2000" dirty="0">
              <a:latin typeface="Times New Roman" panose="02020603050405020304" pitchFamily="18" charset="0"/>
              <a:cs typeface="Times New Roman" panose="02020603050405020304" pitchFamily="18" charset="0"/>
            </a:endParaRPr>
          </a:p>
          <a:p>
            <a:pPr marL="0" indent="0" algn="just">
              <a:buNone/>
            </a:pPr>
            <a:r>
              <a:rPr lang="lt-LT" sz="2000" dirty="0">
                <a:latin typeface="Times New Roman" panose="02020603050405020304" pitchFamily="18" charset="0"/>
                <a:cs typeface="Times New Roman" panose="02020603050405020304" pitchFamily="18" charset="0"/>
              </a:rPr>
              <a:t>b) LED lemputę sudaro 180 puslaidininkinių diodų. Kiek elektros energijos apytiksliai sunaudojama vieno puslaidininkinio diodo maitinimui, jei lempa šviečia vieną valandą?</a:t>
            </a:r>
          </a:p>
          <a:p>
            <a:pPr marL="0" indent="0" algn="just">
              <a:buNone/>
            </a:pPr>
            <a:r>
              <a:rPr lang="lt-LT" sz="2000" dirty="0">
                <a:latin typeface="Times New Roman" panose="02020603050405020304" pitchFamily="18" charset="0"/>
                <a:cs typeface="Times New Roman" panose="02020603050405020304" pitchFamily="18" charset="0"/>
              </a:rPr>
              <a:t>c) Kokio stiprio srovė teka šviečiant LED lempos jungiamuoju laidu? Atsakymą pateikti mA.</a:t>
            </a:r>
          </a:p>
          <a:p>
            <a:pPr marL="0" indent="0" algn="just">
              <a:buNone/>
            </a:pPr>
            <a:r>
              <a:rPr lang="lt-LT" sz="2000" dirty="0">
                <a:latin typeface="Times New Roman" panose="02020603050405020304" pitchFamily="18" charset="0"/>
                <a:cs typeface="Times New Roman" panose="02020603050405020304" pitchFamily="18" charset="0"/>
              </a:rPr>
              <a:t>d) LED lemputė apskaičiuota 50 000 darbo valandų. Kiek metų mažiausiai be pertraukosgalėtų ši lemputė šviesti, jei būtų kokybiška? Nekeliamieji metai turi 365 paras.</a:t>
            </a:r>
          </a:p>
        </p:txBody>
      </p:sp>
    </p:spTree>
    <p:extLst>
      <p:ext uri="{BB962C8B-B14F-4D97-AF65-F5344CB8AC3E}">
        <p14:creationId xmlns:p14="http://schemas.microsoft.com/office/powerpoint/2010/main" val="1257295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56785FF-A748-401E-A235-6AF4811B38CB}"/>
              </a:ext>
            </a:extLst>
          </p:cNvPr>
          <p:cNvPicPr>
            <a:picLocks noChangeAspect="1"/>
          </p:cNvPicPr>
          <p:nvPr/>
        </p:nvPicPr>
        <p:blipFill rotWithShape="1">
          <a:blip r:embed="rId2"/>
          <a:srcRect t="1850" r="1" b="6136"/>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8BA3C6B-46A9-FE68-267C-6F7F9B7CE80F}"/>
              </a:ext>
            </a:extLst>
          </p:cNvPr>
          <p:cNvSpPr>
            <a:spLocks noGrp="1"/>
          </p:cNvSpPr>
          <p:nvPr>
            <p:ph idx="1"/>
          </p:nvPr>
        </p:nvSpPr>
        <p:spPr>
          <a:xfrm>
            <a:off x="7774745" y="249947"/>
            <a:ext cx="4417255" cy="6358106"/>
          </a:xfrm>
        </p:spPr>
        <p:txBody>
          <a:bodyPr vert="horz" lIns="91440" tIns="45720" rIns="91440" bIns="45720" rtlCol="0">
            <a:noAutofit/>
          </a:bodyPr>
          <a:lstStyle/>
          <a:p>
            <a:pPr marL="0" indent="0">
              <a:buNone/>
            </a:pPr>
            <a:r>
              <a:rPr lang="lt-LT" sz="2400" b="1" dirty="0">
                <a:latin typeface="Times New Roman" panose="02020603050405020304" pitchFamily="18" charset="0"/>
                <a:cs typeface="Times New Roman" panose="02020603050405020304" pitchFamily="18" charset="0"/>
              </a:rPr>
              <a:t>Sprendimas:</a:t>
            </a:r>
          </a:p>
          <a:p>
            <a:pPr marL="457200" indent="-457200">
              <a:buAutoNum type="alphaLcParenR"/>
            </a:pPr>
            <a:r>
              <a:rPr lang="lt-LT" sz="2400" dirty="0">
                <a:latin typeface="Times New Roman" panose="02020603050405020304" pitchFamily="18" charset="0"/>
                <a:cs typeface="Times New Roman" panose="02020603050405020304" pitchFamily="18" charset="0"/>
              </a:rPr>
              <a:t>E=P·t </a:t>
            </a:r>
          </a:p>
          <a:p>
            <a:pPr marL="0" indent="0">
              <a:buNone/>
            </a:pPr>
            <a:r>
              <a:rPr lang="lt-LT" sz="2400" dirty="0">
                <a:latin typeface="Times New Roman" panose="02020603050405020304" pitchFamily="18" charset="0"/>
                <a:cs typeface="Times New Roman" panose="02020603050405020304" pitchFamily="18" charset="0"/>
              </a:rPr>
              <a:t>E</a:t>
            </a:r>
            <a:r>
              <a:rPr lang="lt-LT" sz="1400" dirty="0">
                <a:latin typeface="Times New Roman" panose="02020603050405020304" pitchFamily="18" charset="0"/>
                <a:cs typeface="Times New Roman" panose="02020603050405020304" pitchFamily="18" charset="0"/>
              </a:rPr>
              <a:t>kl</a:t>
            </a:r>
            <a:r>
              <a:rPr lang="lt-LT" sz="2400" dirty="0">
                <a:latin typeface="Times New Roman" panose="02020603050405020304" pitchFamily="18" charset="0"/>
                <a:cs typeface="Times New Roman" panose="02020603050405020304" pitchFamily="18" charset="0"/>
              </a:rPr>
              <a:t>/ El</a:t>
            </a:r>
            <a:r>
              <a:rPr lang="lt-LT" sz="1400" dirty="0">
                <a:latin typeface="Times New Roman" panose="02020603050405020304" pitchFamily="18" charset="0"/>
                <a:cs typeface="Times New Roman" panose="02020603050405020304" pitchFamily="18" charset="0"/>
              </a:rPr>
              <a:t>ed</a:t>
            </a:r>
            <a:r>
              <a:rPr lang="lt-LT" sz="2400" dirty="0">
                <a:latin typeface="Times New Roman" panose="02020603050405020304" pitchFamily="18" charset="0"/>
                <a:cs typeface="Times New Roman" panose="02020603050405020304" pitchFamily="18" charset="0"/>
              </a:rPr>
              <a:t>= P</a:t>
            </a:r>
            <a:r>
              <a:rPr lang="lt-LT" sz="1400" dirty="0">
                <a:latin typeface="Times New Roman" panose="02020603050405020304" pitchFamily="18" charset="0"/>
                <a:cs typeface="Times New Roman" panose="02020603050405020304" pitchFamily="18" charset="0"/>
              </a:rPr>
              <a:t>kl</a:t>
            </a:r>
            <a:r>
              <a:rPr lang="lt-LT" sz="2400" dirty="0">
                <a:latin typeface="Times New Roman" panose="02020603050405020304" pitchFamily="18" charset="0"/>
                <a:cs typeface="Times New Roman" panose="02020603050405020304" pitchFamily="18" charset="0"/>
              </a:rPr>
              <a:t>·t / P</a:t>
            </a:r>
            <a:r>
              <a:rPr lang="lt-LT" sz="1400" dirty="0">
                <a:latin typeface="Times New Roman" panose="02020603050405020304" pitchFamily="18" charset="0"/>
                <a:cs typeface="Times New Roman" panose="02020603050405020304" pitchFamily="18" charset="0"/>
              </a:rPr>
              <a:t>Led</a:t>
            </a:r>
            <a:r>
              <a:rPr lang="lt-LT" sz="2400" dirty="0">
                <a:latin typeface="Times New Roman" panose="02020603050405020304" pitchFamily="18" charset="0"/>
                <a:cs typeface="Times New Roman" panose="02020603050405020304" pitchFamily="18" charset="0"/>
              </a:rPr>
              <a:t>·t </a:t>
            </a:r>
          </a:p>
          <a:p>
            <a:pPr marL="0" indent="0">
              <a:buNone/>
            </a:pPr>
            <a:r>
              <a:rPr lang="lt-LT" sz="2400" dirty="0">
                <a:latin typeface="Times New Roman" panose="02020603050405020304" pitchFamily="18" charset="0"/>
                <a:cs typeface="Times New Roman" panose="02020603050405020304" pitchFamily="18" charset="0"/>
              </a:rPr>
              <a:t>E</a:t>
            </a:r>
            <a:r>
              <a:rPr lang="lt-LT" sz="1400" dirty="0">
                <a:latin typeface="Times New Roman" panose="02020603050405020304" pitchFamily="18" charset="0"/>
                <a:cs typeface="Times New Roman" panose="02020603050405020304" pitchFamily="18" charset="0"/>
              </a:rPr>
              <a:t>kl</a:t>
            </a:r>
            <a:r>
              <a:rPr lang="lt-LT" sz="2400" dirty="0">
                <a:latin typeface="Times New Roman" panose="02020603050405020304" pitchFamily="18" charset="0"/>
                <a:cs typeface="Times New Roman" panose="02020603050405020304" pitchFamily="18" charset="0"/>
              </a:rPr>
              <a:t>/ El</a:t>
            </a:r>
            <a:r>
              <a:rPr lang="lt-LT" sz="1400" dirty="0">
                <a:latin typeface="Times New Roman" panose="02020603050405020304" pitchFamily="18" charset="0"/>
                <a:cs typeface="Times New Roman" panose="02020603050405020304" pitchFamily="18" charset="0"/>
              </a:rPr>
              <a:t>ed</a:t>
            </a:r>
            <a:r>
              <a:rPr lang="lt-LT" sz="2400" dirty="0">
                <a:latin typeface="Times New Roman" panose="02020603050405020304" pitchFamily="18" charset="0"/>
                <a:cs typeface="Times New Roman" panose="02020603050405020304" pitchFamily="18" charset="0"/>
              </a:rPr>
              <a:t>= 130W ·t/15.8W ·t =8,2</a:t>
            </a:r>
          </a:p>
          <a:p>
            <a:pPr marL="0" indent="0">
              <a:buNone/>
            </a:pPr>
            <a:endParaRPr lang="lt-LT" sz="2400" dirty="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b) E</a:t>
            </a:r>
            <a:r>
              <a:rPr lang="lt-LT" sz="1400" dirty="0">
                <a:latin typeface="Times New Roman" panose="02020603050405020304" pitchFamily="18" charset="0"/>
                <a:cs typeface="Times New Roman" panose="02020603050405020304" pitchFamily="18" charset="0"/>
              </a:rPr>
              <a:t>D</a:t>
            </a:r>
            <a:r>
              <a:rPr lang="lt-LT" sz="2400" dirty="0">
                <a:latin typeface="Times New Roman" panose="02020603050405020304" pitchFamily="18" charset="0"/>
                <a:cs typeface="Times New Roman" panose="02020603050405020304" pitchFamily="18" charset="0"/>
              </a:rPr>
              <a:t>=P·t/n </a:t>
            </a:r>
          </a:p>
          <a:p>
            <a:pPr marL="0" indent="0">
              <a:buNone/>
            </a:pPr>
            <a:r>
              <a:rPr lang="lt-LT" sz="2400" dirty="0">
                <a:latin typeface="Times New Roman" panose="02020603050405020304" pitchFamily="18" charset="0"/>
                <a:cs typeface="Times New Roman" panose="02020603050405020304" pitchFamily="18" charset="0"/>
              </a:rPr>
              <a:t>E</a:t>
            </a:r>
            <a:r>
              <a:rPr lang="lt-LT" sz="1400" dirty="0">
                <a:latin typeface="Times New Roman" panose="02020603050405020304" pitchFamily="18" charset="0"/>
                <a:cs typeface="Times New Roman" panose="02020603050405020304" pitchFamily="18" charset="0"/>
              </a:rPr>
              <a:t>D</a:t>
            </a:r>
            <a:r>
              <a:rPr lang="lt-LT" sz="2400" dirty="0">
                <a:latin typeface="Times New Roman" panose="02020603050405020304" pitchFamily="18" charset="0"/>
                <a:cs typeface="Times New Roman" panose="02020603050405020304" pitchFamily="18" charset="0"/>
              </a:rPr>
              <a:t>= 15.8W·3600s/180=316 J</a:t>
            </a:r>
          </a:p>
          <a:p>
            <a:pPr marL="0" indent="0">
              <a:buNone/>
            </a:pPr>
            <a:endParaRPr lang="lt-LT" sz="2400" dirty="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c) P=I·U</a:t>
            </a:r>
          </a:p>
          <a:p>
            <a:pPr marL="0" indent="0">
              <a:buNone/>
            </a:pPr>
            <a:r>
              <a:rPr lang="lt-LT" sz="2400" dirty="0">
                <a:latin typeface="Times New Roman" panose="02020603050405020304" pitchFamily="18" charset="0"/>
                <a:cs typeface="Times New Roman" panose="02020603050405020304" pitchFamily="18" charset="0"/>
              </a:rPr>
              <a:t>I=P/U</a:t>
            </a:r>
          </a:p>
          <a:p>
            <a:pPr marL="0" indent="0">
              <a:buNone/>
            </a:pPr>
            <a:r>
              <a:rPr lang="lt-LT" sz="2400" dirty="0">
                <a:latin typeface="Times New Roman" panose="02020603050405020304" pitchFamily="18" charset="0"/>
                <a:cs typeface="Times New Roman" panose="02020603050405020304" pitchFamily="18" charset="0"/>
              </a:rPr>
              <a:t>I=15.8 W/230 V=0,069 A=69 mA</a:t>
            </a:r>
          </a:p>
          <a:p>
            <a:pPr marL="0" indent="0">
              <a:buNone/>
            </a:pPr>
            <a:endParaRPr lang="lt-LT" sz="2400" dirty="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d) N=50000 h/(365·24 h)≈5,7 metų.</a:t>
            </a:r>
          </a:p>
        </p:txBody>
      </p:sp>
    </p:spTree>
    <p:extLst>
      <p:ext uri="{BB962C8B-B14F-4D97-AF65-F5344CB8AC3E}">
        <p14:creationId xmlns:p14="http://schemas.microsoft.com/office/powerpoint/2010/main" val="12872832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883A17-6638-8F7D-A590-CB2E6E88F787}"/>
              </a:ext>
            </a:extLst>
          </p:cNvPr>
          <p:cNvSpPr>
            <a:spLocks noGrp="1"/>
          </p:cNvSpPr>
          <p:nvPr>
            <p:ph type="title"/>
          </p:nvPr>
        </p:nvSpPr>
        <p:spPr>
          <a:xfrm>
            <a:off x="572493" y="238539"/>
            <a:ext cx="11018520" cy="1434415"/>
          </a:xfrm>
        </p:spPr>
        <p:txBody>
          <a:bodyPr anchor="b">
            <a:normAutofit/>
          </a:bodyPr>
          <a:lstStyle/>
          <a:p>
            <a:r>
              <a:rPr lang="lt-LT" sz="5400">
                <a:latin typeface="Times New Roman" panose="02020603050405020304" pitchFamily="18" charset="0"/>
                <a:cs typeface="Times New Roman" panose="02020603050405020304" pitchFamily="18" charset="0"/>
              </a:rPr>
              <a:t>Naudoti šaltiniai:</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8B38C8B-F8FE-21F9-3FC8-580003958D21}"/>
              </a:ext>
            </a:extLst>
          </p:cNvPr>
          <p:cNvSpPr>
            <a:spLocks noGrp="1"/>
          </p:cNvSpPr>
          <p:nvPr>
            <p:ph idx="1"/>
          </p:nvPr>
        </p:nvSpPr>
        <p:spPr>
          <a:xfrm>
            <a:off x="122326" y="1708422"/>
            <a:ext cx="7108467" cy="4603202"/>
          </a:xfrm>
        </p:spPr>
        <p:txBody>
          <a:bodyPr vert="horz" lIns="91440" tIns="45720" rIns="91440" bIns="45720" rtlCol="0" anchor="t">
            <a:normAutofit fontScale="77500" lnSpcReduction="20000"/>
          </a:bodyPr>
          <a:lstStyle/>
          <a:p>
            <a:r>
              <a:rPr lang="en-US" sz="1400" dirty="0">
                <a:latin typeface="Times New Roman" panose="02020603050405020304" pitchFamily="18" charset="0"/>
                <a:ea typeface="+mn-lt"/>
                <a:cs typeface="Times New Roman" panose="02020603050405020304" pitchFamily="18" charset="0"/>
                <a:hlinkClick r:id="rId2"/>
              </a:rPr>
              <a:t>https://en.wikipedia.org/wiki/Light-emitting_diode</a:t>
            </a:r>
            <a:endParaRPr lang="lt-LT" sz="1400" dirty="0">
              <a:latin typeface="Times New Roman" panose="02020603050405020304" pitchFamily="18" charset="0"/>
              <a:ea typeface="+mn-lt"/>
              <a:cs typeface="Times New Roman" panose="02020603050405020304" pitchFamily="18" charset="0"/>
            </a:endParaRPr>
          </a:p>
          <a:p>
            <a:r>
              <a:rPr lang="lt-LT" sz="1400" dirty="0">
                <a:latin typeface="Times New Roman" panose="02020603050405020304" pitchFamily="18" charset="0"/>
                <a:ea typeface="+mn-lt"/>
                <a:cs typeface="Times New Roman" panose="02020603050405020304" pitchFamily="18" charset="0"/>
                <a:hlinkClick r:id="rId3"/>
              </a:rPr>
              <a:t>https://lt.wikipedia.org/wiki/%C5%A0viesos_diodas</a:t>
            </a:r>
            <a:r>
              <a:rPr lang="lt-LT" sz="1400" dirty="0">
                <a:latin typeface="Times New Roman" panose="02020603050405020304" pitchFamily="18" charset="0"/>
                <a:ea typeface="+mn-lt"/>
                <a:cs typeface="Times New Roman" panose="02020603050405020304" pitchFamily="18" charset="0"/>
              </a:rPr>
              <a:t> </a:t>
            </a:r>
          </a:p>
          <a:p>
            <a:r>
              <a:rPr lang="en-US" sz="1400" dirty="0">
                <a:latin typeface="Times New Roman" panose="02020603050405020304" pitchFamily="18" charset="0"/>
                <a:ea typeface="+mn-lt"/>
                <a:cs typeface="Times New Roman" panose="02020603050405020304" pitchFamily="18" charset="0"/>
                <a:hlinkClick r:id="rId4"/>
              </a:rPr>
              <a:t>https://www.moon-leds.com/news-how-leds-produce-different-colors.html</a:t>
            </a:r>
            <a:r>
              <a:rPr lang="en-US" sz="1400" dirty="0">
                <a:latin typeface="Times New Roman" panose="02020603050405020304" pitchFamily="18" charset="0"/>
                <a:ea typeface="+mn-lt"/>
                <a:cs typeface="Times New Roman" panose="02020603050405020304" pitchFamily="18" charset="0"/>
              </a:rPr>
              <a:t> </a:t>
            </a:r>
          </a:p>
          <a:p>
            <a:r>
              <a:rPr lang="en-US" sz="1400" dirty="0">
                <a:latin typeface="Times New Roman" panose="02020603050405020304" pitchFamily="18" charset="0"/>
                <a:ea typeface="+mn-lt"/>
                <a:cs typeface="Times New Roman" panose="02020603050405020304" pitchFamily="18" charset="0"/>
                <a:hlinkClick r:id="rId5"/>
              </a:rPr>
              <a:t>https://web.archive.org/web/20121015224322/http://www.dlip.de/?p=99</a:t>
            </a:r>
            <a:endParaRPr lang="lt-LT"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ea typeface="+mn-lt"/>
                <a:cs typeface="Times New Roman" panose="02020603050405020304" pitchFamily="18" charset="0"/>
                <a:hlinkClick r:id="rId6"/>
              </a:rPr>
              <a:t>https://www.youtube.com/watch?v=yoTALRhAqWc</a:t>
            </a:r>
            <a:endParaRPr lang="lt-LT" sz="1400" dirty="0">
              <a:latin typeface="Times New Roman" panose="02020603050405020304" pitchFamily="18" charset="0"/>
              <a:ea typeface="+mn-lt"/>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hlinkClick r:id="rId7"/>
              </a:rPr>
              <a:t>https://www.colorkinetics.com/global/learn/what-is-an-led</a:t>
            </a:r>
            <a:r>
              <a:rPr lang="en-US" sz="1400" dirty="0">
                <a:latin typeface="Times New Roman" panose="02020603050405020304" pitchFamily="18" charset="0"/>
                <a:cs typeface="Times New Roman" panose="02020603050405020304" pitchFamily="18" charset="0"/>
              </a:rPr>
              <a:t> </a:t>
            </a:r>
          </a:p>
          <a:p>
            <a:r>
              <a:rPr lang="en-US" sz="1400" dirty="0">
                <a:latin typeface="Times New Roman" panose="02020603050405020304" pitchFamily="18" charset="0"/>
                <a:ea typeface="+mn-lt"/>
                <a:cs typeface="Times New Roman" panose="02020603050405020304" pitchFamily="18" charset="0"/>
                <a:hlinkClick r:id="rId8"/>
              </a:rPr>
              <a:t>https://displaydaily.com/tag/peled-perovskite-led/</a:t>
            </a:r>
          </a:p>
          <a:p>
            <a:r>
              <a:rPr lang="en-US" sz="1400" dirty="0">
                <a:latin typeface="Times New Roman" panose="02020603050405020304" pitchFamily="18" charset="0"/>
                <a:ea typeface="+mn-lt"/>
                <a:cs typeface="Times New Roman" panose="02020603050405020304" pitchFamily="18" charset="0"/>
                <a:hlinkClick r:id="rId9"/>
              </a:rPr>
              <a:t>https://displaydaily.com/wp-content/uploads/2024/04/Multifunction-PeLED-device-structure-924x1024.webp</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ea typeface="+mn-lt"/>
                <a:cs typeface="Times New Roman" panose="02020603050405020304" pitchFamily="18" charset="0"/>
                <a:hlinkClick r:id="rId10"/>
              </a:rPr>
              <a:t>https://fscdn.rohm.com/en/products/databook/applinote/opto/led/led_package_an-e.pdf</a:t>
            </a:r>
          </a:p>
          <a:p>
            <a:r>
              <a:rPr lang="en-US" sz="1400" dirty="0">
                <a:latin typeface="Times New Roman" panose="02020603050405020304" pitchFamily="18" charset="0"/>
                <a:ea typeface="+mn-lt"/>
                <a:cs typeface="Times New Roman" panose="02020603050405020304" pitchFamily="18" charset="0"/>
                <a:hlinkClick r:id="rId11"/>
              </a:rPr>
              <a:t>https://hackaday.com/2012/06/05/homemade-silicon-carbide-led/</a:t>
            </a: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ea typeface="+mn-lt"/>
                <a:cs typeface="Times New Roman" panose="02020603050405020304" pitchFamily="18" charset="0"/>
                <a:hlinkClick r:id="rId12"/>
              </a:rPr>
              <a:t>https://web.archive.org/web/20130622081812/http://neazoi.com/homemadeled/</a:t>
            </a:r>
            <a:endParaRPr lang="lt-LT" sz="1400" dirty="0">
              <a:latin typeface="Times New Roman" panose="02020603050405020304" pitchFamily="18" charset="0"/>
              <a:ea typeface="+mn-lt"/>
              <a:cs typeface="Times New Roman" panose="02020603050405020304" pitchFamily="18" charset="0"/>
            </a:endParaRPr>
          </a:p>
          <a:p>
            <a:r>
              <a:rPr lang="lt-LT" sz="1400" dirty="0">
                <a:latin typeface="Times New Roman" panose="02020603050405020304" pitchFamily="18" charset="0"/>
                <a:cs typeface="Times New Roman" panose="02020603050405020304" pitchFamily="18" charset="0"/>
                <a:hlinkClick r:id="rId13"/>
              </a:rPr>
              <a:t>https://www.civilsdaily.com/news/rise-of-light-emitting-diodes-leds/</a:t>
            </a:r>
            <a:endParaRPr lang="lt-LT" sz="1400" dirty="0">
              <a:latin typeface="Times New Roman" panose="02020603050405020304" pitchFamily="18" charset="0"/>
              <a:cs typeface="Times New Roman" panose="02020603050405020304" pitchFamily="18" charset="0"/>
            </a:endParaRPr>
          </a:p>
          <a:p>
            <a:r>
              <a:rPr lang="lt-LT" sz="1400" dirty="0">
                <a:latin typeface="Times New Roman" panose="02020603050405020304" pitchFamily="18" charset="0"/>
                <a:cs typeface="Times New Roman" panose="02020603050405020304" pitchFamily="18" charset="0"/>
                <a:hlinkClick r:id="rId3"/>
              </a:rPr>
              <a:t>https://lt.wikipedia.org/wiki/%C5%A0viesos_diodas</a:t>
            </a:r>
            <a:endParaRPr lang="lt-LT" sz="1400" dirty="0">
              <a:latin typeface="Times New Roman" panose="02020603050405020304" pitchFamily="18" charset="0"/>
              <a:cs typeface="Times New Roman" panose="02020603050405020304" pitchFamily="18" charset="0"/>
            </a:endParaRPr>
          </a:p>
          <a:p>
            <a:r>
              <a:rPr lang="lt-LT" sz="1400" dirty="0">
                <a:latin typeface="Times New Roman" panose="02020603050405020304" pitchFamily="18" charset="0"/>
                <a:cs typeface="Times New Roman" panose="02020603050405020304" pitchFamily="18" charset="0"/>
                <a:hlinkClick r:id="rId14"/>
              </a:rPr>
              <a:t>https://www.ledyilighting.com/lt/a-comprehensive-guide-to-led/</a:t>
            </a:r>
            <a:endParaRPr lang="en-US" sz="1400" dirty="0">
              <a:latin typeface="Times New Roman" panose="02020603050405020304" pitchFamily="18" charset="0"/>
              <a:cs typeface="Times New Roman" panose="02020603050405020304" pitchFamily="18" charset="0"/>
            </a:endParaRPr>
          </a:p>
          <a:p>
            <a:r>
              <a:rPr lang="lt-LT" sz="1400" dirty="0">
                <a:latin typeface="Times New Roman" panose="02020603050405020304" pitchFamily="18" charset="0"/>
                <a:cs typeface="Times New Roman" panose="02020603050405020304" pitchFamily="18" charset="0"/>
                <a:hlinkClick r:id="rId15"/>
              </a:rPr>
              <a:t>https://nulis.lt/apsvietimas.html</a:t>
            </a:r>
            <a:endParaRPr lang="lt-LT"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hlinkClick r:id="rId16"/>
              </a:rPr>
              <a:t>https://www.vedlys.smm.lt/5-8_klasiu_pamoku_veiklu_aprasai.html</a:t>
            </a:r>
            <a:endParaRPr lang="lt-LT" sz="1400" dirty="0">
              <a:latin typeface="Times New Roman" panose="02020603050405020304" pitchFamily="18" charset="0"/>
              <a:cs typeface="Times New Roman" panose="02020603050405020304" pitchFamily="18" charset="0"/>
            </a:endParaRPr>
          </a:p>
          <a:p>
            <a:r>
              <a:rPr lang="lt-LT" sz="1400" dirty="0">
                <a:latin typeface="Times New Roman" panose="02020603050405020304" pitchFamily="18" charset="0"/>
                <a:cs typeface="Times New Roman" panose="02020603050405020304" pitchFamily="18" charset="0"/>
                <a:hlinkClick r:id="rId17"/>
              </a:rPr>
              <a:t>https://en.wikipedia.org/wiki/Silicon_carbide</a:t>
            </a:r>
            <a:endParaRPr lang="lt-LT" sz="1400" dirty="0">
              <a:latin typeface="Times New Roman" panose="02020603050405020304" pitchFamily="18" charset="0"/>
              <a:cs typeface="Times New Roman" panose="02020603050405020304" pitchFamily="18" charset="0"/>
            </a:endParaRPr>
          </a:p>
          <a:p>
            <a:r>
              <a:rPr lang="lt-LT" sz="1400" dirty="0">
                <a:latin typeface="Times New Roman" panose="02020603050405020304" pitchFamily="18" charset="0"/>
                <a:cs typeface="Times New Roman" panose="02020603050405020304" pitchFamily="18" charset="0"/>
              </a:rPr>
              <a:t>Fizikos diferencijuotos užduotys 9 klasei.</a:t>
            </a:r>
          </a:p>
          <a:p>
            <a:pPr marL="0" indent="0">
              <a:buNone/>
            </a:pPr>
            <a:endParaRPr lang="en-US" sz="700" dirty="0">
              <a:latin typeface="Times New Roman" panose="02020603050405020304" pitchFamily="18" charset="0"/>
              <a:cs typeface="Times New Roman" panose="02020603050405020304" pitchFamily="18" charset="0"/>
            </a:endParaRPr>
          </a:p>
          <a:p>
            <a:pPr marL="0" indent="0">
              <a:buNone/>
            </a:pPr>
            <a:endParaRPr lang="en-US" sz="700" dirty="0"/>
          </a:p>
          <a:p>
            <a:pPr marL="0" indent="0">
              <a:buNone/>
            </a:pPr>
            <a:endParaRPr lang="en-US" sz="700" dirty="0"/>
          </a:p>
        </p:txBody>
      </p:sp>
      <p:pic>
        <p:nvPicPr>
          <p:cNvPr id="5" name="Picture 4">
            <a:extLst>
              <a:ext uri="{FF2B5EF4-FFF2-40B4-BE49-F238E27FC236}">
                <a16:creationId xmlns:a16="http://schemas.microsoft.com/office/drawing/2014/main" id="{9DDE4C16-0A7B-4BE6-A47E-CC032C376419}"/>
              </a:ext>
            </a:extLst>
          </p:cNvPr>
          <p:cNvPicPr>
            <a:picLocks noChangeAspect="1"/>
          </p:cNvPicPr>
          <p:nvPr/>
        </p:nvPicPr>
        <p:blipFill rotWithShape="1">
          <a:blip r:embed="rId18">
            <a:extLst>
              <a:ext uri="{28A0092B-C50C-407E-A947-70E740481C1C}">
                <a14:useLocalDpi xmlns:a14="http://schemas.microsoft.com/office/drawing/2010/main" val="0"/>
              </a:ext>
            </a:extLst>
          </a:blip>
          <a:srcRect l="26360" r="28080" b="-2"/>
          <a:stretch/>
        </p:blipFill>
        <p:spPr>
          <a:xfrm>
            <a:off x="7675658" y="2093976"/>
            <a:ext cx="3941064" cy="4096512"/>
          </a:xfrm>
          <a:prstGeom prst="rect">
            <a:avLst/>
          </a:prstGeom>
        </p:spPr>
      </p:pic>
    </p:spTree>
    <p:extLst>
      <p:ext uri="{BB962C8B-B14F-4D97-AF65-F5344CB8AC3E}">
        <p14:creationId xmlns:p14="http://schemas.microsoft.com/office/powerpoint/2010/main" val="290721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80F1D3-7650-4307-A001-0163AD371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it up letters with lights&#10;&#10;Description generated with high confidence">
            <a:extLst>
              <a:ext uri="{FF2B5EF4-FFF2-40B4-BE49-F238E27FC236}">
                <a16:creationId xmlns:a16="http://schemas.microsoft.com/office/drawing/2014/main" id="{8267E02D-E78D-4131-BB7D-CB851A80FB36}"/>
              </a:ext>
            </a:extLst>
          </p:cNvPr>
          <p:cNvPicPr>
            <a:picLocks noChangeAspect="1"/>
          </p:cNvPicPr>
          <p:nvPr/>
        </p:nvPicPr>
        <p:blipFill rotWithShape="1">
          <a:blip r:embed="rId2"/>
          <a:srcRect r="-1" b="7809"/>
          <a:stretch/>
        </p:blipFill>
        <p:spPr>
          <a:xfrm>
            <a:off x="1695450" y="283941"/>
            <a:ext cx="8801100" cy="5955873"/>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spTree>
    <p:extLst>
      <p:ext uri="{BB962C8B-B14F-4D97-AF65-F5344CB8AC3E}">
        <p14:creationId xmlns:p14="http://schemas.microsoft.com/office/powerpoint/2010/main" val="393291308"/>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3653</Words>
  <Application>Microsoft Office PowerPoint</Application>
  <PresentationFormat>Plačiaekranė</PresentationFormat>
  <Paragraphs>344</Paragraphs>
  <Slides>70</Slides>
  <Notes>1</Notes>
  <HiddenSlides>0</HiddenSlides>
  <MMClips>2</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70</vt:i4>
      </vt:variant>
    </vt:vector>
  </HeadingPairs>
  <TitlesOfParts>
    <vt:vector size="78" baseType="lpstr">
      <vt:lpstr>Meiryo</vt:lpstr>
      <vt:lpstr>Aptos</vt:lpstr>
      <vt:lpstr>Aptos Display</vt:lpstr>
      <vt:lpstr>Arial</vt:lpstr>
      <vt:lpstr>Calibri</vt:lpstr>
      <vt:lpstr>Times New Roman</vt:lpstr>
      <vt:lpstr>Wingdings</vt:lpstr>
      <vt:lpstr>„Office“ tema</vt:lpstr>
      <vt:lpstr>Šviesos diodai</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Bandymas: Elektroliuminescencija</vt:lpstr>
      <vt:lpstr>„PowerPoint“ pateiktis</vt:lpstr>
      <vt:lpstr>„PowerPoint“ pateiktis</vt:lpstr>
      <vt:lpstr>„PowerPoint“ pateiktis</vt:lpstr>
      <vt:lpstr>Bandymas: Šviesos diodų jungimas lygiagrečiai</vt:lpstr>
      <vt:lpstr>Tyrimo tikslas:</vt:lpstr>
      <vt:lpstr>Tyrimo eiga:</vt:lpstr>
      <vt:lpstr>Išvados:</vt:lpstr>
      <vt:lpstr>Bandymas: Šviesos diodų jungimas nuosekliai</vt:lpstr>
      <vt:lpstr>Tyrimo tikslas:</vt:lpstr>
      <vt:lpstr>Tyrimo eiga:</vt:lpstr>
      <vt:lpstr>Išvados:</vt:lpstr>
      <vt:lpstr>Bandymas: Fotovoltinis efektas</vt:lpstr>
      <vt:lpstr>Tyrimo tikslas:</vt:lpstr>
      <vt:lpstr>Tyrimo eiga:</vt:lpstr>
      <vt:lpstr>Tyrimo išvados:</vt:lpstr>
      <vt:lpstr>Bandymas: šviesos diodo  šviesumo reguliavimas</vt:lpstr>
      <vt:lpstr>„PowerPoint“ pateiktis</vt:lpstr>
      <vt:lpstr>Tyrimo eiga:</vt:lpstr>
      <vt:lpstr>„PowerPoint“ pateiktis</vt:lpstr>
      <vt:lpstr>Bandymas: LED ryškumo reguliavimas naudojant pulsuojanti signalą</vt:lpstr>
      <vt:lpstr>„PowerPoint“ pateiktis</vt:lpstr>
      <vt:lpstr>Tyrimo eiga:</vt:lpstr>
      <vt:lpstr>Tyrimo išvados:</vt:lpstr>
      <vt:lpstr>Bandymas: Spalvų maišymas</vt:lpstr>
      <vt:lpstr>„PowerPoint“ pateiktis</vt:lpstr>
      <vt:lpstr>Tyrimo eiga:</vt:lpstr>
      <vt:lpstr>Tyrimo išvados:</vt:lpstr>
      <vt:lpstr>Bandymas: gaminame LED naudojant silicio karbidą</vt:lpstr>
      <vt:lpstr>„PowerPoint“ pateiktis</vt:lpstr>
      <vt:lpstr>Tyrimo eiga:</vt:lpstr>
      <vt:lpstr>„PowerPoint“ pateiktis</vt:lpstr>
      <vt:lpstr>Testas</vt:lpstr>
      <vt:lpstr>Kas yra šviesos diodai?</vt:lpstr>
      <vt:lpstr>2. Kokios elektringosios dalelės perneša elektros krūvį puslaidininkiuose?</vt:lpstr>
      <vt:lpstr>3. Kuri savybė būdinga šviesos diodams?</vt:lpstr>
      <vt:lpstr>4. Ar šviesos diodamas išgaunant spalvas  reikalingas filtras?</vt:lpstr>
      <vt:lpstr>5. Ar šviesos diodams svarbus poliškumas?</vt:lpstr>
      <vt:lpstr>6. Kokios spalvos LED atsirado vėliausiai?</vt:lpstr>
      <vt:lpstr>7. Kuris pavaizduotų puslaidininkinių prietaisų simbolių yra šviesos diodo?</vt:lpstr>
      <vt:lpstr>8. Kada atsirado mėlynos spalvos šviesos diodas?</vt:lpstr>
      <vt:lpstr>9. Kylant temperatūrai?</vt:lpstr>
      <vt:lpstr>10. Kas yra OLED?</vt:lpstr>
      <vt:lpstr>Testo atsakymai:</vt:lpstr>
      <vt:lpstr>„PowerPoint“ pateiktis</vt:lpstr>
      <vt:lpstr>Uždavinys:</vt:lpstr>
      <vt:lpstr>„PowerPoint“ pateiktis</vt:lpstr>
      <vt:lpstr>LED lemputės charakteristikos: maitinimo įtampa – 230 V, suvartojama galia 15,8 W, ilgaamžiškumas – 50 000 val. Vietoje vienos LED lemputės apšvietimui tektų naudoti 130 W kaitinamąją elektros lempą.</vt:lpstr>
      <vt:lpstr>„PowerPoint“ pateiktis</vt:lpstr>
      <vt:lpstr>Naudoti šaltiniai:</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Šviesos diodai</dc:title>
  <dc:creator>Gabija Paulikaite</dc:creator>
  <cp:lastModifiedBy>SAULĖ PAULIKIENĖ</cp:lastModifiedBy>
  <cp:revision>2</cp:revision>
  <dcterms:created xsi:type="dcterms:W3CDTF">2024-05-28T21:30:56Z</dcterms:created>
  <dcterms:modified xsi:type="dcterms:W3CDTF">2024-05-29T09:20:14Z</dcterms:modified>
</cp:coreProperties>
</file>