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3" r:id="rId38"/>
    <p:sldId id="292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umatytoji sekcija" id="{2F943FB5-0B77-442A-BF72-BCD87484ABCB}">
          <p14:sldIdLst>
            <p14:sldId id="256"/>
          </p14:sldIdLst>
        </p14:section>
        <p14:section name="Skyrius be pavadinimo" id="{EF4BB943-8035-413D-BFA8-F0B89B5CDDD9}">
          <p14:sldIdLst>
            <p14:sldId id="257"/>
            <p14:sldId id="258"/>
            <p14:sldId id="259"/>
            <p14:sldId id="260"/>
            <p14:sldId id="261"/>
            <p14:sldId id="263"/>
            <p14:sldId id="262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3"/>
            <p14:sldId id="292"/>
            <p14:sldId id="294"/>
            <p14:sldId id="295"/>
            <p14:sldId id="296"/>
            <p14:sldId id="297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BE9093-0242-478F-8E2E-1A5080278E96}" v="1819" dt="2024-05-23T17:32:16.0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DC2A51-7087-4D81-83D9-58AE968C97E8}" type="doc">
      <dgm:prSet loTypeId="urn:microsoft.com/office/officeart/2016/7/layout/BasicLinearProcessNumbered" loCatId="process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F5429F8-1F5F-4AF9-92D1-F1FAA97A5551}" type="pres">
      <dgm:prSet presAssocID="{19DC2A51-7087-4D81-83D9-58AE968C97E8}" presName="Name0" presStyleCnt="0">
        <dgm:presLayoutVars>
          <dgm:animLvl val="lvl"/>
          <dgm:resizeHandles val="exact"/>
        </dgm:presLayoutVars>
      </dgm:prSet>
      <dgm:spPr/>
    </dgm:pt>
  </dgm:ptLst>
  <dgm:cxnLst>
    <dgm:cxn modelId="{54774328-9756-4377-8C00-2B3B473CB075}" type="presOf" srcId="{19DC2A51-7087-4D81-83D9-58AE968C97E8}" destId="{FF5429F8-1F5F-4AF9-92D1-F1FAA97A5551}" srcOrd="0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2D3281-A1EE-4030-B3D4-C70B0051929F}" type="datetimeFigureOut">
              <a:rPr lang="lt-LT" smtClean="0"/>
              <a:t>2024-05-23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5F5A2-4A38-411F-AE3D-906AE55BBD5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997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75F5A2-4A38-411F-AE3D-906AE55BBD5C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93126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5/23/2024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5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3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09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210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5/23/2024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6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29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5/23/2024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5/23/2024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19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612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33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33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89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19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2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" Target="slide4.xml"/><Relationship Id="rId7" Type="http://schemas.openxmlformats.org/officeDocument/2006/relationships/slide" Target="slide16.xml"/><Relationship Id="rId12" Type="http://schemas.openxmlformats.org/officeDocument/2006/relationships/slide" Target="slide3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38.xml"/><Relationship Id="rId5" Type="http://schemas.openxmlformats.org/officeDocument/2006/relationships/slide" Target="slide7.xml"/><Relationship Id="rId10" Type="http://schemas.openxmlformats.org/officeDocument/2006/relationships/slide" Target="slide37.xml"/><Relationship Id="rId4" Type="http://schemas.openxmlformats.org/officeDocument/2006/relationships/slide" Target="slide6.xml"/><Relationship Id="rId9" Type="http://schemas.openxmlformats.org/officeDocument/2006/relationships/slide" Target="slide2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slide" Target="slide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jpeg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4.png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jpe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jpe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7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B22C64-890E-4DB0-F30D-8503022A7A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</a:blip>
          <a:srcRect t="8317" b="7413"/>
          <a:stretch/>
        </p:blipFill>
        <p:spPr>
          <a:xfrm>
            <a:off x="1" y="10"/>
            <a:ext cx="12191999" cy="685798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B4A12B6-EF0D-43E8-8C17-4FAD4D276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lt-LT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107525-0C02-447F-8A3F-553320A7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09B3D008-99A8-72D0-5312-74E40E5EE5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>
            <a:normAutofit/>
          </a:bodyPr>
          <a:lstStyle/>
          <a:p>
            <a:r>
              <a:rPr lang="en-US" err="1"/>
              <a:t>Elektroli</a:t>
            </a:r>
            <a:r>
              <a:rPr lang="lt-LT" err="1"/>
              <a:t>zė</a:t>
            </a:r>
            <a:endParaRPr lang="lt-LT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7E6D9071-3F3A-B759-2441-7AE4E85BD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101" y="4140200"/>
            <a:ext cx="8936846" cy="9990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err="1"/>
              <a:t>Darb</a:t>
            </a:r>
            <a:r>
              <a:rPr lang="lt-LT" sz="1500"/>
              <a:t>ą parengė: Vilniaus sav. Grigiškių „Šviesos“ gimnazijos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lt-LT" sz="1500"/>
              <a:t>9 klasės mokiniai Normantas Karpičius ir Gabrielius </a:t>
            </a:r>
            <a:r>
              <a:rPr lang="lt-LT" sz="1500" err="1"/>
              <a:t>Vitkovskis</a:t>
            </a:r>
            <a:endParaRPr lang="lt-LT" sz="15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lt-LT" sz="1500"/>
              <a:t>Mokytoja: Alicija </a:t>
            </a:r>
            <a:r>
              <a:rPr lang="lt-LT" sz="1500" err="1"/>
              <a:t>Vdovenko</a:t>
            </a:r>
            <a:endParaRPr lang="lt-LT" sz="15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lt-LT" sz="1500"/>
              <a:t>2024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7A42E3-05D8-4A0B-9D4E-20EF581E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t-LT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EE9A54B-189D-4645-8254-FDC4210EC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11CE48F-D5E4-4520-AF1E-8F85CFBDA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448851-39AD-4943-BF9C-C50704E08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37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98933D9D-0F16-3B7A-8B6C-401F446E7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lt-LT"/>
              <a:t>Turinys: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717AA48-74CE-9CC1-6CE6-A938F6A27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095500"/>
            <a:ext cx="9792208" cy="4165600"/>
          </a:xfrm>
        </p:spPr>
        <p:txBody>
          <a:bodyPr>
            <a:normAutofit lnSpcReduction="10000"/>
          </a:bodyPr>
          <a:lstStyle/>
          <a:p>
            <a:r>
              <a:rPr lang="lt-LT">
                <a:hlinkClick r:id="rId2" action="ppaction://hlinksldjump"/>
              </a:rPr>
              <a:t>Darbo tikslas ir uždaviniai</a:t>
            </a:r>
            <a:endParaRPr lang="lt-LT"/>
          </a:p>
          <a:p>
            <a:r>
              <a:rPr lang="lt-LT">
                <a:hlinkClick r:id="rId3" action="ppaction://hlinksldjump"/>
              </a:rPr>
              <a:t>Elektrolitai</a:t>
            </a:r>
            <a:endParaRPr lang="lt-LT"/>
          </a:p>
          <a:p>
            <a:r>
              <a:rPr lang="lt-LT">
                <a:hlinkClick r:id="rId4" action="ppaction://hlinksldjump"/>
              </a:rPr>
              <a:t>Elektrolizė</a:t>
            </a:r>
            <a:endParaRPr lang="lt-LT"/>
          </a:p>
          <a:p>
            <a:r>
              <a:rPr lang="lt-LT">
                <a:hlinkClick r:id="rId5" action="ppaction://hlinksldjump"/>
              </a:rPr>
              <a:t>Elektrolizės dėsnis</a:t>
            </a:r>
            <a:endParaRPr lang="lt-LT"/>
          </a:p>
          <a:p>
            <a:r>
              <a:rPr lang="lt-LT">
                <a:hlinkClick r:id="rId6" action="ppaction://hlinksldjump"/>
              </a:rPr>
              <a:t>Bandymas su soda (NaHCO</a:t>
            </a:r>
            <a:r>
              <a:rPr lang="lt-LT" baseline="-25000">
                <a:hlinkClick r:id="rId6" action="ppaction://hlinksldjump"/>
              </a:rPr>
              <a:t>3</a:t>
            </a:r>
            <a:r>
              <a:rPr lang="lt-LT">
                <a:hlinkClick r:id="rId6" action="ppaction://hlinksldjump"/>
              </a:rPr>
              <a:t>)</a:t>
            </a:r>
          </a:p>
          <a:p>
            <a:r>
              <a:rPr lang="lt-LT">
                <a:hlinkClick r:id="rId7" action="ppaction://hlinksldjump"/>
              </a:rPr>
              <a:t>Bandymas su vario sulfatu(CuSO</a:t>
            </a:r>
            <a:r>
              <a:rPr lang="lt-LT" baseline="-25000">
                <a:hlinkClick r:id="rId7" action="ppaction://hlinksldjump"/>
              </a:rPr>
              <a:t>4</a:t>
            </a:r>
            <a:r>
              <a:rPr lang="lt-LT">
                <a:hlinkClick r:id="rId7" action="ppaction://hlinksldjump"/>
              </a:rPr>
              <a:t>) </a:t>
            </a:r>
            <a:endParaRPr lang="lt-LT"/>
          </a:p>
          <a:p>
            <a:r>
              <a:rPr lang="lt-LT">
                <a:hlinkClick r:id="rId8" action="ppaction://hlinksldjump"/>
              </a:rPr>
              <a:t>Vario elektrocheminio ekvivalento skaičiavimas</a:t>
            </a:r>
            <a:endParaRPr lang="lt-LT"/>
          </a:p>
          <a:p>
            <a:r>
              <a:rPr lang="lt-LT">
                <a:hlinkClick r:id="rId9" action="ppaction://hlinksldjump"/>
              </a:rPr>
              <a:t>Testas</a:t>
            </a:r>
            <a:endParaRPr lang="lt-LT"/>
          </a:p>
          <a:p>
            <a:r>
              <a:rPr lang="lt-LT">
                <a:hlinkClick r:id="rId10" action="ppaction://hlinksldjump"/>
              </a:rPr>
              <a:t>Atsakymai</a:t>
            </a:r>
            <a:endParaRPr lang="en-US"/>
          </a:p>
          <a:p>
            <a:r>
              <a:rPr lang="en-US">
                <a:hlinkClick r:id="rId11" action="ppaction://hlinksldjump"/>
              </a:rPr>
              <a:t>U</a:t>
            </a:r>
            <a:r>
              <a:rPr lang="lt-LT" err="1">
                <a:hlinkClick r:id="rId11" action="ppaction://hlinksldjump"/>
              </a:rPr>
              <a:t>ždaviniai</a:t>
            </a:r>
            <a:endParaRPr lang="lt-LT"/>
          </a:p>
          <a:p>
            <a:r>
              <a:rPr lang="lt-LT">
                <a:hlinkClick r:id="rId12" action="ppaction://hlinksldjump"/>
              </a:rPr>
              <a:t>Uždavinių sprendimas</a:t>
            </a:r>
            <a:endParaRPr lang="lt-LT"/>
          </a:p>
          <a:p>
            <a:endParaRPr lang="lt-LT"/>
          </a:p>
          <a:p>
            <a:pPr>
              <a:buFont typeface="Arial" panose="020B0604020202020204" pitchFamily="34" charset="0"/>
              <a:buChar char="•"/>
            </a:pPr>
            <a:endParaRPr lang="lt-LT"/>
          </a:p>
          <a:p>
            <a:pPr>
              <a:buFont typeface="Arial" panose="020B0604020202020204" pitchFamily="34" charset="0"/>
              <a:buChar char="•"/>
            </a:pP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8673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0EB72A9B-FD82-4F09-BF1E-D39311D3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DD39B371-6E4E-4070-AB4E-4D788405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t-LT"/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B937DAED-8BFE-4563-BB45-B5E554D70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4067935-F4CA-B27C-F433-F955E37F4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lt-LT"/>
              <a:t>Darbo tikslas ir uždaviniai</a:t>
            </a:r>
          </a:p>
        </p:txBody>
      </p:sp>
      <p:graphicFrame>
        <p:nvGraphicFramePr>
          <p:cNvPr id="25" name="Turinio vietos rezervavimo ženklas 2">
            <a:extLst>
              <a:ext uri="{FF2B5EF4-FFF2-40B4-BE49-F238E27FC236}">
                <a16:creationId xmlns:a16="http://schemas.microsoft.com/office/drawing/2014/main" id="{DBC78D55-AECD-83E8-6983-A8D3DDC9D0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55636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6" name="Picture 4" descr="Home icons for free download | Freepik">
            <a:hlinkClick r:id="rId7" action="ppaction://hlinksldjump"/>
            <a:extLst>
              <a:ext uri="{FF2B5EF4-FFF2-40B4-BE49-F238E27FC236}">
                <a16:creationId xmlns:a16="http://schemas.microsoft.com/office/drawing/2014/main" id="{951DFDA6-4206-4C26-5D40-661E3438D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aveikslėlis 3" descr="Paveikslėlis, kuriame yra tekstas, ekrano kopija, Šriftas, Spalvingumas&#10;&#10;Automatiškai sugeneruotas aprašymas">
            <a:extLst>
              <a:ext uri="{FF2B5EF4-FFF2-40B4-BE49-F238E27FC236}">
                <a16:creationId xmlns:a16="http://schemas.microsoft.com/office/drawing/2014/main" id="{E17D9612-976E-98ED-9387-E012A45CE1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69" y="2114953"/>
            <a:ext cx="10072352" cy="374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92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CEF1675-405D-BED7-EBA9-AFBAEA702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642594"/>
            <a:ext cx="4787900" cy="1371600"/>
          </a:xfrm>
        </p:spPr>
        <p:txBody>
          <a:bodyPr/>
          <a:lstStyle/>
          <a:p>
            <a:pPr algn="ctr"/>
            <a:r>
              <a:rPr lang="lt-LT"/>
              <a:t>Elektrolitai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12103470-32BD-6392-38F9-E844071350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6900" y="1854200"/>
                <a:ext cx="5022022" cy="4098544"/>
              </a:xfrm>
            </p:spPr>
            <p:txBody>
              <a:bodyPr/>
              <a:lstStyle/>
              <a:p>
                <a:r>
                  <a:rPr lang="lt-LT"/>
                  <a:t>Medžiagos, kurių vandeniniai tirpalai arba lydalai praleidžia elektros srovę, vadinamos </a:t>
                </a:r>
                <a:r>
                  <a:rPr lang="lt-LT" b="1"/>
                  <a:t>elektrolitais.</a:t>
                </a:r>
                <a:r>
                  <a:rPr lang="lt-LT"/>
                  <a:t> </a:t>
                </a:r>
              </a:p>
              <a:p>
                <a:r>
                  <a:rPr lang="lt-LT" b="1"/>
                  <a:t>Geri elektrolitai </a:t>
                </a:r>
                <a:r>
                  <a:rPr lang="lt-LT"/>
                  <a:t>yra druskos, stiprios rūgštys, stiprus šarmai. Pvz.: vario sulfatas, sieros rūgštis, natrio hidroksidas.</a:t>
                </a:r>
              </a:p>
              <a:p>
                <a:r>
                  <a:rPr lang="lt-LT" b="1"/>
                  <a:t>Blogi elektrolitai </a:t>
                </a:r>
                <a:r>
                  <a:rPr lang="lt-LT"/>
                  <a:t>yra distiliuotas vanduo ir kitos medžiagos. Pvz.: cukrus.</a:t>
                </a:r>
              </a:p>
              <a:p>
                <a:endParaRPr lang="lt-LT"/>
              </a:p>
              <a:p>
                <a:r>
                  <a:rPr lang="lt-LT"/>
                  <a:t>Tirpinamų junginių skaidymasis į jonus vadinamas </a:t>
                </a:r>
                <a:r>
                  <a:rPr lang="lt-LT" b="1" err="1"/>
                  <a:t>elektrolitine</a:t>
                </a:r>
                <a:r>
                  <a:rPr lang="lt-LT" b="1"/>
                  <a:t> disociacija</a:t>
                </a:r>
                <a:r>
                  <a:rPr lang="lt-LT"/>
                  <a:t>.</a:t>
                </a:r>
                <a:endParaRPr lang="lt-LT" b="1"/>
              </a:p>
              <a:p>
                <a:pPr marL="0" indent="0">
                  <a:buNone/>
                </a:pPr>
                <a:r>
                  <a:rPr lang="lt-LT"/>
                  <a:t>Pvz.: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</a:rPr>
                      <m:t>𝑁𝑎𝐶𝑙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lt-L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𝑁𝑎</m:t>
                        </m:r>
                      </m:e>
                      <m:sup>
                        <m:r>
                          <a:rPr lang="lt-L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lt-L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𝐶𝑙</m:t>
                        </m:r>
                      </m:e>
                      <m:sup>
                        <m:r>
                          <a:rPr lang="lt-L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lt-LT" baseline="30000"/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12103470-32BD-6392-38F9-E844071350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6900" y="1854200"/>
                <a:ext cx="5022022" cy="4098544"/>
              </a:xfrm>
              <a:blipFill>
                <a:blip r:embed="rId2"/>
                <a:stretch>
                  <a:fillRect l="-1092" t="-74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A603F908-5E66-A6E5-6814-71F43E5F4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72992"/>
            <a:ext cx="4916005" cy="493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ome icons for free download | Freepik">
            <a:hlinkClick r:id="rId4" action="ppaction://hlinksldjump"/>
            <a:extLst>
              <a:ext uri="{FF2B5EF4-FFF2-40B4-BE49-F238E27FC236}">
                <a16:creationId xmlns:a16="http://schemas.microsoft.com/office/drawing/2014/main" id="{FE79D72E-78C0-8B89-123F-9673D53C4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020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B563B84-4346-6838-5667-918DB2E9F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31900"/>
            <a:ext cx="4927600" cy="4720844"/>
          </a:xfrm>
        </p:spPr>
        <p:txBody>
          <a:bodyPr>
            <a:normAutofit/>
          </a:bodyPr>
          <a:lstStyle/>
          <a:p>
            <a:r>
              <a:rPr lang="lt-LT" sz="2000"/>
              <a:t>Veikiami srovės šaltinio sukurto elektrinio lauko, krūvininkai ima judėti kryptingai: teigiami jonai – neigiamo elektrodo (</a:t>
            </a:r>
            <a:r>
              <a:rPr lang="lt-LT" sz="2000" b="1"/>
              <a:t>katodo</a:t>
            </a:r>
            <a:r>
              <a:rPr lang="lt-LT" sz="2000"/>
              <a:t>) link, neigiami jonai – teigiamo elektrodo (</a:t>
            </a:r>
            <a:r>
              <a:rPr lang="lt-LT" sz="2000" b="1"/>
              <a:t>anodo</a:t>
            </a:r>
            <a:r>
              <a:rPr lang="lt-LT" sz="2000"/>
              <a:t>) link. Šie jonų srautai ir sudaro elektros srovę. Pasiekę atitinkamus elektrodus, jonai atiduoda jiems perteklinius elektronus arba prisijungia trūkstamų, virsta neutraliais atomais arba molekulėmis ir nusėda ant elektrodų. Vadinasi, </a:t>
            </a:r>
            <a:r>
              <a:rPr lang="lt-LT" sz="2000" b="1"/>
              <a:t>elektros srovė elektrolitų tirpaluose yra kryptingas teigiamųjų ir neigiamųjų jonų judėjimas</a:t>
            </a:r>
            <a:r>
              <a:rPr lang="lt-LT" sz="2000"/>
              <a:t>.</a:t>
            </a:r>
            <a:endParaRPr lang="lt-LT" sz="2000" b="1"/>
          </a:p>
        </p:txBody>
      </p:sp>
      <p:pic>
        <p:nvPicPr>
          <p:cNvPr id="2050" name="Picture 2" descr="Electrolytic Cells">
            <a:extLst>
              <a:ext uri="{FF2B5EF4-FFF2-40B4-BE49-F238E27FC236}">
                <a16:creationId xmlns:a16="http://schemas.microsoft.com/office/drawing/2014/main" id="{0603ED29-9274-3EA6-C22E-13A547F20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1446695"/>
            <a:ext cx="5801260" cy="357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ome icons for free download | Freepik">
            <a:hlinkClick r:id="rId3" action="ppaction://hlinksldjump"/>
            <a:extLst>
              <a:ext uri="{FF2B5EF4-FFF2-40B4-BE49-F238E27FC236}">
                <a16:creationId xmlns:a16="http://schemas.microsoft.com/office/drawing/2014/main" id="{A5F005D4-407D-0CB1-A9BB-AF05F77FF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705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2EA7BD7-5859-164A-CD47-436D36F24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3854450" cy="1371600"/>
          </a:xfrm>
        </p:spPr>
        <p:txBody>
          <a:bodyPr/>
          <a:lstStyle/>
          <a:p>
            <a:pPr algn="ctr"/>
            <a:r>
              <a:rPr lang="lt-LT"/>
              <a:t>Elektrolizė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9BE7680-1073-0D8D-E2B7-9A2493F1A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4114800" cy="3849624"/>
          </a:xfrm>
        </p:spPr>
        <p:txBody>
          <a:bodyPr/>
          <a:lstStyle/>
          <a:p>
            <a:r>
              <a:rPr lang="lt-LT"/>
              <a:t>Medžiagos išsiskyrimas ant elektrodų, tekant elektros srovei elektrolitų tirpalais ar lydalais, vadinamas </a:t>
            </a:r>
            <a:r>
              <a:rPr lang="lt-LT" b="1"/>
              <a:t>elektrolize</a:t>
            </a:r>
            <a:r>
              <a:rPr lang="lt-LT"/>
              <a:t>. </a:t>
            </a:r>
          </a:p>
          <a:p>
            <a:r>
              <a:rPr lang="lt-LT"/>
              <a:t>Elektrolizė yra plačiai taikoma pramonėje. Elektrolizės būdu vienus metalus galima padengti plonu kitų metalų sluoksnių. Vykdant elektrolizę kai kurių metalų druskų lydalais, galima išskirti labai grynus metalus. </a:t>
            </a:r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F375D602-A97F-0933-FD5B-F30829448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lectroless Nickel Plating Near Me | Metal Plating | California, US | Embee">
            <a:extLst>
              <a:ext uri="{FF2B5EF4-FFF2-40B4-BE49-F238E27FC236}">
                <a16:creationId xmlns:a16="http://schemas.microsoft.com/office/drawing/2014/main" id="{FAB3209F-9114-A8E1-9295-8D6844E88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895" y="907045"/>
            <a:ext cx="5068956" cy="337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lectroless Nickel Plating | Sharretts Plating">
            <a:extLst>
              <a:ext uri="{FF2B5EF4-FFF2-40B4-BE49-F238E27FC236}">
                <a16:creationId xmlns:a16="http://schemas.microsoft.com/office/drawing/2014/main" id="{3F69F606-BE1E-54B9-E6B2-4D8021626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014" y="4286349"/>
            <a:ext cx="3210837" cy="180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83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2714C07-ED32-C25A-3D36-57B3556B1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4883150" cy="1371600"/>
          </a:xfrm>
        </p:spPr>
        <p:txBody>
          <a:bodyPr/>
          <a:lstStyle/>
          <a:p>
            <a:pPr algn="ctr"/>
            <a:r>
              <a:rPr lang="lt-LT"/>
              <a:t>Elektrolizės dėsnis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73EC7BF-7DAE-FDDA-D50E-EC86FFFAA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727450" cy="3849624"/>
          </a:xfrm>
        </p:spPr>
        <p:txBody>
          <a:bodyPr/>
          <a:lstStyle/>
          <a:p>
            <a:r>
              <a:rPr lang="lt-LT" sz="2000"/>
              <a:t>1833 metais anglų mokslininkas Maiklas </a:t>
            </a:r>
            <a:r>
              <a:rPr lang="lt-LT" sz="2000" err="1"/>
              <a:t>Faradėjus</a:t>
            </a:r>
            <a:r>
              <a:rPr lang="lt-LT" sz="2000"/>
              <a:t> aptiko ryšį tarp pratekėjusios elektros srovės ir elektrolizės metu išsiskyrusios medžiagos kiekio, vadinamą </a:t>
            </a:r>
            <a:r>
              <a:rPr lang="lt-LT" sz="2000" err="1"/>
              <a:t>Faradėjaus</a:t>
            </a:r>
            <a:r>
              <a:rPr lang="lt-LT" sz="2000"/>
              <a:t> </a:t>
            </a:r>
            <a:r>
              <a:rPr lang="lt-LT" sz="2000" b="1"/>
              <a:t>elektrolizės dėsniu</a:t>
            </a:r>
            <a:r>
              <a:rPr lang="lt-LT" sz="2000"/>
              <a:t>.</a:t>
            </a:r>
          </a:p>
          <a:p>
            <a:endParaRPr lang="lt-LT"/>
          </a:p>
        </p:txBody>
      </p:sp>
      <p:pic>
        <p:nvPicPr>
          <p:cNvPr id="5122" name="Picture 2" descr="Maiklas Faradėjus">
            <a:extLst>
              <a:ext uri="{FF2B5EF4-FFF2-40B4-BE49-F238E27FC236}">
                <a16:creationId xmlns:a16="http://schemas.microsoft.com/office/drawing/2014/main" id="{9FAF4158-D4A9-CE96-55E6-A5B69743A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620" y="875334"/>
            <a:ext cx="3672232" cy="518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ome icons for free download | Freepik">
            <a:hlinkClick r:id="rId3" action="ppaction://hlinksldjump"/>
            <a:extLst>
              <a:ext uri="{FF2B5EF4-FFF2-40B4-BE49-F238E27FC236}">
                <a16:creationId xmlns:a16="http://schemas.microsoft.com/office/drawing/2014/main" id="{C3FD50BC-AB88-56AA-0ED0-4F614F659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223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937B6C7-7489-449D-02E0-A482A93F2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185400" cy="1371600"/>
          </a:xfrm>
        </p:spPr>
        <p:txBody>
          <a:bodyPr/>
          <a:lstStyle/>
          <a:p>
            <a:pPr algn="ctr"/>
            <a:r>
              <a:rPr lang="lt-LT"/>
              <a:t>Elektrolizės dėsnis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7A1BC52D-42B6-B971-EB07-5A9152B9E6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6800" y="2103120"/>
                <a:ext cx="10375900" cy="384962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lt-LT"/>
                  <a:t>Jis teigia, kad </a:t>
                </a:r>
                <a:r>
                  <a:rPr lang="lt-LT" b="1"/>
                  <a:t>ant elektrodo išsiskyrusios medžiagos masė </a:t>
                </a:r>
                <a14:m>
                  <m:oMath xmlns:m="http://schemas.openxmlformats.org/officeDocument/2006/math">
                    <m:r>
                      <a:rPr lang="lt-LT" b="1" i="1" smtClean="0"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lang="lt-LT" b="1"/>
                  <a:t> yra tiesiogiai proporcinga elektros srovės stipriui </a:t>
                </a:r>
                <a14:m>
                  <m:oMath xmlns:m="http://schemas.openxmlformats.org/officeDocument/2006/math">
                    <m:r>
                      <a:rPr lang="lt-LT" b="1" i="1" smtClean="0">
                        <a:latin typeface="Cambria Math" panose="02040503050406030204" pitchFamily="18" charset="0"/>
                      </a:rPr>
                      <m:t>𝑰</m:t>
                    </m:r>
                  </m:oMath>
                </a14:m>
                <a:r>
                  <a:rPr lang="lt-LT" b="1"/>
                  <a:t>, jos tekėjimo laikui </a:t>
                </a:r>
                <a14:m>
                  <m:oMath xmlns:m="http://schemas.openxmlformats.org/officeDocument/2006/math">
                    <m:r>
                      <a:rPr lang="lt-LT" b="1" i="1" smtClean="0"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lt-LT" b="1"/>
                  <a:t> ir priklauso nuo medžiagos rūšies</a:t>
                </a:r>
                <a:r>
                  <a:rPr lang="lt-LT"/>
                  <a:t>, </a:t>
                </a:r>
              </a:p>
              <a:p>
                <a:pPr marL="0" indent="0">
                  <a:buNone/>
                </a:pPr>
                <a:r>
                  <a:rPr lang="lt-LT"/>
                  <a:t>tai yra</a:t>
                </a:r>
              </a:p>
              <a:p>
                <a:pPr marL="0" indent="0">
                  <a:buNone/>
                </a:pPr>
                <a:r>
                  <a:rPr lang="lt-LT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lt-LT"/>
                  <a:t> – proporcingumo koeficientas, vadinamas </a:t>
                </a:r>
                <a:r>
                  <a:rPr lang="lt-LT" b="1"/>
                  <a:t>elektrocheminiu medžiagos ekvivalentu </a:t>
                </a:r>
                <a:r>
                  <a:rPr lang="lt-LT"/>
                  <a:t>ir reiškiamas kilogramais </a:t>
                </a:r>
                <a:r>
                  <a:rPr lang="lt-LT" err="1"/>
                  <a:t>kulonui</a:t>
                </a:r>
                <a:r>
                  <a:rPr lang="lt-LT"/>
                  <a:t>.</a:t>
                </a:r>
              </a:p>
              <a:p>
                <a:pPr marL="0" indent="0">
                  <a:buNone/>
                </a:pPr>
                <a:endParaRPr lang="lt-LT"/>
              </a:p>
              <a:p>
                <a:pPr marL="0" indent="0">
                  <a:buNone/>
                </a:pPr>
                <a:r>
                  <a:rPr lang="lt-LT"/>
                  <a:t>Kadangi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</a:rPr>
                      <m:t>𝐼𝑡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lt-LT"/>
                  <a:t>, elektrolizės dėsnį galima užrašyti taip: </a:t>
                </a:r>
              </a:p>
              <a:p>
                <a:pPr marL="0" indent="0">
                  <a:buNone/>
                </a:pPr>
                <a:endParaRPr lang="lt-LT"/>
              </a:p>
              <a:p>
                <a:pPr marL="0" indent="0">
                  <a:buNone/>
                </a:pPr>
                <a:r>
                  <a:rPr lang="lt-LT"/>
                  <a:t>Taigi </a:t>
                </a:r>
                <a:r>
                  <a:rPr lang="lt-LT" b="1"/>
                  <a:t>ant elektrodo išsiskyrusios medžiagos masė yra tiesiogiai proporcinga pratekėjusiam elektros krūviui.</a:t>
                </a:r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7A1BC52D-42B6-B971-EB07-5A9152B9E6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2103120"/>
                <a:ext cx="10375900" cy="3849624"/>
              </a:xfrm>
              <a:blipFill>
                <a:blip r:embed="rId2"/>
                <a:stretch>
                  <a:fillRect l="-470" t="-142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ome icons for free download | Freepik">
            <a:hlinkClick r:id="rId3" action="ppaction://hlinksldjump"/>
            <a:extLst>
              <a:ext uri="{FF2B5EF4-FFF2-40B4-BE49-F238E27FC236}">
                <a16:creationId xmlns:a16="http://schemas.microsoft.com/office/drawing/2014/main" id="{90675FB5-BADE-B3D4-009D-BEC01753F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Stačiakampis 4">
                <a:extLst>
                  <a:ext uri="{FF2B5EF4-FFF2-40B4-BE49-F238E27FC236}">
                    <a16:creationId xmlns:a16="http://schemas.microsoft.com/office/drawing/2014/main" id="{0ED9FB44-909A-2CC0-FFE3-EC829DC7E7B1}"/>
                  </a:ext>
                </a:extLst>
              </p:cNvPr>
              <p:cNvSpPr/>
              <p:nvPr/>
            </p:nvSpPr>
            <p:spPr>
              <a:xfrm>
                <a:off x="1809750" y="2660650"/>
                <a:ext cx="1339850" cy="419100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lt-L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lt-L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𝑘𝐼𝑡</m:t>
                      </m:r>
                    </m:oMath>
                  </m:oMathPara>
                </a14:m>
                <a:endParaRPr lang="lt-LT"/>
              </a:p>
            </p:txBody>
          </p:sp>
        </mc:Choice>
        <mc:Fallback>
          <p:sp>
            <p:nvSpPr>
              <p:cNvPr id="5" name="Stačiakampis 4">
                <a:extLst>
                  <a:ext uri="{FF2B5EF4-FFF2-40B4-BE49-F238E27FC236}">
                    <a16:creationId xmlns:a16="http://schemas.microsoft.com/office/drawing/2014/main" id="{0ED9FB44-909A-2CC0-FFE3-EC829DC7E7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750" y="2660650"/>
                <a:ext cx="1339850" cy="4191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Stačiakampis 5">
                <a:extLst>
                  <a:ext uri="{FF2B5EF4-FFF2-40B4-BE49-F238E27FC236}">
                    <a16:creationId xmlns:a16="http://schemas.microsoft.com/office/drawing/2014/main" id="{EE54BBF5-4DAF-F196-65F8-AC04A598E596}"/>
                  </a:ext>
                </a:extLst>
              </p:cNvPr>
              <p:cNvSpPr/>
              <p:nvPr/>
            </p:nvSpPr>
            <p:spPr>
              <a:xfrm>
                <a:off x="6096000" y="4368800"/>
                <a:ext cx="1022350" cy="359156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lt-L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lt-L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𝑘𝑞</m:t>
                      </m:r>
                    </m:oMath>
                  </m:oMathPara>
                </a14:m>
                <a:endParaRPr lang="lt-LT"/>
              </a:p>
            </p:txBody>
          </p:sp>
        </mc:Choice>
        <mc:Fallback>
          <p:sp>
            <p:nvSpPr>
              <p:cNvPr id="6" name="Stačiakampis 5">
                <a:extLst>
                  <a:ext uri="{FF2B5EF4-FFF2-40B4-BE49-F238E27FC236}">
                    <a16:creationId xmlns:a16="http://schemas.microsoft.com/office/drawing/2014/main" id="{EE54BBF5-4DAF-F196-65F8-AC04A598E5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368800"/>
                <a:ext cx="1022350" cy="359156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0319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63AD14A-1159-53EA-D627-DE19F6963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/>
              <a:t>Bandymas su soda (NaHCO</a:t>
            </a:r>
            <a:r>
              <a:rPr lang="lt-LT" baseline="-25000"/>
              <a:t>3</a:t>
            </a:r>
            <a:r>
              <a:rPr lang="lt-LT"/>
              <a:t>) </a:t>
            </a:r>
            <a:br>
              <a:rPr lang="lt-LT"/>
            </a:br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B5363B8-E44E-DA32-4F1A-D0B22528C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778250" cy="3849624"/>
          </a:xfrm>
        </p:spPr>
        <p:txBody>
          <a:bodyPr/>
          <a:lstStyle/>
          <a:p>
            <a:r>
              <a:rPr lang="lt-LT" b="1"/>
              <a:t>Tikslas</a:t>
            </a:r>
            <a:r>
              <a:rPr lang="lt-LT"/>
              <a:t>: Elektrolizės būdu iš sodos (NaHCO</a:t>
            </a:r>
            <a:r>
              <a:rPr lang="lt-LT" baseline="-25000"/>
              <a:t>3</a:t>
            </a:r>
            <a:r>
              <a:rPr lang="lt-LT"/>
              <a:t>) gauti H</a:t>
            </a:r>
            <a:r>
              <a:rPr lang="lt-LT" baseline="-25000"/>
              <a:t>2</a:t>
            </a:r>
            <a:r>
              <a:rPr lang="lt-LT"/>
              <a:t> dujas.</a:t>
            </a:r>
          </a:p>
          <a:p>
            <a:r>
              <a:rPr lang="lt-LT" b="1"/>
              <a:t>Priemonės</a:t>
            </a:r>
            <a:r>
              <a:rPr lang="lt-LT"/>
              <a:t>: Laboratorinis maitinimo šaltinis, U formos stiklinis vamzdelis su žarnelėmis, šaukštelis, 3 cheminės stiklinės, nerūdijančio plieno anodas ir katodas, jungiamieji laidai, žiebtuvėlis, laboratorinis stovas. </a:t>
            </a:r>
          </a:p>
          <a:p>
            <a:r>
              <a:rPr lang="lt-LT" b="1"/>
              <a:t>Medžiagos</a:t>
            </a:r>
            <a:r>
              <a:rPr lang="lt-LT"/>
              <a:t>: soda (NaHCO</a:t>
            </a:r>
            <a:r>
              <a:rPr lang="lt-LT" baseline="-25000"/>
              <a:t>3</a:t>
            </a:r>
            <a:r>
              <a:rPr lang="lt-LT"/>
              <a:t>), distiliuotas vanduo, skystas muilas. </a:t>
            </a:r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4532CA7B-7B6A-FAB2-3E2D-79CB001F5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aveikslėlis 7" descr="Paveikslėlis, kuriame yra vidaus, butelis, tekstas, Permatoma medžiaga&#10;&#10;Automatiškai sugeneruotas aprašymas">
            <a:extLst>
              <a:ext uri="{FF2B5EF4-FFF2-40B4-BE49-F238E27FC236}">
                <a16:creationId xmlns:a16="http://schemas.microsoft.com/office/drawing/2014/main" id="{BBA28E20-501C-17C6-90F3-C4D8E2B93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012" y="2103120"/>
            <a:ext cx="5517154" cy="325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71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70C9176-78A2-DD12-B132-E2020D1E6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407229" cy="3849624"/>
          </a:xfrm>
        </p:spPr>
        <p:txBody>
          <a:bodyPr>
            <a:normAutofit/>
          </a:bodyPr>
          <a:lstStyle/>
          <a:p>
            <a:r>
              <a:rPr lang="lt-LT" sz="2000"/>
              <a:t>Paruošiame sodos (NaHCO</a:t>
            </a:r>
            <a:r>
              <a:rPr lang="lt-LT" sz="2000" baseline="-25000"/>
              <a:t>3</a:t>
            </a:r>
            <a:r>
              <a:rPr lang="lt-LT" sz="2000"/>
              <a:t>) ir muilo tirpalus. Įpilame sodos tirpalą į jau įtvirtintą U formos vamzdelį, o muilo tirpalą dedame į šoną, kol kas mums jo nereikės. </a:t>
            </a:r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39028F2E-3EAA-1276-7185-597A9C03C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veikslėlis 5" descr="Paveikslėlis, kuriame yra Permatoma medžiaga, vidaus, gaivusis gėrimas, skystis&#10;&#10;Automatiškai sugeneruotas aprašymas">
            <a:extLst>
              <a:ext uri="{FF2B5EF4-FFF2-40B4-BE49-F238E27FC236}">
                <a16:creationId xmlns:a16="http://schemas.microsoft.com/office/drawing/2014/main" id="{F4D83E9D-DE09-368B-1079-70093CEC2E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043" y="1095117"/>
            <a:ext cx="3407229" cy="3346656"/>
          </a:xfrm>
          <a:prstGeom prst="rect">
            <a:avLst/>
          </a:prstGeom>
        </p:spPr>
      </p:pic>
      <p:pic>
        <p:nvPicPr>
          <p:cNvPr id="8" name="Paveikslėlis 7" descr="Paveikslėlis, kuriame yra vidaus, Mokslinis instrumentas, mikroskopas, mašina&#10;&#10;Automatiškai sugeneruotas aprašymas">
            <a:extLst>
              <a:ext uri="{FF2B5EF4-FFF2-40B4-BE49-F238E27FC236}">
                <a16:creationId xmlns:a16="http://schemas.microsoft.com/office/drawing/2014/main" id="{C142C0DD-C957-05AD-E06A-9204A1F10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271" y="1961925"/>
            <a:ext cx="2389991" cy="3856097"/>
          </a:xfrm>
          <a:prstGeom prst="rect">
            <a:avLst/>
          </a:prstGeom>
        </p:spPr>
      </p:pic>
      <p:pic>
        <p:nvPicPr>
          <p:cNvPr id="10" name="Paveikslėlis 9" descr="Paveikslėlis, kuriame yra Laboratorinė įranga, Permatoma medžiaga, Tirpiklis, vidaus&#10;&#10;Automatiškai sugeneruotas aprašymas">
            <a:extLst>
              <a:ext uri="{FF2B5EF4-FFF2-40B4-BE49-F238E27FC236}">
                <a16:creationId xmlns:a16="http://schemas.microsoft.com/office/drawing/2014/main" id="{4BD57DB5-B812-CA59-8C0A-8A47DCD2F8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246" y="4441773"/>
            <a:ext cx="3550024" cy="182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99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19C9E19-4AC2-F66F-646F-7B340B688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609703" cy="3849624"/>
          </a:xfrm>
        </p:spPr>
        <p:txBody>
          <a:bodyPr>
            <a:normAutofit/>
          </a:bodyPr>
          <a:lstStyle/>
          <a:p>
            <a:r>
              <a:rPr lang="lt-LT" sz="2000"/>
              <a:t>Įstatome elektrodus į U formos vamzdelį ir prijungiame juos prie laboratorinio maitinimo šaltinio jungiamaisiais laidais. Raudonas laidas (+) pajungtas prie anodo, juodas laidas (–) pajungtas prie katodo. Žarnelės galus pamerkiame į muilo tirpalą (taip mes rinksime dujas). </a:t>
            </a:r>
          </a:p>
        </p:txBody>
      </p:sp>
      <p:pic>
        <p:nvPicPr>
          <p:cNvPr id="5" name="Paveikslėlis 4" descr="Paveikslėlis, kuriame yra kabelis, Elektros laidai, mašina, įrankis&#10;&#10;Automatiškai sugeneruotas aprašymas">
            <a:extLst>
              <a:ext uri="{FF2B5EF4-FFF2-40B4-BE49-F238E27FC236}">
                <a16:creationId xmlns:a16="http://schemas.microsoft.com/office/drawing/2014/main" id="{512BB0FE-6A54-8212-FDCD-B671CD119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057" y="759758"/>
            <a:ext cx="2087983" cy="3973606"/>
          </a:xfrm>
          <a:prstGeom prst="rect">
            <a:avLst/>
          </a:prstGeom>
        </p:spPr>
      </p:pic>
      <p:pic>
        <p:nvPicPr>
          <p:cNvPr id="7" name="Paveikslėlis 6" descr="Paveikslėlis, kuriame yra kabelis, vidaus, Elektros laidai, mašina&#10;&#10;Automatiškai sugeneruotas aprašymas">
            <a:extLst>
              <a:ext uri="{FF2B5EF4-FFF2-40B4-BE49-F238E27FC236}">
                <a16:creationId xmlns:a16="http://schemas.microsoft.com/office/drawing/2014/main" id="{8D5AF71D-5280-34ED-F934-7CDD77237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488" y="1060263"/>
            <a:ext cx="3415569" cy="4493371"/>
          </a:xfrm>
          <a:prstGeom prst="rect">
            <a:avLst/>
          </a:prstGeom>
        </p:spPr>
      </p:pic>
      <p:pic>
        <p:nvPicPr>
          <p:cNvPr id="8" name="Picture 4" descr="Home icons for free download | Freepik">
            <a:hlinkClick r:id="rId5" action="ppaction://hlinksldjump"/>
            <a:extLst>
              <a:ext uri="{FF2B5EF4-FFF2-40B4-BE49-F238E27FC236}">
                <a16:creationId xmlns:a16="http://schemas.microsoft.com/office/drawing/2014/main" id="{0E1CD166-0A9D-BF0D-6DF8-028C734C6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143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5A808B1-CABA-4F1A-8F8D-768DD3F61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348446" cy="3849624"/>
          </a:xfrm>
        </p:spPr>
        <p:txBody>
          <a:bodyPr>
            <a:normAutofit/>
          </a:bodyPr>
          <a:lstStyle/>
          <a:p>
            <a:r>
              <a:rPr lang="lt-LT" sz="2400"/>
              <a:t>Paleidžiame 31V elektros įtampa. Matome burbuliukus, kurie parodo, kad dujos yra netirpios arba mažai tirpios. Prie anodo (skiriasi O</a:t>
            </a:r>
            <a:r>
              <a:rPr lang="lt-LT" sz="2400" baseline="-25000"/>
              <a:t>2</a:t>
            </a:r>
            <a:r>
              <a:rPr lang="lt-LT" sz="2400"/>
              <a:t>), o katodo (skiriasi H</a:t>
            </a:r>
            <a:r>
              <a:rPr lang="lt-LT" sz="2400" baseline="-25000"/>
              <a:t>2</a:t>
            </a:r>
            <a:r>
              <a:rPr lang="lt-LT" sz="2400"/>
              <a:t>) dujos.</a:t>
            </a:r>
          </a:p>
        </p:txBody>
      </p:sp>
      <p:pic>
        <p:nvPicPr>
          <p:cNvPr id="4" name="Picture 4" descr="Home icons for free download | Freepik">
            <a:hlinkClick r:id="rId4" action="ppaction://hlinksldjump"/>
            <a:extLst>
              <a:ext uri="{FF2B5EF4-FFF2-40B4-BE49-F238E27FC236}">
                <a16:creationId xmlns:a16="http://schemas.microsoft.com/office/drawing/2014/main" id="{FEBDFDE5-5AEF-9D4D-7627-023FE79F5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veikslėlis 5" descr="Paveikslėlis, kuriame yra Elektros laidai, vidaus, įrankis, siena&#10;&#10;Automatiškai sugeneruotas aprašymas">
            <a:extLst>
              <a:ext uri="{FF2B5EF4-FFF2-40B4-BE49-F238E27FC236}">
                <a16:creationId xmlns:a16="http://schemas.microsoft.com/office/drawing/2014/main" id="{481C2F48-B3E6-B831-B4BB-83D3DBDA87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713" y="544605"/>
            <a:ext cx="2570789" cy="4047565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3F264B6C-22D9-3CBE-EDBF-F361A23EE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3DED66FF-E137-CB1E-CC94-A7CFBCB6E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0" name="Untitled video - 1716233067089">
            <a:hlinkClick r:id="" action="ppaction://media"/>
            <a:extLst>
              <a:ext uri="{FF2B5EF4-FFF2-40B4-BE49-F238E27FC236}">
                <a16:creationId xmlns:a16="http://schemas.microsoft.com/office/drawing/2014/main" id="{19D6D54D-3B70-D694-64DA-FC4760684E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75200" y="1456645"/>
            <a:ext cx="2364513" cy="420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1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urinio vietos rezervavimo ženklas 5" descr="Paveikslėlis, kuriame yra tekstas, vidaus, kabelis, elektronika&#10;&#10;Automatiškai sugeneruotas aprašymas">
            <a:extLst>
              <a:ext uri="{FF2B5EF4-FFF2-40B4-BE49-F238E27FC236}">
                <a16:creationId xmlns:a16="http://schemas.microsoft.com/office/drawing/2014/main" id="{2CF7AE2E-1A24-326B-C95A-2ADDA45FF3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129" y="929009"/>
            <a:ext cx="5236722" cy="2377456"/>
          </a:xfrm>
        </p:spPr>
      </p:pic>
      <p:pic>
        <p:nvPicPr>
          <p:cNvPr id="4" name="Picture 4" descr="Home icons for free download | Freepik">
            <a:hlinkClick r:id="rId3" action="ppaction://hlinksldjump"/>
            <a:extLst>
              <a:ext uri="{FF2B5EF4-FFF2-40B4-BE49-F238E27FC236}">
                <a16:creationId xmlns:a16="http://schemas.microsoft.com/office/drawing/2014/main" id="{95DBE929-8F97-04F3-D276-297F94713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D162DA-7484-6CAB-19FF-49FC95EE640E}"/>
              </a:ext>
            </a:extLst>
          </p:cNvPr>
          <p:cNvSpPr txBox="1"/>
          <p:nvPr/>
        </p:nvSpPr>
        <p:spPr>
          <a:xfrm>
            <a:off x="812799" y="2844800"/>
            <a:ext cx="3562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lt-LT" sz="2000"/>
              <a:t>Per žarneles išsiskyrusios dujos nuteka į cheminius indus su muilo tirpalu ir sudaro burbuliukus.   </a:t>
            </a:r>
          </a:p>
        </p:txBody>
      </p:sp>
      <p:pic>
        <p:nvPicPr>
          <p:cNvPr id="10" name="Paveikslėlis 9" descr="Paveikslėlis, kuriame yra tekstas, vidaus, adata, žirklės&#10;&#10;Automatiškai sugeneruotas aprašymas">
            <a:extLst>
              <a:ext uri="{FF2B5EF4-FFF2-40B4-BE49-F238E27FC236}">
                <a16:creationId xmlns:a16="http://schemas.microsoft.com/office/drawing/2014/main" id="{F1C016C6-751B-510B-200E-2E43C9E04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09" y="3306465"/>
            <a:ext cx="5559287" cy="248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87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CBC4C17-33A3-35FC-C091-0C6DACF97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4393096" cy="3849624"/>
          </a:xfrm>
        </p:spPr>
        <p:txBody>
          <a:bodyPr>
            <a:normAutofit/>
          </a:bodyPr>
          <a:lstStyle/>
          <a:p>
            <a:r>
              <a:rPr lang="lt-LT" sz="2000"/>
              <a:t>Atjungiame laboratorinį maitinimo šaltinį ir surinktas vandenilio (H</a:t>
            </a:r>
            <a:r>
              <a:rPr lang="lt-LT" sz="2000" baseline="-25000"/>
              <a:t>2 </a:t>
            </a:r>
            <a:r>
              <a:rPr lang="lt-LT" sz="2000"/>
              <a:t>) dujas padegame, kad įsitikintume, kad gavome degias dujas. Pirmiausia bandėme padegti deguonies dujas, jos nesprogo, nes deguonis yra </a:t>
            </a:r>
            <a:r>
              <a:rPr lang="lt-LT" sz="2000" err="1"/>
              <a:t>oksidatorius</a:t>
            </a:r>
            <a:r>
              <a:rPr lang="lt-LT" sz="2000"/>
              <a:t>. Paskui padegėme vandenilio dujas ir išgirdome vandenilio sprogimo garsą.</a:t>
            </a:r>
            <a:endParaRPr lang="lt-LT" sz="2000" baseline="-25000"/>
          </a:p>
        </p:txBody>
      </p:sp>
      <p:pic>
        <p:nvPicPr>
          <p:cNvPr id="4" name="Picture 4" descr="Home icons for free download | Freepik">
            <a:hlinkClick r:id="rId4" action="ppaction://hlinksldjump"/>
            <a:extLst>
              <a:ext uri="{FF2B5EF4-FFF2-40B4-BE49-F238E27FC236}">
                <a16:creationId xmlns:a16="http://schemas.microsoft.com/office/drawing/2014/main" id="{EFFCE2B8-1120-7051-7DC1-A086E7BE4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h23 - 1716235574022">
            <a:hlinkClick r:id="" action="ppaction://media"/>
            <a:extLst>
              <a:ext uri="{FF2B5EF4-FFF2-40B4-BE49-F238E27FC236}">
                <a16:creationId xmlns:a16="http://schemas.microsoft.com/office/drawing/2014/main" id="{FEEFCF8C-BCA8-7769-57F3-797F193CB7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32106" y="578894"/>
            <a:ext cx="3114259" cy="553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10551A3-D4DC-39F2-4809-D4CF44431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7200"/>
              <a:t>Išvada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D9DD7D4-4E36-7C5B-886A-268A3E7D3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838450"/>
            <a:ext cx="10058400" cy="31142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/>
              <a:t>Bandymo metu mums pavyko gauti vandenilio dujas, naudojant elektrolizės būdą.</a:t>
            </a:r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11B6FC59-C2AC-651C-61C3-F4228DF77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232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F3D97E4-7BE2-8116-9326-67F688A8C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err="1"/>
              <a:t>Bandymas</a:t>
            </a:r>
            <a:r>
              <a:rPr lang="en-US"/>
              <a:t> </a:t>
            </a:r>
            <a:r>
              <a:rPr lang="en-US" err="1"/>
              <a:t>su</a:t>
            </a:r>
            <a:r>
              <a:rPr lang="en-US"/>
              <a:t> </a:t>
            </a:r>
            <a:r>
              <a:rPr lang="en-US" err="1"/>
              <a:t>vario</a:t>
            </a:r>
            <a:r>
              <a:rPr lang="en-US"/>
              <a:t> </a:t>
            </a:r>
            <a:r>
              <a:rPr lang="en-US" err="1"/>
              <a:t>sulfatu</a:t>
            </a:r>
            <a:r>
              <a:rPr lang="lt-LT"/>
              <a:t> (CuSO</a:t>
            </a:r>
            <a:r>
              <a:rPr lang="lt-LT" baseline="-25000"/>
              <a:t>4</a:t>
            </a:r>
            <a:r>
              <a:rPr lang="lt-LT"/>
              <a:t>) </a:t>
            </a:r>
            <a:r>
              <a:rPr lang="en-US"/>
              <a:t>  </a:t>
            </a:r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528FF7C-5334-65E6-A792-C49E41C09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5162550" cy="3849624"/>
          </a:xfrm>
        </p:spPr>
        <p:txBody>
          <a:bodyPr/>
          <a:lstStyle/>
          <a:p>
            <a:r>
              <a:rPr lang="lt-LT" b="1"/>
              <a:t>Tikslas:</a:t>
            </a:r>
            <a:r>
              <a:rPr lang="lt-LT"/>
              <a:t> elektrolizės būdu iš vario sulfato (CuSO</a:t>
            </a:r>
            <a:r>
              <a:rPr lang="lt-LT" baseline="-25000"/>
              <a:t>4</a:t>
            </a:r>
            <a:r>
              <a:rPr lang="lt-LT"/>
              <a:t>) gauti gryną varį ir apskaičiuoti jo elektrocheminį ekvivalentą.</a:t>
            </a:r>
          </a:p>
          <a:p>
            <a:r>
              <a:rPr lang="lt-LT" b="1"/>
              <a:t>Priemonės: </a:t>
            </a:r>
            <a:r>
              <a:rPr lang="lt-LT"/>
              <a:t>Laboratorinis maitinimo šaltinis, U formos stiklinis vamzdelis su žarnelėmis, šaukštelis, 2 cheminės stiklinės, nerūdijančio plieno anodas ir katodas, jungiamieji laidai, žiebtuvėlis, laboratorinis stovas, magnetas, svarstyklės.</a:t>
            </a:r>
          </a:p>
          <a:p>
            <a:r>
              <a:rPr lang="lt-LT" b="1"/>
              <a:t>Medžiagos:</a:t>
            </a:r>
            <a:r>
              <a:rPr lang="lt-LT"/>
              <a:t> vario sulfatas (CuSO</a:t>
            </a:r>
            <a:r>
              <a:rPr lang="lt-LT" baseline="-25000"/>
              <a:t>4</a:t>
            </a:r>
            <a:r>
              <a:rPr lang="lt-LT"/>
              <a:t>) , distiliuotas vanduo.</a:t>
            </a:r>
          </a:p>
          <a:p>
            <a:endParaRPr lang="lt-LT"/>
          </a:p>
        </p:txBody>
      </p:sp>
      <p:pic>
        <p:nvPicPr>
          <p:cNvPr id="5" name="Paveikslėlis 4" descr="Paveikslėlis, kuriame yra vidaus, siena, kabelis, kompiuteris&#10;&#10;Automatiškai sugeneruotas aprašymas">
            <a:extLst>
              <a:ext uri="{FF2B5EF4-FFF2-40B4-BE49-F238E27FC236}">
                <a16:creationId xmlns:a16="http://schemas.microsoft.com/office/drawing/2014/main" id="{FA33ACB5-D1EC-301E-696C-0351B13AF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417" y="2014194"/>
            <a:ext cx="4524374" cy="3157537"/>
          </a:xfrm>
          <a:prstGeom prst="rect">
            <a:avLst/>
          </a:prstGeom>
        </p:spPr>
      </p:pic>
      <p:pic>
        <p:nvPicPr>
          <p:cNvPr id="6" name="Picture 4" descr="Home icons for free download | Freepik">
            <a:hlinkClick r:id="rId3" action="ppaction://hlinksldjump"/>
            <a:extLst>
              <a:ext uri="{FF2B5EF4-FFF2-40B4-BE49-F238E27FC236}">
                <a16:creationId xmlns:a16="http://schemas.microsoft.com/office/drawing/2014/main" id="{76DC5945-341D-6163-9806-3EE58B1C1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412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42AD5C7D-D8E3-61DB-A385-E25517877B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6800" y="2103120"/>
                <a:ext cx="2952750" cy="3849624"/>
              </a:xfrm>
            </p:spPr>
            <p:txBody>
              <a:bodyPr>
                <a:normAutofit/>
              </a:bodyPr>
              <a:lstStyle/>
              <a:p>
                <a:r>
                  <a:rPr lang="lt-LT" sz="2400"/>
                  <a:t>Prieš bandymą pasveriame katodą. Paruošiame vario sulfato tirpalą.</a:t>
                </a:r>
              </a:p>
              <a:p>
                <a:endParaRPr lang="lt-LT" sz="2400"/>
              </a:p>
              <a:p>
                <a:pPr marL="0" indent="0">
                  <a:buNone/>
                </a:pPr>
                <a:r>
                  <a:rPr lang="lt-LT" sz="2400"/>
                  <a:t>Katodo </a:t>
                </a:r>
                <a14:m>
                  <m:oMath xmlns:m="http://schemas.openxmlformats.org/officeDocument/2006/math">
                    <m:r>
                      <a:rPr lang="lt-LT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lt-LT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=33,71 </m:t>
                    </m:r>
                  </m:oMath>
                </a14:m>
                <a:r>
                  <a:rPr lang="lt-LT" sz="2400"/>
                  <a:t>g</a:t>
                </a:r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42AD5C7D-D8E3-61DB-A385-E25517877B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2103120"/>
                <a:ext cx="2952750" cy="3849624"/>
              </a:xfrm>
              <a:blipFill>
                <a:blip r:embed="rId2"/>
                <a:stretch>
                  <a:fillRect l="-3099" t="-126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ome icons for free download | Freepik">
            <a:hlinkClick r:id="rId3" action="ppaction://hlinksldjump"/>
            <a:extLst>
              <a:ext uri="{FF2B5EF4-FFF2-40B4-BE49-F238E27FC236}">
                <a16:creationId xmlns:a16="http://schemas.microsoft.com/office/drawing/2014/main" id="{C0FAB026-DC04-7398-15E2-370626871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veikslėlis 5" descr="Paveikslėlis, kuriame yra įrankis, biuro reikmenys, rašiklis, Biuro priemonė&#10;&#10;Automatiškai sugeneruotas aprašymas">
            <a:extLst>
              <a:ext uri="{FF2B5EF4-FFF2-40B4-BE49-F238E27FC236}">
                <a16:creationId xmlns:a16="http://schemas.microsoft.com/office/drawing/2014/main" id="{525DCDB8-4AE3-8D6E-6117-5EF8A010EB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997" y="598932"/>
            <a:ext cx="2622005" cy="3429000"/>
          </a:xfrm>
          <a:prstGeom prst="rect">
            <a:avLst/>
          </a:prstGeom>
        </p:spPr>
      </p:pic>
      <p:pic>
        <p:nvPicPr>
          <p:cNvPr id="8" name="Paveikslėlis 7" descr="Paveikslėlis, kuriame yra valgomieji reikmenys, vidaus, Tara gėrimams, stalas&#10;&#10;Automatiškai sugeneruotas aprašymas">
            <a:extLst>
              <a:ext uri="{FF2B5EF4-FFF2-40B4-BE49-F238E27FC236}">
                <a16:creationId xmlns:a16="http://schemas.microsoft.com/office/drawing/2014/main" id="{5EF46D9F-3E77-20D9-91A1-10990A1DEFB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 t="8586" r="-1302" b="41760"/>
          <a:stretch/>
        </p:blipFill>
        <p:spPr>
          <a:xfrm>
            <a:off x="7407002" y="2186610"/>
            <a:ext cx="3086100" cy="333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422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608E0C7-7870-DFA6-CC53-8DDA1954B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4159250" cy="3849624"/>
          </a:xfrm>
        </p:spPr>
        <p:txBody>
          <a:bodyPr>
            <a:normAutofit/>
          </a:bodyPr>
          <a:lstStyle/>
          <a:p>
            <a:r>
              <a:rPr lang="lt-LT" sz="2400"/>
              <a:t>Vario sulfato tirpalą įpilame į jau įtvirtintą U formos vamzdelį.</a:t>
            </a:r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16C5E855-0F57-58D8-76C8-E0472ADEA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veikslėlis 5" descr="Paveikslėlis, kuriame yra mašina, įrankis, vidaus, Mokslinis instrumentas&#10;&#10;Automatiškai sugeneruotas aprašymas">
            <a:extLst>
              <a:ext uri="{FF2B5EF4-FFF2-40B4-BE49-F238E27FC236}">
                <a16:creationId xmlns:a16="http://schemas.microsoft.com/office/drawing/2014/main" id="{EF1B7EF3-1788-4E94-984C-E7FC829C8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957" y="671885"/>
            <a:ext cx="2460075" cy="4754880"/>
          </a:xfrm>
          <a:prstGeom prst="rect">
            <a:avLst/>
          </a:prstGeom>
        </p:spPr>
      </p:pic>
      <p:pic>
        <p:nvPicPr>
          <p:cNvPr id="8" name="Paveikslėlis 7" descr="Paveikslėlis, kuriame yra kabelis, jungtis, vidaus&#10;&#10;Automatiškai sugeneruotas aprašymas">
            <a:extLst>
              <a:ext uri="{FF2B5EF4-FFF2-40B4-BE49-F238E27FC236}">
                <a16:creationId xmlns:a16="http://schemas.microsoft.com/office/drawing/2014/main" id="{E39EAE0F-827B-F398-EB9B-AE7CE82012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947" y="2233067"/>
            <a:ext cx="2648010" cy="386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23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8724D8A-225C-9E20-1589-17315CD9A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3061" y="1957346"/>
            <a:ext cx="4127500" cy="3849624"/>
          </a:xfrm>
        </p:spPr>
        <p:txBody>
          <a:bodyPr>
            <a:normAutofit/>
          </a:bodyPr>
          <a:lstStyle/>
          <a:p>
            <a:r>
              <a:rPr lang="lt-LT" sz="2000"/>
              <a:t>Įstatome elektrodus į U formos vamzdelį ir prijungiame juos prie laboratorinio maitinimo šaltinio jungiamaisiais laidais. Raudonas laidas (+) pajungtas prie anodo, juodas laidas (–) pajungtas prie katodo.</a:t>
            </a:r>
          </a:p>
        </p:txBody>
      </p:sp>
      <p:pic>
        <p:nvPicPr>
          <p:cNvPr id="8" name="Paveikslėlis 7" descr="Paveikslėlis, kuriame yra vidaus, įrankis, mašina, dūdelė&#10;&#10;Automatiškai sugeneruotas aprašymas">
            <a:extLst>
              <a:ext uri="{FF2B5EF4-FFF2-40B4-BE49-F238E27FC236}">
                <a16:creationId xmlns:a16="http://schemas.microsoft.com/office/drawing/2014/main" id="{11B91AF8-716C-079E-06F9-7C7C8A733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629" y="1095955"/>
            <a:ext cx="3064597" cy="4900654"/>
          </a:xfrm>
          <a:prstGeom prst="rect">
            <a:avLst/>
          </a:prstGeom>
        </p:spPr>
      </p:pic>
      <p:pic>
        <p:nvPicPr>
          <p:cNvPr id="10" name="Paveikslėlis 9" descr="Paveikslėlis, kuriame yra mašina, įrankis, Mokslinis instrumentas, Elektros laidai&#10;&#10;Automatiškai sugeneruotas aprašymas">
            <a:extLst>
              <a:ext uri="{FF2B5EF4-FFF2-40B4-BE49-F238E27FC236}">
                <a16:creationId xmlns:a16="http://schemas.microsoft.com/office/drawing/2014/main" id="{6BEF7F12-6540-C6A4-CFAC-7D9025660C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26" y="443947"/>
            <a:ext cx="2566622" cy="4952336"/>
          </a:xfrm>
          <a:prstGeom prst="rect">
            <a:avLst/>
          </a:prstGeom>
        </p:spPr>
      </p:pic>
      <p:pic>
        <p:nvPicPr>
          <p:cNvPr id="11" name="Picture 4" descr="Home icons for free download | Freepik">
            <a:hlinkClick r:id="rId4" action="ppaction://hlinksldjump"/>
            <a:extLst>
              <a:ext uri="{FF2B5EF4-FFF2-40B4-BE49-F238E27FC236}">
                <a16:creationId xmlns:a16="http://schemas.microsoft.com/office/drawing/2014/main" id="{2304A619-12B5-6D70-0636-D1B7F2ED2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689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36D8786D-42C0-DD86-D245-6F09286D36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6800" y="2103120"/>
                <a:ext cx="3575050" cy="3849624"/>
              </a:xfrm>
            </p:spPr>
            <p:txBody>
              <a:bodyPr/>
              <a:lstStyle/>
              <a:p>
                <a:r>
                  <a:rPr lang="lt-LT" sz="2000"/>
                  <a:t>Paleidžiame 31V elektros įtampą ir fiksuojame laiką.</a:t>
                </a:r>
              </a:p>
              <a:p>
                <a:pPr marL="0" indent="0">
                  <a:buNone/>
                </a:pPr>
                <a:r>
                  <a:rPr lang="lt-LT" sz="2000"/>
                  <a:t>Srovės stipris </a:t>
                </a:r>
                <a14:m>
                  <m:oMath xmlns:m="http://schemas.openxmlformats.org/officeDocument/2006/math">
                    <m:r>
                      <a:rPr lang="lt-LT" sz="20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lt-L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=0,265</m:t>
                    </m:r>
                    <m:r>
                      <a:rPr lang="lt-LT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lt-LT" sz="2000"/>
                  <a:t>A</a:t>
                </a:r>
              </a:p>
              <a:p>
                <a:r>
                  <a:rPr lang="lt-LT" sz="2000"/>
                  <a:t>Prie anodo matomi burbuliukai, išsiskiria O</a:t>
                </a:r>
                <a:r>
                  <a:rPr lang="lt-LT" sz="2000" baseline="-25000"/>
                  <a:t>2</a:t>
                </a:r>
                <a:r>
                  <a:rPr lang="lt-LT" sz="2000"/>
                  <a:t> dujos ,o ant katodo galiukas dengiasi variu.</a:t>
                </a:r>
                <a:endParaRPr lang="lt-LT" baseline="-25000"/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36D8786D-42C0-DD86-D245-6F09286D36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2103120"/>
                <a:ext cx="3575050" cy="3849624"/>
              </a:xfrm>
              <a:blipFill>
                <a:blip r:embed="rId4"/>
                <a:stretch>
                  <a:fillRect l="-1706" t="-791" r="-324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4" descr="Home icons for free download | Freepik">
            <a:hlinkClick r:id="rId5" action="ppaction://hlinksldjump"/>
            <a:extLst>
              <a:ext uri="{FF2B5EF4-FFF2-40B4-BE49-F238E27FC236}">
                <a16:creationId xmlns:a16="http://schemas.microsoft.com/office/drawing/2014/main" id="{0F2C64FB-0871-4694-3AA1-4898C549D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aveikslėlis 9" descr="Paveikslėlis, kuriame yra grindys, vidaus, siena, kabelis&#10;&#10;Automatiškai sugeneruotas aprašymas">
            <a:extLst>
              <a:ext uri="{FF2B5EF4-FFF2-40B4-BE49-F238E27FC236}">
                <a16:creationId xmlns:a16="http://schemas.microsoft.com/office/drawing/2014/main" id="{5D75FFD4-F348-DC06-3B9E-7AF40F3E33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613" y="577405"/>
            <a:ext cx="2397537" cy="4893641"/>
          </a:xfrm>
          <a:prstGeom prst="rect">
            <a:avLst/>
          </a:prstGeom>
        </p:spPr>
      </p:pic>
      <p:pic>
        <p:nvPicPr>
          <p:cNvPr id="11" name="6FF6B8F9">
            <a:hlinkClick r:id="" action="ppaction://media"/>
            <a:extLst>
              <a:ext uri="{FF2B5EF4-FFF2-40B4-BE49-F238E27FC236}">
                <a16:creationId xmlns:a16="http://schemas.microsoft.com/office/drawing/2014/main" id="{D180FBED-1BBE-8471-A480-1D953DAA03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07351" y="1292340"/>
            <a:ext cx="2793262" cy="485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5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1CB4DB5-C449-8747-3443-1FECB997B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3251200" cy="3849624"/>
          </a:xfrm>
        </p:spPr>
        <p:txBody>
          <a:bodyPr>
            <a:normAutofit/>
          </a:bodyPr>
          <a:lstStyle/>
          <a:p>
            <a:r>
              <a:rPr lang="lt-LT" sz="2000"/>
              <a:t>Po 5 minučių nuo bandymo pradžios prie anodo matome žalios spalvos tirpalą. Spalvos kitimas vyksta dėl tirpalo koncentracijos mažėjimo ir geležies jonų atsiradimo tirpale. Ant katodo pastebimai padidėjo išsiskyrusio vario kiekis.</a:t>
            </a:r>
          </a:p>
        </p:txBody>
      </p:sp>
      <p:pic>
        <p:nvPicPr>
          <p:cNvPr id="5" name="dsfswaqad - 1716394949748">
            <a:hlinkClick r:id="" action="ppaction://media"/>
            <a:extLst>
              <a:ext uri="{FF2B5EF4-FFF2-40B4-BE49-F238E27FC236}">
                <a16:creationId xmlns:a16="http://schemas.microsoft.com/office/drawing/2014/main" id="{AE0E771A-94CB-E6FE-B2D2-41F0B94694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73041" y="623817"/>
            <a:ext cx="3039856" cy="5404189"/>
          </a:xfrm>
          <a:prstGeom prst="rect">
            <a:avLst/>
          </a:prstGeom>
        </p:spPr>
      </p:pic>
      <p:pic>
        <p:nvPicPr>
          <p:cNvPr id="6" name="Picture 4" descr="Home icons for free download | Freepik">
            <a:hlinkClick r:id="rId5" action="ppaction://hlinksldjump"/>
            <a:extLst>
              <a:ext uri="{FF2B5EF4-FFF2-40B4-BE49-F238E27FC236}">
                <a16:creationId xmlns:a16="http://schemas.microsoft.com/office/drawing/2014/main" id="{B13309A0-4DCC-5A3A-CFD1-D3A5A3B76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5B2607F3-F7A4-43A0-D7B8-C0260353BE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897" y="623817"/>
            <a:ext cx="2421973" cy="537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0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216610A-F91E-5D01-51DD-63B90DC5C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642594"/>
            <a:ext cx="10111400" cy="1371600"/>
          </a:xfrm>
        </p:spPr>
        <p:txBody>
          <a:bodyPr/>
          <a:lstStyle/>
          <a:p>
            <a:pPr algn="ctr"/>
            <a:r>
              <a:rPr lang="lt-LT"/>
              <a:t>Elektros srovės kitimas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FA96F28-40D4-309B-D13E-C08501821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9937750" cy="3849624"/>
          </a:xfrm>
        </p:spPr>
        <p:txBody>
          <a:bodyPr/>
          <a:lstStyle/>
          <a:p>
            <a:r>
              <a:rPr lang="lt-LT"/>
              <a:t>Dar pastebėta, kad didėja elektros srovės stipris, tai vyksta dėl šių priežasčių:</a:t>
            </a:r>
          </a:p>
          <a:p>
            <a:pPr marL="342900" indent="-342900">
              <a:buFont typeface="+mj-lt"/>
              <a:buAutoNum type="arabicPeriod"/>
            </a:pPr>
            <a:r>
              <a:rPr lang="lt-LT" u="sng"/>
              <a:t>Vario nusėdimas ant katodo</a:t>
            </a:r>
            <a:r>
              <a:rPr lang="lt-LT"/>
              <a:t>. Nusėdęs varis ant katodo sudaro laidų sluoksnį ir padidina katodo paviršiaus plotą, tai mažina katodo varžą ir todėl padidėja elektros srovės stipris.</a:t>
            </a:r>
          </a:p>
          <a:p>
            <a:pPr marL="342900" indent="-342900">
              <a:buFont typeface="+mj-lt"/>
              <a:buAutoNum type="arabicPeriod"/>
            </a:pPr>
            <a:r>
              <a:rPr lang="lt-LT" u="sng"/>
              <a:t>Elektrizuojamo tirpalo sudėties kitimas.</a:t>
            </a:r>
            <a:r>
              <a:rPr lang="lt-LT"/>
              <a:t> Atsiranda kitų jonų, kurie įtakoja laidumui, kas įtakoja elektros srovės stiprio  kitimą.</a:t>
            </a:r>
          </a:p>
          <a:p>
            <a:pPr marL="342900" indent="-342900">
              <a:buFont typeface="+mj-lt"/>
              <a:buAutoNum type="arabicPeriod"/>
            </a:pPr>
            <a:r>
              <a:rPr lang="lt-LT" u="sng"/>
              <a:t>Temperatūros didėjimas.</a:t>
            </a:r>
            <a:r>
              <a:rPr lang="lt-LT"/>
              <a:t> Elektrolizės proceso metu tirpalas įkaista. Temperatūros padidėjimas mažina tirpalo varžą, todėl srovės stipris didėja.</a:t>
            </a:r>
            <a:r>
              <a:rPr lang="lt-LT" u="sng"/>
              <a:t> </a:t>
            </a:r>
          </a:p>
          <a:p>
            <a:pPr marL="0" indent="0">
              <a:buNone/>
            </a:pPr>
            <a:endParaRPr lang="lt-LT"/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819974B7-E976-1DEE-43A8-24986CA60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5213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A3BEE343-39F4-E1DD-F0AB-CCB1199507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6800" y="2103120"/>
                <a:ext cx="4584700" cy="3849624"/>
              </a:xfrm>
            </p:spPr>
            <p:txBody>
              <a:bodyPr/>
              <a:lstStyle/>
              <a:p>
                <a:r>
                  <a:rPr lang="lt-LT" sz="2000"/>
                  <a:t>Po </a:t>
                </a:r>
                <a:r>
                  <a:rPr lang="en-US" sz="2000"/>
                  <a:t>17</a:t>
                </a:r>
                <a:r>
                  <a:rPr lang="lt-LT" sz="2000"/>
                  <a:t> minučių nuo bandymo pradžios matome akivaizdžius tirpalo spalvos pokyčius ir vario nuosėdas, kurios atsiskyrė nuo katodo ir nusėdo vamzdelio dugne. Elektros srovės stipris taip pat padidėjo. </a:t>
                </a:r>
              </a:p>
              <a:p>
                <a:pPr marL="0" indent="0">
                  <a:buNone/>
                </a:pPr>
                <a:endParaRPr lang="lt-LT"/>
              </a:p>
              <a:p>
                <a:pPr marL="0" indent="0">
                  <a:buNone/>
                </a:pPr>
                <a:r>
                  <a:rPr lang="lt-LT" sz="2000" b="0"/>
                  <a:t>                         </a:t>
                </a:r>
                <a14:m>
                  <m:oMath xmlns:m="http://schemas.openxmlformats.org/officeDocument/2006/math">
                    <m:r>
                      <a:rPr lang="lt-LT" sz="20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lt-L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=0,659</m:t>
                    </m:r>
                  </m:oMath>
                </a14:m>
                <a:r>
                  <a:rPr lang="lt-LT" sz="2000"/>
                  <a:t>A</a:t>
                </a:r>
              </a:p>
              <a:p>
                <a:pPr marL="0" indent="0">
                  <a:buNone/>
                </a:pPr>
                <a:endParaRPr lang="lt-LT"/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A3BEE343-39F4-E1DD-F0AB-CCB1199507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2103120"/>
                <a:ext cx="4584700" cy="3849624"/>
              </a:xfrm>
              <a:blipFill>
                <a:blip r:embed="rId2"/>
                <a:stretch>
                  <a:fillRect l="-1197" t="-79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aveikslėlis 4" descr="Paveikslėlis, kuriame yra mašina, vidaus, kabelis, Mokslinis instrumentas&#10;&#10;Automatiškai sugeneruotas aprašymas">
            <a:extLst>
              <a:ext uri="{FF2B5EF4-FFF2-40B4-BE49-F238E27FC236}">
                <a16:creationId xmlns:a16="http://schemas.microsoft.com/office/drawing/2014/main" id="{1CC6BD56-AA12-B964-0393-051947F8D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750" y="752468"/>
            <a:ext cx="2782861" cy="3849625"/>
          </a:xfrm>
          <a:prstGeom prst="rect">
            <a:avLst/>
          </a:prstGeom>
        </p:spPr>
      </p:pic>
      <p:pic>
        <p:nvPicPr>
          <p:cNvPr id="7" name="Paveikslėlis 6" descr="Paveikslėlis, kuriame yra įrenginys, tekstas, elektronika, Matavimo priemonė&#10;&#10;Automatiškai sugeneruotas aprašymas">
            <a:extLst>
              <a:ext uri="{FF2B5EF4-FFF2-40B4-BE49-F238E27FC236}">
                <a16:creationId xmlns:a16="http://schemas.microsoft.com/office/drawing/2014/main" id="{39C3EAA9-AB7C-532F-17EB-186B17E50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611" y="752468"/>
            <a:ext cx="2548293" cy="4552950"/>
          </a:xfrm>
          <a:prstGeom prst="rect">
            <a:avLst/>
          </a:prstGeom>
        </p:spPr>
      </p:pic>
      <p:pic>
        <p:nvPicPr>
          <p:cNvPr id="8" name="Picture 4" descr="Home icons for free download | Freepik">
            <a:hlinkClick r:id="rId5" action="ppaction://hlinksldjump"/>
            <a:extLst>
              <a:ext uri="{FF2B5EF4-FFF2-40B4-BE49-F238E27FC236}">
                <a16:creationId xmlns:a16="http://schemas.microsoft.com/office/drawing/2014/main" id="{21B68187-7E77-BC2F-04B3-CC9E45CC8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822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F7FDAAB-DF2B-3016-2F88-248CA19FB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844" y="1828800"/>
            <a:ext cx="3302000" cy="3849624"/>
          </a:xfrm>
        </p:spPr>
        <p:txBody>
          <a:bodyPr>
            <a:normAutofit/>
          </a:bodyPr>
          <a:lstStyle/>
          <a:p>
            <a:r>
              <a:rPr lang="lt-LT" sz="2000"/>
              <a:t>Po elektrolizės nupylėme tirpalą su nuosėdomis į cheminę stiklinę. Varis yra sunkesnis už tirpalą, todėl atskirti jį nebuvo sudėtinga. Likusią tirpalo dalį išgarinome žiebtuvėlio pagalba.</a:t>
            </a:r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8D9D9A35-CAA6-7C15-0755-45A822743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veikslėlis 5" descr="Paveikslėlis, kuriame yra puodelis, menzūra, valgomieji reikmenys, stiklainis&#10;&#10;Automatiškai sugeneruotas aprašymas">
            <a:extLst>
              <a:ext uri="{FF2B5EF4-FFF2-40B4-BE49-F238E27FC236}">
                <a16:creationId xmlns:a16="http://schemas.microsoft.com/office/drawing/2014/main" id="{F2F3AD58-69BB-F27F-4178-6E81A3F6D0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448" y="736600"/>
            <a:ext cx="2501403" cy="3663950"/>
          </a:xfrm>
          <a:prstGeom prst="rect">
            <a:avLst/>
          </a:prstGeom>
        </p:spPr>
      </p:pic>
      <p:pic>
        <p:nvPicPr>
          <p:cNvPr id="8" name="Paveikslėlis 7" descr="Paveikslėlis, kuriame yra bestuburis gyvūnas, vidaus&#10;&#10;Automatiškai sugeneruotas aprašymas">
            <a:extLst>
              <a:ext uri="{FF2B5EF4-FFF2-40B4-BE49-F238E27FC236}">
                <a16:creationId xmlns:a16="http://schemas.microsoft.com/office/drawing/2014/main" id="{74F18774-EE51-1773-342B-3C2024E030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689" y="736600"/>
            <a:ext cx="2899759" cy="2184400"/>
          </a:xfrm>
          <a:prstGeom prst="rect">
            <a:avLst/>
          </a:prstGeom>
        </p:spPr>
      </p:pic>
      <p:pic>
        <p:nvPicPr>
          <p:cNvPr id="10" name="Paveikslėlis 9" descr="Paveikslėlis, kuriame yra skystis, Tara gėrimams, gėrimas, putos&#10;&#10;Automatiškai sugeneruotas aprašymas">
            <a:extLst>
              <a:ext uri="{FF2B5EF4-FFF2-40B4-BE49-F238E27FC236}">
                <a16:creationId xmlns:a16="http://schemas.microsoft.com/office/drawing/2014/main" id="{6ECFD585-C260-E651-CBED-5B5C6E0F9B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247" y="2921000"/>
            <a:ext cx="2215201" cy="2703130"/>
          </a:xfrm>
          <a:prstGeom prst="rect">
            <a:avLst/>
          </a:prstGeom>
        </p:spPr>
      </p:pic>
      <p:pic>
        <p:nvPicPr>
          <p:cNvPr id="12" name="Paveikslėlis 11" descr="Paveikslėlis, kuriame yra skystis, stiklas, vidaus, puodelis&#10;&#10;Automatiškai sugeneruotas aprašymas">
            <a:extLst>
              <a:ext uri="{FF2B5EF4-FFF2-40B4-BE49-F238E27FC236}">
                <a16:creationId xmlns:a16="http://schemas.microsoft.com/office/drawing/2014/main" id="{FBF5A63B-A952-DEF4-D97E-890FE5B0A3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853" y="3488245"/>
            <a:ext cx="2467394" cy="263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2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D992156-A3ED-ACC4-FCC9-DC5CAA88D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4502150" cy="1371600"/>
          </a:xfrm>
        </p:spPr>
        <p:txBody>
          <a:bodyPr>
            <a:normAutofit fontScale="90000"/>
          </a:bodyPr>
          <a:lstStyle/>
          <a:p>
            <a:r>
              <a:rPr lang="lt-LT"/>
              <a:t>Gauto vario masės fiksavimas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EA9253B3-88BA-5B69-C782-8A9CC38EEE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6800" y="2103120"/>
                <a:ext cx="4432300" cy="3849624"/>
              </a:xfrm>
            </p:spPr>
            <p:txBody>
              <a:bodyPr/>
              <a:lstStyle/>
              <a:p>
                <a:r>
                  <a:rPr lang="lt-LT"/>
                  <a:t>Pasvėrus sužinojome, kad vario nuosėdų masė 0,09 g ,o vario, kuris nusėdo ant katodo 0,06 g.</a:t>
                </a:r>
              </a:p>
              <a:p>
                <a:pPr marL="0" indent="0">
                  <a:buNone/>
                </a:pPr>
                <a:r>
                  <a:rPr lang="lt-LT"/>
                  <a:t>Vario, kuris nusėdo ant katodo, masės skaičiavimas. </a:t>
                </a:r>
              </a:p>
              <a:p>
                <a:pPr marL="0" indent="0">
                  <a:buNone/>
                </a:pPr>
                <a:r>
                  <a:rPr lang="lt-LT"/>
                  <a:t>Katodo masė prieš bandymą 33,71 g ,o po bandymo 33,77 g. Taigi:</a:t>
                </a:r>
              </a:p>
              <a:p>
                <a:pPr marL="0" indent="0">
                  <a:buNone/>
                </a:pPr>
                <a:r>
                  <a:rPr lang="lt-LT"/>
                  <a:t>33,77g - 33,71g = 0,06g</a:t>
                </a:r>
              </a:p>
              <a:p>
                <a:pPr marL="0" indent="0">
                  <a:buNone/>
                </a:pPr>
                <a:r>
                  <a:rPr lang="lt-LT"/>
                  <a:t>Viso išsiskyrusio vario masės skaičiavimas: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lt-LT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lt-LT" b="0" i="0" smtClean="0">
                        <a:latin typeface="Cambria Math" panose="02040503050406030204" pitchFamily="18" charset="0"/>
                      </a:rPr>
                      <m:t>vario</m:t>
                    </m:r>
                    <m:r>
                      <a:rPr lang="lt-LT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lt-LT"/>
                  <a:t>=0,06g + 0,09g = 0,15g</a:t>
                </a:r>
              </a:p>
              <a:p>
                <a:pPr marL="0" indent="0">
                  <a:buNone/>
                </a:pPr>
                <a:endParaRPr lang="lt-LT"/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EA9253B3-88BA-5B69-C782-8A9CC38EEE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2103120"/>
                <a:ext cx="4432300" cy="3849624"/>
              </a:xfrm>
              <a:blipFill>
                <a:blip r:embed="rId2"/>
                <a:stretch>
                  <a:fillRect l="-1100" t="-791" r="-68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ome icons for free download | Freepik">
            <a:hlinkClick r:id="rId3" action="ppaction://hlinksldjump"/>
            <a:extLst>
              <a:ext uri="{FF2B5EF4-FFF2-40B4-BE49-F238E27FC236}">
                <a16:creationId xmlns:a16="http://schemas.microsoft.com/office/drawing/2014/main" id="{3D69D958-C74D-5C27-7787-EF22154EC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veikslėlis 5" descr="Paveikslėlis, kuriame yra įtaisas, Elektroninis įrenginys, vidaus, svarstyklės&#10;&#10;Automatiškai sugeneruotas aprašymas">
            <a:extLst>
              <a:ext uri="{FF2B5EF4-FFF2-40B4-BE49-F238E27FC236}">
                <a16:creationId xmlns:a16="http://schemas.microsoft.com/office/drawing/2014/main" id="{B7AC61D2-4740-FCB4-9DF7-528E09802F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208" y="579094"/>
            <a:ext cx="2626190" cy="3849624"/>
          </a:xfrm>
          <a:prstGeom prst="rect">
            <a:avLst/>
          </a:prstGeom>
        </p:spPr>
      </p:pic>
      <p:pic>
        <p:nvPicPr>
          <p:cNvPr id="8" name="Paveikslėlis 7" descr="Paveikslėlis, kuriame yra biuro reikmenys, rašiklis, įrankis, Biuro priemonė&#10;&#10;Automatiškai sugeneruotas aprašymas">
            <a:extLst>
              <a:ext uri="{FF2B5EF4-FFF2-40B4-BE49-F238E27FC236}">
                <a16:creationId xmlns:a16="http://schemas.microsoft.com/office/drawing/2014/main" id="{9FB31B43-3944-1EC1-0E09-76C22D1396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902" y="3429000"/>
            <a:ext cx="2061306" cy="2960289"/>
          </a:xfrm>
          <a:prstGeom prst="rect">
            <a:avLst/>
          </a:prstGeom>
        </p:spPr>
      </p:pic>
      <p:pic>
        <p:nvPicPr>
          <p:cNvPr id="9" name="Paveikslėlis 8" descr="Paveikslėlis, kuriame yra įrankis, biuro reikmenys, rašiklis, Biuro priemonė&#10;&#10;Automatiškai sugeneruotas aprašymas">
            <a:extLst>
              <a:ext uri="{FF2B5EF4-FFF2-40B4-BE49-F238E27FC236}">
                <a16:creationId xmlns:a16="http://schemas.microsoft.com/office/drawing/2014/main" id="{55B4417B-062C-5D7E-2B59-5231A194CC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215" y="744997"/>
            <a:ext cx="2076993" cy="271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60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558EE3C-45E8-CA2B-29F2-5D8C7E16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/>
              <a:t>Vario elektrocheminio ekvivalento skaičiavimas</a:t>
            </a:r>
          </a:p>
        </p:txBody>
      </p:sp>
      <p:pic>
        <p:nvPicPr>
          <p:cNvPr id="6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EB9AEC1C-8B12-9243-73A3-9F6F3DC36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Turinio vietos rezervavimo ženklas 7" descr="Paveikslėlis, kuriame yra tekstas, ekrano kopija, Šriftas, skaičius&#10;&#10;Automatiškai sugeneruotas aprašymas">
            <a:extLst>
              <a:ext uri="{FF2B5EF4-FFF2-40B4-BE49-F238E27FC236}">
                <a16:creationId xmlns:a16="http://schemas.microsoft.com/office/drawing/2014/main" id="{A25358D9-B294-7350-F018-E8AC012A5A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097817"/>
            <a:ext cx="10058400" cy="1860928"/>
          </a:xfrm>
        </p:spPr>
      </p:pic>
    </p:spTree>
    <p:extLst>
      <p:ext uri="{BB962C8B-B14F-4D97-AF65-F5344CB8AC3E}">
        <p14:creationId xmlns:p14="http://schemas.microsoft.com/office/powerpoint/2010/main" val="3533679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CB89C857-E377-1CED-B84D-7A91A4BE5D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6800" y="897128"/>
                <a:ext cx="10058400" cy="506374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0"/>
                  <a:t>Formul</a:t>
                </a:r>
                <a:r>
                  <a:rPr lang="lt-LT" sz="2800" b="0"/>
                  <a:t>ė: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𝑘𝐼𝑡</m:t>
                    </m:r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lt-LT" sz="2800"/>
                  <a:t>          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lt-LT" sz="2800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𝐼𝑡</m:t>
                        </m:r>
                      </m:den>
                    </m:f>
                  </m:oMath>
                </a14:m>
                <a:r>
                  <a:rPr lang="lt-LT" sz="2800"/>
                  <a:t> </a:t>
                </a:r>
                <a:endParaRPr lang="en-US" sz="2800"/>
              </a:p>
              <a:p>
                <a:pPr marL="0" indent="0">
                  <a:buNone/>
                </a:pPr>
                <a:endParaRPr lang="en-US" sz="28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𝐼𝑡</m:t>
                          </m:r>
                        </m:den>
                      </m:f>
                      <m:r>
                        <a:rPr lang="en-US" sz="28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150</m:t>
                          </m:r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mg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0,45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×1020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0,327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mg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en-US" sz="2800"/>
              </a:p>
              <a:p>
                <a:pPr marL="0" indent="0">
                  <a:buNone/>
                </a:pPr>
                <a:endParaRPr lang="en-US" sz="2800"/>
              </a:p>
              <a:p>
                <a:pPr marL="0" indent="0">
                  <a:buNone/>
                </a:pPr>
                <a:r>
                  <a:rPr lang="en-US" sz="2800" err="1"/>
                  <a:t>Vario</a:t>
                </a:r>
                <a:r>
                  <a:rPr lang="en-US" sz="2800"/>
                  <a:t> </a:t>
                </a:r>
                <a:r>
                  <a:rPr lang="lt-LT" sz="2800"/>
                  <a:t>elektrocheminis ekvivalentas pateiktas lentelėje:</a:t>
                </a:r>
              </a:p>
              <a:p>
                <a:pPr marL="0" indent="0">
                  <a:buNone/>
                </a:pPr>
                <a:endParaRPr lang="en-US" sz="2800" b="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28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=0,33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kg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=0,33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mg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lt-LT" sz="2800"/>
              </a:p>
              <a:p>
                <a:pPr marL="0" indent="0">
                  <a:buNone/>
                </a:pPr>
                <a:endParaRPr lang="lt-LT" sz="2800"/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CB89C857-E377-1CED-B84D-7A91A4BE5D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897128"/>
                <a:ext cx="10058400" cy="5063744"/>
              </a:xfrm>
              <a:blipFill>
                <a:blip r:embed="rId2"/>
                <a:stretch>
                  <a:fillRect l="-121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ome icons for free download | Freepik">
            <a:hlinkClick r:id="rId3" action="ppaction://hlinksldjump"/>
            <a:extLst>
              <a:ext uri="{FF2B5EF4-FFF2-40B4-BE49-F238E27FC236}">
                <a16:creationId xmlns:a16="http://schemas.microsoft.com/office/drawing/2014/main" id="{5BA90724-650D-6BBD-5C7F-4E9F80849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dyklė: dešinėn 4">
            <a:extLst>
              <a:ext uri="{FF2B5EF4-FFF2-40B4-BE49-F238E27FC236}">
                <a16:creationId xmlns:a16="http://schemas.microsoft.com/office/drawing/2014/main" id="{3EE432C8-D466-6FDA-0E6C-348F119E3B3A}"/>
              </a:ext>
            </a:extLst>
          </p:cNvPr>
          <p:cNvSpPr/>
          <p:nvPr/>
        </p:nvSpPr>
        <p:spPr>
          <a:xfrm>
            <a:off x="3937000" y="1016000"/>
            <a:ext cx="882650" cy="3492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30211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18B92C5-E2C7-C648-6C6D-6D9DF4549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6600"/>
              <a:t>Išvada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0060BDB7-00B1-3E7B-488F-A7CC6FCAFB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6800" y="2895600"/>
                <a:ext cx="10058400" cy="305714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lt-LT" sz="2400"/>
                  <a:t>Mūsų apskaičiuoto vario elektrocheminis ekvivalentas yra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0,327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mg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den>
                    </m:f>
                  </m:oMath>
                </a14:m>
                <a:r>
                  <a:rPr lang="lt-LT" sz="2400"/>
                  <a:t> , o lentelėje pateiktas vario elektrocheminis ekvivalentas yra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0,33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mg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den>
                    </m:f>
                  </m:oMath>
                </a14:m>
                <a:r>
                  <a:rPr lang="lt-LT" sz="2400"/>
                  <a:t>.  Naudojant elektrolizę mums pavyko gauti varį ir gana tiksliai apskaičiuoti vario elektrocheminį ekvivalentą.</a:t>
                </a:r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0060BDB7-00B1-3E7B-488F-A7CC6FCAFB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2895600"/>
                <a:ext cx="10058400" cy="3057144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ome icons for free download | Freepik">
            <a:hlinkClick r:id="rId3" action="ppaction://hlinksldjump"/>
            <a:extLst>
              <a:ext uri="{FF2B5EF4-FFF2-40B4-BE49-F238E27FC236}">
                <a16:creationId xmlns:a16="http://schemas.microsoft.com/office/drawing/2014/main" id="{76E3AF55-47B5-4AE4-AE40-C42885930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2666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D4BADE2-947D-2E1E-9305-FB69C1964B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sz="9600"/>
              <a:t>Testas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6B69BAE-2AA2-F5F8-DA71-1E14C919C8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CEC93E11-A4AF-0B1B-73A6-E864FD639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023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FD845DF-35BE-6F88-78EA-341F99CA0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/>
              <a:t>1.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F857FDD-97F1-5BFF-4018-936222AA1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/>
              <a:t>Kas yra </a:t>
            </a:r>
            <a:r>
              <a:rPr lang="lt-LT" sz="2800" err="1"/>
              <a:t>elektrolitinė</a:t>
            </a:r>
            <a:r>
              <a:rPr lang="lt-LT" sz="2800"/>
              <a:t> disociacija? </a:t>
            </a:r>
          </a:p>
          <a:p>
            <a:pPr marL="0" indent="0" algn="ctr">
              <a:buNone/>
            </a:pPr>
            <a:endParaRPr lang="lt-LT" sz="2800"/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Tirpinamų cheminių junginių skaidymasis į jonus.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Netirpių cheminių junginių skilimas į du jonus.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Tirpinamų junginių virsmas į naujus junginius.</a:t>
            </a:r>
          </a:p>
          <a:p>
            <a:pPr marL="514350" indent="-514350">
              <a:buFont typeface="+mj-lt"/>
              <a:buAutoNum type="alphaLcParenR"/>
            </a:pPr>
            <a:endParaRPr lang="lt-LT" sz="2800"/>
          </a:p>
          <a:p>
            <a:pPr marL="514350" indent="-514350">
              <a:buFont typeface="+mj-lt"/>
              <a:buAutoNum type="alphaLcParenR"/>
            </a:pPr>
            <a:endParaRPr lang="lt-LT" sz="2800"/>
          </a:p>
          <a:p>
            <a:pPr marL="0" indent="0">
              <a:buNone/>
            </a:pPr>
            <a:endParaRPr lang="lt-LT" sz="2800"/>
          </a:p>
          <a:p>
            <a:pPr marL="514350" indent="-514350">
              <a:buFont typeface="+mj-lt"/>
              <a:buAutoNum type="alphaLcParenR"/>
            </a:pPr>
            <a:endParaRPr lang="lt-LT" sz="2800"/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FC5470A4-76C4-0F95-0056-2F27C7835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681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BCB99E6-23BF-1834-2205-47CEC881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/>
              <a:t>2.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B684E86-4311-16D1-E850-9C9282553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/>
              <a:t>Kuris iš pateiktų medžiagų, yra geras elektrolitas?</a:t>
            </a:r>
          </a:p>
          <a:p>
            <a:pPr marL="0" indent="0" algn="ctr">
              <a:buNone/>
            </a:pPr>
            <a:r>
              <a:rPr lang="lt-LT" sz="2800"/>
              <a:t>(2 atsakymai)</a:t>
            </a:r>
          </a:p>
          <a:p>
            <a:pPr marL="0" indent="0">
              <a:buNone/>
            </a:pPr>
            <a:endParaRPr lang="lt-LT" sz="2800"/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Valgomoji druska (NaCl)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Gliukozė (C</a:t>
            </a:r>
            <a:r>
              <a:rPr lang="lt-LT" sz="2800" baseline="-25000"/>
              <a:t>6</a:t>
            </a:r>
            <a:r>
              <a:rPr lang="lt-LT" sz="2800"/>
              <a:t>H</a:t>
            </a:r>
            <a:r>
              <a:rPr lang="lt-LT" sz="2800" baseline="-25000"/>
              <a:t>12</a:t>
            </a:r>
            <a:r>
              <a:rPr lang="lt-LT" sz="2800"/>
              <a:t>O</a:t>
            </a:r>
            <a:r>
              <a:rPr lang="lt-LT" sz="2800" baseline="-25000"/>
              <a:t>6</a:t>
            </a:r>
            <a:r>
              <a:rPr lang="lt-LT" sz="2800"/>
              <a:t>)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Sieros rūgštis (H</a:t>
            </a:r>
            <a:r>
              <a:rPr lang="lt-LT" sz="2800" baseline="-25000"/>
              <a:t>2</a:t>
            </a:r>
            <a:r>
              <a:rPr lang="lt-LT" sz="2800"/>
              <a:t>SO</a:t>
            </a:r>
            <a:r>
              <a:rPr lang="lt-LT" sz="2800" baseline="-25000"/>
              <a:t>4</a:t>
            </a:r>
            <a:r>
              <a:rPr lang="lt-LT" sz="2800"/>
              <a:t>)</a:t>
            </a:r>
          </a:p>
          <a:p>
            <a:pPr marL="514350" indent="-514350">
              <a:buFont typeface="+mj-lt"/>
              <a:buAutoNum type="alphaLcParenR"/>
            </a:pPr>
            <a:endParaRPr lang="lt-LT" sz="2800"/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B823BA8B-8018-CA24-D805-8FAEE39E1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9988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4BD56B1-1223-5BFA-2C68-682DC7985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/>
              <a:t>3.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A28DEE8-1ED6-6C58-0EF8-2FA397351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/>
              <a:t>Kas yra elektrolizė?</a:t>
            </a:r>
            <a:endParaRPr lang="en-US" sz="2800"/>
          </a:p>
          <a:p>
            <a:pPr marL="514350" indent="-514350">
              <a:buFont typeface="+mj-lt"/>
              <a:buAutoNum type="alphaLcParenR"/>
            </a:pPr>
            <a:endParaRPr lang="en-US" sz="2800"/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Medžiagos išsiskyrimas ant elektrodų, tekant elektros srovei elektrolitų tirpalais ar lydalais</a:t>
            </a:r>
            <a:r>
              <a:rPr lang="en-US" sz="2800"/>
              <a:t>.</a:t>
            </a:r>
            <a:endParaRPr lang="lt-LT" sz="2800"/>
          </a:p>
          <a:p>
            <a:pPr marL="514350" indent="-514350">
              <a:buFont typeface="+mj-lt"/>
              <a:buAutoNum type="alphaLcParenR"/>
            </a:pPr>
            <a:r>
              <a:rPr lang="en-US" sz="2800"/>
              <a:t>Mechanin</a:t>
            </a:r>
            <a:r>
              <a:rPr lang="lt-LT" sz="2800"/>
              <a:t>ė medžiagos suskaidymo priemonė į atskirus elementus.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Procesas, kurio metu medžiagos veikiamos mechaninės energijos, suskyla į jonus.</a:t>
            </a:r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C053C21F-4454-FAC7-1799-4DF0FD2C7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542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BB3CD93-665C-17B0-C96F-E477129E6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/>
              <a:t>4.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2160CD0-9095-DA5C-4752-1295259F0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/>
              <a:t>Koks anglų mokslininkas atrado elektrolizės dėsnį?</a:t>
            </a:r>
          </a:p>
          <a:p>
            <a:pPr marL="0" indent="0" algn="ctr">
              <a:buNone/>
            </a:pPr>
            <a:endParaRPr lang="lt-LT" sz="2800"/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Maiklas </a:t>
            </a:r>
            <a:r>
              <a:rPr lang="lt-LT" sz="2800" err="1"/>
              <a:t>Faradėjus</a:t>
            </a:r>
            <a:endParaRPr lang="lt-LT" sz="2800"/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Archimedas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err="1"/>
              <a:t>Blezas</a:t>
            </a:r>
            <a:r>
              <a:rPr lang="lt-LT" sz="2800"/>
              <a:t> </a:t>
            </a:r>
            <a:r>
              <a:rPr lang="lt-LT" sz="2800" err="1"/>
              <a:t>paskalis</a:t>
            </a:r>
            <a:endParaRPr lang="lt-LT" sz="2800"/>
          </a:p>
          <a:p>
            <a:pPr marL="514350" indent="-514350">
              <a:buFont typeface="+mj-lt"/>
              <a:buAutoNum type="alphaLcParenR"/>
            </a:pPr>
            <a:endParaRPr lang="lt-LT" sz="2800"/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CAD6EA42-AC33-8D3D-A7BE-4022C6869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6848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9A44BE1-31B9-802A-92BD-AC93BD7E1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/>
              <a:t>5.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AE7758B-758E-673E-BB5F-A16818E40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/>
              <a:t>Koks katodo krūvis?</a:t>
            </a:r>
          </a:p>
          <a:p>
            <a:pPr marL="514350" indent="-514350">
              <a:buFont typeface="+mj-lt"/>
              <a:buAutoNum type="alphaLcParenR"/>
            </a:pPr>
            <a:endParaRPr lang="lt-LT" sz="2800"/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Teigiamas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Neigiamas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Neutralus</a:t>
            </a:r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C790C7E2-ED89-F232-E38D-D2EFB9E2D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399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A03B9B5-BE39-E360-AAE8-4F09083C0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/>
              <a:t>6.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1E9D704-360A-A3E4-B18D-CE436B3D7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/>
              <a:t>Koks anodo krūvis?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Teigiamas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Neigiamas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/>
              <a:t>Neutralus</a:t>
            </a:r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6A3E5435-2666-1DF0-4CDD-649B30F6B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4644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2400B5C-4E12-7335-BBF5-4543C5F8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/>
              <a:t>7.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A4AF0A49-25E3-F60F-CE84-8C9D67950A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lt-LT" sz="2800"/>
                  <a:t>Kokia elektrolizės dėsnio formulė?</a:t>
                </a:r>
                <a:endParaRPr lang="en-US" sz="2800"/>
              </a:p>
              <a:p>
                <a:pPr marL="0" indent="0" algn="ctr">
                  <a:buNone/>
                </a:pPr>
                <a:endParaRPr lang="lt-LT" sz="2800"/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𝑡𝑔𝐶</m:t>
                    </m:r>
                  </m:oMath>
                </a14:m>
                <a:endParaRPr lang="en-US" sz="2800" b="0"/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𝑘𝑙𝑡</m:t>
                    </m:r>
                  </m:oMath>
                </a14:m>
                <a:endParaRPr lang="en-US" sz="2800" b="0"/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𝑘𝐼𝑡</m:t>
                    </m:r>
                  </m:oMath>
                </a14:m>
                <a:endParaRPr lang="lt-LT" sz="2800"/>
              </a:p>
              <a:p>
                <a:pPr marL="0" indent="0">
                  <a:buNone/>
                </a:pPr>
                <a:endParaRPr lang="en-US" sz="2800" b="0"/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A4AF0A49-25E3-F60F-CE84-8C9D67950A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58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ome icons for free download | Freepik">
            <a:hlinkClick r:id="rId3" action="ppaction://hlinksldjump"/>
            <a:extLst>
              <a:ext uri="{FF2B5EF4-FFF2-40B4-BE49-F238E27FC236}">
                <a16:creationId xmlns:a16="http://schemas.microsoft.com/office/drawing/2014/main" id="{9AA6B1AB-7B46-7D5B-A195-F82A68F80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3959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5198B69-AC9E-DB40-CB97-7FB403FE9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/>
              <a:t>Atsakymai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22887B9-F349-1665-7D82-46E38A128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lt-LT" sz="2800"/>
              <a:t>A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800"/>
              <a:t>A, B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800"/>
              <a:t>A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800"/>
              <a:t>A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800"/>
              <a:t>B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800"/>
              <a:t>A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800"/>
              <a:t>C</a:t>
            </a:r>
          </a:p>
          <a:p>
            <a:pPr marL="342900" indent="-342900">
              <a:buFont typeface="+mj-lt"/>
              <a:buAutoNum type="arabicPeriod"/>
            </a:pPr>
            <a:endParaRPr lang="lt-LT"/>
          </a:p>
          <a:p>
            <a:pPr marL="342900" indent="-342900">
              <a:buFont typeface="+mj-lt"/>
              <a:buAutoNum type="arabicPeriod"/>
            </a:pPr>
            <a:endParaRPr lang="lt-LT"/>
          </a:p>
          <a:p>
            <a:pPr marL="342900" indent="-342900">
              <a:buFont typeface="+mj-lt"/>
              <a:buAutoNum type="arabicPeriod"/>
            </a:pPr>
            <a:endParaRPr lang="lt-LT"/>
          </a:p>
          <a:p>
            <a:pPr marL="342900" indent="-342900">
              <a:buFont typeface="+mj-lt"/>
              <a:buAutoNum type="arabicPeriod"/>
            </a:pPr>
            <a:endParaRPr lang="lt-LT"/>
          </a:p>
          <a:p>
            <a:pPr marL="342900" indent="-342900">
              <a:buFont typeface="+mj-lt"/>
              <a:buAutoNum type="arabicPeriod"/>
            </a:pPr>
            <a:endParaRPr lang="lt-LT"/>
          </a:p>
        </p:txBody>
      </p:sp>
      <p:pic>
        <p:nvPicPr>
          <p:cNvPr id="5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854E47B5-E81D-84D1-7C30-37DCF121B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334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0FECF2A-F010-A12B-5532-40BC0D4C7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/>
              <a:t>U</a:t>
            </a:r>
            <a:r>
              <a:rPr lang="lt-LT" sz="7200" err="1"/>
              <a:t>ždaviniai</a:t>
            </a:r>
            <a:endParaRPr lang="lt-LT" sz="7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B0753C07-4D7B-BDC0-A7E0-89679D3274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AutoNum type="arabicPeriod"/>
                </a:pPr>
                <a:r>
                  <a:rPr lang="lt-LT" sz="2800"/>
                  <a:t>Kiek chloro įmonė pagamina per 1h, kai elektrolizės vonia tekančios srovės galia 100kW, o įtampa 125V?</a:t>
                </a:r>
              </a:p>
              <a:p>
                <a:pPr marL="514350" indent="-514350">
                  <a:buAutoNum type="arabicPeriod"/>
                </a:pPr>
                <a:r>
                  <a:rPr lang="lt-LT" sz="2800"/>
                  <a:t>Kiek vario išsiskirtų ant katodo, vykstant CuSO</a:t>
                </a:r>
                <a:r>
                  <a:rPr lang="lt-LT" sz="2800" baseline="-25000"/>
                  <a:t>4</a:t>
                </a:r>
                <a:r>
                  <a:rPr lang="lt-LT" sz="2800"/>
                  <a:t> tirpalo elektrolizei, jeigu tuo tirpalu pratekėtų 100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lt-LT" sz="2800"/>
                  <a:t> elektros krūvis?</a:t>
                </a:r>
                <a:endParaRPr lang="lt-LT" sz="2800" baseline="-25000"/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B0753C07-4D7B-BDC0-A7E0-89679D3274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91" t="-1582" r="-115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ome icons for free download | Freepik">
            <a:hlinkClick r:id="rId3" action="ppaction://hlinksldjump"/>
            <a:extLst>
              <a:ext uri="{FF2B5EF4-FFF2-40B4-BE49-F238E27FC236}">
                <a16:creationId xmlns:a16="http://schemas.microsoft.com/office/drawing/2014/main" id="{5744E52F-768F-82D9-247B-E1D9558A1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9458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8E6C26-BE61-320E-BD4E-91A4F2720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/>
              <a:t>Uždavinių sprendimas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D893212-15E2-AC4E-6F40-A0EFD568D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200"/>
              <a:t>1.</a:t>
            </a:r>
          </a:p>
          <a:p>
            <a:pPr marL="0" indent="0" algn="ctr">
              <a:buNone/>
            </a:pPr>
            <a:endParaRPr lang="lt-LT" sz="2000"/>
          </a:p>
        </p:txBody>
      </p:sp>
      <p:pic>
        <p:nvPicPr>
          <p:cNvPr id="5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6BEC9580-5D2C-2904-E69A-04D251B62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aveikslėlis 6" descr="Paveikslėlis, kuriame yra tekstas, ekrano kopija, Šriftas, skaičius&#10;&#10;Automatiškai sugeneruotas aprašymas">
            <a:extLst>
              <a:ext uri="{FF2B5EF4-FFF2-40B4-BE49-F238E27FC236}">
                <a16:creationId xmlns:a16="http://schemas.microsoft.com/office/drawing/2014/main" id="{AEE39DBC-A0C2-600A-DF94-5D51F896BC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96" y="2914639"/>
            <a:ext cx="8160407" cy="213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967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F6E0480A-682E-46DE-BF73-EE990F2FD9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5750" y="3473451"/>
                <a:ext cx="12280900" cy="304165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/>
                  <a:t>                                                     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𝑘𝑃𝑡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0,367×</m:t>
                        </m:r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−6</m:t>
                            </m:r>
                          </m:sup>
                        </m:sSup>
                        <m:f>
                          <m:f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𝑘𝑔</m:t>
                            </m:r>
                          </m:num>
                          <m:den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den>
                        </m:f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×100000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×3600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125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den>
                    </m:f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1,1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𝑘𝑔</m:t>
                    </m:r>
                  </m:oMath>
                </a14:m>
                <a:endParaRPr lang="lt-LT" sz="3200"/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F6E0480A-682E-46DE-BF73-EE990F2FD9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5750" y="3473451"/>
                <a:ext cx="12280900" cy="304165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Stačiakampis 3">
                <a:extLst>
                  <a:ext uri="{FF2B5EF4-FFF2-40B4-BE49-F238E27FC236}">
                    <a16:creationId xmlns:a16="http://schemas.microsoft.com/office/drawing/2014/main" id="{C2AED4E0-8F71-DBD7-C2B5-3A938794D0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12850" y="1276350"/>
                <a:ext cx="1524000" cy="723900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𝑘𝐼𝑡</m:t>
                      </m:r>
                    </m:oMath>
                  </m:oMathPara>
                </a14:m>
                <a:endParaRPr lang="lt-LT"/>
              </a:p>
            </p:txBody>
          </p:sp>
        </mc:Choice>
        <mc:Fallback>
          <p:sp>
            <p:nvSpPr>
              <p:cNvPr id="4" name="Stačiakampis 3">
                <a:extLst>
                  <a:ext uri="{FF2B5EF4-FFF2-40B4-BE49-F238E27FC236}">
                    <a16:creationId xmlns:a16="http://schemas.microsoft.com/office/drawing/2014/main" id="{C2AED4E0-8F71-DBD7-C2B5-3A938794D0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850" y="1276350"/>
                <a:ext cx="1524000" cy="7239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Stačiakampis 4">
                <a:extLst>
                  <a:ext uri="{FF2B5EF4-FFF2-40B4-BE49-F238E27FC236}">
                    <a16:creationId xmlns:a16="http://schemas.microsoft.com/office/drawing/2014/main" id="{6EB634C6-9A7E-1CF4-DFC2-7C5EC4B3ED5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12850" y="3498850"/>
                <a:ext cx="1524000" cy="723900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lt-LT"/>
              </a:p>
            </p:txBody>
          </p:sp>
        </mc:Choice>
        <mc:Fallback>
          <p:sp>
            <p:nvSpPr>
              <p:cNvPr id="5" name="Stačiakampis 4">
                <a:extLst>
                  <a:ext uri="{FF2B5EF4-FFF2-40B4-BE49-F238E27FC236}">
                    <a16:creationId xmlns:a16="http://schemas.microsoft.com/office/drawing/2014/main" id="{6EB634C6-9A7E-1CF4-DFC2-7C5EC4B3ED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850" y="3498850"/>
                <a:ext cx="1524000" cy="723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Stačiakampis 5">
                <a:extLst>
                  <a:ext uri="{FF2B5EF4-FFF2-40B4-BE49-F238E27FC236}">
                    <a16:creationId xmlns:a16="http://schemas.microsoft.com/office/drawing/2014/main" id="{0FE1A1DE-1A71-7849-2AEC-69DAD2D7500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12850" y="2387600"/>
                <a:ext cx="1524000" cy="723900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𝑈𝑡</m:t>
                      </m:r>
                    </m:oMath>
                  </m:oMathPara>
                </a14:m>
                <a:endParaRPr lang="lt-LT"/>
              </a:p>
            </p:txBody>
          </p:sp>
        </mc:Choice>
        <mc:Fallback>
          <p:sp>
            <p:nvSpPr>
              <p:cNvPr id="6" name="Stačiakampis 5">
                <a:extLst>
                  <a:ext uri="{FF2B5EF4-FFF2-40B4-BE49-F238E27FC236}">
                    <a16:creationId xmlns:a16="http://schemas.microsoft.com/office/drawing/2014/main" id="{0FE1A1DE-1A71-7849-2AEC-69DAD2D750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850" y="2387600"/>
                <a:ext cx="1524000" cy="7239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Stačiakampis 6">
                <a:extLst>
                  <a:ext uri="{FF2B5EF4-FFF2-40B4-BE49-F238E27FC236}">
                    <a16:creationId xmlns:a16="http://schemas.microsoft.com/office/drawing/2014/main" id="{326B59BD-7783-C871-8401-6D72275C7C5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60750" y="2387600"/>
                <a:ext cx="1524000" cy="723900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𝑘𝑃𝑡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lt-LT"/>
              </a:p>
            </p:txBody>
          </p:sp>
        </mc:Choice>
        <mc:Fallback>
          <p:sp>
            <p:nvSpPr>
              <p:cNvPr id="7" name="Stačiakampis 6">
                <a:extLst>
                  <a:ext uri="{FF2B5EF4-FFF2-40B4-BE49-F238E27FC236}">
                    <a16:creationId xmlns:a16="http://schemas.microsoft.com/office/drawing/2014/main" id="{326B59BD-7783-C871-8401-6D72275C7C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750" y="2387600"/>
                <a:ext cx="1524000" cy="7239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Tiesioji rodyklės jungtis 8">
            <a:extLst>
              <a:ext uri="{FF2B5EF4-FFF2-40B4-BE49-F238E27FC236}">
                <a16:creationId xmlns:a16="http://schemas.microsoft.com/office/drawing/2014/main" id="{1C111C6C-FB8D-2918-D365-15E430FF532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800350" y="1593850"/>
            <a:ext cx="603250" cy="628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Tiesioji rodyklės jungtis 9">
            <a:extLst>
              <a:ext uri="{FF2B5EF4-FFF2-40B4-BE49-F238E27FC236}">
                <a16:creationId xmlns:a16="http://schemas.microsoft.com/office/drawing/2014/main" id="{FA7077B2-0447-CD5E-4643-72AFF0FFE33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2882900" y="3276600"/>
            <a:ext cx="520700" cy="584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iesioji rodyklės jungtis 11">
            <a:extLst>
              <a:ext uri="{FF2B5EF4-FFF2-40B4-BE49-F238E27FC236}">
                <a16:creationId xmlns:a16="http://schemas.microsoft.com/office/drawing/2014/main" id="{8C8A1A2F-DEBC-3048-3E29-89FA09C928E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800350" y="2736850"/>
            <a:ext cx="603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7F9174-7C27-2E1E-FA70-F322C64F4588}"/>
                  </a:ext>
                </a:extLst>
              </p:cNvPr>
              <p:cNvSpPr txBox="1"/>
              <p:nvPr/>
            </p:nvSpPr>
            <p:spPr>
              <a:xfrm>
                <a:off x="6219825" y="5492886"/>
                <a:ext cx="51752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/>
                  <a:t>Ats.: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𝐶𝑙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/>
                  <a:t> = 1,1kg</a:t>
                </a:r>
                <a:endParaRPr lang="lt-LT" sz="320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7F9174-7C27-2E1E-FA70-F322C64F4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825" y="5492886"/>
                <a:ext cx="5175250" cy="584775"/>
              </a:xfrm>
              <a:prstGeom prst="rect">
                <a:avLst/>
              </a:prstGeom>
              <a:blipFill>
                <a:blip r:embed="rId7"/>
                <a:stretch>
                  <a:fillRect l="-2945" t="-12500" b="-3437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4" descr="Home icons for free download | Freepik">
            <a:hlinkClick r:id="rId8" action="ppaction://hlinksldjump"/>
            <a:extLst>
              <a:ext uri="{FF2B5EF4-FFF2-40B4-BE49-F238E27FC236}">
                <a16:creationId xmlns:a16="http://schemas.microsoft.com/office/drawing/2014/main" id="{B786D131-BA7C-E27F-9835-E5E0AE80E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0948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C230C8-B3ED-9448-51F0-50BBDB1B8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2.</a:t>
            </a:r>
            <a:endParaRPr lang="lt-LT"/>
          </a:p>
        </p:txBody>
      </p:sp>
      <p:pic>
        <p:nvPicPr>
          <p:cNvPr id="4" name="Picture 4" descr="Home icons for free download | Freepik">
            <a:hlinkClick r:id="rId2" action="ppaction://hlinksldjump"/>
            <a:extLst>
              <a:ext uri="{FF2B5EF4-FFF2-40B4-BE49-F238E27FC236}">
                <a16:creationId xmlns:a16="http://schemas.microsoft.com/office/drawing/2014/main" id="{96E1C18C-7B22-DDA8-93B8-AF5022D52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Turinio vietos rezervavimo ženklas 7" descr="Paveikslėlis, kuriame yra tekstas, ekrano kopija, Šriftas, skaičius&#10;&#10;Automatiškai sugeneruotas aprašymas">
            <a:extLst>
              <a:ext uri="{FF2B5EF4-FFF2-40B4-BE49-F238E27FC236}">
                <a16:creationId xmlns:a16="http://schemas.microsoft.com/office/drawing/2014/main" id="{6D49CAD6-AB94-9317-20B4-705F2D9C63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685901"/>
            <a:ext cx="10058400" cy="1681461"/>
          </a:xfrm>
        </p:spPr>
      </p:pic>
    </p:spTree>
    <p:extLst>
      <p:ext uri="{BB962C8B-B14F-4D97-AF65-F5344CB8AC3E}">
        <p14:creationId xmlns:p14="http://schemas.microsoft.com/office/powerpoint/2010/main" val="5645946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>
            <a:extLst>
              <a:ext uri="{FF2B5EF4-FFF2-40B4-BE49-F238E27FC236}">
                <a16:creationId xmlns:a16="http://schemas.microsoft.com/office/drawing/2014/main" id="{9111B15B-B14A-3639-EBAE-40B0F223477D}"/>
              </a:ext>
            </a:extLst>
          </p:cNvPr>
          <p:cNvSpPr/>
          <p:nvPr/>
        </p:nvSpPr>
        <p:spPr>
          <a:xfrm>
            <a:off x="3186112" y="1092200"/>
            <a:ext cx="5819775" cy="129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220C6211-A7C0-0429-840A-E6A7E040D48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idx="1"/>
              </p:nvPr>
            </p:nvSpPr>
            <p:spPr>
              <a:xfrm>
                <a:off x="1066800" y="1320800"/>
                <a:ext cx="10058400" cy="463194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𝑘𝐼𝑡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𝑘𝑞</m:t>
                      </m:r>
                    </m:oMath>
                  </m:oMathPara>
                </a14:m>
                <a:endParaRPr lang="en-US" sz="4400" b="0"/>
              </a:p>
              <a:p>
                <a:pPr marL="0" indent="0">
                  <a:buNone/>
                </a:pPr>
                <a:endParaRPr lang="en-US" sz="4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=0,33×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US" sz="2800"/>
              </a:p>
              <a:p>
                <a:pPr marL="0" indent="0">
                  <a:buNone/>
                </a:pPr>
                <a:endParaRPr lang="en-US" sz="2800"/>
              </a:p>
              <a:p>
                <a:pPr marL="0" indent="0">
                  <a:buNone/>
                </a:pPr>
                <a:r>
                  <a:rPr lang="en-US" sz="2800"/>
                  <a:t>                                   </a:t>
                </a:r>
              </a:p>
              <a:p>
                <a:pPr marL="0" indent="0">
                  <a:buNone/>
                </a:pPr>
                <a:r>
                  <a:rPr lang="en-US" sz="2800"/>
                  <a:t>  Ats.: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Cu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=33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𝑚𝑔</m:t>
                    </m:r>
                  </m:oMath>
                </a14:m>
                <a:endParaRPr lang="lt-LT" sz="2800"/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220C6211-A7C0-0429-840A-E6A7E040D4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1320800"/>
                <a:ext cx="10058400" cy="4631944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ome icons for free download | Freepik">
            <a:hlinkClick r:id="rId3" action="ppaction://hlinksldjump"/>
            <a:extLst>
              <a:ext uri="{FF2B5EF4-FFF2-40B4-BE49-F238E27FC236}">
                <a16:creationId xmlns:a16="http://schemas.microsoft.com/office/drawing/2014/main" id="{E195F673-1747-7C97-A628-7DA7697D0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201" y="5855717"/>
            <a:ext cx="588941" cy="58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1547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185B12F-6922-9DDA-F0ED-5827C7C9E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Šaltiniai: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0CE8E89-F1B9-789F-A84F-EA8DDC1865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083" y="1895062"/>
            <a:ext cx="966788" cy="118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pie Visuotinę lietuvių enciklopediją - Visuotinė lietuvių enciklopedija">
            <a:extLst>
              <a:ext uri="{FF2B5EF4-FFF2-40B4-BE49-F238E27FC236}">
                <a16:creationId xmlns:a16="http://schemas.microsoft.com/office/drawing/2014/main" id="{182B8BFD-393E-C284-6137-5FE9C12CD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299" y="1895062"/>
            <a:ext cx="3184701" cy="79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at-gpt-logo-png | MotionGraphicPlus">
            <a:extLst>
              <a:ext uri="{FF2B5EF4-FFF2-40B4-BE49-F238E27FC236}">
                <a16:creationId xmlns:a16="http://schemas.microsoft.com/office/drawing/2014/main" id="{AAC63068-EEF4-520C-175B-60A6D2468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067" y="1740957"/>
            <a:ext cx="4260850" cy="149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8F8A68-C28A-5767-BB50-955D154EED08}"/>
              </a:ext>
            </a:extLst>
          </p:cNvPr>
          <p:cNvSpPr txBox="1"/>
          <p:nvPr/>
        </p:nvSpPr>
        <p:spPr>
          <a:xfrm>
            <a:off x="1286083" y="3622973"/>
            <a:ext cx="6483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/>
              <a:t>Vadovėlis „Fizika 9“ Vladas </a:t>
            </a:r>
            <a:r>
              <a:rPr lang="lt-LT" sz="2800" err="1"/>
              <a:t>Valentinavičius</a:t>
            </a:r>
            <a:endParaRPr lang="lt-LT" sz="2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5F4C59-DB16-28C6-9D0F-7708D5837436}"/>
              </a:ext>
            </a:extLst>
          </p:cNvPr>
          <p:cNvSpPr txBox="1"/>
          <p:nvPr/>
        </p:nvSpPr>
        <p:spPr>
          <a:xfrm>
            <a:off x="1286083" y="4333391"/>
            <a:ext cx="9010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/>
              <a:t>Uždavinynas „Fizikos uždavinynas 11-12“ Stanislovas </a:t>
            </a:r>
            <a:r>
              <a:rPr lang="lt-LT" sz="2800" err="1"/>
              <a:t>Vičas</a:t>
            </a:r>
            <a:endParaRPr lang="lt-LT" sz="2800"/>
          </a:p>
        </p:txBody>
      </p:sp>
    </p:spTree>
    <p:extLst>
      <p:ext uri="{BB962C8B-B14F-4D97-AF65-F5344CB8AC3E}">
        <p14:creationId xmlns:p14="http://schemas.microsoft.com/office/powerpoint/2010/main" val="1104908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RegularSeedLeftStep">
      <a:dk1>
        <a:srgbClr val="000000"/>
      </a:dk1>
      <a:lt1>
        <a:srgbClr val="FFFFFF"/>
      </a:lt1>
      <a:dk2>
        <a:srgbClr val="281D33"/>
      </a:dk2>
      <a:lt2>
        <a:srgbClr val="E2E8E6"/>
      </a:lt2>
      <a:accent1>
        <a:srgbClr val="E22E5D"/>
      </a:accent1>
      <a:accent2>
        <a:srgbClr val="D01C96"/>
      </a:accent2>
      <a:accent3>
        <a:srgbClr val="D12EE2"/>
      </a:accent3>
      <a:accent4>
        <a:srgbClr val="751CD0"/>
      </a:accent4>
      <a:accent5>
        <a:srgbClr val="3C2EE2"/>
      </a:accent5>
      <a:accent6>
        <a:srgbClr val="1C5AD0"/>
      </a:accent6>
      <a:hlink>
        <a:srgbClr val="31937A"/>
      </a:hlink>
      <a:folHlink>
        <a:srgbClr val="7F7F7F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1365</Words>
  <Application>Microsoft Office PowerPoint</Application>
  <PresentationFormat>Plačiaekranė</PresentationFormat>
  <Paragraphs>171</Paragraphs>
  <Slides>43</Slides>
  <Notes>1</Notes>
  <HiddenSlides>0</HiddenSlides>
  <MMClips>4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43</vt:i4>
      </vt:variant>
    </vt:vector>
  </HeadingPairs>
  <TitlesOfParts>
    <vt:vector size="49" baseType="lpstr">
      <vt:lpstr>Aptos</vt:lpstr>
      <vt:lpstr>Arial</vt:lpstr>
      <vt:lpstr>Cambria Math</vt:lpstr>
      <vt:lpstr>Courier New</vt:lpstr>
      <vt:lpstr>Garamond</vt:lpstr>
      <vt:lpstr>SavonVTI</vt:lpstr>
      <vt:lpstr>Elektrolizė</vt:lpstr>
      <vt:lpstr>Turinys:</vt:lpstr>
      <vt:lpstr>Darbo tikslas ir uždaviniai</vt:lpstr>
      <vt:lpstr>Elektrolitai</vt:lpstr>
      <vt:lpstr>„PowerPoint“ pateiktis</vt:lpstr>
      <vt:lpstr>Elektrolizė</vt:lpstr>
      <vt:lpstr>Elektrolizės dėsnis</vt:lpstr>
      <vt:lpstr>Elektrolizės dėsnis</vt:lpstr>
      <vt:lpstr>Bandymas su soda (NaHCO3) 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Išvada</vt:lpstr>
      <vt:lpstr>Bandymas su vario sulfatu (CuSO4)  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Elektros srovės kitimas</vt:lpstr>
      <vt:lpstr>„PowerPoint“ pateiktis</vt:lpstr>
      <vt:lpstr>„PowerPoint“ pateiktis</vt:lpstr>
      <vt:lpstr>Gauto vario masės fiksavimas</vt:lpstr>
      <vt:lpstr>Vario elektrocheminio ekvivalento skaičiavimas</vt:lpstr>
      <vt:lpstr>„PowerPoint“ pateiktis</vt:lpstr>
      <vt:lpstr>Išvada</vt:lpstr>
      <vt:lpstr>Testas</vt:lpstr>
      <vt:lpstr>1.</vt:lpstr>
      <vt:lpstr>2.</vt:lpstr>
      <vt:lpstr>3.</vt:lpstr>
      <vt:lpstr>4.</vt:lpstr>
      <vt:lpstr>5.</vt:lpstr>
      <vt:lpstr>6.</vt:lpstr>
      <vt:lpstr>7.</vt:lpstr>
      <vt:lpstr>Atsakymai</vt:lpstr>
      <vt:lpstr>Uždaviniai</vt:lpstr>
      <vt:lpstr>Uždavinių sprendimas</vt:lpstr>
      <vt:lpstr>„PowerPoint“ pateiktis</vt:lpstr>
      <vt:lpstr>2.</vt:lpstr>
      <vt:lpstr>„PowerPoint“ pateiktis</vt:lpstr>
      <vt:lpstr>Šaltiniai: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Elektrolizė</dc:title>
  <dc:creator>Normantas Karpičius</dc:creator>
  <cp:lastModifiedBy>Normantas Karpičius</cp:lastModifiedBy>
  <cp:revision>1</cp:revision>
  <dcterms:created xsi:type="dcterms:W3CDTF">2024-04-05T13:26:15Z</dcterms:created>
  <dcterms:modified xsi:type="dcterms:W3CDTF">2024-05-23T17:46:25Z</dcterms:modified>
</cp:coreProperties>
</file>