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7"/>
  </p:notesMasterIdLst>
  <p:sldIdLst>
    <p:sldId id="256" r:id="rId2"/>
    <p:sldId id="266" r:id="rId3"/>
    <p:sldId id="274" r:id="rId4"/>
    <p:sldId id="275" r:id="rId5"/>
    <p:sldId id="257" r:id="rId6"/>
    <p:sldId id="258" r:id="rId7"/>
    <p:sldId id="259" r:id="rId8"/>
    <p:sldId id="260" r:id="rId9"/>
    <p:sldId id="261" r:id="rId10"/>
    <p:sldId id="262" r:id="rId11"/>
    <p:sldId id="263" r:id="rId12"/>
    <p:sldId id="282" r:id="rId13"/>
    <p:sldId id="272" r:id="rId14"/>
    <p:sldId id="273" r:id="rId15"/>
    <p:sldId id="281" r:id="rId16"/>
    <p:sldId id="264" r:id="rId17"/>
    <p:sldId id="271" r:id="rId18"/>
    <p:sldId id="276" r:id="rId19"/>
    <p:sldId id="277" r:id="rId20"/>
    <p:sldId id="278" r:id="rId21"/>
    <p:sldId id="279" r:id="rId22"/>
    <p:sldId id="280" r:id="rId23"/>
    <p:sldId id="283" r:id="rId24"/>
    <p:sldId id="270" r:id="rId25"/>
    <p:sldId id="269"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A0C406-088A-4126-A463-E84FE35A4BB3}" type="datetimeFigureOut">
              <a:rPr lang="lt-LT" smtClean="0"/>
              <a:t>2024-05-30</a:t>
            </a:fld>
            <a:endParaRPr lang="lt-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E33872-B1A9-4336-8221-04FCF92B0524}" type="slidenum">
              <a:rPr lang="lt-LT" smtClean="0"/>
              <a:t>‹#›</a:t>
            </a:fld>
            <a:endParaRPr lang="lt-LT"/>
          </a:p>
        </p:txBody>
      </p:sp>
    </p:spTree>
    <p:extLst>
      <p:ext uri="{BB962C8B-B14F-4D97-AF65-F5344CB8AC3E}">
        <p14:creationId xmlns:p14="http://schemas.microsoft.com/office/powerpoint/2010/main" val="266154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9435E03C-31FF-4CD4-A7C3-6A28FF1CAF01}" type="datetime1">
              <a:rPr lang="en-US" smtClean="0"/>
              <a:t>5/30/2024</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9BCD50-B1CE-4C43-BD72-E7C8DEF582DC}" type="datetime1">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25FB28-F4FA-4FDF-A555-918F8013DE51}" type="datetime1">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FA4E5D7-6763-403F-AF49-9162D1BEB4DA}"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75A0647-9A22-4A26-8EE1-D3209932045D}" type="datetime1">
              <a:rPr lang="en-US" smtClean="0"/>
              <a:t>5/30/2024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651691-AAFA-4D83-8471-351A0BF7CCE3}" type="datetime1">
              <a:rPr lang="en-US" smtClean="0"/>
              <a:t>5/30/2024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05645E-FA01-44E1-91D8-153F64B738E2}" type="datetime1">
              <a:rPr lang="en-US" smtClean="0"/>
              <a:t>5/30/2024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661F07-80B1-4106-81E8-3704711E3FAA}"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F3A76DC-2C47-4968-B5B3-7B8F7E89B3D4}"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FED814-B2BE-4C75-AB56-1950320ACAA6}"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9FACE4-48A2-48B2-951B-5C5196F13D55}"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E62A5B-B352-4776-ACA1-55C776CE2A3D}"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71A96B-562D-4578-A872-A5BEE5A3D90A}" type="datetime1">
              <a:rPr lang="en-US" smtClean="0"/>
              <a:t>5/30/2024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C37B95EF-6B3C-454E-8253-C123AB6A9374}" type="datetime1">
              <a:rPr lang="en-US" smtClean="0"/>
              <a:t>5/30/2024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F07BB4D-9389-433A-87E2-97B24BF71100}" type="datetime1">
              <a:rPr lang="en-US" smtClean="0"/>
              <a:t>5/30/2024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847C46-71CD-45B5-9E71-3D6063E9ABEC}" type="datetime1">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05CFFF-A521-4ED2-B9F2-BF3DAF374603}" type="datetime1">
              <a:rPr lang="en-US" smtClean="0"/>
              <a:t>5/30/2024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D7AD094-899C-4F8C-98F1-FD1CD594B413}" type="datetime1">
              <a:rPr lang="en-US" smtClean="0"/>
              <a:t>5/30/2024</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SHk1INlFr-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vle.lt/straipsnis/garo-masin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9967" y="672421"/>
            <a:ext cx="8791575" cy="1272494"/>
          </a:xfrm>
        </p:spPr>
        <p:txBody>
          <a:bodyPr/>
          <a:lstStyle/>
          <a:p>
            <a:pPr algn="ctr"/>
            <a:r>
              <a:rPr lang="en-US" b="1" dirty="0">
                <a:solidFill>
                  <a:schemeClr val="bg1"/>
                </a:solidFill>
                <a:latin typeface="Times New Roman" panose="02020603050405020304" pitchFamily="18" charset="0"/>
                <a:cs typeface="Times New Roman" panose="02020603050405020304" pitchFamily="18" charset="0"/>
              </a:rPr>
              <a:t>Garo </a:t>
            </a:r>
            <a:r>
              <a:rPr lang="en-US" b="1" dirty="0" err="1">
                <a:solidFill>
                  <a:schemeClr val="bg1"/>
                </a:solidFill>
                <a:latin typeface="Times New Roman" panose="02020603050405020304" pitchFamily="18" charset="0"/>
                <a:cs typeface="Times New Roman" panose="02020603050405020304" pitchFamily="18" charset="0"/>
              </a:rPr>
              <a:t>variklis</a:t>
            </a:r>
            <a:endParaRPr lang="lt-LT" b="1" dirty="0">
              <a:solidFill>
                <a:schemeClr val="bg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876424" y="3602038"/>
            <a:ext cx="8791575" cy="2174648"/>
          </a:xfrm>
        </p:spPr>
        <p:txBody>
          <a:bodyPr>
            <a:normAutofit/>
          </a:bodyPr>
          <a:lstStyle/>
          <a:p>
            <a:pPr algn="r"/>
            <a:r>
              <a:rPr lang="lt-LT" b="1" dirty="0">
                <a:solidFill>
                  <a:schemeClr val="bg1"/>
                </a:solidFill>
                <a:latin typeface="Times New Roman" panose="02020603050405020304" pitchFamily="18" charset="0"/>
                <a:cs typeface="Times New Roman" panose="02020603050405020304" pitchFamily="18" charset="0"/>
              </a:rPr>
              <a:t>Darbą atliko:</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Kauno</a:t>
            </a:r>
            <a:r>
              <a:rPr lang="en-US" b="1" dirty="0">
                <a:solidFill>
                  <a:schemeClr val="bg1"/>
                </a:solidFill>
                <a:latin typeface="Times New Roman" panose="02020603050405020304" pitchFamily="18" charset="0"/>
                <a:cs typeface="Times New Roman" panose="02020603050405020304" pitchFamily="18" charset="0"/>
              </a:rPr>
              <a:t> </a:t>
            </a:r>
            <a:r>
              <a:rPr lang="lt-LT" b="1" dirty="0">
                <a:solidFill>
                  <a:schemeClr val="bg1"/>
                </a:solidFill>
                <a:latin typeface="Times New Roman" panose="02020603050405020304" pitchFamily="18" charset="0"/>
                <a:cs typeface="Times New Roman" panose="02020603050405020304" pitchFamily="18" charset="0"/>
              </a:rPr>
              <a:t>Tado</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Ivanausko</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progimnazijos</a:t>
            </a:r>
            <a:r>
              <a:rPr lang="en-US" b="1" dirty="0">
                <a:solidFill>
                  <a:schemeClr val="bg1"/>
                </a:solidFill>
                <a:latin typeface="Times New Roman" panose="02020603050405020304" pitchFamily="18" charset="0"/>
                <a:cs typeface="Times New Roman" panose="02020603050405020304" pitchFamily="18" charset="0"/>
              </a:rPr>
              <a:t>  8 b </a:t>
            </a:r>
            <a:r>
              <a:rPr lang="en-US" b="1" dirty="0" err="1">
                <a:solidFill>
                  <a:schemeClr val="bg1"/>
                </a:solidFill>
                <a:latin typeface="Times New Roman" panose="02020603050405020304" pitchFamily="18" charset="0"/>
                <a:cs typeface="Times New Roman" panose="02020603050405020304" pitchFamily="18" charset="0"/>
              </a:rPr>
              <a:t>klas</a:t>
            </a:r>
            <a:r>
              <a:rPr lang="lt-LT" b="1" dirty="0">
                <a:solidFill>
                  <a:schemeClr val="bg1"/>
                </a:solidFill>
                <a:latin typeface="Times New Roman" panose="02020603050405020304" pitchFamily="18" charset="0"/>
                <a:cs typeface="Times New Roman" panose="02020603050405020304" pitchFamily="18" charset="0"/>
              </a:rPr>
              <a:t>ės mokinys  Kristupas </a:t>
            </a:r>
            <a:r>
              <a:rPr lang="lt-LT" b="1" dirty="0" err="1">
                <a:solidFill>
                  <a:schemeClr val="bg1"/>
                </a:solidFill>
                <a:latin typeface="Times New Roman" panose="02020603050405020304" pitchFamily="18" charset="0"/>
                <a:cs typeface="Times New Roman" panose="02020603050405020304" pitchFamily="18" charset="0"/>
              </a:rPr>
              <a:t>Aranauskas</a:t>
            </a:r>
            <a:endParaRPr lang="lt-LT" b="1" dirty="0">
              <a:solidFill>
                <a:schemeClr val="bg1"/>
              </a:solidFill>
              <a:latin typeface="Times New Roman" panose="02020603050405020304" pitchFamily="18" charset="0"/>
              <a:cs typeface="Times New Roman" panose="02020603050405020304" pitchFamily="18" charset="0"/>
            </a:endParaRPr>
          </a:p>
          <a:p>
            <a:pPr algn="r"/>
            <a:r>
              <a:rPr lang="lt-LT" b="1" dirty="0">
                <a:solidFill>
                  <a:schemeClr val="bg1"/>
                </a:solidFill>
                <a:latin typeface="Times New Roman" panose="02020603050405020304" pitchFamily="18" charset="0"/>
                <a:cs typeface="Times New Roman" panose="02020603050405020304" pitchFamily="18" charset="0"/>
              </a:rPr>
              <a:t>Mokytoja: Vanda </a:t>
            </a:r>
            <a:r>
              <a:rPr lang="lt-LT" b="1" dirty="0" err="1">
                <a:solidFill>
                  <a:schemeClr val="bg1"/>
                </a:solidFill>
                <a:latin typeface="Times New Roman" panose="02020603050405020304" pitchFamily="18" charset="0"/>
                <a:cs typeface="Times New Roman" panose="02020603050405020304" pitchFamily="18" charset="0"/>
              </a:rPr>
              <a:t>Svirskienė</a:t>
            </a:r>
            <a:endParaRPr lang="lt-LT" b="1" dirty="0">
              <a:solidFill>
                <a:schemeClr val="bg1"/>
              </a:solidFill>
              <a:latin typeface="Times New Roman" panose="02020603050405020304" pitchFamily="18" charset="0"/>
              <a:cs typeface="Times New Roman" panose="02020603050405020304" pitchFamily="18" charset="0"/>
            </a:endParaRPr>
          </a:p>
          <a:p>
            <a:pPr algn="ctr"/>
            <a:r>
              <a:rPr lang="lt-LT" b="1" dirty="0">
                <a:solidFill>
                  <a:schemeClr val="bg1"/>
                </a:solidFill>
                <a:latin typeface="Times New Roman" panose="02020603050405020304" pitchFamily="18" charset="0"/>
                <a:cs typeface="Times New Roman" panose="02020603050405020304" pitchFamily="18" charset="0"/>
              </a:rPr>
              <a:t>2024 m.</a:t>
            </a:r>
          </a:p>
        </p:txBody>
      </p:sp>
    </p:spTree>
    <p:extLst>
      <p:ext uri="{BB962C8B-B14F-4D97-AF65-F5344CB8AC3E}">
        <p14:creationId xmlns:p14="http://schemas.microsoft.com/office/powerpoint/2010/main" val="25323031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Darbo tikslas</a:t>
            </a:r>
          </a:p>
        </p:txBody>
      </p:sp>
      <p:sp>
        <p:nvSpPr>
          <p:cNvPr id="3" name="Turinio vietos rezervavimo ženklas 2"/>
          <p:cNvSpPr>
            <a:spLocks noGrp="1"/>
          </p:cNvSpPr>
          <p:nvPr>
            <p:ph idx="1"/>
          </p:nvPr>
        </p:nvSpPr>
        <p:spPr>
          <a:xfrm>
            <a:off x="3007518" y="3091519"/>
            <a:ext cx="6173788" cy="898662"/>
          </a:xfrm>
        </p:spPr>
        <p:txBody>
          <a:bodyPr/>
          <a:lstStyle/>
          <a:p>
            <a:pPr marL="0" indent="0">
              <a:buNone/>
            </a:pPr>
            <a:r>
              <a:rPr lang="lt-LT" b="1" dirty="0">
                <a:solidFill>
                  <a:schemeClr val="bg1"/>
                </a:solidFill>
                <a:latin typeface="Times New Roman" panose="02020603050405020304" pitchFamily="18" charset="0"/>
                <a:cs typeface="Times New Roman" panose="02020603050405020304" pitchFamily="18" charset="0"/>
              </a:rPr>
              <a:t>S</a:t>
            </a:r>
            <a:r>
              <a:rPr lang="lt-LT" b="1" dirty="0" smtClean="0">
                <a:solidFill>
                  <a:schemeClr val="bg1"/>
                </a:solidFill>
                <a:latin typeface="Times New Roman" panose="02020603050405020304" pitchFamily="18" charset="0"/>
                <a:cs typeface="Times New Roman" panose="02020603050405020304" pitchFamily="18" charset="0"/>
              </a:rPr>
              <a:t>ukonstruoti  </a:t>
            </a:r>
            <a:r>
              <a:rPr lang="lt-LT" b="1" dirty="0">
                <a:solidFill>
                  <a:schemeClr val="bg1"/>
                </a:solidFill>
                <a:latin typeface="Times New Roman" panose="02020603050405020304" pitchFamily="18" charset="0"/>
                <a:cs typeface="Times New Roman" panose="02020603050405020304" pitchFamily="18" charset="0"/>
              </a:rPr>
              <a:t>garo variklio modelį.</a:t>
            </a:r>
          </a:p>
          <a:p>
            <a:endParaRPr lang="lt-LT" dirty="0"/>
          </a:p>
        </p:txBody>
      </p:sp>
      <p:sp>
        <p:nvSpPr>
          <p:cNvPr id="4" name="Slide Number Placeholder 3"/>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1669224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Uždaviniai</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98612" y="2524122"/>
            <a:ext cx="9905999" cy="3541714"/>
          </a:xfrm>
        </p:spPr>
        <p:txBody>
          <a:bodyPr>
            <a:normAutofit/>
          </a:bodyPr>
          <a:lstStyle/>
          <a:p>
            <a:pPr lvl="0"/>
            <a:r>
              <a:rPr lang="lt-LT" b="1" dirty="0" smtClean="0">
                <a:solidFill>
                  <a:schemeClr val="bg1"/>
                </a:solidFill>
                <a:latin typeface="Times New Roman" panose="02020603050405020304" pitchFamily="18" charset="0"/>
                <a:cs typeface="Times New Roman" panose="02020603050405020304" pitchFamily="18" charset="0"/>
              </a:rPr>
              <a:t>Susipažinti ir išanalizuoti garo variklio sukūrimo istoriją.</a:t>
            </a:r>
          </a:p>
          <a:p>
            <a:pPr lvl="0"/>
            <a:r>
              <a:rPr lang="lt-LT" b="1" dirty="0" smtClean="0">
                <a:solidFill>
                  <a:schemeClr val="bg1"/>
                </a:solidFill>
                <a:latin typeface="Times New Roman" panose="02020603050405020304" pitchFamily="18" charset="0"/>
                <a:cs typeface="Times New Roman" panose="02020603050405020304" pitchFamily="18" charset="0"/>
              </a:rPr>
              <a:t>Sukonstruoti garo variklio modelį.</a:t>
            </a:r>
          </a:p>
          <a:p>
            <a:pPr marL="0" indent="0">
              <a:buNone/>
            </a:pPr>
            <a:endParaRPr lang="lt-LT" sz="3000" b="1" dirty="0">
              <a:solidFill>
                <a:schemeClr val="bg1"/>
              </a:solidFill>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865664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Darbo metodika</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1413" y="2260224"/>
            <a:ext cx="9905999" cy="3541714"/>
          </a:xfrm>
        </p:spPr>
        <p:txBody>
          <a:bodyPr>
            <a:normAutofit/>
          </a:bodyPr>
          <a:lstStyle/>
          <a:p>
            <a:r>
              <a:rPr lang="lt-LT" b="1" dirty="0" smtClean="0">
                <a:solidFill>
                  <a:schemeClr val="bg1"/>
                </a:solidFill>
                <a:latin typeface="Times New Roman" panose="02020603050405020304" pitchFamily="18" charset="0"/>
                <a:cs typeface="Times New Roman" panose="02020603050405020304" pitchFamily="18" charset="0"/>
              </a:rPr>
              <a:t>Teorinė</a:t>
            </a:r>
            <a:r>
              <a:rPr lang="lt-LT" b="1" dirty="0">
                <a:solidFill>
                  <a:schemeClr val="bg1"/>
                </a:solidFill>
                <a:latin typeface="Times New Roman" panose="02020603050405020304" pitchFamily="18" charset="0"/>
                <a:cs typeface="Times New Roman" panose="02020603050405020304" pitchFamily="18" charset="0"/>
              </a:rPr>
              <a:t>: dalykinės literatūros analizavimas, informacijos rinkimas ir analizė.​</a:t>
            </a:r>
          </a:p>
          <a:p>
            <a:r>
              <a:rPr lang="lt-LT" b="1" dirty="0">
                <a:solidFill>
                  <a:schemeClr val="bg1"/>
                </a:solidFill>
                <a:latin typeface="Times New Roman" panose="02020603050405020304" pitchFamily="18" charset="0"/>
                <a:cs typeface="Times New Roman" panose="02020603050405020304" pitchFamily="18" charset="0"/>
              </a:rPr>
              <a:t>Praktinė: sukonstruoti garo variklio modelį.</a:t>
            </a:r>
          </a:p>
          <a:p>
            <a:r>
              <a:rPr lang="lt-LT" b="1" dirty="0">
                <a:solidFill>
                  <a:schemeClr val="bg1"/>
                </a:solidFill>
                <a:latin typeface="Times New Roman" panose="02020603050405020304" pitchFamily="18" charset="0"/>
                <a:cs typeface="Times New Roman" panose="02020603050405020304" pitchFamily="18" charset="0"/>
              </a:rPr>
              <a:t>Statistinis: rezultatų pateikimas, rezultatų apibendrinimas.</a:t>
            </a:r>
          </a:p>
          <a:p>
            <a:pPr marL="0" indent="0">
              <a:buNone/>
            </a:pPr>
            <a:r>
              <a:rPr lang="lt-LT" b="1" dirty="0">
                <a:solidFill>
                  <a:schemeClr val="bg1"/>
                </a:solidFill>
                <a:latin typeface="Times New Roman" panose="02020603050405020304" pitchFamily="18" charset="0"/>
                <a:cs typeface="Times New Roman" panose="02020603050405020304" pitchFamily="18" charset="0"/>
              </a:rPr>
              <a:t/>
            </a:r>
            <a:br>
              <a:rPr lang="lt-LT" b="1" dirty="0">
                <a:solidFill>
                  <a:schemeClr val="bg1"/>
                </a:solidFill>
                <a:latin typeface="Times New Roman" panose="02020603050405020304" pitchFamily="18" charset="0"/>
                <a:cs typeface="Times New Roman" panose="02020603050405020304" pitchFamily="18" charset="0"/>
              </a:rPr>
            </a:br>
            <a:endParaRPr lang="lt-LT" b="1"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11425341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dirty="0" err="1">
                <a:solidFill>
                  <a:schemeClr val="bg1"/>
                </a:solidFill>
                <a:latin typeface="Times New Roman" panose="02020603050405020304" pitchFamily="18" charset="0"/>
                <a:cs typeface="Times New Roman" panose="02020603050405020304" pitchFamily="18" charset="0"/>
              </a:rPr>
              <a:t>garo</a:t>
            </a:r>
            <a:r>
              <a:rPr lang="en-US" sz="4800" b="1" dirty="0">
                <a:solidFill>
                  <a:schemeClr val="bg1"/>
                </a:solidFill>
                <a:latin typeface="Times New Roman" panose="02020603050405020304" pitchFamily="18" charset="0"/>
                <a:cs typeface="Times New Roman" panose="02020603050405020304" pitchFamily="18" charset="0"/>
              </a:rPr>
              <a:t> </a:t>
            </a:r>
            <a:r>
              <a:rPr lang="en-US" sz="4800" b="1" dirty="0" err="1">
                <a:solidFill>
                  <a:schemeClr val="bg1"/>
                </a:solidFill>
                <a:latin typeface="Times New Roman" panose="02020603050405020304" pitchFamily="18" charset="0"/>
                <a:cs typeface="Times New Roman" panose="02020603050405020304" pitchFamily="18" charset="0"/>
              </a:rPr>
              <a:t>variklis</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35337" y="2763610"/>
            <a:ext cx="9512073" cy="2453142"/>
          </a:xfrm>
        </p:spPr>
        <p:txBody>
          <a:bodyPr>
            <a:normAutofit/>
          </a:bodyPr>
          <a:lstStyle/>
          <a:p>
            <a:pPr marL="0" indent="0">
              <a:buNone/>
            </a:pPr>
            <a:r>
              <a:rPr lang="lt-LT" b="1" dirty="0">
                <a:solidFill>
                  <a:schemeClr val="bg1"/>
                </a:solidFill>
                <a:latin typeface="Times New Roman" panose="02020603050405020304" pitchFamily="18" charset="0"/>
                <a:cs typeface="Times New Roman" panose="02020603050405020304" pitchFamily="18" charset="0"/>
              </a:rPr>
              <a:t>Garo </a:t>
            </a:r>
            <a:r>
              <a:rPr lang="en-US" b="1" dirty="0" err="1">
                <a:solidFill>
                  <a:schemeClr val="bg1"/>
                </a:solidFill>
                <a:latin typeface="Times New Roman" panose="02020603050405020304" pitchFamily="18" charset="0"/>
                <a:cs typeface="Times New Roman" panose="02020603050405020304" pitchFamily="18" charset="0"/>
              </a:rPr>
              <a:t>variklis</a:t>
            </a:r>
            <a:r>
              <a:rPr lang="lt-LT" b="1" dirty="0">
                <a:solidFill>
                  <a:schemeClr val="bg1"/>
                </a:solidFill>
                <a:latin typeface="Times New Roman" panose="02020603050405020304" pitchFamily="18" charset="0"/>
                <a:cs typeface="Times New Roman" panose="02020603050405020304" pitchFamily="18" charset="0"/>
              </a:rPr>
              <a:t> – šiluminis stūmoklinis variklis, potencinę vandens garo energiją verčiantis mechaniniu darbu. </a:t>
            </a:r>
          </a:p>
          <a:p>
            <a:endParaRPr lang="lt-LT" dirty="0"/>
          </a:p>
        </p:txBody>
      </p:sp>
      <p:sp>
        <p:nvSpPr>
          <p:cNvPr id="4" name="Slide Number Placeholder 3"/>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5470354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Garo variklio sukūrimas – revoliucija moksle </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1412" y="2576059"/>
            <a:ext cx="9905999" cy="2048193"/>
          </a:xfrm>
        </p:spPr>
        <p:txBody>
          <a:bodyPr>
            <a:normAutofit/>
          </a:bodyPr>
          <a:lstStyle/>
          <a:p>
            <a:pPr marL="0" indent="0">
              <a:buNone/>
            </a:pPr>
            <a:r>
              <a:rPr lang="lt-LT" dirty="0"/>
              <a:t> </a:t>
            </a:r>
            <a:r>
              <a:rPr lang="lt-LT" b="1" dirty="0">
                <a:solidFill>
                  <a:schemeClr val="bg1"/>
                </a:solidFill>
                <a:latin typeface="Times New Roman" panose="02020603050405020304" pitchFamily="18" charset="0"/>
                <a:cs typeface="Times New Roman" panose="02020603050405020304" pitchFamily="18" charset="0"/>
              </a:rPr>
              <a:t>Variklio išradimas padarė revoliuciją industrijoje.</a:t>
            </a:r>
          </a:p>
          <a:p>
            <a:pPr marL="0" indent="0">
              <a:buNone/>
            </a:pPr>
            <a:r>
              <a:rPr lang="lt-LT" b="1" dirty="0">
                <a:solidFill>
                  <a:schemeClr val="bg1"/>
                </a:solidFill>
                <a:latin typeface="Times New Roman" panose="02020603050405020304" pitchFamily="18" charset="0"/>
                <a:cs typeface="Times New Roman" panose="02020603050405020304" pitchFamily="18" charset="0"/>
              </a:rPr>
              <a:t>Variklis buvo naudojamas garvežiuose, garlaiviuose ir kitose transporto priemonėse. Išradus šią mašiną, nuo laivų denių buvo nuimti stiebai su burėmis, arklius pakeitė variklis.</a:t>
            </a:r>
          </a:p>
          <a:p>
            <a:endParaRPr lang="lt-LT" b="1" dirty="0"/>
          </a:p>
        </p:txBody>
      </p:sp>
      <p:sp>
        <p:nvSpPr>
          <p:cNvPr id="4" name="Slide Number Placeholder 3"/>
          <p:cNvSpPr>
            <a:spLocks noGrp="1"/>
          </p:cNvSpPr>
          <p:nvPr>
            <p:ph type="sldNum" sz="quarter" idx="12"/>
          </p:nvPr>
        </p:nvSpPr>
        <p:spPr>
          <a:xfrm>
            <a:off x="10241151" y="5812935"/>
            <a:ext cx="771089" cy="365125"/>
          </a:xfrm>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42371714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Garo variklio sandara</a:t>
            </a:r>
          </a:p>
        </p:txBody>
      </p:sp>
      <p:pic>
        <p:nvPicPr>
          <p:cNvPr id="4" name="Content Placeholder 3"/>
          <p:cNvPicPr>
            <a:picLocks noGrp="1" noChangeAspect="1"/>
          </p:cNvPicPr>
          <p:nvPr>
            <p:ph idx="1"/>
          </p:nvPr>
        </p:nvPicPr>
        <p:blipFill>
          <a:blip r:embed="rId2"/>
          <a:stretch>
            <a:fillRect/>
          </a:stretch>
        </p:blipFill>
        <p:spPr>
          <a:xfrm>
            <a:off x="1272041" y="2427872"/>
            <a:ext cx="4437999" cy="2505673"/>
          </a:xfrm>
          <a:prstGeom prst="rect">
            <a:avLst/>
          </a:prstGeom>
        </p:spPr>
      </p:pic>
      <p:sp>
        <p:nvSpPr>
          <p:cNvPr id="5" name="TextBox 4"/>
          <p:cNvSpPr txBox="1"/>
          <p:nvPr/>
        </p:nvSpPr>
        <p:spPr>
          <a:xfrm>
            <a:off x="6936376" y="2519312"/>
            <a:ext cx="4631510" cy="3416320"/>
          </a:xfrm>
          <a:prstGeom prst="rect">
            <a:avLst/>
          </a:prstGeom>
          <a:noFill/>
        </p:spPr>
        <p:txBody>
          <a:bodyPr wrap="square" rtlCol="0">
            <a:spAutoFit/>
          </a:bodyPr>
          <a:lstStyle/>
          <a:p>
            <a:r>
              <a:rPr lang="lt-LT" sz="2400" b="1" dirty="0">
                <a:solidFill>
                  <a:schemeClr val="bg1"/>
                </a:solidFill>
                <a:latin typeface="Times New Roman" panose="02020603050405020304" pitchFamily="18" charset="0"/>
                <a:cs typeface="Times New Roman" panose="02020603050405020304" pitchFamily="18" charset="0"/>
              </a:rPr>
              <a:t>1 – cilindras, </a:t>
            </a:r>
          </a:p>
          <a:p>
            <a:r>
              <a:rPr lang="lt-LT" sz="2400" b="1" dirty="0">
                <a:solidFill>
                  <a:schemeClr val="bg1"/>
                </a:solidFill>
                <a:latin typeface="Times New Roman" panose="02020603050405020304" pitchFamily="18" charset="0"/>
                <a:cs typeface="Times New Roman" panose="02020603050405020304" pitchFamily="18" charset="0"/>
              </a:rPr>
              <a:t>2 – stūmoklis, </a:t>
            </a:r>
          </a:p>
          <a:p>
            <a:r>
              <a:rPr lang="lt-LT" sz="2400" b="1" dirty="0">
                <a:solidFill>
                  <a:schemeClr val="bg1"/>
                </a:solidFill>
                <a:latin typeface="Times New Roman" panose="02020603050405020304" pitchFamily="18" charset="0"/>
                <a:cs typeface="Times New Roman" panose="02020603050405020304" pitchFamily="18" charset="0"/>
              </a:rPr>
              <a:t>3 – kotas, </a:t>
            </a:r>
          </a:p>
          <a:p>
            <a:r>
              <a:rPr lang="lt-LT" sz="2400" b="1" dirty="0">
                <a:solidFill>
                  <a:schemeClr val="bg1"/>
                </a:solidFill>
                <a:latin typeface="Times New Roman" panose="02020603050405020304" pitchFamily="18" charset="0"/>
                <a:cs typeface="Times New Roman" panose="02020603050405020304" pitchFamily="18" charset="0"/>
              </a:rPr>
              <a:t>4 – šliaužiklis, </a:t>
            </a:r>
          </a:p>
          <a:p>
            <a:r>
              <a:rPr lang="lt-LT" sz="2400" b="1" dirty="0">
                <a:solidFill>
                  <a:schemeClr val="bg1"/>
                </a:solidFill>
                <a:latin typeface="Times New Roman" panose="02020603050405020304" pitchFamily="18" charset="0"/>
                <a:cs typeface="Times New Roman" panose="02020603050405020304" pitchFamily="18" charset="0"/>
              </a:rPr>
              <a:t>5 – skriejiko‑švaistiklio mechanizmas, </a:t>
            </a:r>
          </a:p>
          <a:p>
            <a:r>
              <a:rPr lang="lt-LT" sz="2400" b="1" dirty="0">
                <a:solidFill>
                  <a:schemeClr val="bg1"/>
                </a:solidFill>
                <a:latin typeface="Times New Roman" panose="02020603050405020304" pitchFamily="18" charset="0"/>
                <a:cs typeface="Times New Roman" panose="02020603050405020304" pitchFamily="18" charset="0"/>
              </a:rPr>
              <a:t>6 – alkūninis velenas, </a:t>
            </a:r>
          </a:p>
          <a:p>
            <a:r>
              <a:rPr lang="lt-LT" sz="2400" b="1" dirty="0">
                <a:solidFill>
                  <a:schemeClr val="bg1"/>
                </a:solidFill>
                <a:latin typeface="Times New Roman" panose="02020603050405020304" pitchFamily="18" charset="0"/>
                <a:cs typeface="Times New Roman" panose="02020603050405020304" pitchFamily="18" charset="0"/>
              </a:rPr>
              <a:t>7 – smagratis</a:t>
            </a:r>
          </a:p>
          <a:p>
            <a:endParaRPr lang="lt-LT" sz="24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27096239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007" y="691089"/>
            <a:ext cx="11309090" cy="1478570"/>
          </a:xfrm>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Garo mašinos</a:t>
            </a:r>
          </a:p>
        </p:txBody>
      </p:sp>
      <p:sp>
        <p:nvSpPr>
          <p:cNvPr id="3" name="Content Placeholder 2"/>
          <p:cNvSpPr>
            <a:spLocks noGrp="1"/>
          </p:cNvSpPr>
          <p:nvPr>
            <p:ph idx="1"/>
          </p:nvPr>
        </p:nvSpPr>
        <p:spPr>
          <a:xfrm>
            <a:off x="2720568" y="2406241"/>
            <a:ext cx="5494518" cy="2988719"/>
          </a:xfrm>
        </p:spPr>
        <p:txBody>
          <a:bodyPr>
            <a:normAutofit/>
          </a:bodyPr>
          <a:lstStyle/>
          <a:p>
            <a:pPr lvl="0"/>
            <a:r>
              <a:rPr lang="lt-LT" b="1" dirty="0">
                <a:solidFill>
                  <a:schemeClr val="bg1"/>
                </a:solidFill>
                <a:latin typeface="Times New Roman" panose="02020603050405020304" pitchFamily="18" charset="0"/>
                <a:cs typeface="Times New Roman" panose="02020603050405020304" pitchFamily="18" charset="0"/>
              </a:rPr>
              <a:t>Stacionarinės ir transportinės;</a:t>
            </a:r>
          </a:p>
          <a:p>
            <a:pPr lvl="0"/>
            <a:r>
              <a:rPr lang="lt-LT" b="1" dirty="0">
                <a:solidFill>
                  <a:schemeClr val="bg1"/>
                </a:solidFill>
                <a:latin typeface="Times New Roman" panose="02020603050405020304" pitchFamily="18" charset="0"/>
                <a:cs typeface="Times New Roman" panose="02020603050405020304" pitchFamily="18" charset="0"/>
              </a:rPr>
              <a:t> Garo slėgio;</a:t>
            </a:r>
          </a:p>
          <a:p>
            <a:pPr lvl="0"/>
            <a:r>
              <a:rPr lang="lt-LT" b="1" dirty="0">
                <a:solidFill>
                  <a:schemeClr val="bg1"/>
                </a:solidFill>
                <a:latin typeface="Times New Roman" panose="02020603050405020304" pitchFamily="18" charset="0"/>
                <a:cs typeface="Times New Roman" panose="02020603050405020304" pitchFamily="18" charset="0"/>
              </a:rPr>
              <a:t>Veleno sukimosi dažnio;</a:t>
            </a:r>
          </a:p>
          <a:p>
            <a:pPr lvl="0"/>
            <a:r>
              <a:rPr lang="lt-LT" b="1" dirty="0">
                <a:solidFill>
                  <a:schemeClr val="bg1"/>
                </a:solidFill>
                <a:latin typeface="Times New Roman" panose="02020603050405020304" pitchFamily="18" charset="0"/>
                <a:cs typeface="Times New Roman" panose="02020603050405020304" pitchFamily="18" charset="0"/>
              </a:rPr>
              <a:t>Cilindrų padėties;</a:t>
            </a:r>
          </a:p>
          <a:p>
            <a:pPr lvl="0"/>
            <a:r>
              <a:rPr lang="lt-LT" b="1" dirty="0">
                <a:solidFill>
                  <a:schemeClr val="bg1"/>
                </a:solidFill>
                <a:latin typeface="Times New Roman" panose="02020603050405020304" pitchFamily="18" charset="0"/>
                <a:cs typeface="Times New Roman" panose="02020603050405020304" pitchFamily="18" charset="0"/>
              </a:rPr>
              <a:t> Atidirbto garo panaudojimą.</a:t>
            </a:r>
          </a:p>
        </p:txBody>
      </p:sp>
      <p:sp>
        <p:nvSpPr>
          <p:cNvPr id="4" name="Slide Number Placeholder 3"/>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24197231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3087" y="723021"/>
            <a:ext cx="9593942" cy="1340910"/>
          </a:xfrm>
        </p:spPr>
        <p:txBody>
          <a:bodyPr>
            <a:no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Garo variklio prototipas</a:t>
            </a:r>
          </a:p>
        </p:txBody>
      </p:sp>
      <p:sp>
        <p:nvSpPr>
          <p:cNvPr id="3" name="Content Placeholder 2"/>
          <p:cNvSpPr>
            <a:spLocks noGrp="1"/>
          </p:cNvSpPr>
          <p:nvPr>
            <p:ph idx="1"/>
          </p:nvPr>
        </p:nvSpPr>
        <p:spPr>
          <a:xfrm>
            <a:off x="914400" y="2743199"/>
            <a:ext cx="5776685" cy="3570515"/>
          </a:xfrm>
        </p:spPr>
        <p:txBody>
          <a:bodyPr>
            <a:normAutofit/>
          </a:bodyPr>
          <a:lstStyle/>
          <a:p>
            <a:pPr marL="0" indent="0">
              <a:buNone/>
            </a:pPr>
            <a:r>
              <a:rPr lang="lt-LT" b="1" dirty="0">
                <a:solidFill>
                  <a:schemeClr val="bg1"/>
                </a:solidFill>
                <a:latin typeface="Times New Roman" panose="02020603050405020304" pitchFamily="18" charset="0"/>
                <a:cs typeface="Times New Roman" panose="02020603050405020304" pitchFamily="18" charset="0"/>
              </a:rPr>
              <a:t>1680 metais buvo sukurtas garo katilas su apsauginiu vožtuvu. Jį sukūrė  prancūzų išradėjas Deinis Papinas. </a:t>
            </a:r>
          </a:p>
          <a:p>
            <a:pPr marL="0" indent="0">
              <a:buNone/>
            </a:pPr>
            <a:r>
              <a:rPr lang="lt-LT" b="1" dirty="0">
                <a:solidFill>
                  <a:schemeClr val="bg1"/>
                </a:solidFill>
                <a:latin typeface="Times New Roman" panose="02020603050405020304" pitchFamily="18" charset="0"/>
                <a:cs typeface="Times New Roman" panose="02020603050405020304" pitchFamily="18" charset="0"/>
              </a:rPr>
              <a:t>Garo katilas – įrenginys, gaminantis garą, kurio slėgis didesnis už atmosferos slėgį (mano sukurtas garo variklis).</a:t>
            </a:r>
          </a:p>
          <a:p>
            <a:endParaRPr lang="lt-LT" dirty="0"/>
          </a:p>
        </p:txBody>
      </p:sp>
      <p:pic>
        <p:nvPicPr>
          <p:cNvPr id="4" name="Picture 3"/>
          <p:cNvPicPr>
            <a:picLocks noChangeAspect="1"/>
          </p:cNvPicPr>
          <p:nvPr/>
        </p:nvPicPr>
        <p:blipFill>
          <a:blip r:embed="rId2"/>
          <a:stretch>
            <a:fillRect/>
          </a:stretch>
        </p:blipFill>
        <p:spPr>
          <a:xfrm>
            <a:off x="7432766" y="2272135"/>
            <a:ext cx="2751637" cy="3620575"/>
          </a:xfrm>
          <a:prstGeom prst="rect">
            <a:avLst/>
          </a:prstGeom>
        </p:spPr>
      </p:pic>
      <p:sp>
        <p:nvSpPr>
          <p:cNvPr id="5" name="Slide Number Placeholder 4"/>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41851225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2457" y="566266"/>
            <a:ext cx="10662782" cy="1478570"/>
          </a:xfrm>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garo variklio prototipo patobulinimas</a:t>
            </a:r>
          </a:p>
        </p:txBody>
      </p:sp>
      <p:sp>
        <p:nvSpPr>
          <p:cNvPr id="3" name="Content Placeholder 2"/>
          <p:cNvSpPr>
            <a:spLocks noGrp="1"/>
          </p:cNvSpPr>
          <p:nvPr>
            <p:ph idx="1"/>
          </p:nvPr>
        </p:nvSpPr>
        <p:spPr>
          <a:xfrm>
            <a:off x="1109774" y="2614018"/>
            <a:ext cx="5194074" cy="3541714"/>
          </a:xfrm>
        </p:spPr>
        <p:txBody>
          <a:bodyPr>
            <a:noAutofit/>
          </a:bodyPr>
          <a:lstStyle/>
          <a:p>
            <a:pPr marL="0" indent="0">
              <a:buNone/>
            </a:pPr>
            <a:r>
              <a:rPr lang="lt-LT" b="1" dirty="0">
                <a:solidFill>
                  <a:schemeClr val="bg1"/>
                </a:solidFill>
                <a:latin typeface="Times New Roman" panose="02020603050405020304" pitchFamily="18" charset="0"/>
                <a:cs typeface="Times New Roman" panose="02020603050405020304" pitchFamily="18" charset="0"/>
              </a:rPr>
              <a:t>1705 metais Didžiosios Britanijos išradėjas Tomas Newcomenas patobulino garo mašiną, atskyręs ją nuo garo katilo ir pavertė garo energiją mechaniniu darbu.  Šios garo mašinos veikė garo kondensacijos principu. Jų našumas buvo labai mažas.</a:t>
            </a:r>
          </a:p>
        </p:txBody>
      </p:sp>
      <p:pic>
        <p:nvPicPr>
          <p:cNvPr id="4" name="Picture 3"/>
          <p:cNvPicPr>
            <a:picLocks noChangeAspect="1"/>
          </p:cNvPicPr>
          <p:nvPr/>
        </p:nvPicPr>
        <p:blipFill>
          <a:blip r:embed="rId2"/>
          <a:stretch>
            <a:fillRect/>
          </a:stretch>
        </p:blipFill>
        <p:spPr>
          <a:xfrm>
            <a:off x="7210697" y="1968321"/>
            <a:ext cx="2969215" cy="4104046"/>
          </a:xfrm>
          <a:prstGeom prst="rect">
            <a:avLst/>
          </a:prstGeom>
        </p:spPr>
      </p:pic>
      <p:sp>
        <p:nvSpPr>
          <p:cNvPr id="5" name="Slide Number Placeholder 4"/>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39269958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Paskutinis patobulinimas</a:t>
            </a:r>
          </a:p>
        </p:txBody>
      </p:sp>
      <p:sp>
        <p:nvSpPr>
          <p:cNvPr id="3" name="Content Placeholder 2"/>
          <p:cNvSpPr>
            <a:spLocks noGrp="1"/>
          </p:cNvSpPr>
          <p:nvPr>
            <p:ph idx="1"/>
          </p:nvPr>
        </p:nvSpPr>
        <p:spPr>
          <a:xfrm>
            <a:off x="1473654" y="2706685"/>
            <a:ext cx="4620758" cy="3541714"/>
          </a:xfrm>
        </p:spPr>
        <p:txBody>
          <a:bodyPr>
            <a:normAutofit/>
          </a:bodyPr>
          <a:lstStyle/>
          <a:p>
            <a:pPr marL="0" indent="0">
              <a:buNone/>
            </a:pPr>
            <a:r>
              <a:rPr lang="lt-LT" b="1" dirty="0">
                <a:solidFill>
                  <a:schemeClr val="bg1"/>
                </a:solidFill>
                <a:latin typeface="Times New Roman" panose="02020603050405020304" pitchFamily="18" charset="0"/>
                <a:cs typeface="Times New Roman" panose="02020603050405020304" pitchFamily="18" charset="0"/>
              </a:rPr>
              <a:t>Garo mašiną dar labiau patobulino Didžiosios Britanijos inžinierius Džeimsas Vatas.  Jis, 1782 metais, pagamino dviejų taktų garo mašiną.</a:t>
            </a:r>
          </a:p>
          <a:p>
            <a:endParaRPr lang="lt-LT" dirty="0"/>
          </a:p>
        </p:txBody>
      </p:sp>
      <p:pic>
        <p:nvPicPr>
          <p:cNvPr id="4" name="Picture 3"/>
          <p:cNvPicPr>
            <a:picLocks noChangeAspect="1"/>
          </p:cNvPicPr>
          <p:nvPr/>
        </p:nvPicPr>
        <p:blipFill>
          <a:blip r:embed="rId2"/>
          <a:stretch>
            <a:fillRect/>
          </a:stretch>
        </p:blipFill>
        <p:spPr>
          <a:xfrm>
            <a:off x="6295286" y="1920239"/>
            <a:ext cx="2760175" cy="3227087"/>
          </a:xfrm>
          <a:prstGeom prst="rect">
            <a:avLst/>
          </a:prstGeom>
        </p:spPr>
      </p:pic>
      <p:sp>
        <p:nvSpPr>
          <p:cNvPr id="5" name="Slide Number Placeholder 4"/>
          <p:cNvSpPr>
            <a:spLocks noGrp="1"/>
          </p:cNvSpPr>
          <p:nvPr>
            <p:ph type="sldNum" sz="quarter" idx="12"/>
          </p:nvPr>
        </p:nvSpPr>
        <p:spPr/>
        <p:txBody>
          <a:bodyPr/>
          <a:lstStyle/>
          <a:p>
            <a:fld id="{6D22F896-40B5-4ADD-8801-0D06FADFA095}" type="slidenum">
              <a:rPr lang="en-US" smtClean="0"/>
              <a:t>11</a:t>
            </a:fld>
            <a:endParaRPr lang="en-US" dirty="0"/>
          </a:p>
        </p:txBody>
      </p:sp>
      <p:pic>
        <p:nvPicPr>
          <p:cNvPr id="6" name="Picture 5"/>
          <p:cNvPicPr>
            <a:picLocks noChangeAspect="1"/>
          </p:cNvPicPr>
          <p:nvPr/>
        </p:nvPicPr>
        <p:blipFill rotWithShape="1">
          <a:blip r:embed="rId3"/>
          <a:srcRect l="19712" t="12612" r="31882" b="11075"/>
          <a:stretch/>
        </p:blipFill>
        <p:spPr>
          <a:xfrm>
            <a:off x="9452279" y="2097088"/>
            <a:ext cx="2065204" cy="2964899"/>
          </a:xfrm>
          <a:prstGeom prst="rect">
            <a:avLst/>
          </a:prstGeom>
        </p:spPr>
      </p:pic>
    </p:spTree>
    <p:extLst>
      <p:ext uri="{BB962C8B-B14F-4D97-AF65-F5344CB8AC3E}">
        <p14:creationId xmlns:p14="http://schemas.microsoft.com/office/powerpoint/2010/main" val="31355683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Garo variklis </a:t>
            </a:r>
            <a:r>
              <a:rPr lang="lt-LT" sz="4800" b="1" dirty="0" err="1" smtClean="0">
                <a:solidFill>
                  <a:schemeClr val="bg1"/>
                </a:solidFill>
                <a:latin typeface="Times New Roman" panose="02020603050405020304" pitchFamily="18" charset="0"/>
                <a:cs typeface="Times New Roman" panose="02020603050405020304" pitchFamily="18" charset="0"/>
              </a:rPr>
              <a:t>burbiškio</a:t>
            </a:r>
            <a:r>
              <a:rPr lang="lt-LT" sz="4800" b="1" dirty="0" smtClean="0">
                <a:solidFill>
                  <a:schemeClr val="bg1"/>
                </a:solidFill>
                <a:latin typeface="Times New Roman" panose="02020603050405020304" pitchFamily="18" charset="0"/>
                <a:cs typeface="Times New Roman" panose="02020603050405020304" pitchFamily="18" charset="0"/>
              </a:rPr>
              <a:t> dvare</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4" name="Turinio vietos rezervavimo ženklas 3"/>
          <p:cNvSpPr>
            <a:spLocks noGrp="1"/>
          </p:cNvSpPr>
          <p:nvPr>
            <p:ph sz="half" idx="2"/>
          </p:nvPr>
        </p:nvSpPr>
        <p:spPr>
          <a:xfrm>
            <a:off x="6160476" y="2063262"/>
            <a:ext cx="5152292" cy="4032738"/>
          </a:xfrm>
        </p:spPr>
        <p:txBody>
          <a:bodyPr/>
          <a:lstStyle/>
          <a:p>
            <a:pPr marL="0" indent="0">
              <a:buNone/>
            </a:pPr>
            <a:r>
              <a:rPr lang="lt-LT" dirty="0" smtClean="0">
                <a:solidFill>
                  <a:schemeClr val="bg1"/>
                </a:solidFill>
                <a:latin typeface="Times New Roman" panose="02020603050405020304" pitchFamily="18" charset="0"/>
                <a:cs typeface="Times New Roman" panose="02020603050405020304" pitchFamily="18" charset="0"/>
              </a:rPr>
              <a:t>Eksponuojamas garo variklis pagamintas XIX a. pabaigoje, HARSHAL SONS AND CD LIMETED įmonėje, </a:t>
            </a:r>
            <a:r>
              <a:rPr lang="lt-LT" dirty="0" err="1" smtClean="0">
                <a:solidFill>
                  <a:schemeClr val="bg1"/>
                </a:solidFill>
                <a:latin typeface="Times New Roman" panose="02020603050405020304" pitchFamily="18" charset="0"/>
                <a:cs typeface="Times New Roman" panose="02020603050405020304" pitchFamily="18" charset="0"/>
              </a:rPr>
              <a:t>Kainsboro</a:t>
            </a:r>
            <a:r>
              <a:rPr lang="lt-LT" dirty="0" smtClean="0">
                <a:solidFill>
                  <a:schemeClr val="bg1"/>
                </a:solidFill>
                <a:latin typeface="Times New Roman" panose="02020603050405020304" pitchFamily="18" charset="0"/>
                <a:cs typeface="Times New Roman" panose="02020603050405020304" pitchFamily="18" charset="0"/>
              </a:rPr>
              <a:t> mieste, Anglijoje.</a:t>
            </a:r>
          </a:p>
          <a:p>
            <a:pPr marL="0" indent="0">
              <a:buNone/>
            </a:pPr>
            <a:r>
              <a:rPr lang="lt-LT" dirty="0" smtClean="0">
                <a:solidFill>
                  <a:schemeClr val="bg1"/>
                </a:solidFill>
                <a:latin typeface="Times New Roman" panose="02020603050405020304" pitchFamily="18" charset="0"/>
                <a:cs typeface="Times New Roman" panose="02020603050405020304" pitchFamily="18" charset="0"/>
              </a:rPr>
              <a:t>Pagrindinis platintojas Rusijos imperijoje buvo W. </a:t>
            </a:r>
            <a:r>
              <a:rPr lang="lt-LT" dirty="0" err="1" smtClean="0">
                <a:solidFill>
                  <a:schemeClr val="bg1"/>
                </a:solidFill>
                <a:latin typeface="Times New Roman" panose="02020603050405020304" pitchFamily="18" charset="0"/>
                <a:cs typeface="Times New Roman" panose="02020603050405020304" pitchFamily="18" charset="0"/>
              </a:rPr>
              <a:t>Weslin</a:t>
            </a:r>
            <a:r>
              <a:rPr lang="lt-LT" dirty="0" smtClean="0">
                <a:solidFill>
                  <a:schemeClr val="bg1"/>
                </a:solidFill>
                <a:latin typeface="Times New Roman" panose="02020603050405020304" pitchFamily="18" charset="0"/>
                <a:cs typeface="Times New Roman" panose="02020603050405020304" pitchFamily="18" charset="0"/>
              </a:rPr>
              <a:t> įmonė Rygoje ir </a:t>
            </a:r>
            <a:r>
              <a:rPr lang="lt-LT" dirty="0" err="1" smtClean="0">
                <a:solidFill>
                  <a:schemeClr val="bg1"/>
                </a:solidFill>
                <a:latin typeface="Times New Roman" panose="02020603050405020304" pitchFamily="18" charset="0"/>
                <a:cs typeface="Times New Roman" panose="02020603050405020304" pitchFamily="18" charset="0"/>
              </a:rPr>
              <a:t>Revelyje</a:t>
            </a:r>
            <a:r>
              <a:rPr lang="lt-LT" dirty="0" smtClean="0">
                <a:solidFill>
                  <a:schemeClr val="bg1"/>
                </a:solidFill>
                <a:latin typeface="Times New Roman" panose="02020603050405020304" pitchFamily="18" charset="0"/>
                <a:cs typeface="Times New Roman" panose="02020603050405020304" pitchFamily="18" charset="0"/>
              </a:rPr>
              <a:t>. </a:t>
            </a:r>
            <a:endParaRPr lang="lt-LT" dirty="0">
              <a:solidFill>
                <a:schemeClr val="bg1"/>
              </a:solidFill>
              <a:latin typeface="Times New Roman" panose="02020603050405020304" pitchFamily="18" charset="0"/>
              <a:cs typeface="Times New Roman" panose="02020603050405020304" pitchFamily="18" charset="0"/>
            </a:endParaRPr>
          </a:p>
        </p:txBody>
      </p:sp>
      <p:sp>
        <p:nvSpPr>
          <p:cNvPr id="5" name="Skaidrės numerio vietos rezervavimo ženklas 4"/>
          <p:cNvSpPr>
            <a:spLocks noGrp="1"/>
          </p:cNvSpPr>
          <p:nvPr>
            <p:ph type="sldNum" sz="quarter" idx="12"/>
          </p:nvPr>
        </p:nvSpPr>
        <p:spPr/>
        <p:txBody>
          <a:bodyPr/>
          <a:lstStyle/>
          <a:p>
            <a:fld id="{6D22F896-40B5-4ADD-8801-0D06FADFA095}" type="slidenum">
              <a:rPr lang="en-US" smtClean="0"/>
              <a:t>12</a:t>
            </a:fld>
            <a:endParaRPr lang="en-US" dirty="0"/>
          </a:p>
        </p:txBody>
      </p:sp>
      <p:pic>
        <p:nvPicPr>
          <p:cNvPr id="102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33754" y="2086707"/>
            <a:ext cx="5361907" cy="40444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8245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Kūrybinė dalis</a:t>
            </a:r>
            <a:endParaRPr lang="lt-LT" sz="4800" dirty="0"/>
          </a:p>
        </p:txBody>
      </p:sp>
      <p:pic>
        <p:nvPicPr>
          <p:cNvPr id="5" name="Content Placeholder 4"/>
          <p:cNvPicPr>
            <a:picLocks noGrp="1" noChangeAspect="1"/>
          </p:cNvPicPr>
          <p:nvPr>
            <p:ph idx="1"/>
          </p:nvPr>
        </p:nvPicPr>
        <p:blipFill rotWithShape="1">
          <a:blip r:embed="rId2">
            <a:extLst>
              <a:ext uri="{28A0092B-C50C-407E-A947-70E740481C1C}">
                <a14:useLocalDpi xmlns:a14="http://schemas.microsoft.com/office/drawing/2010/main" val="0"/>
              </a:ext>
            </a:extLst>
          </a:blip>
          <a:srcRect l="16589" t="3301" r="28753" b="17971"/>
          <a:stretch/>
        </p:blipFill>
        <p:spPr>
          <a:xfrm>
            <a:off x="3213641" y="2405849"/>
            <a:ext cx="1546207" cy="2969418"/>
          </a:xfrm>
        </p:spPr>
      </p:pic>
      <p:sp>
        <p:nvSpPr>
          <p:cNvPr id="4" name="Slide Number Placeholder 3"/>
          <p:cNvSpPr>
            <a:spLocks noGrp="1"/>
          </p:cNvSpPr>
          <p:nvPr>
            <p:ph type="sldNum" sz="quarter" idx="12"/>
          </p:nvPr>
        </p:nvSpPr>
        <p:spPr/>
        <p:txBody>
          <a:bodyPr/>
          <a:lstStyle/>
          <a:p>
            <a:fld id="{6D22F896-40B5-4ADD-8801-0D06FADFA095}" type="slidenum">
              <a:rPr lang="en-US" smtClean="0"/>
              <a:t>13</a:t>
            </a:fld>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834" y="2405849"/>
            <a:ext cx="2164976" cy="288663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42648" y="2539776"/>
            <a:ext cx="4585446" cy="2701564"/>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9910894" y="2405849"/>
            <a:ext cx="1931482" cy="2944860"/>
          </a:xfrm>
          <a:prstGeom prst="rect">
            <a:avLst/>
          </a:prstGeom>
        </p:spPr>
      </p:pic>
    </p:spTree>
    <p:extLst>
      <p:ext uri="{BB962C8B-B14F-4D97-AF65-F5344CB8AC3E}">
        <p14:creationId xmlns:p14="http://schemas.microsoft.com/office/powerpoint/2010/main" val="3838578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Kūrybinė dalis</a:t>
            </a:r>
            <a:endParaRPr lang="lt-LT" sz="4800"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04236" y="2026749"/>
            <a:ext cx="5214813" cy="3911110"/>
          </a:xfrm>
        </p:spPr>
      </p:pic>
      <p:sp>
        <p:nvSpPr>
          <p:cNvPr id="4" name="Slide Number Placeholder 3"/>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41342840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Kūrybinė dalis</a:t>
            </a:r>
            <a:endParaRPr lang="lt-LT" sz="4800" dirty="0"/>
          </a:p>
        </p:txBody>
      </p:sp>
      <p:sp>
        <p:nvSpPr>
          <p:cNvPr id="3" name="Turinio vietos rezervavimo ženklas 2"/>
          <p:cNvSpPr>
            <a:spLocks noGrp="1"/>
          </p:cNvSpPr>
          <p:nvPr>
            <p:ph idx="1"/>
          </p:nvPr>
        </p:nvSpPr>
        <p:spPr/>
        <p:txBody>
          <a:bodyPr/>
          <a:lstStyle/>
          <a:p>
            <a:pPr marL="0" indent="0">
              <a:buNone/>
            </a:pPr>
            <a:r>
              <a:rPr lang="lt-LT" dirty="0" smtClean="0">
                <a:solidFill>
                  <a:schemeClr val="bg1"/>
                </a:solidFill>
                <a:latin typeface="Times New Roman" panose="02020603050405020304" pitchFamily="18" charset="0"/>
                <a:cs typeface="Times New Roman" panose="02020603050405020304" pitchFamily="18" charset="0"/>
              </a:rPr>
              <a:t>Pirmas bandymas nepavyko, todėl teko tobulinti savo modelį ir darbą atlikti antrą kartą.</a:t>
            </a:r>
            <a:endParaRPr lang="lt-LT" dirty="0">
              <a:solidFill>
                <a:schemeClr val="bg1"/>
              </a:solidFill>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3522138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Kūrybinė dalis</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673" t="30496" r="336" b="10311"/>
          <a:stretch/>
        </p:blipFill>
        <p:spPr>
          <a:xfrm rot="5400000">
            <a:off x="799795" y="3353583"/>
            <a:ext cx="3470365" cy="1535492"/>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27197" r="14644" b="22594"/>
          <a:stretch/>
        </p:blipFill>
        <p:spPr>
          <a:xfrm rot="5400000">
            <a:off x="3357153" y="3337558"/>
            <a:ext cx="3553099" cy="1567543"/>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9362" t="7407"/>
          <a:stretch/>
        </p:blipFill>
        <p:spPr>
          <a:xfrm>
            <a:off x="7211287" y="2651759"/>
            <a:ext cx="3836124" cy="2939140"/>
          </a:xfrm>
          <a:prstGeom prst="rect">
            <a:avLst/>
          </a:prstGeom>
        </p:spPr>
      </p:pic>
      <p:sp>
        <p:nvSpPr>
          <p:cNvPr id="3" name="Slide Number Placeholder 2"/>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1170246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7588" y="357261"/>
            <a:ext cx="9905998" cy="1478570"/>
          </a:xfrm>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Kūrybinė dalis</a:t>
            </a:r>
            <a:endParaRPr lang="lt-LT" sz="4800" b="1" dirty="0">
              <a:solidFill>
                <a:schemeClr val="bg1"/>
              </a:solidFill>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2"/>
          <a:stretch>
            <a:fillRect/>
          </a:stretch>
        </p:blipFill>
        <p:spPr>
          <a:xfrm>
            <a:off x="3095898" y="2013194"/>
            <a:ext cx="5789378" cy="4342034"/>
          </a:xfrm>
          <a:prstGeom prst="rect">
            <a:avLst/>
          </a:prstGeom>
        </p:spPr>
      </p:pic>
      <p:sp>
        <p:nvSpPr>
          <p:cNvPr id="4" name="Slide Number Placeholder 3"/>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40676537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Video nuoroda</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4556" y="2972299"/>
            <a:ext cx="9905999" cy="1159919"/>
          </a:xfrm>
        </p:spPr>
        <p:txBody>
          <a:bodyPr/>
          <a:lstStyle/>
          <a:p>
            <a:pPr lvl="0"/>
            <a:r>
              <a:rPr lang="lt-LT" u="sng" dirty="0">
                <a:hlinkClick r:id="rId2"/>
              </a:rPr>
              <a:t>https://www.youtube.com/watch?v=SHk1INlFr-0</a:t>
            </a:r>
            <a:endParaRPr lang="lt-LT" dirty="0"/>
          </a:p>
        </p:txBody>
      </p:sp>
      <p:sp>
        <p:nvSpPr>
          <p:cNvPr id="4" name="Slide Number Placeholder 3"/>
          <p:cNvSpPr>
            <a:spLocks noGrp="1"/>
          </p:cNvSpPr>
          <p:nvPr>
            <p:ph type="sldNum" sz="quarter" idx="12"/>
          </p:nvPr>
        </p:nvSpPr>
        <p:spPr/>
        <p:txBody>
          <a:bodyPr/>
          <a:lstStyle/>
          <a:p>
            <a:fld id="{6D22F896-40B5-4ADD-8801-0D06FADFA095}" type="slidenum">
              <a:rPr lang="en-US" smtClean="0"/>
              <a:t>18</a:t>
            </a:fld>
            <a:endParaRPr lang="en-US" dirty="0"/>
          </a:p>
        </p:txBody>
      </p:sp>
    </p:spTree>
    <p:extLst>
      <p:ext uri="{BB962C8B-B14F-4D97-AF65-F5344CB8AC3E}">
        <p14:creationId xmlns:p14="http://schemas.microsoft.com/office/powerpoint/2010/main" val="549716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dirty="0" err="1" smtClean="0">
                <a:solidFill>
                  <a:schemeClr val="bg1"/>
                </a:solidFill>
                <a:latin typeface="Times New Roman" panose="02020603050405020304" pitchFamily="18" charset="0"/>
                <a:cs typeface="Times New Roman" panose="02020603050405020304" pitchFamily="18" charset="0"/>
              </a:rPr>
              <a:t>Testas</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marL="0" indent="0">
              <a:buNone/>
            </a:pPr>
            <a:r>
              <a:rPr lang="lt-LT" b="1" dirty="0" smtClean="0">
                <a:solidFill>
                  <a:schemeClr val="bg1"/>
                </a:solidFill>
                <a:latin typeface="Times New Roman" panose="02020603050405020304" pitchFamily="18" charset="0"/>
                <a:cs typeface="Times New Roman" panose="02020603050405020304" pitchFamily="18" charset="0"/>
              </a:rPr>
              <a:t>1. </a:t>
            </a:r>
            <a:r>
              <a:rPr lang="en-US" b="1" dirty="0" smtClean="0">
                <a:solidFill>
                  <a:schemeClr val="bg1"/>
                </a:solidFill>
                <a:latin typeface="Times New Roman" panose="02020603050405020304" pitchFamily="18" charset="0"/>
                <a:cs typeface="Times New Roman" panose="02020603050405020304" pitchFamily="18" charset="0"/>
              </a:rPr>
              <a:t>Garo </a:t>
            </a:r>
            <a:r>
              <a:rPr lang="en-US" b="1" dirty="0" err="1" smtClean="0">
                <a:solidFill>
                  <a:schemeClr val="bg1"/>
                </a:solidFill>
                <a:latin typeface="Times New Roman" panose="02020603050405020304" pitchFamily="18" charset="0"/>
                <a:cs typeface="Times New Roman" panose="02020603050405020304" pitchFamily="18" charset="0"/>
              </a:rPr>
              <a:t>variklis</a:t>
            </a:r>
            <a:r>
              <a:rPr lang="en-US" b="1" dirty="0" smtClean="0">
                <a:solidFill>
                  <a:schemeClr val="bg1"/>
                </a:solidFill>
                <a:latin typeface="Times New Roman" panose="02020603050405020304" pitchFamily="18" charset="0"/>
                <a:cs typeface="Times New Roman" panose="02020603050405020304" pitchFamily="18" charset="0"/>
              </a:rPr>
              <a:t> tai:</a:t>
            </a:r>
          </a:p>
          <a:p>
            <a:pPr marL="0" indent="0">
              <a:buNone/>
            </a:pPr>
            <a:r>
              <a:rPr lang="lt-LT" b="1" dirty="0">
                <a:solidFill>
                  <a:schemeClr val="bg1"/>
                </a:solidFill>
                <a:latin typeface="Times New Roman" panose="02020603050405020304" pitchFamily="18" charset="0"/>
                <a:cs typeface="Times New Roman" panose="02020603050405020304" pitchFamily="18" charset="0"/>
              </a:rPr>
              <a:t>A</a:t>
            </a:r>
            <a:r>
              <a:rPr lang="en-US" b="1" dirty="0" smtClean="0">
                <a:solidFill>
                  <a:schemeClr val="bg1"/>
                </a:solidFill>
                <a:latin typeface="Times New Roman" panose="02020603050405020304" pitchFamily="18" charset="0"/>
                <a:cs typeface="Times New Roman" panose="02020603050405020304" pitchFamily="18" charset="0"/>
              </a:rPr>
              <a:t> </a:t>
            </a:r>
            <a:r>
              <a:rPr lang="lt-LT" b="1" dirty="0" smtClean="0">
                <a:solidFill>
                  <a:schemeClr val="bg1"/>
                </a:solidFill>
                <a:latin typeface="Times New Roman" panose="02020603050405020304" pitchFamily="18" charset="0"/>
                <a:cs typeface="Times New Roman" panose="02020603050405020304" pitchFamily="18" charset="0"/>
              </a:rPr>
              <a:t> šiluminis </a:t>
            </a:r>
            <a:r>
              <a:rPr lang="lt-LT" b="1" dirty="0">
                <a:solidFill>
                  <a:schemeClr val="bg1"/>
                </a:solidFill>
                <a:latin typeface="Times New Roman" panose="02020603050405020304" pitchFamily="18" charset="0"/>
                <a:cs typeface="Times New Roman" panose="02020603050405020304" pitchFamily="18" charset="0"/>
              </a:rPr>
              <a:t>variklis, kurio darbinėje </a:t>
            </a:r>
            <a:r>
              <a:rPr lang="lt-LT" b="1" dirty="0" smtClean="0">
                <a:solidFill>
                  <a:schemeClr val="bg1"/>
                </a:solidFill>
                <a:latin typeface="Times New Roman" panose="02020603050405020304" pitchFamily="18" charset="0"/>
                <a:cs typeface="Times New Roman" panose="02020603050405020304" pitchFamily="18" charset="0"/>
              </a:rPr>
              <a:t>ertmėje, </a:t>
            </a:r>
            <a:r>
              <a:rPr lang="lt-LT" b="1" dirty="0">
                <a:solidFill>
                  <a:schemeClr val="bg1"/>
                </a:solidFill>
                <a:latin typeface="Times New Roman" panose="02020603050405020304" pitchFamily="18" charset="0"/>
                <a:cs typeface="Times New Roman" panose="02020603050405020304" pitchFamily="18" charset="0"/>
              </a:rPr>
              <a:t>degant degalams susidaro aukštos temperatūros ir didelio slėgio </a:t>
            </a:r>
            <a:r>
              <a:rPr lang="lt-LT" b="1" dirty="0" smtClean="0">
                <a:solidFill>
                  <a:schemeClr val="bg1"/>
                </a:solidFill>
                <a:latin typeface="Times New Roman" panose="02020603050405020304" pitchFamily="18" charset="0"/>
                <a:cs typeface="Times New Roman" panose="02020603050405020304" pitchFamily="18" charset="0"/>
              </a:rPr>
              <a:t>deginiai;</a:t>
            </a:r>
            <a:endParaRPr lang="en-US"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B </a:t>
            </a:r>
            <a:r>
              <a:rPr lang="en-US" b="1" dirty="0" smtClean="0">
                <a:solidFill>
                  <a:schemeClr val="bg1"/>
                </a:solidFill>
                <a:latin typeface="Times New Roman" panose="02020603050405020304" pitchFamily="18" charset="0"/>
                <a:cs typeface="Times New Roman" panose="02020603050405020304" pitchFamily="18" charset="0"/>
              </a:rPr>
              <a:t> </a:t>
            </a:r>
            <a:r>
              <a:rPr lang="lt-LT" b="1" dirty="0">
                <a:solidFill>
                  <a:schemeClr val="bg1"/>
                </a:solidFill>
                <a:latin typeface="Times New Roman" panose="02020603050405020304" pitchFamily="18" charset="0"/>
                <a:cs typeface="Times New Roman" panose="02020603050405020304" pitchFamily="18" charset="0"/>
              </a:rPr>
              <a:t>šiluminis stūmoklinis variklis, potencinę vandens garo energiją verčiantis mechaniniu </a:t>
            </a:r>
            <a:r>
              <a:rPr lang="lt-LT" b="1" dirty="0" smtClean="0">
                <a:solidFill>
                  <a:schemeClr val="bg1"/>
                </a:solidFill>
                <a:latin typeface="Times New Roman" panose="02020603050405020304" pitchFamily="18" charset="0"/>
                <a:cs typeface="Times New Roman" panose="02020603050405020304" pitchFamily="18" charset="0"/>
              </a:rPr>
              <a:t>darbu</a:t>
            </a:r>
            <a:r>
              <a:rPr lang="lt-LT" b="1" dirty="0">
                <a:solidFill>
                  <a:schemeClr val="bg1"/>
                </a:solidFill>
                <a:latin typeface="Times New Roman" panose="02020603050405020304" pitchFamily="18" charset="0"/>
                <a:cs typeface="Times New Roman" panose="02020603050405020304" pitchFamily="18" charset="0"/>
              </a:rPr>
              <a:t>;</a:t>
            </a:r>
            <a:endParaRPr lang="en-US"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C  </a:t>
            </a:r>
            <a:r>
              <a:rPr lang="lt-LT" b="1" dirty="0" smtClean="0">
                <a:solidFill>
                  <a:schemeClr val="bg1"/>
                </a:solidFill>
                <a:latin typeface="Times New Roman" panose="02020603050405020304" pitchFamily="18" charset="0"/>
                <a:cs typeface="Times New Roman" panose="02020603050405020304" pitchFamily="18" charset="0"/>
              </a:rPr>
              <a:t>variklis</a:t>
            </a:r>
            <a:r>
              <a:rPr lang="lt-LT" b="1" dirty="0">
                <a:solidFill>
                  <a:schemeClr val="bg1"/>
                </a:solidFill>
                <a:latin typeface="Times New Roman" panose="02020603050405020304" pitchFamily="18" charset="0"/>
                <a:cs typeface="Times New Roman" panose="02020603050405020304" pitchFamily="18" charset="0"/>
              </a:rPr>
              <a:t>, </a:t>
            </a:r>
            <a:r>
              <a:rPr lang="lt-LT" b="1" dirty="0" smtClean="0">
                <a:solidFill>
                  <a:schemeClr val="bg1"/>
                </a:solidFill>
                <a:latin typeface="Times New Roman" panose="02020603050405020304" pitchFamily="18" charset="0"/>
                <a:cs typeface="Times New Roman" panose="02020603050405020304" pitchFamily="18" charset="0"/>
              </a:rPr>
              <a:t>elektros </a:t>
            </a:r>
            <a:r>
              <a:rPr lang="lt-LT" b="1" dirty="0">
                <a:solidFill>
                  <a:schemeClr val="bg1"/>
                </a:solidFill>
                <a:latin typeface="Times New Roman" panose="02020603050405020304" pitchFamily="18" charset="0"/>
                <a:cs typeface="Times New Roman" panose="02020603050405020304" pitchFamily="18" charset="0"/>
              </a:rPr>
              <a:t>energiją verčiantis mechanine sukimo momento energija. </a:t>
            </a:r>
          </a:p>
        </p:txBody>
      </p:sp>
      <p:sp>
        <p:nvSpPr>
          <p:cNvPr id="4" name="Slide Number Placeholder 3"/>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3614300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lt-LT"/>
          </a:p>
        </p:txBody>
      </p:sp>
      <p:sp>
        <p:nvSpPr>
          <p:cNvPr id="3" name="Content Placeholder 2"/>
          <p:cNvSpPr>
            <a:spLocks noGrp="1"/>
          </p:cNvSpPr>
          <p:nvPr>
            <p:ph idx="1"/>
          </p:nvPr>
        </p:nvSpPr>
        <p:spPr/>
        <p:txBody>
          <a:bodyPr>
            <a:normAutofit/>
          </a:bodyPr>
          <a:lstStyle/>
          <a:p>
            <a:pPr marL="0" indent="0">
              <a:buNone/>
            </a:pPr>
            <a:r>
              <a:rPr lang="lt-LT" sz="2800" b="1" dirty="0" smtClean="0">
                <a:solidFill>
                  <a:schemeClr val="bg1"/>
                </a:solidFill>
                <a:latin typeface="Times New Roman" panose="02020603050405020304" pitchFamily="18" charset="0"/>
                <a:cs typeface="Times New Roman" panose="02020603050405020304" pitchFamily="18" charset="0"/>
              </a:rPr>
              <a:t>2. </a:t>
            </a:r>
            <a:r>
              <a:rPr lang="en-US" sz="2800" b="1" dirty="0" smtClean="0">
                <a:solidFill>
                  <a:schemeClr val="bg1"/>
                </a:solidFill>
                <a:latin typeface="Times New Roman" panose="02020603050405020304" pitchFamily="18" charset="0"/>
                <a:cs typeface="Times New Roman" panose="02020603050405020304" pitchFamily="18" charset="0"/>
              </a:rPr>
              <a:t> </a:t>
            </a:r>
            <a:r>
              <a:rPr lang="lt-LT" sz="2800" b="1" dirty="0" err="1">
                <a:solidFill>
                  <a:schemeClr val="bg1"/>
                </a:solidFill>
                <a:latin typeface="Times New Roman" panose="02020603050405020304" pitchFamily="18" charset="0"/>
                <a:cs typeface="Times New Roman" panose="02020603050405020304" pitchFamily="18" charset="0"/>
              </a:rPr>
              <a:t>P</a:t>
            </a:r>
            <a:r>
              <a:rPr lang="en-US" sz="2800" b="1" dirty="0" smtClean="0">
                <a:solidFill>
                  <a:schemeClr val="bg1"/>
                </a:solidFill>
                <a:latin typeface="Times New Roman" panose="02020603050405020304" pitchFamily="18" charset="0"/>
                <a:cs typeface="Times New Roman" panose="02020603050405020304" pitchFamily="18" charset="0"/>
              </a:rPr>
              <a:t>la</a:t>
            </a:r>
            <a:r>
              <a:rPr lang="lt-LT" sz="2800" b="1" dirty="0" smtClean="0">
                <a:solidFill>
                  <a:schemeClr val="bg1"/>
                </a:solidFill>
                <a:latin typeface="Times New Roman" panose="02020603050405020304" pitchFamily="18" charset="0"/>
                <a:cs typeface="Times New Roman" panose="02020603050405020304" pitchFamily="18" charset="0"/>
              </a:rPr>
              <a:t>čiai </a:t>
            </a:r>
            <a:r>
              <a:rPr lang="en-US" sz="2800" b="1" dirty="0" err="1" smtClean="0">
                <a:solidFill>
                  <a:schemeClr val="bg1"/>
                </a:solidFill>
                <a:latin typeface="Times New Roman" panose="02020603050405020304" pitchFamily="18" charset="0"/>
                <a:cs typeface="Times New Roman" panose="02020603050405020304" pitchFamily="18" charset="0"/>
              </a:rPr>
              <a:t>nebuvo</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naudojamas</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garo</a:t>
            </a:r>
            <a:r>
              <a:rPr lang="en-US" sz="2800" b="1" dirty="0" smtClean="0">
                <a:solidFill>
                  <a:schemeClr val="bg1"/>
                </a:solidFill>
                <a:latin typeface="Times New Roman" panose="02020603050405020304" pitchFamily="18" charset="0"/>
                <a:cs typeface="Times New Roman" panose="02020603050405020304" pitchFamily="18" charset="0"/>
              </a:rPr>
              <a:t> </a:t>
            </a:r>
            <a:r>
              <a:rPr lang="en-US" sz="2800" b="1" dirty="0" err="1" smtClean="0">
                <a:solidFill>
                  <a:schemeClr val="bg1"/>
                </a:solidFill>
                <a:latin typeface="Times New Roman" panose="02020603050405020304" pitchFamily="18" charset="0"/>
                <a:cs typeface="Times New Roman" panose="02020603050405020304" pitchFamily="18" charset="0"/>
              </a:rPr>
              <a:t>varikl</a:t>
            </a:r>
            <a:r>
              <a:rPr lang="lt-LT" sz="2800" b="1" dirty="0" err="1" smtClean="0">
                <a:solidFill>
                  <a:schemeClr val="bg1"/>
                </a:solidFill>
                <a:latin typeface="Times New Roman" panose="02020603050405020304" pitchFamily="18" charset="0"/>
                <a:cs typeface="Times New Roman" panose="02020603050405020304" pitchFamily="18" charset="0"/>
              </a:rPr>
              <a:t>is</a:t>
            </a:r>
            <a:r>
              <a:rPr lang="lt-LT" sz="2800" b="1" dirty="0" smtClean="0">
                <a:solidFill>
                  <a:schemeClr val="bg1"/>
                </a:solidFill>
                <a:latin typeface="Times New Roman" panose="02020603050405020304" pitchFamily="18" charset="0"/>
                <a:cs typeface="Times New Roman" panose="02020603050405020304" pitchFamily="18" charset="0"/>
              </a:rPr>
              <a:t>:</a:t>
            </a:r>
            <a:endParaRPr lang="lt-LT" sz="2800"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sz="2800" b="1" dirty="0">
                <a:solidFill>
                  <a:schemeClr val="bg1"/>
                </a:solidFill>
                <a:latin typeface="Times New Roman" panose="02020603050405020304" pitchFamily="18" charset="0"/>
                <a:cs typeface="Times New Roman" panose="02020603050405020304" pitchFamily="18" charset="0"/>
              </a:rPr>
              <a:t>A</a:t>
            </a:r>
            <a:r>
              <a:rPr lang="lt-LT" sz="2800" b="1" dirty="0" smtClean="0">
                <a:solidFill>
                  <a:schemeClr val="bg1"/>
                </a:solidFill>
                <a:latin typeface="Times New Roman" panose="02020603050405020304" pitchFamily="18" charset="0"/>
                <a:cs typeface="Times New Roman" panose="02020603050405020304" pitchFamily="18" charset="0"/>
              </a:rPr>
              <a:t>  garvežiuose;</a:t>
            </a:r>
            <a:endParaRPr lang="lt-LT" sz="2800"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sz="2800" b="1" dirty="0" smtClean="0">
                <a:solidFill>
                  <a:schemeClr val="bg1"/>
                </a:solidFill>
                <a:latin typeface="Times New Roman" panose="02020603050405020304" pitchFamily="18" charset="0"/>
                <a:cs typeface="Times New Roman" panose="02020603050405020304" pitchFamily="18" charset="0"/>
              </a:rPr>
              <a:t>b) </a:t>
            </a:r>
            <a:r>
              <a:rPr lang="lt-LT" sz="2800" b="1" dirty="0" smtClean="0">
                <a:solidFill>
                  <a:schemeClr val="bg1"/>
                </a:solidFill>
                <a:latin typeface="Times New Roman" panose="02020603050405020304" pitchFamily="18" charset="0"/>
                <a:cs typeface="Times New Roman" panose="02020603050405020304" pitchFamily="18" charset="0"/>
              </a:rPr>
              <a:t>garlaiviuose;</a:t>
            </a:r>
            <a:endParaRPr lang="lt-LT" sz="2800"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sz="2800" b="1" dirty="0" smtClean="0">
                <a:solidFill>
                  <a:schemeClr val="bg1"/>
                </a:solidFill>
                <a:latin typeface="Times New Roman" panose="02020603050405020304" pitchFamily="18" charset="0"/>
                <a:cs typeface="Times New Roman" panose="02020603050405020304" pitchFamily="18" charset="0"/>
              </a:rPr>
              <a:t>c) </a:t>
            </a:r>
            <a:r>
              <a:rPr lang="lt-LT" sz="2800" b="1" dirty="0" smtClean="0">
                <a:solidFill>
                  <a:schemeClr val="bg1"/>
                </a:solidFill>
                <a:latin typeface="Times New Roman" panose="02020603050405020304" pitchFamily="18" charset="0"/>
                <a:cs typeface="Times New Roman" panose="02020603050405020304" pitchFamily="18" charset="0"/>
              </a:rPr>
              <a:t>lėktuvuose.</a:t>
            </a:r>
            <a:endParaRPr lang="lt-LT" sz="2800" b="1"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20</a:t>
            </a:fld>
            <a:endParaRPr lang="en-US" dirty="0"/>
          </a:p>
        </p:txBody>
      </p:sp>
    </p:spTree>
    <p:extLst>
      <p:ext uri="{BB962C8B-B14F-4D97-AF65-F5344CB8AC3E}">
        <p14:creationId xmlns:p14="http://schemas.microsoft.com/office/powerpoint/2010/main" val="41258802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lt-LT"/>
          </a:p>
        </p:txBody>
      </p:sp>
      <p:sp>
        <p:nvSpPr>
          <p:cNvPr id="3" name="Content Placeholder 2"/>
          <p:cNvSpPr>
            <a:spLocks noGrp="1"/>
          </p:cNvSpPr>
          <p:nvPr>
            <p:ph idx="1"/>
          </p:nvPr>
        </p:nvSpPr>
        <p:spPr/>
        <p:txBody>
          <a:bodyPr/>
          <a:lstStyle/>
          <a:p>
            <a:pPr marL="0" indent="0">
              <a:buNone/>
            </a:pPr>
            <a:r>
              <a:rPr lang="lt-LT" b="1" dirty="0" smtClean="0">
                <a:solidFill>
                  <a:schemeClr val="bg1"/>
                </a:solidFill>
                <a:latin typeface="Times New Roman" panose="02020603050405020304" pitchFamily="18" charset="0"/>
                <a:cs typeface="Times New Roman" panose="02020603050405020304" pitchFamily="18" charset="0"/>
              </a:rPr>
              <a:t>3. Kuris </a:t>
            </a:r>
            <a:r>
              <a:rPr lang="lt-LT" b="1" dirty="0" smtClean="0">
                <a:solidFill>
                  <a:schemeClr val="bg1"/>
                </a:solidFill>
                <a:latin typeface="Times New Roman" panose="02020603050405020304" pitchFamily="18" charset="0"/>
                <a:cs typeface="Times New Roman" panose="02020603050405020304" pitchFamily="18" charset="0"/>
              </a:rPr>
              <a:t>iš šių išradėjų sukūrė </a:t>
            </a:r>
            <a:r>
              <a:rPr lang="lt-LT" b="1" dirty="0" smtClean="0">
                <a:solidFill>
                  <a:schemeClr val="bg1"/>
                </a:solidFill>
                <a:latin typeface="Times New Roman" panose="02020603050405020304" pitchFamily="18" charset="0"/>
                <a:cs typeface="Times New Roman" panose="02020603050405020304" pitchFamily="18" charset="0"/>
              </a:rPr>
              <a:t>pirmą garo variklio </a:t>
            </a:r>
            <a:r>
              <a:rPr lang="lt-LT" b="1" dirty="0" smtClean="0">
                <a:solidFill>
                  <a:schemeClr val="bg1"/>
                </a:solidFill>
                <a:latin typeface="Times New Roman" panose="02020603050405020304" pitchFamily="18" charset="0"/>
                <a:cs typeface="Times New Roman" panose="02020603050405020304" pitchFamily="18" charset="0"/>
              </a:rPr>
              <a:t>prototipą?</a:t>
            </a: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A </a:t>
            </a:r>
            <a:r>
              <a:rPr lang="lt-LT" b="1" dirty="0" smtClean="0">
                <a:solidFill>
                  <a:schemeClr val="bg1"/>
                </a:solidFill>
                <a:latin typeface="Times New Roman" panose="02020603050405020304" pitchFamily="18" charset="0"/>
                <a:cs typeface="Times New Roman" panose="02020603050405020304" pitchFamily="18" charset="0"/>
              </a:rPr>
              <a:t> </a:t>
            </a:r>
            <a:r>
              <a:rPr lang="lt-LT" b="1" dirty="0">
                <a:solidFill>
                  <a:schemeClr val="bg1"/>
                </a:solidFill>
                <a:latin typeface="Times New Roman" panose="02020603050405020304" pitchFamily="18" charset="0"/>
                <a:cs typeface="Times New Roman" panose="02020603050405020304" pitchFamily="18" charset="0"/>
              </a:rPr>
              <a:t>Džeimsas </a:t>
            </a:r>
            <a:r>
              <a:rPr lang="lt-LT" b="1" dirty="0" smtClean="0">
                <a:solidFill>
                  <a:schemeClr val="bg1"/>
                </a:solidFill>
                <a:latin typeface="Times New Roman" panose="02020603050405020304" pitchFamily="18" charset="0"/>
                <a:cs typeface="Times New Roman" panose="02020603050405020304" pitchFamily="18" charset="0"/>
              </a:rPr>
              <a:t>Vatas;</a:t>
            </a:r>
            <a:endParaRPr lang="lt-LT" b="1" dirty="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B </a:t>
            </a:r>
            <a:r>
              <a:rPr lang="lt-LT" b="1" dirty="0" smtClean="0">
                <a:solidFill>
                  <a:schemeClr val="bg1"/>
                </a:solidFill>
                <a:latin typeface="Times New Roman" panose="02020603050405020304" pitchFamily="18" charset="0"/>
                <a:cs typeface="Times New Roman" panose="02020603050405020304" pitchFamily="18" charset="0"/>
              </a:rPr>
              <a:t> </a:t>
            </a:r>
            <a:r>
              <a:rPr lang="lt-LT" b="1" dirty="0" err="1">
                <a:solidFill>
                  <a:schemeClr val="bg1"/>
                </a:solidFill>
                <a:latin typeface="Times New Roman" panose="02020603050405020304" pitchFamily="18" charset="0"/>
                <a:cs typeface="Times New Roman" panose="02020603050405020304" pitchFamily="18" charset="0"/>
              </a:rPr>
              <a:t>Deinis</a:t>
            </a:r>
            <a:r>
              <a:rPr lang="lt-LT" b="1" dirty="0">
                <a:solidFill>
                  <a:schemeClr val="bg1"/>
                </a:solidFill>
                <a:latin typeface="Times New Roman" panose="02020603050405020304" pitchFamily="18" charset="0"/>
                <a:cs typeface="Times New Roman" panose="02020603050405020304" pitchFamily="18" charset="0"/>
              </a:rPr>
              <a:t> </a:t>
            </a:r>
            <a:r>
              <a:rPr lang="lt-LT" b="1" dirty="0" err="1" smtClean="0">
                <a:solidFill>
                  <a:schemeClr val="bg1"/>
                </a:solidFill>
                <a:latin typeface="Times New Roman" panose="02020603050405020304" pitchFamily="18" charset="0"/>
                <a:cs typeface="Times New Roman" panose="02020603050405020304" pitchFamily="18" charset="0"/>
              </a:rPr>
              <a:t>Papinas</a:t>
            </a:r>
            <a:r>
              <a:rPr lang="lt-LT" b="1" dirty="0" smtClean="0">
                <a:solidFill>
                  <a:schemeClr val="bg1"/>
                </a:solidFill>
                <a:latin typeface="Times New Roman" panose="02020603050405020304" pitchFamily="18" charset="0"/>
                <a:cs typeface="Times New Roman" panose="02020603050405020304" pitchFamily="18" charset="0"/>
              </a:rPr>
              <a:t>;</a:t>
            </a:r>
            <a:endParaRPr lang="lt-LT" b="1" dirty="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D </a:t>
            </a:r>
            <a:r>
              <a:rPr lang="lt-LT" b="1" dirty="0" smtClean="0">
                <a:solidFill>
                  <a:schemeClr val="bg1"/>
                </a:solidFill>
                <a:latin typeface="Times New Roman" panose="02020603050405020304" pitchFamily="18" charset="0"/>
                <a:cs typeface="Times New Roman" panose="02020603050405020304" pitchFamily="18" charset="0"/>
              </a:rPr>
              <a:t> </a:t>
            </a:r>
            <a:r>
              <a:rPr lang="lt-LT" b="1" dirty="0">
                <a:solidFill>
                  <a:schemeClr val="bg1"/>
                </a:solidFill>
                <a:latin typeface="Times New Roman" panose="02020603050405020304" pitchFamily="18" charset="0"/>
                <a:cs typeface="Times New Roman" panose="02020603050405020304" pitchFamily="18" charset="0"/>
              </a:rPr>
              <a:t>Tomas </a:t>
            </a:r>
            <a:r>
              <a:rPr lang="lt-LT" b="1" dirty="0" err="1" smtClean="0">
                <a:solidFill>
                  <a:schemeClr val="bg1"/>
                </a:solidFill>
                <a:latin typeface="Times New Roman" panose="02020603050405020304" pitchFamily="18" charset="0"/>
                <a:cs typeface="Times New Roman" panose="02020603050405020304" pitchFamily="18" charset="0"/>
              </a:rPr>
              <a:t>Newcomenas</a:t>
            </a:r>
            <a:r>
              <a:rPr lang="lt-LT" b="1" dirty="0" smtClean="0">
                <a:solidFill>
                  <a:schemeClr val="bg1"/>
                </a:solidFill>
                <a:latin typeface="Times New Roman" panose="02020603050405020304" pitchFamily="18" charset="0"/>
                <a:cs typeface="Times New Roman" panose="02020603050405020304" pitchFamily="18" charset="0"/>
              </a:rPr>
              <a:t>. </a:t>
            </a:r>
            <a:endParaRPr lang="lt-LT" b="1" dirty="0">
              <a:solidFill>
                <a:schemeClr val="bg1"/>
              </a:solidFill>
              <a:latin typeface="Times New Roman" panose="02020603050405020304" pitchFamily="18" charset="0"/>
              <a:cs typeface="Times New Roman" panose="02020603050405020304" pitchFamily="18" charset="0"/>
            </a:endParaRPr>
          </a:p>
          <a:p>
            <a:endParaRPr lang="lt-LT" dirty="0"/>
          </a:p>
        </p:txBody>
      </p:sp>
      <p:sp>
        <p:nvSpPr>
          <p:cNvPr id="4" name="Slide Number Placeholder 3"/>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30762867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lt-LT"/>
          </a:p>
        </p:txBody>
      </p:sp>
      <p:sp>
        <p:nvSpPr>
          <p:cNvPr id="3" name="Content Placeholder 2"/>
          <p:cNvSpPr>
            <a:spLocks noGrp="1"/>
          </p:cNvSpPr>
          <p:nvPr>
            <p:ph idx="1"/>
          </p:nvPr>
        </p:nvSpPr>
        <p:spPr>
          <a:xfrm>
            <a:off x="906280" y="1905816"/>
            <a:ext cx="5690464" cy="2705373"/>
          </a:xfrm>
        </p:spPr>
        <p:txBody>
          <a:bodyPr/>
          <a:lstStyle/>
          <a:p>
            <a:pPr marL="0" indent="0">
              <a:buNone/>
            </a:pPr>
            <a:r>
              <a:rPr lang="lt-LT" b="1" dirty="0" smtClean="0">
                <a:solidFill>
                  <a:schemeClr val="bg1"/>
                </a:solidFill>
                <a:latin typeface="Times New Roman" panose="02020603050405020304" pitchFamily="18" charset="0"/>
                <a:cs typeface="Times New Roman" panose="02020603050405020304" pitchFamily="18" charset="0"/>
              </a:rPr>
              <a:t>4.  Kaip </a:t>
            </a:r>
            <a:r>
              <a:rPr lang="lt-LT" b="1" dirty="0" smtClean="0">
                <a:solidFill>
                  <a:schemeClr val="bg1"/>
                </a:solidFill>
                <a:latin typeface="Times New Roman" panose="02020603050405020304" pitchFamily="18" charset="0"/>
                <a:cs typeface="Times New Roman" panose="02020603050405020304" pitchFamily="18" charset="0"/>
              </a:rPr>
              <a:t>vadinama </a:t>
            </a:r>
            <a:r>
              <a:rPr lang="lt-LT" b="1" dirty="0" smtClean="0">
                <a:solidFill>
                  <a:schemeClr val="bg1"/>
                </a:solidFill>
                <a:latin typeface="Times New Roman" panose="02020603050405020304" pitchFamily="18" charset="0"/>
                <a:cs typeface="Times New Roman" panose="02020603050405020304" pitchFamily="18" charset="0"/>
              </a:rPr>
              <a:t>6 numeriu pavaizduota detalė? </a:t>
            </a:r>
            <a:endParaRPr lang="lt-LT"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A </a:t>
            </a:r>
            <a:r>
              <a:rPr lang="lt-LT" b="1" dirty="0" smtClean="0">
                <a:solidFill>
                  <a:schemeClr val="bg1"/>
                </a:solidFill>
                <a:latin typeface="Times New Roman" panose="02020603050405020304" pitchFamily="18" charset="0"/>
                <a:cs typeface="Times New Roman" panose="02020603050405020304" pitchFamily="18" charset="0"/>
              </a:rPr>
              <a:t> kotas;</a:t>
            </a:r>
            <a:endParaRPr lang="lt-LT"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B </a:t>
            </a:r>
            <a:r>
              <a:rPr lang="lt-LT" b="1" dirty="0" smtClean="0">
                <a:solidFill>
                  <a:schemeClr val="bg1"/>
                </a:solidFill>
                <a:latin typeface="Times New Roman" panose="02020603050405020304" pitchFamily="18" charset="0"/>
                <a:cs typeface="Times New Roman" panose="02020603050405020304" pitchFamily="18" charset="0"/>
              </a:rPr>
              <a:t> šliaužiklis;</a:t>
            </a:r>
            <a:endParaRPr lang="lt-LT" b="1" dirty="0" smtClean="0">
              <a:solidFill>
                <a:schemeClr val="bg1"/>
              </a:solidFill>
              <a:latin typeface="Times New Roman" panose="02020603050405020304" pitchFamily="18" charset="0"/>
              <a:cs typeface="Times New Roman" panose="02020603050405020304" pitchFamily="18" charset="0"/>
            </a:endParaRPr>
          </a:p>
          <a:p>
            <a:pPr marL="0" indent="0">
              <a:buNone/>
            </a:pPr>
            <a:r>
              <a:rPr lang="lt-LT" b="1" dirty="0" smtClean="0">
                <a:solidFill>
                  <a:schemeClr val="bg1"/>
                </a:solidFill>
                <a:latin typeface="Times New Roman" panose="02020603050405020304" pitchFamily="18" charset="0"/>
                <a:cs typeface="Times New Roman" panose="02020603050405020304" pitchFamily="18" charset="0"/>
              </a:rPr>
              <a:t>C </a:t>
            </a:r>
            <a:r>
              <a:rPr lang="lt-LT" b="1" dirty="0" smtClean="0">
                <a:solidFill>
                  <a:schemeClr val="bg1"/>
                </a:solidFill>
                <a:latin typeface="Times New Roman" panose="02020603050405020304" pitchFamily="18" charset="0"/>
                <a:cs typeface="Times New Roman" panose="02020603050405020304" pitchFamily="18" charset="0"/>
              </a:rPr>
              <a:t> </a:t>
            </a:r>
            <a:r>
              <a:rPr lang="lt-LT" b="1" dirty="0">
                <a:solidFill>
                  <a:schemeClr val="bg1"/>
                </a:solidFill>
                <a:latin typeface="Times New Roman" panose="02020603050405020304" pitchFamily="18" charset="0"/>
                <a:cs typeface="Times New Roman" panose="02020603050405020304" pitchFamily="18" charset="0"/>
              </a:rPr>
              <a:t>alkūninis </a:t>
            </a:r>
            <a:r>
              <a:rPr lang="lt-LT" b="1" dirty="0" smtClean="0">
                <a:solidFill>
                  <a:schemeClr val="bg1"/>
                </a:solidFill>
                <a:latin typeface="Times New Roman" panose="02020603050405020304" pitchFamily="18" charset="0"/>
                <a:cs typeface="Times New Roman" panose="02020603050405020304" pitchFamily="18" charset="0"/>
              </a:rPr>
              <a:t>velenas.</a:t>
            </a:r>
            <a:endParaRPr lang="lt-LT" b="1" dirty="0" smtClean="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22</a:t>
            </a:fld>
            <a:endParaRPr lang="en-US" dirty="0"/>
          </a:p>
        </p:txBody>
      </p:sp>
      <p:pic>
        <p:nvPicPr>
          <p:cNvPr id="5" name="Picture 4"/>
          <p:cNvPicPr>
            <a:picLocks noChangeAspect="1"/>
          </p:cNvPicPr>
          <p:nvPr/>
        </p:nvPicPr>
        <p:blipFill>
          <a:blip r:embed="rId2"/>
          <a:stretch>
            <a:fillRect/>
          </a:stretch>
        </p:blipFill>
        <p:spPr>
          <a:xfrm>
            <a:off x="6988295" y="2222989"/>
            <a:ext cx="4438273" cy="2505673"/>
          </a:xfrm>
          <a:prstGeom prst="rect">
            <a:avLst/>
          </a:prstGeom>
        </p:spPr>
      </p:pic>
    </p:spTree>
    <p:extLst>
      <p:ext uri="{BB962C8B-B14F-4D97-AF65-F5344CB8AC3E}">
        <p14:creationId xmlns:p14="http://schemas.microsoft.com/office/powerpoint/2010/main" val="15260001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algn="ctr"/>
            <a:r>
              <a:rPr lang="lt-LT" sz="4800" b="1" dirty="0" smtClean="0">
                <a:solidFill>
                  <a:schemeClr val="bg1"/>
                </a:solidFill>
                <a:latin typeface="Times New Roman" panose="02020603050405020304" pitchFamily="18" charset="0"/>
                <a:cs typeface="Times New Roman" panose="02020603050405020304" pitchFamily="18" charset="0"/>
              </a:rPr>
              <a:t>ATSAKYMAI</a:t>
            </a:r>
            <a:endParaRPr lang="lt-LT" sz="4800" b="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a:xfrm>
            <a:off x="1129689" y="2366718"/>
            <a:ext cx="9905999" cy="3541714"/>
          </a:xfrm>
        </p:spPr>
        <p:txBody>
          <a:bodyPr/>
          <a:lstStyle/>
          <a:p>
            <a:pPr marL="457200" indent="-457200" algn="ctr">
              <a:buAutoNum type="arabicPeriod"/>
            </a:pPr>
            <a:r>
              <a:rPr lang="lt-LT" b="1" dirty="0" smtClean="0">
                <a:solidFill>
                  <a:schemeClr val="bg1"/>
                </a:solidFill>
                <a:latin typeface="Times New Roman" panose="02020603050405020304" pitchFamily="18" charset="0"/>
                <a:cs typeface="Times New Roman" panose="02020603050405020304" pitchFamily="18" charset="0"/>
              </a:rPr>
              <a:t>B;</a:t>
            </a:r>
          </a:p>
          <a:p>
            <a:pPr marL="457200" indent="-457200" algn="ctr">
              <a:buAutoNum type="arabicPeriod"/>
            </a:pPr>
            <a:r>
              <a:rPr lang="lt-LT" b="1" dirty="0" smtClean="0">
                <a:solidFill>
                  <a:schemeClr val="bg1"/>
                </a:solidFill>
                <a:latin typeface="Times New Roman" panose="02020603050405020304" pitchFamily="18" charset="0"/>
                <a:cs typeface="Times New Roman" panose="02020603050405020304" pitchFamily="18" charset="0"/>
              </a:rPr>
              <a:t>C;</a:t>
            </a:r>
          </a:p>
          <a:p>
            <a:pPr marL="457200" indent="-457200" algn="ctr">
              <a:buAutoNum type="arabicPeriod"/>
            </a:pPr>
            <a:r>
              <a:rPr lang="lt-LT" b="1" dirty="0" smtClean="0">
                <a:solidFill>
                  <a:schemeClr val="bg1"/>
                </a:solidFill>
                <a:latin typeface="Times New Roman" panose="02020603050405020304" pitchFamily="18" charset="0"/>
                <a:cs typeface="Times New Roman" panose="02020603050405020304" pitchFamily="18" charset="0"/>
              </a:rPr>
              <a:t>B;</a:t>
            </a:r>
          </a:p>
          <a:p>
            <a:pPr marL="457200" indent="-457200" algn="ctr">
              <a:buAutoNum type="arabicPeriod"/>
            </a:pPr>
            <a:r>
              <a:rPr lang="lt-LT" b="1" dirty="0" smtClean="0">
                <a:solidFill>
                  <a:schemeClr val="bg1"/>
                </a:solidFill>
                <a:latin typeface="Times New Roman" panose="02020603050405020304" pitchFamily="18" charset="0"/>
                <a:cs typeface="Times New Roman" panose="02020603050405020304" pitchFamily="18" charset="0"/>
              </a:rPr>
              <a:t> C. </a:t>
            </a:r>
          </a:p>
          <a:p>
            <a:pPr marL="0" indent="0" algn="ctr">
              <a:buNone/>
            </a:pPr>
            <a:endParaRPr lang="lt-LT" dirty="0" smtClean="0">
              <a:solidFill>
                <a:schemeClr val="bg1"/>
              </a:solidFill>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18750226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Išvada</a:t>
            </a:r>
          </a:p>
        </p:txBody>
      </p:sp>
      <p:sp>
        <p:nvSpPr>
          <p:cNvPr id="3" name="Turinio vietos rezervavimo ženklas 2"/>
          <p:cNvSpPr>
            <a:spLocks noGrp="1"/>
          </p:cNvSpPr>
          <p:nvPr>
            <p:ph idx="1"/>
          </p:nvPr>
        </p:nvSpPr>
        <p:spPr>
          <a:xfrm>
            <a:off x="1676990" y="2341560"/>
            <a:ext cx="8472850" cy="3541714"/>
          </a:xfrm>
        </p:spPr>
        <p:txBody>
          <a:bodyPr/>
          <a:lstStyle/>
          <a:p>
            <a:pPr lvl="0"/>
            <a:r>
              <a:rPr lang="lt-LT" b="1" dirty="0">
                <a:solidFill>
                  <a:schemeClr val="bg1"/>
                </a:solidFill>
                <a:latin typeface="Times New Roman" panose="02020603050405020304" pitchFamily="18" charset="0"/>
                <a:cs typeface="Times New Roman" panose="02020603050405020304" pitchFamily="18" charset="0"/>
              </a:rPr>
              <a:t>Susipažinau ir išanalizavau garo variklio sukūrimo istoriją, veikimo principą.</a:t>
            </a:r>
          </a:p>
          <a:p>
            <a:pPr lvl="0"/>
            <a:r>
              <a:rPr lang="lt-LT" b="1" dirty="0">
                <a:solidFill>
                  <a:schemeClr val="bg1"/>
                </a:solidFill>
                <a:latin typeface="Times New Roman" panose="02020603050405020304" pitchFamily="18" charset="0"/>
                <a:cs typeface="Times New Roman" panose="02020603050405020304" pitchFamily="18" charset="0"/>
              </a:rPr>
              <a:t>Sukonstravau garo variklio modelį</a:t>
            </a:r>
            <a:r>
              <a:rPr lang="lt-LT" b="1" dirty="0" smtClean="0">
                <a:solidFill>
                  <a:schemeClr val="bg1"/>
                </a:solidFill>
                <a:latin typeface="Times New Roman" panose="02020603050405020304" pitchFamily="18" charset="0"/>
                <a:cs typeface="Times New Roman" panose="02020603050405020304" pitchFamily="18" charset="0"/>
              </a:rPr>
              <a:t>.</a:t>
            </a:r>
            <a:endParaRPr lang="lt-LT" b="1"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t>24</a:t>
            </a:fld>
            <a:endParaRPr lang="en-US" dirty="0"/>
          </a:p>
        </p:txBody>
      </p:sp>
    </p:spTree>
    <p:extLst>
      <p:ext uri="{BB962C8B-B14F-4D97-AF65-F5344CB8AC3E}">
        <p14:creationId xmlns:p14="http://schemas.microsoft.com/office/powerpoint/2010/main" val="25559813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algn="ctr"/>
            <a:r>
              <a:rPr lang="lt-LT" sz="4800" b="1" dirty="0">
                <a:solidFill>
                  <a:schemeClr val="bg1"/>
                </a:solidFill>
                <a:latin typeface="Times New Roman" panose="02020603050405020304" pitchFamily="18" charset="0"/>
                <a:cs typeface="Times New Roman" panose="02020603050405020304" pitchFamily="18" charset="0"/>
              </a:rPr>
              <a:t>Naudota literatūra</a:t>
            </a:r>
          </a:p>
        </p:txBody>
      </p:sp>
      <p:sp>
        <p:nvSpPr>
          <p:cNvPr id="3" name="Turinio vietos rezervavimo ženklas 2"/>
          <p:cNvSpPr>
            <a:spLocks noGrp="1"/>
          </p:cNvSpPr>
          <p:nvPr>
            <p:ph idx="1"/>
          </p:nvPr>
        </p:nvSpPr>
        <p:spPr>
          <a:xfrm>
            <a:off x="3109050" y="2097088"/>
            <a:ext cx="4951822" cy="3541714"/>
          </a:xfrm>
        </p:spPr>
        <p:txBody>
          <a:bodyPr/>
          <a:lstStyle/>
          <a:p>
            <a:pPr lvl="0"/>
            <a:r>
              <a:rPr lang="lt-LT" u="sng" dirty="0">
                <a:hlinkClick r:id="rId2"/>
              </a:rPr>
              <a:t>https://www.vle.lt/straipsnis/garo-masina/</a:t>
            </a:r>
            <a:endParaRPr lang="lt-LT" dirty="0"/>
          </a:p>
          <a:p>
            <a:pPr lvl="0"/>
            <a:r>
              <a:rPr lang="lt-LT" dirty="0" smtClean="0"/>
              <a:t>„</a:t>
            </a:r>
            <a:r>
              <a:rPr lang="lt-LT" dirty="0">
                <a:solidFill>
                  <a:schemeClr val="bg1"/>
                </a:solidFill>
                <a:latin typeface="Times New Roman" panose="02020603050405020304" pitchFamily="18" charset="0"/>
                <a:cs typeface="Times New Roman" panose="02020603050405020304" pitchFamily="18" charset="0"/>
              </a:rPr>
              <a:t>Lietuvos Tarybinė enciklopedija“ Leidykla „Mokslas“ Vilnius 1978 m.</a:t>
            </a:r>
          </a:p>
          <a:p>
            <a:endParaRPr lang="lt-LT" dirty="0"/>
          </a:p>
        </p:txBody>
      </p:sp>
      <p:sp>
        <p:nvSpPr>
          <p:cNvPr id="4" name="Slide Number Placeholder 3"/>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281345801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42250</TotalTime>
  <Words>514</Words>
  <Application>Microsoft Office PowerPoint</Application>
  <PresentationFormat>Pasirinktinai</PresentationFormat>
  <Paragraphs>103</Paragraphs>
  <Slides>25</Slides>
  <Notes>0</Notes>
  <HiddenSlides>0</HiddenSlides>
  <MMClips>0</MMClips>
  <ScaleCrop>false</ScaleCrop>
  <HeadingPairs>
    <vt:vector size="4" baseType="variant">
      <vt:variant>
        <vt:lpstr>Tema</vt:lpstr>
      </vt:variant>
      <vt:variant>
        <vt:i4>1</vt:i4>
      </vt:variant>
      <vt:variant>
        <vt:lpstr>Skaidrių pavadinimai</vt:lpstr>
      </vt:variant>
      <vt:variant>
        <vt:i4>25</vt:i4>
      </vt:variant>
    </vt:vector>
  </HeadingPairs>
  <TitlesOfParts>
    <vt:vector size="26" baseType="lpstr">
      <vt:lpstr>Circuit</vt:lpstr>
      <vt:lpstr>Garo variklis</vt:lpstr>
      <vt:lpstr>Darbo tikslas</vt:lpstr>
      <vt:lpstr>Uždaviniai</vt:lpstr>
      <vt:lpstr>Darbo metodika</vt:lpstr>
      <vt:lpstr>garo variklis</vt:lpstr>
      <vt:lpstr>Garo variklio sukūrimas – revoliucija moksle </vt:lpstr>
      <vt:lpstr>Garo variklio sandara</vt:lpstr>
      <vt:lpstr>Garo mašinos</vt:lpstr>
      <vt:lpstr>Garo variklio prototipas</vt:lpstr>
      <vt:lpstr>garo variklio prototipo patobulinimas</vt:lpstr>
      <vt:lpstr>Paskutinis patobulinimas</vt:lpstr>
      <vt:lpstr>Garo variklis burbiškio dvare</vt:lpstr>
      <vt:lpstr>Kūrybinė dalis</vt:lpstr>
      <vt:lpstr>Kūrybinė dalis</vt:lpstr>
      <vt:lpstr>Kūrybinė dalis</vt:lpstr>
      <vt:lpstr>Kūrybinė dalis</vt:lpstr>
      <vt:lpstr>Kūrybinė dalis</vt:lpstr>
      <vt:lpstr>Video nuoroda</vt:lpstr>
      <vt:lpstr>Testas</vt:lpstr>
      <vt:lpstr>PowerPoint pristatymas</vt:lpstr>
      <vt:lpstr>PowerPoint pristatymas</vt:lpstr>
      <vt:lpstr>PowerPoint pristatymas</vt:lpstr>
      <vt:lpstr>ATSAKYMAI</vt:lpstr>
      <vt:lpstr>Išvada</vt:lpstr>
      <vt:lpstr>Naudota literatūra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Garo variklis</dc:title>
  <dc:creator>Aranauskas Kristupas</dc:creator>
  <cp:lastModifiedBy>Robertas</cp:lastModifiedBy>
  <cp:revision>52</cp:revision>
  <dcterms:created xsi:type="dcterms:W3CDTF">2024-04-10T14:18:54Z</dcterms:created>
  <dcterms:modified xsi:type="dcterms:W3CDTF">2024-05-30T13:11:24Z</dcterms:modified>
</cp:coreProperties>
</file>