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4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93" r:id="rId14"/>
    <p:sldId id="269" r:id="rId15"/>
    <p:sldId id="284" r:id="rId16"/>
    <p:sldId id="286" r:id="rId17"/>
    <p:sldId id="290" r:id="rId18"/>
    <p:sldId id="291" r:id="rId19"/>
    <p:sldId id="288" r:id="rId20"/>
    <p:sldId id="289" r:id="rId21"/>
    <p:sldId id="292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</p:sldIdLst>
  <p:sldSz cx="18288000" cy="10287000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Quicksand" panose="020B0604020202020204" charset="0"/>
      <p:regular r:id="rId40"/>
    </p:embeddedFont>
    <p:embeddedFont>
      <p:font typeface="Quicksand Bold" panose="020B0604020202020204" charset="0"/>
      <p:regular r:id="rId41"/>
    </p:embeddedFont>
    <p:embeddedFont>
      <p:font typeface="Quicksand Medium" panose="020B0604020202020204" charset="0"/>
      <p:regular r:id="rId42"/>
    </p:embeddedFont>
    <p:embeddedFont>
      <p:font typeface="Open Sans" panose="020B0604020202020204" charset="0"/>
      <p:regular r:id="rId43"/>
    </p:embeddedFont>
    <p:embeddedFont>
      <p:font typeface="Open Sans Italics" panose="020B0604020202020204" charset="0"/>
      <p:regular r:id="rId44"/>
    </p:embeddedFont>
    <p:embeddedFont>
      <p:font typeface="Open Sans Bold" panose="020B0604020202020204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-6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15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15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45.jpeg"/><Relationship Id="rId5" Type="http://schemas.openxmlformats.org/officeDocument/2006/relationships/image" Target="../media/image9.png"/><Relationship Id="rId10" Type="http://schemas.openxmlformats.org/officeDocument/2006/relationships/image" Target="../media/image44.jpeg"/><Relationship Id="rId4" Type="http://schemas.openxmlformats.org/officeDocument/2006/relationships/image" Target="../media/image15.sv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48.jpg"/><Relationship Id="rId5" Type="http://schemas.openxmlformats.org/officeDocument/2006/relationships/image" Target="../media/image9.png"/><Relationship Id="rId10" Type="http://schemas.openxmlformats.org/officeDocument/2006/relationships/image" Target="../media/image47.jpg"/><Relationship Id="rId4" Type="http://schemas.openxmlformats.org/officeDocument/2006/relationships/image" Target="../media/image15.svg"/><Relationship Id="rId9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8449183"/>
            <a:ext cx="2916026" cy="3188497"/>
          </a:xfrm>
          <a:custGeom>
            <a:avLst/>
            <a:gdLst/>
            <a:ahLst/>
            <a:cxnLst/>
            <a:rect l="l" t="t" r="r" b="b"/>
            <a:pathLst>
              <a:path w="2916026" h="3188497">
                <a:moveTo>
                  <a:pt x="0" y="0"/>
                </a:moveTo>
                <a:lnTo>
                  <a:pt x="2916026" y="0"/>
                </a:lnTo>
                <a:lnTo>
                  <a:pt x="2916026" y="3188497"/>
                </a:lnTo>
                <a:lnTo>
                  <a:pt x="0" y="3188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914" y="252317"/>
            <a:ext cx="3375295" cy="1354317"/>
          </a:xfrm>
          <a:custGeom>
            <a:avLst/>
            <a:gdLst/>
            <a:ahLst/>
            <a:cxnLst/>
            <a:rect l="l" t="t" r="r" b="b"/>
            <a:pathLst>
              <a:path w="3375295" h="1354317">
                <a:moveTo>
                  <a:pt x="0" y="0"/>
                </a:moveTo>
                <a:lnTo>
                  <a:pt x="3375295" y="0"/>
                </a:lnTo>
                <a:lnTo>
                  <a:pt x="3375295" y="1354318"/>
                </a:lnTo>
                <a:lnTo>
                  <a:pt x="0" y="13543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601255" y="8449183"/>
            <a:ext cx="2329628" cy="2304214"/>
          </a:xfrm>
          <a:custGeom>
            <a:avLst/>
            <a:gdLst/>
            <a:ahLst/>
            <a:cxnLst/>
            <a:rect l="l" t="t" r="r" b="b"/>
            <a:pathLst>
              <a:path w="2329628" h="2304214">
                <a:moveTo>
                  <a:pt x="0" y="0"/>
                </a:moveTo>
                <a:lnTo>
                  <a:pt x="2329628" y="0"/>
                </a:lnTo>
                <a:lnTo>
                  <a:pt x="2329628" y="2304214"/>
                </a:lnTo>
                <a:lnTo>
                  <a:pt x="0" y="2304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00039" y="929476"/>
            <a:ext cx="2520812" cy="3754258"/>
          </a:xfrm>
          <a:custGeom>
            <a:avLst/>
            <a:gdLst/>
            <a:ahLst/>
            <a:cxnLst/>
            <a:rect l="l" t="t" r="r" b="b"/>
            <a:pathLst>
              <a:path w="2520812" h="3754258">
                <a:moveTo>
                  <a:pt x="0" y="0"/>
                </a:moveTo>
                <a:lnTo>
                  <a:pt x="2520812" y="0"/>
                </a:lnTo>
                <a:lnTo>
                  <a:pt x="2520812" y="3754258"/>
                </a:lnTo>
                <a:lnTo>
                  <a:pt x="0" y="37542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40194" y="-1604172"/>
            <a:ext cx="3651751" cy="3479123"/>
          </a:xfrm>
          <a:custGeom>
            <a:avLst/>
            <a:gdLst/>
            <a:ahLst/>
            <a:cxnLst/>
            <a:rect l="l" t="t" r="r" b="b"/>
            <a:pathLst>
              <a:path w="3651751" h="3479123">
                <a:moveTo>
                  <a:pt x="0" y="0"/>
                </a:moveTo>
                <a:lnTo>
                  <a:pt x="3651750" y="0"/>
                </a:lnTo>
                <a:lnTo>
                  <a:pt x="3651750" y="3479122"/>
                </a:lnTo>
                <a:lnTo>
                  <a:pt x="0" y="34791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348932" y="5395619"/>
            <a:ext cx="988244" cy="3053564"/>
          </a:xfrm>
          <a:custGeom>
            <a:avLst/>
            <a:gdLst/>
            <a:ahLst/>
            <a:cxnLst/>
            <a:rect l="l" t="t" r="r" b="b"/>
            <a:pathLst>
              <a:path w="988244" h="3053564">
                <a:moveTo>
                  <a:pt x="0" y="0"/>
                </a:moveTo>
                <a:lnTo>
                  <a:pt x="988244" y="0"/>
                </a:lnTo>
                <a:lnTo>
                  <a:pt x="988244" y="3053564"/>
                </a:lnTo>
                <a:lnTo>
                  <a:pt x="0" y="3053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78514" y="8977148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500" y="0"/>
                </a:lnTo>
                <a:lnTo>
                  <a:pt x="3290500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564414" y="9258300"/>
            <a:ext cx="4740262" cy="1965054"/>
          </a:xfrm>
          <a:custGeom>
            <a:avLst/>
            <a:gdLst/>
            <a:ahLst/>
            <a:cxnLst/>
            <a:rect l="l" t="t" r="r" b="b"/>
            <a:pathLst>
              <a:path w="4740262" h="1965054">
                <a:moveTo>
                  <a:pt x="0" y="0"/>
                </a:moveTo>
                <a:lnTo>
                  <a:pt x="4740262" y="0"/>
                </a:lnTo>
                <a:lnTo>
                  <a:pt x="4740262" y="1965054"/>
                </a:lnTo>
                <a:lnTo>
                  <a:pt x="0" y="196505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972572" y="-949396"/>
            <a:ext cx="5042144" cy="2090198"/>
          </a:xfrm>
          <a:custGeom>
            <a:avLst/>
            <a:gdLst/>
            <a:ahLst/>
            <a:cxnLst/>
            <a:rect l="l" t="t" r="r" b="b"/>
            <a:pathLst>
              <a:path w="5042144" h="2090198">
                <a:moveTo>
                  <a:pt x="0" y="0"/>
                </a:moveTo>
                <a:lnTo>
                  <a:pt x="5042144" y="0"/>
                </a:lnTo>
                <a:lnTo>
                  <a:pt x="5042144" y="2090198"/>
                </a:lnTo>
                <a:lnTo>
                  <a:pt x="0" y="20901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95079" y="-2411695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500" y="0"/>
                </a:lnTo>
                <a:lnTo>
                  <a:pt x="3290500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259300" y="5395619"/>
            <a:ext cx="3307270" cy="4114800"/>
          </a:xfrm>
          <a:custGeom>
            <a:avLst/>
            <a:gdLst/>
            <a:ahLst/>
            <a:cxnLst/>
            <a:rect l="l" t="t" r="r" b="b"/>
            <a:pathLst>
              <a:path w="3307270" h="4114800">
                <a:moveTo>
                  <a:pt x="0" y="0"/>
                </a:moveTo>
                <a:lnTo>
                  <a:pt x="3307270" y="0"/>
                </a:lnTo>
                <a:lnTo>
                  <a:pt x="33072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224427" y="1874950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3"/>
                </a:lnTo>
                <a:lnTo>
                  <a:pt x="0" y="288950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177108" y="4749817"/>
            <a:ext cx="11933784" cy="1358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11"/>
              </a:lnSpc>
            </a:pPr>
            <a:r>
              <a:rPr lang="en-US" sz="9384">
                <a:solidFill>
                  <a:srgbClr val="FFFFFF"/>
                </a:solidFill>
                <a:latin typeface="Quicksand Bold"/>
              </a:rPr>
              <a:t>MIKROSKOPAI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29918" y="6922401"/>
            <a:ext cx="87347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Darbą atliko Visagino „Žiburio“ pagrindinės mokyklos, 10a klasės mokinės:</a:t>
            </a:r>
          </a:p>
          <a:p>
            <a:pPr algn="ctr"/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Rugilė Bulovaitė ir Ieva </a:t>
            </a:r>
            <a:r>
              <a:rPr lang="lt-LT" sz="3200" dirty="0" err="1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Dim</a:t>
            </a:r>
            <a:endParaRPr lang="lt-LT" sz="3200" dirty="0" smtClean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Mokytoja Loreta </a:t>
            </a:r>
            <a:r>
              <a:rPr lang="lt-LT" sz="3200" dirty="0" err="1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Akopova</a:t>
            </a:r>
            <a:endParaRPr lang="lt-LT" sz="3200" dirty="0" smtClean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algn="ctr"/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2024m.</a:t>
            </a:r>
            <a:endParaRPr lang="en-US" sz="32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68553" y="1306735"/>
            <a:ext cx="1249606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1"/>
              </a:lnSpc>
            </a:pPr>
            <a:r>
              <a:rPr lang="lt-LT" sz="6099" dirty="0" smtClean="0">
                <a:solidFill>
                  <a:srgbClr val="FFFFFF"/>
                </a:solidFill>
                <a:latin typeface="Quicksand Bold"/>
              </a:rPr>
              <a:t>TURINYS</a:t>
            </a:r>
            <a:r>
              <a:rPr lang="lt-LT" sz="6099" dirty="0">
                <a:solidFill>
                  <a:srgbClr val="FFFFFF"/>
                </a:solidFill>
                <a:latin typeface="Quicksand Bold"/>
              </a:rPr>
              <a:t>:</a:t>
            </a:r>
            <a:endParaRPr lang="lt-LT" sz="6099" dirty="0" smtClean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0" y="2628900"/>
            <a:ext cx="7782900" cy="8956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Mikroskopų istorija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Mikroskopo sudedamosios dalys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Didinimas mikroskopu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Mikroskopų rūšys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Panaudojimas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Tiriamasis darbas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Uždaviniai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Klausimai – Pasitikrink!</a:t>
            </a:r>
          </a:p>
          <a:p>
            <a:endParaRPr lang="lt-LT" sz="3600" dirty="0" smtClean="0"/>
          </a:p>
          <a:p>
            <a:endParaRPr lang="lt-LT" sz="3600" dirty="0" smtClean="0"/>
          </a:p>
          <a:p>
            <a:endParaRPr lang="lt-LT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476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963305" y="5162424"/>
            <a:ext cx="3090866" cy="3267178"/>
          </a:xfrm>
          <a:custGeom>
            <a:avLst/>
            <a:gdLst/>
            <a:ahLst/>
            <a:cxnLst/>
            <a:rect l="l" t="t" r="r" b="b"/>
            <a:pathLst>
              <a:path w="3090866" h="3267178">
                <a:moveTo>
                  <a:pt x="0" y="0"/>
                </a:moveTo>
                <a:lnTo>
                  <a:pt x="3090866" y="0"/>
                </a:lnTo>
                <a:lnTo>
                  <a:pt x="3090866" y="3267178"/>
                </a:lnTo>
                <a:lnTo>
                  <a:pt x="0" y="32671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6360" t="-85469" r="-85389" b="-7343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902595" y="4826910"/>
            <a:ext cx="5486396" cy="3005748"/>
          </a:xfrm>
          <a:custGeom>
            <a:avLst/>
            <a:gdLst/>
            <a:ahLst/>
            <a:cxnLst/>
            <a:rect l="l" t="t" r="r" b="b"/>
            <a:pathLst>
              <a:path w="5486396" h="3005748">
                <a:moveTo>
                  <a:pt x="0" y="0"/>
                </a:moveTo>
                <a:lnTo>
                  <a:pt x="5486396" y="0"/>
                </a:lnTo>
                <a:lnTo>
                  <a:pt x="5486396" y="3005748"/>
                </a:lnTo>
                <a:lnTo>
                  <a:pt x="0" y="30057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02896" y="1246751"/>
            <a:ext cx="9502550" cy="89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3"/>
              </a:lnSpc>
            </a:pPr>
            <a:r>
              <a:rPr lang="en-US" sz="6163">
                <a:solidFill>
                  <a:srgbClr val="FFFFFF"/>
                </a:solidFill>
                <a:latin typeface="Quicksand Bold"/>
              </a:rPr>
              <a:t>MIKROSKOPŲ ISTORIJA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3913" y="3012949"/>
            <a:ext cx="6209650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1590 m.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Optikai Hansas ir Zacharijas  Jansenai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02595" y="3632074"/>
            <a:ext cx="5486396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Į vamzdį įstatyti du lęšiai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923557" y="5472695"/>
            <a:ext cx="3782622" cy="3169935"/>
          </a:xfrm>
          <a:custGeom>
            <a:avLst/>
            <a:gdLst/>
            <a:ahLst/>
            <a:cxnLst/>
            <a:rect l="l" t="t" r="r" b="b"/>
            <a:pathLst>
              <a:path w="3782622" h="3169935">
                <a:moveTo>
                  <a:pt x="0" y="0"/>
                </a:moveTo>
                <a:lnTo>
                  <a:pt x="3782622" y="0"/>
                </a:lnTo>
                <a:lnTo>
                  <a:pt x="3782622" y="3169935"/>
                </a:lnTo>
                <a:lnTo>
                  <a:pt x="0" y="31699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6161" b="-395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02724" y="3716649"/>
            <a:ext cx="5340424" cy="4072073"/>
          </a:xfrm>
          <a:custGeom>
            <a:avLst/>
            <a:gdLst/>
            <a:ahLst/>
            <a:cxnLst/>
            <a:rect l="l" t="t" r="r" b="b"/>
            <a:pathLst>
              <a:path w="5340424" h="4072073">
                <a:moveTo>
                  <a:pt x="0" y="0"/>
                </a:moveTo>
                <a:lnTo>
                  <a:pt x="5340423" y="0"/>
                </a:lnTo>
                <a:lnTo>
                  <a:pt x="5340423" y="4072073"/>
                </a:lnTo>
                <a:lnTo>
                  <a:pt x="0" y="40720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777" y="3996640"/>
            <a:ext cx="2789588" cy="3512091"/>
          </a:xfrm>
          <a:custGeom>
            <a:avLst/>
            <a:gdLst/>
            <a:ahLst/>
            <a:cxnLst/>
            <a:rect l="l" t="t" r="r" b="b"/>
            <a:pathLst>
              <a:path w="2789588" h="3512091">
                <a:moveTo>
                  <a:pt x="0" y="0"/>
                </a:moveTo>
                <a:lnTo>
                  <a:pt x="2789588" y="0"/>
                </a:lnTo>
                <a:lnTo>
                  <a:pt x="2789588" y="3512091"/>
                </a:lnTo>
                <a:lnTo>
                  <a:pt x="0" y="35120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34326" y="740321"/>
            <a:ext cx="2324974" cy="1962943"/>
          </a:xfrm>
          <a:custGeom>
            <a:avLst/>
            <a:gdLst/>
            <a:ahLst/>
            <a:cxnLst/>
            <a:rect l="l" t="t" r="r" b="b"/>
            <a:pathLst>
              <a:path w="2324974" h="1962943">
                <a:moveTo>
                  <a:pt x="0" y="0"/>
                </a:moveTo>
                <a:lnTo>
                  <a:pt x="2324974" y="0"/>
                </a:lnTo>
                <a:lnTo>
                  <a:pt x="2324974" y="1962943"/>
                </a:lnTo>
                <a:lnTo>
                  <a:pt x="0" y="19629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69777" y="931853"/>
            <a:ext cx="9502550" cy="89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3"/>
              </a:lnSpc>
            </a:pPr>
            <a:r>
              <a:rPr lang="en-US" sz="6163">
                <a:solidFill>
                  <a:srgbClr val="FFFFFF"/>
                </a:solidFill>
                <a:latin typeface="Quicksand Bold"/>
              </a:rPr>
              <a:t>MIKROSKOPŲ ISTORIJA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0546" y="2468030"/>
            <a:ext cx="3448050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1665 m.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Robertas Hukas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94340" y="2777593"/>
            <a:ext cx="6757191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 err="1" smtClean="0">
                <a:solidFill>
                  <a:srgbClr val="FFFFFF"/>
                </a:solidFill>
                <a:latin typeface="Quicksand Bold"/>
              </a:rPr>
              <a:t>Tyrimų</a:t>
            </a:r>
            <a:r>
              <a:rPr lang="en-US" sz="3499" dirty="0" smtClean="0">
                <a:solidFill>
                  <a:srgbClr val="FFFFFF"/>
                </a:solidFill>
                <a:latin typeface="Quicksand Bold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Quicksand Bold"/>
              </a:rPr>
              <a:t>knyga</a:t>
            </a:r>
            <a:r>
              <a:rPr lang="en-US" sz="3499" dirty="0">
                <a:solidFill>
                  <a:srgbClr val="FFFFFF"/>
                </a:solidFill>
                <a:latin typeface="Quicksand Bold"/>
              </a:rPr>
              <a:t> ,</a:t>
            </a:r>
            <a:r>
              <a:rPr lang="en-US" sz="3499" dirty="0" err="1">
                <a:solidFill>
                  <a:srgbClr val="FFFFFF"/>
                </a:solidFill>
                <a:latin typeface="Quicksand Bold"/>
              </a:rPr>
              <a:t>Mikrografija</a:t>
            </a:r>
            <a:r>
              <a:rPr lang="en-US" sz="3499" dirty="0">
                <a:solidFill>
                  <a:srgbClr val="FFFFFF"/>
                </a:solidFill>
                <a:latin typeface="Quicksand Bold"/>
              </a:rPr>
              <a:t>’’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38393" y="4157218"/>
            <a:ext cx="4552950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R. Huko mikroskopas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39238" y="4819967"/>
            <a:ext cx="952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2268200" y="7989773"/>
            <a:ext cx="3219368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lt-LT" sz="2900" dirty="0" smtClean="0">
                <a:solidFill>
                  <a:srgbClr val="FFFFFF"/>
                </a:solidFill>
                <a:latin typeface="Quicksand Bold"/>
              </a:rPr>
              <a:t>Pirmasis pavartojo žodį -  l</a:t>
            </a:r>
            <a:r>
              <a:rPr lang="en-US" sz="2900" dirty="0" err="1" smtClean="0">
                <a:solidFill>
                  <a:srgbClr val="FFFFFF"/>
                </a:solidFill>
                <a:latin typeface="Quicksand Bold"/>
              </a:rPr>
              <a:t>ąstelė</a:t>
            </a:r>
            <a:r>
              <a:rPr lang="lt-LT" sz="2900" dirty="0" smtClean="0">
                <a:solidFill>
                  <a:srgbClr val="FFFFFF"/>
                </a:solidFill>
                <a:latin typeface="Quicksand Bold"/>
              </a:rPr>
              <a:t>.</a:t>
            </a:r>
            <a:endParaRPr lang="en-US" sz="2900" dirty="0">
              <a:solidFill>
                <a:srgbClr val="FFFFFF"/>
              </a:solidFill>
              <a:latin typeface="Quicksan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97589" y="4590496"/>
            <a:ext cx="3635445" cy="3239823"/>
          </a:xfrm>
          <a:custGeom>
            <a:avLst/>
            <a:gdLst/>
            <a:ahLst/>
            <a:cxnLst/>
            <a:rect l="l" t="t" r="r" b="b"/>
            <a:pathLst>
              <a:path w="3635445" h="3239823">
                <a:moveTo>
                  <a:pt x="0" y="0"/>
                </a:moveTo>
                <a:lnTo>
                  <a:pt x="3635445" y="0"/>
                </a:lnTo>
                <a:lnTo>
                  <a:pt x="3635445" y="3239823"/>
                </a:lnTo>
                <a:lnTo>
                  <a:pt x="0" y="3239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16585" y="4869526"/>
            <a:ext cx="4229218" cy="2831559"/>
          </a:xfrm>
          <a:custGeom>
            <a:avLst/>
            <a:gdLst/>
            <a:ahLst/>
            <a:cxnLst/>
            <a:rect l="l" t="t" r="r" b="b"/>
            <a:pathLst>
              <a:path w="4229218" h="2831559">
                <a:moveTo>
                  <a:pt x="0" y="0"/>
                </a:moveTo>
                <a:lnTo>
                  <a:pt x="4229218" y="0"/>
                </a:lnTo>
                <a:lnTo>
                  <a:pt x="4229218" y="2831559"/>
                </a:lnTo>
                <a:lnTo>
                  <a:pt x="0" y="2831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41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08891" y="4725865"/>
            <a:ext cx="4390507" cy="3104454"/>
          </a:xfrm>
          <a:custGeom>
            <a:avLst/>
            <a:gdLst/>
            <a:ahLst/>
            <a:cxnLst/>
            <a:rect l="l" t="t" r="r" b="b"/>
            <a:pathLst>
              <a:path w="4390507" h="3104454">
                <a:moveTo>
                  <a:pt x="0" y="0"/>
                </a:moveTo>
                <a:lnTo>
                  <a:pt x="4390507" y="0"/>
                </a:lnTo>
                <a:lnTo>
                  <a:pt x="4390507" y="3104454"/>
                </a:lnTo>
                <a:lnTo>
                  <a:pt x="0" y="31044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68553" y="1306735"/>
            <a:ext cx="12496064" cy="890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1"/>
              </a:lnSpc>
            </a:pPr>
            <a:r>
              <a:rPr lang="en-US" sz="6099">
                <a:solidFill>
                  <a:srgbClr val="FFFFFF"/>
                </a:solidFill>
                <a:latin typeface="Quicksand Bold"/>
              </a:rPr>
              <a:t>MIKROSKOPŲ ISTORIJA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64055" y="3128662"/>
            <a:ext cx="5702514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Medium"/>
              </a:rPr>
              <a:t>1667 m.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Medium"/>
              </a:rPr>
              <a:t>Antonijus van Levenhukas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5524" y="7982719"/>
            <a:ext cx="4219575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Quicksand Bold"/>
              </a:rPr>
              <a:t>Tyrinėjo kraują, vabzdžiu</a:t>
            </a:r>
            <a:r>
              <a:rPr lang="en-US" sz="2600">
                <a:solidFill>
                  <a:srgbClr val="FFFFFF"/>
                </a:solidFill>
                <a:latin typeface="Quicksand"/>
              </a:rPr>
              <a:t>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7775" y="3747787"/>
            <a:ext cx="6667500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Bold"/>
              </a:rPr>
              <a:t>A. van Levenhuko mikroskopas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67775" y="7982719"/>
            <a:ext cx="6667500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Quicksand Bold"/>
              </a:rPr>
              <a:t>Atrasti raudonieji kraujo kūneliai ir bakterijos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07307" y="-132986"/>
            <a:ext cx="7842995" cy="10552973"/>
          </a:xfrm>
          <a:custGeom>
            <a:avLst/>
            <a:gdLst/>
            <a:ahLst/>
            <a:cxnLst/>
            <a:rect l="l" t="t" r="r" b="b"/>
            <a:pathLst>
              <a:path w="7842995" h="10552973">
                <a:moveTo>
                  <a:pt x="0" y="0"/>
                </a:moveTo>
                <a:lnTo>
                  <a:pt x="7842994" y="0"/>
                </a:lnTo>
                <a:lnTo>
                  <a:pt x="7842994" y="10552972"/>
                </a:lnTo>
                <a:lnTo>
                  <a:pt x="0" y="105529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291" y="4392167"/>
            <a:ext cx="5640016" cy="1540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en-US" sz="5400">
                <a:solidFill>
                  <a:srgbClr val="FFFFFF"/>
                </a:solidFill>
                <a:latin typeface="Quicksand Bold"/>
              </a:rPr>
              <a:t>SUDEDAMOSIOS DALYS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08834" y="1492189"/>
            <a:ext cx="2554182" cy="2061590"/>
          </a:xfrm>
          <a:custGeom>
            <a:avLst/>
            <a:gdLst/>
            <a:ahLst/>
            <a:cxnLst/>
            <a:rect l="l" t="t" r="r" b="b"/>
            <a:pathLst>
              <a:path w="2554182" h="2061590">
                <a:moveTo>
                  <a:pt x="0" y="0"/>
                </a:moveTo>
                <a:lnTo>
                  <a:pt x="2554182" y="0"/>
                </a:lnTo>
                <a:lnTo>
                  <a:pt x="2554182" y="2061590"/>
                </a:lnTo>
                <a:lnTo>
                  <a:pt x="0" y="2061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23050" y="6682833"/>
            <a:ext cx="2627137" cy="2085131"/>
          </a:xfrm>
          <a:custGeom>
            <a:avLst/>
            <a:gdLst/>
            <a:ahLst/>
            <a:cxnLst/>
            <a:rect l="l" t="t" r="r" b="b"/>
            <a:pathLst>
              <a:path w="2627137" h="2085131">
                <a:moveTo>
                  <a:pt x="0" y="0"/>
                </a:moveTo>
                <a:lnTo>
                  <a:pt x="2627137" y="0"/>
                </a:lnTo>
                <a:lnTo>
                  <a:pt x="2627137" y="2085131"/>
                </a:lnTo>
                <a:lnTo>
                  <a:pt x="0" y="2085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95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839694" y="5143500"/>
            <a:ext cx="2692462" cy="2173202"/>
          </a:xfrm>
          <a:custGeom>
            <a:avLst/>
            <a:gdLst/>
            <a:ahLst/>
            <a:cxnLst/>
            <a:rect l="l" t="t" r="r" b="b"/>
            <a:pathLst>
              <a:path w="2692462" h="2173202">
                <a:moveTo>
                  <a:pt x="0" y="0"/>
                </a:moveTo>
                <a:lnTo>
                  <a:pt x="2692462" y="0"/>
                </a:lnTo>
                <a:lnTo>
                  <a:pt x="2692462" y="2173202"/>
                </a:lnTo>
                <a:lnTo>
                  <a:pt x="0" y="21732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737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724698" y="3043765"/>
            <a:ext cx="2645537" cy="2099735"/>
          </a:xfrm>
          <a:custGeom>
            <a:avLst/>
            <a:gdLst/>
            <a:ahLst/>
            <a:cxnLst/>
            <a:rect l="l" t="t" r="r" b="b"/>
            <a:pathLst>
              <a:path w="2645537" h="2099735">
                <a:moveTo>
                  <a:pt x="0" y="0"/>
                </a:moveTo>
                <a:lnTo>
                  <a:pt x="2645538" y="0"/>
                </a:lnTo>
                <a:lnTo>
                  <a:pt x="2645538" y="2099735"/>
                </a:lnTo>
                <a:lnTo>
                  <a:pt x="0" y="20997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98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1076325"/>
            <a:ext cx="9946757" cy="881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2"/>
              </a:lnSpc>
            </a:pPr>
            <a:r>
              <a:rPr lang="en-US" sz="6100">
                <a:solidFill>
                  <a:srgbClr val="FFFFFF"/>
                </a:solidFill>
                <a:latin typeface="Quicksand Bold"/>
              </a:rPr>
              <a:t>DIDINIMAS MIKROSKOPU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421813"/>
            <a:ext cx="7981895" cy="554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Medium"/>
              </a:rPr>
              <a:t>• </a:t>
            </a:r>
            <a:r>
              <a:rPr lang="en-US" sz="3499">
                <a:solidFill>
                  <a:srgbClr val="FF66C4"/>
                </a:solidFill>
                <a:latin typeface="Quicksand Medium"/>
              </a:rPr>
              <a:t>Šviesiniai mikroskopai</a:t>
            </a:r>
            <a:r>
              <a:rPr lang="en-US" sz="3499">
                <a:solidFill>
                  <a:srgbClr val="FFFFFF"/>
                </a:solidFill>
                <a:latin typeface="Quicksand Medium"/>
              </a:rPr>
              <a:t>, kurie naudoja regimąją šviesą, gali padidinti iki </a:t>
            </a:r>
            <a:r>
              <a:rPr lang="en-US" sz="3499">
                <a:solidFill>
                  <a:srgbClr val="7ED957"/>
                </a:solidFill>
                <a:latin typeface="Quicksand Bold"/>
              </a:rPr>
              <a:t>kelių tūkstančių kartų</a:t>
            </a:r>
            <a:r>
              <a:rPr lang="en-US" sz="3499">
                <a:solidFill>
                  <a:srgbClr val="FFFFFF"/>
                </a:solidFill>
                <a:latin typeface="Quicksand Medium"/>
              </a:rPr>
              <a:t>. 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FFFFFF"/>
              </a:solidFill>
              <a:latin typeface="Quicksand Medium"/>
            </a:endParaRP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Quicksand Medium"/>
              </a:rPr>
              <a:t>• </a:t>
            </a:r>
            <a:r>
              <a:rPr lang="en-US" sz="3499">
                <a:solidFill>
                  <a:srgbClr val="FF66C4"/>
                </a:solidFill>
                <a:latin typeface="Quicksand Medium"/>
              </a:rPr>
              <a:t>Elektroniniai mikroskopai</a:t>
            </a:r>
            <a:r>
              <a:rPr lang="en-US" sz="3499">
                <a:solidFill>
                  <a:srgbClr val="FFFFFF"/>
                </a:solidFill>
                <a:latin typeface="Quicksand Medium"/>
              </a:rPr>
              <a:t>, kurie naudoja elektronų srautą, gali padidinti net iki </a:t>
            </a:r>
            <a:r>
              <a:rPr lang="en-US" sz="3499">
                <a:solidFill>
                  <a:srgbClr val="7ED957"/>
                </a:solidFill>
                <a:latin typeface="Quicksand Bold"/>
              </a:rPr>
              <a:t>šimtų tūkstančių kartų.</a:t>
            </a:r>
          </a:p>
          <a:p>
            <a:pPr algn="l">
              <a:lnSpc>
                <a:spcPts val="4899"/>
              </a:lnSpc>
            </a:pPr>
            <a:endParaRPr lang="en-US" sz="3499">
              <a:solidFill>
                <a:srgbClr val="7ED957"/>
              </a:solidFill>
              <a:latin typeface="Quicksan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164038"/>
            <a:ext cx="2538810" cy="3178479"/>
          </a:xfrm>
          <a:custGeom>
            <a:avLst/>
            <a:gdLst/>
            <a:ahLst/>
            <a:cxnLst/>
            <a:rect l="l" t="t" r="r" b="b"/>
            <a:pathLst>
              <a:path w="2538810" h="3178479">
                <a:moveTo>
                  <a:pt x="0" y="0"/>
                </a:moveTo>
                <a:lnTo>
                  <a:pt x="2538810" y="0"/>
                </a:lnTo>
                <a:lnTo>
                  <a:pt x="2538810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19647" y="3164038"/>
            <a:ext cx="2584238" cy="3178479"/>
          </a:xfrm>
          <a:custGeom>
            <a:avLst/>
            <a:gdLst/>
            <a:ahLst/>
            <a:cxnLst/>
            <a:rect l="l" t="t" r="r" b="b"/>
            <a:pathLst>
              <a:path w="2584238" h="3178479">
                <a:moveTo>
                  <a:pt x="0" y="0"/>
                </a:moveTo>
                <a:lnTo>
                  <a:pt x="2584238" y="0"/>
                </a:lnTo>
                <a:lnTo>
                  <a:pt x="2584238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408" r="-18569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051685" y="3164038"/>
            <a:ext cx="3178479" cy="3178479"/>
          </a:xfrm>
          <a:custGeom>
            <a:avLst/>
            <a:gdLst/>
            <a:ahLst/>
            <a:cxnLst/>
            <a:rect l="l" t="t" r="r" b="b"/>
            <a:pathLst>
              <a:path w="3178479" h="3178479">
                <a:moveTo>
                  <a:pt x="0" y="0"/>
                </a:moveTo>
                <a:lnTo>
                  <a:pt x="3178479" y="0"/>
                </a:lnTo>
                <a:lnTo>
                  <a:pt x="3178479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677964" y="3164038"/>
            <a:ext cx="3178479" cy="3178479"/>
          </a:xfrm>
          <a:custGeom>
            <a:avLst/>
            <a:gdLst/>
            <a:ahLst/>
            <a:cxnLst/>
            <a:rect l="l" t="t" r="r" b="b"/>
            <a:pathLst>
              <a:path w="3178479" h="3178479">
                <a:moveTo>
                  <a:pt x="0" y="0"/>
                </a:moveTo>
                <a:lnTo>
                  <a:pt x="3178479" y="0"/>
                </a:lnTo>
                <a:lnTo>
                  <a:pt x="3178479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122172" y="6918975"/>
            <a:ext cx="2290063" cy="2339325"/>
          </a:xfrm>
          <a:custGeom>
            <a:avLst/>
            <a:gdLst/>
            <a:ahLst/>
            <a:cxnLst/>
            <a:rect l="l" t="t" r="r" b="b"/>
            <a:pathLst>
              <a:path w="2290063" h="2339325">
                <a:moveTo>
                  <a:pt x="0" y="0"/>
                </a:moveTo>
                <a:lnTo>
                  <a:pt x="2290063" y="0"/>
                </a:lnTo>
                <a:lnTo>
                  <a:pt x="2290063" y="2339325"/>
                </a:lnTo>
                <a:lnTo>
                  <a:pt x="0" y="2339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7390" r="-40850" b="-23523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401457" y="6918975"/>
            <a:ext cx="2478936" cy="2339325"/>
          </a:xfrm>
          <a:custGeom>
            <a:avLst/>
            <a:gdLst/>
            <a:ahLst/>
            <a:cxnLst/>
            <a:rect l="l" t="t" r="r" b="b"/>
            <a:pathLst>
              <a:path w="2478936" h="2339325">
                <a:moveTo>
                  <a:pt x="0" y="0"/>
                </a:moveTo>
                <a:lnTo>
                  <a:pt x="2478936" y="0"/>
                </a:lnTo>
                <a:lnTo>
                  <a:pt x="2478936" y="2339325"/>
                </a:lnTo>
                <a:lnTo>
                  <a:pt x="0" y="2339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74973" b="-3906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072298" y="6918975"/>
            <a:ext cx="2478936" cy="2339325"/>
          </a:xfrm>
          <a:custGeom>
            <a:avLst/>
            <a:gdLst/>
            <a:ahLst/>
            <a:cxnLst/>
            <a:rect l="l" t="t" r="r" b="b"/>
            <a:pathLst>
              <a:path w="2478936" h="2339325">
                <a:moveTo>
                  <a:pt x="0" y="0"/>
                </a:moveTo>
                <a:lnTo>
                  <a:pt x="2478936" y="0"/>
                </a:lnTo>
                <a:lnTo>
                  <a:pt x="2478936" y="2339325"/>
                </a:lnTo>
                <a:lnTo>
                  <a:pt x="0" y="23393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00620" t="-6445" r="-5143" b="-5708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79746" y="6918975"/>
            <a:ext cx="2436718" cy="2339325"/>
          </a:xfrm>
          <a:custGeom>
            <a:avLst/>
            <a:gdLst/>
            <a:ahLst/>
            <a:cxnLst/>
            <a:rect l="l" t="t" r="r" b="b"/>
            <a:pathLst>
              <a:path w="2436718" h="2339325">
                <a:moveTo>
                  <a:pt x="0" y="0"/>
                </a:moveTo>
                <a:lnTo>
                  <a:pt x="2436718" y="0"/>
                </a:lnTo>
                <a:lnTo>
                  <a:pt x="2436718" y="2339325"/>
                </a:lnTo>
                <a:lnTo>
                  <a:pt x="0" y="2339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63721" b="-27903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305424" y="611949"/>
            <a:ext cx="8816747" cy="881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32"/>
              </a:lnSpc>
            </a:pPr>
            <a:r>
              <a:rPr lang="en-US" sz="6100" dirty="0">
                <a:solidFill>
                  <a:srgbClr val="FFFFFF"/>
                </a:solidFill>
                <a:latin typeface="Quicksand Bold"/>
              </a:rPr>
              <a:t>MIKROSKOPŲ RŪŠYS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161373"/>
            <a:ext cx="2538810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Quicksand Bold"/>
              </a:rPr>
              <a:t>Optinis (mokyklinis)</a:t>
            </a:r>
          </a:p>
        </p:txBody>
      </p:sp>
      <p:sp>
        <p:nvSpPr>
          <p:cNvPr id="13" name="TextBox 13"/>
          <p:cNvSpPr txBox="1"/>
          <p:nvPr/>
        </p:nvSpPr>
        <p:spPr>
          <a:xfrm rot="-60000">
            <a:off x="4239427" y="2125290"/>
            <a:ext cx="4143847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Quicksand Bold"/>
              </a:rPr>
              <a:t>Stereoskopinis (mokslinis, medicinai)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86029" y="2382461"/>
            <a:ext cx="5509791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Quicksand Bold"/>
              </a:rPr>
              <a:t>Lazerinis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77964" y="2418548"/>
            <a:ext cx="3178479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Quicksand Bold"/>
              </a:rPr>
              <a:t>Elektroninis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20080" y="1326775"/>
            <a:ext cx="13647840" cy="881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2"/>
              </a:lnSpc>
            </a:pPr>
            <a:r>
              <a:rPr lang="en-US" sz="6100">
                <a:solidFill>
                  <a:srgbClr val="FFFFFF"/>
                </a:solidFill>
                <a:latin typeface="Quicksand Bold"/>
              </a:rPr>
              <a:t>PANAUDOJIMAS</a:t>
            </a:r>
          </a:p>
        </p:txBody>
      </p:sp>
      <p:sp>
        <p:nvSpPr>
          <p:cNvPr id="4" name="Freeform 4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18513" y="3813579"/>
            <a:ext cx="13948047" cy="45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7309"/>
              </a:lnSpc>
              <a:buFont typeface="Arial"/>
              <a:buChar char="•"/>
            </a:pPr>
            <a:r>
              <a:rPr lang="en-US" sz="3399" dirty="0" err="1">
                <a:solidFill>
                  <a:srgbClr val="FFFFFF"/>
                </a:solidFill>
                <a:latin typeface="Open Sans Bold"/>
              </a:rPr>
              <a:t>Medicinoje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- 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naujų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virusų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ligų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paieškoje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organizmo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tyrimams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.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  <a:p>
            <a:pPr marL="734059" lvl="1" indent="-367030" algn="l">
              <a:lnSpc>
                <a:spcPts val="7309"/>
              </a:lnSpc>
              <a:buFont typeface="Arial"/>
              <a:buChar char="•"/>
            </a:pPr>
            <a:r>
              <a:rPr lang="en-US" sz="3399" dirty="0" err="1">
                <a:solidFill>
                  <a:srgbClr val="FFFFFF"/>
                </a:solidFill>
                <a:latin typeface="Open Sans Bold"/>
              </a:rPr>
              <a:t>Biologijoje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- 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smulkių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organizmų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objektų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tyrinėjimui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.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  <a:p>
            <a:pPr marL="734059" lvl="1" indent="-367030" algn="l">
              <a:lnSpc>
                <a:spcPts val="7309"/>
              </a:lnSpc>
              <a:buFont typeface="Arial"/>
              <a:buChar char="•"/>
            </a:pPr>
            <a:r>
              <a:rPr lang="en-US" sz="3399" dirty="0" err="1">
                <a:solidFill>
                  <a:srgbClr val="FFFFFF"/>
                </a:solidFill>
                <a:latin typeface="Open Sans Bold"/>
              </a:rPr>
              <a:t>Chemijoje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-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chemijų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elementų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tyrimams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.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  <a:p>
            <a:pPr marL="734059" lvl="1" indent="-367030" algn="l">
              <a:lnSpc>
                <a:spcPts val="7309"/>
              </a:lnSpc>
              <a:buFont typeface="Arial"/>
              <a:buChar char="•"/>
            </a:pPr>
            <a:r>
              <a:rPr lang="en-US" sz="3399" dirty="0" err="1">
                <a:solidFill>
                  <a:srgbClr val="FFFFFF"/>
                </a:solidFill>
                <a:latin typeface="Open Sans Bold"/>
              </a:rPr>
              <a:t>Kriminalistikoje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-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įkalčių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tyrima</a:t>
            </a:r>
            <a:r>
              <a:rPr lang="lt-LT" sz="3399" dirty="0" err="1" smtClean="0">
                <a:solidFill>
                  <a:srgbClr val="FFFFFF"/>
                </a:solidFill>
                <a:latin typeface="Open Sans"/>
              </a:rPr>
              <a:t>ms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nusikaltimo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aplinkybių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nukaltėlių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tapatybės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nustatymui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.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2570322" y="3019298"/>
            <a:ext cx="1394804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Quicksand Bold"/>
              </a:rPr>
              <a:t>Mikroskopija naudojama: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807792" y="769799"/>
            <a:ext cx="8672417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4"/>
              </a:lnSpc>
            </a:pPr>
            <a:r>
              <a:rPr lang="en-US" sz="6099" dirty="0" smtClean="0">
                <a:solidFill>
                  <a:srgbClr val="FFFFFF"/>
                </a:solidFill>
                <a:latin typeface="Quicksand Bold"/>
              </a:rPr>
              <a:t>T</a:t>
            </a:r>
            <a:r>
              <a:rPr lang="lt-LT" sz="6099" dirty="0">
                <a:solidFill>
                  <a:srgbClr val="FFFFFF"/>
                </a:solidFill>
                <a:latin typeface="Quicksand Bold"/>
              </a:rPr>
              <a:t>I</a:t>
            </a:r>
            <a:r>
              <a:rPr lang="en-US" sz="6099" dirty="0" smtClean="0">
                <a:solidFill>
                  <a:srgbClr val="FFFFFF"/>
                </a:solidFill>
                <a:latin typeface="Quicksand Bold"/>
              </a:rPr>
              <a:t>RIAMASIS 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DARBAS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5511" y="2695771"/>
            <a:ext cx="13795437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Tikslas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-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ištirti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geltonojo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raudonojo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svogūnų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ląsteles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optiniu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mikroskopu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pa</a:t>
            </a:r>
            <a:r>
              <a:rPr lang="lt-LT" sz="3599" dirty="0" smtClean="0">
                <a:solidFill>
                  <a:srgbClr val="FFFFFF"/>
                </a:solidFill>
                <a:latin typeface="Open Sans"/>
              </a:rPr>
              <a:t>lyginti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jų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struktūrą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5511" y="4634579"/>
            <a:ext cx="13795437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Priemonės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-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geltonasis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raudonasis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svogūnai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(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jų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plėvelės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),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skalperis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objektyviniai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 smtClean="0">
                <a:solidFill>
                  <a:srgbClr val="FFFFFF"/>
                </a:solidFill>
                <a:latin typeface="Open Sans"/>
              </a:rPr>
              <a:t>stikliukai</a:t>
            </a:r>
            <a:r>
              <a:rPr lang="lt-LT" sz="3599" dirty="0" smtClean="0">
                <a:solidFill>
                  <a:srgbClr val="FFFFFF"/>
                </a:solidFill>
                <a:latin typeface="Open Sans"/>
              </a:rPr>
              <a:t>.</a:t>
            </a:r>
            <a:endParaRPr lang="en-US" sz="3599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05511" y="6573386"/>
            <a:ext cx="13795437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Hipotezė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-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mūsų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manymu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raudonojo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svogūno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ląstelės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bus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violetinės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spalvos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, o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geltonojo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– </a:t>
            </a:r>
            <a:r>
              <a:rPr lang="en-US" sz="3599" dirty="0" err="1" smtClean="0">
                <a:solidFill>
                  <a:srgbClr val="FFFFFF"/>
                </a:solidFill>
                <a:latin typeface="Open Sans"/>
              </a:rPr>
              <a:t>baltos</a:t>
            </a:r>
            <a:r>
              <a:rPr lang="lt-LT" sz="3599" dirty="0" smtClean="0">
                <a:solidFill>
                  <a:srgbClr val="FFFFFF"/>
                </a:solidFill>
                <a:latin typeface="Open Sans"/>
              </a:rPr>
              <a:t>/šviesios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.</a:t>
            </a:r>
            <a:endParaRPr lang="en-US" sz="3599" dirty="0">
              <a:solidFill>
                <a:srgbClr val="FFFFFF"/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536639" y="4533900"/>
            <a:ext cx="2507939" cy="2558972"/>
          </a:xfrm>
          <a:custGeom>
            <a:avLst/>
            <a:gdLst/>
            <a:ahLst/>
            <a:cxnLst/>
            <a:rect l="l" t="t" r="r" b="b"/>
            <a:pathLst>
              <a:path w="2507939" h="2558972">
                <a:moveTo>
                  <a:pt x="0" y="0"/>
                </a:moveTo>
                <a:lnTo>
                  <a:pt x="2507939" y="0"/>
                </a:lnTo>
                <a:lnTo>
                  <a:pt x="2507939" y="2558972"/>
                </a:lnTo>
                <a:lnTo>
                  <a:pt x="0" y="2558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236" b="-1143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9509" y="4533900"/>
            <a:ext cx="2507939" cy="2558972"/>
          </a:xfrm>
          <a:custGeom>
            <a:avLst/>
            <a:gdLst/>
            <a:ahLst/>
            <a:cxnLst/>
            <a:rect l="l" t="t" r="r" b="b"/>
            <a:pathLst>
              <a:path w="2507939" h="2558972">
                <a:moveTo>
                  <a:pt x="0" y="0"/>
                </a:moveTo>
                <a:lnTo>
                  <a:pt x="2507939" y="0"/>
                </a:lnTo>
                <a:lnTo>
                  <a:pt x="2507939" y="2558972"/>
                </a:lnTo>
                <a:lnTo>
                  <a:pt x="0" y="2558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072" b="-1660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674565" y="4533900"/>
            <a:ext cx="2469435" cy="2558972"/>
          </a:xfrm>
          <a:custGeom>
            <a:avLst/>
            <a:gdLst/>
            <a:ahLst/>
            <a:cxnLst/>
            <a:rect l="l" t="t" r="r" b="b"/>
            <a:pathLst>
              <a:path w="2469435" h="2558972">
                <a:moveTo>
                  <a:pt x="0" y="0"/>
                </a:moveTo>
                <a:lnTo>
                  <a:pt x="2469435" y="0"/>
                </a:lnTo>
                <a:lnTo>
                  <a:pt x="2469435" y="2558972"/>
                </a:lnTo>
                <a:lnTo>
                  <a:pt x="0" y="25589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390" t="-34612" r="-20130" b="-3461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91650" y="4533900"/>
            <a:ext cx="2469435" cy="2558972"/>
          </a:xfrm>
          <a:custGeom>
            <a:avLst/>
            <a:gdLst/>
            <a:ahLst/>
            <a:cxnLst/>
            <a:rect l="l" t="t" r="r" b="b"/>
            <a:pathLst>
              <a:path w="2469435" h="2558972">
                <a:moveTo>
                  <a:pt x="0" y="0"/>
                </a:moveTo>
                <a:lnTo>
                  <a:pt x="2469435" y="0"/>
                </a:lnTo>
                <a:lnTo>
                  <a:pt x="2469435" y="2558972"/>
                </a:lnTo>
                <a:lnTo>
                  <a:pt x="0" y="25589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121" t="-27497" r="-6339" b="-2749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29442" y="4546600"/>
            <a:ext cx="2469435" cy="2558972"/>
          </a:xfrm>
          <a:custGeom>
            <a:avLst/>
            <a:gdLst/>
            <a:ahLst/>
            <a:cxnLst/>
            <a:rect l="l" t="t" r="r" b="b"/>
            <a:pathLst>
              <a:path w="2469435" h="2558972">
                <a:moveTo>
                  <a:pt x="0" y="0"/>
                </a:moveTo>
                <a:lnTo>
                  <a:pt x="2469435" y="0"/>
                </a:lnTo>
                <a:lnTo>
                  <a:pt x="2469435" y="2558972"/>
                </a:lnTo>
                <a:lnTo>
                  <a:pt x="0" y="25589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592" t="-33472" r="-27010" b="-5644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489735" y="4533900"/>
            <a:ext cx="2392057" cy="2558972"/>
          </a:xfrm>
          <a:custGeom>
            <a:avLst/>
            <a:gdLst/>
            <a:ahLst/>
            <a:cxnLst/>
            <a:rect l="l" t="t" r="r" b="b"/>
            <a:pathLst>
              <a:path w="2392057" h="2558972">
                <a:moveTo>
                  <a:pt x="0" y="0"/>
                </a:moveTo>
                <a:lnTo>
                  <a:pt x="2392057" y="0"/>
                </a:lnTo>
                <a:lnTo>
                  <a:pt x="2392057" y="2558972"/>
                </a:lnTo>
                <a:lnTo>
                  <a:pt x="0" y="25589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0948" r="-1762" b="-4359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981574" y="923925"/>
            <a:ext cx="9267825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 dirty="0">
                <a:solidFill>
                  <a:srgbClr val="FFFFFF"/>
                </a:solidFill>
                <a:latin typeface="Quicksand Bold"/>
              </a:rPr>
              <a:t>ŠIO TYRIMO DARBO EIGA: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8079" y="2439630"/>
            <a:ext cx="5578417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AutoNum type="arabicPeriod"/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 Su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skalperiu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perpjauti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svogūnus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nulupti</a:t>
            </a:r>
            <a:r>
              <a:rPr lang="lt-LT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jų 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tarpsluoksninę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plėvelę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06520" y="2439629"/>
            <a:ext cx="535456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2.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Uždėti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svogūno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plėveles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ant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objektyvinių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stikliukų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u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ž</a:t>
            </a:r>
            <a:r>
              <a:rPr lang="en-US" sz="3399" dirty="0" err="1" smtClean="0">
                <a:solidFill>
                  <a:srgbClr val="FFFFFF"/>
                </a:solidFill>
                <a:latin typeface="Open Sans"/>
              </a:rPr>
              <a:t>lašinti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vandens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10105" y="2439628"/>
            <a:ext cx="607789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3.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Padėti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stikliukus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objektyvu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ir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padidinti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400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kartų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  <p:pic>
        <p:nvPicPr>
          <p:cNvPr id="16" name="Paveikslėlis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0" b="24915"/>
          <a:stretch/>
        </p:blipFill>
        <p:spPr>
          <a:xfrm>
            <a:off x="7963975" y="7266266"/>
            <a:ext cx="2662392" cy="2546272"/>
          </a:xfrm>
          <a:prstGeom prst="rect">
            <a:avLst/>
          </a:prstGeom>
        </p:spPr>
      </p:pic>
      <p:pic>
        <p:nvPicPr>
          <p:cNvPr id="17" name="Paveikslėlis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0" b="12090"/>
          <a:stretch/>
        </p:blipFill>
        <p:spPr>
          <a:xfrm>
            <a:off x="2079038" y="7266266"/>
            <a:ext cx="2531298" cy="2546272"/>
          </a:xfrm>
          <a:prstGeom prst="rect">
            <a:avLst/>
          </a:prstGeom>
        </p:spPr>
      </p:pic>
      <p:pic>
        <p:nvPicPr>
          <p:cNvPr id="18" name="Paveikslėlis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" t="-10183" r="-1232" b="20364"/>
          <a:stretch/>
        </p:blipFill>
        <p:spPr>
          <a:xfrm>
            <a:off x="13924421" y="6926357"/>
            <a:ext cx="2410042" cy="2886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71647" y="3515597"/>
            <a:ext cx="4980322" cy="4256266"/>
          </a:xfrm>
          <a:custGeom>
            <a:avLst/>
            <a:gdLst/>
            <a:ahLst/>
            <a:cxnLst/>
            <a:rect l="l" t="t" r="r" b="b"/>
            <a:pathLst>
              <a:path w="4980322" h="4256266">
                <a:moveTo>
                  <a:pt x="0" y="0"/>
                </a:moveTo>
                <a:lnTo>
                  <a:pt x="4980322" y="0"/>
                </a:lnTo>
                <a:lnTo>
                  <a:pt x="4980322" y="4256267"/>
                </a:lnTo>
                <a:lnTo>
                  <a:pt x="0" y="42562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3579" t="-232206" r="-180002" b="-21943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050104" y="3515597"/>
            <a:ext cx="5013469" cy="4256266"/>
          </a:xfrm>
          <a:custGeom>
            <a:avLst/>
            <a:gdLst/>
            <a:ahLst/>
            <a:cxnLst/>
            <a:rect l="l" t="t" r="r" b="b"/>
            <a:pathLst>
              <a:path w="5013469" h="4256266">
                <a:moveTo>
                  <a:pt x="0" y="0"/>
                </a:moveTo>
                <a:lnTo>
                  <a:pt x="5013469" y="0"/>
                </a:lnTo>
                <a:lnTo>
                  <a:pt x="5013469" y="4256267"/>
                </a:lnTo>
                <a:lnTo>
                  <a:pt x="0" y="42562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7406" t="-200115" r="-94930" b="-17471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510876" y="3515597"/>
            <a:ext cx="4980322" cy="4256266"/>
          </a:xfrm>
          <a:custGeom>
            <a:avLst/>
            <a:gdLst/>
            <a:ahLst/>
            <a:cxnLst/>
            <a:rect l="l" t="t" r="r" b="b"/>
            <a:pathLst>
              <a:path w="4980322" h="4256266">
                <a:moveTo>
                  <a:pt x="0" y="0"/>
                </a:moveTo>
                <a:lnTo>
                  <a:pt x="4980322" y="0"/>
                </a:lnTo>
                <a:lnTo>
                  <a:pt x="4980322" y="4256267"/>
                </a:lnTo>
                <a:lnTo>
                  <a:pt x="0" y="42562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9744" t="-77662" r="-35223" b="-7971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20080" y="1299487"/>
            <a:ext cx="13647840" cy="1540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en-US" sz="5400">
                <a:solidFill>
                  <a:srgbClr val="FFFFFF"/>
                </a:solidFill>
                <a:latin typeface="Quicksand Bold"/>
              </a:rPr>
              <a:t> GELTONOJO SVOGŪNO LĄSTELĖS REZULTATAI: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0421" y="8726764"/>
            <a:ext cx="8347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Ląstelės yra baltos/šviesios spalvos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20080" y="1299487"/>
            <a:ext cx="13647840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5400" dirty="0" smtClean="0">
                <a:solidFill>
                  <a:srgbClr val="FFFFFF"/>
                </a:solidFill>
                <a:latin typeface="Quicksand Bold"/>
              </a:rPr>
              <a:t>RAUDONOJO</a:t>
            </a:r>
            <a:r>
              <a:rPr lang="en-US" sz="5400" dirty="0" smtClean="0">
                <a:solidFill>
                  <a:srgbClr val="FFFFFF"/>
                </a:solidFill>
                <a:latin typeface="Quicksand Bold"/>
              </a:rPr>
              <a:t> </a:t>
            </a:r>
            <a:r>
              <a:rPr lang="en-US" sz="5400" dirty="0">
                <a:solidFill>
                  <a:srgbClr val="FFFFFF"/>
                </a:solidFill>
                <a:latin typeface="Quicksand Bold"/>
              </a:rPr>
              <a:t>SVOGŪNO LĄSTELĖS REZULTATAI: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0421" y="8726764"/>
            <a:ext cx="7244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Ląstelės yra violetinės spalvos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aveikslėlis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7" t="11998" r="24943" b="45156"/>
          <a:stretch/>
        </p:blipFill>
        <p:spPr>
          <a:xfrm>
            <a:off x="6653839" y="3488708"/>
            <a:ext cx="4980321" cy="4309675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5" t="21624" r="43819" b="52043"/>
          <a:stretch/>
        </p:blipFill>
        <p:spPr>
          <a:xfrm>
            <a:off x="12420600" y="3523809"/>
            <a:ext cx="5013469" cy="4274574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3" t="34686" r="56137" b="41212"/>
          <a:stretch/>
        </p:blipFill>
        <p:spPr>
          <a:xfrm>
            <a:off x="771525" y="3523809"/>
            <a:ext cx="4953585" cy="427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2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299487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en-US" sz="5400">
                <a:solidFill>
                  <a:srgbClr val="FFFFFF"/>
                </a:solidFill>
                <a:latin typeface="Quicksand Bold"/>
              </a:rPr>
              <a:t>TYRIMO IŠVADOS: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40839" y="5780305"/>
            <a:ext cx="13257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Svogūnų ląstelių sandara yra vienoda, skiriasi tik jų spalva.</a:t>
            </a:r>
            <a:endParaRPr lang="en-US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4035" y="4067200"/>
            <a:ext cx="13350765" cy="12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1" indent="-571500">
              <a:buFont typeface="Arial" panose="020B0604020202020204" pitchFamily="34" charset="0"/>
              <a:buChar char="•"/>
            </a:pP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Hipotezė pasitvirtino, </a:t>
            </a:r>
            <a:r>
              <a:rPr lang="en-US" sz="3599" dirty="0" err="1" smtClean="0">
                <a:solidFill>
                  <a:srgbClr val="FFFFFF"/>
                </a:solidFill>
                <a:latin typeface="Open Sans"/>
              </a:rPr>
              <a:t>raudonojo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svogūno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ląstelės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lt-LT" sz="3599" dirty="0" smtClean="0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violetinės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spalvos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, o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geltonojo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–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baltos</a:t>
            </a:r>
            <a:r>
              <a:rPr lang="lt-LT" sz="3599" dirty="0">
                <a:solidFill>
                  <a:srgbClr val="FFFFFF"/>
                </a:solidFill>
                <a:latin typeface="Open Sans"/>
              </a:rPr>
              <a:t>/šviesios</a:t>
            </a:r>
            <a:r>
              <a:rPr lang="en-US" sz="3599" dirty="0" smtClean="0">
                <a:solidFill>
                  <a:srgbClr val="FFFFFF"/>
                </a:solidFill>
                <a:latin typeface="Open Sans"/>
              </a:rPr>
              <a:t>.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endParaRPr lang="en-US" sz="3599" dirty="0">
              <a:solidFill>
                <a:srgbClr val="FFFFFF"/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181100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6000" dirty="0" smtClean="0">
                <a:solidFill>
                  <a:srgbClr val="FFFFFF"/>
                </a:solidFill>
                <a:latin typeface="Quicksand Bold"/>
              </a:rPr>
              <a:t>Uždaviniai</a:t>
            </a:r>
            <a:r>
              <a:rPr lang="en-US" sz="6000" dirty="0" smtClean="0">
                <a:solidFill>
                  <a:srgbClr val="FFFFFF"/>
                </a:solidFill>
                <a:latin typeface="Quicksand Bold"/>
              </a:rPr>
              <a:t>:</a:t>
            </a:r>
            <a:endParaRPr lang="en-US" sz="6000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99" y="3431170"/>
            <a:ext cx="15240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Kaip mikroskopu 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turi naudotis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akinius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nešiojantys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žmonės – į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kuliarą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žiūrėti pro akinius ar be jų?</a:t>
            </a:r>
            <a:endParaRPr lang="en-US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22" y="3431170"/>
            <a:ext cx="768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1.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181100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6000" dirty="0" smtClean="0">
                <a:solidFill>
                  <a:srgbClr val="FFFFFF"/>
                </a:solidFill>
                <a:latin typeface="Quicksand Bold"/>
              </a:rPr>
              <a:t>Uždaviniai</a:t>
            </a:r>
            <a:r>
              <a:rPr lang="en-US" sz="6000" dirty="0" smtClean="0">
                <a:solidFill>
                  <a:srgbClr val="FFFFFF"/>
                </a:solidFill>
                <a:latin typeface="Quicksand Bold"/>
              </a:rPr>
              <a:t>:</a:t>
            </a:r>
            <a:endParaRPr lang="en-US" sz="6000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99" y="3431170"/>
            <a:ext cx="15240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Kaip mikroskopu 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turi naudotis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akinius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nešiojantys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žmonės – į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kuliarą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žiūrėti pro akinius ar be jų?</a:t>
            </a:r>
            <a:endParaRPr lang="en-US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90898" y="5132526"/>
            <a:ext cx="115062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solidFill>
                  <a:srgbClr val="92D050"/>
                </a:solidFill>
              </a:rPr>
              <a:t>Be akinių, nes mikroskopo okuliaras </a:t>
            </a:r>
            <a:r>
              <a:rPr lang="lt-LT" sz="3600" dirty="0">
                <a:solidFill>
                  <a:srgbClr val="92D050"/>
                </a:solidFill>
              </a:rPr>
              <a:t>yra sukurtas taip, kad užtikrintų optimalų vaizdo </a:t>
            </a:r>
            <a:r>
              <a:rPr lang="lt-LT" sz="3600" dirty="0" smtClean="0">
                <a:solidFill>
                  <a:srgbClr val="92D050"/>
                </a:solidFill>
              </a:rPr>
              <a:t>suvokimą, todėl </a:t>
            </a:r>
            <a:r>
              <a:rPr lang="lt-LT" sz="3600" dirty="0">
                <a:solidFill>
                  <a:srgbClr val="92D050"/>
                </a:solidFill>
              </a:rPr>
              <a:t>papildomi akiniai nebūtini ir gali net trukdyti tikslesniam stebėjimui.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22" y="3431170"/>
            <a:ext cx="768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1.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4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181100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6000" dirty="0" smtClean="0">
                <a:solidFill>
                  <a:srgbClr val="FFFFFF"/>
                </a:solidFill>
                <a:latin typeface="Quicksand Bold"/>
              </a:rPr>
              <a:t>Uždaviniai</a:t>
            </a:r>
            <a:r>
              <a:rPr lang="en-US" sz="6000" dirty="0" smtClean="0">
                <a:solidFill>
                  <a:srgbClr val="FFFFFF"/>
                </a:solidFill>
                <a:latin typeface="Quicksand Bold"/>
              </a:rPr>
              <a:t>:</a:t>
            </a:r>
            <a:endParaRPr lang="en-US" sz="6000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99" y="3431170"/>
            <a:ext cx="15240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Mikroskopo objektyvas didina 40 kartų.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Jei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realus ląstelės dydis yra 0,1mm, kokio dydžio ląstelė bus matoma per mikroskopą?</a:t>
            </a:r>
            <a:endParaRPr lang="lt-LT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22" y="3431170"/>
            <a:ext cx="768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2.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09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181100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6000" dirty="0" smtClean="0">
                <a:solidFill>
                  <a:srgbClr val="FFFFFF"/>
                </a:solidFill>
                <a:latin typeface="Quicksand Bold"/>
              </a:rPr>
              <a:t>Uždaviniai</a:t>
            </a:r>
            <a:r>
              <a:rPr lang="en-US" sz="6000" dirty="0" smtClean="0">
                <a:solidFill>
                  <a:srgbClr val="FFFFFF"/>
                </a:solidFill>
                <a:latin typeface="Quicksand Bold"/>
              </a:rPr>
              <a:t>:</a:t>
            </a:r>
            <a:endParaRPr lang="en-US" sz="6000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99" y="3431170"/>
            <a:ext cx="15240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Mikroskopo objektyvas didina 40 kartų.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Jei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realus ląstelės dydis yra 0,1mm, kokio dydžio ląstelė bus matoma per mikroskopą?</a:t>
            </a:r>
            <a:endParaRPr lang="lt-LT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22" y="3431170"/>
            <a:ext cx="768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2.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5552" y="5121811"/>
            <a:ext cx="45768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2D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0.1 mm x 40 = 4 </a:t>
            </a:r>
            <a:r>
              <a:rPr lang="en-US" sz="3600" dirty="0" smtClean="0">
                <a:solidFill>
                  <a:srgbClr val="92D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mm</a:t>
            </a:r>
            <a:endParaRPr lang="lt-LT" sz="3600" dirty="0" smtClean="0">
              <a:solidFill>
                <a:srgbClr val="92D05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endParaRPr lang="lt-LT" sz="3600" dirty="0" smtClean="0">
              <a:solidFill>
                <a:srgbClr val="92D05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algn="ctr"/>
            <a:r>
              <a:rPr lang="lt-LT" sz="3600" dirty="0" err="1" smtClean="0">
                <a:solidFill>
                  <a:srgbClr val="92D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Ats</a:t>
            </a:r>
            <a:r>
              <a:rPr lang="lt-LT" sz="3600" dirty="0" smtClean="0">
                <a:solidFill>
                  <a:srgbClr val="92D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.:  4mm</a:t>
            </a:r>
            <a:endParaRPr lang="en-US" sz="3600" dirty="0">
              <a:solidFill>
                <a:srgbClr val="92D05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1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181100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6000" dirty="0" smtClean="0">
                <a:solidFill>
                  <a:srgbClr val="FFFFFF"/>
                </a:solidFill>
                <a:latin typeface="Quicksand Bold"/>
              </a:rPr>
              <a:t>Uždaviniai</a:t>
            </a:r>
            <a:r>
              <a:rPr lang="en-US" sz="6000" dirty="0" smtClean="0">
                <a:solidFill>
                  <a:srgbClr val="FFFFFF"/>
                </a:solidFill>
                <a:latin typeface="Quicksand Bold"/>
              </a:rPr>
              <a:t>:</a:t>
            </a:r>
            <a:endParaRPr lang="en-US" sz="6000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99" y="3615835"/>
            <a:ext cx="15240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Ar vyresniems žmonėms yra sunkiau naudotis mikroskopu? Kodėl?</a:t>
            </a:r>
            <a:endParaRPr lang="en-US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22" y="3431170"/>
            <a:ext cx="768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3.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20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96465" y="8337319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499" y="0"/>
                </a:lnTo>
                <a:lnTo>
                  <a:pt x="3290499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38230" y="8726764"/>
            <a:ext cx="4374043" cy="1813240"/>
          </a:xfrm>
          <a:custGeom>
            <a:avLst/>
            <a:gdLst/>
            <a:ahLst/>
            <a:cxnLst/>
            <a:rect l="l" t="t" r="r" b="b"/>
            <a:pathLst>
              <a:path w="4374043" h="1813240">
                <a:moveTo>
                  <a:pt x="0" y="0"/>
                </a:moveTo>
                <a:lnTo>
                  <a:pt x="4374043" y="0"/>
                </a:lnTo>
                <a:lnTo>
                  <a:pt x="4374043" y="1813240"/>
                </a:lnTo>
                <a:lnTo>
                  <a:pt x="0" y="18132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50159" y="-893753"/>
            <a:ext cx="4311967" cy="1787506"/>
          </a:xfrm>
          <a:custGeom>
            <a:avLst/>
            <a:gdLst/>
            <a:ahLst/>
            <a:cxnLst/>
            <a:rect l="l" t="t" r="r" b="b"/>
            <a:pathLst>
              <a:path w="4311967" h="1787506">
                <a:moveTo>
                  <a:pt x="0" y="0"/>
                </a:moveTo>
                <a:lnTo>
                  <a:pt x="4311967" y="0"/>
                </a:lnTo>
                <a:lnTo>
                  <a:pt x="4311967" y="1787506"/>
                </a:lnTo>
                <a:lnTo>
                  <a:pt x="0" y="178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63573" y="3698749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2"/>
                </a:lnTo>
                <a:lnTo>
                  <a:pt x="0" y="2889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20080" y="1181100"/>
            <a:ext cx="13647840" cy="77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lt-LT" sz="6000" dirty="0" smtClean="0">
                <a:solidFill>
                  <a:srgbClr val="FFFFFF"/>
                </a:solidFill>
                <a:latin typeface="Quicksand Bold"/>
              </a:rPr>
              <a:t>Uždaviniai</a:t>
            </a:r>
            <a:r>
              <a:rPr lang="en-US" sz="6000" dirty="0" smtClean="0">
                <a:solidFill>
                  <a:srgbClr val="FFFFFF"/>
                </a:solidFill>
                <a:latin typeface="Quicksand Bold"/>
              </a:rPr>
              <a:t>:</a:t>
            </a:r>
            <a:endParaRPr lang="en-US" sz="6000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99" y="3615835"/>
            <a:ext cx="15240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Ar vyresniems žmonėms yra sunkiau naudotis mikroskopu? Kodėl?</a:t>
            </a:r>
            <a:endParaRPr lang="en-US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8322" y="3431170"/>
            <a:ext cx="7681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dirty="0" smtClean="0">
                <a:solidFill>
                  <a:schemeClr val="bg1"/>
                </a:solidFill>
              </a:rPr>
              <a:t>3.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55263" y="4446832"/>
            <a:ext cx="119774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sz="3600" dirty="0" smtClean="0">
                <a:solidFill>
                  <a:srgbClr val="92D050"/>
                </a:solidFill>
              </a:rPr>
              <a:t>Taip, </a:t>
            </a:r>
            <a:r>
              <a:rPr lang="lt-LT" sz="3600" dirty="0" smtClean="0">
                <a:solidFill>
                  <a:srgbClr val="92D050"/>
                </a:solidFill>
              </a:rPr>
              <a:t>nes: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lt-LT" sz="3600" dirty="0" smtClean="0">
                <a:solidFill>
                  <a:srgbClr val="92D050"/>
                </a:solidFill>
              </a:rPr>
              <a:t>Vyresni </a:t>
            </a:r>
            <a:r>
              <a:rPr lang="lt-LT" sz="3600" dirty="0">
                <a:solidFill>
                  <a:srgbClr val="92D050"/>
                </a:solidFill>
              </a:rPr>
              <a:t>žmonės gali turėti sunkumų su akių fokusavimu ir prisitaikymu prie mikroskopo o</a:t>
            </a:r>
            <a:r>
              <a:rPr lang="lt-LT" sz="3600" dirty="0" smtClean="0">
                <a:solidFill>
                  <a:srgbClr val="92D050"/>
                </a:solidFill>
              </a:rPr>
              <a:t>kuliaro, jų akys prisitaiko lėčiau.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lt-LT" sz="3600" dirty="0">
                <a:solidFill>
                  <a:srgbClr val="92D050"/>
                </a:solidFill>
              </a:rPr>
              <a:t>Vyresni žmonės dažnai patiria regos </a:t>
            </a:r>
            <a:r>
              <a:rPr lang="lt-LT" sz="3600" dirty="0" smtClean="0">
                <a:solidFill>
                  <a:srgbClr val="92D050"/>
                </a:solidFill>
              </a:rPr>
              <a:t>pokyčius, kurie </a:t>
            </a:r>
            <a:r>
              <a:rPr lang="lt-LT" sz="3600" dirty="0">
                <a:solidFill>
                  <a:srgbClr val="92D050"/>
                </a:solidFill>
              </a:rPr>
              <a:t>gali trukdyti jiems aiškiai matyti per </a:t>
            </a:r>
            <a:r>
              <a:rPr lang="lt-LT" sz="3600" dirty="0" smtClean="0">
                <a:solidFill>
                  <a:srgbClr val="92D050"/>
                </a:solidFill>
              </a:rPr>
              <a:t>mikroskopą, reikės geresnio apšvietimo.</a:t>
            </a:r>
          </a:p>
        </p:txBody>
      </p:sp>
    </p:spTree>
    <p:extLst>
      <p:ext uri="{BB962C8B-B14F-4D97-AF65-F5344CB8AC3E}">
        <p14:creationId xmlns:p14="http://schemas.microsoft.com/office/powerpoint/2010/main" val="148658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97296" y="263135"/>
            <a:ext cx="10157616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00" dirty="0" err="1">
                <a:solidFill>
                  <a:srgbClr val="FFFFFF"/>
                </a:solidFill>
                <a:latin typeface="Quicksand Bold"/>
              </a:rPr>
              <a:t>Uždavinių</a:t>
            </a:r>
            <a:r>
              <a:rPr lang="en-US" sz="6000" dirty="0">
                <a:solidFill>
                  <a:srgbClr val="FFFFFF"/>
                </a:solidFill>
                <a:latin typeface="Quicksand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Quicksand Bold"/>
              </a:rPr>
              <a:t>sprendimas</a:t>
            </a:r>
            <a:r>
              <a:rPr lang="en-US" sz="6000" dirty="0">
                <a:solidFill>
                  <a:srgbClr val="FFFFFF"/>
                </a:solidFill>
                <a:latin typeface="Quicksand Bold"/>
              </a:rPr>
              <a:t>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90692" y="2311733"/>
            <a:ext cx="1657648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Mikroskopo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objektyvo skersmuo yra 6 </a:t>
            </a:r>
            <a:r>
              <a:rPr lang="lt-LT" sz="36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mm, o </a:t>
            </a:r>
            <a:r>
              <a:rPr lang="lt-LT" sz="3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okuliaro – 10 mm. Ląstelės realus dydis 0.2 mm, kokio dydžio bus ląstelė, matoma per mikroskopą?</a:t>
            </a:r>
            <a:endParaRPr lang="lt-LT" sz="36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69250" y="4808211"/>
            <a:ext cx="670004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Open Sans"/>
                <a:ea typeface="Open Sans"/>
              </a:rPr>
              <a:t>Duota</a:t>
            </a:r>
            <a:r>
              <a:rPr lang="en-US" sz="3399" dirty="0">
                <a:solidFill>
                  <a:srgbClr val="FFFFFF"/>
                </a:solidFill>
                <a:latin typeface="Open Sans"/>
                <a:ea typeface="Open Sans"/>
              </a:rPr>
              <a:t>: </a:t>
            </a:r>
            <a:r>
              <a:rPr lang="lt-LT" sz="3399" dirty="0" err="1">
                <a:solidFill>
                  <a:srgbClr val="FFFFFF"/>
                </a:solidFill>
                <a:latin typeface="Open Sans"/>
                <a:ea typeface="Open Sans"/>
              </a:rPr>
              <a:t>d</a:t>
            </a:r>
            <a:r>
              <a:rPr lang="lt-LT" sz="1600" dirty="0" err="1" smtClean="0">
                <a:solidFill>
                  <a:srgbClr val="FFFFFF"/>
                </a:solidFill>
                <a:latin typeface="Open Sans"/>
                <a:ea typeface="Open Sans"/>
              </a:rPr>
              <a:t>objektyvo</a:t>
            </a:r>
            <a:r>
              <a:rPr lang="en-US" sz="3399" dirty="0" smtClean="0">
                <a:solidFill>
                  <a:srgbClr val="FFFFFF"/>
                </a:solidFill>
                <a:latin typeface="Open Sans"/>
                <a:ea typeface="Open Sans"/>
              </a:rPr>
              <a:t>=</a:t>
            </a:r>
            <a:r>
              <a:rPr lang="lt-LT" sz="3399" dirty="0" smtClean="0">
                <a:solidFill>
                  <a:srgbClr val="FFFFFF"/>
                </a:solidFill>
                <a:latin typeface="Open Sans"/>
                <a:ea typeface="Open Sans"/>
              </a:rPr>
              <a:t>6m</a:t>
            </a:r>
            <a:r>
              <a:rPr lang="en-US" sz="3399" dirty="0" smtClean="0">
                <a:solidFill>
                  <a:srgbClr val="FFFFFF"/>
                </a:solidFill>
                <a:latin typeface="Open Sans"/>
                <a:ea typeface="Open Sans"/>
              </a:rPr>
              <a:t>m</a:t>
            </a:r>
            <a:r>
              <a:rPr lang="en-US" sz="3399" dirty="0">
                <a:solidFill>
                  <a:srgbClr val="FFFFFF"/>
                </a:solidFill>
                <a:latin typeface="Open Sans"/>
                <a:ea typeface="Open Sans"/>
              </a:rPr>
              <a:t>, </a:t>
            </a:r>
          </a:p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             </a:t>
            </a:r>
            <a:r>
              <a:rPr lang="lt-LT" sz="3399" dirty="0" err="1">
                <a:solidFill>
                  <a:srgbClr val="FFFFFF"/>
                </a:solidFill>
                <a:latin typeface="Open Sans"/>
              </a:rPr>
              <a:t>d</a:t>
            </a:r>
            <a:r>
              <a:rPr lang="lt-LT" sz="1600" dirty="0" err="1" smtClean="0">
                <a:solidFill>
                  <a:srgbClr val="FFFFFF"/>
                </a:solidFill>
                <a:latin typeface="Open Sans"/>
              </a:rPr>
              <a:t>okuliaro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=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10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mm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880972" y="6265844"/>
            <a:ext cx="506262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5943600" y="4354206"/>
            <a:ext cx="0" cy="3884692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2209800" y="6633915"/>
            <a:ext cx="354628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Rasti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: </a:t>
            </a:r>
            <a:r>
              <a:rPr lang="lt-LT" sz="2400" dirty="0" smtClean="0">
                <a:solidFill>
                  <a:srgbClr val="FFFFFF"/>
                </a:solidFill>
                <a:latin typeface="Open Sans"/>
              </a:rPr>
              <a:t>per mikroskopą matomos ląstelės dydį</a:t>
            </a:r>
            <a:endParaRPr lang="en-US" sz="240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24600" y="4565174"/>
            <a:ext cx="1130312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ru-RU" sz="3200" dirty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Г</a:t>
            </a:r>
            <a:r>
              <a:rPr lang="lt-LT" sz="3200" dirty="0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=</a:t>
            </a:r>
            <a:r>
              <a:rPr lang="lt-LT" sz="3200" dirty="0" err="1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</a:t>
            </a:r>
            <a:r>
              <a:rPr lang="lt-LT" sz="1600" dirty="0" err="1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okuliaro</a:t>
            </a:r>
            <a:r>
              <a:rPr lang="lt-LT" sz="3200" dirty="0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/</a:t>
            </a:r>
            <a:r>
              <a:rPr lang="lt-LT" sz="3200" dirty="0" err="1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</a:t>
            </a:r>
            <a:r>
              <a:rPr lang="lt-LT" sz="1600" dirty="0" err="1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objektyvo</a:t>
            </a:r>
            <a:r>
              <a:rPr lang="en-US" sz="16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​</a:t>
            </a:r>
            <a:endParaRPr lang="lt-LT" sz="1600" dirty="0" smtClean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>
              <a:lnSpc>
                <a:spcPts val="4759"/>
              </a:lnSpc>
            </a:pPr>
            <a:r>
              <a:rPr lang="ru-RU" sz="32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Г</a:t>
            </a:r>
            <a:r>
              <a:rPr lang="en-US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=10mm</a:t>
            </a:r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/</a:t>
            </a:r>
            <a:r>
              <a:rPr lang="en-US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6mm​</a:t>
            </a:r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=</a:t>
            </a:r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0.6</a:t>
            </a:r>
            <a:r>
              <a:rPr lang="lt-LT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karto</a:t>
            </a:r>
            <a:endParaRPr lang="en-US" sz="32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324600" y="6265844"/>
            <a:ext cx="817892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lt-LT" sz="2400" dirty="0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Ląstelės m</a:t>
            </a:r>
            <a:r>
              <a:rPr lang="en-US" sz="2400" dirty="0" err="1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atmuo</a:t>
            </a:r>
            <a:r>
              <a:rPr lang="en-US" sz="3200" dirty="0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=</a:t>
            </a:r>
            <a:r>
              <a:rPr lang="lt-LT" sz="3200" dirty="0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Realus </a:t>
            </a:r>
            <a:r>
              <a:rPr lang="en-US" sz="3200" dirty="0" err="1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dydis</a:t>
            </a:r>
            <a:r>
              <a:rPr lang="en-US" sz="3200" dirty="0" smtClean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×</a:t>
            </a:r>
            <a:r>
              <a:rPr lang="ru-RU" sz="3200" dirty="0">
                <a:solidFill>
                  <a:srgbClr val="FF33CC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Г</a:t>
            </a:r>
            <a:endParaRPr lang="lt-LT" sz="3200" dirty="0">
              <a:solidFill>
                <a:srgbClr val="FF33CC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>
              <a:lnSpc>
                <a:spcPts val="4759"/>
              </a:lnSpc>
            </a:pPr>
            <a:r>
              <a:rPr lang="lt-LT" sz="24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Ląstelės matmuo=</a:t>
            </a:r>
            <a:r>
              <a:rPr lang="en-US" sz="32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0.2mm×0.6=0.12mm</a:t>
            </a:r>
            <a:endParaRPr lang="en-US" sz="32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1061763" y="7511872"/>
            <a:ext cx="1828800" cy="4762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3"/>
          <p:cNvSpPr txBox="1"/>
          <p:nvPr/>
        </p:nvSpPr>
        <p:spPr>
          <a:xfrm>
            <a:off x="321331" y="2171700"/>
            <a:ext cx="8290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6000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4</a:t>
            </a:r>
            <a:r>
              <a:rPr lang="lt-LT" sz="60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.</a:t>
            </a:r>
            <a:endParaRPr lang="en-US" sz="60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416" y="9150303"/>
            <a:ext cx="8059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solidFill>
                  <a:srgbClr val="FF33CC"/>
                </a:solidFill>
              </a:rPr>
              <a:t>d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chemeClr val="bg1"/>
                </a:solidFill>
              </a:rPr>
              <a:t>– skersmuo;   </a:t>
            </a:r>
            <a:r>
              <a:rPr lang="ru-RU" sz="3600" dirty="0" smtClean="0">
                <a:solidFill>
                  <a:srgbClr val="FF33CC"/>
                </a:solidFill>
              </a:rPr>
              <a:t>Г</a:t>
            </a:r>
            <a:r>
              <a:rPr lang="lt-LT" sz="3600" dirty="0" smtClean="0"/>
              <a:t> </a:t>
            </a:r>
            <a:r>
              <a:rPr lang="lt-LT" sz="3600" dirty="0" smtClean="0">
                <a:solidFill>
                  <a:schemeClr val="bg1"/>
                </a:solidFill>
              </a:rPr>
              <a:t>– didinimas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0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765675" y="5067300"/>
            <a:ext cx="329391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FF66C4"/>
                </a:solidFill>
                <a:latin typeface="Open Sans"/>
              </a:rPr>
              <a:t>R = 1.22⋅ λ / </a:t>
            </a:r>
            <a:r>
              <a:rPr lang="lt-LT" sz="3999" dirty="0" smtClean="0">
                <a:solidFill>
                  <a:srgbClr val="FF66C4"/>
                </a:solidFill>
                <a:latin typeface="Open Sans"/>
              </a:rPr>
              <a:t>d</a:t>
            </a:r>
            <a:endParaRPr lang="en-US" sz="3999" dirty="0">
              <a:solidFill>
                <a:srgbClr val="FF66C4"/>
              </a:solidFill>
              <a:latin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3915" y="8033080"/>
            <a:ext cx="18016536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66C4"/>
                </a:solidFill>
                <a:latin typeface="Open Sans"/>
              </a:rPr>
              <a:t>R 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-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minimalus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atstumas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tarp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dviejų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taškų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kuriuos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gali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atskirti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kaip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atskirus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,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FF66C4"/>
                </a:solidFill>
                <a:latin typeface="Open Sans"/>
              </a:rPr>
              <a:t>λ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-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naudojamos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šviesos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bangos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ilgis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lt-LT" sz="3399" dirty="0">
                <a:solidFill>
                  <a:srgbClr val="FF66C4"/>
                </a:solidFill>
                <a:latin typeface="Open Sans"/>
              </a:rPr>
              <a:t>d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-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objektyvo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skersmuo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97296" y="263135"/>
            <a:ext cx="10157616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00" dirty="0" err="1">
                <a:solidFill>
                  <a:srgbClr val="FFFFFF"/>
                </a:solidFill>
                <a:latin typeface="Quicksand Bold"/>
              </a:rPr>
              <a:t>Uždavinių</a:t>
            </a:r>
            <a:r>
              <a:rPr lang="en-US" sz="6000" dirty="0">
                <a:solidFill>
                  <a:srgbClr val="FFFFFF"/>
                </a:solidFill>
                <a:latin typeface="Quicksand Bold"/>
              </a:rPr>
              <a:t> </a:t>
            </a:r>
            <a:r>
              <a:rPr lang="en-US" sz="6000" dirty="0" err="1">
                <a:solidFill>
                  <a:srgbClr val="FFFFFF"/>
                </a:solidFill>
                <a:latin typeface="Quicksand Bold"/>
              </a:rPr>
              <a:t>sprendimas</a:t>
            </a:r>
            <a:r>
              <a:rPr lang="en-US" sz="6000" dirty="0">
                <a:solidFill>
                  <a:srgbClr val="FFFFFF"/>
                </a:solidFill>
                <a:latin typeface="Quicksand Bold"/>
              </a:rPr>
              <a:t>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5644" y="1775071"/>
            <a:ext cx="16713078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29" lvl="1" algn="l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objektyvo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skersmuo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5 mm, o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šviesos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bangos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ilgis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, kuris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naudojamas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šviesos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šaltiniui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500 nm.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Apskaičiuokite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mikroskopo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rezoliuciją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7019" y="4004310"/>
            <a:ext cx="670004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Open Sans"/>
                <a:ea typeface="Open Sans"/>
              </a:rPr>
              <a:t>Duota</a:t>
            </a:r>
            <a:r>
              <a:rPr lang="en-US" sz="3399" dirty="0">
                <a:solidFill>
                  <a:srgbClr val="FFFFFF"/>
                </a:solidFill>
                <a:latin typeface="Open Sans"/>
                <a:ea typeface="Open Sans"/>
              </a:rPr>
              <a:t>: 𝜆=500 nm, </a:t>
            </a:r>
          </a:p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             </a:t>
            </a:r>
            <a:r>
              <a:rPr lang="lt-LT" sz="3399" dirty="0" smtClean="0">
                <a:solidFill>
                  <a:srgbClr val="FFFFFF"/>
                </a:solidFill>
                <a:latin typeface="Open Sans"/>
              </a:rPr>
              <a:t>d</a:t>
            </a:r>
            <a:r>
              <a:rPr lang="en-US" sz="3399" dirty="0" smtClean="0">
                <a:solidFill>
                  <a:srgbClr val="FFFFFF"/>
                </a:solidFill>
                <a:latin typeface="Open Sans"/>
              </a:rPr>
              <a:t>=5mm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271464" y="5534025"/>
            <a:ext cx="506262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5353142" y="3502779"/>
            <a:ext cx="0" cy="3884692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2057552" y="5746750"/>
            <a:ext cx="247948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Rasti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: R?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65675" y="3799933"/>
            <a:ext cx="522085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 Italics"/>
              </a:rPr>
              <a:t> λ</a:t>
            </a:r>
            <a:r>
              <a:rPr lang="en-US" sz="3399" dirty="0">
                <a:solidFill>
                  <a:srgbClr val="FFFFFF"/>
                </a:solidFill>
                <a:latin typeface="Open Sans"/>
                <a:ea typeface="Open Sans"/>
              </a:rPr>
              <a:t>=500nm=500×10^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−9m</a:t>
            </a:r>
          </a:p>
          <a:p>
            <a:pPr algn="l">
              <a:lnSpc>
                <a:spcPts val="4759"/>
              </a:lnSpc>
            </a:pPr>
            <a:r>
              <a:rPr lang="lt-LT" sz="3399" dirty="0">
                <a:solidFill>
                  <a:srgbClr val="FFFFFF"/>
                </a:solidFill>
                <a:latin typeface="Open Sans"/>
                <a:ea typeface="Open Sans"/>
              </a:rPr>
              <a:t>d</a:t>
            </a:r>
            <a:r>
              <a:rPr lang="en-US" sz="3399" dirty="0" smtClean="0">
                <a:solidFill>
                  <a:srgbClr val="FFFFFF"/>
                </a:solidFill>
                <a:latin typeface="Open Sans"/>
                <a:ea typeface="Open Sans"/>
              </a:rPr>
              <a:t>=5mm=5×10</a:t>
            </a:r>
            <a:r>
              <a:rPr lang="en-US" sz="3399" dirty="0">
                <a:solidFill>
                  <a:srgbClr val="FFFFFF"/>
                </a:solidFill>
                <a:latin typeface="Open Sans"/>
                <a:ea typeface="Open Sans"/>
              </a:rPr>
              <a:t>^−3m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65675" y="5824795"/>
            <a:ext cx="10089115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</a:rPr>
              <a:t>R = 1,22×500×10^-9 / 5×10^-3 = 1,22×100×10^-6 = = 1,22×100μm = 0,122μm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771962" y="7200900"/>
            <a:ext cx="2243988" cy="9525"/>
          </a:xfrm>
          <a:prstGeom prst="line">
            <a:avLst/>
          </a:prstGeom>
          <a:ln w="1143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3"/>
          <p:cNvSpPr txBox="1"/>
          <p:nvPr/>
        </p:nvSpPr>
        <p:spPr>
          <a:xfrm>
            <a:off x="341651" y="1775071"/>
            <a:ext cx="8290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6000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5.</a:t>
            </a:r>
            <a:endParaRPr lang="en-US" sz="6000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5175477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 smtClean="0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lt-LT" sz="6099" dirty="0">
                <a:solidFill>
                  <a:srgbClr val="FFFFFF"/>
                </a:solidFill>
                <a:latin typeface="Quicksand Bold"/>
              </a:rPr>
              <a:t>!</a:t>
            </a:r>
            <a:endParaRPr lang="en-US" sz="6099" dirty="0">
              <a:solidFill>
                <a:srgbClr val="FFFFFF"/>
              </a:solidFill>
              <a:latin typeface="Quicksand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053837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8537" y="9022005"/>
            <a:ext cx="1045223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4919662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041923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08986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5453062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041923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08986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68140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6496233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061457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145928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4264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5748461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8882062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069077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12796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2740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767261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905141" y="3398482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7ED957"/>
                </a:solidFill>
                <a:latin typeface="Open Sans"/>
              </a:rPr>
              <a:t>Raudonuosius kraujo kūnelius ir bakterijas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5529262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124309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145928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2740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843461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905141" y="3398482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7ED957"/>
                </a:solidFill>
                <a:latin typeface="Open Sans"/>
              </a:rPr>
              <a:t>Raudonuosius kraujo kūnelius ir bakterijas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57049" y="4993602"/>
            <a:ext cx="529526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Iki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kelių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tūkst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.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kartų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6871235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174642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08986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910889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118524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905141" y="3398482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7ED957"/>
                </a:solidFill>
                <a:latin typeface="Open Sans"/>
              </a:rPr>
              <a:t>Raudonuosius kraujo kūnelius ir bakterijas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57049" y="4993602"/>
            <a:ext cx="526256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Iki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kelių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tūkst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.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kartų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214436" y="5783542"/>
            <a:ext cx="407356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Elektronų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srautą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7625638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124309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03652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94932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432834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745576" y="3357207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7ED957"/>
                </a:solidFill>
                <a:latin typeface="Open Sans"/>
              </a:rPr>
              <a:t>Raudonuosius kraujo kūnelius ir bakterijas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57049" y="4993602"/>
            <a:ext cx="526256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Iki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kelių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tūkst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.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kartų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214436" y="5783542"/>
            <a:ext cx="437836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Elektronų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srautą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676863" y="6573482"/>
            <a:ext cx="491593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Optiniai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mikroskopai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6138862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10047711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009373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2740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656097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745576" y="3357207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7ED957"/>
                </a:solidFill>
                <a:latin typeface="Open Sans"/>
              </a:rPr>
              <a:t>Raudonuosius kraujo kūnelius ir bakterijas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57049" y="4993602"/>
            <a:ext cx="488795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Iki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kelių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tūkst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.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kartų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214436" y="5783542"/>
            <a:ext cx="399663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Elektronų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srautą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676863" y="6573482"/>
            <a:ext cx="461113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Optiniai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mikroskopai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168062" y="7396442"/>
            <a:ext cx="7043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Stereoskopiniai mikroskopai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6062662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986195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1051767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775090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79692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432834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745576" y="3357207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7ED957"/>
                </a:solidFill>
                <a:latin typeface="Open Sans"/>
              </a:rPr>
              <a:t>Raudonuosius kraujo kūnelius ir bakterijas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57049" y="4993602"/>
            <a:ext cx="496415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Iki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kelių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tūkst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.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kartų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214436" y="5783542"/>
            <a:ext cx="407356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Elektronų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srautą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676863" y="6573482"/>
            <a:ext cx="453420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Optiniai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mikroskopai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168062" y="7396442"/>
            <a:ext cx="7043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Stereoskopiniai mikroskopai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501535" y="8217259"/>
            <a:ext cx="978646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Medicinoje,biologijoje,chemijoje,kriminalistikoje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19938" y="444182"/>
            <a:ext cx="5986462" cy="1005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 dirty="0" err="1">
                <a:solidFill>
                  <a:srgbClr val="FFFFFF"/>
                </a:solidFill>
                <a:latin typeface="Quicksand Bold"/>
              </a:rPr>
              <a:t>Pasitikrink</a:t>
            </a:r>
            <a:r>
              <a:rPr lang="en-US" sz="6099" dirty="0">
                <a:solidFill>
                  <a:srgbClr val="FFFFFF"/>
                </a:solidFill>
                <a:latin typeface="Quicksand Bold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0628" y="1701761"/>
            <a:ext cx="9602541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AutoNum type="arabicPeriod"/>
            </a:pPr>
            <a:r>
              <a:rPr lang="en-US" sz="3599" dirty="0" err="1">
                <a:solidFill>
                  <a:srgbClr val="FFFFFF"/>
                </a:solidFill>
                <a:latin typeface="Open Sans"/>
              </a:rPr>
              <a:t>Kas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1590m.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išrado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pirmąjį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Open Sans"/>
              </a:rPr>
              <a:t>mikroskopą</a:t>
            </a:r>
            <a:r>
              <a:rPr lang="en-US" sz="35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537" y="2524721"/>
            <a:ext cx="8042375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2.  Koks buvo pirmasis mikroskopas?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8537" y="3347682"/>
            <a:ext cx="954405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3. Kaip vadinasi Roberto Huko tyrimų knyga?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8537" y="4170642"/>
            <a:ext cx="1425867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4. Ką savo mikroskopu 1667m. atrado Antonijus van Levenhukas?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3739" y="6573482"/>
            <a:ext cx="12832432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7. Kokie mikroskopai dažniausiai yra naudojami mokyklose?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537" y="7396442"/>
            <a:ext cx="1010132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8. Kokie mikroskopai yra naudojami medicinai?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537" y="8219402"/>
            <a:ext cx="782539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Open Sans"/>
              </a:rPr>
              <a:t>9. Kur yra naudojama mikroskopija?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6127" y="9042363"/>
            <a:ext cx="972221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>
                <a:solidFill>
                  <a:srgbClr val="FFFFFF"/>
                </a:solidFill>
                <a:latin typeface="Open Sans"/>
              </a:rPr>
              <a:t>10. Kam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mikroskope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yra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reikalingas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Open Sans"/>
              </a:rPr>
              <a:t>veidrodis</a:t>
            </a:r>
            <a:r>
              <a:rPr lang="en-US" sz="3399" dirty="0">
                <a:solidFill>
                  <a:srgbClr val="FFFFFF"/>
                </a:solidFill>
                <a:latin typeface="Open Sans"/>
              </a:rPr>
              <a:t>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8537" y="5783542"/>
            <a:ext cx="13162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6. Kokį srautą naudoja elektroniniai mikroskopai didinami vaizdą?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537" y="4993602"/>
            <a:ext cx="114668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</a:rPr>
              <a:t>5. Kiek kartų vaizdą gali padidinti šviesinis mikroskopas?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01409" y="1750656"/>
            <a:ext cx="801882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Optikai Hansas ir Zacharijas Jansenai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70911" y="2557107"/>
            <a:ext cx="80454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Vamzdis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su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dviem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įstatytais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lęšiais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558339" y="3363557"/>
            <a:ext cx="3118524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Mikrografija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745576" y="3357207"/>
            <a:ext cx="307466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 err="1">
                <a:solidFill>
                  <a:srgbClr val="7ED957"/>
                </a:solidFill>
                <a:latin typeface="Open Sans"/>
              </a:rPr>
              <a:t>Raudonuosius</a:t>
            </a:r>
            <a:r>
              <a:rPr lang="en-US" sz="3200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7ED957"/>
                </a:solidFill>
                <a:latin typeface="Open Sans"/>
              </a:rPr>
              <a:t>kraujo</a:t>
            </a:r>
            <a:r>
              <a:rPr lang="en-US" sz="3200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7ED957"/>
                </a:solidFill>
                <a:latin typeface="Open Sans"/>
              </a:rPr>
              <a:t>kūnelius</a:t>
            </a:r>
            <a:r>
              <a:rPr lang="en-US" sz="3200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7ED957"/>
                </a:solidFill>
                <a:latin typeface="Open Sans"/>
              </a:rPr>
              <a:t>ir</a:t>
            </a:r>
            <a:r>
              <a:rPr lang="en-US" sz="3200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7ED957"/>
                </a:solidFill>
                <a:latin typeface="Open Sans"/>
              </a:rPr>
              <a:t>bakterijas</a:t>
            </a:r>
            <a:endParaRPr lang="en-US" sz="3200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257049" y="4993602"/>
            <a:ext cx="481175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Iki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kelių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tūkst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.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kartų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214436" y="5783542"/>
            <a:ext cx="38882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Elektronų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srautą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676863" y="6573482"/>
            <a:ext cx="453420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Optiniai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mikroskopai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168062" y="7396442"/>
            <a:ext cx="704300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7ED957"/>
                </a:solidFill>
                <a:latin typeface="Open Sans"/>
              </a:rPr>
              <a:t>Stereoskopiniai mikroskopai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577002" y="8217259"/>
            <a:ext cx="963406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Medicinoje,biologijoje,chemijoje,kriminalistikoje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374740" y="9009343"/>
            <a:ext cx="590816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7ED957"/>
                </a:solidFill>
                <a:latin typeface="Open Sans"/>
              </a:rPr>
              <a:t>Kad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atspindėtų</a:t>
            </a:r>
            <a:r>
              <a:rPr lang="en-US" sz="3399" dirty="0">
                <a:solidFill>
                  <a:srgbClr val="7ED957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7ED957"/>
                </a:solidFill>
                <a:latin typeface="Open Sans"/>
              </a:rPr>
              <a:t>šviesą</a:t>
            </a:r>
            <a:endParaRPr lang="en-US" sz="3399" dirty="0">
              <a:solidFill>
                <a:srgbClr val="7ED957"/>
              </a:solidFill>
              <a:latin typeface="Open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8449183"/>
            <a:ext cx="2916026" cy="3188497"/>
          </a:xfrm>
          <a:custGeom>
            <a:avLst/>
            <a:gdLst/>
            <a:ahLst/>
            <a:cxnLst/>
            <a:rect l="l" t="t" r="r" b="b"/>
            <a:pathLst>
              <a:path w="2916026" h="3188497">
                <a:moveTo>
                  <a:pt x="0" y="0"/>
                </a:moveTo>
                <a:lnTo>
                  <a:pt x="2916026" y="0"/>
                </a:lnTo>
                <a:lnTo>
                  <a:pt x="2916026" y="3188497"/>
                </a:lnTo>
                <a:lnTo>
                  <a:pt x="0" y="31884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914" y="252317"/>
            <a:ext cx="3375295" cy="1354317"/>
          </a:xfrm>
          <a:custGeom>
            <a:avLst/>
            <a:gdLst/>
            <a:ahLst/>
            <a:cxnLst/>
            <a:rect l="l" t="t" r="r" b="b"/>
            <a:pathLst>
              <a:path w="3375295" h="1354317">
                <a:moveTo>
                  <a:pt x="0" y="0"/>
                </a:moveTo>
                <a:lnTo>
                  <a:pt x="3375295" y="0"/>
                </a:lnTo>
                <a:lnTo>
                  <a:pt x="3375295" y="1354318"/>
                </a:lnTo>
                <a:lnTo>
                  <a:pt x="0" y="13543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601255" y="8449183"/>
            <a:ext cx="2329628" cy="2304214"/>
          </a:xfrm>
          <a:custGeom>
            <a:avLst/>
            <a:gdLst/>
            <a:ahLst/>
            <a:cxnLst/>
            <a:rect l="l" t="t" r="r" b="b"/>
            <a:pathLst>
              <a:path w="2329628" h="2304214">
                <a:moveTo>
                  <a:pt x="0" y="0"/>
                </a:moveTo>
                <a:lnTo>
                  <a:pt x="2329628" y="0"/>
                </a:lnTo>
                <a:lnTo>
                  <a:pt x="2329628" y="2304214"/>
                </a:lnTo>
                <a:lnTo>
                  <a:pt x="0" y="2304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00039" y="929476"/>
            <a:ext cx="2520812" cy="3754258"/>
          </a:xfrm>
          <a:custGeom>
            <a:avLst/>
            <a:gdLst/>
            <a:ahLst/>
            <a:cxnLst/>
            <a:rect l="l" t="t" r="r" b="b"/>
            <a:pathLst>
              <a:path w="2520812" h="3754258">
                <a:moveTo>
                  <a:pt x="0" y="0"/>
                </a:moveTo>
                <a:lnTo>
                  <a:pt x="2520812" y="0"/>
                </a:lnTo>
                <a:lnTo>
                  <a:pt x="2520812" y="3754258"/>
                </a:lnTo>
                <a:lnTo>
                  <a:pt x="0" y="37542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40194" y="-1604172"/>
            <a:ext cx="3651751" cy="3479123"/>
          </a:xfrm>
          <a:custGeom>
            <a:avLst/>
            <a:gdLst/>
            <a:ahLst/>
            <a:cxnLst/>
            <a:rect l="l" t="t" r="r" b="b"/>
            <a:pathLst>
              <a:path w="3651751" h="3479123">
                <a:moveTo>
                  <a:pt x="0" y="0"/>
                </a:moveTo>
                <a:lnTo>
                  <a:pt x="3651750" y="0"/>
                </a:lnTo>
                <a:lnTo>
                  <a:pt x="3651750" y="3479122"/>
                </a:lnTo>
                <a:lnTo>
                  <a:pt x="0" y="34791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348932" y="5395619"/>
            <a:ext cx="988244" cy="3053564"/>
          </a:xfrm>
          <a:custGeom>
            <a:avLst/>
            <a:gdLst/>
            <a:ahLst/>
            <a:cxnLst/>
            <a:rect l="l" t="t" r="r" b="b"/>
            <a:pathLst>
              <a:path w="988244" h="3053564">
                <a:moveTo>
                  <a:pt x="0" y="0"/>
                </a:moveTo>
                <a:lnTo>
                  <a:pt x="988244" y="0"/>
                </a:lnTo>
                <a:lnTo>
                  <a:pt x="988244" y="3053564"/>
                </a:lnTo>
                <a:lnTo>
                  <a:pt x="0" y="3053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78514" y="8977148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500" y="0"/>
                </a:lnTo>
                <a:lnTo>
                  <a:pt x="3290500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564414" y="9258300"/>
            <a:ext cx="4740262" cy="1965054"/>
          </a:xfrm>
          <a:custGeom>
            <a:avLst/>
            <a:gdLst/>
            <a:ahLst/>
            <a:cxnLst/>
            <a:rect l="l" t="t" r="r" b="b"/>
            <a:pathLst>
              <a:path w="4740262" h="1965054">
                <a:moveTo>
                  <a:pt x="0" y="0"/>
                </a:moveTo>
                <a:lnTo>
                  <a:pt x="4740262" y="0"/>
                </a:lnTo>
                <a:lnTo>
                  <a:pt x="4740262" y="1965054"/>
                </a:lnTo>
                <a:lnTo>
                  <a:pt x="0" y="196505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972572" y="-949396"/>
            <a:ext cx="5042144" cy="2090198"/>
          </a:xfrm>
          <a:custGeom>
            <a:avLst/>
            <a:gdLst/>
            <a:ahLst/>
            <a:cxnLst/>
            <a:rect l="l" t="t" r="r" b="b"/>
            <a:pathLst>
              <a:path w="5042144" h="2090198">
                <a:moveTo>
                  <a:pt x="0" y="0"/>
                </a:moveTo>
                <a:lnTo>
                  <a:pt x="5042144" y="0"/>
                </a:lnTo>
                <a:lnTo>
                  <a:pt x="5042144" y="2090198"/>
                </a:lnTo>
                <a:lnTo>
                  <a:pt x="0" y="20901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95079" y="-2411695"/>
            <a:ext cx="3290500" cy="3552497"/>
          </a:xfrm>
          <a:custGeom>
            <a:avLst/>
            <a:gdLst/>
            <a:ahLst/>
            <a:cxnLst/>
            <a:rect l="l" t="t" r="r" b="b"/>
            <a:pathLst>
              <a:path w="3290500" h="3552497">
                <a:moveTo>
                  <a:pt x="0" y="0"/>
                </a:moveTo>
                <a:lnTo>
                  <a:pt x="3290500" y="0"/>
                </a:lnTo>
                <a:lnTo>
                  <a:pt x="3290500" y="3552497"/>
                </a:lnTo>
                <a:lnTo>
                  <a:pt x="0" y="35524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259300" y="5395619"/>
            <a:ext cx="3307270" cy="4114800"/>
          </a:xfrm>
          <a:custGeom>
            <a:avLst/>
            <a:gdLst/>
            <a:ahLst/>
            <a:cxnLst/>
            <a:rect l="l" t="t" r="r" b="b"/>
            <a:pathLst>
              <a:path w="3307270" h="4114800">
                <a:moveTo>
                  <a:pt x="0" y="0"/>
                </a:moveTo>
                <a:lnTo>
                  <a:pt x="3307270" y="0"/>
                </a:lnTo>
                <a:lnTo>
                  <a:pt x="33072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224427" y="1874950"/>
            <a:ext cx="2448853" cy="2889502"/>
          </a:xfrm>
          <a:custGeom>
            <a:avLst/>
            <a:gdLst/>
            <a:ahLst/>
            <a:cxnLst/>
            <a:rect l="l" t="t" r="r" b="b"/>
            <a:pathLst>
              <a:path w="2448853" h="2889502">
                <a:moveTo>
                  <a:pt x="0" y="0"/>
                </a:moveTo>
                <a:lnTo>
                  <a:pt x="2448854" y="0"/>
                </a:lnTo>
                <a:lnTo>
                  <a:pt x="2448854" y="2889503"/>
                </a:lnTo>
                <a:lnTo>
                  <a:pt x="0" y="288950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606448" y="3749752"/>
            <a:ext cx="7075104" cy="286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83"/>
              </a:lnSpc>
            </a:pPr>
            <a:r>
              <a:rPr lang="en-US" sz="9984">
                <a:solidFill>
                  <a:srgbClr val="FFFFFF"/>
                </a:solidFill>
                <a:latin typeface="Quicksand Bold"/>
              </a:rPr>
              <a:t>AČIŪ UŽ DĖMĖSĮ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1901</Words>
  <Application>Microsoft Office PowerPoint</Application>
  <PresentationFormat>Pasirinktinai</PresentationFormat>
  <Paragraphs>289</Paragraphs>
  <Slides>34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9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34</vt:i4>
      </vt:variant>
    </vt:vector>
  </HeadingPairs>
  <TitlesOfParts>
    <vt:vector size="44" baseType="lpstr">
      <vt:lpstr>Arial</vt:lpstr>
      <vt:lpstr>Calibri</vt:lpstr>
      <vt:lpstr>Quicksand</vt:lpstr>
      <vt:lpstr>Quicksand Bold</vt:lpstr>
      <vt:lpstr>Quicksand Medium</vt:lpstr>
      <vt:lpstr>Open Sans</vt:lpstr>
      <vt:lpstr>Open Sans Italics</vt:lpstr>
      <vt:lpstr>Wingdings</vt:lpstr>
      <vt:lpstr>Open Sans Bold</vt:lpstr>
      <vt:lpstr>Office Theme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Mikroskopai</dc:title>
  <dc:creator>Mokytoja 88</dc:creator>
  <cp:lastModifiedBy>Mokytoja 88</cp:lastModifiedBy>
  <cp:revision>22</cp:revision>
  <dcterms:created xsi:type="dcterms:W3CDTF">2006-08-16T00:00:00Z</dcterms:created>
  <dcterms:modified xsi:type="dcterms:W3CDTF">2024-05-15T18:00:40Z</dcterms:modified>
  <dc:identifier>DAGCSfSBOYs</dc:identifier>
</cp:coreProperties>
</file>