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7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6" r:id="rId30"/>
    <p:sldId id="284" r:id="rId31"/>
    <p:sldId id="285" r:id="rId32"/>
  </p:sldIdLst>
  <p:sldSz cx="9144000" cy="6858000" type="screen4x3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Vidutinis stilius 2 – paryškinima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Vidutinis stilius 2 – paryškinima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Vidutinis stilius 2 – paryškinima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E81DA0-96C5-4C6E-BFDA-B670B73C1667}" type="datetimeFigureOut">
              <a:rPr lang="lt-LT" smtClean="0"/>
              <a:t>2014.11.10</a:t>
            </a:fld>
            <a:endParaRPr lang="lt-LT"/>
          </a:p>
        </p:txBody>
      </p:sp>
      <p:sp>
        <p:nvSpPr>
          <p:cNvPr id="4" name="Skaidrės vaizdo vietos rezervavimo ženkla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Pastabų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0C3308-E479-4CAA-A872-CD21495154B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859318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Antrinis pavadinima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lt-LT" smtClean="0"/>
              <a:t>Spustelėję redag. ruoš. paantrš. stilių</a:t>
            </a:r>
            <a:endParaRPr lang="lt-LT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E0521-D3A1-469C-A423-4B89C9CFF486}" type="datetimeFigureOut">
              <a:rPr lang="lt-LT" smtClean="0"/>
              <a:t>2014.11.10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CDE3-1606-4F90-9C7B-34D2D4479A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42443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lt-LT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E0521-D3A1-469C-A423-4B89C9CFF486}" type="datetimeFigureOut">
              <a:rPr lang="lt-LT" smtClean="0"/>
              <a:t>2014.11.10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CDE3-1606-4F90-9C7B-34D2D4479A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932324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E0521-D3A1-469C-A423-4B89C9CFF486}" type="datetimeFigureOut">
              <a:rPr lang="lt-LT" smtClean="0"/>
              <a:t>2014.11.10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CDE3-1606-4F90-9C7B-34D2D4479A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549517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urinio vietos rezervavimo ženklas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lt-LT"/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lt-LT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E0521-D3A1-469C-A423-4B89C9CFF486}" type="datetimeFigureOut">
              <a:rPr lang="lt-LT" smtClean="0"/>
              <a:t>2014.11.10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CDE3-1606-4F90-9C7B-34D2D4479A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546189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lt-LT"/>
          </a:p>
        </p:txBody>
      </p:sp>
      <p:sp>
        <p:nvSpPr>
          <p:cNvPr id="5" name="Teksto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6" name="Turinio vietos rezervavimo ženklas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lt-LT"/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E0521-D3A1-469C-A423-4B89C9CFF486}" type="datetimeFigureOut">
              <a:rPr lang="lt-LT" smtClean="0"/>
              <a:t>2014.11.10</a:t>
            </a:fld>
            <a:endParaRPr lang="lt-LT"/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CDE3-1606-4F90-9C7B-34D2D4479A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034973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E0521-D3A1-469C-A423-4B89C9CFF486}" type="datetimeFigureOut">
              <a:rPr lang="lt-LT" smtClean="0"/>
              <a:t>2014.11.10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CDE3-1606-4F90-9C7B-34D2D4479A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850761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E0521-D3A1-469C-A423-4B89C9CFF486}" type="datetimeFigureOut">
              <a:rPr lang="lt-LT" smtClean="0"/>
              <a:t>2014.11.10</a:t>
            </a:fld>
            <a:endParaRPr lang="lt-LT"/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CDE3-1606-4F90-9C7B-34D2D4479A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502569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lt-LT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E0521-D3A1-469C-A423-4B89C9CFF486}" type="datetimeFigureOut">
              <a:rPr lang="lt-LT" smtClean="0"/>
              <a:t>2014.11.10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CDE3-1606-4F90-9C7B-34D2D4479A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54863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E0521-D3A1-469C-A423-4B89C9CFF486}" type="datetimeFigureOut">
              <a:rPr lang="lt-LT" smtClean="0"/>
              <a:t>2014.11.10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CDE3-1606-4F90-9C7B-34D2D4479A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599818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lt-LT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E0521-D3A1-469C-A423-4B89C9CFF486}" type="datetimeFigureOut">
              <a:rPr lang="lt-LT" smtClean="0"/>
              <a:t>2014.11.10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CDE3-1606-4F90-9C7B-34D2D4479A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220905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lt-LT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E0521-D3A1-469C-A423-4B89C9CFF486}" type="datetimeFigureOut">
              <a:rPr lang="lt-LT" smtClean="0"/>
              <a:t>2014.11.10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CDE3-1606-4F90-9C7B-34D2D4479A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187353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lt-LT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2E0521-D3A1-469C-A423-4B89C9CFF486}" type="datetimeFigureOut">
              <a:rPr lang="lt-LT" smtClean="0"/>
              <a:t>2014.11.10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A8CDE3-1606-4F90-9C7B-34D2D4479A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639658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gif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asa\Desktop\Naujas aplankas\Open-Book-Backgrounds-1000x7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2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 rot="20863369">
            <a:off x="3980806" y="3617486"/>
            <a:ext cx="20069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2400" b="1" dirty="0" smtClean="0">
                <a:latin typeface="Monotype Corsiva" panose="03010101010201010101" pitchFamily="66" charset="0"/>
              </a:rPr>
              <a:t>Erika </a:t>
            </a:r>
            <a:r>
              <a:rPr lang="lt-LT" sz="2400" b="1" dirty="0" err="1" smtClean="0">
                <a:latin typeface="Monotype Corsiva" panose="03010101010201010101" pitchFamily="66" charset="0"/>
              </a:rPr>
              <a:t>Kižytė</a:t>
            </a:r>
            <a:r>
              <a:rPr lang="lt-LT" sz="2400" b="1" dirty="0" smtClean="0"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lt-LT" sz="2400" b="1" dirty="0" smtClean="0">
                <a:latin typeface="Monotype Corsiva" panose="03010101010201010101" pitchFamily="66" charset="0"/>
              </a:rPr>
              <a:t> 6kl.</a:t>
            </a:r>
            <a:endParaRPr lang="lt-LT" sz="2400" b="1" dirty="0">
              <a:latin typeface="Monotype Corsiva" panose="03010101010201010101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rot="20731382">
            <a:off x="4416042" y="4502847"/>
            <a:ext cx="2134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2400" b="1" dirty="0" smtClean="0">
                <a:latin typeface="Monotype Corsiva" panose="03010101010201010101" pitchFamily="66" charset="0"/>
              </a:rPr>
              <a:t>Gabrielė Baranauskaitė 8kl.</a:t>
            </a:r>
            <a:endParaRPr lang="lt-LT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84277" y="4255045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2400" b="1" dirty="0" smtClean="0">
                <a:latin typeface="Monotype Corsiva" panose="03010101010201010101" pitchFamily="66" charset="0"/>
              </a:rPr>
              <a:t>ir</a:t>
            </a:r>
            <a:endParaRPr lang="lt-LT" sz="2400" b="1" dirty="0">
              <a:latin typeface="Monotype Corsiva" panose="03010101010201010101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75656" y="1556792"/>
            <a:ext cx="6624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3600" b="1" dirty="0" smtClean="0">
                <a:latin typeface="Monotype Corsiva" panose="03010101010201010101" pitchFamily="66" charset="0"/>
              </a:rPr>
              <a:t>Alytaus Šaltinių pagrindinė mokykla</a:t>
            </a:r>
          </a:p>
          <a:p>
            <a:pPr algn="ctr"/>
            <a:r>
              <a:rPr lang="lt-LT" sz="3600" b="1" dirty="0" smtClean="0">
                <a:latin typeface="Monotype Corsiva" panose="03010101010201010101" pitchFamily="66" charset="0"/>
              </a:rPr>
              <a:t>„Fizika mūsų gyvenime“</a:t>
            </a:r>
            <a:endParaRPr lang="lt-LT" sz="3600" b="1" dirty="0">
              <a:latin typeface="Monotype Corsiva" panose="03010101010201010101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055562">
            <a:off x="6523239" y="4070377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400" b="1" dirty="0" smtClean="0">
                <a:latin typeface="Monotype Corsiva" panose="03010101010201010101" pitchFamily="66" charset="0"/>
              </a:rPr>
              <a:t>Mokytoja</a:t>
            </a:r>
          </a:p>
          <a:p>
            <a:r>
              <a:rPr lang="lt-LT" sz="2400" b="1" dirty="0" smtClean="0">
                <a:latin typeface="Monotype Corsiva" panose="03010101010201010101" pitchFamily="66" charset="0"/>
              </a:rPr>
              <a:t>Rasa Kižienė</a:t>
            </a:r>
            <a:endParaRPr lang="lt-LT" sz="2400" b="1" dirty="0">
              <a:latin typeface="Monotype Corsiva" panose="03010101010201010101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48173" y="2757121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800" b="1" dirty="0" smtClean="0">
                <a:latin typeface="Monotype Corsiva" panose="03010101010201010101" pitchFamily="66" charset="0"/>
              </a:rPr>
              <a:t>2014 m.</a:t>
            </a:r>
            <a:endParaRPr lang="lt-LT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305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38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8" y="990184"/>
            <a:ext cx="777686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dirty="0" smtClean="0">
                <a:latin typeface="Monotype Corsiva" panose="03010101010201010101" pitchFamily="66" charset="0"/>
              </a:rPr>
              <a:t>       </a:t>
            </a:r>
            <a:r>
              <a:rPr lang="lt-LT" sz="3200" b="1" dirty="0" smtClean="0">
                <a:latin typeface="Monotype Corsiva" panose="03010101010201010101" pitchFamily="66" charset="0"/>
              </a:rPr>
              <a:t>Esame dvi draugės, kaimynės. Abi mėgstame  spręsti kryžiažodžius internete </a:t>
            </a:r>
            <a:r>
              <a:rPr lang="lt-LT" sz="3200" b="1" dirty="0" err="1" smtClean="0">
                <a:latin typeface="Monotype Corsiva" panose="03010101010201010101" pitchFamily="66" charset="0"/>
              </a:rPr>
              <a:t>PixWords</a:t>
            </a:r>
            <a:r>
              <a:rPr lang="lt-LT" sz="3200" b="1" dirty="0" smtClean="0">
                <a:latin typeface="Monotype Corsiva" panose="03010101010201010101" pitchFamily="66" charset="0"/>
              </a:rPr>
              <a:t>, todėl nusprendėme pabandyti </a:t>
            </a:r>
          </a:p>
          <a:p>
            <a:r>
              <a:rPr lang="lt-LT" sz="3200" b="1" dirty="0" smtClean="0">
                <a:latin typeface="Monotype Corsiva" panose="03010101010201010101" pitchFamily="66" charset="0"/>
              </a:rPr>
              <a:t>tokį sukurti pačios. </a:t>
            </a:r>
          </a:p>
          <a:p>
            <a:r>
              <a:rPr lang="lt-LT" sz="3200" b="1" dirty="0" smtClean="0">
                <a:latin typeface="Monotype Corsiva" panose="03010101010201010101" pitchFamily="66" charset="0"/>
              </a:rPr>
              <a:t>Paėmėme 8kl. </a:t>
            </a:r>
            <a:r>
              <a:rPr lang="en-US" sz="3200" b="1" dirty="0" smtClean="0">
                <a:latin typeface="Monotype Corsiva" panose="03010101010201010101" pitchFamily="66" charset="0"/>
              </a:rPr>
              <a:t> </a:t>
            </a:r>
            <a:r>
              <a:rPr lang="lt-LT" sz="3200" b="1" dirty="0" smtClean="0">
                <a:latin typeface="Monotype Corsiva" panose="03010101010201010101" pitchFamily="66" charset="0"/>
              </a:rPr>
              <a:t>vadovėlį ir...</a:t>
            </a:r>
          </a:p>
          <a:p>
            <a:r>
              <a:rPr lang="lt-LT" sz="3200" b="1" dirty="0">
                <a:latin typeface="Monotype Corsiva" panose="03010101010201010101" pitchFamily="66" charset="0"/>
              </a:rPr>
              <a:t>k</a:t>
            </a:r>
            <a:r>
              <a:rPr lang="lt-LT" sz="3200" b="1" dirty="0" smtClean="0">
                <a:latin typeface="Monotype Corsiva" panose="03010101010201010101" pitchFamily="66" charset="0"/>
              </a:rPr>
              <a:t>ibome į darbą.</a:t>
            </a:r>
          </a:p>
          <a:p>
            <a:r>
              <a:rPr lang="lt-LT" sz="3200" b="1" dirty="0" smtClean="0">
                <a:latin typeface="Monotype Corsiva" panose="03010101010201010101" pitchFamily="66" charset="0"/>
              </a:rPr>
              <a:t>Štai kaip mums </a:t>
            </a:r>
          </a:p>
          <a:p>
            <a:r>
              <a:rPr lang="en-US" sz="3200" b="1" dirty="0">
                <a:latin typeface="Monotype Corsiva" panose="03010101010201010101" pitchFamily="66" charset="0"/>
              </a:rPr>
              <a:t>p</a:t>
            </a:r>
            <a:r>
              <a:rPr lang="lt-LT" sz="3200" b="1" dirty="0" err="1" smtClean="0">
                <a:latin typeface="Monotype Corsiva" panose="03010101010201010101" pitchFamily="66" charset="0"/>
              </a:rPr>
              <a:t>avyko</a:t>
            </a:r>
            <a:r>
              <a:rPr lang="en-US" sz="3200" b="1" dirty="0" smtClean="0">
                <a:latin typeface="Monotype Corsiva" panose="03010101010201010101" pitchFamily="66" charset="0"/>
              </a:rPr>
              <a:t>!</a:t>
            </a:r>
          </a:p>
          <a:p>
            <a:r>
              <a:rPr lang="en-US" sz="3200" b="1" dirty="0" smtClean="0">
                <a:latin typeface="Monotype Corsiva" panose="03010101010201010101" pitchFamily="66" charset="0"/>
              </a:rPr>
              <a:t>S</a:t>
            </a:r>
            <a:r>
              <a:rPr lang="lt-LT" sz="3200" b="1" dirty="0" err="1" smtClean="0">
                <a:latin typeface="Monotype Corsiva" panose="03010101010201010101" pitchFamily="66" charset="0"/>
              </a:rPr>
              <a:t>ėkmės</a:t>
            </a:r>
            <a:r>
              <a:rPr lang="lt-LT" sz="3200" b="1" dirty="0" smtClean="0">
                <a:latin typeface="Monotype Corsiva" panose="03010101010201010101" pitchFamily="66" charset="0"/>
              </a:rPr>
              <a:t> spendžiant</a:t>
            </a:r>
            <a:r>
              <a:rPr lang="en-US" sz="3200" b="1" dirty="0" smtClean="0">
                <a:latin typeface="Monotype Corsiva" panose="03010101010201010101" pitchFamily="66" charset="0"/>
              </a:rPr>
              <a:t>!</a:t>
            </a:r>
            <a:endParaRPr lang="lt-LT" sz="3200" b="1" dirty="0" smtClean="0">
              <a:latin typeface="Monotype Corsiva" panose="03010101010201010101" pitchFamily="66" charset="0"/>
            </a:endParaRPr>
          </a:p>
          <a:p>
            <a:r>
              <a:rPr lang="lt-LT" sz="3200" b="1" dirty="0" smtClean="0">
                <a:latin typeface="Monotype Corsiva" panose="03010101010201010101" pitchFamily="66" charset="0"/>
                <a:sym typeface="Wingdings" panose="05000000000000000000" pitchFamily="2" charset="2"/>
              </a:rPr>
              <a:t></a:t>
            </a:r>
            <a:endParaRPr lang="lt-LT" sz="3200" b="1" dirty="0" smtClean="0">
              <a:latin typeface="Monotype Corsiva" panose="03010101010201010101" pitchFamily="66" charset="0"/>
            </a:endParaRPr>
          </a:p>
          <a:p>
            <a:r>
              <a:rPr lang="lt-LT" dirty="0" smtClean="0"/>
              <a:t>                                 </a:t>
            </a:r>
            <a:endParaRPr lang="lt-LT" dirty="0"/>
          </a:p>
        </p:txBody>
      </p:sp>
      <p:pic>
        <p:nvPicPr>
          <p:cNvPr id="22531" name="Picture 3" descr="C:\Users\Rasa\Pictures\Nuotraukos\Asmeninės\2013.01 -\IMG_048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84859">
            <a:off x="3820042" y="3113399"/>
            <a:ext cx="3024335" cy="243618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 rot="20544959">
            <a:off x="4612129" y="5420494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800" b="1" dirty="0" smtClean="0">
                <a:latin typeface="Monotype Corsiva" panose="03010101010201010101" pitchFamily="66" charset="0"/>
              </a:rPr>
              <a:t>Gabrielė</a:t>
            </a:r>
            <a:endParaRPr lang="lt-LT" sz="2800" b="1" dirty="0">
              <a:latin typeface="Monotype Corsiva" panose="03010101010201010101" pitchFamily="66" charset="0"/>
            </a:endParaRPr>
          </a:p>
        </p:txBody>
      </p:sp>
      <p:pic>
        <p:nvPicPr>
          <p:cNvPr id="22535" name="Picture 7" descr="C:\Users\Rasa\Pictures\Nuotraukos\Asmeninės\2013.01 -\IMG_339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38495">
            <a:off x="5316393" y="3149206"/>
            <a:ext cx="3152756" cy="236456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rot="20414132">
            <a:off x="6184654" y="2836613"/>
            <a:ext cx="1229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800" b="1" dirty="0" smtClean="0">
                <a:latin typeface="Monotype Corsiva" panose="03010101010201010101" pitchFamily="66" charset="0"/>
              </a:rPr>
              <a:t>Erika</a:t>
            </a:r>
            <a:endParaRPr lang="lt-LT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93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 rot="20610029">
            <a:off x="4396640" y="4298280"/>
            <a:ext cx="1633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800" b="1" dirty="0" err="1" smtClean="0"/>
              <a:t>PixWords</a:t>
            </a:r>
            <a:endParaRPr lang="lt-LT" sz="2800" b="1" dirty="0"/>
          </a:p>
        </p:txBody>
      </p:sp>
      <p:sp>
        <p:nvSpPr>
          <p:cNvPr id="3" name="TextBox 2"/>
          <p:cNvSpPr txBox="1"/>
          <p:nvPr/>
        </p:nvSpPr>
        <p:spPr>
          <a:xfrm rot="20364261">
            <a:off x="6808292" y="4267502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200" b="1" dirty="0" smtClean="0"/>
              <a:t>Fizika</a:t>
            </a:r>
            <a:endParaRPr lang="lt-LT" sz="3200" b="1" dirty="0"/>
          </a:p>
        </p:txBody>
      </p:sp>
      <p:pic>
        <p:nvPicPr>
          <p:cNvPr id="2051" name="Picture 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543539"/>
            <a:ext cx="2088232" cy="1898393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Lentelė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6282577"/>
              </p:ext>
            </p:extLst>
          </p:nvPr>
        </p:nvGraphicFramePr>
        <p:xfrm>
          <a:off x="3385980" y="1916832"/>
          <a:ext cx="4416150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83230"/>
                <a:gridCol w="883230"/>
                <a:gridCol w="883230"/>
                <a:gridCol w="883230"/>
                <a:gridCol w="883230"/>
              </a:tblGrid>
              <a:tr h="3708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699792" y="1543539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1.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29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933056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8685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5" y="1124744"/>
            <a:ext cx="2952328" cy="2952328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416357"/>
              </p:ext>
            </p:extLst>
          </p:nvPr>
        </p:nvGraphicFramePr>
        <p:xfrm>
          <a:off x="4182624" y="1784790"/>
          <a:ext cx="4272138" cy="3657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12023"/>
                <a:gridCol w="712023"/>
                <a:gridCol w="712023"/>
                <a:gridCol w="712023"/>
                <a:gridCol w="712023"/>
                <a:gridCol w="712023"/>
              </a:tblGrid>
              <a:tr h="1390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510875" y="1340768"/>
            <a:ext cx="6840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2.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63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519" y="4023014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61968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84949"/>
            <a:ext cx="2085975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8134494"/>
              </p:ext>
            </p:extLst>
          </p:nvPr>
        </p:nvGraphicFramePr>
        <p:xfrm>
          <a:off x="3210951" y="1988840"/>
          <a:ext cx="4943871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49319"/>
                <a:gridCol w="549319"/>
                <a:gridCol w="549319"/>
                <a:gridCol w="549319"/>
                <a:gridCol w="549319"/>
                <a:gridCol w="549319"/>
                <a:gridCol w="549319"/>
                <a:gridCol w="549319"/>
                <a:gridCol w="549319"/>
              </a:tblGrid>
              <a:tr h="3708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613691" y="1628800"/>
            <a:ext cx="5738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3.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59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933056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2" y="1340768"/>
            <a:ext cx="3005551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061952"/>
              </p:ext>
            </p:extLst>
          </p:nvPr>
        </p:nvGraphicFramePr>
        <p:xfrm>
          <a:off x="3995936" y="2564904"/>
          <a:ext cx="3960438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60073"/>
                <a:gridCol w="660073"/>
                <a:gridCol w="660073"/>
                <a:gridCol w="660073"/>
                <a:gridCol w="660073"/>
                <a:gridCol w="660073"/>
              </a:tblGrid>
              <a:tr h="3708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419872" y="2420888"/>
            <a:ext cx="648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4.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640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8193" y="3933056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 descr="C:\Users\Rasa\Desktop\Naujas aplankas\BG-Power-Point-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80728"/>
            <a:ext cx="2857500" cy="2286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3696879"/>
              </p:ext>
            </p:extLst>
          </p:nvPr>
        </p:nvGraphicFramePr>
        <p:xfrm>
          <a:off x="4572000" y="1752888"/>
          <a:ext cx="3192016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98004"/>
                <a:gridCol w="798004"/>
                <a:gridCol w="798004"/>
                <a:gridCol w="798004"/>
              </a:tblGrid>
              <a:tr h="3708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863330" y="1556792"/>
            <a:ext cx="7086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5.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43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307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933056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35088"/>
            <a:ext cx="2232248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78245"/>
              </p:ext>
            </p:extLst>
          </p:nvPr>
        </p:nvGraphicFramePr>
        <p:xfrm>
          <a:off x="3635895" y="1397000"/>
          <a:ext cx="3984102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42678"/>
                <a:gridCol w="442678"/>
                <a:gridCol w="442678"/>
                <a:gridCol w="442678"/>
                <a:gridCol w="442678"/>
                <a:gridCol w="442678"/>
                <a:gridCol w="442678"/>
                <a:gridCol w="442678"/>
                <a:gridCol w="442678"/>
              </a:tblGrid>
              <a:tr h="3708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Lentelė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9716355"/>
              </p:ext>
            </p:extLst>
          </p:nvPr>
        </p:nvGraphicFramePr>
        <p:xfrm>
          <a:off x="3763427" y="2348880"/>
          <a:ext cx="4824540" cy="3657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82454"/>
                <a:gridCol w="482454"/>
                <a:gridCol w="482454"/>
                <a:gridCol w="482454"/>
                <a:gridCol w="482454"/>
                <a:gridCol w="482454"/>
                <a:gridCol w="482454"/>
                <a:gridCol w="482454"/>
                <a:gridCol w="482454"/>
                <a:gridCol w="482454"/>
              </a:tblGrid>
              <a:tr h="362253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059832" y="1124744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6. 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99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 descr="C:\Users\Rasa\Desktop\Naujas aplankas\images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1124744"/>
            <a:ext cx="3268569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048125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714872"/>
              </p:ext>
            </p:extLst>
          </p:nvPr>
        </p:nvGraphicFramePr>
        <p:xfrm>
          <a:off x="4139952" y="1772816"/>
          <a:ext cx="3667860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23980"/>
                <a:gridCol w="523980"/>
                <a:gridCol w="523980"/>
                <a:gridCol w="523980"/>
                <a:gridCol w="523980"/>
                <a:gridCol w="523980"/>
                <a:gridCol w="523980"/>
              </a:tblGrid>
              <a:tr h="3708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558774" y="1487132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Monotype Corsiva" panose="03010101010201010101" pitchFamily="66" charset="0"/>
              </a:rPr>
              <a:t>7</a:t>
            </a:r>
            <a:r>
              <a:rPr lang="en-US" sz="4000" b="1" dirty="0" smtClean="0">
                <a:latin typeface="Monotype Corsiva" panose="03010101010201010101" pitchFamily="66" charset="0"/>
              </a:rPr>
              <a:t>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0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00" y="1460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85834"/>
            <a:ext cx="333375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997133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Lentelė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98005"/>
              </p:ext>
            </p:extLst>
          </p:nvPr>
        </p:nvGraphicFramePr>
        <p:xfrm>
          <a:off x="4416153" y="1882796"/>
          <a:ext cx="4200126" cy="3657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00021"/>
                <a:gridCol w="700021"/>
                <a:gridCol w="700021"/>
                <a:gridCol w="700021"/>
                <a:gridCol w="700021"/>
                <a:gridCol w="700021"/>
              </a:tblGrid>
              <a:tr h="257337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975836" y="1550801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Monotype Corsiva" panose="03010101010201010101" pitchFamily="66" charset="0"/>
              </a:rPr>
              <a:t>8</a:t>
            </a:r>
            <a:r>
              <a:rPr lang="en-US" sz="4000" b="1" dirty="0" smtClean="0">
                <a:latin typeface="Monotype Corsiva" panose="03010101010201010101" pitchFamily="66" charset="0"/>
              </a:rPr>
              <a:t>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15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09" y="1052736"/>
            <a:ext cx="3168352" cy="2498264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933056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3976389"/>
              </p:ext>
            </p:extLst>
          </p:nvPr>
        </p:nvGraphicFramePr>
        <p:xfrm>
          <a:off x="3857034" y="1772816"/>
          <a:ext cx="4704183" cy="3657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22687"/>
                <a:gridCol w="522687"/>
                <a:gridCol w="522687"/>
                <a:gridCol w="522687"/>
                <a:gridCol w="522687"/>
                <a:gridCol w="522687"/>
                <a:gridCol w="522687"/>
                <a:gridCol w="522687"/>
                <a:gridCol w="522687"/>
              </a:tblGrid>
              <a:tr h="1390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246570" y="1366658"/>
            <a:ext cx="612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9.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77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489" y="-1662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 descr="C:\Users\Rasa\Desktop\Naujas aplankas\blogentry-1-0-05004400-1296390820_thumb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42" y="1067481"/>
            <a:ext cx="2857500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933056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5010331"/>
              </p:ext>
            </p:extLst>
          </p:nvPr>
        </p:nvGraphicFramePr>
        <p:xfrm>
          <a:off x="4363520" y="1916832"/>
          <a:ext cx="3443022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73837"/>
                <a:gridCol w="573837"/>
                <a:gridCol w="573837"/>
                <a:gridCol w="573837"/>
                <a:gridCol w="573837"/>
                <a:gridCol w="573837"/>
              </a:tblGrid>
              <a:tr h="3708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506804" y="1556792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10.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8238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 descr="C:\Users\Rasa\Desktop\Naujas aplankas\svarstykle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96752"/>
            <a:ext cx="2664296" cy="266429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861048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927723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2563226"/>
              </p:ext>
            </p:extLst>
          </p:nvPr>
        </p:nvGraphicFramePr>
        <p:xfrm>
          <a:off x="5004048" y="1628800"/>
          <a:ext cx="3552056" cy="3657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88014"/>
                <a:gridCol w="888014"/>
                <a:gridCol w="888014"/>
                <a:gridCol w="888014"/>
              </a:tblGrid>
              <a:tr h="36576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139952" y="1412776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11.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643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 descr="C:\Users\Rasa\Desktop\Naujas aplankas\xmas148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718" y="1052736"/>
            <a:ext cx="1389889" cy="2084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999731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233059"/>
              </p:ext>
            </p:extLst>
          </p:nvPr>
        </p:nvGraphicFramePr>
        <p:xfrm>
          <a:off x="3239852" y="1772815"/>
          <a:ext cx="4992210" cy="3657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54690"/>
                <a:gridCol w="554690"/>
                <a:gridCol w="554690"/>
                <a:gridCol w="554690"/>
                <a:gridCol w="554690"/>
                <a:gridCol w="554690"/>
                <a:gridCol w="554690"/>
                <a:gridCol w="554690"/>
                <a:gridCol w="554690"/>
              </a:tblGrid>
              <a:tr h="149736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411760" y="1484784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12.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802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 descr="C:\Users\Rasa\Desktop\Naujas aplankas\25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" y="1052736"/>
            <a:ext cx="2964954" cy="2743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916604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6722680"/>
              </p:ext>
            </p:extLst>
          </p:nvPr>
        </p:nvGraphicFramePr>
        <p:xfrm>
          <a:off x="4560169" y="2053740"/>
          <a:ext cx="3912093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4677"/>
                <a:gridCol w="434677"/>
                <a:gridCol w="434677"/>
                <a:gridCol w="434677"/>
                <a:gridCol w="434677"/>
                <a:gridCol w="434677"/>
                <a:gridCol w="434677"/>
                <a:gridCol w="434677"/>
                <a:gridCol w="434677"/>
              </a:tblGrid>
              <a:tr h="3708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43908" y="1716694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13.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34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83536"/>
            <a:ext cx="2520280" cy="2527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933056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969424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9198823"/>
              </p:ext>
            </p:extLst>
          </p:nvPr>
        </p:nvGraphicFramePr>
        <p:xfrm>
          <a:off x="3779912" y="1959219"/>
          <a:ext cx="4128117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89731"/>
                <a:gridCol w="589731"/>
                <a:gridCol w="589731"/>
                <a:gridCol w="589731"/>
                <a:gridCol w="589731"/>
                <a:gridCol w="589731"/>
                <a:gridCol w="589731"/>
              </a:tblGrid>
              <a:tr h="3708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021182" y="1556792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14.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92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2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980729"/>
            <a:ext cx="4104456" cy="2709808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966393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1083077"/>
              </p:ext>
            </p:extLst>
          </p:nvPr>
        </p:nvGraphicFramePr>
        <p:xfrm>
          <a:off x="2869687" y="3244502"/>
          <a:ext cx="5292588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41049"/>
                <a:gridCol w="441049"/>
                <a:gridCol w="441049"/>
                <a:gridCol w="441049"/>
                <a:gridCol w="441049"/>
                <a:gridCol w="441049"/>
                <a:gridCol w="441049"/>
                <a:gridCol w="441049"/>
                <a:gridCol w="441049"/>
                <a:gridCol w="441049"/>
                <a:gridCol w="441049"/>
                <a:gridCol w="441049"/>
              </a:tblGrid>
              <a:tr h="3708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880976" y="3075979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15.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291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47159"/>
            <a:ext cx="2520280" cy="415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25633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992308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644063"/>
              </p:ext>
            </p:extLst>
          </p:nvPr>
        </p:nvGraphicFramePr>
        <p:xfrm>
          <a:off x="3931617" y="1772816"/>
          <a:ext cx="4632176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79022"/>
                <a:gridCol w="579022"/>
                <a:gridCol w="579022"/>
                <a:gridCol w="579022"/>
                <a:gridCol w="579022"/>
                <a:gridCol w="579022"/>
                <a:gridCol w="579022"/>
                <a:gridCol w="579022"/>
              </a:tblGrid>
              <a:tr h="3708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059832" y="1484784"/>
            <a:ext cx="7560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16</a:t>
            </a:r>
            <a:r>
              <a:rPr lang="en-US" dirty="0" smtClean="0">
                <a:latin typeface="Monotype Corsiva" panose="03010101010201010101" pitchFamily="66" charset="0"/>
              </a:rPr>
              <a:t>.</a:t>
            </a:r>
            <a:endParaRPr lang="lt-LT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489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846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888895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8" name="Picture 6" descr="C:\Users\Rasa\Desktop\Naujas aplankas\tumblr_m67segn1eT1rttevho1_50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06" y="954476"/>
            <a:ext cx="4762500" cy="313372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71055"/>
              </p:ext>
            </p:extLst>
          </p:nvPr>
        </p:nvGraphicFramePr>
        <p:xfrm>
          <a:off x="4624861" y="2152455"/>
          <a:ext cx="3840088" cy="3657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48584"/>
                <a:gridCol w="548584"/>
                <a:gridCol w="548584"/>
                <a:gridCol w="548584"/>
                <a:gridCol w="548584"/>
                <a:gridCol w="548584"/>
                <a:gridCol w="548584"/>
              </a:tblGrid>
              <a:tr h="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640057" y="1916832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17.</a:t>
            </a:r>
            <a:endParaRPr lang="lt-LT" sz="40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304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4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976255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52736"/>
            <a:ext cx="3777993" cy="2376264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0346830"/>
              </p:ext>
            </p:extLst>
          </p:nvPr>
        </p:nvGraphicFramePr>
        <p:xfrm>
          <a:off x="5292080" y="2055448"/>
          <a:ext cx="3158440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31688"/>
                <a:gridCol w="631688"/>
                <a:gridCol w="631688"/>
                <a:gridCol w="631688"/>
                <a:gridCol w="631688"/>
              </a:tblGrid>
              <a:tr h="3708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283569" y="1772816"/>
            <a:ext cx="8808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18.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1650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933056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966393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96751"/>
            <a:ext cx="2520280" cy="2747105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5022010"/>
              </p:ext>
            </p:extLst>
          </p:nvPr>
        </p:nvGraphicFramePr>
        <p:xfrm>
          <a:off x="4322365" y="2204543"/>
          <a:ext cx="3912096" cy="3657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52016"/>
                <a:gridCol w="652016"/>
                <a:gridCol w="652016"/>
                <a:gridCol w="652016"/>
                <a:gridCol w="652016"/>
                <a:gridCol w="652016"/>
              </a:tblGrid>
              <a:tr h="342813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373907" y="1903644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19.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46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16462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966393"/>
            <a:ext cx="19637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051452"/>
            <a:ext cx="4320479" cy="2659317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2689433"/>
              </p:ext>
            </p:extLst>
          </p:nvPr>
        </p:nvGraphicFramePr>
        <p:xfrm>
          <a:off x="5004048" y="2045619"/>
          <a:ext cx="3336032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17004"/>
                <a:gridCol w="417004"/>
                <a:gridCol w="417004"/>
                <a:gridCol w="417004"/>
                <a:gridCol w="417004"/>
                <a:gridCol w="417004"/>
                <a:gridCol w="417004"/>
                <a:gridCol w="417004"/>
              </a:tblGrid>
              <a:tr h="3708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995936" y="1772816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20.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8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759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7498778"/>
              </p:ext>
            </p:extLst>
          </p:nvPr>
        </p:nvGraphicFramePr>
        <p:xfrm>
          <a:off x="4572000" y="1961063"/>
          <a:ext cx="3264024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44004"/>
                <a:gridCol w="544004"/>
                <a:gridCol w="544004"/>
                <a:gridCol w="544004"/>
                <a:gridCol w="544004"/>
                <a:gridCol w="544004"/>
              </a:tblGrid>
              <a:tr h="3708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3556" name="Picture 4" descr="C:\Users\Rasa\Desktop\Naujas aplankas\ato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631" y="1196752"/>
            <a:ext cx="2808312" cy="280831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697943" y="1628800"/>
            <a:ext cx="8181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21.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022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58" y="-1840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9" name="Picture 3" descr="C:\Users\Rasa\Desktop\Naujas aplankas\christmas-tree-animated-christmas-2008-christmas-2857058-460-54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68" y="1052737"/>
            <a:ext cx="248276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Lentelė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3782701"/>
              </p:ext>
            </p:extLst>
          </p:nvPr>
        </p:nvGraphicFramePr>
        <p:xfrm>
          <a:off x="4355976" y="1772816"/>
          <a:ext cx="3984104" cy="43204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98013"/>
                <a:gridCol w="498013"/>
                <a:gridCol w="498013"/>
                <a:gridCol w="498013"/>
                <a:gridCol w="498013"/>
                <a:gridCol w="498013"/>
                <a:gridCol w="498013"/>
                <a:gridCol w="498013"/>
              </a:tblGrid>
              <a:tr h="432048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563888" y="1608909"/>
            <a:ext cx="7666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22.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69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449" y="1049928"/>
            <a:ext cx="4077188" cy="237907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4982157"/>
              </p:ext>
            </p:extLst>
          </p:nvPr>
        </p:nvGraphicFramePr>
        <p:xfrm>
          <a:off x="5076056" y="2420888"/>
          <a:ext cx="3560080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45010"/>
                <a:gridCol w="445010"/>
                <a:gridCol w="445010"/>
                <a:gridCol w="445010"/>
                <a:gridCol w="445010"/>
                <a:gridCol w="445010"/>
                <a:gridCol w="445010"/>
                <a:gridCol w="445010"/>
              </a:tblGrid>
              <a:tr h="3708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572000" y="1700808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23.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34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80728"/>
            <a:ext cx="4318620" cy="2876963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6886938"/>
              </p:ext>
            </p:extLst>
          </p:nvPr>
        </p:nvGraphicFramePr>
        <p:xfrm>
          <a:off x="4860028" y="2031392"/>
          <a:ext cx="3624066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2674"/>
                <a:gridCol w="402674"/>
                <a:gridCol w="402674"/>
                <a:gridCol w="402674"/>
                <a:gridCol w="402674"/>
                <a:gridCol w="402674"/>
                <a:gridCol w="402674"/>
                <a:gridCol w="402674"/>
                <a:gridCol w="402674"/>
              </a:tblGrid>
              <a:tr h="3708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799751" y="1268760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24.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79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16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836712"/>
            <a:ext cx="4896544" cy="3139549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7369519"/>
              </p:ext>
            </p:extLst>
          </p:nvPr>
        </p:nvGraphicFramePr>
        <p:xfrm>
          <a:off x="4591129" y="2035646"/>
          <a:ext cx="3743784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40344"/>
                <a:gridCol w="340344"/>
                <a:gridCol w="340344"/>
                <a:gridCol w="340344"/>
                <a:gridCol w="340344"/>
                <a:gridCol w="340344"/>
                <a:gridCol w="340344"/>
                <a:gridCol w="340344"/>
                <a:gridCol w="340344"/>
                <a:gridCol w="340344"/>
                <a:gridCol w="340344"/>
              </a:tblGrid>
              <a:tr h="3708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788025" y="1196752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25.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74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https://encrypted-tbn0.gstatic.com/images?q=tbn:ANd9GcTa_e8t35eBIOTx01bWU0a84yYJdWgfxM3yCYfck_dZ7BIk0oiF5GVKPZJ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8113">
            <a:off x="699288" y="1255086"/>
            <a:ext cx="2740775" cy="206351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7605">
            <a:off x="3325693" y="1189079"/>
            <a:ext cx="2922050" cy="2188717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1013">
            <a:off x="710884" y="3218501"/>
            <a:ext cx="3405619" cy="226473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2544">
            <a:off x="5970854" y="1181984"/>
            <a:ext cx="2785866" cy="2089400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Lentelė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9686591"/>
              </p:ext>
            </p:extLst>
          </p:nvPr>
        </p:nvGraphicFramePr>
        <p:xfrm>
          <a:off x="4211960" y="3769282"/>
          <a:ext cx="4056110" cy="3657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11222"/>
                <a:gridCol w="811222"/>
                <a:gridCol w="811222"/>
                <a:gridCol w="811222"/>
                <a:gridCol w="811222"/>
              </a:tblGrid>
              <a:tr h="139040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009050" y="3075057"/>
            <a:ext cx="7920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Monotype Corsiva" panose="03010101010201010101" pitchFamily="66" charset="0"/>
              </a:rPr>
              <a:t>26.</a:t>
            </a:r>
            <a:endParaRPr lang="lt-LT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55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15816" y="0"/>
            <a:ext cx="33123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Atsakymai</a:t>
            </a:r>
            <a:endParaRPr lang="lt-LT" sz="60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1042984"/>
            <a:ext cx="331236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000" b="1" dirty="0" err="1" smtClean="0">
                <a:latin typeface="Monotype Corsiva" panose="03010101010201010101" pitchFamily="66" charset="0"/>
              </a:rPr>
              <a:t>Banga</a:t>
            </a:r>
            <a:endParaRPr lang="en-US" sz="2000" b="1" dirty="0" smtClean="0">
              <a:latin typeface="Monotype Corsiva" panose="03010101010201010101" pitchFamily="66" charset="0"/>
            </a:endParaRPr>
          </a:p>
          <a:p>
            <a:pPr marL="342900" indent="-342900">
              <a:buAutoNum type="arabicPeriod"/>
            </a:pPr>
            <a:r>
              <a:rPr lang="en-US" sz="2000" b="1" dirty="0" err="1" smtClean="0">
                <a:latin typeface="Monotype Corsiva" panose="03010101010201010101" pitchFamily="66" charset="0"/>
              </a:rPr>
              <a:t>Garsas</a:t>
            </a:r>
            <a:endParaRPr lang="en-US" sz="2000" b="1" dirty="0" smtClean="0">
              <a:latin typeface="Monotype Corsiva" panose="03010101010201010101" pitchFamily="66" charset="0"/>
            </a:endParaRPr>
          </a:p>
          <a:p>
            <a:pPr marL="342900" indent="-342900">
              <a:buAutoNum type="arabicPeriod"/>
            </a:pPr>
            <a:r>
              <a:rPr lang="en-US" sz="2000" b="1" dirty="0" err="1" smtClean="0">
                <a:latin typeface="Monotype Corsiva" panose="03010101010201010101" pitchFamily="66" charset="0"/>
              </a:rPr>
              <a:t>Svyruokl</a:t>
            </a:r>
            <a:r>
              <a:rPr lang="lt-LT" sz="2000" b="1" dirty="0" smtClean="0">
                <a:latin typeface="Monotype Corsiva" panose="03010101010201010101" pitchFamily="66" charset="0"/>
              </a:rPr>
              <a:t>ė</a:t>
            </a:r>
          </a:p>
          <a:p>
            <a:pPr marL="342900" indent="-342900">
              <a:buAutoNum type="arabicPeriod"/>
            </a:pPr>
            <a:r>
              <a:rPr lang="lt-LT" sz="2000" b="1" dirty="0" smtClean="0">
                <a:latin typeface="Monotype Corsiva" panose="03010101010201010101" pitchFamily="66" charset="0"/>
              </a:rPr>
              <a:t>Lęšiai</a:t>
            </a:r>
          </a:p>
          <a:p>
            <a:pPr marL="342900" indent="-342900">
              <a:buAutoNum type="arabicPeriod"/>
            </a:pPr>
            <a:r>
              <a:rPr lang="lt-LT" sz="2000" b="1" dirty="0" smtClean="0">
                <a:latin typeface="Monotype Corsiva" panose="03010101010201010101" pitchFamily="66" charset="0"/>
              </a:rPr>
              <a:t>Lupa</a:t>
            </a:r>
          </a:p>
          <a:p>
            <a:pPr marL="342900" indent="-342900">
              <a:buAutoNum type="arabicPeriod"/>
            </a:pPr>
            <a:r>
              <a:rPr lang="lt-LT" sz="2000" b="1" dirty="0" smtClean="0">
                <a:latin typeface="Monotype Corsiva" panose="03010101010201010101" pitchFamily="66" charset="0"/>
              </a:rPr>
              <a:t>Judėjimas apskritimu</a:t>
            </a:r>
          </a:p>
          <a:p>
            <a:pPr marL="342900" indent="-342900">
              <a:buAutoNum type="arabicPeriod"/>
            </a:pPr>
            <a:r>
              <a:rPr lang="lt-LT" sz="2000" b="1" dirty="0" smtClean="0">
                <a:latin typeface="Monotype Corsiva" panose="03010101010201010101" pitchFamily="66" charset="0"/>
              </a:rPr>
              <a:t>Svertas</a:t>
            </a:r>
          </a:p>
          <a:p>
            <a:pPr marL="342900" indent="-342900">
              <a:buAutoNum type="arabicPeriod"/>
            </a:pPr>
            <a:r>
              <a:rPr lang="lt-LT" sz="2000" b="1" dirty="0" smtClean="0">
                <a:latin typeface="Monotype Corsiva" panose="03010101010201010101" pitchFamily="66" charset="0"/>
              </a:rPr>
              <a:t>Šiluma</a:t>
            </a:r>
          </a:p>
          <a:p>
            <a:pPr marL="342900" indent="-342900">
              <a:buAutoNum type="arabicPeriod"/>
            </a:pPr>
            <a:r>
              <a:rPr lang="lt-LT" sz="2000" b="1" dirty="0" smtClean="0">
                <a:latin typeface="Monotype Corsiva" panose="03010101010201010101" pitchFamily="66" charset="0"/>
              </a:rPr>
              <a:t>Amplitudė</a:t>
            </a:r>
          </a:p>
          <a:p>
            <a:pPr marL="342900" indent="-342900">
              <a:buAutoNum type="arabicPeriod"/>
            </a:pPr>
            <a:r>
              <a:rPr lang="lt-LT" sz="2000" b="1" dirty="0" smtClean="0">
                <a:latin typeface="Monotype Corsiva" panose="03010101010201010101" pitchFamily="66" charset="0"/>
              </a:rPr>
              <a:t>Atrama</a:t>
            </a:r>
          </a:p>
          <a:p>
            <a:pPr marL="342900" indent="-342900">
              <a:buAutoNum type="arabicPeriod"/>
            </a:pPr>
            <a:r>
              <a:rPr lang="lt-LT" sz="2000" b="1" dirty="0" smtClean="0">
                <a:latin typeface="Monotype Corsiva" panose="03010101010201010101" pitchFamily="66" charset="0"/>
              </a:rPr>
              <a:t>Masė</a:t>
            </a:r>
          </a:p>
          <a:p>
            <a:pPr marL="342900" indent="-342900">
              <a:buAutoNum type="arabicPeriod"/>
            </a:pPr>
            <a:r>
              <a:rPr lang="lt-LT" sz="2000" b="1" dirty="0" smtClean="0">
                <a:latin typeface="Monotype Corsiva" panose="03010101010201010101" pitchFamily="66" charset="0"/>
              </a:rPr>
              <a:t>Judėjimas</a:t>
            </a:r>
          </a:p>
          <a:p>
            <a:pPr marL="342900" indent="-342900">
              <a:buAutoNum type="arabicPeriod"/>
            </a:pPr>
            <a:r>
              <a:rPr lang="lt-LT" sz="2000" b="1" dirty="0" smtClean="0">
                <a:latin typeface="Monotype Corsiva" panose="03010101010201010101" pitchFamily="66" charset="0"/>
              </a:rPr>
              <a:t>Skridinys</a:t>
            </a:r>
          </a:p>
          <a:p>
            <a:pPr marL="342900" indent="-342900">
              <a:buAutoNum type="arabicPeriod"/>
            </a:pPr>
            <a:r>
              <a:rPr lang="lt-LT" sz="2000" b="1" dirty="0" smtClean="0">
                <a:latin typeface="Monotype Corsiva" panose="03010101010201010101" pitchFamily="66" charset="0"/>
              </a:rPr>
              <a:t>Šešėlis</a:t>
            </a:r>
          </a:p>
          <a:p>
            <a:pPr marL="342900" indent="-342900">
              <a:buAutoNum type="arabicPeriod"/>
            </a:pPr>
            <a:r>
              <a:rPr lang="lt-LT" sz="2000" b="1" dirty="0" smtClean="0">
                <a:latin typeface="Monotype Corsiva" panose="03010101010201010101" pitchFamily="66" charset="0"/>
              </a:rPr>
              <a:t>Trajektorija</a:t>
            </a:r>
            <a:endParaRPr lang="en-US" sz="2000" b="1" dirty="0" smtClean="0">
              <a:latin typeface="Monotype Corsiva" panose="03010101010201010101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37143" y="1092366"/>
            <a:ext cx="2160240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 startAt="16"/>
            </a:pPr>
            <a:r>
              <a:rPr lang="lt-LT" sz="2000" b="1" dirty="0" smtClean="0">
                <a:latin typeface="Monotype Corsiva" panose="03010101010201010101" pitchFamily="66" charset="0"/>
              </a:rPr>
              <a:t>Spektras</a:t>
            </a:r>
          </a:p>
          <a:p>
            <a:pPr marL="342900" indent="-342900">
              <a:buAutoNum type="arabicPeriod" startAt="16"/>
            </a:pPr>
            <a:r>
              <a:rPr lang="lt-LT" sz="2000" b="1" dirty="0" smtClean="0">
                <a:latin typeface="Monotype Corsiva" panose="03010101010201010101" pitchFamily="66" charset="0"/>
              </a:rPr>
              <a:t>Elektra</a:t>
            </a:r>
          </a:p>
          <a:p>
            <a:pPr marL="342900" indent="-342900">
              <a:buAutoNum type="arabicPeriod" startAt="16"/>
            </a:pPr>
            <a:r>
              <a:rPr lang="lt-LT" sz="2000" b="1" dirty="0" smtClean="0">
                <a:latin typeface="Monotype Corsiva" panose="03010101010201010101" pitchFamily="66" charset="0"/>
              </a:rPr>
              <a:t>Ilgis</a:t>
            </a:r>
          </a:p>
          <a:p>
            <a:pPr marL="342900" indent="-342900">
              <a:buAutoNum type="arabicPeriod" startAt="16"/>
            </a:pPr>
            <a:r>
              <a:rPr lang="lt-LT" sz="2000" b="1" dirty="0" smtClean="0">
                <a:latin typeface="Monotype Corsiva" panose="03010101010201010101" pitchFamily="66" charset="0"/>
              </a:rPr>
              <a:t>Šviesa</a:t>
            </a:r>
          </a:p>
          <a:p>
            <a:pPr marL="342900" indent="-342900">
              <a:buAutoNum type="arabicPeriod" startAt="16"/>
            </a:pPr>
            <a:r>
              <a:rPr lang="lt-LT" sz="2000" b="1" dirty="0" smtClean="0">
                <a:latin typeface="Monotype Corsiva" panose="03010101010201010101" pitchFamily="66" charset="0"/>
              </a:rPr>
              <a:t>Difuzija</a:t>
            </a:r>
          </a:p>
          <a:p>
            <a:pPr marL="342900" indent="-342900">
              <a:buAutoNum type="arabicPeriod" startAt="16"/>
            </a:pPr>
            <a:r>
              <a:rPr lang="lt-LT" sz="2000" b="1" dirty="0" smtClean="0">
                <a:latin typeface="Monotype Corsiva" panose="03010101010201010101" pitchFamily="66" charset="0"/>
              </a:rPr>
              <a:t>Atomas</a:t>
            </a:r>
            <a:endParaRPr lang="lt-LT" sz="2000" b="1" dirty="0">
              <a:latin typeface="Monotype Corsiva" panose="03010101010201010101" pitchFamily="66" charset="0"/>
            </a:endParaRPr>
          </a:p>
        </p:txBody>
      </p:sp>
      <p:sp>
        <p:nvSpPr>
          <p:cNvPr id="5" name="Stačiakampis 4"/>
          <p:cNvSpPr/>
          <p:nvPr/>
        </p:nvSpPr>
        <p:spPr>
          <a:xfrm>
            <a:off x="6700014" y="985166"/>
            <a:ext cx="1709936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lt-LT" dirty="0"/>
          </a:p>
          <a:p>
            <a:r>
              <a:rPr lang="lt-LT" sz="2000" b="1" dirty="0" smtClean="0">
                <a:latin typeface="Monotype Corsiva" panose="03010101010201010101" pitchFamily="66" charset="0"/>
              </a:rPr>
              <a:t>22. Grandinė</a:t>
            </a:r>
            <a:endParaRPr lang="lt-LT" sz="2000" b="1" dirty="0">
              <a:latin typeface="Monotype Corsiva" panose="03010101010201010101" pitchFamily="66" charset="0"/>
            </a:endParaRPr>
          </a:p>
          <a:p>
            <a:r>
              <a:rPr lang="lt-LT" sz="2000" b="1" dirty="0" smtClean="0">
                <a:latin typeface="Monotype Corsiva" panose="03010101010201010101" pitchFamily="66" charset="0"/>
              </a:rPr>
              <a:t>23. Niutonas</a:t>
            </a:r>
            <a:endParaRPr lang="lt-LT" sz="2000" b="1" dirty="0">
              <a:latin typeface="Monotype Corsiva" panose="03010101010201010101" pitchFamily="66" charset="0"/>
            </a:endParaRPr>
          </a:p>
          <a:p>
            <a:r>
              <a:rPr lang="lt-LT" sz="2000" b="1" dirty="0" smtClean="0">
                <a:latin typeface="Monotype Corsiva" panose="03010101010201010101" pitchFamily="66" charset="0"/>
              </a:rPr>
              <a:t>24. Atspindys</a:t>
            </a:r>
            <a:endParaRPr lang="lt-LT" sz="2000" b="1" dirty="0">
              <a:latin typeface="Monotype Corsiva" panose="03010101010201010101" pitchFamily="66" charset="0"/>
            </a:endParaRPr>
          </a:p>
          <a:p>
            <a:r>
              <a:rPr lang="lt-LT" sz="2000" b="1" dirty="0" smtClean="0">
                <a:latin typeface="Monotype Corsiva" panose="03010101010201010101" pitchFamily="66" charset="0"/>
              </a:rPr>
              <a:t>25. Spidometras</a:t>
            </a:r>
            <a:endParaRPr lang="lt-LT" sz="2000" b="1" dirty="0">
              <a:latin typeface="Monotype Corsiva" panose="03010101010201010101" pitchFamily="66" charset="0"/>
            </a:endParaRPr>
          </a:p>
          <a:p>
            <a:r>
              <a:rPr lang="lt-LT" sz="2000" b="1" dirty="0" smtClean="0">
                <a:latin typeface="Monotype Corsiva" panose="03010101010201010101" pitchFamily="66" charset="0"/>
              </a:rPr>
              <a:t>26. Metai</a:t>
            </a:r>
            <a:endParaRPr lang="lt-LT" sz="2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875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42269" y="1196752"/>
            <a:ext cx="4608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7200" b="1" dirty="0" smtClean="0">
                <a:latin typeface="Monotype Corsiva" panose="03010101010201010101" pitchFamily="66" charset="0"/>
              </a:rPr>
              <a:t>Literatūra:</a:t>
            </a:r>
            <a:endParaRPr lang="lt-LT" sz="7200" b="1" dirty="0">
              <a:latin typeface="Monotype Corsiva" panose="03010101010201010101" pitchFamily="66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278" y="2365109"/>
            <a:ext cx="1992282" cy="2882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42">
            <a:off x="6229223" y="3093273"/>
            <a:ext cx="1753953" cy="2176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91407">
            <a:off x="4343472" y="3662479"/>
            <a:ext cx="1661769" cy="2061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7413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47664" y="1335426"/>
            <a:ext cx="5544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7200" b="1" dirty="0" smtClean="0">
                <a:latin typeface="Monotype Corsiva" panose="03010101010201010101" pitchFamily="66" charset="0"/>
              </a:rPr>
              <a:t>Ačiū už dėmesį</a:t>
            </a:r>
            <a:r>
              <a:rPr lang="en-US" sz="7200" b="1" dirty="0" smtClean="0">
                <a:latin typeface="Monotype Corsiva" panose="03010101010201010101" pitchFamily="66" charset="0"/>
              </a:rPr>
              <a:t>!</a:t>
            </a:r>
            <a:endParaRPr lang="lt-LT" sz="7200" b="1" dirty="0">
              <a:latin typeface="Monotype Corsiva" panose="03010101010201010101" pitchFamily="66" charset="0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068959"/>
            <a:ext cx="2592288" cy="2809097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399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169</Words>
  <Application>Microsoft Office PowerPoint</Application>
  <PresentationFormat>Demonstracija ekrane (4:3)</PresentationFormat>
  <Paragraphs>78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Skaidrių pavadinimai</vt:lpstr>
      </vt:variant>
      <vt:variant>
        <vt:i4>31</vt:i4>
      </vt:variant>
    </vt:vector>
  </HeadingPairs>
  <TitlesOfParts>
    <vt:vector size="32" baseType="lpstr">
      <vt:lpstr>Office tema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pristatymas</dc:title>
  <dc:creator>Rasa</dc:creator>
  <cp:lastModifiedBy>Mokytoja</cp:lastModifiedBy>
  <cp:revision>23</cp:revision>
  <dcterms:created xsi:type="dcterms:W3CDTF">2014-03-24T15:06:35Z</dcterms:created>
  <dcterms:modified xsi:type="dcterms:W3CDTF">2014-11-10T08:46:38Z</dcterms:modified>
</cp:coreProperties>
</file>