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98" r:id="rId2"/>
    <p:sldId id="264" r:id="rId3"/>
    <p:sldId id="265" r:id="rId4"/>
    <p:sldId id="266" r:id="rId5"/>
    <p:sldId id="267" r:id="rId6"/>
    <p:sldId id="268" r:id="rId7"/>
    <p:sldId id="269" r:id="rId8"/>
    <p:sldId id="271" r:id="rId9"/>
    <p:sldId id="301" r:id="rId10"/>
    <p:sldId id="300" r:id="rId11"/>
    <p:sldId id="302" r:id="rId12"/>
    <p:sldId id="270" r:id="rId13"/>
    <p:sldId id="274" r:id="rId14"/>
    <p:sldId id="257" r:id="rId15"/>
    <p:sldId id="290" r:id="rId16"/>
    <p:sldId id="291" r:id="rId17"/>
    <p:sldId id="292" r:id="rId18"/>
    <p:sldId id="293" r:id="rId19"/>
    <p:sldId id="294" r:id="rId20"/>
    <p:sldId id="295" r:id="rId21"/>
    <p:sldId id="259" r:id="rId22"/>
    <p:sldId id="296" r:id="rId23"/>
    <p:sldId id="303" r:id="rId24"/>
    <p:sldId id="287" r:id="rId25"/>
    <p:sldId id="262" r:id="rId26"/>
    <p:sldId id="297" r:id="rId27"/>
    <p:sldId id="261" r:id="rId28"/>
    <p:sldId id="272" r:id="rId29"/>
    <p:sldId id="273" r:id="rId30"/>
    <p:sldId id="276" r:id="rId31"/>
    <p:sldId id="279" r:id="rId32"/>
    <p:sldId id="280" r:id="rId33"/>
    <p:sldId id="283" r:id="rId34"/>
    <p:sldId id="285" r:id="rId35"/>
    <p:sldId id="286" r:id="rId36"/>
    <p:sldId id="28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BAA"/>
    <a:srgbClr val="80BEBD"/>
    <a:srgbClr val="AF2329"/>
    <a:srgbClr val="F514B5"/>
    <a:srgbClr val="7FC0BF"/>
    <a:srgbClr val="68A1BC"/>
    <a:srgbClr val="07224C"/>
    <a:srgbClr val="B0F7F5"/>
    <a:srgbClr val="1F37AA"/>
    <a:srgbClr val="0085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60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89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87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71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7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04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4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1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84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3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0" r:id="rId6"/>
    <p:sldLayoutId id="2147483726" r:id="rId7"/>
    <p:sldLayoutId id="2147483727" r:id="rId8"/>
    <p:sldLayoutId id="2147483728" r:id="rId9"/>
    <p:sldLayoutId id="2147483729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sa.smsm.lt/pasiekimu-departamentas/egzaminai-ir-pasiekimu-patikrinimai/valstybiniai-brandos-egzaminai/egzaminu-uzduotys/" TargetMode="External"/><Relationship Id="rId2" Type="http://schemas.openxmlformats.org/officeDocument/2006/relationships/hyperlink" Target="https://lt.wikipedia.org/wiki/Elektroliz%C4%97https:/www.opiq.lt/kit/32/chapter/2990?registerId=3995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hyperlink" Target="https://chatgpt.com/c/69f7844c-0ea4-83eb-b3d6-adb9faf3ed6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B074FD-56C6-A005-F8B3-023E89ADD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450"/>
            <a:ext cx="12189134" cy="69602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B89E55-3083-6980-C430-82F130800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898" y="114723"/>
            <a:ext cx="10653578" cy="1132258"/>
          </a:xfrm>
        </p:spPr>
        <p:txBody>
          <a:bodyPr/>
          <a:lstStyle/>
          <a:p>
            <a:r>
              <a:rPr lang="en-US" sz="4800" dirty="0" err="1">
                <a:solidFill>
                  <a:schemeClr val="bg1"/>
                </a:solidFill>
                <a:latin typeface="Aptos Serif"/>
                <a:cs typeface="Aptos Serif"/>
              </a:rPr>
              <a:t>Elekros</a:t>
            </a:r>
            <a:r>
              <a:rPr lang="en-US" sz="4800">
                <a:solidFill>
                  <a:schemeClr val="bg1"/>
                </a:solidFill>
                <a:latin typeface="Aptos Serif"/>
                <a:cs typeface="Aptos Serif"/>
              </a:rPr>
              <a:t> </a:t>
            </a:r>
            <a:r>
              <a:rPr lang="en-US" sz="4800" err="1">
                <a:solidFill>
                  <a:schemeClr val="bg1"/>
                </a:solidFill>
                <a:latin typeface="Aptos Serif"/>
                <a:cs typeface="Aptos Serif"/>
              </a:rPr>
              <a:t>srovė</a:t>
            </a:r>
            <a:r>
              <a:rPr lang="en-US" sz="4800">
                <a:solidFill>
                  <a:schemeClr val="bg1"/>
                </a:solidFill>
                <a:latin typeface="Aptos Serif"/>
                <a:cs typeface="Aptos Serif"/>
              </a:rPr>
              <a:t> </a:t>
            </a:r>
            <a:r>
              <a:rPr lang="en-US" sz="4800" err="1">
                <a:solidFill>
                  <a:schemeClr val="bg1"/>
                </a:solidFill>
                <a:latin typeface="Aptos Serif"/>
                <a:cs typeface="Aptos Serif"/>
              </a:rPr>
              <a:t>skysčiuose</a:t>
            </a:r>
            <a:endParaRPr lang="en-US" sz="4800">
              <a:solidFill>
                <a:schemeClr val="bg1"/>
              </a:solidFill>
              <a:latin typeface="Aptos Serif"/>
              <a:cs typeface="Aptos Serif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502804-48C6-D79F-A895-0A12023191B1}"/>
              </a:ext>
            </a:extLst>
          </p:cNvPr>
          <p:cNvSpPr txBox="1"/>
          <p:nvPr/>
        </p:nvSpPr>
        <p:spPr>
          <a:xfrm>
            <a:off x="336676" y="5470908"/>
            <a:ext cx="671618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Darba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atliko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: 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Palangos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 Vlado </a:t>
            </a:r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Jurgučio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 </a:t>
            </a:r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progimnazijos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 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mokinės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 U. P. </a:t>
            </a:r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ir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 A. R.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1600" err="1">
                <a:solidFill>
                  <a:schemeClr val="bg1"/>
                </a:solidFill>
                <a:latin typeface="Aptos Serif"/>
                <a:cs typeface="Aptos Serif"/>
              </a:rPr>
              <a:t>Mokytoja</a:t>
            </a:r>
            <a:r>
              <a:rPr lang="en-US" sz="1600">
                <a:solidFill>
                  <a:schemeClr val="bg1"/>
                </a:solidFill>
                <a:latin typeface="Aptos Serif"/>
                <a:cs typeface="Aptos Serif"/>
              </a:rPr>
              <a:t> S. P.</a:t>
            </a:r>
          </a:p>
        </p:txBody>
      </p:sp>
    </p:spTree>
    <p:extLst>
      <p:ext uri="{BB962C8B-B14F-4D97-AF65-F5344CB8AC3E}">
        <p14:creationId xmlns:p14="http://schemas.microsoft.com/office/powerpoint/2010/main" val="2933573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70B7-26E7-9D97-0611-3267F9E30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83" y="178846"/>
            <a:ext cx="3044784" cy="661611"/>
          </a:xfrm>
        </p:spPr>
        <p:txBody>
          <a:bodyPr/>
          <a:lstStyle/>
          <a:p>
            <a:r>
              <a:rPr lang="lt-LT" sz="3200">
                <a:latin typeface="Aptos Serif"/>
                <a:cs typeface="Aptos Serif"/>
              </a:rPr>
              <a:t>Teorinė dalis: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51D12-5C25-49F3-1680-798FB1359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82" y="837100"/>
            <a:ext cx="9611432" cy="6605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dirty="0">
                <a:latin typeface="Aptos Serif"/>
                <a:cs typeface="Aptos Serif"/>
              </a:rPr>
              <a:t>Skysčiai, kurie praleidžia elektros srovę, vadinami </a:t>
            </a:r>
            <a:r>
              <a:rPr lang="lt-LT" sz="2400" b="1" dirty="0">
                <a:latin typeface="Aptos Serif"/>
                <a:cs typeface="Aptos Serif"/>
              </a:rPr>
              <a:t>elektrolitu</a:t>
            </a:r>
            <a:r>
              <a:rPr lang="lt-LT" sz="2400" dirty="0">
                <a:latin typeface="Aptos Serif"/>
                <a:cs typeface="Aptos Serif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76EDB-933F-0C2E-C6A6-6F8C2CAAEC90}"/>
              </a:ext>
            </a:extLst>
          </p:cNvPr>
          <p:cNvSpPr txBox="1"/>
          <p:nvPr/>
        </p:nvSpPr>
        <p:spPr>
          <a:xfrm>
            <a:off x="6570078" y="2416020"/>
            <a:ext cx="5277970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 u="sng" dirty="0">
                <a:latin typeface="Aptos Serif"/>
                <a:cs typeface="Aptos Serif"/>
              </a:rPr>
              <a:t>Elektrolitu gali būti:</a:t>
            </a:r>
          </a:p>
          <a:p>
            <a:pPr marL="457200" indent="-228600"/>
            <a:r>
              <a:rPr lang="lt-LT" sz="2000" dirty="0">
                <a:latin typeface="Aptos Serif"/>
                <a:cs typeface="Aptos Serif"/>
              </a:rPr>
              <a:t>•</a:t>
            </a:r>
            <a:r>
              <a:rPr lang="lt-LT" sz="2000" dirty="0">
                <a:latin typeface="Aptos Serif"/>
                <a:ea typeface="Times New Roman"/>
                <a:cs typeface="Aptos Serif"/>
              </a:rPr>
              <a:t>        </a:t>
            </a:r>
            <a:r>
              <a:rPr lang="lt-LT" sz="2000" dirty="0">
                <a:latin typeface="Aptos Serif"/>
                <a:cs typeface="Aptos Serif"/>
              </a:rPr>
              <a:t>Rūgščių, šarmų ar druskų vandeniniai tirpalai (pvz., sieros rūgšties H₂SO₄ tirpalas, valgomosios druskos NaCl tirpalas).</a:t>
            </a:r>
          </a:p>
          <a:p>
            <a:pPr marL="457200" indent="-228600"/>
            <a:r>
              <a:rPr lang="lt-LT" sz="2000" dirty="0">
                <a:latin typeface="Aptos Serif"/>
                <a:cs typeface="Aptos Serif"/>
              </a:rPr>
              <a:t>•</a:t>
            </a:r>
            <a:r>
              <a:rPr lang="lt-LT" sz="2000" dirty="0">
                <a:latin typeface="Aptos Serif"/>
                <a:ea typeface="Times New Roman"/>
                <a:cs typeface="Aptos Serif"/>
              </a:rPr>
              <a:t>        </a:t>
            </a:r>
            <a:r>
              <a:rPr lang="lt-LT" sz="2000" dirty="0">
                <a:latin typeface="Aptos Serif"/>
                <a:cs typeface="Aptos Serif"/>
              </a:rPr>
              <a:t>Išlydyti druskos junginiai (pvz., išlytas valgomosios druskos NaCl).</a:t>
            </a:r>
          </a:p>
          <a:p>
            <a:pPr marL="457200" indent="-228600"/>
            <a:endParaRPr lang="lt-LT" sz="2000" dirty="0">
              <a:latin typeface="Aptos Serif"/>
              <a:ea typeface="+mn-lt"/>
              <a:cs typeface="Aptos Serif"/>
            </a:endParaRPr>
          </a:p>
          <a:p>
            <a:r>
              <a:rPr lang="lt-LT" sz="2000" dirty="0">
                <a:latin typeface="Aptos Serif"/>
                <a:ea typeface="+mn-lt"/>
                <a:cs typeface="Aptos Serif"/>
              </a:rPr>
              <a:t>Grynas vanduo elektros srovės praktiškai nepraleidžia – jis yra blogas laidininkas.</a:t>
            </a:r>
            <a:endParaRPr lang="lt-LT" dirty="0">
              <a:latin typeface="Aptos Serif"/>
              <a:cs typeface="Aptos Serif"/>
            </a:endParaRPr>
          </a:p>
          <a:p>
            <a:pPr marL="457200" indent="-228600"/>
            <a:endParaRPr lang="lt-LT" sz="2000" dirty="0">
              <a:latin typeface="Arial"/>
              <a:cs typeface="Arial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87E91-5283-C883-1D92-062AA75FA5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76" y="2314833"/>
            <a:ext cx="5555111" cy="37512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353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243562-D9DF-B404-5F08-0633D9E39631}"/>
              </a:ext>
            </a:extLst>
          </p:cNvPr>
          <p:cNvSpPr txBox="1"/>
          <p:nvPr/>
        </p:nvSpPr>
        <p:spPr>
          <a:xfrm>
            <a:off x="381001" y="179293"/>
            <a:ext cx="11554758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 dirty="0">
                <a:latin typeface="Aptos Serif"/>
                <a:ea typeface="Arial"/>
                <a:cs typeface="Aptos Serif"/>
              </a:rPr>
              <a:t>Skysčiuose elektros srovę neša </a:t>
            </a:r>
            <a:r>
              <a:rPr lang="lt-LT" sz="2000" b="1" dirty="0">
                <a:latin typeface="Aptos Serif"/>
                <a:ea typeface="Arial"/>
                <a:cs typeface="Aptos Serif"/>
              </a:rPr>
              <a:t>jonai</a:t>
            </a:r>
            <a:r>
              <a:rPr lang="lt-LT" sz="2000" dirty="0">
                <a:latin typeface="Aptos Serif"/>
                <a:ea typeface="Arial"/>
                <a:cs typeface="Aptos Serif"/>
              </a:rPr>
              <a:t>.</a:t>
            </a:r>
            <a:endParaRPr lang="lt-LT" sz="2000" dirty="0">
              <a:latin typeface="Aptos Serif"/>
              <a:cs typeface="Aptos Serif"/>
            </a:endParaRPr>
          </a:p>
          <a:p>
            <a:endParaRPr lang="lt-LT" sz="2000" dirty="0">
              <a:latin typeface="Arial"/>
              <a:ea typeface="+mn-lt"/>
              <a:cs typeface="Arial"/>
            </a:endParaRPr>
          </a:p>
          <a:p>
            <a:pPr algn="just"/>
            <a:r>
              <a:rPr lang="lt-LT" sz="2000" dirty="0">
                <a:latin typeface="Aptos Serif"/>
                <a:ea typeface="+mn-lt"/>
                <a:cs typeface="Aptos Serif"/>
              </a:rPr>
              <a:t>Katijonai (+): teigiami jonai, judantys elektros lauke katodo (neigiamojo elektrodo) link.</a:t>
            </a:r>
            <a:endParaRPr lang="lt-LT" sz="2000" dirty="0">
              <a:latin typeface="Aptos Serif"/>
              <a:cs typeface="Aptos Serif"/>
            </a:endParaRPr>
          </a:p>
          <a:p>
            <a:pPr algn="just"/>
            <a:r>
              <a:rPr lang="lt-LT" sz="2000" dirty="0">
                <a:latin typeface="Aptos Serif"/>
                <a:ea typeface="+mn-lt"/>
                <a:cs typeface="Aptos Serif"/>
              </a:rPr>
              <a:t>Anijonai (−): neigiami jonai, judantys anodo (teigiamojo elektrodo) link.</a:t>
            </a:r>
            <a:endParaRPr lang="lt-LT" sz="2000" dirty="0">
              <a:latin typeface="Aptos Serif"/>
              <a:cs typeface="Aptos Serif"/>
            </a:endParaRPr>
          </a:p>
          <a:p>
            <a:pPr algn="just"/>
            <a:endParaRPr lang="lt-LT" sz="2000" dirty="0">
              <a:latin typeface="Aptos Serif"/>
              <a:ea typeface="+mn-lt"/>
              <a:cs typeface="Aptos Serif"/>
            </a:endParaRPr>
          </a:p>
          <a:p>
            <a:pPr algn="just"/>
            <a:r>
              <a:rPr lang="lt-LT" sz="2000" dirty="0">
                <a:latin typeface="Aptos Serif"/>
                <a:ea typeface="+mn-lt"/>
                <a:cs typeface="Aptos Serif"/>
              </a:rPr>
              <a:t>Kai elektrolitą ištirpiname vandenyje arba jį išlydome, junginys </a:t>
            </a:r>
            <a:r>
              <a:rPr lang="lt-LT" sz="2000" dirty="0" err="1">
                <a:latin typeface="Aptos Serif"/>
                <a:ea typeface="+mn-lt"/>
                <a:cs typeface="Aptos Serif"/>
              </a:rPr>
              <a:t>disocijuoja</a:t>
            </a:r>
            <a:r>
              <a:rPr lang="lt-LT" sz="2000" dirty="0">
                <a:latin typeface="Aptos Serif"/>
                <a:ea typeface="+mn-lt"/>
                <a:cs typeface="Aptos Serif"/>
              </a:rPr>
              <a:t> – skyla į jonus. </a:t>
            </a:r>
            <a:endParaRPr lang="lt-LT" sz="2000" dirty="0">
              <a:latin typeface="Aptos Serif"/>
              <a:cs typeface="Aptos Serif"/>
            </a:endParaRPr>
          </a:p>
          <a:p>
            <a:r>
              <a:rPr lang="lt-LT" sz="2000" dirty="0">
                <a:latin typeface="Aptos Serif"/>
                <a:ea typeface="+mn-lt"/>
                <a:cs typeface="Aptos Serif"/>
              </a:rPr>
              <a:t>Pavyzdžiui, valgomoji druska vandenyje skyla taip:</a:t>
            </a:r>
            <a:endParaRPr lang="lt-LT" sz="2000" dirty="0">
              <a:latin typeface="Aptos Serif"/>
              <a:cs typeface="Aptos Serif"/>
            </a:endParaRPr>
          </a:p>
          <a:p>
            <a:pPr algn="ctr"/>
            <a:r>
              <a:rPr lang="lt-LT" dirty="0"/>
              <a:t>NaCl → Na⁺ + Cl⁻</a:t>
            </a:r>
            <a:endParaRPr lang="en-US" sz="2000" dirty="0">
              <a:latin typeface="Aptos Serif"/>
              <a:cs typeface="Aptos Serif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681AB8-B69E-3AE6-6434-79D16A3E3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258" y="2590931"/>
            <a:ext cx="1866900" cy="3511363"/>
          </a:xfrm>
          <a:prstGeom prst="rect">
            <a:avLst/>
          </a:prstGeom>
          <a:ln w="127000" cap="sq">
            <a:solidFill>
              <a:srgbClr val="7FC0B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D5B2B0-4914-2F98-0887-28FE01BFC6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676" y="3172830"/>
            <a:ext cx="5524498" cy="2930721"/>
          </a:xfrm>
          <a:prstGeom prst="rect">
            <a:avLst/>
          </a:prstGeom>
          <a:ln w="127000" cap="sq">
            <a:solidFill>
              <a:srgbClr val="7FC0B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9651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6F7A41-7E6D-AE8E-A114-518E1DDE410A}"/>
              </a:ext>
            </a:extLst>
          </p:cNvPr>
          <p:cNvSpPr txBox="1"/>
          <p:nvPr/>
        </p:nvSpPr>
        <p:spPr>
          <a:xfrm>
            <a:off x="955233" y="399266"/>
            <a:ext cx="9928411" cy="6771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dirty="0">
                <a:latin typeface="Aptos Serif"/>
                <a:cs typeface="Aptos Serif"/>
              </a:rPr>
              <a:t>Jeigu nėra išorinio elektrinio lauko, tirpalo jonai ir molekulės juda chaotiškai.</a:t>
            </a:r>
          </a:p>
          <a:p>
            <a:pPr algn="ctr"/>
            <a:endParaRPr lang="en-US" sz="2000" dirty="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BA75A-ED36-4930-4848-55FA1F07E09E}"/>
              </a:ext>
            </a:extLst>
          </p:cNvPr>
          <p:cNvSpPr txBox="1"/>
          <p:nvPr/>
        </p:nvSpPr>
        <p:spPr>
          <a:xfrm>
            <a:off x="955233" y="1357825"/>
            <a:ext cx="992841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 kern="1200">
                <a:solidFill>
                  <a:srgbClr val="000000"/>
                </a:solidFill>
                <a:latin typeface="Aptos Serif"/>
                <a:cs typeface="Aptos Serif"/>
              </a:rPr>
              <a:t>Atsiradus tirpale elektriniam laukui, atsiranda ir kryptingas jonų judėjimas</a:t>
            </a:r>
            <a:r>
              <a:rPr lang="lt-LT" sz="2000">
                <a:solidFill>
                  <a:srgbClr val="000000"/>
                </a:solidFill>
                <a:latin typeface="Aptos Serif"/>
                <a:cs typeface="Aptos Serif"/>
              </a:rPr>
              <a:t>.</a:t>
            </a:r>
            <a:endParaRPr lang="en-US" sz="2000">
              <a:latin typeface="Aptos Serif"/>
              <a:cs typeface="Aptos Serif"/>
            </a:endParaRPr>
          </a:p>
          <a:p>
            <a:pPr algn="ctr"/>
            <a:endParaRPr lang="en-US" sz="2000">
              <a:latin typeface="Aptos Serif"/>
              <a:cs typeface="Aptos Serif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BFFF76-855F-CBD9-AA87-8DAF96CA42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206" y="2347162"/>
            <a:ext cx="8193414" cy="3996795"/>
          </a:xfrm>
          <a:prstGeom prst="rect">
            <a:avLst/>
          </a:prstGeom>
          <a:ln w="127000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5594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6D7926-5BFC-3753-F991-12D0DAE890E4}"/>
              </a:ext>
            </a:extLst>
          </p:cNvPr>
          <p:cNvSpPr txBox="1"/>
          <p:nvPr/>
        </p:nvSpPr>
        <p:spPr>
          <a:xfrm>
            <a:off x="6835588" y="425823"/>
            <a:ext cx="5199530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latin typeface="Aptos Serif"/>
                <a:cs typeface="Aptos Serif"/>
              </a:rPr>
              <a:t>Elektrolitų laidumas priklauso nuo: </a:t>
            </a:r>
            <a:endParaRPr lang="lt-LT" sz="2000">
              <a:latin typeface="Aptos Serif"/>
              <a:ea typeface="+mn-lt"/>
              <a:cs typeface="Aptos Serif"/>
            </a:endParaRPr>
          </a:p>
          <a:p>
            <a:pPr marL="342900" indent="-342900">
              <a:buFont typeface="Arial"/>
              <a:buChar char="•"/>
            </a:pPr>
            <a:endParaRPr lang="lt-LT" sz="2000">
              <a:latin typeface="Aptos Serif"/>
              <a:ea typeface="+mn-lt"/>
              <a:cs typeface="Aptos Serif"/>
            </a:endParaRPr>
          </a:p>
          <a:p>
            <a:pPr marL="342900" indent="-342900">
              <a:buFont typeface="Arial"/>
              <a:buChar char="•"/>
            </a:pPr>
            <a:r>
              <a:rPr lang="lt-LT" sz="2000">
                <a:latin typeface="Aptos Serif"/>
                <a:ea typeface="+mn-lt"/>
                <a:cs typeface="Aptos Serif"/>
              </a:rPr>
              <a:t>Tirpalo</a:t>
            </a:r>
            <a:r>
              <a:rPr lang="lt-LT" sz="2000">
                <a:latin typeface="Aptos Serif"/>
                <a:cs typeface="Aptos Serif"/>
              </a:rPr>
              <a:t> koncentracijos</a:t>
            </a:r>
            <a:endParaRPr lang="lt-LT"/>
          </a:p>
          <a:p>
            <a:pPr marL="342900" indent="-342900">
              <a:buFont typeface="Arial"/>
              <a:buChar char="•"/>
            </a:pPr>
            <a:r>
              <a:rPr lang="lt-LT" sz="2000">
                <a:latin typeface="Aptos Serif"/>
                <a:ea typeface="+mn-lt"/>
                <a:cs typeface="Aptos Serif"/>
              </a:rPr>
              <a:t>Temperatūros</a:t>
            </a:r>
            <a:endParaRPr lang="lt-LT" sz="2000">
              <a:latin typeface="Aptos Serif"/>
              <a:cs typeface="Aptos Serif"/>
            </a:endParaRPr>
          </a:p>
          <a:p>
            <a:endParaRPr lang="en-US"/>
          </a:p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6D09E-821D-7421-049C-AAEDD39CD1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5956" y="2789256"/>
            <a:ext cx="3078459" cy="2835059"/>
          </a:xfrm>
          <a:prstGeom prst="rect">
            <a:avLst/>
          </a:prstGeom>
          <a:ln w="127000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05552B-D8F3-50E3-644F-34AC0D87A3E8}"/>
              </a:ext>
            </a:extLst>
          </p:cNvPr>
          <p:cNvSpPr txBox="1"/>
          <p:nvPr/>
        </p:nvSpPr>
        <p:spPr>
          <a:xfrm>
            <a:off x="168089" y="335878"/>
            <a:ext cx="5927911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latin typeface="Aptos Serif"/>
                <a:cs typeface="Aptos Serif"/>
              </a:rPr>
              <a:t>Elektrolizei atlikti reikia:</a:t>
            </a:r>
            <a:endParaRPr lang="en-US" sz="2000">
              <a:latin typeface="Aptos Serif"/>
              <a:cs typeface="Aptos Serif"/>
            </a:endParaRPr>
          </a:p>
          <a:p>
            <a:pPr marL="571500" indent="-342900">
              <a:buFont typeface="Arial"/>
              <a:buChar char="•"/>
            </a:pPr>
            <a:endParaRPr lang="lt-LT" sz="2000">
              <a:latin typeface="Aptos Serif"/>
              <a:cs typeface="Aptos Serif"/>
            </a:endParaRPr>
          </a:p>
          <a:p>
            <a:pPr marL="571500" indent="-342900" algn="ctr">
              <a:buFont typeface="Arial"/>
              <a:buChar char="•"/>
            </a:pPr>
            <a:r>
              <a:rPr lang="lt-LT" sz="2000">
                <a:latin typeface="Aptos Serif"/>
                <a:cs typeface="Aptos Serif"/>
              </a:rPr>
              <a:t>Elektrolito (tirpalo arba išlyto junginio)</a:t>
            </a:r>
            <a:endParaRPr lang="lt-LT"/>
          </a:p>
          <a:p>
            <a:pPr marL="571500" indent="-342900" algn="ctr">
              <a:buFont typeface="Arial"/>
              <a:buChar char="•"/>
            </a:pPr>
            <a:r>
              <a:rPr lang="lt-LT" sz="2000">
                <a:latin typeface="Aptos Serif"/>
                <a:cs typeface="Aptos Serif"/>
              </a:rPr>
              <a:t>Dviejų elektrodų: anodo (+) ir katodo (−)</a:t>
            </a:r>
            <a:endParaRPr lang="lt-LT" sz="2400">
              <a:latin typeface="Arial"/>
              <a:cs typeface="Arial"/>
            </a:endParaRPr>
          </a:p>
          <a:p>
            <a:pPr marL="571500" indent="-342900" algn="ctr">
              <a:buFont typeface="Arial"/>
              <a:buChar char="•"/>
            </a:pPr>
            <a:r>
              <a:rPr lang="lt-LT" sz="2000">
                <a:latin typeface="Aptos Serif"/>
                <a:ea typeface="Arial"/>
                <a:cs typeface="Aptos Serif"/>
              </a:rPr>
              <a:t>Nuolatinės srovės šaltinio</a:t>
            </a:r>
            <a:r>
              <a:rPr lang="lt-LT" sz="2400">
                <a:latin typeface="Arial"/>
                <a:ea typeface="Arial"/>
                <a:cs typeface="Arial"/>
              </a:rPr>
              <a:t> </a:t>
            </a:r>
            <a:endParaRPr lang="lt-LT" sz="2400">
              <a:latin typeface="Arial"/>
              <a:cs typeface="Arial"/>
            </a:endParaRPr>
          </a:p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3AD137-A6B3-7B2D-55FB-65573BB528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740" y="2785028"/>
            <a:ext cx="6129617" cy="2834804"/>
          </a:xfrm>
          <a:prstGeom prst="rect">
            <a:avLst/>
          </a:prstGeom>
          <a:ln w="127000" cap="sq">
            <a:solidFill>
              <a:schemeClr val="tx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5405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620CF2-E998-EC65-026D-D30A6775661C}"/>
              </a:ext>
            </a:extLst>
          </p:cNvPr>
          <p:cNvSpPr txBox="1"/>
          <p:nvPr/>
        </p:nvSpPr>
        <p:spPr>
          <a:xfrm>
            <a:off x="672353" y="403412"/>
            <a:ext cx="1080247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/>
            <a:r>
              <a:rPr lang="lt-LT" sz="2400" kern="1200">
                <a:solidFill>
                  <a:srgbClr val="000000"/>
                </a:solidFill>
                <a:latin typeface="Aptos Serif"/>
                <a:cs typeface="Aptos Serif"/>
              </a:rPr>
              <a:t>Medžiagos išsiskyrimas ant elektrodų, tekant srovei elektrolitu, vadinamas </a:t>
            </a:r>
            <a:r>
              <a:rPr lang="lt-LT" sz="2400" b="1" kern="1200">
                <a:solidFill>
                  <a:srgbClr val="000000"/>
                </a:solidFill>
                <a:latin typeface="Aptos Serif"/>
                <a:cs typeface="Aptos Serif"/>
              </a:rPr>
              <a:t>elektrolize</a:t>
            </a:r>
            <a:r>
              <a:rPr lang="lt-LT" sz="2400" kern="1200">
                <a:solidFill>
                  <a:srgbClr val="000000"/>
                </a:solidFill>
                <a:latin typeface="Aptos Serif"/>
                <a:cs typeface="Aptos Serif"/>
              </a:rPr>
              <a:t>.</a:t>
            </a:r>
          </a:p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19BE21-556B-969E-2E89-9AB08DAF6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76" y="1978380"/>
            <a:ext cx="6705600" cy="4068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F86908-D913-D31A-61B2-D5A1751CB048}"/>
              </a:ext>
            </a:extLst>
          </p:cNvPr>
          <p:cNvSpPr txBox="1"/>
          <p:nvPr/>
        </p:nvSpPr>
        <p:spPr>
          <a:xfrm>
            <a:off x="8088106" y="2529466"/>
            <a:ext cx="358588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000" kern="1200">
                <a:solidFill>
                  <a:srgbClr val="000000"/>
                </a:solidFill>
                <a:latin typeface="Aptos Serif"/>
                <a:cs typeface="Aptos Serif"/>
              </a:rPr>
              <a:t>Ant anodo nusėdantys </a:t>
            </a:r>
            <a:r>
              <a:rPr lang="lt-LT" sz="2000" b="1" kern="1200">
                <a:solidFill>
                  <a:srgbClr val="000000"/>
                </a:solidFill>
                <a:latin typeface="Aptos Serif"/>
                <a:cs typeface="Aptos Serif"/>
              </a:rPr>
              <a:t>neigiamieji jonai </a:t>
            </a:r>
            <a:r>
              <a:rPr lang="lt-LT" sz="2000" kern="1200">
                <a:solidFill>
                  <a:srgbClr val="000000"/>
                </a:solidFill>
                <a:latin typeface="Aptos Serif"/>
                <a:cs typeface="Aptos Serif"/>
              </a:rPr>
              <a:t>atiduoda atliekamus elektronus, o ant katodo nusėdantys </a:t>
            </a:r>
            <a:r>
              <a:rPr lang="lt-LT" sz="2000" b="1" kern="1200">
                <a:solidFill>
                  <a:srgbClr val="000000"/>
                </a:solidFill>
                <a:latin typeface="Aptos Serif"/>
                <a:cs typeface="Aptos Serif"/>
              </a:rPr>
              <a:t>teigiamieji jonai </a:t>
            </a:r>
            <a:r>
              <a:rPr lang="lt-LT" sz="2000" kern="1200">
                <a:solidFill>
                  <a:srgbClr val="000000"/>
                </a:solidFill>
                <a:latin typeface="Aptos Serif"/>
                <a:cs typeface="Aptos Serif"/>
              </a:rPr>
              <a:t>įgyja trūkstamus jonus.</a:t>
            </a:r>
            <a:endParaRPr lang="en-US" sz="2000">
              <a:latin typeface="Aptos Serif"/>
              <a:cs typeface="Aptos Serif"/>
            </a:endParaRPr>
          </a:p>
          <a:p>
            <a:pPr algn="just"/>
            <a:endParaRPr lang="en-US"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4783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DB01E0-5CD0-04AE-3057-50F5EF3799A1}"/>
              </a:ext>
            </a:extLst>
          </p:cNvPr>
          <p:cNvSpPr txBox="1"/>
          <p:nvPr/>
        </p:nvSpPr>
        <p:spPr>
          <a:xfrm>
            <a:off x="481853" y="168088"/>
            <a:ext cx="725020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latin typeface="Aptos Serif"/>
                <a:ea typeface="Arial"/>
                <a:cs typeface="Aptos Serif"/>
              </a:rPr>
              <a:t>Faradėjaus</a:t>
            </a:r>
            <a:r>
              <a:rPr lang="en-US" sz="3200" b="1">
                <a:latin typeface="Aptos Serif"/>
                <a:ea typeface="Arial"/>
                <a:cs typeface="Aptos Serif"/>
              </a:rPr>
              <a:t> </a:t>
            </a:r>
            <a:r>
              <a:rPr lang="en-US" sz="3200" b="1" err="1">
                <a:latin typeface="Aptos Serif"/>
                <a:ea typeface="Arial"/>
                <a:cs typeface="Aptos Serif"/>
              </a:rPr>
              <a:t>elektrolizės</a:t>
            </a:r>
            <a:r>
              <a:rPr lang="en-US" sz="3200" b="1">
                <a:latin typeface="Aptos Serif"/>
                <a:ea typeface="Arial"/>
                <a:cs typeface="Aptos Serif"/>
              </a:rPr>
              <a:t> </a:t>
            </a:r>
            <a:r>
              <a:rPr lang="en-US" sz="3200" b="1" err="1">
                <a:latin typeface="Aptos Serif"/>
                <a:ea typeface="Arial"/>
                <a:cs typeface="Aptos Serif"/>
              </a:rPr>
              <a:t>dėsnis</a:t>
            </a:r>
            <a:r>
              <a:rPr lang="en-US" sz="3200" b="1">
                <a:latin typeface="Aptos Serif"/>
                <a:ea typeface="Arial"/>
                <a:cs typeface="Aptos Serif"/>
              </a:rPr>
              <a:t>:</a:t>
            </a:r>
            <a:endParaRPr lang="en-US" sz="3200">
              <a:latin typeface="Aptos Serif"/>
              <a:cs typeface="Aptos Serif"/>
            </a:endParaRP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77A56F-B76E-DA53-7AE7-84AE1CDE3ACB}"/>
              </a:ext>
            </a:extLst>
          </p:cNvPr>
          <p:cNvSpPr txBox="1"/>
          <p:nvPr/>
        </p:nvSpPr>
        <p:spPr>
          <a:xfrm>
            <a:off x="627529" y="907676"/>
            <a:ext cx="11082617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just" rtl="0"/>
            <a:r>
              <a:rPr lang="lt-LT" sz="2400">
                <a:latin typeface="Aptos Serif"/>
                <a:cs typeface="Aptos Serif"/>
              </a:rPr>
              <a:t>Ant elektrodo išsiskyrusios medžiagos masė </a:t>
            </a:r>
            <a:r>
              <a:rPr lang="lt-LT" sz="2400" i="1">
                <a:latin typeface="Aptos Serif"/>
                <a:cs typeface="Aptos Serif"/>
              </a:rPr>
              <a:t>m</a:t>
            </a:r>
            <a:r>
              <a:rPr lang="lt-LT" sz="2400">
                <a:latin typeface="Aptos Serif"/>
                <a:cs typeface="Aptos Serif"/>
              </a:rPr>
              <a:t> tiesiogiai proporcinga elektros srovės stipriui </a:t>
            </a:r>
            <a:r>
              <a:rPr lang="lt-LT" sz="2400" i="1">
                <a:latin typeface="Aptos Serif"/>
                <a:cs typeface="Aptos Serif"/>
              </a:rPr>
              <a:t>I</a:t>
            </a:r>
            <a:r>
              <a:rPr lang="lt-LT" sz="2400">
                <a:latin typeface="Aptos Serif"/>
                <a:cs typeface="Aptos Serif"/>
              </a:rPr>
              <a:t>, jos tekėjimo laikui </a:t>
            </a:r>
            <a:r>
              <a:rPr lang="lt-LT" sz="2400" i="1">
                <a:latin typeface="Aptos Serif"/>
                <a:cs typeface="Aptos Serif"/>
              </a:rPr>
              <a:t>t</a:t>
            </a:r>
            <a:r>
              <a:rPr lang="lt-LT" sz="2400">
                <a:latin typeface="Aptos Serif"/>
                <a:cs typeface="Aptos Serif"/>
              </a:rPr>
              <a:t> ir priklauso nuo medžiagos rūšies.</a:t>
            </a:r>
          </a:p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307AA0-B48E-AA31-9531-4094FD510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519" y="2311494"/>
            <a:ext cx="4400550" cy="1114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F7BE5-FDC6-1CEB-6F42-3985BC539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14" y="3656874"/>
            <a:ext cx="2452965" cy="1101867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6A89A8-8DAE-A9C1-09F0-4A4E5000E121}"/>
              </a:ext>
            </a:extLst>
          </p:cNvPr>
          <p:cNvSpPr txBox="1"/>
          <p:nvPr/>
        </p:nvSpPr>
        <p:spPr>
          <a:xfrm>
            <a:off x="6174441" y="2140323"/>
            <a:ext cx="5838266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latin typeface="Aptos Serif"/>
                <a:cs typeface="Aptos Serif"/>
              </a:rPr>
              <a:t>čia: m – nusėdusios medžiagos masė (kg), </a:t>
            </a:r>
          </a:p>
          <a:p>
            <a:endParaRPr lang="lt-LT" sz="2000">
              <a:latin typeface="Aptos Serif"/>
              <a:cs typeface="Aptos Serif"/>
            </a:endParaRPr>
          </a:p>
          <a:p>
            <a:r>
              <a:rPr lang="lt-LT" sz="2000">
                <a:latin typeface="Aptos Serif"/>
                <a:cs typeface="Aptos Serif"/>
              </a:rPr>
              <a:t>k – elektrolizės elektrocheminis ekvivalentas (kg/C), </a:t>
            </a:r>
            <a:endParaRPr lang="lt-LT"/>
          </a:p>
          <a:p>
            <a:endParaRPr lang="lt-LT" sz="2000">
              <a:latin typeface="Aptos Serif"/>
              <a:cs typeface="Aptos Serif"/>
            </a:endParaRPr>
          </a:p>
          <a:p>
            <a:r>
              <a:rPr lang="lt-LT" sz="2000">
                <a:latin typeface="Aptos Serif"/>
                <a:cs typeface="Aptos Serif"/>
              </a:rPr>
              <a:t>I – srovės stipris (A), </a:t>
            </a:r>
            <a:endParaRPr lang="lt-LT">
              <a:latin typeface="Aptos Serif"/>
              <a:cs typeface="Aptos Serif"/>
            </a:endParaRPr>
          </a:p>
          <a:p>
            <a:endParaRPr lang="lt-LT" sz="2000">
              <a:latin typeface="Aptos Serif"/>
              <a:cs typeface="Aptos Serif"/>
            </a:endParaRPr>
          </a:p>
          <a:p>
            <a:r>
              <a:rPr lang="lt-LT" sz="2000">
                <a:latin typeface="Aptos Serif"/>
                <a:cs typeface="Aptos Serif"/>
              </a:rPr>
              <a:t>t – laikas (s).</a:t>
            </a:r>
            <a:endParaRPr lang="lt-LT">
              <a:latin typeface="Aptos Serif"/>
              <a:cs typeface="Aptos Serif"/>
            </a:endParaRPr>
          </a:p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D3A35-5807-59D8-AD2A-CA12B28D6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854" y="3554787"/>
            <a:ext cx="2352675" cy="314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16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408B6-0AD2-C13F-F9AD-9617F71E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188274"/>
            <a:ext cx="11852372" cy="880683"/>
          </a:xfrm>
        </p:spPr>
        <p:txBody>
          <a:bodyPr>
            <a:normAutofit/>
          </a:bodyPr>
          <a:lstStyle/>
          <a:p>
            <a:pPr algn="ctr"/>
            <a:r>
              <a:rPr lang="lt-LT" noProof="0" dirty="0">
                <a:solidFill>
                  <a:schemeClr val="accent1"/>
                </a:solidFill>
                <a:latin typeface="Aptos Serif"/>
                <a:cs typeface="Aptos Serif"/>
              </a:rPr>
              <a:t>Elektrolizė: nusodintos masės ir elektrocheminio ekvivalento nustatymas. 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BB6490-BCE4-1A6D-4DD8-81F1F19B2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49" y="1276189"/>
            <a:ext cx="7818789" cy="5379689"/>
          </a:xfrm>
        </p:spPr>
        <p:txBody>
          <a:bodyPr>
            <a:normAutofit/>
          </a:bodyPr>
          <a:lstStyle/>
          <a:p>
            <a:r>
              <a:rPr lang="lt-LT" sz="2000" b="1" noProof="0" dirty="0">
                <a:latin typeface="Times New Roman"/>
                <a:cs typeface="Times New Roman"/>
              </a:rPr>
              <a:t>Darbo tikslas</a:t>
            </a:r>
            <a:r>
              <a:rPr lang="lt-LT" sz="2000" noProof="0" dirty="0">
                <a:latin typeface="Times New Roman"/>
                <a:cs typeface="Times New Roman"/>
              </a:rPr>
              <a:t>: eksperimentiškai nustatyti vario (</a:t>
            </a:r>
            <a:r>
              <a:rPr lang="lt-LT" sz="2000" noProof="0" dirty="0" err="1">
                <a:latin typeface="Times New Roman"/>
                <a:cs typeface="Times New Roman"/>
              </a:rPr>
              <a:t>Cu</a:t>
            </a:r>
            <a:r>
              <a:rPr lang="lt-LT" sz="2000" noProof="0" dirty="0">
                <a:latin typeface="Times New Roman"/>
                <a:cs typeface="Times New Roman"/>
              </a:rPr>
              <a:t>) elektrocheminį ekvivalentą (k) elektrolizės </a:t>
            </a:r>
            <a:r>
              <a:rPr lang="lt-LT" sz="2000" noProof="0" dirty="0">
                <a:highlight>
                  <a:srgbClr val="FFFFFF"/>
                </a:highlight>
                <a:latin typeface="Times New Roman"/>
                <a:cs typeface="Times New Roman"/>
              </a:rPr>
              <a:t>išmatuoti nusėdusio vario masę, elektros srovės stiprį ir elektrolizės trukme, tada apskaičiuoti </a:t>
            </a:r>
            <a:r>
              <a:rPr lang="lt-LT" sz="2000" i="1" noProof="0" dirty="0">
                <a:highlight>
                  <a:srgbClr val="FFFFFF"/>
                </a:highlight>
                <a:latin typeface="Times New Roman"/>
                <a:cs typeface="Times New Roman"/>
              </a:rPr>
              <a:t>k</a:t>
            </a:r>
            <a:r>
              <a:rPr lang="lt-LT" sz="2000" noProof="0" dirty="0">
                <a:highlight>
                  <a:srgbClr val="FFFFFF"/>
                </a:highlight>
                <a:latin typeface="Times New Roman"/>
                <a:cs typeface="Times New Roman"/>
              </a:rPr>
              <a:t> ir </a:t>
            </a:r>
            <a:r>
              <a:rPr lang="lt-LT" sz="2000" noProof="0" dirty="0">
                <a:latin typeface="Times New Roman"/>
                <a:cs typeface="Times New Roman"/>
              </a:rPr>
              <a:t>palyginti su teorine verte apskaičiuota pagal </a:t>
            </a:r>
            <a:r>
              <a:rPr lang="lt-LT" sz="2000" noProof="0" dirty="0" err="1">
                <a:latin typeface="Times New Roman"/>
                <a:cs typeface="Times New Roman"/>
              </a:rPr>
              <a:t>Faradėjaus</a:t>
            </a:r>
            <a:r>
              <a:rPr lang="lt-LT" sz="2000" noProof="0" dirty="0">
                <a:latin typeface="Times New Roman"/>
                <a:cs typeface="Times New Roman"/>
              </a:rPr>
              <a:t> dėsnį.</a:t>
            </a:r>
          </a:p>
          <a:p>
            <a:r>
              <a:rPr lang="lt-LT" sz="2000" b="1" noProof="0" dirty="0">
                <a:latin typeface="Times New Roman"/>
                <a:cs typeface="Times New Roman"/>
              </a:rPr>
              <a:t>Priemonės</a:t>
            </a:r>
            <a:r>
              <a:rPr lang="lt-LT" sz="2000" noProof="0" dirty="0">
                <a:latin typeface="Times New Roman"/>
                <a:cs typeface="Times New Roman"/>
              </a:rPr>
              <a:t>: nuolatinės srovės šaltinis, elektrolizės vonelė (stiklinė) su vario sulfato (CuSO4) tirpalu, vario ir cinko elektrodai, </a:t>
            </a:r>
            <a:r>
              <a:rPr lang="lt-LT" sz="2000" noProof="0" dirty="0" err="1">
                <a:latin typeface="Times New Roman"/>
                <a:cs typeface="Times New Roman"/>
              </a:rPr>
              <a:t>ampermetras</a:t>
            </a:r>
            <a:r>
              <a:rPr lang="lt-LT" sz="2000" noProof="0" dirty="0">
                <a:latin typeface="Times New Roman"/>
                <a:cs typeface="Times New Roman"/>
              </a:rPr>
              <a:t>, jungiklis ir jungiamieji laidai, chronometras, svarstyklės, švitrinis popierius.</a:t>
            </a:r>
          </a:p>
          <a:p>
            <a:pPr algn="just"/>
            <a:r>
              <a:rPr lang="lt-LT" sz="2000" b="1" noProof="0" dirty="0">
                <a:latin typeface="Times New Roman"/>
                <a:cs typeface="Times New Roman"/>
              </a:rPr>
              <a:t>Hipotezė: </a:t>
            </a:r>
            <a:r>
              <a:rPr lang="lt-LT" sz="2000" noProof="0" dirty="0">
                <a:solidFill>
                  <a:srgbClr val="1A1A1A"/>
                </a:solidFill>
                <a:latin typeface="Times New Roman"/>
                <a:ea typeface="+mn-lt"/>
                <a:cs typeface="Times New Roman"/>
              </a:rPr>
              <a:t>Manome, kad eksperimentiškai gautas elektrocheminis ekvivalentas kₐ neviršys 5 % paklaidos lyginant su teorine verte kₜ = 0,3293 mg/C.</a:t>
            </a:r>
            <a:r>
              <a:rPr lang="lt-LT" sz="2000" noProof="0" dirty="0">
                <a:solidFill>
                  <a:srgbClr val="1A1A1A"/>
                </a:solidFill>
                <a:latin typeface="Times New Roman"/>
                <a:cs typeface="Times New Roman"/>
              </a:rPr>
              <a:t> Taip pat tikimės patvirtinti, kad didesnis srovės stiprumas ir ilgesnis elektrolizės laikas lemia didesnę nusodintos masės vertę</a:t>
            </a:r>
            <a:endParaRPr lang="lt-LT" sz="2000" noProof="0" dirty="0">
              <a:latin typeface="Times New Roman"/>
              <a:cs typeface="Times New Roman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4BA319-1F23-148E-09EA-8C35FFE403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7538" y="1947796"/>
            <a:ext cx="3978878" cy="26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22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D89C2B-9048-820B-9DB2-06254BA0E0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5"/>
          <a:stretch>
            <a:fillRect/>
          </a:stretch>
        </p:blipFill>
        <p:spPr>
          <a:xfrm>
            <a:off x="328042" y="273152"/>
            <a:ext cx="2720561" cy="3159138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D81BFD4-570C-8816-8D2C-6EF9B7B80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81714"/>
              </p:ext>
            </p:extLst>
          </p:nvPr>
        </p:nvGraphicFramePr>
        <p:xfrm>
          <a:off x="748563" y="4676877"/>
          <a:ext cx="10873166" cy="1802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4870">
                  <a:extLst>
                    <a:ext uri="{9D8B030D-6E8A-4147-A177-3AD203B41FA5}">
                      <a16:colId xmlns:a16="http://schemas.microsoft.com/office/drawing/2014/main" val="1527416700"/>
                    </a:ext>
                  </a:extLst>
                </a:gridCol>
                <a:gridCol w="1175955">
                  <a:extLst>
                    <a:ext uri="{9D8B030D-6E8A-4147-A177-3AD203B41FA5}">
                      <a16:colId xmlns:a16="http://schemas.microsoft.com/office/drawing/2014/main" val="2462937647"/>
                    </a:ext>
                  </a:extLst>
                </a:gridCol>
                <a:gridCol w="1244420">
                  <a:extLst>
                    <a:ext uri="{9D8B030D-6E8A-4147-A177-3AD203B41FA5}">
                      <a16:colId xmlns:a16="http://schemas.microsoft.com/office/drawing/2014/main" val="3011958482"/>
                    </a:ext>
                  </a:extLst>
                </a:gridCol>
                <a:gridCol w="1040750">
                  <a:extLst>
                    <a:ext uri="{9D8B030D-6E8A-4147-A177-3AD203B41FA5}">
                      <a16:colId xmlns:a16="http://schemas.microsoft.com/office/drawing/2014/main" val="3138238719"/>
                    </a:ext>
                  </a:extLst>
                </a:gridCol>
                <a:gridCol w="1598244">
                  <a:extLst>
                    <a:ext uri="{9D8B030D-6E8A-4147-A177-3AD203B41FA5}">
                      <a16:colId xmlns:a16="http://schemas.microsoft.com/office/drawing/2014/main" val="3225968741"/>
                    </a:ext>
                  </a:extLst>
                </a:gridCol>
                <a:gridCol w="1496766">
                  <a:extLst>
                    <a:ext uri="{9D8B030D-6E8A-4147-A177-3AD203B41FA5}">
                      <a16:colId xmlns:a16="http://schemas.microsoft.com/office/drawing/2014/main" val="2849612986"/>
                    </a:ext>
                  </a:extLst>
                </a:gridCol>
                <a:gridCol w="1445897">
                  <a:extLst>
                    <a:ext uri="{9D8B030D-6E8A-4147-A177-3AD203B41FA5}">
                      <a16:colId xmlns:a16="http://schemas.microsoft.com/office/drawing/2014/main" val="495745056"/>
                    </a:ext>
                  </a:extLst>
                </a:gridCol>
                <a:gridCol w="1576264">
                  <a:extLst>
                    <a:ext uri="{9D8B030D-6E8A-4147-A177-3AD203B41FA5}">
                      <a16:colId xmlns:a16="http://schemas.microsoft.com/office/drawing/2014/main" val="867355886"/>
                    </a:ext>
                  </a:extLst>
                </a:gridCol>
              </a:tblGrid>
              <a:tr h="11438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Matavimas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Nr.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Srovės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stiprumas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I (A)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Laikas t (s)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Krūvis q =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I·t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(C)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Pradinė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masė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Neue Haas Grotesk Text Pro"/>
                        </a:rPr>
                        <a:t>m₁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 (kg)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Galutinė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masė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Neue Haas Grotesk Text Pro"/>
                        </a:rPr>
                        <a:t>m₂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(kg)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Nusodintos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masė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Δm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(kg)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k =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</a:rPr>
                        <a:t>Δm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/q (kg/C)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B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614334"/>
                  </a:ext>
                </a:extLst>
              </a:tr>
              <a:tr h="6583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0" dirty="0">
                          <a:solidFill>
                            <a:srgbClr val="1A1A1A"/>
                          </a:solidFill>
                          <a:effectLst/>
                        </a:rPr>
                        <a:t>1</a:t>
                      </a:r>
                      <a:endParaRPr lang="en-US" sz="1800" b="0" dirty="0">
                        <a:effectLst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0,80A</a:t>
                      </a: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>
                          <a:effectLst/>
                        </a:rPr>
                        <a:t>1200s</a:t>
                      </a: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960C</a:t>
                      </a: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lt-LT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Neue Haas Grotesk Text Pro"/>
                          <a:cs typeface="Arial"/>
                        </a:rPr>
                        <a:t>0,06842</a:t>
                      </a:r>
                      <a:endParaRPr lang="en-US" sz="1800" dirty="0">
                        <a:latin typeface="Neue Haas Grotesk Text Pro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lt-LT" sz="18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/>
                          <a:cs typeface="Arial"/>
                        </a:rPr>
                        <a:t>0,06975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Arial"/>
                        <a:cs typeface="Arial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lt-LT" sz="18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/>
                          <a:cs typeface="Arial"/>
                        </a:rPr>
                        <a:t>0,00133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Arial"/>
                        <a:cs typeface="Arial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lt-LT" sz="1800" b="0" i="0" u="none" strike="noStrike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/>
                          <a:cs typeface="Arial"/>
                        </a:rPr>
                        <a:t>3,385 × 10⁻⁷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Arial"/>
                        <a:cs typeface="Arial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15891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E24FA53-378A-D58B-B6B8-2157E44A827C}"/>
              </a:ext>
            </a:extLst>
          </p:cNvPr>
          <p:cNvSpPr txBox="1"/>
          <p:nvPr/>
        </p:nvSpPr>
        <p:spPr>
          <a:xfrm>
            <a:off x="5742609" y="160130"/>
            <a:ext cx="1570464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6CABAA"/>
                </a:solidFill>
                <a:latin typeface="Aptos Serif"/>
                <a:ea typeface="Arial"/>
                <a:cs typeface="Aptos Serif"/>
              </a:rPr>
              <a:t>Darbo </a:t>
            </a:r>
            <a:r>
              <a:rPr lang="en-US" sz="2000" b="1" err="1">
                <a:solidFill>
                  <a:srgbClr val="6CABAA"/>
                </a:solidFill>
                <a:latin typeface="Aptos Serif"/>
                <a:ea typeface="Arial"/>
                <a:cs typeface="Aptos Serif"/>
              </a:rPr>
              <a:t>eiga</a:t>
            </a:r>
            <a:r>
              <a:rPr lang="en-US" sz="2000">
                <a:solidFill>
                  <a:srgbClr val="6CABAA"/>
                </a:solidFill>
                <a:latin typeface="Aptos Serif"/>
                <a:cs typeface="Aptos Serif"/>
              </a:rPr>
              <a:t> </a:t>
            </a:r>
          </a:p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471F3D-BD6A-7DE8-63B3-3D68086C2634}"/>
              </a:ext>
            </a:extLst>
          </p:cNvPr>
          <p:cNvSpPr txBox="1"/>
          <p:nvPr/>
        </p:nvSpPr>
        <p:spPr>
          <a:xfrm>
            <a:off x="3302040" y="669042"/>
            <a:ext cx="8561918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285750" algn="just">
              <a:buFont typeface="Arial"/>
              <a:buChar char="•"/>
            </a:pPr>
            <a:r>
              <a:rPr lang="lt-LT" noProof="0" dirty="0">
                <a:latin typeface="Aptos Serif"/>
                <a:cs typeface="Aptos Serif"/>
              </a:rPr>
              <a:t>Švitriniu popieriumi nuvalėme </a:t>
            </a:r>
            <a:r>
              <a:rPr lang="lt-LT" noProof="0" dirty="0" err="1">
                <a:latin typeface="Aptos Serif"/>
                <a:cs typeface="Aptos Serif"/>
              </a:rPr>
              <a:t>varinias</a:t>
            </a:r>
            <a:r>
              <a:rPr lang="lt-LT" noProof="0" dirty="0">
                <a:latin typeface="Aptos Serif"/>
                <a:cs typeface="Aptos Serif"/>
              </a:rPr>
              <a:t> plokšteles (katodą ir anodą).</a:t>
            </a:r>
          </a:p>
          <a:p>
            <a:pPr marL="514350" indent="-285750" algn="just">
              <a:buFont typeface="Arial"/>
              <a:buChar char="•"/>
            </a:pPr>
            <a:r>
              <a:rPr lang="lt-LT" noProof="0" dirty="0">
                <a:latin typeface="Aptos Serif"/>
                <a:cs typeface="Aptos Serif"/>
              </a:rPr>
              <a:t>Pasvėrėme katodo plokštelę svarstyklėmis ir užrašėm pradinę  masę m₁.</a:t>
            </a:r>
          </a:p>
          <a:p>
            <a:pPr marL="514350" indent="-285750" algn="just">
              <a:buFont typeface="Arial"/>
              <a:buChar char="•"/>
            </a:pPr>
            <a:r>
              <a:rPr lang="lt-LT" noProof="0" dirty="0">
                <a:latin typeface="Aptos Serif"/>
                <a:cs typeface="Aptos Serif"/>
              </a:rPr>
              <a:t>Surinkom elektros grandinę: srovės šaltinis, jungiklis,  </a:t>
            </a:r>
            <a:r>
              <a:rPr lang="lt-LT" noProof="0" dirty="0" err="1">
                <a:latin typeface="Aptos Serif"/>
                <a:cs typeface="Aptos Serif"/>
              </a:rPr>
              <a:t>ampermetras</a:t>
            </a:r>
            <a:r>
              <a:rPr lang="lt-LT" noProof="0" dirty="0">
                <a:latin typeface="Aptos Serif"/>
                <a:cs typeface="Aptos Serif"/>
              </a:rPr>
              <a:t>, elektrolizės indas, srovės šaltinis, lemputė.</a:t>
            </a:r>
          </a:p>
          <a:p>
            <a:pPr marL="514350" indent="-285750" algn="just">
              <a:buFont typeface="Arial"/>
              <a:buChar char="•"/>
            </a:pPr>
            <a:r>
              <a:rPr lang="lt-LT" noProof="0" dirty="0">
                <a:latin typeface="Aptos Serif"/>
                <a:cs typeface="Aptos Serif"/>
              </a:rPr>
              <a:t>Įmerkėm elektrodus į </a:t>
            </a:r>
            <a:r>
              <a:rPr lang="lt-LT" noProof="0" dirty="0" err="1">
                <a:latin typeface="Aptos Serif"/>
                <a:cs typeface="Aptos Serif"/>
              </a:rPr>
              <a:t>CuSO</a:t>
            </a:r>
            <a:r>
              <a:rPr lang="lt-LT" noProof="0" dirty="0">
                <a:latin typeface="Aptos Serif"/>
                <a:cs typeface="Aptos Serif"/>
              </a:rPr>
              <a:t>₄ tirpalą, įjungėm srovę ir užfiksavom laiką. Srovės stiprį palaikėm pastovų: I = 0,80 A. Elektrolizė truko 20 min (t = 1200 s).</a:t>
            </a:r>
          </a:p>
          <a:p>
            <a:pPr marL="514350" indent="-285750" algn="just">
              <a:buFont typeface="Arial"/>
              <a:buChar char="•"/>
            </a:pPr>
            <a:r>
              <a:rPr lang="lt-LT" noProof="0" dirty="0">
                <a:latin typeface="Aptos Serif"/>
                <a:cs typeface="Aptos Serif"/>
              </a:rPr>
              <a:t>Išjungėm srovę, atsargiai ištraukėm katodą ir pasvėrėm. Užrašėm galutinę masę m₂.</a:t>
            </a:r>
          </a:p>
          <a:p>
            <a:pPr marL="514350" indent="-285750" algn="just">
              <a:buFont typeface="Arial"/>
              <a:buChar char="•"/>
            </a:pPr>
            <a:r>
              <a:rPr lang="lt-LT" noProof="0" dirty="0">
                <a:latin typeface="Aptos Serif"/>
                <a:cs typeface="Aptos Serif"/>
              </a:rPr>
              <a:t>Apskaičiavom nusėdusio vario masę: </a:t>
            </a:r>
            <a:r>
              <a:rPr lang="lt-LT" noProof="0" dirty="0" err="1">
                <a:latin typeface="Aptos Serif"/>
                <a:cs typeface="Aptos Serif"/>
              </a:rPr>
              <a:t>Δm</a:t>
            </a:r>
            <a:r>
              <a:rPr lang="lt-LT" noProof="0" dirty="0">
                <a:latin typeface="Aptos Serif"/>
                <a:cs typeface="Aptos Serif"/>
              </a:rPr>
              <a:t> = m₂ − m₁ ir elektrocheminį ekvivalentą k</a:t>
            </a:r>
            <a:r>
              <a:rPr lang="lt-LT" sz="1600" noProof="0" dirty="0">
                <a:latin typeface="Aptos Serif"/>
                <a:cs typeface="Aptos Serif"/>
              </a:rPr>
              <a:t>.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9213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8A4B-2546-CDDC-CB5F-E6ABEDCA0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45" y="319154"/>
            <a:ext cx="5459929" cy="1799838"/>
          </a:xfrm>
        </p:spPr>
        <p:txBody>
          <a:bodyPr>
            <a:normAutofit/>
          </a:bodyPr>
          <a:lstStyle/>
          <a:p>
            <a:r>
              <a:rPr lang="en-US" b="0">
                <a:latin typeface="Aptos Serif"/>
                <a:ea typeface="+mj-lt"/>
                <a:cs typeface="Aptos Serif"/>
              </a:rPr>
              <a:t>Elektrolizė: nusodintos masės ir elektrocheminio ekvivalento nustatymas</a:t>
            </a:r>
            <a:r>
              <a:rPr lang="en-US">
                <a:latin typeface="Aptos Serif"/>
                <a:cs typeface="Aptos Serif"/>
              </a:rPr>
              <a:t>.</a:t>
            </a:r>
            <a:r>
              <a:rPr lang="en-US">
                <a:solidFill>
                  <a:srgbClr val="FF0000"/>
                </a:solidFill>
                <a:latin typeface="Aptos Serif"/>
                <a:cs typeface="Aptos Serif"/>
              </a:rPr>
              <a:t> </a:t>
            </a:r>
            <a:endParaRPr lang="en-US" b="0">
              <a:latin typeface="Aptos Serif"/>
              <a:cs typeface="Aptos Serif"/>
            </a:endParaRP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6CDA2-96E9-1B57-462E-39F3C3CE2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      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18ABC-0924-A93B-D139-EF933A02D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          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50F599-C8C1-C832-CEF3-F6CB3D917B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50579" y="187217"/>
            <a:ext cx="2525818" cy="3114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0B6C1A-C027-B2D6-3339-C0E2BE320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6664" y="187217"/>
            <a:ext cx="2523846" cy="31128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0930C-E0AA-C08F-E65A-242ED88814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51598" y="3424474"/>
            <a:ext cx="2523845" cy="3230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02366E-8E42-3CDC-8587-F36BACFF9F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0687" y="2040954"/>
            <a:ext cx="5466310" cy="45524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F4999A-2AE6-ADC7-5947-45D2D93A235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034059" y="3792887"/>
            <a:ext cx="3200852" cy="24942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995579-69DB-BAB6-B982-370EEC5335F3}"/>
              </a:ext>
            </a:extLst>
          </p:cNvPr>
          <p:cNvSpPr txBox="1"/>
          <p:nvPr/>
        </p:nvSpPr>
        <p:spPr>
          <a:xfrm>
            <a:off x="306916" y="1545166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err="1">
                <a:solidFill>
                  <a:srgbClr val="6CABAA"/>
                </a:solidFill>
                <a:latin typeface="Aptos Serif"/>
                <a:cs typeface="Aptos Serif"/>
              </a:rPr>
              <a:t>Nuotraukos</a:t>
            </a:r>
            <a:endParaRPr lang="en-US" sz="1600">
              <a:solidFill>
                <a:srgbClr val="6CABAA"/>
              </a:solidFill>
              <a:latin typeface="Aptos Serif"/>
              <a:cs typeface="Aptos Serif"/>
            </a:endParaRPr>
          </a:p>
        </p:txBody>
      </p:sp>
    </p:spTree>
    <p:extLst>
      <p:ext uri="{BB962C8B-B14F-4D97-AF65-F5344CB8AC3E}">
        <p14:creationId xmlns:p14="http://schemas.microsoft.com/office/powerpoint/2010/main" val="194015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0D425-23C8-52A2-710F-244066DFD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91" y="553616"/>
            <a:ext cx="10885358" cy="5486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err="1">
                <a:solidFill>
                  <a:srgbClr val="6CABAA"/>
                </a:solidFill>
                <a:latin typeface="Aptos Serif"/>
                <a:cs typeface="Aptos Serif"/>
              </a:rPr>
              <a:t>Išvados</a:t>
            </a:r>
            <a:r>
              <a:rPr lang="en-US">
                <a:solidFill>
                  <a:srgbClr val="6CABAA"/>
                </a:solidFill>
                <a:latin typeface="Aptos Serif"/>
                <a:cs typeface="Aptos Serif"/>
              </a:rPr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91D310-F230-A1A6-7E97-4AB7853D8154}"/>
              </a:ext>
            </a:extLst>
          </p:cNvPr>
          <p:cNvSpPr txBox="1"/>
          <p:nvPr/>
        </p:nvSpPr>
        <p:spPr>
          <a:xfrm>
            <a:off x="221217" y="1188431"/>
            <a:ext cx="11496906" cy="4370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Šis eksperimentiniu būdu gauta ekvivalento vertė atitinka teorinę reikšmę. Apskaičiuotasis elektrocheminis ekvivalentas k = 3,385 × 10⁻⁷ kg/C skiriasi nuo lentelės vertės (3,290 × 10⁻⁷ kg/C). Paklaidas galėjo lemti šios priežastys:</a:t>
            </a:r>
            <a:endParaRPr lang="en-US" sz="200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pPr marL="285750" indent="-285750" algn="just">
              <a:buFont typeface="Arial"/>
              <a:buChar char="•"/>
            </a:pP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Srovės stipris bandymo metu galėjo silpnai svyruoti, nors stengėmės jį palaikyti pastovų – tai yra dažniausias paklaidos šaltinis.</a:t>
            </a:r>
            <a:endParaRPr lang="en-US" sz="200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pPr marL="285750" indent="-285750" algn="just">
              <a:buFont typeface="Arial"/>
              <a:buChar char="•"/>
            </a:pP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Elektrodas galėjo būti ne visai išdžiovintas prieš sveriant, todėl drėgmė pridėjo  svorio ir iškreipė </a:t>
            </a:r>
            <a:r>
              <a:rPr lang="lt-LT" sz="2000" dirty="0" err="1">
                <a:highlight>
                  <a:srgbClr val="FFFFFF"/>
                </a:highlight>
                <a:latin typeface="Aptos Serif"/>
                <a:cs typeface="Aptos Serif"/>
              </a:rPr>
              <a:t>Δm</a:t>
            </a: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.</a:t>
            </a:r>
            <a:endParaRPr lang="en-US" sz="200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pPr marL="285750" indent="-285750" algn="just">
              <a:buFont typeface="Arial"/>
              <a:buChar char="•"/>
            </a:pP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Svarstyklių tikslumas 0,01 g yra pakankamas, tačiau bet koks vibracijas ar oras gali lemti nedidelių paklaidų.</a:t>
            </a:r>
            <a:endParaRPr lang="en-US" sz="200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pPr algn="just"/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Eksperimentas patvirtina </a:t>
            </a:r>
            <a:r>
              <a:rPr lang="lt-LT" sz="2000" dirty="0" err="1">
                <a:highlight>
                  <a:srgbClr val="FFFFFF"/>
                </a:highlight>
                <a:latin typeface="Aptos Serif"/>
                <a:cs typeface="Aptos Serif"/>
              </a:rPr>
              <a:t>Faradėjaus</a:t>
            </a: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 elektrolizės dėsnį: nusėdusio vario masė tikrai yra proporcinga krūviui </a:t>
            </a:r>
            <a:r>
              <a:rPr lang="lt-LT" sz="2000" i="1" dirty="0">
                <a:highlight>
                  <a:srgbClr val="FFFFFF"/>
                </a:highlight>
                <a:latin typeface="Aptos Serif"/>
                <a:cs typeface="Aptos Serif"/>
              </a:rPr>
              <a:t>q = I · t</a:t>
            </a: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. Elektrocheminis ekvivalentas </a:t>
            </a:r>
            <a:r>
              <a:rPr lang="lt-LT" sz="2000" i="1" dirty="0">
                <a:highlight>
                  <a:srgbClr val="FFFFFF"/>
                </a:highlight>
                <a:latin typeface="Aptos Serif"/>
                <a:cs typeface="Aptos Serif"/>
              </a:rPr>
              <a:t>k</a:t>
            </a: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 yra medžiagos savybė, kuri praktiškai nesikeičia. Tai svarbu pramonei: </a:t>
            </a:r>
            <a:r>
              <a:rPr lang="lt-LT" sz="2000" dirty="0" err="1">
                <a:highlight>
                  <a:srgbClr val="FFFFFF"/>
                </a:highlight>
                <a:latin typeface="Aptos Serif"/>
                <a:cs typeface="Aptos Serif"/>
              </a:rPr>
              <a:t>galvanika</a:t>
            </a:r>
            <a:r>
              <a:rPr lang="lt-LT" sz="2000" dirty="0">
                <a:highlight>
                  <a:srgbClr val="FFFFFF"/>
                </a:highlight>
                <a:latin typeface="Aptos Serif"/>
                <a:cs typeface="Aptos Serif"/>
              </a:rPr>
              <a:t> (aukso, chromo, vario dengimas), akumuliatorių gamyba ir kiti procesai remiasi būtent šiuo dėsniu.</a:t>
            </a:r>
            <a:endParaRPr lang="en-US" sz="200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pPr algn="l"/>
            <a:endParaRPr lang="en-US" dirty="0">
              <a:latin typeface="Aptos Serif"/>
              <a:cs typeface="Aptos Serif"/>
            </a:endParaRPr>
          </a:p>
        </p:txBody>
      </p:sp>
    </p:spTree>
    <p:extLst>
      <p:ext uri="{BB962C8B-B14F-4D97-AF65-F5344CB8AC3E}">
        <p14:creationId xmlns:p14="http://schemas.microsoft.com/office/powerpoint/2010/main" val="928359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64D2207-AA67-DAD1-D42E-7A07328C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66A9F-B854-3B40-9B21-7842E6241132}"/>
              </a:ext>
            </a:extLst>
          </p:cNvPr>
          <p:cNvSpPr txBox="1"/>
          <p:nvPr/>
        </p:nvSpPr>
        <p:spPr>
          <a:xfrm>
            <a:off x="5248834" y="400072"/>
            <a:ext cx="6943166" cy="129437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lt-LT" sz="3600" b="1" kern="1200" spc="50" noProof="0" dirty="0">
                <a:latin typeface="Aptos Serif"/>
                <a:ea typeface="+mj-ea"/>
                <a:cs typeface="Aptos Serif"/>
              </a:rPr>
              <a:t>Elektrolizės taikymas: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 dirty="0">
              <a:latin typeface="Aptos Serif"/>
              <a:ea typeface="+mj-ea"/>
              <a:cs typeface="Aptos Serif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820E4A-C214-9E45-A687-08D4E995EB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021" y="1256254"/>
            <a:ext cx="3862548" cy="2120692"/>
          </a:xfrm>
          <a:prstGeom prst="rect">
            <a:avLst/>
          </a:prstGeom>
          <a:ln w="127000" cap="sq">
            <a:solidFill>
              <a:srgbClr val="7FC0B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EAAFE9-1962-A2D0-1405-B5F96CEBD5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901" y="3782267"/>
            <a:ext cx="4519168" cy="2547412"/>
          </a:xfrm>
          <a:prstGeom prst="rect">
            <a:avLst/>
          </a:prstGeom>
          <a:ln w="127000" cap="sq">
            <a:solidFill>
              <a:srgbClr val="7FC0B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070CA-5294-CB32-3938-4ACDF55EF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199" y="1533377"/>
            <a:ext cx="6554652" cy="42773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1800" noProof="0" dirty="0">
                <a:latin typeface="Aptos Serif"/>
                <a:cs typeface="Aptos Serif"/>
              </a:rPr>
              <a:t>Chromavimui, nikeliavimui, cinkavimui.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Papuošalų sidabravimui ir auksavimui.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Metalinių dangų nusodinimui ant gaminių.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Tikslių metalinių kopijų gamybai.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Priemaišų išvalymui iš metalų.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Metalurgijoje.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Chemijos ir farmacijos pramonėje.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Elektrolizės reiškiniu pagrįstas rūgštinių bei šarminių akumuliatorių veikimas.</a:t>
            </a:r>
            <a:r>
              <a:rPr lang="lt-LT" sz="1800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8809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59064A-7BD3-673D-2606-9507EFB48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8C45C8-D2AC-B7D4-6585-55EAF78EE7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93"/>
          <a:stretch>
            <a:fillRect/>
          </a:stretch>
        </p:blipFill>
        <p:spPr>
          <a:xfrm>
            <a:off x="773" y="124946"/>
            <a:ext cx="8083962" cy="66658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A7D0FC-340F-B419-0593-673A5CB5E3E6}"/>
              </a:ext>
            </a:extLst>
          </p:cNvPr>
          <p:cNvSpPr txBox="1"/>
          <p:nvPr/>
        </p:nvSpPr>
        <p:spPr>
          <a:xfrm>
            <a:off x="8168413" y="1527640"/>
            <a:ext cx="3779046" cy="48160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lt-LT" sz="2400" dirty="0">
                <a:latin typeface="Aptos" panose="020B0004020202020204" pitchFamily="34" charset="0"/>
                <a:ea typeface="Calibri"/>
                <a:cs typeface="Calibri"/>
              </a:rPr>
              <a:t>Žmogaus kūnas taip pat turi elektrolitų – kraujyje, ląstelių skystyje yra jonų (Na⁺, K⁺, Ca²⁺, Cl⁻). Todėl elektros srovė gali tekėti per žmogaus kūną ir sukelti pavojų. Saugus įtampos lygis – iki 50 V nuolatinės srovės. Srovė, didesnė nei 0,1 A, gali sukelti širdies sustojimą.</a:t>
            </a:r>
            <a:endParaRPr lang="en-US" sz="2400" dirty="0">
              <a:latin typeface="Aptos" panose="020B0004020202020204" pitchFamily="34" charset="0"/>
              <a:ea typeface="Calibri"/>
              <a:cs typeface="Aptos Serif"/>
            </a:endParaRPr>
          </a:p>
        </p:txBody>
      </p:sp>
    </p:spTree>
    <p:extLst>
      <p:ext uri="{BB962C8B-B14F-4D97-AF65-F5344CB8AC3E}">
        <p14:creationId xmlns:p14="http://schemas.microsoft.com/office/powerpoint/2010/main" val="1223439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9FFC-3EBF-AFA0-8EE1-C0B444B5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406" y="126451"/>
            <a:ext cx="8742659" cy="94690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lt-LT" noProof="0" dirty="0">
                <a:solidFill>
                  <a:srgbClr val="6CABAA"/>
                </a:solidFill>
                <a:latin typeface="Aptos Serif"/>
                <a:cs typeface="Aptos Serif"/>
              </a:rPr>
              <a:t>Įvairių skysčių elektrinis laidumas</a:t>
            </a:r>
            <a:r>
              <a:rPr lang="lt-LT" noProof="0" dirty="0">
                <a:solidFill>
                  <a:schemeClr val="accent1">
                    <a:lumMod val="76000"/>
                  </a:schemeClr>
                </a:solidFill>
                <a:latin typeface="Aptos Serif"/>
                <a:cs typeface="Aptos Serif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D68E3-0F79-D8FC-76C3-8BE2DE8BA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48" y="716696"/>
            <a:ext cx="4279551" cy="61487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Hipotezė:</a:t>
            </a:r>
            <a:endParaRPr lang="lt-LT" sz="1800" noProof="0" dirty="0">
              <a:solidFill>
                <a:srgbClr val="6CABAA"/>
              </a:solidFill>
              <a:highlight>
                <a:srgbClr val="FFFFFF"/>
              </a:highlight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marL="0" indent="0" algn="just">
              <a:buNone/>
            </a:pPr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Manome, kad sodos tirpalas, skalavimo skystis, indų ploviklis  praleis elektros   srovę, o geriamasis vanduo ir cukraus tirpalas – ne, nes tik elektrolitų tirpaluose yra judančių jonų, kurie ir yra krūvininkai.</a:t>
            </a:r>
          </a:p>
          <a:p>
            <a:pPr marL="0" indent="0" algn="just">
              <a:buNone/>
            </a:pPr>
            <a:r>
              <a:rPr lang="lt-LT" noProof="0" dirty="0">
                <a:solidFill>
                  <a:srgbClr val="6CABAA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Priemonės kurias naudojome:</a:t>
            </a:r>
            <a:r>
              <a:rPr lang="lt-LT" sz="1600" noProof="0" dirty="0">
                <a:solidFill>
                  <a:srgbClr val="6CABAA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 </a:t>
            </a:r>
          </a:p>
          <a:p>
            <a:pPr algn="just"/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4V baterija.</a:t>
            </a:r>
          </a:p>
          <a:p>
            <a:pPr algn="just"/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Mažo galingumo lemputė (1,5-3V)</a:t>
            </a:r>
          </a:p>
          <a:p>
            <a:pPr algn="just"/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ea typeface="+mn-lt"/>
                <a:cs typeface="Aptos Serif" panose="02020604070405020304" pitchFamily="18" charset="0"/>
              </a:rPr>
              <a:t>Laidai su krokodilų spaustukais</a:t>
            </a:r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.</a:t>
            </a:r>
          </a:p>
          <a:p>
            <a:pPr algn="just"/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Du anglies elektrodai ir vario,  elektrodai.</a:t>
            </a:r>
          </a:p>
          <a:p>
            <a:pPr algn="just"/>
            <a:r>
              <a:rPr lang="lt-LT" sz="1600" noProof="0" dirty="0">
                <a:solidFill>
                  <a:srgbClr val="000000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Tirpalai: Geriamasis vanduo, cukraus tirpalas, sodos tirpalas, skalavimo skystis, indų ploviklis.</a:t>
            </a:r>
          </a:p>
          <a:p>
            <a:endParaRPr lang="lt-LT" sz="1600" noProof="0" dirty="0">
              <a:solidFill>
                <a:srgbClr val="000000"/>
              </a:solidFill>
              <a:highlight>
                <a:srgbClr val="FFFFFF"/>
              </a:highlight>
              <a:latin typeface="Aptos Serif"/>
              <a:cs typeface="Aptos Serif"/>
            </a:endParaRPr>
          </a:p>
          <a:p>
            <a:endParaRPr lang="lt-LT" sz="1400" noProof="0" dirty="0">
              <a:solidFill>
                <a:srgbClr val="000000"/>
              </a:solidFill>
              <a:highlight>
                <a:srgbClr val="FFFFFF"/>
              </a:highlight>
              <a:latin typeface="Aptos Serif"/>
              <a:cs typeface="Aptos Serif"/>
            </a:endParaRPr>
          </a:p>
          <a:p>
            <a:endParaRPr lang="lt-LT" sz="1400" noProof="0" dirty="0">
              <a:solidFill>
                <a:srgbClr val="000000"/>
              </a:solidFill>
              <a:highlight>
                <a:srgbClr val="FFFFFF"/>
              </a:highlight>
              <a:latin typeface="Aptos Serif"/>
              <a:cs typeface="Aptos Serif"/>
            </a:endParaRPr>
          </a:p>
          <a:p>
            <a:pPr marL="0" indent="0">
              <a:buNone/>
            </a:pPr>
            <a:endParaRPr lang="lt-LT" sz="1400" noProof="0" dirty="0">
              <a:highlight>
                <a:srgbClr val="FFFFFF"/>
              </a:highlight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3C2BB1-DC37-F3E8-F363-D17A63DFFF06}"/>
              </a:ext>
            </a:extLst>
          </p:cNvPr>
          <p:cNvSpPr txBox="1"/>
          <p:nvPr/>
        </p:nvSpPr>
        <p:spPr>
          <a:xfrm>
            <a:off x="5321605" y="1073359"/>
            <a:ext cx="6311885" cy="49244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AutoNum type="arabicPeriod"/>
            </a:pPr>
            <a:r>
              <a:rPr lang="lt-LT" b="1" noProof="0" dirty="0">
                <a:solidFill>
                  <a:srgbClr val="000000"/>
                </a:solidFill>
                <a:latin typeface="Aptos Serif"/>
                <a:cs typeface="Aptos Serif"/>
              </a:rPr>
              <a:t>Geriamasis vanduo</a:t>
            </a:r>
            <a:r>
              <a:rPr lang="lt-LT" noProof="0" dirty="0">
                <a:solidFill>
                  <a:srgbClr val="000000"/>
                </a:solidFill>
                <a:latin typeface="Aptos Serif"/>
                <a:cs typeface="Aptos Serif"/>
              </a:rPr>
              <a:t>: Lemputė nedegė, srovės nebuvo.</a:t>
            </a:r>
          </a:p>
          <a:p>
            <a:pPr marL="342900" indent="-342900" algn="just">
              <a:buAutoNum type="arabicPeriod"/>
            </a:pPr>
            <a:endParaRPr lang="lt-LT" noProof="0" dirty="0">
              <a:solidFill>
                <a:srgbClr val="000000"/>
              </a:solidFill>
              <a:latin typeface="Aptos Serif"/>
              <a:cs typeface="Aptos Serif"/>
            </a:endParaRPr>
          </a:p>
          <a:p>
            <a:pPr marL="342900" indent="-342900" algn="just">
              <a:buAutoNum type="arabicPeriod"/>
            </a:pPr>
            <a:r>
              <a:rPr lang="lt-LT" b="1" noProof="0" dirty="0">
                <a:solidFill>
                  <a:srgbClr val="000000"/>
                </a:solidFill>
                <a:latin typeface="Aptos Serif"/>
                <a:cs typeface="Aptos Serif"/>
              </a:rPr>
              <a:t>Cukraus tirpalas</a:t>
            </a:r>
            <a:r>
              <a:rPr lang="lt-LT" noProof="0" dirty="0">
                <a:solidFill>
                  <a:srgbClr val="000000"/>
                </a:solidFill>
                <a:latin typeface="Aptos Serif"/>
                <a:cs typeface="Aptos Serif"/>
              </a:rPr>
              <a:t>: Lemputė nedegė, srovės nebuvo.</a:t>
            </a:r>
          </a:p>
          <a:p>
            <a:pPr marL="342900" indent="-342900" algn="just">
              <a:buAutoNum type="arabicPeriod"/>
            </a:pPr>
            <a:endParaRPr lang="lt-LT" noProof="0" dirty="0">
              <a:solidFill>
                <a:srgbClr val="000000"/>
              </a:solidFill>
              <a:latin typeface="Aptos Serif"/>
              <a:cs typeface="Aptos Serif"/>
            </a:endParaRPr>
          </a:p>
          <a:p>
            <a:pPr marL="342900" indent="-342900" algn="just">
              <a:buAutoNum type="arabicPeriod"/>
            </a:pPr>
            <a:r>
              <a:rPr lang="lt-LT" b="1" noProof="0" dirty="0">
                <a:solidFill>
                  <a:srgbClr val="000000"/>
                </a:solidFill>
                <a:latin typeface="Aptos Serif"/>
                <a:cs typeface="Aptos Serif"/>
              </a:rPr>
              <a:t>Sodos (NaHCO3) tirpalas</a:t>
            </a:r>
            <a:r>
              <a:rPr lang="lt-LT" noProof="0" dirty="0">
                <a:solidFill>
                  <a:srgbClr val="000000"/>
                </a:solidFill>
                <a:latin typeface="Aptos Serif"/>
                <a:cs typeface="Aptos Serif"/>
              </a:rPr>
              <a:t>: Lemputė dega, srovė atitiko 0,1A.</a:t>
            </a:r>
          </a:p>
          <a:p>
            <a:pPr marL="342900" indent="-342900" algn="just">
              <a:buAutoNum type="arabicPeriod"/>
            </a:pPr>
            <a:endParaRPr lang="lt-LT" noProof="0" dirty="0">
              <a:solidFill>
                <a:srgbClr val="000000"/>
              </a:solidFill>
              <a:latin typeface="Aptos Serif"/>
              <a:cs typeface="Aptos Serif"/>
            </a:endParaRPr>
          </a:p>
          <a:p>
            <a:pPr marL="342900" indent="-342900" algn="just">
              <a:buAutoNum type="arabicPeriod"/>
            </a:pPr>
            <a:r>
              <a:rPr lang="lt-LT" b="1" noProof="0" dirty="0">
                <a:solidFill>
                  <a:srgbClr val="000000"/>
                </a:solidFill>
                <a:latin typeface="Aptos Serif"/>
                <a:cs typeface="Aptos Serif"/>
              </a:rPr>
              <a:t>Skalavimo skystis</a:t>
            </a:r>
            <a:r>
              <a:rPr lang="lt-LT" noProof="0" dirty="0">
                <a:solidFill>
                  <a:srgbClr val="000000"/>
                </a:solidFill>
                <a:latin typeface="Aptos Serif"/>
                <a:cs typeface="Aptos Serif"/>
              </a:rPr>
              <a:t>: Lemputė dega (blankiai), srovė atitiko 0,1A.</a:t>
            </a:r>
          </a:p>
          <a:p>
            <a:pPr marL="342900" indent="-342900" algn="just">
              <a:buAutoNum type="arabicPeriod"/>
            </a:pPr>
            <a:endParaRPr lang="lt-LT" noProof="0" dirty="0">
              <a:solidFill>
                <a:srgbClr val="000000"/>
              </a:solidFill>
              <a:latin typeface="Aptos Serif"/>
              <a:cs typeface="Aptos Serif"/>
            </a:endParaRPr>
          </a:p>
          <a:p>
            <a:pPr marL="342900" indent="-342900" algn="just">
              <a:buAutoNum type="arabicPeriod"/>
            </a:pPr>
            <a:r>
              <a:rPr lang="lt-LT" b="1" noProof="0" dirty="0">
                <a:solidFill>
                  <a:srgbClr val="000000"/>
                </a:solidFill>
                <a:latin typeface="Aptos Serif"/>
                <a:cs typeface="Aptos Serif"/>
              </a:rPr>
              <a:t>Indų ploviklis</a:t>
            </a:r>
            <a:r>
              <a:rPr lang="lt-LT" noProof="0" dirty="0">
                <a:solidFill>
                  <a:srgbClr val="000000"/>
                </a:solidFill>
                <a:latin typeface="Aptos Serif"/>
                <a:cs typeface="Aptos Serif"/>
              </a:rPr>
              <a:t>: Lemputė dega (ryškiau negu su skalavimo skysčiu), srovė atitiko 0,1A.</a:t>
            </a:r>
          </a:p>
          <a:p>
            <a:pPr marL="342900" indent="-342900">
              <a:buAutoNum type="arabicPeriod"/>
            </a:pPr>
            <a:endParaRPr lang="lt-LT" noProof="0" dirty="0">
              <a:solidFill>
                <a:srgbClr val="000000"/>
              </a:solidFill>
              <a:latin typeface="Aptos Serif"/>
              <a:cs typeface="Aptos Serif"/>
            </a:endParaRPr>
          </a:p>
          <a:p>
            <a:pPr marL="342900" indent="-342900">
              <a:buAutoNum type="arabicPeriod"/>
            </a:pPr>
            <a:endParaRPr lang="lt-LT" sz="1600" noProof="0" dirty="0">
              <a:solidFill>
                <a:srgbClr val="000000"/>
              </a:solidFill>
              <a:latin typeface="Aptos Serif"/>
              <a:cs typeface="Aptos Serif"/>
            </a:endParaRPr>
          </a:p>
          <a:p>
            <a:pPr marL="342900" indent="-342900">
              <a:buAutoNum type="arabicPeriod"/>
            </a:pPr>
            <a:endParaRPr lang="lt-LT" sz="1600" noProof="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endParaRPr lang="lt-LT" sz="1600" noProof="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endParaRPr lang="lt-LT" sz="1600" noProof="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endParaRPr lang="lt-LT" sz="1600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21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2B2D7-A628-BCD4-4F72-7CB2F0891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58" y="156772"/>
            <a:ext cx="3874599" cy="57622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lt-LT" noProof="0" dirty="0">
                <a:solidFill>
                  <a:srgbClr val="6CABAA"/>
                </a:solidFill>
                <a:highlight>
                  <a:srgbClr val="FFFFFF"/>
                </a:highlight>
                <a:latin typeface="Aptos Serif"/>
                <a:cs typeface="Aptos Serif"/>
              </a:rPr>
              <a:t>Darbo eiga:</a:t>
            </a:r>
            <a:endParaRPr lang="lt-LT" noProof="0" dirty="0">
              <a:solidFill>
                <a:srgbClr val="6CABAA"/>
              </a:solidFill>
              <a:latin typeface="Aptos Serif"/>
              <a:cs typeface="Aptos Serif"/>
            </a:endParaRPr>
          </a:p>
          <a:p>
            <a:pPr algn="just"/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Parengti elektros grandine: baterija, du elektrodai, lemputė, </a:t>
            </a:r>
            <a:r>
              <a:rPr lang="lt-LT" sz="1600" noProof="0" dirty="0" err="1">
                <a:highlight>
                  <a:srgbClr val="FFFFFF"/>
                </a:highlight>
                <a:latin typeface="Aptos Serif"/>
                <a:cs typeface="Aptos Serif"/>
              </a:rPr>
              <a:t>ampermetras</a:t>
            </a:r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.</a:t>
            </a:r>
            <a:endParaRPr lang="lt-LT" sz="1600" noProof="0" dirty="0">
              <a:latin typeface="Aptos Serif"/>
              <a:cs typeface="Aptos Serif"/>
            </a:endParaRPr>
          </a:p>
          <a:p>
            <a:pPr algn="just"/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I kiekvieną stiklinę pilti tiriamo skysčio.</a:t>
            </a:r>
            <a:endParaRPr lang="lt-LT" sz="1600" noProof="0" dirty="0">
              <a:latin typeface="Aptos Serif"/>
              <a:cs typeface="Aptos Serif"/>
            </a:endParaRPr>
          </a:p>
          <a:p>
            <a:pPr algn="just"/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Panardinti elektrodus į pirmą stiklinę (Geriamasis vanduo) – stebėti, ar dega lemputė.</a:t>
            </a:r>
            <a:endParaRPr lang="lt-LT" sz="1600" noProof="0" dirty="0">
              <a:latin typeface="Aptos Serif"/>
              <a:cs typeface="Aptos Serif"/>
            </a:endParaRPr>
          </a:p>
          <a:p>
            <a:pPr algn="just"/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Pakartoti su kiekvienu tirpalu – fiksuoti pastebėjimus.</a:t>
            </a:r>
            <a:endParaRPr lang="lt-LT" sz="1600" noProof="0" dirty="0">
              <a:latin typeface="Aptos Serif"/>
              <a:cs typeface="Aptos Serif"/>
            </a:endParaRPr>
          </a:p>
          <a:p>
            <a:pPr algn="just"/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Su </a:t>
            </a:r>
            <a:r>
              <a:rPr lang="lt-LT" sz="1600" noProof="0" dirty="0" err="1">
                <a:highlight>
                  <a:srgbClr val="FFFFFF"/>
                </a:highlight>
                <a:latin typeface="Aptos Serif"/>
                <a:cs typeface="Aptos Serif"/>
              </a:rPr>
              <a:t>ampermetru</a:t>
            </a:r>
            <a:r>
              <a:rPr lang="lt-LT" sz="1600" noProof="0" dirty="0">
                <a:highlight>
                  <a:srgbClr val="FFFFFF"/>
                </a:highlight>
                <a:latin typeface="Aptos Serif"/>
                <a:cs typeface="Aptos Serif"/>
              </a:rPr>
              <a:t> išmatuoti srovę kiekviename tirpale.</a:t>
            </a:r>
            <a:endParaRPr lang="lt-LT" sz="1600" noProof="0" dirty="0">
              <a:latin typeface="Aptos Serif"/>
              <a:cs typeface="Aptos Serif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lt-LT" sz="1800" noProof="0" dirty="0">
              <a:latin typeface="Aptos Serif"/>
              <a:cs typeface="Aptos Serif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lt-LT" sz="1200" noProof="0" dirty="0">
              <a:latin typeface="Aptos Serif"/>
              <a:cs typeface="Aptos Serif"/>
            </a:endParaRPr>
          </a:p>
          <a:p>
            <a:pPr algn="just"/>
            <a:endParaRPr lang="lt-LT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EBF36B-3119-54BB-1917-AD6550390E0A}"/>
              </a:ext>
            </a:extLst>
          </p:cNvPr>
          <p:cNvSpPr txBox="1"/>
          <p:nvPr/>
        </p:nvSpPr>
        <p:spPr>
          <a:xfrm>
            <a:off x="4906295" y="518658"/>
            <a:ext cx="6603827" cy="45550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 noProof="0" dirty="0">
                <a:solidFill>
                  <a:srgbClr val="6CABAA"/>
                </a:solidFill>
                <a:latin typeface="Aptos Serif"/>
                <a:cs typeface="Aptos Serif"/>
              </a:rPr>
              <a:t>Išvados:</a:t>
            </a:r>
            <a:endParaRPr lang="lt-LT" sz="2000" noProof="0" dirty="0">
              <a:solidFill>
                <a:srgbClr val="6CABAA"/>
              </a:solidFill>
            </a:endParaRPr>
          </a:p>
          <a:p>
            <a:pPr marL="285750" indent="-285750">
              <a:buFont typeface="Arial"/>
              <a:buChar char="•"/>
            </a:pPr>
            <a:endParaRPr lang="lt-LT" sz="1600" noProof="0" dirty="0">
              <a:latin typeface="Aptos Serif"/>
              <a:cs typeface="Aptos Serif"/>
            </a:endParaRPr>
          </a:p>
          <a:p>
            <a:pPr marL="285750" indent="-285750">
              <a:buFont typeface="Arial"/>
              <a:buChar char="•"/>
            </a:pPr>
            <a:endParaRPr lang="lt-LT" sz="1600" noProof="0" dirty="0">
              <a:latin typeface="Aptos Serif"/>
              <a:cs typeface="Aptos Serif"/>
            </a:endParaRPr>
          </a:p>
          <a:p>
            <a:pPr algn="just"/>
            <a:r>
              <a:rPr lang="lt-LT" sz="20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Hipotezė pasitvirtino. Elektros srovę praleido tik tie tirpalai, kuriuose yra laisvų jonų (sodos,  burnos skalavimo skysčio, indų ploviklis), o geriamasis vanduo ir cukraus tirpalas jos nepraleido- lemputė nedegė.</a:t>
            </a:r>
          </a:p>
          <a:p>
            <a:pPr algn="just"/>
            <a:r>
              <a:rPr lang="lt-LT" sz="20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Tai patvirtina, kad elektros srovė skysčiuose yra jonų </a:t>
            </a:r>
          </a:p>
          <a:p>
            <a:pPr algn="just"/>
            <a:r>
              <a:rPr lang="lt-LT" sz="20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(teigiamų ir neigiamų) kryptingas judėjimas, o ne elektronų kaip metaluose. Taip pat matyti, kad kuo daugiau jonų tirpale (didesnė „druskų“ koncentracija), tuo didesnis laidumas ir stipresnė srovė esant tai pačiai įtampai.</a:t>
            </a:r>
          </a:p>
          <a:p>
            <a:pPr algn="l"/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121780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B52A08-C67C-C638-BB12-650F9BA1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92" y="2020040"/>
            <a:ext cx="4732923" cy="1527049"/>
          </a:xfrm>
        </p:spPr>
        <p:txBody>
          <a:bodyPr anchor="b">
            <a:normAutofit/>
          </a:bodyPr>
          <a:lstStyle/>
          <a:p>
            <a:r>
              <a:rPr lang="en-US" err="1">
                <a:latin typeface="Aptos Serif"/>
                <a:cs typeface="Aptos Serif"/>
              </a:rPr>
              <a:t>Geriamasis</a:t>
            </a:r>
            <a:r>
              <a:rPr lang="en-US">
                <a:latin typeface="Aptos Serif"/>
                <a:cs typeface="Aptos Serif"/>
              </a:rPr>
              <a:t> </a:t>
            </a:r>
            <a:r>
              <a:rPr lang="en-US" err="1">
                <a:latin typeface="Aptos Serif"/>
                <a:cs typeface="Aptos Serif"/>
              </a:rPr>
              <a:t>vanduo</a:t>
            </a:r>
            <a:endParaRPr lang="en-US">
              <a:latin typeface="Aptos Serif"/>
              <a:cs typeface="Aptos Serif"/>
            </a:endParaRPr>
          </a:p>
        </p:txBody>
      </p:sp>
      <p:pic>
        <p:nvPicPr>
          <p:cNvPr id="5" name="Picture 4" descr="A close-up of a device&#10;&#10;AI-generated content may be incorrect.">
            <a:extLst>
              <a:ext uri="{FF2B5EF4-FFF2-40B4-BE49-F238E27FC236}">
                <a16:creationId xmlns:a16="http://schemas.microsoft.com/office/drawing/2014/main" id="{36EC96F9-5260-0CEB-4B8B-6FB026BCE4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10"/>
            <a:ext cx="6098202" cy="68539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92F20-A3E9-9B4F-7A53-3CC4E93FF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007" y="5993538"/>
            <a:ext cx="4361693" cy="31582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/>
              <a:t>                           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18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0CE451-818C-E63D-258B-234B6C543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9DDF0-B4A7-AB60-F18F-A79525207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648" y="1905254"/>
            <a:ext cx="4361686" cy="1527048"/>
          </a:xfrm>
        </p:spPr>
        <p:txBody>
          <a:bodyPr anchor="b">
            <a:normAutofit/>
          </a:bodyPr>
          <a:lstStyle/>
          <a:p>
            <a:r>
              <a:rPr lang="en-US" err="1">
                <a:latin typeface="Aptos Serif"/>
                <a:cs typeface="Aptos Serif"/>
              </a:rPr>
              <a:t>Cukraus</a:t>
            </a:r>
            <a:r>
              <a:rPr lang="en-US">
                <a:latin typeface="Aptos Serif"/>
                <a:cs typeface="Aptos Serif"/>
              </a:rPr>
              <a:t> </a:t>
            </a:r>
            <a:r>
              <a:rPr lang="en-US" err="1">
                <a:latin typeface="Aptos Serif"/>
                <a:cs typeface="Aptos Serif"/>
              </a:rPr>
              <a:t>tirpalas</a:t>
            </a:r>
            <a:endParaRPr lang="en-US">
              <a:latin typeface="Aptos Serif"/>
              <a:cs typeface="Aptos Serif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7065D-A574-A02A-C407-50B006CF2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212848"/>
            <a:ext cx="4361687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/>
              <a:t>       </a:t>
            </a:r>
          </a:p>
        </p:txBody>
      </p:sp>
      <p:pic>
        <p:nvPicPr>
          <p:cNvPr id="5" name="Picture 4" descr="A glass container with a red lid and wires connected to it&#10;&#10;AI-generated content may be incorrect.">
            <a:extLst>
              <a:ext uri="{FF2B5EF4-FFF2-40B4-BE49-F238E27FC236}">
                <a16:creationId xmlns:a16="http://schemas.microsoft.com/office/drawing/2014/main" id="{018B1EDB-40BB-7288-E609-D9050BCA88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18632" y="-1"/>
            <a:ext cx="637336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23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0CE451-818C-E63D-258B-234B6C543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82F406-AC71-585B-1C4B-49DE5E047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3564" y="1905254"/>
            <a:ext cx="4361686" cy="1527048"/>
          </a:xfrm>
        </p:spPr>
        <p:txBody>
          <a:bodyPr anchor="b">
            <a:normAutofit/>
          </a:bodyPr>
          <a:lstStyle/>
          <a:p>
            <a:r>
              <a:rPr lang="en-US" dirty="0" err="1">
                <a:latin typeface="Aptos Serif"/>
                <a:cs typeface="Aptos Serif"/>
              </a:rPr>
              <a:t>Sodos</a:t>
            </a:r>
            <a:r>
              <a:rPr lang="lt-LT" dirty="0">
                <a:latin typeface="Aptos Serif"/>
                <a:cs typeface="Aptos Serif"/>
              </a:rPr>
              <a:t> tirpalas </a:t>
            </a:r>
            <a:r>
              <a:rPr lang="en-US" dirty="0">
                <a:latin typeface="Aptos Serif"/>
                <a:cs typeface="Aptos Serif"/>
              </a:rPr>
              <a:t>(NaHCO3)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173E8-E792-939E-5593-72CC56EE7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2564" y="1884765"/>
            <a:ext cx="4361687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/>
              <a:t>                             </a:t>
            </a:r>
          </a:p>
        </p:txBody>
      </p:sp>
      <p:pic>
        <p:nvPicPr>
          <p:cNvPr id="7" name="Picture 6" descr="A device with a red cap attached to a yellow device with wires&#10;&#10;AI-generated content may be incorrect.">
            <a:extLst>
              <a:ext uri="{FF2B5EF4-FFF2-40B4-BE49-F238E27FC236}">
                <a16:creationId xmlns:a16="http://schemas.microsoft.com/office/drawing/2014/main" id="{C5680137-A166-5F88-0906-9FAA8AD69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" y="-1149"/>
            <a:ext cx="6905996" cy="686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65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7D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2DA861-71EB-E1B1-AA66-7E2BF61F2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72A64-BDEA-9837-7540-2586F7B7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639" y="1212641"/>
            <a:ext cx="6140462" cy="1529932"/>
          </a:xfrm>
        </p:spPr>
        <p:txBody>
          <a:bodyPr anchor="b">
            <a:normAutofit/>
          </a:bodyPr>
          <a:lstStyle/>
          <a:p>
            <a:r>
              <a:rPr lang="lt-LT" dirty="0">
                <a:latin typeface="Aptos Serif"/>
                <a:cs typeface="Aptos Serif"/>
              </a:rPr>
              <a:t>Burnos s</a:t>
            </a:r>
            <a:r>
              <a:rPr lang="en-US" dirty="0" err="1">
                <a:latin typeface="Aptos Serif"/>
                <a:cs typeface="Aptos Serif"/>
              </a:rPr>
              <a:t>kalavimo</a:t>
            </a:r>
            <a:r>
              <a:rPr lang="en-US" dirty="0">
                <a:latin typeface="Aptos Serif"/>
                <a:cs typeface="Aptos Serif"/>
              </a:rPr>
              <a:t> </a:t>
            </a:r>
            <a:r>
              <a:rPr lang="en-US" dirty="0" err="1">
                <a:latin typeface="Aptos Serif"/>
                <a:cs typeface="Aptos Serif"/>
              </a:rPr>
              <a:t>skystis</a:t>
            </a:r>
            <a:endParaRPr lang="en-US" dirty="0">
              <a:latin typeface="Aptos Serif"/>
              <a:cs typeface="Aptos Serif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249B-3D79-E6B2-FEF5-DF31F224D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669" y="2212848"/>
            <a:ext cx="6140462" cy="4096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/>
              <a:t>         </a:t>
            </a:r>
          </a:p>
        </p:txBody>
      </p:sp>
      <p:pic>
        <p:nvPicPr>
          <p:cNvPr id="5" name="Picture 4" descr="A group of electrical devices on a table&#10;&#10;AI-generated content may be incorrect.">
            <a:extLst>
              <a:ext uri="{FF2B5EF4-FFF2-40B4-BE49-F238E27FC236}">
                <a16:creationId xmlns:a16="http://schemas.microsoft.com/office/drawing/2014/main" id="{478CB8A0-B69C-9CC2-D3AE-2EBF9D7774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426" y="4235"/>
            <a:ext cx="5831117" cy="3799192"/>
          </a:xfrm>
          <a:prstGeom prst="rect">
            <a:avLst/>
          </a:prstGeom>
        </p:spPr>
      </p:pic>
      <p:pic>
        <p:nvPicPr>
          <p:cNvPr id="7" name="MicrosoftTeams-video">
            <a:hlinkClick r:id="" action="ppaction://media"/>
            <a:extLst>
              <a:ext uri="{FF2B5EF4-FFF2-40B4-BE49-F238E27FC236}">
                <a16:creationId xmlns:a16="http://schemas.microsoft.com/office/drawing/2014/main" id="{D189A6E4-4979-E5E1-7D59-5B24B5A1A6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62427" y="3509656"/>
            <a:ext cx="5832441" cy="334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5A560-6FA3-81E5-B2D7-6DFDA3D0F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160436" y="1715532"/>
            <a:ext cx="91413" cy="49807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r>
              <a:rPr lang="en-US"/>
              <a:t>         </a:t>
            </a:r>
          </a:p>
        </p:txBody>
      </p:sp>
      <p:pic>
        <p:nvPicPr>
          <p:cNvPr id="5" name="MicrosoftTeams-video (1)">
            <a:hlinkClick r:id="" action="ppaction://media"/>
            <a:extLst>
              <a:ext uri="{FF2B5EF4-FFF2-40B4-BE49-F238E27FC236}">
                <a16:creationId xmlns:a16="http://schemas.microsoft.com/office/drawing/2014/main" id="{4D5F488D-8150-F146-FE56-E1CA448653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19009" y="2652"/>
            <a:ext cx="6176545" cy="6853888"/>
          </a:xfrm>
          <a:prstGeom prst="rect">
            <a:avLst/>
          </a:prstGeom>
        </p:spPr>
      </p:pic>
      <p:pic>
        <p:nvPicPr>
          <p:cNvPr id="7" name="Picture 6" descr="A group of electrical devices&#10;&#10;AI-generated content may be incorrect.">
            <a:extLst>
              <a:ext uri="{FF2B5EF4-FFF2-40B4-BE49-F238E27FC236}">
                <a16:creationId xmlns:a16="http://schemas.microsoft.com/office/drawing/2014/main" id="{78B00BAC-8A3D-D754-49B0-00BA5B7044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533" y="-4889"/>
            <a:ext cx="6040007" cy="6866215"/>
          </a:xfrm>
          <a:prstGeom prst="rect">
            <a:avLst/>
          </a:prstGeom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614F3C-9751-4C33-DB40-998D3C9AF73D}"/>
              </a:ext>
            </a:extLst>
          </p:cNvPr>
          <p:cNvSpPr txBox="1"/>
          <p:nvPr/>
        </p:nvSpPr>
        <p:spPr>
          <a:xfrm>
            <a:off x="4446561" y="2938175"/>
            <a:ext cx="330494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0" i="0" u="none" strike="noStrike" baseline="0" err="1">
                <a:solidFill>
                  <a:srgbClr val="FFFFFF"/>
                </a:solidFill>
                <a:latin typeface="Aptos Serif"/>
              </a:rPr>
              <a:t>Indų</a:t>
            </a:r>
            <a:r>
              <a:rPr lang="en-US" sz="3600" b="0" i="0" u="none" strike="noStrike" baseline="0">
                <a:solidFill>
                  <a:srgbClr val="FFFFFF"/>
                </a:solidFill>
                <a:latin typeface="Aptos Serif"/>
              </a:rPr>
              <a:t> </a:t>
            </a:r>
            <a:r>
              <a:rPr lang="en-US" sz="3600" b="0" i="0" u="none" strike="noStrike" baseline="0" err="1">
                <a:solidFill>
                  <a:srgbClr val="FFFFFF"/>
                </a:solidFill>
                <a:latin typeface="Aptos Serif"/>
              </a:rPr>
              <a:t>ploviklis</a:t>
            </a:r>
            <a:endParaRPr lang="en-US" sz="3600">
              <a:latin typeface="Aptos Serif"/>
              <a:cs typeface="Aptos Serif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5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9D8D-7A94-3CB1-116B-94C5AF9A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581" y="125644"/>
            <a:ext cx="8886350" cy="10790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z="3200" noProof="0" dirty="0">
                <a:latin typeface="Aptos Serif"/>
                <a:cs typeface="Aptos Serif"/>
              </a:rPr>
              <a:t>Įvairių skysčių elektrinis laidumas </a:t>
            </a:r>
            <a:endParaRPr lang="lt-LT" sz="3200" b="0" noProof="0" dirty="0">
              <a:latin typeface="Aptos Serif"/>
              <a:cs typeface="Aptos Serif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5A066-BC09-05D9-C205-4703F92C2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1722" y="1713792"/>
            <a:ext cx="6099290" cy="180449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lt-LT" sz="20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Druskos tirpalas: Lemputė degė, srovė atitiko 0,2A</a:t>
            </a:r>
          </a:p>
          <a:p>
            <a:pPr marL="342900" indent="-342900">
              <a:buAutoNum type="arabicPeriod"/>
            </a:pPr>
            <a:r>
              <a:rPr lang="lt-LT" sz="20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Distiliuotas vanduo: Lemputė nedegė, srovės nebuvo.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0E120-97A5-EB5E-85A2-602572637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684" y="1054007"/>
            <a:ext cx="5036127" cy="5524291"/>
          </a:xfrm>
        </p:spPr>
        <p:txBody>
          <a:bodyPr>
            <a:normAutofit/>
          </a:bodyPr>
          <a:lstStyle/>
          <a:p>
            <a:pPr algn="just"/>
            <a:r>
              <a:rPr lang="lt-LT" sz="2000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Hipotezė:</a:t>
            </a:r>
            <a:r>
              <a:rPr lang="lt-LT" sz="20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 </a:t>
            </a:r>
          </a:p>
          <a:p>
            <a:pPr algn="just"/>
            <a:r>
              <a:rPr lang="lt-LT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Manome, kad druskos tirpalas </a:t>
            </a:r>
            <a:r>
              <a:rPr lang="lt-LT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praleis elektros srovę, o distiliuotas vanduo – ne, nes tik elektrolitų tirpaluose yra judančių jonų, kurie ir yra krūvininkai.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algn="just"/>
            <a:r>
              <a:rPr lang="lt-LT" sz="2000" noProof="0" dirty="0">
                <a:solidFill>
                  <a:srgbClr val="6CABAA"/>
                </a:solidFill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 Priemonės kurias naudojome: </a:t>
            </a:r>
            <a:endParaRPr lang="lt-LT" sz="2000" noProof="0" dirty="0">
              <a:solidFill>
                <a:srgbClr val="6CABAA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marL="285750" indent="-285750" algn="just">
              <a:buChar char="•"/>
            </a:pPr>
            <a:r>
              <a:rPr lang="lt-LT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4V baterija.</a:t>
            </a:r>
          </a:p>
          <a:p>
            <a:pPr marL="285750" indent="-285750" algn="just">
              <a:buChar char="•"/>
            </a:pPr>
            <a:r>
              <a:rPr lang="lt-LT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Mažo galingumo lemputė </a:t>
            </a:r>
          </a:p>
          <a:p>
            <a:pPr marL="285750" indent="-285750" algn="just">
              <a:buChar char="•"/>
            </a:pPr>
            <a:r>
              <a:rPr lang="lt-LT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Laidai su krokodilų spaustukais.</a:t>
            </a:r>
          </a:p>
          <a:p>
            <a:pPr marL="285750" indent="-285750" algn="just">
              <a:buChar char="•"/>
            </a:pPr>
            <a:r>
              <a:rPr lang="lt-LT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 Vario ir cinko elektrodai.</a:t>
            </a:r>
          </a:p>
          <a:p>
            <a:pPr marL="285750" indent="-285750" algn="just">
              <a:buChar char="•"/>
            </a:pPr>
            <a:r>
              <a:rPr lang="lt-LT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Tirpalai:  Druskos tirpalas, distiliuotas vanduo.</a:t>
            </a:r>
          </a:p>
          <a:p>
            <a:pPr marL="285750" indent="-285750">
              <a:buChar char="•"/>
            </a:pPr>
            <a:endParaRPr lang="lt-LT" noProof="0" dirty="0">
              <a:highlight>
                <a:srgbClr val="FFFFFF"/>
              </a:highlight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marL="285750" indent="-285750">
              <a:buChar char="•"/>
            </a:pPr>
            <a:endParaRPr lang="lt-LT" sz="1300" noProof="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endParaRPr lang="lt-LT" noProof="0" dirty="0">
              <a:highlight>
                <a:srgbClr val="FFFFFF"/>
              </a:highlight>
              <a:latin typeface="Aptos Serif"/>
              <a:cs typeface="Aptos Serif"/>
            </a:endParaRPr>
          </a:p>
          <a:p>
            <a:endParaRPr lang="lt-LT" noProof="0" dirty="0">
              <a:highlight>
                <a:srgbClr val="FFFFFF"/>
              </a:highlight>
              <a:latin typeface="Aptos Serif"/>
              <a:ea typeface="Calibri"/>
              <a:cs typeface="Aptos Serif"/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02EADEA-1860-2504-89FD-80A6D88C3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4394" y="4027418"/>
            <a:ext cx="1988992" cy="2110923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E58F473F-1DA2-B415-4E42-561798415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191" y="4073505"/>
            <a:ext cx="1539373" cy="21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8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D685D-DEA0-86FE-4DF6-B4B879FB3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517" y="604937"/>
            <a:ext cx="3664385" cy="514246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lt-LT" noProof="0" dirty="0">
                <a:solidFill>
                  <a:srgbClr val="6CABAA"/>
                </a:solidFill>
                <a:highlight>
                  <a:srgbClr val="FFFFFF"/>
                </a:highlight>
                <a:latin typeface="Aptos Serif"/>
                <a:cs typeface="Aptos Serif"/>
              </a:rPr>
              <a:t>Darbo eiga:</a:t>
            </a:r>
            <a:endParaRPr lang="lt-LT" noProof="0" dirty="0">
              <a:solidFill>
                <a:srgbClr val="6CABAA"/>
              </a:solidFill>
              <a:latin typeface="Aptos Serif"/>
              <a:cs typeface="Aptos Serif"/>
            </a:endParaRPr>
          </a:p>
          <a:p>
            <a:pPr marL="285750" indent="-285750">
              <a:buFont typeface="Arial,Sans-Serif" panose="020B0604020202020204" pitchFamily="34" charset="0"/>
            </a:pP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Parengti elektros grandine: baterija, du elektrodai, lemputė, </a:t>
            </a:r>
            <a:r>
              <a:rPr lang="lt-LT" sz="1800" noProof="0" dirty="0" err="1">
                <a:highlight>
                  <a:srgbClr val="FFFFFF"/>
                </a:highlight>
                <a:latin typeface="Aptos Serif"/>
                <a:cs typeface="Aptos Serif"/>
              </a:rPr>
              <a:t>ampermetras</a:t>
            </a: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.</a:t>
            </a:r>
            <a:endParaRPr lang="lt-LT" sz="1800" noProof="0" dirty="0">
              <a:latin typeface="Aptos Serif"/>
              <a:cs typeface="Aptos Serif"/>
            </a:endParaRPr>
          </a:p>
          <a:p>
            <a:pPr marL="285750" indent="-285750">
              <a:buFont typeface="Arial,Sans-Serif" panose="020B0604020202020204" pitchFamily="34" charset="0"/>
            </a:pP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I kiekvieną stiklinę pilti tiriamo skysčio.</a:t>
            </a:r>
            <a:endParaRPr lang="lt-LT" sz="1800" noProof="0" dirty="0">
              <a:latin typeface="Aptos Serif"/>
              <a:cs typeface="Aptos Serif"/>
            </a:endParaRPr>
          </a:p>
          <a:p>
            <a:pPr marL="285750" indent="-285750">
              <a:buFont typeface="Arial,Sans-Serif" panose="020B0604020202020204" pitchFamily="34" charset="0"/>
            </a:pP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Panardinti elektrodus į pirmą stiklinę (druskos tirpalas) – stebėti, ar dega lemputė.</a:t>
            </a:r>
            <a:endParaRPr lang="lt-LT" sz="1800" noProof="0" dirty="0">
              <a:latin typeface="Aptos Serif"/>
              <a:cs typeface="Aptos Serif"/>
            </a:endParaRPr>
          </a:p>
          <a:p>
            <a:pPr marL="285750" indent="-285750">
              <a:buFont typeface="Arial,Sans-Serif" panose="020B0604020202020204" pitchFamily="34" charset="0"/>
            </a:pP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Pakartoti su kiekvienu tirpalu – fiksuoti pastebėjimus.</a:t>
            </a:r>
            <a:endParaRPr lang="lt-LT" sz="1800" noProof="0" dirty="0">
              <a:latin typeface="Aptos Serif"/>
              <a:cs typeface="Aptos Serif"/>
            </a:endParaRPr>
          </a:p>
          <a:p>
            <a:pPr marL="285750" indent="-285750">
              <a:buFont typeface="Arial,Sans-Serif" panose="020B0604020202020204" pitchFamily="34" charset="0"/>
            </a:pP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Su </a:t>
            </a:r>
            <a:r>
              <a:rPr lang="lt-LT" sz="1800" noProof="0" dirty="0" err="1">
                <a:highlight>
                  <a:srgbClr val="FFFFFF"/>
                </a:highlight>
                <a:latin typeface="Aptos Serif"/>
                <a:cs typeface="Aptos Serif"/>
              </a:rPr>
              <a:t>ampermetru</a:t>
            </a:r>
            <a:r>
              <a:rPr lang="lt-LT" sz="1800" noProof="0" dirty="0">
                <a:highlight>
                  <a:srgbClr val="FFFFFF"/>
                </a:highlight>
                <a:latin typeface="Aptos Serif"/>
                <a:cs typeface="Aptos Serif"/>
              </a:rPr>
              <a:t> išmatuoti srovę kiekviename tirpale.</a:t>
            </a:r>
            <a:endParaRPr lang="lt-LT" sz="1800" noProof="0" dirty="0">
              <a:latin typeface="Aptos Serif"/>
              <a:cs typeface="Aptos Serif"/>
            </a:endParaRPr>
          </a:p>
          <a:p>
            <a:endParaRPr lang="lt-LT" sz="1800" noProof="0" dirty="0">
              <a:latin typeface="Aptos Serif"/>
              <a:cs typeface="Aptos Serif"/>
            </a:endParaRPr>
          </a:p>
          <a:p>
            <a:endParaRPr lang="lt-LT" noProof="0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EB28C10-CB48-50EB-CD05-94CE6B512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889" y="4261712"/>
            <a:ext cx="1958510" cy="20575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12842B-C5C4-0F60-B6A9-F70B06328EB5}"/>
              </a:ext>
            </a:extLst>
          </p:cNvPr>
          <p:cNvSpPr txBox="1"/>
          <p:nvPr/>
        </p:nvSpPr>
        <p:spPr>
          <a:xfrm>
            <a:off x="7187380" y="283071"/>
            <a:ext cx="4736103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Išvados:</a:t>
            </a:r>
          </a:p>
          <a:p>
            <a:endParaRPr lang="lt-LT" sz="2000" noProof="0" dirty="0">
              <a:solidFill>
                <a:srgbClr val="6CABAA"/>
              </a:solidFill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r>
              <a:rPr lang="lt-LT" dirty="0">
                <a:latin typeface="Aptos Serif" panose="02020604070405020304" pitchFamily="18" charset="0"/>
                <a:cs typeface="Aptos Serif" panose="02020604070405020304" pitchFamily="18" charset="0"/>
              </a:rPr>
              <a:t>Hipotezė pasitvirtino. Elektros srovę </a:t>
            </a:r>
            <a:r>
              <a:rPr lang="lt-LT" dirty="0" err="1">
                <a:latin typeface="Aptos Serif" panose="02020604070405020304" pitchFamily="18" charset="0"/>
                <a:cs typeface="Aptos Serif" panose="02020604070405020304" pitchFamily="18" charset="0"/>
              </a:rPr>
              <a:t>pralei-do</a:t>
            </a:r>
            <a:r>
              <a:rPr lang="lt-LT" dirty="0">
                <a:latin typeface="Aptos Serif" panose="02020604070405020304" pitchFamily="18" charset="0"/>
                <a:cs typeface="Aptos Serif" panose="02020604070405020304" pitchFamily="18" charset="0"/>
              </a:rPr>
              <a:t> tik tas tirpalas, kuriame yra laisvų jonų (druskos tirpalas), o distiliuotas vanduo jos nepraleido.</a:t>
            </a:r>
          </a:p>
          <a:p>
            <a:r>
              <a:rPr lang="lt-LT" dirty="0">
                <a:latin typeface="Aptos Serif" panose="02020604070405020304" pitchFamily="18" charset="0"/>
                <a:cs typeface="Aptos Serif" panose="02020604070405020304" pitchFamily="18" charset="0"/>
              </a:rPr>
              <a:t>Tai patvirtina, kad elektros srovė skysčiuose yra jonų  kryptingas judėjimas, o ne elektronų kaip metaluose. Taip pat matyti, kad kuo daugiau jonų tirpale (didesnė „druskų“ </a:t>
            </a:r>
            <a:r>
              <a:rPr lang="lt-LT" dirty="0" err="1">
                <a:latin typeface="Aptos Serif" panose="02020604070405020304" pitchFamily="18" charset="0"/>
                <a:cs typeface="Aptos Serif" panose="02020604070405020304" pitchFamily="18" charset="0"/>
              </a:rPr>
              <a:t>koncentraci</a:t>
            </a:r>
            <a:r>
              <a:rPr lang="lt-LT" dirty="0">
                <a:latin typeface="Aptos Serif" panose="02020604070405020304" pitchFamily="18" charset="0"/>
                <a:cs typeface="Aptos Serif" panose="02020604070405020304" pitchFamily="18" charset="0"/>
              </a:rPr>
              <a:t>-ja), tuo  didesnis laidumas ir stipresnė srovė esant tai pačiai įtampai.</a:t>
            </a:r>
          </a:p>
        </p:txBody>
      </p:sp>
    </p:spTree>
    <p:extLst>
      <p:ext uri="{BB962C8B-B14F-4D97-AF65-F5344CB8AC3E}">
        <p14:creationId xmlns:p14="http://schemas.microsoft.com/office/powerpoint/2010/main" val="3576652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5D13B-0162-E79F-1DA7-FC4D0FFE1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68" y="1564640"/>
            <a:ext cx="10653578" cy="1132258"/>
          </a:xfrm>
        </p:spPr>
        <p:txBody>
          <a:bodyPr/>
          <a:lstStyle/>
          <a:p>
            <a:pPr algn="ctr"/>
            <a:r>
              <a:rPr lang="en-US">
                <a:latin typeface="Aptos Serif"/>
                <a:cs typeface="Aptos Serif"/>
              </a:rPr>
              <a:t>Druskos tirpalas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FA545-5DF3-7062-19A4-E439AC2B80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3360" y="2692400"/>
            <a:ext cx="4358640" cy="3241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5D53EE-75B5-66F7-33FC-44C9E23DA0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692400"/>
            <a:ext cx="3667768" cy="3241040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CACF179-DCC3-44E1-3C64-93C40DA1B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0964" y="2690892"/>
            <a:ext cx="3930544" cy="3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78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E16F718-5341-D863-B923-302EB2E25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evice with wires connected to it&#10;&#10;AI-generated content may be incorrect.">
            <a:extLst>
              <a:ext uri="{FF2B5EF4-FFF2-40B4-BE49-F238E27FC236}">
                <a16:creationId xmlns:a16="http://schemas.microsoft.com/office/drawing/2014/main" id="{9FBB4C4E-C53C-F71F-7E4C-2E0D76D6F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4151" y="10"/>
            <a:ext cx="6437693" cy="68571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82EBB0-07C3-2E5E-214D-B4893AD9F1FD}"/>
              </a:ext>
            </a:extLst>
          </p:cNvPr>
          <p:cNvSpPr txBox="1"/>
          <p:nvPr/>
        </p:nvSpPr>
        <p:spPr>
          <a:xfrm>
            <a:off x="7094447" y="3080524"/>
            <a:ext cx="443260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rtl="0"/>
            <a:r>
              <a:rPr lang="en-US" sz="3600" b="1" i="0" u="none" strike="noStrike" baseline="0">
                <a:latin typeface="Aptos Serif"/>
                <a:ea typeface="Arial"/>
                <a:cs typeface="Arial"/>
              </a:rPr>
              <a:t>Distiliuotas vanduo</a:t>
            </a:r>
            <a:r>
              <a:rPr lang="en-US" sz="3200" b="0" i="0">
                <a:solidFill>
                  <a:schemeClr val="bg1"/>
                </a:solidFill>
                <a:latin typeface="Aptos Serif"/>
                <a:ea typeface="Arial"/>
                <a:cs typeface="Arial"/>
              </a:rPr>
              <a:t>​</a:t>
            </a:r>
            <a:endParaRPr lang="en-US" sz="3200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99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8F98-22B2-4E39-5FD6-479B401EF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439" y="188320"/>
            <a:ext cx="7003067" cy="592939"/>
          </a:xfrm>
        </p:spPr>
        <p:txBody>
          <a:bodyPr/>
          <a:lstStyle/>
          <a:p>
            <a:r>
              <a:rPr lang="lt-LT" noProof="0" dirty="0">
                <a:solidFill>
                  <a:srgbClr val="6CABAA"/>
                </a:solidFill>
                <a:latin typeface="Aptos Serif"/>
                <a:cs typeface="Aptos Serif"/>
              </a:rPr>
              <a:t>Galvaninis elementas iš vaisių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2015D-8F92-3450-7852-E96031A7D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535" y="3592223"/>
            <a:ext cx="3979364" cy="31285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000" noProof="0" dirty="0">
                <a:solidFill>
                  <a:srgbClr val="6CABAA"/>
                </a:solidFill>
                <a:latin typeface="Aptos Serif"/>
                <a:cs typeface="Aptos Serif"/>
              </a:rPr>
              <a:t>Darbo eiga:</a:t>
            </a:r>
            <a:endParaRPr lang="lt-LT" sz="2000" noProof="0" dirty="0">
              <a:solidFill>
                <a:srgbClr val="6CABAA"/>
              </a:solidFill>
            </a:endParaRPr>
          </a:p>
          <a:p>
            <a:r>
              <a:rPr lang="lt-LT" sz="1800" noProof="0" dirty="0">
                <a:latin typeface="Aptos Serif"/>
                <a:cs typeface="Aptos Serif"/>
              </a:rPr>
              <a:t>Perpjauti obuolį į 4 dalis.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Į obuolį įstatyti dvi skirtingas metalines plokšteles.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Prijunkti laidus prie metalinių plokštelių.</a:t>
            </a:r>
          </a:p>
          <a:p>
            <a:r>
              <a:rPr lang="lt-LT" sz="1800" noProof="0" dirty="0">
                <a:latin typeface="Aptos Serif"/>
                <a:cs typeface="Aptos Serif"/>
              </a:rPr>
              <a:t>Stebėti ar veikia prietaisas.</a:t>
            </a:r>
          </a:p>
          <a:p>
            <a:endParaRPr lang="lt-LT" sz="1800" noProof="0" dirty="0">
              <a:latin typeface="Aptos Serif"/>
              <a:cs typeface="Aptos Serif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B7D0A-E283-0918-6242-9B5073FE4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9098" y="800924"/>
            <a:ext cx="4213669" cy="2618386"/>
          </a:xfrm>
        </p:spPr>
        <p:txBody>
          <a:bodyPr>
            <a:normAutofit/>
          </a:bodyPr>
          <a:lstStyle/>
          <a:p>
            <a:r>
              <a:rPr lang="lt-LT" sz="2000" noProof="0" dirty="0">
                <a:solidFill>
                  <a:srgbClr val="6CABAA"/>
                </a:solidFill>
                <a:latin typeface="Aptos Serif"/>
                <a:ea typeface="+mn-lt"/>
                <a:cs typeface="Aptos Serif"/>
              </a:rPr>
              <a:t>Hipotezė:</a:t>
            </a:r>
          </a:p>
          <a:p>
            <a:r>
              <a:rPr lang="lt-LT" noProof="0" dirty="0">
                <a:latin typeface="Aptos Serif"/>
                <a:ea typeface="+mn-lt"/>
                <a:cs typeface="Aptos Serif"/>
              </a:rPr>
              <a:t> jeigu į skirtingus skysčius (pvz., obuolį ar kitą terpę) įstatysime du skirtingus metalus, tuomet tarp jų susidarys elektros srovė, nes vyks cheminė reakcija.</a:t>
            </a:r>
          </a:p>
          <a:p>
            <a:endParaRPr lang="lt-LT" sz="2000" noProof="0" dirty="0">
              <a:latin typeface="Aptos Serif"/>
              <a:cs typeface="Aptos Serif"/>
            </a:endParaRPr>
          </a:p>
          <a:p>
            <a:pPr marL="342900" indent="-342900">
              <a:buChar char="•"/>
            </a:pPr>
            <a:endParaRPr lang="lt-LT" sz="2000" noProof="0" dirty="0"/>
          </a:p>
          <a:p>
            <a:endParaRPr lang="lt-LT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D8E41-80D1-2814-6890-B56CA1BB4103}"/>
              </a:ext>
            </a:extLst>
          </p:cNvPr>
          <p:cNvSpPr txBox="1"/>
          <p:nvPr/>
        </p:nvSpPr>
        <p:spPr>
          <a:xfrm>
            <a:off x="6184490" y="886496"/>
            <a:ext cx="570271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 noProof="0" dirty="0" err="1">
                <a:solidFill>
                  <a:srgbClr val="6CABAA"/>
                </a:solidFill>
                <a:latin typeface="Aptos" panose="020B0004020202020204" pitchFamily="34" charset="0"/>
                <a:cs typeface="Aptos Serif"/>
              </a:rPr>
              <a:t>Paiškinimas</a:t>
            </a:r>
            <a:r>
              <a:rPr lang="lt-LT" noProof="0" dirty="0">
                <a:solidFill>
                  <a:srgbClr val="6CABAA"/>
                </a:solidFill>
                <a:latin typeface="Aptos" panose="020B0004020202020204" pitchFamily="34" charset="0"/>
              </a:rPr>
              <a:t>:</a:t>
            </a:r>
            <a:endParaRPr lang="lt-LT" noProof="0" dirty="0">
              <a:solidFill>
                <a:srgbClr val="6CABAA"/>
              </a:solidFill>
              <a:latin typeface="Aptos" panose="020B0004020202020204" pitchFamily="34" charset="0"/>
              <a:ea typeface="+mn-lt"/>
              <a:cs typeface="Aptos Serif"/>
            </a:endParaRPr>
          </a:p>
          <a:p>
            <a:endParaRPr lang="lt-LT" noProof="0" dirty="0">
              <a:latin typeface="Aptos Serif" panose="02020604070405020304" pitchFamily="18" charset="0"/>
              <a:ea typeface="+mn-lt"/>
              <a:cs typeface="Aptos Serif" panose="02020604070405020304" pitchFamily="18" charset="0"/>
            </a:endParaRPr>
          </a:p>
          <a:p>
            <a:pPr algn="just"/>
            <a:r>
              <a:rPr lang="lt-LT" noProof="0" dirty="0">
                <a:latin typeface="Aptos Serif" panose="02020604070405020304" pitchFamily="18" charset="0"/>
                <a:ea typeface="+mn-lt"/>
                <a:cs typeface="Aptos Serif" panose="02020604070405020304" pitchFamily="18" charset="0"/>
              </a:rPr>
              <a:t>Obuolys veikia kaip elektrolitas, nes jame yra rūgščių ir jonų. Skirtingi metalai sudaro elektrodus, tarp kurių vyksta cheminė reakcija: vienas metalas atiduoda elektronus, kitas juos priima dėl to atsiranda elektros srovė.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94E2460F-1421-2C87-8292-C38FD13BEA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13905" y="3364428"/>
            <a:ext cx="3666900" cy="304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37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B55E0-4E34-503A-1478-7CC1BA30D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960" y="262059"/>
            <a:ext cx="5008880" cy="24310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Mes naudojome:</a:t>
            </a:r>
          </a:p>
          <a:p>
            <a:pPr marL="342900" indent="-342900">
              <a:buFont typeface="Arial,Sans-Serif" panose="020B0604020202020204" pitchFamily="34" charset="0"/>
            </a:pPr>
            <a:r>
              <a:rPr lang="lt-LT" sz="18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Obuolį. </a:t>
            </a:r>
          </a:p>
          <a:p>
            <a:pPr marL="342900" indent="-342900">
              <a:buFont typeface="Arial,Sans-Serif" panose="020B0604020202020204" pitchFamily="34" charset="0"/>
            </a:pPr>
            <a:r>
              <a:rPr lang="lt-LT" sz="18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Skirtingų metalų juosteles (varis ir cinkas)</a:t>
            </a:r>
          </a:p>
          <a:p>
            <a:pPr marL="342900" indent="-342900">
              <a:buFont typeface="Arial,Sans-Serif" panose="020B0604020202020204" pitchFamily="34" charset="0"/>
            </a:pPr>
            <a:r>
              <a:rPr lang="lt-LT" sz="18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Paprastus laidus jungimui.</a:t>
            </a:r>
          </a:p>
          <a:p>
            <a:pPr marL="342900" indent="-342900">
              <a:buFont typeface="Arial,Sans-Serif" panose="020B0604020202020204" pitchFamily="34" charset="0"/>
            </a:pPr>
            <a:r>
              <a:rPr lang="lt-LT" sz="18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Skaitmeninį laikrodį.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EC48B-0319-3D98-34FD-A5BD685D3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7959" y="3238848"/>
            <a:ext cx="5416427" cy="24310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Išvada: </a:t>
            </a:r>
          </a:p>
          <a:p>
            <a:pPr marL="0" indent="0" algn="just">
              <a:buNone/>
            </a:pPr>
            <a:r>
              <a:rPr lang="lt-LT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Tyrimas parodė, kad skysčiuose ar vaisiuose galima sukurti elektros srovę, jei naudojami skirtingi metalai. Tai patvirtina hipotezę, kad susidaro galvaninis elementas.</a:t>
            </a:r>
          </a:p>
          <a:p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BE9CF5-69F5-1709-87C2-093FB87FF4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022" y="186329"/>
            <a:ext cx="2823187" cy="323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C6036B-2E2C-1291-8AF6-65D1AFFEE9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605520" y="3707130"/>
            <a:ext cx="2997200" cy="281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90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B351-1B82-7F0F-8CF8-0D0D1A0E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7665" y="118316"/>
            <a:ext cx="8281598" cy="776300"/>
          </a:xfrm>
        </p:spPr>
        <p:txBody>
          <a:bodyPr/>
          <a:lstStyle/>
          <a:p>
            <a:r>
              <a:rPr lang="lt-LT" noProof="0" dirty="0">
                <a:solidFill>
                  <a:srgbClr val="6CABAA"/>
                </a:solidFill>
                <a:latin typeface="Aptos Serif"/>
                <a:ea typeface="+mj-lt"/>
                <a:cs typeface="Aptos Serif"/>
              </a:rPr>
              <a:t>Elektrolizė su pieštukais vietoje elektrodų</a:t>
            </a:r>
            <a:endParaRPr lang="lt-LT" noProof="0" dirty="0">
              <a:solidFill>
                <a:srgbClr val="6CABAA"/>
              </a:solidFill>
              <a:latin typeface="Aptos Serif"/>
              <a:cs typeface="Aptos Serif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2478C-B469-F97F-2775-D32EA6A16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162" y="1112959"/>
            <a:ext cx="4961728" cy="10181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1800" noProof="0" dirty="0" err="1">
                <a:latin typeface="Aptos Serif"/>
                <a:cs typeface="Aptos Serif"/>
              </a:rPr>
              <a:t>Dėje</a:t>
            </a:r>
            <a:r>
              <a:rPr lang="lt-LT" sz="1800" noProof="0" dirty="0">
                <a:latin typeface="Aptos Serif"/>
                <a:cs typeface="Aptos Serif"/>
              </a:rPr>
              <a:t>, bet šis bandymas nepavyko, lemputė neužsidegė, srovės nebuvo.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DE4E3-D117-B5D4-B77F-73A4FB99D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383" y="911368"/>
            <a:ext cx="6355611" cy="5539154"/>
          </a:xfrm>
        </p:spPr>
        <p:txBody>
          <a:bodyPr>
            <a:normAutofit fontScale="47500" lnSpcReduction="20000"/>
          </a:bodyPr>
          <a:lstStyle/>
          <a:p>
            <a:r>
              <a:rPr lang="lt-LT" sz="3800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Hipotezė:</a:t>
            </a:r>
            <a:endParaRPr lang="lt-LT" sz="3800" noProof="0" dirty="0">
              <a:solidFill>
                <a:srgbClr val="6CABAA"/>
              </a:solidFill>
              <a:latin typeface="Aptos Serif" panose="02020604070405020304" pitchFamily="18" charset="0"/>
              <a:ea typeface="+mn-lt"/>
              <a:cs typeface="Aptos Serif" panose="02020604070405020304" pitchFamily="18" charset="0"/>
            </a:endParaRPr>
          </a:p>
          <a:p>
            <a:r>
              <a:rPr lang="lt-LT" sz="3800" noProof="0" dirty="0">
                <a:latin typeface="Aptos Serif" panose="02020604070405020304" pitchFamily="18" charset="0"/>
                <a:ea typeface="+mn-lt"/>
                <a:cs typeface="Aptos Serif" panose="02020604070405020304" pitchFamily="18" charset="0"/>
              </a:rPr>
              <a:t>Jei vandeniui pridėsime druskos ir leisime elektros srovę, vanduo skils į vandenilį ir deguonį, todėl prie elektrodų matysis burbuliukai.</a:t>
            </a:r>
            <a:endParaRPr lang="lt-LT" sz="3800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r>
              <a:rPr lang="lt-LT" sz="2900" noProof="0" dirty="0">
                <a:solidFill>
                  <a:srgbClr val="6CABAA"/>
                </a:solidFill>
                <a:latin typeface="Aptos Serif" panose="02020604070405020304" pitchFamily="18" charset="0"/>
                <a:cs typeface="Aptos Serif" panose="02020604070405020304" pitchFamily="18" charset="0"/>
              </a:rPr>
              <a:t>Priemonės:</a:t>
            </a:r>
          </a:p>
          <a:p>
            <a:pPr marL="285750" indent="-285750">
              <a:buChar char="•"/>
            </a:pPr>
            <a:r>
              <a:rPr lang="lt-LT" sz="29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4V baterija.</a:t>
            </a:r>
          </a:p>
          <a:p>
            <a:pPr marL="285750" indent="-285750">
              <a:buChar char="•"/>
            </a:pPr>
            <a:r>
              <a:rPr lang="lt-LT" sz="29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Du pieštukai ( grafito elektrodai)</a:t>
            </a:r>
          </a:p>
          <a:p>
            <a:pPr marL="285750" indent="-285750">
              <a:buChar char="•"/>
            </a:pPr>
            <a:r>
              <a:rPr lang="lt-LT" sz="29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Druskos tirpalas.</a:t>
            </a:r>
          </a:p>
          <a:p>
            <a:pPr marL="285750" indent="-285750">
              <a:buChar char="•"/>
            </a:pPr>
            <a:r>
              <a:rPr lang="lt-LT" sz="2900" noProof="0" dirty="0">
                <a:latin typeface="Aptos Serif" panose="02020604070405020304" pitchFamily="18" charset="0"/>
                <a:cs typeface="Aptos Serif" panose="02020604070405020304" pitchFamily="18" charset="0"/>
              </a:rPr>
              <a:t>Lemputė (1,5-3V)</a:t>
            </a:r>
          </a:p>
          <a:p>
            <a:pPr marL="285750" indent="-285750">
              <a:buChar char="•"/>
            </a:pPr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cs typeface="Aptos Serif" panose="02020604070405020304" pitchFamily="18" charset="0"/>
              </a:rPr>
              <a:t>Laidai su krokodilų spaustukais.</a:t>
            </a:r>
            <a:endParaRPr lang="lt-LT" sz="2900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 marL="285750" indent="-285750">
              <a:buChar char="•"/>
            </a:pPr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ea typeface="Cambria"/>
                <a:cs typeface="Aptos Serif" panose="02020604070405020304" pitchFamily="18" charset="0"/>
              </a:rPr>
              <a:t>Eiga:</a:t>
            </a:r>
          </a:p>
          <a:p>
            <a:pPr marL="285750" indent="-285750">
              <a:buChar char="•"/>
            </a:pPr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ea typeface="Cambria"/>
                <a:cs typeface="Aptos Serif" panose="02020604070405020304" pitchFamily="18" charset="0"/>
              </a:rPr>
              <a:t>Paruošti vandens ir druskos tirpalą.</a:t>
            </a:r>
          </a:p>
          <a:p>
            <a:pPr marL="285750" indent="-285750">
              <a:buChar char="•"/>
            </a:pPr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ea typeface="Cambria"/>
                <a:cs typeface="Aptos Serif" panose="02020604070405020304" pitchFamily="18" charset="0"/>
              </a:rPr>
              <a:t> Naudoti pieštukų galus kaip elektrodus, prijunkite prie</a:t>
            </a:r>
          </a:p>
          <a:p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ea typeface="Cambria"/>
                <a:cs typeface="Aptos Serif" panose="02020604070405020304" pitchFamily="18" charset="0"/>
              </a:rPr>
              <a:t> baterijos.</a:t>
            </a:r>
          </a:p>
          <a:p>
            <a:pPr marL="285750" indent="-285750">
              <a:buChar char="•"/>
            </a:pPr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ea typeface="Cambria"/>
                <a:cs typeface="Aptos Serif" panose="02020604070405020304" pitchFamily="18" charset="0"/>
              </a:rPr>
              <a:t>Stebėti  prie vieno elektrodo susidaro deguonies </a:t>
            </a:r>
          </a:p>
          <a:p>
            <a:r>
              <a:rPr lang="lt-LT" sz="2900" noProof="0" dirty="0">
                <a:highlight>
                  <a:srgbClr val="FFFFFF"/>
                </a:highlight>
                <a:latin typeface="Aptos Serif" panose="02020604070405020304" pitchFamily="18" charset="0"/>
                <a:ea typeface="Cambria"/>
                <a:cs typeface="Aptos Serif" panose="02020604070405020304" pitchFamily="18" charset="0"/>
              </a:rPr>
              <a:t>burbuliukai, prie kito – vandenilio.</a:t>
            </a:r>
            <a:br>
              <a:rPr lang="lt-LT" sz="2000" noProof="0" dirty="0">
                <a:highlight>
                  <a:srgbClr val="FFFFFF"/>
                </a:highlight>
                <a:latin typeface="Aptos Serif"/>
                <a:ea typeface="Cambria"/>
                <a:cs typeface="Aptos Serif"/>
              </a:rPr>
            </a:br>
            <a:endParaRPr lang="lt-LT" sz="1600" noProof="0" dirty="0">
              <a:highlight>
                <a:srgbClr val="FFFFFF"/>
              </a:highlight>
              <a:latin typeface="Cambria"/>
              <a:ea typeface="Cambria"/>
              <a:cs typeface="Aptos Serif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B3A629-B386-7283-CBCE-6112D94AA0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9921" y="1995588"/>
            <a:ext cx="2253652" cy="31055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89525B9-CFA2-C6AD-5847-019408D714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2604" y="2061957"/>
            <a:ext cx="2005144" cy="31055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1B1368-300D-A6B0-13AE-1412A6428E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65746" y="2042965"/>
            <a:ext cx="2255152" cy="18834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DBCDB8-C4FF-2B10-3277-464B30BA2C50}"/>
              </a:ext>
            </a:extLst>
          </p:cNvPr>
          <p:cNvSpPr txBox="1"/>
          <p:nvPr/>
        </p:nvSpPr>
        <p:spPr>
          <a:xfrm>
            <a:off x="6273019" y="5101098"/>
            <a:ext cx="59776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b="1" noProof="0" dirty="0">
                <a:effectLst/>
                <a:latin typeface="Aptos Serif" panose="02020604070405020304" pitchFamily="18" charset="0"/>
                <a:cs typeface="Aptos Serif" panose="02020604070405020304" pitchFamily="18" charset="0"/>
              </a:rPr>
              <a:t>Pagrindinės priežastys, kodėl nepavyko:</a:t>
            </a:r>
            <a:endParaRPr lang="lt-LT" b="1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buNone/>
            </a:pPr>
            <a:r>
              <a:rPr lang="lt-LT" noProof="0" dirty="0">
                <a:effectLst/>
                <a:latin typeface="Aptos Serif" panose="02020604070405020304" pitchFamily="18" charset="0"/>
                <a:cs typeface="Aptos Serif" panose="02020604070405020304" pitchFamily="18" charset="0"/>
              </a:rPr>
              <a:t>1. Nepakankama srovę tekėjo per pieštukų grafitą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buNone/>
            </a:pPr>
            <a:r>
              <a:rPr lang="lt-LT" noProof="0" dirty="0">
                <a:effectLst/>
                <a:latin typeface="Aptos Serif" panose="02020604070405020304" pitchFamily="18" charset="0"/>
                <a:cs typeface="Aptos Serif" panose="02020604070405020304" pitchFamily="18" charset="0"/>
              </a:rPr>
              <a:t>2. Druskos koncentracija galėjo būti per maža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buNone/>
            </a:pPr>
            <a:r>
              <a:rPr lang="lt-LT" noProof="0" dirty="0">
                <a:effectLst/>
                <a:latin typeface="Aptos Serif" panose="02020604070405020304" pitchFamily="18" charset="0"/>
                <a:cs typeface="Aptos Serif" panose="02020604070405020304" pitchFamily="18" charset="0"/>
              </a:rPr>
              <a:t>3. Įtampa per maža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buNone/>
            </a:pPr>
            <a:r>
              <a:rPr lang="lt-LT" noProof="0" dirty="0">
                <a:effectLst/>
                <a:latin typeface="Aptos Serif" panose="02020604070405020304" pitchFamily="18" charset="0"/>
                <a:cs typeface="Aptos Serif" panose="02020604070405020304" pitchFamily="18" charset="0"/>
              </a:rPr>
              <a:t>4. Lemputės varža per didelė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  <a:p>
            <a:pPr>
              <a:buNone/>
            </a:pPr>
            <a:r>
              <a:rPr lang="lt-LT" noProof="0" dirty="0">
                <a:effectLst/>
                <a:latin typeface="Aptos Serif" panose="02020604070405020304" pitchFamily="18" charset="0"/>
                <a:cs typeface="Aptos Serif" panose="02020604070405020304" pitchFamily="18" charset="0"/>
              </a:rPr>
              <a:t>5. Blogas kontaktas</a:t>
            </a:r>
            <a:endParaRPr lang="lt-LT" noProof="0" dirty="0"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311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E8D3B17-7638-DFD3-18E4-8A6D6117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10420E-9FEB-E53C-26FE-84A27411FF3B}"/>
              </a:ext>
            </a:extLst>
          </p:cNvPr>
          <p:cNvSpPr txBox="1"/>
          <p:nvPr/>
        </p:nvSpPr>
        <p:spPr>
          <a:xfrm>
            <a:off x="5270360" y="194895"/>
            <a:ext cx="6766516" cy="152704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lt-LT" sz="3200" b="1" kern="1200">
                <a:latin typeface="Aptos Serif"/>
                <a:ea typeface="+mj-ea"/>
                <a:cs typeface="Aptos Serif"/>
              </a:rPr>
              <a:t>Baltijos jūros vanduo kaip elektrolitas</a:t>
            </a:r>
            <a:r>
              <a:rPr lang="lt-LT" sz="3200" b="1" kern="1200"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Atvira Klaipėda | Baltijos jūros dugne slypi daug paslapčių">
            <a:extLst>
              <a:ext uri="{FF2B5EF4-FFF2-40B4-BE49-F238E27FC236}">
                <a16:creationId xmlns:a16="http://schemas.microsoft.com/office/drawing/2014/main" id="{3820B570-3FF2-8F0D-9661-695B85EB3A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20" y="10"/>
            <a:ext cx="4910308" cy="685799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7E6DEB-CE8C-5820-8D9D-CA1676AB8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3256" y="1305457"/>
            <a:ext cx="6763619" cy="533122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lt-LT" sz="2400">
                <a:latin typeface="Times New Roman"/>
                <a:cs typeface="Times New Roman"/>
              </a:rPr>
              <a:t>Baltijos jūros vanduo ties Palanga yra nuostabus gamtinis elektrolitas. Jo druskingumas centrinėje dalyje   6–8 g druskų 1 litre vandens. </a:t>
            </a:r>
            <a:endParaRPr lang="en-US" sz="24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>
                <a:latin typeface="Times New Roman"/>
                <a:cs typeface="Times New Roman"/>
              </a:rPr>
              <a:t>Pagrindinės druskos:</a:t>
            </a:r>
          </a:p>
          <a:p>
            <a:r>
              <a:rPr lang="lt-LT" sz="2400">
                <a:latin typeface="Times New Roman"/>
                <a:cs typeface="Times New Roman"/>
              </a:rPr>
              <a:t>Natrio chloridas NaCl </a:t>
            </a:r>
          </a:p>
          <a:p>
            <a:r>
              <a:rPr lang="lt-LT" sz="2400">
                <a:latin typeface="Times New Roman"/>
                <a:cs typeface="Times New Roman"/>
              </a:rPr>
              <a:t>Magnio chloridas MgCl₂</a:t>
            </a:r>
            <a:endParaRPr lang="lt-LT"/>
          </a:p>
          <a:p>
            <a:r>
              <a:rPr lang="lt-LT" sz="2400">
                <a:latin typeface="Times New Roman"/>
                <a:cs typeface="Times New Roman"/>
              </a:rPr>
              <a:t>Natrio sulfatas Na₂SO₄</a:t>
            </a:r>
          </a:p>
          <a:p>
            <a:r>
              <a:rPr lang="lt-LT" sz="2400">
                <a:latin typeface="Times New Roman"/>
                <a:cs typeface="Times New Roman"/>
              </a:rPr>
              <a:t>Kalio chloridas KCl ir kt.</a:t>
            </a:r>
          </a:p>
          <a:p>
            <a:pPr marL="0" indent="0">
              <a:buNone/>
            </a:pPr>
            <a:r>
              <a:rPr lang="lt-LT" sz="2400">
                <a:latin typeface="Times New Roman"/>
                <a:cs typeface="Times New Roman"/>
              </a:rPr>
              <a:t>Baltijos jūros vandens elektrinis laidumas maždaug 150–200 kartu geresnis  nei distiliuoto vandens.</a:t>
            </a:r>
          </a:p>
          <a:p>
            <a:pPr marL="0"/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723816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DEE376-4215-990B-EE15-67D44F7E82A4}"/>
              </a:ext>
            </a:extLst>
          </p:cNvPr>
          <p:cNvSpPr txBox="1"/>
          <p:nvPr/>
        </p:nvSpPr>
        <p:spPr>
          <a:xfrm>
            <a:off x="784412" y="212912"/>
            <a:ext cx="226358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latin typeface="Aptos Serif"/>
                <a:cs typeface="Aptos Serif"/>
              </a:rPr>
              <a:t>TESTAS:</a:t>
            </a:r>
            <a:endParaRPr lang="en-US" sz="3200">
              <a:latin typeface="Aptos Serif"/>
              <a:cs typeface="Aptos Serif"/>
            </a:endParaRPr>
          </a:p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97E2C-BC39-4ADA-D579-13EB9BD63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883" y="852679"/>
            <a:ext cx="11594873" cy="2879328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lt-LT">
                <a:latin typeface="Times New Roman"/>
                <a:ea typeface="+mn-lt"/>
                <a:cs typeface="Times New Roman"/>
              </a:rPr>
              <a:t>Kurioje terpėje elektros srovę perneša teigiamų ir neigiamų jonų judėjimas?</a:t>
            </a:r>
            <a:endParaRPr lang="lt-LT">
              <a:latin typeface="Times New Roman"/>
              <a:cs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lang="lt-LT">
                <a:latin typeface="Times New Roman"/>
                <a:ea typeface="+mn-lt"/>
                <a:cs typeface="Times New Roman"/>
              </a:rPr>
              <a:t>A  metaluose </a:t>
            </a:r>
            <a:endParaRPr lang="lt-LT">
              <a:latin typeface="Times New Roman"/>
              <a:cs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lang="lt-LT">
                <a:latin typeface="Times New Roman"/>
                <a:ea typeface="+mn-lt"/>
                <a:cs typeface="Times New Roman"/>
              </a:rPr>
              <a:t>B  dielektrikuose </a:t>
            </a:r>
          </a:p>
          <a:p>
            <a:pPr indent="0">
              <a:lnSpc>
                <a:spcPct val="100000"/>
              </a:lnSpc>
              <a:buNone/>
            </a:pPr>
            <a:r>
              <a:rPr lang="lt-LT">
                <a:latin typeface="Times New Roman"/>
                <a:ea typeface="+mn-lt"/>
                <a:cs typeface="Times New Roman"/>
              </a:rPr>
              <a:t>C  puslaidininkiuose </a:t>
            </a:r>
            <a:endParaRPr lang="lt-LT">
              <a:latin typeface="Times New Roman"/>
              <a:cs typeface="Times New Roman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lt-LT">
                <a:latin typeface="Times New Roman"/>
                <a:ea typeface="+mn-lt"/>
                <a:cs typeface="Times New Roman"/>
              </a:rPr>
              <a:t>    D  elektrolituose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907E43-168F-760D-8B04-7C0164422D16}"/>
              </a:ext>
            </a:extLst>
          </p:cNvPr>
          <p:cNvSpPr txBox="1"/>
          <p:nvPr/>
        </p:nvSpPr>
        <p:spPr>
          <a:xfrm>
            <a:off x="296511" y="4160940"/>
            <a:ext cx="11578343" cy="221599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2. Kaip vadinamas reiškinys, kai tekant srovei ant vieno iš elektrodų nusėda medžiaga?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endParaRPr lang="en-US" sz="2000">
              <a:latin typeface="Times New Roman"/>
              <a:cs typeface="Times New Roman"/>
            </a:endParaRPr>
          </a:p>
          <a:p>
            <a:endParaRPr lang="lt-LT" sz="200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pPr algn="l" rtl="0"/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Išlydis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B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Termoelektroninė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emisija 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C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Elektrolizė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pPr algn="l" rtl="0"/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D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Rekombinacija</a:t>
            </a:r>
            <a:endParaRPr lang="lt-LT" sz="2000" b="0" i="0" u="none" strike="noStrike" baseline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25E1A-34AC-FAE1-C9AF-816A05B4C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204191-59EE-0EEF-7297-26899E468B93}"/>
              </a:ext>
            </a:extLst>
          </p:cNvPr>
          <p:cNvSpPr txBox="1"/>
          <p:nvPr/>
        </p:nvSpPr>
        <p:spPr>
          <a:xfrm>
            <a:off x="-339" y="471288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Aptos Serif"/>
                <a:cs typeface="Aptos Serif"/>
              </a:rPr>
              <a:t>3.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98F24-8D91-648A-9771-5C835ABC4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888" y="586468"/>
            <a:ext cx="11369399" cy="3275428"/>
          </a:xfrm>
          <a:prstGeom prst="rect">
            <a:avLst/>
          </a:prstGeom>
          <a:ln>
            <a:solidFill>
              <a:srgbClr val="80BEBD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1CD643-04B0-A684-36F6-4A931EB04F65}"/>
              </a:ext>
            </a:extLst>
          </p:cNvPr>
          <p:cNvSpPr txBox="1"/>
          <p:nvPr/>
        </p:nvSpPr>
        <p:spPr>
          <a:xfrm>
            <a:off x="420868" y="4025102"/>
            <a:ext cx="11375545" cy="2523768"/>
          </a:xfrm>
          <a:prstGeom prst="rect">
            <a:avLst/>
          </a:prstGeom>
          <a:noFill/>
          <a:ln>
            <a:solidFill>
              <a:srgbClr val="80BEB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4. Vykstant elektrolizei, teigiamieji jonai per 2 s ant katodo pernešė 4 C teigiamąjį krūvį, neigiamieji jonai ant anodo pernešė tokios pat vertės neigiamąjį krūvį. Kam lygus srovės stipris grandinėje?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endParaRPr lang="en-US" sz="2000">
              <a:latin typeface="Times New Roman"/>
              <a:cs typeface="Times New Roman"/>
            </a:endParaRPr>
          </a:p>
          <a:p>
            <a:endParaRPr lang="lt-LT" sz="200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0 A</a:t>
            </a:r>
            <a:endParaRPr lang="lt-LT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B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2 A 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C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4 A</a:t>
            </a:r>
            <a:endParaRPr lang="en-US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D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8 A</a:t>
            </a:r>
            <a:endParaRPr lang="lt-LT" sz="2000" b="0" i="0" u="none" strike="noStrike" baseline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42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58FDB-86DB-E50D-EC7D-901B6397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EF577D-E712-1749-6F1E-36DEE7EAEF14}"/>
              </a:ext>
            </a:extLst>
          </p:cNvPr>
          <p:cNvSpPr txBox="1"/>
          <p:nvPr/>
        </p:nvSpPr>
        <p:spPr>
          <a:xfrm>
            <a:off x="374952" y="875430"/>
            <a:ext cx="11242167" cy="2215991"/>
          </a:xfrm>
          <a:prstGeom prst="rect">
            <a:avLst/>
          </a:prstGeom>
          <a:noFill/>
          <a:ln>
            <a:solidFill>
              <a:srgbClr val="80BEB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5. Kokių krūvininkų yra elektrolituose?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endParaRPr lang="en-US" sz="2000">
              <a:latin typeface="Times New Roman"/>
              <a:cs typeface="Times New Roman"/>
            </a:endParaRPr>
          </a:p>
          <a:p>
            <a:endParaRPr lang="lt-LT" sz="200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Elektronų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ir teigiamų jonų 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B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Elektronų ir neigiamų jonų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C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Laisvųjų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elektronų 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D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Teigiamųjų ir neigiamųjų jonų</a:t>
            </a:r>
            <a:endParaRPr lang="lt-LT" sz="2000" b="0" i="0" u="none" strike="noStrike" baseline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0E0B1-8AA6-DD62-99E3-0D717F737970}"/>
              </a:ext>
            </a:extLst>
          </p:cNvPr>
          <p:cNvSpPr txBox="1"/>
          <p:nvPr/>
        </p:nvSpPr>
        <p:spPr>
          <a:xfrm>
            <a:off x="374952" y="3554456"/>
            <a:ext cx="11242167" cy="2215991"/>
          </a:xfrm>
          <a:prstGeom prst="rect">
            <a:avLst/>
          </a:prstGeom>
          <a:noFill/>
          <a:ln>
            <a:solidFill>
              <a:srgbClr val="80BEB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6. Koks mokslinikas suformulavo dėsnį, nusėdusios ant elektrodo masės radimui?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endParaRPr lang="en-US" sz="2000">
              <a:latin typeface="Times New Roman"/>
              <a:cs typeface="Times New Roman"/>
            </a:endParaRPr>
          </a:p>
          <a:p>
            <a:endParaRPr lang="lt-LT" sz="200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I. Niutonas</a:t>
            </a:r>
            <a:endParaRPr lang="lt-LT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B  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r>
              <a:rPr lang="en-US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M. </a:t>
            </a:r>
            <a:r>
              <a:rPr lang="en-US" sz="200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Faradėjus</a:t>
            </a:r>
            <a:endParaRPr lang="en-US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C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r>
              <a:rPr lang="en-US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r>
              <a:rPr lang="en-US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A. M. </a:t>
            </a:r>
            <a:r>
              <a:rPr lang="en-US" sz="200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Amperas</a:t>
            </a:r>
            <a:endParaRPr lang="en-US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D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A. Vota</a:t>
            </a:r>
            <a:endParaRPr lang="lt-LT" sz="2000" b="0" i="0" u="none" strike="noStrike" baseline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39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5A9BE-5464-717E-D49A-AA570045A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A86E6D-DA54-CDEF-8956-97038CA6A76D}"/>
              </a:ext>
            </a:extLst>
          </p:cNvPr>
          <p:cNvSpPr txBox="1"/>
          <p:nvPr/>
        </p:nvSpPr>
        <p:spPr>
          <a:xfrm>
            <a:off x="430708" y="801088"/>
            <a:ext cx="11320608" cy="2215991"/>
          </a:xfrm>
          <a:prstGeom prst="rect">
            <a:avLst/>
          </a:prstGeom>
          <a:noFill/>
          <a:ln>
            <a:solidFill>
              <a:srgbClr val="80BEB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7. Prie kokio šaltinio poliaus yra jungiamas anodas?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endParaRPr lang="en-US" sz="2000">
              <a:latin typeface="Times New Roman"/>
              <a:cs typeface="Times New Roman"/>
            </a:endParaRPr>
          </a:p>
          <a:p>
            <a:endParaRPr lang="lt-LT" sz="200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A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Neigiamojo</a:t>
            </a:r>
            <a:endParaRPr lang="lt-LT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B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Teigiamojo</a:t>
            </a:r>
            <a:endParaRPr lang="lt-LT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C 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Niekur nejungiamas</a:t>
            </a:r>
            <a:endParaRPr lang="lt-LT" sz="2000" b="0" i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D 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Teisingas atsakymas nepateiktas</a:t>
            </a:r>
            <a:endParaRPr lang="lt-LT" sz="2000" b="0" i="0" u="none" strike="noStrike" baseline="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53FE2-78F3-D880-908A-7CC31079D629}"/>
              </a:ext>
            </a:extLst>
          </p:cNvPr>
          <p:cNvSpPr txBox="1"/>
          <p:nvPr/>
        </p:nvSpPr>
        <p:spPr>
          <a:xfrm>
            <a:off x="430981" y="3432557"/>
            <a:ext cx="11320608" cy="2215991"/>
          </a:xfrm>
          <a:prstGeom prst="rect">
            <a:avLst/>
          </a:prstGeom>
          <a:noFill/>
          <a:ln>
            <a:solidFill>
              <a:srgbClr val="80BEB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8. 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Kuris iš šių skysčių geriausiai praleidžia elektros srovę?</a:t>
            </a:r>
            <a:r>
              <a:rPr lang="lt-LT" sz="2000" b="0" i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​</a:t>
            </a:r>
            <a:endParaRPr lang="en-US" sz="2000">
              <a:latin typeface="Times New Roman"/>
              <a:cs typeface="Times New Roman"/>
            </a:endParaRPr>
          </a:p>
          <a:p>
            <a:endParaRPr lang="lt-LT" sz="2000">
              <a:solidFill>
                <a:srgbClr val="000000"/>
              </a:solidFill>
              <a:latin typeface="Times New Roman"/>
              <a:ea typeface="Arial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A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Distiliuotas vanduo</a:t>
            </a:r>
            <a:endParaRPr lang="lt-LT" sz="2000">
              <a:latin typeface="Times New Roman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B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Cukraus tirpalas</a:t>
            </a:r>
            <a:endParaRPr lang="lt-LT" sz="2000">
              <a:latin typeface="Times New Roman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C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Prisotintas druskos tirpalas</a:t>
            </a:r>
            <a:endParaRPr lang="lt-LT" sz="2000">
              <a:latin typeface="Times New Roman"/>
              <a:cs typeface="Times New Roman"/>
            </a:endParaRPr>
          </a:p>
          <a:p>
            <a:r>
              <a:rPr lang="lt-LT" sz="2000" b="0" i="0" u="none" strike="noStrike" baseline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D</a:t>
            </a:r>
            <a:r>
              <a:rPr lang="lt-LT" sz="200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 Alyva</a:t>
            </a:r>
            <a:endParaRPr lang="lt-LT">
              <a:latin typeface="Times New Roman"/>
              <a:cs typeface="Times New Roman"/>
            </a:endParaRPr>
          </a:p>
          <a:p>
            <a:pPr algn="ctr"/>
            <a:endParaRPr lang="en-US" b="0" i="0" u="none" strike="noStrike" baseline="0">
              <a:solidFill>
                <a:srgbClr val="000000"/>
              </a:solidFill>
              <a:latin typeface="Neue Haas Grotesk Text Pro"/>
              <a:ea typeface="Arial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9799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69F04-78D2-B3BA-AC48-8B93E1F0B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3AAC43-BAE6-4283-44A7-7EDEF7AC07EE}"/>
              </a:ext>
            </a:extLst>
          </p:cNvPr>
          <p:cNvSpPr txBox="1"/>
          <p:nvPr/>
        </p:nvSpPr>
        <p:spPr>
          <a:xfrm>
            <a:off x="476594" y="373853"/>
            <a:ext cx="3516243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 err="1">
                <a:latin typeface="Aptos Serif"/>
                <a:cs typeface="Aptos Serif"/>
              </a:rPr>
              <a:t>Atsakymai</a:t>
            </a:r>
            <a:r>
              <a:rPr lang="en-US" sz="3200" b="1" dirty="0">
                <a:latin typeface="Aptos Serif"/>
                <a:cs typeface="Aptos Serif"/>
              </a:rPr>
              <a:t>:</a:t>
            </a:r>
          </a:p>
          <a:p>
            <a:endParaRPr lang="en-US" sz="3200" b="1" dirty="0">
              <a:latin typeface="Times New Roman"/>
              <a:cs typeface="Times New Roman"/>
            </a:endParaRPr>
          </a:p>
          <a:p>
            <a:pPr marL="457200" indent="-457200">
              <a:buAutoNum type="arabicPeriod"/>
            </a:pPr>
            <a:r>
              <a:rPr lang="lt-LT" sz="3200" dirty="0">
                <a:solidFill>
                  <a:srgbClr val="80BEBD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D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2.   C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3.   A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4.   B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5.   D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6.   B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7.   B</a:t>
            </a:r>
          </a:p>
          <a:p>
            <a:r>
              <a:rPr lang="en-US" sz="3200" dirty="0">
                <a:solidFill>
                  <a:srgbClr val="80BEBD"/>
                </a:solidFill>
                <a:latin typeface="Times New Roman"/>
                <a:cs typeface="Times New Roman"/>
              </a:rPr>
              <a:t>8.   C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7330A8D-ABBC-E4CB-1754-85888D7AC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472" y="3620711"/>
            <a:ext cx="4483934" cy="277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32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158CA-3B6D-8650-EB3B-377E17401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22D871-74B4-42EF-AFCA-7B5BF9A1E8D8}"/>
              </a:ext>
            </a:extLst>
          </p:cNvPr>
          <p:cNvSpPr txBox="1"/>
          <p:nvPr/>
        </p:nvSpPr>
        <p:spPr>
          <a:xfrm>
            <a:off x="374412" y="208335"/>
            <a:ext cx="327539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>
                <a:latin typeface="Aptos Serif"/>
                <a:cs typeface="Aptos Serif"/>
              </a:rPr>
              <a:t>UŽDAVINYS: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07E1F7-F51B-F349-01BF-B5ADD8ABFD33}"/>
              </a:ext>
            </a:extLst>
          </p:cNvPr>
          <p:cNvSpPr txBox="1"/>
          <p:nvPr/>
        </p:nvSpPr>
        <p:spPr>
          <a:xfrm>
            <a:off x="189967" y="1117835"/>
            <a:ext cx="1159691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>
                <a:latin typeface="Aptos Serif"/>
                <a:ea typeface="+mn-lt"/>
                <a:cs typeface="Aptos Serif"/>
              </a:rPr>
              <a:t>Paveiksle pavaizduotoje elektrinėje grandinėje srovė neteka tol, kol variniai elektrodai yra pamerkti į distiliuotą vandenį. Kai į indą įberiame vario sulfato, grandine pradeda tekėti srovė. </a:t>
            </a:r>
            <a:endParaRPr lang="lt-LT" sz="2400">
              <a:latin typeface="Aptos Serif"/>
              <a:cs typeface="Aptos Serif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C9A1D-0888-9BFA-EFA5-ECD11DC87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298" y="3060528"/>
            <a:ext cx="4045253" cy="2819098"/>
          </a:xfrm>
          <a:prstGeom prst="rect">
            <a:avLst/>
          </a:prstGeom>
          <a:ln>
            <a:solidFill>
              <a:srgbClr val="80BEBD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2DA210-70F8-7981-E628-6C070DCA7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45" y="2646556"/>
            <a:ext cx="6892150" cy="3999569"/>
          </a:xfrm>
          <a:prstGeom prst="rect">
            <a:avLst/>
          </a:prstGeom>
          <a:ln>
            <a:solidFill>
              <a:srgbClr val="6CABAA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CABEEB1-2550-542F-49D9-2ABFD5471BDB}"/>
              </a:ext>
            </a:extLst>
          </p:cNvPr>
          <p:cNvSpPr txBox="1"/>
          <p:nvPr/>
        </p:nvSpPr>
        <p:spPr>
          <a:xfrm>
            <a:off x="399585" y="2648415"/>
            <a:ext cx="6634975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 </a:t>
            </a:r>
            <a:r>
              <a:rPr lang="en-US" err="1"/>
              <a:t>Kokių</a:t>
            </a:r>
            <a:r>
              <a:rPr lang="en-US"/>
              <a:t> </a:t>
            </a:r>
            <a:r>
              <a:rPr lang="en-US" err="1"/>
              <a:t>dalelių</a:t>
            </a:r>
            <a:r>
              <a:rPr lang="en-US"/>
              <a:t> </a:t>
            </a:r>
            <a:r>
              <a:rPr lang="en-US" err="1"/>
              <a:t>judėjimas</a:t>
            </a:r>
            <a:r>
              <a:rPr lang="en-US"/>
              <a:t> </a:t>
            </a:r>
            <a:r>
              <a:rPr lang="en-US" err="1"/>
              <a:t>sukuria</a:t>
            </a:r>
            <a:r>
              <a:rPr lang="en-US"/>
              <a:t> </a:t>
            </a:r>
            <a:r>
              <a:rPr lang="en-US" err="1"/>
              <a:t>srovę</a:t>
            </a:r>
            <a:r>
              <a:rPr lang="en-US"/>
              <a:t> </a:t>
            </a:r>
            <a:r>
              <a:rPr lang="en-US" err="1"/>
              <a:t>skystyje</a:t>
            </a:r>
            <a:r>
              <a:rPr lang="en-US"/>
              <a:t>?​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/>
              <a:t>2. Ant </a:t>
            </a:r>
            <a:r>
              <a:rPr lang="en-US" err="1"/>
              <a:t>kurio</a:t>
            </a:r>
            <a:r>
              <a:rPr lang="en-US"/>
              <a:t> </a:t>
            </a:r>
            <a:r>
              <a:rPr lang="en-US" err="1"/>
              <a:t>elektrodo</a:t>
            </a:r>
            <a:r>
              <a:rPr lang="en-US"/>
              <a:t> </a:t>
            </a:r>
            <a:r>
              <a:rPr lang="en-US" err="1"/>
              <a:t>išsiskiria</a:t>
            </a:r>
            <a:r>
              <a:rPr lang="en-US"/>
              <a:t> </a:t>
            </a:r>
            <a:r>
              <a:rPr lang="en-US" err="1"/>
              <a:t>varis</a:t>
            </a:r>
            <a:r>
              <a:rPr lang="en-US"/>
              <a:t>?​ </a:t>
            </a:r>
          </a:p>
          <a:p>
            <a:endParaRPr lang="en-US"/>
          </a:p>
          <a:p>
            <a:r>
              <a:rPr lang="en-US"/>
              <a:t>3. </a:t>
            </a:r>
            <a:r>
              <a:rPr lang="en-US" err="1"/>
              <a:t>Apskaičiuokite</a:t>
            </a:r>
            <a:r>
              <a:rPr lang="en-US"/>
              <a:t>, </a:t>
            </a:r>
            <a:r>
              <a:rPr lang="en-US" err="1"/>
              <a:t>kokio</a:t>
            </a:r>
            <a:r>
              <a:rPr lang="en-US"/>
              <a:t> </a:t>
            </a:r>
            <a:r>
              <a:rPr lang="en-US" err="1"/>
              <a:t>stiprio</a:t>
            </a:r>
            <a:r>
              <a:rPr lang="en-US"/>
              <a:t> </a:t>
            </a:r>
            <a:r>
              <a:rPr lang="en-US" err="1"/>
              <a:t>srovė</a:t>
            </a:r>
            <a:r>
              <a:rPr lang="en-US"/>
              <a:t> </a:t>
            </a:r>
            <a:r>
              <a:rPr lang="en-US" err="1"/>
              <a:t>tekėjo</a:t>
            </a:r>
            <a:r>
              <a:rPr lang="en-US"/>
              <a:t> </a:t>
            </a:r>
            <a:r>
              <a:rPr lang="en-US" err="1"/>
              <a:t>grandine</a:t>
            </a:r>
            <a:r>
              <a:rPr lang="en-US"/>
              <a:t> 10 </a:t>
            </a:r>
            <a:r>
              <a:rPr lang="en-US" err="1"/>
              <a:t>minučių</a:t>
            </a:r>
            <a:r>
              <a:rPr lang="en-US"/>
              <a:t>, </a:t>
            </a:r>
            <a:r>
              <a:rPr lang="en-US" err="1"/>
              <a:t>jei</a:t>
            </a:r>
            <a:r>
              <a:rPr lang="en-US"/>
              <a:t> ant </a:t>
            </a:r>
            <a:r>
              <a:rPr lang="en-US" err="1"/>
              <a:t>elektrodo</a:t>
            </a:r>
            <a:r>
              <a:rPr lang="en-US"/>
              <a:t> </a:t>
            </a:r>
            <a:r>
              <a:rPr lang="en-US" err="1"/>
              <a:t>nusėdo</a:t>
            </a:r>
            <a:r>
              <a:rPr lang="en-US"/>
              <a:t> 1,98 </a:t>
            </a:r>
            <a:r>
              <a:rPr lang="en-US" err="1"/>
              <a:t>gramai</a:t>
            </a:r>
            <a:r>
              <a:rPr lang="en-US"/>
              <a:t> </a:t>
            </a:r>
            <a:r>
              <a:rPr lang="en-US" err="1"/>
              <a:t>vario</a:t>
            </a:r>
            <a:r>
              <a:rPr lang="en-US"/>
              <a:t>. Vario </a:t>
            </a:r>
            <a:r>
              <a:rPr lang="en-US" err="1"/>
              <a:t>elektrocheminis</a:t>
            </a:r>
            <a:r>
              <a:rPr lang="en-US"/>
              <a:t> </a:t>
            </a:r>
            <a:r>
              <a:rPr lang="en-US" err="1"/>
              <a:t>ekvivalentas</a:t>
            </a:r>
            <a:r>
              <a:rPr lang="en-US"/>
              <a:t> 0,33⋅10⁻⁶ kg/C.​</a:t>
            </a:r>
          </a:p>
          <a:p>
            <a:endParaRPr lang="en-US"/>
          </a:p>
          <a:p>
            <a:r>
              <a:rPr lang="en-US"/>
              <a:t> 4. </a:t>
            </a:r>
            <a:r>
              <a:rPr lang="en-US" err="1"/>
              <a:t>Kodėl</a:t>
            </a:r>
            <a:r>
              <a:rPr lang="en-US"/>
              <a:t> </a:t>
            </a:r>
            <a:r>
              <a:rPr lang="en-US" err="1"/>
              <a:t>ir</a:t>
            </a:r>
            <a:r>
              <a:rPr lang="en-US"/>
              <a:t> į </a:t>
            </a:r>
            <a:r>
              <a:rPr lang="en-US" err="1"/>
              <a:t>kurią</a:t>
            </a:r>
            <a:r>
              <a:rPr lang="en-US"/>
              <a:t> </a:t>
            </a:r>
            <a:r>
              <a:rPr lang="en-US" err="1"/>
              <a:t>pusę</a:t>
            </a:r>
            <a:r>
              <a:rPr lang="en-US"/>
              <a:t> (į </a:t>
            </a:r>
            <a:r>
              <a:rPr lang="en-US" err="1"/>
              <a:t>kairę</a:t>
            </a:r>
            <a:r>
              <a:rPr lang="en-US"/>
              <a:t> </a:t>
            </a:r>
            <a:r>
              <a:rPr lang="en-US" err="1"/>
              <a:t>ar</a:t>
            </a:r>
            <a:r>
              <a:rPr lang="en-US"/>
              <a:t> į </a:t>
            </a:r>
            <a:r>
              <a:rPr lang="en-US" err="1"/>
              <a:t>dešinę</a:t>
            </a:r>
            <a:r>
              <a:rPr lang="en-US"/>
              <a:t>) </a:t>
            </a:r>
            <a:r>
              <a:rPr lang="en-US" err="1"/>
              <a:t>pastūmus</a:t>
            </a:r>
            <a:r>
              <a:rPr lang="en-US"/>
              <a:t> </a:t>
            </a:r>
            <a:r>
              <a:rPr lang="en-US" err="1"/>
              <a:t>reostato</a:t>
            </a:r>
            <a:r>
              <a:rPr lang="en-US"/>
              <a:t> </a:t>
            </a:r>
            <a:r>
              <a:rPr lang="en-US" err="1"/>
              <a:t>šliaužiantį</a:t>
            </a:r>
            <a:r>
              <a:rPr lang="en-US"/>
              <a:t> </a:t>
            </a:r>
            <a:r>
              <a:rPr lang="en-US" err="1"/>
              <a:t>kontaktą</a:t>
            </a:r>
            <a:r>
              <a:rPr lang="en-US"/>
              <a:t> K, </a:t>
            </a:r>
            <a:r>
              <a:rPr lang="en-US" err="1"/>
              <a:t>tas</a:t>
            </a:r>
            <a:r>
              <a:rPr lang="en-US"/>
              <a:t> pats </a:t>
            </a:r>
            <a:r>
              <a:rPr lang="en-US" err="1"/>
              <a:t>medžiagos</a:t>
            </a:r>
            <a:r>
              <a:rPr lang="en-US"/>
              <a:t> </a:t>
            </a:r>
            <a:r>
              <a:rPr lang="en-US" err="1"/>
              <a:t>kiekis</a:t>
            </a:r>
            <a:r>
              <a:rPr lang="en-US"/>
              <a:t> </a:t>
            </a:r>
            <a:r>
              <a:rPr lang="en-US" err="1"/>
              <a:t>išsiskirtų</a:t>
            </a:r>
            <a:r>
              <a:rPr lang="en-US"/>
              <a:t> per </a:t>
            </a:r>
            <a:r>
              <a:rPr lang="en-US" err="1"/>
              <a:t>trumpesnį</a:t>
            </a:r>
            <a:r>
              <a:rPr lang="en-US"/>
              <a:t> </a:t>
            </a:r>
            <a:r>
              <a:rPr lang="en-US" err="1"/>
              <a:t>laiką</a:t>
            </a:r>
            <a:r>
              <a:rPr lang="en-US"/>
              <a:t>? ​</a:t>
            </a:r>
          </a:p>
          <a:p>
            <a:endParaRPr lang="en-US"/>
          </a:p>
          <a:p>
            <a:r>
              <a:rPr lang="en-US"/>
              <a:t> 5. </a:t>
            </a:r>
            <a:r>
              <a:rPr lang="en-US" err="1"/>
              <a:t>Pateikite</a:t>
            </a:r>
            <a:r>
              <a:rPr lang="en-US"/>
              <a:t> </a:t>
            </a:r>
            <a:r>
              <a:rPr lang="en-US" err="1"/>
              <a:t>skysčiu</a:t>
            </a:r>
            <a:r>
              <a:rPr lang="en-US"/>
              <a:t> </a:t>
            </a:r>
            <a:r>
              <a:rPr lang="en-US" err="1"/>
              <a:t>tekančios</a:t>
            </a:r>
            <a:r>
              <a:rPr lang="en-US"/>
              <a:t> </a:t>
            </a:r>
            <a:r>
              <a:rPr lang="en-US" err="1"/>
              <a:t>srovės</a:t>
            </a:r>
            <a:r>
              <a:rPr lang="en-US"/>
              <a:t> </a:t>
            </a:r>
            <a:r>
              <a:rPr lang="en-US" err="1"/>
              <a:t>praktinio</a:t>
            </a:r>
            <a:r>
              <a:rPr lang="en-US"/>
              <a:t> </a:t>
            </a:r>
            <a:r>
              <a:rPr lang="en-US" err="1"/>
              <a:t>panaudojimo</a:t>
            </a:r>
            <a:r>
              <a:rPr lang="en-US"/>
              <a:t> </a:t>
            </a:r>
            <a:r>
              <a:rPr lang="en-US" err="1"/>
              <a:t>pavyzdį</a:t>
            </a:r>
            <a:r>
              <a:rPr lang="en-US"/>
              <a:t>. ​ 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96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A0A0B9-4A91-AC10-2392-DB41F3D2E886}"/>
              </a:ext>
            </a:extLst>
          </p:cNvPr>
          <p:cNvSpPr txBox="1"/>
          <p:nvPr/>
        </p:nvSpPr>
        <p:spPr>
          <a:xfrm>
            <a:off x="982250" y="81602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2E4D23-4CB2-FDAD-8839-8CF6E25DF8FB}"/>
              </a:ext>
            </a:extLst>
          </p:cNvPr>
          <p:cNvSpPr txBox="1"/>
          <p:nvPr/>
        </p:nvSpPr>
        <p:spPr>
          <a:xfrm>
            <a:off x="168643" y="-3436"/>
            <a:ext cx="436396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>
                <a:latin typeface="Arial"/>
                <a:cs typeface="Arial"/>
              </a:rPr>
              <a:t>SPRENDIMAS: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30EA9-E670-5D92-C7DF-A1FB0E956E89}"/>
              </a:ext>
            </a:extLst>
          </p:cNvPr>
          <p:cNvSpPr txBox="1"/>
          <p:nvPr/>
        </p:nvSpPr>
        <p:spPr>
          <a:xfrm>
            <a:off x="-3677" y="585941"/>
            <a:ext cx="12020243" cy="71865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lt-LT" sz="2000">
                <a:latin typeface="Arial"/>
                <a:cs typeface="Arial"/>
              </a:rPr>
              <a:t>Sukuria jonų judėjimas: </a:t>
            </a:r>
            <a:r>
              <a:rPr lang="lt-LT" sz="2000" b="1">
                <a:latin typeface="Arial"/>
                <a:ea typeface="+mn-lt"/>
                <a:cs typeface="Arial"/>
              </a:rPr>
              <a:t>CuSO₄ → Cu²⁺ + SO₄²⁻ . </a:t>
            </a:r>
            <a:r>
              <a:rPr lang="lt-LT" sz="2000">
                <a:latin typeface="Arial"/>
                <a:ea typeface="+mn-lt"/>
                <a:cs typeface="Arial"/>
              </a:rPr>
              <a:t>Katijonai Cu²⁺ juda katodo (−) link, o anijonai SO₄²⁻ – anodo (+) link. </a:t>
            </a:r>
          </a:p>
          <a:p>
            <a:pPr marL="457200" indent="-457200">
              <a:buAutoNum type="arabicPeriod"/>
            </a:pPr>
            <a:r>
              <a:rPr lang="lt-LT" sz="2000">
                <a:latin typeface="Arial"/>
                <a:ea typeface="+mn-lt"/>
                <a:cs typeface="Arial"/>
              </a:rPr>
              <a:t>Varis išsiskiria ant katodo – neigiamo  elektrodo (−).</a:t>
            </a:r>
            <a:endParaRPr lang="lt-LT" sz="2000"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endParaRPr lang="lt-LT" sz="2000">
              <a:latin typeface="Arial"/>
              <a:ea typeface="+mn-lt"/>
              <a:cs typeface="Arial"/>
            </a:endParaRPr>
          </a:p>
          <a:p>
            <a:r>
              <a:rPr lang="lt-LT" sz="2000">
                <a:latin typeface="Arial"/>
                <a:ea typeface="+mn-lt"/>
                <a:cs typeface="Arial"/>
              </a:rPr>
              <a:t>3.</a:t>
            </a:r>
            <a:r>
              <a:rPr lang="lt-LT" sz="2000" b="1">
                <a:latin typeface="Arial"/>
                <a:ea typeface="+mn-lt"/>
                <a:cs typeface="Arial"/>
              </a:rPr>
              <a:t> </a:t>
            </a:r>
            <a:r>
              <a:rPr lang="lt-LT" sz="2000" b="1">
                <a:solidFill>
                  <a:srgbClr val="6CABAA"/>
                </a:solidFill>
                <a:latin typeface="Arial"/>
                <a:ea typeface="+mn-lt"/>
                <a:cs typeface="Arial"/>
              </a:rPr>
              <a:t>Duota:</a:t>
            </a:r>
            <a:endParaRPr lang="lt-LT" sz="2000">
              <a:solidFill>
                <a:srgbClr val="6CABAA"/>
              </a:solidFill>
              <a:latin typeface="Arial"/>
              <a:cs typeface="Arial"/>
            </a:endParaRPr>
          </a:p>
          <a:p>
            <a:r>
              <a:rPr lang="lt-LT" sz="2000" b="1">
                <a:latin typeface="Arial"/>
                <a:ea typeface="+mn-lt"/>
                <a:cs typeface="Arial"/>
              </a:rPr>
              <a:t>m = </a:t>
            </a:r>
            <a:r>
              <a:rPr lang="lt-LT" sz="2000">
                <a:latin typeface="Arial"/>
                <a:ea typeface="+mn-lt"/>
                <a:cs typeface="Arial"/>
              </a:rPr>
              <a:t>1,98 g = 1,98 · 10⁻³ kg</a:t>
            </a:r>
            <a:endParaRPr lang="lt-LT" sz="2000">
              <a:latin typeface="Arial"/>
              <a:cs typeface="Arial"/>
            </a:endParaRPr>
          </a:p>
          <a:p>
            <a:r>
              <a:rPr lang="lt-LT" sz="2000" b="1">
                <a:latin typeface="Arial"/>
                <a:ea typeface="+mn-lt"/>
                <a:cs typeface="Arial"/>
              </a:rPr>
              <a:t>t = </a:t>
            </a:r>
            <a:r>
              <a:rPr lang="lt-LT" sz="2000">
                <a:latin typeface="Arial"/>
                <a:ea typeface="+mn-lt"/>
                <a:cs typeface="Arial"/>
              </a:rPr>
              <a:t>10 min = 600 s</a:t>
            </a:r>
            <a:endParaRPr lang="lt-LT" sz="2000">
              <a:latin typeface="Arial"/>
              <a:cs typeface="Arial"/>
            </a:endParaRPr>
          </a:p>
          <a:p>
            <a:r>
              <a:rPr lang="lt-LT" sz="2000" b="1">
                <a:latin typeface="Arial"/>
                <a:ea typeface="+mn-lt"/>
                <a:cs typeface="Arial"/>
              </a:rPr>
              <a:t>k = </a:t>
            </a:r>
            <a:r>
              <a:rPr lang="lt-LT" sz="2000">
                <a:latin typeface="Arial"/>
                <a:ea typeface="+mn-lt"/>
                <a:cs typeface="Arial"/>
              </a:rPr>
              <a:t>0,33 · 10⁻⁶ kg/C</a:t>
            </a:r>
            <a:endParaRPr lang="lt-LT" sz="2000">
              <a:latin typeface="Arial"/>
              <a:cs typeface="Arial"/>
            </a:endParaRPr>
          </a:p>
          <a:p>
            <a:r>
              <a:rPr lang="lt-LT" sz="2000" b="1">
                <a:solidFill>
                  <a:srgbClr val="6CABAA"/>
                </a:solidFill>
                <a:latin typeface="Arial"/>
                <a:ea typeface="+mn-lt"/>
                <a:cs typeface="Arial"/>
              </a:rPr>
              <a:t>Rasti:</a:t>
            </a:r>
            <a:r>
              <a:rPr lang="lt-LT" sz="2000" b="1">
                <a:latin typeface="Arial"/>
                <a:ea typeface="+mn-lt"/>
                <a:cs typeface="Arial"/>
              </a:rPr>
              <a:t> I = ?</a:t>
            </a:r>
            <a:endParaRPr lang="lt-LT" sz="2000">
              <a:latin typeface="Arial"/>
              <a:cs typeface="Arial"/>
            </a:endParaRPr>
          </a:p>
          <a:p>
            <a:r>
              <a:rPr lang="lt-LT" sz="2000">
                <a:latin typeface="Arial"/>
                <a:ea typeface="+mn-lt"/>
                <a:cs typeface="Arial"/>
              </a:rPr>
              <a:t>m  = k · I · t</a:t>
            </a:r>
          </a:p>
          <a:p>
            <a:r>
              <a:rPr lang="lt-LT" sz="2000">
                <a:latin typeface="Arial"/>
                <a:ea typeface="+mn-lt"/>
                <a:cs typeface="Arial"/>
              </a:rPr>
              <a:t>I = m / (k · t)</a:t>
            </a:r>
          </a:p>
          <a:p>
            <a:r>
              <a:rPr lang="lt-LT" sz="2000">
                <a:latin typeface="Arial"/>
                <a:ea typeface="+mn-lt"/>
                <a:cs typeface="Arial"/>
              </a:rPr>
              <a:t>I = (1,98 · 10⁻³ kg) / (0,33 · 10⁻⁶ kg/C · 600 s)</a:t>
            </a:r>
          </a:p>
          <a:p>
            <a:r>
              <a:rPr lang="lt-LT" sz="2000">
                <a:latin typeface="Arial"/>
                <a:ea typeface="+mn-lt"/>
                <a:cs typeface="Arial"/>
              </a:rPr>
              <a:t>I = 1,98 · 10⁻³ / (198 · 10⁻⁶)</a:t>
            </a:r>
          </a:p>
          <a:p>
            <a:r>
              <a:rPr lang="lt-LT" sz="2000">
                <a:latin typeface="Arial"/>
                <a:ea typeface="+mn-lt"/>
                <a:cs typeface="Arial"/>
              </a:rPr>
              <a:t>I = 1,98 · 10⁻³ / (1,98 · 10⁻⁴)</a:t>
            </a:r>
          </a:p>
          <a:p>
            <a:r>
              <a:rPr lang="lt-LT" sz="2000">
                <a:latin typeface="Arial"/>
                <a:ea typeface="+mn-lt"/>
                <a:cs typeface="Arial"/>
              </a:rPr>
              <a:t>I = 10 A</a:t>
            </a:r>
            <a:endParaRPr lang="lt-LT" sz="2000">
              <a:latin typeface="Arial"/>
              <a:cs typeface="Arial"/>
            </a:endParaRPr>
          </a:p>
          <a:p>
            <a:endParaRPr lang="lt-LT" sz="200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lt-LT" sz="2000">
                <a:solidFill>
                  <a:srgbClr val="000000"/>
                </a:solidFill>
                <a:latin typeface="Arial"/>
                <a:cs typeface="Arial"/>
              </a:rPr>
              <a:t>4. </a:t>
            </a:r>
            <a:r>
              <a:rPr lang="lt-LT" sz="2000">
                <a:solidFill>
                  <a:srgbClr val="000000"/>
                </a:solidFill>
                <a:latin typeface="Arial"/>
                <a:ea typeface="+mn-lt"/>
                <a:cs typeface="Arial"/>
              </a:rPr>
              <a:t>Reostato kontaktą K reikia pastūmti į kairę (mažinant reostato varžą).</a:t>
            </a:r>
            <a:endParaRPr lang="lt-LT" sz="2000">
              <a:solidFill>
                <a:srgbClr val="000000"/>
              </a:solidFill>
              <a:latin typeface="Arial"/>
              <a:cs typeface="Arial"/>
            </a:endParaRPr>
          </a:p>
          <a:p>
            <a:endParaRPr lang="lt-LT" sz="200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lt-LT" sz="2000">
                <a:solidFill>
                  <a:srgbClr val="000000"/>
                </a:solidFill>
                <a:latin typeface="Arial"/>
                <a:cs typeface="Arial"/>
              </a:rPr>
              <a:t>5. Metaliniai dirbiniai dengti plona aukso, sidabro, chromo ar nikelio plėvele (papuošalai, automobilių dalys, chirurginiai instrumentai).</a:t>
            </a:r>
          </a:p>
          <a:p>
            <a:endParaRPr lang="en-US" sz="1300" b="1">
              <a:solidFill>
                <a:srgbClr val="1A5276"/>
              </a:solidFill>
              <a:latin typeface="Neue Haas Grotesk Text Pro"/>
              <a:cs typeface="Arial"/>
            </a:endParaRPr>
          </a:p>
          <a:p>
            <a:pPr marL="457200" indent="-457200">
              <a:buAutoNum type="arabicPeriod"/>
            </a:pPr>
            <a:endParaRPr lang="en-US" sz="240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endParaRPr lang="en-US"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5093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1D844-DE15-8F60-B591-6897CCC4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7623C9-D1E7-1264-44FB-F27957450FF6}"/>
              </a:ext>
            </a:extLst>
          </p:cNvPr>
          <p:cNvSpPr txBox="1"/>
          <p:nvPr/>
        </p:nvSpPr>
        <p:spPr>
          <a:xfrm>
            <a:off x="452912" y="501502"/>
            <a:ext cx="11384179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latin typeface="Arial"/>
                <a:cs typeface="Arial"/>
              </a:rPr>
              <a:t>ŠALTINIAI:</a:t>
            </a:r>
          </a:p>
          <a:p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lt-LT" dirty="0"/>
              <a:t>Spektras 8. Fizikos vadovėlis 8 klasei II dalis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  <a:hlinkClick r:id="rId2"/>
              </a:rPr>
              <a:t>https://lt.wikipedia.org/wiki/Elektroliz%C4%97https://www.opiq.lt/kit/32/chapter/2990?registerId=3995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  <a:hlinkClick r:id="rId3"/>
              </a:rPr>
              <a:t>https://www.vle.lt/straipsnis/elektrolize/</a:t>
            </a:r>
            <a:endParaRPr lang="lt-LT" dirty="0">
              <a:ea typeface="+mn-lt"/>
              <a:cs typeface="+mn-lt"/>
              <a:hlinkClick r:id="rId3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  <a:hlinkClick r:id="rId3"/>
              </a:rPr>
              <a:t>https://chemijajums.emokykla.lt/vande.htm</a:t>
            </a:r>
            <a:endParaRPr lang="lt-LT" dirty="0">
              <a:ea typeface="+mn-lt"/>
              <a:cs typeface="+mn-lt"/>
              <a:hlinkClick r:id="rId3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  <a:hlinkClick r:id="rId3"/>
              </a:rPr>
              <a:t>https://www.opiq.lt/kit/35/chapter/3205</a:t>
            </a:r>
            <a:endParaRPr lang="lt-LT" dirty="0">
              <a:ea typeface="+mn-lt"/>
              <a:cs typeface="+mn-lt"/>
              <a:hlinkClick r:id="rId3"/>
            </a:endParaRPr>
          </a:p>
          <a:p>
            <a:pPr marL="285750" indent="-285750">
              <a:buFont typeface="Arial"/>
              <a:buChar char="•"/>
            </a:pPr>
            <a:r>
              <a:rPr lang="lt-LT" dirty="0">
                <a:ea typeface="+mn-lt"/>
                <a:cs typeface="+mn-lt"/>
                <a:hlinkClick r:id="rId3"/>
              </a:rPr>
              <a:t>https://mokslai.lt/referatai/chemija/elektrolize.html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  <a:hlinkClick r:id="rId3"/>
              </a:rPr>
              <a:t>https://www.nsa.smsm.lt/pasiekimu-departamentas/egzaminai-ir-pasiekimu-patikrinimai/valstybiniai-brandos-egzaminai/egzaminu-uzduotys/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+mn-lt"/>
                <a:cs typeface="+mn-lt"/>
                <a:hlinkClick r:id="rId4"/>
              </a:rPr>
              <a:t>https://chatgpt.com/c/69f7844c-0ea4-83eb-b3d6-adb9faf3ed6a</a:t>
            </a:r>
            <a:endParaRPr lang="en-US" dirty="0">
              <a:ea typeface="+mn-lt"/>
              <a:cs typeface="+mn-lt"/>
            </a:endParaRPr>
          </a:p>
          <a:p>
            <a:endParaRPr lang="en-US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047ECCE-ED7F-0B78-94E1-EC35FC46C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9169" y="4232841"/>
            <a:ext cx="4549534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19011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2390</Words>
  <Application>Microsoft Macintosh PowerPoint</Application>
  <PresentationFormat>Widescreen</PresentationFormat>
  <Paragraphs>304</Paragraphs>
  <Slides>36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Aptos</vt:lpstr>
      <vt:lpstr>Aptos Serif</vt:lpstr>
      <vt:lpstr>Arial</vt:lpstr>
      <vt:lpstr>Arial,Sans-Serif</vt:lpstr>
      <vt:lpstr>Cambria</vt:lpstr>
      <vt:lpstr>Neue Haas Grotesk Text Pro</vt:lpstr>
      <vt:lpstr>Times New Roman</vt:lpstr>
      <vt:lpstr>VanillaVTI</vt:lpstr>
      <vt:lpstr>Elekros srovė skysčiuose</vt:lpstr>
      <vt:lpstr>Teorinė dalis: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Elektrolizė: nusodintos masės ir elektrocheminio ekvivalento nustatymas. </vt:lpstr>
      <vt:lpstr>PowerPoint Presentation</vt:lpstr>
      <vt:lpstr>Elektrolizė: nusodintos masės ir elektrocheminio ekvivalento nustatymas.  </vt:lpstr>
      <vt:lpstr>PowerPoint Presentation</vt:lpstr>
      <vt:lpstr>PowerPoint Presentation</vt:lpstr>
      <vt:lpstr>PowerPoint Presentation</vt:lpstr>
      <vt:lpstr>Įvairių skysčių elektrinis laidumas </vt:lpstr>
      <vt:lpstr>PowerPoint Presentation</vt:lpstr>
      <vt:lpstr>Geriamasis vanduo</vt:lpstr>
      <vt:lpstr>Cukraus tirpalas</vt:lpstr>
      <vt:lpstr>Sodos tirpalas (NaHCO3)</vt:lpstr>
      <vt:lpstr>Burnos skalavimo skystis</vt:lpstr>
      <vt:lpstr>PowerPoint Presentation</vt:lpstr>
      <vt:lpstr>Įvairių skysčių elektrinis laidumas </vt:lpstr>
      <vt:lpstr>PowerPoint Presentation</vt:lpstr>
      <vt:lpstr>Druskos tirpalas</vt:lpstr>
      <vt:lpstr>PowerPoint Presentation</vt:lpstr>
      <vt:lpstr>Galvaninis elementas iš vaisių</vt:lpstr>
      <vt:lpstr>PowerPoint Presentation</vt:lpstr>
      <vt:lpstr>Elektrolizė su pieštukais vietoje elektrodų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Elektros srovė skysčiuose</dc:title>
  <dc:creator>Mokytojas</dc:creator>
  <cp:lastModifiedBy>Justas Beresnevičius</cp:lastModifiedBy>
  <cp:revision>18</cp:revision>
  <dcterms:created xsi:type="dcterms:W3CDTF">2026-04-27T07:19:29Z</dcterms:created>
  <dcterms:modified xsi:type="dcterms:W3CDTF">2026-05-21T13:20:48Z</dcterms:modified>
</cp:coreProperties>
</file>