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80" r:id="rId4"/>
    <p:sldId id="281" r:id="rId5"/>
    <p:sldId id="282" r:id="rId6"/>
    <p:sldId id="284" r:id="rId7"/>
    <p:sldId id="285" r:id="rId8"/>
    <p:sldId id="257" r:id="rId9"/>
    <p:sldId id="267" r:id="rId10"/>
    <p:sldId id="276" r:id="rId11"/>
    <p:sldId id="259" r:id="rId12"/>
    <p:sldId id="269" r:id="rId13"/>
    <p:sldId id="263" r:id="rId14"/>
    <p:sldId id="268" r:id="rId15"/>
    <p:sldId id="258" r:id="rId16"/>
    <p:sldId id="266" r:id="rId17"/>
    <p:sldId id="260" r:id="rId18"/>
    <p:sldId id="273" r:id="rId19"/>
    <p:sldId id="261" r:id="rId20"/>
    <p:sldId id="271" r:id="rId21"/>
    <p:sldId id="262" r:id="rId22"/>
    <p:sldId id="264" r:id="rId23"/>
    <p:sldId id="274" r:id="rId24"/>
    <p:sldId id="275" r:id="rId25"/>
    <p:sldId id="270" r:id="rId26"/>
    <p:sldId id="272" r:id="rId27"/>
    <p:sldId id="300" r:id="rId28"/>
    <p:sldId id="301" r:id="rId29"/>
    <p:sldId id="283" r:id="rId30"/>
    <p:sldId id="278" r:id="rId31"/>
    <p:sldId id="286" r:id="rId32"/>
    <p:sldId id="288" r:id="rId33"/>
    <p:sldId id="287" r:id="rId34"/>
    <p:sldId id="291" r:id="rId35"/>
    <p:sldId id="290" r:id="rId36"/>
    <p:sldId id="292" r:id="rId37"/>
    <p:sldId id="289" r:id="rId38"/>
    <p:sldId id="293" r:id="rId39"/>
    <p:sldId id="294" r:id="rId40"/>
    <p:sldId id="295" r:id="rId41"/>
    <p:sldId id="296" r:id="rId42"/>
    <p:sldId id="297" r:id="rId43"/>
    <p:sldId id="298" r:id="rId44"/>
    <p:sldId id="299" r:id="rId4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7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5/21/26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5524501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5/21/26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924607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5/21/26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209458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5/21/26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4204036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5/21/26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47243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5/21/26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81220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5/21/26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933631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5/21/26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470123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5/21/26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81758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5/21/26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93352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5/21/26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83539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5/21/26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a:p>
        </p:txBody>
      </p:sp>
    </p:spTree>
    <p:extLst>
      <p:ext uri="{BB962C8B-B14F-4D97-AF65-F5344CB8AC3E}">
        <p14:creationId xmlns:p14="http://schemas.microsoft.com/office/powerpoint/2010/main" val="1198358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aaa.lrv.lt/lt/naujienos/baltijos-jura-didziausios-problemos-ir-issukiai-0JU/" TargetMode="External"/><Relationship Id="rId13" Type="http://schemas.openxmlformats.org/officeDocument/2006/relationships/hyperlink" Target="https://ligos.lt/ligos/metalu-toksinis-poveikis/" TargetMode="External"/><Relationship Id="rId3" Type="http://schemas.openxmlformats.org/officeDocument/2006/relationships/hyperlink" Target="https://lt.wikipedia.org/wiki/Sm%C4%97lis" TargetMode="External"/><Relationship Id="rId7" Type="http://schemas.openxmlformats.org/officeDocument/2006/relationships/hyperlink" Target="https://siurbliai.lt/ufaqs/kas-yra-klampumas-kodel-jis-svarbus/" TargetMode="External"/><Relationship Id="rId12" Type="http://schemas.openxmlformats.org/officeDocument/2006/relationships/hyperlink" Target="https://aplinka.vilnius.lt/aplinkos-kokybe/uzterstos-teritorijos/tarsos-saltiniai/" TargetMode="External"/><Relationship Id="rId17" Type="http://schemas.openxmlformats.org/officeDocument/2006/relationships/hyperlink" Target="https://www.palangosvsb.lt/plastiko-ir-mikroplastiko-tarsa/" TargetMode="External"/><Relationship Id="rId2" Type="http://schemas.openxmlformats.org/officeDocument/2006/relationships/hyperlink" Target="https://www.vedlys.smm.lt/5-8_klasiu_pamoku_veiklu_aprasai.html" TargetMode="External"/><Relationship Id="rId16" Type="http://schemas.openxmlformats.org/officeDocument/2006/relationships/hyperlink" Target="https://www.lrt.lt/naujienos/mokslas-ir-it/11/2633203/turimi-duomenys-rodo-kad-plastiko-tarsa-kelia-rimta-ir-auganti-pavoju-sveikatai?srsltid=AfmBOorYPufgWc7kjJUwAjGBg7lecLiFJi8YblEepdh35oru8lJ1-qcE" TargetMode="External"/><Relationship Id="rId1" Type="http://schemas.openxmlformats.org/officeDocument/2006/relationships/slideLayout" Target="../slideLayouts/slideLayout2.xml"/><Relationship Id="rId6" Type="http://schemas.openxmlformats.org/officeDocument/2006/relationships/hyperlink" Target="https://www.vle.lt/straipsnis/juros-vanduo/" TargetMode="External"/><Relationship Id="rId11" Type="http://schemas.openxmlformats.org/officeDocument/2006/relationships/hyperlink" Target="https://v-t.lt/" TargetMode="External"/><Relationship Id="rId5" Type="http://schemas.openxmlformats.org/officeDocument/2006/relationships/hyperlink" Target="https://www.pribus.lt/pagrindines-fizines-vandens-savybes/" TargetMode="External"/><Relationship Id="rId15" Type="http://schemas.openxmlformats.org/officeDocument/2006/relationships/hyperlink" Target="https://chemist.eu/lt/blog/what-is-ammonium-sulfate-used-for" TargetMode="External"/><Relationship Id="rId10" Type="http://schemas.openxmlformats.org/officeDocument/2006/relationships/hyperlink" Target="https://www.pobangom.lt/istorijos/uztertsumas-baltijos-juroje" TargetMode="External"/><Relationship Id="rId4" Type="http://schemas.openxmlformats.org/officeDocument/2006/relationships/hyperlink" Target="https://www.vle.lt/straipsnis/vanduo/" TargetMode="External"/><Relationship Id="rId9" Type="http://schemas.openxmlformats.org/officeDocument/2006/relationships/hyperlink" Target="https://www.circulareconomy.lt/kaip-spresti-baltijos-juros-tarsos-problema/" TargetMode="External"/><Relationship Id="rId14" Type="http://schemas.openxmlformats.org/officeDocument/2006/relationships/hyperlink" Target="https://geografija9-10.mkp.emokykla.lt/turinys/uzterstumas/"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nvsc.lrv.lt/lt/veiklos-sritys/visuomenes-sveikatos-saugos-uztikrinimas/suliniu-vandens-tyrimai-del-nitritu-nitratu/kas-yra-nitratai-ir-nitritai-ir-kuo-jie-pavojingi/" TargetMode="External"/><Relationship Id="rId2" Type="http://schemas.openxmlformats.org/officeDocument/2006/relationships/hyperlink" Target="https://www.pobangom.lt/idomybes/eutrofikacija-ir-negyvosios-zonos" TargetMode="External"/><Relationship Id="rId1" Type="http://schemas.openxmlformats.org/officeDocument/2006/relationships/slideLayout" Target="../slideLayouts/slideLayout2.xml"/><Relationship Id="rId5" Type="http://schemas.openxmlformats.org/officeDocument/2006/relationships/hyperlink" Target="https://www.lrt.lt/naujienos/mokslas-ir-it/11/2284152/tiksinti-bomba-baltijos-juros-dugne-gludi-vienas-toksiskiausiu-metalu?srsltid=AfmBOop35xjRSW3GIM8WDABlTUszvJ4YFUU2c9RYrFgFw95oOHU_OsV9" TargetMode="External"/><Relationship Id="rId4" Type="http://schemas.openxmlformats.org/officeDocument/2006/relationships/hyperlink" Target="https://toksikologija.lt/uminiu-apsinuodijimu-diagnostika-ir-gydymas/nitratai-nitritai-methemoglobinemij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5A5AF3-CD2E-2E2C-F0C3-05FBE2470282}"/>
              </a:ext>
            </a:extLst>
          </p:cNvPr>
          <p:cNvPicPr>
            <a:picLocks noChangeAspect="1"/>
          </p:cNvPicPr>
          <p:nvPr/>
        </p:nvPicPr>
        <p:blipFill>
          <a:blip r:embed="rId2"/>
          <a:stretch>
            <a:fillRect/>
          </a:stretch>
        </p:blipFill>
        <p:spPr>
          <a:xfrm>
            <a:off x="2112" y="-1"/>
            <a:ext cx="12185502" cy="6856214"/>
          </a:xfrm>
          <a:prstGeom prst="rect">
            <a:avLst/>
          </a:prstGeom>
        </p:spPr>
      </p:pic>
      <p:sp>
        <p:nvSpPr>
          <p:cNvPr id="3" name="Antrinis pavadinimas 2">
            <a:extLst>
              <a:ext uri="{FF2B5EF4-FFF2-40B4-BE49-F238E27FC236}">
                <a16:creationId xmlns:a16="http://schemas.microsoft.com/office/drawing/2014/main" id="{1A881030-A6D6-5804-CF8F-9263CFF0C8E0}"/>
              </a:ext>
            </a:extLst>
          </p:cNvPr>
          <p:cNvSpPr>
            <a:spLocks noGrp="1"/>
          </p:cNvSpPr>
          <p:nvPr>
            <p:ph type="subTitle" idx="1"/>
          </p:nvPr>
        </p:nvSpPr>
        <p:spPr>
          <a:xfrm>
            <a:off x="1835475" y="1348649"/>
            <a:ext cx="10665132" cy="741298"/>
          </a:xfrm>
        </p:spPr>
        <p:txBody>
          <a:bodyPr vert="horz" lIns="91440" tIns="45720" rIns="91440" bIns="45720" rtlCol="0" anchor="t">
            <a:normAutofit fontScale="92500" lnSpcReduction="20000"/>
          </a:bodyPr>
          <a:lstStyle/>
          <a:p>
            <a:pPr algn="l"/>
            <a:r>
              <a:rPr lang="lt-LT" b="1" i="1">
                <a:solidFill>
                  <a:srgbClr val="002060"/>
                </a:solidFill>
              </a:rPr>
              <a:t>Darbą atliko: Palangos Vlado Jurgučio progimnazijos 8b klasės mokinės M. S i.r V. V.</a:t>
            </a:r>
          </a:p>
          <a:p>
            <a:pPr algn="l"/>
            <a:r>
              <a:rPr lang="lt-LT" b="1" i="1">
                <a:solidFill>
                  <a:srgbClr val="002060"/>
                </a:solidFill>
              </a:rPr>
              <a:t>              Fizikos mokytoja S.P.</a:t>
            </a:r>
          </a:p>
        </p:txBody>
      </p:sp>
    </p:spTree>
    <p:extLst>
      <p:ext uri="{BB962C8B-B14F-4D97-AF65-F5344CB8AC3E}">
        <p14:creationId xmlns:p14="http://schemas.microsoft.com/office/powerpoint/2010/main" val="992244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16FC00C-7746-1A2B-143A-C2D90FF5A75C}"/>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2522356"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1FD2D5D-BCBB-FAB0-5296-BEFE637CC737}"/>
              </a:ext>
            </a:extLst>
          </p:cNvPr>
          <p:cNvSpPr txBox="1"/>
          <p:nvPr/>
        </p:nvSpPr>
        <p:spPr>
          <a:xfrm>
            <a:off x="245534" y="746125"/>
            <a:ext cx="3536438" cy="194224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b="1" i="1" u="none" strike="noStrike" baseline="0">
                <a:latin typeface="+mj-lt"/>
                <a:ea typeface="+mj-ea"/>
                <a:cs typeface="+mj-cs"/>
              </a:rPr>
              <a:t>Baltijos jūros </a:t>
            </a:r>
            <a:r>
              <a:rPr lang="en-US" sz="4000" b="1" i="1">
                <a:latin typeface="+mj-lt"/>
                <a:ea typeface="+mj-ea"/>
                <a:cs typeface="+mj-cs"/>
              </a:rPr>
              <a:t>nauda sveikatai:</a:t>
            </a:r>
            <a:r>
              <a:rPr lang="en-US" sz="4000" b="1" i="0" u="none" strike="noStrike" baseline="0">
                <a:latin typeface="+mj-lt"/>
                <a:ea typeface="+mj-ea"/>
                <a:cs typeface="+mj-cs"/>
              </a:rPr>
              <a:t> </a:t>
            </a:r>
            <a:r>
              <a:rPr lang="en-US" sz="4000" b="0" i="0">
                <a:latin typeface="+mj-lt"/>
                <a:ea typeface="+mj-ea"/>
                <a:cs typeface="+mj-cs"/>
              </a:rPr>
              <a:t>​</a:t>
            </a:r>
            <a:endParaRPr lang="en-US" sz="4000">
              <a:latin typeface="+mj-lt"/>
              <a:ea typeface="+mj-ea"/>
              <a:cs typeface="+mj-cs"/>
            </a:endParaRPr>
          </a:p>
          <a:p>
            <a:pPr>
              <a:lnSpc>
                <a:spcPct val="90000"/>
              </a:lnSpc>
              <a:spcBef>
                <a:spcPct val="0"/>
              </a:spcBef>
              <a:spcAft>
                <a:spcPts val="600"/>
              </a:spcAft>
            </a:pPr>
            <a:endParaRPr lang="en-US" sz="4000">
              <a:latin typeface="+mj-lt"/>
              <a:ea typeface="+mj-ea"/>
              <a:cs typeface="+mj-cs"/>
            </a:endParaRPr>
          </a:p>
        </p:txBody>
      </p:sp>
      <p:sp>
        <p:nvSpPr>
          <p:cNvPr id="10" name="TextBox 9">
            <a:extLst>
              <a:ext uri="{FF2B5EF4-FFF2-40B4-BE49-F238E27FC236}">
                <a16:creationId xmlns:a16="http://schemas.microsoft.com/office/drawing/2014/main" id="{D57E404B-8CF4-BC90-688B-B8F0CAB7FA42}"/>
              </a:ext>
            </a:extLst>
          </p:cNvPr>
          <p:cNvSpPr txBox="1"/>
          <p:nvPr/>
        </p:nvSpPr>
        <p:spPr>
          <a:xfrm>
            <a:off x="245533" y="2370701"/>
            <a:ext cx="3822189" cy="374276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en-US" sz="1700" dirty="0"/>
              <a:t>• </a:t>
            </a:r>
            <a:r>
              <a:rPr lang="lt-LT" sz="1700" dirty="0"/>
              <a:t>Jūros vandenyje yra daug įvairių mineralų, o būtent dėl jų buvimo tai yra panacėja nuo įvairių negalavimų. Be kitų mineralų jūroje yra nemažai magnio, kalcio, kalio ir bromo. </a:t>
            </a:r>
            <a:endParaRPr lang="lt-LT" dirty="0"/>
          </a:p>
          <a:p>
            <a:pPr>
              <a:lnSpc>
                <a:spcPct val="90000"/>
              </a:lnSpc>
              <a:spcAft>
                <a:spcPts val="600"/>
              </a:spcAft>
            </a:pPr>
            <a:r>
              <a:rPr lang="lt-LT" sz="1700" dirty="0"/>
              <a:t>• Baltijos jūra turi dar vieną privalumą – ji suaktyvina medžiagų apykaitą. </a:t>
            </a:r>
          </a:p>
          <a:p>
            <a:pPr>
              <a:lnSpc>
                <a:spcPct val="90000"/>
              </a:lnSpc>
              <a:spcAft>
                <a:spcPts val="600"/>
              </a:spcAft>
            </a:pPr>
            <a:r>
              <a:rPr lang="lt-LT" sz="1700" dirty="0"/>
              <a:t>•Pasivaikščiojimai pajūriu gerina sveikatą, jūros druska yra sveikesnė už išgaunamą kasyklose, nosies purškalas su jūros druska padeda nuo slogos ir užgulusios nosies. </a:t>
            </a:r>
          </a:p>
          <a:p>
            <a:pPr>
              <a:lnSpc>
                <a:spcPct val="90000"/>
              </a:lnSpc>
              <a:spcAft>
                <a:spcPts val="600"/>
              </a:spcAft>
            </a:pPr>
            <a:endParaRPr lang="en-US" sz="1700" dirty="0"/>
          </a:p>
        </p:txBody>
      </p:sp>
      <p:sp>
        <p:nvSpPr>
          <p:cNvPr id="5" name="Footer Placeholder 4">
            <a:extLst>
              <a:ext uri="{FF2B5EF4-FFF2-40B4-BE49-F238E27FC236}">
                <a16:creationId xmlns:a16="http://schemas.microsoft.com/office/drawing/2014/main" id="{A1CC05EB-67B6-3420-1B39-91609461F58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gn="ctr">
              <a:lnSpc>
                <a:spcPct val="90000"/>
              </a:lnSpc>
              <a:spcAft>
                <a:spcPts val="600"/>
              </a:spcAft>
              <a:defRPr/>
            </a:pPr>
            <a:r>
              <a:rPr lang="en-US" sz="700" kern="1200">
                <a:solidFill>
                  <a:srgbClr val="FFFFFF"/>
                </a:solidFill>
                <a:latin typeface="Calibri" panose="020F0502020204030204"/>
                <a:ea typeface="+mn-ea"/>
                <a:cs typeface="+mn-cs"/>
              </a:rPr>
              <a:t>
              </a:t>
            </a:r>
          </a:p>
        </p:txBody>
      </p:sp>
      <p:sp>
        <p:nvSpPr>
          <p:cNvPr id="6" name="Slide Number Placeholder 5">
            <a:extLst>
              <a:ext uri="{FF2B5EF4-FFF2-40B4-BE49-F238E27FC236}">
                <a16:creationId xmlns:a16="http://schemas.microsoft.com/office/drawing/2014/main" id="{F10884D4-3EB2-4923-4D8C-7EA295E6645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C057153-B650-4DEB-B370-79DDCFDCE934}" type="slidenum">
              <a:rPr lang="en-US" sz="1200">
                <a:solidFill>
                  <a:srgbClr val="FFFFFF"/>
                </a:solidFill>
                <a:latin typeface="Calibri" panose="020F0502020204030204"/>
              </a:rPr>
              <a:pPr>
                <a:spcAft>
                  <a:spcPts val="600"/>
                </a:spcAft>
                <a:defRPr/>
              </a:pPr>
              <a:t>2</a:t>
            </a:fld>
            <a:endParaRPr lang="en-US" sz="1200">
              <a:solidFill>
                <a:srgbClr val="FFFFFF"/>
              </a:solidFill>
              <a:latin typeface="Calibri" panose="020F0502020204030204"/>
            </a:endParaRPr>
          </a:p>
        </p:txBody>
      </p:sp>
    </p:spTree>
    <p:extLst>
      <p:ext uri="{BB962C8B-B14F-4D97-AF65-F5344CB8AC3E}">
        <p14:creationId xmlns:p14="http://schemas.microsoft.com/office/powerpoint/2010/main" val="85279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F73DFCB-CE2A-AAEC-1448-E074EC6CDB11}"/>
              </a:ext>
            </a:extLst>
          </p:cNvPr>
          <p:cNvPicPr>
            <a:picLocks noChangeAspect="1"/>
          </p:cNvPicPr>
          <p:nvPr/>
        </p:nvPicPr>
        <p:blipFill>
          <a:blip r:embed="rId2" cstate="screen">
            <a:extLst>
              <a:ext uri="{28A0092B-C50C-407E-A947-70E740481C1C}">
                <a14:useLocalDpi xmlns:a14="http://schemas.microsoft.com/office/drawing/2010/main"/>
              </a:ext>
            </a:extLst>
          </a:blip>
          <a:srcRect r="-1" b="-1"/>
          <a:stretch>
            <a:fillRect/>
          </a:stretch>
        </p:blipFill>
        <p:spPr>
          <a:xfrm>
            <a:off x="1"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8A28E-3CA6-D70C-0394-74CBCC7BE907}"/>
              </a:ext>
            </a:extLst>
          </p:cNvPr>
          <p:cNvSpPr>
            <a:spLocks noGrp="1"/>
          </p:cNvSpPr>
          <p:nvPr>
            <p:ph type="title"/>
          </p:nvPr>
        </p:nvSpPr>
        <p:spPr>
          <a:xfrm>
            <a:off x="7764443" y="5291"/>
            <a:ext cx="3822189" cy="1899912"/>
          </a:xfrm>
        </p:spPr>
        <p:txBody>
          <a:bodyPr>
            <a:normAutofit/>
          </a:bodyPr>
          <a:lstStyle/>
          <a:p>
            <a:r>
              <a:rPr lang="en-US" sz="4400" i="1" err="1"/>
              <a:t>Jūros</a:t>
            </a:r>
            <a:r>
              <a:rPr lang="en-US" sz="4400" i="1"/>
              <a:t> </a:t>
            </a:r>
            <a:r>
              <a:rPr lang="en-US" sz="4400" i="1" err="1"/>
              <a:t>tarša</a:t>
            </a:r>
            <a:r>
              <a:rPr lang="en-US" sz="4400" i="1"/>
              <a:t>:</a:t>
            </a:r>
          </a:p>
        </p:txBody>
      </p:sp>
      <p:sp>
        <p:nvSpPr>
          <p:cNvPr id="3" name="Content Placeholder 2">
            <a:extLst>
              <a:ext uri="{FF2B5EF4-FFF2-40B4-BE49-F238E27FC236}">
                <a16:creationId xmlns:a16="http://schemas.microsoft.com/office/drawing/2014/main" id="{9C304142-B4F4-8A3C-BA7A-3380DF9F6CB1}"/>
              </a:ext>
            </a:extLst>
          </p:cNvPr>
          <p:cNvSpPr>
            <a:spLocks noGrp="1"/>
          </p:cNvSpPr>
          <p:nvPr>
            <p:ph idx="1"/>
          </p:nvPr>
        </p:nvSpPr>
        <p:spPr>
          <a:xfrm>
            <a:off x="7771292" y="634412"/>
            <a:ext cx="4160857" cy="5584261"/>
          </a:xfrm>
        </p:spPr>
        <p:txBody>
          <a:bodyPr vert="horz" lIns="91440" tIns="45720" rIns="91440" bIns="45720" rtlCol="0" anchor="t">
            <a:noAutofit/>
          </a:bodyPr>
          <a:lstStyle/>
          <a:p>
            <a:pPr marL="0" indent="0">
              <a:lnSpc>
                <a:spcPct val="110000"/>
              </a:lnSpc>
              <a:buNone/>
            </a:pPr>
            <a:r>
              <a:rPr lang="lt-LT" sz="1400">
                <a:latin typeface="Aptos"/>
              </a:rPr>
              <a:t>Rąžės upelis ir kiti maži vandens telkiniai į jūrą atneša teršalus iš miesto teritorijos: </a:t>
            </a:r>
            <a:endParaRPr lang="en-US" sz="1400">
              <a:latin typeface="Neue Haas Grotesk Text Pro"/>
            </a:endParaRPr>
          </a:p>
          <a:p>
            <a:pPr>
              <a:lnSpc>
                <a:spcPct val="110000"/>
              </a:lnSpc>
            </a:pPr>
            <a:r>
              <a:rPr lang="lt-LT" sz="1400">
                <a:latin typeface="Aptos"/>
              </a:rPr>
              <a:t>lietaus nuotekas (su alyvomis, sunkiaisiais metalais, mikroplastiku), </a:t>
            </a:r>
            <a:endParaRPr lang="lt-LT" sz="1400"/>
          </a:p>
          <a:p>
            <a:pPr>
              <a:lnSpc>
                <a:spcPct val="110000"/>
              </a:lnSpc>
            </a:pPr>
            <a:r>
              <a:rPr lang="lt-LT" sz="1400">
                <a:latin typeface="Aptos"/>
              </a:rPr>
              <a:t>trąšas ir pesticidus iš žemės ūkio teritorijų, </a:t>
            </a:r>
            <a:endParaRPr lang="lt-LT" sz="1400"/>
          </a:p>
          <a:p>
            <a:pPr>
              <a:lnSpc>
                <a:spcPct val="110000"/>
              </a:lnSpc>
            </a:pPr>
            <a:r>
              <a:rPr lang="lt-LT" sz="1400">
                <a:latin typeface="Aptos"/>
              </a:rPr>
              <a:t>buitines nuotekas, kurios kartais patenka nepakankamai išvalytos. </a:t>
            </a:r>
            <a:endParaRPr lang="lt-LT" sz="1400"/>
          </a:p>
          <a:p>
            <a:pPr marL="0" indent="0">
              <a:lnSpc>
                <a:spcPct val="110000"/>
              </a:lnSpc>
              <a:buNone/>
            </a:pPr>
            <a:r>
              <a:rPr lang="lt-LT" sz="1400">
                <a:latin typeface="Aptos"/>
              </a:rPr>
              <a:t>Rąžę nudažė iš Kretingos rajone, Vydmantuose įsikūrusios burokėlius apdirbančios įmonės atitekėjusios nuotekos. </a:t>
            </a:r>
            <a:endParaRPr lang="lt-LT" sz="1400"/>
          </a:p>
          <a:p>
            <a:pPr marL="0" indent="0">
              <a:lnSpc>
                <a:spcPct val="110000"/>
              </a:lnSpc>
              <a:buNone/>
            </a:pPr>
            <a:r>
              <a:rPr lang="lt-LT" sz="1400">
                <a:latin typeface="Aptos"/>
              </a:rPr>
              <a:t>Teršalai iš oro (azoto oksidai, sieros junginiai, mikroplastikai) nusėda į jūrą su krituliais ar tiesiogiai iš atmosferos. Tai ypač svarbu dėl didelio transporto srauto Palangos plente ir oro uosto kaimynystės. </a:t>
            </a:r>
            <a:endParaRPr lang="lt-LT" sz="1400"/>
          </a:p>
          <a:p>
            <a:pPr marL="0" indent="0">
              <a:lnSpc>
                <a:spcPct val="110000"/>
              </a:lnSpc>
              <a:buNone/>
            </a:pPr>
            <a:r>
              <a:rPr lang="lt-LT" sz="1400">
                <a:latin typeface="Aptos"/>
              </a:rPr>
              <a:t>Kosmetikos ir saulės kremų tarša. Kiekvieną vasarą šimtai tūkstančių žmonių maudosi Palangoje, naudodami saulės kremus. Dalis šių medžiagų (oksibenzonas, oktinoksatas, mikrodalelės iš titano dioksido) tirpsta vandenyje ir veikia planktoną bei žuvų lervas. Kai kurios šalys (pvz., Havajai) tokius kremus jau uždraudė – o Palangoje tai vis dar tylus, bet realus taršos šaltinis. </a:t>
            </a:r>
            <a:endParaRPr lang="lt-LT" sz="1400"/>
          </a:p>
          <a:p>
            <a:pPr>
              <a:lnSpc>
                <a:spcPct val="110000"/>
              </a:lnSpc>
            </a:pPr>
            <a:endParaRPr lang="en-US" sz="1400"/>
          </a:p>
        </p:txBody>
      </p:sp>
      <p:sp>
        <p:nvSpPr>
          <p:cNvPr id="4" name="Date Placeholder 3">
            <a:extLst>
              <a:ext uri="{FF2B5EF4-FFF2-40B4-BE49-F238E27FC236}">
                <a16:creationId xmlns:a16="http://schemas.microsoft.com/office/drawing/2014/main" id="{18C8ED72-C123-8E36-37CF-5378D59C461E}"/>
              </a:ext>
            </a:extLst>
          </p:cNvPr>
          <p:cNvSpPr>
            <a:spLocks noGrp="1"/>
          </p:cNvSpPr>
          <p:nvPr>
            <p:ph type="dt" sz="half" idx="10"/>
          </p:nvPr>
        </p:nvSpPr>
        <p:spPr>
          <a:xfrm>
            <a:off x="838200" y="6356350"/>
            <a:ext cx="2743200" cy="365125"/>
          </a:xfrm>
        </p:spPr>
        <p:txBody>
          <a:bodyPr>
            <a:normAutofit/>
          </a:bodyPr>
          <a:lstStyle/>
          <a:p>
            <a:pPr>
              <a:spcAft>
                <a:spcPts val="600"/>
              </a:spcAft>
            </a:pPr>
            <a:fld id="{C7A13DE0-FD00-473E-96F7-ADB1E7EE753D}" type="datetime1">
              <a:rPr lang="en-US">
                <a:solidFill>
                  <a:srgbClr val="FFFFFF"/>
                </a:solidFill>
              </a:rPr>
              <a:pPr>
                <a:spcAft>
                  <a:spcPts val="600"/>
                </a:spcAft>
              </a:pPr>
              <a:t>5/21/26</a:t>
            </a:fld>
            <a:endParaRPr lang="en-US">
              <a:solidFill>
                <a:srgbClr val="FFFFFF"/>
              </a:solidFill>
            </a:endParaRPr>
          </a:p>
        </p:txBody>
      </p:sp>
      <p:sp>
        <p:nvSpPr>
          <p:cNvPr id="5" name="Footer Placeholder 4">
            <a:extLst>
              <a:ext uri="{FF2B5EF4-FFF2-40B4-BE49-F238E27FC236}">
                <a16:creationId xmlns:a16="http://schemas.microsoft.com/office/drawing/2014/main" id="{0A87481A-1310-8E8A-70F3-6B6E4EF12C7F}"/>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700">
                <a:solidFill>
                  <a:srgbClr val="FFFFFF"/>
                </a:solidFill>
              </a:rPr>
              <a:t>
              </a:t>
            </a:r>
          </a:p>
        </p:txBody>
      </p:sp>
      <p:sp>
        <p:nvSpPr>
          <p:cNvPr id="6" name="Slide Number Placeholder 5">
            <a:extLst>
              <a:ext uri="{FF2B5EF4-FFF2-40B4-BE49-F238E27FC236}">
                <a16:creationId xmlns:a16="http://schemas.microsoft.com/office/drawing/2014/main" id="{AF132A87-04F0-ABBC-CF76-CB1FDC4DE522}"/>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en-US"/>
              <a:pPr>
                <a:spcAft>
                  <a:spcPts val="600"/>
                </a:spcAft>
              </a:pPr>
              <a:t>3</a:t>
            </a:fld>
            <a:endParaRPr lang="en-US"/>
          </a:p>
        </p:txBody>
      </p:sp>
    </p:spTree>
    <p:extLst>
      <p:ext uri="{BB962C8B-B14F-4D97-AF65-F5344CB8AC3E}">
        <p14:creationId xmlns:p14="http://schemas.microsoft.com/office/powerpoint/2010/main" val="3938918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4">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2" name="Title 1">
            <a:extLst>
              <a:ext uri="{FF2B5EF4-FFF2-40B4-BE49-F238E27FC236}">
                <a16:creationId xmlns:a16="http://schemas.microsoft.com/office/drawing/2014/main" id="{D8D06F74-3C99-7A25-F3B4-6B2312903446}"/>
              </a:ext>
            </a:extLst>
          </p:cNvPr>
          <p:cNvSpPr>
            <a:spLocks noGrp="1"/>
          </p:cNvSpPr>
          <p:nvPr>
            <p:ph type="title"/>
          </p:nvPr>
        </p:nvSpPr>
        <p:spPr>
          <a:xfrm>
            <a:off x="252591" y="136525"/>
            <a:ext cx="5184648" cy="1938076"/>
          </a:xfrm>
        </p:spPr>
        <p:txBody>
          <a:bodyPr vert="horz" lIns="91440" tIns="45720" rIns="91440" bIns="45720" rtlCol="0" anchor="ctr">
            <a:normAutofit/>
          </a:bodyPr>
          <a:lstStyle/>
          <a:p>
            <a:r>
              <a:rPr lang="lt-LT" sz="4400" i="1" kern="1200" noProof="0" dirty="0">
                <a:solidFill>
                  <a:schemeClr val="tx1"/>
                </a:solidFill>
                <a:latin typeface="+mj-lt"/>
                <a:ea typeface="+mj-ea"/>
                <a:cs typeface="+mj-cs"/>
              </a:rPr>
              <a:t>Baltijos jūra kenkia žmonėms:</a:t>
            </a:r>
          </a:p>
        </p:txBody>
      </p:sp>
      <p:sp>
        <p:nvSpPr>
          <p:cNvPr id="3" name="TextBox 2">
            <a:extLst>
              <a:ext uri="{FF2B5EF4-FFF2-40B4-BE49-F238E27FC236}">
                <a16:creationId xmlns:a16="http://schemas.microsoft.com/office/drawing/2014/main" id="{4ACF6172-D339-FFB7-F792-C462B87AEEAA}"/>
              </a:ext>
            </a:extLst>
          </p:cNvPr>
          <p:cNvSpPr txBox="1"/>
          <p:nvPr/>
        </p:nvSpPr>
        <p:spPr>
          <a:xfrm>
            <a:off x="249543" y="1801550"/>
            <a:ext cx="4462931" cy="455479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a:lnSpc>
                <a:spcPct val="90000"/>
              </a:lnSpc>
              <a:spcAft>
                <a:spcPts val="600"/>
              </a:spcAft>
            </a:pPr>
            <a:r>
              <a:rPr lang="lt-LT" sz="1600" b="1" noProof="0" dirty="0" err="1"/>
              <a:t>Vibriozė</a:t>
            </a:r>
            <a:r>
              <a:rPr lang="lt-LT" sz="1600" noProof="0" dirty="0"/>
              <a:t> yra liga, kurią sukelia </a:t>
            </a:r>
            <a:r>
              <a:rPr lang="lt-LT" sz="1600" noProof="0" dirty="0" err="1"/>
              <a:t>Vibrio</a:t>
            </a:r>
            <a:r>
              <a:rPr lang="lt-LT" sz="1600" noProof="0" dirty="0"/>
              <a:t> bakterijos. Daugiau nei 20 </a:t>
            </a:r>
            <a:r>
              <a:rPr lang="lt-LT" sz="1600" noProof="0" dirty="0" err="1"/>
              <a:t>Vibrio</a:t>
            </a:r>
            <a:r>
              <a:rPr lang="lt-LT" sz="1600" noProof="0" dirty="0"/>
              <a:t> rūšių gali sukelti žmonių susirgimus </a:t>
            </a:r>
            <a:r>
              <a:rPr lang="lt-LT" sz="1600" noProof="0" dirty="0" err="1"/>
              <a:t>vibrioze</a:t>
            </a:r>
            <a:r>
              <a:rPr lang="lt-LT" sz="1600" noProof="0" dirty="0"/>
              <a:t>. </a:t>
            </a:r>
            <a:r>
              <a:rPr lang="lt-LT" sz="1600" noProof="0" dirty="0" err="1"/>
              <a:t>Vibrio</a:t>
            </a:r>
            <a:r>
              <a:rPr lang="lt-LT" sz="1600" noProof="0" dirty="0"/>
              <a:t> bakterijos, natūraliai randamos šiltoje žemo druskingumo jūrinėje aplinkoje, pakrančių vandenyse, taip pat vasaros mėnesiais upių žiotys, kuriose susilieja gėlas upės ir sūrus jūros vanduo, vidutinio druskingumo uždaruose vandens telkiniuose​. </a:t>
            </a:r>
          </a:p>
          <a:p>
            <a:pPr algn="just">
              <a:lnSpc>
                <a:spcPct val="90000"/>
              </a:lnSpc>
              <a:spcAft>
                <a:spcPts val="600"/>
              </a:spcAft>
            </a:pPr>
            <a:r>
              <a:rPr lang="lt-LT" sz="1600" b="1" noProof="0" dirty="0" err="1"/>
              <a:t>Žaizdinė</a:t>
            </a:r>
            <a:r>
              <a:rPr lang="lt-LT" sz="1600" b="1" noProof="0" dirty="0"/>
              <a:t> (odos) </a:t>
            </a:r>
            <a:r>
              <a:rPr lang="lt-LT" sz="1600" b="1" noProof="0" dirty="0" err="1"/>
              <a:t>vibriozė</a:t>
            </a:r>
            <a:r>
              <a:rPr lang="lt-LT" sz="1600" b="1" noProof="0" dirty="0"/>
              <a:t>. </a:t>
            </a:r>
            <a:r>
              <a:rPr lang="lt-LT" sz="1600" noProof="0" dirty="0"/>
              <a:t>Staigus žaizdos paraudimas, patinimas Pūslės su krauju ar </a:t>
            </a:r>
            <a:r>
              <a:rPr lang="lt-LT" sz="1600" noProof="0" dirty="0" err="1"/>
              <a:t>seroziniu</a:t>
            </a:r>
            <a:r>
              <a:rPr lang="lt-LT" sz="1600" noProof="0" dirty="0"/>
              <a:t> skysčiu Audinių nekrozė (odos ir poodžio žuvimas) Gali kilti sepsis (nusilpusia imunine sistema ) . </a:t>
            </a:r>
          </a:p>
          <a:p>
            <a:pPr algn="just">
              <a:lnSpc>
                <a:spcPct val="90000"/>
              </a:lnSpc>
              <a:spcAft>
                <a:spcPts val="600"/>
              </a:spcAft>
            </a:pPr>
            <a:r>
              <a:rPr lang="lt-LT" sz="1600" b="1" noProof="0" dirty="0"/>
              <a:t>Žarnyno (virškinamojo trakto) </a:t>
            </a:r>
            <a:r>
              <a:rPr lang="lt-LT" sz="1600" b="1" noProof="0" dirty="0" err="1"/>
              <a:t>vibriozė</a:t>
            </a:r>
            <a:r>
              <a:rPr lang="lt-LT" sz="1600" b="1" noProof="0" dirty="0"/>
              <a:t>.</a:t>
            </a:r>
            <a:r>
              <a:rPr lang="lt-LT" sz="1600" noProof="0" dirty="0"/>
              <a:t> Pykinimas ir vėmimas Pilvo skausmai, spazmai Karščiavimas (dažniausiai nežymus) Silpnumas, troškulys, dehidratacijos požymiai . </a:t>
            </a:r>
          </a:p>
          <a:p>
            <a:pPr indent="-228600">
              <a:lnSpc>
                <a:spcPct val="90000"/>
              </a:lnSpc>
              <a:spcAft>
                <a:spcPts val="600"/>
              </a:spcAft>
              <a:buFont typeface="Arial" panose="020B0604020202020204" pitchFamily="34" charset="0"/>
              <a:buChar char="•"/>
            </a:pPr>
            <a:endParaRPr lang="lt-LT" sz="1400" noProof="0" dirty="0"/>
          </a:p>
        </p:txBody>
      </p:sp>
      <p:pic>
        <p:nvPicPr>
          <p:cNvPr id="10" name="Picture 9">
            <a:extLst>
              <a:ext uri="{FF2B5EF4-FFF2-40B4-BE49-F238E27FC236}">
                <a16:creationId xmlns:a16="http://schemas.microsoft.com/office/drawing/2014/main" id="{9B7D58BA-7D86-3100-3212-17DA59A844EC}"/>
              </a:ext>
            </a:extLst>
          </p:cNvPr>
          <p:cNvPicPr>
            <a:picLocks noChangeAspect="1"/>
          </p:cNvPicPr>
          <p:nvPr/>
        </p:nvPicPr>
        <p:blipFill>
          <a:blip r:embed="rId2" cstate="screen">
            <a:extLst>
              <a:ext uri="{28A0092B-C50C-407E-A947-70E740481C1C}">
                <a14:useLocalDpi xmlns:a14="http://schemas.microsoft.com/office/drawing/2010/main"/>
              </a:ext>
            </a:extLst>
          </a:blip>
          <a:srcRect r="-1"/>
          <a:stretch>
            <a:fillRect/>
          </a:stretch>
        </p:blipFill>
        <p:spPr>
          <a:xfrm>
            <a:off x="4904316" y="-3"/>
            <a:ext cx="7287684" cy="3795224"/>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a:extLst>
              <a:ext uri="{FF2B5EF4-FFF2-40B4-BE49-F238E27FC236}">
                <a16:creationId xmlns:a16="http://schemas.microsoft.com/office/drawing/2014/main" id="{E271C8F3-05C5-5C85-3FED-01F59848DE5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15522"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5" name="Footer Placeholder 4">
            <a:extLst>
              <a:ext uri="{FF2B5EF4-FFF2-40B4-BE49-F238E27FC236}">
                <a16:creationId xmlns:a16="http://schemas.microsoft.com/office/drawing/2014/main" id="{AAED2135-3DAA-6C63-F1F8-D31D43AC1F96}"/>
              </a:ext>
            </a:extLst>
          </p:cNvPr>
          <p:cNvSpPr>
            <a:spLocks noGrp="1"/>
          </p:cNvSpPr>
          <p:nvPr>
            <p:ph type="ftr" sz="quarter" idx="11"/>
          </p:nvPr>
        </p:nvSpPr>
        <p:spPr>
          <a:xfrm>
            <a:off x="6516985" y="6356350"/>
            <a:ext cx="4114800" cy="365125"/>
          </a:xfrm>
        </p:spPr>
        <p:txBody>
          <a:bodyPr vert="horz" lIns="91440" tIns="45720" rIns="91440" bIns="45720" rtlCol="0" anchor="ctr">
            <a:normAutofit/>
          </a:bodyPr>
          <a:lstStyle/>
          <a:p>
            <a:pPr algn="l">
              <a:lnSpc>
                <a:spcPct val="90000"/>
              </a:lnSpc>
              <a:spcAft>
                <a:spcPts val="600"/>
              </a:spcAft>
            </a:pPr>
            <a:r>
              <a:rPr lang="lt-LT" sz="700" kern="1200" noProof="0" dirty="0">
                <a:solidFill>
                  <a:srgbClr val="FFFFFF"/>
                </a:solidFill>
                <a:latin typeface="+mn-lt"/>
                <a:ea typeface="+mn-ea"/>
                <a:cs typeface="+mn-cs"/>
              </a:rPr>
              <a:t>
              </a:t>
            </a:r>
          </a:p>
        </p:txBody>
      </p:sp>
      <p:sp>
        <p:nvSpPr>
          <p:cNvPr id="6" name="Slide Number Placeholder 5">
            <a:extLst>
              <a:ext uri="{FF2B5EF4-FFF2-40B4-BE49-F238E27FC236}">
                <a16:creationId xmlns:a16="http://schemas.microsoft.com/office/drawing/2014/main" id="{B48048EA-03F6-5F93-BA66-7A43F32496FD}"/>
              </a:ext>
            </a:extLst>
          </p:cNvPr>
          <p:cNvSpPr>
            <a:spLocks noGrp="1"/>
          </p:cNvSpPr>
          <p:nvPr>
            <p:ph type="sldNum" sz="quarter" idx="12"/>
          </p:nvPr>
        </p:nvSpPr>
        <p:spPr>
          <a:xfrm>
            <a:off x="10515600" y="6356350"/>
            <a:ext cx="838200" cy="365125"/>
          </a:xfrm>
        </p:spPr>
        <p:txBody>
          <a:bodyPr vert="horz" lIns="91440" tIns="45720" rIns="91440" bIns="45720" rtlCol="0" anchor="ctr">
            <a:normAutofit/>
          </a:bodyPr>
          <a:lstStyle/>
          <a:p>
            <a:pPr>
              <a:spcAft>
                <a:spcPts val="600"/>
              </a:spcAft>
            </a:pPr>
            <a:fld id="{CC057153-B650-4DEB-B370-79DDCFDCE934}" type="slidenum">
              <a:rPr lang="lt-LT" sz="1200" noProof="0" smtClean="0">
                <a:solidFill>
                  <a:srgbClr val="FFFFFF"/>
                </a:solidFill>
              </a:rPr>
              <a:pPr>
                <a:spcAft>
                  <a:spcPts val="600"/>
                </a:spcAft>
              </a:pPr>
              <a:t>4</a:t>
            </a:fld>
            <a:endParaRPr lang="lt-LT" sz="1200" noProof="0" dirty="0">
              <a:solidFill>
                <a:srgbClr val="FFFFFF"/>
              </a:solidFill>
            </a:endParaRPr>
          </a:p>
        </p:txBody>
      </p:sp>
    </p:spTree>
    <p:extLst>
      <p:ext uri="{BB962C8B-B14F-4D97-AF65-F5344CB8AC3E}">
        <p14:creationId xmlns:p14="http://schemas.microsoft.com/office/powerpoint/2010/main" val="1477874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6DB5FC0-993A-828C-D4C0-B97FDEA94378}"/>
              </a:ext>
            </a:extLst>
          </p:cNvPr>
          <p:cNvPicPr>
            <a:picLocks noChangeAspect="1"/>
          </p:cNvPicPr>
          <p:nvPr/>
        </p:nvPicPr>
        <p:blipFill>
          <a:blip r:embed="rId2" cstate="screen">
            <a:extLst>
              <a:ext uri="{28A0092B-C50C-407E-A947-70E740481C1C}">
                <a14:useLocalDpi xmlns:a14="http://schemas.microsoft.com/office/drawing/2010/main"/>
              </a:ext>
            </a:extLst>
          </a:blip>
          <a:srcRect r="-1" b="-1"/>
          <a:stretch>
            <a:fillRect/>
          </a:stretch>
        </p:blipFill>
        <p:spPr>
          <a:xfrm>
            <a:off x="1" y="10"/>
            <a:ext cx="9669642" cy="6857990"/>
          </a:xfrm>
          <a:prstGeom prst="rect">
            <a:avLst/>
          </a:prstGeom>
        </p:spPr>
      </p:pic>
      <p:sp>
        <p:nvSpPr>
          <p:cNvPr id="30"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D9147F-1012-2A67-5952-DBBB94B850E7}"/>
              </a:ext>
            </a:extLst>
          </p:cNvPr>
          <p:cNvSpPr>
            <a:spLocks noGrp="1"/>
          </p:cNvSpPr>
          <p:nvPr>
            <p:ph type="title"/>
          </p:nvPr>
        </p:nvSpPr>
        <p:spPr>
          <a:xfrm>
            <a:off x="7976110" y="142875"/>
            <a:ext cx="4012689" cy="1878746"/>
          </a:xfrm>
        </p:spPr>
        <p:txBody>
          <a:bodyPr>
            <a:noAutofit/>
          </a:bodyPr>
          <a:lstStyle/>
          <a:p>
            <a:r>
              <a:rPr lang="lt-LT" sz="4800" i="1">
                <a:latin typeface="Aptos"/>
                <a:cs typeface="Aptos Serif"/>
              </a:rPr>
              <a:t>Paplūdimio užterštumas:</a:t>
            </a:r>
            <a:endParaRPr lang="en-US" sz="4800" i="1">
              <a:latin typeface="Aptos"/>
            </a:endParaRPr>
          </a:p>
        </p:txBody>
      </p:sp>
      <p:sp>
        <p:nvSpPr>
          <p:cNvPr id="3" name="Content Placeholder 2">
            <a:extLst>
              <a:ext uri="{FF2B5EF4-FFF2-40B4-BE49-F238E27FC236}">
                <a16:creationId xmlns:a16="http://schemas.microsoft.com/office/drawing/2014/main" id="{DB13928F-A3EA-5279-9869-33467DF618B8}"/>
              </a:ext>
            </a:extLst>
          </p:cNvPr>
          <p:cNvSpPr>
            <a:spLocks noGrp="1"/>
          </p:cNvSpPr>
          <p:nvPr>
            <p:ph idx="1"/>
          </p:nvPr>
        </p:nvSpPr>
        <p:spPr>
          <a:xfrm>
            <a:off x="7976110" y="1555783"/>
            <a:ext cx="4012689" cy="4441893"/>
          </a:xfrm>
        </p:spPr>
        <p:txBody>
          <a:bodyPr vert="horz" lIns="91440" tIns="45720" rIns="91440" bIns="45720" rtlCol="0" anchor="t">
            <a:noAutofit/>
          </a:bodyPr>
          <a:lstStyle/>
          <a:p>
            <a:pPr marL="0" indent="0">
              <a:lnSpc>
                <a:spcPct val="110000"/>
              </a:lnSpc>
              <a:buNone/>
            </a:pPr>
            <a:r>
              <a:rPr lang="lt-LT" sz="1800" dirty="0">
                <a:latin typeface="Aptos"/>
                <a:cs typeface="Times New Roman"/>
              </a:rPr>
              <a:t>Palangos paplūdimys vis labiau užterštas dėl didžiulio poilsiautojų skaičiaus – sezono metu savaitgaliais čia apsilanko iki 300 000 žmonių. Kai poilsiautojų kiekis toks didelis, pakrantė yra daugiau mindžiojama ir drumsčiama, todėl ilgainiui pradeda vykti krantų erozija. Nuo žmonių neatsargumo šiukšlių kiekis beveik 5 kartus viršija siektiną normą. Plastiko ir </a:t>
            </a:r>
            <a:r>
              <a:rPr lang="lt-LT" sz="1800" dirty="0" err="1">
                <a:latin typeface="Aptos"/>
                <a:cs typeface="Times New Roman"/>
              </a:rPr>
              <a:t>mikroplastiko</a:t>
            </a:r>
            <a:r>
              <a:rPr lang="lt-LT" sz="1800" dirty="0">
                <a:latin typeface="Aptos"/>
                <a:cs typeface="Times New Roman"/>
              </a:rPr>
              <a:t> tarša 100-ui metrų tenka 200-300 vnt. Taip pat paplūdimį teršia iš jūros išskalaujamos </a:t>
            </a:r>
            <a:r>
              <a:rPr lang="lt-LT" sz="1800" dirty="0" err="1">
                <a:latin typeface="Aptos"/>
                <a:cs typeface="Times New Roman"/>
              </a:rPr>
              <a:t>šiūkšlės</a:t>
            </a:r>
            <a:r>
              <a:rPr lang="lt-LT" sz="1800" dirty="0">
                <a:latin typeface="Aptos"/>
                <a:cs typeface="Times New Roman"/>
              </a:rPr>
              <a:t>. </a:t>
            </a:r>
            <a:endParaRPr lang="en-US" sz="1800" dirty="0">
              <a:latin typeface="Aptos"/>
              <a:cs typeface="Times New Roman"/>
            </a:endParaRPr>
          </a:p>
          <a:p>
            <a:pPr>
              <a:lnSpc>
                <a:spcPct val="110000"/>
              </a:lnSpc>
            </a:pPr>
            <a:endParaRPr lang="en-US" sz="1800" dirty="0"/>
          </a:p>
        </p:txBody>
      </p:sp>
      <p:sp>
        <p:nvSpPr>
          <p:cNvPr id="4" name="Date Placeholder 3">
            <a:extLst>
              <a:ext uri="{FF2B5EF4-FFF2-40B4-BE49-F238E27FC236}">
                <a16:creationId xmlns:a16="http://schemas.microsoft.com/office/drawing/2014/main" id="{3107D3BC-A500-B42F-3B7A-4045D0DC049E}"/>
              </a:ext>
            </a:extLst>
          </p:cNvPr>
          <p:cNvSpPr>
            <a:spLocks noGrp="1"/>
          </p:cNvSpPr>
          <p:nvPr>
            <p:ph type="dt" sz="half" idx="10"/>
          </p:nvPr>
        </p:nvSpPr>
        <p:spPr>
          <a:xfrm>
            <a:off x="838200" y="6356350"/>
            <a:ext cx="2743200" cy="365125"/>
          </a:xfrm>
        </p:spPr>
        <p:txBody>
          <a:bodyPr>
            <a:normAutofit/>
          </a:bodyPr>
          <a:lstStyle/>
          <a:p>
            <a:pPr>
              <a:spcAft>
                <a:spcPts val="600"/>
              </a:spcAft>
            </a:pPr>
            <a:endParaRPr lang="en-US" dirty="0">
              <a:solidFill>
                <a:srgbClr val="FFFFFF"/>
              </a:solidFill>
            </a:endParaRPr>
          </a:p>
        </p:txBody>
      </p:sp>
      <p:sp>
        <p:nvSpPr>
          <p:cNvPr id="5" name="Footer Placeholder 4">
            <a:extLst>
              <a:ext uri="{FF2B5EF4-FFF2-40B4-BE49-F238E27FC236}">
                <a16:creationId xmlns:a16="http://schemas.microsoft.com/office/drawing/2014/main" id="{B39147A0-9F56-BF01-0A55-E270F125F9CA}"/>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700">
                <a:solidFill>
                  <a:srgbClr val="FFFFFF"/>
                </a:solidFill>
              </a:rPr>
              <a:t>
              </a:t>
            </a:r>
          </a:p>
        </p:txBody>
      </p:sp>
      <p:sp>
        <p:nvSpPr>
          <p:cNvPr id="6" name="Slide Number Placeholder 5">
            <a:extLst>
              <a:ext uri="{FF2B5EF4-FFF2-40B4-BE49-F238E27FC236}">
                <a16:creationId xmlns:a16="http://schemas.microsoft.com/office/drawing/2014/main" id="{5455AA4F-F6CE-C5D1-DE0C-6F82F5162A7C}"/>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en-US"/>
              <a:pPr>
                <a:spcAft>
                  <a:spcPts val="600"/>
                </a:spcAft>
              </a:pPr>
              <a:t>5</a:t>
            </a:fld>
            <a:endParaRPr lang="en-US" dirty="0"/>
          </a:p>
        </p:txBody>
      </p:sp>
    </p:spTree>
    <p:extLst>
      <p:ext uri="{BB962C8B-B14F-4D97-AF65-F5344CB8AC3E}">
        <p14:creationId xmlns:p14="http://schemas.microsoft.com/office/powerpoint/2010/main" val="189826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7F462-1BC9-88B1-D17F-BF99E760B82D}"/>
              </a:ext>
            </a:extLst>
          </p:cNvPr>
          <p:cNvSpPr>
            <a:spLocks noGrp="1"/>
          </p:cNvSpPr>
          <p:nvPr>
            <p:ph type="title"/>
          </p:nvPr>
        </p:nvSpPr>
        <p:spPr>
          <a:xfrm>
            <a:off x="224177" y="73013"/>
            <a:ext cx="3470608" cy="560758"/>
          </a:xfrm>
        </p:spPr>
        <p:txBody>
          <a:bodyPr vert="horz" lIns="91440" tIns="45720" rIns="91440" bIns="45720" rtlCol="0" anchor="t">
            <a:noAutofit/>
          </a:bodyPr>
          <a:lstStyle/>
          <a:p>
            <a:r>
              <a:rPr lang="en-US" sz="4000" i="1" err="1"/>
              <a:t>Teorinė</a:t>
            </a:r>
            <a:r>
              <a:rPr lang="en-US" sz="4000" i="1"/>
              <a:t> </a:t>
            </a:r>
            <a:r>
              <a:rPr lang="en-US" sz="4000" i="1" err="1"/>
              <a:t>dalis</a:t>
            </a:r>
            <a:r>
              <a:rPr lang="en-US" sz="4000" i="1"/>
              <a:t>:</a:t>
            </a:r>
          </a:p>
        </p:txBody>
      </p:sp>
      <p:sp>
        <p:nvSpPr>
          <p:cNvPr id="3" name="Content Placeholder 2">
            <a:extLst>
              <a:ext uri="{FF2B5EF4-FFF2-40B4-BE49-F238E27FC236}">
                <a16:creationId xmlns:a16="http://schemas.microsoft.com/office/drawing/2014/main" id="{F0AFB5B1-A358-D65D-12F1-A751751378BF}"/>
              </a:ext>
            </a:extLst>
          </p:cNvPr>
          <p:cNvSpPr>
            <a:spLocks noGrp="1"/>
          </p:cNvSpPr>
          <p:nvPr>
            <p:ph idx="1"/>
          </p:nvPr>
        </p:nvSpPr>
        <p:spPr>
          <a:xfrm>
            <a:off x="227290" y="634165"/>
            <a:ext cx="11807784" cy="4033531"/>
          </a:xfrm>
        </p:spPr>
        <p:txBody>
          <a:bodyPr vert="horz" lIns="91440" tIns="45720" rIns="91440" bIns="45720" rtlCol="0" anchor="t">
            <a:normAutofit/>
          </a:bodyPr>
          <a:lstStyle/>
          <a:p>
            <a:pPr marL="0" indent="0">
              <a:buNone/>
            </a:pPr>
            <a:r>
              <a:rPr lang="lt-LT" sz="1800" b="1" i="1">
                <a:ea typeface="+mn-lt"/>
                <a:cs typeface="+mn-lt"/>
              </a:rPr>
              <a:t>Pagrindinės vandens fizikinės savybės:</a:t>
            </a:r>
            <a:endParaRPr lang="lt-LT" sz="1800">
              <a:ea typeface="+mn-lt"/>
              <a:cs typeface="+mn-lt"/>
            </a:endParaRPr>
          </a:p>
          <a:p>
            <a:pPr marL="0" indent="0">
              <a:buNone/>
            </a:pPr>
            <a:r>
              <a:rPr lang="lt-LT" sz="1400" b="1">
                <a:ea typeface="+mn-lt"/>
                <a:cs typeface="+mn-lt"/>
              </a:rPr>
              <a:t>Tankis</a:t>
            </a:r>
            <a:r>
              <a:rPr lang="lt-LT" sz="1400">
                <a:ea typeface="+mn-lt"/>
                <a:cs typeface="+mn-lt"/>
              </a:rPr>
              <a:t>: Gryno vandens tankis esant 4°C temperatūrai yra 1000 kg/m³ (1 g/cm³). Tankis priklauso nuo temperatūros ir ištirpusių medžiagų kiekio. Jūros vanduo dėl druskos yra tankesnis (apie 1025 kg/m³).</a:t>
            </a:r>
            <a:endParaRPr lang="lt-LT" sz="1400"/>
          </a:p>
          <a:p>
            <a:pPr algn="just">
              <a:buNone/>
            </a:pPr>
            <a:r>
              <a:rPr lang="lt-LT" sz="1400" b="1">
                <a:ea typeface="+mn-lt"/>
                <a:cs typeface="+mn-lt"/>
              </a:rPr>
              <a:t>Paviršiaus įtemptis</a:t>
            </a:r>
            <a:r>
              <a:rPr lang="lt-LT" sz="1400">
                <a:ea typeface="+mn-lt"/>
                <a:cs typeface="+mn-lt"/>
              </a:rPr>
              <a:t>: Vandens paviršiuje molekulės veikiamos tik į skysčio pusę nukreiptų traukos jėgų – tai sukuria odinę plėvelę, kuri gali išlaikyti ant savęs lengvus daiktus. Gryno vandens paviršiaus įtempimo koeficientas σ = 0,0728 N/m (esant 20°C). Paviršiaus įtempimas mažėja, kai vandenyje atsiranda paviršinio aktyvumo medžiagų (detergentų, naftos produktų, muilo).</a:t>
            </a:r>
            <a:endParaRPr lang="lt-LT" sz="1400"/>
          </a:p>
          <a:p>
            <a:pPr algn="just">
              <a:buNone/>
            </a:pPr>
            <a:r>
              <a:rPr lang="lt-LT" sz="1400" b="1">
                <a:ea typeface="+mn-lt"/>
                <a:cs typeface="+mn-lt"/>
              </a:rPr>
              <a:t>Skaidrumas</a:t>
            </a:r>
            <a:r>
              <a:rPr lang="lt-LT" sz="1400">
                <a:ea typeface="+mn-lt"/>
                <a:cs typeface="+mn-lt"/>
              </a:rPr>
              <a:t>: Grynas vanduo yra optiškai skaidrus – praleidžia matomosios šviesos bangas. Ištirpusios ar suspenduotos dalelės (dumblas, mikroplastikas, alga) sklaido ir sugeria šviesą, todėl vanduo tampa drumstas. </a:t>
            </a:r>
          </a:p>
          <a:p>
            <a:pPr algn="just">
              <a:buNone/>
            </a:pPr>
            <a:r>
              <a:rPr lang="lt-LT" sz="1400" b="1">
                <a:ea typeface="+mn-lt"/>
                <a:cs typeface="+mn-lt"/>
              </a:rPr>
              <a:t>Laidumas elektrai</a:t>
            </a:r>
            <a:r>
              <a:rPr lang="lt-LT" sz="1400">
                <a:ea typeface="+mn-lt"/>
                <a:cs typeface="+mn-lt"/>
              </a:rPr>
              <a:t>: Grynas vanduo yra blogas elektros laidininkas. Ištirpę druskų jonai žymiai padidina vandens elektrinį laidumą – tai paprastas taršos indikatorius.</a:t>
            </a:r>
            <a:endParaRPr lang="lt-LT" sz="1400"/>
          </a:p>
          <a:p>
            <a:pPr algn="just">
              <a:buNone/>
            </a:pPr>
            <a:r>
              <a:rPr lang="lt-LT" sz="1400" b="1">
                <a:ea typeface="+mn-lt"/>
                <a:cs typeface="+mn-lt"/>
              </a:rPr>
              <a:t>Virimo ir užšalimo temperatūra</a:t>
            </a:r>
            <a:r>
              <a:rPr lang="lt-LT" sz="1400">
                <a:ea typeface="+mn-lt"/>
                <a:cs typeface="+mn-lt"/>
              </a:rPr>
              <a:t>: Gryno vandens virimo temperatūra 100°C, užšalimo – 0°C (esant standartiniam slėgiui). Ištirpusios medžiagos šiek tiek keičia šias temperatūras (užšalimo taškas žemėja).</a:t>
            </a:r>
            <a:endParaRPr lang="lt-LT" sz="1400"/>
          </a:p>
          <a:p>
            <a:pPr marL="0" indent="0">
              <a:buNone/>
            </a:pPr>
            <a:endParaRPr lang="en-US" sz="1400" b="1" u="sng"/>
          </a:p>
          <a:p>
            <a:endParaRPr lang="en-US"/>
          </a:p>
        </p:txBody>
      </p:sp>
      <p:sp>
        <p:nvSpPr>
          <p:cNvPr id="5" name="Footer Placeholder 4">
            <a:extLst>
              <a:ext uri="{FF2B5EF4-FFF2-40B4-BE49-F238E27FC236}">
                <a16:creationId xmlns:a16="http://schemas.microsoft.com/office/drawing/2014/main" id="{586BE21E-E97E-140D-97E3-33CAD2D9EEF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5CF300A3-DC90-022A-96E0-D4C3C9E4A5DD}"/>
              </a:ext>
            </a:extLst>
          </p:cNvPr>
          <p:cNvSpPr>
            <a:spLocks noGrp="1"/>
          </p:cNvSpPr>
          <p:nvPr>
            <p:ph type="sldNum" sz="quarter" idx="12"/>
          </p:nvPr>
        </p:nvSpPr>
        <p:spPr/>
        <p:txBody>
          <a:bodyPr/>
          <a:lstStyle/>
          <a:p>
            <a:fld id="{CC057153-B650-4DEB-B370-79DDCFDCE934}" type="slidenum">
              <a:rPr lang="en-US" dirty="0"/>
              <a:t>6</a:t>
            </a:fld>
            <a:endParaRPr lang="en-US"/>
          </a:p>
        </p:txBody>
      </p:sp>
      <p:graphicFrame>
        <p:nvGraphicFramePr>
          <p:cNvPr id="8" name="Table 7">
            <a:extLst>
              <a:ext uri="{FF2B5EF4-FFF2-40B4-BE49-F238E27FC236}">
                <a16:creationId xmlns:a16="http://schemas.microsoft.com/office/drawing/2014/main" id="{C02C60AE-9112-6AB8-25A5-BAFD2DC53218}"/>
              </a:ext>
            </a:extLst>
          </p:cNvPr>
          <p:cNvGraphicFramePr>
            <a:graphicFrameLocks noGrp="1"/>
          </p:cNvGraphicFramePr>
          <p:nvPr>
            <p:extLst>
              <p:ext uri="{D42A27DB-BD31-4B8C-83A1-F6EECF244321}">
                <p14:modId xmlns:p14="http://schemas.microsoft.com/office/powerpoint/2010/main" val="2774472444"/>
              </p:ext>
            </p:extLst>
          </p:nvPr>
        </p:nvGraphicFramePr>
        <p:xfrm>
          <a:off x="1492250" y="4550833"/>
          <a:ext cx="9469803" cy="2086112"/>
        </p:xfrm>
        <a:graphic>
          <a:graphicData uri="http://schemas.openxmlformats.org/drawingml/2006/table">
            <a:tbl>
              <a:tblPr bandRow="1">
                <a:tableStyleId>{5C22544A-7EE6-4342-B048-85BDC9FD1C3A}</a:tableStyleId>
              </a:tblPr>
              <a:tblGrid>
                <a:gridCol w="3158001">
                  <a:extLst>
                    <a:ext uri="{9D8B030D-6E8A-4147-A177-3AD203B41FA5}">
                      <a16:colId xmlns:a16="http://schemas.microsoft.com/office/drawing/2014/main" val="3652910792"/>
                    </a:ext>
                  </a:extLst>
                </a:gridCol>
                <a:gridCol w="3155901">
                  <a:extLst>
                    <a:ext uri="{9D8B030D-6E8A-4147-A177-3AD203B41FA5}">
                      <a16:colId xmlns:a16="http://schemas.microsoft.com/office/drawing/2014/main" val="2764420517"/>
                    </a:ext>
                  </a:extLst>
                </a:gridCol>
                <a:gridCol w="3155901">
                  <a:extLst>
                    <a:ext uri="{9D8B030D-6E8A-4147-A177-3AD203B41FA5}">
                      <a16:colId xmlns:a16="http://schemas.microsoft.com/office/drawing/2014/main" val="1078020458"/>
                    </a:ext>
                  </a:extLst>
                </a:gridCol>
              </a:tblGrid>
              <a:tr h="376184">
                <a:tc>
                  <a:txBody>
                    <a:bodyPr/>
                    <a:lstStyle/>
                    <a:p>
                      <a:pPr algn="ctr">
                        <a:buNone/>
                      </a:pPr>
                      <a:r>
                        <a:rPr lang="lt-LT" sz="1600" b="1" noProof="0">
                          <a:solidFill>
                            <a:srgbClr val="000000"/>
                          </a:solidFill>
                          <a:effectLst/>
                        </a:rPr>
                        <a:t>Savybė</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D7D31"/>
                    </a:solidFill>
                  </a:tcPr>
                </a:tc>
                <a:tc>
                  <a:txBody>
                    <a:bodyPr/>
                    <a:lstStyle/>
                    <a:p>
                      <a:pPr algn="ctr">
                        <a:buNone/>
                      </a:pPr>
                      <a:r>
                        <a:rPr lang="lt-LT" sz="1600" b="1" noProof="0">
                          <a:solidFill>
                            <a:srgbClr val="000000"/>
                          </a:solidFill>
                          <a:effectLst/>
                        </a:rPr>
                        <a:t>Gryno vandens vertė</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D7D31"/>
                    </a:solidFill>
                  </a:tcPr>
                </a:tc>
                <a:tc>
                  <a:txBody>
                    <a:bodyPr/>
                    <a:lstStyle/>
                    <a:p>
                      <a:pPr algn="ctr">
                        <a:buNone/>
                      </a:pPr>
                      <a:r>
                        <a:rPr lang="lt-LT" sz="1600" b="1" noProof="0">
                          <a:solidFill>
                            <a:srgbClr val="000000"/>
                          </a:solidFill>
                          <a:effectLst/>
                        </a:rPr>
                        <a:t>Kaip keičia tarša</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D7D31"/>
                    </a:solidFill>
                  </a:tcPr>
                </a:tc>
                <a:extLst>
                  <a:ext uri="{0D108BD9-81ED-4DB2-BD59-A6C34878D82A}">
                    <a16:rowId xmlns:a16="http://schemas.microsoft.com/office/drawing/2014/main" val="626420034"/>
                  </a:ext>
                </a:extLst>
              </a:tr>
              <a:tr h="581376">
                <a:tc>
                  <a:txBody>
                    <a:bodyPr/>
                    <a:lstStyle/>
                    <a:p>
                      <a:pPr algn="ctr">
                        <a:buNone/>
                      </a:pPr>
                      <a:r>
                        <a:rPr lang="lt-LT" sz="1600" noProof="0">
                          <a:solidFill>
                            <a:srgbClr val="000000"/>
                          </a:solidFill>
                          <a:effectLst/>
                        </a:rPr>
                        <a:t>Tankis</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1000 kg/m³ (4°C)</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Didėja (dėl ištirpusių medžiagų)</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3389565573"/>
                  </a:ext>
                </a:extLst>
              </a:tr>
              <a:tr h="376184">
                <a:tc>
                  <a:txBody>
                    <a:bodyPr/>
                    <a:lstStyle/>
                    <a:p>
                      <a:pPr algn="ctr">
                        <a:buNone/>
                      </a:pPr>
                      <a:r>
                        <a:rPr lang="lt-LT" sz="1600" noProof="0">
                          <a:solidFill>
                            <a:srgbClr val="000000"/>
                          </a:solidFill>
                          <a:effectLst/>
                        </a:rPr>
                        <a:t>Paviršiaus įtempimas</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0,0728 N/m (20°C)</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Mažėja (detergentai, nafta)</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4172690794"/>
                  </a:ext>
                </a:extLst>
              </a:tr>
              <a:tr h="376184">
                <a:tc>
                  <a:txBody>
                    <a:bodyPr/>
                    <a:lstStyle/>
                    <a:p>
                      <a:pPr algn="ctr">
                        <a:buNone/>
                      </a:pPr>
                      <a:r>
                        <a:rPr lang="lt-LT" sz="1600" noProof="0">
                          <a:solidFill>
                            <a:srgbClr val="000000"/>
                          </a:solidFill>
                          <a:effectLst/>
                        </a:rPr>
                        <a:t>Skaidrumas</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Visiškas (grynas)</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Mažėja (dalelės, dumblas)</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208280707"/>
                  </a:ext>
                </a:extLst>
              </a:tr>
              <a:tr h="376184">
                <a:tc>
                  <a:txBody>
                    <a:bodyPr/>
                    <a:lstStyle/>
                    <a:p>
                      <a:pPr algn="ctr">
                        <a:buNone/>
                      </a:pPr>
                      <a:r>
                        <a:rPr lang="lt-LT" sz="1600" noProof="0">
                          <a:solidFill>
                            <a:srgbClr val="000000"/>
                          </a:solidFill>
                          <a:effectLst/>
                        </a:rPr>
                        <a:t>Elektrinis laidumas</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~0,05 μS/cm</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tc>
                  <a:txBody>
                    <a:bodyPr/>
                    <a:lstStyle/>
                    <a:p>
                      <a:pPr algn="ctr">
                        <a:buNone/>
                      </a:pPr>
                      <a:r>
                        <a:rPr lang="lt-LT" sz="1600" noProof="0">
                          <a:solidFill>
                            <a:srgbClr val="000000"/>
                          </a:solidFill>
                          <a:effectLst/>
                        </a:rPr>
                        <a:t>Didėja (druskos, jonai)</a:t>
                      </a:r>
                      <a:endParaRPr lang="lt-LT" sz="1600" noProof="0">
                        <a:effectLst/>
                      </a:endParaRPr>
                    </a:p>
                  </a:txBody>
                  <a:tcPr marL="76200" marR="76200" marT="50800" marB="50800"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1358670814"/>
                  </a:ext>
                </a:extLst>
              </a:tr>
            </a:tbl>
          </a:graphicData>
        </a:graphic>
      </p:graphicFrame>
    </p:spTree>
    <p:extLst>
      <p:ext uri="{BB962C8B-B14F-4D97-AF65-F5344CB8AC3E}">
        <p14:creationId xmlns:p14="http://schemas.microsoft.com/office/powerpoint/2010/main" val="2354279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FF7DCF-C92D-A5BE-29CF-AFBFB890BB76}"/>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Effect>
                      <a14:brightnessContrast bright="2000" contrast="4000"/>
                    </a14:imgEffect>
                  </a14:imgLayer>
                </a14:imgProps>
              </a:ext>
            </a:extLst>
          </a:blip>
          <a:stretch>
            <a:fillRect/>
          </a:stretch>
        </p:blipFill>
        <p:spPr>
          <a:xfrm>
            <a:off x="4702948" y="917938"/>
            <a:ext cx="7486715" cy="3004148"/>
          </a:xfrm>
          <a:prstGeom prst="rect">
            <a:avLst/>
          </a:prstGeom>
        </p:spPr>
      </p:pic>
      <p:sp>
        <p:nvSpPr>
          <p:cNvPr id="3" name="Content Placeholder 2">
            <a:extLst>
              <a:ext uri="{FF2B5EF4-FFF2-40B4-BE49-F238E27FC236}">
                <a16:creationId xmlns:a16="http://schemas.microsoft.com/office/drawing/2014/main" id="{FEB2105D-F628-998D-0956-C80ACE96AC7E}"/>
              </a:ext>
            </a:extLst>
          </p:cNvPr>
          <p:cNvSpPr>
            <a:spLocks noGrp="1"/>
          </p:cNvSpPr>
          <p:nvPr>
            <p:ph idx="1"/>
          </p:nvPr>
        </p:nvSpPr>
        <p:spPr>
          <a:xfrm>
            <a:off x="279702" y="914227"/>
            <a:ext cx="4607680" cy="3468998"/>
          </a:xfrm>
        </p:spPr>
        <p:txBody>
          <a:bodyPr vert="horz" lIns="91440" tIns="45720" rIns="91440" bIns="45720" rtlCol="0" anchor="t">
            <a:noAutofit/>
          </a:bodyPr>
          <a:lstStyle/>
          <a:p>
            <a:pPr marL="0" indent="0">
              <a:lnSpc>
                <a:spcPct val="110000"/>
              </a:lnSpc>
              <a:buNone/>
            </a:pPr>
            <a:r>
              <a:rPr lang="lt-LT" sz="1800" b="1" i="1"/>
              <a:t>Smėlio fizikinės savybės:</a:t>
            </a:r>
          </a:p>
          <a:p>
            <a:pPr marL="0" indent="0">
              <a:lnSpc>
                <a:spcPct val="110000"/>
              </a:lnSpc>
              <a:buNone/>
            </a:pPr>
            <a:r>
              <a:rPr lang="lt-LT" sz="1600">
                <a:ea typeface="+mn-lt"/>
                <a:cs typeface="+mn-lt"/>
              </a:rPr>
              <a:t>Palangos paplūdimio smėlis sudarytas iš kvarco ir kitų mineralų grūdelių, kurių dydis svyruoja nuo 0,1 iki 2 mm. Smėlio fizikinės savybės priklauso nuo grūdelių dydžio, formos, mineralinės sudėties ir poringumas.</a:t>
            </a:r>
            <a:endParaRPr lang="lt-LT" sz="1600"/>
          </a:p>
          <a:p>
            <a:pPr marL="0" indent="0">
              <a:lnSpc>
                <a:spcPct val="110000"/>
              </a:lnSpc>
              <a:buNone/>
            </a:pPr>
            <a:r>
              <a:rPr lang="lt-LT" sz="1600" b="1">
                <a:ea typeface="+mn-lt"/>
                <a:cs typeface="+mn-lt"/>
              </a:rPr>
              <a:t>Grūdelių dydis</a:t>
            </a:r>
            <a:r>
              <a:rPr lang="lt-LT" sz="1600">
                <a:ea typeface="+mn-lt"/>
                <a:cs typeface="+mn-lt"/>
              </a:rPr>
              <a:t>: Kuo smulkesni grūdeliai, tuo didesnis bendras paviršiaus plotas, tuo daugiau medžiagų gali prie jų prikibti. Teršalai, ypač naftos produktai ir mikroplastikas, kaupiasi tarp smulkių grūdelių.</a:t>
            </a:r>
            <a:endParaRPr lang="lt-LT" sz="1600"/>
          </a:p>
          <a:p>
            <a:pPr marL="0" indent="0">
              <a:lnSpc>
                <a:spcPct val="110000"/>
              </a:lnSpc>
              <a:buNone/>
            </a:pPr>
            <a:r>
              <a:rPr lang="lt-LT" sz="1600" b="1">
                <a:ea typeface="+mn-lt"/>
                <a:cs typeface="+mn-lt"/>
              </a:rPr>
              <a:t>Poringumas ir absorbcija:</a:t>
            </a:r>
            <a:r>
              <a:rPr lang="lt-LT" sz="1600">
                <a:ea typeface="+mn-lt"/>
                <a:cs typeface="+mn-lt"/>
              </a:rPr>
              <a:t> Smėlio poringumas – tai tarpų tarp grūdelių tūrio santykis su visu smėlio tūriu (paprastai 35–50%). Teršalai gali blokuoti poras arba keisti smėlio paviršiaus hidrofobiškumą, dėl to keičiasi drėgmės sugerimas.</a:t>
            </a:r>
            <a:endParaRPr lang="lt-LT" sz="1600"/>
          </a:p>
          <a:p>
            <a:pPr marL="0" indent="0">
              <a:lnSpc>
                <a:spcPct val="110000"/>
              </a:lnSpc>
              <a:buNone/>
            </a:pPr>
            <a:endParaRPr lang="en-US"/>
          </a:p>
        </p:txBody>
      </p:sp>
      <p:sp>
        <p:nvSpPr>
          <p:cNvPr id="5" name="Footer Placeholder 4">
            <a:extLst>
              <a:ext uri="{FF2B5EF4-FFF2-40B4-BE49-F238E27FC236}">
                <a16:creationId xmlns:a16="http://schemas.microsoft.com/office/drawing/2014/main" id="{4A00FC71-1B46-5A0E-EB57-E24EE8A71AE6}"/>
              </a:ext>
            </a:extLst>
          </p:cNvPr>
          <p:cNvSpPr>
            <a:spLocks noGrp="1"/>
          </p:cNvSpPr>
          <p:nvPr>
            <p:ph type="ftr" sz="quarter" idx="11"/>
          </p:nvPr>
        </p:nvSpPr>
        <p:spPr>
          <a:xfrm>
            <a:off x="5514569" y="6356350"/>
            <a:ext cx="3096030" cy="365125"/>
          </a:xfrm>
        </p:spPr>
        <p:txBody>
          <a:bodyPr>
            <a:normAutofit/>
          </a:bodyPr>
          <a:lstStyle/>
          <a:p>
            <a:pPr algn="l">
              <a:lnSpc>
                <a:spcPct val="90000"/>
              </a:lnSpc>
              <a:spcAft>
                <a:spcPts val="600"/>
              </a:spcAft>
            </a:pPr>
            <a:r>
              <a:rPr lang="en-US" sz="700">
                <a:solidFill>
                  <a:schemeClr val="tx1">
                    <a:lumMod val="50000"/>
                    <a:lumOff val="50000"/>
                  </a:schemeClr>
                </a:solidFill>
              </a:rPr>
              <a:t>
              </a:t>
            </a:r>
          </a:p>
        </p:txBody>
      </p:sp>
      <p:sp>
        <p:nvSpPr>
          <p:cNvPr id="6" name="Slide Number Placeholder 5">
            <a:extLst>
              <a:ext uri="{FF2B5EF4-FFF2-40B4-BE49-F238E27FC236}">
                <a16:creationId xmlns:a16="http://schemas.microsoft.com/office/drawing/2014/main" id="{5206C7C8-9E6F-324C-886F-BF8353C6FB43}"/>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en-US">
                <a:solidFill>
                  <a:schemeClr val="tx1">
                    <a:lumMod val="50000"/>
                    <a:lumOff val="50000"/>
                  </a:schemeClr>
                </a:solidFill>
              </a:rPr>
              <a:pPr>
                <a:spcAft>
                  <a:spcPts val="600"/>
                </a:spcAft>
              </a:pPr>
              <a:t>7</a:t>
            </a:fld>
            <a:endParaRPr lang="en-US">
              <a:solidFill>
                <a:schemeClr val="tx1">
                  <a:lumMod val="50000"/>
                  <a:lumOff val="50000"/>
                </a:schemeClr>
              </a:solidFill>
            </a:endParaRPr>
          </a:p>
        </p:txBody>
      </p:sp>
      <p:grpSp>
        <p:nvGrpSpPr>
          <p:cNvPr id="11" name="Group 10">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2" name="Rectangle 11">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B06E927-AC37-984E-FE2E-291CAE5DB948}"/>
              </a:ext>
            </a:extLst>
          </p:cNvPr>
          <p:cNvSpPr txBox="1"/>
          <p:nvPr/>
        </p:nvSpPr>
        <p:spPr>
          <a:xfrm>
            <a:off x="6011333" y="4169833"/>
            <a:ext cx="5524500" cy="23071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0" name="TextBox 9">
            <a:extLst>
              <a:ext uri="{FF2B5EF4-FFF2-40B4-BE49-F238E27FC236}">
                <a16:creationId xmlns:a16="http://schemas.microsoft.com/office/drawing/2014/main" id="{ADBC253D-CC34-3119-EF78-A75F54E38C96}"/>
              </a:ext>
            </a:extLst>
          </p:cNvPr>
          <p:cNvSpPr txBox="1"/>
          <p:nvPr/>
        </p:nvSpPr>
        <p:spPr>
          <a:xfrm>
            <a:off x="5164667" y="4381500"/>
            <a:ext cx="609600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1600" b="1" i="0" u="none" strike="noStrike" baseline="0">
                <a:solidFill>
                  <a:srgbClr val="000000"/>
                </a:solidFill>
                <a:latin typeface="Neue Haas Grotesk Text Pro"/>
              </a:rPr>
              <a:t>Spalva ir optinės savybės</a:t>
            </a:r>
            <a:r>
              <a:rPr lang="lt-LT" sz="1600" b="0" i="0" u="none" strike="noStrike" baseline="0">
                <a:solidFill>
                  <a:srgbClr val="000000"/>
                </a:solidFill>
                <a:latin typeface="Neue Haas Grotesk Text Pro"/>
              </a:rPr>
              <a:t>: Švarus Palangos smėlis yra šviesiai gelsvos spalvos. Naftos produktų tarša jį pajuodina, organinė medžiaga – paruduoja. Šie pokyčiai keičia šiluminį smėlio laidumą ir šilumos sugerimo koeficientą.</a:t>
            </a:r>
            <a:r>
              <a:rPr sz="1600" b="0" i="0">
                <a:solidFill>
                  <a:srgbClr val="000000"/>
                </a:solidFill>
                <a:latin typeface="Neue Haas Grotesk Text Pro"/>
                <a:ea typeface="Neue Haas Grotesk Text Pro"/>
                <a:cs typeface="Neue Haas Grotesk Text Pro"/>
              </a:rPr>
              <a:t>​</a:t>
            </a:r>
            <a:endParaRPr lang="en-US"/>
          </a:p>
          <a:p>
            <a:pPr algn="ctr"/>
            <a:endParaRPr lang="en-US"/>
          </a:p>
        </p:txBody>
      </p:sp>
    </p:spTree>
    <p:extLst>
      <p:ext uri="{BB962C8B-B14F-4D97-AF65-F5344CB8AC3E}">
        <p14:creationId xmlns:p14="http://schemas.microsoft.com/office/powerpoint/2010/main" val="2558946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9AA4BC-F788-94C2-EB69-6099ADEFB9F3}"/>
              </a:ext>
            </a:extLst>
          </p:cNvPr>
          <p:cNvPicPr>
            <a:picLocks noChangeAspect="1"/>
          </p:cNvPicPr>
          <p:nvPr/>
        </p:nvPicPr>
        <p:blipFill>
          <a:blip r:embed="rId2" cstate="screen">
            <a:extLst>
              <a:ext uri="{28A0092B-C50C-407E-A947-70E740481C1C}">
                <a14:useLocalDpi xmlns:a14="http://schemas.microsoft.com/office/drawing/2010/main"/>
              </a:ext>
            </a:extLst>
          </a:blip>
          <a:srcRect r="-2"/>
          <a:stretch>
            <a:fillRect/>
          </a:stretch>
        </p:blipFill>
        <p:spPr>
          <a:xfrm>
            <a:off x="4883025" y="9"/>
            <a:ext cx="7308976" cy="3497503"/>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a:extLst>
              <a:ext uri="{FF2B5EF4-FFF2-40B4-BE49-F238E27FC236}">
                <a16:creationId xmlns:a16="http://schemas.microsoft.com/office/drawing/2014/main" id="{DA7D24B5-B5EB-1B48-6252-720F327FBE75}"/>
              </a:ext>
            </a:extLst>
          </p:cNvPr>
          <p:cNvPicPr>
            <a:picLocks noChangeAspect="1"/>
          </p:cNvPicPr>
          <p:nvPr/>
        </p:nvPicPr>
        <p:blipFill>
          <a:blip r:embed="rId3" cstate="screen">
            <a:extLst>
              <a:ext uri="{28A0092B-C50C-407E-A947-70E740481C1C}">
                <a14:useLocalDpi xmlns:a14="http://schemas.microsoft.com/office/drawing/2010/main"/>
              </a:ext>
            </a:extLst>
          </a:blip>
          <a:srcRect r="-2"/>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19A49FFD-2722-409B-E0F2-79301DE4731D}"/>
              </a:ext>
            </a:extLst>
          </p:cNvPr>
          <p:cNvSpPr>
            <a:spLocks noGrp="1"/>
          </p:cNvSpPr>
          <p:nvPr>
            <p:ph type="title"/>
          </p:nvPr>
        </p:nvSpPr>
        <p:spPr>
          <a:xfrm>
            <a:off x="437013" y="473014"/>
            <a:ext cx="4832802" cy="1243584"/>
          </a:xfrm>
        </p:spPr>
        <p:txBody>
          <a:bodyPr>
            <a:normAutofit/>
          </a:bodyPr>
          <a:lstStyle/>
          <a:p>
            <a:r>
              <a:rPr lang="en-US" sz="3200" b="1" i="1" err="1"/>
              <a:t>Vandens</a:t>
            </a:r>
            <a:r>
              <a:rPr lang="en-US" sz="3200" b="1" i="1"/>
              <a:t> </a:t>
            </a:r>
            <a:r>
              <a:rPr lang="en-US" sz="3200" b="1" i="1" err="1"/>
              <a:t>kokybės</a:t>
            </a:r>
            <a:r>
              <a:rPr lang="en-US" sz="3200" b="1" i="1"/>
              <a:t> </a:t>
            </a:r>
            <a:r>
              <a:rPr lang="en-US" sz="3200" b="1" i="1" err="1"/>
              <a:t>tyrimas</a:t>
            </a:r>
            <a:endParaRPr lang="en-US" sz="3200" b="1" i="1"/>
          </a:p>
        </p:txBody>
      </p:sp>
      <p:sp>
        <p:nvSpPr>
          <p:cNvPr id="3" name="Content Placeholder 2">
            <a:extLst>
              <a:ext uri="{FF2B5EF4-FFF2-40B4-BE49-F238E27FC236}">
                <a16:creationId xmlns:a16="http://schemas.microsoft.com/office/drawing/2014/main" id="{640EC70C-D279-ACAE-4901-24D16A905BE2}"/>
              </a:ext>
            </a:extLst>
          </p:cNvPr>
          <p:cNvSpPr>
            <a:spLocks noGrp="1"/>
          </p:cNvSpPr>
          <p:nvPr>
            <p:ph idx="1"/>
          </p:nvPr>
        </p:nvSpPr>
        <p:spPr>
          <a:xfrm>
            <a:off x="142576" y="1769776"/>
            <a:ext cx="5617212" cy="3866056"/>
          </a:xfrm>
        </p:spPr>
        <p:txBody>
          <a:bodyPr vert="horz" lIns="91440" tIns="45720" rIns="91440" bIns="45720" rtlCol="0" anchor="t">
            <a:normAutofit lnSpcReduction="10000"/>
          </a:bodyPr>
          <a:lstStyle/>
          <a:p>
            <a:pPr marL="0" indent="0">
              <a:buNone/>
            </a:pPr>
            <a:r>
              <a:rPr lang="lt-LT" sz="1900" b="1">
                <a:latin typeface="Aptos"/>
              </a:rPr>
              <a:t>Tikslas</a:t>
            </a:r>
            <a:r>
              <a:rPr lang="lt-LT" sz="1900">
                <a:latin typeface="Aptos"/>
              </a:rPr>
              <a:t>-ištirti skirtingų rūšių (distiliuoto, grunto, Rąžės upelio, tvenkinio ir jūros) vandens kokybę, nustatant jų kietumą ir pH, bei palyginti gautus rezultatus.</a:t>
            </a:r>
            <a:endParaRPr lang="en-US">
              <a:latin typeface="Aptos"/>
            </a:endParaRPr>
          </a:p>
          <a:p>
            <a:pPr marL="0" indent="0">
              <a:buNone/>
            </a:pPr>
            <a:r>
              <a:rPr lang="lt-LT" sz="1900" b="1">
                <a:latin typeface="Aptos"/>
              </a:rPr>
              <a:t>Hipotezė</a:t>
            </a:r>
            <a:r>
              <a:rPr lang="lt-LT" sz="1900">
                <a:latin typeface="Aptos"/>
              </a:rPr>
              <a:t>-tikėtina, kad distiliuotas vanduo bus minkščiausias ir turės neutraliausią pH, o jūros ir grunto vanduo bus kietesnis dėl juose ištirpusių druskų ir kitų priemaišų. Taip pat manome, kad upelio vanduo turės prastą kokybę, kadangi į jį suteka daug nuotekų iš miesto, tikimės, jog tvenkinio vandens kokybė bus tarpinė.</a:t>
            </a:r>
          </a:p>
          <a:p>
            <a:pPr marL="0" indent="0">
              <a:buNone/>
            </a:pPr>
            <a:endParaRPr lang="en-US" sz="1900"/>
          </a:p>
          <a:p>
            <a:pPr>
              <a:buNone/>
            </a:pPr>
            <a:endParaRPr lang="en-US" sz="1900"/>
          </a:p>
        </p:txBody>
      </p:sp>
    </p:spTree>
    <p:extLst>
      <p:ext uri="{BB962C8B-B14F-4D97-AF65-F5344CB8AC3E}">
        <p14:creationId xmlns:p14="http://schemas.microsoft.com/office/powerpoint/2010/main" val="1003574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9C36AE-FF81-36D8-098A-D3B206656BD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icture 4">
            <a:extLst>
              <a:ext uri="{FF2B5EF4-FFF2-40B4-BE49-F238E27FC236}">
                <a16:creationId xmlns:a16="http://schemas.microsoft.com/office/drawing/2014/main" id="{18DEFB63-3A1D-5AA2-92B4-61C6715D4472}"/>
              </a:ext>
            </a:extLst>
          </p:cNvPr>
          <p:cNvPicPr>
            <a:picLocks noChangeAspect="1"/>
          </p:cNvPicPr>
          <p:nvPr/>
        </p:nvPicPr>
        <p:blipFill>
          <a:blip r:embed="rId3" cstate="screen">
            <a:extLst>
              <a:ext uri="{28A0092B-C50C-407E-A947-70E740481C1C}">
                <a14:useLocalDpi xmlns:a14="http://schemas.microsoft.com/office/drawing/2010/main"/>
              </a:ext>
            </a:extLst>
          </a:blip>
          <a:srcRect r="-2"/>
          <a:stretch>
            <a:fillRect/>
          </a:stretch>
        </p:blipFill>
        <p:spPr>
          <a:xfrm>
            <a:off x="3262925"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3" name="Content Placeholder 2">
            <a:extLst>
              <a:ext uri="{FF2B5EF4-FFF2-40B4-BE49-F238E27FC236}">
                <a16:creationId xmlns:a16="http://schemas.microsoft.com/office/drawing/2014/main" id="{9A1A61E0-BD35-F82A-13AF-4CC40B50FC7B}"/>
              </a:ext>
            </a:extLst>
          </p:cNvPr>
          <p:cNvSpPr>
            <a:spLocks noGrp="1"/>
          </p:cNvSpPr>
          <p:nvPr>
            <p:ph idx="1"/>
          </p:nvPr>
        </p:nvSpPr>
        <p:spPr>
          <a:xfrm>
            <a:off x="201879" y="656406"/>
            <a:ext cx="3780010" cy="5534360"/>
          </a:xfrm>
        </p:spPr>
        <p:txBody>
          <a:bodyPr vert="horz" lIns="91440" tIns="45720" rIns="91440" bIns="45720" rtlCol="0" anchor="t">
            <a:noAutofit/>
          </a:bodyPr>
          <a:lstStyle/>
          <a:p>
            <a:pPr marL="0" indent="0">
              <a:buNone/>
            </a:pPr>
            <a:r>
              <a:rPr lang="lt-LT" sz="1400" b="1"/>
              <a:t>Darbo priemonės</a:t>
            </a:r>
            <a:r>
              <a:rPr lang="lt-LT" sz="1400"/>
              <a:t>: įvairus gruntas, 200 ml distiliuoto vandens, jūros vanduo, tvenkinio vanduo, rąžės upelio vanduo, plastikinis butelys, medžiagos audinys, cheminė stiklinė, šaukštelis, skaitmeninis vandens kietumo matuoklis, trys 50 ml stiklinės, labaratorinis stovas.</a:t>
            </a:r>
          </a:p>
          <a:p>
            <a:pPr marL="0" indent="0">
              <a:buNone/>
            </a:pPr>
            <a:r>
              <a:rPr lang="lt-LT" sz="1400" b="1">
                <a:ea typeface="+mn-lt"/>
                <a:cs typeface="+mn-lt"/>
              </a:rPr>
              <a:t>Darbo eiga</a:t>
            </a:r>
            <a:r>
              <a:rPr lang="lt-LT" sz="1400">
                <a:ea typeface="+mn-lt"/>
                <a:cs typeface="+mn-lt"/>
              </a:rPr>
              <a:t>:</a:t>
            </a:r>
            <a:endParaRPr lang="lt-LT" sz="1400"/>
          </a:p>
          <a:p>
            <a:pPr marL="0" indent="0">
              <a:buNone/>
            </a:pPr>
            <a:r>
              <a:rPr lang="lt-LT" sz="1400">
                <a:ea typeface="+mn-lt"/>
                <a:cs typeface="+mn-lt"/>
              </a:rPr>
              <a:t>Į mėgintuvėlius buvo įpilta skirtingų rūšių vandens (distiliuoto, iš grunto modelio, Rąžės upelio, tvenkinio ir jūros).</a:t>
            </a:r>
            <a:endParaRPr lang="lt-LT"/>
          </a:p>
          <a:p>
            <a:pPr marL="0" indent="0">
              <a:buNone/>
            </a:pPr>
            <a:r>
              <a:rPr lang="lt-LT" sz="1400">
                <a:ea typeface="+mn-lt"/>
                <a:cs typeface="+mn-lt"/>
              </a:rPr>
              <a:t>Skaitmeniniu vandens kietumo matuokliu buvo išmatuotas kiekvieno mėginio kietumas (ppm).</a:t>
            </a:r>
            <a:endParaRPr lang="lt-LT"/>
          </a:p>
          <a:p>
            <a:pPr marL="0" indent="0">
              <a:buNone/>
            </a:pPr>
            <a:r>
              <a:rPr lang="lt-LT" sz="1400">
                <a:ea typeface="+mn-lt"/>
                <a:cs typeface="+mn-lt"/>
              </a:rPr>
              <a:t>Buvo nustatytas kiekvieno mėginio rūgštingumas (pH).</a:t>
            </a:r>
            <a:endParaRPr lang="lt-LT"/>
          </a:p>
          <a:p>
            <a:pPr marL="0" indent="0">
              <a:buNone/>
            </a:pPr>
            <a:r>
              <a:rPr lang="lt-LT" sz="1400">
                <a:ea typeface="+mn-lt"/>
                <a:cs typeface="+mn-lt"/>
              </a:rPr>
              <a:t>Mėginiai buvo išgarinti, siekiant vizualiai įvertinti likusias druskas ir apnašas.</a:t>
            </a:r>
            <a:endParaRPr lang="lt-LT"/>
          </a:p>
          <a:p>
            <a:pPr marL="0" indent="0">
              <a:buNone/>
            </a:pPr>
            <a:endParaRPr lang="lt-LT" sz="1400">
              <a:latin typeface="Neue Haas Grotesk Text Pro"/>
              <a:cs typeface="Arial"/>
            </a:endParaRPr>
          </a:p>
          <a:p>
            <a:pPr marL="0" indent="0">
              <a:buNone/>
            </a:pPr>
            <a:endParaRPr lang="en-US" sz="1600"/>
          </a:p>
          <a:p>
            <a:pPr marL="0" indent="0">
              <a:buNone/>
            </a:pPr>
            <a:endParaRPr lang="en-US" sz="1600"/>
          </a:p>
        </p:txBody>
      </p:sp>
      <p:sp>
        <p:nvSpPr>
          <p:cNvPr id="4" name="TextBox 3">
            <a:extLst>
              <a:ext uri="{FF2B5EF4-FFF2-40B4-BE49-F238E27FC236}">
                <a16:creationId xmlns:a16="http://schemas.microsoft.com/office/drawing/2014/main" id="{690D4684-E957-990F-F997-5FBF3AC19905}"/>
              </a:ext>
            </a:extLst>
          </p:cNvPr>
          <p:cNvSpPr txBox="1"/>
          <p:nvPr/>
        </p:nvSpPr>
        <p:spPr>
          <a:xfrm>
            <a:off x="6926386" y="1638008"/>
            <a:ext cx="3360615" cy="698076"/>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l" rtl="0">
              <a:lnSpc>
                <a:spcPts val="1050"/>
              </a:lnSpc>
              <a:spcAft>
                <a:spcPts val="600"/>
              </a:spcAft>
            </a:pPr>
            <a:endParaRPr lang="en-US" b="1"/>
          </a:p>
          <a:p>
            <a:pPr>
              <a:lnSpc>
                <a:spcPts val="1050"/>
              </a:lnSpc>
              <a:spcAft>
                <a:spcPts val="600"/>
              </a:spcAft>
            </a:pPr>
            <a:r>
              <a:rPr lang="lt-LT"/>
              <a:t> </a:t>
            </a:r>
          </a:p>
          <a:p>
            <a:pPr>
              <a:lnSpc>
                <a:spcPts val="1050"/>
              </a:lnSpc>
              <a:spcAft>
                <a:spcPts val="600"/>
              </a:spcAft>
            </a:pPr>
            <a:endParaRPr lang="en-US"/>
          </a:p>
        </p:txBody>
      </p:sp>
    </p:spTree>
    <p:extLst>
      <p:ext uri="{BB962C8B-B14F-4D97-AF65-F5344CB8AC3E}">
        <p14:creationId xmlns:p14="http://schemas.microsoft.com/office/powerpoint/2010/main" val="256316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3973A2C-A997-18FF-A126-DAF49D28E03B}"/>
              </a:ext>
            </a:extLst>
          </p:cNvPr>
          <p:cNvSpPr>
            <a:spLocks noGrp="1"/>
          </p:cNvSpPr>
          <p:nvPr>
            <p:ph type="title"/>
          </p:nvPr>
        </p:nvSpPr>
        <p:spPr>
          <a:xfrm>
            <a:off x="182494" y="187916"/>
            <a:ext cx="7109012" cy="574769"/>
          </a:xfrm>
        </p:spPr>
        <p:txBody>
          <a:bodyPr>
            <a:normAutofit fontScale="90000"/>
          </a:bodyPr>
          <a:lstStyle/>
          <a:p>
            <a:r>
              <a:rPr lang="lt-LT" i="1" noProof="0" dirty="0"/>
              <a:t>Rezultatų lentelė</a:t>
            </a:r>
          </a:p>
        </p:txBody>
      </p:sp>
      <p:graphicFrame>
        <p:nvGraphicFramePr>
          <p:cNvPr id="5" name="Turinio vietos rezervavimo ženklas 4">
            <a:extLst>
              <a:ext uri="{FF2B5EF4-FFF2-40B4-BE49-F238E27FC236}">
                <a16:creationId xmlns:a16="http://schemas.microsoft.com/office/drawing/2014/main" id="{94D5D58A-34CB-B8ED-7AA3-344C66726F31}"/>
              </a:ext>
            </a:extLst>
          </p:cNvPr>
          <p:cNvGraphicFramePr>
            <a:graphicFrameLocks noGrp="1"/>
          </p:cNvGraphicFramePr>
          <p:nvPr>
            <p:ph idx="1"/>
            <p:extLst>
              <p:ext uri="{D42A27DB-BD31-4B8C-83A1-F6EECF244321}">
                <p14:modId xmlns:p14="http://schemas.microsoft.com/office/powerpoint/2010/main" val="2362414810"/>
              </p:ext>
            </p:extLst>
          </p:nvPr>
        </p:nvGraphicFramePr>
        <p:xfrm>
          <a:off x="184166" y="928247"/>
          <a:ext cx="11747031" cy="2873213"/>
        </p:xfrm>
        <a:graphic>
          <a:graphicData uri="http://schemas.openxmlformats.org/drawingml/2006/table">
            <a:tbl>
              <a:tblPr bandRow="1">
                <a:tableStyleId>{5C22544A-7EE6-4342-B048-85BDC9FD1C3A}</a:tableStyleId>
              </a:tblPr>
              <a:tblGrid>
                <a:gridCol w="1941488">
                  <a:extLst>
                    <a:ext uri="{9D8B030D-6E8A-4147-A177-3AD203B41FA5}">
                      <a16:colId xmlns:a16="http://schemas.microsoft.com/office/drawing/2014/main" val="1021431024"/>
                    </a:ext>
                  </a:extLst>
                </a:gridCol>
                <a:gridCol w="2001630">
                  <a:extLst>
                    <a:ext uri="{9D8B030D-6E8A-4147-A177-3AD203B41FA5}">
                      <a16:colId xmlns:a16="http://schemas.microsoft.com/office/drawing/2014/main" val="2915666206"/>
                    </a:ext>
                  </a:extLst>
                </a:gridCol>
                <a:gridCol w="2148416">
                  <a:extLst>
                    <a:ext uri="{9D8B030D-6E8A-4147-A177-3AD203B41FA5}">
                      <a16:colId xmlns:a16="http://schemas.microsoft.com/office/drawing/2014/main" val="1237112487"/>
                    </a:ext>
                  </a:extLst>
                </a:gridCol>
                <a:gridCol w="1772522">
                  <a:extLst>
                    <a:ext uri="{9D8B030D-6E8A-4147-A177-3AD203B41FA5}">
                      <a16:colId xmlns:a16="http://schemas.microsoft.com/office/drawing/2014/main" val="4270456403"/>
                    </a:ext>
                  </a:extLst>
                </a:gridCol>
                <a:gridCol w="2106083">
                  <a:extLst>
                    <a:ext uri="{9D8B030D-6E8A-4147-A177-3AD203B41FA5}">
                      <a16:colId xmlns:a16="http://schemas.microsoft.com/office/drawing/2014/main" val="707925793"/>
                    </a:ext>
                  </a:extLst>
                </a:gridCol>
                <a:gridCol w="1776892">
                  <a:extLst>
                    <a:ext uri="{9D8B030D-6E8A-4147-A177-3AD203B41FA5}">
                      <a16:colId xmlns:a16="http://schemas.microsoft.com/office/drawing/2014/main" val="3164395508"/>
                    </a:ext>
                  </a:extLst>
                </a:gridCol>
              </a:tblGrid>
              <a:tr h="553003">
                <a:tc>
                  <a:txBody>
                    <a:bodyPr/>
                    <a:lstStyle/>
                    <a:p>
                      <a:pPr algn="ctr" rtl="0" fontAlgn="base">
                        <a:lnSpc>
                          <a:spcPts val="1133"/>
                        </a:lnSpc>
                        <a:buNone/>
                      </a:pPr>
                      <a:r>
                        <a:rPr lang="lt-LT" sz="1600" b="1" i="0" noProof="0" dirty="0">
                          <a:effectLst/>
                          <a:latin typeface="Arial"/>
                        </a:rPr>
                        <a:t>Vandens pavyzdys</a:t>
                      </a:r>
                      <a:r>
                        <a:rPr lang="lt-LT" sz="1600" b="0" i="0" noProof="0" dirty="0">
                          <a:effectLst/>
                          <a:latin typeface="Arial"/>
                        </a:rPr>
                        <a:t> </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6E4F0"/>
                    </a:solidFill>
                  </a:tcPr>
                </a:tc>
                <a:tc>
                  <a:txBody>
                    <a:bodyPr/>
                    <a:lstStyle/>
                    <a:p>
                      <a:pPr lvl="0" algn="ctr">
                        <a:lnSpc>
                          <a:spcPts val="1133"/>
                        </a:lnSpc>
                        <a:buNone/>
                      </a:pPr>
                      <a:r>
                        <a:rPr lang="lt-LT" sz="1600" b="1" i="0" noProof="0" dirty="0">
                          <a:effectLst/>
                          <a:latin typeface="Arial"/>
                        </a:rPr>
                        <a:t>Baltijos jūra</a:t>
                      </a:r>
                      <a:endParaRPr lang="lt-LT" sz="1600" noProof="0" dirty="0"/>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6E4F0"/>
                    </a:solidFill>
                  </a:tcPr>
                </a:tc>
                <a:tc>
                  <a:txBody>
                    <a:bodyPr/>
                    <a:lstStyle/>
                    <a:p>
                      <a:pPr algn="ctr" rtl="0" fontAlgn="base">
                        <a:lnSpc>
                          <a:spcPts val="1133"/>
                        </a:lnSpc>
                        <a:buNone/>
                      </a:pPr>
                      <a:r>
                        <a:rPr lang="lt-LT" sz="1600" b="1" i="0" noProof="0" dirty="0">
                          <a:effectLst/>
                          <a:latin typeface="Arial"/>
                        </a:rPr>
                        <a:t>Tvenkinys</a:t>
                      </a:r>
                      <a:endParaRPr lang="lt-LT" sz="1600" b="0" i="0" noProof="0" dirty="0">
                        <a:effectLst/>
                        <a:latin typeface="Arial"/>
                      </a:endParaRP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6E4F0"/>
                    </a:solidFill>
                  </a:tcPr>
                </a:tc>
                <a:tc>
                  <a:txBody>
                    <a:bodyPr/>
                    <a:lstStyle/>
                    <a:p>
                      <a:pPr algn="ctr" rtl="0" fontAlgn="base">
                        <a:lnSpc>
                          <a:spcPts val="1133"/>
                        </a:lnSpc>
                        <a:buNone/>
                      </a:pPr>
                      <a:r>
                        <a:rPr lang="lt-LT" sz="1600" b="1" i="0" noProof="0" dirty="0" err="1">
                          <a:effectLst/>
                          <a:latin typeface="Arial"/>
                        </a:rPr>
                        <a:t>Rąžės</a:t>
                      </a:r>
                      <a:r>
                        <a:rPr lang="lt-LT" sz="1600" b="1" i="0" noProof="0" dirty="0">
                          <a:effectLst/>
                          <a:latin typeface="Arial"/>
                        </a:rPr>
                        <a:t> upelis</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6E4F0"/>
                    </a:solidFill>
                  </a:tcPr>
                </a:tc>
                <a:tc>
                  <a:txBody>
                    <a:bodyPr/>
                    <a:lstStyle/>
                    <a:p>
                      <a:pPr algn="ctr" rtl="0" fontAlgn="base">
                        <a:lnSpc>
                          <a:spcPts val="1133"/>
                        </a:lnSpc>
                        <a:buNone/>
                      </a:pPr>
                      <a:r>
                        <a:rPr lang="lt-LT" sz="1600" b="1" i="0" noProof="0" dirty="0">
                          <a:effectLst/>
                          <a:latin typeface="Arial"/>
                        </a:rPr>
                        <a:t>Distiliuotas</a:t>
                      </a:r>
                      <a:r>
                        <a:rPr lang="lt-LT" sz="1600" b="0" i="0" noProof="0" dirty="0">
                          <a:effectLst/>
                          <a:latin typeface="Arial"/>
                        </a:rPr>
                        <a:t> </a:t>
                      </a:r>
                      <a:r>
                        <a:rPr lang="lt-LT" sz="1600" b="1" i="0" noProof="0" dirty="0">
                          <a:effectLst/>
                          <a:latin typeface="Arial"/>
                        </a:rPr>
                        <a:t>vanduo</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6E4F0"/>
                    </a:solidFill>
                  </a:tcPr>
                </a:tc>
                <a:tc>
                  <a:txBody>
                    <a:bodyPr/>
                    <a:lstStyle/>
                    <a:p>
                      <a:pPr algn="ctr" rtl="0" fontAlgn="base">
                        <a:lnSpc>
                          <a:spcPts val="1133"/>
                        </a:lnSpc>
                        <a:buNone/>
                      </a:pPr>
                      <a:r>
                        <a:rPr lang="lt-LT" sz="1600" b="1" i="0" noProof="0" dirty="0">
                          <a:solidFill>
                            <a:schemeClr val="tx1"/>
                          </a:solidFill>
                          <a:effectLst/>
                          <a:latin typeface="Arial"/>
                        </a:rPr>
                        <a:t>Vanduo </a:t>
                      </a:r>
                      <a:r>
                        <a:rPr lang="lt-LT" sz="1600" b="1" i="0" noProof="0" dirty="0" err="1">
                          <a:solidFill>
                            <a:schemeClr val="tx1"/>
                          </a:solidFill>
                          <a:effectLst/>
                          <a:latin typeface="Arial"/>
                        </a:rPr>
                        <a:t>is</a:t>
                      </a:r>
                      <a:r>
                        <a:rPr lang="lt-LT" sz="1600" b="1" i="0" noProof="0" dirty="0">
                          <a:solidFill>
                            <a:schemeClr val="tx1"/>
                          </a:solidFill>
                          <a:effectLst/>
                          <a:latin typeface="Arial"/>
                        </a:rPr>
                        <a:t> </a:t>
                      </a:r>
                      <a:r>
                        <a:rPr lang="lt-LT" sz="1600" b="1" i="0" noProof="0" dirty="0" err="1">
                          <a:solidFill>
                            <a:schemeClr val="tx1"/>
                          </a:solidFill>
                          <a:effectLst/>
                          <a:latin typeface="Arial"/>
                        </a:rPr>
                        <a:t>mod-elio</a:t>
                      </a:r>
                      <a:r>
                        <a:rPr lang="lt-LT" sz="1600" b="0" i="0" noProof="0" dirty="0">
                          <a:solidFill>
                            <a:schemeClr val="tx1"/>
                          </a:solidFill>
                          <a:effectLst/>
                          <a:latin typeface="Arial"/>
                        </a:rPr>
                        <a:t> </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D6E4F0"/>
                    </a:solidFill>
                  </a:tcPr>
                </a:tc>
                <a:extLst>
                  <a:ext uri="{0D108BD9-81ED-4DB2-BD59-A6C34878D82A}">
                    <a16:rowId xmlns:a16="http://schemas.microsoft.com/office/drawing/2014/main" val="926110241"/>
                  </a:ext>
                </a:extLst>
              </a:tr>
              <a:tr h="613113">
                <a:tc>
                  <a:txBody>
                    <a:bodyPr/>
                    <a:lstStyle/>
                    <a:p>
                      <a:pPr algn="ctr" rtl="0" fontAlgn="base">
                        <a:lnSpc>
                          <a:spcPts val="1133"/>
                        </a:lnSpc>
                        <a:buNone/>
                      </a:pPr>
                      <a:r>
                        <a:rPr lang="lt-LT" sz="1600" b="0" i="0" noProof="0" dirty="0">
                          <a:effectLst/>
                          <a:latin typeface="Arial"/>
                        </a:rPr>
                        <a:t>Vandens kietumas </a:t>
                      </a:r>
                      <a:endParaRPr lang="lt-LT" noProof="0" dirty="0"/>
                    </a:p>
                    <a:p>
                      <a:pPr lvl="0" algn="ctr">
                        <a:lnSpc>
                          <a:spcPts val="1133"/>
                        </a:lnSpc>
                        <a:buNone/>
                      </a:pPr>
                      <a:endParaRPr lang="lt-LT" sz="1600" b="0" i="0" noProof="0" dirty="0">
                        <a:effectLst/>
                        <a:latin typeface="Arial"/>
                      </a:endParaRPr>
                    </a:p>
                    <a:p>
                      <a:pPr lvl="0" algn="ctr">
                        <a:lnSpc>
                          <a:spcPts val="1133"/>
                        </a:lnSpc>
                        <a:buNone/>
                      </a:pPr>
                      <a:r>
                        <a:rPr lang="lt-LT" sz="1600" b="0" i="0" noProof="0" dirty="0">
                          <a:effectLst/>
                          <a:latin typeface="Arial"/>
                        </a:rPr>
                        <a:t>(</a:t>
                      </a:r>
                      <a:r>
                        <a:rPr lang="lt-LT" sz="1600" b="0" i="0" noProof="0" dirty="0" err="1">
                          <a:effectLst/>
                          <a:latin typeface="Arial"/>
                        </a:rPr>
                        <a:t>ppm</a:t>
                      </a:r>
                      <a:r>
                        <a:rPr lang="lt-LT" sz="1600" b="0" i="0" noProof="0" dirty="0">
                          <a:effectLst/>
                          <a:latin typeface="Arial"/>
                        </a:rPr>
                        <a:t>) </a:t>
                      </a:r>
                      <a:endParaRPr lang="lt-LT" noProof="0" dirty="0"/>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5F5F5"/>
                    </a:solidFill>
                  </a:tcPr>
                </a:tc>
                <a:tc>
                  <a:txBody>
                    <a:bodyPr/>
                    <a:lstStyle/>
                    <a:p>
                      <a:pPr algn="ctr" rtl="0" fontAlgn="base">
                        <a:lnSpc>
                          <a:spcPts val="1133"/>
                        </a:lnSpc>
                        <a:buNone/>
                      </a:pPr>
                      <a:r>
                        <a:rPr lang="lt-LT" sz="2000" b="0" i="0" noProof="0" dirty="0">
                          <a:effectLst/>
                          <a:latin typeface="Arial"/>
                        </a:rPr>
                        <a:t>271</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168</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350</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0,12</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1710</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2568381971"/>
                  </a:ext>
                </a:extLst>
              </a:tr>
              <a:tr h="613113">
                <a:tc>
                  <a:txBody>
                    <a:bodyPr/>
                    <a:lstStyle/>
                    <a:p>
                      <a:pPr algn="ctr" rtl="0" fontAlgn="base">
                        <a:lnSpc>
                          <a:spcPts val="1133"/>
                        </a:lnSpc>
                        <a:buNone/>
                      </a:pPr>
                      <a:r>
                        <a:rPr lang="lt-LT" noProof="0" dirty="0"/>
                        <a:t>Rūgštingumas</a:t>
                      </a:r>
                    </a:p>
                    <a:p>
                      <a:pPr lvl="0" algn="ctr">
                        <a:lnSpc>
                          <a:spcPts val="1133"/>
                        </a:lnSpc>
                        <a:buNone/>
                      </a:pPr>
                      <a:endParaRPr lang="lt-LT" sz="1600" b="0" i="0" noProof="0" dirty="0">
                        <a:effectLst/>
                        <a:latin typeface="Arial"/>
                      </a:endParaRPr>
                    </a:p>
                    <a:p>
                      <a:pPr lvl="0" algn="ctr">
                        <a:lnSpc>
                          <a:spcPts val="1133"/>
                        </a:lnSpc>
                        <a:buNone/>
                      </a:pPr>
                      <a:r>
                        <a:rPr lang="lt-LT" sz="1600" b="0" i="0" noProof="0" dirty="0">
                          <a:effectLst/>
                          <a:latin typeface="Arial"/>
                        </a:rPr>
                        <a:t>(pH) </a:t>
                      </a:r>
                      <a:endParaRPr lang="lt-LT" noProof="0" dirty="0"/>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5F5F5"/>
                    </a:solidFill>
                  </a:tcPr>
                </a:tc>
                <a:tc>
                  <a:txBody>
                    <a:bodyPr/>
                    <a:lstStyle/>
                    <a:p>
                      <a:pPr algn="ctr" rtl="0" fontAlgn="base">
                        <a:lnSpc>
                          <a:spcPts val="1133"/>
                        </a:lnSpc>
                        <a:buNone/>
                      </a:pPr>
                      <a:r>
                        <a:rPr lang="lt-LT" sz="2000" b="0" i="0" noProof="0" dirty="0">
                          <a:effectLst/>
                          <a:latin typeface="Arial"/>
                        </a:rPr>
                        <a:t>8</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7,1 </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7</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0</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2000" b="0" i="0" noProof="0" dirty="0">
                          <a:effectLst/>
                          <a:latin typeface="Arial"/>
                        </a:rPr>
                        <a:t>9</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3786599969"/>
                  </a:ext>
                </a:extLst>
              </a:tr>
              <a:tr h="1093984">
                <a:tc>
                  <a:txBody>
                    <a:bodyPr/>
                    <a:lstStyle/>
                    <a:p>
                      <a:pPr algn="ctr" rtl="0" fontAlgn="base">
                        <a:lnSpc>
                          <a:spcPts val="1133"/>
                        </a:lnSpc>
                        <a:buNone/>
                      </a:pPr>
                      <a:r>
                        <a:rPr lang="lt-LT" sz="1600" b="0" i="0" noProof="0" dirty="0">
                          <a:effectLst/>
                          <a:latin typeface="Arial"/>
                        </a:rPr>
                        <a:t>Vandens garinimo</a:t>
                      </a:r>
                      <a:endParaRPr lang="lt-LT" noProof="0" dirty="0"/>
                    </a:p>
                    <a:p>
                      <a:pPr lvl="0" algn="ctr">
                        <a:lnSpc>
                          <a:spcPts val="1133"/>
                        </a:lnSpc>
                        <a:buNone/>
                      </a:pPr>
                      <a:endParaRPr lang="lt-LT" sz="1600" b="0" i="0" noProof="0" dirty="0">
                        <a:effectLst/>
                        <a:latin typeface="Arial"/>
                      </a:endParaRPr>
                    </a:p>
                    <a:p>
                      <a:pPr lvl="0" algn="ctr">
                        <a:lnSpc>
                          <a:spcPts val="1133"/>
                        </a:lnSpc>
                        <a:buNone/>
                      </a:pPr>
                      <a:r>
                        <a:rPr lang="lt-LT" sz="1600" b="0" i="0" noProof="0" dirty="0">
                          <a:effectLst/>
                          <a:latin typeface="Arial"/>
                        </a:rPr>
                        <a:t> rezultatas </a:t>
                      </a:r>
                      <a:endParaRPr lang="lt-LT" noProof="0" dirty="0"/>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5F5F5"/>
                    </a:solidFill>
                  </a:tcPr>
                </a:tc>
                <a:tc>
                  <a:txBody>
                    <a:bodyPr/>
                    <a:lstStyle/>
                    <a:p>
                      <a:pPr algn="ctr" rtl="0" fontAlgn="base">
                        <a:lnSpc>
                          <a:spcPts val="1133"/>
                        </a:lnSpc>
                        <a:buNone/>
                      </a:pPr>
                      <a:r>
                        <a:rPr lang="lt-LT" sz="1600" b="0" i="0" noProof="0" dirty="0">
                          <a:effectLst/>
                          <a:latin typeface="Arial"/>
                        </a:rPr>
                        <a:t>Baltos, </a:t>
                      </a:r>
                      <a:endParaRPr lang="lt-LT" noProof="0" dirty="0"/>
                    </a:p>
                    <a:p>
                      <a:pPr lvl="0" algn="ctr">
                        <a:lnSpc>
                          <a:spcPts val="1133"/>
                        </a:lnSpc>
                        <a:buNone/>
                      </a:pPr>
                      <a:endParaRPr lang="lt-LT" sz="1600" b="0" i="0" noProof="0" dirty="0">
                        <a:effectLst/>
                        <a:latin typeface="Arial"/>
                      </a:endParaRPr>
                    </a:p>
                    <a:p>
                      <a:pPr lvl="0" algn="ctr">
                        <a:lnSpc>
                          <a:spcPts val="1133"/>
                        </a:lnSpc>
                        <a:buNone/>
                      </a:pPr>
                      <a:r>
                        <a:rPr lang="lt-LT" sz="1600" b="0" i="0" noProof="0" dirty="0">
                          <a:effectLst/>
                          <a:latin typeface="Arial"/>
                        </a:rPr>
                        <a:t>kietos apnašos </a:t>
                      </a:r>
                      <a:endParaRPr lang="lt-LT" noProof="0" dirty="0"/>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1600" b="0" i="0" noProof="0" dirty="0">
                          <a:effectLst/>
                          <a:latin typeface="Arial"/>
                        </a:rPr>
                        <a:t>Nedaug baltų apnašų </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lvl="0" algn="ctr">
                        <a:lnSpc>
                          <a:spcPts val="1133"/>
                        </a:lnSpc>
                        <a:buNone/>
                      </a:pPr>
                      <a:r>
                        <a:rPr lang="lt-LT" sz="1600" b="0" i="0" noProof="0" dirty="0">
                          <a:effectLst/>
                          <a:latin typeface="Arial"/>
                        </a:rPr>
                        <a:t>Baltos , gelsvos apnašos</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1600" b="0" i="0" noProof="0" dirty="0">
                          <a:effectLst/>
                          <a:latin typeface="Arial"/>
                        </a:rPr>
                        <a:t>Jokių apnašų </a:t>
                      </a:r>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pPr algn="ctr" rtl="0" fontAlgn="base">
                        <a:lnSpc>
                          <a:spcPts val="1133"/>
                        </a:lnSpc>
                        <a:buNone/>
                      </a:pPr>
                      <a:r>
                        <a:rPr lang="lt-LT" sz="1600" b="0" i="0" noProof="0" dirty="0">
                          <a:effectLst/>
                          <a:latin typeface="Arial"/>
                        </a:rPr>
                        <a:t>Daug baltų,</a:t>
                      </a:r>
                      <a:endParaRPr lang="lt-LT" noProof="0" dirty="0"/>
                    </a:p>
                    <a:p>
                      <a:pPr lvl="0" algn="ctr">
                        <a:lnSpc>
                          <a:spcPts val="1133"/>
                        </a:lnSpc>
                        <a:buNone/>
                      </a:pPr>
                      <a:endParaRPr lang="lt-LT" sz="1600" b="0" i="0" noProof="0" dirty="0">
                        <a:effectLst/>
                        <a:latin typeface="Arial"/>
                      </a:endParaRPr>
                    </a:p>
                    <a:p>
                      <a:pPr lvl="0" algn="ctr">
                        <a:lnSpc>
                          <a:spcPts val="1133"/>
                        </a:lnSpc>
                        <a:buNone/>
                      </a:pPr>
                      <a:r>
                        <a:rPr lang="lt-LT" sz="1600" b="0" i="0" noProof="0" dirty="0">
                          <a:effectLst/>
                          <a:latin typeface="Arial"/>
                        </a:rPr>
                        <a:t> kietų apnašų </a:t>
                      </a:r>
                      <a:endParaRPr lang="lt-LT" noProof="0" dirty="0"/>
                    </a:p>
                  </a:txBody>
                  <a:tcPr marL="76200" marR="76200" marT="47625" marB="47625">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extLst>
                  <a:ext uri="{0D108BD9-81ED-4DB2-BD59-A6C34878D82A}">
                    <a16:rowId xmlns:a16="http://schemas.microsoft.com/office/drawing/2014/main" val="4132114363"/>
                  </a:ext>
                </a:extLst>
              </a:tr>
            </a:tbl>
          </a:graphicData>
        </a:graphic>
      </p:graphicFrame>
      <p:sp>
        <p:nvSpPr>
          <p:cNvPr id="3" name="TextBox 2">
            <a:extLst>
              <a:ext uri="{FF2B5EF4-FFF2-40B4-BE49-F238E27FC236}">
                <a16:creationId xmlns:a16="http://schemas.microsoft.com/office/drawing/2014/main" id="{0C6FC302-3BBD-AB08-91AD-B5AD3A188BAD}"/>
              </a:ext>
            </a:extLst>
          </p:cNvPr>
          <p:cNvSpPr txBox="1"/>
          <p:nvPr/>
        </p:nvSpPr>
        <p:spPr>
          <a:xfrm>
            <a:off x="179917" y="3950073"/>
            <a:ext cx="1160929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noProof="0" dirty="0"/>
              <a:t>Išvados:</a:t>
            </a:r>
            <a:r>
              <a:rPr lang="lt-LT" noProof="0" dirty="0">
                <a:ea typeface="+mn-lt"/>
                <a:cs typeface="+mn-lt"/>
              </a:rPr>
              <a:t> skirtingų vandens šaltinių kietumas labai skiriasi: didžiausias kietumas nustatytas grunto modelio vandenyje, o mažiausias – distiliuotame vandenyje. Vandens kietumas priklauso nuo to, kiek mineralų (kalcio ir magnio druskų) vanduo sugeria filtruodamasis per žemę, todėl tai tiesiogiai susiję su vandens apytakos ratu. Išgarinus jūros vandenį, lėkštelėje liko baltos apnašos – tai ištirpusios druskos, kurios neišgaruoja kartu su vandeniu. Distiliuotas vanduo nepaliko apnašų ir pasižymėjo neutraliu pH, todėl jis buvo gryniausias iš tirtų vandens pavyzdžių. Tyrimas parodė, kad vandens kokybė priklauso nuo jame esančių mineralų bei aplinkos, per kurią vanduo teka. Tvenkinio ir upelio vandens rezultatai buvo tarpiniai.</a:t>
            </a:r>
            <a:endParaRPr lang="lt-LT" b="1" noProof="0" dirty="0"/>
          </a:p>
          <a:p>
            <a:pPr lvl="0" algn="ctr"/>
            <a:endParaRPr lang="lt-LT" noProof="0" dirty="0"/>
          </a:p>
        </p:txBody>
      </p:sp>
    </p:spTree>
    <p:extLst>
      <p:ext uri="{BB962C8B-B14F-4D97-AF65-F5344CB8AC3E}">
        <p14:creationId xmlns:p14="http://schemas.microsoft.com/office/powerpoint/2010/main" val="4122373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2" name="Title 1">
            <a:extLst>
              <a:ext uri="{FF2B5EF4-FFF2-40B4-BE49-F238E27FC236}">
                <a16:creationId xmlns:a16="http://schemas.microsoft.com/office/drawing/2014/main" id="{62D18D41-4CA6-D07F-F8C3-9B0F801C8C8E}"/>
              </a:ext>
            </a:extLst>
          </p:cNvPr>
          <p:cNvSpPr>
            <a:spLocks noGrp="1"/>
          </p:cNvSpPr>
          <p:nvPr>
            <p:ph type="title"/>
          </p:nvPr>
        </p:nvSpPr>
        <p:spPr>
          <a:xfrm>
            <a:off x="838201" y="365125"/>
            <a:ext cx="5251316" cy="1807305"/>
          </a:xfrm>
        </p:spPr>
        <p:txBody>
          <a:bodyPr vert="horz" lIns="91440" tIns="45720" rIns="91440" bIns="45720" rtlCol="0">
            <a:normAutofit/>
          </a:bodyPr>
          <a:lstStyle/>
          <a:p>
            <a:r>
              <a:rPr lang="lt-LT" sz="3100" b="1" i="1" noProof="0" dirty="0"/>
              <a:t>Jūros vandens tankis ir klampumas (palyginimas su gėlu vandeniu)</a:t>
            </a:r>
          </a:p>
        </p:txBody>
      </p:sp>
      <p:sp>
        <p:nvSpPr>
          <p:cNvPr id="3" name="Content Placeholder 2">
            <a:extLst>
              <a:ext uri="{FF2B5EF4-FFF2-40B4-BE49-F238E27FC236}">
                <a16:creationId xmlns:a16="http://schemas.microsoft.com/office/drawing/2014/main" id="{C665040D-8DA0-2E39-6514-8D5081D38DCA}"/>
              </a:ext>
            </a:extLst>
          </p:cNvPr>
          <p:cNvSpPr>
            <a:spLocks noGrp="1"/>
          </p:cNvSpPr>
          <p:nvPr>
            <p:ph idx="1"/>
          </p:nvPr>
        </p:nvSpPr>
        <p:spPr>
          <a:xfrm>
            <a:off x="698503" y="2172430"/>
            <a:ext cx="4619621" cy="3843666"/>
          </a:xfrm>
        </p:spPr>
        <p:txBody>
          <a:bodyPr vert="horz" lIns="91440" tIns="45720" rIns="91440" bIns="45720" rtlCol="0">
            <a:normAutofit/>
          </a:bodyPr>
          <a:lstStyle/>
          <a:p>
            <a:pPr marL="0" indent="0" algn="just">
              <a:lnSpc>
                <a:spcPct val="110000"/>
              </a:lnSpc>
              <a:buNone/>
            </a:pPr>
            <a:r>
              <a:rPr lang="lt-LT" sz="1900" b="1" noProof="0" dirty="0"/>
              <a:t>Tikslas </a:t>
            </a:r>
            <a:r>
              <a:rPr lang="lt-LT" sz="1900" noProof="0" dirty="0"/>
              <a:t>- nustatyti</a:t>
            </a:r>
            <a:r>
              <a:rPr lang="lt-LT" sz="1900" noProof="0" dirty="0">
                <a:ea typeface="+mn-lt"/>
                <a:cs typeface="+mn-lt"/>
              </a:rPr>
              <a:t>, kaip ištirpusios druskos ir mineralai (druskingumas) veikia fizines vandens savybes toje pačioje temperatūroje – tankį bei klampumą.</a:t>
            </a:r>
            <a:endParaRPr lang="lt-LT" sz="1900" noProof="0" dirty="0"/>
          </a:p>
          <a:p>
            <a:pPr marL="0" indent="0" algn="just">
              <a:lnSpc>
                <a:spcPct val="110000"/>
              </a:lnSpc>
              <a:buNone/>
            </a:pPr>
            <a:r>
              <a:rPr lang="lt-LT" sz="1900" b="1" noProof="0" dirty="0"/>
              <a:t>Hipotezė </a:t>
            </a:r>
            <a:r>
              <a:rPr lang="lt-LT" sz="1900" noProof="0" dirty="0"/>
              <a:t>- jūros</a:t>
            </a:r>
            <a:r>
              <a:rPr lang="lt-LT" sz="1900" noProof="0" dirty="0">
                <a:ea typeface="+mn-lt"/>
                <a:cs typeface="+mn-lt"/>
              </a:rPr>
              <a:t> vandens tankis ir klampumas toje pačioje temperatūroje yra didesnis nei gėlo vandens, kadangi jame yra ištirpusių druskų, kurios padidina skysčio masę, tankį ir klampumą.</a:t>
            </a:r>
          </a:p>
        </p:txBody>
      </p:sp>
      <p:pic>
        <p:nvPicPr>
          <p:cNvPr id="5" name="Picture 4">
            <a:extLst>
              <a:ext uri="{FF2B5EF4-FFF2-40B4-BE49-F238E27FC236}">
                <a16:creationId xmlns:a16="http://schemas.microsoft.com/office/drawing/2014/main" id="{14346EE7-0DBA-FE60-769B-1886468F8E76}"/>
              </a:ext>
            </a:extLst>
          </p:cNvPr>
          <p:cNvPicPr>
            <a:picLocks noChangeAspect="1"/>
          </p:cNvPicPr>
          <p:nvPr/>
        </p:nvPicPr>
        <p:blipFill>
          <a:blip r:embed="rId2" cstate="screen">
            <a:extLst>
              <a:ext uri="{28A0092B-C50C-407E-A947-70E740481C1C}">
                <a14:useLocalDpi xmlns:a14="http://schemas.microsoft.com/office/drawing/2010/main"/>
              </a:ext>
            </a:extLst>
          </a:blip>
          <a:srcRect r="-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3162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445B-FDC1-72BD-EE20-658BB33A531F}"/>
              </a:ext>
            </a:extLst>
          </p:cNvPr>
          <p:cNvSpPr>
            <a:spLocks noGrp="1"/>
          </p:cNvSpPr>
          <p:nvPr>
            <p:ph type="title"/>
          </p:nvPr>
        </p:nvSpPr>
        <p:spPr>
          <a:xfrm>
            <a:off x="5868557" y="1138036"/>
            <a:ext cx="5444382" cy="1402470"/>
          </a:xfrm>
        </p:spPr>
        <p:txBody>
          <a:bodyPr anchor="t">
            <a:normAutofit/>
          </a:bodyPr>
          <a:lstStyle/>
          <a:p>
            <a:pPr>
              <a:spcBef>
                <a:spcPts val="1000"/>
              </a:spcBef>
            </a:pPr>
            <a:r>
              <a:rPr lang="en-US" sz="3200" b="1" i="1"/>
              <a:t>I</a:t>
            </a:r>
            <a:endParaRPr lang="en-US" sz="3200"/>
          </a:p>
        </p:txBody>
      </p:sp>
      <p:pic>
        <p:nvPicPr>
          <p:cNvPr id="4" name="Picture 3">
            <a:extLst>
              <a:ext uri="{FF2B5EF4-FFF2-40B4-BE49-F238E27FC236}">
                <a16:creationId xmlns:a16="http://schemas.microsoft.com/office/drawing/2014/main" id="{183423D3-D384-3886-1C11-A1179EBEA162}"/>
              </a:ext>
            </a:extLst>
          </p:cNvPr>
          <p:cNvPicPr>
            <a:picLocks noChangeAspect="1"/>
          </p:cNvPicPr>
          <p:nvPr/>
        </p:nvPicPr>
        <p:blipFill>
          <a:blip r:embed="rId2" cstate="screen">
            <a:extLst>
              <a:ext uri="{28A0092B-C50C-407E-A947-70E740481C1C}">
                <a14:useLocalDpi xmlns:a14="http://schemas.microsoft.com/office/drawing/2010/main"/>
              </a:ext>
            </a:extLst>
          </a:blip>
          <a:srcRect r="-1"/>
          <a:stretch>
            <a:fillRect/>
          </a:stretch>
        </p:blipFill>
        <p:spPr>
          <a:xfrm>
            <a:off x="-4359" y="-4347"/>
            <a:ext cx="4897181" cy="6871146"/>
          </a:xfrm>
          <a:prstGeom prst="rect">
            <a:avLst/>
          </a:prstGeom>
        </p:spPr>
      </p:pic>
      <p:cxnSp>
        <p:nvCxnSpPr>
          <p:cNvPr id="26" name="Straight Connector 25">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398D4D8-472B-3991-3777-44BF600B0211}"/>
              </a:ext>
            </a:extLst>
          </p:cNvPr>
          <p:cNvSpPr>
            <a:spLocks noGrp="1"/>
          </p:cNvSpPr>
          <p:nvPr>
            <p:ph idx="1"/>
          </p:nvPr>
        </p:nvSpPr>
        <p:spPr>
          <a:xfrm>
            <a:off x="4892591" y="74216"/>
            <a:ext cx="7122428" cy="6785993"/>
          </a:xfrm>
          <a:solidFill>
            <a:schemeClr val="bg1"/>
          </a:solidFill>
        </p:spPr>
        <p:txBody>
          <a:bodyPr vert="horz" lIns="91440" tIns="45720" rIns="91440" bIns="45720" rtlCol="0" anchor="t">
            <a:noAutofit/>
          </a:bodyPr>
          <a:lstStyle/>
          <a:p>
            <a:pPr marL="0" indent="0" algn="just">
              <a:lnSpc>
                <a:spcPct val="110000"/>
              </a:lnSpc>
              <a:buNone/>
            </a:pPr>
            <a:r>
              <a:rPr lang="en-US" sz="1600" b="1" i="1" dirty="0">
                <a:latin typeface="Aptos"/>
              </a:rPr>
              <a:t>T</a:t>
            </a:r>
            <a:r>
              <a:rPr lang="lt-LT" sz="1600" b="1" i="1" dirty="0">
                <a:latin typeface="Aptos"/>
              </a:rPr>
              <a:t>yrimo priemonės</a:t>
            </a:r>
            <a:r>
              <a:rPr lang="lt-LT" sz="1600" dirty="0">
                <a:latin typeface="Aptos"/>
              </a:rPr>
              <a:t>: jūros vandens mėginys, distiliuoto vandens mėginys, svarstyklės, rutuliukas, termometras</a:t>
            </a:r>
          </a:p>
          <a:p>
            <a:pPr marL="0" indent="0" algn="just">
              <a:lnSpc>
                <a:spcPct val="110000"/>
              </a:lnSpc>
              <a:buNone/>
            </a:pPr>
            <a:r>
              <a:rPr lang="lt-LT" sz="1600" b="1" i="1" dirty="0">
                <a:latin typeface="Aptos"/>
              </a:rPr>
              <a:t>Darbo</a:t>
            </a:r>
            <a:r>
              <a:rPr lang="lt-LT" sz="1600" b="1" i="1" dirty="0">
                <a:latin typeface="Aptos"/>
                <a:ea typeface="+mn-lt"/>
                <a:cs typeface="+mn-lt"/>
              </a:rPr>
              <a:t> eiga</a:t>
            </a:r>
            <a:r>
              <a:rPr lang="lt-LT" sz="1600" b="1" dirty="0">
                <a:latin typeface="Aptos"/>
                <a:ea typeface="+mn-lt"/>
                <a:cs typeface="+mn-lt"/>
              </a:rPr>
              <a:t>: </a:t>
            </a:r>
          </a:p>
          <a:p>
            <a:pPr marL="0" indent="0" algn="just">
              <a:buNone/>
            </a:pPr>
            <a:r>
              <a:rPr lang="lt-LT" sz="1600" dirty="0">
                <a:latin typeface="Aptos"/>
                <a:ea typeface="+mn-lt"/>
                <a:cs typeface="+mn-lt"/>
              </a:rPr>
              <a:t>Paruošti jūros ir distiliuoto vandens mėginius, supilti juos į atskirus indus.</a:t>
            </a:r>
            <a:endParaRPr lang="lt-LT" sz="1600" dirty="0">
              <a:latin typeface="Aptos"/>
            </a:endParaRPr>
          </a:p>
          <a:p>
            <a:pPr marL="0" indent="0" algn="just">
              <a:buNone/>
            </a:pPr>
            <a:r>
              <a:rPr lang="lt-LT" sz="1600" dirty="0">
                <a:latin typeface="Aptos"/>
                <a:ea typeface="+mn-lt"/>
                <a:cs typeface="+mn-lt"/>
              </a:rPr>
              <a:t>Išmatuoti abiejų mėginių temperatūrą ir užtikrinti, kad ji būtų vienoda.</a:t>
            </a:r>
            <a:endParaRPr lang="lt-LT" sz="1600" dirty="0">
              <a:latin typeface="Aptos"/>
            </a:endParaRPr>
          </a:p>
          <a:p>
            <a:pPr marL="0" indent="0" algn="just">
              <a:buNone/>
            </a:pPr>
            <a:r>
              <a:rPr lang="lt-LT" sz="1600" b="1" dirty="0">
                <a:latin typeface="Aptos"/>
                <a:ea typeface="+mn-lt"/>
                <a:cs typeface="+mn-lt"/>
              </a:rPr>
              <a:t>Tankio nustatymas:</a:t>
            </a:r>
            <a:r>
              <a:rPr lang="lt-LT" sz="1600" dirty="0">
                <a:latin typeface="Aptos"/>
                <a:ea typeface="+mn-lt"/>
                <a:cs typeface="+mn-lt"/>
              </a:rPr>
              <a:t> Pasverti tuščią indą, įpilti žinomą vandens tūrį (pvz., 50 ml) ir dar kartą pasverti. Apskaičiuoti vandens masę ir nustatyti tankį pagal formulę </a:t>
            </a:r>
            <a:r>
              <a:rPr lang="lt-LT" sz="1600" b="1" dirty="0">
                <a:latin typeface="Aptos"/>
                <a:ea typeface="+mn-lt"/>
                <a:cs typeface="+mn-lt"/>
              </a:rPr>
              <a:t>ρ = m / V.</a:t>
            </a:r>
            <a:endParaRPr lang="lt-LT" sz="1600" dirty="0">
              <a:latin typeface="Aptos"/>
            </a:endParaRPr>
          </a:p>
          <a:p>
            <a:pPr marL="0" indent="0" algn="just">
              <a:buNone/>
            </a:pPr>
            <a:r>
              <a:rPr lang="lt-LT" sz="1600" b="1" dirty="0">
                <a:latin typeface="Aptos"/>
                <a:ea typeface="+mn-lt"/>
                <a:cs typeface="+mn-lt"/>
              </a:rPr>
              <a:t>Klampumo nustatymas:</a:t>
            </a:r>
            <a:r>
              <a:rPr lang="lt-LT" sz="1600" dirty="0">
                <a:latin typeface="Aptos"/>
                <a:ea typeface="+mn-lt"/>
                <a:cs typeface="+mn-lt"/>
              </a:rPr>
              <a:t> Įleisti rutuliuką į vandens mėginį. Išmatuoti laiką, per kurį rutuliukas nukrenta tam tikrą atstumą. Apskaičiuoti kritimo greitį pagal formulę </a:t>
            </a:r>
            <a:r>
              <a:rPr lang="lt-LT" sz="1600" b="1" dirty="0">
                <a:latin typeface="Aptos"/>
                <a:ea typeface="+mn-lt"/>
                <a:cs typeface="+mn-lt"/>
              </a:rPr>
              <a:t>v = s / t. </a:t>
            </a:r>
            <a:r>
              <a:rPr lang="lt-LT" sz="1600" dirty="0">
                <a:latin typeface="Aptos"/>
                <a:ea typeface="+mn-lt"/>
                <a:cs typeface="+mn-lt"/>
              </a:rPr>
              <a:t>Palyginti klampumą: kuo mažesnis greitis, tuo didesnis klampumas.</a:t>
            </a:r>
            <a:endParaRPr lang="lt-LT" sz="1600" dirty="0">
              <a:latin typeface="Aptos"/>
            </a:endParaRPr>
          </a:p>
          <a:p>
            <a:pPr marL="0" indent="0" algn="just">
              <a:buNone/>
            </a:pPr>
            <a:r>
              <a:rPr lang="lt-LT" sz="1600" b="1" i="1" dirty="0"/>
              <a:t>Išvados:</a:t>
            </a:r>
            <a:endParaRPr lang="lt-LT" sz="1600" dirty="0"/>
          </a:p>
          <a:p>
            <a:pPr marL="0" indent="0" algn="just">
              <a:buNone/>
            </a:pPr>
            <a:r>
              <a:rPr lang="lt-LT" sz="1600" dirty="0">
                <a:latin typeface="Aptos"/>
                <a:ea typeface="+mn-lt"/>
                <a:cs typeface="+mn-lt"/>
              </a:rPr>
              <a:t>Hipotezė pasitvirtino. 20 °C temperatūros jūros vandens tankis – 1,0058 g/cm³, o gėlo vandens tokioje pačioje temperatūroje – 0,99 g/cm³. 20 °C temperatūros jūros vandens klampumas – 1,03 </a:t>
            </a:r>
            <a:r>
              <a:rPr lang="lt-LT" sz="1600" dirty="0" err="1">
                <a:latin typeface="Aptos"/>
                <a:ea typeface="+mn-lt"/>
                <a:cs typeface="+mn-lt"/>
              </a:rPr>
              <a:t>mPas</a:t>
            </a:r>
            <a:r>
              <a:rPr lang="lt-LT" sz="1600" dirty="0">
                <a:latin typeface="Aptos"/>
                <a:ea typeface="+mn-lt"/>
                <a:cs typeface="+mn-lt"/>
              </a:rPr>
              <a:t> o gėlo vandens – 1,00 </a:t>
            </a:r>
            <a:r>
              <a:rPr lang="lt-LT" sz="1600" dirty="0" err="1">
                <a:latin typeface="Aptos"/>
                <a:ea typeface="+mn-lt"/>
                <a:cs typeface="+mn-lt"/>
              </a:rPr>
              <a:t>mPas</a:t>
            </a:r>
            <a:r>
              <a:rPr lang="lt-LT" sz="1600" dirty="0">
                <a:latin typeface="Aptos"/>
                <a:ea typeface="+mn-lt"/>
                <a:cs typeface="+mn-lt"/>
              </a:rPr>
              <a:t>. Gauti rezultatai rodo, jog ištirpusios druskos ir kitos priemaišos didina tiek tankį, tiek klampumą. Padidėjęs klampumas gali lėtinti medžiagų sklaidą vandenyje, todėl teršalai gali ilgiau išsilaikyti ir kauptis, darydami poveikį vandens ekosistemai.</a:t>
            </a:r>
          </a:p>
          <a:p>
            <a:pPr marL="0" indent="0">
              <a:lnSpc>
                <a:spcPct val="110000"/>
              </a:lnSpc>
              <a:buNone/>
            </a:pPr>
            <a:endParaRPr lang="en-US" sz="1400" b="1" dirty="0"/>
          </a:p>
          <a:p>
            <a:pPr marL="0" indent="0">
              <a:lnSpc>
                <a:spcPct val="110000"/>
              </a:lnSpc>
              <a:buNone/>
            </a:pPr>
            <a:endParaRPr lang="en-US" sz="800" b="1" dirty="0"/>
          </a:p>
          <a:p>
            <a:pPr marL="0" indent="0">
              <a:lnSpc>
                <a:spcPct val="110000"/>
              </a:lnSpc>
              <a:buNone/>
            </a:pPr>
            <a:endParaRPr lang="en-US" sz="800" dirty="0"/>
          </a:p>
          <a:p>
            <a:pPr marL="0" indent="0">
              <a:lnSpc>
                <a:spcPct val="110000"/>
              </a:lnSpc>
              <a:buNone/>
            </a:pPr>
            <a:endParaRPr lang="en-US" sz="800" dirty="0"/>
          </a:p>
          <a:p>
            <a:pPr marL="0" indent="0">
              <a:lnSpc>
                <a:spcPct val="110000"/>
              </a:lnSpc>
              <a:buNone/>
            </a:pPr>
            <a:endParaRPr lang="en-US" sz="800" dirty="0"/>
          </a:p>
        </p:txBody>
      </p:sp>
    </p:spTree>
    <p:extLst>
      <p:ext uri="{BB962C8B-B14F-4D97-AF65-F5344CB8AC3E}">
        <p14:creationId xmlns:p14="http://schemas.microsoft.com/office/powerpoint/2010/main" val="54435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F99DF5-4510-7C4C-62C9-D6AD0CE937F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726751"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pic>
        <p:nvPicPr>
          <p:cNvPr id="7" name="Paveikslėlis 6" descr="Paveikslėlis, kuriame yra Plastikinis maišelis, Atliekų konteineris, dėžė, plastikas&#10;&#10;Dirbtinio intelekto sugeneruotas turinys gali būti neteisingas.">
            <a:extLst>
              <a:ext uri="{FF2B5EF4-FFF2-40B4-BE49-F238E27FC236}">
                <a16:creationId xmlns:a16="http://schemas.microsoft.com/office/drawing/2014/main" id="{9C3A6866-009E-2B63-4A6D-56652AE9D9A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sp>
        <p:nvSpPr>
          <p:cNvPr id="2" name="Pavadinimas 1">
            <a:extLst>
              <a:ext uri="{FF2B5EF4-FFF2-40B4-BE49-F238E27FC236}">
                <a16:creationId xmlns:a16="http://schemas.microsoft.com/office/drawing/2014/main" id="{7E9CAC23-668F-0758-5B23-29CF63944B18}"/>
              </a:ext>
            </a:extLst>
          </p:cNvPr>
          <p:cNvSpPr>
            <a:spLocks noGrp="1"/>
          </p:cNvSpPr>
          <p:nvPr>
            <p:ph type="title"/>
          </p:nvPr>
        </p:nvSpPr>
        <p:spPr>
          <a:xfrm>
            <a:off x="160926" y="526429"/>
            <a:ext cx="3798417" cy="1281390"/>
          </a:xfrm>
        </p:spPr>
        <p:txBody>
          <a:bodyPr anchor="ctr">
            <a:noAutofit/>
          </a:bodyPr>
          <a:lstStyle/>
          <a:p>
            <a:r>
              <a:rPr lang="lt-LT" sz="3200" b="1" i="1"/>
              <a:t>Jūros vandens plūdurumas(palyginimas su gėlu vandeniu)</a:t>
            </a:r>
          </a:p>
        </p:txBody>
      </p:sp>
      <p:sp>
        <p:nvSpPr>
          <p:cNvPr id="3" name="Turinio vietos rezervavimo ženklas 2">
            <a:extLst>
              <a:ext uri="{FF2B5EF4-FFF2-40B4-BE49-F238E27FC236}">
                <a16:creationId xmlns:a16="http://schemas.microsoft.com/office/drawing/2014/main" id="{CEE5303F-D62E-84C8-4213-36E3C7C3B8E0}"/>
              </a:ext>
            </a:extLst>
          </p:cNvPr>
          <p:cNvSpPr>
            <a:spLocks noGrp="1"/>
          </p:cNvSpPr>
          <p:nvPr>
            <p:ph idx="1"/>
          </p:nvPr>
        </p:nvSpPr>
        <p:spPr>
          <a:xfrm>
            <a:off x="160926" y="2258171"/>
            <a:ext cx="4251198" cy="3918792"/>
          </a:xfrm>
        </p:spPr>
        <p:txBody>
          <a:bodyPr vert="horz" lIns="91440" tIns="45720" rIns="91440" bIns="45720" rtlCol="0" anchor="t">
            <a:normAutofit/>
          </a:bodyPr>
          <a:lstStyle/>
          <a:p>
            <a:pPr marL="0" indent="0">
              <a:buNone/>
            </a:pPr>
            <a:r>
              <a:rPr lang="lt-LT" sz="1800" b="1" i="1">
                <a:latin typeface="Aptos"/>
              </a:rPr>
              <a:t>Tikslas</a:t>
            </a:r>
            <a:r>
              <a:rPr lang="lt-LT" sz="1800">
                <a:latin typeface="Aptos"/>
              </a:rPr>
              <a:t>-išsiaiškinti, kuriame vandenyje plūdurumo jėga yra didesnė, nustatant, kuris folijos laivelis išlaiko didesnį svorį plytelių.</a:t>
            </a:r>
          </a:p>
          <a:p>
            <a:pPr marL="0" indent="0">
              <a:buNone/>
            </a:pPr>
            <a:r>
              <a:rPr lang="lt-LT" sz="1800" b="1" i="1">
                <a:latin typeface="Aptos"/>
              </a:rPr>
              <a:t>Hipotezė </a:t>
            </a:r>
            <a:r>
              <a:rPr lang="lt-LT" sz="1800" b="1" i="1">
                <a:latin typeface="Aptos"/>
                <a:ea typeface="+mn-lt"/>
                <a:cs typeface="+mn-lt"/>
              </a:rPr>
              <a:t>- </a:t>
            </a:r>
            <a:r>
              <a:rPr lang="lt-LT" sz="1800">
                <a:latin typeface="Aptos"/>
                <a:ea typeface="+mn-lt"/>
                <a:cs typeface="+mn-lt"/>
              </a:rPr>
              <a:t>manoma, jog Baltijos jūros vanduo leis laiveliui išlaikyti didesnį kiekį plytelių nei paprastas vanduo.</a:t>
            </a:r>
          </a:p>
          <a:p>
            <a:pPr marL="0" indent="0">
              <a:buNone/>
            </a:pPr>
            <a:r>
              <a:rPr lang="lt-LT" sz="1800" b="1" i="1">
                <a:latin typeface="Aptos"/>
              </a:rPr>
              <a:t>Darbo priemonės- </a:t>
            </a:r>
            <a:r>
              <a:rPr lang="lt-LT" sz="1800">
                <a:latin typeface="Aptos"/>
              </a:rPr>
              <a:t>du</a:t>
            </a:r>
            <a:r>
              <a:rPr lang="lt-LT" sz="1800">
                <a:latin typeface="Aptos"/>
                <a:ea typeface="+mn-lt"/>
                <a:cs typeface="+mn-lt"/>
              </a:rPr>
              <a:t> vandens indai, folijos laiveliai, iš plastiko plytelės, gėlas vanduo, jūros vanduo.</a:t>
            </a:r>
            <a:endParaRPr lang="lt-LT" sz="1800">
              <a:latin typeface="Aptos"/>
            </a:endParaRPr>
          </a:p>
          <a:p>
            <a:pPr marL="0" indent="0">
              <a:buNone/>
            </a:pPr>
            <a:endParaRPr lang="lt-LT" sz="1600" b="1" i="1">
              <a:latin typeface="Aptos"/>
            </a:endParaRPr>
          </a:p>
        </p:txBody>
      </p:sp>
    </p:spTree>
    <p:extLst>
      <p:ext uri="{BB962C8B-B14F-4D97-AF65-F5344CB8AC3E}">
        <p14:creationId xmlns:p14="http://schemas.microsoft.com/office/powerpoint/2010/main" val="428232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D9FE50-6687-41D9-DFAE-E2ABC89A753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icture 4">
            <a:extLst>
              <a:ext uri="{FF2B5EF4-FFF2-40B4-BE49-F238E27FC236}">
                <a16:creationId xmlns:a16="http://schemas.microsoft.com/office/drawing/2014/main" id="{A448DA5E-74E9-3DE6-47E1-C48B7B6606A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62925"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7" name="TextBox 6">
            <a:extLst>
              <a:ext uri="{FF2B5EF4-FFF2-40B4-BE49-F238E27FC236}">
                <a16:creationId xmlns:a16="http://schemas.microsoft.com/office/drawing/2014/main" id="{FB6FD6B5-4EE2-D50A-08C9-371A1CB7B03E}"/>
              </a:ext>
            </a:extLst>
          </p:cNvPr>
          <p:cNvSpPr txBox="1"/>
          <p:nvPr/>
        </p:nvSpPr>
        <p:spPr>
          <a:xfrm>
            <a:off x="0" y="226391"/>
            <a:ext cx="3754782" cy="66322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dirty="0">
                <a:latin typeface="Aptos"/>
              </a:rPr>
              <a:t>Darbo eiga:</a:t>
            </a:r>
            <a:endParaRPr lang="lt-LT" dirty="0">
              <a:latin typeface="Aptos"/>
            </a:endParaRPr>
          </a:p>
          <a:p>
            <a:r>
              <a:rPr lang="lt-LT" dirty="0">
                <a:latin typeface="Aptos"/>
              </a:rPr>
              <a:t>1.Į du vienodo dydžio indus pripilti paprasto ir jūros vandens.</a:t>
            </a:r>
          </a:p>
          <a:p>
            <a:pPr lvl="0"/>
            <a:r>
              <a:rPr lang="lt-LT" dirty="0">
                <a:latin typeface="Aptos"/>
              </a:rPr>
              <a:t>2.Iš vienodo kiekio folijos padaryti laivelius ir juos paplukdyti vandenyje.</a:t>
            </a:r>
          </a:p>
          <a:p>
            <a:r>
              <a:rPr lang="lt-LT" dirty="0">
                <a:latin typeface="Aptos"/>
              </a:rPr>
              <a:t>3.Į laivelius dėti plyteles ir stebėti, kokiame vandenyje laiveliai nuskęsta greičiau.</a:t>
            </a:r>
          </a:p>
          <a:p>
            <a:r>
              <a:rPr lang="lt-LT" b="1" dirty="0">
                <a:latin typeface="Aptos"/>
              </a:rPr>
              <a:t>Išvados:</a:t>
            </a:r>
          </a:p>
          <a:p>
            <a:r>
              <a:rPr lang="lt-LT" dirty="0">
                <a:latin typeface="Aptos"/>
                <a:ea typeface="+mn-lt"/>
                <a:cs typeface="+mn-lt"/>
              </a:rPr>
              <a:t>Hipotezė pasitvirtino. Folijos laivelis gėlame vandenyje išlaikė 5 plyteles, o jūros vandenyje – 7.</a:t>
            </a:r>
            <a:endParaRPr lang="lt-LT" dirty="0">
              <a:latin typeface="Aptos"/>
            </a:endParaRPr>
          </a:p>
          <a:p>
            <a:r>
              <a:rPr lang="lt-LT" dirty="0">
                <a:latin typeface="Aptos"/>
                <a:ea typeface="+mn-lt"/>
                <a:cs typeface="+mn-lt"/>
              </a:rPr>
              <a:t>Taip yra todėl, kad jūros vandenyje yra ištirpusių druskų ir kitų priemaišų, dėl kurių jo tankis didesnis.</a:t>
            </a:r>
            <a:endParaRPr lang="lt-LT" dirty="0">
              <a:latin typeface="Aptos"/>
            </a:endParaRPr>
          </a:p>
          <a:p>
            <a:r>
              <a:rPr lang="lt-LT" dirty="0">
                <a:latin typeface="Aptos"/>
                <a:ea typeface="+mn-lt"/>
                <a:cs typeface="+mn-lt"/>
              </a:rPr>
              <a:t>Didesnio tankio skystis sukuria didesnę </a:t>
            </a:r>
            <a:r>
              <a:rPr lang="lt-LT" dirty="0" err="1">
                <a:latin typeface="Aptos"/>
                <a:ea typeface="+mn-lt"/>
                <a:cs typeface="+mn-lt"/>
              </a:rPr>
              <a:t>plūdurumo</a:t>
            </a:r>
            <a:r>
              <a:rPr lang="lt-LT" dirty="0">
                <a:latin typeface="Aptos"/>
                <a:ea typeface="+mn-lt"/>
                <a:cs typeface="+mn-lt"/>
              </a:rPr>
              <a:t> jėgą, todėl daiktai jame lengviau laikosi paviršiuje.</a:t>
            </a:r>
            <a:endParaRPr lang="lt-LT" dirty="0">
              <a:latin typeface="Aptos"/>
            </a:endParaRPr>
          </a:p>
          <a:p>
            <a:endParaRPr lang="lt-LT" sz="1600" b="1" dirty="0">
              <a:latin typeface="Aptos"/>
            </a:endParaRPr>
          </a:p>
          <a:p>
            <a:pPr algn="ctr"/>
            <a:endParaRPr lang="en-US" dirty="0"/>
          </a:p>
        </p:txBody>
      </p:sp>
    </p:spTree>
    <p:extLst>
      <p:ext uri="{BB962C8B-B14F-4D97-AF65-F5344CB8AC3E}">
        <p14:creationId xmlns:p14="http://schemas.microsoft.com/office/powerpoint/2010/main" val="4176839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aveikslėlis 5" descr="Paveikslėlis, kuriame yra valgomieji reikmenys, Permatoma medžiaga, žemė, vaza&#10;&#10;Dirbtinio intelekto sugeneruotas turinys gali būti neteisingas.">
            <a:extLst>
              <a:ext uri="{FF2B5EF4-FFF2-40B4-BE49-F238E27FC236}">
                <a16:creationId xmlns:a16="http://schemas.microsoft.com/office/drawing/2014/main" id="{91C72D49-E6A3-59A2-7310-FC767E2D9B7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BC378647-FC7D-F0E6-420E-D02E9D1CAC22}"/>
              </a:ext>
            </a:extLst>
          </p:cNvPr>
          <p:cNvSpPr>
            <a:spLocks noGrp="1"/>
          </p:cNvSpPr>
          <p:nvPr>
            <p:ph type="title"/>
          </p:nvPr>
        </p:nvSpPr>
        <p:spPr>
          <a:xfrm>
            <a:off x="562113" y="265734"/>
            <a:ext cx="4782971" cy="2054520"/>
          </a:xfrm>
        </p:spPr>
        <p:txBody>
          <a:bodyPr>
            <a:noAutofit/>
          </a:bodyPr>
          <a:lstStyle/>
          <a:p>
            <a:r>
              <a:rPr lang="lt-LT" sz="3200" b="1" i="1"/>
              <a:t>Jūros vandens paviršiaus įtempimas(palyginimas su gėlu vandeniu)</a:t>
            </a:r>
          </a:p>
        </p:txBody>
      </p:sp>
      <p:sp>
        <p:nvSpPr>
          <p:cNvPr id="3" name="Turinio vietos rezervavimo ženklas 2">
            <a:extLst>
              <a:ext uri="{FF2B5EF4-FFF2-40B4-BE49-F238E27FC236}">
                <a16:creationId xmlns:a16="http://schemas.microsoft.com/office/drawing/2014/main" id="{D4F889E3-B0E6-CC9F-568D-6B891F479A91}"/>
              </a:ext>
            </a:extLst>
          </p:cNvPr>
          <p:cNvSpPr>
            <a:spLocks noGrp="1"/>
          </p:cNvSpPr>
          <p:nvPr>
            <p:ph idx="1"/>
          </p:nvPr>
        </p:nvSpPr>
        <p:spPr>
          <a:xfrm>
            <a:off x="164548" y="2169158"/>
            <a:ext cx="4308102" cy="4074066"/>
          </a:xfrm>
        </p:spPr>
        <p:txBody>
          <a:bodyPr vert="horz" lIns="91440" tIns="45720" rIns="91440" bIns="45720" rtlCol="0" anchor="t">
            <a:normAutofit/>
          </a:bodyPr>
          <a:lstStyle/>
          <a:p>
            <a:pPr marL="0" indent="0">
              <a:lnSpc>
                <a:spcPct val="110000"/>
              </a:lnSpc>
              <a:buNone/>
            </a:pPr>
            <a:r>
              <a:rPr lang="lt-LT" sz="1700" b="1" dirty="0">
                <a:latin typeface="Aptos"/>
              </a:rPr>
              <a:t>Tikslas</a:t>
            </a:r>
            <a:r>
              <a:rPr lang="lt-LT" sz="1700" dirty="0">
                <a:latin typeface="Aptos"/>
              </a:rPr>
              <a:t>-susipažinti</a:t>
            </a:r>
            <a:r>
              <a:rPr lang="lt-LT" sz="1700" dirty="0">
                <a:latin typeface="Aptos"/>
                <a:ea typeface="+mn-lt"/>
                <a:cs typeface="+mn-lt"/>
              </a:rPr>
              <a:t> su skysčio paviršiaus įtempimo susidarymo mechanizmu, išsiaiškinti, kurio vandens – gėlo ar jūros – paviršiaus įtempimas yra stipresnis.</a:t>
            </a:r>
            <a:endParaRPr lang="en-US" dirty="0">
              <a:latin typeface="Aptos"/>
              <a:ea typeface="+mn-lt"/>
              <a:cs typeface="+mn-lt"/>
            </a:endParaRPr>
          </a:p>
          <a:p>
            <a:pPr marL="0" indent="0">
              <a:buNone/>
            </a:pPr>
            <a:r>
              <a:rPr lang="lt-LT" sz="1700" b="1" dirty="0">
                <a:latin typeface="Aptos"/>
              </a:rPr>
              <a:t>Hipotezė</a:t>
            </a:r>
            <a:r>
              <a:rPr lang="lt-LT" sz="1700" dirty="0">
                <a:latin typeface="Aptos"/>
              </a:rPr>
              <a:t>-manoma</a:t>
            </a:r>
            <a:r>
              <a:rPr lang="lt-LT" sz="1700" dirty="0">
                <a:latin typeface="Aptos"/>
                <a:ea typeface="+mn-lt"/>
                <a:cs typeface="+mn-lt"/>
              </a:rPr>
              <a:t>, kad jūros vanduo išlaikys daugiau sąvaržėlių, ilgesnį laiko tarpą,  nes  druskų jonai sustiprina vandens molekulių tarpusavio sąveiką, todėl paviršius tampa tvirtesnis.</a:t>
            </a:r>
            <a:endParaRPr lang="lt-LT" dirty="0">
              <a:latin typeface="Aptos"/>
              <a:ea typeface="+mn-lt"/>
              <a:cs typeface="+mn-lt"/>
            </a:endParaRPr>
          </a:p>
          <a:p>
            <a:pPr marL="0" indent="0">
              <a:buNone/>
            </a:pPr>
            <a:r>
              <a:rPr lang="lt-LT" sz="1800" b="1" dirty="0">
                <a:latin typeface="Aptos"/>
              </a:rPr>
              <a:t>Darbo priemonės</a:t>
            </a:r>
            <a:r>
              <a:rPr lang="lt-LT" sz="1800" dirty="0">
                <a:latin typeface="Aptos"/>
              </a:rPr>
              <a:t>: vanduo, skaidrus indelis, sąvaržėlės, adata.</a:t>
            </a:r>
            <a:endParaRPr lang="lt-LT" dirty="0"/>
          </a:p>
          <a:p>
            <a:pPr marL="0" indent="0">
              <a:lnSpc>
                <a:spcPct val="110000"/>
              </a:lnSpc>
              <a:buNone/>
            </a:pPr>
            <a:endParaRPr lang="lt-LT" sz="1700" dirty="0"/>
          </a:p>
        </p:txBody>
      </p:sp>
    </p:spTree>
    <p:extLst>
      <p:ext uri="{BB962C8B-B14F-4D97-AF65-F5344CB8AC3E}">
        <p14:creationId xmlns:p14="http://schemas.microsoft.com/office/powerpoint/2010/main" val="3608716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veikslėlis 4" descr="Paveikslėlis, kuriame yra butelis, valgomieji reikmenys, Plastikinis butelis, gėrimas&#10;&#10;Dirbtinio intelekto sugeneruotas turinys gali būti neteisingas.">
            <a:extLst>
              <a:ext uri="{FF2B5EF4-FFF2-40B4-BE49-F238E27FC236}">
                <a16:creationId xmlns:a16="http://schemas.microsoft.com/office/drawing/2014/main" id="{D7DAEBC2-7216-15A5-7ABA-0AEEA22FAA7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4" name="Paveikslėlis 3" descr="Paveikslėlis, kuriame yra dubuo, valgomieji reikmenys, Valgymo indai, keraminis&#10;&#10;Dirbtinio intelekto sugeneruotas turinys gali būti neteisingas.">
            <a:extLst>
              <a:ext uri="{FF2B5EF4-FFF2-40B4-BE49-F238E27FC236}">
                <a16:creationId xmlns:a16="http://schemas.microsoft.com/office/drawing/2014/main" id="{7A298376-DDD4-3EAF-3716-8D45B17B503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51882"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3" name="Turinio vietos rezervavimo ženklas 2">
            <a:extLst>
              <a:ext uri="{FF2B5EF4-FFF2-40B4-BE49-F238E27FC236}">
                <a16:creationId xmlns:a16="http://schemas.microsoft.com/office/drawing/2014/main" id="{204E49E1-41C6-0930-1494-333BE54E635E}"/>
              </a:ext>
            </a:extLst>
          </p:cNvPr>
          <p:cNvSpPr>
            <a:spLocks noGrp="1"/>
          </p:cNvSpPr>
          <p:nvPr>
            <p:ph idx="1"/>
          </p:nvPr>
        </p:nvSpPr>
        <p:spPr>
          <a:xfrm>
            <a:off x="-4726" y="667450"/>
            <a:ext cx="3875719" cy="6558181"/>
          </a:xfrm>
        </p:spPr>
        <p:txBody>
          <a:bodyPr vert="horz" lIns="91440" tIns="45720" rIns="91440" bIns="45720" rtlCol="0" anchor="t">
            <a:noAutofit/>
          </a:bodyPr>
          <a:lstStyle/>
          <a:p>
            <a:pPr>
              <a:buNone/>
            </a:pPr>
            <a:r>
              <a:rPr lang="lt-LT" sz="1600" b="1">
                <a:latin typeface="Aptos"/>
                <a:ea typeface="+mn-lt"/>
                <a:cs typeface="+mn-lt"/>
              </a:rPr>
              <a:t>Darbo eiga</a:t>
            </a:r>
            <a:r>
              <a:rPr lang="lt-LT">
                <a:latin typeface="Aptos"/>
                <a:ea typeface="+mn-lt"/>
                <a:cs typeface="+mn-lt"/>
              </a:rPr>
              <a:t>:</a:t>
            </a:r>
          </a:p>
          <a:p>
            <a:pPr>
              <a:buNone/>
            </a:pPr>
            <a:r>
              <a:rPr lang="lt-LT" sz="1600">
                <a:latin typeface="Aptos"/>
                <a:ea typeface="+mn-lt"/>
                <a:cs typeface="+mn-lt"/>
              </a:rPr>
              <a:t>Pripilti vandens į dvi stiklines.</a:t>
            </a:r>
            <a:endParaRPr lang="lt-LT">
              <a:latin typeface="Aptos"/>
              <a:ea typeface="+mn-lt"/>
              <a:cs typeface="+mn-lt"/>
            </a:endParaRPr>
          </a:p>
          <a:p>
            <a:pPr marL="0" indent="0">
              <a:buNone/>
            </a:pPr>
            <a:r>
              <a:rPr lang="lt-LT" sz="1600">
                <a:latin typeface="Aptos"/>
                <a:ea typeface="+mn-lt"/>
                <a:cs typeface="+mn-lt"/>
              </a:rPr>
              <a:t>Dėti sąvaržėles ant vandens paviršiaus, kol jos nuskęs.</a:t>
            </a:r>
            <a:endParaRPr lang="lt-LT">
              <a:latin typeface="Aptos"/>
            </a:endParaRPr>
          </a:p>
          <a:p>
            <a:pPr marL="0" indent="0">
              <a:buNone/>
            </a:pPr>
            <a:r>
              <a:rPr lang="lt-LT" sz="1600">
                <a:latin typeface="Aptos"/>
                <a:ea typeface="+mn-lt"/>
                <a:cs typeface="+mn-lt"/>
              </a:rPr>
              <a:t>Užfiksuoti gautus rezultatus.</a:t>
            </a:r>
            <a:endParaRPr lang="lt-LT" sz="1600">
              <a:latin typeface="Aptos"/>
            </a:endParaRPr>
          </a:p>
          <a:p>
            <a:pPr marL="0" indent="0">
              <a:buNone/>
            </a:pPr>
            <a:r>
              <a:rPr lang="lt-LT" sz="1600" b="1">
                <a:latin typeface="Aptos"/>
              </a:rPr>
              <a:t>Išvados: </a:t>
            </a:r>
            <a:r>
              <a:rPr lang="lt-LT" sz="1600">
                <a:latin typeface="Aptos"/>
              </a:rPr>
              <a:t>Hipotezė</a:t>
            </a:r>
            <a:r>
              <a:rPr lang="lt-LT" sz="1600">
                <a:latin typeface="Aptos"/>
                <a:ea typeface="+mn-lt"/>
                <a:cs typeface="+mn-lt"/>
              </a:rPr>
              <a:t> pasitvirtino.</a:t>
            </a:r>
          </a:p>
          <a:p>
            <a:pPr marL="0" indent="0">
              <a:buNone/>
            </a:pPr>
            <a:r>
              <a:rPr lang="lt-LT" sz="1600">
                <a:latin typeface="Aptos"/>
                <a:ea typeface="+mn-lt"/>
                <a:cs typeface="+mn-lt"/>
              </a:rPr>
              <a:t>Jūros vandens paviršius išlaikė daugiau sąvaržėlių nei gėlo vandens paviršius.</a:t>
            </a:r>
            <a:endParaRPr lang="lt-LT">
              <a:latin typeface="Aptos"/>
            </a:endParaRPr>
          </a:p>
          <a:p>
            <a:pPr marL="0" indent="0">
              <a:buNone/>
            </a:pPr>
            <a:r>
              <a:rPr lang="lt-LT" sz="1600">
                <a:latin typeface="Aptos"/>
                <a:ea typeface="+mn-lt"/>
                <a:cs typeface="+mn-lt"/>
              </a:rPr>
              <a:t>Dedant 6-ąją sąvaržėlę ant gėlo vandens paviršiaus, įtempimas suiro ir sąvaržėlės nuskendo, o tuo tarpu jūros vandens paviršius išlaikė 8 sąvaržėles ilgą laiką.</a:t>
            </a:r>
            <a:endParaRPr lang="lt-LT">
              <a:latin typeface="Aptos"/>
              <a:ea typeface="+mn-lt"/>
              <a:cs typeface="+mn-lt"/>
            </a:endParaRPr>
          </a:p>
          <a:p>
            <a:pPr marL="0" indent="0">
              <a:buNone/>
            </a:pPr>
            <a:r>
              <a:rPr lang="lt-LT" sz="1600">
                <a:latin typeface="Aptos"/>
                <a:ea typeface="+mn-lt"/>
                <a:cs typeface="+mn-lt"/>
              </a:rPr>
              <a:t>Tai parodo, jog druskos ir kitos priemaišos sustiprina vandens paviršiaus įtempimą.</a:t>
            </a:r>
            <a:endParaRPr lang="lt-LT">
              <a:latin typeface="Aptos"/>
              <a:ea typeface="+mn-lt"/>
              <a:cs typeface="+mn-lt"/>
            </a:endParaRPr>
          </a:p>
          <a:p>
            <a:pPr marL="0" indent="0">
              <a:buNone/>
            </a:pPr>
            <a:endParaRPr lang="lt-LT" sz="1600"/>
          </a:p>
        </p:txBody>
      </p:sp>
    </p:spTree>
    <p:extLst>
      <p:ext uri="{BB962C8B-B14F-4D97-AF65-F5344CB8AC3E}">
        <p14:creationId xmlns:p14="http://schemas.microsoft.com/office/powerpoint/2010/main" val="4151178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93E133-FC08-EB69-5C1B-95BF75676D7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4" name="Picture 3">
            <a:extLst>
              <a:ext uri="{FF2B5EF4-FFF2-40B4-BE49-F238E27FC236}">
                <a16:creationId xmlns:a16="http://schemas.microsoft.com/office/drawing/2014/main" id="{29031EB5-D560-3027-E468-CEEAF23DA14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56943"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2" name="Pavadinimas 1">
            <a:extLst>
              <a:ext uri="{FF2B5EF4-FFF2-40B4-BE49-F238E27FC236}">
                <a16:creationId xmlns:a16="http://schemas.microsoft.com/office/drawing/2014/main" id="{28D680E1-D3AF-E886-9C16-293DBB0D762F}"/>
              </a:ext>
            </a:extLst>
          </p:cNvPr>
          <p:cNvSpPr>
            <a:spLocks noGrp="1"/>
          </p:cNvSpPr>
          <p:nvPr>
            <p:ph type="title"/>
          </p:nvPr>
        </p:nvSpPr>
        <p:spPr>
          <a:xfrm>
            <a:off x="216143" y="460169"/>
            <a:ext cx="3036417" cy="1546432"/>
          </a:xfrm>
        </p:spPr>
        <p:txBody>
          <a:bodyPr anchor="ctr">
            <a:noAutofit/>
          </a:bodyPr>
          <a:lstStyle/>
          <a:p>
            <a:r>
              <a:rPr lang="lt-LT" sz="2800" b="1" i="1"/>
              <a:t>Nitratų kiekio Rąžės upelyje ir jūros vandenyje tyrimas</a:t>
            </a:r>
          </a:p>
        </p:txBody>
      </p:sp>
      <p:sp>
        <p:nvSpPr>
          <p:cNvPr id="3" name="Turinio vietos rezervavimo ženklas 2">
            <a:extLst>
              <a:ext uri="{FF2B5EF4-FFF2-40B4-BE49-F238E27FC236}">
                <a16:creationId xmlns:a16="http://schemas.microsoft.com/office/drawing/2014/main" id="{ED62711A-B6ED-0675-16F2-F48195743840}"/>
              </a:ext>
            </a:extLst>
          </p:cNvPr>
          <p:cNvSpPr>
            <a:spLocks noGrp="1"/>
          </p:cNvSpPr>
          <p:nvPr>
            <p:ph idx="1"/>
          </p:nvPr>
        </p:nvSpPr>
        <p:spPr>
          <a:xfrm>
            <a:off x="14439" y="2138153"/>
            <a:ext cx="3801499" cy="4400645"/>
          </a:xfrm>
        </p:spPr>
        <p:txBody>
          <a:bodyPr vert="horz" lIns="91440" tIns="45720" rIns="91440" bIns="45720" rtlCol="0" anchor="t">
            <a:normAutofit/>
          </a:bodyPr>
          <a:lstStyle/>
          <a:p>
            <a:pPr marL="0" indent="0">
              <a:buNone/>
            </a:pPr>
            <a:r>
              <a:rPr lang="lt-LT" sz="1800" b="1">
                <a:latin typeface="Aptos"/>
              </a:rPr>
              <a:t>Tikslas</a:t>
            </a:r>
            <a:r>
              <a:rPr lang="lt-LT" sz="1800">
                <a:latin typeface="Aptos"/>
              </a:rPr>
              <a:t>-ištirti nitratų kiekį rąžės upelyje ir jūros vandenyje.</a:t>
            </a:r>
            <a:endParaRPr lang="en-US" sz="1800">
              <a:latin typeface="Aptos"/>
            </a:endParaRPr>
          </a:p>
          <a:p>
            <a:pPr marL="0" indent="0">
              <a:buNone/>
            </a:pPr>
            <a:r>
              <a:rPr lang="lt-LT" sz="1800" b="1">
                <a:latin typeface="Aptos"/>
              </a:rPr>
              <a:t>Hipotezė</a:t>
            </a:r>
            <a:r>
              <a:rPr lang="lt-LT" sz="1800">
                <a:latin typeface="Aptos"/>
              </a:rPr>
              <a:t>-manome, kad Rąžės upės vanduo yra labiau užterštas nitratais negu jūros vanduo, nes upė teka per urbanizuotas teritorijas ir gali būti veikiama antropogeninės taršos šaltinių.</a:t>
            </a:r>
          </a:p>
          <a:p>
            <a:pPr marL="0" indent="0">
              <a:buNone/>
            </a:pPr>
            <a:r>
              <a:rPr lang="lt-LT" sz="1600" b="1">
                <a:latin typeface="Neue Haas Grotesk Text Pro"/>
              </a:rPr>
              <a:t>Darbo priemonės</a:t>
            </a:r>
            <a:r>
              <a:rPr lang="lt-LT" sz="1600">
                <a:latin typeface="Neue Haas Grotesk Text Pro"/>
              </a:rPr>
              <a:t>: jūros vandens mėginys, Rąžės vandens mėginys, vandens analizės rinkinys.</a:t>
            </a:r>
            <a:endParaRPr lang="lt-LT"/>
          </a:p>
        </p:txBody>
      </p:sp>
    </p:spTree>
    <p:extLst>
      <p:ext uri="{BB962C8B-B14F-4D97-AF65-F5344CB8AC3E}">
        <p14:creationId xmlns:p14="http://schemas.microsoft.com/office/powerpoint/2010/main" val="3580971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608B3F-1D60-E83C-AE44-06180EAFF1F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289968"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pic>
        <p:nvPicPr>
          <p:cNvPr id="7" name="Picture 6">
            <a:extLst>
              <a:ext uri="{FF2B5EF4-FFF2-40B4-BE49-F238E27FC236}">
                <a16:creationId xmlns:a16="http://schemas.microsoft.com/office/drawing/2014/main" id="{6ABE7D63-4D86-20A0-EFE2-8B76D9A1D28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170251"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sp>
        <p:nvSpPr>
          <p:cNvPr id="3" name="Content Placeholder 2">
            <a:extLst>
              <a:ext uri="{FF2B5EF4-FFF2-40B4-BE49-F238E27FC236}">
                <a16:creationId xmlns:a16="http://schemas.microsoft.com/office/drawing/2014/main" id="{19DF1223-DB78-AD75-8806-9398074FCF17}"/>
              </a:ext>
            </a:extLst>
          </p:cNvPr>
          <p:cNvSpPr>
            <a:spLocks noGrp="1"/>
          </p:cNvSpPr>
          <p:nvPr>
            <p:ph idx="1"/>
          </p:nvPr>
        </p:nvSpPr>
        <p:spPr>
          <a:xfrm>
            <a:off x="1256" y="-1601"/>
            <a:ext cx="4534646" cy="7021548"/>
          </a:xfrm>
        </p:spPr>
        <p:txBody>
          <a:bodyPr vert="horz" lIns="91440" tIns="45720" rIns="91440" bIns="45720" rtlCol="0" anchor="t">
            <a:noAutofit/>
          </a:bodyPr>
          <a:lstStyle/>
          <a:p>
            <a:pPr marL="0" indent="0">
              <a:buNone/>
            </a:pPr>
            <a:endParaRPr lang="lt-LT" sz="1600" dirty="0"/>
          </a:p>
          <a:p>
            <a:pPr marL="0" indent="0">
              <a:buNone/>
            </a:pPr>
            <a:r>
              <a:rPr lang="lt-LT" sz="1600" b="1" dirty="0">
                <a:ea typeface="+mn-lt"/>
                <a:cs typeface="+mn-lt"/>
              </a:rPr>
              <a:t>Nitratų (NO₃⁻) nustatymo eiga</a:t>
            </a:r>
            <a:r>
              <a:rPr lang="lt-LT" sz="1600" dirty="0">
                <a:ea typeface="+mn-lt"/>
                <a:cs typeface="+mn-lt"/>
              </a:rPr>
              <a:t>: </a:t>
            </a:r>
          </a:p>
          <a:p>
            <a:pPr marL="0" indent="0">
              <a:buNone/>
            </a:pPr>
            <a:r>
              <a:rPr lang="lt-LT" sz="1600" dirty="0">
                <a:ea typeface="+mn-lt"/>
                <a:cs typeface="+mn-lt"/>
              </a:rPr>
              <a:t>1. Įpilti po 5 ml vandens mėginio į kiekvieną matavimo stiklinę. </a:t>
            </a:r>
            <a:endParaRPr lang="lt-LT" dirty="0">
              <a:ea typeface="+mn-lt"/>
              <a:cs typeface="+mn-lt"/>
            </a:endParaRPr>
          </a:p>
          <a:p>
            <a:pPr marL="0" indent="0">
              <a:buNone/>
            </a:pPr>
            <a:r>
              <a:rPr lang="lt-LT" sz="1600" dirty="0">
                <a:ea typeface="+mn-lt"/>
                <a:cs typeface="+mn-lt"/>
              </a:rPr>
              <a:t>2. Įlašinti 5 lašus pirmojo reagento, užsandarinti ir išmaišyti. </a:t>
            </a:r>
            <a:endParaRPr lang="lt-LT" dirty="0">
              <a:ea typeface="+mn-lt"/>
              <a:cs typeface="+mn-lt"/>
            </a:endParaRPr>
          </a:p>
          <a:p>
            <a:pPr marL="0" indent="0">
              <a:buNone/>
            </a:pPr>
            <a:r>
              <a:rPr lang="lt-LT" sz="1600" dirty="0">
                <a:ea typeface="+mn-lt"/>
                <a:cs typeface="+mn-lt"/>
              </a:rPr>
              <a:t>3. Įdėti 1 matavimo šaukštą antrojo reagento, užsandarinti ir stipriai purtyti 1 min. </a:t>
            </a:r>
            <a:endParaRPr lang="lt-LT" dirty="0">
              <a:ea typeface="+mn-lt"/>
              <a:cs typeface="+mn-lt"/>
            </a:endParaRPr>
          </a:p>
          <a:p>
            <a:pPr marL="0" indent="0">
              <a:buNone/>
            </a:pPr>
            <a:r>
              <a:rPr lang="lt-LT" sz="1600" dirty="0">
                <a:ea typeface="+mn-lt"/>
                <a:cs typeface="+mn-lt"/>
              </a:rPr>
              <a:t>4. Palaukti 5 min., sulyginti spalvą su skale ir nuskaityti rezultatą. </a:t>
            </a:r>
            <a:endParaRPr lang="lt-LT" dirty="0">
              <a:ea typeface="+mn-lt"/>
              <a:cs typeface="+mn-lt"/>
            </a:endParaRPr>
          </a:p>
          <a:p>
            <a:pPr marL="0" indent="0">
              <a:buNone/>
            </a:pPr>
            <a:r>
              <a:rPr lang="lt-LT" sz="1600" b="1" dirty="0">
                <a:ea typeface="+mn-lt"/>
                <a:cs typeface="+mn-lt"/>
              </a:rPr>
              <a:t>Išvados: </a:t>
            </a:r>
            <a:r>
              <a:rPr lang="lt-LT" sz="1600" dirty="0"/>
              <a:t>Hipotezė</a:t>
            </a:r>
            <a:r>
              <a:rPr lang="lt-LT" sz="1600" dirty="0">
                <a:ea typeface="+mn-lt"/>
                <a:cs typeface="+mn-lt"/>
              </a:rPr>
              <a:t> pasitvirtino. Mūsų rezultatai parodė, kad jūroje nitratų yra 1 mg/L, o upelyje – 10 mg/L. Šis skirtumas rodo, kad upės vanduo yra labiau paveiktas antropogeninės kilmės taršos. Tikėtina, kad didesnę nitratų koncentraciją lemia per miestą tekančios upės sąlytis su įvairiais teršalų šaltiniais, kurie patenka į vandenį su paviršinėmis nuotekomis ar tiesioginiais išleidimais.</a:t>
            </a:r>
            <a:endParaRPr lang="lt-LT" dirty="0">
              <a:ea typeface="+mn-lt"/>
              <a:cs typeface="+mn-lt"/>
            </a:endParaRPr>
          </a:p>
          <a:p>
            <a:pPr marL="0" indent="0">
              <a:buNone/>
            </a:pPr>
            <a:endParaRPr lang="lt-LT" sz="1600" dirty="0"/>
          </a:p>
          <a:p>
            <a:pPr marL="0" indent="0">
              <a:buNone/>
            </a:pPr>
            <a:endParaRPr lang="lt-LT" sz="1600" dirty="0"/>
          </a:p>
        </p:txBody>
      </p:sp>
    </p:spTree>
    <p:extLst>
      <p:ext uri="{BB962C8B-B14F-4D97-AF65-F5344CB8AC3E}">
        <p14:creationId xmlns:p14="http://schemas.microsoft.com/office/powerpoint/2010/main" val="97723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aveikslėlis 3" descr="Paveikslėlis, kuriame yra tekstas, butelis, plastikas, dėžė&#10;&#10;Dirbtinio intelekto sugeneruotas turinys gali būti neteisingas.">
            <a:extLst>
              <a:ext uri="{FF2B5EF4-FFF2-40B4-BE49-F238E27FC236}">
                <a16:creationId xmlns:a16="http://schemas.microsoft.com/office/drawing/2014/main" id="{4ED91F4C-0C7B-AAE5-0DAF-7CE58439F45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209470" y="-18"/>
            <a:ext cx="4982530"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aveikslėlis 4" descr="Paveikslėlis, kuriame yra asmuo, vidaus, Laboratorinė įranga, Tirpalas&#10;&#10;Dirbtinio intelekto sugeneruotas turinys gali būti neteisingas.">
            <a:extLst>
              <a:ext uri="{FF2B5EF4-FFF2-40B4-BE49-F238E27FC236}">
                <a16:creationId xmlns:a16="http://schemas.microsoft.com/office/drawing/2014/main" id="{D785B09B-F542-442D-C70B-AD6FBCF13FF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053099"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2" name="Title 1">
            <a:extLst>
              <a:ext uri="{FF2B5EF4-FFF2-40B4-BE49-F238E27FC236}">
                <a16:creationId xmlns:a16="http://schemas.microsoft.com/office/drawing/2014/main" id="{69BC1116-6BC2-770F-90FE-BB4B212F1417}"/>
              </a:ext>
            </a:extLst>
          </p:cNvPr>
          <p:cNvSpPr>
            <a:spLocks noGrp="1"/>
          </p:cNvSpPr>
          <p:nvPr>
            <p:ph type="title"/>
          </p:nvPr>
        </p:nvSpPr>
        <p:spPr>
          <a:xfrm>
            <a:off x="183013" y="338691"/>
            <a:ext cx="3069547" cy="1380780"/>
          </a:xfrm>
        </p:spPr>
        <p:txBody>
          <a:bodyPr vert="horz" lIns="91440" tIns="45720" rIns="91440" bIns="45720" rtlCol="0" anchor="ctr">
            <a:noAutofit/>
          </a:bodyPr>
          <a:lstStyle/>
          <a:p>
            <a:r>
              <a:rPr lang="en-US" sz="3000" b="1" i="1" err="1"/>
              <a:t>Amonio</a:t>
            </a:r>
            <a:r>
              <a:rPr lang="en-US" sz="3000" b="1" i="1"/>
              <a:t> </a:t>
            </a:r>
            <a:r>
              <a:rPr lang="en-US" sz="3000" b="1" i="1" err="1"/>
              <a:t>kiekio</a:t>
            </a:r>
            <a:r>
              <a:rPr lang="en-US" sz="3000" b="1" i="1"/>
              <a:t> </a:t>
            </a:r>
            <a:r>
              <a:rPr lang="en-US" sz="3000" b="1" i="1" err="1"/>
              <a:t>Rąžės</a:t>
            </a:r>
            <a:r>
              <a:rPr lang="en-US" sz="3000" b="1" i="1"/>
              <a:t> </a:t>
            </a:r>
            <a:r>
              <a:rPr lang="en-US" sz="3000" b="1" i="1" err="1"/>
              <a:t>upelyje</a:t>
            </a:r>
            <a:r>
              <a:rPr lang="en-US" sz="3000" b="1" i="1"/>
              <a:t> </a:t>
            </a:r>
            <a:r>
              <a:rPr lang="en-US" sz="3000" b="1" i="1" err="1"/>
              <a:t>ir</a:t>
            </a:r>
            <a:r>
              <a:rPr lang="en-US" sz="3000" b="1" i="1"/>
              <a:t> </a:t>
            </a:r>
            <a:r>
              <a:rPr lang="en-US" sz="3000" b="1" i="1" err="1"/>
              <a:t>jūros</a:t>
            </a:r>
            <a:r>
              <a:rPr lang="en-US" sz="3000" b="1" i="1"/>
              <a:t> </a:t>
            </a:r>
            <a:r>
              <a:rPr lang="en-US" sz="3000" b="1" i="1" err="1"/>
              <a:t>vandenyje</a:t>
            </a:r>
            <a:r>
              <a:rPr lang="en-US" sz="3000" b="1" i="1"/>
              <a:t> </a:t>
            </a:r>
            <a:r>
              <a:rPr lang="en-US" sz="3000" b="1" i="1" err="1"/>
              <a:t>tyrimas</a:t>
            </a:r>
            <a:endParaRPr lang="en-US" sz="3000" b="1" i="1"/>
          </a:p>
        </p:txBody>
      </p:sp>
      <p:sp>
        <p:nvSpPr>
          <p:cNvPr id="3" name="Content Placeholder 2">
            <a:extLst>
              <a:ext uri="{FF2B5EF4-FFF2-40B4-BE49-F238E27FC236}">
                <a16:creationId xmlns:a16="http://schemas.microsoft.com/office/drawing/2014/main" id="{EF265F9B-93A5-88FD-BA16-ACB86C7982A7}"/>
              </a:ext>
            </a:extLst>
          </p:cNvPr>
          <p:cNvSpPr>
            <a:spLocks noGrp="1"/>
          </p:cNvSpPr>
          <p:nvPr>
            <p:ph idx="1"/>
          </p:nvPr>
        </p:nvSpPr>
        <p:spPr>
          <a:xfrm>
            <a:off x="3097" y="2114145"/>
            <a:ext cx="3456067" cy="4747052"/>
          </a:xfrm>
        </p:spPr>
        <p:txBody>
          <a:bodyPr vert="horz" lIns="91440" tIns="45720" rIns="91440" bIns="45720" rtlCol="0" anchor="t">
            <a:normAutofit/>
          </a:bodyPr>
          <a:lstStyle/>
          <a:p>
            <a:pPr marL="0" indent="0">
              <a:buNone/>
            </a:pPr>
            <a:r>
              <a:rPr lang="lt-LT" sz="1800" b="1" dirty="0">
                <a:latin typeface="Aptos"/>
              </a:rPr>
              <a:t>Tikslas</a:t>
            </a:r>
            <a:r>
              <a:rPr lang="lt-LT" sz="1800" dirty="0">
                <a:highlight>
                  <a:srgbClr val="F5F5F5"/>
                </a:highlight>
                <a:latin typeface="Aptos"/>
              </a:rPr>
              <a:t>-ištirti ir palyginti amonio kiekį </a:t>
            </a:r>
            <a:r>
              <a:rPr lang="lt-LT" sz="1800" dirty="0" err="1">
                <a:highlight>
                  <a:srgbClr val="F5F5F5"/>
                </a:highlight>
                <a:latin typeface="Aptos"/>
              </a:rPr>
              <a:t>Rąžės</a:t>
            </a:r>
            <a:r>
              <a:rPr lang="lt-LT" sz="1800" dirty="0">
                <a:highlight>
                  <a:srgbClr val="F5F5F5"/>
                </a:highlight>
                <a:latin typeface="Aptos"/>
              </a:rPr>
              <a:t> upelyje ir jūros vandenyje.</a:t>
            </a:r>
            <a:endParaRPr lang="lt-LT" sz="1800" dirty="0">
              <a:latin typeface="Aptos"/>
            </a:endParaRPr>
          </a:p>
          <a:p>
            <a:pPr marL="0" indent="0">
              <a:buNone/>
            </a:pPr>
            <a:r>
              <a:rPr lang="lt-LT" sz="1800" b="1" dirty="0">
                <a:highlight>
                  <a:srgbClr val="F5F5F5"/>
                </a:highlight>
                <a:latin typeface="Aptos"/>
              </a:rPr>
              <a:t>Hipotezė</a:t>
            </a:r>
            <a:r>
              <a:rPr lang="lt-LT" sz="1800" dirty="0">
                <a:highlight>
                  <a:srgbClr val="F5F5F5"/>
                </a:highlight>
                <a:latin typeface="Aptos"/>
              </a:rPr>
              <a:t>-</a:t>
            </a:r>
            <a:r>
              <a:rPr lang="lt-LT" sz="1800" dirty="0">
                <a:highlight>
                  <a:srgbClr val="F5F5F5"/>
                </a:highlight>
                <a:latin typeface="Aptos"/>
                <a:ea typeface="+mn-lt"/>
                <a:cs typeface="+mn-lt"/>
              </a:rPr>
              <a:t>manoma, jog </a:t>
            </a:r>
            <a:r>
              <a:rPr lang="lt-LT" sz="1800" dirty="0" err="1">
                <a:highlight>
                  <a:srgbClr val="F5F5F5"/>
                </a:highlight>
                <a:latin typeface="Aptos"/>
                <a:ea typeface="+mn-lt"/>
                <a:cs typeface="+mn-lt"/>
              </a:rPr>
              <a:t>Rąžės</a:t>
            </a:r>
            <a:r>
              <a:rPr lang="lt-LT" sz="1800" dirty="0">
                <a:highlight>
                  <a:srgbClr val="F5F5F5"/>
                </a:highlight>
                <a:latin typeface="Aptos"/>
                <a:ea typeface="+mn-lt"/>
                <a:cs typeface="+mn-lt"/>
              </a:rPr>
              <a:t> upelyje bus didesnis amonio kiekis nei jūros vandenyje, kadangi jis teka per miestą ir yra labiau paveiktas žmogaus veiklos sukeltos taršos.</a:t>
            </a:r>
          </a:p>
          <a:p>
            <a:pPr algn="just">
              <a:buNone/>
            </a:pPr>
            <a:r>
              <a:rPr lang="lt-LT" sz="1600" b="1" dirty="0">
                <a:highlight>
                  <a:srgbClr val="F5F5F5"/>
                </a:highlight>
                <a:latin typeface="Aptos"/>
              </a:rPr>
              <a:t>Darbo priemonės</a:t>
            </a:r>
            <a:r>
              <a:rPr lang="lt-LT" sz="1600" dirty="0">
                <a:highlight>
                  <a:srgbClr val="F5F5F5"/>
                </a:highlight>
                <a:latin typeface="Aptos"/>
              </a:rPr>
              <a:t>: jūros vandens mėginys, </a:t>
            </a:r>
            <a:r>
              <a:rPr lang="lt-LT" sz="1600" dirty="0" err="1">
                <a:highlight>
                  <a:srgbClr val="F5F5F5"/>
                </a:highlight>
                <a:latin typeface="Aptos"/>
              </a:rPr>
              <a:t>Rąžės</a:t>
            </a:r>
            <a:r>
              <a:rPr lang="lt-LT" sz="1600" dirty="0">
                <a:highlight>
                  <a:srgbClr val="F5F5F5"/>
                </a:highlight>
                <a:latin typeface="Aptos"/>
              </a:rPr>
              <a:t> vandens mėginys, vandens analizės rinkinys.</a:t>
            </a:r>
          </a:p>
          <a:p>
            <a:pPr marL="0" indent="0">
              <a:buNone/>
            </a:pPr>
            <a:endParaRPr lang="lt-LT" sz="1800" dirty="0">
              <a:highlight>
                <a:srgbClr val="F5F5F5"/>
              </a:highlight>
              <a:latin typeface="Aptos"/>
            </a:endParaRPr>
          </a:p>
          <a:p>
            <a:pPr marL="0" indent="0">
              <a:buNone/>
            </a:pPr>
            <a:endParaRPr lang="en-US" sz="1800" dirty="0">
              <a:highlight>
                <a:srgbClr val="F5F5F5"/>
              </a:highlight>
            </a:endParaRPr>
          </a:p>
          <a:p>
            <a:endParaRPr lang="lt-LT" sz="1800" dirty="0"/>
          </a:p>
        </p:txBody>
      </p:sp>
    </p:spTree>
    <p:extLst>
      <p:ext uri="{BB962C8B-B14F-4D97-AF65-F5344CB8AC3E}">
        <p14:creationId xmlns:p14="http://schemas.microsoft.com/office/powerpoint/2010/main" val="2846185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aveikslėlis 6" descr="Paveikslėlis, kuriame yra asmuo, nagas, butelis, Kosmetika&#10;&#10;Dirbtinio intelekto sugeneruotas turinys gali būti neteisingas.">
            <a:extLst>
              <a:ext uri="{FF2B5EF4-FFF2-40B4-BE49-F238E27FC236}">
                <a16:creationId xmlns:a16="http://schemas.microsoft.com/office/drawing/2014/main" id="{512B6FBA-4BDD-DE25-BDF2-EF7B9E6E92E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728513"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8" name="Paveikslėlis 7" descr="Paveikslėlis, kuriame yra tekstas, Bendrieji reikmenys, biuro reikmenys, vidaus&#10;&#10;Dirbtinio intelekto sugeneruotas turinys gali būti neteisingas.">
            <a:extLst>
              <a:ext uri="{FF2B5EF4-FFF2-40B4-BE49-F238E27FC236}">
                <a16:creationId xmlns:a16="http://schemas.microsoft.com/office/drawing/2014/main" id="{8F37377E-955F-281B-33B9-F376B9A47CB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113273"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3" name="Content Placeholder 2">
            <a:extLst>
              <a:ext uri="{FF2B5EF4-FFF2-40B4-BE49-F238E27FC236}">
                <a16:creationId xmlns:a16="http://schemas.microsoft.com/office/drawing/2014/main" id="{B0A058DA-3B2E-F3EA-B629-91A1AEA315B6}"/>
              </a:ext>
            </a:extLst>
          </p:cNvPr>
          <p:cNvSpPr>
            <a:spLocks noGrp="1"/>
          </p:cNvSpPr>
          <p:nvPr>
            <p:ph idx="1"/>
          </p:nvPr>
        </p:nvSpPr>
        <p:spPr>
          <a:xfrm>
            <a:off x="38634" y="78088"/>
            <a:ext cx="4424853" cy="6856357"/>
          </a:xfrm>
        </p:spPr>
        <p:txBody>
          <a:bodyPr vert="horz" lIns="91440" tIns="45720" rIns="91440" bIns="45720" rtlCol="0" anchor="t">
            <a:noAutofit/>
          </a:bodyPr>
          <a:lstStyle/>
          <a:p>
            <a:pPr marL="0" indent="0" algn="just">
              <a:buNone/>
            </a:pPr>
            <a:r>
              <a:rPr lang="lt-LT" sz="1600" b="1" dirty="0">
                <a:latin typeface="Aptos"/>
                <a:ea typeface="+mn-lt"/>
                <a:cs typeface="+mn-lt"/>
              </a:rPr>
              <a:t>Amonio </a:t>
            </a:r>
            <a:r>
              <a:rPr lang="lt-LT" sz="1600" b="1" dirty="0"/>
              <a:t>(NH₄⁺)</a:t>
            </a:r>
            <a:r>
              <a:rPr lang="lt-LT" sz="1600" b="1" dirty="0">
                <a:latin typeface="Aptos"/>
                <a:ea typeface="+mn-lt"/>
                <a:cs typeface="+mn-lt"/>
              </a:rPr>
              <a:t> nustatymo eiga:</a:t>
            </a:r>
            <a:r>
              <a:rPr lang="lt-LT" sz="1600" dirty="0">
                <a:latin typeface="Aptos"/>
                <a:ea typeface="+mn-lt"/>
                <a:cs typeface="+mn-lt"/>
              </a:rPr>
              <a:t> </a:t>
            </a:r>
          </a:p>
          <a:p>
            <a:pPr marL="0" indent="0" algn="just">
              <a:buNone/>
            </a:pPr>
            <a:r>
              <a:rPr lang="lt-LT" sz="1600" dirty="0">
                <a:latin typeface="Aptos"/>
                <a:ea typeface="+mn-lt"/>
                <a:cs typeface="+mn-lt"/>
              </a:rPr>
              <a:t>Įpilti po 5 ml vandens mėginio į matavimo stiklinę. Įlašinti 10 lašų pirmojo reagento, užsandarinti ir išmaišyti. Įdėti 1 matavimo šaukštą antrojo reagento, užsandarinti ir purtyti, kol ištirps. Palaukti 5 min., įlašinti 4 lašus trečiojo reagento, užsandarinti ir išmaišyti. Palaukti 7 min., įstatyti į lyginamąjį indą, sulyginti spalvą su skale ir nuskaityti rezultatą.</a:t>
            </a:r>
            <a:endParaRPr lang="lt-LT" dirty="0"/>
          </a:p>
          <a:p>
            <a:pPr marL="0" indent="0" algn="just">
              <a:buNone/>
            </a:pPr>
            <a:r>
              <a:rPr lang="lt-LT" sz="1600" b="1" dirty="0">
                <a:highlight>
                  <a:srgbClr val="F5F5F5"/>
                </a:highlight>
                <a:latin typeface="Aptos"/>
                <a:ea typeface="+mn-lt"/>
                <a:cs typeface="+mn-lt"/>
              </a:rPr>
              <a:t>Išvados:</a:t>
            </a:r>
            <a:endParaRPr lang="lt-LT" sz="1600" dirty="0">
              <a:latin typeface="Aptos"/>
              <a:ea typeface="+mn-lt"/>
              <a:cs typeface="+mn-lt"/>
            </a:endParaRPr>
          </a:p>
          <a:p>
            <a:pPr marL="0" indent="0" algn="just">
              <a:buNone/>
            </a:pPr>
            <a:r>
              <a:rPr lang="lt-LT" sz="1600" dirty="0">
                <a:highlight>
                  <a:srgbClr val="F5F5F5"/>
                </a:highlight>
                <a:latin typeface="Aptos"/>
                <a:ea typeface="+mn-lt"/>
                <a:cs typeface="+mn-lt"/>
              </a:rPr>
              <a:t>Hipotezė pasitvirtino. Amonio kiekis </a:t>
            </a:r>
            <a:r>
              <a:rPr lang="lt-LT" sz="1600" dirty="0" err="1">
                <a:highlight>
                  <a:srgbClr val="F5F5F5"/>
                </a:highlight>
                <a:latin typeface="Aptos"/>
                <a:ea typeface="+mn-lt"/>
                <a:cs typeface="+mn-lt"/>
              </a:rPr>
              <a:t>Rąžės</a:t>
            </a:r>
            <a:r>
              <a:rPr lang="lt-LT" sz="1600" dirty="0">
                <a:highlight>
                  <a:srgbClr val="F5F5F5"/>
                </a:highlight>
                <a:latin typeface="Aptos"/>
                <a:ea typeface="+mn-lt"/>
                <a:cs typeface="+mn-lt"/>
              </a:rPr>
              <a:t> upelyje yra didesnis nei jūros vandenyje. </a:t>
            </a:r>
            <a:endParaRPr lang="lt-LT" sz="1600" dirty="0">
              <a:latin typeface="Aptos"/>
              <a:ea typeface="+mn-lt"/>
              <a:cs typeface="+mn-lt"/>
            </a:endParaRPr>
          </a:p>
          <a:p>
            <a:pPr marL="0" indent="0" algn="just">
              <a:buNone/>
            </a:pPr>
            <a:r>
              <a:rPr lang="lt-LT" sz="1600" dirty="0">
                <a:highlight>
                  <a:srgbClr val="F5F5F5"/>
                </a:highlight>
                <a:latin typeface="Aptos"/>
                <a:ea typeface="+mn-lt"/>
                <a:cs typeface="+mn-lt"/>
              </a:rPr>
              <a:t>Amonio kiekis </a:t>
            </a:r>
            <a:r>
              <a:rPr lang="lt-LT" sz="1600" dirty="0" err="1">
                <a:highlight>
                  <a:srgbClr val="F5F5F5"/>
                </a:highlight>
                <a:latin typeface="Aptos"/>
                <a:ea typeface="+mn-lt"/>
                <a:cs typeface="+mn-lt"/>
              </a:rPr>
              <a:t>Rąžės</a:t>
            </a:r>
            <a:r>
              <a:rPr lang="lt-LT" sz="1600" dirty="0">
                <a:highlight>
                  <a:srgbClr val="F5F5F5"/>
                </a:highlight>
                <a:latin typeface="Aptos"/>
                <a:ea typeface="+mn-lt"/>
                <a:cs typeface="+mn-lt"/>
              </a:rPr>
              <a:t> upelyje yra 0,2 mg/L. Amonio kiekis jūros vandenyje yra 0,1 mg/L.</a:t>
            </a:r>
            <a:endParaRPr lang="lt-LT" sz="1600" dirty="0">
              <a:latin typeface="Aptos"/>
            </a:endParaRPr>
          </a:p>
          <a:p>
            <a:pPr marL="0" indent="0" algn="just">
              <a:buNone/>
            </a:pPr>
            <a:r>
              <a:rPr lang="lt-LT" sz="1600" dirty="0">
                <a:highlight>
                  <a:srgbClr val="F5F5F5"/>
                </a:highlight>
                <a:latin typeface="Aptos"/>
                <a:ea typeface="+mn-lt"/>
                <a:cs typeface="+mn-lt"/>
              </a:rPr>
              <a:t>Tokius rezultatus galėjo nulemti tai, jog jūros vandens mėginys buvo imtas netoli upės įtekėjimo į jūrą vietos, kur upės vanduo susimaišo su jūros vandeniu ir amonio koncentracija išsisklaido.</a:t>
            </a:r>
            <a:endParaRPr lang="lt-LT" sz="1600" dirty="0">
              <a:latin typeface="Aptos"/>
              <a:ea typeface="+mn-lt"/>
              <a:cs typeface="+mn-lt"/>
            </a:endParaRPr>
          </a:p>
          <a:p>
            <a:pPr marL="0" indent="0" algn="just">
              <a:buNone/>
            </a:pPr>
            <a:endParaRPr lang="lt-LT" sz="1600" dirty="0">
              <a:highlight>
                <a:srgbClr val="F5F5F5"/>
              </a:highlight>
              <a:latin typeface="Aptos"/>
              <a:ea typeface="+mn-lt"/>
              <a:cs typeface="+mn-lt"/>
            </a:endParaRPr>
          </a:p>
          <a:p>
            <a:pPr marL="0" indent="0" algn="just">
              <a:spcBef>
                <a:spcPts val="0"/>
              </a:spcBef>
              <a:buNone/>
            </a:pPr>
            <a:endParaRPr lang="lt-LT" sz="1600" dirty="0">
              <a:latin typeface="Aptos"/>
            </a:endParaRPr>
          </a:p>
        </p:txBody>
      </p:sp>
    </p:spTree>
    <p:extLst>
      <p:ext uri="{BB962C8B-B14F-4D97-AF65-F5344CB8AC3E}">
        <p14:creationId xmlns:p14="http://schemas.microsoft.com/office/powerpoint/2010/main" val="2841748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0EFBCD-4E70-B50B-70B5-FD081FEA0A4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231557" y="-18"/>
            <a:ext cx="4960443"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icture 4">
            <a:extLst>
              <a:ext uri="{FF2B5EF4-FFF2-40B4-BE49-F238E27FC236}">
                <a16:creationId xmlns:a16="http://schemas.microsoft.com/office/drawing/2014/main" id="{F9DED0E4-BE74-61A4-4463-F70F3CD2118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2" name="Title 1">
            <a:extLst>
              <a:ext uri="{FF2B5EF4-FFF2-40B4-BE49-F238E27FC236}">
                <a16:creationId xmlns:a16="http://schemas.microsoft.com/office/drawing/2014/main" id="{F86E4176-3835-E83F-FF7C-0F39DF83993D}"/>
              </a:ext>
            </a:extLst>
          </p:cNvPr>
          <p:cNvSpPr>
            <a:spLocks noGrp="1"/>
          </p:cNvSpPr>
          <p:nvPr>
            <p:ph type="title"/>
          </p:nvPr>
        </p:nvSpPr>
        <p:spPr>
          <a:xfrm>
            <a:off x="348665" y="460168"/>
            <a:ext cx="2694070" cy="1259302"/>
          </a:xfrm>
        </p:spPr>
        <p:txBody>
          <a:bodyPr vert="horz" lIns="91440" tIns="45720" rIns="91440" bIns="45720" rtlCol="0" anchor="ctr">
            <a:noAutofit/>
          </a:bodyPr>
          <a:lstStyle/>
          <a:p>
            <a:r>
              <a:rPr lang="en-US" sz="2800" b="1" i="1" err="1"/>
              <a:t>Nitritų</a:t>
            </a:r>
            <a:r>
              <a:rPr lang="en-US" sz="2800" b="1" i="1"/>
              <a:t> </a:t>
            </a:r>
            <a:r>
              <a:rPr lang="en-US" sz="2800" b="1" i="1" err="1"/>
              <a:t>kiekio</a:t>
            </a:r>
            <a:r>
              <a:rPr lang="en-US" sz="2800" b="1" i="1"/>
              <a:t> </a:t>
            </a:r>
            <a:r>
              <a:rPr lang="en-US" sz="2800" b="1" i="1" err="1"/>
              <a:t>Rąžės</a:t>
            </a:r>
            <a:r>
              <a:rPr lang="en-US" sz="2800" b="1" i="1"/>
              <a:t> </a:t>
            </a:r>
            <a:r>
              <a:rPr lang="en-US" sz="2800" b="1" i="1" err="1"/>
              <a:t>upelyje</a:t>
            </a:r>
            <a:r>
              <a:rPr lang="en-US" sz="2800" b="1" i="1"/>
              <a:t> </a:t>
            </a:r>
            <a:r>
              <a:rPr lang="en-US" sz="2800" b="1" i="1" err="1"/>
              <a:t>ir</a:t>
            </a:r>
            <a:r>
              <a:rPr lang="en-US" sz="2800" b="1" i="1"/>
              <a:t>  </a:t>
            </a:r>
            <a:r>
              <a:rPr lang="en-US" sz="2800" b="1" i="1" err="1"/>
              <a:t>jūros</a:t>
            </a:r>
            <a:r>
              <a:rPr lang="en-US" sz="2800" b="1" i="1"/>
              <a:t> </a:t>
            </a:r>
            <a:r>
              <a:rPr lang="en-US" sz="2800" b="1" i="1" err="1"/>
              <a:t>vandenyje</a:t>
            </a:r>
            <a:r>
              <a:rPr lang="en-US" sz="2800" b="1" i="1"/>
              <a:t> </a:t>
            </a:r>
            <a:r>
              <a:rPr lang="en-US" sz="2800" b="1" i="1" err="1"/>
              <a:t>tyrimas</a:t>
            </a:r>
            <a:endParaRPr lang="en-US" sz="2800" b="1" i="1"/>
          </a:p>
        </p:txBody>
      </p:sp>
      <p:sp>
        <p:nvSpPr>
          <p:cNvPr id="3" name="Content Placeholder 2">
            <a:extLst>
              <a:ext uri="{FF2B5EF4-FFF2-40B4-BE49-F238E27FC236}">
                <a16:creationId xmlns:a16="http://schemas.microsoft.com/office/drawing/2014/main" id="{82A4BE18-196D-0948-12D2-4076A4ED0A98}"/>
              </a:ext>
            </a:extLst>
          </p:cNvPr>
          <p:cNvSpPr>
            <a:spLocks noGrp="1"/>
          </p:cNvSpPr>
          <p:nvPr>
            <p:ph idx="1"/>
          </p:nvPr>
        </p:nvSpPr>
        <p:spPr>
          <a:xfrm>
            <a:off x="171970" y="2258171"/>
            <a:ext cx="3522329" cy="3918792"/>
          </a:xfrm>
        </p:spPr>
        <p:txBody>
          <a:bodyPr vert="horz" lIns="91440" tIns="45720" rIns="91440" bIns="45720" rtlCol="0" anchor="t">
            <a:normAutofit/>
          </a:bodyPr>
          <a:lstStyle/>
          <a:p>
            <a:pPr marL="0" indent="0">
              <a:buNone/>
            </a:pPr>
            <a:r>
              <a:rPr lang="en-US" sz="1800" b="1" err="1">
                <a:latin typeface="Aptos"/>
              </a:rPr>
              <a:t>Tikslas</a:t>
            </a:r>
            <a:r>
              <a:rPr lang="en-US" sz="1800" err="1">
                <a:highlight>
                  <a:srgbClr val="F5F5F5"/>
                </a:highlight>
                <a:latin typeface="Aptos"/>
              </a:rPr>
              <a:t>-ištirti</a:t>
            </a:r>
            <a:r>
              <a:rPr lang="en-US" sz="1800">
                <a:highlight>
                  <a:srgbClr val="F5F5F5"/>
                </a:highlight>
                <a:latin typeface="Aptos"/>
              </a:rPr>
              <a:t> </a:t>
            </a:r>
            <a:r>
              <a:rPr lang="en-US" sz="1800" err="1">
                <a:highlight>
                  <a:srgbClr val="F5F5F5"/>
                </a:highlight>
                <a:latin typeface="Aptos"/>
              </a:rPr>
              <a:t>nitritų</a:t>
            </a:r>
            <a:r>
              <a:rPr lang="en-US" sz="1800">
                <a:highlight>
                  <a:srgbClr val="F5F5F5"/>
                </a:highlight>
                <a:latin typeface="Aptos"/>
              </a:rPr>
              <a:t> </a:t>
            </a:r>
            <a:r>
              <a:rPr lang="en-US" sz="1800" err="1">
                <a:highlight>
                  <a:srgbClr val="F5F5F5"/>
                </a:highlight>
                <a:latin typeface="Aptos"/>
              </a:rPr>
              <a:t>kiekį</a:t>
            </a:r>
            <a:r>
              <a:rPr lang="en-US" sz="1800">
                <a:highlight>
                  <a:srgbClr val="F5F5F5"/>
                </a:highlight>
                <a:latin typeface="Aptos"/>
              </a:rPr>
              <a:t> </a:t>
            </a:r>
            <a:r>
              <a:rPr lang="en-US" sz="1800" err="1">
                <a:highlight>
                  <a:srgbClr val="F5F5F5"/>
                </a:highlight>
                <a:latin typeface="Aptos"/>
              </a:rPr>
              <a:t>Rąžės</a:t>
            </a:r>
            <a:r>
              <a:rPr lang="en-US" sz="1800">
                <a:highlight>
                  <a:srgbClr val="F5F5F5"/>
                </a:highlight>
                <a:latin typeface="Aptos"/>
              </a:rPr>
              <a:t> </a:t>
            </a:r>
            <a:r>
              <a:rPr lang="en-US" sz="1800" err="1">
                <a:highlight>
                  <a:srgbClr val="F5F5F5"/>
                </a:highlight>
                <a:latin typeface="Aptos"/>
              </a:rPr>
              <a:t>upelyje</a:t>
            </a:r>
            <a:r>
              <a:rPr lang="en-US" sz="1800">
                <a:highlight>
                  <a:srgbClr val="F5F5F5"/>
                </a:highlight>
                <a:latin typeface="Aptos"/>
              </a:rPr>
              <a:t> </a:t>
            </a:r>
            <a:r>
              <a:rPr lang="en-US" sz="1800" err="1">
                <a:highlight>
                  <a:srgbClr val="F5F5F5"/>
                </a:highlight>
                <a:latin typeface="Aptos"/>
              </a:rPr>
              <a:t>ir</a:t>
            </a:r>
            <a:r>
              <a:rPr lang="en-US" sz="1800">
                <a:highlight>
                  <a:srgbClr val="F5F5F5"/>
                </a:highlight>
                <a:latin typeface="Aptos"/>
              </a:rPr>
              <a:t> </a:t>
            </a:r>
            <a:r>
              <a:rPr lang="en-US" sz="1800" err="1">
                <a:highlight>
                  <a:srgbClr val="F5F5F5"/>
                </a:highlight>
                <a:latin typeface="Aptos"/>
              </a:rPr>
              <a:t>jūros</a:t>
            </a:r>
            <a:r>
              <a:rPr lang="en-US" sz="1800">
                <a:highlight>
                  <a:srgbClr val="F5F5F5"/>
                </a:highlight>
                <a:latin typeface="Aptos"/>
              </a:rPr>
              <a:t> </a:t>
            </a:r>
            <a:r>
              <a:rPr lang="en-US" sz="1800" err="1">
                <a:highlight>
                  <a:srgbClr val="F5F5F5"/>
                </a:highlight>
                <a:latin typeface="Aptos"/>
              </a:rPr>
              <a:t>vandenyje</a:t>
            </a:r>
            <a:r>
              <a:rPr lang="en-US" sz="1800">
                <a:highlight>
                  <a:srgbClr val="F5F5F5"/>
                </a:highlight>
                <a:latin typeface="Aptos"/>
              </a:rPr>
              <a:t>.</a:t>
            </a:r>
            <a:endParaRPr lang="lt-LT" sz="1800">
              <a:latin typeface="Aptos"/>
            </a:endParaRPr>
          </a:p>
          <a:p>
            <a:pPr marL="0" indent="0">
              <a:buNone/>
            </a:pPr>
            <a:r>
              <a:rPr lang="lt-LT" sz="1800" b="1">
                <a:highlight>
                  <a:srgbClr val="F5F5F5"/>
                </a:highlight>
                <a:latin typeface="Aptos"/>
              </a:rPr>
              <a:t>Hipotezė</a:t>
            </a:r>
            <a:r>
              <a:rPr lang="lt-LT" sz="1800">
                <a:highlight>
                  <a:srgbClr val="F5F5F5"/>
                </a:highlight>
                <a:latin typeface="Aptos"/>
              </a:rPr>
              <a:t>-mes manome, kad Rąžės upės vanduo yra labiau užterštas nitritais negu jūros vanduo.</a:t>
            </a:r>
          </a:p>
          <a:p>
            <a:pPr>
              <a:buNone/>
            </a:pPr>
            <a:r>
              <a:rPr lang="lt-LT" sz="1800" b="1">
                <a:highlight>
                  <a:srgbClr val="F5F5F5"/>
                </a:highlight>
                <a:latin typeface="Aptos"/>
              </a:rPr>
              <a:t>Darbo priemonės</a:t>
            </a:r>
            <a:r>
              <a:rPr lang="lt-LT" sz="1800">
                <a:highlight>
                  <a:srgbClr val="F5F5F5"/>
                </a:highlight>
                <a:latin typeface="Aptos"/>
              </a:rPr>
              <a:t>: jūros vandens mėginys, Rąžės vandens mėginys, vandens analizės rinkinys.</a:t>
            </a:r>
          </a:p>
          <a:p>
            <a:pPr marL="0" indent="0">
              <a:buNone/>
            </a:pPr>
            <a:endParaRPr lang="lt-LT" sz="1800">
              <a:highlight>
                <a:srgbClr val="F5F5F5"/>
              </a:highlight>
            </a:endParaRPr>
          </a:p>
        </p:txBody>
      </p:sp>
    </p:spTree>
    <p:extLst>
      <p:ext uri="{BB962C8B-B14F-4D97-AF65-F5344CB8AC3E}">
        <p14:creationId xmlns:p14="http://schemas.microsoft.com/office/powerpoint/2010/main" val="1863406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344AC0-FA7C-4E46-3110-CD767F2D4AC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231557" y="-18"/>
            <a:ext cx="4960443"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8" name="Picture 7">
            <a:extLst>
              <a:ext uri="{FF2B5EF4-FFF2-40B4-BE49-F238E27FC236}">
                <a16:creationId xmlns:a16="http://schemas.microsoft.com/office/drawing/2014/main" id="{E4214D2E-E6C3-78EB-B51C-E5071488729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3" name="Content Placeholder 2">
            <a:extLst>
              <a:ext uri="{FF2B5EF4-FFF2-40B4-BE49-F238E27FC236}">
                <a16:creationId xmlns:a16="http://schemas.microsoft.com/office/drawing/2014/main" id="{D1EC10CA-B5C0-6987-8446-13B89AE2A99D}"/>
              </a:ext>
            </a:extLst>
          </p:cNvPr>
          <p:cNvSpPr>
            <a:spLocks noGrp="1"/>
          </p:cNvSpPr>
          <p:nvPr>
            <p:ph idx="1"/>
          </p:nvPr>
        </p:nvSpPr>
        <p:spPr>
          <a:xfrm>
            <a:off x="2392" y="95842"/>
            <a:ext cx="3523736" cy="6172120"/>
          </a:xfrm>
        </p:spPr>
        <p:txBody>
          <a:bodyPr vert="horz" lIns="91440" tIns="45720" rIns="91440" bIns="45720" rtlCol="0" anchor="t">
            <a:normAutofit/>
          </a:bodyPr>
          <a:lstStyle/>
          <a:p>
            <a:pPr marL="0" indent="0">
              <a:buNone/>
            </a:pPr>
            <a:r>
              <a:rPr lang="lt-LT" sz="1600" b="1" dirty="0">
                <a:highlight>
                  <a:srgbClr val="F5F5F5"/>
                </a:highlight>
              </a:rPr>
              <a:t>Nitritų</a:t>
            </a:r>
            <a:r>
              <a:rPr lang="lt-LT" sz="1600" b="1" dirty="0">
                <a:highlight>
                  <a:srgbClr val="F5F5F5"/>
                </a:highlight>
                <a:ea typeface="+mn-lt"/>
                <a:cs typeface="+mn-lt"/>
              </a:rPr>
              <a:t> (NO₂⁻) nustatymo eiga</a:t>
            </a:r>
            <a:r>
              <a:rPr lang="lt-LT" sz="1600" dirty="0">
                <a:highlight>
                  <a:srgbClr val="F5F5F5"/>
                </a:highlight>
                <a:ea typeface="+mn-lt"/>
                <a:cs typeface="+mn-lt"/>
              </a:rPr>
              <a:t>:</a:t>
            </a:r>
            <a:endParaRPr lang="en-US" dirty="0">
              <a:ea typeface="+mn-lt"/>
              <a:cs typeface="+mn-lt"/>
            </a:endParaRPr>
          </a:p>
          <a:p>
            <a:pPr marL="0" indent="0">
              <a:buNone/>
            </a:pPr>
            <a:r>
              <a:rPr lang="lt-LT" sz="1600" dirty="0">
                <a:highlight>
                  <a:srgbClr val="F5F5F5"/>
                </a:highlight>
                <a:ea typeface="+mn-lt"/>
                <a:cs typeface="+mn-lt"/>
              </a:rPr>
              <a:t>Įpilti po 5 ml vandens mėginio į kiekvieną matavimo stiklinę. Įlašinti 4 lašus pirmojo reagento. Užsandarinti ir išmaišyti. Įdėti 1 matavimo šaukštą antrojo reagento. Užsandarinti ir purtyti, kol milteliai ištirps. Palaukti 10 min. Sulyginti spalvą su skale. Nuskaityti rezultatą.</a:t>
            </a:r>
            <a:endParaRPr lang="en-US" dirty="0"/>
          </a:p>
          <a:p>
            <a:pPr>
              <a:buNone/>
            </a:pPr>
            <a:r>
              <a:rPr lang="lt-LT" sz="1600" b="1" dirty="0">
                <a:highlight>
                  <a:srgbClr val="F5F5F5"/>
                </a:highlight>
              </a:rPr>
              <a:t>Išvados: </a:t>
            </a:r>
            <a:r>
              <a:rPr lang="lt-LT" sz="1600" dirty="0">
                <a:highlight>
                  <a:srgbClr val="F5F5F5"/>
                </a:highlight>
              </a:rPr>
              <a:t>hipotezė pasitvirtino, mūsų rezultatai parodė, kad jūroje nitritų kiekis yra 0mg/L, o upelyje 0,2mg/L. Taip yra todėl, nes Rąžė teka per visą miestą ir ten suteka nuotekos bei teršalai.</a:t>
            </a:r>
            <a:endParaRPr lang="lt-LT" dirty="0"/>
          </a:p>
          <a:p>
            <a:pPr marL="0" indent="0">
              <a:buNone/>
            </a:pPr>
            <a:endParaRPr lang="lt-LT" sz="1600" dirty="0">
              <a:highlight>
                <a:srgbClr val="F5F5F5"/>
              </a:highlight>
            </a:endParaRPr>
          </a:p>
        </p:txBody>
      </p:sp>
    </p:spTree>
    <p:extLst>
      <p:ext uri="{BB962C8B-B14F-4D97-AF65-F5344CB8AC3E}">
        <p14:creationId xmlns:p14="http://schemas.microsoft.com/office/powerpoint/2010/main" val="1320481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330FF9-CF16-3611-F74E-67C20CC7EA1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220513" y="-18"/>
            <a:ext cx="4971487"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6" name="Picture 5">
            <a:extLst>
              <a:ext uri="{FF2B5EF4-FFF2-40B4-BE49-F238E27FC236}">
                <a16:creationId xmlns:a16="http://schemas.microsoft.com/office/drawing/2014/main" id="{097BBB8D-C7AD-D911-9BC1-1C9FF8A14FE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2" name="Title 1">
            <a:extLst>
              <a:ext uri="{FF2B5EF4-FFF2-40B4-BE49-F238E27FC236}">
                <a16:creationId xmlns:a16="http://schemas.microsoft.com/office/drawing/2014/main" id="{2FEB28EF-CE43-6C22-545B-0AE62F06806A}"/>
              </a:ext>
            </a:extLst>
          </p:cNvPr>
          <p:cNvSpPr>
            <a:spLocks noGrp="1"/>
          </p:cNvSpPr>
          <p:nvPr>
            <p:ph type="title"/>
          </p:nvPr>
        </p:nvSpPr>
        <p:spPr>
          <a:xfrm>
            <a:off x="122266" y="-607"/>
            <a:ext cx="3436405" cy="1418489"/>
          </a:xfrm>
        </p:spPr>
        <p:txBody>
          <a:bodyPr anchor="ctr">
            <a:normAutofit/>
          </a:bodyPr>
          <a:lstStyle/>
          <a:p>
            <a:r>
              <a:rPr lang="en-US" sz="3200" b="1" i="1" err="1"/>
              <a:t>Smėlio</a:t>
            </a:r>
            <a:r>
              <a:rPr lang="en-US" sz="3200" b="1" i="1"/>
              <a:t> </a:t>
            </a:r>
            <a:r>
              <a:rPr lang="en-US" sz="3200" b="1" i="1" err="1"/>
              <a:t>tankio</a:t>
            </a:r>
            <a:r>
              <a:rPr lang="en-US" sz="3200" b="1" i="1"/>
              <a:t> </a:t>
            </a:r>
            <a:br>
              <a:rPr lang="en-US" sz="3200" b="1" i="1"/>
            </a:br>
            <a:r>
              <a:rPr lang="en-US" sz="3200" b="1" i="1"/>
              <a:t>tyrimas</a:t>
            </a:r>
          </a:p>
        </p:txBody>
      </p:sp>
      <p:sp>
        <p:nvSpPr>
          <p:cNvPr id="3" name="Content Placeholder 2">
            <a:extLst>
              <a:ext uri="{FF2B5EF4-FFF2-40B4-BE49-F238E27FC236}">
                <a16:creationId xmlns:a16="http://schemas.microsoft.com/office/drawing/2014/main" id="{86988263-6249-C48B-48B4-051A32AD4F15}"/>
              </a:ext>
            </a:extLst>
          </p:cNvPr>
          <p:cNvSpPr>
            <a:spLocks noGrp="1"/>
          </p:cNvSpPr>
          <p:nvPr>
            <p:ph idx="1"/>
          </p:nvPr>
        </p:nvSpPr>
        <p:spPr>
          <a:xfrm>
            <a:off x="126171" y="1298363"/>
            <a:ext cx="3564878" cy="4647174"/>
          </a:xfrm>
        </p:spPr>
        <p:txBody>
          <a:bodyPr vert="horz" lIns="91440" tIns="45720" rIns="91440" bIns="45720" rtlCol="0" anchor="t">
            <a:normAutofit/>
          </a:bodyPr>
          <a:lstStyle/>
          <a:p>
            <a:pPr marL="0" indent="0">
              <a:buNone/>
            </a:pPr>
            <a:r>
              <a:rPr lang="lt-LT" sz="1800" b="1" i="1" err="1">
                <a:latin typeface="Aptos"/>
              </a:rPr>
              <a:t>Tikslas</a:t>
            </a:r>
            <a:r>
              <a:rPr lang="lt-LT" sz="1800" err="1">
                <a:latin typeface="Aptos"/>
              </a:rPr>
              <a:t>-</a:t>
            </a:r>
            <a:r>
              <a:rPr lang="lt-LT" sz="1800" err="1">
                <a:latin typeface="Aptos"/>
                <a:ea typeface="+mn-lt"/>
                <a:cs typeface="+mn-lt"/>
              </a:rPr>
              <a:t>nustatyti</a:t>
            </a:r>
            <a:r>
              <a:rPr lang="lt-LT" sz="1800">
                <a:latin typeface="Aptos"/>
                <a:ea typeface="+mn-lt"/>
                <a:cs typeface="+mn-lt"/>
              </a:rPr>
              <a:t> </a:t>
            </a:r>
            <a:r>
              <a:rPr lang="lt-LT" sz="1800" err="1">
                <a:latin typeface="Aptos"/>
                <a:ea typeface="+mn-lt"/>
                <a:cs typeface="+mn-lt"/>
              </a:rPr>
              <a:t>smėlio</a:t>
            </a:r>
            <a:r>
              <a:rPr lang="lt-LT" sz="1800">
                <a:latin typeface="Aptos"/>
                <a:ea typeface="+mn-lt"/>
                <a:cs typeface="+mn-lt"/>
              </a:rPr>
              <a:t> </a:t>
            </a:r>
            <a:r>
              <a:rPr lang="lt-LT" sz="1800" err="1">
                <a:latin typeface="Aptos"/>
                <a:ea typeface="+mn-lt"/>
                <a:cs typeface="+mn-lt"/>
              </a:rPr>
              <a:t>tankį</a:t>
            </a:r>
            <a:r>
              <a:rPr lang="lt-LT" sz="1800">
                <a:latin typeface="Aptos"/>
                <a:ea typeface="+mn-lt"/>
                <a:cs typeface="+mn-lt"/>
              </a:rPr>
              <a:t> </a:t>
            </a:r>
            <a:r>
              <a:rPr lang="lt-LT" sz="1800" err="1">
                <a:latin typeface="Aptos"/>
                <a:ea typeface="+mn-lt"/>
                <a:cs typeface="+mn-lt"/>
              </a:rPr>
              <a:t>ir</a:t>
            </a:r>
            <a:r>
              <a:rPr lang="lt-LT" sz="1800">
                <a:latin typeface="Aptos"/>
                <a:ea typeface="+mn-lt"/>
                <a:cs typeface="+mn-lt"/>
              </a:rPr>
              <a:t> </a:t>
            </a:r>
            <a:r>
              <a:rPr lang="lt-LT" sz="1800" err="1">
                <a:latin typeface="Aptos"/>
                <a:ea typeface="+mn-lt"/>
                <a:cs typeface="+mn-lt"/>
              </a:rPr>
              <a:t>įvertinti</a:t>
            </a:r>
            <a:r>
              <a:rPr lang="lt-LT" sz="1800">
                <a:latin typeface="Aptos"/>
                <a:ea typeface="+mn-lt"/>
                <a:cs typeface="+mn-lt"/>
              </a:rPr>
              <a:t> jo </a:t>
            </a:r>
            <a:r>
              <a:rPr lang="lt-LT" sz="1800" err="1">
                <a:latin typeface="Aptos"/>
                <a:ea typeface="+mn-lt"/>
                <a:cs typeface="+mn-lt"/>
              </a:rPr>
              <a:t>atitikimą</a:t>
            </a:r>
            <a:r>
              <a:rPr lang="lt-LT" sz="1800">
                <a:latin typeface="Aptos"/>
                <a:ea typeface="+mn-lt"/>
                <a:cs typeface="+mn-lt"/>
              </a:rPr>
              <a:t> su teorinėms vertėms.</a:t>
            </a:r>
          </a:p>
          <a:p>
            <a:pPr marL="0" indent="0">
              <a:buNone/>
            </a:pPr>
            <a:r>
              <a:rPr lang="lt-LT" sz="1800" b="1" i="1">
                <a:latin typeface="Aptos"/>
              </a:rPr>
              <a:t>Hipotezė</a:t>
            </a:r>
            <a:r>
              <a:rPr lang="lt-LT" sz="1800">
                <a:latin typeface="Aptos"/>
              </a:rPr>
              <a:t>-</a:t>
            </a:r>
            <a:r>
              <a:rPr lang="lt-LT" sz="1800">
                <a:latin typeface="Aptos"/>
                <a:ea typeface="+mn-lt"/>
                <a:cs typeface="+mn-lt"/>
              </a:rPr>
              <a:t>Manoma, jog smėlio tankis bus apie 1,5–1,7 g/cm³, nes pagal literatūros duomenis sausas smėlis dažniausiai patenka į šį intervalą.</a:t>
            </a:r>
          </a:p>
          <a:p>
            <a:pPr marL="0" indent="0">
              <a:buNone/>
            </a:pPr>
            <a:r>
              <a:rPr lang="lt-LT" sz="1800" b="1" i="1">
                <a:latin typeface="Aptos"/>
              </a:rPr>
              <a:t>Darbo priemonės</a:t>
            </a:r>
            <a:r>
              <a:rPr lang="lt-LT" sz="1800">
                <a:latin typeface="Aptos"/>
              </a:rPr>
              <a:t>: jūros smėlio mėginys, svarstyklės, matavimo stiklinėlė.</a:t>
            </a:r>
          </a:p>
        </p:txBody>
      </p:sp>
    </p:spTree>
    <p:extLst>
      <p:ext uri="{BB962C8B-B14F-4D97-AF65-F5344CB8AC3E}">
        <p14:creationId xmlns:p14="http://schemas.microsoft.com/office/powerpoint/2010/main" val="3077559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7DC2BDE-B342-8E84-8C4E-0E20B4AF8E4B}"/>
              </a:ext>
            </a:extLst>
          </p:cNvPr>
          <p:cNvPicPr>
            <a:picLocks noChangeAspect="1"/>
          </p:cNvPicPr>
          <p:nvPr/>
        </p:nvPicPr>
        <p:blipFill>
          <a:blip r:embed="rId2" cstate="screen">
            <a:extLst>
              <a:ext uri="{28A0092B-C50C-407E-A947-70E740481C1C}">
                <a14:useLocalDpi xmlns:a14="http://schemas.microsoft.com/office/drawing/2010/main"/>
              </a:ext>
            </a:extLst>
          </a:blip>
          <a:srcRect l="166" r="2397"/>
          <a:stretch>
            <a:fillRect/>
          </a:stretch>
        </p:blipFill>
        <p:spPr>
          <a:xfrm>
            <a:off x="7209470" y="-18"/>
            <a:ext cx="4971487"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icture 4">
            <a:extLst>
              <a:ext uri="{FF2B5EF4-FFF2-40B4-BE49-F238E27FC236}">
                <a16:creationId xmlns:a16="http://schemas.microsoft.com/office/drawing/2014/main" id="{AA7677F0-513E-B2C2-D2F1-56F816988CB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3" name="Content Placeholder 2">
            <a:extLst>
              <a:ext uri="{FF2B5EF4-FFF2-40B4-BE49-F238E27FC236}">
                <a16:creationId xmlns:a16="http://schemas.microsoft.com/office/drawing/2014/main" id="{AC8B4189-4714-7D81-3CF0-8F0E7DEFF52B}"/>
              </a:ext>
            </a:extLst>
          </p:cNvPr>
          <p:cNvSpPr>
            <a:spLocks noGrp="1"/>
          </p:cNvSpPr>
          <p:nvPr>
            <p:ph idx="1"/>
          </p:nvPr>
        </p:nvSpPr>
        <p:spPr>
          <a:xfrm>
            <a:off x="-3842" y="173162"/>
            <a:ext cx="3687980" cy="5619487"/>
          </a:xfrm>
        </p:spPr>
        <p:txBody>
          <a:bodyPr vert="horz" lIns="91440" tIns="45720" rIns="91440" bIns="45720" rtlCol="0" anchor="t">
            <a:noAutofit/>
          </a:bodyPr>
          <a:lstStyle/>
          <a:p>
            <a:pPr marL="0" indent="0">
              <a:buNone/>
            </a:pPr>
            <a:r>
              <a:rPr lang="en-US" sz="1700" b="1" i="1" dirty="0"/>
              <a:t>Darbo </a:t>
            </a:r>
            <a:r>
              <a:rPr lang="en-US" sz="1700" b="1" i="1" dirty="0" err="1"/>
              <a:t>eiga</a:t>
            </a:r>
            <a:r>
              <a:rPr lang="en-US" sz="1700" dirty="0"/>
              <a:t>: </a:t>
            </a:r>
            <a:endParaRPr lang="en-US" dirty="0">
              <a:ea typeface="+mn-lt"/>
              <a:cs typeface="+mn-lt"/>
            </a:endParaRPr>
          </a:p>
          <a:p>
            <a:pPr marL="0" indent="0">
              <a:buNone/>
            </a:pPr>
            <a:r>
              <a:rPr lang="lt-LT" sz="1800" dirty="0">
                <a:latin typeface="Aptos"/>
                <a:ea typeface="+mn-lt"/>
                <a:cs typeface="+mn-lt"/>
              </a:rPr>
              <a:t>Pamatuoti smėlio kiekį </a:t>
            </a:r>
            <a:r>
              <a:rPr lang="lt-LT" sz="1800" dirty="0" err="1">
                <a:latin typeface="Aptos"/>
                <a:ea typeface="+mn-lt"/>
                <a:cs typeface="+mn-lt"/>
              </a:rPr>
              <a:t>stiklinėlėje</a:t>
            </a:r>
            <a:r>
              <a:rPr lang="lt-LT" sz="1800" dirty="0">
                <a:latin typeface="Aptos"/>
                <a:ea typeface="+mn-lt"/>
                <a:cs typeface="+mn-lt"/>
              </a:rPr>
              <a:t>.</a:t>
            </a:r>
          </a:p>
          <a:p>
            <a:pPr marL="0" indent="0">
              <a:buNone/>
            </a:pPr>
            <a:r>
              <a:rPr lang="lt-LT" sz="1800" dirty="0">
                <a:latin typeface="Aptos"/>
                <a:ea typeface="+mn-lt"/>
                <a:cs typeface="+mn-lt"/>
              </a:rPr>
              <a:t>Pasverti tą patį kiekį smėlio ant svarstyklių.</a:t>
            </a:r>
          </a:p>
          <a:p>
            <a:pPr marL="0" indent="0">
              <a:buNone/>
            </a:pPr>
            <a:r>
              <a:rPr lang="lt-LT" sz="1800" dirty="0">
                <a:latin typeface="Aptos"/>
                <a:ea typeface="+mn-lt"/>
                <a:cs typeface="+mn-lt"/>
              </a:rPr>
              <a:t>Rasti tankį pagal formulę:</a:t>
            </a:r>
            <a:endParaRPr lang="lt-LT" sz="1800" dirty="0">
              <a:latin typeface="Aptos"/>
            </a:endParaRPr>
          </a:p>
          <a:p>
            <a:pPr marL="0" indent="0">
              <a:buNone/>
            </a:pPr>
            <a:r>
              <a:rPr lang="lt-LT" sz="1800" b="1" dirty="0">
                <a:highlight>
                  <a:srgbClr val="F5F5F5"/>
                </a:highlight>
                <a:latin typeface="Aptos"/>
              </a:rPr>
              <a:t>ρ = m / V</a:t>
            </a:r>
          </a:p>
          <a:p>
            <a:pPr marL="0" indent="0">
              <a:buNone/>
            </a:pPr>
            <a:r>
              <a:rPr lang="lt-LT" sz="1800" b="1" i="1" dirty="0">
                <a:highlight>
                  <a:srgbClr val="F5F5F5"/>
                </a:highlight>
                <a:latin typeface="Aptos"/>
              </a:rPr>
              <a:t>Išvados:</a:t>
            </a:r>
          </a:p>
          <a:p>
            <a:pPr marL="0" indent="0">
              <a:buNone/>
            </a:pPr>
            <a:r>
              <a:rPr lang="lt-LT" sz="1800" dirty="0">
                <a:highlight>
                  <a:srgbClr val="F5F5F5"/>
                </a:highlight>
                <a:latin typeface="Aptos"/>
              </a:rPr>
              <a:t>Hipotezė</a:t>
            </a:r>
            <a:r>
              <a:rPr lang="lt-LT" sz="1800" dirty="0">
                <a:highlight>
                  <a:srgbClr val="F5F5F5"/>
                </a:highlight>
                <a:latin typeface="Aptos"/>
                <a:ea typeface="+mn-lt"/>
                <a:cs typeface="+mn-lt"/>
              </a:rPr>
              <a:t> pasitvirtino. Tyrimo metu nustatytas smėlio tankis buvo- 1,63 g/cm3, tačiau šis rezultatas gali būti su +-  0,03 g/cm3 matavimo paklaida.</a:t>
            </a:r>
            <a:endParaRPr lang="lt-LT" sz="1800" dirty="0">
              <a:highlight>
                <a:srgbClr val="F5F5F5"/>
              </a:highlight>
              <a:latin typeface="Aptos"/>
            </a:endParaRPr>
          </a:p>
        </p:txBody>
      </p:sp>
    </p:spTree>
    <p:extLst>
      <p:ext uri="{BB962C8B-B14F-4D97-AF65-F5344CB8AC3E}">
        <p14:creationId xmlns:p14="http://schemas.microsoft.com/office/powerpoint/2010/main" val="1616116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DFC93C8-1C98-EB20-5FD9-934C2721CF99}"/>
              </a:ext>
            </a:extLst>
          </p:cNvPr>
          <p:cNvSpPr>
            <a:spLocks noGrp="1"/>
          </p:cNvSpPr>
          <p:nvPr>
            <p:ph type="title"/>
          </p:nvPr>
        </p:nvSpPr>
        <p:spPr>
          <a:xfrm>
            <a:off x="411480" y="987552"/>
            <a:ext cx="4485861" cy="1088136"/>
          </a:xfrm>
        </p:spPr>
        <p:txBody>
          <a:bodyPr anchor="b">
            <a:normAutofit/>
          </a:bodyPr>
          <a:lstStyle/>
          <a:p>
            <a:r>
              <a:rPr lang="lt-LT" sz="3400" b="1" i="1"/>
              <a:t>Metalo liekanos smėlyje</a:t>
            </a:r>
          </a:p>
        </p:txBody>
      </p:sp>
      <p:sp>
        <p:nvSpPr>
          <p:cNvPr id="3" name="Turinio vietos rezervavimo ženklas 2">
            <a:extLst>
              <a:ext uri="{FF2B5EF4-FFF2-40B4-BE49-F238E27FC236}">
                <a16:creationId xmlns:a16="http://schemas.microsoft.com/office/drawing/2014/main" id="{31C83DF5-DAE0-411A-4A22-E72A28D22776}"/>
              </a:ext>
            </a:extLst>
          </p:cNvPr>
          <p:cNvSpPr>
            <a:spLocks noGrp="1"/>
          </p:cNvSpPr>
          <p:nvPr>
            <p:ph idx="1"/>
          </p:nvPr>
        </p:nvSpPr>
        <p:spPr>
          <a:xfrm>
            <a:off x="2870" y="2279727"/>
            <a:ext cx="5039978" cy="3584448"/>
          </a:xfrm>
        </p:spPr>
        <p:txBody>
          <a:bodyPr vert="horz" lIns="91440" tIns="45720" rIns="91440" bIns="45720" rtlCol="0" anchor="t">
            <a:normAutofit/>
          </a:bodyPr>
          <a:lstStyle/>
          <a:p>
            <a:pPr marL="0" indent="0" algn="just">
              <a:buNone/>
            </a:pPr>
            <a:r>
              <a:rPr lang="lt-LT" b="1">
                <a:latin typeface="Aptos"/>
              </a:rPr>
              <a:t>Tikslas</a:t>
            </a:r>
            <a:r>
              <a:rPr lang="lt-LT">
                <a:latin typeface="Aptos"/>
              </a:rPr>
              <a:t>- išsiaiškinti ar Palangos pajūryje yra metalo liekanų.</a:t>
            </a:r>
            <a:endParaRPr lang="en-US"/>
          </a:p>
          <a:p>
            <a:pPr marL="0" indent="0" algn="just">
              <a:buNone/>
            </a:pPr>
            <a:r>
              <a:rPr lang="lt-LT" b="1">
                <a:latin typeface="Aptos"/>
              </a:rPr>
              <a:t>Hipotezė</a:t>
            </a:r>
            <a:r>
              <a:rPr lang="lt-LT">
                <a:latin typeface="Aptos"/>
              </a:rPr>
              <a:t>-mes manome, kad Palangos pajūrio smėlyje nėra metalo liekanų arba jų koncentracija yra labai maža, kad ji laikytina statistiškai nereikšminga.</a:t>
            </a:r>
          </a:p>
          <a:p>
            <a:pPr algn="just">
              <a:buNone/>
            </a:pPr>
            <a:r>
              <a:rPr lang="lt-LT" b="1">
                <a:latin typeface="Aptos"/>
              </a:rPr>
              <a:t>Darbo priemonės</a:t>
            </a:r>
            <a:r>
              <a:rPr lang="lt-LT">
                <a:latin typeface="Aptos"/>
              </a:rPr>
              <a:t>: smėlis, magnetas.</a:t>
            </a:r>
          </a:p>
          <a:p>
            <a:pPr marL="0" indent="0">
              <a:buNone/>
            </a:pPr>
            <a:endParaRPr lang="lt-LT" sz="1800"/>
          </a:p>
        </p:txBody>
      </p:sp>
      <p:pic>
        <p:nvPicPr>
          <p:cNvPr id="4" name="Paveikslėlis 3" descr="Paveikslėlis, kuriame yra nagas, asmuo, pirštas, plastikas&#10;&#10;Dirbtinio intelekto sugeneruotas turinys gali būti neteisingas.">
            <a:extLst>
              <a:ext uri="{FF2B5EF4-FFF2-40B4-BE49-F238E27FC236}">
                <a16:creationId xmlns:a16="http://schemas.microsoft.com/office/drawing/2014/main" id="{A2B725EF-0DF8-F08A-5347-5274A5B5A6EB}"/>
              </a:ext>
            </a:extLst>
          </p:cNvPr>
          <p:cNvPicPr>
            <a:picLocks noChangeAspect="1"/>
          </p:cNvPicPr>
          <p:nvPr/>
        </p:nvPicPr>
        <p:blipFill>
          <a:blip r:embed="rId2" cstate="screen">
            <a:extLst>
              <a:ext uri="{28A0092B-C50C-407E-A947-70E740481C1C}">
                <a14:useLocalDpi xmlns:a14="http://schemas.microsoft.com/office/drawing/2010/main"/>
              </a:ext>
            </a:extLst>
          </a:blip>
          <a:srcRect r="-2"/>
          <a:stretch>
            <a:fillRect/>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761615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veikslėlis 4" descr="Paveikslėlis, kuriame yra nagas, asmuo, pirštas, laikymas&#10;&#10;Dirbtinio intelekto sugeneruotas turinys gali būti neteisingas.">
            <a:extLst>
              <a:ext uri="{FF2B5EF4-FFF2-40B4-BE49-F238E27FC236}">
                <a16:creationId xmlns:a16="http://schemas.microsoft.com/office/drawing/2014/main" id="{0DDEDF70-056D-D67D-625C-131141E973B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4" name="Paveikslėlis 3" descr="Paveikslėlis, kuriame yra žemė, grindys, vidaus, menas&#10;&#10;Dirbtinio intelekto sugeneruotas turinys gali būti neteisingas.">
            <a:extLst>
              <a:ext uri="{FF2B5EF4-FFF2-40B4-BE49-F238E27FC236}">
                <a16:creationId xmlns:a16="http://schemas.microsoft.com/office/drawing/2014/main" id="{3FD5AA7E-EC6E-C98D-3B4F-7779636D4B7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53790" y="18"/>
            <a:ext cx="5109854"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p:nvSpPr>
          <p:cNvPr id="3" name="Turinio vietos rezervavimo ženklas 2">
            <a:extLst>
              <a:ext uri="{FF2B5EF4-FFF2-40B4-BE49-F238E27FC236}">
                <a16:creationId xmlns:a16="http://schemas.microsoft.com/office/drawing/2014/main" id="{308858BC-ACC6-A20B-EAAE-EA2F19F455EA}"/>
              </a:ext>
            </a:extLst>
          </p:cNvPr>
          <p:cNvSpPr>
            <a:spLocks noGrp="1"/>
          </p:cNvSpPr>
          <p:nvPr>
            <p:ph idx="1"/>
          </p:nvPr>
        </p:nvSpPr>
        <p:spPr>
          <a:xfrm>
            <a:off x="140642" y="171101"/>
            <a:ext cx="3269930" cy="6504290"/>
          </a:xfrm>
        </p:spPr>
        <p:txBody>
          <a:bodyPr vert="horz" lIns="91440" tIns="45720" rIns="91440" bIns="45720" rtlCol="0" anchor="t">
            <a:noAutofit/>
          </a:bodyPr>
          <a:lstStyle/>
          <a:p>
            <a:pPr marL="0" indent="0">
              <a:buNone/>
            </a:pPr>
            <a:r>
              <a:rPr lang="lt-LT" sz="1500" b="1"/>
              <a:t>Darbo eiga</a:t>
            </a:r>
            <a:r>
              <a:rPr lang="lt-LT" sz="1500"/>
              <a:t>:</a:t>
            </a:r>
            <a:endParaRPr lang="en-US"/>
          </a:p>
          <a:p>
            <a:pPr marL="0" indent="0">
              <a:buNone/>
            </a:pPr>
            <a:r>
              <a:rPr lang="lt-LT" sz="1500"/>
              <a:t>Paruošti smėlį. Magnetu praeiti pro jį ir pažiūrėti ar ant jo yra metalo dalelių</a:t>
            </a:r>
            <a:endParaRPr lang="en-US"/>
          </a:p>
          <a:p>
            <a:pPr marL="0" indent="0">
              <a:buNone/>
            </a:pPr>
            <a:r>
              <a:rPr lang="lt-LT" sz="1500" b="1"/>
              <a:t> Išvados:</a:t>
            </a:r>
          </a:p>
          <a:p>
            <a:pPr marL="0" indent="0">
              <a:buNone/>
            </a:pPr>
            <a:r>
              <a:rPr lang="lt-LT" sz="1500"/>
              <a:t>Hipotezė</a:t>
            </a:r>
            <a:r>
              <a:rPr lang="lt-LT" sz="1500">
                <a:ea typeface="+mn-lt"/>
                <a:cs typeface="+mn-lt"/>
              </a:rPr>
              <a:t> nepasitvirtino, nes tiriant nustatyta, kad smėlio mėginyje buvo metalo dalelių. Atliekant magnetinę ir vizualinę analizę, pavyko aptikti bei atskirti metalines priemaišas, o tai rodo, kad smėlis nėra visiškai grynas. Gauti rezultatai leidžia daryti išvadą, kad tiriamame mėginyje yra metalo priemaišų, kurios galėjo atsirasti dėl aplinkos poveikio, žmogaus veiklos ar natūralių geologinių procesų. Tai patvirtina, kad net ir iš pirmo žvilgsnio įprastas smėlis gali turėti įvairių priemaišų, todėl tokio tipo tyrimai yra svarbūs siekiant įvertinti medžiagų sudėtį.</a:t>
            </a:r>
            <a:endParaRPr lang="lt-LT"/>
          </a:p>
          <a:p>
            <a:pPr marL="0" indent="0">
              <a:buNone/>
            </a:pPr>
            <a:endParaRPr lang="lt-LT" sz="1100"/>
          </a:p>
        </p:txBody>
      </p:sp>
    </p:spTree>
    <p:extLst>
      <p:ext uri="{BB962C8B-B14F-4D97-AF65-F5344CB8AC3E}">
        <p14:creationId xmlns:p14="http://schemas.microsoft.com/office/powerpoint/2010/main" val="512770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0F471-52BE-5E42-EFFA-5C33CB332AA5}"/>
              </a:ext>
            </a:extLst>
          </p:cNvPr>
          <p:cNvSpPr>
            <a:spLocks noGrp="1"/>
          </p:cNvSpPr>
          <p:nvPr>
            <p:ph type="title"/>
          </p:nvPr>
        </p:nvSpPr>
        <p:spPr/>
        <p:txBody>
          <a:bodyPr vert="horz" lIns="91440" tIns="45720" rIns="91440" bIns="45720" rtlCol="0" anchor="ctr">
            <a:normAutofit/>
          </a:bodyPr>
          <a:lstStyle/>
          <a:p>
            <a:r>
              <a:rPr lang="lt-LT" sz="4000" noProof="0" dirty="0"/>
              <a:t>Slėgis į smėlį</a:t>
            </a:r>
            <a:endParaRPr lang="lt-LT" sz="4000" kern="1200" noProof="0" dirty="0">
              <a:latin typeface="+mj-lt"/>
            </a:endParaRPr>
          </a:p>
        </p:txBody>
      </p:sp>
      <p:sp>
        <p:nvSpPr>
          <p:cNvPr id="3" name="Turinio vietos rezervavimo ženklas 2">
            <a:extLst>
              <a:ext uri="{FF2B5EF4-FFF2-40B4-BE49-F238E27FC236}">
                <a16:creationId xmlns:a16="http://schemas.microsoft.com/office/drawing/2014/main" id="{7E2414F2-2085-3A4F-E5B8-0257968113B0}"/>
              </a:ext>
            </a:extLst>
          </p:cNvPr>
          <p:cNvSpPr>
            <a:spLocks noGrp="1"/>
          </p:cNvSpPr>
          <p:nvPr>
            <p:ph idx="1"/>
          </p:nvPr>
        </p:nvSpPr>
        <p:spPr>
          <a:xfrm>
            <a:off x="383459" y="1680898"/>
            <a:ext cx="4100052" cy="4906715"/>
          </a:xfrm>
        </p:spPr>
        <p:txBody>
          <a:bodyPr/>
          <a:lstStyle/>
          <a:p>
            <a:pPr marL="0" indent="0" algn="just">
              <a:buNone/>
            </a:pPr>
            <a:r>
              <a:rPr lang="lt-LT" b="1" dirty="0"/>
              <a:t>Tikslas</a:t>
            </a:r>
            <a:r>
              <a:rPr lang="lt-LT" dirty="0"/>
              <a:t>- Ištirti slėgį į paplūdimio smėlį, keičiant veikimo plotą ir veikimo jėgą.</a:t>
            </a:r>
          </a:p>
          <a:p>
            <a:pPr marL="0" indent="0" algn="just">
              <a:buNone/>
            </a:pPr>
            <a:r>
              <a:rPr lang="lt-LT" b="1" dirty="0"/>
              <a:t>Hipotezė</a:t>
            </a:r>
            <a:r>
              <a:rPr lang="lt-LT" dirty="0"/>
              <a:t> – Manome, kad esant didesnei jėgai slėgis į smėlį bus didesnis, o didinant plotą- bus mažesnis ir kūnas smigs mažiau.</a:t>
            </a:r>
          </a:p>
          <a:p>
            <a:pPr marL="0" indent="0" algn="just">
              <a:buNone/>
            </a:pPr>
            <a:r>
              <a:rPr lang="lt-LT" b="1" dirty="0"/>
              <a:t>Darbo priemonės</a:t>
            </a:r>
            <a:r>
              <a:rPr lang="lt-LT" dirty="0"/>
              <a:t>-</a:t>
            </a:r>
            <a:r>
              <a:rPr lang="lt-LT" b="1" dirty="0"/>
              <a:t> </a:t>
            </a:r>
            <a:r>
              <a:rPr lang="lt-LT" dirty="0"/>
              <a:t>paplūdimio</a:t>
            </a:r>
            <a:r>
              <a:rPr lang="lt-LT" b="1" dirty="0"/>
              <a:t> </a:t>
            </a:r>
            <a:r>
              <a:rPr lang="lt-LT" dirty="0"/>
              <a:t>smėlis, svareliai, medinės kaladėlės.</a:t>
            </a:r>
          </a:p>
        </p:txBody>
      </p:sp>
      <p:sp>
        <p:nvSpPr>
          <p:cNvPr id="5" name="Footer Placeholder 4">
            <a:extLst>
              <a:ext uri="{FF2B5EF4-FFF2-40B4-BE49-F238E27FC236}">
                <a16:creationId xmlns:a16="http://schemas.microsoft.com/office/drawing/2014/main" id="{72B78E7E-A2F1-5044-E5BE-7DBE346AEE36}"/>
              </a:ext>
            </a:extLst>
          </p:cNvPr>
          <p:cNvSpPr>
            <a:spLocks noGrp="1"/>
          </p:cNvSpPr>
          <p:nvPr>
            <p:ph type="ftr" sz="quarter" idx="11"/>
          </p:nvPr>
        </p:nvSpPr>
        <p:spPr/>
        <p:txBody>
          <a:bodyPr vert="horz" lIns="91440" tIns="45720" rIns="91440" bIns="45720" rtlCol="0" anchor="ctr">
            <a:normAutofit/>
          </a:bodyPr>
          <a:lstStyle/>
          <a:p>
            <a:pPr algn="ctr">
              <a:lnSpc>
                <a:spcPct val="90000"/>
              </a:lnSpc>
              <a:spcAft>
                <a:spcPts val="600"/>
              </a:spcAft>
            </a:pPr>
            <a:r>
              <a:rPr lang="lt-LT" sz="700" kern="1200" noProof="0" dirty="0">
                <a:solidFill>
                  <a:srgbClr val="FFFFFF"/>
                </a:solidFill>
                <a:latin typeface="+mn-lt"/>
                <a:ea typeface="+mn-ea"/>
                <a:cs typeface="+mn-cs"/>
              </a:rPr>
              <a:t>
              </a:t>
            </a:r>
          </a:p>
        </p:txBody>
      </p:sp>
      <p:sp>
        <p:nvSpPr>
          <p:cNvPr id="6" name="Slide Number Placeholder 5">
            <a:extLst>
              <a:ext uri="{FF2B5EF4-FFF2-40B4-BE49-F238E27FC236}">
                <a16:creationId xmlns:a16="http://schemas.microsoft.com/office/drawing/2014/main" id="{B452D274-C60A-94F8-0876-BD31903A75D4}"/>
              </a:ext>
            </a:extLst>
          </p:cNvPr>
          <p:cNvSpPr>
            <a:spLocks noGrp="1"/>
          </p:cNvSpPr>
          <p:nvPr>
            <p:ph type="sldNum" sz="quarter" idx="12"/>
          </p:nvPr>
        </p:nvSpPr>
        <p:spPr/>
        <p:txBody>
          <a:bodyPr vert="horz" lIns="91440" tIns="45720" rIns="91440" bIns="45720" rtlCol="0" anchor="ctr">
            <a:normAutofit/>
          </a:bodyPr>
          <a:lstStyle/>
          <a:p>
            <a:pPr>
              <a:spcAft>
                <a:spcPts val="600"/>
              </a:spcAft>
            </a:pPr>
            <a:fld id="{CC057153-B650-4DEB-B370-79DDCFDCE934}" type="slidenum">
              <a:rPr lang="lt-LT" sz="1200" noProof="0" smtClean="0">
                <a:solidFill>
                  <a:srgbClr val="FFFFFF"/>
                </a:solidFill>
              </a:rPr>
              <a:pPr>
                <a:spcAft>
                  <a:spcPts val="600"/>
                </a:spcAft>
              </a:pPr>
              <a:t>27</a:t>
            </a:fld>
            <a:endParaRPr lang="lt-LT" sz="1200" noProof="0" dirty="0">
              <a:solidFill>
                <a:srgbClr val="FFFFFF"/>
              </a:solidFill>
            </a:endParaRPr>
          </a:p>
        </p:txBody>
      </p:sp>
      <p:pic>
        <p:nvPicPr>
          <p:cNvPr id="7" name="Paveikslėlis 6" descr="Paveikslėlis, kuriame yra žemė, dubuo, maistas, vidaus&#10;&#10;Dirbtinio intelekto sugeneruotas turinys gali būti neteisingas.">
            <a:extLst>
              <a:ext uri="{FF2B5EF4-FFF2-40B4-BE49-F238E27FC236}">
                <a16:creationId xmlns:a16="http://schemas.microsoft.com/office/drawing/2014/main" id="{C02DE75F-5877-9D5C-50BA-77B0ADB97E67}"/>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rot="5400000">
            <a:off x="4159747" y="2077788"/>
            <a:ext cx="4572003" cy="3778224"/>
          </a:xfrm>
          <a:prstGeom prst="rect">
            <a:avLst/>
          </a:prstGeom>
        </p:spPr>
      </p:pic>
      <p:pic>
        <p:nvPicPr>
          <p:cNvPr id="9" name="Paveikslėlis 8" descr="Paveikslėlis, kuriame yra vidaus, dubuo, Valgymo indai, keraminis&#10;&#10;Dirbtinio intelekto sugeneruotas turinys gali būti neteisingas.">
            <a:extLst>
              <a:ext uri="{FF2B5EF4-FFF2-40B4-BE49-F238E27FC236}">
                <a16:creationId xmlns:a16="http://schemas.microsoft.com/office/drawing/2014/main" id="{7C14DAFA-4CBA-39DB-83B3-BE5828A8C03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387216" y="1680898"/>
            <a:ext cx="3784014" cy="4572003"/>
          </a:xfrm>
          <a:prstGeom prst="rect">
            <a:avLst/>
          </a:prstGeom>
        </p:spPr>
      </p:pic>
    </p:spTree>
    <p:extLst>
      <p:ext uri="{BB962C8B-B14F-4D97-AF65-F5344CB8AC3E}">
        <p14:creationId xmlns:p14="http://schemas.microsoft.com/office/powerpoint/2010/main" val="959314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2">
            <a:extLst>
              <a:ext uri="{FF2B5EF4-FFF2-40B4-BE49-F238E27FC236}">
                <a16:creationId xmlns:a16="http://schemas.microsoft.com/office/drawing/2014/main" id="{7F374D5C-5D62-4E43-AAD9-FEE979B58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6ACC1A1E-EED8-1239-79BB-D9C52F515283}"/>
              </a:ext>
            </a:extLst>
          </p:cNvPr>
          <p:cNvSpPr>
            <a:spLocks noGrp="1"/>
          </p:cNvSpPr>
          <p:nvPr>
            <p:ph type="title"/>
          </p:nvPr>
        </p:nvSpPr>
        <p:spPr>
          <a:xfrm>
            <a:off x="127819" y="245806"/>
            <a:ext cx="6860825" cy="5883283"/>
          </a:xfrm>
        </p:spPr>
        <p:txBody>
          <a:bodyPr anchor="t">
            <a:normAutofit/>
          </a:bodyPr>
          <a:lstStyle/>
          <a:p>
            <a:r>
              <a:rPr lang="lt-LT" sz="2000" dirty="0"/>
              <a:t>Darbo eiga</a:t>
            </a:r>
            <a:r>
              <a:rPr lang="lt-LT" sz="2000" b="0" dirty="0"/>
              <a:t>:</a:t>
            </a:r>
            <a:br>
              <a:rPr lang="lt-LT" sz="2000" b="0" dirty="0"/>
            </a:br>
            <a:r>
              <a:rPr lang="lt-LT" sz="2000" b="0" dirty="0"/>
              <a:t>Paėmėme medinį tašelį ir išmatavome jo matmenis: 4x2,5x0,7 cm. Paskaičiavome plotą: S₁=10 cm²=0,001 m² ir S₂=1,75 cm²=0,000175 m².</a:t>
            </a:r>
            <a:br>
              <a:rPr lang="lt-LT" sz="2000" b="0" dirty="0"/>
            </a:br>
            <a:r>
              <a:rPr lang="lt-LT" sz="2000" b="0" dirty="0"/>
              <a:t>Pirmiausia ėmėme mažąjį plotą ir dėjome svarelius: 100 g, 1 kg ir 2 kg. Svoris P₁= 1 N, P₂=10 N, P₃=20 N.</a:t>
            </a:r>
            <a:br>
              <a:rPr lang="lt-LT" sz="2000" b="0" dirty="0"/>
            </a:br>
            <a:r>
              <a:rPr lang="lt-LT" sz="2000" b="0" dirty="0"/>
              <a:t>Slėgis p=P/S</a:t>
            </a:r>
            <a:br>
              <a:rPr lang="lt-LT" sz="2000" b="0" dirty="0"/>
            </a:br>
            <a:r>
              <a:rPr lang="lt-LT" sz="2000" b="0" dirty="0"/>
              <a:t>Gavome slėgius: p₁=5714,3 Pa,  p₂=57142,86 Pa  p₃=114285,71 Pa.</a:t>
            </a:r>
            <a:br>
              <a:rPr lang="lt-LT" sz="2000" b="0" dirty="0"/>
            </a:br>
            <a:r>
              <a:rPr lang="lt-LT" sz="2000" b="0" dirty="0"/>
              <a:t>Ėmėme didesnįjį plotą ir dėjome svarelius: 100 g, 1 kg ir 2 kg. Svoris P₁= 1 N, P₂=10 N, P₃=20 N.</a:t>
            </a:r>
            <a:br>
              <a:rPr lang="lt-LT" sz="2000" b="0" dirty="0"/>
            </a:br>
            <a:r>
              <a:rPr lang="lt-LT" sz="2000" b="0" dirty="0"/>
              <a:t>Slėgis p=P/S</a:t>
            </a:r>
            <a:br>
              <a:rPr lang="lt-LT" sz="2000" b="0" dirty="0"/>
            </a:br>
            <a:r>
              <a:rPr lang="lt-LT" sz="2000" b="0" dirty="0"/>
              <a:t>Gavome slėgius: p₁=100 Pa,  p₂=10000 Pa  p₃=20000 Pa.</a:t>
            </a:r>
            <a:br>
              <a:rPr lang="lt-LT" sz="2000" b="0" dirty="0"/>
            </a:br>
            <a:br>
              <a:rPr lang="lt-LT" sz="2000" b="0" dirty="0"/>
            </a:br>
            <a:r>
              <a:rPr lang="lt-LT" sz="2000" dirty="0"/>
              <a:t>Išvada</a:t>
            </a:r>
            <a:r>
              <a:rPr lang="lt-LT" sz="2000" b="0" dirty="0"/>
              <a:t>- </a:t>
            </a:r>
            <a:r>
              <a:rPr lang="lt-LT" sz="2000" b="0" dirty="0">
                <a:ea typeface="+mj-lt"/>
                <a:cs typeface="+mj-lt"/>
              </a:rPr>
              <a:t>hipotezė pasitvirtino, tyrimo metu nustatyta, kad slėgis didžiausias gavosi, kai buvo imta didesnė jėga ir mažas plotas ir kaladėlė į smėlį įsmigo daugiausiai.</a:t>
            </a:r>
            <a:endParaRPr lang="lt-LT" sz="2000" b="0" dirty="0"/>
          </a:p>
        </p:txBody>
      </p:sp>
      <p:pic>
        <p:nvPicPr>
          <p:cNvPr id="8" name="Paveikslėlis 7" descr="Paveikslėlis, kuriame yra grindys, žemė, puodelis, raudonas&#10;&#10;Dirbtinio intelekto sugeneruotas turinys gali būti neteisingas.">
            <a:extLst>
              <a:ext uri="{FF2B5EF4-FFF2-40B4-BE49-F238E27FC236}">
                <a16:creationId xmlns:a16="http://schemas.microsoft.com/office/drawing/2014/main" id="{29565A53-870E-205D-CA42-4B7B53234CE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7863328" y="-841566"/>
            <a:ext cx="3561309" cy="5189099"/>
          </a:xfrm>
          <a:prstGeom prst="rect">
            <a:avLst/>
          </a:prstGeom>
        </p:spPr>
      </p:pic>
      <p:sp>
        <p:nvSpPr>
          <p:cNvPr id="4" name="Poraštės vietos rezervavimo ženklas 3">
            <a:extLst>
              <a:ext uri="{FF2B5EF4-FFF2-40B4-BE49-F238E27FC236}">
                <a16:creationId xmlns:a16="http://schemas.microsoft.com/office/drawing/2014/main" id="{EFAACA9C-7537-3549-FBEE-71580B829D58}"/>
              </a:ext>
            </a:extLst>
          </p:cNvPr>
          <p:cNvSpPr>
            <a:spLocks noGrp="1"/>
          </p:cNvSpPr>
          <p:nvPr>
            <p:ph type="ftr" sz="quarter" idx="11"/>
          </p:nvPr>
        </p:nvSpPr>
        <p:spPr>
          <a:xfrm>
            <a:off x="3187678" y="6356350"/>
            <a:ext cx="3805222" cy="365125"/>
          </a:xfrm>
        </p:spPr>
        <p:txBody>
          <a:bodyPr>
            <a:normAutofit/>
          </a:bodyPr>
          <a:lstStyle/>
          <a:p>
            <a:pPr algn="l">
              <a:lnSpc>
                <a:spcPct val="90000"/>
              </a:lnSpc>
              <a:spcAft>
                <a:spcPts val="600"/>
              </a:spcAft>
            </a:pPr>
            <a:r>
              <a:rPr lang="en-US" sz="700"/>
              <a:t>
              </a:t>
            </a:r>
          </a:p>
        </p:txBody>
      </p:sp>
      <p:pic>
        <p:nvPicPr>
          <p:cNvPr id="7" name="Paveikslėlis 6" descr="Paveikslėlis, kuriame yra cilindras, dūdelė, raudonas, grindys&#10;&#10;Dirbtinio intelekto sugeneruotas turinys gali būti neteisingas.">
            <a:extLst>
              <a:ext uri="{FF2B5EF4-FFF2-40B4-BE49-F238E27FC236}">
                <a16:creationId xmlns:a16="http://schemas.microsoft.com/office/drawing/2014/main" id="{42411CE1-22D1-E26D-ECD9-01DAB33C7C8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7944370" y="2556451"/>
            <a:ext cx="3404436" cy="5200305"/>
          </a:xfrm>
          <a:prstGeom prst="rect">
            <a:avLst/>
          </a:prstGeom>
        </p:spPr>
      </p:pic>
      <p:sp>
        <p:nvSpPr>
          <p:cNvPr id="5" name="Skaidrės numerio vietos rezervavimo ženklas 4">
            <a:extLst>
              <a:ext uri="{FF2B5EF4-FFF2-40B4-BE49-F238E27FC236}">
                <a16:creationId xmlns:a16="http://schemas.microsoft.com/office/drawing/2014/main" id="{070DCBF0-0E56-977F-DFBA-2CCC443D0C4D}"/>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en-US">
                <a:solidFill>
                  <a:srgbClr val="FFFFFF"/>
                </a:solidFill>
              </a:rPr>
              <a:pPr>
                <a:spcAft>
                  <a:spcPts val="600"/>
                </a:spcAft>
              </a:pPr>
              <a:t>28</a:t>
            </a:fld>
            <a:endParaRPr lang="en-US">
              <a:solidFill>
                <a:srgbClr val="FFFFFF"/>
              </a:solidFill>
            </a:endParaRPr>
          </a:p>
        </p:txBody>
      </p:sp>
    </p:spTree>
    <p:extLst>
      <p:ext uri="{BB962C8B-B14F-4D97-AF65-F5344CB8AC3E}">
        <p14:creationId xmlns:p14="http://schemas.microsoft.com/office/powerpoint/2010/main" val="2982180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aveikslėlis 1" descr="How is fast fashion polluting our water?">
            <a:extLst>
              <a:ext uri="{FF2B5EF4-FFF2-40B4-BE49-F238E27FC236}">
                <a16:creationId xmlns:a16="http://schemas.microsoft.com/office/drawing/2014/main" id="{BE497D7D-EC72-D1ED-3B55-655A2E6A11EE}"/>
              </a:ext>
            </a:extLst>
          </p:cNvPr>
          <p:cNvPicPr>
            <a:picLocks noChangeAspect="1"/>
          </p:cNvPicPr>
          <p:nvPr/>
        </p:nvPicPr>
        <p:blipFill>
          <a:blip r:embed="rId2" cstate="screen">
            <a:extLst>
              <a:ext uri="{28A0092B-C50C-407E-A947-70E740481C1C}">
                <a14:useLocalDpi xmlns:a14="http://schemas.microsoft.com/office/drawing/2010/main"/>
              </a:ext>
            </a:extLst>
          </a:blip>
          <a:srcRect r="-1" b="-1"/>
          <a:stretch>
            <a:fillRect/>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567BF5-82B2-72F9-7D6C-E64FFBB0E08B}"/>
              </a:ext>
            </a:extLst>
          </p:cNvPr>
          <p:cNvSpPr>
            <a:spLocks noGrp="1"/>
          </p:cNvSpPr>
          <p:nvPr>
            <p:ph idx="1"/>
          </p:nvPr>
        </p:nvSpPr>
        <p:spPr>
          <a:xfrm>
            <a:off x="345141" y="674877"/>
            <a:ext cx="3823736" cy="4841019"/>
          </a:xfrm>
        </p:spPr>
        <p:txBody>
          <a:bodyPr vert="horz" lIns="91440" tIns="45720" rIns="91440" bIns="45720" rtlCol="0">
            <a:normAutofit/>
          </a:bodyPr>
          <a:lstStyle/>
          <a:p>
            <a:pPr marL="0" indent="0" algn="just">
              <a:lnSpc>
                <a:spcPct val="110000"/>
              </a:lnSpc>
              <a:buNone/>
            </a:pPr>
            <a:r>
              <a:rPr lang="lt-LT" b="1" i="1" dirty="0">
                <a:latin typeface="Aptos"/>
                <a:cs typeface="Aptos Serif"/>
              </a:rPr>
              <a:t>Išvados:</a:t>
            </a:r>
            <a:endParaRPr lang="en-US" b="1" i="1" dirty="0"/>
          </a:p>
          <a:p>
            <a:pPr marL="0" indent="0" algn="just">
              <a:lnSpc>
                <a:spcPct val="110000"/>
              </a:lnSpc>
              <a:buNone/>
            </a:pPr>
            <a:r>
              <a:rPr lang="lt-LT" dirty="0">
                <a:latin typeface="Aptos"/>
                <a:ea typeface="+mn-lt"/>
                <a:cs typeface="+mn-lt"/>
              </a:rPr>
              <a:t>Tyrimai įrodė, kad antropogeninė tarša ir mineralų gausa tiesiogiai veikia tiek vandens cheminę sudėtį (padidėjęs nitratų ir amonio kiekis upelyje), tiek jo fizines savybes (tankį, klampumą, paviršiaus įtempimą). Taip pat nustatyta, kad upės atnešami teršalai ir kietosios dalelės keičia natūralias vandens telkinių savybes.</a:t>
            </a:r>
            <a:endParaRPr lang="lt-LT" dirty="0">
              <a:latin typeface="Aptos"/>
              <a:cs typeface="Aptos Serif"/>
            </a:endParaRPr>
          </a:p>
        </p:txBody>
      </p:sp>
      <p:sp>
        <p:nvSpPr>
          <p:cNvPr id="5" name="Footer Placeholder 4">
            <a:extLst>
              <a:ext uri="{FF2B5EF4-FFF2-40B4-BE49-F238E27FC236}">
                <a16:creationId xmlns:a16="http://schemas.microsoft.com/office/drawing/2014/main" id="{7F397679-0F96-87F0-D8E5-193F28922752}"/>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700">
                <a:solidFill>
                  <a:srgbClr val="FFFFFF"/>
                </a:solidFill>
              </a:rPr>
              <a:t>
              </a:t>
            </a:r>
          </a:p>
        </p:txBody>
      </p:sp>
      <p:sp>
        <p:nvSpPr>
          <p:cNvPr id="6" name="Slide Number Placeholder 5">
            <a:extLst>
              <a:ext uri="{FF2B5EF4-FFF2-40B4-BE49-F238E27FC236}">
                <a16:creationId xmlns:a16="http://schemas.microsoft.com/office/drawing/2014/main" id="{38D98689-33D1-1782-EE97-BEE0D19F2E38}"/>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en-US">
                <a:solidFill>
                  <a:srgbClr val="FFFFFF"/>
                </a:solidFill>
              </a:rPr>
              <a:pPr>
                <a:spcAft>
                  <a:spcPts val="600"/>
                </a:spcAft>
              </a:pPr>
              <a:t>29</a:t>
            </a:fld>
            <a:endParaRPr lang="en-US">
              <a:solidFill>
                <a:srgbClr val="FFFFFF"/>
              </a:solidFill>
            </a:endParaRPr>
          </a:p>
        </p:txBody>
      </p:sp>
    </p:spTree>
    <p:extLst>
      <p:ext uri="{BB962C8B-B14F-4D97-AF65-F5344CB8AC3E}">
        <p14:creationId xmlns:p14="http://schemas.microsoft.com/office/powerpoint/2010/main" val="228443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2" name="Title 1">
            <a:extLst>
              <a:ext uri="{FF2B5EF4-FFF2-40B4-BE49-F238E27FC236}">
                <a16:creationId xmlns:a16="http://schemas.microsoft.com/office/drawing/2014/main" id="{7D2A7652-27F4-8109-8A6D-9DBB130C1932}"/>
              </a:ext>
            </a:extLst>
          </p:cNvPr>
          <p:cNvSpPr>
            <a:spLocks noGrp="1"/>
          </p:cNvSpPr>
          <p:nvPr>
            <p:ph type="title"/>
          </p:nvPr>
        </p:nvSpPr>
        <p:spPr>
          <a:xfrm>
            <a:off x="425451" y="375708"/>
            <a:ext cx="5251316" cy="1807305"/>
          </a:xfrm>
        </p:spPr>
        <p:txBody>
          <a:bodyPr>
            <a:normAutofit/>
          </a:bodyPr>
          <a:lstStyle/>
          <a:p>
            <a:r>
              <a:rPr lang="lt-LT" noProof="0" dirty="0"/>
              <a:t>Išvados:</a:t>
            </a:r>
          </a:p>
        </p:txBody>
      </p:sp>
      <p:sp>
        <p:nvSpPr>
          <p:cNvPr id="8" name="Content Placeholder 7">
            <a:extLst>
              <a:ext uri="{FF2B5EF4-FFF2-40B4-BE49-F238E27FC236}">
                <a16:creationId xmlns:a16="http://schemas.microsoft.com/office/drawing/2014/main" id="{B1EAB4A3-5CAC-B3E7-1B41-C316230878C5}"/>
              </a:ext>
            </a:extLst>
          </p:cNvPr>
          <p:cNvSpPr>
            <a:spLocks noGrp="1"/>
          </p:cNvSpPr>
          <p:nvPr>
            <p:ph idx="1"/>
          </p:nvPr>
        </p:nvSpPr>
        <p:spPr>
          <a:xfrm>
            <a:off x="269974" y="907044"/>
            <a:ext cx="5406793" cy="5631868"/>
          </a:xfrm>
        </p:spPr>
        <p:txBody>
          <a:bodyPr vert="horz" lIns="91440" tIns="45720" rIns="91440" bIns="45720" rtlCol="0" anchor="t">
            <a:noAutofit/>
          </a:bodyPr>
          <a:lstStyle/>
          <a:p>
            <a:pPr marL="0" indent="0" algn="just">
              <a:lnSpc>
                <a:spcPct val="110000"/>
              </a:lnSpc>
              <a:buNone/>
            </a:pPr>
            <a:r>
              <a:rPr lang="lt-LT" sz="1800" noProof="0" dirty="0">
                <a:ea typeface="+mn-lt"/>
                <a:cs typeface="+mn-lt"/>
              </a:rPr>
              <a:t>Baltijos jūros vandens kokybė nėra labai gera, ypač vasarą, kai vanduo atrodo drumzlinas ar net žalias. Šis reiškinys, vadinamas eutrofikacija, yra tiesiogiai susijęs su maistinių medžiagų (azoto ir fosforo) pertekliumi, kurios patenka į jūrą per upių nuotėkį. Šios medžiagos keičia vandens savybes, skatina dumblių augimą, o tai mažina šviesos skvarbą ir deguonies kiekį, sukuriant „negyvas zonas“. Tai kelia pavojų ne tik ekosistemai, bet ir maudymosi saugumui. </a:t>
            </a:r>
            <a:endParaRPr lang="lt-LT" sz="1800" noProof="0" dirty="0"/>
          </a:p>
          <a:p>
            <a:pPr marL="0" indent="0" algn="just">
              <a:lnSpc>
                <a:spcPct val="110000"/>
              </a:lnSpc>
              <a:buNone/>
            </a:pPr>
            <a:r>
              <a:rPr lang="lt-LT" sz="1800" noProof="0" dirty="0">
                <a:ea typeface="+mn-lt"/>
                <a:cs typeface="+mn-lt"/>
              </a:rPr>
              <a:t>Pagrindinė paplūdimio taršos priežastis yra poilsiautojų paliekamos  šiukšles. Norėdami išsaugoti švarią pakrantę turime pradėti nuo paprastų dalykų- išmesti savo šiukšles, vengti plastiko. Norėdami turėti švaresnį paplūdimį, mes siūlome: pliažuose įrengti rūšiavimui skirtas šiukšliadėžes,  daugiau reklamos apie taršos mažinimą. </a:t>
            </a:r>
            <a:endParaRPr lang="lt-LT" sz="1800" noProof="0" dirty="0"/>
          </a:p>
        </p:txBody>
      </p:sp>
      <p:pic>
        <p:nvPicPr>
          <p:cNvPr id="7" name="Paveikslėlis 6" descr="Takeaway food rubbish dominates plastic pollution in oceans, new study finds">
            <a:extLst>
              <a:ext uri="{FF2B5EF4-FFF2-40B4-BE49-F238E27FC236}">
                <a16:creationId xmlns:a16="http://schemas.microsoft.com/office/drawing/2014/main" id="{CD36A93C-2E5E-1CA1-B54B-D050571BA42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08D8C0B1-2DCC-31FE-9104-59A1FBA136A1}"/>
              </a:ext>
            </a:extLst>
          </p:cNvPr>
          <p:cNvSpPr>
            <a:spLocks noGrp="1"/>
          </p:cNvSpPr>
          <p:nvPr>
            <p:ph type="ftr" sz="quarter" idx="11"/>
          </p:nvPr>
        </p:nvSpPr>
        <p:spPr>
          <a:xfrm>
            <a:off x="3505200" y="6356350"/>
            <a:ext cx="3429000" cy="365125"/>
          </a:xfrm>
        </p:spPr>
        <p:txBody>
          <a:bodyPr>
            <a:normAutofit/>
          </a:bodyPr>
          <a:lstStyle/>
          <a:p>
            <a:pPr algn="l">
              <a:lnSpc>
                <a:spcPct val="90000"/>
              </a:lnSpc>
              <a:spcAft>
                <a:spcPts val="600"/>
              </a:spcAft>
            </a:pPr>
            <a:r>
              <a:rPr lang="lt-LT" sz="700" noProof="0" dirty="0"/>
              <a:t>
              </a:t>
            </a:r>
          </a:p>
        </p:txBody>
      </p:sp>
      <p:sp>
        <p:nvSpPr>
          <p:cNvPr id="6" name="Slide Number Placeholder 5">
            <a:extLst>
              <a:ext uri="{FF2B5EF4-FFF2-40B4-BE49-F238E27FC236}">
                <a16:creationId xmlns:a16="http://schemas.microsoft.com/office/drawing/2014/main" id="{C72A9C5B-8E7F-E1F1-4F33-515F6122B899}"/>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solidFill>
                  <a:srgbClr val="FFFFFF"/>
                </a:solidFill>
              </a:rPr>
              <a:pPr>
                <a:spcAft>
                  <a:spcPts val="600"/>
                </a:spcAft>
              </a:pPr>
              <a:t>30</a:t>
            </a:fld>
            <a:endParaRPr lang="lt-LT" noProof="0" dirty="0">
              <a:solidFill>
                <a:srgbClr val="FFFFFF"/>
              </a:solidFill>
            </a:endParaRPr>
          </a:p>
        </p:txBody>
      </p:sp>
    </p:spTree>
    <p:extLst>
      <p:ext uri="{BB962C8B-B14F-4D97-AF65-F5344CB8AC3E}">
        <p14:creationId xmlns:p14="http://schemas.microsoft.com/office/powerpoint/2010/main" val="280946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8" name="Picture 7" descr="Nafta ir toliau pinga | Verslas | 15min.lt">
            <a:extLst>
              <a:ext uri="{FF2B5EF4-FFF2-40B4-BE49-F238E27FC236}">
                <a16:creationId xmlns:a16="http://schemas.microsoft.com/office/drawing/2014/main" id="{4275A4BC-CFFF-A83F-DFE7-3A259645674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2" name="Title 1">
            <a:extLst>
              <a:ext uri="{FF2B5EF4-FFF2-40B4-BE49-F238E27FC236}">
                <a16:creationId xmlns:a16="http://schemas.microsoft.com/office/drawing/2014/main" id="{4472ECCF-01DC-C8F1-7761-083375A9C1EC}"/>
              </a:ext>
            </a:extLst>
          </p:cNvPr>
          <p:cNvSpPr>
            <a:spLocks noGrp="1"/>
          </p:cNvSpPr>
          <p:nvPr>
            <p:ph type="title"/>
          </p:nvPr>
        </p:nvSpPr>
        <p:spPr>
          <a:xfrm>
            <a:off x="7531610" y="365125"/>
            <a:ext cx="3822189" cy="1899912"/>
          </a:xfrm>
        </p:spPr>
        <p:txBody>
          <a:bodyPr>
            <a:normAutofit/>
          </a:bodyPr>
          <a:lstStyle/>
          <a:p>
            <a:r>
              <a:rPr lang="lt-LT" sz="4000" noProof="0" dirty="0"/>
              <a:t>Testas:</a:t>
            </a:r>
          </a:p>
        </p:txBody>
      </p:sp>
      <p:sp>
        <p:nvSpPr>
          <p:cNvPr id="3" name="Content Placeholder 2">
            <a:extLst>
              <a:ext uri="{FF2B5EF4-FFF2-40B4-BE49-F238E27FC236}">
                <a16:creationId xmlns:a16="http://schemas.microsoft.com/office/drawing/2014/main" id="{CEC8D41D-4559-ABBA-C885-027427DD52E0}"/>
              </a:ext>
            </a:extLst>
          </p:cNvPr>
          <p:cNvSpPr>
            <a:spLocks noGrp="1"/>
          </p:cNvSpPr>
          <p:nvPr>
            <p:ph idx="1"/>
          </p:nvPr>
        </p:nvSpPr>
        <p:spPr>
          <a:xfrm>
            <a:off x="7531610" y="2434201"/>
            <a:ext cx="3822189" cy="3742762"/>
          </a:xfrm>
        </p:spPr>
        <p:txBody>
          <a:bodyPr vert="horz" lIns="91440" tIns="45720" rIns="91440" bIns="45720" rtlCol="0" anchor="t">
            <a:normAutofit/>
          </a:bodyPr>
          <a:lstStyle/>
          <a:p>
            <a:pPr marL="0" indent="0">
              <a:lnSpc>
                <a:spcPct val="110000"/>
              </a:lnSpc>
              <a:buNone/>
            </a:pPr>
            <a:r>
              <a:rPr lang="lt-LT" sz="1700" noProof="0" dirty="0"/>
              <a:t>1.</a:t>
            </a:r>
            <a:r>
              <a:rPr lang="lt-LT" sz="1700" b="1" noProof="0" dirty="0"/>
              <a:t> Kaip naftos išsiliejimas jūroje paveikia vandens tankį</a:t>
            </a:r>
            <a:r>
              <a:rPr lang="lt-LT" sz="1700" b="1" noProof="0" dirty="0">
                <a:ea typeface="+mn-lt"/>
                <a:cs typeface="+mn-lt"/>
              </a:rPr>
              <a:t>?</a:t>
            </a:r>
            <a:endParaRPr lang="lt-LT" sz="1700" b="1" noProof="0" dirty="0"/>
          </a:p>
          <a:p>
            <a:pPr marL="0" indent="0">
              <a:lnSpc>
                <a:spcPct val="110000"/>
              </a:lnSpc>
              <a:buNone/>
            </a:pPr>
            <a:r>
              <a:rPr lang="lt-LT" sz="1700" b="1" noProof="0" dirty="0">
                <a:ea typeface="+mn-lt"/>
                <a:cs typeface="+mn-lt"/>
              </a:rPr>
              <a:t>A)</a:t>
            </a:r>
            <a:r>
              <a:rPr lang="lt-LT" sz="1700" noProof="0" dirty="0">
                <a:ea typeface="+mn-lt"/>
                <a:cs typeface="+mn-lt"/>
              </a:rPr>
              <a:t> Tankis padidėja, nes nafta yra sunkesnė už vandenį</a:t>
            </a:r>
            <a:endParaRPr lang="lt-LT" sz="1700" noProof="0" dirty="0"/>
          </a:p>
          <a:p>
            <a:pPr marL="0" indent="0">
              <a:lnSpc>
                <a:spcPct val="110000"/>
              </a:lnSpc>
              <a:buNone/>
            </a:pPr>
            <a:r>
              <a:rPr lang="lt-LT" sz="1700" b="1" noProof="0" dirty="0">
                <a:ea typeface="+mn-lt"/>
                <a:cs typeface="+mn-lt"/>
              </a:rPr>
              <a:t>B)</a:t>
            </a:r>
            <a:r>
              <a:rPr lang="lt-LT" sz="1700" noProof="0" dirty="0">
                <a:ea typeface="+mn-lt"/>
                <a:cs typeface="+mn-lt"/>
              </a:rPr>
              <a:t> Tankis sumažėja paviršiniame sluoksnyje, nes nafta lengvesnė už vandenį</a:t>
            </a:r>
            <a:endParaRPr lang="lt-LT" sz="1700" noProof="0" dirty="0"/>
          </a:p>
          <a:p>
            <a:pPr marL="0" indent="0">
              <a:lnSpc>
                <a:spcPct val="110000"/>
              </a:lnSpc>
              <a:buNone/>
            </a:pPr>
            <a:r>
              <a:rPr lang="lt-LT" sz="1700" b="1" noProof="0" dirty="0">
                <a:ea typeface="+mn-lt"/>
                <a:cs typeface="+mn-lt"/>
              </a:rPr>
              <a:t>C)</a:t>
            </a:r>
            <a:r>
              <a:rPr lang="lt-LT" sz="1700" noProof="0" dirty="0">
                <a:ea typeface="+mn-lt"/>
                <a:cs typeface="+mn-lt"/>
              </a:rPr>
              <a:t> Tankis nesikeičia, nes nafta ir vanduo nesusimaišo</a:t>
            </a:r>
            <a:endParaRPr lang="lt-LT" sz="1700" noProof="0" dirty="0"/>
          </a:p>
          <a:p>
            <a:pPr marL="0" indent="0">
              <a:lnSpc>
                <a:spcPct val="110000"/>
              </a:lnSpc>
              <a:buNone/>
            </a:pPr>
            <a:r>
              <a:rPr lang="lt-LT" sz="1700" b="1" noProof="0" dirty="0">
                <a:ea typeface="+mn-lt"/>
                <a:cs typeface="+mn-lt"/>
              </a:rPr>
              <a:t>D)</a:t>
            </a:r>
            <a:r>
              <a:rPr lang="lt-LT" sz="1700" noProof="0" dirty="0">
                <a:ea typeface="+mn-lt"/>
                <a:cs typeface="+mn-lt"/>
              </a:rPr>
              <a:t> Tankis padidėja visu gylio tūriu</a:t>
            </a:r>
            <a:endParaRPr lang="lt-LT" sz="1700" noProof="0" dirty="0"/>
          </a:p>
          <a:p>
            <a:pPr marL="0" indent="0">
              <a:lnSpc>
                <a:spcPct val="110000"/>
              </a:lnSpc>
              <a:buNone/>
            </a:pPr>
            <a:endParaRPr lang="lt-LT" sz="1700" noProof="0" dirty="0"/>
          </a:p>
          <a:p>
            <a:pPr>
              <a:lnSpc>
                <a:spcPct val="110000"/>
              </a:lnSpc>
            </a:pPr>
            <a:endParaRPr lang="lt-LT" sz="1700" noProof="0" dirty="0"/>
          </a:p>
        </p:txBody>
      </p:sp>
      <p:sp>
        <p:nvSpPr>
          <p:cNvPr id="5" name="Footer Placeholder 4">
            <a:extLst>
              <a:ext uri="{FF2B5EF4-FFF2-40B4-BE49-F238E27FC236}">
                <a16:creationId xmlns:a16="http://schemas.microsoft.com/office/drawing/2014/main" id="{5EAC5324-9B7F-355A-3A41-039EB4C5BBB4}"/>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90AEC502-5FDD-08FF-65B9-E07340B741F0}"/>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31</a:t>
            </a:fld>
            <a:endParaRPr lang="lt-LT" noProof="0" dirty="0"/>
          </a:p>
        </p:txBody>
      </p:sp>
    </p:spTree>
    <p:extLst>
      <p:ext uri="{BB962C8B-B14F-4D97-AF65-F5344CB8AC3E}">
        <p14:creationId xmlns:p14="http://schemas.microsoft.com/office/powerpoint/2010/main" val="1322561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3F0AE9-AEB9-CF35-8CBE-4CABEA49722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a:extLst>
              <a:ext uri="{FF2B5EF4-FFF2-40B4-BE49-F238E27FC236}">
                <a16:creationId xmlns:a16="http://schemas.microsoft.com/office/drawing/2014/main" id="{C7E5BF9C-3F33-95CF-BB26-F8B988E0638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D0B61C66-DA8B-C44B-C6B8-DD394A72E563}"/>
              </a:ext>
            </a:extLst>
          </p:cNvPr>
          <p:cNvSpPr>
            <a:spLocks noGrp="1"/>
          </p:cNvSpPr>
          <p:nvPr>
            <p:ph idx="1"/>
          </p:nvPr>
        </p:nvSpPr>
        <p:spPr>
          <a:xfrm>
            <a:off x="7531610" y="2434201"/>
            <a:ext cx="3822189" cy="3742762"/>
          </a:xfrm>
        </p:spPr>
        <p:txBody>
          <a:bodyPr vert="horz" lIns="91440" tIns="45720" rIns="91440" bIns="45720" rtlCol="0" anchor="t">
            <a:normAutofit/>
          </a:bodyPr>
          <a:lstStyle/>
          <a:p>
            <a:pPr>
              <a:buNone/>
            </a:pPr>
            <a:r>
              <a:rPr lang="lt-LT" sz="1900" b="1" noProof="0" dirty="0">
                <a:ea typeface="+mn-lt"/>
                <a:cs typeface="+mn-lt"/>
              </a:rPr>
              <a:t>2. Kokį poveikį druskų ir mineralų perteklius vandenyje turi jo virimo temperatūrai?</a:t>
            </a:r>
          </a:p>
          <a:p>
            <a:pPr>
              <a:buNone/>
            </a:pPr>
            <a:r>
              <a:rPr lang="lt-LT" sz="1900" b="1" noProof="0" dirty="0">
                <a:ea typeface="+mn-lt"/>
                <a:cs typeface="+mn-lt"/>
              </a:rPr>
              <a:t>A)</a:t>
            </a:r>
            <a:r>
              <a:rPr lang="lt-LT" sz="1900" noProof="0" dirty="0">
                <a:ea typeface="+mn-lt"/>
                <a:cs typeface="+mn-lt"/>
              </a:rPr>
              <a:t> Virimo temperatūra sumažėja</a:t>
            </a:r>
            <a:endParaRPr lang="lt-LT" sz="1900" noProof="0" dirty="0"/>
          </a:p>
          <a:p>
            <a:pPr>
              <a:buNone/>
            </a:pPr>
            <a:r>
              <a:rPr lang="lt-LT" sz="1900" b="1" noProof="0" dirty="0">
                <a:ea typeface="+mn-lt"/>
                <a:cs typeface="+mn-lt"/>
              </a:rPr>
              <a:t>B)</a:t>
            </a:r>
            <a:r>
              <a:rPr lang="lt-LT" sz="1900" noProof="0" dirty="0">
                <a:ea typeface="+mn-lt"/>
                <a:cs typeface="+mn-lt"/>
              </a:rPr>
              <a:t> Virimo temperatūra nesikeičia</a:t>
            </a:r>
            <a:endParaRPr lang="lt-LT" sz="1900" noProof="0" dirty="0"/>
          </a:p>
          <a:p>
            <a:pPr>
              <a:buNone/>
            </a:pPr>
            <a:r>
              <a:rPr lang="lt-LT" sz="1900" b="1" noProof="0" dirty="0">
                <a:ea typeface="+mn-lt"/>
                <a:cs typeface="+mn-lt"/>
              </a:rPr>
              <a:t>C) </a:t>
            </a:r>
            <a:r>
              <a:rPr lang="lt-LT" sz="1900" noProof="0" dirty="0">
                <a:ea typeface="+mn-lt"/>
                <a:cs typeface="+mn-lt"/>
              </a:rPr>
              <a:t>Virimo temperatūra padidėja </a:t>
            </a:r>
            <a:endParaRPr lang="lt-LT" sz="1900" noProof="0" dirty="0"/>
          </a:p>
          <a:p>
            <a:pPr>
              <a:buNone/>
            </a:pPr>
            <a:r>
              <a:rPr lang="lt-LT" sz="1900" b="1" noProof="0" dirty="0">
                <a:ea typeface="+mn-lt"/>
                <a:cs typeface="+mn-lt"/>
              </a:rPr>
              <a:t>D)</a:t>
            </a:r>
            <a:r>
              <a:rPr lang="lt-LT" sz="1900" noProof="0" dirty="0">
                <a:ea typeface="+mn-lt"/>
                <a:cs typeface="+mn-lt"/>
              </a:rPr>
              <a:t> Vanduo nustoja virti</a:t>
            </a:r>
            <a:endParaRPr lang="lt-LT" sz="1900" noProof="0" dirty="0"/>
          </a:p>
          <a:p>
            <a:pPr marL="0" indent="0">
              <a:buNone/>
            </a:pPr>
            <a:endParaRPr lang="lt-LT" sz="1900" b="1" noProof="0" dirty="0"/>
          </a:p>
          <a:p>
            <a:pPr marL="0" indent="0">
              <a:buNone/>
            </a:pPr>
            <a:endParaRPr lang="lt-LT" sz="1900" noProof="0" dirty="0"/>
          </a:p>
          <a:p>
            <a:endParaRPr lang="lt-LT" sz="1900" noProof="0" dirty="0"/>
          </a:p>
        </p:txBody>
      </p:sp>
      <p:sp>
        <p:nvSpPr>
          <p:cNvPr id="5" name="Footer Placeholder 4">
            <a:extLst>
              <a:ext uri="{FF2B5EF4-FFF2-40B4-BE49-F238E27FC236}">
                <a16:creationId xmlns:a16="http://schemas.microsoft.com/office/drawing/2014/main" id="{B371F397-5283-2D5E-CDDF-09535D5744B4}"/>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80DD9BE0-9566-609F-5620-F846142DC9E4}"/>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32</a:t>
            </a:fld>
            <a:endParaRPr lang="lt-LT" noProof="0" dirty="0"/>
          </a:p>
        </p:txBody>
      </p:sp>
    </p:spTree>
    <p:extLst>
      <p:ext uri="{BB962C8B-B14F-4D97-AF65-F5344CB8AC3E}">
        <p14:creationId xmlns:p14="http://schemas.microsoft.com/office/powerpoint/2010/main" val="3450696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a:extLst>
              <a:ext uri="{FF2B5EF4-FFF2-40B4-BE49-F238E27FC236}">
                <a16:creationId xmlns:a16="http://schemas.microsoft.com/office/drawing/2014/main" id="{7D9FFFD2-746E-6976-DF72-09DB8D0C485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1F5C5D77-DA83-6D8E-5EDA-F0C05DE275DE}"/>
              </a:ext>
            </a:extLst>
          </p:cNvPr>
          <p:cNvSpPr>
            <a:spLocks noGrp="1"/>
          </p:cNvSpPr>
          <p:nvPr>
            <p:ph idx="1"/>
          </p:nvPr>
        </p:nvSpPr>
        <p:spPr>
          <a:xfrm>
            <a:off x="7531610" y="2434201"/>
            <a:ext cx="3822189" cy="3742762"/>
          </a:xfrm>
        </p:spPr>
        <p:txBody>
          <a:bodyPr vert="horz" lIns="91440" tIns="45720" rIns="91440" bIns="45720" rtlCol="0" anchor="t">
            <a:normAutofit/>
          </a:bodyPr>
          <a:lstStyle/>
          <a:p>
            <a:pPr marL="0" indent="0">
              <a:lnSpc>
                <a:spcPct val="110000"/>
              </a:lnSpc>
              <a:buNone/>
            </a:pPr>
            <a:r>
              <a:rPr lang="lt-LT" sz="1700" b="1" noProof="0" dirty="0">
                <a:ea typeface="+mn-lt"/>
                <a:cs typeface="+mn-lt"/>
              </a:rPr>
              <a:t>3. Kaip cheminė tarša (pvz., rūgštys ar šarmai) keičia vandens klampumą?</a:t>
            </a:r>
            <a:endParaRPr lang="lt-LT" sz="1700" b="1" noProof="0" dirty="0"/>
          </a:p>
          <a:p>
            <a:pPr marL="0" indent="0">
              <a:lnSpc>
                <a:spcPct val="110000"/>
              </a:lnSpc>
              <a:buNone/>
            </a:pPr>
            <a:r>
              <a:rPr lang="lt-LT" sz="1700" b="1" noProof="0" dirty="0">
                <a:ea typeface="+mn-lt"/>
                <a:cs typeface="+mn-lt"/>
              </a:rPr>
              <a:t>A)</a:t>
            </a:r>
            <a:r>
              <a:rPr lang="lt-LT" sz="1700" noProof="0" dirty="0">
                <a:ea typeface="+mn-lt"/>
                <a:cs typeface="+mn-lt"/>
              </a:rPr>
              <a:t> Klampumas visada padidėja</a:t>
            </a:r>
            <a:endParaRPr lang="lt-LT" sz="1700" noProof="0" dirty="0"/>
          </a:p>
          <a:p>
            <a:pPr marL="0" indent="0">
              <a:lnSpc>
                <a:spcPct val="110000"/>
              </a:lnSpc>
              <a:buNone/>
            </a:pPr>
            <a:r>
              <a:rPr lang="lt-LT" sz="1700" b="1" noProof="0" dirty="0">
                <a:ea typeface="+mn-lt"/>
                <a:cs typeface="+mn-lt"/>
              </a:rPr>
              <a:t>B)</a:t>
            </a:r>
            <a:r>
              <a:rPr lang="lt-LT" sz="1700" noProof="0" dirty="0">
                <a:ea typeface="+mn-lt"/>
                <a:cs typeface="+mn-lt"/>
              </a:rPr>
              <a:t> Klampumas priklauso nuo priemaišos pobūdžio ir koncentracijos</a:t>
            </a:r>
            <a:endParaRPr lang="lt-LT" sz="1700" noProof="0" dirty="0"/>
          </a:p>
          <a:p>
            <a:pPr marL="0" indent="0">
              <a:lnSpc>
                <a:spcPct val="110000"/>
              </a:lnSpc>
              <a:buNone/>
            </a:pPr>
            <a:r>
              <a:rPr lang="lt-LT" sz="1700" b="1" noProof="0" dirty="0">
                <a:ea typeface="+mn-lt"/>
                <a:cs typeface="+mn-lt"/>
              </a:rPr>
              <a:t>C)</a:t>
            </a:r>
            <a:r>
              <a:rPr lang="lt-LT" sz="1700" noProof="0" dirty="0">
                <a:ea typeface="+mn-lt"/>
                <a:cs typeface="+mn-lt"/>
              </a:rPr>
              <a:t> Klampumas nesikeičia, nes vanduo – tirpiklis</a:t>
            </a:r>
            <a:endParaRPr lang="lt-LT" sz="1700" noProof="0" dirty="0"/>
          </a:p>
          <a:p>
            <a:pPr marL="0" indent="0">
              <a:lnSpc>
                <a:spcPct val="110000"/>
              </a:lnSpc>
              <a:buNone/>
            </a:pPr>
            <a:r>
              <a:rPr lang="lt-LT" sz="1700" b="1" noProof="0" dirty="0">
                <a:ea typeface="+mn-lt"/>
                <a:cs typeface="+mn-lt"/>
              </a:rPr>
              <a:t>D)</a:t>
            </a:r>
            <a:r>
              <a:rPr lang="lt-LT" sz="1700" noProof="0" dirty="0">
                <a:ea typeface="+mn-lt"/>
                <a:cs typeface="+mn-lt"/>
              </a:rPr>
              <a:t> Klampumas sumažėja dvigubai</a:t>
            </a:r>
            <a:endParaRPr lang="lt-LT" sz="1700" noProof="0" dirty="0"/>
          </a:p>
          <a:p>
            <a:pPr>
              <a:lnSpc>
                <a:spcPct val="110000"/>
              </a:lnSpc>
            </a:pPr>
            <a:endParaRPr lang="lt-LT" sz="1700" noProof="0" dirty="0"/>
          </a:p>
        </p:txBody>
      </p:sp>
      <p:sp>
        <p:nvSpPr>
          <p:cNvPr id="5" name="Footer Placeholder 4">
            <a:extLst>
              <a:ext uri="{FF2B5EF4-FFF2-40B4-BE49-F238E27FC236}">
                <a16:creationId xmlns:a16="http://schemas.microsoft.com/office/drawing/2014/main" id="{231ACA57-FF6A-FBC2-BD93-92C1A293A4A3}"/>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814CC213-6EFE-03CD-B600-D4A4209261C9}"/>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33</a:t>
            </a:fld>
            <a:endParaRPr lang="lt-LT" noProof="0" dirty="0"/>
          </a:p>
        </p:txBody>
      </p:sp>
    </p:spTree>
    <p:extLst>
      <p:ext uri="{BB962C8B-B14F-4D97-AF65-F5344CB8AC3E}">
        <p14:creationId xmlns:p14="http://schemas.microsoft.com/office/powerpoint/2010/main" val="2099839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8FADF1-4E8D-31CA-F13D-64064BC61C8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descr="Naftos ir jos produktų poveikis aplinkai – Biovala">
            <a:extLst>
              <a:ext uri="{FF2B5EF4-FFF2-40B4-BE49-F238E27FC236}">
                <a16:creationId xmlns:a16="http://schemas.microsoft.com/office/drawing/2014/main" id="{1E471176-1673-C915-3AB6-0206DD209DE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5FC9B47B-DDDA-E26C-5F32-BBAE5F87D4D8}"/>
              </a:ext>
            </a:extLst>
          </p:cNvPr>
          <p:cNvSpPr>
            <a:spLocks noGrp="1"/>
          </p:cNvSpPr>
          <p:nvPr>
            <p:ph idx="1"/>
          </p:nvPr>
        </p:nvSpPr>
        <p:spPr>
          <a:xfrm>
            <a:off x="7531610" y="2434201"/>
            <a:ext cx="3822189" cy="3742762"/>
          </a:xfrm>
        </p:spPr>
        <p:txBody>
          <a:bodyPr vert="horz" lIns="91440" tIns="45720" rIns="91440" bIns="45720" rtlCol="0" anchor="t">
            <a:normAutofit/>
          </a:bodyPr>
          <a:lstStyle/>
          <a:p>
            <a:pPr marL="0" indent="0">
              <a:lnSpc>
                <a:spcPct val="110000"/>
              </a:lnSpc>
              <a:buNone/>
            </a:pPr>
            <a:r>
              <a:rPr lang="lt-LT" b="1" noProof="0" dirty="0">
                <a:ea typeface="+mn-lt"/>
                <a:cs typeface="+mn-lt"/>
              </a:rPr>
              <a:t>4. Kaip nafta ar tepalai, patekę į smėlį, paveikia jo laidumą vandeniui?</a:t>
            </a:r>
            <a:endParaRPr lang="lt-LT" b="1" noProof="0" dirty="0"/>
          </a:p>
          <a:p>
            <a:pPr marL="0" indent="0">
              <a:lnSpc>
                <a:spcPct val="110000"/>
              </a:lnSpc>
              <a:buNone/>
            </a:pPr>
            <a:r>
              <a:rPr lang="lt-LT" b="1" noProof="0" dirty="0">
                <a:ea typeface="+mn-lt"/>
                <a:cs typeface="+mn-lt"/>
              </a:rPr>
              <a:t>A)</a:t>
            </a:r>
            <a:r>
              <a:rPr lang="lt-LT" noProof="0" dirty="0">
                <a:ea typeface="+mn-lt"/>
                <a:cs typeface="+mn-lt"/>
              </a:rPr>
              <a:t> Laidumas padidėja</a:t>
            </a:r>
            <a:endParaRPr lang="lt-LT" noProof="0" dirty="0"/>
          </a:p>
          <a:p>
            <a:pPr marL="0" indent="0">
              <a:lnSpc>
                <a:spcPct val="110000"/>
              </a:lnSpc>
              <a:buNone/>
            </a:pPr>
            <a:r>
              <a:rPr lang="lt-LT" b="1" noProof="0" dirty="0">
                <a:ea typeface="+mn-lt"/>
                <a:cs typeface="+mn-lt"/>
              </a:rPr>
              <a:t>B)</a:t>
            </a:r>
            <a:r>
              <a:rPr lang="lt-LT" noProof="0" dirty="0">
                <a:ea typeface="+mn-lt"/>
                <a:cs typeface="+mn-lt"/>
              </a:rPr>
              <a:t> Laidumas nesikeičia</a:t>
            </a:r>
            <a:endParaRPr lang="lt-LT" noProof="0" dirty="0"/>
          </a:p>
          <a:p>
            <a:pPr marL="0" indent="0">
              <a:lnSpc>
                <a:spcPct val="110000"/>
              </a:lnSpc>
              <a:buNone/>
            </a:pPr>
            <a:r>
              <a:rPr lang="lt-LT" b="1" noProof="0" dirty="0">
                <a:ea typeface="+mn-lt"/>
                <a:cs typeface="+mn-lt"/>
              </a:rPr>
              <a:t>C)</a:t>
            </a:r>
            <a:r>
              <a:rPr lang="lt-LT" noProof="0" dirty="0">
                <a:ea typeface="+mn-lt"/>
                <a:cs typeface="+mn-lt"/>
              </a:rPr>
              <a:t> Laidumas sumažėja, nes nafta užkemša smėlio poras</a:t>
            </a:r>
            <a:endParaRPr lang="lt-LT" noProof="0" dirty="0"/>
          </a:p>
          <a:p>
            <a:pPr marL="0" indent="0">
              <a:lnSpc>
                <a:spcPct val="110000"/>
              </a:lnSpc>
              <a:buNone/>
            </a:pPr>
            <a:r>
              <a:rPr lang="lt-LT" b="1" noProof="0" dirty="0">
                <a:ea typeface="+mn-lt"/>
                <a:cs typeface="+mn-lt"/>
              </a:rPr>
              <a:t>D)</a:t>
            </a:r>
            <a:r>
              <a:rPr lang="lt-LT" noProof="0" dirty="0">
                <a:ea typeface="+mn-lt"/>
                <a:cs typeface="+mn-lt"/>
              </a:rPr>
              <a:t> Laidumas tampa nuliu tik esant dideliam naftos kiekiui</a:t>
            </a:r>
            <a:endParaRPr lang="lt-LT" noProof="0" dirty="0"/>
          </a:p>
          <a:p>
            <a:pPr>
              <a:lnSpc>
                <a:spcPct val="110000"/>
              </a:lnSpc>
            </a:pPr>
            <a:endParaRPr lang="lt-LT" noProof="0" dirty="0"/>
          </a:p>
        </p:txBody>
      </p:sp>
      <p:sp>
        <p:nvSpPr>
          <p:cNvPr id="5" name="Footer Placeholder 4">
            <a:extLst>
              <a:ext uri="{FF2B5EF4-FFF2-40B4-BE49-F238E27FC236}">
                <a16:creationId xmlns:a16="http://schemas.microsoft.com/office/drawing/2014/main" id="{6ED97F7B-F198-45C8-4361-37E57960934A}"/>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D3AC8F06-930B-0504-D669-0E7C55C76C22}"/>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34</a:t>
            </a:fld>
            <a:endParaRPr lang="lt-LT" noProof="0" dirty="0"/>
          </a:p>
        </p:txBody>
      </p:sp>
    </p:spTree>
    <p:extLst>
      <p:ext uri="{BB962C8B-B14F-4D97-AF65-F5344CB8AC3E}">
        <p14:creationId xmlns:p14="http://schemas.microsoft.com/office/powerpoint/2010/main" val="1455116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988C11-F1DB-F9B2-769E-05E5647EB0A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descr="Geriamas vanduo: kokia jo kokybė ir ar jis žalingas mūsų organizmui? -  Vandens filtrai Jūsų namams">
            <a:extLst>
              <a:ext uri="{FF2B5EF4-FFF2-40B4-BE49-F238E27FC236}">
                <a16:creationId xmlns:a16="http://schemas.microsoft.com/office/drawing/2014/main" id="{28E49F41-3260-FCF3-AD80-D53311613406}"/>
              </a:ext>
            </a:extLst>
          </p:cNvPr>
          <p:cNvPicPr>
            <a:picLocks noChangeAspect="1"/>
          </p:cNvPicPr>
          <p:nvPr/>
        </p:nvPicPr>
        <p:blipFill>
          <a:blip r:embed="rId2" cstate="screen">
            <a:extLst>
              <a:ext uri="{28A0092B-C50C-407E-A947-70E740481C1C}">
                <a14:useLocalDpi xmlns:a14="http://schemas.microsoft.com/office/drawing/2010/main"/>
              </a:ext>
            </a:extLst>
          </a:blip>
          <a:srcRect t="5436"/>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7AF259C0-F9F9-CBE1-0DB1-BFAF6343AED2}"/>
              </a:ext>
            </a:extLst>
          </p:cNvPr>
          <p:cNvSpPr>
            <a:spLocks noGrp="1"/>
          </p:cNvSpPr>
          <p:nvPr>
            <p:ph idx="1"/>
          </p:nvPr>
        </p:nvSpPr>
        <p:spPr>
          <a:xfrm>
            <a:off x="7531610" y="2434201"/>
            <a:ext cx="3822189" cy="3742762"/>
          </a:xfrm>
        </p:spPr>
        <p:txBody>
          <a:bodyPr vert="horz" lIns="91440" tIns="45720" rIns="91440" bIns="45720" rtlCol="0" anchor="t">
            <a:normAutofit/>
          </a:bodyPr>
          <a:lstStyle/>
          <a:p>
            <a:pPr marL="0" indent="0">
              <a:lnSpc>
                <a:spcPct val="110000"/>
              </a:lnSpc>
              <a:buNone/>
            </a:pPr>
            <a:r>
              <a:rPr lang="lt-LT" sz="1400" b="1" noProof="0" dirty="0">
                <a:ea typeface="+mn-lt"/>
                <a:cs typeface="+mn-lt"/>
              </a:rPr>
              <a:t>5. Kokia savybė apibūdina vandens paviršiaus plėvelę ir kaip teršalai ją paveikia?</a:t>
            </a:r>
            <a:endParaRPr lang="lt-LT" sz="1400" b="1" noProof="0" dirty="0"/>
          </a:p>
          <a:p>
            <a:pPr marL="0" indent="0">
              <a:lnSpc>
                <a:spcPct val="110000"/>
              </a:lnSpc>
              <a:buNone/>
            </a:pPr>
            <a:r>
              <a:rPr lang="lt-LT" sz="1400" b="1" noProof="0" dirty="0">
                <a:ea typeface="+mn-lt"/>
                <a:cs typeface="+mn-lt"/>
              </a:rPr>
              <a:t>A)</a:t>
            </a:r>
            <a:r>
              <a:rPr lang="lt-LT" sz="1400" noProof="0" dirty="0">
                <a:ea typeface="+mn-lt"/>
                <a:cs typeface="+mn-lt"/>
              </a:rPr>
              <a:t> Paviršiaus įtempimas – jis padidėja, kai vandenyje yra naftos</a:t>
            </a:r>
            <a:endParaRPr lang="lt-LT" sz="1400" noProof="0" dirty="0"/>
          </a:p>
          <a:p>
            <a:pPr marL="0" indent="0">
              <a:lnSpc>
                <a:spcPct val="110000"/>
              </a:lnSpc>
              <a:buNone/>
            </a:pPr>
            <a:r>
              <a:rPr lang="lt-LT" sz="1400" b="1" noProof="0" dirty="0">
                <a:ea typeface="+mn-lt"/>
                <a:cs typeface="+mn-lt"/>
              </a:rPr>
              <a:t>B)</a:t>
            </a:r>
            <a:r>
              <a:rPr lang="lt-LT" sz="1400" noProof="0" dirty="0">
                <a:ea typeface="+mn-lt"/>
                <a:cs typeface="+mn-lt"/>
              </a:rPr>
              <a:t> Paviršiaus įtempimas – jis sumažėja, kai vandenyje atsiranda paviršinio aktyvumo medžiagų (pvz., muilo, naftos)</a:t>
            </a:r>
            <a:endParaRPr lang="lt-LT" sz="1400" noProof="0" dirty="0"/>
          </a:p>
          <a:p>
            <a:pPr marL="0" indent="0">
              <a:lnSpc>
                <a:spcPct val="110000"/>
              </a:lnSpc>
              <a:buNone/>
            </a:pPr>
            <a:r>
              <a:rPr lang="lt-LT" sz="1400" b="1" noProof="0" dirty="0">
                <a:ea typeface="+mn-lt"/>
                <a:cs typeface="+mn-lt"/>
              </a:rPr>
              <a:t>C)</a:t>
            </a:r>
            <a:r>
              <a:rPr lang="lt-LT" sz="1400" noProof="0" dirty="0">
                <a:ea typeface="+mn-lt"/>
                <a:cs typeface="+mn-lt"/>
              </a:rPr>
              <a:t> Paviršiaus įtempimas nesikeičia</a:t>
            </a:r>
            <a:endParaRPr lang="lt-LT" sz="1400" noProof="0" dirty="0"/>
          </a:p>
          <a:p>
            <a:pPr marL="0" indent="0">
              <a:lnSpc>
                <a:spcPct val="110000"/>
              </a:lnSpc>
              <a:buNone/>
            </a:pPr>
            <a:r>
              <a:rPr lang="lt-LT" sz="1400" b="1" noProof="0" dirty="0">
                <a:ea typeface="+mn-lt"/>
                <a:cs typeface="+mn-lt"/>
              </a:rPr>
              <a:t>D)</a:t>
            </a:r>
            <a:r>
              <a:rPr lang="lt-LT" sz="1400" noProof="0" dirty="0">
                <a:ea typeface="+mn-lt"/>
                <a:cs typeface="+mn-lt"/>
              </a:rPr>
              <a:t> Paviršiaus įtempimas priklauso tik nuo temperatūros</a:t>
            </a:r>
            <a:endParaRPr lang="lt-LT" sz="1400" noProof="0" dirty="0"/>
          </a:p>
          <a:p>
            <a:pPr>
              <a:lnSpc>
                <a:spcPct val="110000"/>
              </a:lnSpc>
            </a:pPr>
            <a:endParaRPr lang="lt-LT" sz="1400" noProof="0" dirty="0"/>
          </a:p>
        </p:txBody>
      </p:sp>
      <p:sp>
        <p:nvSpPr>
          <p:cNvPr id="4" name="Date Placeholder 3">
            <a:extLst>
              <a:ext uri="{FF2B5EF4-FFF2-40B4-BE49-F238E27FC236}">
                <a16:creationId xmlns:a16="http://schemas.microsoft.com/office/drawing/2014/main" id="{1BF71BD7-3AD9-7810-CE33-9567A9CFDFEB}"/>
              </a:ext>
            </a:extLst>
          </p:cNvPr>
          <p:cNvSpPr>
            <a:spLocks noGrp="1"/>
          </p:cNvSpPr>
          <p:nvPr>
            <p:ph type="dt" sz="half" idx="10"/>
          </p:nvPr>
        </p:nvSpPr>
        <p:spPr>
          <a:xfrm>
            <a:off x="838200" y="6356350"/>
            <a:ext cx="2743200" cy="365125"/>
          </a:xfrm>
        </p:spPr>
        <p:txBody>
          <a:bodyPr>
            <a:normAutofit/>
          </a:bodyPr>
          <a:lstStyle/>
          <a:p>
            <a:pPr>
              <a:spcAft>
                <a:spcPts val="600"/>
              </a:spcAft>
            </a:pPr>
            <a:fld id="{AE5B89E5-B1C0-45E2-A6C1-01989802B528}" type="datetime1">
              <a:rPr lang="lt-LT" noProof="0" smtClean="0">
                <a:solidFill>
                  <a:srgbClr val="FFFFFF"/>
                </a:solidFill>
              </a:rPr>
              <a:pPr>
                <a:spcAft>
                  <a:spcPts val="600"/>
                </a:spcAft>
              </a:pPr>
              <a:t>2026-05-21</a:t>
            </a:fld>
            <a:endParaRPr lang="lt-LT" noProof="0" dirty="0">
              <a:solidFill>
                <a:srgbClr val="FFFFFF"/>
              </a:solidFill>
            </a:endParaRPr>
          </a:p>
        </p:txBody>
      </p:sp>
      <p:sp>
        <p:nvSpPr>
          <p:cNvPr id="5" name="Footer Placeholder 4">
            <a:extLst>
              <a:ext uri="{FF2B5EF4-FFF2-40B4-BE49-F238E27FC236}">
                <a16:creationId xmlns:a16="http://schemas.microsoft.com/office/drawing/2014/main" id="{1B0A94FE-7BD1-CD10-94AD-A75A84023948}"/>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F043ACB8-2D3E-7CD5-1884-B03347A0A5A6}"/>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35</a:t>
            </a:fld>
            <a:endParaRPr lang="lt-LT" noProof="0" dirty="0"/>
          </a:p>
        </p:txBody>
      </p:sp>
    </p:spTree>
    <p:extLst>
      <p:ext uri="{BB962C8B-B14F-4D97-AF65-F5344CB8AC3E}">
        <p14:creationId xmlns:p14="http://schemas.microsoft.com/office/powerpoint/2010/main" val="3211740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1C5402-C571-3002-EE2F-B0EF197B72A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a:extLst>
              <a:ext uri="{FF2B5EF4-FFF2-40B4-BE49-F238E27FC236}">
                <a16:creationId xmlns:a16="http://schemas.microsoft.com/office/drawing/2014/main" id="{CCF2BCBB-501D-3416-C5EF-58D92CACCED9}"/>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3C4E24AE-E870-B3B2-3EEB-C3CE10FD6A7E}"/>
              </a:ext>
            </a:extLst>
          </p:cNvPr>
          <p:cNvSpPr>
            <a:spLocks noGrp="1"/>
          </p:cNvSpPr>
          <p:nvPr>
            <p:ph idx="1"/>
          </p:nvPr>
        </p:nvSpPr>
        <p:spPr>
          <a:xfrm>
            <a:off x="7531610" y="2434201"/>
            <a:ext cx="3822189" cy="3742762"/>
          </a:xfrm>
        </p:spPr>
        <p:txBody>
          <a:bodyPr vert="horz" lIns="91440" tIns="45720" rIns="91440" bIns="45720" rtlCol="0" anchor="t">
            <a:normAutofit/>
          </a:bodyPr>
          <a:lstStyle/>
          <a:p>
            <a:pPr marL="0" indent="0">
              <a:buNone/>
            </a:pPr>
            <a:r>
              <a:rPr lang="lt-LT" sz="1900" b="1" noProof="0" dirty="0">
                <a:ea typeface="+mn-lt"/>
                <a:cs typeface="+mn-lt"/>
              </a:rPr>
              <a:t>6. Kaip sunkiųjų metalų (švino, kadmio) jonai vandenyje keičia jo elektrinį laidumą?</a:t>
            </a:r>
            <a:endParaRPr lang="lt-LT" sz="1900" b="1" noProof="0" dirty="0"/>
          </a:p>
          <a:p>
            <a:pPr marL="0" indent="0">
              <a:buNone/>
            </a:pPr>
            <a:r>
              <a:rPr lang="lt-LT" sz="1900" b="1" noProof="0" dirty="0">
                <a:ea typeface="+mn-lt"/>
                <a:cs typeface="+mn-lt"/>
              </a:rPr>
              <a:t>A)</a:t>
            </a:r>
            <a:r>
              <a:rPr lang="lt-LT" sz="1900" noProof="0" dirty="0">
                <a:ea typeface="+mn-lt"/>
                <a:cs typeface="+mn-lt"/>
              </a:rPr>
              <a:t> Elektrinis laidumas sumažėja</a:t>
            </a:r>
            <a:endParaRPr lang="lt-LT" sz="1900" noProof="0" dirty="0"/>
          </a:p>
          <a:p>
            <a:pPr marL="0" indent="0">
              <a:buNone/>
            </a:pPr>
            <a:r>
              <a:rPr lang="lt-LT" sz="1900" b="1" noProof="0" dirty="0">
                <a:ea typeface="+mn-lt"/>
                <a:cs typeface="+mn-lt"/>
              </a:rPr>
              <a:t>B)</a:t>
            </a:r>
            <a:r>
              <a:rPr lang="lt-LT" sz="1900" noProof="0" dirty="0">
                <a:ea typeface="+mn-lt"/>
                <a:cs typeface="+mn-lt"/>
              </a:rPr>
              <a:t> Elektrinis laidumas padidėja, nes metalų jonai yra krūvio nešėjai</a:t>
            </a:r>
            <a:endParaRPr lang="lt-LT" sz="1900" noProof="0" dirty="0"/>
          </a:p>
          <a:p>
            <a:pPr marL="0" indent="0">
              <a:buNone/>
            </a:pPr>
            <a:r>
              <a:rPr lang="lt-LT" sz="1900" b="1" noProof="0" dirty="0">
                <a:ea typeface="+mn-lt"/>
                <a:cs typeface="+mn-lt"/>
              </a:rPr>
              <a:t>C)</a:t>
            </a:r>
            <a:r>
              <a:rPr lang="lt-LT" sz="1900" noProof="0" dirty="0">
                <a:ea typeface="+mn-lt"/>
                <a:cs typeface="+mn-lt"/>
              </a:rPr>
              <a:t> Elektrinis laidumas nesikeičia</a:t>
            </a:r>
            <a:endParaRPr lang="lt-LT" sz="1900" noProof="0" dirty="0"/>
          </a:p>
          <a:p>
            <a:pPr marL="0" indent="0">
              <a:buNone/>
            </a:pPr>
            <a:r>
              <a:rPr lang="lt-LT" sz="1900" b="1" noProof="0" dirty="0">
                <a:ea typeface="+mn-lt"/>
                <a:cs typeface="+mn-lt"/>
              </a:rPr>
              <a:t>D)</a:t>
            </a:r>
            <a:r>
              <a:rPr lang="lt-LT" sz="1900" noProof="0" dirty="0">
                <a:ea typeface="+mn-lt"/>
                <a:cs typeface="+mn-lt"/>
              </a:rPr>
              <a:t> Vanduo tampa izoliatorius</a:t>
            </a:r>
            <a:endParaRPr lang="lt-LT" sz="1900" noProof="0" dirty="0"/>
          </a:p>
          <a:p>
            <a:endParaRPr lang="lt-LT" sz="1900" noProof="0" dirty="0"/>
          </a:p>
        </p:txBody>
      </p:sp>
      <p:sp>
        <p:nvSpPr>
          <p:cNvPr id="4" name="Date Placeholder 3">
            <a:extLst>
              <a:ext uri="{FF2B5EF4-FFF2-40B4-BE49-F238E27FC236}">
                <a16:creationId xmlns:a16="http://schemas.microsoft.com/office/drawing/2014/main" id="{853156D2-5A77-6E53-E9BD-2E8AA8B0CE0F}"/>
              </a:ext>
            </a:extLst>
          </p:cNvPr>
          <p:cNvSpPr>
            <a:spLocks noGrp="1"/>
          </p:cNvSpPr>
          <p:nvPr>
            <p:ph type="dt" sz="half" idx="10"/>
          </p:nvPr>
        </p:nvSpPr>
        <p:spPr>
          <a:xfrm>
            <a:off x="838200" y="6356350"/>
            <a:ext cx="2743200" cy="365125"/>
          </a:xfrm>
        </p:spPr>
        <p:txBody>
          <a:bodyPr>
            <a:normAutofit/>
          </a:bodyPr>
          <a:lstStyle/>
          <a:p>
            <a:pPr>
              <a:spcAft>
                <a:spcPts val="600"/>
              </a:spcAft>
            </a:pPr>
            <a:fld id="{AE5B89E5-B1C0-45E2-A6C1-01989802B528}" type="datetime1">
              <a:rPr lang="lt-LT" noProof="0" smtClean="0">
                <a:solidFill>
                  <a:srgbClr val="FFFFFF"/>
                </a:solidFill>
              </a:rPr>
              <a:pPr>
                <a:spcAft>
                  <a:spcPts val="600"/>
                </a:spcAft>
              </a:pPr>
              <a:t>2026-05-21</a:t>
            </a:fld>
            <a:endParaRPr lang="lt-LT" noProof="0" dirty="0">
              <a:solidFill>
                <a:srgbClr val="FFFFFF"/>
              </a:solidFill>
            </a:endParaRPr>
          </a:p>
        </p:txBody>
      </p:sp>
      <p:sp>
        <p:nvSpPr>
          <p:cNvPr id="5" name="Footer Placeholder 4">
            <a:extLst>
              <a:ext uri="{FF2B5EF4-FFF2-40B4-BE49-F238E27FC236}">
                <a16:creationId xmlns:a16="http://schemas.microsoft.com/office/drawing/2014/main" id="{295D2E38-BBAF-1AF5-C2D5-5099E5167F09}"/>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CECF9F3C-8A8C-7139-D413-D497CD546EE9}"/>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36</a:t>
            </a:fld>
            <a:endParaRPr lang="lt-LT" noProof="0" dirty="0"/>
          </a:p>
        </p:txBody>
      </p:sp>
    </p:spTree>
    <p:extLst>
      <p:ext uri="{BB962C8B-B14F-4D97-AF65-F5344CB8AC3E}">
        <p14:creationId xmlns:p14="http://schemas.microsoft.com/office/powerpoint/2010/main" val="341406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E87C2E-457B-2633-1C45-5011757A5FD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a:extLst>
              <a:ext uri="{FF2B5EF4-FFF2-40B4-BE49-F238E27FC236}">
                <a16:creationId xmlns:a16="http://schemas.microsoft.com/office/drawing/2014/main" id="{F655A570-DC10-3C31-716D-836ED05EA4D7}"/>
              </a:ext>
            </a:extLst>
          </p:cNvPr>
          <p:cNvPicPr>
            <a:picLocks noChangeAspect="1"/>
          </p:cNvPicPr>
          <p:nvPr/>
        </p:nvPicPr>
        <p:blipFill>
          <a:blip r:embed="rId2" cstate="screen">
            <a:extLst>
              <a:ext uri="{28A0092B-C50C-407E-A947-70E740481C1C}">
                <a14:useLocalDpi xmlns:a14="http://schemas.microsoft.com/office/drawing/2010/main"/>
              </a:ext>
            </a:extLst>
          </a:blip>
          <a:srcRect r="-1"/>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900561A4-1B16-364F-BC6C-334F3199CD3F}"/>
              </a:ext>
            </a:extLst>
          </p:cNvPr>
          <p:cNvSpPr>
            <a:spLocks noGrp="1"/>
          </p:cNvSpPr>
          <p:nvPr>
            <p:ph idx="1"/>
          </p:nvPr>
        </p:nvSpPr>
        <p:spPr>
          <a:xfrm>
            <a:off x="7531610" y="2434201"/>
            <a:ext cx="3822189" cy="3742762"/>
          </a:xfrm>
        </p:spPr>
        <p:txBody>
          <a:bodyPr vert="horz" lIns="91440" tIns="45720" rIns="91440" bIns="45720" rtlCol="0" anchor="t">
            <a:normAutofit/>
          </a:bodyPr>
          <a:lstStyle/>
          <a:p>
            <a:pPr marL="0" indent="0">
              <a:lnSpc>
                <a:spcPct val="110000"/>
              </a:lnSpc>
              <a:buNone/>
            </a:pPr>
            <a:r>
              <a:rPr lang="lt-LT" b="1" noProof="0" dirty="0">
                <a:ea typeface="+mn-lt"/>
                <a:cs typeface="+mn-lt"/>
              </a:rPr>
              <a:t>7. Kaip tepalų užteršimas pakeičia smėlio sukibimą?</a:t>
            </a:r>
            <a:endParaRPr lang="lt-LT" b="1" noProof="0" dirty="0"/>
          </a:p>
          <a:p>
            <a:pPr marL="0" indent="0">
              <a:lnSpc>
                <a:spcPct val="110000"/>
              </a:lnSpc>
              <a:buNone/>
            </a:pPr>
            <a:r>
              <a:rPr lang="lt-LT" b="1" noProof="0" dirty="0">
                <a:ea typeface="+mn-lt"/>
                <a:cs typeface="+mn-lt"/>
              </a:rPr>
              <a:t>A)</a:t>
            </a:r>
            <a:r>
              <a:rPr lang="lt-LT" noProof="0" dirty="0">
                <a:ea typeface="+mn-lt"/>
                <a:cs typeface="+mn-lt"/>
              </a:rPr>
              <a:t> Sukibimas padidėja</a:t>
            </a:r>
            <a:endParaRPr lang="lt-LT" noProof="0" dirty="0"/>
          </a:p>
          <a:p>
            <a:pPr marL="0" indent="0">
              <a:lnSpc>
                <a:spcPct val="110000"/>
              </a:lnSpc>
              <a:buNone/>
            </a:pPr>
            <a:r>
              <a:rPr lang="lt-LT" b="1" noProof="0" dirty="0">
                <a:ea typeface="+mn-lt"/>
                <a:cs typeface="+mn-lt"/>
              </a:rPr>
              <a:t>B)</a:t>
            </a:r>
            <a:r>
              <a:rPr lang="lt-LT" noProof="0" dirty="0">
                <a:ea typeface="+mn-lt"/>
                <a:cs typeface="+mn-lt"/>
              </a:rPr>
              <a:t> Sukibimas sumažėja, nes tepalai sumažina trinties koeficientą tarp smėlio dalelių</a:t>
            </a:r>
            <a:endParaRPr lang="lt-LT" noProof="0" dirty="0"/>
          </a:p>
          <a:p>
            <a:pPr marL="0" indent="0">
              <a:lnSpc>
                <a:spcPct val="110000"/>
              </a:lnSpc>
              <a:buNone/>
            </a:pPr>
            <a:r>
              <a:rPr lang="lt-LT" b="1" noProof="0" dirty="0">
                <a:ea typeface="+mn-lt"/>
                <a:cs typeface="+mn-lt"/>
              </a:rPr>
              <a:t>C)</a:t>
            </a:r>
            <a:r>
              <a:rPr lang="lt-LT" noProof="0" dirty="0">
                <a:ea typeface="+mn-lt"/>
                <a:cs typeface="+mn-lt"/>
              </a:rPr>
              <a:t> Sukibimas nesikeičia</a:t>
            </a:r>
            <a:endParaRPr lang="lt-LT" noProof="0" dirty="0"/>
          </a:p>
          <a:p>
            <a:pPr marL="0" indent="0">
              <a:lnSpc>
                <a:spcPct val="110000"/>
              </a:lnSpc>
              <a:buNone/>
            </a:pPr>
            <a:r>
              <a:rPr lang="lt-LT" b="1" noProof="0" dirty="0">
                <a:ea typeface="+mn-lt"/>
                <a:cs typeface="+mn-lt"/>
              </a:rPr>
              <a:t>D)</a:t>
            </a:r>
            <a:r>
              <a:rPr lang="lt-LT" noProof="0" dirty="0">
                <a:ea typeface="+mn-lt"/>
                <a:cs typeface="+mn-lt"/>
              </a:rPr>
              <a:t> Smėlio dalelės sulimpa ir sukibimas tampa labai didelis</a:t>
            </a:r>
            <a:endParaRPr lang="lt-LT" noProof="0" dirty="0"/>
          </a:p>
          <a:p>
            <a:pPr>
              <a:lnSpc>
                <a:spcPct val="110000"/>
              </a:lnSpc>
            </a:pPr>
            <a:endParaRPr lang="lt-LT" noProof="0" dirty="0"/>
          </a:p>
        </p:txBody>
      </p:sp>
      <p:sp>
        <p:nvSpPr>
          <p:cNvPr id="5" name="Footer Placeholder 4">
            <a:extLst>
              <a:ext uri="{FF2B5EF4-FFF2-40B4-BE49-F238E27FC236}">
                <a16:creationId xmlns:a16="http://schemas.microsoft.com/office/drawing/2014/main" id="{9060ACA6-4AFD-8B79-98A1-1DFC7F983699}"/>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024BD0E3-B780-F64C-B8C0-2DEC659F3E77}"/>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37</a:t>
            </a:fld>
            <a:endParaRPr lang="lt-LT" noProof="0" dirty="0"/>
          </a:p>
        </p:txBody>
      </p:sp>
    </p:spTree>
    <p:extLst>
      <p:ext uri="{BB962C8B-B14F-4D97-AF65-F5344CB8AC3E}">
        <p14:creationId xmlns:p14="http://schemas.microsoft.com/office/powerpoint/2010/main" val="119674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F74C8F-D643-EA85-C829-A3C733ACBC01}"/>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a:extLst>
              <a:ext uri="{FF2B5EF4-FFF2-40B4-BE49-F238E27FC236}">
                <a16:creationId xmlns:a16="http://schemas.microsoft.com/office/drawing/2014/main" id="{768DA23A-3E4E-2F4A-6EB5-7AE7C49D5DCF}"/>
              </a:ext>
            </a:extLst>
          </p:cNvPr>
          <p:cNvPicPr>
            <a:picLocks noChangeAspect="1"/>
          </p:cNvPicPr>
          <p:nvPr/>
        </p:nvPicPr>
        <p:blipFill>
          <a:blip r:embed="rId2" cstate="screen">
            <a:extLst>
              <a:ext uri="{28A0092B-C50C-407E-A947-70E740481C1C}">
                <a14:useLocalDpi xmlns:a14="http://schemas.microsoft.com/office/drawing/2010/main"/>
              </a:ext>
            </a:extLst>
          </a:blip>
          <a:srcRect r="-1" b="-1"/>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65DA27F2-BA38-2834-5037-37F617520DE6}"/>
              </a:ext>
            </a:extLst>
          </p:cNvPr>
          <p:cNvSpPr>
            <a:spLocks noGrp="1"/>
          </p:cNvSpPr>
          <p:nvPr>
            <p:ph idx="1"/>
          </p:nvPr>
        </p:nvSpPr>
        <p:spPr>
          <a:xfrm>
            <a:off x="7531610" y="2434201"/>
            <a:ext cx="3822189" cy="3742762"/>
          </a:xfrm>
        </p:spPr>
        <p:txBody>
          <a:bodyPr vert="horz" lIns="91440" tIns="45720" rIns="91440" bIns="45720" rtlCol="0" anchor="t">
            <a:normAutofit/>
          </a:bodyPr>
          <a:lstStyle/>
          <a:p>
            <a:pPr>
              <a:lnSpc>
                <a:spcPct val="110000"/>
              </a:lnSpc>
              <a:buNone/>
            </a:pPr>
            <a:r>
              <a:rPr lang="lt-LT" b="1" noProof="0" dirty="0">
                <a:ea typeface="+mn-lt"/>
                <a:cs typeface="+mn-lt"/>
              </a:rPr>
              <a:t>8. Kokia fizikinė savybė matuojama nustatant, kiek šilumos reikia tam tikrai vandens masei pašildyti vienu laipsniu?</a:t>
            </a:r>
            <a:endParaRPr lang="lt-LT" b="1" noProof="0" dirty="0"/>
          </a:p>
          <a:p>
            <a:pPr>
              <a:lnSpc>
                <a:spcPct val="110000"/>
              </a:lnSpc>
              <a:buNone/>
            </a:pPr>
            <a:r>
              <a:rPr lang="lt-LT" b="1" noProof="0" dirty="0">
                <a:ea typeface="+mn-lt"/>
                <a:cs typeface="+mn-lt"/>
              </a:rPr>
              <a:t>A)</a:t>
            </a:r>
            <a:r>
              <a:rPr lang="lt-LT" noProof="0" dirty="0">
                <a:ea typeface="+mn-lt"/>
                <a:cs typeface="+mn-lt"/>
              </a:rPr>
              <a:t> Tankis</a:t>
            </a:r>
            <a:endParaRPr lang="lt-LT" noProof="0" dirty="0"/>
          </a:p>
          <a:p>
            <a:pPr>
              <a:lnSpc>
                <a:spcPct val="110000"/>
              </a:lnSpc>
              <a:buNone/>
            </a:pPr>
            <a:r>
              <a:rPr lang="lt-LT" b="1" noProof="0" dirty="0">
                <a:ea typeface="+mn-lt"/>
                <a:cs typeface="+mn-lt"/>
              </a:rPr>
              <a:t>B)</a:t>
            </a:r>
            <a:r>
              <a:rPr lang="lt-LT" noProof="0" dirty="0">
                <a:ea typeface="+mn-lt"/>
                <a:cs typeface="+mn-lt"/>
              </a:rPr>
              <a:t>  Savitoji šiluma</a:t>
            </a:r>
            <a:endParaRPr lang="lt-LT" noProof="0" dirty="0"/>
          </a:p>
          <a:p>
            <a:pPr>
              <a:lnSpc>
                <a:spcPct val="110000"/>
              </a:lnSpc>
              <a:buNone/>
            </a:pPr>
            <a:r>
              <a:rPr lang="lt-LT" b="1" noProof="0" dirty="0">
                <a:ea typeface="+mn-lt"/>
                <a:cs typeface="+mn-lt"/>
              </a:rPr>
              <a:t>C)</a:t>
            </a:r>
            <a:r>
              <a:rPr lang="lt-LT" noProof="0" dirty="0">
                <a:ea typeface="+mn-lt"/>
                <a:cs typeface="+mn-lt"/>
              </a:rPr>
              <a:t> Klampumas</a:t>
            </a:r>
            <a:endParaRPr lang="lt-LT" noProof="0" dirty="0"/>
          </a:p>
          <a:p>
            <a:pPr>
              <a:lnSpc>
                <a:spcPct val="110000"/>
              </a:lnSpc>
              <a:buNone/>
            </a:pPr>
            <a:r>
              <a:rPr lang="lt-LT" b="1" noProof="0" dirty="0">
                <a:ea typeface="+mn-lt"/>
                <a:cs typeface="+mn-lt"/>
              </a:rPr>
              <a:t>D)</a:t>
            </a:r>
            <a:r>
              <a:rPr lang="lt-LT" noProof="0" dirty="0">
                <a:ea typeface="+mn-lt"/>
                <a:cs typeface="+mn-lt"/>
              </a:rPr>
              <a:t> Paviršiaus įtempimas</a:t>
            </a:r>
            <a:endParaRPr lang="lt-LT" noProof="0" dirty="0"/>
          </a:p>
          <a:p>
            <a:pPr marL="0" indent="0">
              <a:lnSpc>
                <a:spcPct val="110000"/>
              </a:lnSpc>
              <a:buNone/>
            </a:pPr>
            <a:endParaRPr lang="lt-LT" b="1" noProof="0" dirty="0"/>
          </a:p>
          <a:p>
            <a:pPr>
              <a:lnSpc>
                <a:spcPct val="110000"/>
              </a:lnSpc>
            </a:pPr>
            <a:endParaRPr lang="lt-LT" noProof="0" dirty="0"/>
          </a:p>
        </p:txBody>
      </p:sp>
      <p:sp>
        <p:nvSpPr>
          <p:cNvPr id="5" name="Footer Placeholder 4">
            <a:extLst>
              <a:ext uri="{FF2B5EF4-FFF2-40B4-BE49-F238E27FC236}">
                <a16:creationId xmlns:a16="http://schemas.microsoft.com/office/drawing/2014/main" id="{99B1D1D5-136E-FEEF-0B95-24F898483247}"/>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F29680B1-BC9C-40A5-0B9B-CB39FE041E8B}"/>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38</a:t>
            </a:fld>
            <a:endParaRPr lang="lt-LT" noProof="0" dirty="0"/>
          </a:p>
        </p:txBody>
      </p:sp>
    </p:spTree>
    <p:extLst>
      <p:ext uri="{BB962C8B-B14F-4D97-AF65-F5344CB8AC3E}">
        <p14:creationId xmlns:p14="http://schemas.microsoft.com/office/powerpoint/2010/main" val="41422558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D0CA64-9F42-F5F2-B0E0-9B27F02B46B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pic>
        <p:nvPicPr>
          <p:cNvPr id="2" name="Picture 1">
            <a:extLst>
              <a:ext uri="{FF2B5EF4-FFF2-40B4-BE49-F238E27FC236}">
                <a16:creationId xmlns:a16="http://schemas.microsoft.com/office/drawing/2014/main" id="{B8486121-C857-6C7A-22CD-CD939926ADC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3" name="Content Placeholder 2">
            <a:extLst>
              <a:ext uri="{FF2B5EF4-FFF2-40B4-BE49-F238E27FC236}">
                <a16:creationId xmlns:a16="http://schemas.microsoft.com/office/drawing/2014/main" id="{FFD934A2-8FEA-A2C8-B102-226AEA0861D0}"/>
              </a:ext>
            </a:extLst>
          </p:cNvPr>
          <p:cNvSpPr>
            <a:spLocks noGrp="1"/>
          </p:cNvSpPr>
          <p:nvPr>
            <p:ph idx="1"/>
          </p:nvPr>
        </p:nvSpPr>
        <p:spPr>
          <a:xfrm>
            <a:off x="7531610" y="2434201"/>
            <a:ext cx="3822189" cy="3742762"/>
          </a:xfrm>
        </p:spPr>
        <p:txBody>
          <a:bodyPr vert="horz" lIns="91440" tIns="45720" rIns="91440" bIns="45720" rtlCol="0" anchor="t">
            <a:normAutofit/>
          </a:bodyPr>
          <a:lstStyle/>
          <a:p>
            <a:pPr>
              <a:lnSpc>
                <a:spcPct val="110000"/>
              </a:lnSpc>
              <a:buNone/>
            </a:pPr>
            <a:r>
              <a:rPr lang="lt-LT" sz="1600" b="1" noProof="0" dirty="0">
                <a:ea typeface="+mn-lt"/>
                <a:cs typeface="+mn-lt"/>
              </a:rPr>
              <a:t>9. Kaip radioaktyvioji tarša paveikia vandens fizikinę struktūrą?</a:t>
            </a:r>
          </a:p>
          <a:p>
            <a:pPr>
              <a:lnSpc>
                <a:spcPct val="110000"/>
              </a:lnSpc>
              <a:buNone/>
            </a:pPr>
            <a:r>
              <a:rPr lang="lt-LT" sz="1600" b="1" noProof="0" dirty="0">
                <a:ea typeface="+mn-lt"/>
                <a:cs typeface="+mn-lt"/>
              </a:rPr>
              <a:t>A)</a:t>
            </a:r>
            <a:r>
              <a:rPr lang="lt-LT" sz="1600" noProof="0" dirty="0">
                <a:ea typeface="+mn-lt"/>
                <a:cs typeface="+mn-lt"/>
              </a:rPr>
              <a:t> Jonizuojanti spinduliuotė jonizuoja vandenį, todėl gali keistis jo elektrinis laidumas ir cheminės savybės</a:t>
            </a:r>
            <a:endParaRPr lang="lt-LT" sz="1600" noProof="0" dirty="0"/>
          </a:p>
          <a:p>
            <a:pPr>
              <a:lnSpc>
                <a:spcPct val="110000"/>
              </a:lnSpc>
              <a:buNone/>
            </a:pPr>
            <a:r>
              <a:rPr lang="lt-LT" sz="1600" b="1" noProof="0" dirty="0">
                <a:ea typeface="+mn-lt"/>
                <a:cs typeface="+mn-lt"/>
              </a:rPr>
              <a:t>B)</a:t>
            </a:r>
            <a:r>
              <a:rPr lang="lt-LT" sz="1600" noProof="0" dirty="0">
                <a:ea typeface="+mn-lt"/>
                <a:cs typeface="+mn-lt"/>
              </a:rPr>
              <a:t> Radioaktyvioji tarša keičia tik vandens spalvą</a:t>
            </a:r>
            <a:endParaRPr lang="lt-LT" sz="1600" noProof="0" dirty="0"/>
          </a:p>
          <a:p>
            <a:pPr>
              <a:lnSpc>
                <a:spcPct val="110000"/>
              </a:lnSpc>
              <a:buNone/>
            </a:pPr>
            <a:r>
              <a:rPr lang="lt-LT" sz="1600" b="1" noProof="0" dirty="0">
                <a:ea typeface="+mn-lt"/>
                <a:cs typeface="+mn-lt"/>
              </a:rPr>
              <a:t>C)</a:t>
            </a:r>
            <a:r>
              <a:rPr lang="lt-LT" sz="1600" noProof="0" dirty="0">
                <a:ea typeface="+mn-lt"/>
                <a:cs typeface="+mn-lt"/>
              </a:rPr>
              <a:t> Radioaktyvioji tarša neturi jokio poveikio fizikinėms savybėms</a:t>
            </a:r>
            <a:endParaRPr lang="lt-LT" sz="1600" noProof="0" dirty="0"/>
          </a:p>
          <a:p>
            <a:pPr>
              <a:lnSpc>
                <a:spcPct val="110000"/>
              </a:lnSpc>
              <a:buNone/>
            </a:pPr>
            <a:r>
              <a:rPr lang="lt-LT" sz="1600" b="1" noProof="0" dirty="0">
                <a:ea typeface="+mn-lt"/>
                <a:cs typeface="+mn-lt"/>
              </a:rPr>
              <a:t>D)</a:t>
            </a:r>
            <a:r>
              <a:rPr lang="lt-LT" sz="1600" noProof="0" dirty="0">
                <a:ea typeface="+mn-lt"/>
                <a:cs typeface="+mn-lt"/>
              </a:rPr>
              <a:t> Vanduo tampa kietesnis</a:t>
            </a:r>
            <a:endParaRPr lang="lt-LT" sz="1600" noProof="0" dirty="0"/>
          </a:p>
          <a:p>
            <a:pPr>
              <a:lnSpc>
                <a:spcPct val="110000"/>
              </a:lnSpc>
              <a:buNone/>
            </a:pPr>
            <a:endParaRPr lang="lt-LT" sz="1600" b="1" noProof="0" dirty="0"/>
          </a:p>
          <a:p>
            <a:pPr marL="0" indent="0">
              <a:lnSpc>
                <a:spcPct val="110000"/>
              </a:lnSpc>
              <a:buNone/>
            </a:pPr>
            <a:endParaRPr lang="lt-LT" sz="1600" b="1" noProof="0" dirty="0"/>
          </a:p>
          <a:p>
            <a:pPr>
              <a:lnSpc>
                <a:spcPct val="110000"/>
              </a:lnSpc>
            </a:pPr>
            <a:endParaRPr lang="lt-LT" sz="1600" noProof="0" dirty="0"/>
          </a:p>
        </p:txBody>
      </p:sp>
      <p:sp>
        <p:nvSpPr>
          <p:cNvPr id="5" name="Footer Placeholder 4">
            <a:extLst>
              <a:ext uri="{FF2B5EF4-FFF2-40B4-BE49-F238E27FC236}">
                <a16:creationId xmlns:a16="http://schemas.microsoft.com/office/drawing/2014/main" id="{486D6097-56D3-B597-B5C5-ECE3BA3965E7}"/>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lt-LT" sz="700" noProof="0" dirty="0">
                <a:solidFill>
                  <a:srgbClr val="FFFFFF"/>
                </a:solidFill>
              </a:rPr>
              <a:t>
              </a:t>
            </a:r>
          </a:p>
        </p:txBody>
      </p:sp>
      <p:sp>
        <p:nvSpPr>
          <p:cNvPr id="6" name="Slide Number Placeholder 5">
            <a:extLst>
              <a:ext uri="{FF2B5EF4-FFF2-40B4-BE49-F238E27FC236}">
                <a16:creationId xmlns:a16="http://schemas.microsoft.com/office/drawing/2014/main" id="{2E2CBF0A-AD35-93A7-74B1-3D75E1037E47}"/>
              </a:ext>
            </a:extLst>
          </p:cNvPr>
          <p:cNvSpPr>
            <a:spLocks noGrp="1"/>
          </p:cNvSpPr>
          <p:nvPr>
            <p:ph type="sldNum" sz="quarter" idx="12"/>
          </p:nvPr>
        </p:nvSpPr>
        <p:spPr>
          <a:xfrm>
            <a:off x="8610600" y="6356350"/>
            <a:ext cx="2743200" cy="365125"/>
          </a:xfrm>
        </p:spPr>
        <p:txBody>
          <a:bodyPr>
            <a:normAutofit/>
          </a:bodyPr>
          <a:lstStyle/>
          <a:p>
            <a:pPr>
              <a:spcAft>
                <a:spcPts val="600"/>
              </a:spcAft>
            </a:pPr>
            <a:fld id="{CC057153-B650-4DEB-B370-79DDCFDCE934}" type="slidenum">
              <a:rPr lang="lt-LT" noProof="0" smtClean="0"/>
              <a:pPr>
                <a:spcAft>
                  <a:spcPts val="600"/>
                </a:spcAft>
              </a:pPr>
              <a:t>39</a:t>
            </a:fld>
            <a:endParaRPr lang="lt-LT" noProof="0" dirty="0"/>
          </a:p>
        </p:txBody>
      </p:sp>
    </p:spTree>
    <p:extLst>
      <p:ext uri="{BB962C8B-B14F-4D97-AF65-F5344CB8AC3E}">
        <p14:creationId xmlns:p14="http://schemas.microsoft.com/office/powerpoint/2010/main" val="1603709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C9B6-9A4A-01AA-FD10-8900699EF0B4}"/>
              </a:ext>
            </a:extLst>
          </p:cNvPr>
          <p:cNvSpPr>
            <a:spLocks noGrp="1"/>
          </p:cNvSpPr>
          <p:nvPr>
            <p:ph type="title"/>
          </p:nvPr>
        </p:nvSpPr>
        <p:spPr>
          <a:xfrm>
            <a:off x="612648" y="548640"/>
            <a:ext cx="5689373" cy="661611"/>
          </a:xfrm>
        </p:spPr>
        <p:txBody>
          <a:bodyPr/>
          <a:lstStyle/>
          <a:p>
            <a:r>
              <a:rPr lang="en-US"/>
              <a:t>TEISINGI ATSAKYMAI</a:t>
            </a:r>
          </a:p>
          <a:p>
            <a:endParaRPr lang="en-US"/>
          </a:p>
        </p:txBody>
      </p:sp>
      <p:sp>
        <p:nvSpPr>
          <p:cNvPr id="5" name="Footer Placeholder 4">
            <a:extLst>
              <a:ext uri="{FF2B5EF4-FFF2-40B4-BE49-F238E27FC236}">
                <a16:creationId xmlns:a16="http://schemas.microsoft.com/office/drawing/2014/main" id="{B36CE660-9782-049F-AD3D-13516BFFD4C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2B618A23-9D65-A36B-127E-6DC5E8DE428E}"/>
              </a:ext>
            </a:extLst>
          </p:cNvPr>
          <p:cNvSpPr>
            <a:spLocks noGrp="1"/>
          </p:cNvSpPr>
          <p:nvPr>
            <p:ph type="sldNum" sz="quarter" idx="12"/>
          </p:nvPr>
        </p:nvSpPr>
        <p:spPr/>
        <p:txBody>
          <a:bodyPr/>
          <a:lstStyle/>
          <a:p>
            <a:fld id="{CC057153-B650-4DEB-B370-79DDCFDCE934}" type="slidenum">
              <a:rPr lang="en-US" dirty="0"/>
              <a:t>40</a:t>
            </a:fld>
            <a:endParaRPr lang="en-US"/>
          </a:p>
        </p:txBody>
      </p:sp>
      <p:graphicFrame>
        <p:nvGraphicFramePr>
          <p:cNvPr id="8" name="Table 7">
            <a:extLst>
              <a:ext uri="{FF2B5EF4-FFF2-40B4-BE49-F238E27FC236}">
                <a16:creationId xmlns:a16="http://schemas.microsoft.com/office/drawing/2014/main" id="{A02BBBB4-41E9-75D2-46FB-6D666DE0BF86}"/>
              </a:ext>
            </a:extLst>
          </p:cNvPr>
          <p:cNvGraphicFramePr>
            <a:graphicFrameLocks noGrp="1"/>
          </p:cNvGraphicFramePr>
          <p:nvPr>
            <p:extLst>
              <p:ext uri="{D42A27DB-BD31-4B8C-83A1-F6EECF244321}">
                <p14:modId xmlns:p14="http://schemas.microsoft.com/office/powerpoint/2010/main" val="472313891"/>
              </p:ext>
            </p:extLst>
          </p:nvPr>
        </p:nvGraphicFramePr>
        <p:xfrm>
          <a:off x="476250" y="1471083"/>
          <a:ext cx="5943599" cy="4013200"/>
        </p:xfrm>
        <a:graphic>
          <a:graphicData uri="http://schemas.openxmlformats.org/drawingml/2006/table">
            <a:tbl>
              <a:tblPr firstRow="1" firstCol="1" bandRow="1">
                <a:tableStyleId>{5C22544A-7EE6-4342-B048-85BDC9FD1C3A}</a:tableStyleId>
              </a:tblPr>
              <a:tblGrid>
                <a:gridCol w="2377439">
                  <a:extLst>
                    <a:ext uri="{9D8B030D-6E8A-4147-A177-3AD203B41FA5}">
                      <a16:colId xmlns:a16="http://schemas.microsoft.com/office/drawing/2014/main" val="4190662286"/>
                    </a:ext>
                  </a:extLst>
                </a:gridCol>
                <a:gridCol w="3566160">
                  <a:extLst>
                    <a:ext uri="{9D8B030D-6E8A-4147-A177-3AD203B41FA5}">
                      <a16:colId xmlns:a16="http://schemas.microsoft.com/office/drawing/2014/main" val="1492555270"/>
                    </a:ext>
                  </a:extLst>
                </a:gridCol>
              </a:tblGrid>
              <a:tr h="374264">
                <a:tc>
                  <a:txBody>
                    <a:bodyPr/>
                    <a:lstStyle/>
                    <a:p>
                      <a:pPr algn="ctr">
                        <a:buNone/>
                      </a:pPr>
                      <a:r>
                        <a:rPr lang="en-US" b="1">
                          <a:solidFill>
                            <a:srgbClr val="FFFFFF"/>
                          </a:solidFill>
                          <a:effectLst/>
                        </a:rPr>
                        <a:t>Nr.</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D7D31"/>
                    </a:solidFill>
                  </a:tcPr>
                </a:tc>
                <a:tc>
                  <a:txBody>
                    <a:bodyPr/>
                    <a:lstStyle/>
                    <a:p>
                      <a:pPr algn="ctr">
                        <a:buNone/>
                      </a:pPr>
                      <a:r>
                        <a:rPr lang="en-US" b="1" err="1">
                          <a:solidFill>
                            <a:srgbClr val="FFFFFF"/>
                          </a:solidFill>
                          <a:effectLst/>
                        </a:rPr>
                        <a:t>Atsakymas</a:t>
                      </a:r>
                      <a:endParaRPr lang="en-US" err="1">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D7D31"/>
                    </a:solidFill>
                  </a:tcPr>
                </a:tc>
                <a:extLst>
                  <a:ext uri="{0D108BD9-81ED-4DB2-BD59-A6C34878D82A}">
                    <a16:rowId xmlns:a16="http://schemas.microsoft.com/office/drawing/2014/main" val="3592365318"/>
                  </a:ext>
                </a:extLst>
              </a:tr>
              <a:tr h="374264">
                <a:tc>
                  <a:txBody>
                    <a:bodyPr/>
                    <a:lstStyle/>
                    <a:p>
                      <a:pPr marL="0" indent="0" algn="ctr">
                        <a:buNone/>
                      </a:pPr>
                      <a:r>
                        <a:rPr lang="en-US" b="0">
                          <a:solidFill>
                            <a:schemeClr val="tx1"/>
                          </a:solidFill>
                          <a:effectLst/>
                        </a:rPr>
                        <a:t>1.</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B</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184756166"/>
                  </a:ext>
                </a:extLst>
              </a:tr>
              <a:tr h="374264">
                <a:tc>
                  <a:txBody>
                    <a:bodyPr/>
                    <a:lstStyle/>
                    <a:p>
                      <a:pPr marL="0" indent="0" algn="ctr">
                        <a:buNone/>
                      </a:pPr>
                      <a:r>
                        <a:rPr lang="en-US" b="0">
                          <a:solidFill>
                            <a:schemeClr val="tx1"/>
                          </a:solidFill>
                          <a:effectLst/>
                        </a:rPr>
                        <a:t>2.</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C</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4044603021"/>
                  </a:ext>
                </a:extLst>
              </a:tr>
              <a:tr h="374264">
                <a:tc>
                  <a:txBody>
                    <a:bodyPr/>
                    <a:lstStyle/>
                    <a:p>
                      <a:pPr marL="0" indent="0" algn="ctr">
                        <a:buNone/>
                      </a:pPr>
                      <a:r>
                        <a:rPr lang="en-US" b="0">
                          <a:solidFill>
                            <a:schemeClr val="tx1"/>
                          </a:solidFill>
                          <a:effectLst/>
                        </a:rPr>
                        <a:t>3.</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B</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3174044879"/>
                  </a:ext>
                </a:extLst>
              </a:tr>
              <a:tr h="374264">
                <a:tc>
                  <a:txBody>
                    <a:bodyPr/>
                    <a:lstStyle/>
                    <a:p>
                      <a:pPr marL="0" indent="0" algn="ctr">
                        <a:buNone/>
                      </a:pPr>
                      <a:r>
                        <a:rPr lang="en-US" b="0">
                          <a:solidFill>
                            <a:schemeClr val="tx1"/>
                          </a:solidFill>
                          <a:effectLst/>
                        </a:rPr>
                        <a:t>4.</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C</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4039969598"/>
                  </a:ext>
                </a:extLst>
              </a:tr>
              <a:tr h="374264">
                <a:tc>
                  <a:txBody>
                    <a:bodyPr/>
                    <a:lstStyle/>
                    <a:p>
                      <a:pPr marL="0" indent="0" algn="ctr">
                        <a:buNone/>
                      </a:pPr>
                      <a:r>
                        <a:rPr lang="en-US" b="0">
                          <a:solidFill>
                            <a:schemeClr val="tx1"/>
                          </a:solidFill>
                          <a:effectLst/>
                        </a:rPr>
                        <a:t>5.</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B</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1285285667"/>
                  </a:ext>
                </a:extLst>
              </a:tr>
              <a:tr h="374264">
                <a:tc>
                  <a:txBody>
                    <a:bodyPr/>
                    <a:lstStyle/>
                    <a:p>
                      <a:pPr marL="0" indent="0" algn="ctr">
                        <a:buNone/>
                      </a:pPr>
                      <a:r>
                        <a:rPr lang="en-US" b="0">
                          <a:solidFill>
                            <a:schemeClr val="tx1"/>
                          </a:solidFill>
                          <a:effectLst/>
                        </a:rPr>
                        <a:t>6.</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B</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637674617"/>
                  </a:ext>
                </a:extLst>
              </a:tr>
              <a:tr h="374264">
                <a:tc>
                  <a:txBody>
                    <a:bodyPr/>
                    <a:lstStyle/>
                    <a:p>
                      <a:pPr marL="0" indent="0" algn="ctr">
                        <a:buNone/>
                      </a:pPr>
                      <a:r>
                        <a:rPr lang="en-US" b="0">
                          <a:solidFill>
                            <a:schemeClr val="tx1"/>
                          </a:solidFill>
                          <a:effectLst/>
                        </a:rPr>
                        <a:t>7.</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B</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3744565301"/>
                  </a:ext>
                </a:extLst>
              </a:tr>
              <a:tr h="374264">
                <a:tc>
                  <a:txBody>
                    <a:bodyPr/>
                    <a:lstStyle/>
                    <a:p>
                      <a:pPr marL="0" indent="0" algn="ctr">
                        <a:buNone/>
                      </a:pPr>
                      <a:r>
                        <a:rPr lang="en-US" b="0">
                          <a:solidFill>
                            <a:schemeClr val="tx1"/>
                          </a:solidFill>
                          <a:effectLst/>
                        </a:rPr>
                        <a:t>8.</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a:solidFill>
                            <a:srgbClr val="1B5E20"/>
                          </a:solidFill>
                          <a:effectLst/>
                        </a:rPr>
                        <a:t>B</a:t>
                      </a:r>
                      <a:endParaRPr lang="en-US">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4232753502"/>
                  </a:ext>
                </a:extLst>
              </a:tr>
              <a:tr h="374264">
                <a:tc>
                  <a:txBody>
                    <a:bodyPr/>
                    <a:lstStyle/>
                    <a:p>
                      <a:pPr marL="0" indent="0" algn="ctr">
                        <a:buNone/>
                      </a:pPr>
                      <a:r>
                        <a:rPr lang="en-US" b="0">
                          <a:solidFill>
                            <a:schemeClr val="tx1"/>
                          </a:solidFill>
                          <a:effectLst/>
                        </a:rPr>
                        <a:t>9.</a:t>
                      </a: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en-US" b="1" dirty="0">
                          <a:solidFill>
                            <a:srgbClr val="1B5E20"/>
                          </a:solidFill>
                          <a:effectLst/>
                        </a:rPr>
                        <a:t>A</a:t>
                      </a:r>
                      <a:endParaRPr lang="en-US" dirty="0">
                        <a:effectLst/>
                      </a:endParaRPr>
                    </a:p>
                  </a:txBody>
                  <a:tcPr marL="95250" marR="9525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8F5E9"/>
                    </a:solidFill>
                  </a:tcPr>
                </a:tc>
                <a:extLst>
                  <a:ext uri="{0D108BD9-81ED-4DB2-BD59-A6C34878D82A}">
                    <a16:rowId xmlns:a16="http://schemas.microsoft.com/office/drawing/2014/main" val="3351647131"/>
                  </a:ext>
                </a:extLst>
              </a:tr>
            </a:tbl>
          </a:graphicData>
        </a:graphic>
      </p:graphicFrame>
    </p:spTree>
    <p:extLst>
      <p:ext uri="{BB962C8B-B14F-4D97-AF65-F5344CB8AC3E}">
        <p14:creationId xmlns:p14="http://schemas.microsoft.com/office/powerpoint/2010/main" val="1135147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46DCC-B88A-EED1-EE7A-A8876D09D84A}"/>
              </a:ext>
            </a:extLst>
          </p:cNvPr>
          <p:cNvSpPr>
            <a:spLocks noGrp="1"/>
          </p:cNvSpPr>
          <p:nvPr>
            <p:ph type="title"/>
          </p:nvPr>
        </p:nvSpPr>
        <p:spPr>
          <a:xfrm>
            <a:off x="422148" y="201258"/>
            <a:ext cx="3448196" cy="583170"/>
          </a:xfrm>
        </p:spPr>
        <p:txBody>
          <a:bodyPr>
            <a:normAutofit fontScale="90000"/>
          </a:bodyPr>
          <a:lstStyle/>
          <a:p>
            <a:r>
              <a:rPr lang="en-US"/>
              <a:t>UŽDAVINYS:</a:t>
            </a:r>
          </a:p>
          <a:p>
            <a:endParaRPr lang="en-US"/>
          </a:p>
        </p:txBody>
      </p:sp>
      <p:sp>
        <p:nvSpPr>
          <p:cNvPr id="3" name="Content Placeholder 2">
            <a:extLst>
              <a:ext uri="{FF2B5EF4-FFF2-40B4-BE49-F238E27FC236}">
                <a16:creationId xmlns:a16="http://schemas.microsoft.com/office/drawing/2014/main" id="{6B319BBD-5012-3276-5D63-D1EDB6542438}"/>
              </a:ext>
            </a:extLst>
          </p:cNvPr>
          <p:cNvSpPr>
            <a:spLocks noGrp="1"/>
          </p:cNvSpPr>
          <p:nvPr>
            <p:ph idx="1"/>
          </p:nvPr>
        </p:nvSpPr>
        <p:spPr>
          <a:xfrm>
            <a:off x="164411" y="785444"/>
            <a:ext cx="11807785" cy="4593828"/>
          </a:xfrm>
        </p:spPr>
        <p:txBody>
          <a:bodyPr vert="horz" lIns="91440" tIns="45720" rIns="91440" bIns="45720" rtlCol="0" anchor="t">
            <a:normAutofit/>
          </a:bodyPr>
          <a:lstStyle/>
          <a:p>
            <a:pPr marL="0" indent="0">
              <a:buNone/>
            </a:pPr>
            <a:r>
              <a:rPr lang="lt-LT" sz="2400" dirty="0">
                <a:latin typeface="Aptos"/>
                <a:ea typeface="+mn-lt"/>
                <a:cs typeface="+mn-lt"/>
              </a:rPr>
              <a:t>Jūros avarijos metu išsiliejo nafta. Matavimų metu nustatyta, kad 1 m² paviršiaus plote susidarė 2 mm storio naftos sluoksnis. Naftos tankis ρ₁= 820 kg/m³. Vandens tankis </a:t>
            </a:r>
            <a:r>
              <a:rPr lang="lt-LT" sz="2400" dirty="0">
                <a:latin typeface="Aptos"/>
                <a:ea typeface="+mn-lt"/>
                <a:cs typeface="Arial"/>
              </a:rPr>
              <a:t>ρ₂ = 1 025 kg/m³</a:t>
            </a:r>
            <a:r>
              <a:rPr lang="lt-LT" sz="2400" dirty="0">
                <a:latin typeface="Aptos"/>
                <a:ea typeface="+mn-lt"/>
                <a:cs typeface="+mn-lt"/>
              </a:rPr>
              <a:t>.</a:t>
            </a:r>
            <a:endParaRPr lang="lt-LT" sz="2400" dirty="0">
              <a:latin typeface="Aptos"/>
            </a:endParaRPr>
          </a:p>
          <a:p>
            <a:pPr marL="0" indent="0">
              <a:buNone/>
            </a:pPr>
            <a:r>
              <a:rPr lang="lt-LT" sz="2400" b="1" dirty="0">
                <a:latin typeface="Aptos"/>
                <a:ea typeface="+mn-lt"/>
                <a:cs typeface="+mn-lt"/>
              </a:rPr>
              <a:t>Apskaičiuokite:</a:t>
            </a:r>
            <a:endParaRPr lang="lt-LT" sz="2400" dirty="0">
              <a:latin typeface="Aptos"/>
            </a:endParaRPr>
          </a:p>
          <a:p>
            <a:pPr marL="0" indent="0">
              <a:buNone/>
            </a:pPr>
            <a:r>
              <a:rPr lang="lt-LT" sz="2400" dirty="0">
                <a:latin typeface="Aptos"/>
                <a:ea typeface="+mn-lt"/>
                <a:cs typeface="+mn-lt"/>
              </a:rPr>
              <a:t>a) naftos sluoksnio masę 1 m² plote;</a:t>
            </a:r>
            <a:endParaRPr lang="lt-LT" sz="2400" dirty="0">
              <a:latin typeface="Aptos"/>
            </a:endParaRPr>
          </a:p>
          <a:p>
            <a:pPr marL="0" indent="0">
              <a:buNone/>
            </a:pPr>
            <a:r>
              <a:rPr lang="lt-LT" sz="2400" dirty="0">
                <a:latin typeface="Aptos"/>
                <a:ea typeface="+mn-lt"/>
                <a:cs typeface="+mn-lt"/>
              </a:rPr>
              <a:t>b) kiek procentų mažesnis naftos tankis lyginant su jūros vandeniu.</a:t>
            </a:r>
            <a:endParaRPr lang="lt-LT" sz="2400" dirty="0">
              <a:latin typeface="Aptos"/>
            </a:endParaRPr>
          </a:p>
          <a:p>
            <a:endParaRPr lang="en-US" sz="2400" dirty="0">
              <a:latin typeface="Aptos"/>
            </a:endParaRPr>
          </a:p>
        </p:txBody>
      </p:sp>
      <p:sp>
        <p:nvSpPr>
          <p:cNvPr id="5" name="Footer Placeholder 4">
            <a:extLst>
              <a:ext uri="{FF2B5EF4-FFF2-40B4-BE49-F238E27FC236}">
                <a16:creationId xmlns:a16="http://schemas.microsoft.com/office/drawing/2014/main" id="{85683087-EE76-05AA-BB71-8841EAE6231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18FC6FF-2CF2-E735-2AA0-D6CDD5A2C188}"/>
              </a:ext>
            </a:extLst>
          </p:cNvPr>
          <p:cNvSpPr>
            <a:spLocks noGrp="1"/>
          </p:cNvSpPr>
          <p:nvPr>
            <p:ph type="sldNum" sz="quarter" idx="12"/>
          </p:nvPr>
        </p:nvSpPr>
        <p:spPr/>
        <p:txBody>
          <a:bodyPr/>
          <a:lstStyle/>
          <a:p>
            <a:fld id="{CC057153-B650-4DEB-B370-79DDCFDCE934}" type="slidenum">
              <a:rPr lang="en-US" dirty="0"/>
              <a:t>41</a:t>
            </a:fld>
            <a:endParaRPr lang="en-US"/>
          </a:p>
        </p:txBody>
      </p:sp>
    </p:spTree>
    <p:extLst>
      <p:ext uri="{BB962C8B-B14F-4D97-AF65-F5344CB8AC3E}">
        <p14:creationId xmlns:p14="http://schemas.microsoft.com/office/powerpoint/2010/main" val="21046941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B442-C7D6-A53D-6D6F-F800350AADA5}"/>
              </a:ext>
            </a:extLst>
          </p:cNvPr>
          <p:cNvSpPr>
            <a:spLocks noGrp="1"/>
          </p:cNvSpPr>
          <p:nvPr>
            <p:ph type="title"/>
          </p:nvPr>
        </p:nvSpPr>
        <p:spPr>
          <a:xfrm>
            <a:off x="500589" y="257287"/>
            <a:ext cx="3235285" cy="549554"/>
          </a:xfrm>
        </p:spPr>
        <p:txBody>
          <a:bodyPr>
            <a:normAutofit fontScale="90000"/>
          </a:bodyPr>
          <a:lstStyle/>
          <a:p>
            <a:r>
              <a:rPr lang="en-US"/>
              <a:t>SPRENDIMAS:</a:t>
            </a:r>
          </a:p>
        </p:txBody>
      </p:sp>
      <p:sp>
        <p:nvSpPr>
          <p:cNvPr id="5" name="Footer Placeholder 4">
            <a:extLst>
              <a:ext uri="{FF2B5EF4-FFF2-40B4-BE49-F238E27FC236}">
                <a16:creationId xmlns:a16="http://schemas.microsoft.com/office/drawing/2014/main" id="{A6BC2B2C-D0E5-D231-8AC0-A395969F981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AC3750D-E994-745D-A3CD-9B32FEA9062E}"/>
              </a:ext>
            </a:extLst>
          </p:cNvPr>
          <p:cNvSpPr>
            <a:spLocks noGrp="1"/>
          </p:cNvSpPr>
          <p:nvPr>
            <p:ph type="sldNum" sz="quarter" idx="12"/>
          </p:nvPr>
        </p:nvSpPr>
        <p:spPr/>
        <p:txBody>
          <a:bodyPr/>
          <a:lstStyle/>
          <a:p>
            <a:fld id="{CC057153-B650-4DEB-B370-79DDCFDCE934}" type="slidenum">
              <a:rPr lang="en-US" dirty="0"/>
              <a:t>42</a:t>
            </a:fld>
            <a:endParaRPr lang="en-US"/>
          </a:p>
        </p:txBody>
      </p:sp>
      <p:sp>
        <p:nvSpPr>
          <p:cNvPr id="7" name="TextBox 6">
            <a:extLst>
              <a:ext uri="{FF2B5EF4-FFF2-40B4-BE49-F238E27FC236}">
                <a16:creationId xmlns:a16="http://schemas.microsoft.com/office/drawing/2014/main" id="{104DF05F-28EA-C740-A0B0-F135F8CB6DA7}"/>
              </a:ext>
            </a:extLst>
          </p:cNvPr>
          <p:cNvSpPr txBox="1"/>
          <p:nvPr/>
        </p:nvSpPr>
        <p:spPr>
          <a:xfrm>
            <a:off x="504265" y="806823"/>
            <a:ext cx="10287000"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a:latin typeface="Aptos"/>
              </a:rPr>
              <a:t>a) Naftos sluoksnio masės apskaičiavimas:</a:t>
            </a:r>
          </a:p>
          <a:p>
            <a:r>
              <a:rPr lang="lt-LT" sz="2400" b="1">
                <a:latin typeface="Aptos"/>
              </a:rPr>
              <a:t>Naftos tūrio apskaičiavimas:</a:t>
            </a:r>
          </a:p>
          <a:p>
            <a:pPr marL="228600"/>
            <a:r>
              <a:rPr lang="lt-LT" sz="2400">
                <a:latin typeface="Aptos"/>
              </a:rPr>
              <a:t>V = S × h</a:t>
            </a:r>
          </a:p>
          <a:p>
            <a:pPr marL="228600"/>
            <a:r>
              <a:rPr lang="lt-LT" sz="2400">
                <a:latin typeface="Aptos"/>
              </a:rPr>
              <a:t>V = 1 m² × 0,002 m = 0,002 m³</a:t>
            </a:r>
          </a:p>
          <a:p>
            <a:r>
              <a:rPr lang="lt-LT" sz="2400" b="1">
                <a:latin typeface="Aptos"/>
              </a:rPr>
              <a:t> Masės apskaičiavimas pagal formulę m = ρ × V:</a:t>
            </a:r>
          </a:p>
          <a:p>
            <a:pPr marL="228600"/>
            <a:r>
              <a:rPr lang="lt-LT" sz="2400">
                <a:latin typeface="Aptos"/>
              </a:rPr>
              <a:t>m = ρₙ × V</a:t>
            </a:r>
          </a:p>
          <a:p>
            <a:pPr marL="228600"/>
            <a:r>
              <a:rPr lang="lt-LT" sz="2400">
                <a:latin typeface="Aptos"/>
              </a:rPr>
              <a:t>m = 820 kg/m³ × 0,002 m³</a:t>
            </a:r>
          </a:p>
          <a:p>
            <a:pPr marL="228600"/>
            <a:r>
              <a:rPr lang="lt-LT" sz="2400" b="1">
                <a:latin typeface="Aptos"/>
              </a:rPr>
              <a:t>m = 1,64 kg</a:t>
            </a:r>
          </a:p>
          <a:p>
            <a:r>
              <a:rPr lang="lt-LT" sz="2400" b="1">
                <a:latin typeface="Aptos"/>
              </a:rPr>
              <a:t>b) Tankių skirtumo procentais apskaičiavimas:</a:t>
            </a:r>
          </a:p>
          <a:p>
            <a:r>
              <a:rPr lang="lt-LT" sz="2400" b="1">
                <a:latin typeface="Aptos"/>
              </a:rPr>
              <a:t>Formulė:</a:t>
            </a:r>
          </a:p>
          <a:p>
            <a:pPr marL="228600"/>
            <a:r>
              <a:rPr lang="lt-LT" sz="2400">
                <a:latin typeface="Aptos"/>
              </a:rPr>
              <a:t>Δ = (ρᵥ − ρₙ) / ρᵥ × 100%</a:t>
            </a:r>
          </a:p>
          <a:p>
            <a:r>
              <a:rPr lang="lt-LT" sz="2400" b="1">
                <a:latin typeface="Aptos"/>
              </a:rPr>
              <a:t>Skaičiavimas:</a:t>
            </a:r>
          </a:p>
          <a:p>
            <a:pPr marL="228600"/>
            <a:r>
              <a:rPr lang="lt-LT" sz="2400">
                <a:latin typeface="Aptos"/>
              </a:rPr>
              <a:t>Δ = (1 025 − 820) / 1 025 × 100%</a:t>
            </a:r>
          </a:p>
          <a:p>
            <a:pPr marL="228600"/>
            <a:r>
              <a:rPr lang="lt-LT" sz="2400">
                <a:latin typeface="Aptos"/>
              </a:rPr>
              <a:t>Δ = 205 / 1 025 × 100%</a:t>
            </a:r>
          </a:p>
          <a:p>
            <a:pPr marL="228600"/>
            <a:r>
              <a:rPr lang="lt-LT" sz="2400" b="1">
                <a:latin typeface="Aptos"/>
              </a:rPr>
              <a:t>Δ ≈ 20 %</a:t>
            </a:r>
          </a:p>
          <a:p>
            <a:pPr algn="ctr"/>
            <a:endParaRPr lang="en-US"/>
          </a:p>
        </p:txBody>
      </p:sp>
    </p:spTree>
    <p:extLst>
      <p:ext uri="{BB962C8B-B14F-4D97-AF65-F5344CB8AC3E}">
        <p14:creationId xmlns:p14="http://schemas.microsoft.com/office/powerpoint/2010/main" val="1103478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3B08-3035-BC46-47A4-C105348878D0}"/>
              </a:ext>
            </a:extLst>
          </p:cNvPr>
          <p:cNvSpPr>
            <a:spLocks noGrp="1"/>
          </p:cNvSpPr>
          <p:nvPr>
            <p:ph type="title"/>
          </p:nvPr>
        </p:nvSpPr>
        <p:spPr>
          <a:xfrm>
            <a:off x="330050" y="221227"/>
            <a:ext cx="10653578" cy="1132258"/>
          </a:xfrm>
        </p:spPr>
        <p:txBody>
          <a:bodyPr/>
          <a:lstStyle/>
          <a:p>
            <a:r>
              <a:rPr lang="en-US" dirty="0"/>
              <a:t>ŠALTINIAI</a:t>
            </a:r>
          </a:p>
        </p:txBody>
      </p:sp>
      <p:sp>
        <p:nvSpPr>
          <p:cNvPr id="3" name="Content Placeholder 2">
            <a:extLst>
              <a:ext uri="{FF2B5EF4-FFF2-40B4-BE49-F238E27FC236}">
                <a16:creationId xmlns:a16="http://schemas.microsoft.com/office/drawing/2014/main" id="{C79B028E-CBE8-4BC3-F325-1A927B936917}"/>
              </a:ext>
            </a:extLst>
          </p:cNvPr>
          <p:cNvSpPr>
            <a:spLocks noGrp="1"/>
          </p:cNvSpPr>
          <p:nvPr>
            <p:ph idx="1"/>
          </p:nvPr>
        </p:nvSpPr>
        <p:spPr>
          <a:xfrm>
            <a:off x="379814" y="1112282"/>
            <a:ext cx="11566380" cy="5524491"/>
          </a:xfrm>
        </p:spPr>
        <p:txBody>
          <a:bodyPr vert="horz" lIns="91440" tIns="45720" rIns="91440" bIns="45720" rtlCol="0" anchor="t">
            <a:normAutofit fontScale="32500" lnSpcReduction="20000"/>
          </a:bodyPr>
          <a:lstStyle/>
          <a:p>
            <a:pPr marL="0" indent="0">
              <a:buNone/>
            </a:pPr>
            <a:r>
              <a:rPr lang="lt-LT" sz="3600" dirty="0"/>
              <a:t>Spektras 8. Fizikos vadovėlis 8 klasei II dalis</a:t>
            </a:r>
          </a:p>
          <a:p>
            <a:pPr marL="0" indent="0">
              <a:buNone/>
            </a:pPr>
            <a:r>
              <a:rPr lang="lt-LT" sz="3600" dirty="0">
                <a:hlinkClick r:id="rId2"/>
              </a:rPr>
              <a:t>https://www.vedlys.smm.lt/5-8_klasiu_pamoku_veiklu_aprasai.html</a:t>
            </a:r>
            <a:endParaRPr lang="lt-LT" sz="3600" dirty="0"/>
          </a:p>
          <a:p>
            <a:pPr marL="0" indent="0">
              <a:buNone/>
            </a:pPr>
            <a:r>
              <a:rPr lang="en-US" sz="3400" dirty="0">
                <a:solidFill>
                  <a:schemeClr val="accent1">
                    <a:lumMod val="76000"/>
                  </a:schemeClr>
                </a:solidFill>
                <a:ea typeface="+mn-lt"/>
                <a:cs typeface="+mn-lt"/>
                <a:hlinkClick r:id="rId3">
                  <a:extLst>
                    <a:ext uri="{A12FA001-AC4F-418D-AE19-62706E023703}">
                      <ahyp:hlinkClr xmlns:ahyp="http://schemas.microsoft.com/office/drawing/2018/hyperlinkcolor" val="tx"/>
                    </a:ext>
                  </a:extLst>
                </a:hlinkClick>
              </a:rPr>
              <a:t>https://lt.wikipedia.org/wiki/Sm%C4%97lis</a:t>
            </a:r>
            <a:r>
              <a:rPr lang="en-US" sz="3400" dirty="0">
                <a:solidFill>
                  <a:schemeClr val="accent1">
                    <a:lumMod val="76000"/>
                  </a:schemeClr>
                </a:solidFill>
                <a:ea typeface="+mn-lt"/>
                <a:cs typeface="+mn-lt"/>
              </a:rPr>
              <a:t> </a:t>
            </a:r>
            <a:endParaRPr lang="en-US" sz="3400" dirty="0">
              <a:solidFill>
                <a:schemeClr val="accent1">
                  <a:lumMod val="76000"/>
                </a:schemeClr>
              </a:solidFill>
            </a:endParaRPr>
          </a:p>
          <a:p>
            <a:pPr marL="0" indent="0">
              <a:buNone/>
            </a:pPr>
            <a:r>
              <a:rPr lang="en-US" sz="3400" dirty="0">
                <a:solidFill>
                  <a:schemeClr val="accent1">
                    <a:lumMod val="76000"/>
                  </a:schemeClr>
                </a:solidFill>
                <a:ea typeface="+mn-lt"/>
                <a:cs typeface="+mn-lt"/>
                <a:hlinkClick r:id="rId4">
                  <a:extLst>
                    <a:ext uri="{A12FA001-AC4F-418D-AE19-62706E023703}">
                      <ahyp:hlinkClr xmlns:ahyp="http://schemas.microsoft.com/office/drawing/2018/hyperlinkcolor" val="tx"/>
                    </a:ext>
                  </a:extLst>
                </a:hlinkClick>
              </a:rPr>
              <a:t>https://www.vle.lt/straipsnis/vanduo/</a:t>
            </a:r>
          </a:p>
          <a:p>
            <a:pPr marL="0" indent="0">
              <a:buNone/>
            </a:pPr>
            <a:r>
              <a:rPr lang="en-US" sz="3400" dirty="0">
                <a:solidFill>
                  <a:schemeClr val="accent1">
                    <a:lumMod val="76000"/>
                  </a:schemeClr>
                </a:solidFill>
                <a:ea typeface="+mn-lt"/>
                <a:cs typeface="+mn-lt"/>
                <a:hlinkClick r:id="rId5">
                  <a:extLst>
                    <a:ext uri="{A12FA001-AC4F-418D-AE19-62706E023703}">
                      <ahyp:hlinkClr xmlns:ahyp="http://schemas.microsoft.com/office/drawing/2018/hyperlinkcolor" val="tx"/>
                    </a:ext>
                  </a:extLst>
                </a:hlinkClick>
              </a:rPr>
              <a:t>https://www.pribus.lt/pagrindines-fizines-vandens-savybes/</a:t>
            </a:r>
          </a:p>
          <a:p>
            <a:pPr marL="0" indent="0">
              <a:buNone/>
            </a:pPr>
            <a:r>
              <a:rPr lang="en-US" sz="3400" dirty="0">
                <a:solidFill>
                  <a:schemeClr val="accent1">
                    <a:lumMod val="76000"/>
                  </a:schemeClr>
                </a:solidFill>
                <a:ea typeface="+mn-lt"/>
                <a:cs typeface="+mn-lt"/>
                <a:hlinkClick r:id="rId6">
                  <a:extLst>
                    <a:ext uri="{A12FA001-AC4F-418D-AE19-62706E023703}">
                      <ahyp:hlinkClr xmlns:ahyp="http://schemas.microsoft.com/office/drawing/2018/hyperlinkcolor" val="tx"/>
                    </a:ext>
                  </a:extLst>
                </a:hlinkClick>
              </a:rPr>
              <a:t>https://www.vle.lt/straipsnis/juros-vanduo/</a:t>
            </a:r>
          </a:p>
          <a:p>
            <a:pPr marL="0" indent="0">
              <a:buNone/>
            </a:pPr>
            <a:r>
              <a:rPr lang="en-US" sz="3400" dirty="0">
                <a:solidFill>
                  <a:schemeClr val="accent1">
                    <a:lumMod val="76000"/>
                  </a:schemeClr>
                </a:solidFill>
                <a:ea typeface="+mn-lt"/>
                <a:cs typeface="+mn-lt"/>
                <a:hlinkClick r:id="rId7">
                  <a:extLst>
                    <a:ext uri="{A12FA001-AC4F-418D-AE19-62706E023703}">
                      <ahyp:hlinkClr xmlns:ahyp="http://schemas.microsoft.com/office/drawing/2018/hyperlinkcolor" val="tx"/>
                    </a:ext>
                  </a:extLst>
                </a:hlinkClick>
              </a:rPr>
              <a:t>https://siurbliai.lt/ufaqs/kas-yra-klampumas-kodel-jis-svarbus/</a:t>
            </a:r>
          </a:p>
          <a:p>
            <a:pPr marL="0" indent="0">
              <a:buNone/>
            </a:pPr>
            <a:r>
              <a:rPr lang="en-US" sz="3400" u="sng" dirty="0">
                <a:solidFill>
                  <a:schemeClr val="accent1">
                    <a:lumMod val="76000"/>
                  </a:schemeClr>
                </a:solidFill>
                <a:ea typeface="+mn-lt"/>
                <a:cs typeface="+mn-lt"/>
                <a:hlinkClick r:id="rId8">
                  <a:extLst>
                    <a:ext uri="{A12FA001-AC4F-418D-AE19-62706E023703}">
                      <ahyp:hlinkClr xmlns:ahyp="http://schemas.microsoft.com/office/drawing/2018/hyperlinkcolor" val="tx"/>
                    </a:ext>
                  </a:extLst>
                </a:hlinkClick>
              </a:rPr>
              <a:t>https://aaa.lrv.lt/lt/naujienos/baltijos-jura-didziausios-problemos-ir-issukiai-0JU/</a:t>
            </a:r>
            <a:endParaRPr lang="en-US" sz="3400" u="sng" dirty="0">
              <a:solidFill>
                <a:schemeClr val="accent1">
                  <a:lumMod val="76000"/>
                </a:schemeClr>
              </a:solidFill>
              <a:ea typeface="+mn-lt"/>
              <a:cs typeface="+mn-lt"/>
            </a:endParaRPr>
          </a:p>
          <a:p>
            <a:pPr marL="0" indent="0">
              <a:buNone/>
            </a:pPr>
            <a:r>
              <a:rPr lang="en-US" sz="3400" dirty="0">
                <a:solidFill>
                  <a:schemeClr val="accent1">
                    <a:lumMod val="76000"/>
                  </a:schemeClr>
                </a:solidFill>
                <a:ea typeface="+mn-lt"/>
                <a:cs typeface="+mn-lt"/>
                <a:hlinkClick r:id="rId9">
                  <a:extLst>
                    <a:ext uri="{A12FA001-AC4F-418D-AE19-62706E023703}">
                      <ahyp:hlinkClr xmlns:ahyp="http://schemas.microsoft.com/office/drawing/2018/hyperlinkcolor" val="tx"/>
                    </a:ext>
                  </a:extLst>
                </a:hlinkClick>
              </a:rPr>
              <a:t>https://www.circulareconomy.lt/kaip-spresti-baltijos-juros-tarsos-problema/</a:t>
            </a:r>
            <a:endParaRPr lang="en-US" sz="3400" u="sng" dirty="0">
              <a:solidFill>
                <a:schemeClr val="accent1">
                  <a:lumMod val="76000"/>
                </a:schemeClr>
              </a:solidFill>
              <a:ea typeface="+mn-lt"/>
              <a:cs typeface="+mn-lt"/>
              <a:hlinkClick r:id="" action="ppaction://noaction">
                <a:extLst>
                  <a:ext uri="{A12FA001-AC4F-418D-AE19-62706E023703}">
                    <ahyp:hlinkClr xmlns:ahyp="http://schemas.microsoft.com/office/drawing/2018/hyperlinkcolor" val="tx"/>
                  </a:ext>
                </a:extLst>
              </a:hlinkClick>
            </a:endParaRPr>
          </a:p>
          <a:p>
            <a:pPr marL="0" indent="0">
              <a:buNone/>
            </a:pPr>
            <a:r>
              <a:rPr lang="en-US" sz="3400" dirty="0">
                <a:solidFill>
                  <a:schemeClr val="accent1">
                    <a:lumMod val="76000"/>
                  </a:schemeClr>
                </a:solidFill>
                <a:ea typeface="+mn-lt"/>
                <a:cs typeface="+mn-lt"/>
                <a:hlinkClick r:id="rId10">
                  <a:extLst>
                    <a:ext uri="{A12FA001-AC4F-418D-AE19-62706E023703}">
                      <ahyp:hlinkClr xmlns:ahyp="http://schemas.microsoft.com/office/drawing/2018/hyperlinkcolor" val="tx"/>
                    </a:ext>
                  </a:extLst>
                </a:hlinkClick>
              </a:rPr>
              <a:t>https://www.pobangom.lt/istorijos/uztertsumas-baltijos-juroje</a:t>
            </a:r>
            <a:endParaRPr lang="en-US" sz="3400" dirty="0">
              <a:solidFill>
                <a:schemeClr val="accent1">
                  <a:lumMod val="76000"/>
                </a:schemeClr>
              </a:solidFill>
              <a:ea typeface="+mn-lt"/>
              <a:cs typeface="+mn-lt"/>
            </a:endParaRPr>
          </a:p>
          <a:p>
            <a:pPr marL="0" indent="0">
              <a:buNone/>
            </a:pPr>
            <a:r>
              <a:rPr lang="en-US" sz="3400" dirty="0">
                <a:solidFill>
                  <a:schemeClr val="accent1">
                    <a:lumMod val="76000"/>
                  </a:schemeClr>
                </a:solidFill>
                <a:ea typeface="+mn-lt"/>
                <a:cs typeface="+mn-lt"/>
                <a:hlinkClick r:id="rId11">
                  <a:extLst>
                    <a:ext uri="{A12FA001-AC4F-418D-AE19-62706E023703}">
                      <ahyp:hlinkClr xmlns:ahyp="http://schemas.microsoft.com/office/drawing/2018/hyperlinkcolor" val="tx"/>
                    </a:ext>
                  </a:extLst>
                </a:hlinkClick>
              </a:rPr>
              <a:t>https://v-t.lt/</a:t>
            </a:r>
            <a:endParaRPr lang="en-US" sz="3400" dirty="0">
              <a:solidFill>
                <a:schemeClr val="accent1">
                  <a:lumMod val="76000"/>
                </a:schemeClr>
              </a:solidFill>
              <a:ea typeface="+mn-lt"/>
              <a:cs typeface="+mn-lt"/>
            </a:endParaRPr>
          </a:p>
          <a:p>
            <a:pPr marL="0" indent="0">
              <a:buNone/>
            </a:pPr>
            <a:r>
              <a:rPr lang="en-US" sz="3400" dirty="0">
                <a:solidFill>
                  <a:schemeClr val="accent1">
                    <a:lumMod val="76000"/>
                  </a:schemeClr>
                </a:solidFill>
                <a:ea typeface="+mn-lt"/>
                <a:cs typeface="+mn-lt"/>
                <a:hlinkClick r:id="rId12">
                  <a:extLst>
                    <a:ext uri="{A12FA001-AC4F-418D-AE19-62706E023703}">
                      <ahyp:hlinkClr xmlns:ahyp="http://schemas.microsoft.com/office/drawing/2018/hyperlinkcolor" val="tx"/>
                    </a:ext>
                  </a:extLst>
                </a:hlinkClick>
              </a:rPr>
              <a:t>https://aplinka.vilnius.lt/aplinkos-kokybe/uzterstos-teritorijos/tarsos-saltiniai/</a:t>
            </a:r>
            <a:endParaRPr lang="en-US" sz="3400" dirty="0">
              <a:solidFill>
                <a:schemeClr val="accent1">
                  <a:lumMod val="76000"/>
                </a:schemeClr>
              </a:solidFill>
              <a:hlinkClick r:id="" action="ppaction://noaction">
                <a:extLst>
                  <a:ext uri="{A12FA001-AC4F-418D-AE19-62706E023703}">
                    <ahyp:hlinkClr xmlns:ahyp="http://schemas.microsoft.com/office/drawing/2018/hyperlinkcolor" val="tx"/>
                  </a:ext>
                </a:extLst>
              </a:hlinkClick>
            </a:endParaRPr>
          </a:p>
          <a:p>
            <a:pPr marL="0" indent="0">
              <a:buNone/>
            </a:pPr>
            <a:r>
              <a:rPr lang="en-US" sz="3400" dirty="0">
                <a:solidFill>
                  <a:schemeClr val="accent1">
                    <a:lumMod val="76000"/>
                  </a:schemeClr>
                </a:solidFill>
                <a:ea typeface="+mn-lt"/>
                <a:cs typeface="+mn-lt"/>
                <a:hlinkClick r:id="rId13">
                  <a:extLst>
                    <a:ext uri="{A12FA001-AC4F-418D-AE19-62706E023703}">
                      <ahyp:hlinkClr xmlns:ahyp="http://schemas.microsoft.com/office/drawing/2018/hyperlinkcolor" val="tx"/>
                    </a:ext>
                  </a:extLst>
                </a:hlinkClick>
              </a:rPr>
              <a:t>https://ligos.lt/ligos/metalu-toksinis-poveikis/</a:t>
            </a:r>
            <a:endParaRPr lang="en-US" sz="3400" dirty="0">
              <a:solidFill>
                <a:schemeClr val="accent1">
                  <a:lumMod val="76000"/>
                </a:schemeClr>
              </a:solidFill>
              <a:hlinkClick r:id="" action="ppaction://noaction">
                <a:extLst>
                  <a:ext uri="{A12FA001-AC4F-418D-AE19-62706E023703}">
                    <ahyp:hlinkClr xmlns:ahyp="http://schemas.microsoft.com/office/drawing/2018/hyperlinkcolor" val="tx"/>
                  </a:ext>
                </a:extLst>
              </a:hlinkClick>
            </a:endParaRPr>
          </a:p>
          <a:p>
            <a:pPr marL="0" indent="0">
              <a:buNone/>
            </a:pPr>
            <a:r>
              <a:rPr lang="en-US" sz="3400" dirty="0">
                <a:solidFill>
                  <a:schemeClr val="accent1">
                    <a:lumMod val="76000"/>
                  </a:schemeClr>
                </a:solidFill>
                <a:ea typeface="+mn-lt"/>
                <a:cs typeface="+mn-lt"/>
                <a:hlinkClick r:id="rId14">
                  <a:extLst>
                    <a:ext uri="{A12FA001-AC4F-418D-AE19-62706E023703}">
                      <ahyp:hlinkClr xmlns:ahyp="http://schemas.microsoft.com/office/drawing/2018/hyperlinkcolor" val="tx"/>
                    </a:ext>
                  </a:extLst>
                </a:hlinkClick>
              </a:rPr>
              <a:t>https://geografija9-10.mkp.emokykla.lt/turinys/uzterstumas/</a:t>
            </a:r>
            <a:endParaRPr lang="en-US" sz="3400" dirty="0">
              <a:solidFill>
                <a:schemeClr val="accent1">
                  <a:lumMod val="76000"/>
                </a:schemeClr>
              </a:solidFill>
            </a:endParaRPr>
          </a:p>
          <a:p>
            <a:pPr marL="0" indent="0">
              <a:buNone/>
            </a:pPr>
            <a:r>
              <a:rPr lang="en-US" sz="3400" dirty="0">
                <a:solidFill>
                  <a:schemeClr val="accent1">
                    <a:lumMod val="76000"/>
                  </a:schemeClr>
                </a:solidFill>
                <a:ea typeface="+mn-lt"/>
                <a:cs typeface="+mn-lt"/>
                <a:hlinkClick r:id="rId15">
                  <a:extLst>
                    <a:ext uri="{A12FA001-AC4F-418D-AE19-62706E023703}">
                      <ahyp:hlinkClr xmlns:ahyp="http://schemas.microsoft.com/office/drawing/2018/hyperlinkcolor" val="tx"/>
                    </a:ext>
                  </a:extLst>
                </a:hlinkClick>
              </a:rPr>
              <a:t>https://chemist.eu/lt/blog/what-is-ammonium-sulfate-used-for</a:t>
            </a:r>
            <a:endParaRPr lang="en-US" sz="3400" dirty="0">
              <a:solidFill>
                <a:schemeClr val="accent1">
                  <a:lumMod val="76000"/>
                </a:schemeClr>
              </a:solidFill>
              <a:hlinkClick r:id="" action="ppaction://noaction">
                <a:extLst>
                  <a:ext uri="{A12FA001-AC4F-418D-AE19-62706E023703}">
                    <ahyp:hlinkClr xmlns:ahyp="http://schemas.microsoft.com/office/drawing/2018/hyperlinkcolor" val="tx"/>
                  </a:ext>
                </a:extLst>
              </a:hlinkClick>
            </a:endParaRPr>
          </a:p>
          <a:p>
            <a:pPr marL="0" indent="0">
              <a:buNone/>
            </a:pPr>
            <a:r>
              <a:rPr lang="en-US" sz="3400" dirty="0">
                <a:solidFill>
                  <a:schemeClr val="accent1">
                    <a:lumMod val="76000"/>
                  </a:schemeClr>
                </a:solidFill>
                <a:ea typeface="+mn-lt"/>
                <a:cs typeface="+mn-lt"/>
                <a:hlinkClick r:id="rId16">
                  <a:extLst>
                    <a:ext uri="{A12FA001-AC4F-418D-AE19-62706E023703}">
                      <ahyp:hlinkClr xmlns:ahyp="http://schemas.microsoft.com/office/drawing/2018/hyperlinkcolor" val="tx"/>
                    </a:ext>
                  </a:extLst>
                </a:hlinkClick>
              </a:rPr>
              <a:t>https://www.lrt.lt/naujienos/mokslas-ir-it/11/2633203/turimi-duomenys-rodo-kad-plastiko-tarsa-kelia-rimta-ir-auganti-pavoju-sveikatai?srsltid=AfmBOorYPufgWc7kjJUwAjGBg7lecLiFJi8YblEepdh35oru8lJ1-qcE</a:t>
            </a:r>
            <a:endParaRPr lang="en-US" sz="3400" dirty="0">
              <a:solidFill>
                <a:schemeClr val="accent1">
                  <a:lumMod val="76000"/>
                </a:schemeClr>
              </a:solidFill>
            </a:endParaRPr>
          </a:p>
          <a:p>
            <a:pPr marL="0" indent="0">
              <a:buNone/>
            </a:pPr>
            <a:r>
              <a:rPr lang="en-US" sz="3400" dirty="0">
                <a:solidFill>
                  <a:schemeClr val="accent1">
                    <a:lumMod val="76000"/>
                  </a:schemeClr>
                </a:solidFill>
                <a:ea typeface="+mn-lt"/>
                <a:cs typeface="+mn-lt"/>
                <a:hlinkClick r:id="rId17">
                  <a:extLst>
                    <a:ext uri="{A12FA001-AC4F-418D-AE19-62706E023703}">
                      <ahyp:hlinkClr xmlns:ahyp="http://schemas.microsoft.com/office/drawing/2018/hyperlinkcolor" val="tx"/>
                    </a:ext>
                  </a:extLst>
                </a:hlinkClick>
              </a:rPr>
              <a:t>https://www.palangosvsb.lt/plastiko-ir-mikroplastiko-tarsa/</a:t>
            </a:r>
            <a:endParaRPr lang="en-US" sz="3400" dirty="0">
              <a:solidFill>
                <a:schemeClr val="accent1">
                  <a:lumMod val="76000"/>
                </a:schemeClr>
              </a:solidFill>
            </a:endParaRPr>
          </a:p>
          <a:p>
            <a:pPr marL="0" indent="0">
              <a:buNone/>
            </a:pPr>
            <a:r>
              <a:rPr lang="en-US" sz="3400" dirty="0">
                <a:solidFill>
                  <a:schemeClr val="accent1">
                    <a:lumMod val="76000"/>
                  </a:schemeClr>
                </a:solidFill>
                <a:ea typeface="+mn-lt"/>
                <a:cs typeface="+mn-lt"/>
              </a:rPr>
              <a:t>https://www.delfi.lt/gyvenimas/grozis_ir_sveikata/nitratai-ir-ju-poveikis-sveikatai-38506327</a:t>
            </a:r>
            <a:endParaRPr lang="en-US" sz="3400" dirty="0">
              <a:solidFill>
                <a:schemeClr val="accent1">
                  <a:lumMod val="76000"/>
                </a:schemeClr>
              </a:solidFill>
            </a:endParaRPr>
          </a:p>
          <a:p>
            <a:pPr marL="0" indent="0">
              <a:buNone/>
            </a:pPr>
            <a:endParaRPr lang="en-US" dirty="0">
              <a:solidFill>
                <a:schemeClr val="accent1">
                  <a:lumMod val="76000"/>
                </a:schemeClr>
              </a:solidFill>
            </a:endParaRPr>
          </a:p>
          <a:p>
            <a:pPr marL="0" indent="0">
              <a:buNone/>
            </a:pPr>
            <a:endParaRPr lang="en-US" dirty="0">
              <a:solidFill>
                <a:schemeClr val="accent6">
                  <a:lumMod val="60000"/>
                  <a:lumOff val="40000"/>
                </a:schemeClr>
              </a:solidFill>
            </a:endParaRPr>
          </a:p>
          <a:p>
            <a:endParaRPr lang="en-US" dirty="0">
              <a:solidFill>
                <a:schemeClr val="accent6">
                  <a:lumMod val="60000"/>
                  <a:lumOff val="40000"/>
                </a:schemeClr>
              </a:solidFill>
            </a:endParaRPr>
          </a:p>
        </p:txBody>
      </p:sp>
      <p:sp>
        <p:nvSpPr>
          <p:cNvPr id="5" name="Footer Placeholder 4">
            <a:extLst>
              <a:ext uri="{FF2B5EF4-FFF2-40B4-BE49-F238E27FC236}">
                <a16:creationId xmlns:a16="http://schemas.microsoft.com/office/drawing/2014/main" id="{56008132-6918-976E-D129-1C359B3298C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A6F47CD-CDE3-691B-9786-4550C4F305F8}"/>
              </a:ext>
            </a:extLst>
          </p:cNvPr>
          <p:cNvSpPr>
            <a:spLocks noGrp="1"/>
          </p:cNvSpPr>
          <p:nvPr>
            <p:ph type="sldNum" sz="quarter" idx="12"/>
          </p:nvPr>
        </p:nvSpPr>
        <p:spPr/>
        <p:txBody>
          <a:bodyPr/>
          <a:lstStyle/>
          <a:p>
            <a:fld id="{CC057153-B650-4DEB-B370-79DDCFDCE934}" type="slidenum">
              <a:rPr lang="en-US" dirty="0"/>
              <a:t>43</a:t>
            </a:fld>
            <a:endParaRPr lang="en-US"/>
          </a:p>
        </p:txBody>
      </p:sp>
    </p:spTree>
    <p:extLst>
      <p:ext uri="{BB962C8B-B14F-4D97-AF65-F5344CB8AC3E}">
        <p14:creationId xmlns:p14="http://schemas.microsoft.com/office/powerpoint/2010/main" val="3101148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453FFB-A835-AFE3-D94D-DE0C324F9CED}"/>
              </a:ext>
            </a:extLst>
          </p:cNvPr>
          <p:cNvSpPr>
            <a:spLocks noGrp="1"/>
          </p:cNvSpPr>
          <p:nvPr>
            <p:ph idx="1"/>
          </p:nvPr>
        </p:nvSpPr>
        <p:spPr>
          <a:xfrm>
            <a:off x="406233" y="137833"/>
            <a:ext cx="11077844" cy="3401780"/>
          </a:xfrm>
        </p:spPr>
        <p:txBody>
          <a:bodyPr vert="horz" lIns="91440" tIns="45720" rIns="91440" bIns="45720" rtlCol="0" anchor="t">
            <a:normAutofit/>
          </a:bodyPr>
          <a:lstStyle/>
          <a:p>
            <a:pPr marL="0" indent="0">
              <a:buNone/>
            </a:pPr>
            <a:r>
              <a:rPr lang="en-US" sz="1800" dirty="0">
                <a:solidFill>
                  <a:schemeClr val="accent1">
                    <a:lumMod val="76000"/>
                  </a:schemeClr>
                </a:solidFill>
                <a:ea typeface="+mn-lt"/>
                <a:cs typeface="+mn-lt"/>
                <a:hlinkClick r:id="rId2">
                  <a:extLst>
                    <a:ext uri="{A12FA001-AC4F-418D-AE19-62706E023703}">
                      <ahyp:hlinkClr xmlns:ahyp="http://schemas.microsoft.com/office/drawing/2018/hyperlinkcolor" val="tx"/>
                    </a:ext>
                  </a:extLst>
                </a:hlinkClick>
              </a:rPr>
              <a:t>https://www.pobangom.lt/idomybes/eutrofikacija-ir-negyvosios-zonos</a:t>
            </a:r>
          </a:p>
          <a:p>
            <a:pPr marL="0" indent="0">
              <a:buNone/>
            </a:pPr>
            <a:r>
              <a:rPr lang="en-US" sz="1800" dirty="0">
                <a:solidFill>
                  <a:schemeClr val="accent1">
                    <a:lumMod val="76000"/>
                  </a:schemeClr>
                </a:solidFill>
                <a:ea typeface="+mn-lt"/>
                <a:cs typeface="+mn-lt"/>
                <a:hlinkClick r:id="rId3">
                  <a:extLst>
                    <a:ext uri="{A12FA001-AC4F-418D-AE19-62706E023703}">
                      <ahyp:hlinkClr xmlns:ahyp="http://schemas.microsoft.com/office/drawing/2018/hyperlinkcolor" val="tx"/>
                    </a:ext>
                  </a:extLst>
                </a:hlinkClick>
              </a:rPr>
              <a:t>https://nvsc.lrv.lt/lt/veiklos-sritys/visuomenes-sveikatos-saugos-uztikrinimas/suliniu-vandens-tyrimai-del-nitritu-nitratu/kas-yra-nitratai-ir-nitritai-ir-kuo-jie-pavojingi/</a:t>
            </a:r>
          </a:p>
          <a:p>
            <a:pPr marL="0" indent="0">
              <a:buNone/>
            </a:pPr>
            <a:r>
              <a:rPr lang="en-US" sz="1800" dirty="0">
                <a:solidFill>
                  <a:schemeClr val="accent1">
                    <a:lumMod val="76000"/>
                  </a:schemeClr>
                </a:solidFill>
                <a:ea typeface="+mn-lt"/>
                <a:cs typeface="+mn-lt"/>
                <a:hlinkClick r:id="rId4">
                  <a:extLst>
                    <a:ext uri="{A12FA001-AC4F-418D-AE19-62706E023703}">
                      <ahyp:hlinkClr xmlns:ahyp="http://schemas.microsoft.com/office/drawing/2018/hyperlinkcolor" val="tx"/>
                    </a:ext>
                  </a:extLst>
                </a:hlinkClick>
              </a:rPr>
              <a:t>https://toksikologija.lt/uminiu-apsinuodijimu-diagnostika-ir-gydymas/nitratai-nitritai-methemoglobinemija</a:t>
            </a:r>
          </a:p>
          <a:p>
            <a:pPr marL="0" indent="0">
              <a:buNone/>
            </a:pPr>
            <a:r>
              <a:rPr lang="en-US" sz="1800" dirty="0">
                <a:solidFill>
                  <a:schemeClr val="accent1">
                    <a:lumMod val="76000"/>
                  </a:schemeClr>
                </a:solidFill>
                <a:ea typeface="+mn-lt"/>
                <a:cs typeface="+mn-lt"/>
                <a:hlinkClick r:id="rId5">
                  <a:extLst>
                    <a:ext uri="{A12FA001-AC4F-418D-AE19-62706E023703}">
                      <ahyp:hlinkClr xmlns:ahyp="http://schemas.microsoft.com/office/drawing/2018/hyperlinkcolor" val="tx"/>
                    </a:ext>
                  </a:extLst>
                </a:hlinkClick>
              </a:rPr>
              <a:t>https://www.lrt.lt/naujienos/mokslas-ir-it/11/2284152/tiksinti-bomba-baltijos-juros-dugne-gludi-vienas-toksiskiausiu-metalu?srsltid=AfmBOop35xjRSW3GIM8WDABlTUszvJ4YFUU2c9RYrFgFw95oOHU_OsV9</a:t>
            </a:r>
          </a:p>
          <a:p>
            <a:pPr marL="0" indent="0">
              <a:buNone/>
            </a:pPr>
            <a:endParaRPr lang="en-US" dirty="0">
              <a:solidFill>
                <a:schemeClr val="accent1">
                  <a:lumMod val="76000"/>
                </a:schemeClr>
              </a:solidFill>
            </a:endParaRPr>
          </a:p>
        </p:txBody>
      </p:sp>
      <p:sp>
        <p:nvSpPr>
          <p:cNvPr id="5" name="Footer Placeholder 4">
            <a:extLst>
              <a:ext uri="{FF2B5EF4-FFF2-40B4-BE49-F238E27FC236}">
                <a16:creationId xmlns:a16="http://schemas.microsoft.com/office/drawing/2014/main" id="{B33C9501-340E-57B1-6AA8-543275793DF4}"/>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AE0FAC4-FF1D-FE8C-9612-AEA7CAC7D84D}"/>
              </a:ext>
            </a:extLst>
          </p:cNvPr>
          <p:cNvSpPr>
            <a:spLocks noGrp="1"/>
          </p:cNvSpPr>
          <p:nvPr>
            <p:ph type="sldNum" sz="quarter" idx="12"/>
          </p:nvPr>
        </p:nvSpPr>
        <p:spPr/>
        <p:txBody>
          <a:bodyPr/>
          <a:lstStyle/>
          <a:p>
            <a:fld id="{CC057153-B650-4DEB-B370-79DDCFDCE934}" type="slidenum">
              <a:rPr lang="en-US" dirty="0"/>
              <a:t>44</a:t>
            </a:fld>
            <a:endParaRPr lang="en-US"/>
          </a:p>
        </p:txBody>
      </p:sp>
    </p:spTree>
    <p:extLst>
      <p:ext uri="{BB962C8B-B14F-4D97-AF65-F5344CB8AC3E}">
        <p14:creationId xmlns:p14="http://schemas.microsoft.com/office/powerpoint/2010/main" val="429571077"/>
      </p:ext>
    </p:extLst>
  </p:cSld>
  <p:clrMapOvr>
    <a:masterClrMapping/>
  </p:clrMapOvr>
</p:sld>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docProps/app.xml><?xml version="1.0" encoding="utf-8"?>
<Properties xmlns="http://schemas.openxmlformats.org/officeDocument/2006/extended-properties" xmlns:vt="http://schemas.openxmlformats.org/officeDocument/2006/docPropsVTypes">
  <TotalTime>75</TotalTime>
  <Words>4010</Words>
  <Application>Microsoft Macintosh PowerPoint</Application>
  <PresentationFormat>Widescreen</PresentationFormat>
  <Paragraphs>357</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Aptos</vt:lpstr>
      <vt:lpstr>Arial</vt:lpstr>
      <vt:lpstr>Calibri</vt:lpstr>
      <vt:lpstr>Neue Haas Grotesk Text Pro</vt:lpstr>
      <vt:lpstr>VanillaVTI</vt:lpstr>
      <vt:lpstr>PowerPoint Presentation</vt:lpstr>
      <vt:lpstr>PowerPoint Presentation</vt:lpstr>
      <vt:lpstr>Jūros tarša:</vt:lpstr>
      <vt:lpstr>Baltijos jūra kenkia žmonėms:</vt:lpstr>
      <vt:lpstr>Paplūdimio užterštumas:</vt:lpstr>
      <vt:lpstr>Teorinė dalis:</vt:lpstr>
      <vt:lpstr>PowerPoint Presentation</vt:lpstr>
      <vt:lpstr>Vandens kokybės tyrimas</vt:lpstr>
      <vt:lpstr>PowerPoint Presentation</vt:lpstr>
      <vt:lpstr>Rezultatų lentelė</vt:lpstr>
      <vt:lpstr>Jūros vandens tankis ir klampumas (palyginimas su gėlu vandeniu)</vt:lpstr>
      <vt:lpstr>I</vt:lpstr>
      <vt:lpstr>Jūros vandens plūdurumas(palyginimas su gėlu vandeniu)</vt:lpstr>
      <vt:lpstr>PowerPoint Presentation</vt:lpstr>
      <vt:lpstr>Jūros vandens paviršiaus įtempimas(palyginimas su gėlu vandeniu)</vt:lpstr>
      <vt:lpstr>PowerPoint Presentation</vt:lpstr>
      <vt:lpstr>Nitratų kiekio Rąžės upelyje ir jūros vandenyje tyrimas</vt:lpstr>
      <vt:lpstr>PowerPoint Presentation</vt:lpstr>
      <vt:lpstr>Amonio kiekio Rąžės upelyje ir jūros vandenyje tyrimas</vt:lpstr>
      <vt:lpstr>PowerPoint Presentation</vt:lpstr>
      <vt:lpstr>Nitritų kiekio Rąžės upelyje ir  jūros vandenyje tyrimas</vt:lpstr>
      <vt:lpstr>PowerPoint Presentation</vt:lpstr>
      <vt:lpstr>Smėlio tankio  tyrimas</vt:lpstr>
      <vt:lpstr>PowerPoint Presentation</vt:lpstr>
      <vt:lpstr>Metalo liekanos smėlyje</vt:lpstr>
      <vt:lpstr>PowerPoint Presentation</vt:lpstr>
      <vt:lpstr>Slėgis į smėlį</vt:lpstr>
      <vt:lpstr>Darbo eiga: Paėmėme medinį tašelį ir išmatavome jo matmenis: 4x2,5x0,7 cm. Paskaičiavome plotą: S₁=10 cm²=0,001 m² ir S₂=1,75 cm²=0,000175 m². Pirmiausia ėmėme mažąjį plotą ir dėjome svarelius: 100 g, 1 kg ir 2 kg. Svoris P₁= 1 N, P₂=10 N, P₃=20 N. Slėgis p=P/S Gavome slėgius: p₁=5714,3 Pa,  p₂=57142,86 Pa  p₃=114285,71 Pa. Ėmėme didesnįjį plotą ir dėjome svarelius: 100 g, 1 kg ir 2 kg. Svoris P₁= 1 N, P₂=10 N, P₃=20 N. Slėgis p=P/S Gavome slėgius: p₁=100 Pa,  p₂=10000 Pa  p₃=20000 Pa.  Išvada- hipotezė pasitvirtino, tyrimo metu nustatyta, kad slėgis didžiausias gavosi, kai buvo imta didesnė jėga ir mažas plotas ir kaladėlė į smėlį įsmigo daugiausiai.</vt:lpstr>
      <vt:lpstr>PowerPoint Presentation</vt:lpstr>
      <vt:lpstr>Išvados:</vt:lpstr>
      <vt:lpstr>Testas: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TEISINGI ATSAKYMAI </vt:lpstr>
      <vt:lpstr>UŽDAVINYS: </vt:lpstr>
      <vt:lpstr>SPRENDIMAS:</vt:lpstr>
      <vt:lpstr>ŠALTINIAI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SAULĖ PAULIKIENĖ</dc:creator>
  <cp:lastModifiedBy>Justas Beresnevičius</cp:lastModifiedBy>
  <cp:revision>10</cp:revision>
  <dcterms:created xsi:type="dcterms:W3CDTF">2026-04-07T19:04:07Z</dcterms:created>
  <dcterms:modified xsi:type="dcterms:W3CDTF">2026-05-21T13:22:46Z</dcterms:modified>
</cp:coreProperties>
</file>