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2515" y="1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bfc708458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bfc708458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ae4105d58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ae4105d58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ae4105d58c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ae4105d58c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ae4105d58c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ae4105d58c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dbee0cfb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dbee0cfbb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916fd9b0e0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916fd9b0e0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916fd9b0e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916fd9b0e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ae4105d58c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ae4105d58c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916fd9b0e0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916fd9b0e0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916fd9b0e0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916fd9b0e0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916fd9b0e0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916fd9b0e0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ae4105d58c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ae4105d58c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916fd9b0e0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916fd9b0e0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dbd11d93b9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dbd11d93b9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ae4105d58c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ae4105d58c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ae4105d58c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ae4105d58c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dbee0cfb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dbee0cfbbb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dbfc708458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dbfc708458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dbfc708458_1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dbfc708458_1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916fd9b0e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916fd9b0e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dbee0cfbb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dbee0cfbb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bee0cfbbb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dbee0cfbbb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dbee0cfbb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dbee0cfbb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dbfc708458_1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dbfc708458_1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dbee0cfbb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dbee0cfbb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dbee0cfbbb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dbee0cfbbb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dbee0cfbbb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dbee0cfbbb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dbfc708458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dbfc708458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dbfc70845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dbfc70845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dbfc708458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dbfc708458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dbfc708458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dbfc708458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dbfc70845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dbfc70845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dbfc70845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dbfc70845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dbfc708458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dbfc708458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dbd11d93b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dbd11d93b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dbd11d93b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dbd11d93b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dbd11d93b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dbd11d93b9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dbd11d93b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dbd11d93b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dbd11d93b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dbd11d93b9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dbd11d93b9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dbd11d93b9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dbee0cfbbb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dbee0cfbbb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916fd9b0e0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916fd9b0e0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788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Tinkamų gyvybei planetų paieškos. Tranzito metodas.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276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b="1">
                <a:solidFill>
                  <a:schemeClr val="dk1"/>
                </a:solidFill>
              </a:rPr>
              <a:t>	</a:t>
            </a:r>
            <a:r>
              <a:rPr lang="lt" sz="2350">
                <a:solidFill>
                  <a:schemeClr val="lt1"/>
                </a:solidFill>
              </a:rPr>
              <a:t>Pristatyma sukūrė: Justas Juškevičius ir Dominykas Krunkaitis</a:t>
            </a:r>
            <a:endParaRPr sz="235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350">
                <a:solidFill>
                  <a:schemeClr val="lt1"/>
                </a:solidFill>
              </a:rPr>
              <a:t>KTU inžinerijos licėjus</a:t>
            </a:r>
            <a:endParaRPr sz="23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259450" y="1699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Turinys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1102100"/>
            <a:ext cx="8520600" cy="32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lt" sz="2000"/>
              <a:t>Sąvokos (3 s.)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lt" sz="2000"/>
              <a:t>Egzoplanetų aptikimo būdai (9 s.)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lt" sz="2000"/>
              <a:t>Teminis uždavinys (18 s.)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lt" sz="2000"/>
              <a:t>Praktinis bandymas (21 s.)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lt" sz="2000"/>
              <a:t>Testas (36 s.)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Egzoplaneta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600">
                <a:solidFill>
                  <a:schemeClr val="lt1"/>
                </a:solidFill>
              </a:rPr>
              <a:t>Egzoplaneta – </a:t>
            </a:r>
            <a:r>
              <a:rPr lang="lt" sz="1600" b="1">
                <a:solidFill>
                  <a:schemeClr val="lt1"/>
                </a:solidFill>
              </a:rPr>
              <a:t>tai</a:t>
            </a:r>
            <a:r>
              <a:rPr lang="lt" sz="1600">
                <a:solidFill>
                  <a:schemeClr val="lt1"/>
                </a:solidFill>
              </a:rPr>
              <a:t> </a:t>
            </a:r>
            <a:r>
              <a:rPr lang="lt" sz="1600" b="1">
                <a:solidFill>
                  <a:schemeClr val="lt1"/>
                </a:solidFill>
              </a:rPr>
              <a:t>planeta, kuri skrieja ne aplink mūsų Saulę, o aplink kitą žvaigždę</a:t>
            </a:r>
            <a:r>
              <a:rPr lang="lt" sz="1600">
                <a:solidFill>
                  <a:schemeClr val="lt1"/>
                </a:solidFill>
              </a:rPr>
              <a:t>.</a:t>
            </a:r>
            <a:endParaRPr sz="16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1600">
                <a:solidFill>
                  <a:schemeClr val="lt1"/>
                </a:solidFill>
              </a:rPr>
              <a:t>Pvz:</a:t>
            </a:r>
            <a:endParaRPr sz="1600">
              <a:solidFill>
                <a:schemeClr val="lt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lt" sz="1600">
                <a:solidFill>
                  <a:schemeClr val="lt1"/>
                </a:solidFill>
              </a:rPr>
              <a:t>Kepler-186f</a:t>
            </a:r>
            <a:endParaRPr sz="1600">
              <a:solidFill>
                <a:schemeClr val="lt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lt" sz="1600">
                <a:solidFill>
                  <a:schemeClr val="lt1"/>
                </a:solidFill>
              </a:rPr>
              <a:t>Proxima Centauri b</a:t>
            </a:r>
            <a:endParaRPr sz="1600">
              <a:solidFill>
                <a:schemeClr val="lt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lt" sz="1600">
                <a:solidFill>
                  <a:schemeClr val="lt1"/>
                </a:solidFill>
              </a:rPr>
              <a:t>TRAPPIST-1e, f, g</a:t>
            </a:r>
            <a:endParaRPr sz="1600">
              <a:solidFill>
                <a:schemeClr val="lt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lt" sz="1600">
                <a:solidFill>
                  <a:schemeClr val="lt1"/>
                </a:solidFill>
              </a:rPr>
              <a:t>51 Pegasi b</a:t>
            </a:r>
            <a:endParaRPr sz="1600">
              <a:solidFill>
                <a:schemeClr val="lt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lt" sz="1600">
                <a:solidFill>
                  <a:schemeClr val="lt1"/>
                </a:solidFill>
              </a:rPr>
              <a:t>WASP-12b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-2947650" y="1937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Planetos tranzitas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 sz="1500">
                <a:solidFill>
                  <a:schemeClr val="lt1"/>
                </a:solidFill>
              </a:rPr>
              <a:t>Planetos tranzitas – tai reiškinys, kai planeta praeina tiesiai priešais savo žvaigždę iš mūsų stebėjimo taško,  dėl šios priežasties žvaigždės šviesa šiek tiek pritemsta.</a:t>
            </a:r>
            <a:endParaRPr sz="2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Egzoplanetų aptikimo būdai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67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 sz="1600">
                <a:solidFill>
                  <a:schemeClr val="lt1"/>
                </a:solidFill>
              </a:rPr>
              <a:t>Egzoplanetų aptikimo būdai - tai įvairūs metodai, kuriuos astronomai naudoja norėdami aptikti</a:t>
            </a:r>
            <a:r>
              <a:rPr lang="lt" sz="1600">
                <a:solidFill>
                  <a:schemeClr val="dk1"/>
                </a:solidFill>
              </a:rPr>
              <a:t> </a:t>
            </a:r>
            <a:r>
              <a:rPr lang="lt" sz="1600">
                <a:solidFill>
                  <a:schemeClr val="lt1"/>
                </a:solidFill>
              </a:rPr>
              <a:t>planetas už Saulės sistemos ribų</a:t>
            </a:r>
            <a:endParaRPr sz="16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Pulsaras- neutroninė žvaigždė, susidariusi po supernovos sprogimo , skleidžia elektromagnetinę spinduliuotę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380724" cy="52092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 txBox="1"/>
          <p:nvPr/>
        </p:nvSpPr>
        <p:spPr>
          <a:xfrm>
            <a:off x="426900" y="638875"/>
            <a:ext cx="8290200" cy="7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3000">
                <a:solidFill>
                  <a:schemeClr val="lt1"/>
                </a:solidFill>
              </a:rPr>
              <a:t>  Šiai dienai yra atrasta </a:t>
            </a:r>
            <a:r>
              <a:rPr lang="lt" sz="3000" b="1">
                <a:solidFill>
                  <a:schemeClr val="lt1"/>
                </a:solidFill>
              </a:rPr>
              <a:t>6053</a:t>
            </a:r>
            <a:r>
              <a:rPr lang="lt" sz="3000">
                <a:solidFill>
                  <a:schemeClr val="lt1"/>
                </a:solidFill>
              </a:rPr>
              <a:t> egzoplanetų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9" name="Google Shape;9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00" y="44775"/>
            <a:ext cx="9064400" cy="5098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/>
          <p:nvPr/>
        </p:nvSpPr>
        <p:spPr>
          <a:xfrm>
            <a:off x="644800" y="353600"/>
            <a:ext cx="6881700" cy="7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500">
                <a:solidFill>
                  <a:schemeClr val="lt1"/>
                </a:solidFill>
              </a:rPr>
              <a:t>Tinkamos gyvybei planetos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101" name="Google Shape;101;p20"/>
          <p:cNvSpPr txBox="1"/>
          <p:nvPr/>
        </p:nvSpPr>
        <p:spPr>
          <a:xfrm>
            <a:off x="1353400" y="4031500"/>
            <a:ext cx="6779100" cy="9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lt1"/>
                </a:solidFill>
              </a:rPr>
              <a:t>Ne visos planetos yra tinkamos gyvybei. Tam, kad planeta bent turėtų šansą būti tinkama gyvybei, jos padėtis aplink savo žvaigždę turi būti gyvybės zonoje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341475" y="348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body" idx="1"/>
          </p:nvPr>
        </p:nvSpPr>
        <p:spPr>
          <a:xfrm>
            <a:off x="311700" y="290300"/>
            <a:ext cx="8520600" cy="427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 sz="6400" b="1">
                <a:solidFill>
                  <a:schemeClr val="lt1"/>
                </a:solidFill>
              </a:rPr>
              <a:t>Egzoplanetų aptikimo būdai</a:t>
            </a:r>
            <a:endParaRPr sz="69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"/>
            <a:ext cx="9144000" cy="51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2"/>
          <p:cNvSpPr txBox="1"/>
          <p:nvPr/>
        </p:nvSpPr>
        <p:spPr>
          <a:xfrm>
            <a:off x="760675" y="371425"/>
            <a:ext cx="79782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300" b="1">
                <a:solidFill>
                  <a:schemeClr val="lt1"/>
                </a:solidFill>
              </a:rPr>
              <a:t>Disko kinematika (atrasta 1 planeta)</a:t>
            </a:r>
            <a:endParaRPr sz="2300" b="1">
              <a:solidFill>
                <a:schemeClr val="lt1"/>
              </a:solidFill>
            </a:endParaRPr>
          </a:p>
        </p:txBody>
      </p:sp>
      <p:sp>
        <p:nvSpPr>
          <p:cNvPr id="115" name="Google Shape;115;p22"/>
          <p:cNvSpPr txBox="1"/>
          <p:nvPr/>
        </p:nvSpPr>
        <p:spPr>
          <a:xfrm>
            <a:off x="6661650" y="989600"/>
            <a:ext cx="2330700" cy="29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lt1"/>
                </a:solidFill>
              </a:rPr>
              <a:t>Stebimas dujų ir dulkių disko aplink žvaigždę judėjimo sutrikimas, kuris gali išduoti planetos gravitacinį poveikį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"/>
            <a:ext cx="9144000" cy="522351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3"/>
          <p:cNvSpPr txBox="1"/>
          <p:nvPr/>
        </p:nvSpPr>
        <p:spPr>
          <a:xfrm>
            <a:off x="430850" y="300100"/>
            <a:ext cx="79068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300" b="1">
                <a:solidFill>
                  <a:schemeClr val="lt1"/>
                </a:solidFill>
              </a:rPr>
              <a:t>Pulsacijos variacijos (aptiktos 2 planetos)</a:t>
            </a:r>
            <a:endParaRPr sz="2300" b="1">
              <a:solidFill>
                <a:schemeClr val="lt1"/>
              </a:solidFill>
            </a:endParaRPr>
          </a:p>
        </p:txBody>
      </p:sp>
      <p:sp>
        <p:nvSpPr>
          <p:cNvPr id="124" name="Google Shape;124;p23"/>
          <p:cNvSpPr txBox="1"/>
          <p:nvPr/>
        </p:nvSpPr>
        <p:spPr>
          <a:xfrm>
            <a:off x="51450" y="1186500"/>
            <a:ext cx="2511600" cy="3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lt1"/>
                </a:solidFill>
              </a:rPr>
              <a:t>Analizuojami žvaigždės pulsuojančio šviesumo pokyčiai, kuriuos gali sukelti aplink ją skriejanti planeta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1" name="Google Shape;1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4"/>
          <p:cNvSpPr txBox="1"/>
          <p:nvPr/>
        </p:nvSpPr>
        <p:spPr>
          <a:xfrm>
            <a:off x="341700" y="389250"/>
            <a:ext cx="85206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300" b="1">
                <a:solidFill>
                  <a:schemeClr val="lt1"/>
                </a:solidFill>
              </a:rPr>
              <a:t>Pulsaro spindulių vėlavimai (atrastos 8 planetos)</a:t>
            </a:r>
            <a:endParaRPr sz="2300" b="1">
              <a:solidFill>
                <a:schemeClr val="lt1"/>
              </a:solidFill>
            </a:endParaRPr>
          </a:p>
        </p:txBody>
      </p:sp>
      <p:sp>
        <p:nvSpPr>
          <p:cNvPr id="133" name="Google Shape;133;p24"/>
          <p:cNvSpPr txBox="1"/>
          <p:nvPr/>
        </p:nvSpPr>
        <p:spPr>
          <a:xfrm>
            <a:off x="360875" y="1017725"/>
            <a:ext cx="85590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lt1"/>
                </a:solidFill>
              </a:rPr>
              <a:t>Matuojamas tikslus pulsaro radijo impulsų atėjimo laikas, kuris kinta, jei planetų gravitacija verčia pulsarą judėti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>
            <a:spLocks noGrp="1"/>
          </p:cNvSpPr>
          <p:nvPr>
            <p:ph type="title"/>
          </p:nvPr>
        </p:nvSpPr>
        <p:spPr>
          <a:xfrm>
            <a:off x="281925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2320" b="1">
                <a:solidFill>
                  <a:schemeClr val="lt1"/>
                </a:solidFill>
              </a:rPr>
              <a:t> Tiesioginis vaizdinimas (atrastos 88 planetos)</a:t>
            </a:r>
            <a:endParaRPr sz="2320" b="1">
              <a:solidFill>
                <a:schemeClr val="lt1"/>
              </a:solidFill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252375" y="1335175"/>
            <a:ext cx="2443200" cy="11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lt1"/>
                </a:solidFill>
              </a:rPr>
              <a:t>Bandymas nufotografuoti planetą tiesiogiai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6"/>
          <p:cNvSpPr txBox="1"/>
          <p:nvPr/>
        </p:nvSpPr>
        <p:spPr>
          <a:xfrm>
            <a:off x="323875" y="184225"/>
            <a:ext cx="8424000" cy="9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2300" b="1">
                <a:solidFill>
                  <a:schemeClr val="lt1"/>
                </a:solidFill>
              </a:rPr>
              <a:t>Gravitacinis mikrolęšis (atrastos 262 planetos)</a:t>
            </a:r>
            <a:endParaRPr sz="2300" b="1">
              <a:solidFill>
                <a:schemeClr val="lt1"/>
              </a:solidFill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264425" y="1451700"/>
            <a:ext cx="2772600" cy="3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lt1"/>
                </a:solidFill>
              </a:rPr>
              <a:t>Kai tolima žvaigždė praeina pro artimesnę, jos gravitacija sutelkia šviesą tarsi lęšis, o trumpalaikis šviesumo padidėjimas gali išduoti planetos buvimą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3">
            <a:alphaModFix/>
          </a:blip>
          <a:srcRect b="15211"/>
          <a:stretch/>
        </p:blipFill>
        <p:spPr>
          <a:xfrm>
            <a:off x="-3" y="-96425"/>
            <a:ext cx="9144000" cy="517162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/>
          <p:nvPr/>
        </p:nvSpPr>
        <p:spPr>
          <a:xfrm>
            <a:off x="232250" y="40425"/>
            <a:ext cx="2519700" cy="26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lt1"/>
                </a:solidFill>
              </a:rPr>
              <a:t>Doplerio efektas-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lt1"/>
                </a:solidFill>
              </a:rPr>
              <a:t>reiškinys, kaibangos dažnis atrodo kitoks dėl šaltinio ar stebėtojo judėjimo vienas kito atžvilgiu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222400" y="253075"/>
            <a:ext cx="8520600" cy="58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2320" b="1">
                <a:solidFill>
                  <a:schemeClr val="lt1"/>
                </a:solidFill>
              </a:rPr>
              <a:t> Radialinių greičių metodas (atrastos 1156 planetos)</a:t>
            </a:r>
            <a:endParaRPr sz="2320" b="1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264425" y="1102100"/>
            <a:ext cx="3403500" cy="16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lt1"/>
                </a:solidFill>
              </a:rPr>
              <a:t>Matuojamas žvaigždės spektro doplerio poslinkis, nes planeta savo gravitacija šiek tiek ,,sveria” žvaigždę link stebėtojo arba nuo jo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2320" b="1">
                <a:solidFill>
                  <a:schemeClr val="lt1"/>
                </a:solidFill>
              </a:rPr>
              <a:t>                     Tranzitų metodas (atrasta 4531 planeta)</a:t>
            </a:r>
            <a:endParaRPr sz="2320" b="1">
              <a:solidFill>
                <a:schemeClr val="lt1"/>
              </a:solidFill>
            </a:endParaRPr>
          </a:p>
        </p:txBody>
      </p:sp>
      <p:sp>
        <p:nvSpPr>
          <p:cNvPr id="168" name="Google Shape;168;p29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>
              <a:solidFill>
                <a:schemeClr val="lt1"/>
              </a:solidFill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2824125" y="1495900"/>
            <a:ext cx="3134400" cy="2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lt1"/>
                </a:solidFill>
              </a:rPr>
              <a:t>Fiksuojamas reguliarus žvaigždės šviesumo pritemimas, kai planeta perskrieja jos diską ir užstoja dalį šviesos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Uždavinys</a:t>
            </a:r>
            <a:endParaRPr/>
          </a:p>
        </p:txBody>
      </p:sp>
      <p:sp>
        <p:nvSpPr>
          <p:cNvPr id="175" name="Google Shape;175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Mums artimiausia egzoplaneta- </a:t>
            </a:r>
            <a:r>
              <a:rPr lang="lt" i="1"/>
              <a:t>Proxima centauri b</a:t>
            </a:r>
            <a:r>
              <a:rPr lang="lt"/>
              <a:t>. Atstumas iki jos- 4,24 šviesmečio. Kiek kartų šis atstumas yra didesnis už atstumą tarp Žemės ir saulės, jei  astronominis vienetas yra apytiksliai 149,6 km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Uždavinio sprendimas</a:t>
            </a:r>
            <a:endParaRPr/>
          </a:p>
        </p:txBody>
      </p:sp>
      <p:sp>
        <p:nvSpPr>
          <p:cNvPr id="181" name="Google Shape;181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2" name="Google Shape;182;p31" title="CamScanner 2026-05-04 18.54_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6100" y="1090050"/>
            <a:ext cx="5760323" cy="389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Uždavinio atsakymas</a:t>
            </a:r>
            <a:endParaRPr/>
          </a:p>
        </p:txBody>
      </p:sp>
      <p:sp>
        <p:nvSpPr>
          <p:cNvPr id="188" name="Google Shape;188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Ats: 268344, 385 karto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O dabar pabandykime patys aptikti egzoplanetą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 txBox="1"/>
          <p:nvPr/>
        </p:nvSpPr>
        <p:spPr>
          <a:xfrm>
            <a:off x="1204700" y="291050"/>
            <a:ext cx="71814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4200" b="1">
                <a:solidFill>
                  <a:schemeClr val="lt1"/>
                </a:solidFill>
              </a:rPr>
              <a:t>Praktinis bandymas</a:t>
            </a:r>
            <a:endParaRPr sz="42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Tema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1" name="Google Shape;201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>
                <a:solidFill>
                  <a:schemeClr val="lt1"/>
                </a:solidFill>
              </a:rPr>
              <a:t>Tranzitų metodas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Tikslas</a:t>
            </a:r>
            <a:endParaRPr/>
          </a:p>
        </p:txBody>
      </p:sp>
      <p:sp>
        <p:nvSpPr>
          <p:cNvPr id="207" name="Google Shape;207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Pademonstruoti, kaip atrandamos egzoplanetos tranzitų metodu. Ištirti, kaip šešėlis priklauso nuo planetos dydžio, atstumo nuo saulės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Medžiagos ir įrankiai</a:t>
            </a:r>
            <a:endParaRPr/>
          </a:p>
        </p:txBody>
      </p:sp>
      <p:sp>
        <p:nvSpPr>
          <p:cNvPr id="213" name="Google Shape;213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/>
              <a:t>Stalinė lempa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/>
              <a:t>Apelsinas (naudojamas vietoje didesnės planetos)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/>
              <a:t>Obuolys (naudojamas vietoje mažesnės planetos)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/>
              <a:t>Mobilusis telefonas (kamera)</a:t>
            </a:r>
            <a:endParaRPr/>
          </a:p>
        </p:txBody>
      </p:sp>
      <p:pic>
        <p:nvPicPr>
          <p:cNvPr id="214" name="Google Shape;214;p36" title="IMG_7166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7375" y="1182475"/>
            <a:ext cx="2295299" cy="3060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Medžiagos ir įrankiai</a:t>
            </a:r>
            <a:endParaRPr/>
          </a:p>
        </p:txBody>
      </p:sp>
      <p:sp>
        <p:nvSpPr>
          <p:cNvPr id="220" name="Google Shape;220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21" name="Google Shape;221;p37" title="IMG_7167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846" y="1198550"/>
            <a:ext cx="2693499" cy="3591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7" title="IMG_7165.HEIC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0775" y="1228213"/>
            <a:ext cx="4709325" cy="353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Hipotezė</a:t>
            </a:r>
            <a:endParaRPr/>
          </a:p>
        </p:txBody>
      </p:sp>
      <p:sp>
        <p:nvSpPr>
          <p:cNvPr id="228" name="Google Shape;228;p38"/>
          <p:cNvSpPr txBox="1">
            <a:spLocks noGrp="1"/>
          </p:cNvSpPr>
          <p:nvPr>
            <p:ph type="body" idx="1"/>
          </p:nvPr>
        </p:nvSpPr>
        <p:spPr>
          <a:xfrm>
            <a:off x="283575" y="1128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Aš, remdamasis savo žiniomis apie tranzito metodą, šviesos kelią, šešėlius, pusšešėlius, papildoma informacija, manau, jog nuo planetos atstumo iki žvaigždės priklausys šešėlio tamsumas.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Darbo eiga</a:t>
            </a:r>
            <a:endParaRPr/>
          </a:p>
        </p:txBody>
      </p:sp>
      <p:sp>
        <p:nvSpPr>
          <p:cNvPr id="234" name="Google Shape;234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/>
              <a:t>Pasiruošiau darbo vietą: Tamsiame kambaryje pastačiau stalinę lempą priešais sieną</a:t>
            </a:r>
            <a:endParaRPr/>
          </a:p>
        </p:txBody>
      </p:sp>
      <p:pic>
        <p:nvPicPr>
          <p:cNvPr id="235" name="Google Shape;235;p39" title="IMG_7165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6650" y="1702925"/>
            <a:ext cx="4421376" cy="331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Darbo eiga</a:t>
            </a:r>
            <a:endParaRPr/>
          </a:p>
        </p:txBody>
      </p:sp>
      <p:sp>
        <p:nvSpPr>
          <p:cNvPr id="241" name="Google Shape;241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2. Paėmiau pirmąją planetą. Keičiau jos padėtį:  toliau ,,žvaigždės” arčiau ,,žvaigždės”. Stebėjau pokyčius</a:t>
            </a:r>
            <a:endParaRPr/>
          </a:p>
        </p:txBody>
      </p:sp>
      <p:pic>
        <p:nvPicPr>
          <p:cNvPr id="242" name="Google Shape;242;p40" title="IMG_7152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750" y="2149950"/>
            <a:ext cx="3959250" cy="296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40" title="IMG_7161.heic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1275" y="1905775"/>
            <a:ext cx="1664351" cy="3261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50" name="Google Shape;250;p41" title="IMG_7154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450" y="1262850"/>
            <a:ext cx="2414202" cy="3370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Darbo eiga</a:t>
            </a:r>
            <a:endParaRPr/>
          </a:p>
        </p:txBody>
      </p:sp>
      <p:sp>
        <p:nvSpPr>
          <p:cNvPr id="256" name="Google Shape;256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3. Paėmiau antrąją planetą (obuolį) Keičiau jos padėtį žvaigždės atžvilgiu. Stebėjau pokyčius</a:t>
            </a:r>
            <a:endParaRPr/>
          </a:p>
        </p:txBody>
      </p:sp>
      <p:pic>
        <p:nvPicPr>
          <p:cNvPr id="257" name="Google Shape;257;p42" title="IMG_7156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400" y="1906800"/>
            <a:ext cx="4192323" cy="314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42" title="IMG_7158.heic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8700" y="1873625"/>
            <a:ext cx="2196749" cy="310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Darbo eiga</a:t>
            </a:r>
            <a:endParaRPr/>
          </a:p>
        </p:txBody>
      </p:sp>
      <p:sp>
        <p:nvSpPr>
          <p:cNvPr id="264" name="Google Shape;264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4. Paėmiau abidvi planetas. Sustačiau jas abi vienoje tiesėje su žvaigžde. Stebėjau pokyčius</a:t>
            </a:r>
            <a:endParaRPr/>
          </a:p>
        </p:txBody>
      </p:sp>
      <p:pic>
        <p:nvPicPr>
          <p:cNvPr id="265" name="Google Shape;265;p43" title="IMG_7164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126" y="2191226"/>
            <a:ext cx="7248051" cy="143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Darbo eiga</a:t>
            </a:r>
            <a:endParaRPr/>
          </a:p>
        </p:txBody>
      </p:sp>
      <p:sp>
        <p:nvSpPr>
          <p:cNvPr id="271" name="Google Shape;271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72" name="Google Shape;272;p44" title="IMG_7161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2186" y="1369475"/>
            <a:ext cx="1743238" cy="3416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Darbo eiga</a:t>
            </a:r>
            <a:endParaRPr/>
          </a:p>
        </p:txBody>
      </p:sp>
      <p:sp>
        <p:nvSpPr>
          <p:cNvPr id="278" name="Google Shape;278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5. Fiksavau rezultatus mobiliojo telefono kameros pagalba</a:t>
            </a:r>
            <a:endParaRPr/>
          </a:p>
        </p:txBody>
      </p:sp>
      <p:pic>
        <p:nvPicPr>
          <p:cNvPr id="279" name="Google Shape;27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1875" y="1765150"/>
            <a:ext cx="2352974" cy="31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Darbo eiga</a:t>
            </a:r>
            <a:endParaRPr/>
          </a:p>
        </p:txBody>
      </p:sp>
      <p:sp>
        <p:nvSpPr>
          <p:cNvPr id="285" name="Google Shape;285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6. Tyrimo eigą aprašiau</a:t>
            </a:r>
            <a:endParaRPr/>
          </a:p>
        </p:txBody>
      </p:sp>
      <p:pic>
        <p:nvPicPr>
          <p:cNvPr id="286" name="Google Shape;286;p46" title="IMG_7168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825" y="1343200"/>
            <a:ext cx="4402673" cy="330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Išvada</a:t>
            </a:r>
            <a:endParaRPr/>
          </a:p>
        </p:txBody>
      </p:sp>
      <p:sp>
        <p:nvSpPr>
          <p:cNvPr id="292" name="Google Shape;292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Hipotezė pasitvirtino iš dalies. Kaip minėjau hipotezėje, nuo planetos atstumo iki žvaigždės priklauso šešėlio dydis. Hipotezėje nebuvo įvardyta, jog nuo atstumo tarp šaltinio ir apšviečiamo objekto priklausys ir šešėlio dydis.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8"/>
          <p:cNvSpPr txBox="1">
            <a:spLocks noGrp="1"/>
          </p:cNvSpPr>
          <p:nvPr>
            <p:ph type="title"/>
          </p:nvPr>
        </p:nvSpPr>
        <p:spPr>
          <a:xfrm>
            <a:off x="311700" y="213077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6500">
                <a:solidFill>
                  <a:schemeClr val="lt1"/>
                </a:solidFill>
              </a:rPr>
              <a:t>Testas</a:t>
            </a:r>
            <a:endParaRPr sz="6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-38862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AutoNum type="arabicPeriod"/>
            </a:pPr>
            <a:r>
              <a:rPr lang="lt">
                <a:solidFill>
                  <a:srgbClr val="FFFFFF"/>
                </a:solidFill>
              </a:rPr>
              <a:t>Kas yra </a:t>
            </a:r>
            <a:r>
              <a:rPr lang="lt" i="1">
                <a:solidFill>
                  <a:srgbClr val="FFFFFF"/>
                </a:solidFill>
              </a:rPr>
              <a:t>egzoplaneta?</a:t>
            </a:r>
            <a:endParaRPr i="1">
              <a:solidFill>
                <a:srgbClr val="FFFFFF"/>
              </a:solidFill>
            </a:endParaRPr>
          </a:p>
        </p:txBody>
      </p:sp>
      <p:sp>
        <p:nvSpPr>
          <p:cNvPr id="303" name="Google Shape;303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Saulės sistemos planeta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Planeta, kuri skrieja ne aplink mūsų saulę, o aplink kitą žvaigždę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Egzotiška planeta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2. Kuriuo metodu buvo atrasta daugiausiai egzoplanetų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9" name="Google Shape;309;p5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Tranzito metodu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Gravitacinio mikrolęšio metodu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Pulsaro spindulių stebėjimo metodu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3. Ką radialinių greičių metode rodo doplerio efektas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15" name="Google Shape;315;p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Žvaigždės temperatūrą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Planetos tinkamumą gyvybei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Žvaigždės spektro poslinkį dėl planetos gravitacijos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4. Kas yra pulsaras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21" name="Google Shape;321;p5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Žvaigždė, sudaryta tik iš protonų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Neutroninė žvaigždė, susidariusi po supernovos sprogimo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Labai stipriai pulsuojanti žvaigždė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5. Kuriuo metodu atrasta mažiausiai egzoplanetų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27" name="Google Shape;327;p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Tiesioginiu vaizdavimu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Žvaigždės disko kinematikos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lphaUcPeriod"/>
            </a:pPr>
            <a:r>
              <a:rPr lang="lt">
                <a:solidFill>
                  <a:schemeClr val="lt1"/>
                </a:solidFill>
              </a:rPr>
              <a:t>Pulsacijos variacijos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Testo atsakymai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33" name="Google Shape;333;p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lt">
                <a:solidFill>
                  <a:schemeClr val="lt1"/>
                </a:solidFill>
              </a:rPr>
              <a:t>B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lt">
                <a:solidFill>
                  <a:schemeClr val="lt1"/>
                </a:solidFill>
              </a:rPr>
              <a:t>A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lt">
                <a:solidFill>
                  <a:schemeClr val="lt1"/>
                </a:solidFill>
              </a:rPr>
              <a:t>C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lt">
                <a:solidFill>
                  <a:schemeClr val="lt1"/>
                </a:solidFill>
              </a:rPr>
              <a:t>B</a:t>
            </a:r>
            <a:endParaRPr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lt">
                <a:solidFill>
                  <a:schemeClr val="lt1"/>
                </a:solidFill>
              </a:rPr>
              <a:t>B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5"/>
          <p:cNvSpPr txBox="1">
            <a:spLocks noGrp="1"/>
          </p:cNvSpPr>
          <p:nvPr>
            <p:ph type="ctrTitle"/>
          </p:nvPr>
        </p:nvSpPr>
        <p:spPr>
          <a:xfrm>
            <a:off x="311708" y="1788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lt1"/>
                </a:solidFill>
              </a:rPr>
              <a:t>Tinkamų gyvybei planetų paieškos. Tranzito metodas.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39" name="Google Shape;339;p55"/>
          <p:cNvSpPr txBox="1">
            <a:spLocks noGrp="1"/>
          </p:cNvSpPr>
          <p:nvPr>
            <p:ph type="subTitle" idx="1"/>
          </p:nvPr>
        </p:nvSpPr>
        <p:spPr>
          <a:xfrm>
            <a:off x="311700" y="2276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b="1">
                <a:solidFill>
                  <a:schemeClr val="dk1"/>
                </a:solidFill>
              </a:rPr>
              <a:t>	</a:t>
            </a:r>
            <a:r>
              <a:rPr lang="lt" sz="2350">
                <a:solidFill>
                  <a:schemeClr val="lt1"/>
                </a:solidFill>
              </a:rPr>
              <a:t>Pristatyma sukūrė: Justas Juškevičius ir Dominykas Krunkaitis</a:t>
            </a:r>
            <a:endParaRPr sz="23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745</Words>
  <Application>Microsoft Office PowerPoint</Application>
  <PresentationFormat>Demonstracija ekrane (16:9)</PresentationFormat>
  <Paragraphs>106</Paragraphs>
  <Slides>43</Slides>
  <Notes>43</Notes>
  <HiddenSlides>0</HiddenSlides>
  <MMClips>0</MMClips>
  <ScaleCrop>false</ScaleCrop>
  <HeadingPairs>
    <vt:vector size="6" baseType="variant">
      <vt:variant>
        <vt:lpstr>Naudojami šriftai</vt:lpstr>
      </vt:variant>
      <vt:variant>
        <vt:i4>1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43</vt:i4>
      </vt:variant>
    </vt:vector>
  </HeadingPairs>
  <TitlesOfParts>
    <vt:vector size="45" baseType="lpstr">
      <vt:lpstr>Arial</vt:lpstr>
      <vt:lpstr>Simple Light</vt:lpstr>
      <vt:lpstr>Tinkamų gyvybei planetų paieškos. Tranzito metodas.</vt:lpstr>
      <vt:lpstr>Turinys</vt:lpstr>
      <vt:lpstr>Egzoplaneta</vt:lpstr>
      <vt:lpstr>Planetos tranzitas</vt:lpstr>
      <vt:lpstr>Egzoplanetų aptikimo būdai </vt:lpstr>
      <vt:lpstr>Pulsaras- neutroninė žvaigždė, susidariusi po supernovos sprogimo , skleidžia elektromagnetinę spinduliuotę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Tiesioginis vaizdinimas (atrastos 88 planetos)</vt:lpstr>
      <vt:lpstr>„PowerPoint“ pateiktis</vt:lpstr>
      <vt:lpstr>„PowerPoint“ pateiktis</vt:lpstr>
      <vt:lpstr> Radialinių greičių metodas (atrastos 1156 planetos)</vt:lpstr>
      <vt:lpstr>                     Tranzitų metodas (atrasta 4531 planeta)</vt:lpstr>
      <vt:lpstr>Uždavinys</vt:lpstr>
      <vt:lpstr>Uždavinio sprendimas</vt:lpstr>
      <vt:lpstr>Uždavinio atsakymas</vt:lpstr>
      <vt:lpstr>O dabar pabandykime patys aptikti egzoplanetą</vt:lpstr>
      <vt:lpstr>Tema</vt:lpstr>
      <vt:lpstr>Tikslas</vt:lpstr>
      <vt:lpstr>Medžiagos ir įrankiai</vt:lpstr>
      <vt:lpstr>Medžiagos ir įrankiai</vt:lpstr>
      <vt:lpstr>Hipotezė</vt:lpstr>
      <vt:lpstr>Darbo eiga</vt:lpstr>
      <vt:lpstr>Darbo eiga</vt:lpstr>
      <vt:lpstr>„PowerPoint“ pateiktis</vt:lpstr>
      <vt:lpstr>Darbo eiga</vt:lpstr>
      <vt:lpstr>Darbo eiga</vt:lpstr>
      <vt:lpstr>Darbo eiga</vt:lpstr>
      <vt:lpstr>Darbo eiga</vt:lpstr>
      <vt:lpstr>Darbo eiga</vt:lpstr>
      <vt:lpstr>Išvada</vt:lpstr>
      <vt:lpstr>Testas</vt:lpstr>
      <vt:lpstr>Kas yra egzoplaneta?</vt:lpstr>
      <vt:lpstr>2. Kuriuo metodu buvo atrasta daugiausiai egzoplanetų</vt:lpstr>
      <vt:lpstr>3. Ką radialinių greičių metode rodo doplerio efektas</vt:lpstr>
      <vt:lpstr>4. Kas yra pulsaras</vt:lpstr>
      <vt:lpstr>5. Kuriuo metodu atrasta mažiausiai egzoplanetų</vt:lpstr>
      <vt:lpstr>Testo atsakymai</vt:lpstr>
      <vt:lpstr>Tinkamų gyvybei planetų paieškos. Tranzito metodas.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DOMINYKAS KRUNKAITIS</cp:lastModifiedBy>
  <cp:revision>1</cp:revision>
  <dcterms:modified xsi:type="dcterms:W3CDTF">2026-05-04T18:37:05Z</dcterms:modified>
</cp:coreProperties>
</file>