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98" r:id="rId5"/>
    <p:sldId id="271" r:id="rId6"/>
    <p:sldId id="296" r:id="rId7"/>
    <p:sldId id="297" r:id="rId8"/>
    <p:sldId id="268" r:id="rId9"/>
    <p:sldId id="264" r:id="rId10"/>
    <p:sldId id="276" r:id="rId11"/>
    <p:sldId id="315" r:id="rId12"/>
    <p:sldId id="295" r:id="rId13"/>
    <p:sldId id="287" r:id="rId14"/>
    <p:sldId id="286" r:id="rId15"/>
    <p:sldId id="294" r:id="rId16"/>
    <p:sldId id="288" r:id="rId17"/>
    <p:sldId id="289" r:id="rId18"/>
    <p:sldId id="291" r:id="rId19"/>
    <p:sldId id="292" r:id="rId20"/>
    <p:sldId id="293" r:id="rId21"/>
    <p:sldId id="290" r:id="rId22"/>
    <p:sldId id="317" r:id="rId23"/>
    <p:sldId id="318" r:id="rId24"/>
    <p:sldId id="265" r:id="rId25"/>
    <p:sldId id="302" r:id="rId26"/>
    <p:sldId id="269" r:id="rId27"/>
    <p:sldId id="303" r:id="rId28"/>
    <p:sldId id="304" r:id="rId29"/>
    <p:sldId id="305" r:id="rId30"/>
    <p:sldId id="306" r:id="rId31"/>
    <p:sldId id="307" r:id="rId32"/>
    <p:sldId id="308" r:id="rId33"/>
    <p:sldId id="309" r:id="rId34"/>
    <p:sldId id="310" r:id="rId35"/>
    <p:sldId id="279" r:id="rId36"/>
    <p:sldId id="311" r:id="rId37"/>
    <p:sldId id="312" r:id="rId38"/>
    <p:sldId id="313" r:id="rId39"/>
    <p:sldId id="314" r:id="rId40"/>
    <p:sldId id="281" r:id="rId41"/>
    <p:sldId id="31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AD0F8C-DE67-0F4E-8B51-1E0F96A0EF86}" v="1" vWet="2" dt="2026-04-30T09:23:02.869"/>
    <p1510:client id="{5A7B2DAC-ABF3-AB1C-01EB-3225F2E1EF13}" v="806" dt="2026-04-30T21:18:27.009"/>
    <p1510:client id="{5CCE38F7-FDA8-F296-E2D5-232987EB11AD}" v="1283" dt="2026-04-30T09:50:58.718"/>
    <p1510:client id="{633ADC83-AD03-84B3-D0F9-A232551B4070}" v="159" dt="2026-04-30T07:32:30.327"/>
    <p1510:client id="{8669AF1C-D092-94E9-2AA7-49E0446ED79A}" v="165" dt="2026-04-30T07:33:56.0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0EF7F6-131B-4E43-A7AB-9310A0FD5DF2}" type="doc">
      <dgm:prSet loTypeId="urn:microsoft.com/office/officeart/2005/8/layout/vList2" loCatId="list" qsTypeId="urn:microsoft.com/office/officeart/2005/8/quickstyle/simple2" qsCatId="simple" csTypeId="urn:microsoft.com/office/officeart/2005/8/colors/accent4_3" csCatId="accent4" phldr="1"/>
      <dgm:spPr/>
      <dgm:t>
        <a:bodyPr/>
        <a:lstStyle/>
        <a:p>
          <a:endParaRPr lang="en-US"/>
        </a:p>
      </dgm:t>
    </dgm:pt>
    <dgm:pt modelId="{71EE1AD8-63E4-432F-B7F3-B3CB6CA8EF03}">
      <dgm:prSet phldrT="[Tekstas]" phldr="0"/>
      <dgm:spPr/>
      <dgm:t>
        <a:bodyPr/>
        <a:lstStyle/>
        <a:p>
          <a:pPr rtl="0"/>
          <a:r>
            <a:rPr lang="lt-LT" noProof="0" dirty="0"/>
            <a:t>a) Kilometrai per valandą (km/h) </a:t>
          </a:r>
          <a:endParaRPr lang="lt-LT" noProof="0" dirty="0">
            <a:latin typeface="Aptos Display" panose="020F0302020204030204"/>
          </a:endParaRPr>
        </a:p>
      </dgm:t>
    </dgm:pt>
    <dgm:pt modelId="{6AB3D232-D6F5-4EA1-AF75-682CC479B003}" type="parTrans" cxnId="{A9D5C07D-BEBE-485B-85C1-F2984328960E}">
      <dgm:prSet/>
      <dgm:spPr/>
    </dgm:pt>
    <dgm:pt modelId="{1B322491-6C12-4254-A52B-9D2ECF39605E}" type="sibTrans" cxnId="{A9D5C07D-BEBE-485B-85C1-F2984328960E}">
      <dgm:prSet/>
      <dgm:spPr/>
    </dgm:pt>
    <dgm:pt modelId="{39540AD8-16E0-4069-8171-9C5609A515E6}">
      <dgm:prSet phldrT="[Tekstas]" phldr="0"/>
      <dgm:spPr/>
      <dgm:t>
        <a:bodyPr/>
        <a:lstStyle/>
        <a:p>
          <a:r>
            <a:rPr lang="lt-LT" noProof="0" dirty="0"/>
            <a:t>b) Mazgai </a:t>
          </a:r>
        </a:p>
      </dgm:t>
    </dgm:pt>
    <dgm:pt modelId="{722D5B77-6F27-4B75-A723-079631880180}" type="parTrans" cxnId="{BB999F95-9660-4D41-ACBA-B0CBDD741D33}">
      <dgm:prSet/>
      <dgm:spPr/>
    </dgm:pt>
    <dgm:pt modelId="{7E3452A1-92AE-4D8A-ADAC-4EFDEBF2E68E}" type="sibTrans" cxnId="{BB999F95-9660-4D41-ACBA-B0CBDD741D33}">
      <dgm:prSet/>
      <dgm:spPr/>
    </dgm:pt>
    <dgm:pt modelId="{A1B3AE33-FA8D-4D0D-AB33-230A05A2E2BE}">
      <dgm:prSet phldrT="[Tekstas]" phldr="0"/>
      <dgm:spPr/>
      <dgm:t>
        <a:bodyPr/>
        <a:lstStyle/>
        <a:p>
          <a:r>
            <a:rPr lang="lt-LT" noProof="0" dirty="0"/>
            <a:t>c) Metrai per sekundė (m/s) </a:t>
          </a:r>
        </a:p>
      </dgm:t>
    </dgm:pt>
    <dgm:pt modelId="{7D14E5E8-130F-4F8E-BFEB-13E82EA03627}" type="parTrans" cxnId="{136DBE0C-33DC-4FAE-B911-80BD3C55ECFA}">
      <dgm:prSet/>
      <dgm:spPr/>
    </dgm:pt>
    <dgm:pt modelId="{B90E0E98-4EB8-47A1-832C-A643CCC3EF51}" type="sibTrans" cxnId="{136DBE0C-33DC-4FAE-B911-80BD3C55ECFA}">
      <dgm:prSet/>
      <dgm:spPr/>
    </dgm:pt>
    <dgm:pt modelId="{AAA472F6-D2A6-4CA0-ACAD-C2B66322317F}">
      <dgm:prSet phldrT="[Tekstas]" phldr="0"/>
      <dgm:spPr/>
      <dgm:t>
        <a:bodyPr/>
        <a:lstStyle/>
        <a:p>
          <a:r>
            <a:rPr lang="lt-LT" noProof="0" dirty="0"/>
            <a:t>d) Balai </a:t>
          </a:r>
        </a:p>
      </dgm:t>
    </dgm:pt>
    <dgm:pt modelId="{C1585870-27CA-4B0A-A122-889446FF1E73}" type="parTrans" cxnId="{B1459D91-3138-4742-85FF-15FF543A7B68}">
      <dgm:prSet/>
      <dgm:spPr/>
    </dgm:pt>
    <dgm:pt modelId="{3D9DD334-205D-45BA-9BC4-F699FB0468AE}" type="sibTrans" cxnId="{B1459D91-3138-4742-85FF-15FF543A7B68}">
      <dgm:prSet/>
      <dgm:spPr/>
    </dgm:pt>
    <dgm:pt modelId="{55FD15DE-ECAE-4376-87C8-6E2664DF49AF}" type="pres">
      <dgm:prSet presAssocID="{240EF7F6-131B-4E43-A7AB-9310A0FD5DF2}" presName="linear" presStyleCnt="0">
        <dgm:presLayoutVars>
          <dgm:animLvl val="lvl"/>
          <dgm:resizeHandles val="exact"/>
        </dgm:presLayoutVars>
      </dgm:prSet>
      <dgm:spPr/>
    </dgm:pt>
    <dgm:pt modelId="{D7413CF4-31CF-4946-80F7-77D27B422FCE}" type="pres">
      <dgm:prSet presAssocID="{71EE1AD8-63E4-432F-B7F3-B3CB6CA8EF03}" presName="parentText" presStyleLbl="node1" presStyleIdx="0" presStyleCnt="4">
        <dgm:presLayoutVars>
          <dgm:chMax val="0"/>
          <dgm:bulletEnabled val="1"/>
        </dgm:presLayoutVars>
      </dgm:prSet>
      <dgm:spPr/>
    </dgm:pt>
    <dgm:pt modelId="{7836697F-3BAA-43C7-BA56-E1376D7B3DB3}" type="pres">
      <dgm:prSet presAssocID="{1B322491-6C12-4254-A52B-9D2ECF39605E}" presName="spacer" presStyleCnt="0"/>
      <dgm:spPr/>
    </dgm:pt>
    <dgm:pt modelId="{5E4298B6-30C9-4D2C-AC66-F59EF5627693}" type="pres">
      <dgm:prSet presAssocID="{39540AD8-16E0-4069-8171-9C5609A515E6}" presName="parentText" presStyleLbl="node1" presStyleIdx="1" presStyleCnt="4">
        <dgm:presLayoutVars>
          <dgm:chMax val="0"/>
          <dgm:bulletEnabled val="1"/>
        </dgm:presLayoutVars>
      </dgm:prSet>
      <dgm:spPr/>
    </dgm:pt>
    <dgm:pt modelId="{5979CC38-53AB-41DB-BCC0-BFC226E33312}" type="pres">
      <dgm:prSet presAssocID="{7E3452A1-92AE-4D8A-ADAC-4EFDEBF2E68E}" presName="spacer" presStyleCnt="0"/>
      <dgm:spPr/>
    </dgm:pt>
    <dgm:pt modelId="{AE88860E-21F3-4071-907D-56F0707F7C2C}" type="pres">
      <dgm:prSet presAssocID="{A1B3AE33-FA8D-4D0D-AB33-230A05A2E2BE}" presName="parentText" presStyleLbl="node1" presStyleIdx="2" presStyleCnt="4">
        <dgm:presLayoutVars>
          <dgm:chMax val="0"/>
          <dgm:bulletEnabled val="1"/>
        </dgm:presLayoutVars>
      </dgm:prSet>
      <dgm:spPr/>
    </dgm:pt>
    <dgm:pt modelId="{7DE4CC6A-BAF4-4BF9-8DD4-4101168495EE}" type="pres">
      <dgm:prSet presAssocID="{B90E0E98-4EB8-47A1-832C-A643CCC3EF51}" presName="spacer" presStyleCnt="0"/>
      <dgm:spPr/>
    </dgm:pt>
    <dgm:pt modelId="{8B8F81C0-F3BD-4EFC-9EF8-684DD2CF972E}" type="pres">
      <dgm:prSet presAssocID="{AAA472F6-D2A6-4CA0-ACAD-C2B66322317F}" presName="parentText" presStyleLbl="node1" presStyleIdx="3" presStyleCnt="4">
        <dgm:presLayoutVars>
          <dgm:chMax val="0"/>
          <dgm:bulletEnabled val="1"/>
        </dgm:presLayoutVars>
      </dgm:prSet>
      <dgm:spPr/>
    </dgm:pt>
  </dgm:ptLst>
  <dgm:cxnLst>
    <dgm:cxn modelId="{136DBE0C-33DC-4FAE-B911-80BD3C55ECFA}" srcId="{240EF7F6-131B-4E43-A7AB-9310A0FD5DF2}" destId="{A1B3AE33-FA8D-4D0D-AB33-230A05A2E2BE}" srcOrd="2" destOrd="0" parTransId="{7D14E5E8-130F-4F8E-BFEB-13E82EA03627}" sibTransId="{B90E0E98-4EB8-47A1-832C-A643CCC3EF51}"/>
    <dgm:cxn modelId="{14B05974-65E4-4A23-8E0E-1DCDA83DE210}" type="presOf" srcId="{240EF7F6-131B-4E43-A7AB-9310A0FD5DF2}" destId="{55FD15DE-ECAE-4376-87C8-6E2664DF49AF}" srcOrd="0" destOrd="0" presId="urn:microsoft.com/office/officeart/2005/8/layout/vList2"/>
    <dgm:cxn modelId="{A9D5C07D-BEBE-485B-85C1-F2984328960E}" srcId="{240EF7F6-131B-4E43-A7AB-9310A0FD5DF2}" destId="{71EE1AD8-63E4-432F-B7F3-B3CB6CA8EF03}" srcOrd="0" destOrd="0" parTransId="{6AB3D232-D6F5-4EA1-AF75-682CC479B003}" sibTransId="{1B322491-6C12-4254-A52B-9D2ECF39605E}"/>
    <dgm:cxn modelId="{B1459D91-3138-4742-85FF-15FF543A7B68}" srcId="{240EF7F6-131B-4E43-A7AB-9310A0FD5DF2}" destId="{AAA472F6-D2A6-4CA0-ACAD-C2B66322317F}" srcOrd="3" destOrd="0" parTransId="{C1585870-27CA-4B0A-A122-889446FF1E73}" sibTransId="{3D9DD334-205D-45BA-9BC4-F699FB0468AE}"/>
    <dgm:cxn modelId="{BB999F95-9660-4D41-ACBA-B0CBDD741D33}" srcId="{240EF7F6-131B-4E43-A7AB-9310A0FD5DF2}" destId="{39540AD8-16E0-4069-8171-9C5609A515E6}" srcOrd="1" destOrd="0" parTransId="{722D5B77-6F27-4B75-A723-079631880180}" sibTransId="{7E3452A1-92AE-4D8A-ADAC-4EFDEBF2E68E}"/>
    <dgm:cxn modelId="{B90D84A5-AC38-4CE7-8774-CB537F2102EE}" type="presOf" srcId="{AAA472F6-D2A6-4CA0-ACAD-C2B66322317F}" destId="{8B8F81C0-F3BD-4EFC-9EF8-684DD2CF972E}" srcOrd="0" destOrd="0" presId="urn:microsoft.com/office/officeart/2005/8/layout/vList2"/>
    <dgm:cxn modelId="{C9F274C9-86EC-49F2-A7EE-A23A124BFBD7}" type="presOf" srcId="{39540AD8-16E0-4069-8171-9C5609A515E6}" destId="{5E4298B6-30C9-4D2C-AC66-F59EF5627693}" srcOrd="0" destOrd="0" presId="urn:microsoft.com/office/officeart/2005/8/layout/vList2"/>
    <dgm:cxn modelId="{D384D9FC-35DC-4587-B2EF-2A0F92CA95E5}" type="presOf" srcId="{A1B3AE33-FA8D-4D0D-AB33-230A05A2E2BE}" destId="{AE88860E-21F3-4071-907D-56F0707F7C2C}" srcOrd="0" destOrd="0" presId="urn:microsoft.com/office/officeart/2005/8/layout/vList2"/>
    <dgm:cxn modelId="{090FBAFE-9459-4A79-A156-8270B99E244C}" type="presOf" srcId="{71EE1AD8-63E4-432F-B7F3-B3CB6CA8EF03}" destId="{D7413CF4-31CF-4946-80F7-77D27B422FCE}" srcOrd="0" destOrd="0" presId="urn:microsoft.com/office/officeart/2005/8/layout/vList2"/>
    <dgm:cxn modelId="{2AB5573B-9B60-4834-9329-B8D0596DB053}" type="presParOf" srcId="{55FD15DE-ECAE-4376-87C8-6E2664DF49AF}" destId="{D7413CF4-31CF-4946-80F7-77D27B422FCE}" srcOrd="0" destOrd="0" presId="urn:microsoft.com/office/officeart/2005/8/layout/vList2"/>
    <dgm:cxn modelId="{93E9ECAC-0FFD-48FE-8EE4-089E6F8251B4}" type="presParOf" srcId="{55FD15DE-ECAE-4376-87C8-6E2664DF49AF}" destId="{7836697F-3BAA-43C7-BA56-E1376D7B3DB3}" srcOrd="1" destOrd="0" presId="urn:microsoft.com/office/officeart/2005/8/layout/vList2"/>
    <dgm:cxn modelId="{1EA70F0D-4BF3-4729-80EB-C0990ED539BB}" type="presParOf" srcId="{55FD15DE-ECAE-4376-87C8-6E2664DF49AF}" destId="{5E4298B6-30C9-4D2C-AC66-F59EF5627693}" srcOrd="2" destOrd="0" presId="urn:microsoft.com/office/officeart/2005/8/layout/vList2"/>
    <dgm:cxn modelId="{AE7CF0A0-6172-46A8-BB64-7FE388785102}" type="presParOf" srcId="{55FD15DE-ECAE-4376-87C8-6E2664DF49AF}" destId="{5979CC38-53AB-41DB-BCC0-BFC226E33312}" srcOrd="3" destOrd="0" presId="urn:microsoft.com/office/officeart/2005/8/layout/vList2"/>
    <dgm:cxn modelId="{FFA45E52-CC9C-405A-B09D-E82B1ABE6114}" type="presParOf" srcId="{55FD15DE-ECAE-4376-87C8-6E2664DF49AF}" destId="{AE88860E-21F3-4071-907D-56F0707F7C2C}" srcOrd="4" destOrd="0" presId="urn:microsoft.com/office/officeart/2005/8/layout/vList2"/>
    <dgm:cxn modelId="{B6BC61A4-C187-4DFE-8C55-77B1EBC7E8E4}" type="presParOf" srcId="{55FD15DE-ECAE-4376-87C8-6E2664DF49AF}" destId="{7DE4CC6A-BAF4-4BF9-8DD4-4101168495EE}" srcOrd="5" destOrd="0" presId="urn:microsoft.com/office/officeart/2005/8/layout/vList2"/>
    <dgm:cxn modelId="{302238A0-7152-4B70-B551-802EEF86F407}" type="presParOf" srcId="{55FD15DE-ECAE-4376-87C8-6E2664DF49AF}" destId="{8B8F81C0-F3BD-4EFC-9EF8-684DD2CF972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0EF7F6-131B-4E43-A7AB-9310A0FD5DF2}" type="doc">
      <dgm:prSet loTypeId="urn:microsoft.com/office/officeart/2005/8/layout/vList2" loCatId="list" qsTypeId="urn:microsoft.com/office/officeart/2005/8/quickstyle/simple4" qsCatId="simple" csTypeId="urn:microsoft.com/office/officeart/2005/8/colors/accent4_3" csCatId="accent4" phldr="1"/>
      <dgm:spPr/>
      <dgm:t>
        <a:bodyPr/>
        <a:lstStyle/>
        <a:p>
          <a:endParaRPr lang="en-US"/>
        </a:p>
      </dgm:t>
    </dgm:pt>
    <dgm:pt modelId="{FC380064-4086-4EB5-B29A-05882B1AFA13}">
      <dgm:prSet phldrT="[Tekstas]" phldr="0"/>
      <dgm:spPr/>
      <dgm:t>
        <a:bodyPr/>
        <a:lstStyle/>
        <a:p>
          <a:pPr rtl="0"/>
          <a:r>
            <a:rPr lang="lt-LT" noProof="0" dirty="0"/>
            <a:t>a) Nes paplūdimys arčiau jūros ir ten veda stipresnis magneto laukas </a:t>
          </a:r>
          <a:endParaRPr lang="lt-LT" noProof="0" dirty="0">
            <a:latin typeface="Aptos Display" panose="020F0302020204030204"/>
          </a:endParaRPr>
        </a:p>
      </dgm:t>
    </dgm:pt>
    <dgm:pt modelId="{926A358A-33D2-481B-B951-90563B690C7A}" type="parTrans" cxnId="{C132658C-6AAD-44BA-8FDF-029B91D6C7E5}">
      <dgm:prSet/>
      <dgm:spPr/>
    </dgm:pt>
    <dgm:pt modelId="{F1A37089-AEE4-4D87-A01B-190488901CC2}" type="sibTrans" cxnId="{C132658C-6AAD-44BA-8FDF-029B91D6C7E5}">
      <dgm:prSet/>
      <dgm:spPr/>
    </dgm:pt>
    <dgm:pt modelId="{22997B58-8DCD-4050-8207-E934D69B581F}">
      <dgm:prSet phldrT="[Tekstas]" phldr="0"/>
      <dgm:spPr/>
      <dgm:t>
        <a:bodyPr/>
        <a:lstStyle/>
        <a:p>
          <a:r>
            <a:rPr lang="lt-LT" noProof="0" dirty="0"/>
            <a:t>b) Nes atviroje vietoje nėra trinties kliūčių </a:t>
          </a:r>
        </a:p>
      </dgm:t>
    </dgm:pt>
    <dgm:pt modelId="{DEC1F70B-58CB-4789-A6CB-894DF5B5910A}" type="parTrans" cxnId="{14ED56B8-8ADF-4A41-A3C9-DC18DFF022A0}">
      <dgm:prSet/>
      <dgm:spPr/>
    </dgm:pt>
    <dgm:pt modelId="{0613AA52-6C67-4030-AF79-5EC0200DE90D}" type="sibTrans" cxnId="{14ED56B8-8ADF-4A41-A3C9-DC18DFF022A0}">
      <dgm:prSet/>
      <dgm:spPr/>
    </dgm:pt>
    <dgm:pt modelId="{3F69627A-0CC2-4654-BCE5-AB9CC3F00A85}">
      <dgm:prSet phldrT="[Tekstas]" phldr="0"/>
      <dgm:spPr/>
      <dgm:t>
        <a:bodyPr/>
        <a:lstStyle/>
        <a:p>
          <a:r>
            <a:rPr lang="lt-LT" noProof="0" dirty="0"/>
            <a:t>c) Nes paplūdimio </a:t>
          </a:r>
          <a:r>
            <a:rPr lang="lt-LT" noProof="0" dirty="0" err="1"/>
            <a:t>smelys</a:t>
          </a:r>
          <a:r>
            <a:rPr lang="lt-LT" noProof="0" dirty="0"/>
            <a:t> suverčia vėja </a:t>
          </a:r>
        </a:p>
      </dgm:t>
    </dgm:pt>
    <dgm:pt modelId="{CB04B54C-46C1-4EF9-812D-CF6460803334}" type="parTrans" cxnId="{88AEE9F2-A7C6-416D-B9AB-78CB58D83C31}">
      <dgm:prSet/>
      <dgm:spPr/>
    </dgm:pt>
    <dgm:pt modelId="{39F0F39C-8307-4B29-84AA-0E75037E4927}" type="sibTrans" cxnId="{88AEE9F2-A7C6-416D-B9AB-78CB58D83C31}">
      <dgm:prSet/>
      <dgm:spPr/>
    </dgm:pt>
    <dgm:pt modelId="{DD353D4B-C4F3-4402-B4AC-AE2DF88D61B5}">
      <dgm:prSet phldrT="[Tekstas]" phldr="0"/>
      <dgm:spPr/>
      <dgm:t>
        <a:bodyPr/>
        <a:lstStyle/>
        <a:p>
          <a:r>
            <a:rPr lang="lt-LT" noProof="0" dirty="0"/>
            <a:t>d) Nes miestelyje vėją absorbuoja betono stoge </a:t>
          </a:r>
        </a:p>
      </dgm:t>
    </dgm:pt>
    <dgm:pt modelId="{CB97073A-C8A5-4DB7-9E4C-8443ADE507CA}" type="parTrans" cxnId="{81AC808C-3126-47A9-A136-50F5C4EF834C}">
      <dgm:prSet/>
      <dgm:spPr/>
    </dgm:pt>
    <dgm:pt modelId="{72AF735C-0DC9-4DF4-A7FF-7C0D30EF617E}" type="sibTrans" cxnId="{81AC808C-3126-47A9-A136-50F5C4EF834C}">
      <dgm:prSet/>
      <dgm:spPr/>
    </dgm:pt>
    <dgm:pt modelId="{79078410-2CC6-4BCD-BDAE-EB10A94B2C1B}" type="pres">
      <dgm:prSet presAssocID="{240EF7F6-131B-4E43-A7AB-9310A0FD5DF2}" presName="linear" presStyleCnt="0">
        <dgm:presLayoutVars>
          <dgm:animLvl val="lvl"/>
          <dgm:resizeHandles val="exact"/>
        </dgm:presLayoutVars>
      </dgm:prSet>
      <dgm:spPr/>
    </dgm:pt>
    <dgm:pt modelId="{161952CC-C670-474E-8071-7D1FF189E9A1}" type="pres">
      <dgm:prSet presAssocID="{FC380064-4086-4EB5-B29A-05882B1AFA13}" presName="parentText" presStyleLbl="node1" presStyleIdx="0" presStyleCnt="4">
        <dgm:presLayoutVars>
          <dgm:chMax val="0"/>
          <dgm:bulletEnabled val="1"/>
        </dgm:presLayoutVars>
      </dgm:prSet>
      <dgm:spPr/>
    </dgm:pt>
    <dgm:pt modelId="{B1A0ACC9-C7DD-4CFF-BA23-A1BBFD7117F4}" type="pres">
      <dgm:prSet presAssocID="{F1A37089-AEE4-4D87-A01B-190488901CC2}" presName="spacer" presStyleCnt="0"/>
      <dgm:spPr/>
    </dgm:pt>
    <dgm:pt modelId="{2E5DC8F1-3915-4F7F-9B0D-59D35C10F526}" type="pres">
      <dgm:prSet presAssocID="{22997B58-8DCD-4050-8207-E934D69B581F}" presName="parentText" presStyleLbl="node1" presStyleIdx="1" presStyleCnt="4">
        <dgm:presLayoutVars>
          <dgm:chMax val="0"/>
          <dgm:bulletEnabled val="1"/>
        </dgm:presLayoutVars>
      </dgm:prSet>
      <dgm:spPr/>
    </dgm:pt>
    <dgm:pt modelId="{102A1287-CE60-4F99-945A-1719E76E2AFE}" type="pres">
      <dgm:prSet presAssocID="{0613AA52-6C67-4030-AF79-5EC0200DE90D}" presName="spacer" presStyleCnt="0"/>
      <dgm:spPr/>
    </dgm:pt>
    <dgm:pt modelId="{8EA98CAA-F9B8-4C40-8D86-82705F532F5B}" type="pres">
      <dgm:prSet presAssocID="{3F69627A-0CC2-4654-BCE5-AB9CC3F00A85}" presName="parentText" presStyleLbl="node1" presStyleIdx="2" presStyleCnt="4">
        <dgm:presLayoutVars>
          <dgm:chMax val="0"/>
          <dgm:bulletEnabled val="1"/>
        </dgm:presLayoutVars>
      </dgm:prSet>
      <dgm:spPr/>
    </dgm:pt>
    <dgm:pt modelId="{92B2415F-ED48-40B5-B783-C076BD0D7487}" type="pres">
      <dgm:prSet presAssocID="{39F0F39C-8307-4B29-84AA-0E75037E4927}" presName="spacer" presStyleCnt="0"/>
      <dgm:spPr/>
    </dgm:pt>
    <dgm:pt modelId="{27CDE38C-B61D-469D-A9B2-3491546AA0D6}" type="pres">
      <dgm:prSet presAssocID="{DD353D4B-C4F3-4402-B4AC-AE2DF88D61B5}" presName="parentText" presStyleLbl="node1" presStyleIdx="3" presStyleCnt="4">
        <dgm:presLayoutVars>
          <dgm:chMax val="0"/>
          <dgm:bulletEnabled val="1"/>
        </dgm:presLayoutVars>
      </dgm:prSet>
      <dgm:spPr/>
    </dgm:pt>
  </dgm:ptLst>
  <dgm:cxnLst>
    <dgm:cxn modelId="{291E1B77-6819-4D91-A2BA-E6A1BC865DAA}" type="presOf" srcId="{DD353D4B-C4F3-4402-B4AC-AE2DF88D61B5}" destId="{27CDE38C-B61D-469D-A9B2-3491546AA0D6}" srcOrd="0" destOrd="0" presId="urn:microsoft.com/office/officeart/2005/8/layout/vList2"/>
    <dgm:cxn modelId="{C132658C-6AAD-44BA-8FDF-029B91D6C7E5}" srcId="{240EF7F6-131B-4E43-A7AB-9310A0FD5DF2}" destId="{FC380064-4086-4EB5-B29A-05882B1AFA13}" srcOrd="0" destOrd="0" parTransId="{926A358A-33D2-481B-B951-90563B690C7A}" sibTransId="{F1A37089-AEE4-4D87-A01B-190488901CC2}"/>
    <dgm:cxn modelId="{81AC808C-3126-47A9-A136-50F5C4EF834C}" srcId="{240EF7F6-131B-4E43-A7AB-9310A0FD5DF2}" destId="{DD353D4B-C4F3-4402-B4AC-AE2DF88D61B5}" srcOrd="3" destOrd="0" parTransId="{CB97073A-C8A5-4DB7-9E4C-8443ADE507CA}" sibTransId="{72AF735C-0DC9-4DF4-A7FF-7C0D30EF617E}"/>
    <dgm:cxn modelId="{767202B0-ADA1-4043-8C13-C5A75FD7434A}" type="presOf" srcId="{FC380064-4086-4EB5-B29A-05882B1AFA13}" destId="{161952CC-C670-474E-8071-7D1FF189E9A1}" srcOrd="0" destOrd="0" presId="urn:microsoft.com/office/officeart/2005/8/layout/vList2"/>
    <dgm:cxn modelId="{14ED56B8-8ADF-4A41-A3C9-DC18DFF022A0}" srcId="{240EF7F6-131B-4E43-A7AB-9310A0FD5DF2}" destId="{22997B58-8DCD-4050-8207-E934D69B581F}" srcOrd="1" destOrd="0" parTransId="{DEC1F70B-58CB-4789-A6CB-894DF5B5910A}" sibTransId="{0613AA52-6C67-4030-AF79-5EC0200DE90D}"/>
    <dgm:cxn modelId="{3C1C7BB9-EA8B-4B2B-9E51-FD12951D18C7}" type="presOf" srcId="{240EF7F6-131B-4E43-A7AB-9310A0FD5DF2}" destId="{79078410-2CC6-4BCD-BDAE-EB10A94B2C1B}" srcOrd="0" destOrd="0" presId="urn:microsoft.com/office/officeart/2005/8/layout/vList2"/>
    <dgm:cxn modelId="{BDCBEDCD-6EB9-41D3-80D6-011AE6F73AE4}" type="presOf" srcId="{3F69627A-0CC2-4654-BCE5-AB9CC3F00A85}" destId="{8EA98CAA-F9B8-4C40-8D86-82705F532F5B}" srcOrd="0" destOrd="0" presId="urn:microsoft.com/office/officeart/2005/8/layout/vList2"/>
    <dgm:cxn modelId="{F70D60D9-8279-457D-82A5-94B4E04D576A}" type="presOf" srcId="{22997B58-8DCD-4050-8207-E934D69B581F}" destId="{2E5DC8F1-3915-4F7F-9B0D-59D35C10F526}" srcOrd="0" destOrd="0" presId="urn:microsoft.com/office/officeart/2005/8/layout/vList2"/>
    <dgm:cxn modelId="{88AEE9F2-A7C6-416D-B9AB-78CB58D83C31}" srcId="{240EF7F6-131B-4E43-A7AB-9310A0FD5DF2}" destId="{3F69627A-0CC2-4654-BCE5-AB9CC3F00A85}" srcOrd="2" destOrd="0" parTransId="{CB04B54C-46C1-4EF9-812D-CF6460803334}" sibTransId="{39F0F39C-8307-4B29-84AA-0E75037E4927}"/>
    <dgm:cxn modelId="{B8CA3BCB-2FE0-41B5-BF46-F2BC786B9C23}" type="presParOf" srcId="{79078410-2CC6-4BCD-BDAE-EB10A94B2C1B}" destId="{161952CC-C670-474E-8071-7D1FF189E9A1}" srcOrd="0" destOrd="0" presId="urn:microsoft.com/office/officeart/2005/8/layout/vList2"/>
    <dgm:cxn modelId="{76163974-F60E-4ED8-8A53-43F7538E55CC}" type="presParOf" srcId="{79078410-2CC6-4BCD-BDAE-EB10A94B2C1B}" destId="{B1A0ACC9-C7DD-4CFF-BA23-A1BBFD7117F4}" srcOrd="1" destOrd="0" presId="urn:microsoft.com/office/officeart/2005/8/layout/vList2"/>
    <dgm:cxn modelId="{F53D8E21-AD6D-4095-BF5B-FCE0A06D546B}" type="presParOf" srcId="{79078410-2CC6-4BCD-BDAE-EB10A94B2C1B}" destId="{2E5DC8F1-3915-4F7F-9B0D-59D35C10F526}" srcOrd="2" destOrd="0" presId="urn:microsoft.com/office/officeart/2005/8/layout/vList2"/>
    <dgm:cxn modelId="{DBC912A8-8097-4B15-B2E9-A536CBF73844}" type="presParOf" srcId="{79078410-2CC6-4BCD-BDAE-EB10A94B2C1B}" destId="{102A1287-CE60-4F99-945A-1719E76E2AFE}" srcOrd="3" destOrd="0" presId="urn:microsoft.com/office/officeart/2005/8/layout/vList2"/>
    <dgm:cxn modelId="{13C0FF30-2BA6-4D4C-A673-7E1D9CDD0A48}" type="presParOf" srcId="{79078410-2CC6-4BCD-BDAE-EB10A94B2C1B}" destId="{8EA98CAA-F9B8-4C40-8D86-82705F532F5B}" srcOrd="4" destOrd="0" presId="urn:microsoft.com/office/officeart/2005/8/layout/vList2"/>
    <dgm:cxn modelId="{33A43584-47E8-42CF-A913-5A2FDDFEC216}" type="presParOf" srcId="{79078410-2CC6-4BCD-BDAE-EB10A94B2C1B}" destId="{92B2415F-ED48-40B5-B783-C076BD0D7487}" srcOrd="5" destOrd="0" presId="urn:microsoft.com/office/officeart/2005/8/layout/vList2"/>
    <dgm:cxn modelId="{18B0711E-E01E-495C-AF5F-82345BF27088}" type="presParOf" srcId="{79078410-2CC6-4BCD-BDAE-EB10A94B2C1B}" destId="{27CDE38C-B61D-469D-A9B2-3491546AA0D6}"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0EF7F6-131B-4E43-A7AB-9310A0FD5DF2}" type="doc">
      <dgm:prSet loTypeId="urn:microsoft.com/office/officeart/2005/8/layout/vList2" loCatId="list" qsTypeId="urn:microsoft.com/office/officeart/2005/8/quickstyle/simple2" qsCatId="simple" csTypeId="urn:microsoft.com/office/officeart/2005/8/colors/accent4_3" csCatId="accent4" phldr="1"/>
      <dgm:spPr/>
      <dgm:t>
        <a:bodyPr/>
        <a:lstStyle/>
        <a:p>
          <a:endParaRPr lang="en-US"/>
        </a:p>
      </dgm:t>
    </dgm:pt>
    <dgm:pt modelId="{7A829E24-A095-4984-94FC-101F8C124E7B}">
      <dgm:prSet phldr="0"/>
      <dgm:spPr/>
      <dgm:t>
        <a:bodyPr/>
        <a:lstStyle/>
        <a:p>
          <a:r>
            <a:rPr lang="lt-LT" noProof="0" dirty="0"/>
            <a:t>d) Tik vertikalios oro srovės, kylančios iš požeminių komunikacijų. </a:t>
          </a:r>
        </a:p>
      </dgm:t>
    </dgm:pt>
    <dgm:pt modelId="{9D490B49-32BF-4E79-AE1E-3C5C99B94E87}" type="parTrans" cxnId="{4803A152-278E-43CC-ADC3-8C63B0F1C624}">
      <dgm:prSet/>
      <dgm:spPr/>
      <dgm:t>
        <a:bodyPr/>
        <a:lstStyle/>
        <a:p>
          <a:endParaRPr lang="en-US"/>
        </a:p>
      </dgm:t>
    </dgm:pt>
    <dgm:pt modelId="{C5F1873C-4A57-4FF0-94F1-987BD9678D28}" type="sibTrans" cxnId="{4803A152-278E-43CC-ADC3-8C63B0F1C624}">
      <dgm:prSet/>
      <dgm:spPr/>
      <dgm:t>
        <a:bodyPr/>
        <a:lstStyle/>
        <a:p>
          <a:endParaRPr lang="en-US"/>
        </a:p>
      </dgm:t>
    </dgm:pt>
    <dgm:pt modelId="{8E3CBABB-9F22-437B-B983-B5AD0E85E552}">
      <dgm:prSet phldrT="[Tekstas]" phldr="0"/>
      <dgm:spPr/>
      <dgm:t>
        <a:bodyPr/>
        <a:lstStyle/>
        <a:p>
          <a:pPr rtl="0"/>
          <a:r>
            <a:rPr lang="lt-LT" noProof="0" dirty="0"/>
            <a:t>a) Nuolatiniai pasatai, pučiantys tarp aukštų pastatų ištisus metus.     </a:t>
          </a:r>
          <a:endParaRPr lang="lt-LT" noProof="0" dirty="0">
            <a:latin typeface="Aptos Display" panose="020F0302020204030204"/>
          </a:endParaRPr>
        </a:p>
      </dgm:t>
    </dgm:pt>
    <dgm:pt modelId="{187DE426-A2E7-4A4E-8831-6E95BE11F31C}" type="parTrans" cxnId="{CAEF4EB0-797B-4FEF-8F6F-C3618ECCE64A}">
      <dgm:prSet/>
      <dgm:spPr/>
    </dgm:pt>
    <dgm:pt modelId="{678473C4-86B5-4576-973C-42E07526857A}" type="sibTrans" cxnId="{CAEF4EB0-797B-4FEF-8F6F-C3618ECCE64A}">
      <dgm:prSet/>
      <dgm:spPr/>
    </dgm:pt>
    <dgm:pt modelId="{BB6876F8-F4C4-4C52-9486-551F7D99E973}">
      <dgm:prSet phldrT="[Tekstas]" phldr="0"/>
      <dgm:spPr/>
      <dgm:t>
        <a:bodyPr/>
        <a:lstStyle/>
        <a:p>
          <a:r>
            <a:rPr lang="lt-LT" noProof="0" dirty="0"/>
            <a:t>b)Stiprūs ciklonai, susidarantys dėl didelio asfalto kiekio gatvėse </a:t>
          </a:r>
        </a:p>
      </dgm:t>
    </dgm:pt>
    <dgm:pt modelId="{8B2886FF-B0E9-4638-9790-152D04578B0D}" type="parTrans" cxnId="{0D678A94-F1E3-4770-8AA0-B036BBDCC22E}">
      <dgm:prSet/>
      <dgm:spPr/>
    </dgm:pt>
    <dgm:pt modelId="{DFE06C6C-3554-49C8-9DA8-1514D486C009}" type="sibTrans" cxnId="{0D678A94-F1E3-4770-8AA0-B036BBDCC22E}">
      <dgm:prSet/>
      <dgm:spPr/>
    </dgm:pt>
    <dgm:pt modelId="{05EB6EEE-6ED0-49B8-8D40-EDC11BA87E22}">
      <dgm:prSet phldrT="[Tekstas]" phldr="0"/>
      <dgm:spPr/>
      <dgm:t>
        <a:bodyPr/>
        <a:lstStyle/>
        <a:p>
          <a:r>
            <a:rPr lang="lt-LT" noProof="0" dirty="0"/>
            <a:t>c)Miesto brizai ir sustiprėję srautai dėl „kanjono efekto“ tarp pastatų. </a:t>
          </a:r>
        </a:p>
      </dgm:t>
    </dgm:pt>
    <dgm:pt modelId="{45966B6F-C886-48BB-91B5-2EEFB6F399F7}" type="parTrans" cxnId="{A8A8B8BC-387B-40AC-8C03-88240346BAB3}">
      <dgm:prSet/>
      <dgm:spPr/>
    </dgm:pt>
    <dgm:pt modelId="{4A04E927-9497-4D0B-A1B1-722CAD512CE5}" type="sibTrans" cxnId="{A8A8B8BC-387B-40AC-8C03-88240346BAB3}">
      <dgm:prSet/>
      <dgm:spPr/>
    </dgm:pt>
    <dgm:pt modelId="{996865FF-00D7-4DEC-9644-076C5EC52346}" type="pres">
      <dgm:prSet presAssocID="{240EF7F6-131B-4E43-A7AB-9310A0FD5DF2}" presName="linear" presStyleCnt="0">
        <dgm:presLayoutVars>
          <dgm:animLvl val="lvl"/>
          <dgm:resizeHandles val="exact"/>
        </dgm:presLayoutVars>
      </dgm:prSet>
      <dgm:spPr/>
    </dgm:pt>
    <dgm:pt modelId="{603588AA-8635-4CB7-ADAD-10E1C5663F54}" type="pres">
      <dgm:prSet presAssocID="{8E3CBABB-9F22-437B-B983-B5AD0E85E552}" presName="parentText" presStyleLbl="node1" presStyleIdx="0" presStyleCnt="4">
        <dgm:presLayoutVars>
          <dgm:chMax val="0"/>
          <dgm:bulletEnabled val="1"/>
        </dgm:presLayoutVars>
      </dgm:prSet>
      <dgm:spPr/>
    </dgm:pt>
    <dgm:pt modelId="{1762B087-1C53-435D-A4BD-FC2D3F86A769}" type="pres">
      <dgm:prSet presAssocID="{678473C4-86B5-4576-973C-42E07526857A}" presName="spacer" presStyleCnt="0"/>
      <dgm:spPr/>
    </dgm:pt>
    <dgm:pt modelId="{3DC40D3C-0280-4BE4-B12F-76C7DCB9F926}" type="pres">
      <dgm:prSet presAssocID="{BB6876F8-F4C4-4C52-9486-551F7D99E973}" presName="parentText" presStyleLbl="node1" presStyleIdx="1" presStyleCnt="4">
        <dgm:presLayoutVars>
          <dgm:chMax val="0"/>
          <dgm:bulletEnabled val="1"/>
        </dgm:presLayoutVars>
      </dgm:prSet>
      <dgm:spPr/>
    </dgm:pt>
    <dgm:pt modelId="{26B3A878-E6DD-40EA-A893-DB302C1F9E5A}" type="pres">
      <dgm:prSet presAssocID="{DFE06C6C-3554-49C8-9DA8-1514D486C009}" presName="spacer" presStyleCnt="0"/>
      <dgm:spPr/>
    </dgm:pt>
    <dgm:pt modelId="{14F2E0C8-2780-4796-98E8-FC300FF7B0F7}" type="pres">
      <dgm:prSet presAssocID="{05EB6EEE-6ED0-49B8-8D40-EDC11BA87E22}" presName="parentText" presStyleLbl="node1" presStyleIdx="2" presStyleCnt="4">
        <dgm:presLayoutVars>
          <dgm:chMax val="0"/>
          <dgm:bulletEnabled val="1"/>
        </dgm:presLayoutVars>
      </dgm:prSet>
      <dgm:spPr/>
    </dgm:pt>
    <dgm:pt modelId="{71433261-D136-4393-A0A9-4DFB72182F80}" type="pres">
      <dgm:prSet presAssocID="{4A04E927-9497-4D0B-A1B1-722CAD512CE5}" presName="spacer" presStyleCnt="0"/>
      <dgm:spPr/>
    </dgm:pt>
    <dgm:pt modelId="{1584435F-25CE-4B16-BC16-CCBDC6992B39}" type="pres">
      <dgm:prSet presAssocID="{7A829E24-A095-4984-94FC-101F8C124E7B}" presName="parentText" presStyleLbl="node1" presStyleIdx="3" presStyleCnt="4">
        <dgm:presLayoutVars>
          <dgm:chMax val="0"/>
          <dgm:bulletEnabled val="1"/>
        </dgm:presLayoutVars>
      </dgm:prSet>
      <dgm:spPr/>
    </dgm:pt>
  </dgm:ptLst>
  <dgm:cxnLst>
    <dgm:cxn modelId="{3A434D17-E5B3-4333-8B4E-A28964DA6F0E}" type="presOf" srcId="{BB6876F8-F4C4-4C52-9486-551F7D99E973}" destId="{3DC40D3C-0280-4BE4-B12F-76C7DCB9F926}" srcOrd="0" destOrd="0" presId="urn:microsoft.com/office/officeart/2005/8/layout/vList2"/>
    <dgm:cxn modelId="{60F6BC21-A484-435B-A3D2-D0A77F7F6C3D}" type="presOf" srcId="{240EF7F6-131B-4E43-A7AB-9310A0FD5DF2}" destId="{996865FF-00D7-4DEC-9644-076C5EC52346}" srcOrd="0" destOrd="0" presId="urn:microsoft.com/office/officeart/2005/8/layout/vList2"/>
    <dgm:cxn modelId="{B9C6A933-BDED-4131-8374-76C54A3BEC00}" type="presOf" srcId="{8E3CBABB-9F22-437B-B983-B5AD0E85E552}" destId="{603588AA-8635-4CB7-ADAD-10E1C5663F54}" srcOrd="0" destOrd="0" presId="urn:microsoft.com/office/officeart/2005/8/layout/vList2"/>
    <dgm:cxn modelId="{4454E765-32A8-462D-85E3-6911336E0175}" type="presOf" srcId="{05EB6EEE-6ED0-49B8-8D40-EDC11BA87E22}" destId="{14F2E0C8-2780-4796-98E8-FC300FF7B0F7}" srcOrd="0" destOrd="0" presId="urn:microsoft.com/office/officeart/2005/8/layout/vList2"/>
    <dgm:cxn modelId="{4803A152-278E-43CC-ADC3-8C63B0F1C624}" srcId="{240EF7F6-131B-4E43-A7AB-9310A0FD5DF2}" destId="{7A829E24-A095-4984-94FC-101F8C124E7B}" srcOrd="3" destOrd="0" parTransId="{9D490B49-32BF-4E79-AE1E-3C5C99B94E87}" sibTransId="{C5F1873C-4A57-4FF0-94F1-987BD9678D28}"/>
    <dgm:cxn modelId="{0D678A94-F1E3-4770-8AA0-B036BBDCC22E}" srcId="{240EF7F6-131B-4E43-A7AB-9310A0FD5DF2}" destId="{BB6876F8-F4C4-4C52-9486-551F7D99E973}" srcOrd="1" destOrd="0" parTransId="{8B2886FF-B0E9-4638-9790-152D04578B0D}" sibTransId="{DFE06C6C-3554-49C8-9DA8-1514D486C009}"/>
    <dgm:cxn modelId="{CAEF4EB0-797B-4FEF-8F6F-C3618ECCE64A}" srcId="{240EF7F6-131B-4E43-A7AB-9310A0FD5DF2}" destId="{8E3CBABB-9F22-437B-B983-B5AD0E85E552}" srcOrd="0" destOrd="0" parTransId="{187DE426-A2E7-4A4E-8831-6E95BE11F31C}" sibTransId="{678473C4-86B5-4576-973C-42E07526857A}"/>
    <dgm:cxn modelId="{A8A8B8BC-387B-40AC-8C03-88240346BAB3}" srcId="{240EF7F6-131B-4E43-A7AB-9310A0FD5DF2}" destId="{05EB6EEE-6ED0-49B8-8D40-EDC11BA87E22}" srcOrd="2" destOrd="0" parTransId="{45966B6F-C886-48BB-91B5-2EEFB6F399F7}" sibTransId="{4A04E927-9497-4D0B-A1B1-722CAD512CE5}"/>
    <dgm:cxn modelId="{BEA63FDA-AD27-4E84-BD01-C4B69633B203}" type="presOf" srcId="{7A829E24-A095-4984-94FC-101F8C124E7B}" destId="{1584435F-25CE-4B16-BC16-CCBDC6992B39}" srcOrd="0" destOrd="0" presId="urn:microsoft.com/office/officeart/2005/8/layout/vList2"/>
    <dgm:cxn modelId="{4188FF57-4A63-4AEA-B08D-2F087A8FA4EB}" type="presParOf" srcId="{996865FF-00D7-4DEC-9644-076C5EC52346}" destId="{603588AA-8635-4CB7-ADAD-10E1C5663F54}" srcOrd="0" destOrd="0" presId="urn:microsoft.com/office/officeart/2005/8/layout/vList2"/>
    <dgm:cxn modelId="{186B100A-71DF-4951-897D-A66C22D8F28A}" type="presParOf" srcId="{996865FF-00D7-4DEC-9644-076C5EC52346}" destId="{1762B087-1C53-435D-A4BD-FC2D3F86A769}" srcOrd="1" destOrd="0" presId="urn:microsoft.com/office/officeart/2005/8/layout/vList2"/>
    <dgm:cxn modelId="{0F0404ED-C77B-4FF1-9AB0-49BD2E76ECCA}" type="presParOf" srcId="{996865FF-00D7-4DEC-9644-076C5EC52346}" destId="{3DC40D3C-0280-4BE4-B12F-76C7DCB9F926}" srcOrd="2" destOrd="0" presId="urn:microsoft.com/office/officeart/2005/8/layout/vList2"/>
    <dgm:cxn modelId="{D81BEE6B-5540-4B2F-A528-7804F8E6ACEF}" type="presParOf" srcId="{996865FF-00D7-4DEC-9644-076C5EC52346}" destId="{26B3A878-E6DD-40EA-A893-DB302C1F9E5A}" srcOrd="3" destOrd="0" presId="urn:microsoft.com/office/officeart/2005/8/layout/vList2"/>
    <dgm:cxn modelId="{63E48856-4E3D-471D-BAB0-C9BB7E7C2600}" type="presParOf" srcId="{996865FF-00D7-4DEC-9644-076C5EC52346}" destId="{14F2E0C8-2780-4796-98E8-FC300FF7B0F7}" srcOrd="4" destOrd="0" presId="urn:microsoft.com/office/officeart/2005/8/layout/vList2"/>
    <dgm:cxn modelId="{2C4C7E3B-5B01-4F43-A1B2-6CFAD2467603}" type="presParOf" srcId="{996865FF-00D7-4DEC-9644-076C5EC52346}" destId="{71433261-D136-4393-A0A9-4DFB72182F80}" srcOrd="5" destOrd="0" presId="urn:microsoft.com/office/officeart/2005/8/layout/vList2"/>
    <dgm:cxn modelId="{7EADCB44-ED91-46F0-87DE-FC6FBB8E0C7B}" type="presParOf" srcId="{996865FF-00D7-4DEC-9644-076C5EC52346}" destId="{1584435F-25CE-4B16-BC16-CCBDC6992B39}"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40EF7F6-131B-4E43-A7AB-9310A0FD5DF2}" type="doc">
      <dgm:prSet loTypeId="urn:microsoft.com/office/officeart/2005/8/layout/vList2" loCatId="list" qsTypeId="urn:microsoft.com/office/officeart/2005/8/quickstyle/simple2" qsCatId="simple" csTypeId="urn:microsoft.com/office/officeart/2005/8/colors/accent4_3" csCatId="accent4" phldr="1"/>
      <dgm:spPr/>
      <dgm:t>
        <a:bodyPr/>
        <a:lstStyle/>
        <a:p>
          <a:endParaRPr lang="en-US"/>
        </a:p>
      </dgm:t>
    </dgm:pt>
    <dgm:pt modelId="{F0E64E9C-C1EF-458A-B4FF-66F08B6F4DBC}">
      <dgm:prSet phldrT="[Tekstas]" phldr="0"/>
      <dgm:spPr/>
      <dgm:t>
        <a:bodyPr/>
        <a:lstStyle/>
        <a:p>
          <a:pPr rtl="0"/>
          <a:r>
            <a:rPr lang="lt-LT" noProof="0" dirty="0">
              <a:latin typeface="Calibri"/>
              <a:ea typeface="Calibri"/>
              <a:cs typeface="Calibri"/>
            </a:rPr>
            <a:t>a) 2 kartus </a:t>
          </a:r>
        </a:p>
      </dgm:t>
    </dgm:pt>
    <dgm:pt modelId="{D4059340-4DC9-4AB0-8443-256B6F482726}" type="parTrans" cxnId="{0B0661FB-BC31-402A-ADA6-78D957A720BA}">
      <dgm:prSet/>
      <dgm:spPr/>
    </dgm:pt>
    <dgm:pt modelId="{EFD52A92-D7A3-4D46-A571-CDF9B1A7348D}" type="sibTrans" cxnId="{0B0661FB-BC31-402A-ADA6-78D957A720BA}">
      <dgm:prSet/>
      <dgm:spPr/>
    </dgm:pt>
    <dgm:pt modelId="{C820318A-3A17-4BB8-80B3-2AFFEC143F95}">
      <dgm:prSet phldrT="[Tekstas]" phldr="0"/>
      <dgm:spPr/>
      <dgm:t>
        <a:bodyPr/>
        <a:lstStyle/>
        <a:p>
          <a:r>
            <a:rPr lang="lt-LT" noProof="0" dirty="0">
              <a:latin typeface="Calibri"/>
              <a:ea typeface="Calibri"/>
              <a:cs typeface="Calibri"/>
            </a:rPr>
            <a:t>b) 4 kartus </a:t>
          </a:r>
        </a:p>
      </dgm:t>
    </dgm:pt>
    <dgm:pt modelId="{3666D852-6F75-445F-B01E-61725025BE63}" type="parTrans" cxnId="{E9EA09E7-DDDA-4DC5-B777-F59C1D648632}">
      <dgm:prSet/>
      <dgm:spPr/>
    </dgm:pt>
    <dgm:pt modelId="{9F465422-5176-4CB3-A916-3137E6976F69}" type="sibTrans" cxnId="{E9EA09E7-DDDA-4DC5-B777-F59C1D648632}">
      <dgm:prSet/>
      <dgm:spPr/>
    </dgm:pt>
    <dgm:pt modelId="{8F13FDA2-3271-4E29-BD78-6430237B42EE}">
      <dgm:prSet phldrT="[Tekstas]" phldr="0"/>
      <dgm:spPr/>
      <dgm:t>
        <a:bodyPr/>
        <a:lstStyle/>
        <a:p>
          <a:r>
            <a:rPr lang="lt-LT" noProof="0" dirty="0">
              <a:latin typeface="Calibri"/>
              <a:ea typeface="Calibri"/>
              <a:cs typeface="Calibri"/>
            </a:rPr>
            <a:t>c) 8 kartus </a:t>
          </a:r>
        </a:p>
      </dgm:t>
    </dgm:pt>
    <dgm:pt modelId="{292B2F7D-0E9E-4424-8901-49C426C774BE}" type="parTrans" cxnId="{0429A047-7C15-44A9-A0CA-64800089B826}">
      <dgm:prSet/>
      <dgm:spPr/>
    </dgm:pt>
    <dgm:pt modelId="{4477735A-D469-4EFF-8691-52B173D8D2D5}" type="sibTrans" cxnId="{0429A047-7C15-44A9-A0CA-64800089B826}">
      <dgm:prSet/>
      <dgm:spPr/>
    </dgm:pt>
    <dgm:pt modelId="{33FBA554-5568-430A-9611-45CF7319F5C5}">
      <dgm:prSet phldrT="[Tekstas]" phldr="0"/>
      <dgm:spPr/>
      <dgm:t>
        <a:bodyPr/>
        <a:lstStyle/>
        <a:p>
          <a:r>
            <a:rPr lang="lt-LT" noProof="0" dirty="0">
              <a:latin typeface="Calibri"/>
              <a:ea typeface="Calibri"/>
              <a:cs typeface="Calibri"/>
            </a:rPr>
            <a:t>d) 16 kartų</a:t>
          </a:r>
        </a:p>
      </dgm:t>
    </dgm:pt>
    <dgm:pt modelId="{7A934F40-0489-44F7-9E07-0AFA999E06F6}" type="parTrans" cxnId="{4D20644D-36FF-41EF-A82C-441716FAADD2}">
      <dgm:prSet/>
      <dgm:spPr/>
    </dgm:pt>
    <dgm:pt modelId="{CCE4E24B-7517-457D-9BA8-1FCE6D984F68}" type="sibTrans" cxnId="{4D20644D-36FF-41EF-A82C-441716FAADD2}">
      <dgm:prSet/>
      <dgm:spPr/>
    </dgm:pt>
    <dgm:pt modelId="{733E8673-2D31-44A5-B968-F52DD55BECCC}" type="pres">
      <dgm:prSet presAssocID="{240EF7F6-131B-4E43-A7AB-9310A0FD5DF2}" presName="linear" presStyleCnt="0">
        <dgm:presLayoutVars>
          <dgm:animLvl val="lvl"/>
          <dgm:resizeHandles val="exact"/>
        </dgm:presLayoutVars>
      </dgm:prSet>
      <dgm:spPr/>
    </dgm:pt>
    <dgm:pt modelId="{C66618C9-B9A0-4A2E-9323-64FDABEDE5D8}" type="pres">
      <dgm:prSet presAssocID="{F0E64E9C-C1EF-458A-B4FF-66F08B6F4DBC}" presName="parentText" presStyleLbl="node1" presStyleIdx="0" presStyleCnt="4">
        <dgm:presLayoutVars>
          <dgm:chMax val="0"/>
          <dgm:bulletEnabled val="1"/>
        </dgm:presLayoutVars>
      </dgm:prSet>
      <dgm:spPr/>
    </dgm:pt>
    <dgm:pt modelId="{B61F0CC1-9A6A-498C-AB88-81C25B37AD84}" type="pres">
      <dgm:prSet presAssocID="{EFD52A92-D7A3-4D46-A571-CDF9B1A7348D}" presName="spacer" presStyleCnt="0"/>
      <dgm:spPr/>
    </dgm:pt>
    <dgm:pt modelId="{0E99609E-693D-44B9-BA63-260CC6DE3F71}" type="pres">
      <dgm:prSet presAssocID="{C820318A-3A17-4BB8-80B3-2AFFEC143F95}" presName="parentText" presStyleLbl="node1" presStyleIdx="1" presStyleCnt="4">
        <dgm:presLayoutVars>
          <dgm:chMax val="0"/>
          <dgm:bulletEnabled val="1"/>
        </dgm:presLayoutVars>
      </dgm:prSet>
      <dgm:spPr/>
    </dgm:pt>
    <dgm:pt modelId="{F5995C70-146E-480F-AB51-94C45806A0C0}" type="pres">
      <dgm:prSet presAssocID="{9F465422-5176-4CB3-A916-3137E6976F69}" presName="spacer" presStyleCnt="0"/>
      <dgm:spPr/>
    </dgm:pt>
    <dgm:pt modelId="{0FC1747E-A225-4936-BA54-737D93CCEAB6}" type="pres">
      <dgm:prSet presAssocID="{8F13FDA2-3271-4E29-BD78-6430237B42EE}" presName="parentText" presStyleLbl="node1" presStyleIdx="2" presStyleCnt="4">
        <dgm:presLayoutVars>
          <dgm:chMax val="0"/>
          <dgm:bulletEnabled val="1"/>
        </dgm:presLayoutVars>
      </dgm:prSet>
      <dgm:spPr/>
    </dgm:pt>
    <dgm:pt modelId="{919C2D3F-ABA2-410C-87F3-0B9C1E0CEED8}" type="pres">
      <dgm:prSet presAssocID="{4477735A-D469-4EFF-8691-52B173D8D2D5}" presName="spacer" presStyleCnt="0"/>
      <dgm:spPr/>
    </dgm:pt>
    <dgm:pt modelId="{1CC89ED4-0D42-4A19-95F2-2E3FD49BA53F}" type="pres">
      <dgm:prSet presAssocID="{33FBA554-5568-430A-9611-45CF7319F5C5}" presName="parentText" presStyleLbl="node1" presStyleIdx="3" presStyleCnt="4">
        <dgm:presLayoutVars>
          <dgm:chMax val="0"/>
          <dgm:bulletEnabled val="1"/>
        </dgm:presLayoutVars>
      </dgm:prSet>
      <dgm:spPr/>
    </dgm:pt>
  </dgm:ptLst>
  <dgm:cxnLst>
    <dgm:cxn modelId="{7E3ADB31-83CC-4CCA-B0F6-516021A2F9D4}" type="presOf" srcId="{240EF7F6-131B-4E43-A7AB-9310A0FD5DF2}" destId="{733E8673-2D31-44A5-B968-F52DD55BECCC}" srcOrd="0" destOrd="0" presId="urn:microsoft.com/office/officeart/2005/8/layout/vList2"/>
    <dgm:cxn modelId="{0429A047-7C15-44A9-A0CA-64800089B826}" srcId="{240EF7F6-131B-4E43-A7AB-9310A0FD5DF2}" destId="{8F13FDA2-3271-4E29-BD78-6430237B42EE}" srcOrd="2" destOrd="0" parTransId="{292B2F7D-0E9E-4424-8901-49C426C774BE}" sibTransId="{4477735A-D469-4EFF-8691-52B173D8D2D5}"/>
    <dgm:cxn modelId="{87C2874B-908A-4F62-91DB-89DC98EAAB02}" type="presOf" srcId="{33FBA554-5568-430A-9611-45CF7319F5C5}" destId="{1CC89ED4-0D42-4A19-95F2-2E3FD49BA53F}" srcOrd="0" destOrd="0" presId="urn:microsoft.com/office/officeart/2005/8/layout/vList2"/>
    <dgm:cxn modelId="{4D20644D-36FF-41EF-A82C-441716FAADD2}" srcId="{240EF7F6-131B-4E43-A7AB-9310A0FD5DF2}" destId="{33FBA554-5568-430A-9611-45CF7319F5C5}" srcOrd="3" destOrd="0" parTransId="{7A934F40-0489-44F7-9E07-0AFA999E06F6}" sibTransId="{CCE4E24B-7517-457D-9BA8-1FCE6D984F68}"/>
    <dgm:cxn modelId="{234DC5B1-19D3-44AD-8A47-483016AEFB18}" type="presOf" srcId="{8F13FDA2-3271-4E29-BD78-6430237B42EE}" destId="{0FC1747E-A225-4936-BA54-737D93CCEAB6}" srcOrd="0" destOrd="0" presId="urn:microsoft.com/office/officeart/2005/8/layout/vList2"/>
    <dgm:cxn modelId="{B92DEEC2-437C-476A-9920-CFC1F6AE5950}" type="presOf" srcId="{F0E64E9C-C1EF-458A-B4FF-66F08B6F4DBC}" destId="{C66618C9-B9A0-4A2E-9323-64FDABEDE5D8}" srcOrd="0" destOrd="0" presId="urn:microsoft.com/office/officeart/2005/8/layout/vList2"/>
    <dgm:cxn modelId="{E9EA09E7-DDDA-4DC5-B777-F59C1D648632}" srcId="{240EF7F6-131B-4E43-A7AB-9310A0FD5DF2}" destId="{C820318A-3A17-4BB8-80B3-2AFFEC143F95}" srcOrd="1" destOrd="0" parTransId="{3666D852-6F75-445F-B01E-61725025BE63}" sibTransId="{9F465422-5176-4CB3-A916-3137E6976F69}"/>
    <dgm:cxn modelId="{67031CE7-3395-4AA8-8A3F-27425E985D83}" type="presOf" srcId="{C820318A-3A17-4BB8-80B3-2AFFEC143F95}" destId="{0E99609E-693D-44B9-BA63-260CC6DE3F71}" srcOrd="0" destOrd="0" presId="urn:microsoft.com/office/officeart/2005/8/layout/vList2"/>
    <dgm:cxn modelId="{0B0661FB-BC31-402A-ADA6-78D957A720BA}" srcId="{240EF7F6-131B-4E43-A7AB-9310A0FD5DF2}" destId="{F0E64E9C-C1EF-458A-B4FF-66F08B6F4DBC}" srcOrd="0" destOrd="0" parTransId="{D4059340-4DC9-4AB0-8443-256B6F482726}" sibTransId="{EFD52A92-D7A3-4D46-A571-CDF9B1A7348D}"/>
    <dgm:cxn modelId="{C02160A3-F4F0-40D5-9992-C23CBD3AB43C}" type="presParOf" srcId="{733E8673-2D31-44A5-B968-F52DD55BECCC}" destId="{C66618C9-B9A0-4A2E-9323-64FDABEDE5D8}" srcOrd="0" destOrd="0" presId="urn:microsoft.com/office/officeart/2005/8/layout/vList2"/>
    <dgm:cxn modelId="{221D5B1B-524D-4DBB-B3C3-44819D6D5A98}" type="presParOf" srcId="{733E8673-2D31-44A5-B968-F52DD55BECCC}" destId="{B61F0CC1-9A6A-498C-AB88-81C25B37AD84}" srcOrd="1" destOrd="0" presId="urn:microsoft.com/office/officeart/2005/8/layout/vList2"/>
    <dgm:cxn modelId="{2DB0B302-5F5A-47E1-91EA-4F4BA725C3A3}" type="presParOf" srcId="{733E8673-2D31-44A5-B968-F52DD55BECCC}" destId="{0E99609E-693D-44B9-BA63-260CC6DE3F71}" srcOrd="2" destOrd="0" presId="urn:microsoft.com/office/officeart/2005/8/layout/vList2"/>
    <dgm:cxn modelId="{E6B2AF8F-01CC-4AD4-83FB-04561AD37AAD}" type="presParOf" srcId="{733E8673-2D31-44A5-B968-F52DD55BECCC}" destId="{F5995C70-146E-480F-AB51-94C45806A0C0}" srcOrd="3" destOrd="0" presId="urn:microsoft.com/office/officeart/2005/8/layout/vList2"/>
    <dgm:cxn modelId="{4F4C27AE-1CDD-4EDC-B871-7D7187B3DAB2}" type="presParOf" srcId="{733E8673-2D31-44A5-B968-F52DD55BECCC}" destId="{0FC1747E-A225-4936-BA54-737D93CCEAB6}" srcOrd="4" destOrd="0" presId="urn:microsoft.com/office/officeart/2005/8/layout/vList2"/>
    <dgm:cxn modelId="{D8F8A21A-5FEF-410F-B859-621D44C231E4}" type="presParOf" srcId="{733E8673-2D31-44A5-B968-F52DD55BECCC}" destId="{919C2D3F-ABA2-410C-87F3-0B9C1E0CEED8}" srcOrd="5" destOrd="0" presId="urn:microsoft.com/office/officeart/2005/8/layout/vList2"/>
    <dgm:cxn modelId="{23CCD8A3-5280-4CE2-A153-E42EABC8555D}" type="presParOf" srcId="{733E8673-2D31-44A5-B968-F52DD55BECCC}" destId="{1CC89ED4-0D42-4A19-95F2-2E3FD49BA53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0EF7F6-131B-4E43-A7AB-9310A0FD5DF2}" type="doc">
      <dgm:prSet loTypeId="urn:microsoft.com/office/officeart/2005/8/layout/vList2" loCatId="list" qsTypeId="urn:microsoft.com/office/officeart/2005/8/quickstyle/simple1" qsCatId="simple" csTypeId="urn:microsoft.com/office/officeart/2005/8/colors/accent4_3" csCatId="accent4"/>
      <dgm:spPr/>
      <dgm:t>
        <a:bodyPr/>
        <a:lstStyle/>
        <a:p>
          <a:endParaRPr lang="en-US"/>
        </a:p>
      </dgm:t>
    </dgm:pt>
    <dgm:pt modelId="{9A3C03D7-0B0D-4057-B00F-8C0ACD2C7F8D}">
      <dgm:prSet/>
      <dgm:spPr/>
      <dgm:t>
        <a:bodyPr/>
        <a:lstStyle/>
        <a:p>
          <a:r>
            <a:rPr lang="lt-LT" noProof="0" dirty="0"/>
            <a:t>a) Instrumentiniais greičio matavimais</a:t>
          </a:r>
        </a:p>
      </dgm:t>
    </dgm:pt>
    <dgm:pt modelId="{725E5216-8DDA-410B-83AD-26C24E4D732F}" type="parTrans" cxnId="{5BC9C29B-2522-4E9C-B5B5-3D468C06938E}">
      <dgm:prSet/>
      <dgm:spPr/>
      <dgm:t>
        <a:bodyPr/>
        <a:lstStyle/>
        <a:p>
          <a:endParaRPr lang="en-US"/>
        </a:p>
      </dgm:t>
    </dgm:pt>
    <dgm:pt modelId="{01E99186-0D43-4CC0-9D7A-D41C9511BB5A}" type="sibTrans" cxnId="{5BC9C29B-2522-4E9C-B5B5-3D468C06938E}">
      <dgm:prSet/>
      <dgm:spPr/>
      <dgm:t>
        <a:bodyPr/>
        <a:lstStyle/>
        <a:p>
          <a:endParaRPr lang="en-US"/>
        </a:p>
      </dgm:t>
    </dgm:pt>
    <dgm:pt modelId="{DAE687D4-363C-4EBC-9C6C-7CF410A2DBE7}">
      <dgm:prSet/>
      <dgm:spPr/>
      <dgm:t>
        <a:bodyPr/>
        <a:lstStyle/>
        <a:p>
          <a:r>
            <a:rPr lang="lt-LT" noProof="0" dirty="0"/>
            <a:t>b) Vizualiais aplinkos pokyčiu </a:t>
          </a:r>
          <a:r>
            <a:rPr lang="lt-LT" noProof="0" dirty="0" err="1"/>
            <a:t>stebejimais</a:t>
          </a:r>
          <a:r>
            <a:rPr lang="lt-LT" noProof="0" dirty="0"/>
            <a:t> (</a:t>
          </a:r>
          <a:r>
            <a:rPr lang="lt-LT" noProof="0" dirty="0" err="1"/>
            <a:t>mediuciojimas</a:t>
          </a:r>
          <a:r>
            <a:rPr lang="lt-LT" noProof="0" dirty="0"/>
            <a:t>, bangos, šakeliu judesys)</a:t>
          </a:r>
        </a:p>
      </dgm:t>
    </dgm:pt>
    <dgm:pt modelId="{1E945A19-37D6-49EA-BC64-588DB694BEEC}" type="parTrans" cxnId="{A86C8038-63DC-450D-8612-B3BA81F29313}">
      <dgm:prSet/>
      <dgm:spPr/>
      <dgm:t>
        <a:bodyPr/>
        <a:lstStyle/>
        <a:p>
          <a:endParaRPr lang="en-US"/>
        </a:p>
      </dgm:t>
    </dgm:pt>
    <dgm:pt modelId="{94C73C96-554C-4C00-B3B6-0F952F561912}" type="sibTrans" cxnId="{A86C8038-63DC-450D-8612-B3BA81F29313}">
      <dgm:prSet/>
      <dgm:spPr/>
      <dgm:t>
        <a:bodyPr/>
        <a:lstStyle/>
        <a:p>
          <a:endParaRPr lang="en-US"/>
        </a:p>
      </dgm:t>
    </dgm:pt>
    <dgm:pt modelId="{05A860C2-7770-4D37-9CFF-BD4BF7B8D156}">
      <dgm:prSet/>
      <dgm:spPr/>
      <dgm:t>
        <a:bodyPr/>
        <a:lstStyle/>
        <a:p>
          <a:r>
            <a:rPr lang="lt-LT" noProof="0" dirty="0"/>
            <a:t>c) Temperatūros skirtumais</a:t>
          </a:r>
        </a:p>
      </dgm:t>
    </dgm:pt>
    <dgm:pt modelId="{36D116A6-C687-4C71-AAEE-F00B3DB717C2}" type="parTrans" cxnId="{111EE4EC-CCFE-4935-92C9-DA46668EB297}">
      <dgm:prSet/>
      <dgm:spPr/>
      <dgm:t>
        <a:bodyPr/>
        <a:lstStyle/>
        <a:p>
          <a:endParaRPr lang="en-US"/>
        </a:p>
      </dgm:t>
    </dgm:pt>
    <dgm:pt modelId="{10CDFBFC-A7D6-4ABF-A220-C8B757FF9A52}" type="sibTrans" cxnId="{111EE4EC-CCFE-4935-92C9-DA46668EB297}">
      <dgm:prSet/>
      <dgm:spPr/>
      <dgm:t>
        <a:bodyPr/>
        <a:lstStyle/>
        <a:p>
          <a:endParaRPr lang="en-US"/>
        </a:p>
      </dgm:t>
    </dgm:pt>
    <dgm:pt modelId="{7A829E24-A095-4984-94FC-101F8C124E7B}">
      <dgm:prSet/>
      <dgm:spPr/>
      <dgm:t>
        <a:bodyPr/>
        <a:lstStyle/>
        <a:p>
          <a:r>
            <a:rPr lang="lt-LT" noProof="0" dirty="0"/>
            <a:t>d) Kritulių kiekių</a:t>
          </a:r>
        </a:p>
      </dgm:t>
    </dgm:pt>
    <dgm:pt modelId="{9D490B49-32BF-4E79-AE1E-3C5C99B94E87}" type="parTrans" cxnId="{4803A152-278E-43CC-ADC3-8C63B0F1C624}">
      <dgm:prSet/>
      <dgm:spPr/>
      <dgm:t>
        <a:bodyPr/>
        <a:lstStyle/>
        <a:p>
          <a:endParaRPr lang="en-US"/>
        </a:p>
      </dgm:t>
    </dgm:pt>
    <dgm:pt modelId="{C5F1873C-4A57-4FF0-94F1-987BD9678D28}" type="sibTrans" cxnId="{4803A152-278E-43CC-ADC3-8C63B0F1C624}">
      <dgm:prSet/>
      <dgm:spPr/>
      <dgm:t>
        <a:bodyPr/>
        <a:lstStyle/>
        <a:p>
          <a:endParaRPr lang="en-US"/>
        </a:p>
      </dgm:t>
    </dgm:pt>
    <dgm:pt modelId="{2A1E7AC0-3462-41CB-9075-E122AF764387}" type="pres">
      <dgm:prSet presAssocID="{240EF7F6-131B-4E43-A7AB-9310A0FD5DF2}" presName="linear" presStyleCnt="0">
        <dgm:presLayoutVars>
          <dgm:animLvl val="lvl"/>
          <dgm:resizeHandles val="exact"/>
        </dgm:presLayoutVars>
      </dgm:prSet>
      <dgm:spPr/>
    </dgm:pt>
    <dgm:pt modelId="{46992E2D-57E5-4A32-AD37-1E79A4DDD181}" type="pres">
      <dgm:prSet presAssocID="{9A3C03D7-0B0D-4057-B00F-8C0ACD2C7F8D}" presName="parentText" presStyleLbl="node1" presStyleIdx="0" presStyleCnt="4">
        <dgm:presLayoutVars>
          <dgm:chMax val="0"/>
          <dgm:bulletEnabled val="1"/>
        </dgm:presLayoutVars>
      </dgm:prSet>
      <dgm:spPr/>
    </dgm:pt>
    <dgm:pt modelId="{E4FEB7A7-E162-492E-A2E4-AEB4890665CE}" type="pres">
      <dgm:prSet presAssocID="{01E99186-0D43-4CC0-9D7A-D41C9511BB5A}" presName="spacer" presStyleCnt="0"/>
      <dgm:spPr/>
    </dgm:pt>
    <dgm:pt modelId="{92114FFE-715B-4698-87D3-D84559C8A67F}" type="pres">
      <dgm:prSet presAssocID="{DAE687D4-363C-4EBC-9C6C-7CF410A2DBE7}" presName="parentText" presStyleLbl="node1" presStyleIdx="1" presStyleCnt="4">
        <dgm:presLayoutVars>
          <dgm:chMax val="0"/>
          <dgm:bulletEnabled val="1"/>
        </dgm:presLayoutVars>
      </dgm:prSet>
      <dgm:spPr/>
    </dgm:pt>
    <dgm:pt modelId="{88352C37-3525-4280-A03C-04687EB96056}" type="pres">
      <dgm:prSet presAssocID="{94C73C96-554C-4C00-B3B6-0F952F561912}" presName="spacer" presStyleCnt="0"/>
      <dgm:spPr/>
    </dgm:pt>
    <dgm:pt modelId="{EED9D7C3-9B9D-4E11-B247-8488837A3FBC}" type="pres">
      <dgm:prSet presAssocID="{05A860C2-7770-4D37-9CFF-BD4BF7B8D156}" presName="parentText" presStyleLbl="node1" presStyleIdx="2" presStyleCnt="4">
        <dgm:presLayoutVars>
          <dgm:chMax val="0"/>
          <dgm:bulletEnabled val="1"/>
        </dgm:presLayoutVars>
      </dgm:prSet>
      <dgm:spPr/>
    </dgm:pt>
    <dgm:pt modelId="{5F8DB14F-8F9B-430E-A955-FEC1A5D16CEF}" type="pres">
      <dgm:prSet presAssocID="{10CDFBFC-A7D6-4ABF-A220-C8B757FF9A52}" presName="spacer" presStyleCnt="0"/>
      <dgm:spPr/>
    </dgm:pt>
    <dgm:pt modelId="{39D348B3-8034-4CBD-BFCE-86E891F802BF}" type="pres">
      <dgm:prSet presAssocID="{7A829E24-A095-4984-94FC-101F8C124E7B}" presName="parentText" presStyleLbl="node1" presStyleIdx="3" presStyleCnt="4">
        <dgm:presLayoutVars>
          <dgm:chMax val="0"/>
          <dgm:bulletEnabled val="1"/>
        </dgm:presLayoutVars>
      </dgm:prSet>
      <dgm:spPr/>
    </dgm:pt>
  </dgm:ptLst>
  <dgm:cxnLst>
    <dgm:cxn modelId="{A86C8038-63DC-450D-8612-B3BA81F29313}" srcId="{240EF7F6-131B-4E43-A7AB-9310A0FD5DF2}" destId="{DAE687D4-363C-4EBC-9C6C-7CF410A2DBE7}" srcOrd="1" destOrd="0" parTransId="{1E945A19-37D6-49EA-BC64-588DB694BEEC}" sibTransId="{94C73C96-554C-4C00-B3B6-0F952F561912}"/>
    <dgm:cxn modelId="{2A488760-CE81-4C01-A01E-D7D1CC49231A}" type="presOf" srcId="{9A3C03D7-0B0D-4057-B00F-8C0ACD2C7F8D}" destId="{46992E2D-57E5-4A32-AD37-1E79A4DDD181}" srcOrd="0" destOrd="0" presId="urn:microsoft.com/office/officeart/2005/8/layout/vList2"/>
    <dgm:cxn modelId="{D95A9565-1F92-44AB-9817-EACAE9E60A48}" type="presOf" srcId="{05A860C2-7770-4D37-9CFF-BD4BF7B8D156}" destId="{EED9D7C3-9B9D-4E11-B247-8488837A3FBC}" srcOrd="0" destOrd="0" presId="urn:microsoft.com/office/officeart/2005/8/layout/vList2"/>
    <dgm:cxn modelId="{FAD7D965-E7D5-4A26-9F0B-838ECD26330E}" type="presOf" srcId="{240EF7F6-131B-4E43-A7AB-9310A0FD5DF2}" destId="{2A1E7AC0-3462-41CB-9075-E122AF764387}" srcOrd="0" destOrd="0" presId="urn:microsoft.com/office/officeart/2005/8/layout/vList2"/>
    <dgm:cxn modelId="{4803A152-278E-43CC-ADC3-8C63B0F1C624}" srcId="{240EF7F6-131B-4E43-A7AB-9310A0FD5DF2}" destId="{7A829E24-A095-4984-94FC-101F8C124E7B}" srcOrd="3" destOrd="0" parTransId="{9D490B49-32BF-4E79-AE1E-3C5C99B94E87}" sibTransId="{C5F1873C-4A57-4FF0-94F1-987BD9678D28}"/>
    <dgm:cxn modelId="{5BC9C29B-2522-4E9C-B5B5-3D468C06938E}" srcId="{240EF7F6-131B-4E43-A7AB-9310A0FD5DF2}" destId="{9A3C03D7-0B0D-4057-B00F-8C0ACD2C7F8D}" srcOrd="0" destOrd="0" parTransId="{725E5216-8DDA-410B-83AD-26C24E4D732F}" sibTransId="{01E99186-0D43-4CC0-9D7A-D41C9511BB5A}"/>
    <dgm:cxn modelId="{E0A448C4-1903-4611-9709-F2A2D61C18A8}" type="presOf" srcId="{DAE687D4-363C-4EBC-9C6C-7CF410A2DBE7}" destId="{92114FFE-715B-4698-87D3-D84559C8A67F}" srcOrd="0" destOrd="0" presId="urn:microsoft.com/office/officeart/2005/8/layout/vList2"/>
    <dgm:cxn modelId="{CA87DEDD-E71D-4E11-A6D9-3A312C73788D}" type="presOf" srcId="{7A829E24-A095-4984-94FC-101F8C124E7B}" destId="{39D348B3-8034-4CBD-BFCE-86E891F802BF}" srcOrd="0" destOrd="0" presId="urn:microsoft.com/office/officeart/2005/8/layout/vList2"/>
    <dgm:cxn modelId="{111EE4EC-CCFE-4935-92C9-DA46668EB297}" srcId="{240EF7F6-131B-4E43-A7AB-9310A0FD5DF2}" destId="{05A860C2-7770-4D37-9CFF-BD4BF7B8D156}" srcOrd="2" destOrd="0" parTransId="{36D116A6-C687-4C71-AAEE-F00B3DB717C2}" sibTransId="{10CDFBFC-A7D6-4ABF-A220-C8B757FF9A52}"/>
    <dgm:cxn modelId="{DD3BCA6E-9120-4E1E-9C75-026515147772}" type="presParOf" srcId="{2A1E7AC0-3462-41CB-9075-E122AF764387}" destId="{46992E2D-57E5-4A32-AD37-1E79A4DDD181}" srcOrd="0" destOrd="0" presId="urn:microsoft.com/office/officeart/2005/8/layout/vList2"/>
    <dgm:cxn modelId="{6B53E0CD-F1F9-4642-AA54-0503A0602D8F}" type="presParOf" srcId="{2A1E7AC0-3462-41CB-9075-E122AF764387}" destId="{E4FEB7A7-E162-492E-A2E4-AEB4890665CE}" srcOrd="1" destOrd="0" presId="urn:microsoft.com/office/officeart/2005/8/layout/vList2"/>
    <dgm:cxn modelId="{3D45EEDE-6123-41DE-B8D7-A6E4C6C2BA42}" type="presParOf" srcId="{2A1E7AC0-3462-41CB-9075-E122AF764387}" destId="{92114FFE-715B-4698-87D3-D84559C8A67F}" srcOrd="2" destOrd="0" presId="urn:microsoft.com/office/officeart/2005/8/layout/vList2"/>
    <dgm:cxn modelId="{CCFCB622-1F38-4B5E-ACB9-2426FEE93F0A}" type="presParOf" srcId="{2A1E7AC0-3462-41CB-9075-E122AF764387}" destId="{88352C37-3525-4280-A03C-04687EB96056}" srcOrd="3" destOrd="0" presId="urn:microsoft.com/office/officeart/2005/8/layout/vList2"/>
    <dgm:cxn modelId="{D8325BD6-5857-43EC-B938-5BA164406EDE}" type="presParOf" srcId="{2A1E7AC0-3462-41CB-9075-E122AF764387}" destId="{EED9D7C3-9B9D-4E11-B247-8488837A3FBC}" srcOrd="4" destOrd="0" presId="urn:microsoft.com/office/officeart/2005/8/layout/vList2"/>
    <dgm:cxn modelId="{C740AF82-36E3-4802-9183-5B14D9B6846E}" type="presParOf" srcId="{2A1E7AC0-3462-41CB-9075-E122AF764387}" destId="{5F8DB14F-8F9B-430E-A955-FEC1A5D16CEF}" srcOrd="5" destOrd="0" presId="urn:microsoft.com/office/officeart/2005/8/layout/vList2"/>
    <dgm:cxn modelId="{3636D9BC-A1C2-458E-AB03-20E497EACE5E}" type="presParOf" srcId="{2A1E7AC0-3462-41CB-9075-E122AF764387}" destId="{39D348B3-8034-4CBD-BFCE-86E891F802B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40EF7F6-131B-4E43-A7AB-9310A0FD5DF2}" type="doc">
      <dgm:prSet loTypeId="urn:microsoft.com/office/officeart/2005/8/layout/vList2" loCatId="list" qsTypeId="urn:microsoft.com/office/officeart/2005/8/quickstyle/simple1" qsCatId="simple" csTypeId="urn:microsoft.com/office/officeart/2005/8/colors/accent4_3" csCatId="accent4" phldr="1"/>
      <dgm:spPr/>
      <dgm:t>
        <a:bodyPr/>
        <a:lstStyle/>
        <a:p>
          <a:endParaRPr lang="en-US"/>
        </a:p>
      </dgm:t>
    </dgm:pt>
    <dgm:pt modelId="{3BC6C18A-DBEC-4960-BC34-7DD3E60A7D91}">
      <dgm:prSet phldrT="[Tekstas]" phldr="0"/>
      <dgm:spPr/>
      <dgm:t>
        <a:bodyPr/>
        <a:lstStyle/>
        <a:p>
          <a:pPr rtl="0"/>
          <a:r>
            <a:rPr lang="lt-LT" noProof="0" dirty="0"/>
            <a:t>a) Apie 1–2 m/s </a:t>
          </a:r>
          <a:endParaRPr lang="lt-LT" noProof="0" dirty="0">
            <a:latin typeface="Aptos Display" panose="020F0302020204030204"/>
          </a:endParaRPr>
        </a:p>
      </dgm:t>
    </dgm:pt>
    <dgm:pt modelId="{F57B4CC4-D27D-408D-A695-36797A01DF4F}" type="parTrans" cxnId="{67FC41AD-4E36-45C0-A1DB-CC5DC6538C82}">
      <dgm:prSet/>
      <dgm:spPr/>
    </dgm:pt>
    <dgm:pt modelId="{99EA8679-B310-4260-ABE9-13B714771B95}" type="sibTrans" cxnId="{67FC41AD-4E36-45C0-A1DB-CC5DC6538C82}">
      <dgm:prSet/>
      <dgm:spPr/>
    </dgm:pt>
    <dgm:pt modelId="{61B637F6-82BA-4C45-954F-03A14C7ACF95}">
      <dgm:prSet phldrT="[Tekstas]" phldr="0"/>
      <dgm:spPr/>
      <dgm:t>
        <a:bodyPr/>
        <a:lstStyle/>
        <a:p>
          <a:r>
            <a:rPr lang="lt-LT" noProof="0" dirty="0"/>
            <a:t>b) Apie 5–5,5 m/s </a:t>
          </a:r>
        </a:p>
      </dgm:t>
    </dgm:pt>
    <dgm:pt modelId="{4207F360-7A3C-47FB-ADD6-B81183B06D99}" type="parTrans" cxnId="{FD649AB2-EA31-4E01-8F5A-E89AF6939718}">
      <dgm:prSet/>
      <dgm:spPr/>
    </dgm:pt>
    <dgm:pt modelId="{3079059A-3E18-4C40-86F0-1A5C191DFFF2}" type="sibTrans" cxnId="{FD649AB2-EA31-4E01-8F5A-E89AF6939718}">
      <dgm:prSet/>
      <dgm:spPr/>
    </dgm:pt>
    <dgm:pt modelId="{046AA6B0-8773-481B-A026-25765E933288}">
      <dgm:prSet phldrT="[Tekstas]" phldr="0"/>
      <dgm:spPr/>
      <dgm:t>
        <a:bodyPr/>
        <a:lstStyle/>
        <a:p>
          <a:r>
            <a:rPr lang="lt-LT" noProof="0" dirty="0"/>
            <a:t>c) Apie 12–15 m/s </a:t>
          </a:r>
        </a:p>
      </dgm:t>
    </dgm:pt>
    <dgm:pt modelId="{3947D6B6-3AE5-4ECC-B2EB-AAF99FD2EA3E}" type="parTrans" cxnId="{524A2257-248C-4C01-9DFD-1C69F892F87D}">
      <dgm:prSet/>
      <dgm:spPr/>
    </dgm:pt>
    <dgm:pt modelId="{9FC8CBE9-B016-447C-B354-203BD2996AC5}" type="sibTrans" cxnId="{524A2257-248C-4C01-9DFD-1C69F892F87D}">
      <dgm:prSet/>
      <dgm:spPr/>
    </dgm:pt>
    <dgm:pt modelId="{282898C1-1279-4896-BA46-F3444116962E}">
      <dgm:prSet phldrT="[Tekstas]" phldr="0"/>
      <dgm:spPr/>
      <dgm:t>
        <a:bodyPr/>
        <a:lstStyle/>
        <a:p>
          <a:r>
            <a:rPr lang="lt-LT" noProof="0" dirty="0"/>
            <a:t>d) Apie 25 m/s </a:t>
          </a:r>
        </a:p>
      </dgm:t>
    </dgm:pt>
    <dgm:pt modelId="{B6DD65F7-F041-4048-A4D1-56B51C275E84}" type="parTrans" cxnId="{48986732-81E3-43C8-BF87-625E90A7D9A4}">
      <dgm:prSet/>
      <dgm:spPr/>
    </dgm:pt>
    <dgm:pt modelId="{24496EA0-2422-4146-9360-D587FCF50975}" type="sibTrans" cxnId="{48986732-81E3-43C8-BF87-625E90A7D9A4}">
      <dgm:prSet/>
      <dgm:spPr/>
    </dgm:pt>
    <dgm:pt modelId="{8652AE78-6753-4AE7-97F6-4EDB648E728B}" type="pres">
      <dgm:prSet presAssocID="{240EF7F6-131B-4E43-A7AB-9310A0FD5DF2}" presName="linear" presStyleCnt="0">
        <dgm:presLayoutVars>
          <dgm:animLvl val="lvl"/>
          <dgm:resizeHandles val="exact"/>
        </dgm:presLayoutVars>
      </dgm:prSet>
      <dgm:spPr/>
    </dgm:pt>
    <dgm:pt modelId="{F8BDD340-BBC4-4304-AB9D-F0AD036208FE}" type="pres">
      <dgm:prSet presAssocID="{3BC6C18A-DBEC-4960-BC34-7DD3E60A7D91}" presName="parentText" presStyleLbl="node1" presStyleIdx="0" presStyleCnt="4">
        <dgm:presLayoutVars>
          <dgm:chMax val="0"/>
          <dgm:bulletEnabled val="1"/>
        </dgm:presLayoutVars>
      </dgm:prSet>
      <dgm:spPr/>
    </dgm:pt>
    <dgm:pt modelId="{4A3573B8-56AD-48C8-85B0-FD8529D78117}" type="pres">
      <dgm:prSet presAssocID="{99EA8679-B310-4260-ABE9-13B714771B95}" presName="spacer" presStyleCnt="0"/>
      <dgm:spPr/>
    </dgm:pt>
    <dgm:pt modelId="{6111EC6B-26B9-45A5-B4E6-9F68B9367DBF}" type="pres">
      <dgm:prSet presAssocID="{61B637F6-82BA-4C45-954F-03A14C7ACF95}" presName="parentText" presStyleLbl="node1" presStyleIdx="1" presStyleCnt="4">
        <dgm:presLayoutVars>
          <dgm:chMax val="0"/>
          <dgm:bulletEnabled val="1"/>
        </dgm:presLayoutVars>
      </dgm:prSet>
      <dgm:spPr/>
    </dgm:pt>
    <dgm:pt modelId="{D4547266-5F48-4744-A856-7453B1C466D6}" type="pres">
      <dgm:prSet presAssocID="{3079059A-3E18-4C40-86F0-1A5C191DFFF2}" presName="spacer" presStyleCnt="0"/>
      <dgm:spPr/>
    </dgm:pt>
    <dgm:pt modelId="{C1CAE80D-2B0D-4BFD-9931-EBE75348B2C3}" type="pres">
      <dgm:prSet presAssocID="{046AA6B0-8773-481B-A026-25765E933288}" presName="parentText" presStyleLbl="node1" presStyleIdx="2" presStyleCnt="4">
        <dgm:presLayoutVars>
          <dgm:chMax val="0"/>
          <dgm:bulletEnabled val="1"/>
        </dgm:presLayoutVars>
      </dgm:prSet>
      <dgm:spPr/>
    </dgm:pt>
    <dgm:pt modelId="{8E386CEF-2C6D-449B-90BE-0B5D11EEFDE2}" type="pres">
      <dgm:prSet presAssocID="{9FC8CBE9-B016-447C-B354-203BD2996AC5}" presName="spacer" presStyleCnt="0"/>
      <dgm:spPr/>
    </dgm:pt>
    <dgm:pt modelId="{9029463A-B3A8-4652-BCEC-292023FC26F2}" type="pres">
      <dgm:prSet presAssocID="{282898C1-1279-4896-BA46-F3444116962E}" presName="parentText" presStyleLbl="node1" presStyleIdx="3" presStyleCnt="4">
        <dgm:presLayoutVars>
          <dgm:chMax val="0"/>
          <dgm:bulletEnabled val="1"/>
        </dgm:presLayoutVars>
      </dgm:prSet>
      <dgm:spPr/>
    </dgm:pt>
  </dgm:ptLst>
  <dgm:cxnLst>
    <dgm:cxn modelId="{48986732-81E3-43C8-BF87-625E90A7D9A4}" srcId="{240EF7F6-131B-4E43-A7AB-9310A0FD5DF2}" destId="{282898C1-1279-4896-BA46-F3444116962E}" srcOrd="3" destOrd="0" parTransId="{B6DD65F7-F041-4048-A4D1-56B51C275E84}" sibTransId="{24496EA0-2422-4146-9360-D587FCF50975}"/>
    <dgm:cxn modelId="{CA63A64E-3D0E-4AC6-83BE-9071FD840A92}" type="presOf" srcId="{61B637F6-82BA-4C45-954F-03A14C7ACF95}" destId="{6111EC6B-26B9-45A5-B4E6-9F68B9367DBF}" srcOrd="0" destOrd="0" presId="urn:microsoft.com/office/officeart/2005/8/layout/vList2"/>
    <dgm:cxn modelId="{1D5C0452-A901-408D-9A08-79E8C227E3F9}" type="presOf" srcId="{282898C1-1279-4896-BA46-F3444116962E}" destId="{9029463A-B3A8-4652-BCEC-292023FC26F2}" srcOrd="0" destOrd="0" presId="urn:microsoft.com/office/officeart/2005/8/layout/vList2"/>
    <dgm:cxn modelId="{524A2257-248C-4C01-9DFD-1C69F892F87D}" srcId="{240EF7F6-131B-4E43-A7AB-9310A0FD5DF2}" destId="{046AA6B0-8773-481B-A026-25765E933288}" srcOrd="2" destOrd="0" parTransId="{3947D6B6-3AE5-4ECC-B2EB-AAF99FD2EA3E}" sibTransId="{9FC8CBE9-B016-447C-B354-203BD2996AC5}"/>
    <dgm:cxn modelId="{DB63B6A6-61A7-4F4E-B94B-CDAEECDC3858}" type="presOf" srcId="{3BC6C18A-DBEC-4960-BC34-7DD3E60A7D91}" destId="{F8BDD340-BBC4-4304-AB9D-F0AD036208FE}" srcOrd="0" destOrd="0" presId="urn:microsoft.com/office/officeart/2005/8/layout/vList2"/>
    <dgm:cxn modelId="{67FC41AD-4E36-45C0-A1DB-CC5DC6538C82}" srcId="{240EF7F6-131B-4E43-A7AB-9310A0FD5DF2}" destId="{3BC6C18A-DBEC-4960-BC34-7DD3E60A7D91}" srcOrd="0" destOrd="0" parTransId="{F57B4CC4-D27D-408D-A695-36797A01DF4F}" sibTransId="{99EA8679-B310-4260-ABE9-13B714771B95}"/>
    <dgm:cxn modelId="{FD649AB2-EA31-4E01-8F5A-E89AF6939718}" srcId="{240EF7F6-131B-4E43-A7AB-9310A0FD5DF2}" destId="{61B637F6-82BA-4C45-954F-03A14C7ACF95}" srcOrd="1" destOrd="0" parTransId="{4207F360-7A3C-47FB-ADD6-B81183B06D99}" sibTransId="{3079059A-3E18-4C40-86F0-1A5C191DFFF2}"/>
    <dgm:cxn modelId="{479567D8-E104-4146-ABFA-B844F23EA63C}" type="presOf" srcId="{240EF7F6-131B-4E43-A7AB-9310A0FD5DF2}" destId="{8652AE78-6753-4AE7-97F6-4EDB648E728B}" srcOrd="0" destOrd="0" presId="urn:microsoft.com/office/officeart/2005/8/layout/vList2"/>
    <dgm:cxn modelId="{D85270EA-6F23-4A3D-B1BD-F0462169E147}" type="presOf" srcId="{046AA6B0-8773-481B-A026-25765E933288}" destId="{C1CAE80D-2B0D-4BFD-9931-EBE75348B2C3}" srcOrd="0" destOrd="0" presId="urn:microsoft.com/office/officeart/2005/8/layout/vList2"/>
    <dgm:cxn modelId="{983973AE-B36A-40D8-94CA-C7C3C6E472DD}" type="presParOf" srcId="{8652AE78-6753-4AE7-97F6-4EDB648E728B}" destId="{F8BDD340-BBC4-4304-AB9D-F0AD036208FE}" srcOrd="0" destOrd="0" presId="urn:microsoft.com/office/officeart/2005/8/layout/vList2"/>
    <dgm:cxn modelId="{380A93D6-E13E-4787-9914-09E344CECF79}" type="presParOf" srcId="{8652AE78-6753-4AE7-97F6-4EDB648E728B}" destId="{4A3573B8-56AD-48C8-85B0-FD8529D78117}" srcOrd="1" destOrd="0" presId="urn:microsoft.com/office/officeart/2005/8/layout/vList2"/>
    <dgm:cxn modelId="{66491016-30CF-4467-B774-DADA7E569AAC}" type="presParOf" srcId="{8652AE78-6753-4AE7-97F6-4EDB648E728B}" destId="{6111EC6B-26B9-45A5-B4E6-9F68B9367DBF}" srcOrd="2" destOrd="0" presId="urn:microsoft.com/office/officeart/2005/8/layout/vList2"/>
    <dgm:cxn modelId="{B17E3FE9-B7B6-4748-9512-105BAF4CBE31}" type="presParOf" srcId="{8652AE78-6753-4AE7-97F6-4EDB648E728B}" destId="{D4547266-5F48-4744-A856-7453B1C466D6}" srcOrd="3" destOrd="0" presId="urn:microsoft.com/office/officeart/2005/8/layout/vList2"/>
    <dgm:cxn modelId="{CB4AB197-DDEA-489E-BC77-4E23DF35D472}" type="presParOf" srcId="{8652AE78-6753-4AE7-97F6-4EDB648E728B}" destId="{C1CAE80D-2B0D-4BFD-9931-EBE75348B2C3}" srcOrd="4" destOrd="0" presId="urn:microsoft.com/office/officeart/2005/8/layout/vList2"/>
    <dgm:cxn modelId="{94D2D36C-B79F-4152-B8C3-A482316B5609}" type="presParOf" srcId="{8652AE78-6753-4AE7-97F6-4EDB648E728B}" destId="{8E386CEF-2C6D-449B-90BE-0B5D11EEFDE2}" srcOrd="5" destOrd="0" presId="urn:microsoft.com/office/officeart/2005/8/layout/vList2"/>
    <dgm:cxn modelId="{FBF90408-B6AE-4804-8E7D-0067BD05A503}" type="presParOf" srcId="{8652AE78-6753-4AE7-97F6-4EDB648E728B}" destId="{9029463A-B3A8-4652-BCEC-292023FC26F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40EF7F6-131B-4E43-A7AB-9310A0FD5DF2}" type="doc">
      <dgm:prSet loTypeId="urn:microsoft.com/office/officeart/2005/8/layout/vList2" loCatId="list" qsTypeId="urn:microsoft.com/office/officeart/2005/8/quickstyle/simple1" qsCatId="simple" csTypeId="urn:microsoft.com/office/officeart/2005/8/colors/accent4_3" csCatId="accent4" phldr="1"/>
      <dgm:spPr/>
      <dgm:t>
        <a:bodyPr/>
        <a:lstStyle/>
        <a:p>
          <a:endParaRPr lang="en-US"/>
        </a:p>
      </dgm:t>
    </dgm:pt>
    <dgm:pt modelId="{FB76FDDE-6BA6-44CB-AEAB-0154F78AD619}">
      <dgm:prSet phldrT="[Tekstas]" phldr="0"/>
      <dgm:spPr/>
      <dgm:t>
        <a:bodyPr/>
        <a:lstStyle/>
        <a:p>
          <a:pPr rtl="0"/>
          <a:r>
            <a:rPr lang="lt-LT" noProof="0" dirty="0"/>
            <a:t>a) Viršutinis laivo denis </a:t>
          </a:r>
          <a:endParaRPr lang="lt-LT" noProof="0" dirty="0">
            <a:latin typeface="Aptos Display" panose="020F0302020204030204"/>
          </a:endParaRPr>
        </a:p>
      </dgm:t>
    </dgm:pt>
    <dgm:pt modelId="{F0F6C496-F55E-4C69-AFE6-3DF1FF5720AE}" type="parTrans" cxnId="{AF6AA325-42C8-4A32-AF27-08F32FAE19D4}">
      <dgm:prSet/>
      <dgm:spPr/>
    </dgm:pt>
    <dgm:pt modelId="{D6A355E1-9354-4248-AEB3-B05C766102F7}" type="sibTrans" cxnId="{AF6AA325-42C8-4A32-AF27-08F32FAE19D4}">
      <dgm:prSet/>
      <dgm:spPr/>
    </dgm:pt>
    <dgm:pt modelId="{5959F93F-655C-467E-8F73-39DFAB7392F1}">
      <dgm:prSet phldrT="[Tekstas]" phldr="0"/>
      <dgm:spPr/>
      <dgm:t>
        <a:bodyPr/>
        <a:lstStyle/>
        <a:p>
          <a:r>
            <a:rPr lang="lt-LT" noProof="0" dirty="0"/>
            <a:t>b) Atviras paplūdimys prie vandens </a:t>
          </a:r>
        </a:p>
      </dgm:t>
    </dgm:pt>
    <dgm:pt modelId="{5D38B934-1469-40D5-93A0-A7DE36C1540B}" type="parTrans" cxnId="{AAE769D4-CECE-4FC1-AFB6-E1AD9682980F}">
      <dgm:prSet/>
      <dgm:spPr/>
    </dgm:pt>
    <dgm:pt modelId="{52E2DBCA-03C5-4CDB-B17C-62A3914E01C5}" type="sibTrans" cxnId="{AAE769D4-CECE-4FC1-AFB6-E1AD9682980F}">
      <dgm:prSet/>
      <dgm:spPr/>
    </dgm:pt>
    <dgm:pt modelId="{FEA36FBF-6C67-4AE4-89B9-F4814819BDB1}">
      <dgm:prSet phldrT="[Tekstas]" phldr="0"/>
      <dgm:spPr/>
      <dgm:t>
        <a:bodyPr/>
        <a:lstStyle/>
        <a:p>
          <a:r>
            <a:rPr lang="lt-LT" noProof="0" dirty="0"/>
            <a:t>c) Kopų </a:t>
          </a:r>
          <a:r>
            <a:rPr lang="lt-LT" noProof="0" dirty="0" err="1"/>
            <a:t>virsunė</a:t>
          </a:r>
          <a:r>
            <a:rPr lang="lt-LT" noProof="0" dirty="0"/>
            <a:t> </a:t>
          </a:r>
        </a:p>
      </dgm:t>
    </dgm:pt>
    <dgm:pt modelId="{D780D6B4-A9D9-48D4-A5AF-DD5724DAC459}" type="parTrans" cxnId="{1E74C903-30CA-47C3-AC38-9A6F49231FE7}">
      <dgm:prSet/>
      <dgm:spPr/>
    </dgm:pt>
    <dgm:pt modelId="{952CFF13-3241-416F-BD5B-0F01FEEA0803}" type="sibTrans" cxnId="{1E74C903-30CA-47C3-AC38-9A6F49231FE7}">
      <dgm:prSet/>
      <dgm:spPr/>
    </dgm:pt>
    <dgm:pt modelId="{4B8CDA6B-2722-410B-9BE3-684FFC87041B}">
      <dgm:prSet phldrT="[Tekstas]" phldr="0"/>
      <dgm:spPr/>
      <dgm:t>
        <a:bodyPr/>
        <a:lstStyle/>
        <a:p>
          <a:r>
            <a:rPr lang="lt-LT" noProof="0" dirty="0"/>
            <a:t>d) Uždaras kiemas už </a:t>
          </a:r>
          <a:r>
            <a:rPr lang="lt-LT" noProof="0" dirty="0" err="1"/>
            <a:t>aukstų</a:t>
          </a:r>
          <a:r>
            <a:rPr lang="lt-LT" noProof="0" dirty="0"/>
            <a:t> pastatų </a:t>
          </a:r>
        </a:p>
      </dgm:t>
    </dgm:pt>
    <dgm:pt modelId="{3B022B9F-B2E3-4709-8062-6677F717AADA}" type="parTrans" cxnId="{84135877-7399-4CED-B6B3-52311DFD8CAE}">
      <dgm:prSet/>
      <dgm:spPr/>
    </dgm:pt>
    <dgm:pt modelId="{D1411BA5-8B8D-4C57-BE81-9488C3C31F59}" type="sibTrans" cxnId="{84135877-7399-4CED-B6B3-52311DFD8CAE}">
      <dgm:prSet/>
      <dgm:spPr/>
    </dgm:pt>
    <dgm:pt modelId="{77CFD531-AFAB-4706-B769-59D902172161}" type="pres">
      <dgm:prSet presAssocID="{240EF7F6-131B-4E43-A7AB-9310A0FD5DF2}" presName="linear" presStyleCnt="0">
        <dgm:presLayoutVars>
          <dgm:animLvl val="lvl"/>
          <dgm:resizeHandles val="exact"/>
        </dgm:presLayoutVars>
      </dgm:prSet>
      <dgm:spPr/>
    </dgm:pt>
    <dgm:pt modelId="{C13EB00D-A980-4C7F-AA62-0FB3F8667ECA}" type="pres">
      <dgm:prSet presAssocID="{FB76FDDE-6BA6-44CB-AEAB-0154F78AD619}" presName="parentText" presStyleLbl="node1" presStyleIdx="0" presStyleCnt="4">
        <dgm:presLayoutVars>
          <dgm:chMax val="0"/>
          <dgm:bulletEnabled val="1"/>
        </dgm:presLayoutVars>
      </dgm:prSet>
      <dgm:spPr/>
    </dgm:pt>
    <dgm:pt modelId="{07B94435-A43C-42C0-B3BD-16F26C2A6162}" type="pres">
      <dgm:prSet presAssocID="{D6A355E1-9354-4248-AEB3-B05C766102F7}" presName="spacer" presStyleCnt="0"/>
      <dgm:spPr/>
    </dgm:pt>
    <dgm:pt modelId="{2A45B512-FAEC-4CA8-A616-FFE48A2D3AE2}" type="pres">
      <dgm:prSet presAssocID="{5959F93F-655C-467E-8F73-39DFAB7392F1}" presName="parentText" presStyleLbl="node1" presStyleIdx="1" presStyleCnt="4">
        <dgm:presLayoutVars>
          <dgm:chMax val="0"/>
          <dgm:bulletEnabled val="1"/>
        </dgm:presLayoutVars>
      </dgm:prSet>
      <dgm:spPr/>
    </dgm:pt>
    <dgm:pt modelId="{5A9D7BA1-92B8-4C87-93A8-27296F2FAFF9}" type="pres">
      <dgm:prSet presAssocID="{52E2DBCA-03C5-4CDB-B17C-62A3914E01C5}" presName="spacer" presStyleCnt="0"/>
      <dgm:spPr/>
    </dgm:pt>
    <dgm:pt modelId="{56BA88DA-A391-4E93-BEE4-02F22AE112AA}" type="pres">
      <dgm:prSet presAssocID="{FEA36FBF-6C67-4AE4-89B9-F4814819BDB1}" presName="parentText" presStyleLbl="node1" presStyleIdx="2" presStyleCnt="4">
        <dgm:presLayoutVars>
          <dgm:chMax val="0"/>
          <dgm:bulletEnabled val="1"/>
        </dgm:presLayoutVars>
      </dgm:prSet>
      <dgm:spPr/>
    </dgm:pt>
    <dgm:pt modelId="{A511387A-DDB7-4F7D-8E2F-68F431135AD6}" type="pres">
      <dgm:prSet presAssocID="{952CFF13-3241-416F-BD5B-0F01FEEA0803}" presName="spacer" presStyleCnt="0"/>
      <dgm:spPr/>
    </dgm:pt>
    <dgm:pt modelId="{2A01B3EF-CEA6-4ECC-8398-41CF06BEEC34}" type="pres">
      <dgm:prSet presAssocID="{4B8CDA6B-2722-410B-9BE3-684FFC87041B}" presName="parentText" presStyleLbl="node1" presStyleIdx="3" presStyleCnt="4">
        <dgm:presLayoutVars>
          <dgm:chMax val="0"/>
          <dgm:bulletEnabled val="1"/>
        </dgm:presLayoutVars>
      </dgm:prSet>
      <dgm:spPr/>
    </dgm:pt>
  </dgm:ptLst>
  <dgm:cxnLst>
    <dgm:cxn modelId="{1E74C903-30CA-47C3-AC38-9A6F49231FE7}" srcId="{240EF7F6-131B-4E43-A7AB-9310A0FD5DF2}" destId="{FEA36FBF-6C67-4AE4-89B9-F4814819BDB1}" srcOrd="2" destOrd="0" parTransId="{D780D6B4-A9D9-48D4-A5AF-DD5724DAC459}" sibTransId="{952CFF13-3241-416F-BD5B-0F01FEEA0803}"/>
    <dgm:cxn modelId="{AD70DC0A-90C6-4DAE-AF42-8C0B417EE2E6}" type="presOf" srcId="{FEA36FBF-6C67-4AE4-89B9-F4814819BDB1}" destId="{56BA88DA-A391-4E93-BEE4-02F22AE112AA}" srcOrd="0" destOrd="0" presId="urn:microsoft.com/office/officeart/2005/8/layout/vList2"/>
    <dgm:cxn modelId="{AF6AA325-42C8-4A32-AF27-08F32FAE19D4}" srcId="{240EF7F6-131B-4E43-A7AB-9310A0FD5DF2}" destId="{FB76FDDE-6BA6-44CB-AEAB-0154F78AD619}" srcOrd="0" destOrd="0" parTransId="{F0F6C496-F55E-4C69-AFE6-3DF1FF5720AE}" sibTransId="{D6A355E1-9354-4248-AEB3-B05C766102F7}"/>
    <dgm:cxn modelId="{503EDB2A-C169-4B55-B695-57CB9F56DBD2}" type="presOf" srcId="{FB76FDDE-6BA6-44CB-AEAB-0154F78AD619}" destId="{C13EB00D-A980-4C7F-AA62-0FB3F8667ECA}" srcOrd="0" destOrd="0" presId="urn:microsoft.com/office/officeart/2005/8/layout/vList2"/>
    <dgm:cxn modelId="{7C17FD44-B94E-4D59-A4A9-F7FB39CE24FE}" type="presOf" srcId="{4B8CDA6B-2722-410B-9BE3-684FFC87041B}" destId="{2A01B3EF-CEA6-4ECC-8398-41CF06BEEC34}" srcOrd="0" destOrd="0" presId="urn:microsoft.com/office/officeart/2005/8/layout/vList2"/>
    <dgm:cxn modelId="{15A9C16F-AA23-49E0-B221-A76AE37C3F24}" type="presOf" srcId="{5959F93F-655C-467E-8F73-39DFAB7392F1}" destId="{2A45B512-FAEC-4CA8-A616-FFE48A2D3AE2}" srcOrd="0" destOrd="0" presId="urn:microsoft.com/office/officeart/2005/8/layout/vList2"/>
    <dgm:cxn modelId="{84135877-7399-4CED-B6B3-52311DFD8CAE}" srcId="{240EF7F6-131B-4E43-A7AB-9310A0FD5DF2}" destId="{4B8CDA6B-2722-410B-9BE3-684FFC87041B}" srcOrd="3" destOrd="0" parTransId="{3B022B9F-B2E3-4709-8062-6677F717AADA}" sibTransId="{D1411BA5-8B8D-4C57-BE81-9488C3C31F59}"/>
    <dgm:cxn modelId="{3B48D28C-1197-4990-A79A-92BC95649151}" type="presOf" srcId="{240EF7F6-131B-4E43-A7AB-9310A0FD5DF2}" destId="{77CFD531-AFAB-4706-B769-59D902172161}" srcOrd="0" destOrd="0" presId="urn:microsoft.com/office/officeart/2005/8/layout/vList2"/>
    <dgm:cxn modelId="{AAE769D4-CECE-4FC1-AFB6-E1AD9682980F}" srcId="{240EF7F6-131B-4E43-A7AB-9310A0FD5DF2}" destId="{5959F93F-655C-467E-8F73-39DFAB7392F1}" srcOrd="1" destOrd="0" parTransId="{5D38B934-1469-40D5-93A0-A7DE36C1540B}" sibTransId="{52E2DBCA-03C5-4CDB-B17C-62A3914E01C5}"/>
    <dgm:cxn modelId="{C6D4BF39-AFA8-4CA6-B10D-E1CDC5752D55}" type="presParOf" srcId="{77CFD531-AFAB-4706-B769-59D902172161}" destId="{C13EB00D-A980-4C7F-AA62-0FB3F8667ECA}" srcOrd="0" destOrd="0" presId="urn:microsoft.com/office/officeart/2005/8/layout/vList2"/>
    <dgm:cxn modelId="{CCC0444E-FC49-4107-A43B-DF4BD488EB7F}" type="presParOf" srcId="{77CFD531-AFAB-4706-B769-59D902172161}" destId="{07B94435-A43C-42C0-B3BD-16F26C2A6162}" srcOrd="1" destOrd="0" presId="urn:microsoft.com/office/officeart/2005/8/layout/vList2"/>
    <dgm:cxn modelId="{842157B8-0B37-48B3-8727-F7E9591E6EEE}" type="presParOf" srcId="{77CFD531-AFAB-4706-B769-59D902172161}" destId="{2A45B512-FAEC-4CA8-A616-FFE48A2D3AE2}" srcOrd="2" destOrd="0" presId="urn:microsoft.com/office/officeart/2005/8/layout/vList2"/>
    <dgm:cxn modelId="{2D493F8B-86C6-4165-B548-D89CB091CC53}" type="presParOf" srcId="{77CFD531-AFAB-4706-B769-59D902172161}" destId="{5A9D7BA1-92B8-4C87-93A8-27296F2FAFF9}" srcOrd="3" destOrd="0" presId="urn:microsoft.com/office/officeart/2005/8/layout/vList2"/>
    <dgm:cxn modelId="{079B2381-E5C1-459D-A6F1-C8B418D628DC}" type="presParOf" srcId="{77CFD531-AFAB-4706-B769-59D902172161}" destId="{56BA88DA-A391-4E93-BEE4-02F22AE112AA}" srcOrd="4" destOrd="0" presId="urn:microsoft.com/office/officeart/2005/8/layout/vList2"/>
    <dgm:cxn modelId="{43AA0ED5-DE49-4853-A3FE-82EEFD2E516D}" type="presParOf" srcId="{77CFD531-AFAB-4706-B769-59D902172161}" destId="{A511387A-DDB7-4F7D-8E2F-68F431135AD6}" srcOrd="5" destOrd="0" presId="urn:microsoft.com/office/officeart/2005/8/layout/vList2"/>
    <dgm:cxn modelId="{8E39E745-650A-4D8B-A657-5AF8B8A29A5D}" type="presParOf" srcId="{77CFD531-AFAB-4706-B769-59D902172161}" destId="{2A01B3EF-CEA6-4ECC-8398-41CF06BEEC3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40EF7F6-131B-4E43-A7AB-9310A0FD5DF2}" type="doc">
      <dgm:prSet loTypeId="urn:microsoft.com/office/officeart/2005/8/layout/vList2" loCatId="list" qsTypeId="urn:microsoft.com/office/officeart/2005/8/quickstyle/simple4" qsCatId="simple" csTypeId="urn:microsoft.com/office/officeart/2005/8/colors/accent4_3" csCatId="accent4" phldr="1"/>
      <dgm:spPr/>
      <dgm:t>
        <a:bodyPr/>
        <a:lstStyle/>
        <a:p>
          <a:endParaRPr lang="en-US"/>
        </a:p>
      </dgm:t>
    </dgm:pt>
    <dgm:pt modelId="{AB3E889D-C1AB-4EC8-9EEE-DF67B0665ABB}">
      <dgm:prSet phldrT="[Tekstas]" phldr="0"/>
      <dgm:spPr/>
      <dgm:t>
        <a:bodyPr/>
        <a:lstStyle/>
        <a:p>
          <a:pPr rtl="0"/>
          <a:r>
            <a:rPr lang="lt-LT" noProof="0" dirty="0"/>
            <a:t>a) Dėl vandenynų potvynių ir atoslūgių stiprumo. </a:t>
          </a:r>
          <a:endParaRPr lang="lt-LT" noProof="0" dirty="0">
            <a:latin typeface="Aptos Display" panose="020F0302020204030204"/>
          </a:endParaRPr>
        </a:p>
      </dgm:t>
    </dgm:pt>
    <dgm:pt modelId="{58CBE5E9-13E4-4483-894A-60D0ABEF7AC6}" type="parTrans" cxnId="{F399C462-2C56-4963-9BE4-F901DAFC8692}">
      <dgm:prSet/>
      <dgm:spPr/>
    </dgm:pt>
    <dgm:pt modelId="{55FA167C-0F2F-4E8C-A1EE-EE2B896C382D}" type="sibTrans" cxnId="{F399C462-2C56-4963-9BE4-F901DAFC8692}">
      <dgm:prSet/>
      <dgm:spPr/>
    </dgm:pt>
    <dgm:pt modelId="{A2F61D46-E6E8-4D8C-88EB-912DD9E0BBE2}">
      <dgm:prSet phldrT="[Tekstas]" phldr="0"/>
      <dgm:spPr/>
      <dgm:t>
        <a:bodyPr/>
        <a:lstStyle/>
        <a:p>
          <a:r>
            <a:rPr lang="lt-LT" noProof="0" dirty="0"/>
            <a:t>b) Dėl atmosferos slėgio skirtumų tarp skirtingų vietovių.</a:t>
          </a:r>
        </a:p>
      </dgm:t>
    </dgm:pt>
    <dgm:pt modelId="{C70FEC6D-D368-4FA3-A161-0D03838082DB}" type="parTrans" cxnId="{7D7050CC-9A8F-4731-9D36-DD1B7F082AA1}">
      <dgm:prSet/>
      <dgm:spPr/>
    </dgm:pt>
    <dgm:pt modelId="{40721967-3AD1-489A-B744-44AB00500C01}" type="sibTrans" cxnId="{7D7050CC-9A8F-4731-9D36-DD1B7F082AA1}">
      <dgm:prSet/>
      <dgm:spPr/>
    </dgm:pt>
    <dgm:pt modelId="{56660C95-1364-4E85-B6C2-E2F8952F5ECB}">
      <dgm:prSet phldrT="[Tekstas]" phldr="0"/>
      <dgm:spPr/>
      <dgm:t>
        <a:bodyPr/>
        <a:lstStyle/>
        <a:p>
          <a:r>
            <a:rPr lang="lt-LT" noProof="0" dirty="0"/>
            <a:t>c) Dėl to, kad Žemė sukasi aplink savo ašį nevienodu greičiu. </a:t>
          </a:r>
        </a:p>
      </dgm:t>
    </dgm:pt>
    <dgm:pt modelId="{752FC583-774E-4E26-8A92-ECD14AC22EF0}" type="parTrans" cxnId="{D541ED06-6E8D-4F4D-B677-72FE601EF2F1}">
      <dgm:prSet/>
      <dgm:spPr/>
    </dgm:pt>
    <dgm:pt modelId="{61267827-5DA4-499D-8AD3-8BF0B9E1BE9F}" type="sibTrans" cxnId="{D541ED06-6E8D-4F4D-B677-72FE601EF2F1}">
      <dgm:prSet/>
      <dgm:spPr/>
    </dgm:pt>
    <dgm:pt modelId="{B7273205-B267-4E4B-BAED-78A3AC401C85}">
      <dgm:prSet phldrT="[Tekstas]" phldr="0"/>
      <dgm:spPr/>
      <dgm:t>
        <a:bodyPr/>
        <a:lstStyle/>
        <a:p>
          <a:r>
            <a:rPr lang="lt-LT" noProof="0" dirty="0"/>
            <a:t>d) Dėl skirtingo debesuotumo lygio virš lygumų ir kalnų. </a:t>
          </a:r>
        </a:p>
      </dgm:t>
    </dgm:pt>
    <dgm:pt modelId="{875937FF-A755-423F-B7A1-7A790076F928}" type="parTrans" cxnId="{A7583EE0-C7A7-485B-A7D0-54C5228C632D}">
      <dgm:prSet/>
      <dgm:spPr/>
    </dgm:pt>
    <dgm:pt modelId="{11D0A619-9F11-4515-946B-7EAF854C578D}" type="sibTrans" cxnId="{A7583EE0-C7A7-485B-A7D0-54C5228C632D}">
      <dgm:prSet/>
      <dgm:spPr/>
    </dgm:pt>
    <dgm:pt modelId="{86D24736-FE07-45D7-8A8F-4BEEE7E5C6B2}" type="pres">
      <dgm:prSet presAssocID="{240EF7F6-131B-4E43-A7AB-9310A0FD5DF2}" presName="linear" presStyleCnt="0">
        <dgm:presLayoutVars>
          <dgm:animLvl val="lvl"/>
          <dgm:resizeHandles val="exact"/>
        </dgm:presLayoutVars>
      </dgm:prSet>
      <dgm:spPr/>
    </dgm:pt>
    <dgm:pt modelId="{3B9F819C-C822-4971-B881-27BDDA385059}" type="pres">
      <dgm:prSet presAssocID="{AB3E889D-C1AB-4EC8-9EEE-DF67B0665ABB}" presName="parentText" presStyleLbl="node1" presStyleIdx="0" presStyleCnt="4">
        <dgm:presLayoutVars>
          <dgm:chMax val="0"/>
          <dgm:bulletEnabled val="1"/>
        </dgm:presLayoutVars>
      </dgm:prSet>
      <dgm:spPr/>
    </dgm:pt>
    <dgm:pt modelId="{50240A5D-A084-49EC-8FFC-E5D2065F5BA1}" type="pres">
      <dgm:prSet presAssocID="{55FA167C-0F2F-4E8C-A1EE-EE2B896C382D}" presName="spacer" presStyleCnt="0"/>
      <dgm:spPr/>
    </dgm:pt>
    <dgm:pt modelId="{7F726021-E0F2-4A62-A06F-AF70F2CB48EF}" type="pres">
      <dgm:prSet presAssocID="{A2F61D46-E6E8-4D8C-88EB-912DD9E0BBE2}" presName="parentText" presStyleLbl="node1" presStyleIdx="1" presStyleCnt="4">
        <dgm:presLayoutVars>
          <dgm:chMax val="0"/>
          <dgm:bulletEnabled val="1"/>
        </dgm:presLayoutVars>
      </dgm:prSet>
      <dgm:spPr/>
    </dgm:pt>
    <dgm:pt modelId="{0870278F-530A-45E5-B9D4-511E517C0E77}" type="pres">
      <dgm:prSet presAssocID="{40721967-3AD1-489A-B744-44AB00500C01}" presName="spacer" presStyleCnt="0"/>
      <dgm:spPr/>
    </dgm:pt>
    <dgm:pt modelId="{08B2B9AA-339C-45AA-92B7-B2B3E8A560BB}" type="pres">
      <dgm:prSet presAssocID="{56660C95-1364-4E85-B6C2-E2F8952F5ECB}" presName="parentText" presStyleLbl="node1" presStyleIdx="2" presStyleCnt="4">
        <dgm:presLayoutVars>
          <dgm:chMax val="0"/>
          <dgm:bulletEnabled val="1"/>
        </dgm:presLayoutVars>
      </dgm:prSet>
      <dgm:spPr/>
    </dgm:pt>
    <dgm:pt modelId="{BF724AB0-59A6-47B3-924E-A6DD63DBE017}" type="pres">
      <dgm:prSet presAssocID="{61267827-5DA4-499D-8AD3-8BF0B9E1BE9F}" presName="spacer" presStyleCnt="0"/>
      <dgm:spPr/>
    </dgm:pt>
    <dgm:pt modelId="{F4616298-C557-4E8E-A677-236C101DBEAA}" type="pres">
      <dgm:prSet presAssocID="{B7273205-B267-4E4B-BAED-78A3AC401C85}" presName="parentText" presStyleLbl="node1" presStyleIdx="3" presStyleCnt="4">
        <dgm:presLayoutVars>
          <dgm:chMax val="0"/>
          <dgm:bulletEnabled val="1"/>
        </dgm:presLayoutVars>
      </dgm:prSet>
      <dgm:spPr/>
    </dgm:pt>
  </dgm:ptLst>
  <dgm:cxnLst>
    <dgm:cxn modelId="{D541ED06-6E8D-4F4D-B677-72FE601EF2F1}" srcId="{240EF7F6-131B-4E43-A7AB-9310A0FD5DF2}" destId="{56660C95-1364-4E85-B6C2-E2F8952F5ECB}" srcOrd="2" destOrd="0" parTransId="{752FC583-774E-4E26-8A92-ECD14AC22EF0}" sibTransId="{61267827-5DA4-499D-8AD3-8BF0B9E1BE9F}"/>
    <dgm:cxn modelId="{E981593B-8A6A-4E65-ABC1-1892DF2FCAA7}" type="presOf" srcId="{B7273205-B267-4E4B-BAED-78A3AC401C85}" destId="{F4616298-C557-4E8E-A677-236C101DBEAA}" srcOrd="0" destOrd="0" presId="urn:microsoft.com/office/officeart/2005/8/layout/vList2"/>
    <dgm:cxn modelId="{F399C462-2C56-4963-9BE4-F901DAFC8692}" srcId="{240EF7F6-131B-4E43-A7AB-9310A0FD5DF2}" destId="{AB3E889D-C1AB-4EC8-9EEE-DF67B0665ABB}" srcOrd="0" destOrd="0" parTransId="{58CBE5E9-13E4-4483-894A-60D0ABEF7AC6}" sibTransId="{55FA167C-0F2F-4E8C-A1EE-EE2B896C382D}"/>
    <dgm:cxn modelId="{3655B469-9B86-4B72-AEBB-5CE9A1FF2B3C}" type="presOf" srcId="{56660C95-1364-4E85-B6C2-E2F8952F5ECB}" destId="{08B2B9AA-339C-45AA-92B7-B2B3E8A560BB}" srcOrd="0" destOrd="0" presId="urn:microsoft.com/office/officeart/2005/8/layout/vList2"/>
    <dgm:cxn modelId="{1EF07775-95DA-4D14-8774-7052D48C8C27}" type="presOf" srcId="{AB3E889D-C1AB-4EC8-9EEE-DF67B0665ABB}" destId="{3B9F819C-C822-4971-B881-27BDDA385059}" srcOrd="0" destOrd="0" presId="urn:microsoft.com/office/officeart/2005/8/layout/vList2"/>
    <dgm:cxn modelId="{36931B58-0841-408B-B986-6343269AC4E0}" type="presOf" srcId="{A2F61D46-E6E8-4D8C-88EB-912DD9E0BBE2}" destId="{7F726021-E0F2-4A62-A06F-AF70F2CB48EF}" srcOrd="0" destOrd="0" presId="urn:microsoft.com/office/officeart/2005/8/layout/vList2"/>
    <dgm:cxn modelId="{7D7050CC-9A8F-4731-9D36-DD1B7F082AA1}" srcId="{240EF7F6-131B-4E43-A7AB-9310A0FD5DF2}" destId="{A2F61D46-E6E8-4D8C-88EB-912DD9E0BBE2}" srcOrd="1" destOrd="0" parTransId="{C70FEC6D-D368-4FA3-A161-0D03838082DB}" sibTransId="{40721967-3AD1-489A-B744-44AB00500C01}"/>
    <dgm:cxn modelId="{A7583EE0-C7A7-485B-A7D0-54C5228C632D}" srcId="{240EF7F6-131B-4E43-A7AB-9310A0FD5DF2}" destId="{B7273205-B267-4E4B-BAED-78A3AC401C85}" srcOrd="3" destOrd="0" parTransId="{875937FF-A755-423F-B7A1-7A790076F928}" sibTransId="{11D0A619-9F11-4515-946B-7EAF854C578D}"/>
    <dgm:cxn modelId="{1D4BB7F9-C973-47B2-B6E7-334AD2A5F694}" type="presOf" srcId="{240EF7F6-131B-4E43-A7AB-9310A0FD5DF2}" destId="{86D24736-FE07-45D7-8A8F-4BEEE7E5C6B2}" srcOrd="0" destOrd="0" presId="urn:microsoft.com/office/officeart/2005/8/layout/vList2"/>
    <dgm:cxn modelId="{E4C48817-2B31-445C-B86B-9B4C66A135DF}" type="presParOf" srcId="{86D24736-FE07-45D7-8A8F-4BEEE7E5C6B2}" destId="{3B9F819C-C822-4971-B881-27BDDA385059}" srcOrd="0" destOrd="0" presId="urn:microsoft.com/office/officeart/2005/8/layout/vList2"/>
    <dgm:cxn modelId="{C1B521D7-4410-44B4-B3AF-9F76E67223BC}" type="presParOf" srcId="{86D24736-FE07-45D7-8A8F-4BEEE7E5C6B2}" destId="{50240A5D-A084-49EC-8FFC-E5D2065F5BA1}" srcOrd="1" destOrd="0" presId="urn:microsoft.com/office/officeart/2005/8/layout/vList2"/>
    <dgm:cxn modelId="{C0F40E70-D17B-4B9B-8F53-3C08235B78F6}" type="presParOf" srcId="{86D24736-FE07-45D7-8A8F-4BEEE7E5C6B2}" destId="{7F726021-E0F2-4A62-A06F-AF70F2CB48EF}" srcOrd="2" destOrd="0" presId="urn:microsoft.com/office/officeart/2005/8/layout/vList2"/>
    <dgm:cxn modelId="{3047F603-FD94-4408-804A-039D7DB028E7}" type="presParOf" srcId="{86D24736-FE07-45D7-8A8F-4BEEE7E5C6B2}" destId="{0870278F-530A-45E5-B9D4-511E517C0E77}" srcOrd="3" destOrd="0" presId="urn:microsoft.com/office/officeart/2005/8/layout/vList2"/>
    <dgm:cxn modelId="{76A73A54-FF9D-453E-9E23-91DBCDC19B5C}" type="presParOf" srcId="{86D24736-FE07-45D7-8A8F-4BEEE7E5C6B2}" destId="{08B2B9AA-339C-45AA-92B7-B2B3E8A560BB}" srcOrd="4" destOrd="0" presId="urn:microsoft.com/office/officeart/2005/8/layout/vList2"/>
    <dgm:cxn modelId="{934B00A8-F66F-4A18-B19F-C116D2DA7366}" type="presParOf" srcId="{86D24736-FE07-45D7-8A8F-4BEEE7E5C6B2}" destId="{BF724AB0-59A6-47B3-924E-A6DD63DBE017}" srcOrd="5" destOrd="0" presId="urn:microsoft.com/office/officeart/2005/8/layout/vList2"/>
    <dgm:cxn modelId="{FA9F0FF3-BF95-493D-B068-AC7C8AE2D5EC}" type="presParOf" srcId="{86D24736-FE07-45D7-8A8F-4BEEE7E5C6B2}" destId="{F4616298-C557-4E8E-A677-236C101DBEA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40EF7F6-131B-4E43-A7AB-9310A0FD5DF2}" type="doc">
      <dgm:prSet loTypeId="urn:microsoft.com/office/officeart/2005/8/layout/vList2" loCatId="list" qsTypeId="urn:microsoft.com/office/officeart/2005/8/quickstyle/simple1" qsCatId="simple" csTypeId="urn:microsoft.com/office/officeart/2005/8/colors/accent4_3" csCatId="accent4" phldr="1"/>
      <dgm:spPr/>
      <dgm:t>
        <a:bodyPr/>
        <a:lstStyle/>
        <a:p>
          <a:endParaRPr lang="en-US"/>
        </a:p>
      </dgm:t>
    </dgm:pt>
    <dgm:pt modelId="{9A3C03D7-0B0D-4057-B00F-8C0ACD2C7F8D}">
      <dgm:prSet/>
      <dgm:spPr/>
      <dgm:t>
        <a:bodyPr/>
        <a:lstStyle/>
        <a:p>
          <a:pPr rtl="0"/>
          <a:r>
            <a:rPr lang="lt-LT" noProof="0" dirty="0"/>
            <a:t>a)1/12 </a:t>
          </a:r>
          <a:endParaRPr lang="lt-LT" noProof="0" dirty="0">
            <a:latin typeface="Aptos Display" panose="020F0302020204030204"/>
          </a:endParaRPr>
        </a:p>
      </dgm:t>
    </dgm:pt>
    <dgm:pt modelId="{725E5216-8DDA-410B-83AD-26C24E4D732F}" type="parTrans" cxnId="{5BC9C29B-2522-4E9C-B5B5-3D468C06938E}">
      <dgm:prSet/>
      <dgm:spPr/>
      <dgm:t>
        <a:bodyPr/>
        <a:lstStyle/>
        <a:p>
          <a:endParaRPr lang="en-US"/>
        </a:p>
      </dgm:t>
    </dgm:pt>
    <dgm:pt modelId="{01E99186-0D43-4CC0-9D7A-D41C9511BB5A}" type="sibTrans" cxnId="{5BC9C29B-2522-4E9C-B5B5-3D468C06938E}">
      <dgm:prSet/>
      <dgm:spPr/>
      <dgm:t>
        <a:bodyPr/>
        <a:lstStyle/>
        <a:p>
          <a:endParaRPr lang="en-US"/>
        </a:p>
      </dgm:t>
    </dgm:pt>
    <dgm:pt modelId="{DAE687D4-363C-4EBC-9C6C-7CF410A2DBE7}">
      <dgm:prSet/>
      <dgm:spPr/>
      <dgm:t>
        <a:bodyPr/>
        <a:lstStyle/>
        <a:p>
          <a:r>
            <a:rPr lang="lt-LT" noProof="0" dirty="0"/>
            <a:t>b)1/8 </a:t>
          </a:r>
        </a:p>
      </dgm:t>
    </dgm:pt>
    <dgm:pt modelId="{1E945A19-37D6-49EA-BC64-588DB694BEEC}" type="parTrans" cxnId="{A86C8038-63DC-450D-8612-B3BA81F29313}">
      <dgm:prSet/>
      <dgm:spPr/>
      <dgm:t>
        <a:bodyPr/>
        <a:lstStyle/>
        <a:p>
          <a:endParaRPr lang="en-US"/>
        </a:p>
      </dgm:t>
    </dgm:pt>
    <dgm:pt modelId="{94C73C96-554C-4C00-B3B6-0F952F561912}" type="sibTrans" cxnId="{A86C8038-63DC-450D-8612-B3BA81F29313}">
      <dgm:prSet/>
      <dgm:spPr/>
      <dgm:t>
        <a:bodyPr/>
        <a:lstStyle/>
        <a:p>
          <a:endParaRPr lang="en-US"/>
        </a:p>
      </dgm:t>
    </dgm:pt>
    <dgm:pt modelId="{05A860C2-7770-4D37-9CFF-BD4BF7B8D156}">
      <dgm:prSet/>
      <dgm:spPr/>
      <dgm:t>
        <a:bodyPr/>
        <a:lstStyle/>
        <a:p>
          <a:r>
            <a:rPr lang="lt-LT" noProof="0" dirty="0"/>
            <a:t>c)1/11 </a:t>
          </a:r>
        </a:p>
      </dgm:t>
    </dgm:pt>
    <dgm:pt modelId="{36D116A6-C687-4C71-AAEE-F00B3DB717C2}" type="parTrans" cxnId="{111EE4EC-CCFE-4935-92C9-DA46668EB297}">
      <dgm:prSet/>
      <dgm:spPr/>
      <dgm:t>
        <a:bodyPr/>
        <a:lstStyle/>
        <a:p>
          <a:endParaRPr lang="en-US"/>
        </a:p>
      </dgm:t>
    </dgm:pt>
    <dgm:pt modelId="{10CDFBFC-A7D6-4ABF-A220-C8B757FF9A52}" type="sibTrans" cxnId="{111EE4EC-CCFE-4935-92C9-DA46668EB297}">
      <dgm:prSet/>
      <dgm:spPr/>
      <dgm:t>
        <a:bodyPr/>
        <a:lstStyle/>
        <a:p>
          <a:endParaRPr lang="en-US"/>
        </a:p>
      </dgm:t>
    </dgm:pt>
    <dgm:pt modelId="{7A829E24-A095-4984-94FC-101F8C124E7B}">
      <dgm:prSet/>
      <dgm:spPr/>
      <dgm:t>
        <a:bodyPr/>
        <a:lstStyle/>
        <a:p>
          <a:r>
            <a:rPr lang="lt-LT" noProof="0" dirty="0"/>
            <a:t>d)1/13 </a:t>
          </a:r>
        </a:p>
      </dgm:t>
    </dgm:pt>
    <dgm:pt modelId="{9D490B49-32BF-4E79-AE1E-3C5C99B94E87}" type="parTrans" cxnId="{4803A152-278E-43CC-ADC3-8C63B0F1C624}">
      <dgm:prSet/>
      <dgm:spPr/>
      <dgm:t>
        <a:bodyPr/>
        <a:lstStyle/>
        <a:p>
          <a:endParaRPr lang="en-US"/>
        </a:p>
      </dgm:t>
    </dgm:pt>
    <dgm:pt modelId="{C5F1873C-4A57-4FF0-94F1-987BD9678D28}" type="sibTrans" cxnId="{4803A152-278E-43CC-ADC3-8C63B0F1C624}">
      <dgm:prSet/>
      <dgm:spPr/>
      <dgm:t>
        <a:bodyPr/>
        <a:lstStyle/>
        <a:p>
          <a:endParaRPr lang="en-US"/>
        </a:p>
      </dgm:t>
    </dgm:pt>
    <dgm:pt modelId="{4148B953-8988-4E58-B5A6-7F81561F3BB8}" type="pres">
      <dgm:prSet presAssocID="{240EF7F6-131B-4E43-A7AB-9310A0FD5DF2}" presName="linear" presStyleCnt="0">
        <dgm:presLayoutVars>
          <dgm:animLvl val="lvl"/>
          <dgm:resizeHandles val="exact"/>
        </dgm:presLayoutVars>
      </dgm:prSet>
      <dgm:spPr/>
    </dgm:pt>
    <dgm:pt modelId="{02EA7325-B94C-4E50-84BA-56F717B7F463}" type="pres">
      <dgm:prSet presAssocID="{9A3C03D7-0B0D-4057-B00F-8C0ACD2C7F8D}" presName="parentText" presStyleLbl="node1" presStyleIdx="0" presStyleCnt="4">
        <dgm:presLayoutVars>
          <dgm:chMax val="0"/>
          <dgm:bulletEnabled val="1"/>
        </dgm:presLayoutVars>
      </dgm:prSet>
      <dgm:spPr/>
    </dgm:pt>
    <dgm:pt modelId="{0708AFAD-543E-427A-8503-80E34B65C5A5}" type="pres">
      <dgm:prSet presAssocID="{01E99186-0D43-4CC0-9D7A-D41C9511BB5A}" presName="spacer" presStyleCnt="0"/>
      <dgm:spPr/>
    </dgm:pt>
    <dgm:pt modelId="{140CA4ED-C7EA-4523-A709-917D50F95FFE}" type="pres">
      <dgm:prSet presAssocID="{DAE687D4-363C-4EBC-9C6C-7CF410A2DBE7}" presName="parentText" presStyleLbl="node1" presStyleIdx="1" presStyleCnt="4">
        <dgm:presLayoutVars>
          <dgm:chMax val="0"/>
          <dgm:bulletEnabled val="1"/>
        </dgm:presLayoutVars>
      </dgm:prSet>
      <dgm:spPr/>
    </dgm:pt>
    <dgm:pt modelId="{382347ED-BE2A-4F5D-B690-20DD6DD89E65}" type="pres">
      <dgm:prSet presAssocID="{94C73C96-554C-4C00-B3B6-0F952F561912}" presName="spacer" presStyleCnt="0"/>
      <dgm:spPr/>
    </dgm:pt>
    <dgm:pt modelId="{FDD97DF5-4AA6-4C9A-A404-30FA066B1B00}" type="pres">
      <dgm:prSet presAssocID="{05A860C2-7770-4D37-9CFF-BD4BF7B8D156}" presName="parentText" presStyleLbl="node1" presStyleIdx="2" presStyleCnt="4">
        <dgm:presLayoutVars>
          <dgm:chMax val="0"/>
          <dgm:bulletEnabled val="1"/>
        </dgm:presLayoutVars>
      </dgm:prSet>
      <dgm:spPr/>
    </dgm:pt>
    <dgm:pt modelId="{5629AA0E-0D78-4265-899A-D94E80893106}" type="pres">
      <dgm:prSet presAssocID="{10CDFBFC-A7D6-4ABF-A220-C8B757FF9A52}" presName="spacer" presStyleCnt="0"/>
      <dgm:spPr/>
    </dgm:pt>
    <dgm:pt modelId="{04BC5EFC-1E6C-4091-95F7-525CEEC62B81}" type="pres">
      <dgm:prSet presAssocID="{7A829E24-A095-4984-94FC-101F8C124E7B}" presName="parentText" presStyleLbl="node1" presStyleIdx="3" presStyleCnt="4">
        <dgm:presLayoutVars>
          <dgm:chMax val="0"/>
          <dgm:bulletEnabled val="1"/>
        </dgm:presLayoutVars>
      </dgm:prSet>
      <dgm:spPr/>
    </dgm:pt>
  </dgm:ptLst>
  <dgm:cxnLst>
    <dgm:cxn modelId="{469F672B-57E0-4F16-9F1B-062C436C115D}" type="presOf" srcId="{05A860C2-7770-4D37-9CFF-BD4BF7B8D156}" destId="{FDD97DF5-4AA6-4C9A-A404-30FA066B1B00}" srcOrd="0" destOrd="0" presId="urn:microsoft.com/office/officeart/2005/8/layout/vList2"/>
    <dgm:cxn modelId="{A86C8038-63DC-450D-8612-B3BA81F29313}" srcId="{240EF7F6-131B-4E43-A7AB-9310A0FD5DF2}" destId="{DAE687D4-363C-4EBC-9C6C-7CF410A2DBE7}" srcOrd="1" destOrd="0" parTransId="{1E945A19-37D6-49EA-BC64-588DB694BEEC}" sibTransId="{94C73C96-554C-4C00-B3B6-0F952F561912}"/>
    <dgm:cxn modelId="{8F6C8D6A-2D18-46E1-952F-8201C76F4BFA}" type="presOf" srcId="{DAE687D4-363C-4EBC-9C6C-7CF410A2DBE7}" destId="{140CA4ED-C7EA-4523-A709-917D50F95FFE}" srcOrd="0" destOrd="0" presId="urn:microsoft.com/office/officeart/2005/8/layout/vList2"/>
    <dgm:cxn modelId="{4803A152-278E-43CC-ADC3-8C63B0F1C624}" srcId="{240EF7F6-131B-4E43-A7AB-9310A0FD5DF2}" destId="{7A829E24-A095-4984-94FC-101F8C124E7B}" srcOrd="3" destOrd="0" parTransId="{9D490B49-32BF-4E79-AE1E-3C5C99B94E87}" sibTransId="{C5F1873C-4A57-4FF0-94F1-987BD9678D28}"/>
    <dgm:cxn modelId="{5BC9C29B-2522-4E9C-B5B5-3D468C06938E}" srcId="{240EF7F6-131B-4E43-A7AB-9310A0FD5DF2}" destId="{9A3C03D7-0B0D-4057-B00F-8C0ACD2C7F8D}" srcOrd="0" destOrd="0" parTransId="{725E5216-8DDA-410B-83AD-26C24E4D732F}" sibTransId="{01E99186-0D43-4CC0-9D7A-D41C9511BB5A}"/>
    <dgm:cxn modelId="{08DE61AB-1612-479F-B3CE-1A8B930125FF}" type="presOf" srcId="{240EF7F6-131B-4E43-A7AB-9310A0FD5DF2}" destId="{4148B953-8988-4E58-B5A6-7F81561F3BB8}" srcOrd="0" destOrd="0" presId="urn:microsoft.com/office/officeart/2005/8/layout/vList2"/>
    <dgm:cxn modelId="{1CDD5DCD-8E63-4B87-9968-3BA0171AF2DF}" type="presOf" srcId="{9A3C03D7-0B0D-4057-B00F-8C0ACD2C7F8D}" destId="{02EA7325-B94C-4E50-84BA-56F717B7F463}" srcOrd="0" destOrd="0" presId="urn:microsoft.com/office/officeart/2005/8/layout/vList2"/>
    <dgm:cxn modelId="{111EE4EC-CCFE-4935-92C9-DA46668EB297}" srcId="{240EF7F6-131B-4E43-A7AB-9310A0FD5DF2}" destId="{05A860C2-7770-4D37-9CFF-BD4BF7B8D156}" srcOrd="2" destOrd="0" parTransId="{36D116A6-C687-4C71-AAEE-F00B3DB717C2}" sibTransId="{10CDFBFC-A7D6-4ABF-A220-C8B757FF9A52}"/>
    <dgm:cxn modelId="{475156F5-2CDB-42D0-9E7A-C3810795E271}" type="presOf" srcId="{7A829E24-A095-4984-94FC-101F8C124E7B}" destId="{04BC5EFC-1E6C-4091-95F7-525CEEC62B81}" srcOrd="0" destOrd="0" presId="urn:microsoft.com/office/officeart/2005/8/layout/vList2"/>
    <dgm:cxn modelId="{A6D56ABE-CFD9-421C-AB8F-6108C080F52D}" type="presParOf" srcId="{4148B953-8988-4E58-B5A6-7F81561F3BB8}" destId="{02EA7325-B94C-4E50-84BA-56F717B7F463}" srcOrd="0" destOrd="0" presId="urn:microsoft.com/office/officeart/2005/8/layout/vList2"/>
    <dgm:cxn modelId="{62EF1FD7-1949-43B8-A8E6-9A26C02B8B45}" type="presParOf" srcId="{4148B953-8988-4E58-B5A6-7F81561F3BB8}" destId="{0708AFAD-543E-427A-8503-80E34B65C5A5}" srcOrd="1" destOrd="0" presId="urn:microsoft.com/office/officeart/2005/8/layout/vList2"/>
    <dgm:cxn modelId="{58524639-45A0-4B77-BBF9-9B1FAA8D7494}" type="presParOf" srcId="{4148B953-8988-4E58-B5A6-7F81561F3BB8}" destId="{140CA4ED-C7EA-4523-A709-917D50F95FFE}" srcOrd="2" destOrd="0" presId="urn:microsoft.com/office/officeart/2005/8/layout/vList2"/>
    <dgm:cxn modelId="{7C933B0A-CFF0-414B-B39D-C30362071E19}" type="presParOf" srcId="{4148B953-8988-4E58-B5A6-7F81561F3BB8}" destId="{382347ED-BE2A-4F5D-B690-20DD6DD89E65}" srcOrd="3" destOrd="0" presId="urn:microsoft.com/office/officeart/2005/8/layout/vList2"/>
    <dgm:cxn modelId="{E472ADA1-4446-4167-A359-14CBC28E9375}" type="presParOf" srcId="{4148B953-8988-4E58-B5A6-7F81561F3BB8}" destId="{FDD97DF5-4AA6-4C9A-A404-30FA066B1B00}" srcOrd="4" destOrd="0" presId="urn:microsoft.com/office/officeart/2005/8/layout/vList2"/>
    <dgm:cxn modelId="{E0169616-B6E6-4AFC-AAC6-FB926EFAA448}" type="presParOf" srcId="{4148B953-8988-4E58-B5A6-7F81561F3BB8}" destId="{5629AA0E-0D78-4265-899A-D94E80893106}" srcOrd="5" destOrd="0" presId="urn:microsoft.com/office/officeart/2005/8/layout/vList2"/>
    <dgm:cxn modelId="{21779D33-9C2E-4C61-AE97-40C46BAF411A}" type="presParOf" srcId="{4148B953-8988-4E58-B5A6-7F81561F3BB8}" destId="{04BC5EFC-1E6C-4091-95F7-525CEEC62B81}"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40EF7F6-131B-4E43-A7AB-9310A0FD5DF2}" type="doc">
      <dgm:prSet loTypeId="urn:microsoft.com/office/officeart/2005/8/layout/vList2" loCatId="list" qsTypeId="urn:microsoft.com/office/officeart/2005/8/quickstyle/simple1" qsCatId="simple" csTypeId="urn:microsoft.com/office/officeart/2005/8/colors/accent4_3" csCatId="accent4" phldr="1"/>
      <dgm:spPr/>
      <dgm:t>
        <a:bodyPr/>
        <a:lstStyle/>
        <a:p>
          <a:endParaRPr lang="en-US"/>
        </a:p>
      </dgm:t>
    </dgm:pt>
    <dgm:pt modelId="{90DAF764-0B93-44A5-95B8-137C9C20C8FD}">
      <dgm:prSet phldrT="[Tekstas]" phldr="0"/>
      <dgm:spPr/>
      <dgm:t>
        <a:bodyPr/>
        <a:lstStyle/>
        <a:p>
          <a:pPr rtl="0"/>
          <a:r>
            <a:rPr lang="lt-LT" noProof="0" dirty="0"/>
            <a:t>a) Dėl itin aukštos vidutinės metinės oro temperatūros, kuri skatina oro masių kilimą. </a:t>
          </a:r>
          <a:endParaRPr lang="lt-LT" noProof="0" dirty="0">
            <a:latin typeface="Aptos Display" panose="020F0302020204030204"/>
          </a:endParaRPr>
        </a:p>
      </dgm:t>
    </dgm:pt>
    <dgm:pt modelId="{21E81920-3020-4C82-B4D6-C96A9CA8CC6D}" type="parTrans" cxnId="{699EFC6B-0689-432E-B822-1B3C5E910382}">
      <dgm:prSet/>
      <dgm:spPr/>
    </dgm:pt>
    <dgm:pt modelId="{B54569D2-DA61-4BAA-97CF-961152902CBA}" type="sibTrans" cxnId="{699EFC6B-0689-432E-B822-1B3C5E910382}">
      <dgm:prSet/>
      <dgm:spPr/>
    </dgm:pt>
    <dgm:pt modelId="{80341316-C3A3-433B-AF20-93E7722B589F}">
      <dgm:prSet phldrT="[Tekstas]" phldr="0"/>
      <dgm:spPr/>
      <dgm:t>
        <a:bodyPr/>
        <a:lstStyle/>
        <a:p>
          <a:r>
            <a:rPr lang="lt-LT" noProof="0" dirty="0"/>
            <a:t>b) Dėl palankaus reljefo ir didžiausio Lietuvoje vidutinio vėjo greičio pajūrio zonoje. </a:t>
          </a:r>
        </a:p>
      </dgm:t>
    </dgm:pt>
    <dgm:pt modelId="{DF2AD0A1-C5FB-426D-B2AF-B0CFAC2083D9}" type="parTrans" cxnId="{8FC7144D-908D-414F-ADE0-8F877B391F65}">
      <dgm:prSet/>
      <dgm:spPr/>
    </dgm:pt>
    <dgm:pt modelId="{40DC1CB6-FCC6-4C6A-ACC4-6C30B19C6DCF}" type="sibTrans" cxnId="{8FC7144D-908D-414F-ADE0-8F877B391F65}">
      <dgm:prSet/>
      <dgm:spPr/>
    </dgm:pt>
    <dgm:pt modelId="{9AA4614E-3A75-4E7D-9BC1-1530F4F1E0A2}">
      <dgm:prSet phldrT="[Tekstas]" phldr="0"/>
      <dgm:spPr/>
      <dgm:t>
        <a:bodyPr/>
        <a:lstStyle/>
        <a:p>
          <a:r>
            <a:rPr lang="lt-LT" noProof="0" dirty="0"/>
            <a:t>c) Dėl to, kad čia gausiausia miškų, kurie nukreipia vėjo srautus į turbinas. </a:t>
          </a:r>
        </a:p>
      </dgm:t>
    </dgm:pt>
    <dgm:pt modelId="{8BCBE887-3FF6-44E3-B19E-C3ED9F2C2601}" type="parTrans" cxnId="{F958E14E-0C1E-4D56-9E1C-4449B8B51BC3}">
      <dgm:prSet/>
      <dgm:spPr/>
    </dgm:pt>
    <dgm:pt modelId="{F5FD4E8D-055C-4E63-9B46-E2C9EADE397C}" type="sibTrans" cxnId="{F958E14E-0C1E-4D56-9E1C-4449B8B51BC3}">
      <dgm:prSet/>
      <dgm:spPr/>
    </dgm:pt>
    <dgm:pt modelId="{85FA13FA-AEE1-4C02-888F-FB9B384C5CC4}">
      <dgm:prSet phldrT="[Tekstas]" phldr="0"/>
      <dgm:spPr/>
      <dgm:t>
        <a:bodyPr/>
        <a:lstStyle/>
        <a:p>
          <a:r>
            <a:rPr lang="lt-LT" noProof="0" dirty="0"/>
            <a:t>d) Dėl didžiausio gyventojų tankumo, užtikrinančio nuolatinę elektros paklausą. </a:t>
          </a:r>
        </a:p>
      </dgm:t>
    </dgm:pt>
    <dgm:pt modelId="{1C8ACBC5-8851-42F0-BB27-8E0BE2E79233}" type="parTrans" cxnId="{C3EF98EF-5476-4BCA-9489-F93F9319E0D4}">
      <dgm:prSet/>
      <dgm:spPr/>
    </dgm:pt>
    <dgm:pt modelId="{9E477E5F-996A-4E2F-8656-26E1B711A2F0}" type="sibTrans" cxnId="{C3EF98EF-5476-4BCA-9489-F93F9319E0D4}">
      <dgm:prSet/>
      <dgm:spPr/>
    </dgm:pt>
    <dgm:pt modelId="{B76AFFAC-FD4E-49C7-A1EE-6918D8C3B88F}" type="pres">
      <dgm:prSet presAssocID="{240EF7F6-131B-4E43-A7AB-9310A0FD5DF2}" presName="linear" presStyleCnt="0">
        <dgm:presLayoutVars>
          <dgm:animLvl val="lvl"/>
          <dgm:resizeHandles val="exact"/>
        </dgm:presLayoutVars>
      </dgm:prSet>
      <dgm:spPr/>
    </dgm:pt>
    <dgm:pt modelId="{C7A5183D-FAB8-4146-8CE2-D1039F66E27B}" type="pres">
      <dgm:prSet presAssocID="{90DAF764-0B93-44A5-95B8-137C9C20C8FD}" presName="parentText" presStyleLbl="node1" presStyleIdx="0" presStyleCnt="4">
        <dgm:presLayoutVars>
          <dgm:chMax val="0"/>
          <dgm:bulletEnabled val="1"/>
        </dgm:presLayoutVars>
      </dgm:prSet>
      <dgm:spPr/>
    </dgm:pt>
    <dgm:pt modelId="{78814577-0164-43C3-81B1-E44A00B7D39E}" type="pres">
      <dgm:prSet presAssocID="{B54569D2-DA61-4BAA-97CF-961152902CBA}" presName="spacer" presStyleCnt="0"/>
      <dgm:spPr/>
    </dgm:pt>
    <dgm:pt modelId="{B37FAE77-D9A2-4AA7-8DB1-AD60A8CAE6D5}" type="pres">
      <dgm:prSet presAssocID="{80341316-C3A3-433B-AF20-93E7722B589F}" presName="parentText" presStyleLbl="node1" presStyleIdx="1" presStyleCnt="4">
        <dgm:presLayoutVars>
          <dgm:chMax val="0"/>
          <dgm:bulletEnabled val="1"/>
        </dgm:presLayoutVars>
      </dgm:prSet>
      <dgm:spPr/>
    </dgm:pt>
    <dgm:pt modelId="{17E1E360-27B9-4E6B-B2E1-C1C7E94C0355}" type="pres">
      <dgm:prSet presAssocID="{40DC1CB6-FCC6-4C6A-ACC4-6C30B19C6DCF}" presName="spacer" presStyleCnt="0"/>
      <dgm:spPr/>
    </dgm:pt>
    <dgm:pt modelId="{241861ED-ABC6-4342-8A97-7AC03C8B6D45}" type="pres">
      <dgm:prSet presAssocID="{9AA4614E-3A75-4E7D-9BC1-1530F4F1E0A2}" presName="parentText" presStyleLbl="node1" presStyleIdx="2" presStyleCnt="4">
        <dgm:presLayoutVars>
          <dgm:chMax val="0"/>
          <dgm:bulletEnabled val="1"/>
        </dgm:presLayoutVars>
      </dgm:prSet>
      <dgm:spPr/>
    </dgm:pt>
    <dgm:pt modelId="{DA8390C9-8C40-40C0-A552-FC1A8C11633E}" type="pres">
      <dgm:prSet presAssocID="{F5FD4E8D-055C-4E63-9B46-E2C9EADE397C}" presName="spacer" presStyleCnt="0"/>
      <dgm:spPr/>
    </dgm:pt>
    <dgm:pt modelId="{0C97D2AA-60BC-43FB-B06A-9C2BD8FF5A90}" type="pres">
      <dgm:prSet presAssocID="{85FA13FA-AEE1-4C02-888F-FB9B384C5CC4}" presName="parentText" presStyleLbl="node1" presStyleIdx="3" presStyleCnt="4">
        <dgm:presLayoutVars>
          <dgm:chMax val="0"/>
          <dgm:bulletEnabled val="1"/>
        </dgm:presLayoutVars>
      </dgm:prSet>
      <dgm:spPr/>
    </dgm:pt>
  </dgm:ptLst>
  <dgm:cxnLst>
    <dgm:cxn modelId="{EF809D16-FBCB-4CCE-9611-949EC6AB836E}" type="presOf" srcId="{90DAF764-0B93-44A5-95B8-137C9C20C8FD}" destId="{C7A5183D-FAB8-4146-8CE2-D1039F66E27B}" srcOrd="0" destOrd="0" presId="urn:microsoft.com/office/officeart/2005/8/layout/vList2"/>
    <dgm:cxn modelId="{699EFC6B-0689-432E-B822-1B3C5E910382}" srcId="{240EF7F6-131B-4E43-A7AB-9310A0FD5DF2}" destId="{90DAF764-0B93-44A5-95B8-137C9C20C8FD}" srcOrd="0" destOrd="0" parTransId="{21E81920-3020-4C82-B4D6-C96A9CA8CC6D}" sibTransId="{B54569D2-DA61-4BAA-97CF-961152902CBA}"/>
    <dgm:cxn modelId="{8FC7144D-908D-414F-ADE0-8F877B391F65}" srcId="{240EF7F6-131B-4E43-A7AB-9310A0FD5DF2}" destId="{80341316-C3A3-433B-AF20-93E7722B589F}" srcOrd="1" destOrd="0" parTransId="{DF2AD0A1-C5FB-426D-B2AF-B0CFAC2083D9}" sibTransId="{40DC1CB6-FCC6-4C6A-ACC4-6C30B19C6DCF}"/>
    <dgm:cxn modelId="{F958E14E-0C1E-4D56-9E1C-4449B8B51BC3}" srcId="{240EF7F6-131B-4E43-A7AB-9310A0FD5DF2}" destId="{9AA4614E-3A75-4E7D-9BC1-1530F4F1E0A2}" srcOrd="2" destOrd="0" parTransId="{8BCBE887-3FF6-44E3-B19E-C3ED9F2C2601}" sibTransId="{F5FD4E8D-055C-4E63-9B46-E2C9EADE397C}"/>
    <dgm:cxn modelId="{1C0E0FA1-D542-454D-87C7-B8626103C855}" type="presOf" srcId="{9AA4614E-3A75-4E7D-9BC1-1530F4F1E0A2}" destId="{241861ED-ABC6-4342-8A97-7AC03C8B6D45}" srcOrd="0" destOrd="0" presId="urn:microsoft.com/office/officeart/2005/8/layout/vList2"/>
    <dgm:cxn modelId="{F4D2F6CE-F8BC-41EE-9555-DE76D1DD7E5A}" type="presOf" srcId="{240EF7F6-131B-4E43-A7AB-9310A0FD5DF2}" destId="{B76AFFAC-FD4E-49C7-A1EE-6918D8C3B88F}" srcOrd="0" destOrd="0" presId="urn:microsoft.com/office/officeart/2005/8/layout/vList2"/>
    <dgm:cxn modelId="{9A4572E0-E49B-4337-8209-75108CD8C743}" type="presOf" srcId="{85FA13FA-AEE1-4C02-888F-FB9B384C5CC4}" destId="{0C97D2AA-60BC-43FB-B06A-9C2BD8FF5A90}" srcOrd="0" destOrd="0" presId="urn:microsoft.com/office/officeart/2005/8/layout/vList2"/>
    <dgm:cxn modelId="{C3EF98EF-5476-4BCA-9489-F93F9319E0D4}" srcId="{240EF7F6-131B-4E43-A7AB-9310A0FD5DF2}" destId="{85FA13FA-AEE1-4C02-888F-FB9B384C5CC4}" srcOrd="3" destOrd="0" parTransId="{1C8ACBC5-8851-42F0-BB27-8E0BE2E79233}" sibTransId="{9E477E5F-996A-4E2F-8656-26E1B711A2F0}"/>
    <dgm:cxn modelId="{38F9BDF4-F756-4BC3-AADE-4894012A8D94}" type="presOf" srcId="{80341316-C3A3-433B-AF20-93E7722B589F}" destId="{B37FAE77-D9A2-4AA7-8DB1-AD60A8CAE6D5}" srcOrd="0" destOrd="0" presId="urn:microsoft.com/office/officeart/2005/8/layout/vList2"/>
    <dgm:cxn modelId="{0095A175-6006-430C-A9F5-E2B2F77D0547}" type="presParOf" srcId="{B76AFFAC-FD4E-49C7-A1EE-6918D8C3B88F}" destId="{C7A5183D-FAB8-4146-8CE2-D1039F66E27B}" srcOrd="0" destOrd="0" presId="urn:microsoft.com/office/officeart/2005/8/layout/vList2"/>
    <dgm:cxn modelId="{C4E3B7F2-B91A-4E61-B09B-1B771C44BC70}" type="presParOf" srcId="{B76AFFAC-FD4E-49C7-A1EE-6918D8C3B88F}" destId="{78814577-0164-43C3-81B1-E44A00B7D39E}" srcOrd="1" destOrd="0" presId="urn:microsoft.com/office/officeart/2005/8/layout/vList2"/>
    <dgm:cxn modelId="{E78F71A5-6BAC-4FC0-8F42-B4C57FF1D728}" type="presParOf" srcId="{B76AFFAC-FD4E-49C7-A1EE-6918D8C3B88F}" destId="{B37FAE77-D9A2-4AA7-8DB1-AD60A8CAE6D5}" srcOrd="2" destOrd="0" presId="urn:microsoft.com/office/officeart/2005/8/layout/vList2"/>
    <dgm:cxn modelId="{189292CD-9626-46CC-BC24-C9B71F9E3447}" type="presParOf" srcId="{B76AFFAC-FD4E-49C7-A1EE-6918D8C3B88F}" destId="{17E1E360-27B9-4E6B-B2E1-C1C7E94C0355}" srcOrd="3" destOrd="0" presId="urn:microsoft.com/office/officeart/2005/8/layout/vList2"/>
    <dgm:cxn modelId="{FBDEC2BE-5034-42DD-99E0-56B04C228CE6}" type="presParOf" srcId="{B76AFFAC-FD4E-49C7-A1EE-6918D8C3B88F}" destId="{241861ED-ABC6-4342-8A97-7AC03C8B6D45}" srcOrd="4" destOrd="0" presId="urn:microsoft.com/office/officeart/2005/8/layout/vList2"/>
    <dgm:cxn modelId="{E4913305-EA5D-47F1-B699-03AA9F9A1BD9}" type="presParOf" srcId="{B76AFFAC-FD4E-49C7-A1EE-6918D8C3B88F}" destId="{DA8390C9-8C40-40C0-A552-FC1A8C11633E}" srcOrd="5" destOrd="0" presId="urn:microsoft.com/office/officeart/2005/8/layout/vList2"/>
    <dgm:cxn modelId="{0526CA2A-496C-4B31-AF38-142F71999D16}" type="presParOf" srcId="{B76AFFAC-FD4E-49C7-A1EE-6918D8C3B88F}" destId="{0C97D2AA-60BC-43FB-B06A-9C2BD8FF5A9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413CF4-31CF-4946-80F7-77D27B422FCE}">
      <dsp:nvSpPr>
        <dsp:cNvPr id="0" name=""/>
        <dsp:cNvSpPr/>
      </dsp:nvSpPr>
      <dsp:spPr>
        <a:xfrm>
          <a:off x="0" y="37268"/>
          <a:ext cx="10515600" cy="982800"/>
        </a:xfrm>
        <a:prstGeom prst="roundRect">
          <a:avLst/>
        </a:prstGeom>
        <a:solidFill>
          <a:schemeClr val="accent4">
            <a:shade val="80000"/>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rtl="0">
            <a:lnSpc>
              <a:spcPct val="90000"/>
            </a:lnSpc>
            <a:spcBef>
              <a:spcPct val="0"/>
            </a:spcBef>
            <a:spcAft>
              <a:spcPct val="35000"/>
            </a:spcAft>
            <a:buNone/>
          </a:pPr>
          <a:r>
            <a:rPr lang="lt-LT" sz="4000" kern="1200" noProof="0" dirty="0"/>
            <a:t>a) Kilometrai per valandą (km/h) </a:t>
          </a:r>
          <a:endParaRPr lang="lt-LT" sz="4000" kern="1200" noProof="0" dirty="0">
            <a:latin typeface="Aptos Display" panose="020F0302020204030204"/>
          </a:endParaRPr>
        </a:p>
      </dsp:txBody>
      <dsp:txXfrm>
        <a:off x="47976" y="85244"/>
        <a:ext cx="10419648" cy="886848"/>
      </dsp:txXfrm>
    </dsp:sp>
    <dsp:sp modelId="{5E4298B6-30C9-4D2C-AC66-F59EF5627693}">
      <dsp:nvSpPr>
        <dsp:cNvPr id="0" name=""/>
        <dsp:cNvSpPr/>
      </dsp:nvSpPr>
      <dsp:spPr>
        <a:xfrm>
          <a:off x="0" y="1135269"/>
          <a:ext cx="10515600" cy="982800"/>
        </a:xfrm>
        <a:prstGeom prst="roundRect">
          <a:avLst/>
        </a:prstGeom>
        <a:solidFill>
          <a:schemeClr val="accent4">
            <a:shade val="80000"/>
            <a:hueOff val="176082"/>
            <a:satOff val="-10086"/>
            <a:lumOff val="1118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lt-LT" sz="4000" kern="1200" noProof="0" dirty="0"/>
            <a:t>b) Mazgai </a:t>
          </a:r>
        </a:p>
      </dsp:txBody>
      <dsp:txXfrm>
        <a:off x="47976" y="1183245"/>
        <a:ext cx="10419648" cy="886848"/>
      </dsp:txXfrm>
    </dsp:sp>
    <dsp:sp modelId="{AE88860E-21F3-4071-907D-56F0707F7C2C}">
      <dsp:nvSpPr>
        <dsp:cNvPr id="0" name=""/>
        <dsp:cNvSpPr/>
      </dsp:nvSpPr>
      <dsp:spPr>
        <a:xfrm>
          <a:off x="0" y="2233269"/>
          <a:ext cx="10515600" cy="982800"/>
        </a:xfrm>
        <a:prstGeom prst="roundRect">
          <a:avLst/>
        </a:prstGeom>
        <a:solidFill>
          <a:schemeClr val="accent4">
            <a:shade val="80000"/>
            <a:hueOff val="352164"/>
            <a:satOff val="-20172"/>
            <a:lumOff val="2236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lt-LT" sz="4000" kern="1200" noProof="0" dirty="0"/>
            <a:t>c) Metrai per sekundė (m/s) </a:t>
          </a:r>
        </a:p>
      </dsp:txBody>
      <dsp:txXfrm>
        <a:off x="47976" y="2281245"/>
        <a:ext cx="10419648" cy="886848"/>
      </dsp:txXfrm>
    </dsp:sp>
    <dsp:sp modelId="{8B8F81C0-F3BD-4EFC-9EF8-684DD2CF972E}">
      <dsp:nvSpPr>
        <dsp:cNvPr id="0" name=""/>
        <dsp:cNvSpPr/>
      </dsp:nvSpPr>
      <dsp:spPr>
        <a:xfrm>
          <a:off x="0" y="3331269"/>
          <a:ext cx="10515600" cy="982800"/>
        </a:xfrm>
        <a:prstGeom prst="roundRect">
          <a:avLst/>
        </a:prstGeom>
        <a:solidFill>
          <a:schemeClr val="accent4">
            <a:shade val="80000"/>
            <a:hueOff val="528246"/>
            <a:satOff val="-30258"/>
            <a:lumOff val="3354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lt-LT" sz="4000" kern="1200" noProof="0" dirty="0"/>
            <a:t>d) Balai </a:t>
          </a:r>
        </a:p>
      </dsp:txBody>
      <dsp:txXfrm>
        <a:off x="47976" y="3379245"/>
        <a:ext cx="10419648" cy="8868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1952CC-C670-474E-8071-7D1FF189E9A1}">
      <dsp:nvSpPr>
        <dsp:cNvPr id="0" name=""/>
        <dsp:cNvSpPr/>
      </dsp:nvSpPr>
      <dsp:spPr>
        <a:xfrm>
          <a:off x="0" y="732248"/>
          <a:ext cx="10515600" cy="663389"/>
        </a:xfrm>
        <a:prstGeom prst="roundRect">
          <a:avLst/>
        </a:prstGeom>
        <a:gradFill rotWithShape="0">
          <a:gsLst>
            <a:gs pos="0">
              <a:schemeClr val="accent4">
                <a:shade val="80000"/>
                <a:hueOff val="0"/>
                <a:satOff val="0"/>
                <a:lumOff val="0"/>
                <a:alphaOff val="0"/>
                <a:satMod val="103000"/>
                <a:lumMod val="102000"/>
                <a:tint val="94000"/>
              </a:schemeClr>
            </a:gs>
            <a:gs pos="50000">
              <a:schemeClr val="accent4">
                <a:shade val="80000"/>
                <a:hueOff val="0"/>
                <a:satOff val="0"/>
                <a:lumOff val="0"/>
                <a:alphaOff val="0"/>
                <a:satMod val="110000"/>
                <a:lumMod val="100000"/>
                <a:shade val="100000"/>
              </a:schemeClr>
            </a:gs>
            <a:gs pos="100000">
              <a:schemeClr val="accent4">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rtl="0">
            <a:lnSpc>
              <a:spcPct val="90000"/>
            </a:lnSpc>
            <a:spcBef>
              <a:spcPct val="0"/>
            </a:spcBef>
            <a:spcAft>
              <a:spcPct val="35000"/>
            </a:spcAft>
            <a:buNone/>
          </a:pPr>
          <a:r>
            <a:rPr lang="lt-LT" sz="2700" kern="1200" noProof="0" dirty="0"/>
            <a:t>a) Nes paplūdimys arčiau jūros ir ten veda stipresnis magneto laukas </a:t>
          </a:r>
          <a:endParaRPr lang="lt-LT" sz="2700" kern="1200" noProof="0" dirty="0">
            <a:latin typeface="Aptos Display" panose="020F0302020204030204"/>
          </a:endParaRPr>
        </a:p>
      </dsp:txBody>
      <dsp:txXfrm>
        <a:off x="32384" y="764632"/>
        <a:ext cx="10450832" cy="598621"/>
      </dsp:txXfrm>
    </dsp:sp>
    <dsp:sp modelId="{2E5DC8F1-3915-4F7F-9B0D-59D35C10F526}">
      <dsp:nvSpPr>
        <dsp:cNvPr id="0" name=""/>
        <dsp:cNvSpPr/>
      </dsp:nvSpPr>
      <dsp:spPr>
        <a:xfrm>
          <a:off x="0" y="1473398"/>
          <a:ext cx="10515600" cy="663389"/>
        </a:xfrm>
        <a:prstGeom prst="roundRect">
          <a:avLst/>
        </a:prstGeom>
        <a:gradFill rotWithShape="0">
          <a:gsLst>
            <a:gs pos="0">
              <a:schemeClr val="accent4">
                <a:shade val="80000"/>
                <a:hueOff val="176082"/>
                <a:satOff val="-10086"/>
                <a:lumOff val="11180"/>
                <a:alphaOff val="0"/>
                <a:satMod val="103000"/>
                <a:lumMod val="102000"/>
                <a:tint val="94000"/>
              </a:schemeClr>
            </a:gs>
            <a:gs pos="50000">
              <a:schemeClr val="accent4">
                <a:shade val="80000"/>
                <a:hueOff val="176082"/>
                <a:satOff val="-10086"/>
                <a:lumOff val="11180"/>
                <a:alphaOff val="0"/>
                <a:satMod val="110000"/>
                <a:lumMod val="100000"/>
                <a:shade val="100000"/>
              </a:schemeClr>
            </a:gs>
            <a:gs pos="100000">
              <a:schemeClr val="accent4">
                <a:shade val="80000"/>
                <a:hueOff val="176082"/>
                <a:satOff val="-10086"/>
                <a:lumOff val="1118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lt-LT" sz="2700" kern="1200" noProof="0" dirty="0"/>
            <a:t>b) Nes atviroje vietoje nėra trinties kliūčių </a:t>
          </a:r>
        </a:p>
      </dsp:txBody>
      <dsp:txXfrm>
        <a:off x="32384" y="1505782"/>
        <a:ext cx="10450832" cy="598621"/>
      </dsp:txXfrm>
    </dsp:sp>
    <dsp:sp modelId="{8EA98CAA-F9B8-4C40-8D86-82705F532F5B}">
      <dsp:nvSpPr>
        <dsp:cNvPr id="0" name=""/>
        <dsp:cNvSpPr/>
      </dsp:nvSpPr>
      <dsp:spPr>
        <a:xfrm>
          <a:off x="0" y="2214549"/>
          <a:ext cx="10515600" cy="663389"/>
        </a:xfrm>
        <a:prstGeom prst="roundRect">
          <a:avLst/>
        </a:prstGeom>
        <a:gradFill rotWithShape="0">
          <a:gsLst>
            <a:gs pos="0">
              <a:schemeClr val="accent4">
                <a:shade val="80000"/>
                <a:hueOff val="352164"/>
                <a:satOff val="-20172"/>
                <a:lumOff val="22361"/>
                <a:alphaOff val="0"/>
                <a:satMod val="103000"/>
                <a:lumMod val="102000"/>
                <a:tint val="94000"/>
              </a:schemeClr>
            </a:gs>
            <a:gs pos="50000">
              <a:schemeClr val="accent4">
                <a:shade val="80000"/>
                <a:hueOff val="352164"/>
                <a:satOff val="-20172"/>
                <a:lumOff val="22361"/>
                <a:alphaOff val="0"/>
                <a:satMod val="110000"/>
                <a:lumMod val="100000"/>
                <a:shade val="100000"/>
              </a:schemeClr>
            </a:gs>
            <a:gs pos="100000">
              <a:schemeClr val="accent4">
                <a:shade val="80000"/>
                <a:hueOff val="352164"/>
                <a:satOff val="-20172"/>
                <a:lumOff val="223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lt-LT" sz="2700" kern="1200" noProof="0" dirty="0"/>
            <a:t>c) Nes paplūdimio </a:t>
          </a:r>
          <a:r>
            <a:rPr lang="lt-LT" sz="2700" kern="1200" noProof="0" dirty="0" err="1"/>
            <a:t>smelys</a:t>
          </a:r>
          <a:r>
            <a:rPr lang="lt-LT" sz="2700" kern="1200" noProof="0" dirty="0"/>
            <a:t> suverčia vėja </a:t>
          </a:r>
        </a:p>
      </dsp:txBody>
      <dsp:txXfrm>
        <a:off x="32384" y="2246933"/>
        <a:ext cx="10450832" cy="598621"/>
      </dsp:txXfrm>
    </dsp:sp>
    <dsp:sp modelId="{27CDE38C-B61D-469D-A9B2-3491546AA0D6}">
      <dsp:nvSpPr>
        <dsp:cNvPr id="0" name=""/>
        <dsp:cNvSpPr/>
      </dsp:nvSpPr>
      <dsp:spPr>
        <a:xfrm>
          <a:off x="0" y="2955699"/>
          <a:ext cx="10515600" cy="663389"/>
        </a:xfrm>
        <a:prstGeom prst="roundRect">
          <a:avLst/>
        </a:prstGeom>
        <a:gradFill rotWithShape="0">
          <a:gsLst>
            <a:gs pos="0">
              <a:schemeClr val="accent4">
                <a:shade val="80000"/>
                <a:hueOff val="528246"/>
                <a:satOff val="-30258"/>
                <a:lumOff val="33541"/>
                <a:alphaOff val="0"/>
                <a:satMod val="103000"/>
                <a:lumMod val="102000"/>
                <a:tint val="94000"/>
              </a:schemeClr>
            </a:gs>
            <a:gs pos="50000">
              <a:schemeClr val="accent4">
                <a:shade val="80000"/>
                <a:hueOff val="528246"/>
                <a:satOff val="-30258"/>
                <a:lumOff val="33541"/>
                <a:alphaOff val="0"/>
                <a:satMod val="110000"/>
                <a:lumMod val="100000"/>
                <a:shade val="100000"/>
              </a:schemeClr>
            </a:gs>
            <a:gs pos="100000">
              <a:schemeClr val="accent4">
                <a:shade val="80000"/>
                <a:hueOff val="528246"/>
                <a:satOff val="-30258"/>
                <a:lumOff val="335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lt-LT" sz="2700" kern="1200" noProof="0" dirty="0"/>
            <a:t>d) Nes miestelyje vėją absorbuoja betono stoge </a:t>
          </a:r>
        </a:p>
      </dsp:txBody>
      <dsp:txXfrm>
        <a:off x="32384" y="2988083"/>
        <a:ext cx="10450832" cy="5986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3588AA-8635-4CB7-ADAD-10E1C5663F54}">
      <dsp:nvSpPr>
        <dsp:cNvPr id="0" name=""/>
        <dsp:cNvSpPr/>
      </dsp:nvSpPr>
      <dsp:spPr>
        <a:xfrm>
          <a:off x="0" y="75737"/>
          <a:ext cx="10356851" cy="1113840"/>
        </a:xfrm>
        <a:prstGeom prst="roundRect">
          <a:avLst/>
        </a:prstGeom>
        <a:solidFill>
          <a:schemeClr val="accent4">
            <a:shade val="80000"/>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rtl="0">
            <a:lnSpc>
              <a:spcPct val="90000"/>
            </a:lnSpc>
            <a:spcBef>
              <a:spcPct val="0"/>
            </a:spcBef>
            <a:spcAft>
              <a:spcPct val="35000"/>
            </a:spcAft>
            <a:buNone/>
          </a:pPr>
          <a:r>
            <a:rPr lang="lt-LT" sz="2800" kern="1200" noProof="0" dirty="0"/>
            <a:t>a) Nuolatiniai pasatai, pučiantys tarp aukštų pastatų ištisus metus.     </a:t>
          </a:r>
          <a:endParaRPr lang="lt-LT" sz="2800" kern="1200" noProof="0" dirty="0">
            <a:latin typeface="Aptos Display" panose="020F0302020204030204"/>
          </a:endParaRPr>
        </a:p>
      </dsp:txBody>
      <dsp:txXfrm>
        <a:off x="54373" y="130110"/>
        <a:ext cx="10248105" cy="1005094"/>
      </dsp:txXfrm>
    </dsp:sp>
    <dsp:sp modelId="{3DC40D3C-0280-4BE4-B12F-76C7DCB9F926}">
      <dsp:nvSpPr>
        <dsp:cNvPr id="0" name=""/>
        <dsp:cNvSpPr/>
      </dsp:nvSpPr>
      <dsp:spPr>
        <a:xfrm>
          <a:off x="0" y="1270217"/>
          <a:ext cx="10356851" cy="1113840"/>
        </a:xfrm>
        <a:prstGeom prst="roundRect">
          <a:avLst/>
        </a:prstGeom>
        <a:solidFill>
          <a:schemeClr val="accent4">
            <a:shade val="80000"/>
            <a:hueOff val="176082"/>
            <a:satOff val="-10086"/>
            <a:lumOff val="1118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lt-LT" sz="2800" kern="1200" noProof="0" dirty="0"/>
            <a:t>b)Stiprūs ciklonai, susidarantys dėl didelio asfalto kiekio gatvėse </a:t>
          </a:r>
        </a:p>
      </dsp:txBody>
      <dsp:txXfrm>
        <a:off x="54373" y="1324590"/>
        <a:ext cx="10248105" cy="1005094"/>
      </dsp:txXfrm>
    </dsp:sp>
    <dsp:sp modelId="{14F2E0C8-2780-4796-98E8-FC300FF7B0F7}">
      <dsp:nvSpPr>
        <dsp:cNvPr id="0" name=""/>
        <dsp:cNvSpPr/>
      </dsp:nvSpPr>
      <dsp:spPr>
        <a:xfrm>
          <a:off x="0" y="2464697"/>
          <a:ext cx="10356851" cy="1113840"/>
        </a:xfrm>
        <a:prstGeom prst="roundRect">
          <a:avLst/>
        </a:prstGeom>
        <a:solidFill>
          <a:schemeClr val="accent4">
            <a:shade val="80000"/>
            <a:hueOff val="352164"/>
            <a:satOff val="-20172"/>
            <a:lumOff val="2236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lt-LT" sz="2800" kern="1200" noProof="0" dirty="0"/>
            <a:t>c)Miesto brizai ir sustiprėję srautai dėl „kanjono efekto“ tarp pastatų. </a:t>
          </a:r>
        </a:p>
      </dsp:txBody>
      <dsp:txXfrm>
        <a:off x="54373" y="2519070"/>
        <a:ext cx="10248105" cy="1005094"/>
      </dsp:txXfrm>
    </dsp:sp>
    <dsp:sp modelId="{1584435F-25CE-4B16-BC16-CCBDC6992B39}">
      <dsp:nvSpPr>
        <dsp:cNvPr id="0" name=""/>
        <dsp:cNvSpPr/>
      </dsp:nvSpPr>
      <dsp:spPr>
        <a:xfrm>
          <a:off x="0" y="3659177"/>
          <a:ext cx="10356851" cy="1113840"/>
        </a:xfrm>
        <a:prstGeom prst="roundRect">
          <a:avLst/>
        </a:prstGeom>
        <a:solidFill>
          <a:schemeClr val="accent4">
            <a:shade val="80000"/>
            <a:hueOff val="528246"/>
            <a:satOff val="-30258"/>
            <a:lumOff val="3354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lt-LT" sz="2800" kern="1200" noProof="0" dirty="0"/>
            <a:t>d) Tik vertikalios oro srovės, kylančios iš požeminių komunikacijų. </a:t>
          </a:r>
        </a:p>
      </dsp:txBody>
      <dsp:txXfrm>
        <a:off x="54373" y="3713550"/>
        <a:ext cx="10248105" cy="10050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6618C9-B9A0-4A2E-9323-64FDABEDE5D8}">
      <dsp:nvSpPr>
        <dsp:cNvPr id="0" name=""/>
        <dsp:cNvSpPr/>
      </dsp:nvSpPr>
      <dsp:spPr>
        <a:xfrm>
          <a:off x="0" y="31779"/>
          <a:ext cx="10515600" cy="983384"/>
        </a:xfrm>
        <a:prstGeom prst="roundRect">
          <a:avLst/>
        </a:prstGeom>
        <a:solidFill>
          <a:schemeClr val="accent4">
            <a:shade val="80000"/>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rtl="0">
            <a:lnSpc>
              <a:spcPct val="90000"/>
            </a:lnSpc>
            <a:spcBef>
              <a:spcPct val="0"/>
            </a:spcBef>
            <a:spcAft>
              <a:spcPct val="35000"/>
            </a:spcAft>
            <a:buNone/>
          </a:pPr>
          <a:r>
            <a:rPr lang="lt-LT" sz="4100" kern="1200" noProof="0" dirty="0">
              <a:latin typeface="Calibri"/>
              <a:ea typeface="Calibri"/>
              <a:cs typeface="Calibri"/>
            </a:rPr>
            <a:t>a) 2 kartus </a:t>
          </a:r>
        </a:p>
      </dsp:txBody>
      <dsp:txXfrm>
        <a:off x="48005" y="79784"/>
        <a:ext cx="10419590" cy="887374"/>
      </dsp:txXfrm>
    </dsp:sp>
    <dsp:sp modelId="{0E99609E-693D-44B9-BA63-260CC6DE3F71}">
      <dsp:nvSpPr>
        <dsp:cNvPr id="0" name=""/>
        <dsp:cNvSpPr/>
      </dsp:nvSpPr>
      <dsp:spPr>
        <a:xfrm>
          <a:off x="0" y="1133244"/>
          <a:ext cx="10515600" cy="983384"/>
        </a:xfrm>
        <a:prstGeom prst="roundRect">
          <a:avLst/>
        </a:prstGeom>
        <a:solidFill>
          <a:schemeClr val="accent4">
            <a:shade val="80000"/>
            <a:hueOff val="176082"/>
            <a:satOff val="-10086"/>
            <a:lumOff val="1118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lt-LT" sz="4100" kern="1200" noProof="0" dirty="0">
              <a:latin typeface="Calibri"/>
              <a:ea typeface="Calibri"/>
              <a:cs typeface="Calibri"/>
            </a:rPr>
            <a:t>b) 4 kartus </a:t>
          </a:r>
        </a:p>
      </dsp:txBody>
      <dsp:txXfrm>
        <a:off x="48005" y="1181249"/>
        <a:ext cx="10419590" cy="887374"/>
      </dsp:txXfrm>
    </dsp:sp>
    <dsp:sp modelId="{0FC1747E-A225-4936-BA54-737D93CCEAB6}">
      <dsp:nvSpPr>
        <dsp:cNvPr id="0" name=""/>
        <dsp:cNvSpPr/>
      </dsp:nvSpPr>
      <dsp:spPr>
        <a:xfrm>
          <a:off x="0" y="2234709"/>
          <a:ext cx="10515600" cy="983384"/>
        </a:xfrm>
        <a:prstGeom prst="roundRect">
          <a:avLst/>
        </a:prstGeom>
        <a:solidFill>
          <a:schemeClr val="accent4">
            <a:shade val="80000"/>
            <a:hueOff val="352164"/>
            <a:satOff val="-20172"/>
            <a:lumOff val="2236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lt-LT" sz="4100" kern="1200" noProof="0" dirty="0">
              <a:latin typeface="Calibri"/>
              <a:ea typeface="Calibri"/>
              <a:cs typeface="Calibri"/>
            </a:rPr>
            <a:t>c) 8 kartus </a:t>
          </a:r>
        </a:p>
      </dsp:txBody>
      <dsp:txXfrm>
        <a:off x="48005" y="2282714"/>
        <a:ext cx="10419590" cy="887374"/>
      </dsp:txXfrm>
    </dsp:sp>
    <dsp:sp modelId="{1CC89ED4-0D42-4A19-95F2-2E3FD49BA53F}">
      <dsp:nvSpPr>
        <dsp:cNvPr id="0" name=""/>
        <dsp:cNvSpPr/>
      </dsp:nvSpPr>
      <dsp:spPr>
        <a:xfrm>
          <a:off x="0" y="3336174"/>
          <a:ext cx="10515600" cy="983384"/>
        </a:xfrm>
        <a:prstGeom prst="roundRect">
          <a:avLst/>
        </a:prstGeom>
        <a:solidFill>
          <a:schemeClr val="accent4">
            <a:shade val="80000"/>
            <a:hueOff val="528246"/>
            <a:satOff val="-30258"/>
            <a:lumOff val="33541"/>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lt-LT" sz="4100" kern="1200" noProof="0" dirty="0">
              <a:latin typeface="Calibri"/>
              <a:ea typeface="Calibri"/>
              <a:cs typeface="Calibri"/>
            </a:rPr>
            <a:t>d) 16 kartų</a:t>
          </a:r>
        </a:p>
      </dsp:txBody>
      <dsp:txXfrm>
        <a:off x="48005" y="3384179"/>
        <a:ext cx="10419590" cy="8873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992E2D-57E5-4A32-AD37-1E79A4DDD181}">
      <dsp:nvSpPr>
        <dsp:cNvPr id="0" name=""/>
        <dsp:cNvSpPr/>
      </dsp:nvSpPr>
      <dsp:spPr>
        <a:xfrm>
          <a:off x="0" y="71959"/>
          <a:ext cx="10515600" cy="998156"/>
        </a:xfrm>
        <a:prstGeom prst="roundRect">
          <a:avLst/>
        </a:prstGeom>
        <a:solidFill>
          <a:schemeClr val="accent4">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lt-LT" sz="2500" kern="1200" noProof="0" dirty="0"/>
            <a:t>a) Instrumentiniais greičio matavimais</a:t>
          </a:r>
        </a:p>
      </dsp:txBody>
      <dsp:txXfrm>
        <a:off x="48726" y="120685"/>
        <a:ext cx="10418148" cy="900704"/>
      </dsp:txXfrm>
    </dsp:sp>
    <dsp:sp modelId="{92114FFE-715B-4698-87D3-D84559C8A67F}">
      <dsp:nvSpPr>
        <dsp:cNvPr id="0" name=""/>
        <dsp:cNvSpPr/>
      </dsp:nvSpPr>
      <dsp:spPr>
        <a:xfrm>
          <a:off x="0" y="1142115"/>
          <a:ext cx="10515600" cy="998156"/>
        </a:xfrm>
        <a:prstGeom prst="roundRect">
          <a:avLst/>
        </a:prstGeom>
        <a:solidFill>
          <a:schemeClr val="accent4">
            <a:shade val="80000"/>
            <a:hueOff val="176082"/>
            <a:satOff val="-10086"/>
            <a:lumOff val="1118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lt-LT" sz="2500" kern="1200" noProof="0" dirty="0"/>
            <a:t>b) Vizualiais aplinkos pokyčiu </a:t>
          </a:r>
          <a:r>
            <a:rPr lang="lt-LT" sz="2500" kern="1200" noProof="0" dirty="0" err="1"/>
            <a:t>stebejimais</a:t>
          </a:r>
          <a:r>
            <a:rPr lang="lt-LT" sz="2500" kern="1200" noProof="0" dirty="0"/>
            <a:t> (</a:t>
          </a:r>
          <a:r>
            <a:rPr lang="lt-LT" sz="2500" kern="1200" noProof="0" dirty="0" err="1"/>
            <a:t>mediuciojimas</a:t>
          </a:r>
          <a:r>
            <a:rPr lang="lt-LT" sz="2500" kern="1200" noProof="0" dirty="0"/>
            <a:t>, bangos, šakeliu judesys)</a:t>
          </a:r>
        </a:p>
      </dsp:txBody>
      <dsp:txXfrm>
        <a:off x="48726" y="1190841"/>
        <a:ext cx="10418148" cy="900704"/>
      </dsp:txXfrm>
    </dsp:sp>
    <dsp:sp modelId="{EED9D7C3-9B9D-4E11-B247-8488837A3FBC}">
      <dsp:nvSpPr>
        <dsp:cNvPr id="0" name=""/>
        <dsp:cNvSpPr/>
      </dsp:nvSpPr>
      <dsp:spPr>
        <a:xfrm>
          <a:off x="0" y="2212272"/>
          <a:ext cx="10515600" cy="998156"/>
        </a:xfrm>
        <a:prstGeom prst="roundRect">
          <a:avLst/>
        </a:prstGeom>
        <a:solidFill>
          <a:schemeClr val="accent4">
            <a:shade val="80000"/>
            <a:hueOff val="352164"/>
            <a:satOff val="-20172"/>
            <a:lumOff val="223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lt-LT" sz="2500" kern="1200" noProof="0" dirty="0"/>
            <a:t>c) Temperatūros skirtumais</a:t>
          </a:r>
        </a:p>
      </dsp:txBody>
      <dsp:txXfrm>
        <a:off x="48726" y="2260998"/>
        <a:ext cx="10418148" cy="900704"/>
      </dsp:txXfrm>
    </dsp:sp>
    <dsp:sp modelId="{39D348B3-8034-4CBD-BFCE-86E891F802BF}">
      <dsp:nvSpPr>
        <dsp:cNvPr id="0" name=""/>
        <dsp:cNvSpPr/>
      </dsp:nvSpPr>
      <dsp:spPr>
        <a:xfrm>
          <a:off x="0" y="3282428"/>
          <a:ext cx="10515600" cy="998156"/>
        </a:xfrm>
        <a:prstGeom prst="roundRect">
          <a:avLst/>
        </a:prstGeom>
        <a:solidFill>
          <a:schemeClr val="accent4">
            <a:shade val="80000"/>
            <a:hueOff val="528246"/>
            <a:satOff val="-30258"/>
            <a:lumOff val="3354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lt-LT" sz="2500" kern="1200" noProof="0" dirty="0"/>
            <a:t>d) Kritulių kiekių</a:t>
          </a:r>
        </a:p>
      </dsp:txBody>
      <dsp:txXfrm>
        <a:off x="48726" y="3331154"/>
        <a:ext cx="10418148" cy="9007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BDD340-BBC4-4304-AB9D-F0AD036208FE}">
      <dsp:nvSpPr>
        <dsp:cNvPr id="0" name=""/>
        <dsp:cNvSpPr/>
      </dsp:nvSpPr>
      <dsp:spPr>
        <a:xfrm>
          <a:off x="0" y="37268"/>
          <a:ext cx="10515600" cy="982800"/>
        </a:xfrm>
        <a:prstGeom prst="roundRect">
          <a:avLst/>
        </a:prstGeom>
        <a:solidFill>
          <a:schemeClr val="accent4">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rtl="0">
            <a:lnSpc>
              <a:spcPct val="90000"/>
            </a:lnSpc>
            <a:spcBef>
              <a:spcPct val="0"/>
            </a:spcBef>
            <a:spcAft>
              <a:spcPct val="35000"/>
            </a:spcAft>
            <a:buNone/>
          </a:pPr>
          <a:r>
            <a:rPr lang="lt-LT" sz="4000" kern="1200" noProof="0" dirty="0"/>
            <a:t>a) Apie 1–2 m/s </a:t>
          </a:r>
          <a:endParaRPr lang="lt-LT" sz="4000" kern="1200" noProof="0" dirty="0">
            <a:latin typeface="Aptos Display" panose="020F0302020204030204"/>
          </a:endParaRPr>
        </a:p>
      </dsp:txBody>
      <dsp:txXfrm>
        <a:off x="47976" y="85244"/>
        <a:ext cx="10419648" cy="886848"/>
      </dsp:txXfrm>
    </dsp:sp>
    <dsp:sp modelId="{6111EC6B-26B9-45A5-B4E6-9F68B9367DBF}">
      <dsp:nvSpPr>
        <dsp:cNvPr id="0" name=""/>
        <dsp:cNvSpPr/>
      </dsp:nvSpPr>
      <dsp:spPr>
        <a:xfrm>
          <a:off x="0" y="1135269"/>
          <a:ext cx="10515600" cy="982800"/>
        </a:xfrm>
        <a:prstGeom prst="roundRect">
          <a:avLst/>
        </a:prstGeom>
        <a:solidFill>
          <a:schemeClr val="accent4">
            <a:shade val="80000"/>
            <a:hueOff val="176082"/>
            <a:satOff val="-10086"/>
            <a:lumOff val="1118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lt-LT" sz="4000" kern="1200" noProof="0" dirty="0"/>
            <a:t>b) Apie 5–5,5 m/s </a:t>
          </a:r>
        </a:p>
      </dsp:txBody>
      <dsp:txXfrm>
        <a:off x="47976" y="1183245"/>
        <a:ext cx="10419648" cy="886848"/>
      </dsp:txXfrm>
    </dsp:sp>
    <dsp:sp modelId="{C1CAE80D-2B0D-4BFD-9931-EBE75348B2C3}">
      <dsp:nvSpPr>
        <dsp:cNvPr id="0" name=""/>
        <dsp:cNvSpPr/>
      </dsp:nvSpPr>
      <dsp:spPr>
        <a:xfrm>
          <a:off x="0" y="2233269"/>
          <a:ext cx="10515600" cy="982800"/>
        </a:xfrm>
        <a:prstGeom prst="roundRect">
          <a:avLst/>
        </a:prstGeom>
        <a:solidFill>
          <a:schemeClr val="accent4">
            <a:shade val="80000"/>
            <a:hueOff val="352164"/>
            <a:satOff val="-20172"/>
            <a:lumOff val="223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lt-LT" sz="4000" kern="1200" noProof="0" dirty="0"/>
            <a:t>c) Apie 12–15 m/s </a:t>
          </a:r>
        </a:p>
      </dsp:txBody>
      <dsp:txXfrm>
        <a:off x="47976" y="2281245"/>
        <a:ext cx="10419648" cy="886848"/>
      </dsp:txXfrm>
    </dsp:sp>
    <dsp:sp modelId="{9029463A-B3A8-4652-BCEC-292023FC26F2}">
      <dsp:nvSpPr>
        <dsp:cNvPr id="0" name=""/>
        <dsp:cNvSpPr/>
      </dsp:nvSpPr>
      <dsp:spPr>
        <a:xfrm>
          <a:off x="0" y="3331269"/>
          <a:ext cx="10515600" cy="982800"/>
        </a:xfrm>
        <a:prstGeom prst="roundRect">
          <a:avLst/>
        </a:prstGeom>
        <a:solidFill>
          <a:schemeClr val="accent4">
            <a:shade val="80000"/>
            <a:hueOff val="528246"/>
            <a:satOff val="-30258"/>
            <a:lumOff val="3354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lt-LT" sz="4000" kern="1200" noProof="0" dirty="0"/>
            <a:t>d) Apie 25 m/s </a:t>
          </a:r>
        </a:p>
      </dsp:txBody>
      <dsp:txXfrm>
        <a:off x="47976" y="3379245"/>
        <a:ext cx="10419648" cy="8868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EB00D-A980-4C7F-AA62-0FB3F8667ECA}">
      <dsp:nvSpPr>
        <dsp:cNvPr id="0" name=""/>
        <dsp:cNvSpPr/>
      </dsp:nvSpPr>
      <dsp:spPr>
        <a:xfrm>
          <a:off x="0" y="37268"/>
          <a:ext cx="10515600" cy="982800"/>
        </a:xfrm>
        <a:prstGeom prst="roundRect">
          <a:avLst/>
        </a:prstGeom>
        <a:solidFill>
          <a:schemeClr val="accent4">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rtl="0">
            <a:lnSpc>
              <a:spcPct val="90000"/>
            </a:lnSpc>
            <a:spcBef>
              <a:spcPct val="0"/>
            </a:spcBef>
            <a:spcAft>
              <a:spcPct val="35000"/>
            </a:spcAft>
            <a:buNone/>
          </a:pPr>
          <a:r>
            <a:rPr lang="lt-LT" sz="4000" kern="1200" noProof="0" dirty="0"/>
            <a:t>a) Viršutinis laivo denis </a:t>
          </a:r>
          <a:endParaRPr lang="lt-LT" sz="4000" kern="1200" noProof="0" dirty="0">
            <a:latin typeface="Aptos Display" panose="020F0302020204030204"/>
          </a:endParaRPr>
        </a:p>
      </dsp:txBody>
      <dsp:txXfrm>
        <a:off x="47976" y="85244"/>
        <a:ext cx="10419648" cy="886848"/>
      </dsp:txXfrm>
    </dsp:sp>
    <dsp:sp modelId="{2A45B512-FAEC-4CA8-A616-FFE48A2D3AE2}">
      <dsp:nvSpPr>
        <dsp:cNvPr id="0" name=""/>
        <dsp:cNvSpPr/>
      </dsp:nvSpPr>
      <dsp:spPr>
        <a:xfrm>
          <a:off x="0" y="1135269"/>
          <a:ext cx="10515600" cy="982800"/>
        </a:xfrm>
        <a:prstGeom prst="roundRect">
          <a:avLst/>
        </a:prstGeom>
        <a:solidFill>
          <a:schemeClr val="accent4">
            <a:shade val="80000"/>
            <a:hueOff val="176082"/>
            <a:satOff val="-10086"/>
            <a:lumOff val="1118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lt-LT" sz="4000" kern="1200" noProof="0" dirty="0"/>
            <a:t>b) Atviras paplūdimys prie vandens </a:t>
          </a:r>
        </a:p>
      </dsp:txBody>
      <dsp:txXfrm>
        <a:off x="47976" y="1183245"/>
        <a:ext cx="10419648" cy="886848"/>
      </dsp:txXfrm>
    </dsp:sp>
    <dsp:sp modelId="{56BA88DA-A391-4E93-BEE4-02F22AE112AA}">
      <dsp:nvSpPr>
        <dsp:cNvPr id="0" name=""/>
        <dsp:cNvSpPr/>
      </dsp:nvSpPr>
      <dsp:spPr>
        <a:xfrm>
          <a:off x="0" y="2233269"/>
          <a:ext cx="10515600" cy="982800"/>
        </a:xfrm>
        <a:prstGeom prst="roundRect">
          <a:avLst/>
        </a:prstGeom>
        <a:solidFill>
          <a:schemeClr val="accent4">
            <a:shade val="80000"/>
            <a:hueOff val="352164"/>
            <a:satOff val="-20172"/>
            <a:lumOff val="223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lt-LT" sz="4000" kern="1200" noProof="0" dirty="0"/>
            <a:t>c) Kopų </a:t>
          </a:r>
          <a:r>
            <a:rPr lang="lt-LT" sz="4000" kern="1200" noProof="0" dirty="0" err="1"/>
            <a:t>virsunė</a:t>
          </a:r>
          <a:r>
            <a:rPr lang="lt-LT" sz="4000" kern="1200" noProof="0" dirty="0"/>
            <a:t> </a:t>
          </a:r>
        </a:p>
      </dsp:txBody>
      <dsp:txXfrm>
        <a:off x="47976" y="2281245"/>
        <a:ext cx="10419648" cy="886848"/>
      </dsp:txXfrm>
    </dsp:sp>
    <dsp:sp modelId="{2A01B3EF-CEA6-4ECC-8398-41CF06BEEC34}">
      <dsp:nvSpPr>
        <dsp:cNvPr id="0" name=""/>
        <dsp:cNvSpPr/>
      </dsp:nvSpPr>
      <dsp:spPr>
        <a:xfrm>
          <a:off x="0" y="3331269"/>
          <a:ext cx="10515600" cy="982800"/>
        </a:xfrm>
        <a:prstGeom prst="roundRect">
          <a:avLst/>
        </a:prstGeom>
        <a:solidFill>
          <a:schemeClr val="accent4">
            <a:shade val="80000"/>
            <a:hueOff val="528246"/>
            <a:satOff val="-30258"/>
            <a:lumOff val="3354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lt-LT" sz="4000" kern="1200" noProof="0" dirty="0"/>
            <a:t>d) Uždaras kiemas už </a:t>
          </a:r>
          <a:r>
            <a:rPr lang="lt-LT" sz="4000" kern="1200" noProof="0" dirty="0" err="1"/>
            <a:t>aukstų</a:t>
          </a:r>
          <a:r>
            <a:rPr lang="lt-LT" sz="4000" kern="1200" noProof="0" dirty="0"/>
            <a:t> pastatų </a:t>
          </a:r>
        </a:p>
      </dsp:txBody>
      <dsp:txXfrm>
        <a:off x="47976" y="3379245"/>
        <a:ext cx="10419648" cy="88684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9F819C-C822-4971-B881-27BDDA385059}">
      <dsp:nvSpPr>
        <dsp:cNvPr id="0" name=""/>
        <dsp:cNvSpPr/>
      </dsp:nvSpPr>
      <dsp:spPr>
        <a:xfrm>
          <a:off x="0" y="798323"/>
          <a:ext cx="10886016" cy="786240"/>
        </a:xfrm>
        <a:prstGeom prst="roundRect">
          <a:avLst/>
        </a:prstGeom>
        <a:gradFill rotWithShape="0">
          <a:gsLst>
            <a:gs pos="0">
              <a:schemeClr val="accent4">
                <a:shade val="80000"/>
                <a:hueOff val="0"/>
                <a:satOff val="0"/>
                <a:lumOff val="0"/>
                <a:alphaOff val="0"/>
                <a:satMod val="103000"/>
                <a:lumMod val="102000"/>
                <a:tint val="94000"/>
              </a:schemeClr>
            </a:gs>
            <a:gs pos="50000">
              <a:schemeClr val="accent4">
                <a:shade val="80000"/>
                <a:hueOff val="0"/>
                <a:satOff val="0"/>
                <a:lumOff val="0"/>
                <a:alphaOff val="0"/>
                <a:satMod val="110000"/>
                <a:lumMod val="100000"/>
                <a:shade val="100000"/>
              </a:schemeClr>
            </a:gs>
            <a:gs pos="100000">
              <a:schemeClr val="accent4">
                <a:shade val="8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rtl="0">
            <a:lnSpc>
              <a:spcPct val="90000"/>
            </a:lnSpc>
            <a:spcBef>
              <a:spcPct val="0"/>
            </a:spcBef>
            <a:spcAft>
              <a:spcPct val="35000"/>
            </a:spcAft>
            <a:buNone/>
          </a:pPr>
          <a:r>
            <a:rPr lang="lt-LT" sz="3200" kern="1200" noProof="0" dirty="0"/>
            <a:t>a) Dėl vandenynų potvynių ir atoslūgių stiprumo. </a:t>
          </a:r>
          <a:endParaRPr lang="lt-LT" sz="3200" kern="1200" noProof="0" dirty="0">
            <a:latin typeface="Aptos Display" panose="020F0302020204030204"/>
          </a:endParaRPr>
        </a:p>
      </dsp:txBody>
      <dsp:txXfrm>
        <a:off x="38381" y="836704"/>
        <a:ext cx="10809254" cy="709478"/>
      </dsp:txXfrm>
    </dsp:sp>
    <dsp:sp modelId="{7F726021-E0F2-4A62-A06F-AF70F2CB48EF}">
      <dsp:nvSpPr>
        <dsp:cNvPr id="0" name=""/>
        <dsp:cNvSpPr/>
      </dsp:nvSpPr>
      <dsp:spPr>
        <a:xfrm>
          <a:off x="0" y="1676723"/>
          <a:ext cx="10886016" cy="786240"/>
        </a:xfrm>
        <a:prstGeom prst="roundRect">
          <a:avLst/>
        </a:prstGeom>
        <a:gradFill rotWithShape="0">
          <a:gsLst>
            <a:gs pos="0">
              <a:schemeClr val="accent4">
                <a:shade val="80000"/>
                <a:hueOff val="176082"/>
                <a:satOff val="-10086"/>
                <a:lumOff val="11180"/>
                <a:alphaOff val="0"/>
                <a:satMod val="103000"/>
                <a:lumMod val="102000"/>
                <a:tint val="94000"/>
              </a:schemeClr>
            </a:gs>
            <a:gs pos="50000">
              <a:schemeClr val="accent4">
                <a:shade val="80000"/>
                <a:hueOff val="176082"/>
                <a:satOff val="-10086"/>
                <a:lumOff val="11180"/>
                <a:alphaOff val="0"/>
                <a:satMod val="110000"/>
                <a:lumMod val="100000"/>
                <a:shade val="100000"/>
              </a:schemeClr>
            </a:gs>
            <a:gs pos="100000">
              <a:schemeClr val="accent4">
                <a:shade val="80000"/>
                <a:hueOff val="176082"/>
                <a:satOff val="-10086"/>
                <a:lumOff val="1118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lt-LT" sz="3200" kern="1200" noProof="0" dirty="0"/>
            <a:t>b) Dėl atmosferos slėgio skirtumų tarp skirtingų vietovių.</a:t>
          </a:r>
        </a:p>
      </dsp:txBody>
      <dsp:txXfrm>
        <a:off x="38381" y="1715104"/>
        <a:ext cx="10809254" cy="709478"/>
      </dsp:txXfrm>
    </dsp:sp>
    <dsp:sp modelId="{08B2B9AA-339C-45AA-92B7-B2B3E8A560BB}">
      <dsp:nvSpPr>
        <dsp:cNvPr id="0" name=""/>
        <dsp:cNvSpPr/>
      </dsp:nvSpPr>
      <dsp:spPr>
        <a:xfrm>
          <a:off x="0" y="2555123"/>
          <a:ext cx="10886016" cy="786240"/>
        </a:xfrm>
        <a:prstGeom prst="roundRect">
          <a:avLst/>
        </a:prstGeom>
        <a:gradFill rotWithShape="0">
          <a:gsLst>
            <a:gs pos="0">
              <a:schemeClr val="accent4">
                <a:shade val="80000"/>
                <a:hueOff val="352164"/>
                <a:satOff val="-20172"/>
                <a:lumOff val="22361"/>
                <a:alphaOff val="0"/>
                <a:satMod val="103000"/>
                <a:lumMod val="102000"/>
                <a:tint val="94000"/>
              </a:schemeClr>
            </a:gs>
            <a:gs pos="50000">
              <a:schemeClr val="accent4">
                <a:shade val="80000"/>
                <a:hueOff val="352164"/>
                <a:satOff val="-20172"/>
                <a:lumOff val="22361"/>
                <a:alphaOff val="0"/>
                <a:satMod val="110000"/>
                <a:lumMod val="100000"/>
                <a:shade val="100000"/>
              </a:schemeClr>
            </a:gs>
            <a:gs pos="100000">
              <a:schemeClr val="accent4">
                <a:shade val="80000"/>
                <a:hueOff val="352164"/>
                <a:satOff val="-20172"/>
                <a:lumOff val="223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lt-LT" sz="3200" kern="1200" noProof="0" dirty="0"/>
            <a:t>c) Dėl to, kad Žemė sukasi aplink savo ašį nevienodu greičiu. </a:t>
          </a:r>
        </a:p>
      </dsp:txBody>
      <dsp:txXfrm>
        <a:off x="38381" y="2593504"/>
        <a:ext cx="10809254" cy="709478"/>
      </dsp:txXfrm>
    </dsp:sp>
    <dsp:sp modelId="{F4616298-C557-4E8E-A677-236C101DBEAA}">
      <dsp:nvSpPr>
        <dsp:cNvPr id="0" name=""/>
        <dsp:cNvSpPr/>
      </dsp:nvSpPr>
      <dsp:spPr>
        <a:xfrm>
          <a:off x="0" y="3433523"/>
          <a:ext cx="10886016" cy="786240"/>
        </a:xfrm>
        <a:prstGeom prst="roundRect">
          <a:avLst/>
        </a:prstGeom>
        <a:gradFill rotWithShape="0">
          <a:gsLst>
            <a:gs pos="0">
              <a:schemeClr val="accent4">
                <a:shade val="80000"/>
                <a:hueOff val="528246"/>
                <a:satOff val="-30258"/>
                <a:lumOff val="33541"/>
                <a:alphaOff val="0"/>
                <a:satMod val="103000"/>
                <a:lumMod val="102000"/>
                <a:tint val="94000"/>
              </a:schemeClr>
            </a:gs>
            <a:gs pos="50000">
              <a:schemeClr val="accent4">
                <a:shade val="80000"/>
                <a:hueOff val="528246"/>
                <a:satOff val="-30258"/>
                <a:lumOff val="33541"/>
                <a:alphaOff val="0"/>
                <a:satMod val="110000"/>
                <a:lumMod val="100000"/>
                <a:shade val="100000"/>
              </a:schemeClr>
            </a:gs>
            <a:gs pos="100000">
              <a:schemeClr val="accent4">
                <a:shade val="80000"/>
                <a:hueOff val="528246"/>
                <a:satOff val="-30258"/>
                <a:lumOff val="3354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lt-LT" sz="3200" kern="1200" noProof="0" dirty="0"/>
            <a:t>d) Dėl skirtingo debesuotumo lygio virš lygumų ir kalnų. </a:t>
          </a:r>
        </a:p>
      </dsp:txBody>
      <dsp:txXfrm>
        <a:off x="38381" y="3471904"/>
        <a:ext cx="10809254" cy="70947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EA7325-B94C-4E50-84BA-56F717B7F463}">
      <dsp:nvSpPr>
        <dsp:cNvPr id="0" name=""/>
        <dsp:cNvSpPr/>
      </dsp:nvSpPr>
      <dsp:spPr>
        <a:xfrm>
          <a:off x="0" y="37268"/>
          <a:ext cx="10515600" cy="982800"/>
        </a:xfrm>
        <a:prstGeom prst="roundRect">
          <a:avLst/>
        </a:prstGeom>
        <a:solidFill>
          <a:schemeClr val="accent4">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rtl="0">
            <a:lnSpc>
              <a:spcPct val="90000"/>
            </a:lnSpc>
            <a:spcBef>
              <a:spcPct val="0"/>
            </a:spcBef>
            <a:spcAft>
              <a:spcPct val="35000"/>
            </a:spcAft>
            <a:buNone/>
          </a:pPr>
          <a:r>
            <a:rPr lang="lt-LT" sz="4000" kern="1200" noProof="0" dirty="0"/>
            <a:t>a)1/12 </a:t>
          </a:r>
          <a:endParaRPr lang="lt-LT" sz="4000" kern="1200" noProof="0" dirty="0">
            <a:latin typeface="Aptos Display" panose="020F0302020204030204"/>
          </a:endParaRPr>
        </a:p>
      </dsp:txBody>
      <dsp:txXfrm>
        <a:off x="47976" y="85244"/>
        <a:ext cx="10419648" cy="886848"/>
      </dsp:txXfrm>
    </dsp:sp>
    <dsp:sp modelId="{140CA4ED-C7EA-4523-A709-917D50F95FFE}">
      <dsp:nvSpPr>
        <dsp:cNvPr id="0" name=""/>
        <dsp:cNvSpPr/>
      </dsp:nvSpPr>
      <dsp:spPr>
        <a:xfrm>
          <a:off x="0" y="1135269"/>
          <a:ext cx="10515600" cy="982800"/>
        </a:xfrm>
        <a:prstGeom prst="roundRect">
          <a:avLst/>
        </a:prstGeom>
        <a:solidFill>
          <a:schemeClr val="accent4">
            <a:shade val="80000"/>
            <a:hueOff val="176082"/>
            <a:satOff val="-10086"/>
            <a:lumOff val="1118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lt-LT" sz="4000" kern="1200" noProof="0" dirty="0"/>
            <a:t>b)1/8 </a:t>
          </a:r>
        </a:p>
      </dsp:txBody>
      <dsp:txXfrm>
        <a:off x="47976" y="1183245"/>
        <a:ext cx="10419648" cy="886848"/>
      </dsp:txXfrm>
    </dsp:sp>
    <dsp:sp modelId="{FDD97DF5-4AA6-4C9A-A404-30FA066B1B00}">
      <dsp:nvSpPr>
        <dsp:cNvPr id="0" name=""/>
        <dsp:cNvSpPr/>
      </dsp:nvSpPr>
      <dsp:spPr>
        <a:xfrm>
          <a:off x="0" y="2233269"/>
          <a:ext cx="10515600" cy="982800"/>
        </a:xfrm>
        <a:prstGeom prst="roundRect">
          <a:avLst/>
        </a:prstGeom>
        <a:solidFill>
          <a:schemeClr val="accent4">
            <a:shade val="80000"/>
            <a:hueOff val="352164"/>
            <a:satOff val="-20172"/>
            <a:lumOff val="223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lt-LT" sz="4000" kern="1200" noProof="0" dirty="0"/>
            <a:t>c)1/11 </a:t>
          </a:r>
        </a:p>
      </dsp:txBody>
      <dsp:txXfrm>
        <a:off x="47976" y="2281245"/>
        <a:ext cx="10419648" cy="886848"/>
      </dsp:txXfrm>
    </dsp:sp>
    <dsp:sp modelId="{04BC5EFC-1E6C-4091-95F7-525CEEC62B81}">
      <dsp:nvSpPr>
        <dsp:cNvPr id="0" name=""/>
        <dsp:cNvSpPr/>
      </dsp:nvSpPr>
      <dsp:spPr>
        <a:xfrm>
          <a:off x="0" y="3331269"/>
          <a:ext cx="10515600" cy="982800"/>
        </a:xfrm>
        <a:prstGeom prst="roundRect">
          <a:avLst/>
        </a:prstGeom>
        <a:solidFill>
          <a:schemeClr val="accent4">
            <a:shade val="80000"/>
            <a:hueOff val="528246"/>
            <a:satOff val="-30258"/>
            <a:lumOff val="3354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lt-LT" sz="4000" kern="1200" noProof="0" dirty="0"/>
            <a:t>d)1/13 </a:t>
          </a:r>
        </a:p>
      </dsp:txBody>
      <dsp:txXfrm>
        <a:off x="47976" y="3379245"/>
        <a:ext cx="10419648" cy="88684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A5183D-FAB8-4146-8CE2-D1039F66E27B}">
      <dsp:nvSpPr>
        <dsp:cNvPr id="0" name=""/>
        <dsp:cNvSpPr/>
      </dsp:nvSpPr>
      <dsp:spPr>
        <a:xfrm>
          <a:off x="0" y="78669"/>
          <a:ext cx="10515600" cy="994500"/>
        </a:xfrm>
        <a:prstGeom prst="roundRect">
          <a:avLst/>
        </a:prstGeom>
        <a:solidFill>
          <a:schemeClr val="accent4">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lt-LT" sz="2500" kern="1200" noProof="0" dirty="0"/>
            <a:t>a) Dėl itin aukštos vidutinės metinės oro temperatūros, kuri skatina oro masių kilimą. </a:t>
          </a:r>
          <a:endParaRPr lang="lt-LT" sz="2500" kern="1200" noProof="0" dirty="0">
            <a:latin typeface="Aptos Display" panose="020F0302020204030204"/>
          </a:endParaRPr>
        </a:p>
      </dsp:txBody>
      <dsp:txXfrm>
        <a:off x="48547" y="127216"/>
        <a:ext cx="10418506" cy="897406"/>
      </dsp:txXfrm>
    </dsp:sp>
    <dsp:sp modelId="{B37FAE77-D9A2-4AA7-8DB1-AD60A8CAE6D5}">
      <dsp:nvSpPr>
        <dsp:cNvPr id="0" name=""/>
        <dsp:cNvSpPr/>
      </dsp:nvSpPr>
      <dsp:spPr>
        <a:xfrm>
          <a:off x="0" y="1145169"/>
          <a:ext cx="10515600" cy="994500"/>
        </a:xfrm>
        <a:prstGeom prst="roundRect">
          <a:avLst/>
        </a:prstGeom>
        <a:solidFill>
          <a:schemeClr val="accent4">
            <a:shade val="80000"/>
            <a:hueOff val="176082"/>
            <a:satOff val="-10086"/>
            <a:lumOff val="1118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lt-LT" sz="2500" kern="1200" noProof="0" dirty="0"/>
            <a:t>b) Dėl palankaus reljefo ir didžiausio Lietuvoje vidutinio vėjo greičio pajūrio zonoje. </a:t>
          </a:r>
        </a:p>
      </dsp:txBody>
      <dsp:txXfrm>
        <a:off x="48547" y="1193716"/>
        <a:ext cx="10418506" cy="897406"/>
      </dsp:txXfrm>
    </dsp:sp>
    <dsp:sp modelId="{241861ED-ABC6-4342-8A97-7AC03C8B6D45}">
      <dsp:nvSpPr>
        <dsp:cNvPr id="0" name=""/>
        <dsp:cNvSpPr/>
      </dsp:nvSpPr>
      <dsp:spPr>
        <a:xfrm>
          <a:off x="0" y="2211669"/>
          <a:ext cx="10515600" cy="994500"/>
        </a:xfrm>
        <a:prstGeom prst="roundRect">
          <a:avLst/>
        </a:prstGeom>
        <a:solidFill>
          <a:schemeClr val="accent4">
            <a:shade val="80000"/>
            <a:hueOff val="352164"/>
            <a:satOff val="-20172"/>
            <a:lumOff val="223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lt-LT" sz="2500" kern="1200" noProof="0" dirty="0"/>
            <a:t>c) Dėl to, kad čia gausiausia miškų, kurie nukreipia vėjo srautus į turbinas. </a:t>
          </a:r>
        </a:p>
      </dsp:txBody>
      <dsp:txXfrm>
        <a:off x="48547" y="2260216"/>
        <a:ext cx="10418506" cy="897406"/>
      </dsp:txXfrm>
    </dsp:sp>
    <dsp:sp modelId="{0C97D2AA-60BC-43FB-B06A-9C2BD8FF5A90}">
      <dsp:nvSpPr>
        <dsp:cNvPr id="0" name=""/>
        <dsp:cNvSpPr/>
      </dsp:nvSpPr>
      <dsp:spPr>
        <a:xfrm>
          <a:off x="0" y="3278169"/>
          <a:ext cx="10515600" cy="994500"/>
        </a:xfrm>
        <a:prstGeom prst="roundRect">
          <a:avLst/>
        </a:prstGeom>
        <a:solidFill>
          <a:schemeClr val="accent4">
            <a:shade val="80000"/>
            <a:hueOff val="528246"/>
            <a:satOff val="-30258"/>
            <a:lumOff val="3354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lt-LT" sz="2500" kern="1200" noProof="0" dirty="0"/>
            <a:t>d) Dėl didžiausio gyventojų tankumo, užtikrinančio nuolatinę elektros paklausą. </a:t>
          </a:r>
        </a:p>
      </dsp:txBody>
      <dsp:txXfrm>
        <a:off x="48547" y="3326716"/>
        <a:ext cx="10418506" cy="8974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endParaRPr lang="en-US"/>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endParaRPr lang="en-US"/>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5/9/2026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1433185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5/9/2026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1144005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endParaRPr lang="en-US"/>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5/9/2026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1365638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sz="half" idx="1"/>
          </p:nvPr>
        </p:nvSpPr>
        <p:spPr>
          <a:xfrm>
            <a:off x="838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urinio vietos rezervavimo ženklas 3"/>
          <p:cNvSpPr>
            <a:spLocks noGrp="1"/>
          </p:cNvSpPr>
          <p:nvPr>
            <p:ph sz="half" idx="2"/>
          </p:nvPr>
        </p:nvSpPr>
        <p:spPr>
          <a:xfrm>
            <a:off x="6172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Datos vietos rezervavimo ženklas 4"/>
          <p:cNvSpPr>
            <a:spLocks noGrp="1"/>
          </p:cNvSpPr>
          <p:nvPr>
            <p:ph type="dt" sz="half" idx="10"/>
          </p:nvPr>
        </p:nvSpPr>
        <p:spPr/>
        <p:txBody>
          <a:bodyPr/>
          <a:lstStyle/>
          <a:p>
            <a:fld id="{6F4E3E68-314E-4E62-AA8A-BE3F20F81523}" type="datetimeFigureOut">
              <a:rPr lang="en-US" smtClean="0"/>
              <a:t>5/9/2026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505933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839788" y="365125"/>
            <a:ext cx="10515600" cy="1325563"/>
          </a:xfrm>
        </p:spPr>
        <p:txBody>
          <a:bodyPr/>
          <a:lstStyle/>
          <a:p>
            <a:r>
              <a:rPr lang="lt-LT"/>
              <a:t>Spustelėję redag. ruoš. pavad. stilių</a:t>
            </a:r>
            <a:endParaRPr lang="en-US"/>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7" name="Datos vietos rezervavimo ženklas 6"/>
          <p:cNvSpPr>
            <a:spLocks noGrp="1"/>
          </p:cNvSpPr>
          <p:nvPr>
            <p:ph type="dt" sz="half" idx="10"/>
          </p:nvPr>
        </p:nvSpPr>
        <p:spPr/>
        <p:txBody>
          <a:bodyPr/>
          <a:lstStyle/>
          <a:p>
            <a:fld id="{6F4E3E68-314E-4E62-AA8A-BE3F20F81523}" type="datetimeFigureOut">
              <a:rPr lang="en-US" smtClean="0"/>
              <a:t>5/9/2026</a:t>
            </a:fld>
            <a:endParaRPr lang="en-US"/>
          </a:p>
        </p:txBody>
      </p:sp>
      <p:sp>
        <p:nvSpPr>
          <p:cNvPr id="8" name="Poraštės vietos rezervavimo ženklas 7"/>
          <p:cNvSpPr>
            <a:spLocks noGrp="1"/>
          </p:cNvSpPr>
          <p:nvPr>
            <p:ph type="ftr" sz="quarter" idx="11"/>
          </p:nvPr>
        </p:nvSpPr>
        <p:spPr/>
        <p:txBody>
          <a:bodyPr/>
          <a:lstStyle/>
          <a:p>
            <a:endParaRPr lang="en-US"/>
          </a:p>
        </p:txBody>
      </p:sp>
      <p:sp>
        <p:nvSpPr>
          <p:cNvPr id="9" name="Skaidrės numerio vietos rezervavimo ženklas 8"/>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2130594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endParaRPr lang="en-US"/>
          </a:p>
        </p:txBody>
      </p:sp>
      <p:sp>
        <p:nvSpPr>
          <p:cNvPr id="3" name="Datos vietos rezervavimo ženklas 2"/>
          <p:cNvSpPr>
            <a:spLocks noGrp="1"/>
          </p:cNvSpPr>
          <p:nvPr>
            <p:ph type="dt" sz="half" idx="10"/>
          </p:nvPr>
        </p:nvSpPr>
        <p:spPr/>
        <p:txBody>
          <a:bodyPr/>
          <a:lstStyle/>
          <a:p>
            <a:fld id="{6F4E3E68-314E-4E62-AA8A-BE3F20F81523}" type="datetimeFigureOut">
              <a:rPr lang="en-US" smtClean="0"/>
              <a:t>5/9/2026</a:t>
            </a:fld>
            <a:endParaRPr lang="en-US"/>
          </a:p>
        </p:txBody>
      </p:sp>
      <p:sp>
        <p:nvSpPr>
          <p:cNvPr id="4" name="Poraštės vietos rezervavimo ženklas 3"/>
          <p:cNvSpPr>
            <a:spLocks noGrp="1"/>
          </p:cNvSpPr>
          <p:nvPr>
            <p:ph type="ftr" sz="quarter" idx="11"/>
          </p:nvPr>
        </p:nvSpPr>
        <p:spPr/>
        <p:txBody>
          <a:bodyPr/>
          <a:lstStyle/>
          <a:p>
            <a:endParaRPr lang="en-US"/>
          </a:p>
        </p:txBody>
      </p:sp>
      <p:sp>
        <p:nvSpPr>
          <p:cNvPr id="5" name="Skaidrės numerio vietos rezervavimo ženklas 4"/>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1267508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6F4E3E68-314E-4E62-AA8A-BE3F20F81523}" type="datetimeFigureOut">
              <a:rPr lang="en-US" smtClean="0"/>
              <a:t>5/9/2026</a:t>
            </a:fld>
            <a:endParaRPr lang="en-US"/>
          </a:p>
        </p:txBody>
      </p:sp>
      <p:sp>
        <p:nvSpPr>
          <p:cNvPr id="3" name="Poraštės vietos rezervavimo ženklas 2"/>
          <p:cNvSpPr>
            <a:spLocks noGrp="1"/>
          </p:cNvSpPr>
          <p:nvPr>
            <p:ph type="ftr" sz="quarter" idx="11"/>
          </p:nvPr>
        </p:nvSpPr>
        <p:spPr/>
        <p:txBody>
          <a:bodyPr/>
          <a:lstStyle/>
          <a:p>
            <a:endParaRPr lang="en-US"/>
          </a:p>
        </p:txBody>
      </p:sp>
      <p:sp>
        <p:nvSpPr>
          <p:cNvPr id="4" name="Skaidrės numerio vietos rezervavimo ženklas 3"/>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2963955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6F4E3E68-314E-4E62-AA8A-BE3F20F81523}" type="datetimeFigureOut">
              <a:rPr lang="en-US" smtClean="0"/>
              <a:t>5/9/2026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3735266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6F4E3E68-314E-4E62-AA8A-BE3F20F81523}" type="datetimeFigureOut">
              <a:rPr lang="en-US" smtClean="0"/>
              <a:t>5/9/2026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2954499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endParaRPr lang="en-US"/>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5/9/2026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4019602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a:t>Spustelėję redag. ruoš. pavad. stilių</a:t>
            </a:r>
            <a:endParaRPr lang="en-US"/>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5/9/2026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3954272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endParaRPr lang="en-US"/>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4E3E68-314E-4E62-AA8A-BE3F20F81523}" type="datetimeFigureOut">
              <a:rPr lang="en-US" smtClean="0"/>
              <a:t>5/9/2026</a:t>
            </a:fld>
            <a:endParaRPr lang="en-US"/>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55F65A-0D26-4EA2-8D80-8F2A7746944E}" type="slidenum">
              <a:rPr lang="en-US" smtClean="0"/>
              <a:t>‹#›</a:t>
            </a:fld>
            <a:endParaRPr lang="en-US"/>
          </a:p>
        </p:txBody>
      </p:sp>
    </p:spTree>
    <p:extLst>
      <p:ext uri="{BB962C8B-B14F-4D97-AF65-F5344CB8AC3E}">
        <p14:creationId xmlns:p14="http://schemas.microsoft.com/office/powerpoint/2010/main" val="1639046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s://lt.wikipedia.org/wiki/Boforto_skale" TargetMode="External"/><Relationship Id="rId13" Type="http://schemas.openxmlformats.org/officeDocument/2006/relationships/hyperlink" Target="https://tempest.earth/resources/what-causes-wind/" TargetMode="External"/><Relationship Id="rId18" Type="http://schemas.openxmlformats.org/officeDocument/2006/relationships/image" Target="../media/image31.png"/><Relationship Id="rId3" Type="http://schemas.openxmlformats.org/officeDocument/2006/relationships/hyperlink" Target="https://www.lmnsc.lt/uplfiles/3_mokomes_gamtoje_ir_is_gamtos_1_dalis_56_kl_rvf3.pdf" TargetMode="External"/><Relationship Id="rId7" Type="http://schemas.openxmlformats.org/officeDocument/2006/relationships/hyperlink" Target="https://lt.wikipedia.org/wiki/Vejo_greitis" TargetMode="External"/><Relationship Id="rId12" Type="http://schemas.openxmlformats.org/officeDocument/2006/relationships/hyperlink" Target="https://www.merriam-webster.com/wordplay/7-words-names-for-different-types-of-wind" TargetMode="External"/><Relationship Id="rId17" Type="http://schemas.openxmlformats.org/officeDocument/2006/relationships/hyperlink" Target="https://ve.lt/gyvenimas/pasitikti-selstancio-vejo-traukia-ant-palangos-tilto-video" TargetMode="External"/><Relationship Id="rId2" Type="http://schemas.openxmlformats.org/officeDocument/2006/relationships/hyperlink" Target="https://www.meteo.lt/app/uploads/2024/10/Klimato-Atlasas.pdf" TargetMode="External"/><Relationship Id="rId16" Type="http://schemas.openxmlformats.org/officeDocument/2006/relationships/hyperlink" Target="https://tv.lrytas.lt/zinios/lietuvos-diena/2023/10/07/news/galingas-vejas-neaplenke-ir-palangos-baltijos-juros-bangos-skalauja-kopas-28642413" TargetMode="External"/><Relationship Id="rId1" Type="http://schemas.openxmlformats.org/officeDocument/2006/relationships/slideLayout" Target="../slideLayouts/slideLayout2.xml"/><Relationship Id="rId6" Type="http://schemas.openxmlformats.org/officeDocument/2006/relationships/hyperlink" Target="https://www.vle.lt/straipsnis/anemometras/" TargetMode="External"/><Relationship Id="rId11" Type="http://schemas.openxmlformats.org/officeDocument/2006/relationships/hyperlink" Target="https://lt.gvda-instrument.com/info/introduction-and-application-of-anemometer-77625192.html" TargetMode="External"/><Relationship Id="rId5" Type="http://schemas.openxmlformats.org/officeDocument/2006/relationships/hyperlink" Target="https://www.vle.lt/straipsnis/lietuvos-klimatas/" TargetMode="External"/><Relationship Id="rId15" Type="http://schemas.openxmlformats.org/officeDocument/2006/relationships/hyperlink" Target="https://nathanaelchong.webflow.io/articles/archetypal-symbols-wind" TargetMode="External"/><Relationship Id="rId10" Type="http://schemas.openxmlformats.org/officeDocument/2006/relationships/hyperlink" Target="https://www.pajuris.info/" TargetMode="External"/><Relationship Id="rId4" Type="http://schemas.openxmlformats.org/officeDocument/2006/relationships/hyperlink" Target="https://www.vle.lt/straipsnis/vejas/" TargetMode="External"/><Relationship Id="rId9" Type="http://schemas.openxmlformats.org/officeDocument/2006/relationships/hyperlink" Target="https://archyvas.meteo.lt/" TargetMode="External"/><Relationship Id="rId14" Type="http://schemas.openxmlformats.org/officeDocument/2006/relationships/hyperlink" Target="https://www.rmets.org/metmatters/what-wind"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07ED05F-6017-43F1-6003-62F4CAC38BA8}"/>
              </a:ext>
            </a:extLst>
          </p:cNvPr>
          <p:cNvPicPr>
            <a:picLocks noChangeAspect="1"/>
          </p:cNvPicPr>
          <p:nvPr/>
        </p:nvPicPr>
        <p:blipFill>
          <a:blip r:embed="rId2"/>
          <a:srcRect r="5882" b="-1"/>
          <a:stretch>
            <a:fillRect/>
          </a:stretch>
        </p:blipFill>
        <p:spPr>
          <a:xfrm>
            <a:off x="1" y="10"/>
            <a:ext cx="9669642" cy="6857990"/>
          </a:xfrm>
          <a:prstGeom prst="rect">
            <a:avLst/>
          </a:prstGeom>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Antrinis pavadinimas 2"/>
          <p:cNvSpPr>
            <a:spLocks noGrp="1"/>
          </p:cNvSpPr>
          <p:nvPr>
            <p:ph type="subTitle" idx="1"/>
          </p:nvPr>
        </p:nvSpPr>
        <p:spPr>
          <a:xfrm>
            <a:off x="8484491" y="3430205"/>
            <a:ext cx="3445766" cy="2572289"/>
          </a:xfrm>
          <a:noFill/>
        </p:spPr>
        <p:txBody>
          <a:bodyPr vert="horz" lIns="91440" tIns="45720" rIns="91440" bIns="45720" rtlCol="0" anchor="t">
            <a:noAutofit/>
          </a:bodyPr>
          <a:lstStyle/>
          <a:p>
            <a:r>
              <a:rPr lang="en-US" dirty="0" err="1"/>
              <a:t>Darbą</a:t>
            </a:r>
            <a:r>
              <a:rPr lang="en-US" dirty="0"/>
              <a:t> </a:t>
            </a:r>
            <a:r>
              <a:rPr lang="en-US" dirty="0" err="1"/>
              <a:t>ruošė</a:t>
            </a:r>
            <a:r>
              <a:rPr lang="en-US" dirty="0"/>
              <a:t>: </a:t>
            </a:r>
          </a:p>
          <a:p>
            <a:r>
              <a:rPr lang="en-US" dirty="0" err="1"/>
              <a:t>Palangos</a:t>
            </a:r>
            <a:r>
              <a:rPr lang="en-US" dirty="0"/>
              <a:t> Vlado </a:t>
            </a:r>
            <a:r>
              <a:rPr lang="en-US" dirty="0" err="1"/>
              <a:t>Jurgučio</a:t>
            </a:r>
            <a:r>
              <a:rPr lang="en-US" dirty="0"/>
              <a:t> </a:t>
            </a:r>
            <a:r>
              <a:rPr lang="en-US" dirty="0" err="1"/>
              <a:t>progimnazijos</a:t>
            </a:r>
            <a:r>
              <a:rPr lang="en-US" dirty="0"/>
              <a:t> 8c kl. </a:t>
            </a:r>
            <a:r>
              <a:rPr lang="en-US" dirty="0" err="1"/>
              <a:t>mokiniai</a:t>
            </a:r>
            <a:r>
              <a:rPr lang="en-US" dirty="0"/>
              <a:t> G. S. </a:t>
            </a:r>
            <a:r>
              <a:rPr lang="en-US" dirty="0" err="1"/>
              <a:t>ir</a:t>
            </a:r>
            <a:r>
              <a:rPr lang="en-US" dirty="0"/>
              <a:t> B. Č. </a:t>
            </a:r>
          </a:p>
          <a:p>
            <a:r>
              <a:rPr lang="en-US" dirty="0" err="1"/>
              <a:t>Mokytoja</a:t>
            </a:r>
            <a:r>
              <a:rPr lang="en-US" dirty="0"/>
              <a:t> S.P.</a:t>
            </a:r>
          </a:p>
          <a:p>
            <a:r>
              <a:rPr lang="en-US"/>
              <a:t>2026 m.</a:t>
            </a:r>
            <a:endParaRPr lang="en-US" dirty="0"/>
          </a:p>
        </p:txBody>
      </p:sp>
    </p:spTree>
    <p:extLst>
      <p:ext uri="{BB962C8B-B14F-4D97-AF65-F5344CB8AC3E}">
        <p14:creationId xmlns:p14="http://schemas.microsoft.com/office/powerpoint/2010/main" val="424736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EDAB8FD-7511-81AC-35C5-F8C769539A64}"/>
              </a:ext>
            </a:extLst>
          </p:cNvPr>
          <p:cNvSpPr txBox="1"/>
          <p:nvPr/>
        </p:nvSpPr>
        <p:spPr>
          <a:xfrm>
            <a:off x="5270091" y="242866"/>
            <a:ext cx="6558116" cy="2246769"/>
          </a:xfrm>
          <a:prstGeom prst="rect">
            <a:avLst/>
          </a:prstGeom>
          <a:noFill/>
        </p:spPr>
        <p:txBody>
          <a:bodyPr wrap="square">
            <a:spAutoFit/>
          </a:bodyPr>
          <a:lstStyle/>
          <a:p>
            <a:pPr marL="0" indent="0" algn="just">
              <a:buNone/>
            </a:pPr>
            <a:r>
              <a:rPr lang="lt-LT" sz="2000" b="1" dirty="0">
                <a:solidFill>
                  <a:schemeClr val="tx2">
                    <a:lumMod val="75000"/>
                    <a:lumOff val="25000"/>
                  </a:schemeClr>
                </a:solidFill>
                <a:latin typeface="Aptos"/>
                <a:cs typeface="Times New Roman"/>
              </a:rPr>
              <a:t>Vėjas</a:t>
            </a:r>
            <a:r>
              <a:rPr lang="lt-LT" sz="2000" dirty="0">
                <a:latin typeface="Aptos"/>
                <a:cs typeface="Times New Roman"/>
              </a:rPr>
              <a:t> – tai horizontalus oro masių judėjimas iš aukštesnio slėgio srities į žemesnio slėgio sritį. </a:t>
            </a:r>
          </a:p>
          <a:p>
            <a:pPr marL="0" indent="0" algn="just">
              <a:buNone/>
            </a:pPr>
            <a:endParaRPr lang="lt-LT" sz="2000" dirty="0">
              <a:latin typeface="Aptos"/>
              <a:cs typeface="Times New Roman"/>
            </a:endParaRPr>
          </a:p>
          <a:p>
            <a:pPr marL="0" indent="0" algn="just">
              <a:buNone/>
            </a:pPr>
            <a:r>
              <a:rPr lang="lt-LT" sz="2000" dirty="0">
                <a:latin typeface="Aptos"/>
                <a:cs typeface="Times New Roman"/>
              </a:rPr>
              <a:t>Fizikoje vėjas tiriamas kaip dujų (oro dalelių) judėjimas, kurį aprašo mechanikos dėsniai. Pagrindinė vėjo atsiradimo priežastis yra netolygus Žemės paviršiaus įšilimas, dėl kurio susidaro atmosferos slėgio skirtumai.</a:t>
            </a:r>
            <a:endParaRPr lang="lt-LT" sz="2000" dirty="0">
              <a:latin typeface="Aptos"/>
            </a:endParaRPr>
          </a:p>
        </p:txBody>
      </p:sp>
      <p:pic>
        <p:nvPicPr>
          <p:cNvPr id="12" name="Paveikslėlis 11">
            <a:extLst>
              <a:ext uri="{FF2B5EF4-FFF2-40B4-BE49-F238E27FC236}">
                <a16:creationId xmlns:a16="http://schemas.microsoft.com/office/drawing/2014/main" id="{A002FAD1-2DFB-0145-CD77-838343FA8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331" y="36211"/>
            <a:ext cx="5191760" cy="3532899"/>
          </a:xfrm>
          <a:prstGeom prst="rect">
            <a:avLst/>
          </a:prstGeom>
        </p:spPr>
      </p:pic>
      <p:sp>
        <p:nvSpPr>
          <p:cNvPr id="14" name="TextBox 13">
            <a:extLst>
              <a:ext uri="{FF2B5EF4-FFF2-40B4-BE49-F238E27FC236}">
                <a16:creationId xmlns:a16="http://schemas.microsoft.com/office/drawing/2014/main" id="{FB6BBA8D-F99A-E873-87E4-810F7BC9058E}"/>
              </a:ext>
            </a:extLst>
          </p:cNvPr>
          <p:cNvSpPr txBox="1"/>
          <p:nvPr/>
        </p:nvSpPr>
        <p:spPr>
          <a:xfrm>
            <a:off x="78331" y="3685623"/>
            <a:ext cx="5191760" cy="2246769"/>
          </a:xfrm>
          <a:prstGeom prst="rect">
            <a:avLst/>
          </a:prstGeom>
          <a:noFill/>
        </p:spPr>
        <p:txBody>
          <a:bodyPr wrap="square">
            <a:spAutoFit/>
          </a:bodyPr>
          <a:lstStyle/>
          <a:p>
            <a:pPr algn="just"/>
            <a:r>
              <a:rPr lang="lt-LT" sz="2000" b="1" dirty="0">
                <a:solidFill>
                  <a:schemeClr val="tx2">
                    <a:lumMod val="75000"/>
                    <a:lumOff val="25000"/>
                  </a:schemeClr>
                </a:solidFill>
              </a:rPr>
              <a:t>Vėjas</a:t>
            </a:r>
            <a:r>
              <a:rPr lang="lt-LT" sz="2000" dirty="0">
                <a:solidFill>
                  <a:srgbClr val="000000"/>
                </a:solidFill>
              </a:rPr>
              <a:t> – vektorinis dydis, apibūdinamas greičiu ir kryptimi. Vėjo greitis išreiškiamas m/s, km/val., mazgais, myliomis arba santykiniais vienetais (balais) ir reiškia oro kelią, kurį jis nueina per laiko vienetą. Vėjo kryptis atitinka horizonto tašką iš kur pučia vėjas.</a:t>
            </a:r>
          </a:p>
        </p:txBody>
      </p:sp>
      <p:sp>
        <p:nvSpPr>
          <p:cNvPr id="18" name="TextBox 17">
            <a:extLst>
              <a:ext uri="{FF2B5EF4-FFF2-40B4-BE49-F238E27FC236}">
                <a16:creationId xmlns:a16="http://schemas.microsoft.com/office/drawing/2014/main" id="{31BAA6B9-0A98-335D-3C25-2F9B6CD9D9F4}"/>
              </a:ext>
            </a:extLst>
          </p:cNvPr>
          <p:cNvSpPr txBox="1"/>
          <p:nvPr/>
        </p:nvSpPr>
        <p:spPr>
          <a:xfrm>
            <a:off x="5358582" y="2720375"/>
            <a:ext cx="6754760" cy="1015663"/>
          </a:xfrm>
          <a:prstGeom prst="rect">
            <a:avLst/>
          </a:prstGeom>
          <a:noFill/>
        </p:spPr>
        <p:txBody>
          <a:bodyPr wrap="square">
            <a:spAutoFit/>
          </a:bodyPr>
          <a:lstStyle/>
          <a:p>
            <a:r>
              <a:rPr lang="lt-LT" sz="2000" dirty="0">
                <a:solidFill>
                  <a:srgbClr val="000000"/>
                </a:solidFill>
              </a:rPr>
              <a:t>Vėjo matavimai atliekami dviem pagrindiniais prietaisais, įrengtais meteorologijos aikštelėse: </a:t>
            </a:r>
            <a:r>
              <a:rPr lang="lt-LT" sz="2000" dirty="0" err="1">
                <a:solidFill>
                  <a:srgbClr val="000000"/>
                </a:solidFill>
              </a:rPr>
              <a:t>anemorumbometru</a:t>
            </a:r>
            <a:r>
              <a:rPr lang="lt-LT" sz="2000" dirty="0">
                <a:solidFill>
                  <a:srgbClr val="000000"/>
                </a:solidFill>
              </a:rPr>
              <a:t> ir </a:t>
            </a:r>
            <a:r>
              <a:rPr lang="lt-LT" sz="2000" dirty="0" err="1">
                <a:solidFill>
                  <a:srgbClr val="000000"/>
                </a:solidFill>
              </a:rPr>
              <a:t>kaušeliniu</a:t>
            </a:r>
            <a:r>
              <a:rPr lang="lt-LT" sz="2000" dirty="0">
                <a:solidFill>
                  <a:srgbClr val="000000"/>
                </a:solidFill>
              </a:rPr>
              <a:t> anemometru su vėtrunge.</a:t>
            </a:r>
          </a:p>
        </p:txBody>
      </p:sp>
      <p:pic>
        <p:nvPicPr>
          <p:cNvPr id="20" name="Paveikslėlis 19">
            <a:extLst>
              <a:ext uri="{FF2B5EF4-FFF2-40B4-BE49-F238E27FC236}">
                <a16:creationId xmlns:a16="http://schemas.microsoft.com/office/drawing/2014/main" id="{01FDA548-7D09-2159-0462-9E25AD2D2BC7}"/>
              </a:ext>
            </a:extLst>
          </p:cNvPr>
          <p:cNvPicPr>
            <a:picLocks noChangeAspect="1"/>
          </p:cNvPicPr>
          <p:nvPr/>
        </p:nvPicPr>
        <p:blipFill>
          <a:blip r:embed="rId3"/>
          <a:stretch>
            <a:fillRect/>
          </a:stretch>
        </p:blipFill>
        <p:spPr>
          <a:xfrm>
            <a:off x="5384738" y="3772536"/>
            <a:ext cx="6443469" cy="2104323"/>
          </a:xfrm>
          <a:prstGeom prst="rect">
            <a:avLst/>
          </a:prstGeom>
          <a:ln>
            <a:solidFill>
              <a:schemeClr val="accent6">
                <a:lumMod val="75000"/>
              </a:schemeClr>
            </a:solidFill>
          </a:ln>
        </p:spPr>
      </p:pic>
      <p:pic>
        <p:nvPicPr>
          <p:cNvPr id="22" name="Paveikslėlis 21">
            <a:extLst>
              <a:ext uri="{FF2B5EF4-FFF2-40B4-BE49-F238E27FC236}">
                <a16:creationId xmlns:a16="http://schemas.microsoft.com/office/drawing/2014/main" id="{66286D09-A324-820E-A8CD-26E0465394A3}"/>
              </a:ext>
            </a:extLst>
          </p:cNvPr>
          <p:cNvPicPr>
            <a:picLocks noChangeAspect="1"/>
          </p:cNvPicPr>
          <p:nvPr/>
        </p:nvPicPr>
        <p:blipFill>
          <a:blip r:embed="rId4"/>
          <a:stretch>
            <a:fillRect/>
          </a:stretch>
        </p:blipFill>
        <p:spPr>
          <a:xfrm>
            <a:off x="5384738" y="6117496"/>
            <a:ext cx="6596071" cy="302969"/>
          </a:xfrm>
          <a:prstGeom prst="rect">
            <a:avLst/>
          </a:prstGeom>
        </p:spPr>
      </p:pic>
    </p:spTree>
    <p:extLst>
      <p:ext uri="{BB962C8B-B14F-4D97-AF65-F5344CB8AC3E}">
        <p14:creationId xmlns:p14="http://schemas.microsoft.com/office/powerpoint/2010/main" val="4201780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Lentelė 4">
            <a:extLst>
              <a:ext uri="{FF2B5EF4-FFF2-40B4-BE49-F238E27FC236}">
                <a16:creationId xmlns:a16="http://schemas.microsoft.com/office/drawing/2014/main" id="{769CB11A-D7F3-533F-DD47-9C946EE779D6}"/>
              </a:ext>
            </a:extLst>
          </p:cNvPr>
          <p:cNvGraphicFramePr>
            <a:graphicFrameLocks noGrp="1"/>
          </p:cNvGraphicFramePr>
          <p:nvPr>
            <p:extLst>
              <p:ext uri="{D42A27DB-BD31-4B8C-83A1-F6EECF244321}">
                <p14:modId xmlns:p14="http://schemas.microsoft.com/office/powerpoint/2010/main" val="1351701462"/>
              </p:ext>
            </p:extLst>
          </p:nvPr>
        </p:nvGraphicFramePr>
        <p:xfrm>
          <a:off x="5230761" y="393290"/>
          <a:ext cx="6720291" cy="5987846"/>
        </p:xfrm>
        <a:graphic>
          <a:graphicData uri="http://schemas.openxmlformats.org/drawingml/2006/table">
            <a:tbl>
              <a:tblPr firstRow="1" bandRow="1">
                <a:tableStyleId>{5C22544A-7EE6-4342-B048-85BDC9FD1C3A}</a:tableStyleId>
              </a:tblPr>
              <a:tblGrid>
                <a:gridCol w="1039480">
                  <a:extLst>
                    <a:ext uri="{9D8B030D-6E8A-4147-A177-3AD203B41FA5}">
                      <a16:colId xmlns:a16="http://schemas.microsoft.com/office/drawing/2014/main" val="837609350"/>
                    </a:ext>
                  </a:extLst>
                </a:gridCol>
                <a:gridCol w="1214966">
                  <a:extLst>
                    <a:ext uri="{9D8B030D-6E8A-4147-A177-3AD203B41FA5}">
                      <a16:colId xmlns:a16="http://schemas.microsoft.com/office/drawing/2014/main" val="4101702313"/>
                    </a:ext>
                  </a:extLst>
                </a:gridCol>
                <a:gridCol w="1125852">
                  <a:extLst>
                    <a:ext uri="{9D8B030D-6E8A-4147-A177-3AD203B41FA5}">
                      <a16:colId xmlns:a16="http://schemas.microsoft.com/office/drawing/2014/main" val="575217117"/>
                    </a:ext>
                  </a:extLst>
                </a:gridCol>
                <a:gridCol w="3339993">
                  <a:extLst>
                    <a:ext uri="{9D8B030D-6E8A-4147-A177-3AD203B41FA5}">
                      <a16:colId xmlns:a16="http://schemas.microsoft.com/office/drawing/2014/main" val="2800607429"/>
                    </a:ext>
                  </a:extLst>
                </a:gridCol>
              </a:tblGrid>
              <a:tr h="692173">
                <a:tc>
                  <a:txBody>
                    <a:bodyPr/>
                    <a:lstStyle/>
                    <a:p>
                      <a:pPr algn="ctr" rtl="0" fontAlgn="base">
                        <a:lnSpc>
                          <a:spcPts val="1214"/>
                        </a:lnSpc>
                        <a:buNone/>
                      </a:pPr>
                      <a:r>
                        <a:rPr lang="lt-LT" sz="1500" b="1" i="0">
                          <a:solidFill>
                            <a:schemeClr val="tx1"/>
                          </a:solidFill>
                          <a:effectLst/>
                          <a:latin typeface="Arial"/>
                        </a:rPr>
                        <a:t>Balas</a:t>
                      </a:r>
                      <a:r>
                        <a:rPr lang="lt-LT" sz="1500" b="0" i="0">
                          <a:solidFill>
                            <a:schemeClr val="tx1"/>
                          </a:solidFill>
                          <a:effectLst/>
                          <a:latin typeface="Arial"/>
                        </a:rPr>
                        <a:t>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D0E8F8"/>
                    </a:solidFill>
                  </a:tcPr>
                </a:tc>
                <a:tc>
                  <a:txBody>
                    <a:bodyPr/>
                    <a:lstStyle/>
                    <a:p>
                      <a:pPr algn="ctr" rtl="0" fontAlgn="base">
                        <a:lnSpc>
                          <a:spcPts val="1214"/>
                        </a:lnSpc>
                        <a:buNone/>
                      </a:pPr>
                      <a:r>
                        <a:rPr lang="lt-LT" sz="1500" b="1" i="0">
                          <a:solidFill>
                            <a:schemeClr val="tx1"/>
                          </a:solidFill>
                          <a:effectLst/>
                          <a:latin typeface="Arial"/>
                        </a:rPr>
                        <a:t>Greitis (m/s)</a:t>
                      </a:r>
                      <a:r>
                        <a:rPr lang="lt-LT" sz="1500" b="0" i="0">
                          <a:solidFill>
                            <a:schemeClr val="tx1"/>
                          </a:solidFill>
                          <a:effectLst/>
                          <a:latin typeface="Arial"/>
                        </a:rPr>
                        <a:t>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D0E8F8"/>
                    </a:solidFill>
                  </a:tcPr>
                </a:tc>
                <a:tc>
                  <a:txBody>
                    <a:bodyPr/>
                    <a:lstStyle/>
                    <a:p>
                      <a:pPr algn="ctr" rtl="0" fontAlgn="base">
                        <a:lnSpc>
                          <a:spcPts val="1214"/>
                        </a:lnSpc>
                        <a:buNone/>
                      </a:pPr>
                      <a:r>
                        <a:rPr lang="lt-LT" sz="1500" b="1" i="0">
                          <a:solidFill>
                            <a:schemeClr val="tx1"/>
                          </a:solidFill>
                          <a:effectLst/>
                          <a:latin typeface="Arial"/>
                        </a:rPr>
                        <a:t>Greitis (km/h)</a:t>
                      </a:r>
                      <a:r>
                        <a:rPr lang="lt-LT" sz="1500" b="0" i="0">
                          <a:solidFill>
                            <a:schemeClr val="tx1"/>
                          </a:solidFill>
                          <a:effectLst/>
                          <a:latin typeface="Arial"/>
                        </a:rPr>
                        <a:t>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D0E8F8"/>
                    </a:solidFill>
                  </a:tcPr>
                </a:tc>
                <a:tc>
                  <a:txBody>
                    <a:bodyPr/>
                    <a:lstStyle/>
                    <a:p>
                      <a:pPr algn="ctr" rtl="0" fontAlgn="base">
                        <a:lnSpc>
                          <a:spcPts val="1214"/>
                        </a:lnSpc>
                        <a:buNone/>
                      </a:pPr>
                      <a:r>
                        <a:rPr lang="lt-LT" sz="1500" b="1" i="0">
                          <a:solidFill>
                            <a:schemeClr val="tx1"/>
                          </a:solidFill>
                          <a:effectLst/>
                          <a:latin typeface="Arial"/>
                        </a:rPr>
                        <a:t>Aplinkos požymiai</a:t>
                      </a:r>
                      <a:r>
                        <a:rPr lang="lt-LT" sz="1500" b="0" i="0">
                          <a:solidFill>
                            <a:schemeClr val="tx1"/>
                          </a:solidFill>
                          <a:effectLst/>
                          <a:latin typeface="Arial"/>
                        </a:rPr>
                        <a:t>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D0E8F8"/>
                    </a:solidFill>
                  </a:tcPr>
                </a:tc>
                <a:extLst>
                  <a:ext uri="{0D108BD9-81ED-4DB2-BD59-A6C34878D82A}">
                    <a16:rowId xmlns:a16="http://schemas.microsoft.com/office/drawing/2014/main" val="1293001997"/>
                  </a:ext>
                </a:extLst>
              </a:tr>
              <a:tr h="472436">
                <a:tc>
                  <a:txBody>
                    <a:bodyPr/>
                    <a:lstStyle/>
                    <a:p>
                      <a:pPr algn="ctr" rtl="0" fontAlgn="base">
                        <a:lnSpc>
                          <a:spcPts val="1214"/>
                        </a:lnSpc>
                        <a:buNone/>
                      </a:pPr>
                      <a:r>
                        <a:rPr lang="lt-LT" sz="1500" b="0" i="0">
                          <a:effectLst/>
                          <a:latin typeface="Arial"/>
                        </a:rPr>
                        <a:t>0 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0–0,2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&lt; 1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solidFill>
                            <a:schemeClr val="tx1"/>
                          </a:solidFill>
                          <a:effectLst/>
                          <a:latin typeface="Arial"/>
                        </a:rPr>
                        <a:t>Tyla, dūmai kyla tiesiai į viršų</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extLst>
                  <a:ext uri="{0D108BD9-81ED-4DB2-BD59-A6C34878D82A}">
                    <a16:rowId xmlns:a16="http://schemas.microsoft.com/office/drawing/2014/main" val="4160492092"/>
                  </a:ext>
                </a:extLst>
              </a:tr>
              <a:tr h="549343">
                <a:tc>
                  <a:txBody>
                    <a:bodyPr/>
                    <a:lstStyle/>
                    <a:p>
                      <a:pPr algn="ctr" rtl="0" fontAlgn="base">
                        <a:lnSpc>
                          <a:spcPts val="1214"/>
                        </a:lnSpc>
                        <a:buNone/>
                      </a:pPr>
                      <a:r>
                        <a:rPr lang="lt-LT" sz="1500" b="0" i="0">
                          <a:effectLst/>
                          <a:latin typeface="Arial"/>
                        </a:rPr>
                        <a:t>1 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0,3–1,5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1–5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solidFill>
                            <a:schemeClr val="tx1"/>
                          </a:solidFill>
                          <a:effectLst/>
                          <a:latin typeface="Arial"/>
                        </a:rPr>
                        <a:t>Vėjelis, dumai lengvai nukrypsta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extLst>
                  <a:ext uri="{0D108BD9-81ED-4DB2-BD59-A6C34878D82A}">
                    <a16:rowId xmlns:a16="http://schemas.microsoft.com/office/drawing/2014/main" val="777238730"/>
                  </a:ext>
                </a:extLst>
              </a:tr>
              <a:tr h="527370">
                <a:tc>
                  <a:txBody>
                    <a:bodyPr/>
                    <a:lstStyle/>
                    <a:p>
                      <a:pPr algn="ctr" rtl="0" fontAlgn="base">
                        <a:lnSpc>
                          <a:spcPts val="1214"/>
                        </a:lnSpc>
                        <a:buNone/>
                      </a:pPr>
                      <a:r>
                        <a:rPr lang="lt-LT" sz="1500" b="0" i="0">
                          <a:effectLst/>
                          <a:latin typeface="Arial"/>
                        </a:rPr>
                        <a:t>2 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1,6–3,3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6–11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solidFill>
                            <a:schemeClr val="tx1"/>
                          </a:solidFill>
                          <a:effectLst/>
                          <a:latin typeface="Arial"/>
                        </a:rPr>
                        <a:t>Juntamas ant veido, šlamena lapai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extLst>
                  <a:ext uri="{0D108BD9-81ED-4DB2-BD59-A6C34878D82A}">
                    <a16:rowId xmlns:a16="http://schemas.microsoft.com/office/drawing/2014/main" val="475099261"/>
                  </a:ext>
                </a:extLst>
              </a:tr>
              <a:tr h="560331">
                <a:tc>
                  <a:txBody>
                    <a:bodyPr/>
                    <a:lstStyle/>
                    <a:p>
                      <a:pPr algn="ctr" rtl="0" fontAlgn="base">
                        <a:lnSpc>
                          <a:spcPts val="1214"/>
                        </a:lnSpc>
                        <a:buNone/>
                      </a:pPr>
                      <a:r>
                        <a:rPr lang="lt-LT" sz="1500" b="0" i="0">
                          <a:effectLst/>
                          <a:latin typeface="Arial"/>
                        </a:rPr>
                        <a:t>3 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3,4–5,4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12–19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solidFill>
                            <a:schemeClr val="tx1"/>
                          </a:solidFill>
                          <a:effectLst/>
                          <a:latin typeface="Arial"/>
                        </a:rPr>
                        <a:t>Judina lapus ir smulkias šakas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extLst>
                  <a:ext uri="{0D108BD9-81ED-4DB2-BD59-A6C34878D82A}">
                    <a16:rowId xmlns:a16="http://schemas.microsoft.com/office/drawing/2014/main" val="3071296574"/>
                  </a:ext>
                </a:extLst>
              </a:tr>
              <a:tr h="582304">
                <a:tc>
                  <a:txBody>
                    <a:bodyPr/>
                    <a:lstStyle/>
                    <a:p>
                      <a:pPr algn="ctr" rtl="0" fontAlgn="base">
                        <a:lnSpc>
                          <a:spcPts val="1214"/>
                        </a:lnSpc>
                        <a:buNone/>
                      </a:pPr>
                      <a:r>
                        <a:rPr lang="lt-LT" sz="1500" b="0" i="0">
                          <a:effectLst/>
                          <a:latin typeface="Arial"/>
                        </a:rPr>
                        <a:t>4 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5,5–7,9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20–28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solidFill>
                            <a:schemeClr val="tx1"/>
                          </a:solidFill>
                          <a:effectLst/>
                          <a:latin typeface="Arial"/>
                        </a:rPr>
                        <a:t>Pakelia dulkes, judina mažas šakas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extLst>
                  <a:ext uri="{0D108BD9-81ED-4DB2-BD59-A6C34878D82A}">
                    <a16:rowId xmlns:a16="http://schemas.microsoft.com/office/drawing/2014/main" val="4131480816"/>
                  </a:ext>
                </a:extLst>
              </a:tr>
              <a:tr h="472436">
                <a:tc>
                  <a:txBody>
                    <a:bodyPr/>
                    <a:lstStyle/>
                    <a:p>
                      <a:pPr algn="ctr" rtl="0" fontAlgn="base">
                        <a:lnSpc>
                          <a:spcPts val="1214"/>
                        </a:lnSpc>
                        <a:buNone/>
                      </a:pPr>
                      <a:r>
                        <a:rPr lang="lt-LT" sz="1500" b="0" i="0">
                          <a:effectLst/>
                          <a:latin typeface="Arial"/>
                        </a:rPr>
                        <a:t>5 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8,0–10,7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29–38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solidFill>
                            <a:schemeClr val="tx1"/>
                          </a:solidFill>
                          <a:effectLst/>
                          <a:latin typeface="Arial"/>
                        </a:rPr>
                        <a:t>Siūbuoja maži medeliai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extLst>
                  <a:ext uri="{0D108BD9-81ED-4DB2-BD59-A6C34878D82A}">
                    <a16:rowId xmlns:a16="http://schemas.microsoft.com/office/drawing/2014/main" val="104053800"/>
                  </a:ext>
                </a:extLst>
              </a:tr>
              <a:tr h="527370">
                <a:tc>
                  <a:txBody>
                    <a:bodyPr/>
                    <a:lstStyle/>
                    <a:p>
                      <a:pPr algn="ctr" rtl="0" fontAlgn="base">
                        <a:lnSpc>
                          <a:spcPts val="1214"/>
                        </a:lnSpc>
                        <a:buNone/>
                      </a:pPr>
                      <a:r>
                        <a:rPr lang="lt-LT" sz="1500" b="0" i="0">
                          <a:effectLst/>
                          <a:latin typeface="Arial"/>
                        </a:rPr>
                        <a:t>6 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10,8–13,8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39–49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solidFill>
                            <a:schemeClr val="tx1"/>
                          </a:solidFill>
                          <a:effectLst/>
                          <a:latin typeface="Arial"/>
                        </a:rPr>
                        <a:t>Siūbuoja stambesnės šakos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extLst>
                  <a:ext uri="{0D108BD9-81ED-4DB2-BD59-A6C34878D82A}">
                    <a16:rowId xmlns:a16="http://schemas.microsoft.com/office/drawing/2014/main" val="1480594893"/>
                  </a:ext>
                </a:extLst>
              </a:tr>
              <a:tr h="505396">
                <a:tc>
                  <a:txBody>
                    <a:bodyPr/>
                    <a:lstStyle/>
                    <a:p>
                      <a:pPr algn="ctr" rtl="0" fontAlgn="base">
                        <a:lnSpc>
                          <a:spcPts val="1214"/>
                        </a:lnSpc>
                        <a:buNone/>
                      </a:pPr>
                      <a:r>
                        <a:rPr lang="lt-LT" sz="1500" b="0" i="0">
                          <a:effectLst/>
                          <a:latin typeface="Arial"/>
                        </a:rPr>
                        <a:t>7 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13,9–17,1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50–61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solidFill>
                            <a:schemeClr val="tx1"/>
                          </a:solidFill>
                          <a:effectLst/>
                          <a:latin typeface="Arial"/>
                        </a:rPr>
                        <a:t>Siūbuoja medžių viršūnės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extLst>
                  <a:ext uri="{0D108BD9-81ED-4DB2-BD59-A6C34878D82A}">
                    <a16:rowId xmlns:a16="http://schemas.microsoft.com/office/drawing/2014/main" val="1376501082"/>
                  </a:ext>
                </a:extLst>
              </a:tr>
              <a:tr h="538356">
                <a:tc>
                  <a:txBody>
                    <a:bodyPr/>
                    <a:lstStyle/>
                    <a:p>
                      <a:pPr algn="ctr" rtl="0" fontAlgn="base">
                        <a:lnSpc>
                          <a:spcPts val="1214"/>
                        </a:lnSpc>
                        <a:buNone/>
                      </a:pPr>
                      <a:r>
                        <a:rPr lang="lt-LT" sz="1500" b="0" i="0">
                          <a:effectLst/>
                          <a:latin typeface="Arial"/>
                        </a:rPr>
                        <a:t>8 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17,2–20,7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62–74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solidFill>
                            <a:schemeClr val="tx1"/>
                          </a:solidFill>
                          <a:effectLst/>
                          <a:latin typeface="Arial"/>
                        </a:rPr>
                        <a:t>Laužo šakas, sunku eiti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extLst>
                  <a:ext uri="{0D108BD9-81ED-4DB2-BD59-A6C34878D82A}">
                    <a16:rowId xmlns:a16="http://schemas.microsoft.com/office/drawing/2014/main" val="2825273851"/>
                  </a:ext>
                </a:extLst>
              </a:tr>
              <a:tr h="560331">
                <a:tc>
                  <a:txBody>
                    <a:bodyPr/>
                    <a:lstStyle/>
                    <a:p>
                      <a:pPr algn="ctr" rtl="0" fontAlgn="base">
                        <a:lnSpc>
                          <a:spcPts val="1214"/>
                        </a:lnSpc>
                        <a:buNone/>
                      </a:pPr>
                      <a:r>
                        <a:rPr lang="lt-LT" sz="1500" b="0" i="0">
                          <a:effectLst/>
                          <a:latin typeface="Arial"/>
                        </a:rPr>
                        <a:t>9–12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&gt; 20,7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a:effectLst/>
                          <a:latin typeface="Arial"/>
                        </a:rPr>
                        <a:t>&gt; 75 </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algn="ctr" rtl="0" fontAlgn="base">
                        <a:lnSpc>
                          <a:spcPts val="1214"/>
                        </a:lnSpc>
                        <a:buNone/>
                      </a:pPr>
                      <a:r>
                        <a:rPr lang="lt-LT" sz="1500" b="0" i="0" dirty="0">
                          <a:solidFill>
                            <a:schemeClr val="tx1"/>
                          </a:solidFill>
                          <a:effectLst/>
                          <a:latin typeface="Arial"/>
                        </a:rPr>
                        <a:t>Šturmas/uraganas - pavojinga gyvybei</a:t>
                      </a:r>
                    </a:p>
                  </a:txBody>
                  <a:tcPr marL="46489" marR="46489" marT="29056" marB="29056"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extLst>
                  <a:ext uri="{0D108BD9-81ED-4DB2-BD59-A6C34878D82A}">
                    <a16:rowId xmlns:a16="http://schemas.microsoft.com/office/drawing/2014/main" val="1507752019"/>
                  </a:ext>
                </a:extLst>
              </a:tr>
            </a:tbl>
          </a:graphicData>
        </a:graphic>
      </p:graphicFrame>
      <p:sp>
        <p:nvSpPr>
          <p:cNvPr id="6" name="TextBox 5">
            <a:extLst>
              <a:ext uri="{FF2B5EF4-FFF2-40B4-BE49-F238E27FC236}">
                <a16:creationId xmlns:a16="http://schemas.microsoft.com/office/drawing/2014/main" id="{3ECA089F-70CA-7A95-101F-60DC24956DB4}"/>
              </a:ext>
            </a:extLst>
          </p:cNvPr>
          <p:cNvSpPr txBox="1"/>
          <p:nvPr/>
        </p:nvSpPr>
        <p:spPr>
          <a:xfrm>
            <a:off x="159669" y="393290"/>
            <a:ext cx="4704678" cy="1938992"/>
          </a:xfrm>
          <a:prstGeom prst="rect">
            <a:avLst/>
          </a:prstGeom>
          <a:solidFill>
            <a:schemeClr val="tx2">
              <a:lumMod val="10000"/>
              <a:lumOff val="9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000" b="1" noProof="0" dirty="0" err="1">
                <a:ea typeface="+mn-lt"/>
                <a:cs typeface="+mn-lt"/>
              </a:rPr>
              <a:t>Boforto</a:t>
            </a:r>
            <a:r>
              <a:rPr lang="lt-LT" sz="2000" b="1" noProof="0" dirty="0">
                <a:ea typeface="+mn-lt"/>
                <a:cs typeface="+mn-lt"/>
              </a:rPr>
              <a:t> skalė</a:t>
            </a:r>
            <a:r>
              <a:rPr lang="lt-LT" sz="2000" noProof="0" dirty="0">
                <a:ea typeface="+mn-lt"/>
                <a:cs typeface="+mn-lt"/>
              </a:rPr>
              <a:t> – empirine vėjo intensyvumo nustatymo sistema, sukurta 1805 m. airių mokslininko F. </a:t>
            </a:r>
            <a:r>
              <a:rPr lang="lt-LT" sz="2000" noProof="0" dirty="0" err="1">
                <a:ea typeface="+mn-lt"/>
                <a:cs typeface="+mn-lt"/>
              </a:rPr>
              <a:t>Boforto</a:t>
            </a:r>
            <a:r>
              <a:rPr lang="lt-LT" sz="2000" noProof="0" dirty="0">
                <a:ea typeface="+mn-lt"/>
                <a:cs typeface="+mn-lt"/>
              </a:rPr>
              <a:t>. Ji leidžia vizualiai, be prietaisų, įvertinti vėjo stiprumą pagal stebimus poveikius aplinkai.   </a:t>
            </a:r>
            <a:endParaRPr lang="lt-LT" sz="2000" noProof="0" dirty="0"/>
          </a:p>
        </p:txBody>
      </p:sp>
      <p:pic>
        <p:nvPicPr>
          <p:cNvPr id="3" name="Paveikslėlis 2">
            <a:extLst>
              <a:ext uri="{FF2B5EF4-FFF2-40B4-BE49-F238E27FC236}">
                <a16:creationId xmlns:a16="http://schemas.microsoft.com/office/drawing/2014/main" id="{3F3FC214-1CD4-4CDD-3933-29C38256CD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0" y="3189040"/>
            <a:ext cx="4863077" cy="3089718"/>
          </a:xfrm>
          <a:prstGeom prst="rect">
            <a:avLst/>
          </a:prstGeom>
        </p:spPr>
      </p:pic>
    </p:spTree>
    <p:extLst>
      <p:ext uri="{BB962C8B-B14F-4D97-AF65-F5344CB8AC3E}">
        <p14:creationId xmlns:p14="http://schemas.microsoft.com/office/powerpoint/2010/main" val="2995889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39C46B7-0B77-E773-2F29-83B1778230A1}"/>
              </a:ext>
            </a:extLst>
          </p:cNvPr>
          <p:cNvSpPr txBox="1"/>
          <p:nvPr/>
        </p:nvSpPr>
        <p:spPr>
          <a:xfrm>
            <a:off x="137752" y="147110"/>
            <a:ext cx="4434248" cy="535142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gn="just">
              <a:lnSpc>
                <a:spcPct val="90000"/>
              </a:lnSpc>
              <a:spcAft>
                <a:spcPts val="600"/>
              </a:spcAft>
            </a:pPr>
            <a:r>
              <a:rPr lang="lt-LT" sz="2000" b="1" noProof="0" dirty="0">
                <a:solidFill>
                  <a:schemeClr val="tx2">
                    <a:lumMod val="75000"/>
                    <a:lumOff val="25000"/>
                  </a:schemeClr>
                </a:solidFill>
              </a:rPr>
              <a:t>Kodėl vėjo greitis svyruoja?</a:t>
            </a:r>
            <a:endParaRPr lang="lt-LT" sz="2000" noProof="0" dirty="0">
              <a:solidFill>
                <a:schemeClr val="tx2">
                  <a:lumMod val="75000"/>
                  <a:lumOff val="25000"/>
                </a:schemeClr>
              </a:solidFill>
            </a:endParaRPr>
          </a:p>
          <a:p>
            <a:pPr algn="just">
              <a:lnSpc>
                <a:spcPct val="90000"/>
              </a:lnSpc>
              <a:spcAft>
                <a:spcPts val="600"/>
              </a:spcAft>
            </a:pPr>
            <a:r>
              <a:rPr lang="lt-LT" sz="2000" noProof="0" dirty="0"/>
              <a:t>Vėjo greitis nėra pastovus – jis nuolat kinta.</a:t>
            </a:r>
          </a:p>
          <a:p>
            <a:pPr algn="just">
              <a:lnSpc>
                <a:spcPct val="90000"/>
              </a:lnSpc>
              <a:spcAft>
                <a:spcPts val="600"/>
              </a:spcAft>
            </a:pPr>
            <a:r>
              <a:rPr lang="lt-LT" sz="2000" noProof="0" dirty="0"/>
              <a:t>Šie svyravimai gali būti:</a:t>
            </a:r>
          </a:p>
          <a:p>
            <a:pPr lvl="0" algn="just">
              <a:lnSpc>
                <a:spcPct val="90000"/>
              </a:lnSpc>
              <a:spcAft>
                <a:spcPts val="600"/>
              </a:spcAft>
            </a:pPr>
            <a:r>
              <a:rPr lang="lt-LT" sz="2000" b="1" noProof="0" dirty="0">
                <a:solidFill>
                  <a:schemeClr val="tx2">
                    <a:lumMod val="75000"/>
                    <a:lumOff val="25000"/>
                  </a:schemeClr>
                </a:solidFill>
              </a:rPr>
              <a:t>Momentiniai (gūsiai):</a:t>
            </a:r>
            <a:r>
              <a:rPr lang="lt-LT" sz="2000" noProof="0" dirty="0">
                <a:solidFill>
                  <a:schemeClr val="tx2">
                    <a:lumMod val="75000"/>
                    <a:lumOff val="25000"/>
                  </a:schemeClr>
                </a:solidFill>
              </a:rPr>
              <a:t> </a:t>
            </a:r>
            <a:r>
              <a:rPr lang="lt-LT" sz="2000" noProof="0" dirty="0"/>
              <a:t>trumpi, staigūs greičio padidėjimai, atsirandantys dėl oro srovių turbulencijos.</a:t>
            </a:r>
          </a:p>
          <a:p>
            <a:pPr lvl="0" algn="just">
              <a:lnSpc>
                <a:spcPct val="90000"/>
              </a:lnSpc>
              <a:spcAft>
                <a:spcPts val="600"/>
              </a:spcAft>
            </a:pPr>
            <a:r>
              <a:rPr lang="lt-LT" sz="2000" b="1" noProof="0" dirty="0">
                <a:solidFill>
                  <a:schemeClr val="tx2">
                    <a:lumMod val="75000"/>
                    <a:lumOff val="25000"/>
                  </a:schemeClr>
                </a:solidFill>
              </a:rPr>
              <a:t>Paros svyravimai:</a:t>
            </a:r>
            <a:r>
              <a:rPr lang="lt-LT" sz="2000" noProof="0" dirty="0">
                <a:solidFill>
                  <a:schemeClr val="tx2">
                    <a:lumMod val="75000"/>
                    <a:lumOff val="25000"/>
                  </a:schemeClr>
                </a:solidFill>
              </a:rPr>
              <a:t> </a:t>
            </a:r>
            <a:r>
              <a:rPr lang="lt-LT" sz="2000" noProof="0" dirty="0"/>
              <a:t>dieną, kai saulė stipriau kaitina paviršių, oras kyla aukštyn, sukelia didesnę sumaištį atmosferoje ir vėjas paprastai sustiprėja. Naktį paviršius atvėsta, atmosfera tampa stabilesnė, todėl vėjas dažnai susilpnėja.</a:t>
            </a:r>
          </a:p>
          <a:p>
            <a:pPr indent="-228600">
              <a:lnSpc>
                <a:spcPct val="90000"/>
              </a:lnSpc>
              <a:spcAft>
                <a:spcPts val="600"/>
              </a:spcAft>
              <a:buFont typeface="Arial" panose="020B0604020202020204" pitchFamily="34" charset="0"/>
              <a:buChar char="•"/>
            </a:pPr>
            <a:endParaRPr lang="lt-LT" sz="2000" noProof="0" dirty="0"/>
          </a:p>
        </p:txBody>
      </p:sp>
      <p:sp>
        <p:nvSpPr>
          <p:cNvPr id="4" name="TextBox 3">
            <a:extLst>
              <a:ext uri="{FF2B5EF4-FFF2-40B4-BE49-F238E27FC236}">
                <a16:creationId xmlns:a16="http://schemas.microsoft.com/office/drawing/2014/main" id="{3450C2D7-4F7F-87CC-419D-7D4F504577D5}"/>
              </a:ext>
            </a:extLst>
          </p:cNvPr>
          <p:cNvSpPr txBox="1"/>
          <p:nvPr/>
        </p:nvSpPr>
        <p:spPr>
          <a:xfrm>
            <a:off x="4689456" y="3214774"/>
            <a:ext cx="7303089" cy="2862322"/>
          </a:xfrm>
          <a:prstGeom prst="rect">
            <a:avLst/>
          </a:prstGeom>
          <a:noFill/>
        </p:spPr>
        <p:txBody>
          <a:bodyPr wrap="square">
            <a:spAutoFit/>
          </a:bodyPr>
          <a:lstStyle/>
          <a:p>
            <a:pPr algn="just"/>
            <a:r>
              <a:rPr lang="lt-LT" sz="2000" b="1" dirty="0">
                <a:solidFill>
                  <a:schemeClr val="tx2">
                    <a:lumMod val="75000"/>
                    <a:lumOff val="25000"/>
                  </a:schemeClr>
                </a:solidFill>
                <a:ea typeface="+mn-lt"/>
                <a:cs typeface="+mn-lt"/>
              </a:rPr>
              <a:t>Energija ir jėgos: </a:t>
            </a:r>
            <a:r>
              <a:rPr lang="lt-LT" sz="2000" dirty="0">
                <a:solidFill>
                  <a:schemeClr val="tx2">
                    <a:lumMod val="75000"/>
                    <a:lumOff val="25000"/>
                  </a:schemeClr>
                </a:solidFill>
                <a:ea typeface="+mn-lt"/>
                <a:cs typeface="+mn-lt"/>
              </a:rPr>
              <a:t>  </a:t>
            </a:r>
            <a:r>
              <a:rPr lang="lt-LT" sz="2000" dirty="0">
                <a:ea typeface="+mn-lt"/>
                <a:cs typeface="+mn-lt"/>
              </a:rPr>
              <a:t>Kinetinė energija: judantis oras turi kinetinę energiją. Kadangi greitis formulėje yra keliamas kvadratu, net ir nedidelis greičio padidėjimas smarkiai padidina vėjo jėgą.   </a:t>
            </a:r>
          </a:p>
          <a:p>
            <a:pPr algn="just"/>
            <a:r>
              <a:rPr lang="lt-LT" sz="2000" b="1" dirty="0">
                <a:solidFill>
                  <a:schemeClr val="tx2">
                    <a:lumMod val="75000"/>
                    <a:lumOff val="25000"/>
                  </a:schemeClr>
                </a:solidFill>
                <a:ea typeface="+mn-lt"/>
                <a:cs typeface="+mn-lt"/>
              </a:rPr>
              <a:t>Trintis:</a:t>
            </a:r>
            <a:r>
              <a:rPr lang="lt-LT" sz="2000" dirty="0">
                <a:solidFill>
                  <a:schemeClr val="tx2">
                    <a:lumMod val="75000"/>
                    <a:lumOff val="25000"/>
                  </a:schemeClr>
                </a:solidFill>
                <a:ea typeface="+mn-lt"/>
                <a:cs typeface="+mn-lt"/>
              </a:rPr>
              <a:t> </a:t>
            </a:r>
            <a:r>
              <a:rPr lang="lt-LT" sz="2000" dirty="0">
                <a:ea typeface="+mn-lt"/>
                <a:cs typeface="+mn-lt"/>
              </a:rPr>
              <a:t>žemės paviršiaus nelygumai (pastatai, medžiai, kalvos) sukelia trintį. Tai stabdo apatinius oro sluoksnius ir sukuria sūkurius, kurie fiziškai pasireiškia kaip vėjo gūsiai (greičio svyravimai).   </a:t>
            </a:r>
          </a:p>
          <a:p>
            <a:pPr algn="just"/>
            <a:r>
              <a:rPr lang="lt-LT" sz="2000" b="1" dirty="0">
                <a:solidFill>
                  <a:schemeClr val="tx2">
                    <a:lumMod val="75000"/>
                    <a:lumOff val="25000"/>
                  </a:schemeClr>
                </a:solidFill>
                <a:ea typeface="+mn-lt"/>
                <a:cs typeface="+mn-lt"/>
              </a:rPr>
              <a:t>Inercijos dėsnis:</a:t>
            </a:r>
            <a:r>
              <a:rPr lang="lt-LT" sz="2000" dirty="0">
                <a:solidFill>
                  <a:schemeClr val="tx2">
                    <a:lumMod val="75000"/>
                    <a:lumOff val="25000"/>
                  </a:schemeClr>
                </a:solidFill>
                <a:ea typeface="+mn-lt"/>
                <a:cs typeface="+mn-lt"/>
              </a:rPr>
              <a:t> </a:t>
            </a:r>
            <a:r>
              <a:rPr lang="lt-LT" sz="2000" dirty="0">
                <a:ea typeface="+mn-lt"/>
                <a:cs typeface="+mn-lt"/>
              </a:rPr>
              <a:t>oro masės turi didelę inerciją, todėl vėjas nenustoja pūsti iškart išnykus slėgio skirtumui.   </a:t>
            </a:r>
            <a:endParaRPr lang="lt-LT" sz="2000" dirty="0"/>
          </a:p>
        </p:txBody>
      </p:sp>
      <p:pic>
        <p:nvPicPr>
          <p:cNvPr id="6" name="Paveikslėlis 5">
            <a:extLst>
              <a:ext uri="{FF2B5EF4-FFF2-40B4-BE49-F238E27FC236}">
                <a16:creationId xmlns:a16="http://schemas.microsoft.com/office/drawing/2014/main" id="{F09C447D-1F41-0256-8657-C11A80B2B1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9456" y="246113"/>
            <a:ext cx="7303089" cy="2556081"/>
          </a:xfrm>
          <a:prstGeom prst="rect">
            <a:avLst/>
          </a:prstGeom>
        </p:spPr>
      </p:pic>
      <p:pic>
        <p:nvPicPr>
          <p:cNvPr id="9" name="Paveikslėlis 8">
            <a:extLst>
              <a:ext uri="{FF2B5EF4-FFF2-40B4-BE49-F238E27FC236}">
                <a16:creationId xmlns:a16="http://schemas.microsoft.com/office/drawing/2014/main" id="{6A394DE7-48A7-D8B7-DA27-9DFEFCC90C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9455" y="4468375"/>
            <a:ext cx="4264390" cy="2242515"/>
          </a:xfrm>
          <a:prstGeom prst="rect">
            <a:avLst/>
          </a:prstGeom>
        </p:spPr>
      </p:pic>
    </p:spTree>
    <p:extLst>
      <p:ext uri="{BB962C8B-B14F-4D97-AF65-F5344CB8AC3E}">
        <p14:creationId xmlns:p14="http://schemas.microsoft.com/office/powerpoint/2010/main" val="273002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1A50D8C-826D-5732-E596-C81123DF3CC9}"/>
              </a:ext>
            </a:extLst>
          </p:cNvPr>
          <p:cNvSpPr/>
          <p:nvPr/>
        </p:nvSpPr>
        <p:spPr>
          <a:xfrm>
            <a:off x="172720" y="1151921"/>
            <a:ext cx="11838906" cy="2390327"/>
          </a:xfrm>
          <a:prstGeom prst="roundRect">
            <a:avLst/>
          </a:prstGeom>
          <a:solidFill>
            <a:schemeClr val="accent6">
              <a:lumMod val="20000"/>
              <a:lumOff val="80000"/>
            </a:schemeClr>
          </a:solidFill>
          <a:ln>
            <a:solidFill>
              <a:srgbClr val="B3E4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solidFill>
                <a:schemeClr val="tx1"/>
              </a:solidFill>
            </a:endParaRPr>
          </a:p>
        </p:txBody>
      </p:sp>
      <p:sp>
        <p:nvSpPr>
          <p:cNvPr id="2" name="Pavadinimas 1">
            <a:extLst>
              <a:ext uri="{FF2B5EF4-FFF2-40B4-BE49-F238E27FC236}">
                <a16:creationId xmlns:a16="http://schemas.microsoft.com/office/drawing/2014/main" id="{DAAA4B77-03DC-59BF-743A-2285E43B4322}"/>
              </a:ext>
            </a:extLst>
          </p:cNvPr>
          <p:cNvSpPr>
            <a:spLocks noGrp="1"/>
          </p:cNvSpPr>
          <p:nvPr>
            <p:ph type="title"/>
          </p:nvPr>
        </p:nvSpPr>
        <p:spPr>
          <a:xfrm>
            <a:off x="176096" y="-4001"/>
            <a:ext cx="10515600" cy="1325563"/>
          </a:xfrm>
        </p:spPr>
        <p:txBody>
          <a:bodyPr>
            <a:normAutofit/>
          </a:bodyPr>
          <a:lstStyle/>
          <a:p>
            <a:r>
              <a:rPr lang="lt-LT" sz="4000" b="1" noProof="0" dirty="0"/>
              <a:t>Vėjo svyravimai Lietuvoje</a:t>
            </a:r>
          </a:p>
        </p:txBody>
      </p:sp>
      <p:pic>
        <p:nvPicPr>
          <p:cNvPr id="6" name="Picture 4">
            <a:extLst>
              <a:ext uri="{FF2B5EF4-FFF2-40B4-BE49-F238E27FC236}">
                <a16:creationId xmlns:a16="http://schemas.microsoft.com/office/drawing/2014/main" id="{6BB7DB4F-A619-7298-EF50-A868F689046A}"/>
              </a:ext>
            </a:extLst>
          </p:cNvPr>
          <p:cNvPicPr>
            <a:picLocks noChangeAspect="1"/>
          </p:cNvPicPr>
          <p:nvPr/>
        </p:nvPicPr>
        <p:blipFill>
          <a:blip r:embed="rId2"/>
          <a:srcRect l="50353" t="52356" r="-235" b="-1232"/>
          <a:stretch>
            <a:fillRect/>
          </a:stretch>
        </p:blipFill>
        <p:spPr>
          <a:xfrm>
            <a:off x="6006217" y="4462357"/>
            <a:ext cx="2747953" cy="1512080"/>
          </a:xfrm>
          <a:prstGeom prst="roundRect">
            <a:avLst/>
          </a:prstGeom>
        </p:spPr>
      </p:pic>
      <p:pic>
        <p:nvPicPr>
          <p:cNvPr id="8" name="Content Placeholder 3" descr="Paveikslėlis, kuriame yra tekstas, ekrano kopija, Šriftas, linija&#10;&#10;Dirbtinio intelekto sugeneruotas turinys gali būti neteisingas.">
            <a:extLst>
              <a:ext uri="{FF2B5EF4-FFF2-40B4-BE49-F238E27FC236}">
                <a16:creationId xmlns:a16="http://schemas.microsoft.com/office/drawing/2014/main" id="{1A37B49F-3EBB-52BE-02B0-0D558B67C7C8}"/>
              </a:ext>
            </a:extLst>
          </p:cNvPr>
          <p:cNvPicPr>
            <a:picLocks noChangeAspect="1"/>
          </p:cNvPicPr>
          <p:nvPr/>
        </p:nvPicPr>
        <p:blipFill>
          <a:blip r:embed="rId3"/>
          <a:srcRect l="74" t="54966" r="49501"/>
          <a:stretch>
            <a:fillRect/>
          </a:stretch>
        </p:blipFill>
        <p:spPr>
          <a:xfrm>
            <a:off x="8958798" y="4457964"/>
            <a:ext cx="2747221" cy="1512786"/>
          </a:xfrm>
          <a:prstGeom prst="roundRect">
            <a:avLst/>
          </a:prstGeom>
        </p:spPr>
      </p:pic>
      <p:sp>
        <p:nvSpPr>
          <p:cNvPr id="5" name="TextBox 4">
            <a:extLst>
              <a:ext uri="{FF2B5EF4-FFF2-40B4-BE49-F238E27FC236}">
                <a16:creationId xmlns:a16="http://schemas.microsoft.com/office/drawing/2014/main" id="{1B32D636-37DB-928D-6754-63B541FD10AA}"/>
              </a:ext>
            </a:extLst>
          </p:cNvPr>
          <p:cNvSpPr txBox="1"/>
          <p:nvPr/>
        </p:nvSpPr>
        <p:spPr>
          <a:xfrm>
            <a:off x="268647" y="1148079"/>
            <a:ext cx="1166657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noProof="0" dirty="0">
                <a:ea typeface="+mn-lt"/>
                <a:cs typeface="+mn-lt"/>
              </a:rPr>
              <a:t>Lietuva – palyginti silpnų ir vidutinių vėjų šalis ir, nors teritorija nėra didelė, vėjo greičio skirtumai yra jaučiami. Visus metus Lietuvoje stipriausi vėjai pučia pajūryje ir Kuršių nerijoje, o silpniausi – Pietryčių lygumoje. Baltijos jūros įtaka vėjui jaučiama 20–25 km ruože. Tolstant nuo jūros vėjo greitis palaipsniui mažėja dėl didėjančio </a:t>
            </a:r>
            <a:r>
              <a:rPr lang="lt-LT" noProof="0" dirty="0" err="1">
                <a:ea typeface="+mn-lt"/>
                <a:cs typeface="+mn-lt"/>
              </a:rPr>
              <a:t>paklotinio</a:t>
            </a:r>
            <a:r>
              <a:rPr lang="lt-LT" noProof="0" dirty="0">
                <a:ea typeface="+mn-lt"/>
                <a:cs typeface="+mn-lt"/>
              </a:rPr>
              <a:t> paviršiaus šiurkštumo (miškai, miestai ir t.t). Miestams yra būdingi </a:t>
            </a:r>
            <a:r>
              <a:rPr lang="lt-LT" noProof="0" dirty="0" err="1">
                <a:ea typeface="+mn-lt"/>
                <a:cs typeface="+mn-lt"/>
              </a:rPr>
              <a:t>kanjoniniai</a:t>
            </a:r>
            <a:r>
              <a:rPr lang="lt-LT" noProof="0" dirty="0">
                <a:ea typeface="+mn-lt"/>
                <a:cs typeface="+mn-lt"/>
              </a:rPr>
              <a:t> (siaurų ir iš abiejų pusių užstatytų gatvių), sūkuriniai vėjai. Pajūryje vidutinis vėjo greitis per metus siekia apie 4,5 m/s, Rytų Lietuvoje apie 3,0 m/s, o kalvų slėniuose tik apie 2,0 m/s. Didžiausi vėjo greičio skirtumai pastebimi tarp pajūrio ir rytinių  rajonų. Vėjo greitis turi paros ir metinę eigą. Vasarą silpniausi vėjai pučia naktį ir paryčiui, o smarkiausi, dėl didžiausios konvekcijos, po pietų, apie 14–15 valandą vietos laiku.</a:t>
            </a:r>
            <a:endParaRPr lang="lt-LT" noProof="0" dirty="0"/>
          </a:p>
        </p:txBody>
      </p:sp>
      <p:pic>
        <p:nvPicPr>
          <p:cNvPr id="3" name="Picture 2">
            <a:extLst>
              <a:ext uri="{FF2B5EF4-FFF2-40B4-BE49-F238E27FC236}">
                <a16:creationId xmlns:a16="http://schemas.microsoft.com/office/drawing/2014/main" id="{6217E03C-7798-6AAB-41DE-6EE220FDCEEB}"/>
              </a:ext>
            </a:extLst>
          </p:cNvPr>
          <p:cNvPicPr>
            <a:picLocks noChangeAspect="1"/>
          </p:cNvPicPr>
          <p:nvPr/>
        </p:nvPicPr>
        <p:blipFill>
          <a:blip r:embed="rId3"/>
          <a:srcRect l="49934" t="6516" r="208" b="47118"/>
          <a:stretch>
            <a:fillRect/>
          </a:stretch>
        </p:blipFill>
        <p:spPr>
          <a:xfrm>
            <a:off x="3104162" y="4461650"/>
            <a:ext cx="2751453" cy="1517947"/>
          </a:xfrm>
          <a:prstGeom prst="roundRect">
            <a:avLst/>
          </a:prstGeom>
        </p:spPr>
      </p:pic>
      <p:pic>
        <p:nvPicPr>
          <p:cNvPr id="7" name="Picture 6">
            <a:extLst>
              <a:ext uri="{FF2B5EF4-FFF2-40B4-BE49-F238E27FC236}">
                <a16:creationId xmlns:a16="http://schemas.microsoft.com/office/drawing/2014/main" id="{B12F2D4F-406E-92F5-B352-D4F52435FB7C}"/>
              </a:ext>
            </a:extLst>
          </p:cNvPr>
          <p:cNvPicPr>
            <a:picLocks noChangeAspect="1"/>
          </p:cNvPicPr>
          <p:nvPr/>
        </p:nvPicPr>
        <p:blipFill>
          <a:blip r:embed="rId3"/>
          <a:srcRect t="6516" r="49469" b="47870"/>
          <a:stretch>
            <a:fillRect/>
          </a:stretch>
        </p:blipFill>
        <p:spPr>
          <a:xfrm>
            <a:off x="157744" y="4461648"/>
            <a:ext cx="2764765" cy="1517894"/>
          </a:xfrm>
          <a:prstGeom prst="roundRect">
            <a:avLst/>
          </a:prstGeom>
        </p:spPr>
      </p:pic>
      <p:sp>
        <p:nvSpPr>
          <p:cNvPr id="9" name="TextBox 8">
            <a:extLst>
              <a:ext uri="{FF2B5EF4-FFF2-40B4-BE49-F238E27FC236}">
                <a16:creationId xmlns:a16="http://schemas.microsoft.com/office/drawing/2014/main" id="{C7518A8B-7A1A-6370-8DB9-F6A2AE5990C7}"/>
              </a:ext>
            </a:extLst>
          </p:cNvPr>
          <p:cNvSpPr txBox="1"/>
          <p:nvPr/>
        </p:nvSpPr>
        <p:spPr>
          <a:xfrm>
            <a:off x="173835" y="3810867"/>
            <a:ext cx="515558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noProof="0" dirty="0"/>
              <a:t>Štai keli palyginimai tarp skirtingų Lietuvos miestų:</a:t>
            </a:r>
          </a:p>
        </p:txBody>
      </p:sp>
      <p:sp>
        <p:nvSpPr>
          <p:cNvPr id="10" name="TextBox 9">
            <a:extLst>
              <a:ext uri="{FF2B5EF4-FFF2-40B4-BE49-F238E27FC236}">
                <a16:creationId xmlns:a16="http://schemas.microsoft.com/office/drawing/2014/main" id="{3EE663BF-1110-C052-0C12-B6C244487550}"/>
              </a:ext>
            </a:extLst>
          </p:cNvPr>
          <p:cNvSpPr txBox="1"/>
          <p:nvPr/>
        </p:nvSpPr>
        <p:spPr>
          <a:xfrm>
            <a:off x="175570" y="6174059"/>
            <a:ext cx="11379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noProof="0" dirty="0"/>
              <a:t>Kaip matosi, miestas arčiausiai Baltijos jūros (Klaipėda), yra labiausiai vėjuotas. </a:t>
            </a:r>
          </a:p>
        </p:txBody>
      </p:sp>
    </p:spTree>
    <p:extLst>
      <p:ext uri="{BB962C8B-B14F-4D97-AF65-F5344CB8AC3E}">
        <p14:creationId xmlns:p14="http://schemas.microsoft.com/office/powerpoint/2010/main" val="3938772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veikslėlis 5">
            <a:extLst>
              <a:ext uri="{FF2B5EF4-FFF2-40B4-BE49-F238E27FC236}">
                <a16:creationId xmlns:a16="http://schemas.microsoft.com/office/drawing/2014/main" id="{D8ED831C-C69A-C94D-18F7-8524563E3ED2}"/>
              </a:ext>
            </a:extLst>
          </p:cNvPr>
          <p:cNvPicPr>
            <a:picLocks noChangeAspect="1"/>
          </p:cNvPicPr>
          <p:nvPr/>
        </p:nvPicPr>
        <p:blipFill>
          <a:blip r:embed="rId2"/>
          <a:stretch>
            <a:fillRect/>
          </a:stretch>
        </p:blipFill>
        <p:spPr>
          <a:xfrm>
            <a:off x="1142820" y="605887"/>
            <a:ext cx="9215464" cy="6220439"/>
          </a:xfrm>
          <a:prstGeom prst="rect">
            <a:avLst/>
          </a:prstGeom>
        </p:spPr>
      </p:pic>
      <p:pic>
        <p:nvPicPr>
          <p:cNvPr id="8" name="Paveikslėlis 7">
            <a:extLst>
              <a:ext uri="{FF2B5EF4-FFF2-40B4-BE49-F238E27FC236}">
                <a16:creationId xmlns:a16="http://schemas.microsoft.com/office/drawing/2014/main" id="{87ADC184-B9EE-4305-3A77-E758C4CD92AF}"/>
              </a:ext>
            </a:extLst>
          </p:cNvPr>
          <p:cNvPicPr>
            <a:picLocks noChangeAspect="1"/>
          </p:cNvPicPr>
          <p:nvPr/>
        </p:nvPicPr>
        <p:blipFill>
          <a:blip r:embed="rId3"/>
          <a:stretch>
            <a:fillRect/>
          </a:stretch>
        </p:blipFill>
        <p:spPr>
          <a:xfrm>
            <a:off x="1142820" y="166358"/>
            <a:ext cx="9215464" cy="439529"/>
          </a:xfrm>
          <a:prstGeom prst="rect">
            <a:avLst/>
          </a:prstGeom>
        </p:spPr>
      </p:pic>
    </p:spTree>
    <p:extLst>
      <p:ext uri="{BB962C8B-B14F-4D97-AF65-F5344CB8AC3E}">
        <p14:creationId xmlns:p14="http://schemas.microsoft.com/office/powerpoint/2010/main" val="2945457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veikslėlis 5">
            <a:extLst>
              <a:ext uri="{FF2B5EF4-FFF2-40B4-BE49-F238E27FC236}">
                <a16:creationId xmlns:a16="http://schemas.microsoft.com/office/drawing/2014/main" id="{93A98A42-3010-42BA-DC13-C43AE276A540}"/>
              </a:ext>
            </a:extLst>
          </p:cNvPr>
          <p:cNvPicPr>
            <a:picLocks noChangeAspect="1"/>
          </p:cNvPicPr>
          <p:nvPr/>
        </p:nvPicPr>
        <p:blipFill>
          <a:blip r:embed="rId2"/>
          <a:stretch>
            <a:fillRect/>
          </a:stretch>
        </p:blipFill>
        <p:spPr>
          <a:xfrm>
            <a:off x="78658" y="1636606"/>
            <a:ext cx="4416151" cy="3691008"/>
          </a:xfrm>
          <a:prstGeom prst="rect">
            <a:avLst/>
          </a:prstGeom>
        </p:spPr>
      </p:pic>
      <p:pic>
        <p:nvPicPr>
          <p:cNvPr id="8" name="Paveikslėlis 7">
            <a:extLst>
              <a:ext uri="{FF2B5EF4-FFF2-40B4-BE49-F238E27FC236}">
                <a16:creationId xmlns:a16="http://schemas.microsoft.com/office/drawing/2014/main" id="{2C64A317-4FC5-8364-4D44-2DFDC948ABA9}"/>
              </a:ext>
            </a:extLst>
          </p:cNvPr>
          <p:cNvPicPr>
            <a:picLocks noChangeAspect="1"/>
          </p:cNvPicPr>
          <p:nvPr/>
        </p:nvPicPr>
        <p:blipFill>
          <a:blip r:embed="rId3"/>
          <a:stretch>
            <a:fillRect/>
          </a:stretch>
        </p:blipFill>
        <p:spPr>
          <a:xfrm>
            <a:off x="289914" y="636020"/>
            <a:ext cx="3255103" cy="544448"/>
          </a:xfrm>
          <a:prstGeom prst="rect">
            <a:avLst/>
          </a:prstGeom>
        </p:spPr>
      </p:pic>
      <p:pic>
        <p:nvPicPr>
          <p:cNvPr id="10" name="Paveikslėlis 9">
            <a:extLst>
              <a:ext uri="{FF2B5EF4-FFF2-40B4-BE49-F238E27FC236}">
                <a16:creationId xmlns:a16="http://schemas.microsoft.com/office/drawing/2014/main" id="{A97ACE9A-AA84-CD1A-1195-F72C9B528426}"/>
              </a:ext>
            </a:extLst>
          </p:cNvPr>
          <p:cNvPicPr>
            <a:picLocks noChangeAspect="1"/>
          </p:cNvPicPr>
          <p:nvPr/>
        </p:nvPicPr>
        <p:blipFill>
          <a:blip r:embed="rId4"/>
          <a:stretch>
            <a:fillRect/>
          </a:stretch>
        </p:blipFill>
        <p:spPr>
          <a:xfrm>
            <a:off x="4816230" y="636020"/>
            <a:ext cx="7085856" cy="2894977"/>
          </a:xfrm>
          <a:prstGeom prst="rect">
            <a:avLst/>
          </a:prstGeom>
          <a:ln>
            <a:solidFill>
              <a:schemeClr val="accent6">
                <a:lumMod val="75000"/>
              </a:schemeClr>
            </a:solidFill>
          </a:ln>
        </p:spPr>
      </p:pic>
      <p:pic>
        <p:nvPicPr>
          <p:cNvPr id="12" name="Paveikslėlis 11">
            <a:extLst>
              <a:ext uri="{FF2B5EF4-FFF2-40B4-BE49-F238E27FC236}">
                <a16:creationId xmlns:a16="http://schemas.microsoft.com/office/drawing/2014/main" id="{DDFAB2BA-3CC8-3813-19D2-B6E9D93A7CCB}"/>
              </a:ext>
            </a:extLst>
          </p:cNvPr>
          <p:cNvPicPr>
            <a:picLocks noChangeAspect="1"/>
          </p:cNvPicPr>
          <p:nvPr/>
        </p:nvPicPr>
        <p:blipFill>
          <a:blip r:embed="rId5"/>
          <a:stretch>
            <a:fillRect/>
          </a:stretch>
        </p:blipFill>
        <p:spPr>
          <a:xfrm>
            <a:off x="4816230" y="3622437"/>
            <a:ext cx="7085856" cy="3007922"/>
          </a:xfrm>
          <a:prstGeom prst="rect">
            <a:avLst/>
          </a:prstGeom>
          <a:ln>
            <a:solidFill>
              <a:schemeClr val="accent6">
                <a:lumMod val="75000"/>
              </a:schemeClr>
            </a:solidFill>
          </a:ln>
        </p:spPr>
      </p:pic>
      <p:pic>
        <p:nvPicPr>
          <p:cNvPr id="14" name="Paveikslėlis 13">
            <a:extLst>
              <a:ext uri="{FF2B5EF4-FFF2-40B4-BE49-F238E27FC236}">
                <a16:creationId xmlns:a16="http://schemas.microsoft.com/office/drawing/2014/main" id="{7AE3B02A-7596-CA60-1F86-997CCB8C5927}"/>
              </a:ext>
            </a:extLst>
          </p:cNvPr>
          <p:cNvPicPr>
            <a:picLocks noChangeAspect="1"/>
          </p:cNvPicPr>
          <p:nvPr/>
        </p:nvPicPr>
        <p:blipFill>
          <a:blip r:embed="rId6"/>
          <a:stretch>
            <a:fillRect/>
          </a:stretch>
        </p:blipFill>
        <p:spPr>
          <a:xfrm>
            <a:off x="6151067" y="88490"/>
            <a:ext cx="3661527" cy="382905"/>
          </a:xfrm>
          <a:prstGeom prst="rect">
            <a:avLst/>
          </a:prstGeom>
        </p:spPr>
      </p:pic>
    </p:spTree>
    <p:extLst>
      <p:ext uri="{BB962C8B-B14F-4D97-AF65-F5344CB8AC3E}">
        <p14:creationId xmlns:p14="http://schemas.microsoft.com/office/powerpoint/2010/main" val="1541726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aveikslėlis 4">
            <a:extLst>
              <a:ext uri="{FF2B5EF4-FFF2-40B4-BE49-F238E27FC236}">
                <a16:creationId xmlns:a16="http://schemas.microsoft.com/office/drawing/2014/main" id="{7C8FA30B-0B72-0CF6-FA78-02C73D4C8121}"/>
              </a:ext>
            </a:extLst>
          </p:cNvPr>
          <p:cNvPicPr>
            <a:picLocks noChangeAspect="1"/>
          </p:cNvPicPr>
          <p:nvPr/>
        </p:nvPicPr>
        <p:blipFill>
          <a:blip r:embed="rId2"/>
          <a:srcRect t="7807" b="17046"/>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Turinio vietos rezervavimo ženklas 2">
            <a:extLst>
              <a:ext uri="{FF2B5EF4-FFF2-40B4-BE49-F238E27FC236}">
                <a16:creationId xmlns:a16="http://schemas.microsoft.com/office/drawing/2014/main" id="{1C4792AB-7560-4436-8417-794155D1B31C}"/>
              </a:ext>
            </a:extLst>
          </p:cNvPr>
          <p:cNvSpPr>
            <a:spLocks noGrp="1"/>
          </p:cNvSpPr>
          <p:nvPr>
            <p:ph idx="1"/>
          </p:nvPr>
        </p:nvSpPr>
        <p:spPr>
          <a:xfrm>
            <a:off x="843280" y="3752850"/>
            <a:ext cx="10866115" cy="2452687"/>
          </a:xfrm>
        </p:spPr>
        <p:txBody>
          <a:bodyPr anchor="ctr">
            <a:normAutofit/>
          </a:bodyPr>
          <a:lstStyle/>
          <a:p>
            <a:pPr marL="0" indent="0" algn="just">
              <a:buNone/>
            </a:pPr>
            <a:r>
              <a:rPr lang="lt-LT" sz="2400" b="1" noProof="0" dirty="0"/>
              <a:t>Palanga</a:t>
            </a:r>
            <a:r>
              <a:rPr lang="lt-LT" sz="2400" noProof="0" dirty="0"/>
              <a:t> – vienintelis Lietuvos pajūrio kurortas, kuriame meteorologines sąlygos, ypač vėjo režimas, iš esmes skiriasi nuo likusios Lietuvos. Baltijos jūros artumas, atvira kranto linija ir nedideli reljefo pokyčiai sukuria nuolatinius vėjo srautus, kuriuos pajunta kiekvienas kurorto lankytojas.</a:t>
            </a:r>
          </a:p>
          <a:p>
            <a:endParaRPr lang="lt-LT" sz="1800" dirty="0"/>
          </a:p>
        </p:txBody>
      </p:sp>
    </p:spTree>
    <p:extLst>
      <p:ext uri="{BB962C8B-B14F-4D97-AF65-F5344CB8AC3E}">
        <p14:creationId xmlns:p14="http://schemas.microsoft.com/office/powerpoint/2010/main" val="9101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BC875B8-AD93-4E4A-2F4B-7A7B221D7E39}"/>
              </a:ext>
            </a:extLst>
          </p:cNvPr>
          <p:cNvSpPr>
            <a:spLocks noGrp="1"/>
          </p:cNvSpPr>
          <p:nvPr>
            <p:ph type="title"/>
          </p:nvPr>
        </p:nvSpPr>
        <p:spPr>
          <a:xfrm>
            <a:off x="2479766" y="357256"/>
            <a:ext cx="7224202" cy="673998"/>
          </a:xfrm>
        </p:spPr>
        <p:txBody>
          <a:bodyPr>
            <a:normAutofit/>
          </a:bodyPr>
          <a:lstStyle/>
          <a:p>
            <a:r>
              <a:rPr lang="lt-LT" sz="3600" b="1"/>
              <a:t>Tyrimas: </a:t>
            </a:r>
            <a:r>
              <a:rPr lang="lt-LT" sz="3600" b="1">
                <a:latin typeface="Arial"/>
                <a:cs typeface="Arial"/>
              </a:rPr>
              <a:t>Vėjo greičio matavimas</a:t>
            </a:r>
            <a:r>
              <a:rPr lang="lt-LT" sz="2800" b="1">
                <a:latin typeface="Arial"/>
                <a:cs typeface="Arial"/>
              </a:rPr>
              <a:t> </a:t>
            </a:r>
            <a:endParaRPr lang="lt-LT" sz="2800" b="1"/>
          </a:p>
        </p:txBody>
      </p:sp>
      <p:sp>
        <p:nvSpPr>
          <p:cNvPr id="3" name="Turinio vietos rezervavimo ženklas 2">
            <a:extLst>
              <a:ext uri="{FF2B5EF4-FFF2-40B4-BE49-F238E27FC236}">
                <a16:creationId xmlns:a16="http://schemas.microsoft.com/office/drawing/2014/main" id="{6675B5B1-D309-50D5-C20B-160959ABD8C4}"/>
              </a:ext>
            </a:extLst>
          </p:cNvPr>
          <p:cNvSpPr>
            <a:spLocks noGrp="1"/>
          </p:cNvSpPr>
          <p:nvPr>
            <p:ph idx="1"/>
          </p:nvPr>
        </p:nvSpPr>
        <p:spPr>
          <a:xfrm>
            <a:off x="311426" y="1823227"/>
            <a:ext cx="2880138" cy="4079606"/>
          </a:xfrm>
        </p:spPr>
        <p:txBody>
          <a:bodyPr vert="horz" lIns="91440" tIns="45720" rIns="91440" bIns="45720" rtlCol="0" anchor="ctr">
            <a:normAutofit/>
          </a:bodyPr>
          <a:lstStyle/>
          <a:p>
            <a:pPr marL="0" indent="0" algn="ctr">
              <a:buNone/>
            </a:pPr>
            <a:r>
              <a:rPr lang="lt-LT" b="1" dirty="0">
                <a:solidFill>
                  <a:schemeClr val="tx2">
                    <a:lumMod val="75000"/>
                    <a:lumOff val="25000"/>
                  </a:schemeClr>
                </a:solidFill>
              </a:rPr>
              <a:t>Tikslas</a:t>
            </a:r>
            <a:r>
              <a:rPr lang="lt-LT" dirty="0">
                <a:solidFill>
                  <a:schemeClr val="tx2">
                    <a:lumMod val="75000"/>
                    <a:lumOff val="25000"/>
                  </a:schemeClr>
                </a:solidFill>
              </a:rPr>
              <a:t>: </a:t>
            </a:r>
            <a:endParaRPr lang="lt-LT" dirty="0">
              <a:solidFill>
                <a:schemeClr val="tx2">
                  <a:lumMod val="75000"/>
                  <a:lumOff val="25000"/>
                </a:schemeClr>
              </a:solidFill>
              <a:latin typeface="Aptos"/>
              <a:cs typeface="Arial"/>
            </a:endParaRPr>
          </a:p>
          <a:p>
            <a:pPr marL="0" indent="0" algn="ctr">
              <a:buNone/>
            </a:pPr>
            <a:r>
              <a:rPr lang="lt-LT" dirty="0">
                <a:latin typeface="Aptos"/>
                <a:cs typeface="Arial"/>
              </a:rPr>
              <a:t>Visą savaitę sistemingai matuoti vėjo greitį skaitmeninį anemometru ir nustatyti vidutinį vėjo greitį tiriamoje vietovėje.</a:t>
            </a:r>
            <a:endParaRPr lang="lt-LT" dirty="0"/>
          </a:p>
        </p:txBody>
      </p:sp>
      <p:sp>
        <p:nvSpPr>
          <p:cNvPr id="4" name="TextBox 3">
            <a:extLst>
              <a:ext uri="{FF2B5EF4-FFF2-40B4-BE49-F238E27FC236}">
                <a16:creationId xmlns:a16="http://schemas.microsoft.com/office/drawing/2014/main" id="{B3078C59-6D2C-3696-E610-F132B10F7FFE}"/>
              </a:ext>
            </a:extLst>
          </p:cNvPr>
          <p:cNvSpPr txBox="1"/>
          <p:nvPr/>
        </p:nvSpPr>
        <p:spPr>
          <a:xfrm>
            <a:off x="8744788" y="1827193"/>
            <a:ext cx="2921586" cy="45037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000"/>
              </a:spcBef>
            </a:pPr>
            <a:r>
              <a:rPr lang="lt-LT" sz="2800" b="1" dirty="0">
                <a:solidFill>
                  <a:schemeClr val="tx2">
                    <a:lumMod val="75000"/>
                    <a:lumOff val="25000"/>
                  </a:schemeClr>
                </a:solidFill>
              </a:rPr>
              <a:t>Hipotezė</a:t>
            </a:r>
            <a:r>
              <a:rPr lang="lt-LT" sz="2800" dirty="0">
                <a:solidFill>
                  <a:schemeClr val="tx2">
                    <a:lumMod val="75000"/>
                    <a:lumOff val="25000"/>
                  </a:schemeClr>
                </a:solidFill>
              </a:rPr>
              <a:t>: </a:t>
            </a:r>
            <a:endParaRPr lang="en-US" sz="2800" dirty="0">
              <a:solidFill>
                <a:schemeClr val="tx2">
                  <a:lumMod val="75000"/>
                  <a:lumOff val="25000"/>
                </a:schemeClr>
              </a:solidFill>
            </a:endParaRPr>
          </a:p>
          <a:p>
            <a:pPr algn="ctr">
              <a:lnSpc>
                <a:spcPct val="90000"/>
              </a:lnSpc>
              <a:spcBef>
                <a:spcPts val="1000"/>
              </a:spcBef>
            </a:pPr>
            <a:r>
              <a:rPr lang="lt-LT" sz="2800" dirty="0"/>
              <a:t>Manome, kad vėjo greitis nebus pastovus – skirtingomis dienomis ir paros dalimis jis keisis priklausomai nuo oro sąlygų. </a:t>
            </a:r>
            <a:endParaRPr lang="en-US" sz="2800" dirty="0"/>
          </a:p>
          <a:p>
            <a:pPr algn="just">
              <a:lnSpc>
                <a:spcPct val="90000"/>
              </a:lnSpc>
              <a:spcBef>
                <a:spcPts val="1000"/>
              </a:spcBef>
            </a:pPr>
            <a:endParaRPr lang="lt-LT" sz="2800" dirty="0"/>
          </a:p>
          <a:p>
            <a:pPr algn="l"/>
            <a:endParaRPr lang="en-US" dirty="0"/>
          </a:p>
        </p:txBody>
      </p:sp>
      <p:sp>
        <p:nvSpPr>
          <p:cNvPr id="5" name="TextBox 4">
            <a:extLst>
              <a:ext uri="{FF2B5EF4-FFF2-40B4-BE49-F238E27FC236}">
                <a16:creationId xmlns:a16="http://schemas.microsoft.com/office/drawing/2014/main" id="{80A387BF-BEB1-4BC7-DEAD-AA2C46E87F79}"/>
              </a:ext>
            </a:extLst>
          </p:cNvPr>
          <p:cNvSpPr txBox="1"/>
          <p:nvPr/>
        </p:nvSpPr>
        <p:spPr>
          <a:xfrm>
            <a:off x="3622319" y="1825516"/>
            <a:ext cx="4501790" cy="138647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lnSpc>
                <a:spcPct val="90000"/>
              </a:lnSpc>
              <a:spcBef>
                <a:spcPts val="1000"/>
              </a:spcBef>
            </a:pPr>
            <a:r>
              <a:rPr lang="lt-LT" sz="2800" b="1" dirty="0">
                <a:solidFill>
                  <a:schemeClr val="tx2">
                    <a:lumMod val="75000"/>
                    <a:lumOff val="25000"/>
                  </a:schemeClr>
                </a:solidFill>
              </a:rPr>
              <a:t>Priemonės ir medžiagos</a:t>
            </a:r>
            <a:r>
              <a:rPr lang="lt-LT" sz="2800" dirty="0">
                <a:solidFill>
                  <a:schemeClr val="tx2">
                    <a:lumMod val="75000"/>
                    <a:lumOff val="25000"/>
                  </a:schemeClr>
                </a:solidFill>
              </a:rPr>
              <a:t>: </a:t>
            </a:r>
            <a:endParaRPr lang="en-US" dirty="0">
              <a:solidFill>
                <a:schemeClr val="tx2">
                  <a:lumMod val="75000"/>
                  <a:lumOff val="25000"/>
                </a:schemeClr>
              </a:solidFill>
            </a:endParaRPr>
          </a:p>
          <a:p>
            <a:pPr algn="ctr">
              <a:lnSpc>
                <a:spcPct val="90000"/>
              </a:lnSpc>
              <a:spcBef>
                <a:spcPts val="1000"/>
              </a:spcBef>
            </a:pPr>
            <a:r>
              <a:rPr lang="lt-LT" sz="2800" dirty="0"/>
              <a:t>skaitmeninis anemometras, atvira vietovė. </a:t>
            </a:r>
            <a:endParaRPr lang="en-US" dirty="0"/>
          </a:p>
        </p:txBody>
      </p:sp>
      <p:pic>
        <p:nvPicPr>
          <p:cNvPr id="6" name="Picture 5">
            <a:extLst>
              <a:ext uri="{FF2B5EF4-FFF2-40B4-BE49-F238E27FC236}">
                <a16:creationId xmlns:a16="http://schemas.microsoft.com/office/drawing/2014/main" id="{83915F5B-D47E-FB86-5A5B-0020D69CB3B8}"/>
              </a:ext>
            </a:extLst>
          </p:cNvPr>
          <p:cNvPicPr>
            <a:picLocks noChangeAspect="1"/>
          </p:cNvPicPr>
          <p:nvPr/>
        </p:nvPicPr>
        <p:blipFill>
          <a:blip r:embed="rId2" cstate="print">
            <a:extLst>
              <a:ext uri="{28A0092B-C50C-407E-A947-70E740481C1C}">
                <a14:useLocalDpi xmlns:a14="http://schemas.microsoft.com/office/drawing/2010/main" val="0"/>
              </a:ext>
            </a:extLst>
          </a:blip>
          <a:srcRect l="10549" t="23476" r="7173" b="305"/>
          <a:stretch>
            <a:fillRect/>
          </a:stretch>
        </p:blipFill>
        <p:spPr>
          <a:xfrm>
            <a:off x="4876104" y="3596276"/>
            <a:ext cx="2003212" cy="27360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77940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C2661F1-D469-42CC-6A3E-569BB1931FF4}"/>
              </a:ext>
            </a:extLst>
          </p:cNvPr>
          <p:cNvSpPr txBox="1"/>
          <p:nvPr/>
        </p:nvSpPr>
        <p:spPr>
          <a:xfrm>
            <a:off x="320261" y="270565"/>
            <a:ext cx="11463129" cy="38164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2800" b="1" dirty="0">
                <a:solidFill>
                  <a:schemeClr val="tx2">
                    <a:lumMod val="75000"/>
                    <a:lumOff val="25000"/>
                  </a:schemeClr>
                </a:solidFill>
              </a:rPr>
              <a:t>Darbo eiga:</a:t>
            </a:r>
            <a:endParaRPr lang="en-US" dirty="0">
              <a:solidFill>
                <a:schemeClr val="tx2">
                  <a:lumMod val="75000"/>
                  <a:lumOff val="25000"/>
                </a:schemeClr>
              </a:solidFill>
            </a:endParaRPr>
          </a:p>
          <a:p>
            <a:pPr algn="just"/>
            <a:endParaRPr lang="lt-LT" sz="2800" b="1" dirty="0"/>
          </a:p>
          <a:p>
            <a:pPr marL="571500" indent="-342900" algn="just">
              <a:buFont typeface="Arial" panose="020B0604020202020204" pitchFamily="34" charset="0"/>
              <a:buChar char="•"/>
            </a:pPr>
            <a:r>
              <a:rPr lang="lt-LT" sz="2000" dirty="0"/>
              <a:t>Pasirinkta pastovi matavimo vieta lauke, apsaugota nuo tiesioginių pastatų užtvarų, kad vėjo greitis atspindėtų tikrąsias sąlygas.</a:t>
            </a:r>
          </a:p>
          <a:p>
            <a:pPr marL="571500" indent="-342900" algn="just">
              <a:buFont typeface="Arial" panose="020B0604020202020204" pitchFamily="34" charset="0"/>
              <a:buChar char="•"/>
            </a:pPr>
            <a:r>
              <a:rPr lang="lt-LT" sz="2000" dirty="0"/>
              <a:t>Kiekvieną savaitės dieną atlikti trys matavimai: ryte, per pietus  ir vakare.</a:t>
            </a:r>
          </a:p>
          <a:p>
            <a:pPr marL="571500" indent="-342900" algn="just">
              <a:buFont typeface="Arial" panose="020B0604020202020204" pitchFamily="34" charset="0"/>
              <a:buChar char="•"/>
            </a:pPr>
            <a:r>
              <a:rPr lang="lt-LT" sz="2000" dirty="0"/>
              <a:t>Kiekvieno matavimo metu anemometras laikomas nukreiptas į vyraujančio vėjo pusę,  matuojamas greitis per 30 sekundžių.</a:t>
            </a:r>
          </a:p>
          <a:p>
            <a:pPr marL="571500" indent="-342900" algn="just">
              <a:buFont typeface="Arial" panose="020B0604020202020204" pitchFamily="34" charset="0"/>
              <a:buChar char="•"/>
            </a:pPr>
            <a:r>
              <a:rPr lang="lt-LT" sz="2000" dirty="0"/>
              <a:t>Gauta reikšmė užrašyta į matavimų lentelę.</a:t>
            </a:r>
          </a:p>
          <a:p>
            <a:pPr marL="571500" indent="-342900" algn="just">
              <a:buFont typeface="Arial" panose="020B0604020202020204" pitchFamily="34" charset="0"/>
              <a:buChar char="•"/>
            </a:pPr>
            <a:r>
              <a:rPr lang="lt-LT" sz="2000" dirty="0"/>
              <a:t>Savaitės pabaigoje apskaičiuotas kiekvienos dienos vidurkis  bei bendras savaitės vidurkis.</a:t>
            </a:r>
          </a:p>
          <a:p>
            <a:pPr marL="228600" algn="just"/>
            <a:endParaRPr lang="lt-LT" sz="2800" dirty="0"/>
          </a:p>
          <a:p>
            <a:pPr algn="ctr"/>
            <a:endParaRPr lang="en-US" dirty="0"/>
          </a:p>
        </p:txBody>
      </p:sp>
      <p:sp>
        <p:nvSpPr>
          <p:cNvPr id="2" name="Right Triangle 1">
            <a:extLst>
              <a:ext uri="{FF2B5EF4-FFF2-40B4-BE49-F238E27FC236}">
                <a16:creationId xmlns:a16="http://schemas.microsoft.com/office/drawing/2014/main" id="{017F10FB-A905-1044-1C23-E661EF1F44AF}"/>
              </a:ext>
            </a:extLst>
          </p:cNvPr>
          <p:cNvSpPr/>
          <p:nvPr/>
        </p:nvSpPr>
        <p:spPr>
          <a:xfrm>
            <a:off x="0" y="5619749"/>
            <a:ext cx="4191000" cy="1238250"/>
          </a:xfrm>
          <a:prstGeom prst="rtTriangle">
            <a:avLst/>
          </a:prstGeom>
          <a:solidFill>
            <a:srgbClr val="B3E4A1"/>
          </a:solidFill>
          <a:ln>
            <a:solidFill>
              <a:srgbClr val="B3E4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a:extLst>
              <a:ext uri="{FF2B5EF4-FFF2-40B4-BE49-F238E27FC236}">
                <a16:creationId xmlns:a16="http://schemas.microsoft.com/office/drawing/2014/main" id="{8C58EC0A-59B7-3801-7AD5-FDBDD9E43579}"/>
              </a:ext>
            </a:extLst>
          </p:cNvPr>
          <p:cNvPicPr>
            <a:picLocks noChangeAspect="1"/>
          </p:cNvPicPr>
          <p:nvPr/>
        </p:nvPicPr>
        <p:blipFill>
          <a:blip r:embed="rId2"/>
          <a:stretch>
            <a:fillRect/>
          </a:stretch>
        </p:blipFill>
        <p:spPr>
          <a:xfrm>
            <a:off x="5295646" y="3761384"/>
            <a:ext cx="4998728" cy="3096615"/>
          </a:xfrm>
          <a:prstGeom prst="rect">
            <a:avLst/>
          </a:prstGeom>
        </p:spPr>
      </p:pic>
    </p:spTree>
    <p:extLst>
      <p:ext uri="{BB962C8B-B14F-4D97-AF65-F5344CB8AC3E}">
        <p14:creationId xmlns:p14="http://schemas.microsoft.com/office/powerpoint/2010/main" val="2339037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A4239-B12D-1894-01CA-C7B4058F73EE}"/>
              </a:ext>
            </a:extLst>
          </p:cNvPr>
          <p:cNvSpPr>
            <a:spLocks noGrp="1"/>
          </p:cNvSpPr>
          <p:nvPr>
            <p:ph type="title"/>
          </p:nvPr>
        </p:nvSpPr>
        <p:spPr>
          <a:xfrm>
            <a:off x="335528" y="73706"/>
            <a:ext cx="10515600" cy="1325563"/>
          </a:xfrm>
        </p:spPr>
        <p:txBody>
          <a:bodyPr/>
          <a:lstStyle/>
          <a:p>
            <a:r>
              <a:rPr lang="lt-LT" sz="5400" b="1" noProof="0" dirty="0">
                <a:solidFill>
                  <a:schemeClr val="accent4">
                    <a:lumMod val="40000"/>
                    <a:lumOff val="60000"/>
                  </a:schemeClr>
                </a:solidFill>
              </a:rPr>
              <a:t>Matavimų rezultatai:</a:t>
            </a:r>
          </a:p>
        </p:txBody>
      </p:sp>
      <p:graphicFrame>
        <p:nvGraphicFramePr>
          <p:cNvPr id="4" name="Table 3">
            <a:extLst>
              <a:ext uri="{FF2B5EF4-FFF2-40B4-BE49-F238E27FC236}">
                <a16:creationId xmlns:a16="http://schemas.microsoft.com/office/drawing/2014/main" id="{1AD367D5-AF35-5C7F-DC70-138BECB37902}"/>
              </a:ext>
            </a:extLst>
          </p:cNvPr>
          <p:cNvGraphicFramePr>
            <a:graphicFrameLocks noGrp="1"/>
          </p:cNvGraphicFramePr>
          <p:nvPr>
            <p:extLst>
              <p:ext uri="{D42A27DB-BD31-4B8C-83A1-F6EECF244321}">
                <p14:modId xmlns:p14="http://schemas.microsoft.com/office/powerpoint/2010/main" val="2260882914"/>
              </p:ext>
            </p:extLst>
          </p:nvPr>
        </p:nvGraphicFramePr>
        <p:xfrm>
          <a:off x="306658" y="1570463"/>
          <a:ext cx="11532152" cy="4503005"/>
        </p:xfrm>
        <a:graphic>
          <a:graphicData uri="http://schemas.openxmlformats.org/drawingml/2006/table">
            <a:tbl>
              <a:tblPr firstRow="1" bandRow="1">
                <a:tableStyleId>{5C22544A-7EE6-4342-B048-85BDC9FD1C3A}</a:tableStyleId>
              </a:tblPr>
              <a:tblGrid>
                <a:gridCol w="1757680">
                  <a:extLst>
                    <a:ext uri="{9D8B030D-6E8A-4147-A177-3AD203B41FA5}">
                      <a16:colId xmlns:a16="http://schemas.microsoft.com/office/drawing/2014/main" val="2006944271"/>
                    </a:ext>
                  </a:extLst>
                </a:gridCol>
                <a:gridCol w="1332885">
                  <a:extLst>
                    <a:ext uri="{9D8B030D-6E8A-4147-A177-3AD203B41FA5}">
                      <a16:colId xmlns:a16="http://schemas.microsoft.com/office/drawing/2014/main" val="184384842"/>
                    </a:ext>
                  </a:extLst>
                </a:gridCol>
                <a:gridCol w="2113319">
                  <a:extLst>
                    <a:ext uri="{9D8B030D-6E8A-4147-A177-3AD203B41FA5}">
                      <a16:colId xmlns:a16="http://schemas.microsoft.com/office/drawing/2014/main" val="1130261253"/>
                    </a:ext>
                  </a:extLst>
                </a:gridCol>
                <a:gridCol w="2084104">
                  <a:extLst>
                    <a:ext uri="{9D8B030D-6E8A-4147-A177-3AD203B41FA5}">
                      <a16:colId xmlns:a16="http://schemas.microsoft.com/office/drawing/2014/main" val="1620628157"/>
                    </a:ext>
                  </a:extLst>
                </a:gridCol>
                <a:gridCol w="2103581">
                  <a:extLst>
                    <a:ext uri="{9D8B030D-6E8A-4147-A177-3AD203B41FA5}">
                      <a16:colId xmlns:a16="http://schemas.microsoft.com/office/drawing/2014/main" val="720899783"/>
                    </a:ext>
                  </a:extLst>
                </a:gridCol>
                <a:gridCol w="2140583">
                  <a:extLst>
                    <a:ext uri="{9D8B030D-6E8A-4147-A177-3AD203B41FA5}">
                      <a16:colId xmlns:a16="http://schemas.microsoft.com/office/drawing/2014/main" val="4159717696"/>
                    </a:ext>
                  </a:extLst>
                </a:gridCol>
              </a:tblGrid>
              <a:tr h="435774">
                <a:tc>
                  <a:txBody>
                    <a:bodyPr/>
                    <a:lstStyle/>
                    <a:p>
                      <a:pPr algn="ctr"/>
                      <a:r>
                        <a:rPr lang="lt-LT" noProof="0" dirty="0"/>
                        <a:t>Savaitės diena</a:t>
                      </a:r>
                    </a:p>
                  </a:txBody>
                  <a:tcPr anchor="ctr">
                    <a:solidFill>
                      <a:schemeClr val="accent1">
                        <a:lumMod val="40000"/>
                        <a:lumOff val="60000"/>
                      </a:schemeClr>
                    </a:solidFill>
                  </a:tcPr>
                </a:tc>
                <a:tc>
                  <a:txBody>
                    <a:bodyPr/>
                    <a:lstStyle/>
                    <a:p>
                      <a:pPr algn="ctr"/>
                      <a:r>
                        <a:rPr lang="lt-LT" noProof="0" dirty="0"/>
                        <a:t>Data</a:t>
                      </a:r>
                    </a:p>
                  </a:txBody>
                  <a:tcPr anchor="ctr">
                    <a:solidFill>
                      <a:schemeClr val="accent1">
                        <a:lumMod val="40000"/>
                        <a:lumOff val="60000"/>
                      </a:schemeClr>
                    </a:solidFill>
                  </a:tcPr>
                </a:tc>
                <a:tc>
                  <a:txBody>
                    <a:bodyPr/>
                    <a:lstStyle/>
                    <a:p>
                      <a:pPr algn="ctr"/>
                      <a:r>
                        <a:rPr lang="lt-LT" sz="1600" noProof="0" dirty="0"/>
                        <a:t>Pirmas kartas (m/s)</a:t>
                      </a:r>
                    </a:p>
                  </a:txBody>
                  <a:tcPr anchor="ctr">
                    <a:solidFill>
                      <a:schemeClr val="accent1">
                        <a:lumMod val="40000"/>
                        <a:lumOff val="60000"/>
                      </a:schemeClr>
                    </a:solidFill>
                  </a:tcPr>
                </a:tc>
                <a:tc>
                  <a:txBody>
                    <a:bodyPr/>
                    <a:lstStyle/>
                    <a:p>
                      <a:pPr algn="ctr"/>
                      <a:r>
                        <a:rPr lang="lt-LT" sz="1600" noProof="0" dirty="0"/>
                        <a:t>Antras kartas </a:t>
                      </a:r>
                      <a:r>
                        <a:rPr lang="lt-LT" sz="1600" b="1" i="0" u="none" strike="noStrike" noProof="0" dirty="0">
                          <a:solidFill>
                            <a:srgbClr val="FFFFFF"/>
                          </a:solidFill>
                          <a:latin typeface="Aptos"/>
                        </a:rPr>
                        <a:t>(m/s)</a:t>
                      </a:r>
                      <a:endParaRPr lang="lt-LT" sz="1600" noProof="0" dirty="0"/>
                    </a:p>
                  </a:txBody>
                  <a:tcPr anchor="ctr">
                    <a:solidFill>
                      <a:schemeClr val="accent1">
                        <a:lumMod val="40000"/>
                        <a:lumOff val="60000"/>
                      </a:schemeClr>
                    </a:solidFill>
                  </a:tcPr>
                </a:tc>
                <a:tc>
                  <a:txBody>
                    <a:bodyPr/>
                    <a:lstStyle/>
                    <a:p>
                      <a:pPr algn="ctr"/>
                      <a:r>
                        <a:rPr lang="lt-LT" sz="1600" noProof="0" dirty="0"/>
                        <a:t>Trečias kartas </a:t>
                      </a:r>
                      <a:r>
                        <a:rPr lang="lt-LT" sz="1600" b="1" i="0" u="none" strike="noStrike" noProof="0" dirty="0">
                          <a:solidFill>
                            <a:srgbClr val="FFFFFF"/>
                          </a:solidFill>
                          <a:latin typeface="Aptos"/>
                        </a:rPr>
                        <a:t>(m/s)</a:t>
                      </a:r>
                      <a:endParaRPr lang="lt-LT" sz="1600" noProof="0" dirty="0"/>
                    </a:p>
                  </a:txBody>
                  <a:tcPr anchor="ctr">
                    <a:solidFill>
                      <a:schemeClr val="accent1">
                        <a:lumMod val="40000"/>
                        <a:lumOff val="60000"/>
                      </a:schemeClr>
                    </a:solidFill>
                  </a:tcPr>
                </a:tc>
                <a:tc>
                  <a:txBody>
                    <a:bodyPr/>
                    <a:lstStyle/>
                    <a:p>
                      <a:pPr algn="ctr"/>
                      <a:r>
                        <a:rPr lang="lt-LT" sz="1600" noProof="0" dirty="0"/>
                        <a:t>Dienos vidurkis </a:t>
                      </a:r>
                      <a:r>
                        <a:rPr lang="lt-LT" sz="1600" b="1" i="0" u="none" strike="noStrike" noProof="0" dirty="0">
                          <a:solidFill>
                            <a:srgbClr val="FFFFFF"/>
                          </a:solidFill>
                          <a:latin typeface="Aptos"/>
                        </a:rPr>
                        <a:t>(m/s)</a:t>
                      </a:r>
                      <a:endParaRPr lang="lt-LT" sz="1600" noProof="0" dirty="0"/>
                    </a:p>
                  </a:txBody>
                  <a:tcPr anchor="ctr">
                    <a:solidFill>
                      <a:schemeClr val="accent1">
                        <a:lumMod val="40000"/>
                        <a:lumOff val="60000"/>
                      </a:schemeClr>
                    </a:solidFill>
                  </a:tcPr>
                </a:tc>
                <a:extLst>
                  <a:ext uri="{0D108BD9-81ED-4DB2-BD59-A6C34878D82A}">
                    <a16:rowId xmlns:a16="http://schemas.microsoft.com/office/drawing/2014/main" val="4095794766"/>
                  </a:ext>
                </a:extLst>
              </a:tr>
              <a:tr h="581033">
                <a:tc>
                  <a:txBody>
                    <a:bodyPr/>
                    <a:lstStyle/>
                    <a:p>
                      <a:pPr algn="ctr"/>
                      <a:r>
                        <a:rPr lang="lt-LT" noProof="0" dirty="0"/>
                        <a:t>Pirmadienis</a:t>
                      </a:r>
                    </a:p>
                  </a:txBody>
                  <a:tcPr anchor="ctr"/>
                </a:tc>
                <a:tc>
                  <a:txBody>
                    <a:bodyPr/>
                    <a:lstStyle/>
                    <a:p>
                      <a:pPr algn="ctr"/>
                      <a:r>
                        <a:rPr lang="lt-LT" noProof="0" dirty="0"/>
                        <a:t>2026-04-20</a:t>
                      </a:r>
                    </a:p>
                  </a:txBody>
                  <a:tcPr anchor="ctr"/>
                </a:tc>
                <a:tc>
                  <a:txBody>
                    <a:bodyPr/>
                    <a:lstStyle/>
                    <a:p>
                      <a:pPr algn="ctr"/>
                      <a:r>
                        <a:rPr lang="lt-LT" noProof="0" dirty="0"/>
                        <a:t>1,07</a:t>
                      </a:r>
                    </a:p>
                  </a:txBody>
                  <a:tcPr anchor="ctr"/>
                </a:tc>
                <a:tc>
                  <a:txBody>
                    <a:bodyPr/>
                    <a:lstStyle/>
                    <a:p>
                      <a:pPr algn="ctr"/>
                      <a:r>
                        <a:rPr lang="lt-LT" noProof="0" dirty="0"/>
                        <a:t>0,99</a:t>
                      </a:r>
                    </a:p>
                  </a:txBody>
                  <a:tcPr anchor="ctr"/>
                </a:tc>
                <a:tc>
                  <a:txBody>
                    <a:bodyPr/>
                    <a:lstStyle/>
                    <a:p>
                      <a:pPr algn="ctr"/>
                      <a:r>
                        <a:rPr lang="lt-LT" noProof="0" dirty="0"/>
                        <a:t>1,13</a:t>
                      </a:r>
                    </a:p>
                  </a:txBody>
                  <a:tcPr anchor="ctr"/>
                </a:tc>
                <a:tc>
                  <a:txBody>
                    <a:bodyPr/>
                    <a:lstStyle/>
                    <a:p>
                      <a:pPr algn="ctr"/>
                      <a:r>
                        <a:rPr lang="lt-LT" noProof="0" dirty="0"/>
                        <a:t>1,06</a:t>
                      </a:r>
                    </a:p>
                  </a:txBody>
                  <a:tcPr anchor="ctr"/>
                </a:tc>
                <a:extLst>
                  <a:ext uri="{0D108BD9-81ED-4DB2-BD59-A6C34878D82A}">
                    <a16:rowId xmlns:a16="http://schemas.microsoft.com/office/drawing/2014/main" val="1484587437"/>
                  </a:ext>
                </a:extLst>
              </a:tr>
              <a:tr h="581033">
                <a:tc>
                  <a:txBody>
                    <a:bodyPr/>
                    <a:lstStyle/>
                    <a:p>
                      <a:pPr algn="ctr"/>
                      <a:r>
                        <a:rPr lang="lt-LT" noProof="0" dirty="0"/>
                        <a:t>Antradienis</a:t>
                      </a:r>
                    </a:p>
                  </a:txBody>
                  <a:tcPr anchor="ctr"/>
                </a:tc>
                <a:tc>
                  <a:txBody>
                    <a:bodyPr/>
                    <a:lstStyle/>
                    <a:p>
                      <a:pPr lvl="0" algn="ctr">
                        <a:buNone/>
                      </a:pPr>
                      <a:r>
                        <a:rPr lang="lt-LT" sz="1800" b="0" i="0" u="none" strike="noStrike" noProof="0" dirty="0">
                          <a:solidFill>
                            <a:srgbClr val="000000"/>
                          </a:solidFill>
                          <a:latin typeface="Aptos"/>
                        </a:rPr>
                        <a:t>2026-04-21</a:t>
                      </a:r>
                      <a:endParaRPr lang="lt-LT" noProof="0" dirty="0"/>
                    </a:p>
                  </a:txBody>
                  <a:tcPr anchor="ctr"/>
                </a:tc>
                <a:tc>
                  <a:txBody>
                    <a:bodyPr/>
                    <a:lstStyle/>
                    <a:p>
                      <a:pPr algn="ctr"/>
                      <a:r>
                        <a:rPr lang="lt-LT" noProof="0" dirty="0"/>
                        <a:t>2,01</a:t>
                      </a:r>
                    </a:p>
                  </a:txBody>
                  <a:tcPr anchor="ctr"/>
                </a:tc>
                <a:tc>
                  <a:txBody>
                    <a:bodyPr/>
                    <a:lstStyle/>
                    <a:p>
                      <a:pPr algn="ctr"/>
                      <a:r>
                        <a:rPr lang="lt-LT" noProof="0" dirty="0"/>
                        <a:t>1,84</a:t>
                      </a:r>
                    </a:p>
                  </a:txBody>
                  <a:tcPr anchor="ctr"/>
                </a:tc>
                <a:tc>
                  <a:txBody>
                    <a:bodyPr/>
                    <a:lstStyle/>
                    <a:p>
                      <a:pPr algn="ctr"/>
                      <a:r>
                        <a:rPr lang="lt-LT" noProof="0" dirty="0"/>
                        <a:t>1,79</a:t>
                      </a:r>
                    </a:p>
                  </a:txBody>
                  <a:tcPr anchor="ctr"/>
                </a:tc>
                <a:tc>
                  <a:txBody>
                    <a:bodyPr/>
                    <a:lstStyle/>
                    <a:p>
                      <a:pPr algn="ctr"/>
                      <a:r>
                        <a:rPr lang="lt-LT" noProof="0" dirty="0"/>
                        <a:t>1,88</a:t>
                      </a:r>
                    </a:p>
                  </a:txBody>
                  <a:tcPr anchor="ctr"/>
                </a:tc>
                <a:extLst>
                  <a:ext uri="{0D108BD9-81ED-4DB2-BD59-A6C34878D82A}">
                    <a16:rowId xmlns:a16="http://schemas.microsoft.com/office/drawing/2014/main" val="3115619949"/>
                  </a:ext>
                </a:extLst>
              </a:tr>
              <a:tr h="581033">
                <a:tc>
                  <a:txBody>
                    <a:bodyPr/>
                    <a:lstStyle/>
                    <a:p>
                      <a:pPr algn="ctr"/>
                      <a:r>
                        <a:rPr lang="lt-LT" noProof="0" dirty="0"/>
                        <a:t>Trečiadienis</a:t>
                      </a:r>
                    </a:p>
                  </a:txBody>
                  <a:tcPr anchor="ctr"/>
                </a:tc>
                <a:tc>
                  <a:txBody>
                    <a:bodyPr/>
                    <a:lstStyle/>
                    <a:p>
                      <a:pPr lvl="0" algn="ctr">
                        <a:buNone/>
                      </a:pPr>
                      <a:r>
                        <a:rPr lang="lt-LT" sz="1800" b="0" i="0" u="none" strike="noStrike" noProof="0" dirty="0">
                          <a:solidFill>
                            <a:srgbClr val="000000"/>
                          </a:solidFill>
                          <a:latin typeface="Aptos"/>
                        </a:rPr>
                        <a:t>2026-04-22</a:t>
                      </a:r>
                      <a:endParaRPr lang="lt-LT" noProof="0" dirty="0"/>
                    </a:p>
                  </a:txBody>
                  <a:tcPr anchor="ctr"/>
                </a:tc>
                <a:tc>
                  <a:txBody>
                    <a:bodyPr/>
                    <a:lstStyle/>
                    <a:p>
                      <a:pPr algn="ctr"/>
                      <a:r>
                        <a:rPr lang="lt-LT" noProof="0" dirty="0"/>
                        <a:t>3,02</a:t>
                      </a:r>
                    </a:p>
                  </a:txBody>
                  <a:tcPr anchor="ctr"/>
                </a:tc>
                <a:tc>
                  <a:txBody>
                    <a:bodyPr/>
                    <a:lstStyle/>
                    <a:p>
                      <a:pPr algn="ctr"/>
                      <a:r>
                        <a:rPr lang="lt-LT" noProof="0" dirty="0"/>
                        <a:t>2,99</a:t>
                      </a:r>
                    </a:p>
                  </a:txBody>
                  <a:tcPr anchor="ctr"/>
                </a:tc>
                <a:tc>
                  <a:txBody>
                    <a:bodyPr/>
                    <a:lstStyle/>
                    <a:p>
                      <a:pPr algn="ctr"/>
                      <a:r>
                        <a:rPr lang="lt-LT" noProof="0" dirty="0"/>
                        <a:t>2,56</a:t>
                      </a:r>
                    </a:p>
                  </a:txBody>
                  <a:tcPr anchor="ctr"/>
                </a:tc>
                <a:tc>
                  <a:txBody>
                    <a:bodyPr/>
                    <a:lstStyle/>
                    <a:p>
                      <a:pPr algn="ctr"/>
                      <a:r>
                        <a:rPr lang="lt-LT" noProof="0" dirty="0"/>
                        <a:t>2,86</a:t>
                      </a:r>
                    </a:p>
                  </a:txBody>
                  <a:tcPr anchor="ctr"/>
                </a:tc>
                <a:extLst>
                  <a:ext uri="{0D108BD9-81ED-4DB2-BD59-A6C34878D82A}">
                    <a16:rowId xmlns:a16="http://schemas.microsoft.com/office/drawing/2014/main" val="1410147538"/>
                  </a:ext>
                </a:extLst>
              </a:tr>
              <a:tr h="581033">
                <a:tc>
                  <a:txBody>
                    <a:bodyPr/>
                    <a:lstStyle/>
                    <a:p>
                      <a:pPr algn="ctr"/>
                      <a:r>
                        <a:rPr lang="lt-LT" noProof="0" dirty="0"/>
                        <a:t>Ketvirtadienis</a:t>
                      </a:r>
                    </a:p>
                  </a:txBody>
                  <a:tcPr anchor="ctr"/>
                </a:tc>
                <a:tc>
                  <a:txBody>
                    <a:bodyPr/>
                    <a:lstStyle/>
                    <a:p>
                      <a:pPr lvl="0" algn="ctr">
                        <a:buNone/>
                      </a:pPr>
                      <a:r>
                        <a:rPr lang="lt-LT" sz="1800" b="0" i="0" u="none" strike="noStrike" noProof="0" dirty="0">
                          <a:solidFill>
                            <a:srgbClr val="000000"/>
                          </a:solidFill>
                          <a:latin typeface="Aptos"/>
                        </a:rPr>
                        <a:t>2026-04-23</a:t>
                      </a:r>
                      <a:endParaRPr lang="lt-LT" noProof="0" dirty="0"/>
                    </a:p>
                  </a:txBody>
                  <a:tcPr anchor="ctr"/>
                </a:tc>
                <a:tc>
                  <a:txBody>
                    <a:bodyPr/>
                    <a:lstStyle/>
                    <a:p>
                      <a:pPr algn="ctr"/>
                      <a:r>
                        <a:rPr lang="lt-LT" noProof="0" dirty="0"/>
                        <a:t>1,33</a:t>
                      </a:r>
                    </a:p>
                  </a:txBody>
                  <a:tcPr anchor="ctr"/>
                </a:tc>
                <a:tc>
                  <a:txBody>
                    <a:bodyPr/>
                    <a:lstStyle/>
                    <a:p>
                      <a:pPr algn="ctr"/>
                      <a:r>
                        <a:rPr lang="lt-LT" noProof="0" dirty="0"/>
                        <a:t>1,40</a:t>
                      </a:r>
                    </a:p>
                  </a:txBody>
                  <a:tcPr anchor="ctr"/>
                </a:tc>
                <a:tc>
                  <a:txBody>
                    <a:bodyPr/>
                    <a:lstStyle/>
                    <a:p>
                      <a:pPr algn="ctr"/>
                      <a:r>
                        <a:rPr lang="lt-LT" noProof="0" dirty="0"/>
                        <a:t>1,32</a:t>
                      </a:r>
                    </a:p>
                  </a:txBody>
                  <a:tcPr anchor="ctr"/>
                </a:tc>
                <a:tc>
                  <a:txBody>
                    <a:bodyPr/>
                    <a:lstStyle/>
                    <a:p>
                      <a:pPr algn="ctr"/>
                      <a:r>
                        <a:rPr lang="lt-LT" noProof="0" dirty="0"/>
                        <a:t>1,35</a:t>
                      </a:r>
                    </a:p>
                  </a:txBody>
                  <a:tcPr anchor="ctr"/>
                </a:tc>
                <a:extLst>
                  <a:ext uri="{0D108BD9-81ED-4DB2-BD59-A6C34878D82A}">
                    <a16:rowId xmlns:a16="http://schemas.microsoft.com/office/drawing/2014/main" val="914545090"/>
                  </a:ext>
                </a:extLst>
              </a:tr>
              <a:tr h="581033">
                <a:tc>
                  <a:txBody>
                    <a:bodyPr/>
                    <a:lstStyle/>
                    <a:p>
                      <a:pPr algn="ctr"/>
                      <a:r>
                        <a:rPr lang="lt-LT" noProof="0" dirty="0"/>
                        <a:t>Penktadienis</a:t>
                      </a:r>
                    </a:p>
                  </a:txBody>
                  <a:tcPr anchor="ctr"/>
                </a:tc>
                <a:tc>
                  <a:txBody>
                    <a:bodyPr/>
                    <a:lstStyle/>
                    <a:p>
                      <a:pPr lvl="0" algn="ctr">
                        <a:buNone/>
                      </a:pPr>
                      <a:r>
                        <a:rPr lang="lt-LT" sz="1800" b="0" i="0" u="none" strike="noStrike" noProof="0" dirty="0">
                          <a:solidFill>
                            <a:srgbClr val="000000"/>
                          </a:solidFill>
                          <a:latin typeface="Aptos"/>
                        </a:rPr>
                        <a:t>2026-04-24</a:t>
                      </a:r>
                      <a:endParaRPr lang="lt-LT" noProof="0" dirty="0"/>
                    </a:p>
                  </a:txBody>
                  <a:tcPr anchor="ctr"/>
                </a:tc>
                <a:tc>
                  <a:txBody>
                    <a:bodyPr/>
                    <a:lstStyle/>
                    <a:p>
                      <a:pPr algn="ctr"/>
                      <a:r>
                        <a:rPr lang="lt-LT" noProof="0" dirty="0"/>
                        <a:t>2,76</a:t>
                      </a:r>
                    </a:p>
                  </a:txBody>
                  <a:tcPr anchor="ctr"/>
                </a:tc>
                <a:tc>
                  <a:txBody>
                    <a:bodyPr/>
                    <a:lstStyle/>
                    <a:p>
                      <a:pPr algn="ctr"/>
                      <a:r>
                        <a:rPr lang="lt-LT" noProof="0" dirty="0"/>
                        <a:t>3,53</a:t>
                      </a:r>
                    </a:p>
                  </a:txBody>
                  <a:tcPr anchor="ctr"/>
                </a:tc>
                <a:tc>
                  <a:txBody>
                    <a:bodyPr/>
                    <a:lstStyle/>
                    <a:p>
                      <a:pPr algn="ctr"/>
                      <a:r>
                        <a:rPr lang="lt-LT" noProof="0" dirty="0"/>
                        <a:t>1,23</a:t>
                      </a:r>
                    </a:p>
                  </a:txBody>
                  <a:tcPr anchor="ctr"/>
                </a:tc>
                <a:tc>
                  <a:txBody>
                    <a:bodyPr/>
                    <a:lstStyle/>
                    <a:p>
                      <a:pPr algn="ctr"/>
                      <a:r>
                        <a:rPr lang="lt-LT" noProof="0" dirty="0"/>
                        <a:t>2,51</a:t>
                      </a:r>
                    </a:p>
                  </a:txBody>
                  <a:tcPr anchor="ctr"/>
                </a:tc>
                <a:extLst>
                  <a:ext uri="{0D108BD9-81ED-4DB2-BD59-A6C34878D82A}">
                    <a16:rowId xmlns:a16="http://schemas.microsoft.com/office/drawing/2014/main" val="2318349595"/>
                  </a:ext>
                </a:extLst>
              </a:tr>
              <a:tr h="581033">
                <a:tc>
                  <a:txBody>
                    <a:bodyPr/>
                    <a:lstStyle/>
                    <a:p>
                      <a:pPr algn="ctr"/>
                      <a:r>
                        <a:rPr lang="lt-LT" noProof="0" dirty="0"/>
                        <a:t>Šeštadienis</a:t>
                      </a:r>
                    </a:p>
                  </a:txBody>
                  <a:tcPr anchor="ctr"/>
                </a:tc>
                <a:tc>
                  <a:txBody>
                    <a:bodyPr/>
                    <a:lstStyle/>
                    <a:p>
                      <a:pPr lvl="0" algn="ctr">
                        <a:buNone/>
                      </a:pPr>
                      <a:r>
                        <a:rPr lang="lt-LT" sz="1800" b="0" i="0" u="none" strike="noStrike" noProof="0" dirty="0">
                          <a:solidFill>
                            <a:srgbClr val="000000"/>
                          </a:solidFill>
                          <a:latin typeface="Aptos"/>
                        </a:rPr>
                        <a:t>2026-04-25</a:t>
                      </a:r>
                      <a:endParaRPr lang="lt-LT" noProof="0" dirty="0"/>
                    </a:p>
                  </a:txBody>
                  <a:tcPr anchor="ctr"/>
                </a:tc>
                <a:tc>
                  <a:txBody>
                    <a:bodyPr/>
                    <a:lstStyle/>
                    <a:p>
                      <a:pPr algn="ctr"/>
                      <a:r>
                        <a:rPr lang="lt-LT" noProof="0" dirty="0"/>
                        <a:t>4,55</a:t>
                      </a:r>
                    </a:p>
                  </a:txBody>
                  <a:tcPr anchor="ctr"/>
                </a:tc>
                <a:tc>
                  <a:txBody>
                    <a:bodyPr/>
                    <a:lstStyle/>
                    <a:p>
                      <a:pPr algn="ctr"/>
                      <a:r>
                        <a:rPr lang="lt-LT" noProof="0" dirty="0"/>
                        <a:t>5,12</a:t>
                      </a:r>
                    </a:p>
                  </a:txBody>
                  <a:tcPr anchor="ctr"/>
                </a:tc>
                <a:tc>
                  <a:txBody>
                    <a:bodyPr/>
                    <a:lstStyle/>
                    <a:p>
                      <a:pPr algn="ctr"/>
                      <a:r>
                        <a:rPr lang="lt-LT" noProof="0" dirty="0"/>
                        <a:t>5,01</a:t>
                      </a:r>
                    </a:p>
                  </a:txBody>
                  <a:tcPr anchor="ctr"/>
                </a:tc>
                <a:tc>
                  <a:txBody>
                    <a:bodyPr/>
                    <a:lstStyle/>
                    <a:p>
                      <a:pPr algn="ctr"/>
                      <a:r>
                        <a:rPr lang="lt-LT" noProof="0" dirty="0"/>
                        <a:t>4,89</a:t>
                      </a:r>
                    </a:p>
                  </a:txBody>
                  <a:tcPr anchor="ctr"/>
                </a:tc>
                <a:extLst>
                  <a:ext uri="{0D108BD9-81ED-4DB2-BD59-A6C34878D82A}">
                    <a16:rowId xmlns:a16="http://schemas.microsoft.com/office/drawing/2014/main" val="4269103598"/>
                  </a:ext>
                </a:extLst>
              </a:tr>
              <a:tr h="581033">
                <a:tc>
                  <a:txBody>
                    <a:bodyPr/>
                    <a:lstStyle/>
                    <a:p>
                      <a:pPr algn="ctr"/>
                      <a:r>
                        <a:rPr lang="lt-LT" noProof="0" dirty="0"/>
                        <a:t>Sekmadienis</a:t>
                      </a:r>
                    </a:p>
                  </a:txBody>
                  <a:tcPr anchor="ctr"/>
                </a:tc>
                <a:tc>
                  <a:txBody>
                    <a:bodyPr/>
                    <a:lstStyle/>
                    <a:p>
                      <a:pPr lvl="0" algn="ctr">
                        <a:buNone/>
                      </a:pPr>
                      <a:r>
                        <a:rPr lang="lt-LT" sz="1800" b="0" i="0" u="none" strike="noStrike" noProof="0" dirty="0">
                          <a:solidFill>
                            <a:srgbClr val="000000"/>
                          </a:solidFill>
                          <a:latin typeface="Aptos"/>
                        </a:rPr>
                        <a:t>2026-04-26</a:t>
                      </a:r>
                      <a:endParaRPr lang="lt-LT" noProof="0" dirty="0"/>
                    </a:p>
                  </a:txBody>
                  <a:tcPr anchor="ctr"/>
                </a:tc>
                <a:tc>
                  <a:txBody>
                    <a:bodyPr/>
                    <a:lstStyle/>
                    <a:p>
                      <a:pPr algn="ctr"/>
                      <a:r>
                        <a:rPr lang="lt-LT" noProof="0" dirty="0"/>
                        <a:t>4,00</a:t>
                      </a:r>
                    </a:p>
                  </a:txBody>
                  <a:tcPr anchor="ctr"/>
                </a:tc>
                <a:tc>
                  <a:txBody>
                    <a:bodyPr/>
                    <a:lstStyle/>
                    <a:p>
                      <a:pPr algn="ctr"/>
                      <a:r>
                        <a:rPr lang="lt-LT" noProof="0" dirty="0"/>
                        <a:t>3,51</a:t>
                      </a:r>
                    </a:p>
                  </a:txBody>
                  <a:tcPr anchor="ctr"/>
                </a:tc>
                <a:tc>
                  <a:txBody>
                    <a:bodyPr/>
                    <a:lstStyle/>
                    <a:p>
                      <a:pPr algn="ctr"/>
                      <a:r>
                        <a:rPr lang="lt-LT" noProof="0" dirty="0"/>
                        <a:t>3,79</a:t>
                      </a:r>
                    </a:p>
                  </a:txBody>
                  <a:tcPr anchor="ctr"/>
                </a:tc>
                <a:tc>
                  <a:txBody>
                    <a:bodyPr/>
                    <a:lstStyle/>
                    <a:p>
                      <a:pPr algn="ctr"/>
                      <a:r>
                        <a:rPr lang="lt-LT" noProof="0" dirty="0"/>
                        <a:t>3,77</a:t>
                      </a:r>
                    </a:p>
                  </a:txBody>
                  <a:tcPr anchor="ctr"/>
                </a:tc>
                <a:extLst>
                  <a:ext uri="{0D108BD9-81ED-4DB2-BD59-A6C34878D82A}">
                    <a16:rowId xmlns:a16="http://schemas.microsoft.com/office/drawing/2014/main" val="826999823"/>
                  </a:ext>
                </a:extLst>
              </a:tr>
            </a:tbl>
          </a:graphicData>
        </a:graphic>
      </p:graphicFrame>
      <p:graphicFrame>
        <p:nvGraphicFramePr>
          <p:cNvPr id="6" name="Table 5">
            <a:extLst>
              <a:ext uri="{FF2B5EF4-FFF2-40B4-BE49-F238E27FC236}">
                <a16:creationId xmlns:a16="http://schemas.microsoft.com/office/drawing/2014/main" id="{1865D22D-6FBA-0470-81F4-EA350C6A4968}"/>
              </a:ext>
            </a:extLst>
          </p:cNvPr>
          <p:cNvGraphicFramePr>
            <a:graphicFrameLocks noGrp="1"/>
          </p:cNvGraphicFramePr>
          <p:nvPr>
            <p:extLst>
              <p:ext uri="{D42A27DB-BD31-4B8C-83A1-F6EECF244321}">
                <p14:modId xmlns:p14="http://schemas.microsoft.com/office/powerpoint/2010/main" val="561557166"/>
              </p:ext>
            </p:extLst>
          </p:nvPr>
        </p:nvGraphicFramePr>
        <p:xfrm>
          <a:off x="335280" y="6076696"/>
          <a:ext cx="11511276" cy="370840"/>
        </p:xfrm>
        <a:graphic>
          <a:graphicData uri="http://schemas.openxmlformats.org/drawingml/2006/table">
            <a:tbl>
              <a:tblPr firstRow="1" bandRow="1">
                <a:tableStyleId>{5C22544A-7EE6-4342-B048-85BDC9FD1C3A}</a:tableStyleId>
              </a:tblPr>
              <a:tblGrid>
                <a:gridCol w="9377679">
                  <a:extLst>
                    <a:ext uri="{9D8B030D-6E8A-4147-A177-3AD203B41FA5}">
                      <a16:colId xmlns:a16="http://schemas.microsoft.com/office/drawing/2014/main" val="2910604063"/>
                    </a:ext>
                  </a:extLst>
                </a:gridCol>
                <a:gridCol w="2133597">
                  <a:extLst>
                    <a:ext uri="{9D8B030D-6E8A-4147-A177-3AD203B41FA5}">
                      <a16:colId xmlns:a16="http://schemas.microsoft.com/office/drawing/2014/main" val="1957210915"/>
                    </a:ext>
                  </a:extLst>
                </a:gridCol>
              </a:tblGrid>
              <a:tr h="370840">
                <a:tc>
                  <a:txBody>
                    <a:bodyPr/>
                    <a:lstStyle/>
                    <a:p>
                      <a:pPr algn="r"/>
                      <a:r>
                        <a:rPr lang="lt-LT" noProof="0" dirty="0"/>
                        <a:t>Savaitės vidurkis (m/s) :</a:t>
                      </a:r>
                    </a:p>
                  </a:txBody>
                  <a:tcPr>
                    <a:solidFill>
                      <a:schemeClr val="accent1">
                        <a:lumMod val="40000"/>
                        <a:lumOff val="60000"/>
                      </a:schemeClr>
                    </a:solidFill>
                  </a:tcPr>
                </a:tc>
                <a:tc>
                  <a:txBody>
                    <a:bodyPr/>
                    <a:lstStyle/>
                    <a:p>
                      <a:pPr algn="ctr"/>
                      <a:r>
                        <a:rPr lang="lt-LT" noProof="0" dirty="0"/>
                        <a:t>2,62</a:t>
                      </a:r>
                    </a:p>
                  </a:txBody>
                  <a:tcPr>
                    <a:solidFill>
                      <a:schemeClr val="accent1">
                        <a:lumMod val="40000"/>
                        <a:lumOff val="60000"/>
                      </a:schemeClr>
                    </a:solidFill>
                  </a:tcPr>
                </a:tc>
                <a:extLst>
                  <a:ext uri="{0D108BD9-81ED-4DB2-BD59-A6C34878D82A}">
                    <a16:rowId xmlns:a16="http://schemas.microsoft.com/office/drawing/2014/main" val="3369861293"/>
                  </a:ext>
                </a:extLst>
              </a:tr>
            </a:tbl>
          </a:graphicData>
        </a:graphic>
      </p:graphicFrame>
    </p:spTree>
    <p:extLst>
      <p:ext uri="{BB962C8B-B14F-4D97-AF65-F5344CB8AC3E}">
        <p14:creationId xmlns:p14="http://schemas.microsoft.com/office/powerpoint/2010/main" val="3379887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peech Bubble: Rectangle with Corners Rounded 5">
            <a:extLst>
              <a:ext uri="{FF2B5EF4-FFF2-40B4-BE49-F238E27FC236}">
                <a16:creationId xmlns:a16="http://schemas.microsoft.com/office/drawing/2014/main" id="{CA0EB903-B2E6-4D58-A883-0CBB7476A5F1}"/>
              </a:ext>
            </a:extLst>
          </p:cNvPr>
          <p:cNvSpPr/>
          <p:nvPr/>
        </p:nvSpPr>
        <p:spPr>
          <a:xfrm>
            <a:off x="548640" y="1310640"/>
            <a:ext cx="11419840" cy="2956560"/>
          </a:xfrm>
          <a:prstGeom prst="wedgeRoundRectCallout">
            <a:avLst/>
          </a:prstGeom>
          <a:solidFill>
            <a:srgbClr val="B3E4A1"/>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
        <p:nvSpPr>
          <p:cNvPr id="2" name="Title 1">
            <a:extLst>
              <a:ext uri="{FF2B5EF4-FFF2-40B4-BE49-F238E27FC236}">
                <a16:creationId xmlns:a16="http://schemas.microsoft.com/office/drawing/2014/main" id="{2922410C-6915-17F8-D06F-4C0299B379A9}"/>
              </a:ext>
            </a:extLst>
          </p:cNvPr>
          <p:cNvSpPr>
            <a:spLocks noGrp="1"/>
          </p:cNvSpPr>
          <p:nvPr>
            <p:ph type="title"/>
          </p:nvPr>
        </p:nvSpPr>
        <p:spPr>
          <a:xfrm>
            <a:off x="5177884" y="327954"/>
            <a:ext cx="1840880" cy="518739"/>
          </a:xfrm>
        </p:spPr>
        <p:txBody>
          <a:bodyPr>
            <a:noAutofit/>
          </a:bodyPr>
          <a:lstStyle/>
          <a:p>
            <a:r>
              <a:rPr lang="lt-LT" sz="4000" b="1" noProof="0" dirty="0">
                <a:solidFill>
                  <a:srgbClr val="B4E5A2"/>
                </a:solidFill>
              </a:rPr>
              <a:t>Išvados</a:t>
            </a:r>
          </a:p>
        </p:txBody>
      </p:sp>
      <p:sp>
        <p:nvSpPr>
          <p:cNvPr id="3" name="Content Placeholder 2">
            <a:extLst>
              <a:ext uri="{FF2B5EF4-FFF2-40B4-BE49-F238E27FC236}">
                <a16:creationId xmlns:a16="http://schemas.microsoft.com/office/drawing/2014/main" id="{7CE228B9-9A1D-3B0B-05B8-275340252727}"/>
              </a:ext>
            </a:extLst>
          </p:cNvPr>
          <p:cNvSpPr>
            <a:spLocks noGrp="1"/>
          </p:cNvSpPr>
          <p:nvPr>
            <p:ph idx="1"/>
          </p:nvPr>
        </p:nvSpPr>
        <p:spPr>
          <a:xfrm>
            <a:off x="710563" y="1505027"/>
            <a:ext cx="10932797" cy="2674009"/>
          </a:xfrm>
        </p:spPr>
        <p:txBody>
          <a:bodyPr vert="horz" lIns="91440" tIns="45720" rIns="91440" bIns="45720" rtlCol="0" anchor="t">
            <a:normAutofit/>
          </a:bodyPr>
          <a:lstStyle/>
          <a:p>
            <a:pPr marL="0" indent="0" algn="just">
              <a:buNone/>
            </a:pPr>
            <a:r>
              <a:rPr lang="lt-LT" noProof="0" dirty="0"/>
              <a:t>Vidutinis vėjo greitis savaitės dienomis kito nuo 1,06 m/s iki 4,89 m/s. Kaip ir spėjome, dėl vėjo gūsių ir paros laiko visos savaitės dienos turi skirtingus vidurkius. Kai kuriomis dienom vėjas stipresnis, kitom - mažesnis. Vėjas gali kisti labai greitai, todėl šie matavimai 100% neatitiks profesionalių aparatų, tačiau buvo smagu pažiūrėti kaip kito vėjas skirtingomis savaitės dienomis. Hipotezė pasitvirtino.</a:t>
            </a:r>
          </a:p>
        </p:txBody>
      </p:sp>
      <p:pic>
        <p:nvPicPr>
          <p:cNvPr id="5" name="Picture 4">
            <a:extLst>
              <a:ext uri="{FF2B5EF4-FFF2-40B4-BE49-F238E27FC236}">
                <a16:creationId xmlns:a16="http://schemas.microsoft.com/office/drawing/2014/main" id="{EFD5F4E4-FDC6-E9F9-393E-B2D2B560B704}"/>
              </a:ext>
            </a:extLst>
          </p:cNvPr>
          <p:cNvPicPr>
            <a:picLocks noChangeAspect="1"/>
          </p:cNvPicPr>
          <p:nvPr/>
        </p:nvPicPr>
        <p:blipFill>
          <a:blip r:embed="rId2"/>
          <a:stretch>
            <a:fillRect/>
          </a:stretch>
        </p:blipFill>
        <p:spPr>
          <a:xfrm>
            <a:off x="2957860" y="4643206"/>
            <a:ext cx="1750742" cy="2106419"/>
          </a:xfrm>
          <a:prstGeom prst="rect">
            <a:avLst/>
          </a:prstGeom>
        </p:spPr>
      </p:pic>
    </p:spTree>
    <p:extLst>
      <p:ext uri="{BB962C8B-B14F-4D97-AF65-F5344CB8AC3E}">
        <p14:creationId xmlns:p14="http://schemas.microsoft.com/office/powerpoint/2010/main" val="2838806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2966D-B01D-2C79-8B01-CF411BD73435}"/>
              </a:ext>
            </a:extLst>
          </p:cNvPr>
          <p:cNvSpPr>
            <a:spLocks noGrp="1"/>
          </p:cNvSpPr>
          <p:nvPr>
            <p:ph type="title"/>
          </p:nvPr>
        </p:nvSpPr>
        <p:spPr>
          <a:xfrm>
            <a:off x="838200" y="365125"/>
            <a:ext cx="10515600" cy="776475"/>
          </a:xfrm>
        </p:spPr>
        <p:txBody>
          <a:bodyPr>
            <a:normAutofit fontScale="90000"/>
          </a:bodyPr>
          <a:lstStyle/>
          <a:p>
            <a:r>
              <a:rPr lang="en-LT"/>
              <a:t>Praktinis tyrimas: dirbtinio vėjo jėgos matavimai</a:t>
            </a:r>
            <a:endParaRPr lang="lt-LT"/>
          </a:p>
        </p:txBody>
      </p:sp>
      <p:sp>
        <p:nvSpPr>
          <p:cNvPr id="3" name="Content Placeholder 2">
            <a:extLst>
              <a:ext uri="{FF2B5EF4-FFF2-40B4-BE49-F238E27FC236}">
                <a16:creationId xmlns:a16="http://schemas.microsoft.com/office/drawing/2014/main" id="{155F868E-D4FE-8BFC-726F-48780FAFA883}"/>
              </a:ext>
            </a:extLst>
          </p:cNvPr>
          <p:cNvSpPr>
            <a:spLocks noGrp="1"/>
          </p:cNvSpPr>
          <p:nvPr>
            <p:ph idx="1"/>
          </p:nvPr>
        </p:nvSpPr>
        <p:spPr>
          <a:xfrm>
            <a:off x="182657" y="1414913"/>
            <a:ext cx="8125601" cy="4867900"/>
          </a:xfrm>
        </p:spPr>
        <p:txBody>
          <a:bodyPr vert="horz" lIns="91440" tIns="45720" rIns="91440" bIns="45720" rtlCol="0" anchor="t">
            <a:normAutofit/>
          </a:bodyPr>
          <a:lstStyle/>
          <a:p>
            <a:pPr marL="0" indent="0" algn="ctr">
              <a:buNone/>
            </a:pPr>
            <a:r>
              <a:rPr lang="lt-LT" sz="2000" b="1" dirty="0"/>
              <a:t>Tikslas</a:t>
            </a:r>
            <a:r>
              <a:rPr lang="lt-LT" sz="2000" dirty="0"/>
              <a:t>: </a:t>
            </a:r>
            <a:endParaRPr lang="en-US" sz="2000" dirty="0">
              <a:cs typeface="Arial"/>
            </a:endParaRPr>
          </a:p>
          <a:p>
            <a:pPr marL="0" indent="0" algn="ctr">
              <a:buNone/>
            </a:pPr>
            <a:r>
              <a:rPr lang="lt-LT" sz="2000" dirty="0">
                <a:cs typeface="Arial"/>
              </a:rPr>
              <a:t>Nustatyti plaukų džiovintuvo sukuriamo dirbtinio vėjo jėgą, kuri veikia žaislinės vėjo jėgainės menteles ir priverčia užsidegti prijungtą lemputę. </a:t>
            </a:r>
            <a:endParaRPr lang="en-US" sz="2000" dirty="0"/>
          </a:p>
          <a:p>
            <a:pPr marL="0" indent="0" algn="ctr">
              <a:buNone/>
            </a:pPr>
            <a:r>
              <a:rPr lang="lt-LT" sz="2000" b="1" dirty="0"/>
              <a:t>Hipotezė</a:t>
            </a:r>
            <a:r>
              <a:rPr lang="lt-LT" sz="2000" dirty="0"/>
              <a:t>: </a:t>
            </a:r>
            <a:endParaRPr lang="lt-LT" sz="2000" dirty="0">
              <a:ea typeface="+mn-lt"/>
              <a:cs typeface="+mn-lt"/>
            </a:endParaRPr>
          </a:p>
          <a:p>
            <a:pPr marL="0" indent="0" algn="ctr">
              <a:buNone/>
            </a:pPr>
            <a:r>
              <a:rPr lang="lt-LT" sz="2000" dirty="0">
                <a:ea typeface="+mn-lt"/>
                <a:cs typeface="+mn-lt"/>
              </a:rPr>
              <a:t>Manoma, kad didesne galia veikiantis džiovintuvas sukurs didesnį oro srauto greitį, o tai padidins vėjo jėgą, veikiančią malūnėlio menteles. Taip pat tikimasi, kad mažesniu atstumu greitis bus didesnis nei didesniu atstumu, nes oro srautas tolstant nuo džiovintuvo sklinda ir silpsta. Abiem atvejais sukurta jėga turėtų būti pakankama, kad lemputė užsidegtų.</a:t>
            </a:r>
            <a:endParaRPr lang="lt-LT" sz="2000" dirty="0"/>
          </a:p>
          <a:p>
            <a:pPr marL="0" indent="0" algn="ctr">
              <a:buNone/>
            </a:pPr>
            <a:r>
              <a:rPr lang="lt-LT" sz="2000" b="1" dirty="0"/>
              <a:t>Priemonės</a:t>
            </a:r>
            <a:r>
              <a:rPr lang="lt-LT" sz="2000" dirty="0"/>
              <a:t>: </a:t>
            </a:r>
          </a:p>
          <a:p>
            <a:pPr marL="0" indent="0" algn="ctr">
              <a:buNone/>
            </a:pPr>
            <a:r>
              <a:rPr lang="lt-LT" sz="2000" dirty="0"/>
              <a:t>Plaukų džiovintuvas, matavimo juosta, laikmatis, skaitmeninis anemometras,</a:t>
            </a:r>
            <a:r>
              <a:rPr lang="lt-LT" sz="2000" dirty="0">
                <a:cs typeface="Arial"/>
              </a:rPr>
              <a:t> žaislinė vėjo jėgainė </a:t>
            </a:r>
            <a:r>
              <a:rPr lang="lt-LT" sz="2000" dirty="0"/>
              <a:t>.</a:t>
            </a:r>
          </a:p>
        </p:txBody>
      </p:sp>
      <p:sp>
        <p:nvSpPr>
          <p:cNvPr id="4" name="Diagonal Stripe 3">
            <a:extLst>
              <a:ext uri="{FF2B5EF4-FFF2-40B4-BE49-F238E27FC236}">
                <a16:creationId xmlns:a16="http://schemas.microsoft.com/office/drawing/2014/main" id="{735BDE20-114D-C867-88FD-0E5EB2A7F908}"/>
              </a:ext>
            </a:extLst>
          </p:cNvPr>
          <p:cNvSpPr/>
          <p:nvPr/>
        </p:nvSpPr>
        <p:spPr>
          <a:xfrm rot="5400000">
            <a:off x="10010026" y="16778"/>
            <a:ext cx="2200559" cy="2158743"/>
          </a:xfrm>
          <a:prstGeom prst="diagStripe">
            <a:avLst/>
          </a:prstGeom>
          <a:solidFill>
            <a:srgbClr val="B4E5A2"/>
          </a:solidFill>
          <a:ln>
            <a:solidFill>
              <a:srgbClr val="B4E5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ight Triangle 4">
            <a:extLst>
              <a:ext uri="{FF2B5EF4-FFF2-40B4-BE49-F238E27FC236}">
                <a16:creationId xmlns:a16="http://schemas.microsoft.com/office/drawing/2014/main" id="{1C247ED1-7E69-3CE1-6079-DD69DC4A7287}"/>
              </a:ext>
            </a:extLst>
          </p:cNvPr>
          <p:cNvSpPr/>
          <p:nvPr/>
        </p:nvSpPr>
        <p:spPr>
          <a:xfrm>
            <a:off x="-4089" y="5129933"/>
            <a:ext cx="1828800" cy="1727200"/>
          </a:xfrm>
          <a:prstGeom prst="rtTriangl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aveikslėlis 6">
            <a:extLst>
              <a:ext uri="{FF2B5EF4-FFF2-40B4-BE49-F238E27FC236}">
                <a16:creationId xmlns:a16="http://schemas.microsoft.com/office/drawing/2014/main" id="{501C5D54-D966-6482-877E-BE39256E5E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95004" y="1414913"/>
            <a:ext cx="2687084" cy="3582778"/>
          </a:xfrm>
          <a:prstGeom prst="rect">
            <a:avLst/>
          </a:prstGeom>
        </p:spPr>
      </p:pic>
      <p:pic>
        <p:nvPicPr>
          <p:cNvPr id="8" name="Picture 5">
            <a:extLst>
              <a:ext uri="{FF2B5EF4-FFF2-40B4-BE49-F238E27FC236}">
                <a16:creationId xmlns:a16="http://schemas.microsoft.com/office/drawing/2014/main" id="{A31403DF-CC9A-B122-6A78-3435F65674FC}"/>
              </a:ext>
            </a:extLst>
          </p:cNvPr>
          <p:cNvPicPr>
            <a:picLocks noChangeAspect="1"/>
          </p:cNvPicPr>
          <p:nvPr/>
        </p:nvPicPr>
        <p:blipFill>
          <a:blip r:embed="rId3" cstate="print">
            <a:extLst>
              <a:ext uri="{28A0092B-C50C-407E-A947-70E740481C1C}">
                <a14:useLocalDpi xmlns:a14="http://schemas.microsoft.com/office/drawing/2010/main" val="0"/>
              </a:ext>
            </a:extLst>
          </a:blip>
          <a:srcRect l="10549" t="23476" r="7173" b="305"/>
          <a:stretch>
            <a:fillRect/>
          </a:stretch>
        </p:blipFill>
        <p:spPr>
          <a:xfrm>
            <a:off x="9067764" y="4809055"/>
            <a:ext cx="1447810" cy="19774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40775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74A9AB-AE66-5EB2-31EA-A7BA379774E9}"/>
              </a:ext>
            </a:extLst>
          </p:cNvPr>
          <p:cNvSpPr txBox="1"/>
          <p:nvPr/>
        </p:nvSpPr>
        <p:spPr>
          <a:xfrm>
            <a:off x="300893" y="350471"/>
            <a:ext cx="5561117" cy="6139107"/>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nSpc>
                <a:spcPct val="90000"/>
              </a:lnSpc>
              <a:spcAft>
                <a:spcPts val="600"/>
              </a:spcAft>
            </a:pPr>
            <a:r>
              <a:rPr lang="lt-LT" sz="2000" b="1" noProof="0" dirty="0">
                <a:solidFill>
                  <a:schemeClr val="tx2">
                    <a:lumMod val="75000"/>
                    <a:lumOff val="25000"/>
                  </a:schemeClr>
                </a:solidFill>
              </a:rPr>
              <a:t>Darbo eiga:</a:t>
            </a:r>
          </a:p>
          <a:p>
            <a:pPr marL="571500" indent="-228600" algn="just">
              <a:lnSpc>
                <a:spcPct val="90000"/>
              </a:lnSpc>
              <a:spcAft>
                <a:spcPts val="600"/>
              </a:spcAft>
              <a:buFont typeface="Arial" panose="020B0604020202020204" pitchFamily="34" charset="0"/>
              <a:buChar char="•"/>
            </a:pPr>
            <a:r>
              <a:rPr lang="lt-LT" sz="2400" noProof="0" dirty="0"/>
              <a:t>Žaislinė vėjo jėgainė pastatyta ant lygaus paviršiaus. Plaukų džiovintuvas nukreiptas tiesiai į malūnėlio menteles.</a:t>
            </a:r>
          </a:p>
          <a:p>
            <a:pPr marL="571500" indent="-228600" algn="just">
              <a:lnSpc>
                <a:spcPct val="90000"/>
              </a:lnSpc>
              <a:spcAft>
                <a:spcPts val="600"/>
              </a:spcAft>
              <a:buFont typeface="Arial" panose="020B0604020202020204" pitchFamily="34" charset="0"/>
              <a:buChar char="•"/>
            </a:pPr>
            <a:r>
              <a:rPr lang="lt-LT" sz="2400" noProof="0" dirty="0"/>
              <a:t>Pirmiausia nustatytas atstumas tarp džiovintuvo ir malūnėlio – 8 cm (vėliau pakartotas su 16 cm).</a:t>
            </a:r>
          </a:p>
          <a:p>
            <a:pPr marL="571500" indent="-228600" algn="just">
              <a:lnSpc>
                <a:spcPct val="90000"/>
              </a:lnSpc>
              <a:spcAft>
                <a:spcPts val="600"/>
              </a:spcAft>
              <a:buFont typeface="Arial" panose="020B0604020202020204" pitchFamily="34" charset="0"/>
              <a:buChar char="•"/>
            </a:pPr>
            <a:r>
              <a:rPr lang="lt-LT" sz="2400" noProof="0" dirty="0"/>
              <a:t>Džiovintuvas įjungtas 1000 W režimu. Po 5 sekundžių anemometru užfiksuotas oro srauto greitis prie malūnėlio mentelių. Stebėta, ar lemputė užsidegė.</a:t>
            </a:r>
          </a:p>
          <a:p>
            <a:pPr marL="571500" indent="-228600" algn="just">
              <a:lnSpc>
                <a:spcPct val="90000"/>
              </a:lnSpc>
              <a:spcAft>
                <a:spcPts val="600"/>
              </a:spcAft>
              <a:buFont typeface="Arial" panose="020B0604020202020204" pitchFamily="34" charset="0"/>
              <a:buChar char="•"/>
            </a:pPr>
            <a:r>
              <a:rPr lang="lt-LT" sz="2400" noProof="0" dirty="0"/>
              <a:t>Bandymas pakartotas su 16 cm atstumu (1000 W), vėliau abu atstumai pakartoti su 1200 W galia.</a:t>
            </a:r>
          </a:p>
          <a:p>
            <a:pPr marL="571500" indent="-228600" algn="just">
              <a:lnSpc>
                <a:spcPct val="90000"/>
              </a:lnSpc>
              <a:spcAft>
                <a:spcPts val="600"/>
              </a:spcAft>
              <a:buFont typeface="Arial" panose="020B0604020202020204" pitchFamily="34" charset="0"/>
              <a:buChar char="•"/>
            </a:pPr>
            <a:r>
              <a:rPr lang="lt-LT" sz="2400" noProof="0" dirty="0"/>
              <a:t>Visi rezultatai užrašyti į lentelę.</a:t>
            </a:r>
          </a:p>
        </p:txBody>
      </p:sp>
      <p:pic>
        <p:nvPicPr>
          <p:cNvPr id="4" name="Picture 5" descr="Paveikslėlis, kuriame yra rankraštis, tekstas, vidaus, kvitas&#10;&#10;Dirbtinio intelekto sugeneruotas turinys gali būti neteisingas.">
            <a:extLst>
              <a:ext uri="{FF2B5EF4-FFF2-40B4-BE49-F238E27FC236}">
                <a16:creationId xmlns:a16="http://schemas.microsoft.com/office/drawing/2014/main" id="{923ED0CD-A253-6AD0-49B0-E07D916C7FB5}"/>
              </a:ext>
            </a:extLst>
          </p:cNvPr>
          <p:cNvPicPr>
            <a:picLocks noChangeAspect="1"/>
          </p:cNvPicPr>
          <p:nvPr/>
        </p:nvPicPr>
        <p:blipFill>
          <a:blip r:embed="rId2" cstate="print">
            <a:extLst>
              <a:ext uri="{28A0092B-C50C-407E-A947-70E740481C1C}">
                <a14:useLocalDpi xmlns:a14="http://schemas.microsoft.com/office/drawing/2010/main" val="0"/>
              </a:ext>
            </a:extLst>
          </a:blip>
          <a:srcRect r="-3" b="27803"/>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3" name="Picture 9" descr="Paveikslėlis, kuriame yra tekstas, kompiuteris, nešiojamasis kompiuteris, Asmeninis kompiuteris&#10;&#10;Dirbtinio intelekto sugeneruotas turinys gali būti neteisingas.">
            <a:extLst>
              <a:ext uri="{FF2B5EF4-FFF2-40B4-BE49-F238E27FC236}">
                <a16:creationId xmlns:a16="http://schemas.microsoft.com/office/drawing/2014/main" id="{207E72A3-36F4-8CD6-9C04-CB023419E7B2}"/>
              </a:ext>
            </a:extLst>
          </p:cNvPr>
          <p:cNvPicPr>
            <a:picLocks noChangeAspect="1"/>
          </p:cNvPicPr>
          <p:nvPr/>
        </p:nvPicPr>
        <p:blipFill>
          <a:blip r:embed="rId3" cstate="print">
            <a:extLst>
              <a:ext uri="{28A0092B-C50C-407E-A947-70E740481C1C}">
                <a14:useLocalDpi xmlns:a14="http://schemas.microsoft.com/office/drawing/2010/main" val="0"/>
              </a:ext>
            </a:extLst>
          </a:blip>
          <a:srcRect t="3398" b="32501"/>
          <a:stretch>
            <a:fillRect/>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2" name="Oval 1">
            <a:extLst>
              <a:ext uri="{FF2B5EF4-FFF2-40B4-BE49-F238E27FC236}">
                <a16:creationId xmlns:a16="http://schemas.microsoft.com/office/drawing/2014/main" id="{64BDD986-C01D-0630-EC03-2E9FCF40C5AE}"/>
              </a:ext>
            </a:extLst>
          </p:cNvPr>
          <p:cNvSpPr/>
          <p:nvPr/>
        </p:nvSpPr>
        <p:spPr>
          <a:xfrm>
            <a:off x="10417256" y="1368505"/>
            <a:ext cx="952500" cy="931333"/>
          </a:xfrm>
          <a:prstGeom prst="ellipse">
            <a:avLst/>
          </a:prstGeom>
          <a:solidFill>
            <a:srgbClr val="B4E5A2"/>
          </a:solidFill>
          <a:ln>
            <a:solidFill>
              <a:srgbClr val="B4E5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noProof="0" dirty="0"/>
          </a:p>
        </p:txBody>
      </p:sp>
    </p:spTree>
    <p:extLst>
      <p:ext uri="{BB962C8B-B14F-4D97-AF65-F5344CB8AC3E}">
        <p14:creationId xmlns:p14="http://schemas.microsoft.com/office/powerpoint/2010/main" val="3995600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F15030E2-C54C-CFE9-B984-F6D2A0F7913D}"/>
              </a:ext>
            </a:extLst>
          </p:cNvPr>
          <p:cNvGraphicFramePr>
            <a:graphicFrameLocks noGrp="1"/>
          </p:cNvGraphicFramePr>
          <p:nvPr/>
        </p:nvGraphicFramePr>
        <p:xfrm>
          <a:off x="576146" y="1663390"/>
          <a:ext cx="11073229" cy="4490100"/>
        </p:xfrm>
        <a:graphic>
          <a:graphicData uri="http://schemas.openxmlformats.org/drawingml/2006/table">
            <a:tbl>
              <a:tblPr bandRow="1">
                <a:tableStyleId>{5C22544A-7EE6-4342-B048-85BDC9FD1C3A}</a:tableStyleId>
              </a:tblPr>
              <a:tblGrid>
                <a:gridCol w="1509986">
                  <a:extLst>
                    <a:ext uri="{9D8B030D-6E8A-4147-A177-3AD203B41FA5}">
                      <a16:colId xmlns:a16="http://schemas.microsoft.com/office/drawing/2014/main" val="3067780304"/>
                    </a:ext>
                  </a:extLst>
                </a:gridCol>
                <a:gridCol w="1677761">
                  <a:extLst>
                    <a:ext uri="{9D8B030D-6E8A-4147-A177-3AD203B41FA5}">
                      <a16:colId xmlns:a16="http://schemas.microsoft.com/office/drawing/2014/main" val="1297674798"/>
                    </a:ext>
                  </a:extLst>
                </a:gridCol>
                <a:gridCol w="1677761">
                  <a:extLst>
                    <a:ext uri="{9D8B030D-6E8A-4147-A177-3AD203B41FA5}">
                      <a16:colId xmlns:a16="http://schemas.microsoft.com/office/drawing/2014/main" val="252896650"/>
                    </a:ext>
                  </a:extLst>
                </a:gridCol>
                <a:gridCol w="2013315">
                  <a:extLst>
                    <a:ext uri="{9D8B030D-6E8A-4147-A177-3AD203B41FA5}">
                      <a16:colId xmlns:a16="http://schemas.microsoft.com/office/drawing/2014/main" val="3056579684"/>
                    </a:ext>
                  </a:extLst>
                </a:gridCol>
                <a:gridCol w="2181091">
                  <a:extLst>
                    <a:ext uri="{9D8B030D-6E8A-4147-A177-3AD203B41FA5}">
                      <a16:colId xmlns:a16="http://schemas.microsoft.com/office/drawing/2014/main" val="643458570"/>
                    </a:ext>
                  </a:extLst>
                </a:gridCol>
                <a:gridCol w="2013315">
                  <a:extLst>
                    <a:ext uri="{9D8B030D-6E8A-4147-A177-3AD203B41FA5}">
                      <a16:colId xmlns:a16="http://schemas.microsoft.com/office/drawing/2014/main" val="1004776679"/>
                    </a:ext>
                  </a:extLst>
                </a:gridCol>
              </a:tblGrid>
              <a:tr h="1322892">
                <a:tc>
                  <a:txBody>
                    <a:bodyPr/>
                    <a:lstStyle/>
                    <a:p>
                      <a:pPr algn="ctr">
                        <a:buNone/>
                      </a:pPr>
                      <a:r>
                        <a:rPr lang="en-US" sz="2400" b="1">
                          <a:solidFill>
                            <a:srgbClr val="FFFFFF"/>
                          </a:solidFill>
                          <a:effectLst/>
                        </a:rPr>
                        <a:t>Band. Nr.</a:t>
                      </a:r>
                      <a:endParaRPr lang="en-US" sz="2400">
                        <a:effectLst/>
                      </a:endParaRPr>
                    </a:p>
                  </a:txBody>
                  <a:tcPr marL="63500" marR="63500" marT="38100" marB="38100">
                    <a:lnL w="12700" cap="flat" cmpd="sng" algn="ctr">
                      <a:solidFill>
                        <a:srgbClr val="7BAFD4"/>
                      </a:solidFill>
                      <a:prstDash val="solid"/>
                      <a:round/>
                      <a:headEnd type="none" w="med" len="med"/>
                      <a:tailEnd type="none" w="med" len="med"/>
                    </a:lnL>
                    <a:lnR w="12700" cap="flat" cmpd="sng" algn="ctr">
                      <a:solidFill>
                        <a:srgbClr val="7BAFD4"/>
                      </a:solidFill>
                      <a:prstDash val="solid"/>
                      <a:round/>
                      <a:headEnd type="none" w="med" len="med"/>
                      <a:tailEnd type="none" w="med" len="med"/>
                    </a:lnR>
                    <a:lnT w="12700" cap="flat" cmpd="sng" algn="ctr">
                      <a:solidFill>
                        <a:srgbClr val="7BAFD4"/>
                      </a:solidFill>
                      <a:prstDash val="solid"/>
                      <a:round/>
                      <a:headEnd type="none" w="med" len="med"/>
                      <a:tailEnd type="none" w="med" len="med"/>
                    </a:lnT>
                    <a:lnB w="12700" cap="flat" cmpd="sng" algn="ctr">
                      <a:solidFill>
                        <a:srgbClr val="7BAFD4"/>
                      </a:solidFill>
                      <a:prstDash val="solid"/>
                      <a:round/>
                      <a:headEnd type="none" w="med" len="med"/>
                      <a:tailEnd type="none" w="med" len="med"/>
                    </a:lnB>
                    <a:solidFill>
                      <a:schemeClr val="accent1">
                        <a:lumMod val="40000"/>
                        <a:lumOff val="60000"/>
                      </a:schemeClr>
                    </a:solidFill>
                  </a:tcPr>
                </a:tc>
                <a:tc>
                  <a:txBody>
                    <a:bodyPr/>
                    <a:lstStyle/>
                    <a:p>
                      <a:pPr algn="ctr">
                        <a:buNone/>
                      </a:pPr>
                      <a:r>
                        <a:rPr lang="en-US" sz="2400" b="1">
                          <a:solidFill>
                            <a:srgbClr val="FFFFFF"/>
                          </a:solidFill>
                          <a:effectLst/>
                        </a:rPr>
                        <a:t>Galia P (W)</a:t>
                      </a:r>
                      <a:endParaRPr lang="en-US" sz="2400">
                        <a:effectLst/>
                      </a:endParaRPr>
                    </a:p>
                  </a:txBody>
                  <a:tcPr marL="63500" marR="63500" marT="38100" marB="38100">
                    <a:lnL w="12700" cap="flat" cmpd="sng" algn="ctr">
                      <a:solidFill>
                        <a:srgbClr val="7BAFD4"/>
                      </a:solidFill>
                      <a:prstDash val="solid"/>
                      <a:round/>
                      <a:headEnd type="none" w="med" len="med"/>
                      <a:tailEnd type="none" w="med" len="med"/>
                    </a:lnL>
                    <a:lnR w="12700" cap="flat" cmpd="sng" algn="ctr">
                      <a:solidFill>
                        <a:srgbClr val="7BAFD4"/>
                      </a:solidFill>
                      <a:prstDash val="solid"/>
                      <a:round/>
                      <a:headEnd type="none" w="med" len="med"/>
                      <a:tailEnd type="none" w="med" len="med"/>
                    </a:lnR>
                    <a:lnT w="12700" cap="flat" cmpd="sng" algn="ctr">
                      <a:solidFill>
                        <a:srgbClr val="7BAFD4"/>
                      </a:solidFill>
                      <a:prstDash val="solid"/>
                      <a:round/>
                      <a:headEnd type="none" w="med" len="med"/>
                      <a:tailEnd type="none" w="med" len="med"/>
                    </a:lnT>
                    <a:lnB w="12700" cap="flat" cmpd="sng" algn="ctr">
                      <a:solidFill>
                        <a:srgbClr val="7BAFD4"/>
                      </a:solidFill>
                      <a:prstDash val="solid"/>
                      <a:round/>
                      <a:headEnd type="none" w="med" len="med"/>
                      <a:tailEnd type="none" w="med" len="med"/>
                    </a:lnB>
                    <a:solidFill>
                      <a:schemeClr val="accent1">
                        <a:lumMod val="40000"/>
                        <a:lumOff val="60000"/>
                      </a:schemeClr>
                    </a:solidFill>
                  </a:tcPr>
                </a:tc>
                <a:tc>
                  <a:txBody>
                    <a:bodyPr/>
                    <a:lstStyle/>
                    <a:p>
                      <a:pPr algn="ctr">
                        <a:buNone/>
                      </a:pPr>
                      <a:r>
                        <a:rPr lang="en-US" sz="2400" b="1">
                          <a:solidFill>
                            <a:srgbClr val="FFFFFF"/>
                          </a:solidFill>
                          <a:effectLst/>
                        </a:rPr>
                        <a:t>Laikas t (s)</a:t>
                      </a:r>
                      <a:endParaRPr lang="en-US" sz="2400">
                        <a:effectLst/>
                      </a:endParaRPr>
                    </a:p>
                  </a:txBody>
                  <a:tcPr marL="63500" marR="63500" marT="38100" marB="38100">
                    <a:lnL w="12700" cap="flat" cmpd="sng" algn="ctr">
                      <a:solidFill>
                        <a:srgbClr val="7BAFD4"/>
                      </a:solidFill>
                      <a:prstDash val="solid"/>
                      <a:round/>
                      <a:headEnd type="none" w="med" len="med"/>
                      <a:tailEnd type="none" w="med" len="med"/>
                    </a:lnL>
                    <a:lnR w="12700" cap="flat" cmpd="sng" algn="ctr">
                      <a:solidFill>
                        <a:srgbClr val="7BAFD4"/>
                      </a:solidFill>
                      <a:prstDash val="solid"/>
                      <a:round/>
                      <a:headEnd type="none" w="med" len="med"/>
                      <a:tailEnd type="none" w="med" len="med"/>
                    </a:lnR>
                    <a:lnT w="12700" cap="flat" cmpd="sng" algn="ctr">
                      <a:solidFill>
                        <a:srgbClr val="7BAFD4"/>
                      </a:solidFill>
                      <a:prstDash val="solid"/>
                      <a:round/>
                      <a:headEnd type="none" w="med" len="med"/>
                      <a:tailEnd type="none" w="med" len="med"/>
                    </a:lnT>
                    <a:lnB w="12700" cap="flat" cmpd="sng" algn="ctr">
                      <a:solidFill>
                        <a:srgbClr val="7BAFD4"/>
                      </a:solidFill>
                      <a:prstDash val="solid"/>
                      <a:round/>
                      <a:headEnd type="none" w="med" len="med"/>
                      <a:tailEnd type="none" w="med" len="med"/>
                    </a:lnB>
                    <a:solidFill>
                      <a:schemeClr val="accent1">
                        <a:lumMod val="40000"/>
                        <a:lumOff val="60000"/>
                      </a:schemeClr>
                    </a:solidFill>
                  </a:tcPr>
                </a:tc>
                <a:tc>
                  <a:txBody>
                    <a:bodyPr/>
                    <a:lstStyle/>
                    <a:p>
                      <a:pPr algn="ctr">
                        <a:buNone/>
                      </a:pPr>
                      <a:r>
                        <a:rPr lang="en-US" sz="2400" b="1" dirty="0" err="1">
                          <a:solidFill>
                            <a:srgbClr val="FFFFFF"/>
                          </a:solidFill>
                          <a:effectLst/>
                        </a:rPr>
                        <a:t>Greitis</a:t>
                      </a:r>
                      <a:r>
                        <a:rPr lang="en-US" sz="2400" b="1" dirty="0">
                          <a:solidFill>
                            <a:srgbClr val="FFFFFF"/>
                          </a:solidFill>
                          <a:effectLst/>
                        </a:rPr>
                        <a:t> v (m/s)</a:t>
                      </a:r>
                      <a:endParaRPr lang="en-US" sz="2400" dirty="0">
                        <a:effectLst/>
                      </a:endParaRPr>
                    </a:p>
                  </a:txBody>
                  <a:tcPr marL="63500" marR="63500" marT="38100" marB="38100">
                    <a:lnL w="12700" cap="flat" cmpd="sng" algn="ctr">
                      <a:solidFill>
                        <a:srgbClr val="7BAFD4"/>
                      </a:solidFill>
                      <a:prstDash val="solid"/>
                      <a:round/>
                      <a:headEnd type="none" w="med" len="med"/>
                      <a:tailEnd type="none" w="med" len="med"/>
                    </a:lnL>
                    <a:lnR w="12700" cap="flat" cmpd="sng" algn="ctr">
                      <a:solidFill>
                        <a:srgbClr val="7BAFD4"/>
                      </a:solidFill>
                      <a:prstDash val="solid"/>
                      <a:round/>
                      <a:headEnd type="none" w="med" len="med"/>
                      <a:tailEnd type="none" w="med" len="med"/>
                    </a:lnR>
                    <a:lnT w="12700" cap="flat" cmpd="sng" algn="ctr">
                      <a:solidFill>
                        <a:srgbClr val="7BAFD4"/>
                      </a:solidFill>
                      <a:prstDash val="solid"/>
                      <a:round/>
                      <a:headEnd type="none" w="med" len="med"/>
                      <a:tailEnd type="none" w="med" len="med"/>
                    </a:lnT>
                    <a:lnB w="12700" cap="flat" cmpd="sng" algn="ctr">
                      <a:solidFill>
                        <a:srgbClr val="7BAFD4"/>
                      </a:solidFill>
                      <a:prstDash val="solid"/>
                      <a:round/>
                      <a:headEnd type="none" w="med" len="med"/>
                      <a:tailEnd type="none" w="med" len="med"/>
                    </a:lnB>
                    <a:solidFill>
                      <a:schemeClr val="accent1">
                        <a:lumMod val="40000"/>
                        <a:lumOff val="60000"/>
                      </a:schemeClr>
                    </a:solidFill>
                  </a:tcPr>
                </a:tc>
                <a:tc>
                  <a:txBody>
                    <a:bodyPr/>
                    <a:lstStyle/>
                    <a:p>
                      <a:pPr algn="ctr">
                        <a:buNone/>
                      </a:pPr>
                      <a:r>
                        <a:rPr lang="en-US" sz="2400" b="1" dirty="0" err="1">
                          <a:solidFill>
                            <a:srgbClr val="FFFFFF"/>
                          </a:solidFill>
                          <a:effectLst/>
                        </a:rPr>
                        <a:t>Atstumas</a:t>
                      </a:r>
                      <a:r>
                        <a:rPr lang="en-US" sz="2400" b="1" dirty="0">
                          <a:solidFill>
                            <a:srgbClr val="FFFFFF"/>
                          </a:solidFill>
                          <a:effectLst/>
                        </a:rPr>
                        <a:t> s (cm)</a:t>
                      </a:r>
                      <a:endParaRPr lang="en-US" sz="2400" dirty="0">
                        <a:effectLst/>
                      </a:endParaRPr>
                    </a:p>
                  </a:txBody>
                  <a:tcPr marL="63500" marR="63500" marT="38100" marB="38100">
                    <a:lnL w="12700" cap="flat" cmpd="sng" algn="ctr">
                      <a:solidFill>
                        <a:srgbClr val="7BAFD4"/>
                      </a:solidFill>
                      <a:prstDash val="solid"/>
                      <a:round/>
                      <a:headEnd type="none" w="med" len="med"/>
                      <a:tailEnd type="none" w="med" len="med"/>
                    </a:lnL>
                    <a:lnR w="12700" cap="flat" cmpd="sng" algn="ctr">
                      <a:solidFill>
                        <a:srgbClr val="7BAFD4"/>
                      </a:solidFill>
                      <a:prstDash val="solid"/>
                      <a:round/>
                      <a:headEnd type="none" w="med" len="med"/>
                      <a:tailEnd type="none" w="med" len="med"/>
                    </a:lnR>
                    <a:lnT w="12700" cap="flat" cmpd="sng" algn="ctr">
                      <a:solidFill>
                        <a:srgbClr val="7BAFD4"/>
                      </a:solidFill>
                      <a:prstDash val="solid"/>
                      <a:round/>
                      <a:headEnd type="none" w="med" len="med"/>
                      <a:tailEnd type="none" w="med" len="med"/>
                    </a:lnT>
                    <a:lnB w="12700" cap="flat" cmpd="sng" algn="ctr">
                      <a:solidFill>
                        <a:srgbClr val="7BAFD4"/>
                      </a:solidFill>
                      <a:prstDash val="solid"/>
                      <a:round/>
                      <a:headEnd type="none" w="med" len="med"/>
                      <a:tailEnd type="none" w="med" len="med"/>
                    </a:lnB>
                    <a:solidFill>
                      <a:schemeClr val="accent1">
                        <a:lumMod val="40000"/>
                        <a:lumOff val="60000"/>
                      </a:schemeClr>
                    </a:solidFill>
                  </a:tcPr>
                </a:tc>
                <a:tc>
                  <a:txBody>
                    <a:bodyPr/>
                    <a:lstStyle/>
                    <a:p>
                      <a:pPr algn="ctr">
                        <a:buNone/>
                      </a:pPr>
                      <a:r>
                        <a:rPr lang="en-US" sz="2400" b="1" dirty="0" err="1">
                          <a:solidFill>
                            <a:srgbClr val="FFFFFF"/>
                          </a:solidFill>
                          <a:effectLst/>
                        </a:rPr>
                        <a:t>Jėga</a:t>
                      </a:r>
                      <a:r>
                        <a:rPr lang="en-US" sz="2400" b="1" dirty="0">
                          <a:solidFill>
                            <a:srgbClr val="FFFFFF"/>
                          </a:solidFill>
                          <a:effectLst/>
                        </a:rPr>
                        <a:t> F (N)</a:t>
                      </a:r>
                      <a:endParaRPr lang="en-US" sz="2400" dirty="0">
                        <a:effectLst/>
                      </a:endParaRPr>
                    </a:p>
                  </a:txBody>
                  <a:tcPr marL="63500" marR="63500" marT="38100" marB="38100">
                    <a:lnL w="12700" cap="flat" cmpd="sng" algn="ctr">
                      <a:solidFill>
                        <a:srgbClr val="7BAFD4"/>
                      </a:solidFill>
                      <a:prstDash val="solid"/>
                      <a:round/>
                      <a:headEnd type="none" w="med" len="med"/>
                      <a:tailEnd type="none" w="med" len="med"/>
                    </a:lnL>
                    <a:lnR w="12700" cap="flat" cmpd="sng" algn="ctr">
                      <a:solidFill>
                        <a:srgbClr val="7BAFD4"/>
                      </a:solidFill>
                      <a:prstDash val="solid"/>
                      <a:round/>
                      <a:headEnd type="none" w="med" len="med"/>
                      <a:tailEnd type="none" w="med" len="med"/>
                    </a:lnR>
                    <a:lnT w="12700" cap="flat" cmpd="sng" algn="ctr">
                      <a:solidFill>
                        <a:srgbClr val="7BAFD4"/>
                      </a:solidFill>
                      <a:prstDash val="solid"/>
                      <a:round/>
                      <a:headEnd type="none" w="med" len="med"/>
                      <a:tailEnd type="none" w="med" len="med"/>
                    </a:lnT>
                    <a:lnB w="12700" cap="flat" cmpd="sng" algn="ctr">
                      <a:solidFill>
                        <a:srgbClr val="7BAFD4"/>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390631755"/>
                  </a:ext>
                </a:extLst>
              </a:tr>
              <a:tr h="791802">
                <a:tc>
                  <a:txBody>
                    <a:bodyPr/>
                    <a:lstStyle/>
                    <a:p>
                      <a:pPr algn="ctr">
                        <a:buNone/>
                      </a:pPr>
                      <a:r>
                        <a:rPr lang="en-US" sz="2400">
                          <a:solidFill>
                            <a:srgbClr val="000000"/>
                          </a:solidFill>
                          <a:effectLst/>
                        </a:rPr>
                        <a:t>1</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7BAFD4"/>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buNone/>
                      </a:pPr>
                      <a:r>
                        <a:rPr lang="en-US" sz="2400">
                          <a:solidFill>
                            <a:srgbClr val="000000"/>
                          </a:solidFill>
                          <a:effectLst/>
                        </a:rPr>
                        <a:t>1000</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7BAFD4"/>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buNone/>
                      </a:pPr>
                      <a:r>
                        <a:rPr lang="en-US" sz="2400">
                          <a:solidFill>
                            <a:srgbClr val="000000"/>
                          </a:solidFill>
                          <a:effectLst/>
                        </a:rPr>
                        <a:t>5</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7BAFD4"/>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buNone/>
                      </a:pPr>
                      <a:r>
                        <a:rPr lang="en-US" sz="2400">
                          <a:solidFill>
                            <a:srgbClr val="000000"/>
                          </a:solidFill>
                          <a:effectLst/>
                        </a:rPr>
                        <a:t>3,45</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7BAFD4"/>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buNone/>
                      </a:pPr>
                      <a:r>
                        <a:rPr lang="en-US" sz="2400">
                          <a:solidFill>
                            <a:srgbClr val="000000"/>
                          </a:solidFill>
                          <a:effectLst/>
                        </a:rPr>
                        <a:t>8</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7BAFD4"/>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buNone/>
                      </a:pPr>
                      <a:r>
                        <a:rPr lang="en-US" sz="2400">
                          <a:solidFill>
                            <a:srgbClr val="000000"/>
                          </a:solidFill>
                          <a:effectLst/>
                        </a:rPr>
                        <a:t>0,01458</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7BAFD4"/>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404493866"/>
                  </a:ext>
                </a:extLst>
              </a:tr>
              <a:tr h="791802">
                <a:tc>
                  <a:txBody>
                    <a:bodyPr/>
                    <a:lstStyle/>
                    <a:p>
                      <a:pPr algn="ctr">
                        <a:buNone/>
                      </a:pPr>
                      <a:r>
                        <a:rPr lang="en-US" sz="2400">
                          <a:solidFill>
                            <a:srgbClr val="000000"/>
                          </a:solidFill>
                          <a:effectLst/>
                        </a:rPr>
                        <a:t>2</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EAF3FB"/>
                    </a:solidFill>
                  </a:tcPr>
                </a:tc>
                <a:tc>
                  <a:txBody>
                    <a:bodyPr/>
                    <a:lstStyle/>
                    <a:p>
                      <a:pPr algn="ctr">
                        <a:buNone/>
                      </a:pPr>
                      <a:r>
                        <a:rPr lang="en-US" sz="2400">
                          <a:solidFill>
                            <a:srgbClr val="000000"/>
                          </a:solidFill>
                          <a:effectLst/>
                        </a:rPr>
                        <a:t>1000</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EAF3FB"/>
                    </a:solidFill>
                  </a:tcPr>
                </a:tc>
                <a:tc>
                  <a:txBody>
                    <a:bodyPr/>
                    <a:lstStyle/>
                    <a:p>
                      <a:pPr algn="ctr">
                        <a:buNone/>
                      </a:pPr>
                      <a:r>
                        <a:rPr lang="en-US" sz="2400">
                          <a:solidFill>
                            <a:srgbClr val="000000"/>
                          </a:solidFill>
                          <a:effectLst/>
                        </a:rPr>
                        <a:t>5</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EAF3FB"/>
                    </a:solidFill>
                  </a:tcPr>
                </a:tc>
                <a:tc>
                  <a:txBody>
                    <a:bodyPr/>
                    <a:lstStyle/>
                    <a:p>
                      <a:pPr algn="ctr">
                        <a:buNone/>
                      </a:pPr>
                      <a:r>
                        <a:rPr lang="en-US" sz="2400">
                          <a:solidFill>
                            <a:srgbClr val="000000"/>
                          </a:solidFill>
                          <a:effectLst/>
                        </a:rPr>
                        <a:t>2,9</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EAF3FB"/>
                    </a:solidFill>
                  </a:tcPr>
                </a:tc>
                <a:tc>
                  <a:txBody>
                    <a:bodyPr/>
                    <a:lstStyle/>
                    <a:p>
                      <a:pPr algn="ctr">
                        <a:buNone/>
                      </a:pPr>
                      <a:r>
                        <a:rPr lang="en-US" sz="2400">
                          <a:solidFill>
                            <a:srgbClr val="000000"/>
                          </a:solidFill>
                          <a:effectLst/>
                        </a:rPr>
                        <a:t>16</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EAF3FB"/>
                    </a:solidFill>
                  </a:tcPr>
                </a:tc>
                <a:tc>
                  <a:txBody>
                    <a:bodyPr/>
                    <a:lstStyle/>
                    <a:p>
                      <a:pPr algn="ctr">
                        <a:buNone/>
                      </a:pPr>
                      <a:r>
                        <a:rPr lang="en-US" sz="2400">
                          <a:solidFill>
                            <a:srgbClr val="000000"/>
                          </a:solidFill>
                          <a:effectLst/>
                        </a:rPr>
                        <a:t>0,01030</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EAF3FB"/>
                    </a:solidFill>
                  </a:tcPr>
                </a:tc>
                <a:extLst>
                  <a:ext uri="{0D108BD9-81ED-4DB2-BD59-A6C34878D82A}">
                    <a16:rowId xmlns:a16="http://schemas.microsoft.com/office/drawing/2014/main" val="3789256674"/>
                  </a:ext>
                </a:extLst>
              </a:tr>
              <a:tr h="791802">
                <a:tc>
                  <a:txBody>
                    <a:bodyPr/>
                    <a:lstStyle/>
                    <a:p>
                      <a:pPr algn="ctr">
                        <a:buNone/>
                      </a:pPr>
                      <a:r>
                        <a:rPr lang="en-US" sz="2400">
                          <a:solidFill>
                            <a:srgbClr val="000000"/>
                          </a:solidFill>
                          <a:effectLst/>
                        </a:rPr>
                        <a:t>3</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buNone/>
                      </a:pPr>
                      <a:r>
                        <a:rPr lang="en-US" sz="2400">
                          <a:solidFill>
                            <a:srgbClr val="000000"/>
                          </a:solidFill>
                          <a:effectLst/>
                        </a:rPr>
                        <a:t>1200</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buNone/>
                      </a:pPr>
                      <a:r>
                        <a:rPr lang="en-US" sz="2400">
                          <a:solidFill>
                            <a:srgbClr val="000000"/>
                          </a:solidFill>
                          <a:effectLst/>
                        </a:rPr>
                        <a:t>5</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buNone/>
                      </a:pPr>
                      <a:r>
                        <a:rPr lang="en-US" sz="2400">
                          <a:solidFill>
                            <a:srgbClr val="000000"/>
                          </a:solidFill>
                          <a:effectLst/>
                        </a:rPr>
                        <a:t>4,56</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buNone/>
                      </a:pPr>
                      <a:r>
                        <a:rPr lang="en-US" sz="2400">
                          <a:solidFill>
                            <a:srgbClr val="000000"/>
                          </a:solidFill>
                          <a:effectLst/>
                        </a:rPr>
                        <a:t>8</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tc>
                  <a:txBody>
                    <a:bodyPr/>
                    <a:lstStyle/>
                    <a:p>
                      <a:pPr algn="ctr">
                        <a:buNone/>
                      </a:pPr>
                      <a:r>
                        <a:rPr lang="en-US" sz="2400">
                          <a:solidFill>
                            <a:srgbClr val="000000"/>
                          </a:solidFill>
                          <a:effectLst/>
                        </a:rPr>
                        <a:t>0,02547</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FFFFFF"/>
                    </a:solidFill>
                  </a:tcPr>
                </a:tc>
                <a:extLst>
                  <a:ext uri="{0D108BD9-81ED-4DB2-BD59-A6C34878D82A}">
                    <a16:rowId xmlns:a16="http://schemas.microsoft.com/office/drawing/2014/main" val="3901987507"/>
                  </a:ext>
                </a:extLst>
              </a:tr>
              <a:tr h="791802">
                <a:tc>
                  <a:txBody>
                    <a:bodyPr/>
                    <a:lstStyle/>
                    <a:p>
                      <a:pPr algn="ctr">
                        <a:buNone/>
                      </a:pPr>
                      <a:r>
                        <a:rPr lang="en-US" sz="2400">
                          <a:solidFill>
                            <a:srgbClr val="000000"/>
                          </a:solidFill>
                          <a:effectLst/>
                        </a:rPr>
                        <a:t>4</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EAF3FB"/>
                    </a:solidFill>
                  </a:tcPr>
                </a:tc>
                <a:tc>
                  <a:txBody>
                    <a:bodyPr/>
                    <a:lstStyle/>
                    <a:p>
                      <a:pPr algn="ctr">
                        <a:buNone/>
                      </a:pPr>
                      <a:r>
                        <a:rPr lang="en-US" sz="2400">
                          <a:solidFill>
                            <a:srgbClr val="000000"/>
                          </a:solidFill>
                          <a:effectLst/>
                        </a:rPr>
                        <a:t>1200</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EAF3FB"/>
                    </a:solidFill>
                  </a:tcPr>
                </a:tc>
                <a:tc>
                  <a:txBody>
                    <a:bodyPr/>
                    <a:lstStyle/>
                    <a:p>
                      <a:pPr algn="ctr">
                        <a:buNone/>
                      </a:pPr>
                      <a:r>
                        <a:rPr lang="en-US" sz="2400">
                          <a:solidFill>
                            <a:srgbClr val="000000"/>
                          </a:solidFill>
                          <a:effectLst/>
                        </a:rPr>
                        <a:t>5</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EAF3FB"/>
                    </a:solidFill>
                  </a:tcPr>
                </a:tc>
                <a:tc>
                  <a:txBody>
                    <a:bodyPr/>
                    <a:lstStyle/>
                    <a:p>
                      <a:pPr algn="ctr">
                        <a:buNone/>
                      </a:pPr>
                      <a:r>
                        <a:rPr lang="en-US" sz="2400">
                          <a:solidFill>
                            <a:srgbClr val="000000"/>
                          </a:solidFill>
                          <a:effectLst/>
                        </a:rPr>
                        <a:t>3,84</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EAF3FB"/>
                    </a:solidFill>
                  </a:tcPr>
                </a:tc>
                <a:tc>
                  <a:txBody>
                    <a:bodyPr/>
                    <a:lstStyle/>
                    <a:p>
                      <a:pPr algn="ctr">
                        <a:buNone/>
                      </a:pPr>
                      <a:r>
                        <a:rPr lang="en-US" sz="2400">
                          <a:solidFill>
                            <a:srgbClr val="000000"/>
                          </a:solidFill>
                          <a:effectLst/>
                        </a:rPr>
                        <a:t>16</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EAF3FB"/>
                    </a:solidFill>
                  </a:tcPr>
                </a:tc>
                <a:tc>
                  <a:txBody>
                    <a:bodyPr/>
                    <a:lstStyle/>
                    <a:p>
                      <a:pPr algn="ctr">
                        <a:buNone/>
                      </a:pPr>
                      <a:r>
                        <a:rPr lang="en-US" sz="2400">
                          <a:solidFill>
                            <a:srgbClr val="000000"/>
                          </a:solidFill>
                          <a:effectLst/>
                        </a:rPr>
                        <a:t>0,01806</a:t>
                      </a:r>
                      <a:endParaRPr lang="en-US" sz="2400">
                        <a:effectLst/>
                      </a:endParaRPr>
                    </a:p>
                  </a:txBody>
                  <a:tcPr marL="63500" marR="63500" marT="38100" marB="38100">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solidFill>
                      <a:srgbClr val="EAF3FB"/>
                    </a:solidFill>
                  </a:tcPr>
                </a:tc>
                <a:extLst>
                  <a:ext uri="{0D108BD9-81ED-4DB2-BD59-A6C34878D82A}">
                    <a16:rowId xmlns:a16="http://schemas.microsoft.com/office/drawing/2014/main" val="1463591938"/>
                  </a:ext>
                </a:extLst>
              </a:tr>
            </a:tbl>
          </a:graphicData>
        </a:graphic>
      </p:graphicFrame>
      <p:sp>
        <p:nvSpPr>
          <p:cNvPr id="6" name="TextBox 5">
            <a:extLst>
              <a:ext uri="{FF2B5EF4-FFF2-40B4-BE49-F238E27FC236}">
                <a16:creationId xmlns:a16="http://schemas.microsoft.com/office/drawing/2014/main" id="{010F1ED7-3DD1-1BEB-F6A4-136B69783ED1}"/>
              </a:ext>
            </a:extLst>
          </p:cNvPr>
          <p:cNvSpPr txBox="1"/>
          <p:nvPr/>
        </p:nvSpPr>
        <p:spPr>
          <a:xfrm>
            <a:off x="579094" y="669371"/>
            <a:ext cx="629273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err="1"/>
              <a:t>Rezultatų</a:t>
            </a:r>
            <a:r>
              <a:rPr lang="en-US" sz="4000" b="1"/>
              <a:t> </a:t>
            </a:r>
            <a:r>
              <a:rPr lang="en-US" sz="4000" b="1" err="1"/>
              <a:t>lentelė</a:t>
            </a:r>
            <a:r>
              <a:rPr lang="en-US" sz="4000" b="1"/>
              <a:t>:</a:t>
            </a:r>
          </a:p>
        </p:txBody>
      </p:sp>
    </p:spTree>
    <p:extLst>
      <p:ext uri="{BB962C8B-B14F-4D97-AF65-F5344CB8AC3E}">
        <p14:creationId xmlns:p14="http://schemas.microsoft.com/office/powerpoint/2010/main" val="1382341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F1D93FA-0437-85D6-C654-179EEAA26289}"/>
              </a:ext>
            </a:extLst>
          </p:cNvPr>
          <p:cNvSpPr>
            <a:spLocks noGrp="1"/>
          </p:cNvSpPr>
          <p:nvPr>
            <p:ph type="title"/>
          </p:nvPr>
        </p:nvSpPr>
        <p:spPr>
          <a:xfrm>
            <a:off x="506896" y="166342"/>
            <a:ext cx="2564296" cy="729215"/>
          </a:xfrm>
        </p:spPr>
        <p:txBody>
          <a:bodyPr>
            <a:normAutofit/>
          </a:bodyPr>
          <a:lstStyle/>
          <a:p>
            <a:r>
              <a:rPr lang="lt-LT" sz="2800" b="1">
                <a:solidFill>
                  <a:srgbClr val="B4E5A2"/>
                </a:solidFill>
              </a:rPr>
              <a:t>Išvados:</a:t>
            </a:r>
          </a:p>
        </p:txBody>
      </p:sp>
      <p:sp>
        <p:nvSpPr>
          <p:cNvPr id="3" name="Turinio vietos rezervavimo ženklas 2">
            <a:extLst>
              <a:ext uri="{FF2B5EF4-FFF2-40B4-BE49-F238E27FC236}">
                <a16:creationId xmlns:a16="http://schemas.microsoft.com/office/drawing/2014/main" id="{E106F94A-8123-8D42-0179-F04E58FDB29A}"/>
              </a:ext>
            </a:extLst>
          </p:cNvPr>
          <p:cNvSpPr>
            <a:spLocks noGrp="1"/>
          </p:cNvSpPr>
          <p:nvPr>
            <p:ph idx="1"/>
          </p:nvPr>
        </p:nvSpPr>
        <p:spPr>
          <a:xfrm>
            <a:off x="297070" y="1008408"/>
            <a:ext cx="11321773" cy="4130468"/>
          </a:xfrm>
        </p:spPr>
        <p:txBody>
          <a:bodyPr vert="horz" lIns="91440" tIns="45720" rIns="91440" bIns="45720" rtlCol="0" anchor="t">
            <a:normAutofit/>
          </a:bodyPr>
          <a:lstStyle/>
          <a:p>
            <a:pPr algn="just">
              <a:buFont typeface="Arial"/>
            </a:pPr>
            <a:r>
              <a:rPr lang="lt-LT">
                <a:ea typeface="+mn-lt"/>
                <a:cs typeface="+mn-lt"/>
              </a:rPr>
              <a:t>Plaukų džiovintuvo oro srautas sukuria matuojamą jėgą, kuri suka malūnėlio menteles ir uždega lemputę.</a:t>
            </a:r>
            <a:endParaRPr lang="en-US">
              <a:ea typeface="+mn-lt"/>
              <a:cs typeface="+mn-lt"/>
            </a:endParaRPr>
          </a:p>
          <a:p>
            <a:pPr algn="just">
              <a:buFont typeface="Arial"/>
            </a:pPr>
            <a:r>
              <a:rPr lang="lt-LT">
                <a:ea typeface="+mn-lt"/>
                <a:cs typeface="+mn-lt"/>
              </a:rPr>
              <a:t>Didesne galia 1200 W veikiantis džiovintuvas sukūrė didesnį vėjo greitį nei 1000 W režimu, o tai atitinka  hipotezę.</a:t>
            </a:r>
          </a:p>
          <a:p>
            <a:pPr algn="just">
              <a:buFont typeface="Arial"/>
            </a:pPr>
            <a:r>
              <a:rPr lang="lt-LT">
                <a:ea typeface="+mn-lt"/>
                <a:cs typeface="+mn-lt"/>
              </a:rPr>
              <a:t>Mažesniu atstumu 8 cm greitis visada buvo didesnis nei 16 cm atstumu, nes oro srautas tolstant sklinda į šonus ir silpsta – hipotezė pasitvirtino.</a:t>
            </a:r>
          </a:p>
          <a:p>
            <a:pPr algn="just">
              <a:buFont typeface="Arial"/>
            </a:pPr>
            <a:r>
              <a:rPr lang="lt-LT">
                <a:ea typeface="+mn-lt"/>
                <a:cs typeface="+mn-lt"/>
              </a:rPr>
              <a:t>Jėga didėja priklausomai nuo greičio, todėl  greičio padidėjimas duoda  didesnę jėgą.</a:t>
            </a:r>
          </a:p>
          <a:p>
            <a:pPr marL="0" indent="0">
              <a:buNone/>
            </a:pPr>
            <a:endParaRPr lang="lt-LT">
              <a:ea typeface="+mn-lt"/>
              <a:cs typeface="+mn-lt"/>
            </a:endParaRPr>
          </a:p>
          <a:p>
            <a:pPr marL="0" indent="0">
              <a:buNone/>
            </a:pPr>
            <a:endParaRPr lang="lt-LT"/>
          </a:p>
        </p:txBody>
      </p:sp>
      <p:sp>
        <p:nvSpPr>
          <p:cNvPr id="5" name="Arrow: Curved Down 4">
            <a:extLst>
              <a:ext uri="{FF2B5EF4-FFF2-40B4-BE49-F238E27FC236}">
                <a16:creationId xmlns:a16="http://schemas.microsoft.com/office/drawing/2014/main" id="{D2A89B99-FB19-B6D1-F886-3F136741D8D2}"/>
              </a:ext>
            </a:extLst>
          </p:cNvPr>
          <p:cNvSpPr/>
          <p:nvPr/>
        </p:nvSpPr>
        <p:spPr>
          <a:xfrm rot="-1260000">
            <a:off x="2381250" y="5111750"/>
            <a:ext cx="6064250" cy="1979083"/>
          </a:xfrm>
          <a:prstGeom prst="curvedDownArrow">
            <a:avLst/>
          </a:prstGeom>
          <a:solidFill>
            <a:srgbClr val="B4E5A2"/>
          </a:solidFill>
          <a:ln>
            <a:solidFill>
              <a:srgbClr val="B4E5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795248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A9758-FEA1-1649-C11D-683BD5345AFD}"/>
              </a:ext>
            </a:extLst>
          </p:cNvPr>
          <p:cNvSpPr>
            <a:spLocks noGrp="1"/>
          </p:cNvSpPr>
          <p:nvPr>
            <p:ph type="title"/>
          </p:nvPr>
        </p:nvSpPr>
        <p:spPr>
          <a:xfrm>
            <a:off x="838200" y="111125"/>
            <a:ext cx="10515600" cy="1325563"/>
          </a:xfrm>
        </p:spPr>
        <p:txBody>
          <a:bodyPr/>
          <a:lstStyle/>
          <a:p>
            <a:r>
              <a:rPr lang="lt-LT" sz="2800" b="1"/>
              <a:t>Tyrimas: </a:t>
            </a:r>
            <a:r>
              <a:rPr lang="lt-LT" sz="2800" b="1">
                <a:ea typeface="+mj-lt"/>
                <a:cs typeface="+mj-lt"/>
              </a:rPr>
              <a:t>Plaukų džiovintuvo oro srauto jėgos nustatymas</a:t>
            </a:r>
            <a:endParaRPr lang="lt-LT" sz="2800" b="1"/>
          </a:p>
          <a:p>
            <a:endParaRPr lang="lt-LT"/>
          </a:p>
        </p:txBody>
      </p:sp>
      <p:sp>
        <p:nvSpPr>
          <p:cNvPr id="3" name="Content Placeholder 2">
            <a:extLst>
              <a:ext uri="{FF2B5EF4-FFF2-40B4-BE49-F238E27FC236}">
                <a16:creationId xmlns:a16="http://schemas.microsoft.com/office/drawing/2014/main" id="{9AB21F0D-6576-BBAA-E1A4-A02689E03C5B}"/>
              </a:ext>
            </a:extLst>
          </p:cNvPr>
          <p:cNvSpPr>
            <a:spLocks noGrp="1"/>
          </p:cNvSpPr>
          <p:nvPr>
            <p:ph idx="1"/>
          </p:nvPr>
        </p:nvSpPr>
        <p:spPr>
          <a:xfrm>
            <a:off x="377135" y="879914"/>
            <a:ext cx="11443251" cy="5610292"/>
          </a:xfrm>
        </p:spPr>
        <p:txBody>
          <a:bodyPr vert="horz" lIns="91440" tIns="45720" rIns="91440" bIns="45720" rtlCol="0" anchor="t">
            <a:normAutofit/>
          </a:bodyPr>
          <a:lstStyle/>
          <a:p>
            <a:pPr marL="0" indent="0" algn="just">
              <a:buNone/>
            </a:pPr>
            <a:r>
              <a:rPr lang="lt-LT" sz="2400" b="1"/>
              <a:t>Tikslas:</a:t>
            </a:r>
            <a:r>
              <a:rPr lang="lt-LT" sz="2400"/>
              <a:t> </a:t>
            </a:r>
            <a:r>
              <a:rPr lang="lt-LT" sz="2400">
                <a:latin typeface="Aptos"/>
                <a:cs typeface="Arial"/>
              </a:rPr>
              <a:t>Eksperimentiškai nustatyti plaukų džiovintuvo oro srauto (vėjelio) jėgą, matuojant plastikinio puodelio su įvairios masės svareliais poslinkį per pastovų laiko tarpą.</a:t>
            </a:r>
            <a:endParaRPr lang="lt-LT" sz="2400">
              <a:latin typeface="Aptos"/>
            </a:endParaRPr>
          </a:p>
          <a:p>
            <a:pPr marL="0" indent="0" algn="just">
              <a:buNone/>
            </a:pPr>
            <a:r>
              <a:rPr lang="lt-LT" sz="2400" b="1"/>
              <a:t>Hipotezė:</a:t>
            </a:r>
            <a:r>
              <a:rPr lang="lt-LT" sz="2400"/>
              <a:t> </a:t>
            </a:r>
            <a:r>
              <a:rPr lang="lt-LT" sz="2400">
                <a:ea typeface="+mn-lt"/>
                <a:cs typeface="+mn-lt"/>
              </a:rPr>
              <a:t>Manome, kad plaukų džiovintuvas sukuria pastovią oro srauto jėgą, kuri stumia puodelį. Didinant puodelio masę (dedant sunkesnius svarelius), oro srautas turėtų sukelti mažesnį pagreitį, todėl puodelis per tą patį laiko tarpą nuslinks mažesnį atstumą. Tikimasi, kad visų bandymų metu apskaičiuota vėjelio jėga bus artima pastoviai reikšmei, nes džiovintuvo galia ir oro srauto greitis nesikeičia.</a:t>
            </a:r>
          </a:p>
          <a:p>
            <a:pPr marL="0" indent="0" algn="just">
              <a:buNone/>
            </a:pPr>
            <a:r>
              <a:rPr lang="lt-LT" sz="2400" b="1"/>
              <a:t>Priemonės:</a:t>
            </a:r>
            <a:r>
              <a:rPr lang="lt-LT" sz="2400"/>
              <a:t> </a:t>
            </a:r>
            <a:r>
              <a:rPr lang="lt-LT" sz="2400">
                <a:ea typeface="+mn-lt"/>
                <a:cs typeface="+mn-lt"/>
              </a:rPr>
              <a:t>Plaukų džiovintuvas </a:t>
            </a:r>
            <a:endParaRPr lang="en-LT" sz="2400"/>
          </a:p>
          <a:p>
            <a:pPr algn="just"/>
            <a:r>
              <a:rPr lang="lt-LT" sz="2400">
                <a:ea typeface="+mn-lt"/>
                <a:cs typeface="+mn-lt"/>
              </a:rPr>
              <a:t>Plastikinis puodelis </a:t>
            </a:r>
            <a:endParaRPr lang="lt-LT" sz="2400"/>
          </a:p>
          <a:p>
            <a:pPr algn="just"/>
            <a:r>
              <a:rPr lang="lt-LT" sz="2400">
                <a:ea typeface="+mn-lt"/>
                <a:cs typeface="+mn-lt"/>
              </a:rPr>
              <a:t>Svareliai</a:t>
            </a:r>
            <a:endParaRPr lang="lt-LT" sz="2400"/>
          </a:p>
          <a:p>
            <a:pPr algn="just"/>
            <a:r>
              <a:rPr lang="lt-LT" sz="2400">
                <a:ea typeface="+mn-lt"/>
                <a:cs typeface="+mn-lt"/>
              </a:rPr>
              <a:t>Liniuotė </a:t>
            </a:r>
            <a:endParaRPr lang="lt-LT" sz="2400"/>
          </a:p>
          <a:p>
            <a:pPr algn="just"/>
            <a:r>
              <a:rPr lang="lt-LT" sz="2400">
                <a:ea typeface="+mn-lt"/>
                <a:cs typeface="+mn-lt"/>
              </a:rPr>
              <a:t>Laikmatis</a:t>
            </a:r>
            <a:endParaRPr lang="lt-LT" sz="2400"/>
          </a:p>
          <a:p>
            <a:pPr algn="just"/>
            <a:r>
              <a:rPr lang="lt-LT" sz="2400">
                <a:ea typeface="+mn-lt"/>
                <a:cs typeface="+mn-lt"/>
              </a:rPr>
              <a:t>Lygus paviršius (stalas) eksperimentui atlikti</a:t>
            </a:r>
            <a:endParaRPr lang="lt-LT" sz="2400"/>
          </a:p>
          <a:p>
            <a:endParaRPr lang="lt-LT"/>
          </a:p>
        </p:txBody>
      </p:sp>
      <p:sp>
        <p:nvSpPr>
          <p:cNvPr id="5" name="Diagonal Stripe 4">
            <a:extLst>
              <a:ext uri="{FF2B5EF4-FFF2-40B4-BE49-F238E27FC236}">
                <a16:creationId xmlns:a16="http://schemas.microsoft.com/office/drawing/2014/main" id="{F3CC2D77-F034-FB7E-06A8-BE8401B8CCA5}"/>
              </a:ext>
            </a:extLst>
          </p:cNvPr>
          <p:cNvSpPr/>
          <p:nvPr/>
        </p:nvSpPr>
        <p:spPr>
          <a:xfrm rot="10800000">
            <a:off x="7244475" y="3844572"/>
            <a:ext cx="4943262" cy="3015826"/>
          </a:xfrm>
          <a:prstGeom prst="diagStripe">
            <a:avLst/>
          </a:prstGeom>
          <a:solidFill>
            <a:srgbClr val="9DD5EF"/>
          </a:solidFill>
          <a:ln>
            <a:solidFill>
              <a:srgbClr val="9DD5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82765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8">
            <a:extLst>
              <a:ext uri="{FF2B5EF4-FFF2-40B4-BE49-F238E27FC236}">
                <a16:creationId xmlns:a16="http://schemas.microsoft.com/office/drawing/2014/main" id="{E0E71AFE-F63D-3CD4-773D-AB4B31B944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029"/>
            <a:ext cx="4494569" cy="6876223"/>
          </a:xfrm>
          <a:prstGeom prst="rect">
            <a:avLst/>
          </a:prstGeom>
        </p:spPr>
      </p:pic>
      <p:sp>
        <p:nvSpPr>
          <p:cNvPr id="3" name="Content Placeholder 2">
            <a:extLst>
              <a:ext uri="{FF2B5EF4-FFF2-40B4-BE49-F238E27FC236}">
                <a16:creationId xmlns:a16="http://schemas.microsoft.com/office/drawing/2014/main" id="{21ABA642-76DA-7912-A5D1-599E6925248F}"/>
              </a:ext>
            </a:extLst>
          </p:cNvPr>
          <p:cNvSpPr>
            <a:spLocks noGrp="1"/>
          </p:cNvSpPr>
          <p:nvPr>
            <p:ph idx="1"/>
          </p:nvPr>
        </p:nvSpPr>
        <p:spPr>
          <a:xfrm>
            <a:off x="4670323" y="169368"/>
            <a:ext cx="7409367" cy="6591546"/>
          </a:xfrm>
        </p:spPr>
        <p:txBody>
          <a:bodyPr vert="horz" lIns="91440" tIns="45720" rIns="91440" bIns="45720" rtlCol="0" anchor="t">
            <a:noAutofit/>
          </a:bodyPr>
          <a:lstStyle/>
          <a:p>
            <a:pPr algn="just">
              <a:buNone/>
            </a:pPr>
            <a:r>
              <a:rPr lang="en-US" sz="2000" b="1" dirty="0">
                <a:solidFill>
                  <a:schemeClr val="tx2">
                    <a:lumMod val="75000"/>
                    <a:lumOff val="25000"/>
                  </a:schemeClr>
                </a:solidFill>
              </a:rPr>
              <a:t>Darbo </a:t>
            </a:r>
            <a:r>
              <a:rPr lang="en-US" sz="2000" b="1" dirty="0" err="1">
                <a:solidFill>
                  <a:schemeClr val="tx2">
                    <a:lumMod val="75000"/>
                    <a:lumOff val="25000"/>
                  </a:schemeClr>
                </a:solidFill>
              </a:rPr>
              <a:t>eiga</a:t>
            </a:r>
            <a:r>
              <a:rPr lang="en-US" sz="2000" b="1" dirty="0">
                <a:solidFill>
                  <a:schemeClr val="tx2">
                    <a:lumMod val="75000"/>
                    <a:lumOff val="25000"/>
                  </a:schemeClr>
                </a:solidFill>
              </a:rPr>
              <a:t>:</a:t>
            </a:r>
          </a:p>
          <a:p>
            <a:pPr algn="just">
              <a:buFont typeface="Arial"/>
              <a:buChar char="•"/>
            </a:pPr>
            <a:r>
              <a:rPr lang="lt-LT" sz="2000" dirty="0">
                <a:ea typeface="+mn-lt"/>
                <a:cs typeface="+mn-lt"/>
              </a:rPr>
              <a:t>Plaukų džiovintuvas pastatytas horizontaliai ir nukreiptas tiesiai į plastikinį puodelį, stovintį ant lygaus stalo paviršiaus.</a:t>
            </a:r>
            <a:endParaRPr lang="lt-LT" sz="2000" dirty="0"/>
          </a:p>
          <a:p>
            <a:pPr algn="just">
              <a:buFont typeface="Arial"/>
              <a:buChar char="•"/>
            </a:pPr>
            <a:r>
              <a:rPr lang="lt-LT" sz="2000" dirty="0">
                <a:ea typeface="+mn-lt"/>
                <a:cs typeface="+mn-lt"/>
              </a:rPr>
              <a:t>Kiekvienam bandymui į puodelį įdėtas skirtingos masės svarelis (nuo 1 g iki 8 g).</a:t>
            </a:r>
            <a:endParaRPr lang="lt-LT" sz="2000" dirty="0"/>
          </a:p>
          <a:p>
            <a:pPr algn="just">
              <a:buFont typeface="Arial"/>
              <a:buChar char="•"/>
            </a:pPr>
            <a:r>
              <a:rPr lang="lt-LT" sz="2000" dirty="0">
                <a:ea typeface="+mn-lt"/>
                <a:cs typeface="+mn-lt"/>
              </a:rPr>
              <a:t>Įjungus džiovintuvo oro srautą, vienu metu paleistas laikmatis. Po 5 sekundžių džiovintuvas išjungtas ir išmatuotas puodelio nuvažiuotas atstumas.</a:t>
            </a:r>
          </a:p>
          <a:p>
            <a:pPr algn="just">
              <a:buFont typeface="Arial"/>
              <a:buChar char="•"/>
            </a:pPr>
            <a:r>
              <a:rPr lang="lt-LT" sz="2000" dirty="0">
                <a:ea typeface="+mn-lt"/>
                <a:cs typeface="+mn-lt"/>
              </a:rPr>
              <a:t>Bandymas pakartotas 8 kartus, kiekvieną kartą keičiant svarelio masę.</a:t>
            </a:r>
            <a:endParaRPr lang="lt-LT" sz="2000" dirty="0"/>
          </a:p>
          <a:p>
            <a:pPr algn="just">
              <a:buFont typeface="Arial"/>
              <a:buChar char="•"/>
            </a:pPr>
            <a:r>
              <a:rPr lang="lt-LT" sz="2000" dirty="0">
                <a:ea typeface="+mn-lt"/>
                <a:cs typeface="+mn-lt"/>
              </a:rPr>
              <a:t>Bandymai daromi 2 kartus su skirtingomis galiomis P = 1000 W ir P = 1200 W.</a:t>
            </a:r>
          </a:p>
          <a:p>
            <a:pPr algn="just">
              <a:buFont typeface="Arial"/>
              <a:buChar char="•"/>
            </a:pPr>
            <a:r>
              <a:rPr lang="lt-LT" sz="2000" dirty="0">
                <a:ea typeface="+mn-lt"/>
                <a:cs typeface="+mn-lt"/>
              </a:rPr>
              <a:t>Duomenys užrašyti į lenteles ir atlikti skaičiavimai pagal formules.</a:t>
            </a:r>
          </a:p>
          <a:p>
            <a:pPr algn="just">
              <a:buFont typeface="Arial"/>
              <a:buChar char="•"/>
            </a:pPr>
            <a:endParaRPr lang="lt-LT" sz="2000" dirty="0">
              <a:ea typeface="+mn-lt"/>
              <a:cs typeface="+mn-lt"/>
            </a:endParaRPr>
          </a:p>
          <a:p>
            <a:pPr indent="0" algn="just">
              <a:buNone/>
            </a:pPr>
            <a:r>
              <a:rPr lang="lt-LT" sz="2000" b="1" dirty="0">
                <a:ea typeface="+mn-lt"/>
                <a:cs typeface="+mn-lt"/>
              </a:rPr>
              <a:t>Formulės:</a:t>
            </a:r>
            <a:endParaRPr lang="lt-LT" sz="2000" dirty="0"/>
          </a:p>
          <a:p>
            <a:pPr algn="just">
              <a:buNone/>
            </a:pPr>
            <a:r>
              <a:rPr lang="lt-LT" sz="2000" i="1" dirty="0">
                <a:ea typeface="+mn-lt"/>
                <a:cs typeface="+mn-lt"/>
              </a:rPr>
              <a:t>Pagreitis:  a = 2s / t²</a:t>
            </a:r>
            <a:endParaRPr lang="lt-LT" sz="2000" dirty="0"/>
          </a:p>
          <a:p>
            <a:pPr algn="just">
              <a:buNone/>
            </a:pPr>
            <a:r>
              <a:rPr lang="lt-LT" sz="2000" i="1" dirty="0">
                <a:ea typeface="+mn-lt"/>
                <a:cs typeface="+mn-lt"/>
              </a:rPr>
              <a:t>Oro srauto jėga:  F = m · (g + a),  kur g = 9,81 m/s²</a:t>
            </a:r>
            <a:endParaRPr lang="lt-LT" sz="2000" dirty="0"/>
          </a:p>
          <a:p>
            <a:pPr marL="0" indent="0" algn="just">
              <a:buNone/>
            </a:pPr>
            <a:endParaRPr lang="en-US" sz="1800" dirty="0"/>
          </a:p>
        </p:txBody>
      </p:sp>
    </p:spTree>
    <p:extLst>
      <p:ext uri="{BB962C8B-B14F-4D97-AF65-F5344CB8AC3E}">
        <p14:creationId xmlns:p14="http://schemas.microsoft.com/office/powerpoint/2010/main" val="1911853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CB5F510-B6CA-F708-FE20-098EA6B8E6C6}"/>
              </a:ext>
            </a:extLst>
          </p:cNvPr>
          <p:cNvGraphicFramePr>
            <a:graphicFrameLocks noGrp="1"/>
          </p:cNvGraphicFramePr>
          <p:nvPr/>
        </p:nvGraphicFramePr>
        <p:xfrm>
          <a:off x="643467" y="702461"/>
          <a:ext cx="10905069" cy="5453085"/>
        </p:xfrm>
        <a:graphic>
          <a:graphicData uri="http://schemas.openxmlformats.org/drawingml/2006/table">
            <a:tbl>
              <a:tblPr firstRow="1" firstCol="1" bandRow="1">
                <a:tableStyleId>{5C22544A-7EE6-4342-B048-85BDC9FD1C3A}</a:tableStyleId>
              </a:tblPr>
              <a:tblGrid>
                <a:gridCol w="1251983">
                  <a:extLst>
                    <a:ext uri="{9D8B030D-6E8A-4147-A177-3AD203B41FA5}">
                      <a16:colId xmlns:a16="http://schemas.microsoft.com/office/drawing/2014/main" val="2569236443"/>
                    </a:ext>
                  </a:extLst>
                </a:gridCol>
                <a:gridCol w="1490650">
                  <a:extLst>
                    <a:ext uri="{9D8B030D-6E8A-4147-A177-3AD203B41FA5}">
                      <a16:colId xmlns:a16="http://schemas.microsoft.com/office/drawing/2014/main" val="2904300598"/>
                    </a:ext>
                  </a:extLst>
                </a:gridCol>
                <a:gridCol w="1910024">
                  <a:extLst>
                    <a:ext uri="{9D8B030D-6E8A-4147-A177-3AD203B41FA5}">
                      <a16:colId xmlns:a16="http://schemas.microsoft.com/office/drawing/2014/main" val="603582247"/>
                    </a:ext>
                  </a:extLst>
                </a:gridCol>
                <a:gridCol w="1412232">
                  <a:extLst>
                    <a:ext uri="{9D8B030D-6E8A-4147-A177-3AD203B41FA5}">
                      <a16:colId xmlns:a16="http://schemas.microsoft.com/office/drawing/2014/main" val="3190681447"/>
                    </a:ext>
                  </a:extLst>
                </a:gridCol>
                <a:gridCol w="1504288">
                  <a:extLst>
                    <a:ext uri="{9D8B030D-6E8A-4147-A177-3AD203B41FA5}">
                      <a16:colId xmlns:a16="http://schemas.microsoft.com/office/drawing/2014/main" val="31633397"/>
                    </a:ext>
                  </a:extLst>
                </a:gridCol>
                <a:gridCol w="1865699">
                  <a:extLst>
                    <a:ext uri="{9D8B030D-6E8A-4147-A177-3AD203B41FA5}">
                      <a16:colId xmlns:a16="http://schemas.microsoft.com/office/drawing/2014/main" val="1173542733"/>
                    </a:ext>
                  </a:extLst>
                </a:gridCol>
                <a:gridCol w="1470193">
                  <a:extLst>
                    <a:ext uri="{9D8B030D-6E8A-4147-A177-3AD203B41FA5}">
                      <a16:colId xmlns:a16="http://schemas.microsoft.com/office/drawing/2014/main" val="4026248796"/>
                    </a:ext>
                  </a:extLst>
                </a:gridCol>
              </a:tblGrid>
              <a:tr h="896845">
                <a:tc>
                  <a:txBody>
                    <a:bodyPr/>
                    <a:lstStyle/>
                    <a:p>
                      <a:pPr algn="ctr">
                        <a:buNone/>
                      </a:pPr>
                      <a:r>
                        <a:rPr lang="en-US" sz="2100">
                          <a:solidFill>
                            <a:schemeClr val="bg1"/>
                          </a:solidFill>
                          <a:effectLst/>
                        </a:rPr>
                        <a:t>Band. Nr.</a:t>
                      </a:r>
                      <a:endParaRPr lang="en-US" sz="4300">
                        <a:solidFill>
                          <a:schemeClr val="bg1"/>
                        </a:solidFill>
                        <a:effectLst/>
                      </a:endParaRPr>
                    </a:p>
                  </a:txBody>
                  <a:tcPr marL="136381" marR="136381" marT="81829" marB="81829">
                    <a:solidFill>
                      <a:srgbClr val="9DD5EF"/>
                    </a:solidFill>
                  </a:tcPr>
                </a:tc>
                <a:tc>
                  <a:txBody>
                    <a:bodyPr/>
                    <a:lstStyle/>
                    <a:p>
                      <a:pPr algn="ctr">
                        <a:buNone/>
                      </a:pPr>
                      <a:r>
                        <a:rPr lang="en-US" sz="2100" err="1">
                          <a:solidFill>
                            <a:schemeClr val="bg1"/>
                          </a:solidFill>
                          <a:effectLst/>
                        </a:rPr>
                        <a:t>Masė</a:t>
                      </a:r>
                      <a:r>
                        <a:rPr lang="en-US" sz="2100">
                          <a:solidFill>
                            <a:schemeClr val="bg1"/>
                          </a:solidFill>
                          <a:effectLst/>
                        </a:rPr>
                        <a:t> m (g)</a:t>
                      </a:r>
                      <a:endParaRPr lang="en-US" sz="4300">
                        <a:solidFill>
                          <a:schemeClr val="bg1"/>
                        </a:solidFill>
                        <a:effectLst/>
                      </a:endParaRPr>
                    </a:p>
                  </a:txBody>
                  <a:tcPr marL="136381" marR="136381" marT="81829" marB="81829">
                    <a:solidFill>
                      <a:srgbClr val="9DD5EF"/>
                    </a:solidFill>
                  </a:tcPr>
                </a:tc>
                <a:tc>
                  <a:txBody>
                    <a:bodyPr/>
                    <a:lstStyle/>
                    <a:p>
                      <a:pPr algn="ctr">
                        <a:buNone/>
                      </a:pPr>
                      <a:r>
                        <a:rPr lang="en-US" sz="2100" err="1">
                          <a:solidFill>
                            <a:schemeClr val="bg1"/>
                          </a:solidFill>
                          <a:effectLst/>
                        </a:rPr>
                        <a:t>Poslinkis</a:t>
                      </a:r>
                      <a:r>
                        <a:rPr lang="en-US" sz="2100">
                          <a:solidFill>
                            <a:schemeClr val="bg1"/>
                          </a:solidFill>
                          <a:effectLst/>
                        </a:rPr>
                        <a:t> s (m)</a:t>
                      </a:r>
                      <a:endParaRPr lang="en-US" sz="4300">
                        <a:solidFill>
                          <a:schemeClr val="bg1"/>
                        </a:solidFill>
                        <a:effectLst/>
                      </a:endParaRPr>
                    </a:p>
                  </a:txBody>
                  <a:tcPr marL="136381" marR="136381" marT="81829" marB="81829">
                    <a:solidFill>
                      <a:srgbClr val="9DD5EF"/>
                    </a:solidFill>
                  </a:tcPr>
                </a:tc>
                <a:tc>
                  <a:txBody>
                    <a:bodyPr/>
                    <a:lstStyle/>
                    <a:p>
                      <a:pPr algn="ctr">
                        <a:buNone/>
                      </a:pPr>
                      <a:r>
                        <a:rPr lang="en-US" sz="2100">
                          <a:solidFill>
                            <a:schemeClr val="bg1"/>
                          </a:solidFill>
                          <a:effectLst/>
                        </a:rPr>
                        <a:t>Galia P (W)</a:t>
                      </a:r>
                      <a:endParaRPr lang="en-US" sz="4300">
                        <a:solidFill>
                          <a:schemeClr val="bg1"/>
                        </a:solidFill>
                        <a:effectLst/>
                      </a:endParaRPr>
                    </a:p>
                  </a:txBody>
                  <a:tcPr marL="136381" marR="136381" marT="81829" marB="81829">
                    <a:solidFill>
                      <a:srgbClr val="9DD5EF"/>
                    </a:solidFill>
                  </a:tcPr>
                </a:tc>
                <a:tc>
                  <a:txBody>
                    <a:bodyPr/>
                    <a:lstStyle/>
                    <a:p>
                      <a:pPr algn="ctr">
                        <a:buNone/>
                      </a:pPr>
                      <a:r>
                        <a:rPr lang="en-US" sz="2100" err="1">
                          <a:solidFill>
                            <a:schemeClr val="bg1"/>
                          </a:solidFill>
                          <a:effectLst/>
                        </a:rPr>
                        <a:t>Laikas</a:t>
                      </a:r>
                      <a:r>
                        <a:rPr lang="en-US" sz="2100">
                          <a:solidFill>
                            <a:schemeClr val="bg1"/>
                          </a:solidFill>
                          <a:effectLst/>
                        </a:rPr>
                        <a:t> t (s)</a:t>
                      </a:r>
                      <a:endParaRPr lang="en-US" sz="4300">
                        <a:solidFill>
                          <a:schemeClr val="bg1"/>
                        </a:solidFill>
                        <a:effectLst/>
                      </a:endParaRPr>
                    </a:p>
                  </a:txBody>
                  <a:tcPr marL="136381" marR="136381" marT="81829" marB="81829">
                    <a:solidFill>
                      <a:srgbClr val="9DD5EF"/>
                    </a:solidFill>
                  </a:tcPr>
                </a:tc>
                <a:tc>
                  <a:txBody>
                    <a:bodyPr/>
                    <a:lstStyle/>
                    <a:p>
                      <a:pPr algn="ctr">
                        <a:buNone/>
                      </a:pPr>
                      <a:r>
                        <a:rPr lang="en-US" sz="2100" err="1">
                          <a:solidFill>
                            <a:schemeClr val="bg1"/>
                          </a:solidFill>
                          <a:effectLst/>
                        </a:rPr>
                        <a:t>Pagreitis</a:t>
                      </a:r>
                      <a:r>
                        <a:rPr lang="en-US" sz="2100">
                          <a:solidFill>
                            <a:schemeClr val="bg1"/>
                          </a:solidFill>
                          <a:effectLst/>
                        </a:rPr>
                        <a:t> a (m/s²)</a:t>
                      </a:r>
                      <a:endParaRPr lang="en-US" sz="4300">
                        <a:solidFill>
                          <a:schemeClr val="bg1"/>
                        </a:solidFill>
                        <a:effectLst/>
                      </a:endParaRPr>
                    </a:p>
                  </a:txBody>
                  <a:tcPr marL="136381" marR="136381" marT="81829" marB="81829">
                    <a:solidFill>
                      <a:srgbClr val="9DD5EF"/>
                    </a:solidFill>
                  </a:tcPr>
                </a:tc>
                <a:tc>
                  <a:txBody>
                    <a:bodyPr/>
                    <a:lstStyle/>
                    <a:p>
                      <a:pPr algn="ctr">
                        <a:buNone/>
                      </a:pPr>
                      <a:r>
                        <a:rPr lang="en-US" sz="2100" err="1">
                          <a:solidFill>
                            <a:schemeClr val="bg1"/>
                          </a:solidFill>
                          <a:effectLst/>
                        </a:rPr>
                        <a:t>Jėga</a:t>
                      </a:r>
                      <a:r>
                        <a:rPr lang="en-US" sz="2100">
                          <a:solidFill>
                            <a:schemeClr val="bg1"/>
                          </a:solidFill>
                          <a:effectLst/>
                        </a:rPr>
                        <a:t> F (N)</a:t>
                      </a:r>
                      <a:endParaRPr lang="en-US" sz="4300">
                        <a:solidFill>
                          <a:schemeClr val="bg1"/>
                        </a:solidFill>
                        <a:effectLst/>
                      </a:endParaRPr>
                    </a:p>
                  </a:txBody>
                  <a:tcPr marL="136381" marR="136381" marT="81829" marB="81829">
                    <a:solidFill>
                      <a:srgbClr val="9DD5EF"/>
                    </a:solidFill>
                  </a:tcPr>
                </a:tc>
                <a:extLst>
                  <a:ext uri="{0D108BD9-81ED-4DB2-BD59-A6C34878D82A}">
                    <a16:rowId xmlns:a16="http://schemas.microsoft.com/office/drawing/2014/main" val="237855689"/>
                  </a:ext>
                </a:extLst>
              </a:tr>
              <a:tr h="569530">
                <a:tc>
                  <a:txBody>
                    <a:bodyPr/>
                    <a:lstStyle/>
                    <a:p>
                      <a:pPr algn="ctr">
                        <a:buNone/>
                      </a:pPr>
                      <a:r>
                        <a:rPr lang="en-US" sz="2100">
                          <a:solidFill>
                            <a:schemeClr val="bg1"/>
                          </a:solidFill>
                          <a:effectLst/>
                        </a:rPr>
                        <a:t>1</a:t>
                      </a:r>
                      <a:endParaRPr lang="en-US" sz="4300">
                        <a:solidFill>
                          <a:schemeClr val="bg1"/>
                        </a:solidFill>
                        <a:effectLst/>
                      </a:endParaRPr>
                    </a:p>
                  </a:txBody>
                  <a:tcPr marL="136381" marR="136381" marT="81829" marB="81829">
                    <a:solidFill>
                      <a:srgbClr val="D0E8F8"/>
                    </a:solidFill>
                  </a:tcPr>
                </a:tc>
                <a:tc>
                  <a:txBody>
                    <a:bodyPr/>
                    <a:lstStyle/>
                    <a:p>
                      <a:pPr algn="ctr">
                        <a:buNone/>
                      </a:pPr>
                      <a:r>
                        <a:rPr lang="en-US" sz="2100">
                          <a:solidFill>
                            <a:schemeClr val="tx1"/>
                          </a:solidFill>
                          <a:effectLst/>
                        </a:rPr>
                        <a:t>1</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0.35</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1000</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0.028</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0.00984</a:t>
                      </a:r>
                      <a:endParaRPr lang="en-US" sz="4300">
                        <a:solidFill>
                          <a:schemeClr val="tx1"/>
                        </a:solidFill>
                        <a:effectLst/>
                      </a:endParaRPr>
                    </a:p>
                  </a:txBody>
                  <a:tcPr marL="136381" marR="136381" marT="81829" marB="81829"/>
                </a:tc>
                <a:extLst>
                  <a:ext uri="{0D108BD9-81ED-4DB2-BD59-A6C34878D82A}">
                    <a16:rowId xmlns:a16="http://schemas.microsoft.com/office/drawing/2014/main" val="762885222"/>
                  </a:ext>
                </a:extLst>
              </a:tr>
              <a:tr h="569530">
                <a:tc>
                  <a:txBody>
                    <a:bodyPr/>
                    <a:lstStyle/>
                    <a:p>
                      <a:pPr algn="ctr">
                        <a:buNone/>
                      </a:pPr>
                      <a:r>
                        <a:rPr lang="en-US" sz="2100">
                          <a:solidFill>
                            <a:schemeClr val="bg1"/>
                          </a:solidFill>
                          <a:effectLst/>
                        </a:rPr>
                        <a:t>2</a:t>
                      </a:r>
                      <a:endParaRPr lang="en-US" sz="4300">
                        <a:solidFill>
                          <a:schemeClr val="bg1"/>
                        </a:solidFill>
                        <a:effectLst/>
                      </a:endParaRPr>
                    </a:p>
                  </a:txBody>
                  <a:tcPr marL="136381" marR="136381" marT="81829" marB="81829">
                    <a:solidFill>
                      <a:srgbClr val="D0E8F8"/>
                    </a:solidFill>
                  </a:tcPr>
                </a:tc>
                <a:tc>
                  <a:txBody>
                    <a:bodyPr/>
                    <a:lstStyle/>
                    <a:p>
                      <a:pPr algn="ctr">
                        <a:buNone/>
                      </a:pPr>
                      <a:r>
                        <a:rPr lang="en-US" sz="2100">
                          <a:solidFill>
                            <a:schemeClr val="tx1"/>
                          </a:solidFill>
                          <a:effectLst/>
                        </a:rPr>
                        <a:t>2</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0.28</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1000</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0.0224</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0.01965</a:t>
                      </a:r>
                      <a:endParaRPr lang="en-US" sz="4300">
                        <a:solidFill>
                          <a:schemeClr val="tx1"/>
                        </a:solidFill>
                        <a:effectLst/>
                      </a:endParaRPr>
                    </a:p>
                  </a:txBody>
                  <a:tcPr marL="136381" marR="136381" marT="81829" marB="81829"/>
                </a:tc>
                <a:extLst>
                  <a:ext uri="{0D108BD9-81ED-4DB2-BD59-A6C34878D82A}">
                    <a16:rowId xmlns:a16="http://schemas.microsoft.com/office/drawing/2014/main" val="680905577"/>
                  </a:ext>
                </a:extLst>
              </a:tr>
              <a:tr h="569530">
                <a:tc>
                  <a:txBody>
                    <a:bodyPr/>
                    <a:lstStyle/>
                    <a:p>
                      <a:pPr algn="ctr">
                        <a:buNone/>
                      </a:pPr>
                      <a:r>
                        <a:rPr lang="en-US" sz="2100">
                          <a:solidFill>
                            <a:schemeClr val="bg1"/>
                          </a:solidFill>
                          <a:effectLst/>
                        </a:rPr>
                        <a:t>3</a:t>
                      </a:r>
                      <a:endParaRPr lang="en-US" sz="4300">
                        <a:solidFill>
                          <a:schemeClr val="bg1"/>
                        </a:solidFill>
                        <a:effectLst/>
                      </a:endParaRPr>
                    </a:p>
                  </a:txBody>
                  <a:tcPr marL="136381" marR="136381" marT="81829" marB="81829">
                    <a:solidFill>
                      <a:srgbClr val="D0E8F8"/>
                    </a:solidFill>
                  </a:tcPr>
                </a:tc>
                <a:tc>
                  <a:txBody>
                    <a:bodyPr/>
                    <a:lstStyle/>
                    <a:p>
                      <a:pPr algn="ctr">
                        <a:buNone/>
                      </a:pPr>
                      <a:r>
                        <a:rPr lang="en-US" sz="2100">
                          <a:solidFill>
                            <a:schemeClr val="tx1"/>
                          </a:solidFill>
                          <a:effectLst/>
                        </a:rPr>
                        <a:t>3</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0.22</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1000</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0.0176</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0.02963</a:t>
                      </a:r>
                      <a:endParaRPr lang="en-US" sz="4300">
                        <a:solidFill>
                          <a:schemeClr val="tx1"/>
                        </a:solidFill>
                        <a:effectLst/>
                      </a:endParaRPr>
                    </a:p>
                  </a:txBody>
                  <a:tcPr marL="136381" marR="136381" marT="81829" marB="81829"/>
                </a:tc>
                <a:extLst>
                  <a:ext uri="{0D108BD9-81ED-4DB2-BD59-A6C34878D82A}">
                    <a16:rowId xmlns:a16="http://schemas.microsoft.com/office/drawing/2014/main" val="6945410"/>
                  </a:ext>
                </a:extLst>
              </a:tr>
              <a:tr h="569530">
                <a:tc>
                  <a:txBody>
                    <a:bodyPr/>
                    <a:lstStyle/>
                    <a:p>
                      <a:pPr algn="ctr">
                        <a:buNone/>
                      </a:pPr>
                      <a:r>
                        <a:rPr lang="en-US" sz="2100">
                          <a:solidFill>
                            <a:schemeClr val="bg1"/>
                          </a:solidFill>
                          <a:effectLst/>
                        </a:rPr>
                        <a:t>4</a:t>
                      </a:r>
                      <a:endParaRPr lang="en-US" sz="4300">
                        <a:solidFill>
                          <a:schemeClr val="bg1"/>
                        </a:solidFill>
                        <a:effectLst/>
                      </a:endParaRPr>
                    </a:p>
                  </a:txBody>
                  <a:tcPr marL="136381" marR="136381" marT="81829" marB="81829">
                    <a:solidFill>
                      <a:srgbClr val="D0E8F8"/>
                    </a:solidFill>
                  </a:tcPr>
                </a:tc>
                <a:tc>
                  <a:txBody>
                    <a:bodyPr/>
                    <a:lstStyle/>
                    <a:p>
                      <a:pPr algn="ctr">
                        <a:buNone/>
                      </a:pPr>
                      <a:r>
                        <a:rPr lang="en-US" sz="2100">
                          <a:solidFill>
                            <a:schemeClr val="tx1"/>
                          </a:solidFill>
                          <a:effectLst/>
                        </a:rPr>
                        <a:t>4</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0.16</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1000</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0.0128</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0.03957</a:t>
                      </a:r>
                      <a:endParaRPr lang="en-US" sz="4300">
                        <a:solidFill>
                          <a:schemeClr val="tx1"/>
                        </a:solidFill>
                        <a:effectLst/>
                      </a:endParaRPr>
                    </a:p>
                  </a:txBody>
                  <a:tcPr marL="136381" marR="136381" marT="81829" marB="81829"/>
                </a:tc>
                <a:extLst>
                  <a:ext uri="{0D108BD9-81ED-4DB2-BD59-A6C34878D82A}">
                    <a16:rowId xmlns:a16="http://schemas.microsoft.com/office/drawing/2014/main" val="485997092"/>
                  </a:ext>
                </a:extLst>
              </a:tr>
              <a:tr h="569530">
                <a:tc>
                  <a:txBody>
                    <a:bodyPr/>
                    <a:lstStyle/>
                    <a:p>
                      <a:pPr algn="ctr">
                        <a:buNone/>
                      </a:pPr>
                      <a:r>
                        <a:rPr lang="en-US" sz="2100">
                          <a:solidFill>
                            <a:schemeClr val="bg1"/>
                          </a:solidFill>
                          <a:effectLst/>
                        </a:rPr>
                        <a:t>5</a:t>
                      </a:r>
                      <a:endParaRPr lang="en-US" sz="4300">
                        <a:solidFill>
                          <a:schemeClr val="bg1"/>
                        </a:solidFill>
                        <a:effectLst/>
                      </a:endParaRPr>
                    </a:p>
                  </a:txBody>
                  <a:tcPr marL="136381" marR="136381" marT="81829" marB="81829">
                    <a:solidFill>
                      <a:srgbClr val="D0E8F8"/>
                    </a:solidFill>
                  </a:tcPr>
                </a:tc>
                <a:tc>
                  <a:txBody>
                    <a:bodyPr/>
                    <a:lstStyle/>
                    <a:p>
                      <a:pPr algn="ctr">
                        <a:buNone/>
                      </a:pPr>
                      <a:r>
                        <a:rPr lang="en-US" sz="2100">
                          <a:solidFill>
                            <a:schemeClr val="tx1"/>
                          </a:solidFill>
                          <a:effectLst/>
                        </a:rPr>
                        <a:t>5</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0.14</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1000</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0.0112</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0.04946</a:t>
                      </a:r>
                      <a:endParaRPr lang="en-US" sz="4300">
                        <a:solidFill>
                          <a:schemeClr val="tx1"/>
                        </a:solidFill>
                        <a:effectLst/>
                      </a:endParaRPr>
                    </a:p>
                  </a:txBody>
                  <a:tcPr marL="136381" marR="136381" marT="81829" marB="81829"/>
                </a:tc>
                <a:extLst>
                  <a:ext uri="{0D108BD9-81ED-4DB2-BD59-A6C34878D82A}">
                    <a16:rowId xmlns:a16="http://schemas.microsoft.com/office/drawing/2014/main" val="2461608161"/>
                  </a:ext>
                </a:extLst>
              </a:tr>
              <a:tr h="569530">
                <a:tc>
                  <a:txBody>
                    <a:bodyPr/>
                    <a:lstStyle/>
                    <a:p>
                      <a:pPr algn="ctr">
                        <a:buNone/>
                      </a:pPr>
                      <a:r>
                        <a:rPr lang="en-US" sz="2100">
                          <a:solidFill>
                            <a:schemeClr val="bg1"/>
                          </a:solidFill>
                          <a:effectLst/>
                        </a:rPr>
                        <a:t>6</a:t>
                      </a:r>
                      <a:endParaRPr lang="en-US" sz="4300">
                        <a:solidFill>
                          <a:schemeClr val="bg1"/>
                        </a:solidFill>
                        <a:effectLst/>
                      </a:endParaRPr>
                    </a:p>
                  </a:txBody>
                  <a:tcPr marL="136381" marR="136381" marT="81829" marB="81829">
                    <a:solidFill>
                      <a:srgbClr val="D0E8F8"/>
                    </a:solidFill>
                  </a:tcPr>
                </a:tc>
                <a:tc>
                  <a:txBody>
                    <a:bodyPr/>
                    <a:lstStyle/>
                    <a:p>
                      <a:pPr algn="ctr">
                        <a:buNone/>
                      </a:pPr>
                      <a:r>
                        <a:rPr lang="en-US" sz="2100">
                          <a:solidFill>
                            <a:schemeClr val="tx1"/>
                          </a:solidFill>
                          <a:effectLst/>
                        </a:rPr>
                        <a:t>6</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0.10</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1000</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0.008</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0.05929</a:t>
                      </a:r>
                      <a:endParaRPr lang="en-US" sz="4300">
                        <a:solidFill>
                          <a:schemeClr val="tx1"/>
                        </a:solidFill>
                        <a:effectLst/>
                      </a:endParaRPr>
                    </a:p>
                  </a:txBody>
                  <a:tcPr marL="136381" marR="136381" marT="81829" marB="81829"/>
                </a:tc>
                <a:extLst>
                  <a:ext uri="{0D108BD9-81ED-4DB2-BD59-A6C34878D82A}">
                    <a16:rowId xmlns:a16="http://schemas.microsoft.com/office/drawing/2014/main" val="4012987411"/>
                  </a:ext>
                </a:extLst>
              </a:tr>
              <a:tr h="569530">
                <a:tc>
                  <a:txBody>
                    <a:bodyPr/>
                    <a:lstStyle/>
                    <a:p>
                      <a:pPr algn="ctr">
                        <a:buNone/>
                      </a:pPr>
                      <a:r>
                        <a:rPr lang="en-US" sz="2100">
                          <a:solidFill>
                            <a:schemeClr val="bg1"/>
                          </a:solidFill>
                          <a:effectLst/>
                        </a:rPr>
                        <a:t>7</a:t>
                      </a:r>
                      <a:endParaRPr lang="en-US" sz="4300">
                        <a:solidFill>
                          <a:schemeClr val="bg1"/>
                        </a:solidFill>
                        <a:effectLst/>
                      </a:endParaRPr>
                    </a:p>
                  </a:txBody>
                  <a:tcPr marL="136381" marR="136381" marT="81829" marB="81829">
                    <a:solidFill>
                      <a:srgbClr val="D0E8F8"/>
                    </a:solidFill>
                  </a:tcPr>
                </a:tc>
                <a:tc>
                  <a:txBody>
                    <a:bodyPr/>
                    <a:lstStyle/>
                    <a:p>
                      <a:pPr algn="ctr">
                        <a:buNone/>
                      </a:pPr>
                      <a:r>
                        <a:rPr lang="en-US" sz="2100">
                          <a:solidFill>
                            <a:schemeClr val="tx1"/>
                          </a:solidFill>
                          <a:effectLst/>
                        </a:rPr>
                        <a:t>7</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0.07</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1000</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0.0056</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0.06918</a:t>
                      </a:r>
                      <a:endParaRPr lang="en-US" sz="4300">
                        <a:solidFill>
                          <a:schemeClr val="tx1"/>
                        </a:solidFill>
                        <a:effectLst/>
                      </a:endParaRPr>
                    </a:p>
                  </a:txBody>
                  <a:tcPr marL="136381" marR="136381" marT="81829" marB="81829"/>
                </a:tc>
                <a:extLst>
                  <a:ext uri="{0D108BD9-81ED-4DB2-BD59-A6C34878D82A}">
                    <a16:rowId xmlns:a16="http://schemas.microsoft.com/office/drawing/2014/main" val="846765238"/>
                  </a:ext>
                </a:extLst>
              </a:tr>
              <a:tr h="569530">
                <a:tc>
                  <a:txBody>
                    <a:bodyPr/>
                    <a:lstStyle/>
                    <a:p>
                      <a:pPr algn="ctr">
                        <a:buNone/>
                      </a:pPr>
                      <a:r>
                        <a:rPr lang="en-US" sz="2100">
                          <a:solidFill>
                            <a:schemeClr val="bg1"/>
                          </a:solidFill>
                          <a:effectLst/>
                        </a:rPr>
                        <a:t>8</a:t>
                      </a:r>
                      <a:endParaRPr lang="en-US" sz="4300">
                        <a:solidFill>
                          <a:schemeClr val="bg1"/>
                        </a:solidFill>
                        <a:effectLst/>
                      </a:endParaRPr>
                    </a:p>
                  </a:txBody>
                  <a:tcPr marL="136381" marR="136381" marT="81829" marB="81829">
                    <a:solidFill>
                      <a:srgbClr val="D0E8F8"/>
                    </a:solidFill>
                  </a:tcPr>
                </a:tc>
                <a:tc>
                  <a:txBody>
                    <a:bodyPr/>
                    <a:lstStyle/>
                    <a:p>
                      <a:pPr algn="ctr">
                        <a:buNone/>
                      </a:pPr>
                      <a:r>
                        <a:rPr lang="en-US" sz="2100">
                          <a:solidFill>
                            <a:schemeClr val="tx1"/>
                          </a:solidFill>
                          <a:effectLst/>
                        </a:rPr>
                        <a:t>8</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0.01</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1000</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0.0008</a:t>
                      </a:r>
                      <a:endParaRPr lang="en-US" sz="4300">
                        <a:solidFill>
                          <a:schemeClr val="tx1"/>
                        </a:solidFill>
                        <a:effectLst/>
                      </a:endParaRPr>
                    </a:p>
                  </a:txBody>
                  <a:tcPr marL="136381" marR="136381" marT="81829" marB="81829"/>
                </a:tc>
                <a:tc>
                  <a:txBody>
                    <a:bodyPr/>
                    <a:lstStyle/>
                    <a:p>
                      <a:pPr algn="ctr">
                        <a:buNone/>
                      </a:pPr>
                      <a:r>
                        <a:rPr lang="en-US" sz="2100">
                          <a:solidFill>
                            <a:schemeClr val="tx1"/>
                          </a:solidFill>
                          <a:effectLst/>
                        </a:rPr>
                        <a:t>0.07849</a:t>
                      </a:r>
                      <a:endParaRPr lang="en-US" sz="4300">
                        <a:solidFill>
                          <a:schemeClr val="tx1"/>
                        </a:solidFill>
                        <a:effectLst/>
                      </a:endParaRPr>
                    </a:p>
                  </a:txBody>
                  <a:tcPr marL="136381" marR="136381" marT="81829" marB="81829"/>
                </a:tc>
                <a:extLst>
                  <a:ext uri="{0D108BD9-81ED-4DB2-BD59-A6C34878D82A}">
                    <a16:rowId xmlns:a16="http://schemas.microsoft.com/office/drawing/2014/main" val="4163441229"/>
                  </a:ext>
                </a:extLst>
              </a:tr>
            </a:tbl>
          </a:graphicData>
        </a:graphic>
      </p:graphicFrame>
      <p:sp>
        <p:nvSpPr>
          <p:cNvPr id="6" name="TextBox 5">
            <a:extLst>
              <a:ext uri="{FF2B5EF4-FFF2-40B4-BE49-F238E27FC236}">
                <a16:creationId xmlns:a16="http://schemas.microsoft.com/office/drawing/2014/main" id="{A677C5A5-A032-3BBE-364F-1CEF652439F5}"/>
              </a:ext>
            </a:extLst>
          </p:cNvPr>
          <p:cNvSpPr txBox="1"/>
          <p:nvPr/>
        </p:nvSpPr>
        <p:spPr>
          <a:xfrm>
            <a:off x="629266" y="113142"/>
            <a:ext cx="305241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err="1"/>
              <a:t>Rezultatų</a:t>
            </a:r>
            <a:r>
              <a:rPr lang="en-US" b="1"/>
              <a:t> </a:t>
            </a:r>
            <a:r>
              <a:rPr lang="en-US" b="1" err="1"/>
              <a:t>lentelė</a:t>
            </a:r>
            <a:r>
              <a:rPr lang="en-US" b="1"/>
              <a:t>:</a:t>
            </a:r>
          </a:p>
        </p:txBody>
      </p:sp>
    </p:spTree>
    <p:extLst>
      <p:ext uri="{BB962C8B-B14F-4D97-AF65-F5344CB8AC3E}">
        <p14:creationId xmlns:p14="http://schemas.microsoft.com/office/powerpoint/2010/main" val="3563080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1928D6B-324E-8AD8-20EA-29168784AC1A}"/>
              </a:ext>
            </a:extLst>
          </p:cNvPr>
          <p:cNvGraphicFramePr>
            <a:graphicFrameLocks noGrp="1"/>
          </p:cNvGraphicFramePr>
          <p:nvPr/>
        </p:nvGraphicFramePr>
        <p:xfrm>
          <a:off x="643467" y="702460"/>
          <a:ext cx="10905069" cy="5453086"/>
        </p:xfrm>
        <a:graphic>
          <a:graphicData uri="http://schemas.openxmlformats.org/drawingml/2006/table">
            <a:tbl>
              <a:tblPr firstRow="1" firstCol="1" bandRow="1">
                <a:tableStyleId>{5C22544A-7EE6-4342-B048-85BDC9FD1C3A}</a:tableStyleId>
              </a:tblPr>
              <a:tblGrid>
                <a:gridCol w="1251983">
                  <a:extLst>
                    <a:ext uri="{9D8B030D-6E8A-4147-A177-3AD203B41FA5}">
                      <a16:colId xmlns:a16="http://schemas.microsoft.com/office/drawing/2014/main" val="1165621794"/>
                    </a:ext>
                  </a:extLst>
                </a:gridCol>
                <a:gridCol w="1490651">
                  <a:extLst>
                    <a:ext uri="{9D8B030D-6E8A-4147-A177-3AD203B41FA5}">
                      <a16:colId xmlns:a16="http://schemas.microsoft.com/office/drawing/2014/main" val="3390192013"/>
                    </a:ext>
                  </a:extLst>
                </a:gridCol>
                <a:gridCol w="1910023">
                  <a:extLst>
                    <a:ext uri="{9D8B030D-6E8A-4147-A177-3AD203B41FA5}">
                      <a16:colId xmlns:a16="http://schemas.microsoft.com/office/drawing/2014/main" val="3575405008"/>
                    </a:ext>
                  </a:extLst>
                </a:gridCol>
                <a:gridCol w="1412230">
                  <a:extLst>
                    <a:ext uri="{9D8B030D-6E8A-4147-A177-3AD203B41FA5}">
                      <a16:colId xmlns:a16="http://schemas.microsoft.com/office/drawing/2014/main" val="1420368042"/>
                    </a:ext>
                  </a:extLst>
                </a:gridCol>
                <a:gridCol w="1504289">
                  <a:extLst>
                    <a:ext uri="{9D8B030D-6E8A-4147-A177-3AD203B41FA5}">
                      <a16:colId xmlns:a16="http://schemas.microsoft.com/office/drawing/2014/main" val="3198610416"/>
                    </a:ext>
                  </a:extLst>
                </a:gridCol>
                <a:gridCol w="1865700">
                  <a:extLst>
                    <a:ext uri="{9D8B030D-6E8A-4147-A177-3AD203B41FA5}">
                      <a16:colId xmlns:a16="http://schemas.microsoft.com/office/drawing/2014/main" val="1669877395"/>
                    </a:ext>
                  </a:extLst>
                </a:gridCol>
                <a:gridCol w="1470193">
                  <a:extLst>
                    <a:ext uri="{9D8B030D-6E8A-4147-A177-3AD203B41FA5}">
                      <a16:colId xmlns:a16="http://schemas.microsoft.com/office/drawing/2014/main" val="2456252429"/>
                    </a:ext>
                  </a:extLst>
                </a:gridCol>
              </a:tblGrid>
              <a:tr h="896846">
                <a:tc>
                  <a:txBody>
                    <a:bodyPr/>
                    <a:lstStyle/>
                    <a:p>
                      <a:pPr algn="ctr">
                        <a:buNone/>
                      </a:pPr>
                      <a:r>
                        <a:rPr lang="en-US" sz="2100">
                          <a:solidFill>
                            <a:schemeClr val="bg1"/>
                          </a:solidFill>
                          <a:effectLst/>
                        </a:rPr>
                        <a:t>Band. Nr.</a:t>
                      </a:r>
                      <a:endParaRPr lang="en-US" sz="4300">
                        <a:solidFill>
                          <a:schemeClr val="bg1"/>
                        </a:solidFill>
                        <a:effectLst/>
                      </a:endParaRPr>
                    </a:p>
                  </a:txBody>
                  <a:tcPr marL="136382" marR="136382" marT="81829" marB="81829">
                    <a:solidFill>
                      <a:srgbClr val="9DD5EF"/>
                    </a:solidFill>
                  </a:tcPr>
                </a:tc>
                <a:tc>
                  <a:txBody>
                    <a:bodyPr/>
                    <a:lstStyle/>
                    <a:p>
                      <a:pPr algn="ctr">
                        <a:buNone/>
                      </a:pPr>
                      <a:r>
                        <a:rPr lang="en-US" sz="2100" err="1">
                          <a:solidFill>
                            <a:schemeClr val="bg1"/>
                          </a:solidFill>
                          <a:effectLst/>
                        </a:rPr>
                        <a:t>Masė</a:t>
                      </a:r>
                      <a:r>
                        <a:rPr lang="en-US" sz="2100">
                          <a:solidFill>
                            <a:schemeClr val="bg1"/>
                          </a:solidFill>
                          <a:effectLst/>
                        </a:rPr>
                        <a:t> m (g)</a:t>
                      </a:r>
                      <a:endParaRPr lang="en-US" sz="4300">
                        <a:solidFill>
                          <a:schemeClr val="bg1"/>
                        </a:solidFill>
                        <a:effectLst/>
                      </a:endParaRPr>
                    </a:p>
                  </a:txBody>
                  <a:tcPr marL="136382" marR="136382" marT="81829" marB="81829">
                    <a:solidFill>
                      <a:srgbClr val="9DD5EF"/>
                    </a:solidFill>
                  </a:tcPr>
                </a:tc>
                <a:tc>
                  <a:txBody>
                    <a:bodyPr/>
                    <a:lstStyle/>
                    <a:p>
                      <a:pPr algn="ctr">
                        <a:buNone/>
                      </a:pPr>
                      <a:r>
                        <a:rPr lang="en-US" sz="2100" err="1">
                          <a:solidFill>
                            <a:schemeClr val="bg1"/>
                          </a:solidFill>
                          <a:effectLst/>
                        </a:rPr>
                        <a:t>Poslinkis</a:t>
                      </a:r>
                      <a:r>
                        <a:rPr lang="en-US" sz="2100">
                          <a:solidFill>
                            <a:schemeClr val="bg1"/>
                          </a:solidFill>
                          <a:effectLst/>
                        </a:rPr>
                        <a:t> s (m)</a:t>
                      </a:r>
                      <a:endParaRPr lang="en-US" sz="4300">
                        <a:solidFill>
                          <a:schemeClr val="bg1"/>
                        </a:solidFill>
                        <a:effectLst/>
                      </a:endParaRPr>
                    </a:p>
                  </a:txBody>
                  <a:tcPr marL="136382" marR="136382" marT="81829" marB="81829">
                    <a:solidFill>
                      <a:srgbClr val="9DD5EF"/>
                    </a:solidFill>
                  </a:tcPr>
                </a:tc>
                <a:tc>
                  <a:txBody>
                    <a:bodyPr/>
                    <a:lstStyle/>
                    <a:p>
                      <a:pPr algn="ctr">
                        <a:buNone/>
                      </a:pPr>
                      <a:r>
                        <a:rPr lang="en-US" sz="2100">
                          <a:solidFill>
                            <a:schemeClr val="bg1"/>
                          </a:solidFill>
                          <a:effectLst/>
                        </a:rPr>
                        <a:t>Galia P (W)</a:t>
                      </a:r>
                      <a:endParaRPr lang="en-US" sz="4300">
                        <a:solidFill>
                          <a:schemeClr val="bg1"/>
                        </a:solidFill>
                        <a:effectLst/>
                      </a:endParaRPr>
                    </a:p>
                  </a:txBody>
                  <a:tcPr marL="136382" marR="136382" marT="81829" marB="81829">
                    <a:solidFill>
                      <a:srgbClr val="9DD5EF"/>
                    </a:solidFill>
                  </a:tcPr>
                </a:tc>
                <a:tc>
                  <a:txBody>
                    <a:bodyPr/>
                    <a:lstStyle/>
                    <a:p>
                      <a:pPr algn="ctr">
                        <a:buNone/>
                      </a:pPr>
                      <a:r>
                        <a:rPr lang="en-US" sz="2100" err="1">
                          <a:solidFill>
                            <a:schemeClr val="bg1"/>
                          </a:solidFill>
                          <a:effectLst/>
                        </a:rPr>
                        <a:t>Laikas</a:t>
                      </a:r>
                      <a:r>
                        <a:rPr lang="en-US" sz="2100">
                          <a:solidFill>
                            <a:schemeClr val="bg1"/>
                          </a:solidFill>
                          <a:effectLst/>
                        </a:rPr>
                        <a:t> t (s)</a:t>
                      </a:r>
                      <a:endParaRPr lang="en-US" sz="4300">
                        <a:solidFill>
                          <a:schemeClr val="bg1"/>
                        </a:solidFill>
                        <a:effectLst/>
                      </a:endParaRPr>
                    </a:p>
                  </a:txBody>
                  <a:tcPr marL="136382" marR="136382" marT="81829" marB="81829">
                    <a:solidFill>
                      <a:srgbClr val="9DD5EF"/>
                    </a:solidFill>
                  </a:tcPr>
                </a:tc>
                <a:tc>
                  <a:txBody>
                    <a:bodyPr/>
                    <a:lstStyle/>
                    <a:p>
                      <a:pPr algn="ctr">
                        <a:buNone/>
                      </a:pPr>
                      <a:r>
                        <a:rPr lang="en-US" sz="2100" err="1">
                          <a:solidFill>
                            <a:schemeClr val="bg1"/>
                          </a:solidFill>
                          <a:effectLst/>
                        </a:rPr>
                        <a:t>Pagreitis</a:t>
                      </a:r>
                      <a:r>
                        <a:rPr lang="en-US" sz="2100">
                          <a:solidFill>
                            <a:schemeClr val="bg1"/>
                          </a:solidFill>
                          <a:effectLst/>
                        </a:rPr>
                        <a:t> a (m/s²)</a:t>
                      </a:r>
                      <a:endParaRPr lang="en-US" sz="4300">
                        <a:solidFill>
                          <a:schemeClr val="bg1"/>
                        </a:solidFill>
                        <a:effectLst/>
                      </a:endParaRPr>
                    </a:p>
                  </a:txBody>
                  <a:tcPr marL="136382" marR="136382" marT="81829" marB="81829">
                    <a:solidFill>
                      <a:srgbClr val="9DD5EF"/>
                    </a:solidFill>
                  </a:tcPr>
                </a:tc>
                <a:tc>
                  <a:txBody>
                    <a:bodyPr/>
                    <a:lstStyle/>
                    <a:p>
                      <a:pPr algn="ctr">
                        <a:buNone/>
                      </a:pPr>
                      <a:r>
                        <a:rPr lang="en-US" sz="2100" err="1">
                          <a:solidFill>
                            <a:schemeClr val="bg1"/>
                          </a:solidFill>
                          <a:effectLst/>
                        </a:rPr>
                        <a:t>Jėga</a:t>
                      </a:r>
                      <a:r>
                        <a:rPr lang="en-US" sz="2100">
                          <a:solidFill>
                            <a:schemeClr val="bg1"/>
                          </a:solidFill>
                          <a:effectLst/>
                        </a:rPr>
                        <a:t> F (N)</a:t>
                      </a:r>
                      <a:endParaRPr lang="en-US" sz="4300">
                        <a:solidFill>
                          <a:schemeClr val="bg1"/>
                        </a:solidFill>
                        <a:effectLst/>
                      </a:endParaRPr>
                    </a:p>
                  </a:txBody>
                  <a:tcPr marL="136382" marR="136382" marT="81829" marB="81829">
                    <a:solidFill>
                      <a:srgbClr val="9DD5EF"/>
                    </a:solidFill>
                  </a:tcPr>
                </a:tc>
                <a:extLst>
                  <a:ext uri="{0D108BD9-81ED-4DB2-BD59-A6C34878D82A}">
                    <a16:rowId xmlns:a16="http://schemas.microsoft.com/office/drawing/2014/main" val="4145468844"/>
                  </a:ext>
                </a:extLst>
              </a:tr>
              <a:tr h="569530">
                <a:tc>
                  <a:txBody>
                    <a:bodyPr/>
                    <a:lstStyle/>
                    <a:p>
                      <a:pPr algn="ctr">
                        <a:buNone/>
                      </a:pPr>
                      <a:r>
                        <a:rPr lang="en-US" sz="2100">
                          <a:solidFill>
                            <a:schemeClr val="bg1"/>
                          </a:solidFill>
                          <a:effectLst/>
                        </a:rPr>
                        <a:t>1</a:t>
                      </a:r>
                      <a:endParaRPr lang="en-US" sz="4300">
                        <a:solidFill>
                          <a:schemeClr val="bg1"/>
                        </a:solidFill>
                        <a:effectLst/>
                      </a:endParaRPr>
                    </a:p>
                  </a:txBody>
                  <a:tcPr marL="136382" marR="136382" marT="81829" marB="81829">
                    <a:solidFill>
                      <a:srgbClr val="D0E8F8"/>
                    </a:solidFill>
                  </a:tcPr>
                </a:tc>
                <a:tc>
                  <a:txBody>
                    <a:bodyPr/>
                    <a:lstStyle/>
                    <a:p>
                      <a:pPr algn="ctr">
                        <a:buNone/>
                      </a:pPr>
                      <a:r>
                        <a:rPr lang="en-US" sz="2100">
                          <a:solidFill>
                            <a:schemeClr val="tx1"/>
                          </a:solidFill>
                          <a:effectLst/>
                        </a:rPr>
                        <a:t>1</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1,11</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1200</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0.0888</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0.00990</a:t>
                      </a:r>
                      <a:endParaRPr lang="en-US" sz="4300">
                        <a:solidFill>
                          <a:schemeClr val="tx1"/>
                        </a:solidFill>
                        <a:effectLst/>
                      </a:endParaRPr>
                    </a:p>
                  </a:txBody>
                  <a:tcPr marL="136382" marR="136382" marT="81829" marB="81829"/>
                </a:tc>
                <a:extLst>
                  <a:ext uri="{0D108BD9-81ED-4DB2-BD59-A6C34878D82A}">
                    <a16:rowId xmlns:a16="http://schemas.microsoft.com/office/drawing/2014/main" val="1201804944"/>
                  </a:ext>
                </a:extLst>
              </a:tr>
              <a:tr h="569530">
                <a:tc>
                  <a:txBody>
                    <a:bodyPr/>
                    <a:lstStyle/>
                    <a:p>
                      <a:pPr algn="ctr">
                        <a:buNone/>
                      </a:pPr>
                      <a:r>
                        <a:rPr lang="en-US" sz="2100">
                          <a:solidFill>
                            <a:schemeClr val="bg1"/>
                          </a:solidFill>
                          <a:effectLst/>
                        </a:rPr>
                        <a:t>2</a:t>
                      </a:r>
                      <a:endParaRPr lang="en-US" sz="4300">
                        <a:solidFill>
                          <a:schemeClr val="bg1"/>
                        </a:solidFill>
                        <a:effectLst/>
                      </a:endParaRPr>
                    </a:p>
                  </a:txBody>
                  <a:tcPr marL="136382" marR="136382" marT="81829" marB="81829">
                    <a:solidFill>
                      <a:srgbClr val="D0E8F8"/>
                    </a:solidFill>
                  </a:tcPr>
                </a:tc>
                <a:tc>
                  <a:txBody>
                    <a:bodyPr/>
                    <a:lstStyle/>
                    <a:p>
                      <a:pPr algn="ctr">
                        <a:buNone/>
                      </a:pPr>
                      <a:r>
                        <a:rPr lang="en-US" sz="2100">
                          <a:solidFill>
                            <a:schemeClr val="tx1"/>
                          </a:solidFill>
                          <a:effectLst/>
                        </a:rPr>
                        <a:t>2</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0,65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1200</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0.052</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0.01972</a:t>
                      </a:r>
                      <a:endParaRPr lang="en-US" sz="4300">
                        <a:solidFill>
                          <a:schemeClr val="tx1"/>
                        </a:solidFill>
                        <a:effectLst/>
                      </a:endParaRPr>
                    </a:p>
                  </a:txBody>
                  <a:tcPr marL="136382" marR="136382" marT="81829" marB="81829"/>
                </a:tc>
                <a:extLst>
                  <a:ext uri="{0D108BD9-81ED-4DB2-BD59-A6C34878D82A}">
                    <a16:rowId xmlns:a16="http://schemas.microsoft.com/office/drawing/2014/main" val="3523387115"/>
                  </a:ext>
                </a:extLst>
              </a:tr>
              <a:tr h="569530">
                <a:tc>
                  <a:txBody>
                    <a:bodyPr/>
                    <a:lstStyle/>
                    <a:p>
                      <a:pPr algn="ctr">
                        <a:buNone/>
                      </a:pPr>
                      <a:r>
                        <a:rPr lang="en-US" sz="2100">
                          <a:solidFill>
                            <a:schemeClr val="bg1"/>
                          </a:solidFill>
                          <a:effectLst/>
                        </a:rPr>
                        <a:t>3</a:t>
                      </a:r>
                      <a:endParaRPr lang="en-US" sz="4300">
                        <a:solidFill>
                          <a:schemeClr val="bg1"/>
                        </a:solidFill>
                        <a:effectLst/>
                      </a:endParaRPr>
                    </a:p>
                  </a:txBody>
                  <a:tcPr marL="136382" marR="136382" marT="81829" marB="81829">
                    <a:solidFill>
                      <a:srgbClr val="D0E8F8"/>
                    </a:solidFill>
                  </a:tcPr>
                </a:tc>
                <a:tc>
                  <a:txBody>
                    <a:bodyPr/>
                    <a:lstStyle/>
                    <a:p>
                      <a:pPr algn="ctr">
                        <a:buNone/>
                      </a:pPr>
                      <a:r>
                        <a:rPr lang="en-US" sz="2100">
                          <a:solidFill>
                            <a:schemeClr val="tx1"/>
                          </a:solidFill>
                          <a:effectLst/>
                        </a:rPr>
                        <a:t>3</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0,50</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1200</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0.040</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0.02955</a:t>
                      </a:r>
                      <a:endParaRPr lang="en-US" sz="4300">
                        <a:solidFill>
                          <a:schemeClr val="tx1"/>
                        </a:solidFill>
                        <a:effectLst/>
                      </a:endParaRPr>
                    </a:p>
                  </a:txBody>
                  <a:tcPr marL="136382" marR="136382" marT="81829" marB="81829"/>
                </a:tc>
                <a:extLst>
                  <a:ext uri="{0D108BD9-81ED-4DB2-BD59-A6C34878D82A}">
                    <a16:rowId xmlns:a16="http://schemas.microsoft.com/office/drawing/2014/main" val="2187735231"/>
                  </a:ext>
                </a:extLst>
              </a:tr>
              <a:tr h="569530">
                <a:tc>
                  <a:txBody>
                    <a:bodyPr/>
                    <a:lstStyle/>
                    <a:p>
                      <a:pPr algn="ctr">
                        <a:buNone/>
                      </a:pPr>
                      <a:r>
                        <a:rPr lang="en-US" sz="2100">
                          <a:solidFill>
                            <a:schemeClr val="bg1"/>
                          </a:solidFill>
                          <a:effectLst/>
                        </a:rPr>
                        <a:t>4</a:t>
                      </a:r>
                      <a:endParaRPr lang="en-US" sz="4300">
                        <a:solidFill>
                          <a:schemeClr val="bg1"/>
                        </a:solidFill>
                        <a:effectLst/>
                      </a:endParaRPr>
                    </a:p>
                  </a:txBody>
                  <a:tcPr marL="136382" marR="136382" marT="81829" marB="81829">
                    <a:solidFill>
                      <a:srgbClr val="D0E8F8"/>
                    </a:solidFill>
                  </a:tcPr>
                </a:tc>
                <a:tc>
                  <a:txBody>
                    <a:bodyPr/>
                    <a:lstStyle/>
                    <a:p>
                      <a:pPr algn="ctr">
                        <a:buNone/>
                      </a:pPr>
                      <a:r>
                        <a:rPr lang="en-US" sz="2100">
                          <a:solidFill>
                            <a:schemeClr val="tx1"/>
                          </a:solidFill>
                          <a:effectLst/>
                        </a:rPr>
                        <a:t>4</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0,375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1200</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0.030</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0.03932</a:t>
                      </a:r>
                      <a:endParaRPr lang="en-US" sz="4300">
                        <a:solidFill>
                          <a:schemeClr val="tx1"/>
                        </a:solidFill>
                        <a:effectLst/>
                      </a:endParaRPr>
                    </a:p>
                  </a:txBody>
                  <a:tcPr marL="136382" marR="136382" marT="81829" marB="81829"/>
                </a:tc>
                <a:extLst>
                  <a:ext uri="{0D108BD9-81ED-4DB2-BD59-A6C34878D82A}">
                    <a16:rowId xmlns:a16="http://schemas.microsoft.com/office/drawing/2014/main" val="2512070923"/>
                  </a:ext>
                </a:extLst>
              </a:tr>
              <a:tr h="569530">
                <a:tc>
                  <a:txBody>
                    <a:bodyPr/>
                    <a:lstStyle/>
                    <a:p>
                      <a:pPr algn="ctr">
                        <a:buNone/>
                      </a:pPr>
                      <a:r>
                        <a:rPr lang="en-US" sz="2100">
                          <a:solidFill>
                            <a:schemeClr val="bg1"/>
                          </a:solidFill>
                          <a:effectLst/>
                        </a:rPr>
                        <a:t>5</a:t>
                      </a:r>
                      <a:endParaRPr lang="en-US" sz="4300">
                        <a:solidFill>
                          <a:schemeClr val="bg1"/>
                        </a:solidFill>
                        <a:effectLst/>
                      </a:endParaRPr>
                    </a:p>
                  </a:txBody>
                  <a:tcPr marL="136382" marR="136382" marT="81829" marB="81829">
                    <a:solidFill>
                      <a:srgbClr val="D0E8F8"/>
                    </a:solidFill>
                  </a:tcPr>
                </a:tc>
                <a:tc>
                  <a:txBody>
                    <a:bodyPr/>
                    <a:lstStyle/>
                    <a:p>
                      <a:pPr algn="ctr">
                        <a:buNone/>
                      </a:pPr>
                      <a:r>
                        <a:rPr lang="en-US" sz="2100">
                          <a:solidFill>
                            <a:schemeClr val="tx1"/>
                          </a:solidFill>
                          <a:effectLst/>
                        </a:rPr>
                        <a:t>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0,30</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1200</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0.024</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0.04917</a:t>
                      </a:r>
                      <a:endParaRPr lang="en-US" sz="4300">
                        <a:solidFill>
                          <a:schemeClr val="tx1"/>
                        </a:solidFill>
                        <a:effectLst/>
                      </a:endParaRPr>
                    </a:p>
                  </a:txBody>
                  <a:tcPr marL="136382" marR="136382" marT="81829" marB="81829"/>
                </a:tc>
                <a:extLst>
                  <a:ext uri="{0D108BD9-81ED-4DB2-BD59-A6C34878D82A}">
                    <a16:rowId xmlns:a16="http://schemas.microsoft.com/office/drawing/2014/main" val="1574855816"/>
                  </a:ext>
                </a:extLst>
              </a:tr>
              <a:tr h="569530">
                <a:tc>
                  <a:txBody>
                    <a:bodyPr/>
                    <a:lstStyle/>
                    <a:p>
                      <a:pPr algn="ctr">
                        <a:buNone/>
                      </a:pPr>
                      <a:r>
                        <a:rPr lang="en-US" sz="2100">
                          <a:solidFill>
                            <a:schemeClr val="bg1"/>
                          </a:solidFill>
                          <a:effectLst/>
                        </a:rPr>
                        <a:t>6</a:t>
                      </a:r>
                      <a:endParaRPr lang="en-US" sz="4300">
                        <a:solidFill>
                          <a:schemeClr val="bg1"/>
                        </a:solidFill>
                        <a:effectLst/>
                      </a:endParaRPr>
                    </a:p>
                  </a:txBody>
                  <a:tcPr marL="136382" marR="136382" marT="81829" marB="81829">
                    <a:solidFill>
                      <a:srgbClr val="D0E8F8"/>
                    </a:solidFill>
                  </a:tcPr>
                </a:tc>
                <a:tc>
                  <a:txBody>
                    <a:bodyPr/>
                    <a:lstStyle/>
                    <a:p>
                      <a:pPr algn="ctr">
                        <a:buNone/>
                      </a:pPr>
                      <a:r>
                        <a:rPr lang="en-US" sz="2100">
                          <a:solidFill>
                            <a:schemeClr val="tx1"/>
                          </a:solidFill>
                          <a:effectLst/>
                        </a:rPr>
                        <a:t>6</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0,275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1200</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0.022</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0.05893</a:t>
                      </a:r>
                      <a:endParaRPr lang="en-US" sz="4300">
                        <a:solidFill>
                          <a:schemeClr val="tx1"/>
                        </a:solidFill>
                        <a:effectLst/>
                      </a:endParaRPr>
                    </a:p>
                  </a:txBody>
                  <a:tcPr marL="136382" marR="136382" marT="81829" marB="81829"/>
                </a:tc>
                <a:extLst>
                  <a:ext uri="{0D108BD9-81ED-4DB2-BD59-A6C34878D82A}">
                    <a16:rowId xmlns:a16="http://schemas.microsoft.com/office/drawing/2014/main" val="3922344699"/>
                  </a:ext>
                </a:extLst>
              </a:tr>
              <a:tr h="569530">
                <a:tc>
                  <a:txBody>
                    <a:bodyPr/>
                    <a:lstStyle/>
                    <a:p>
                      <a:pPr algn="ctr">
                        <a:buNone/>
                      </a:pPr>
                      <a:r>
                        <a:rPr lang="en-US" sz="2100">
                          <a:solidFill>
                            <a:schemeClr val="bg1"/>
                          </a:solidFill>
                          <a:effectLst/>
                        </a:rPr>
                        <a:t>7</a:t>
                      </a:r>
                      <a:endParaRPr lang="en-US" sz="4300">
                        <a:solidFill>
                          <a:schemeClr val="bg1"/>
                        </a:solidFill>
                        <a:effectLst/>
                      </a:endParaRPr>
                    </a:p>
                  </a:txBody>
                  <a:tcPr marL="136382" marR="136382" marT="81829" marB="81829">
                    <a:solidFill>
                      <a:srgbClr val="D0E8F8"/>
                    </a:solidFill>
                  </a:tcPr>
                </a:tc>
                <a:tc>
                  <a:txBody>
                    <a:bodyPr/>
                    <a:lstStyle/>
                    <a:p>
                      <a:pPr algn="ctr">
                        <a:buNone/>
                      </a:pPr>
                      <a:r>
                        <a:rPr lang="en-US" sz="2100">
                          <a:solidFill>
                            <a:schemeClr val="tx1"/>
                          </a:solidFill>
                          <a:effectLst/>
                        </a:rPr>
                        <a:t>7</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0,215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1200</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0.0172</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0.06872</a:t>
                      </a:r>
                      <a:endParaRPr lang="en-US" sz="4300">
                        <a:solidFill>
                          <a:schemeClr val="tx1"/>
                        </a:solidFill>
                        <a:effectLst/>
                      </a:endParaRPr>
                    </a:p>
                  </a:txBody>
                  <a:tcPr marL="136382" marR="136382" marT="81829" marB="81829"/>
                </a:tc>
                <a:extLst>
                  <a:ext uri="{0D108BD9-81ED-4DB2-BD59-A6C34878D82A}">
                    <a16:rowId xmlns:a16="http://schemas.microsoft.com/office/drawing/2014/main" val="2580781967"/>
                  </a:ext>
                </a:extLst>
              </a:tr>
              <a:tr h="569530">
                <a:tc>
                  <a:txBody>
                    <a:bodyPr/>
                    <a:lstStyle/>
                    <a:p>
                      <a:pPr algn="ctr">
                        <a:buNone/>
                      </a:pPr>
                      <a:r>
                        <a:rPr lang="en-US" sz="2100">
                          <a:solidFill>
                            <a:schemeClr val="bg1"/>
                          </a:solidFill>
                          <a:effectLst/>
                        </a:rPr>
                        <a:t>8</a:t>
                      </a:r>
                      <a:endParaRPr lang="en-US" sz="4300">
                        <a:solidFill>
                          <a:schemeClr val="bg1"/>
                        </a:solidFill>
                        <a:effectLst/>
                      </a:endParaRPr>
                    </a:p>
                  </a:txBody>
                  <a:tcPr marL="136382" marR="136382" marT="81829" marB="81829">
                    <a:solidFill>
                      <a:srgbClr val="D0E8F8"/>
                    </a:solidFill>
                  </a:tcPr>
                </a:tc>
                <a:tc>
                  <a:txBody>
                    <a:bodyPr/>
                    <a:lstStyle/>
                    <a:p>
                      <a:pPr algn="ctr">
                        <a:buNone/>
                      </a:pPr>
                      <a:r>
                        <a:rPr lang="en-US" sz="2100">
                          <a:solidFill>
                            <a:schemeClr val="tx1"/>
                          </a:solidFill>
                          <a:effectLst/>
                        </a:rPr>
                        <a:t>8</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0,195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1200</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5</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0.0156</a:t>
                      </a:r>
                      <a:endParaRPr lang="en-US" sz="4300">
                        <a:solidFill>
                          <a:schemeClr val="tx1"/>
                        </a:solidFill>
                        <a:effectLst/>
                      </a:endParaRPr>
                    </a:p>
                  </a:txBody>
                  <a:tcPr marL="136382" marR="136382" marT="81829" marB="81829"/>
                </a:tc>
                <a:tc>
                  <a:txBody>
                    <a:bodyPr/>
                    <a:lstStyle/>
                    <a:p>
                      <a:pPr algn="ctr">
                        <a:buNone/>
                      </a:pPr>
                      <a:r>
                        <a:rPr lang="en-US" sz="2100">
                          <a:solidFill>
                            <a:schemeClr val="tx1"/>
                          </a:solidFill>
                          <a:effectLst/>
                        </a:rPr>
                        <a:t>0.07860</a:t>
                      </a:r>
                      <a:endParaRPr lang="en-US" sz="4300">
                        <a:solidFill>
                          <a:schemeClr val="tx1"/>
                        </a:solidFill>
                        <a:effectLst/>
                      </a:endParaRPr>
                    </a:p>
                  </a:txBody>
                  <a:tcPr marL="136382" marR="136382" marT="81829" marB="81829"/>
                </a:tc>
                <a:extLst>
                  <a:ext uri="{0D108BD9-81ED-4DB2-BD59-A6C34878D82A}">
                    <a16:rowId xmlns:a16="http://schemas.microsoft.com/office/drawing/2014/main" val="634622506"/>
                  </a:ext>
                </a:extLst>
              </a:tr>
            </a:tbl>
          </a:graphicData>
        </a:graphic>
      </p:graphicFrame>
    </p:spTree>
    <p:extLst>
      <p:ext uri="{BB962C8B-B14F-4D97-AF65-F5344CB8AC3E}">
        <p14:creationId xmlns:p14="http://schemas.microsoft.com/office/powerpoint/2010/main" val="3019431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C87C1-116B-9EBE-4F04-6053AE2394D7}"/>
              </a:ext>
            </a:extLst>
          </p:cNvPr>
          <p:cNvSpPr>
            <a:spLocks noGrp="1"/>
          </p:cNvSpPr>
          <p:nvPr>
            <p:ph type="title"/>
          </p:nvPr>
        </p:nvSpPr>
        <p:spPr>
          <a:xfrm>
            <a:off x="315950" y="126596"/>
            <a:ext cx="10021849" cy="922880"/>
          </a:xfrm>
        </p:spPr>
        <p:txBody>
          <a:bodyPr/>
          <a:lstStyle/>
          <a:p>
            <a:r>
              <a:rPr lang="lt-LT" sz="3200" b="1">
                <a:solidFill>
                  <a:srgbClr val="9DD5EF"/>
                </a:solidFill>
              </a:rPr>
              <a:t>Išvados:</a:t>
            </a:r>
            <a:endParaRPr lang="en-LT" sz="3200" b="1">
              <a:solidFill>
                <a:srgbClr val="9DD5EF"/>
              </a:solidFill>
            </a:endParaRPr>
          </a:p>
        </p:txBody>
      </p:sp>
      <p:sp>
        <p:nvSpPr>
          <p:cNvPr id="3" name="Content Placeholder 2">
            <a:extLst>
              <a:ext uri="{FF2B5EF4-FFF2-40B4-BE49-F238E27FC236}">
                <a16:creationId xmlns:a16="http://schemas.microsoft.com/office/drawing/2014/main" id="{2C84C0D4-09C2-8EC0-D63F-FCD46AEE7A21}"/>
              </a:ext>
            </a:extLst>
          </p:cNvPr>
          <p:cNvSpPr>
            <a:spLocks noGrp="1"/>
          </p:cNvSpPr>
          <p:nvPr>
            <p:ph idx="1"/>
          </p:nvPr>
        </p:nvSpPr>
        <p:spPr>
          <a:xfrm>
            <a:off x="398302" y="1204775"/>
            <a:ext cx="11507671" cy="5069164"/>
          </a:xfrm>
        </p:spPr>
        <p:txBody>
          <a:bodyPr vert="horz" lIns="91440" tIns="45720" rIns="91440" bIns="45720" rtlCol="0" anchor="t">
            <a:normAutofit/>
          </a:bodyPr>
          <a:lstStyle/>
          <a:p>
            <a:pPr algn="just">
              <a:buFont typeface="Arial"/>
              <a:buChar char="•"/>
            </a:pPr>
            <a:r>
              <a:rPr lang="lt-LT">
                <a:ea typeface="+mn-lt"/>
                <a:cs typeface="+mn-lt"/>
              </a:rPr>
              <a:t>Apskaičiuotos jėgos reikšmės svyruoja nuo 0,010 N (1 g svarelis) iki 0,079 N (8 g svarelis). Jėga turėtų būti pastovi, todėl šie skirtumai rodo matavimo paklaidas bei trinties įtaką.</a:t>
            </a:r>
            <a:endParaRPr lang="en-US"/>
          </a:p>
          <a:p>
            <a:pPr algn="just">
              <a:buFont typeface="Arial"/>
              <a:buChar char="•"/>
            </a:pPr>
            <a:r>
              <a:rPr lang="lt-LT">
                <a:ea typeface="+mn-lt"/>
                <a:cs typeface="+mn-lt"/>
              </a:rPr>
              <a:t>Lyginant su 1000 W bandymu, 1200 W džiovintuvas sukėlė žymiai didesnius poslinkius, tačiau apskaičiuotos jėgos reikšmės panašios, nes  masė m yra labai maža, todėl pagreičio reikšmė yra maža.</a:t>
            </a:r>
            <a:endParaRPr lang="lt-LT"/>
          </a:p>
          <a:p>
            <a:pPr algn="just">
              <a:buFont typeface="Arial"/>
              <a:buChar char="•"/>
            </a:pPr>
            <a:r>
              <a:rPr lang="lt-LT">
                <a:ea typeface="+mn-lt"/>
                <a:cs typeface="+mn-lt"/>
              </a:rPr>
              <a:t>Pagrindinė paklaidų priežastis – trintis tarp puodelio ir stalo paviršiaus, kuri skiriasi priklausomai nuo svorio. Sunkesnis puodelis lėčiau slysta, todėl apskaičiuota jėga atrodo didesnė.</a:t>
            </a:r>
            <a:endParaRPr lang="lt-LT"/>
          </a:p>
          <a:p>
            <a:pPr marL="0" indent="0">
              <a:buNone/>
            </a:pPr>
            <a:endParaRPr lang="lt-LT"/>
          </a:p>
        </p:txBody>
      </p:sp>
      <p:sp>
        <p:nvSpPr>
          <p:cNvPr id="4" name="Cloud 3">
            <a:extLst>
              <a:ext uri="{FF2B5EF4-FFF2-40B4-BE49-F238E27FC236}">
                <a16:creationId xmlns:a16="http://schemas.microsoft.com/office/drawing/2014/main" id="{BDD12C14-34F2-5FAE-CF82-2510832FBBC3}"/>
              </a:ext>
            </a:extLst>
          </p:cNvPr>
          <p:cNvSpPr/>
          <p:nvPr/>
        </p:nvSpPr>
        <p:spPr>
          <a:xfrm>
            <a:off x="9196916" y="5037667"/>
            <a:ext cx="2095500" cy="1354666"/>
          </a:xfrm>
          <a:prstGeom prst="cloud">
            <a:avLst/>
          </a:prstGeom>
          <a:solidFill>
            <a:srgbClr val="9DD5EF"/>
          </a:solidFill>
          <a:ln>
            <a:solidFill>
              <a:srgbClr val="9DD5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loud 5">
            <a:extLst>
              <a:ext uri="{FF2B5EF4-FFF2-40B4-BE49-F238E27FC236}">
                <a16:creationId xmlns:a16="http://schemas.microsoft.com/office/drawing/2014/main" id="{38839F58-9F37-E2CA-9A0E-93C24DD6E904}"/>
              </a:ext>
            </a:extLst>
          </p:cNvPr>
          <p:cNvSpPr/>
          <p:nvPr/>
        </p:nvSpPr>
        <p:spPr>
          <a:xfrm>
            <a:off x="315950" y="5104575"/>
            <a:ext cx="2537883" cy="1626829"/>
          </a:xfrm>
          <a:prstGeom prst="cloud">
            <a:avLst/>
          </a:prstGeom>
          <a:solidFill>
            <a:schemeClr val="accent1">
              <a:lumMod val="20000"/>
              <a:lumOff val="8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9934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9E2C1-B983-2DD1-E7C4-92A434CD21A9}"/>
              </a:ext>
            </a:extLst>
          </p:cNvPr>
          <p:cNvSpPr>
            <a:spLocks noGrp="1"/>
          </p:cNvSpPr>
          <p:nvPr>
            <p:ph type="title"/>
          </p:nvPr>
        </p:nvSpPr>
        <p:spPr>
          <a:xfrm>
            <a:off x="287591" y="2698"/>
            <a:ext cx="6551198" cy="979956"/>
          </a:xfrm>
        </p:spPr>
        <p:txBody>
          <a:bodyPr vert="horz" lIns="91440" tIns="45720" rIns="91440" bIns="45720" rtlCol="0" anchor="ctr">
            <a:normAutofit/>
          </a:bodyPr>
          <a:lstStyle/>
          <a:p>
            <a:r>
              <a:rPr lang="lt-LT" sz="4000" noProof="0" dirty="0"/>
              <a:t>Savo gamybos  anemometras</a:t>
            </a:r>
          </a:p>
        </p:txBody>
      </p:sp>
      <p:sp>
        <p:nvSpPr>
          <p:cNvPr id="7" name="TextBox 6">
            <a:extLst>
              <a:ext uri="{FF2B5EF4-FFF2-40B4-BE49-F238E27FC236}">
                <a16:creationId xmlns:a16="http://schemas.microsoft.com/office/drawing/2014/main" id="{C188B2A3-691E-3A7C-1C41-7A59493DE9CE}"/>
              </a:ext>
            </a:extLst>
          </p:cNvPr>
          <p:cNvSpPr txBox="1"/>
          <p:nvPr/>
        </p:nvSpPr>
        <p:spPr>
          <a:xfrm>
            <a:off x="167148" y="796414"/>
            <a:ext cx="6817318" cy="5662658"/>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algn="just"/>
            <a:r>
              <a:rPr lang="lt-LT" sz="1900" b="1" noProof="0" dirty="0">
                <a:ea typeface="+mn-lt"/>
                <a:cs typeface="+mn-lt"/>
              </a:rPr>
              <a:t>Reikalingos priemonės:</a:t>
            </a:r>
            <a:endParaRPr lang="lt-LT" b="1" noProof="0" dirty="0">
              <a:ea typeface="+mn-lt"/>
              <a:cs typeface="+mn-lt"/>
            </a:endParaRPr>
          </a:p>
          <a:p>
            <a:pPr algn="just">
              <a:buFont typeface="Arial" panose="020B0604020202020204" pitchFamily="34" charset="0"/>
              <a:buChar char="•"/>
            </a:pPr>
            <a:r>
              <a:rPr lang="lt-LT" sz="1900" noProof="0" dirty="0">
                <a:ea typeface="+mn-lt"/>
                <a:cs typeface="+mn-lt"/>
              </a:rPr>
              <a:t>5 vienkartiniai popieriniai puodeliai</a:t>
            </a:r>
            <a:endParaRPr lang="lt-LT" noProof="0" dirty="0"/>
          </a:p>
          <a:p>
            <a:pPr algn="just">
              <a:buFont typeface="Arial" panose="020B0604020202020204" pitchFamily="34" charset="0"/>
              <a:buChar char="•"/>
            </a:pPr>
            <a:r>
              <a:rPr lang="lt-LT" sz="1900" noProof="0" dirty="0">
                <a:ea typeface="+mn-lt"/>
                <a:cs typeface="+mn-lt"/>
              </a:rPr>
              <a:t>2 standūs šiaudeliai</a:t>
            </a:r>
            <a:endParaRPr lang="lt-LT" noProof="0" dirty="0"/>
          </a:p>
          <a:p>
            <a:pPr algn="just">
              <a:buFont typeface="Arial" panose="020B0604020202020204" pitchFamily="34" charset="0"/>
              <a:buChar char="•"/>
            </a:pPr>
            <a:r>
              <a:rPr lang="lt-LT" sz="1900" noProof="0" dirty="0">
                <a:ea typeface="+mn-lt"/>
                <a:cs typeface="+mn-lt"/>
              </a:rPr>
              <a:t>Pieštukas su trintuku</a:t>
            </a:r>
            <a:endParaRPr lang="lt-LT" noProof="0" dirty="0">
              <a:ea typeface="+mn-lt"/>
              <a:cs typeface="+mn-lt"/>
            </a:endParaRPr>
          </a:p>
          <a:p>
            <a:pPr algn="just">
              <a:buFont typeface="Arial" panose="020B0604020202020204" pitchFamily="34" charset="0"/>
              <a:buChar char="•"/>
            </a:pPr>
            <a:r>
              <a:rPr lang="lt-LT" sz="1900" noProof="0" dirty="0">
                <a:ea typeface="+mn-lt"/>
                <a:cs typeface="+mn-lt"/>
              </a:rPr>
              <a:t>Smeigtukas</a:t>
            </a:r>
            <a:endParaRPr lang="lt-LT" noProof="0" dirty="0"/>
          </a:p>
          <a:p>
            <a:pPr algn="just">
              <a:buFont typeface="Arial" panose="020B0604020202020204" pitchFamily="34" charset="0"/>
              <a:buChar char="•"/>
            </a:pPr>
            <a:r>
              <a:rPr lang="lt-LT" sz="1900" noProof="0" dirty="0">
                <a:ea typeface="+mn-lt"/>
                <a:cs typeface="+mn-lt"/>
              </a:rPr>
              <a:t>Klijai, </a:t>
            </a:r>
            <a:r>
              <a:rPr lang="lt-LT" sz="1900" noProof="0" dirty="0" err="1">
                <a:ea typeface="+mn-lt"/>
                <a:cs typeface="+mn-lt"/>
              </a:rPr>
              <a:t>pleistriukas</a:t>
            </a:r>
            <a:endParaRPr lang="lt-LT" sz="1900" noProof="0" dirty="0"/>
          </a:p>
          <a:p>
            <a:pPr algn="just">
              <a:buFont typeface="Arial" panose="020B0604020202020204" pitchFamily="34" charset="0"/>
              <a:buChar char="•"/>
            </a:pPr>
            <a:r>
              <a:rPr lang="lt-LT" sz="1900" noProof="0" dirty="0">
                <a:ea typeface="+mn-lt"/>
                <a:cs typeface="+mn-lt"/>
              </a:rPr>
              <a:t>Žirklės</a:t>
            </a:r>
            <a:endParaRPr lang="lt-LT" noProof="0" dirty="0"/>
          </a:p>
          <a:p>
            <a:pPr indent="-228600" algn="just">
              <a:lnSpc>
                <a:spcPct val="90000"/>
              </a:lnSpc>
              <a:spcAft>
                <a:spcPts val="600"/>
              </a:spcAft>
              <a:buFont typeface="Arial" panose="020B0604020202020204" pitchFamily="34" charset="0"/>
              <a:buChar char="•"/>
            </a:pPr>
            <a:endParaRPr lang="lt-LT" sz="1900" noProof="0" dirty="0"/>
          </a:p>
          <a:p>
            <a:pPr algn="just"/>
            <a:r>
              <a:rPr lang="lt-LT" sz="1900" b="1" noProof="0" dirty="0">
                <a:ea typeface="+mn-lt"/>
                <a:cs typeface="+mn-lt"/>
              </a:rPr>
              <a:t>Gamybos eiga:</a:t>
            </a:r>
            <a:endParaRPr lang="lt-LT" sz="1900" b="1" noProof="0" dirty="0"/>
          </a:p>
          <a:p>
            <a:pPr algn="just">
              <a:buFont typeface="Arial" panose="020B0604020202020204" pitchFamily="34" charset="0"/>
              <a:buChar char="•"/>
            </a:pPr>
            <a:r>
              <a:rPr lang="lt-LT" sz="1900" noProof="0" dirty="0">
                <a:ea typeface="+mn-lt"/>
                <a:cs typeface="+mn-lt"/>
              </a:rPr>
              <a:t> Paėmėme 4 puodelius ir pritvirtinome juos prie šiaudelių galų (po vieną puodelį ant kiekvieno šiaudelio galo). Svarbu, kad visi puodeliai būtų nukreipti ta pačia kryptimi (ratu).</a:t>
            </a:r>
            <a:endParaRPr lang="lt-LT" noProof="0" dirty="0"/>
          </a:p>
          <a:p>
            <a:pPr algn="just">
              <a:buFont typeface="Arial" panose="020B0604020202020204" pitchFamily="34" charset="0"/>
              <a:buChar char="•"/>
            </a:pPr>
            <a:r>
              <a:rPr lang="lt-LT" sz="1900" noProof="0" dirty="0">
                <a:ea typeface="+mn-lt"/>
                <a:cs typeface="+mn-lt"/>
              </a:rPr>
              <a:t>Sukryžiavome šiaudelius viduryje, kad gautumėte „X“ formą, ir suklijavome juos.</a:t>
            </a:r>
            <a:endParaRPr lang="lt-LT" noProof="0" dirty="0"/>
          </a:p>
          <a:p>
            <a:pPr algn="just">
              <a:buFont typeface="Arial" panose="020B0604020202020204" pitchFamily="34" charset="0"/>
              <a:buChar char="•"/>
            </a:pPr>
            <a:r>
              <a:rPr lang="lt-LT" sz="1900" noProof="0" dirty="0">
                <a:ea typeface="+mn-lt"/>
                <a:cs typeface="+mn-lt"/>
              </a:rPr>
              <a:t>Smeigtuku pervėrėme šiaudelių susikirtimo centrą ir įsmeigėme jį į pieštuko trintuką. Įsitikinome, kad konstrukcija sukasi lengvai.</a:t>
            </a:r>
            <a:endParaRPr lang="lt-LT" noProof="0" dirty="0"/>
          </a:p>
          <a:p>
            <a:pPr algn="just">
              <a:buFont typeface="Arial" panose="020B0604020202020204" pitchFamily="34" charset="0"/>
              <a:buChar char="•"/>
            </a:pPr>
            <a:r>
              <a:rPr lang="lt-LT" sz="1900" noProof="0" dirty="0">
                <a:ea typeface="+mn-lt"/>
                <a:cs typeface="+mn-lt"/>
              </a:rPr>
              <a:t>Įsitikinome, kad puodeliai yra vienodame atstume nuo centro, kitaip anemometras gali netolygiai suktis.</a:t>
            </a:r>
            <a:endParaRPr lang="lt-LT" noProof="0" dirty="0"/>
          </a:p>
          <a:p>
            <a:pPr indent="-228600">
              <a:lnSpc>
                <a:spcPct val="90000"/>
              </a:lnSpc>
              <a:spcAft>
                <a:spcPts val="600"/>
              </a:spcAft>
              <a:buFont typeface="Arial" panose="020B0604020202020204" pitchFamily="34" charset="0"/>
              <a:buChar char="•"/>
            </a:pPr>
            <a:endParaRPr lang="lt-LT" sz="1900" b="1" noProof="0" dirty="0"/>
          </a:p>
        </p:txBody>
      </p:sp>
      <p:pic>
        <p:nvPicPr>
          <p:cNvPr id="5" name="Picture 4">
            <a:extLst>
              <a:ext uri="{FF2B5EF4-FFF2-40B4-BE49-F238E27FC236}">
                <a16:creationId xmlns:a16="http://schemas.microsoft.com/office/drawing/2014/main" id="{80A95A96-DD31-D16D-5BF9-7DE7389827CB}"/>
              </a:ext>
            </a:extLst>
          </p:cNvPr>
          <p:cNvPicPr>
            <a:picLocks noChangeAspect="1"/>
          </p:cNvPicPr>
          <p:nvPr/>
        </p:nvPicPr>
        <p:blipFill>
          <a:blip r:embed="rId2" cstate="print">
            <a:extLst>
              <a:ext uri="{28A0092B-C50C-407E-A947-70E740481C1C}">
                <a14:useLocalDpi xmlns:a14="http://schemas.microsoft.com/office/drawing/2010/main" val="0"/>
              </a:ext>
            </a:extLst>
          </a:blip>
          <a:srcRect t="53" r="-1" b="22679"/>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1918012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A glass jar with a blue and yellow object on a table&#10;&#10;AI-generated content may be incorrect.">
            <a:extLst>
              <a:ext uri="{FF2B5EF4-FFF2-40B4-BE49-F238E27FC236}">
                <a16:creationId xmlns:a16="http://schemas.microsoft.com/office/drawing/2014/main" id="{F2362B10-F5CB-2E1F-0E71-BC8DA5BAE2F0}"/>
              </a:ext>
            </a:extLst>
          </p:cNvPr>
          <p:cNvPicPr>
            <a:picLocks noChangeAspect="1"/>
          </p:cNvPicPr>
          <p:nvPr/>
        </p:nvPicPr>
        <p:blipFill>
          <a:blip r:embed="rId2" cstate="print">
            <a:extLst>
              <a:ext uri="{28A0092B-C50C-407E-A947-70E740481C1C}">
                <a14:useLocalDpi xmlns:a14="http://schemas.microsoft.com/office/drawing/2010/main" val="0"/>
              </a:ext>
            </a:extLst>
          </a:blip>
          <a:srcRect r="1815"/>
          <a:stretch>
            <a:fillRect/>
          </a:stretch>
        </p:blipFill>
        <p:spPr>
          <a:xfrm>
            <a:off x="-1" y="-1"/>
            <a:ext cx="4403913" cy="6857991"/>
          </a:xfrm>
          <a:prstGeom prst="rect">
            <a:avLst/>
          </a:prstGeom>
        </p:spPr>
      </p:pic>
      <p:sp>
        <p:nvSpPr>
          <p:cNvPr id="3" name="TextBox 2">
            <a:extLst>
              <a:ext uri="{FF2B5EF4-FFF2-40B4-BE49-F238E27FC236}">
                <a16:creationId xmlns:a16="http://schemas.microsoft.com/office/drawing/2014/main" id="{C5E39EBB-2401-A642-BE6A-B21B15591884}"/>
              </a:ext>
            </a:extLst>
          </p:cNvPr>
          <p:cNvSpPr txBox="1"/>
          <p:nvPr/>
        </p:nvSpPr>
        <p:spPr>
          <a:xfrm>
            <a:off x="4609973" y="442585"/>
            <a:ext cx="7438463"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2000" dirty="0"/>
              <a:t>Pagaminome kitą anemometrą iš kamštelių. </a:t>
            </a:r>
          </a:p>
          <a:p>
            <a:endParaRPr lang="lt-LT" sz="2000" dirty="0">
              <a:ea typeface="+mn-lt"/>
              <a:cs typeface="+mn-lt"/>
            </a:endParaRPr>
          </a:p>
          <a:p>
            <a:r>
              <a:rPr lang="lt-LT" sz="2000" b="1" dirty="0">
                <a:ea typeface="+mn-lt"/>
                <a:cs typeface="+mn-lt"/>
              </a:rPr>
              <a:t>Veikimo principas:</a:t>
            </a:r>
            <a:r>
              <a:rPr lang="lt-LT" sz="2000" dirty="0">
                <a:latin typeface="Aptos"/>
                <a:cs typeface="Arial"/>
              </a:rPr>
              <a:t> </a:t>
            </a:r>
            <a:endParaRPr lang="lt-LT" sz="2000" dirty="0">
              <a:latin typeface="Aptos"/>
            </a:endParaRPr>
          </a:p>
          <a:p>
            <a:pPr marL="285750" indent="-285750">
              <a:buFont typeface="Arial"/>
              <a:buChar char="•"/>
            </a:pPr>
            <a:r>
              <a:rPr lang="lt-LT" sz="2000" dirty="0">
                <a:ea typeface="+mn-lt"/>
                <a:cs typeface="+mn-lt"/>
              </a:rPr>
              <a:t>Pučiant vėjui, oras stumia puodelius ar kamštelius.</a:t>
            </a:r>
            <a:r>
              <a:rPr lang="lt-LT" sz="2000" dirty="0">
                <a:latin typeface="Aptos"/>
                <a:cs typeface="Arial"/>
              </a:rPr>
              <a:t> </a:t>
            </a:r>
            <a:endParaRPr lang="lt-LT" sz="2000" dirty="0">
              <a:latin typeface="Aptos"/>
            </a:endParaRPr>
          </a:p>
          <a:p>
            <a:pPr marL="285750" indent="-285750">
              <a:buFont typeface="Arial"/>
              <a:buChar char="•"/>
            </a:pPr>
            <a:r>
              <a:rPr lang="lt-LT" sz="2000" dirty="0">
                <a:ea typeface="+mn-lt"/>
                <a:cs typeface="+mn-lt"/>
              </a:rPr>
              <a:t>Dėl nevienodos oro pasipriešinimo jėgos puodeliai arba kamšeliai pradeda suktis ratu.</a:t>
            </a:r>
            <a:r>
              <a:rPr lang="lt-LT" sz="2000" dirty="0">
                <a:latin typeface="Aptos"/>
                <a:cs typeface="Arial"/>
              </a:rPr>
              <a:t> </a:t>
            </a:r>
            <a:endParaRPr lang="lt-LT" sz="2000" dirty="0">
              <a:latin typeface="Aptos"/>
            </a:endParaRPr>
          </a:p>
          <a:p>
            <a:pPr marL="285750" indent="-285750">
              <a:buFont typeface="Arial"/>
              <a:buChar char="•"/>
            </a:pPr>
            <a:r>
              <a:rPr lang="lt-LT" sz="2000" dirty="0">
                <a:ea typeface="+mn-lt"/>
                <a:cs typeface="+mn-lt"/>
              </a:rPr>
              <a:t>Sukimosi greitis priklauso nuo vėjo stiprumo – kuo stipresnis vėjas, tuo greičiau sukasi konstrukcija.</a:t>
            </a:r>
            <a:endParaRPr lang="lt-LT" sz="2000" dirty="0"/>
          </a:p>
          <a:p>
            <a:endParaRPr lang="lt-LT" sz="2000" dirty="0"/>
          </a:p>
          <a:p>
            <a:r>
              <a:rPr lang="lt-LT" sz="2000" dirty="0"/>
              <a:t>Kad sužinotumėte vėjo greitį, galima suskaičiuoti apsisukimus per minutę ir, žinodami puodelių (kamštelių) skersmenį, apskaičiuoti vėjo greitį, tačiau mes nusprendėme stebėti sukimosi greitį. </a:t>
            </a:r>
          </a:p>
          <a:p>
            <a:endParaRPr lang="en-US" dirty="0"/>
          </a:p>
        </p:txBody>
      </p:sp>
    </p:spTree>
    <p:extLst>
      <p:ext uri="{BB962C8B-B14F-4D97-AF65-F5344CB8AC3E}">
        <p14:creationId xmlns:p14="http://schemas.microsoft.com/office/powerpoint/2010/main" val="40554054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84744179-DA27-67CE-33E5-3E547587530C}"/>
              </a:ext>
            </a:extLst>
          </p:cNvPr>
          <p:cNvSpPr>
            <a:spLocks noGrp="1"/>
          </p:cNvSpPr>
          <p:nvPr>
            <p:ph type="title"/>
          </p:nvPr>
        </p:nvSpPr>
        <p:spPr>
          <a:xfrm>
            <a:off x="890338" y="640080"/>
            <a:ext cx="3734014" cy="3566160"/>
          </a:xfrm>
        </p:spPr>
        <p:txBody>
          <a:bodyPr vert="horz" lIns="91440" tIns="45720" rIns="91440" bIns="45720" rtlCol="0" anchor="b">
            <a:normAutofit/>
          </a:bodyPr>
          <a:lstStyle/>
          <a:p>
            <a:r>
              <a:rPr lang="en-US" sz="5400"/>
              <a:t>Testas</a:t>
            </a:r>
            <a:br>
              <a:rPr lang="en-US" sz="5400"/>
            </a:br>
            <a:endParaRPr lang="en-US" sz="5400"/>
          </a:p>
        </p:txBody>
      </p:sp>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a:extLst>
              <a:ext uri="{FF2B5EF4-FFF2-40B4-BE49-F238E27FC236}">
                <a16:creationId xmlns:a16="http://schemas.microsoft.com/office/drawing/2014/main" id="{E155B910-0C45-D47F-689A-1CB8333E7B09}"/>
              </a:ext>
            </a:extLst>
          </p:cNvPr>
          <p:cNvPicPr>
            <a:picLocks noChangeAspect="1"/>
          </p:cNvPicPr>
          <p:nvPr/>
        </p:nvPicPr>
        <p:blipFill>
          <a:blip r:embed="rId2" cstate="print">
            <a:extLst>
              <a:ext uri="{28A0092B-C50C-407E-A947-70E740481C1C}">
                <a14:useLocalDpi xmlns:a14="http://schemas.microsoft.com/office/drawing/2010/main" val="0"/>
              </a:ext>
            </a:extLst>
          </a:blip>
          <a:srcRect l="16397" r="15147"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2232611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FB0EF-4EFD-A592-3693-7879B30C9332}"/>
            </a:ext>
          </a:extLst>
        </p:cNvPr>
        <p:cNvGrpSpPr/>
        <p:nvPr/>
      </p:nvGrpSpPr>
      <p:grpSpPr>
        <a:xfrm>
          <a:off x="0" y="0"/>
          <a:ext cx="0" cy="0"/>
          <a:chOff x="0" y="0"/>
          <a:chExt cx="0" cy="0"/>
        </a:xfrm>
      </p:grpSpPr>
      <p:sp>
        <p:nvSpPr>
          <p:cNvPr id="127" name="TextBox 126">
            <a:extLst>
              <a:ext uri="{FF2B5EF4-FFF2-40B4-BE49-F238E27FC236}">
                <a16:creationId xmlns:a16="http://schemas.microsoft.com/office/drawing/2014/main" id="{814F56E2-9338-B311-6E92-C6467AD71448}"/>
              </a:ext>
            </a:extLst>
          </p:cNvPr>
          <p:cNvSpPr txBox="1"/>
          <p:nvPr/>
        </p:nvSpPr>
        <p:spPr>
          <a:xfrm>
            <a:off x="838200" y="661458"/>
            <a:ext cx="10515600" cy="105039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fontScale="92500"/>
          </a:bodyPr>
          <a:lstStyle/>
          <a:p>
            <a:pPr marL="742950" indent="-742950">
              <a:lnSpc>
                <a:spcPct val="90000"/>
              </a:lnSpc>
              <a:spcBef>
                <a:spcPct val="0"/>
              </a:spcBef>
              <a:spcAft>
                <a:spcPts val="600"/>
              </a:spcAft>
              <a:buAutoNum type="arabicPeriod"/>
            </a:pPr>
            <a:r>
              <a:rPr lang="lt-LT" sz="4400" noProof="0" dirty="0">
                <a:latin typeface="+mj-lt"/>
                <a:ea typeface="+mj-ea"/>
                <a:cs typeface="+mj-cs"/>
              </a:rPr>
              <a:t>Koks yra </a:t>
            </a:r>
            <a:r>
              <a:rPr lang="lt-LT" sz="4400" noProof="0" dirty="0" err="1">
                <a:latin typeface="+mj-lt"/>
                <a:ea typeface="+mj-ea"/>
                <a:cs typeface="+mj-cs"/>
              </a:rPr>
              <a:t>vejo</a:t>
            </a:r>
            <a:r>
              <a:rPr lang="lt-LT" sz="4400" noProof="0" dirty="0">
                <a:latin typeface="+mj-lt"/>
                <a:ea typeface="+mj-ea"/>
                <a:cs typeface="+mj-cs"/>
              </a:rPr>
              <a:t> </a:t>
            </a:r>
            <a:r>
              <a:rPr lang="lt-LT" sz="4400" noProof="0" dirty="0" err="1">
                <a:latin typeface="+mj-lt"/>
                <a:ea typeface="+mj-ea"/>
                <a:cs typeface="+mj-cs"/>
              </a:rPr>
              <a:t>greicio</a:t>
            </a:r>
            <a:r>
              <a:rPr lang="lt-LT" sz="4400" noProof="0" dirty="0">
                <a:latin typeface="+mj-lt"/>
                <a:ea typeface="+mj-ea"/>
                <a:cs typeface="+mj-cs"/>
              </a:rPr>
              <a:t> matavimo SI vienetas? </a:t>
            </a:r>
            <a:endParaRPr lang="lt-LT" noProof="0" dirty="0">
              <a:ea typeface="+mj-ea"/>
              <a:cs typeface="+mj-cs"/>
            </a:endParaRPr>
          </a:p>
          <a:p>
            <a:pPr>
              <a:lnSpc>
                <a:spcPct val="90000"/>
              </a:lnSpc>
              <a:spcBef>
                <a:spcPct val="0"/>
              </a:spcBef>
              <a:spcAft>
                <a:spcPts val="600"/>
              </a:spcAft>
            </a:pPr>
            <a:endParaRPr lang="lt-LT" sz="4400" noProof="0" dirty="0">
              <a:latin typeface="+mj-lt"/>
              <a:ea typeface="+mj-ea"/>
              <a:cs typeface="+mj-cs"/>
            </a:endParaRPr>
          </a:p>
        </p:txBody>
      </p:sp>
      <p:graphicFrame>
        <p:nvGraphicFramePr>
          <p:cNvPr id="12" name="Turinio vietos rezervavimo ženklas 2">
            <a:extLst>
              <a:ext uri="{FF2B5EF4-FFF2-40B4-BE49-F238E27FC236}">
                <a16:creationId xmlns:a16="http://schemas.microsoft.com/office/drawing/2014/main" id="{B7E5758A-C7BF-BBAE-6214-9FD32C5B1E13}"/>
              </a:ext>
            </a:extLst>
          </p:cNvPr>
          <p:cNvGraphicFramePr>
            <a:graphicFrameLocks noGrp="1"/>
          </p:cNvGraphicFramePr>
          <p:nvPr>
            <p:ph idx="1"/>
            <p:extLst>
              <p:ext uri="{D42A27DB-BD31-4B8C-83A1-F6EECF244321}">
                <p14:modId xmlns:p14="http://schemas.microsoft.com/office/powerpoint/2010/main" val="198141125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10238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TextBox 126">
            <a:extLst>
              <a:ext uri="{FF2B5EF4-FFF2-40B4-BE49-F238E27FC236}">
                <a16:creationId xmlns:a16="http://schemas.microsoft.com/office/drawing/2014/main" id="{98BB8B13-D87F-8977-4A04-25FA27BAC616}"/>
              </a:ext>
            </a:extLst>
          </p:cNvPr>
          <p:cNvSpPr txBox="1"/>
          <p:nvPr/>
        </p:nvSpPr>
        <p:spPr>
          <a:xfrm>
            <a:off x="838200" y="365125"/>
            <a:ext cx="10515600" cy="132556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lt-LT" sz="4100" noProof="0" dirty="0">
                <a:latin typeface="+mj-lt"/>
                <a:ea typeface="+mj-ea"/>
                <a:cs typeface="+mj-cs"/>
              </a:rPr>
              <a:t>2. </a:t>
            </a:r>
            <a:r>
              <a:rPr lang="lt-LT" sz="4100" noProof="0" dirty="0" err="1">
                <a:latin typeface="+mj-lt"/>
                <a:ea typeface="+mj-ea"/>
                <a:cs typeface="+mj-cs"/>
              </a:rPr>
              <a:t>Kodel</a:t>
            </a:r>
            <a:r>
              <a:rPr lang="lt-LT" sz="4100" noProof="0" dirty="0">
                <a:latin typeface="+mj-lt"/>
                <a:ea typeface="+mj-ea"/>
                <a:cs typeface="+mj-cs"/>
              </a:rPr>
              <a:t> atvirame Palangos paplūdimyje vejas stipresnis nei miesto gatves tarp pastatu? </a:t>
            </a:r>
          </a:p>
          <a:p>
            <a:pPr>
              <a:lnSpc>
                <a:spcPct val="90000"/>
              </a:lnSpc>
              <a:spcBef>
                <a:spcPct val="0"/>
              </a:spcBef>
              <a:spcAft>
                <a:spcPts val="600"/>
              </a:spcAft>
            </a:pPr>
            <a:endParaRPr lang="lt-LT" sz="4100" noProof="0" dirty="0">
              <a:latin typeface="+mj-lt"/>
              <a:ea typeface="+mj-ea"/>
              <a:cs typeface="+mj-cs"/>
            </a:endParaRPr>
          </a:p>
        </p:txBody>
      </p:sp>
      <p:graphicFrame>
        <p:nvGraphicFramePr>
          <p:cNvPr id="12" name="Turinio vietos rezervavimo ženklas 2">
            <a:extLst>
              <a:ext uri="{FF2B5EF4-FFF2-40B4-BE49-F238E27FC236}">
                <a16:creationId xmlns:a16="http://schemas.microsoft.com/office/drawing/2014/main" id="{A1978F17-9055-76A2-DC6C-4BFAC57DDCB7}"/>
              </a:ext>
            </a:extLst>
          </p:cNvPr>
          <p:cNvGraphicFramePr>
            <a:graphicFrameLocks noGrp="1"/>
          </p:cNvGraphicFramePr>
          <p:nvPr>
            <p:ph idx="1"/>
            <p:extLst>
              <p:ext uri="{D42A27DB-BD31-4B8C-83A1-F6EECF244321}">
                <p14:modId xmlns:p14="http://schemas.microsoft.com/office/powerpoint/2010/main" val="237563298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979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6A506-E8BD-0BBA-61D8-9274E5BF836E}"/>
            </a:ext>
          </a:extLst>
        </p:cNvPr>
        <p:cNvGrpSpPr/>
        <p:nvPr/>
      </p:nvGrpSpPr>
      <p:grpSpPr>
        <a:xfrm>
          <a:off x="0" y="0"/>
          <a:ext cx="0" cy="0"/>
          <a:chOff x="0" y="0"/>
          <a:chExt cx="0" cy="0"/>
        </a:xfrm>
      </p:grpSpPr>
      <p:sp>
        <p:nvSpPr>
          <p:cNvPr id="127" name="TextBox 126">
            <a:extLst>
              <a:ext uri="{FF2B5EF4-FFF2-40B4-BE49-F238E27FC236}">
                <a16:creationId xmlns:a16="http://schemas.microsoft.com/office/drawing/2014/main" id="{B921947E-3186-DC8E-6B0C-AE6A107CB9AD}"/>
              </a:ext>
            </a:extLst>
          </p:cNvPr>
          <p:cNvSpPr txBox="1"/>
          <p:nvPr/>
        </p:nvSpPr>
        <p:spPr>
          <a:xfrm>
            <a:off x="732367" y="153458"/>
            <a:ext cx="10515600" cy="291306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lt-LT" sz="4400" noProof="0" dirty="0">
                <a:latin typeface="+mj-lt"/>
                <a:ea typeface="+mj-ea"/>
                <a:cs typeface="+mj-cs"/>
              </a:rPr>
              <a:t>3. Kokie vėjai yra būdingi miestuose? </a:t>
            </a:r>
          </a:p>
          <a:p>
            <a:pPr>
              <a:lnSpc>
                <a:spcPct val="90000"/>
              </a:lnSpc>
              <a:spcBef>
                <a:spcPct val="0"/>
              </a:spcBef>
              <a:spcAft>
                <a:spcPts val="600"/>
              </a:spcAft>
            </a:pPr>
            <a:endParaRPr lang="lt-LT" sz="4400" noProof="0" dirty="0">
              <a:latin typeface="+mj-lt"/>
              <a:ea typeface="+mj-ea"/>
              <a:cs typeface="+mj-cs"/>
            </a:endParaRPr>
          </a:p>
          <a:p>
            <a:pPr>
              <a:lnSpc>
                <a:spcPct val="90000"/>
              </a:lnSpc>
              <a:spcBef>
                <a:spcPct val="0"/>
              </a:spcBef>
              <a:spcAft>
                <a:spcPts val="600"/>
              </a:spcAft>
            </a:pPr>
            <a:endParaRPr lang="lt-LT" sz="4400" noProof="0" dirty="0">
              <a:latin typeface="+mj-lt"/>
              <a:ea typeface="+mj-ea"/>
              <a:cs typeface="+mj-cs"/>
            </a:endParaRPr>
          </a:p>
        </p:txBody>
      </p:sp>
      <p:graphicFrame>
        <p:nvGraphicFramePr>
          <p:cNvPr id="12" name="Turinio vietos rezervavimo ženklas 2">
            <a:extLst>
              <a:ext uri="{FF2B5EF4-FFF2-40B4-BE49-F238E27FC236}">
                <a16:creationId xmlns:a16="http://schemas.microsoft.com/office/drawing/2014/main" id="{0E10AA84-A00C-AB90-3A52-655BBCA881C8}"/>
              </a:ext>
            </a:extLst>
          </p:cNvPr>
          <p:cNvGraphicFramePr>
            <a:graphicFrameLocks noGrp="1"/>
          </p:cNvGraphicFramePr>
          <p:nvPr>
            <p:ph idx="1"/>
            <p:extLst>
              <p:ext uri="{D42A27DB-BD31-4B8C-83A1-F6EECF244321}">
                <p14:modId xmlns:p14="http://schemas.microsoft.com/office/powerpoint/2010/main" val="1919223087"/>
              </p:ext>
            </p:extLst>
          </p:nvPr>
        </p:nvGraphicFramePr>
        <p:xfrm>
          <a:off x="732367" y="1709209"/>
          <a:ext cx="10356851" cy="48487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51681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12921-CA40-C37A-ABB4-D066CF225284}"/>
            </a:ext>
          </a:extLst>
        </p:cNvPr>
        <p:cNvGrpSpPr/>
        <p:nvPr/>
      </p:nvGrpSpPr>
      <p:grpSpPr>
        <a:xfrm>
          <a:off x="0" y="0"/>
          <a:ext cx="0" cy="0"/>
          <a:chOff x="0" y="0"/>
          <a:chExt cx="0" cy="0"/>
        </a:xfrm>
      </p:grpSpPr>
      <p:sp>
        <p:nvSpPr>
          <p:cNvPr id="127" name="TextBox 126">
            <a:extLst>
              <a:ext uri="{FF2B5EF4-FFF2-40B4-BE49-F238E27FC236}">
                <a16:creationId xmlns:a16="http://schemas.microsoft.com/office/drawing/2014/main" id="{E8C0E16A-EFF7-58C8-C5C8-AA21CB7880D9}"/>
              </a:ext>
            </a:extLst>
          </p:cNvPr>
          <p:cNvSpPr txBox="1"/>
          <p:nvPr/>
        </p:nvSpPr>
        <p:spPr>
          <a:xfrm>
            <a:off x="838200" y="365125"/>
            <a:ext cx="10515600" cy="132556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lt-LT" sz="4400" noProof="0" dirty="0">
                <a:latin typeface="+mj-lt"/>
                <a:ea typeface="+mj-ea"/>
                <a:cs typeface="+mj-cs"/>
              </a:rPr>
              <a:t>4. Jei </a:t>
            </a:r>
            <a:r>
              <a:rPr lang="lt-LT" sz="4400" noProof="0" dirty="0" err="1">
                <a:latin typeface="+mj-lt"/>
                <a:ea typeface="+mj-ea"/>
                <a:cs typeface="+mj-cs"/>
              </a:rPr>
              <a:t>vejo</a:t>
            </a:r>
            <a:r>
              <a:rPr lang="lt-LT" sz="4400" noProof="0" dirty="0">
                <a:latin typeface="+mj-lt"/>
                <a:ea typeface="+mj-ea"/>
                <a:cs typeface="+mj-cs"/>
              </a:rPr>
              <a:t> greitis </a:t>
            </a:r>
            <a:r>
              <a:rPr lang="lt-LT" sz="4400" noProof="0" dirty="0" err="1">
                <a:latin typeface="+mj-lt"/>
                <a:ea typeface="+mj-ea"/>
                <a:cs typeface="+mj-cs"/>
              </a:rPr>
              <a:t>padideja</a:t>
            </a:r>
            <a:r>
              <a:rPr lang="lt-LT" sz="4400" noProof="0" dirty="0">
                <a:latin typeface="+mj-lt"/>
                <a:ea typeface="+mj-ea"/>
                <a:cs typeface="+mj-cs"/>
              </a:rPr>
              <a:t> 2 kartus, kiek kartų </a:t>
            </a:r>
            <a:r>
              <a:rPr lang="lt-LT" sz="4400" noProof="0" dirty="0" err="1">
                <a:latin typeface="+mj-lt"/>
                <a:ea typeface="+mj-ea"/>
                <a:cs typeface="+mj-cs"/>
              </a:rPr>
              <a:t>padideja</a:t>
            </a:r>
            <a:r>
              <a:rPr lang="lt-LT" sz="4400" noProof="0" dirty="0">
                <a:latin typeface="+mj-lt"/>
                <a:ea typeface="+mj-ea"/>
                <a:cs typeface="+mj-cs"/>
              </a:rPr>
              <a:t> </a:t>
            </a:r>
            <a:r>
              <a:rPr lang="lt-LT" sz="4400" noProof="0" dirty="0" err="1">
                <a:latin typeface="+mj-lt"/>
                <a:ea typeface="+mj-ea"/>
                <a:cs typeface="+mj-cs"/>
              </a:rPr>
              <a:t>vejo</a:t>
            </a:r>
            <a:r>
              <a:rPr lang="lt-LT" sz="4400" noProof="0" dirty="0">
                <a:latin typeface="+mj-lt"/>
                <a:ea typeface="+mj-ea"/>
                <a:cs typeface="+mj-cs"/>
              </a:rPr>
              <a:t> galia? </a:t>
            </a:r>
          </a:p>
        </p:txBody>
      </p:sp>
      <p:graphicFrame>
        <p:nvGraphicFramePr>
          <p:cNvPr id="12" name="Turinio vietos rezervavimo ženklas 2">
            <a:extLst>
              <a:ext uri="{FF2B5EF4-FFF2-40B4-BE49-F238E27FC236}">
                <a16:creationId xmlns:a16="http://schemas.microsoft.com/office/drawing/2014/main" id="{C2FF34CA-0E3C-0088-2F08-1B0647E2A2E2}"/>
              </a:ext>
            </a:extLst>
          </p:cNvPr>
          <p:cNvGraphicFramePr>
            <a:graphicFrameLocks noGrp="1"/>
          </p:cNvGraphicFramePr>
          <p:nvPr>
            <p:ph idx="1"/>
            <p:extLst>
              <p:ext uri="{D42A27DB-BD31-4B8C-83A1-F6EECF244321}">
                <p14:modId xmlns:p14="http://schemas.microsoft.com/office/powerpoint/2010/main" val="73213327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5589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46B60-418F-BD26-39B7-EBA33516744D}"/>
            </a:ext>
          </a:extLst>
        </p:cNvPr>
        <p:cNvGrpSpPr/>
        <p:nvPr/>
      </p:nvGrpSpPr>
      <p:grpSpPr>
        <a:xfrm>
          <a:off x="0" y="0"/>
          <a:ext cx="0" cy="0"/>
          <a:chOff x="0" y="0"/>
          <a:chExt cx="0" cy="0"/>
        </a:xfrm>
      </p:grpSpPr>
      <p:sp>
        <p:nvSpPr>
          <p:cNvPr id="127" name="TextBox 126">
            <a:extLst>
              <a:ext uri="{FF2B5EF4-FFF2-40B4-BE49-F238E27FC236}">
                <a16:creationId xmlns:a16="http://schemas.microsoft.com/office/drawing/2014/main" id="{892FBDB3-513A-1899-A26E-7DD22128CE21}"/>
              </a:ext>
            </a:extLst>
          </p:cNvPr>
          <p:cNvSpPr txBox="1"/>
          <p:nvPr/>
        </p:nvSpPr>
        <p:spPr>
          <a:xfrm>
            <a:off x="838200" y="557188"/>
            <a:ext cx="10515600" cy="1133499"/>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ctr">
              <a:lnSpc>
                <a:spcPct val="90000"/>
              </a:lnSpc>
              <a:spcBef>
                <a:spcPct val="0"/>
              </a:spcBef>
              <a:spcAft>
                <a:spcPts val="600"/>
              </a:spcAft>
            </a:pPr>
            <a:r>
              <a:rPr lang="lt-LT" sz="5200" kern="1200" noProof="0" dirty="0">
                <a:solidFill>
                  <a:schemeClr val="tx1"/>
                </a:solidFill>
                <a:latin typeface="+mj-lt"/>
                <a:ea typeface="+mj-ea"/>
                <a:cs typeface="+mj-cs"/>
              </a:rPr>
              <a:t>5. Kuo remiantis sukurta </a:t>
            </a:r>
            <a:r>
              <a:rPr lang="lt-LT" sz="5200" kern="1200" noProof="0" dirty="0" err="1">
                <a:solidFill>
                  <a:schemeClr val="tx1"/>
                </a:solidFill>
                <a:latin typeface="+mj-lt"/>
                <a:ea typeface="+mj-ea"/>
                <a:cs typeface="+mj-cs"/>
              </a:rPr>
              <a:t>Boforto</a:t>
            </a:r>
            <a:r>
              <a:rPr lang="lt-LT" sz="5200" kern="1200" noProof="0" dirty="0">
                <a:solidFill>
                  <a:schemeClr val="tx1"/>
                </a:solidFill>
                <a:latin typeface="+mj-lt"/>
                <a:ea typeface="+mj-ea"/>
                <a:cs typeface="+mj-cs"/>
              </a:rPr>
              <a:t> skale? </a:t>
            </a:r>
          </a:p>
        </p:txBody>
      </p:sp>
      <p:graphicFrame>
        <p:nvGraphicFramePr>
          <p:cNvPr id="12" name="Turinio vietos rezervavimo ženklas 2">
            <a:extLst>
              <a:ext uri="{FF2B5EF4-FFF2-40B4-BE49-F238E27FC236}">
                <a16:creationId xmlns:a16="http://schemas.microsoft.com/office/drawing/2014/main" id="{D8380D95-8070-985C-ECAF-D624AB4DAA3C}"/>
              </a:ext>
            </a:extLst>
          </p:cNvPr>
          <p:cNvGraphicFramePr>
            <a:graphicFrameLocks noGrp="1"/>
          </p:cNvGraphicFramePr>
          <p:nvPr>
            <p:ph idx="1"/>
            <p:extLst>
              <p:ext uri="{D42A27DB-BD31-4B8C-83A1-F6EECF244321}">
                <p14:modId xmlns:p14="http://schemas.microsoft.com/office/powerpoint/2010/main" val="3390545741"/>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7447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5D101-DF00-4EC5-1C25-1CD3DF2FFEF6}"/>
            </a:ext>
          </a:extLst>
        </p:cNvPr>
        <p:cNvGrpSpPr/>
        <p:nvPr/>
      </p:nvGrpSpPr>
      <p:grpSpPr>
        <a:xfrm>
          <a:off x="0" y="0"/>
          <a:ext cx="0" cy="0"/>
          <a:chOff x="0" y="0"/>
          <a:chExt cx="0" cy="0"/>
        </a:xfrm>
      </p:grpSpPr>
      <p:sp>
        <p:nvSpPr>
          <p:cNvPr id="127" name="TextBox 126">
            <a:extLst>
              <a:ext uri="{FF2B5EF4-FFF2-40B4-BE49-F238E27FC236}">
                <a16:creationId xmlns:a16="http://schemas.microsoft.com/office/drawing/2014/main" id="{1E43EA34-6410-0C47-1862-888B04AE3136}"/>
              </a:ext>
            </a:extLst>
          </p:cNvPr>
          <p:cNvSpPr txBox="1"/>
          <p:nvPr/>
        </p:nvSpPr>
        <p:spPr>
          <a:xfrm>
            <a:off x="838200" y="556995"/>
            <a:ext cx="10515600" cy="1631109"/>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lt-LT" sz="3600" noProof="0" dirty="0">
                <a:latin typeface="+mj-lt"/>
                <a:ea typeface="+mj-ea"/>
                <a:cs typeface="+mj-cs"/>
              </a:rPr>
              <a:t>6. Koks</a:t>
            </a:r>
            <a:r>
              <a:rPr lang="lt-LT" sz="3600" kern="1200" noProof="0" dirty="0">
                <a:latin typeface="+mj-lt"/>
                <a:ea typeface="+mj-ea"/>
                <a:cs typeface="+mj-cs"/>
              </a:rPr>
              <a:t> vidutinis metinis </a:t>
            </a:r>
            <a:r>
              <a:rPr lang="lt-LT" sz="3600" kern="1200" noProof="0" dirty="0" err="1">
                <a:latin typeface="+mj-lt"/>
                <a:ea typeface="+mj-ea"/>
                <a:cs typeface="+mj-cs"/>
              </a:rPr>
              <a:t>vejo</a:t>
            </a:r>
            <a:r>
              <a:rPr lang="lt-LT" sz="3600" kern="1200" noProof="0" dirty="0">
                <a:latin typeface="+mj-lt"/>
                <a:ea typeface="+mj-ea"/>
                <a:cs typeface="+mj-cs"/>
              </a:rPr>
              <a:t> greitis Palangos </a:t>
            </a:r>
            <a:r>
              <a:rPr lang="lt-LT" sz="3600" kern="1200" noProof="0" dirty="0" err="1">
                <a:latin typeface="+mj-lt"/>
                <a:ea typeface="+mj-ea"/>
                <a:cs typeface="+mj-cs"/>
              </a:rPr>
              <a:t>pajuryje</a:t>
            </a:r>
            <a:r>
              <a:rPr lang="lt-LT" sz="3600" kern="1200" noProof="0" dirty="0">
                <a:latin typeface="+mj-lt"/>
                <a:ea typeface="+mj-ea"/>
                <a:cs typeface="+mj-cs"/>
              </a:rPr>
              <a:t>? </a:t>
            </a:r>
          </a:p>
          <a:p>
            <a:pPr>
              <a:lnSpc>
                <a:spcPct val="90000"/>
              </a:lnSpc>
              <a:spcBef>
                <a:spcPct val="0"/>
              </a:spcBef>
              <a:spcAft>
                <a:spcPts val="600"/>
              </a:spcAft>
            </a:pPr>
            <a:endParaRPr lang="lt-LT" sz="3600" kern="1200" noProof="0" dirty="0">
              <a:solidFill>
                <a:schemeClr val="tx1"/>
              </a:solidFill>
              <a:latin typeface="+mj-lt"/>
              <a:ea typeface="+mj-ea"/>
              <a:cs typeface="+mj-cs"/>
            </a:endParaRPr>
          </a:p>
          <a:p>
            <a:pPr>
              <a:lnSpc>
                <a:spcPct val="90000"/>
              </a:lnSpc>
              <a:spcBef>
                <a:spcPct val="0"/>
              </a:spcBef>
              <a:spcAft>
                <a:spcPts val="600"/>
              </a:spcAft>
            </a:pPr>
            <a:endParaRPr lang="lt-LT" sz="3600" kern="1200" noProof="0" dirty="0">
              <a:solidFill>
                <a:schemeClr val="tx1"/>
              </a:solidFill>
              <a:latin typeface="+mj-lt"/>
              <a:ea typeface="+mj-ea"/>
              <a:cs typeface="+mj-cs"/>
            </a:endParaRPr>
          </a:p>
        </p:txBody>
      </p:sp>
      <p:graphicFrame>
        <p:nvGraphicFramePr>
          <p:cNvPr id="12" name="Turinio vietos rezervavimo ženklas 2">
            <a:extLst>
              <a:ext uri="{FF2B5EF4-FFF2-40B4-BE49-F238E27FC236}">
                <a16:creationId xmlns:a16="http://schemas.microsoft.com/office/drawing/2014/main" id="{13A925E6-EAC8-23E9-BCF9-9906EBBFB763}"/>
              </a:ext>
            </a:extLst>
          </p:cNvPr>
          <p:cNvGraphicFramePr>
            <a:graphicFrameLocks noGrp="1"/>
          </p:cNvGraphicFramePr>
          <p:nvPr>
            <p:ph idx="1"/>
            <p:extLst>
              <p:ext uri="{D42A27DB-BD31-4B8C-83A1-F6EECF244321}">
                <p14:modId xmlns:p14="http://schemas.microsoft.com/office/powerpoint/2010/main" val="30401184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71938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132D1-41FD-F465-EE60-A8F14617E729}"/>
            </a:ext>
          </a:extLst>
        </p:cNvPr>
        <p:cNvGrpSpPr/>
        <p:nvPr/>
      </p:nvGrpSpPr>
      <p:grpSpPr>
        <a:xfrm>
          <a:off x="0" y="0"/>
          <a:ext cx="0" cy="0"/>
          <a:chOff x="0" y="0"/>
          <a:chExt cx="0" cy="0"/>
        </a:xfrm>
      </p:grpSpPr>
      <p:sp>
        <p:nvSpPr>
          <p:cNvPr id="127" name="TextBox 126">
            <a:extLst>
              <a:ext uri="{FF2B5EF4-FFF2-40B4-BE49-F238E27FC236}">
                <a16:creationId xmlns:a16="http://schemas.microsoft.com/office/drawing/2014/main" id="{55783885-C662-A8EA-E790-D01035D7ACE5}"/>
              </a:ext>
            </a:extLst>
          </p:cNvPr>
          <p:cNvSpPr txBox="1"/>
          <p:nvPr/>
        </p:nvSpPr>
        <p:spPr>
          <a:xfrm>
            <a:off x="838200" y="365125"/>
            <a:ext cx="10515600" cy="167481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lt-LT" sz="4100" noProof="0" dirty="0">
                <a:latin typeface="+mj-lt"/>
                <a:ea typeface="+mj-ea"/>
                <a:cs typeface="+mj-cs"/>
              </a:rPr>
              <a:t>7. Kuri pajūrio vieta turėtu </a:t>
            </a:r>
            <a:r>
              <a:rPr lang="lt-LT" sz="4100" noProof="0" dirty="0" err="1">
                <a:latin typeface="+mj-lt"/>
                <a:ea typeface="+mj-ea"/>
                <a:cs typeface="+mj-cs"/>
              </a:rPr>
              <a:t>pasižymeti</a:t>
            </a:r>
            <a:r>
              <a:rPr lang="lt-LT" sz="4100" noProof="0" dirty="0">
                <a:latin typeface="+mj-lt"/>
                <a:ea typeface="+mj-ea"/>
                <a:cs typeface="+mj-cs"/>
              </a:rPr>
              <a:t> MAŽIAUSIU vėjo greičiu? </a:t>
            </a:r>
          </a:p>
          <a:p>
            <a:pPr>
              <a:lnSpc>
                <a:spcPct val="90000"/>
              </a:lnSpc>
              <a:spcBef>
                <a:spcPct val="0"/>
              </a:spcBef>
              <a:spcAft>
                <a:spcPts val="600"/>
              </a:spcAft>
            </a:pPr>
            <a:endParaRPr lang="lt-LT" sz="4100" noProof="0" dirty="0">
              <a:latin typeface="+mj-lt"/>
              <a:ea typeface="+mj-ea"/>
              <a:cs typeface="+mj-cs"/>
            </a:endParaRPr>
          </a:p>
        </p:txBody>
      </p:sp>
      <p:graphicFrame>
        <p:nvGraphicFramePr>
          <p:cNvPr id="12" name="Turinio vietos rezervavimo ženklas 2">
            <a:extLst>
              <a:ext uri="{FF2B5EF4-FFF2-40B4-BE49-F238E27FC236}">
                <a16:creationId xmlns:a16="http://schemas.microsoft.com/office/drawing/2014/main" id="{B7494E32-6AFA-644F-FC92-5B1295C28C5E}"/>
              </a:ext>
            </a:extLst>
          </p:cNvPr>
          <p:cNvGraphicFramePr>
            <a:graphicFrameLocks noGrp="1"/>
          </p:cNvGraphicFramePr>
          <p:nvPr>
            <p:ph idx="1"/>
            <p:extLst>
              <p:ext uri="{D42A27DB-BD31-4B8C-83A1-F6EECF244321}">
                <p14:modId xmlns:p14="http://schemas.microsoft.com/office/powerpoint/2010/main" val="407074704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88811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53089-407A-E8E3-CD9F-41F9180947F8}"/>
            </a:ext>
          </a:extLst>
        </p:cNvPr>
        <p:cNvGrpSpPr/>
        <p:nvPr/>
      </p:nvGrpSpPr>
      <p:grpSpPr>
        <a:xfrm>
          <a:off x="0" y="0"/>
          <a:ext cx="0" cy="0"/>
          <a:chOff x="0" y="0"/>
          <a:chExt cx="0" cy="0"/>
        </a:xfrm>
      </p:grpSpPr>
      <p:sp>
        <p:nvSpPr>
          <p:cNvPr id="127" name="TextBox 126">
            <a:extLst>
              <a:ext uri="{FF2B5EF4-FFF2-40B4-BE49-F238E27FC236}">
                <a16:creationId xmlns:a16="http://schemas.microsoft.com/office/drawing/2014/main" id="{56D08E56-82DF-7B96-EB03-4BDEB473A882}"/>
              </a:ext>
            </a:extLst>
          </p:cNvPr>
          <p:cNvSpPr txBox="1"/>
          <p:nvPr/>
        </p:nvSpPr>
        <p:spPr>
          <a:xfrm>
            <a:off x="838200" y="661458"/>
            <a:ext cx="10515600" cy="1050396"/>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lt-LT" sz="4400" noProof="0" dirty="0">
                <a:latin typeface="+mj-lt"/>
                <a:ea typeface="+mj-ea"/>
                <a:cs typeface="+mj-cs"/>
              </a:rPr>
              <a:t>8. Kodėl kinta vėjo greičiai? </a:t>
            </a:r>
          </a:p>
          <a:p>
            <a:pPr>
              <a:lnSpc>
                <a:spcPct val="90000"/>
              </a:lnSpc>
              <a:spcBef>
                <a:spcPct val="0"/>
              </a:spcBef>
              <a:spcAft>
                <a:spcPts val="600"/>
              </a:spcAft>
            </a:pPr>
            <a:endParaRPr lang="lt-LT" sz="4400" noProof="0" dirty="0">
              <a:latin typeface="+mj-lt"/>
              <a:ea typeface="+mj-ea"/>
              <a:cs typeface="+mj-cs"/>
            </a:endParaRPr>
          </a:p>
        </p:txBody>
      </p:sp>
      <p:graphicFrame>
        <p:nvGraphicFramePr>
          <p:cNvPr id="12" name="Turinio vietos rezervavimo ženklas 2">
            <a:extLst>
              <a:ext uri="{FF2B5EF4-FFF2-40B4-BE49-F238E27FC236}">
                <a16:creationId xmlns:a16="http://schemas.microsoft.com/office/drawing/2014/main" id="{C59B5832-DF5A-AAE8-9A45-CF27B998F027}"/>
              </a:ext>
            </a:extLst>
          </p:cNvPr>
          <p:cNvGraphicFramePr>
            <a:graphicFrameLocks noGrp="1"/>
          </p:cNvGraphicFramePr>
          <p:nvPr>
            <p:ph idx="1"/>
            <p:extLst>
              <p:ext uri="{D42A27DB-BD31-4B8C-83A1-F6EECF244321}">
                <p14:modId xmlns:p14="http://schemas.microsoft.com/office/powerpoint/2010/main" val="356178928"/>
              </p:ext>
            </p:extLst>
          </p:nvPr>
        </p:nvGraphicFramePr>
        <p:xfrm>
          <a:off x="732367" y="1402292"/>
          <a:ext cx="10886016" cy="5018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770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9C342-F6A9-D2DD-8358-A8B81D9A08F4}"/>
            </a:ext>
          </a:extLst>
        </p:cNvPr>
        <p:cNvGrpSpPr/>
        <p:nvPr/>
      </p:nvGrpSpPr>
      <p:grpSpPr>
        <a:xfrm>
          <a:off x="0" y="0"/>
          <a:ext cx="0" cy="0"/>
          <a:chOff x="0" y="0"/>
          <a:chExt cx="0" cy="0"/>
        </a:xfrm>
      </p:grpSpPr>
      <p:sp>
        <p:nvSpPr>
          <p:cNvPr id="127" name="TextBox 126">
            <a:extLst>
              <a:ext uri="{FF2B5EF4-FFF2-40B4-BE49-F238E27FC236}">
                <a16:creationId xmlns:a16="http://schemas.microsoft.com/office/drawing/2014/main" id="{D081240D-9D63-DCF5-C224-09DFBF4093F0}"/>
              </a:ext>
            </a:extLst>
          </p:cNvPr>
          <p:cNvSpPr txBox="1"/>
          <p:nvPr/>
        </p:nvSpPr>
        <p:spPr>
          <a:xfrm>
            <a:off x="838200" y="365125"/>
            <a:ext cx="10515600" cy="132556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lt-LT" sz="4400" noProof="0" dirty="0">
                <a:latin typeface="+mj-lt"/>
                <a:ea typeface="+mj-ea"/>
                <a:cs typeface="+mj-cs"/>
              </a:rPr>
              <a:t>9. Koks kiekis Lietuvos energijos sudaro vėjo energetika? </a:t>
            </a:r>
          </a:p>
        </p:txBody>
      </p:sp>
      <p:graphicFrame>
        <p:nvGraphicFramePr>
          <p:cNvPr id="12" name="Turinio vietos rezervavimo ženklas 2">
            <a:extLst>
              <a:ext uri="{FF2B5EF4-FFF2-40B4-BE49-F238E27FC236}">
                <a16:creationId xmlns:a16="http://schemas.microsoft.com/office/drawing/2014/main" id="{28D9AE8C-B754-1037-2546-EFD48CD549EF}"/>
              </a:ext>
            </a:extLst>
          </p:cNvPr>
          <p:cNvGraphicFramePr>
            <a:graphicFrameLocks noGrp="1"/>
          </p:cNvGraphicFramePr>
          <p:nvPr>
            <p:ph idx="1"/>
            <p:extLst>
              <p:ext uri="{D42A27DB-BD31-4B8C-83A1-F6EECF244321}">
                <p14:modId xmlns:p14="http://schemas.microsoft.com/office/powerpoint/2010/main" val="115559050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4830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204F3-94BD-2B33-E9D6-09155119089F}"/>
            </a:ext>
          </a:extLst>
        </p:cNvPr>
        <p:cNvGrpSpPr/>
        <p:nvPr/>
      </p:nvGrpSpPr>
      <p:grpSpPr>
        <a:xfrm>
          <a:off x="0" y="0"/>
          <a:ext cx="0" cy="0"/>
          <a:chOff x="0" y="0"/>
          <a:chExt cx="0" cy="0"/>
        </a:xfrm>
      </p:grpSpPr>
      <p:sp>
        <p:nvSpPr>
          <p:cNvPr id="127" name="TextBox 126">
            <a:extLst>
              <a:ext uri="{FF2B5EF4-FFF2-40B4-BE49-F238E27FC236}">
                <a16:creationId xmlns:a16="http://schemas.microsoft.com/office/drawing/2014/main" id="{4BFF93E0-74AA-F1FE-4FE0-57C737B2B1F2}"/>
              </a:ext>
            </a:extLst>
          </p:cNvPr>
          <p:cNvSpPr txBox="1"/>
          <p:nvPr/>
        </p:nvSpPr>
        <p:spPr>
          <a:xfrm>
            <a:off x="838200" y="556995"/>
            <a:ext cx="10515600" cy="1133693"/>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lt-LT" sz="3300" noProof="0" dirty="0">
                <a:latin typeface="+mj-lt"/>
                <a:ea typeface="+mj-ea"/>
                <a:cs typeface="+mj-cs"/>
              </a:rPr>
              <a:t>10. Kodėl</a:t>
            </a:r>
            <a:r>
              <a:rPr lang="lt-LT" sz="3300" kern="1200" noProof="0" dirty="0">
                <a:latin typeface="+mj-lt"/>
                <a:ea typeface="+mj-ea"/>
                <a:cs typeface="+mj-cs"/>
              </a:rPr>
              <a:t> Klaipėdos kraštas yra ideali vieta vėjo energetikos plėtrai? </a:t>
            </a:r>
          </a:p>
          <a:p>
            <a:pPr>
              <a:lnSpc>
                <a:spcPct val="90000"/>
              </a:lnSpc>
              <a:spcBef>
                <a:spcPct val="0"/>
              </a:spcBef>
              <a:spcAft>
                <a:spcPts val="600"/>
              </a:spcAft>
            </a:pPr>
            <a:endParaRPr lang="lt-LT" sz="3300" kern="1200" noProof="0" dirty="0">
              <a:solidFill>
                <a:schemeClr val="tx1"/>
              </a:solidFill>
              <a:latin typeface="+mj-lt"/>
              <a:ea typeface="+mj-ea"/>
              <a:cs typeface="+mj-cs"/>
            </a:endParaRPr>
          </a:p>
        </p:txBody>
      </p:sp>
      <p:graphicFrame>
        <p:nvGraphicFramePr>
          <p:cNvPr id="12" name="Turinio vietos rezervavimo ženklas 2">
            <a:extLst>
              <a:ext uri="{FF2B5EF4-FFF2-40B4-BE49-F238E27FC236}">
                <a16:creationId xmlns:a16="http://schemas.microsoft.com/office/drawing/2014/main" id="{0E215EAE-D1F2-6E19-9F69-10A3FA1AB783}"/>
              </a:ext>
            </a:extLst>
          </p:cNvPr>
          <p:cNvGraphicFramePr>
            <a:graphicFrameLocks noGrp="1"/>
          </p:cNvGraphicFramePr>
          <p:nvPr>
            <p:ph idx="1"/>
            <p:extLst>
              <p:ext uri="{D42A27DB-BD31-4B8C-83A1-F6EECF244321}">
                <p14:modId xmlns:p14="http://schemas.microsoft.com/office/powerpoint/2010/main" val="165793966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0750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94CD488-28FF-3537-F1EA-228AA37F29E9}"/>
              </a:ext>
            </a:extLst>
          </p:cNvPr>
          <p:cNvSpPr>
            <a:spLocks noGrp="1"/>
          </p:cNvSpPr>
          <p:nvPr>
            <p:ph type="title"/>
          </p:nvPr>
        </p:nvSpPr>
        <p:spPr>
          <a:xfrm>
            <a:off x="6845755" y="2040221"/>
            <a:ext cx="4346950" cy="1667351"/>
          </a:xfrm>
          <a:noFill/>
        </p:spPr>
        <p:txBody>
          <a:bodyPr vert="horz" lIns="91440" tIns="45720" rIns="91440" bIns="45720" rtlCol="0" anchor="b">
            <a:normAutofit/>
          </a:bodyPr>
          <a:lstStyle/>
          <a:p>
            <a:r>
              <a:rPr lang="en-US" sz="7000" err="1"/>
              <a:t>Atsakymai</a:t>
            </a:r>
            <a:endParaRPr lang="en-US" sz="7000"/>
          </a:p>
        </p:txBody>
      </p:sp>
      <p:sp>
        <p:nvSpPr>
          <p:cNvPr id="4" name="Rectangle: Folded Corner 3">
            <a:extLst>
              <a:ext uri="{FF2B5EF4-FFF2-40B4-BE49-F238E27FC236}">
                <a16:creationId xmlns:a16="http://schemas.microsoft.com/office/drawing/2014/main" id="{F0C82E86-6C26-DCE2-8287-78F7ED35E3A0}"/>
              </a:ext>
            </a:extLst>
          </p:cNvPr>
          <p:cNvSpPr/>
          <p:nvPr/>
        </p:nvSpPr>
        <p:spPr>
          <a:xfrm>
            <a:off x="1243609" y="1358714"/>
            <a:ext cx="4348480" cy="4419600"/>
          </a:xfrm>
          <a:prstGeom prst="foldedCorner">
            <a:avLst/>
          </a:prstGeom>
          <a:solidFill>
            <a:srgbClr val="9DD5EF"/>
          </a:solidFill>
          <a:ln>
            <a:solidFill>
              <a:srgbClr val="9DD5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0BA353C4-0E73-9422-3E8B-C56791F0D2E0}"/>
              </a:ext>
            </a:extLst>
          </p:cNvPr>
          <p:cNvSpPr>
            <a:spLocks noGrp="1"/>
          </p:cNvSpPr>
          <p:nvPr>
            <p:ph idx="1"/>
          </p:nvPr>
        </p:nvSpPr>
        <p:spPr>
          <a:xfrm>
            <a:off x="1606274" y="1796045"/>
            <a:ext cx="3624922" cy="3542624"/>
          </a:xfrm>
          <a:noFill/>
        </p:spPr>
        <p:txBody>
          <a:bodyPr vert="horz" lIns="91440" tIns="45720" rIns="91440" bIns="45720" rtlCol="0" anchor="t">
            <a:normAutofit/>
          </a:bodyPr>
          <a:lstStyle/>
          <a:p>
            <a:pPr marL="0" indent="0">
              <a:buNone/>
            </a:pPr>
            <a:r>
              <a:rPr lang="en-US" sz="4400">
                <a:solidFill>
                  <a:schemeClr val="bg1"/>
                </a:solidFill>
              </a:rPr>
              <a:t>1-c, 2-b, 3-b, 4-c, 5-b, 6-b, 7-d, 8-b, 9-d, 10-b.</a:t>
            </a:r>
          </a:p>
        </p:txBody>
      </p:sp>
      <p:sp>
        <p:nvSpPr>
          <p:cNvPr id="6" name="Arrow: Curved Right 5">
            <a:extLst>
              <a:ext uri="{FF2B5EF4-FFF2-40B4-BE49-F238E27FC236}">
                <a16:creationId xmlns:a16="http://schemas.microsoft.com/office/drawing/2014/main" id="{E3704E23-5F41-F29B-7A03-3EE66EC08CCC}"/>
              </a:ext>
            </a:extLst>
          </p:cNvPr>
          <p:cNvSpPr/>
          <p:nvPr/>
        </p:nvSpPr>
        <p:spPr>
          <a:xfrm rot="-3480000">
            <a:off x="9535312" y="141640"/>
            <a:ext cx="1528957" cy="1312995"/>
          </a:xfrm>
          <a:prstGeom prst="curvedRightArrow">
            <a:avLst/>
          </a:prstGeom>
          <a:solidFill>
            <a:srgbClr val="B3E4A1"/>
          </a:solidFill>
          <a:ln>
            <a:solidFill>
              <a:srgbClr val="B3E4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Arrow: U-Turn 6">
            <a:extLst>
              <a:ext uri="{FF2B5EF4-FFF2-40B4-BE49-F238E27FC236}">
                <a16:creationId xmlns:a16="http://schemas.microsoft.com/office/drawing/2014/main" id="{151B31B7-7048-88C5-4118-D1736FF4B6A3}"/>
              </a:ext>
            </a:extLst>
          </p:cNvPr>
          <p:cNvSpPr/>
          <p:nvPr/>
        </p:nvSpPr>
        <p:spPr>
          <a:xfrm rot="19620000">
            <a:off x="-1127760" y="396240"/>
            <a:ext cx="2682240" cy="1706879"/>
          </a:xfrm>
          <a:prstGeom prst="uturnArrow">
            <a:avLst/>
          </a:prstGeom>
          <a:solidFill>
            <a:srgbClr val="B3E4A1"/>
          </a:solidFill>
          <a:ln>
            <a:solidFill>
              <a:srgbClr val="B3E4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loud 7">
            <a:extLst>
              <a:ext uri="{FF2B5EF4-FFF2-40B4-BE49-F238E27FC236}">
                <a16:creationId xmlns:a16="http://schemas.microsoft.com/office/drawing/2014/main" id="{B9C1C081-005F-7959-AB1F-0AE9F198C7E8}"/>
              </a:ext>
            </a:extLst>
          </p:cNvPr>
          <p:cNvSpPr/>
          <p:nvPr/>
        </p:nvSpPr>
        <p:spPr>
          <a:xfrm>
            <a:off x="9337040" y="5130800"/>
            <a:ext cx="1696720" cy="1076960"/>
          </a:xfrm>
          <a:prstGeom prst="cloud">
            <a:avLst/>
          </a:prstGeom>
          <a:solidFill>
            <a:srgbClr val="D0E8F8"/>
          </a:solidFill>
          <a:ln>
            <a:solidFill>
              <a:srgbClr val="D0E8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loud 9">
            <a:extLst>
              <a:ext uri="{FF2B5EF4-FFF2-40B4-BE49-F238E27FC236}">
                <a16:creationId xmlns:a16="http://schemas.microsoft.com/office/drawing/2014/main" id="{BE39E1C8-BF8F-1D6A-7A21-92B824A75789}"/>
              </a:ext>
            </a:extLst>
          </p:cNvPr>
          <p:cNvSpPr/>
          <p:nvPr/>
        </p:nvSpPr>
        <p:spPr>
          <a:xfrm>
            <a:off x="8839199" y="5455919"/>
            <a:ext cx="1696720" cy="1076960"/>
          </a:xfrm>
          <a:prstGeom prst="cloud">
            <a:avLst/>
          </a:prstGeom>
          <a:solidFill>
            <a:schemeClr val="tx2">
              <a:lumMod val="25000"/>
              <a:lumOff val="75000"/>
            </a:schemeClr>
          </a:solidFill>
          <a:ln>
            <a:solidFill>
              <a:srgbClr val="D0E8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3989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410F31-0214-9E66-3F53-3F69B2AFFD0F}"/>
              </a:ext>
            </a:extLst>
          </p:cNvPr>
          <p:cNvSpPr>
            <a:spLocks noGrp="1"/>
          </p:cNvSpPr>
          <p:nvPr>
            <p:ph type="title"/>
          </p:nvPr>
        </p:nvSpPr>
        <p:spPr>
          <a:xfrm>
            <a:off x="640080" y="325369"/>
            <a:ext cx="4368602" cy="1956841"/>
          </a:xfrm>
        </p:spPr>
        <p:txBody>
          <a:bodyPr anchor="b">
            <a:normAutofit/>
          </a:bodyPr>
          <a:lstStyle/>
          <a:p>
            <a:r>
              <a:rPr lang="en-US" sz="5400"/>
              <a:t>Uždavinys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169BA6F-AB53-DCCE-0E24-C76042F3A072}"/>
              </a:ext>
            </a:extLst>
          </p:cNvPr>
          <p:cNvSpPr>
            <a:spLocks noGrp="1"/>
          </p:cNvSpPr>
          <p:nvPr>
            <p:ph idx="1"/>
          </p:nvPr>
        </p:nvSpPr>
        <p:spPr>
          <a:xfrm>
            <a:off x="111760" y="2771648"/>
            <a:ext cx="4978400" cy="3649472"/>
          </a:xfrm>
        </p:spPr>
        <p:txBody>
          <a:bodyPr vert="horz" lIns="91440" tIns="45720" rIns="91440" bIns="45720" rtlCol="0">
            <a:normAutofit/>
          </a:bodyPr>
          <a:lstStyle/>
          <a:p>
            <a:pPr marL="0" indent="0" algn="just">
              <a:buNone/>
            </a:pPr>
            <a:r>
              <a:rPr lang="lt-LT" sz="2000" dirty="0">
                <a:ea typeface="+mn-lt"/>
                <a:cs typeface="+mn-lt"/>
              </a:rPr>
              <a:t>Atstumas tarp dviejų miestų yra 120 km. Pučia pastovus 10 km/h vėjas. Mašinos greitis yra 70 km/h.</a:t>
            </a:r>
            <a:endParaRPr lang="lt-LT" sz="2000" dirty="0"/>
          </a:p>
          <a:p>
            <a:pPr marL="0" indent="0" algn="just">
              <a:buNone/>
            </a:pPr>
            <a:endParaRPr lang="lt-LT" sz="2000" dirty="0">
              <a:ea typeface="+mn-lt"/>
              <a:cs typeface="+mn-lt"/>
            </a:endParaRPr>
          </a:p>
          <a:p>
            <a:pPr marL="457200" indent="-457200" algn="just">
              <a:buAutoNum type="arabicPeriod"/>
            </a:pPr>
            <a:r>
              <a:rPr lang="lt-LT" sz="2000" dirty="0">
                <a:ea typeface="+mn-lt"/>
                <a:cs typeface="+mn-lt"/>
              </a:rPr>
              <a:t>Kiek laiko užtruks kelionė pirmyn ir atgal (į vieną pusę pučiant vėjui į nugarą, o grįžtant – prieš vėją)?</a:t>
            </a:r>
            <a:endParaRPr lang="lt-LT" sz="2000" dirty="0"/>
          </a:p>
          <a:p>
            <a:pPr marL="0" indent="0" algn="just">
              <a:buNone/>
            </a:pPr>
            <a:r>
              <a:rPr lang="lt-LT" sz="2000" dirty="0">
                <a:ea typeface="+mn-lt"/>
                <a:cs typeface="+mn-lt"/>
              </a:rPr>
              <a:t>2.     Ar bendras kelionės laikas bus toks pat, koks būtų, jei vėjo visai nebūtų?</a:t>
            </a:r>
            <a:endParaRPr lang="lt-LT" sz="2000" dirty="0"/>
          </a:p>
          <a:p>
            <a:pPr marL="514350" indent="-514350">
              <a:buAutoNum type="arabicPeriod"/>
            </a:pPr>
            <a:endParaRPr lang="en-US" sz="2000" dirty="0"/>
          </a:p>
        </p:txBody>
      </p:sp>
      <p:pic>
        <p:nvPicPr>
          <p:cNvPr id="4" name="Picture 3" descr="Car on highway Images - Free Download on Magnific (formerly Freepik)">
            <a:extLst>
              <a:ext uri="{FF2B5EF4-FFF2-40B4-BE49-F238E27FC236}">
                <a16:creationId xmlns:a16="http://schemas.microsoft.com/office/drawing/2014/main" id="{723D4A5F-9B28-1861-BF91-C0B67E7564AB}"/>
              </a:ext>
            </a:extLst>
          </p:cNvPr>
          <p:cNvPicPr>
            <a:picLocks noChangeAspect="1"/>
          </p:cNvPicPr>
          <p:nvPr/>
        </p:nvPicPr>
        <p:blipFill>
          <a:blip r:embed="rId2"/>
          <a:srcRect r="33299"/>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43906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2D081-0D5E-0C11-5C17-1A811AFE21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687C6-897B-065B-2E21-8A6D19DFCDC3}"/>
              </a:ext>
            </a:extLst>
          </p:cNvPr>
          <p:cNvSpPr>
            <a:spLocks noGrp="1"/>
          </p:cNvSpPr>
          <p:nvPr>
            <p:ph type="title"/>
          </p:nvPr>
        </p:nvSpPr>
        <p:spPr>
          <a:xfrm>
            <a:off x="289112" y="-4669"/>
            <a:ext cx="10515600" cy="1325563"/>
          </a:xfrm>
        </p:spPr>
        <p:txBody>
          <a:bodyPr/>
          <a:lstStyle/>
          <a:p>
            <a:r>
              <a:rPr lang="en-US" b="1" err="1"/>
              <a:t>Sprendimas</a:t>
            </a:r>
            <a:endParaRPr lang="en-US" b="1"/>
          </a:p>
        </p:txBody>
      </p:sp>
      <p:sp>
        <p:nvSpPr>
          <p:cNvPr id="3" name="Content Placeholder 2">
            <a:extLst>
              <a:ext uri="{FF2B5EF4-FFF2-40B4-BE49-F238E27FC236}">
                <a16:creationId xmlns:a16="http://schemas.microsoft.com/office/drawing/2014/main" id="{2E7D8D03-F0C6-8C7F-1C92-8F9F5D1337F4}"/>
              </a:ext>
            </a:extLst>
          </p:cNvPr>
          <p:cNvSpPr>
            <a:spLocks noGrp="1"/>
          </p:cNvSpPr>
          <p:nvPr>
            <p:ph idx="1"/>
          </p:nvPr>
        </p:nvSpPr>
        <p:spPr>
          <a:xfrm>
            <a:off x="389965" y="1086036"/>
            <a:ext cx="11165540" cy="5651220"/>
          </a:xfrm>
        </p:spPr>
        <p:txBody>
          <a:bodyPr vert="horz" lIns="91440" tIns="45720" rIns="91440" bIns="45720" rtlCol="0" anchor="t">
            <a:normAutofit/>
          </a:bodyPr>
          <a:lstStyle/>
          <a:p>
            <a:pPr marL="0" indent="0">
              <a:buNone/>
            </a:pPr>
            <a:r>
              <a:rPr lang="lt-LT">
                <a:ea typeface="+mn-lt"/>
                <a:cs typeface="+mn-lt"/>
              </a:rPr>
              <a:t>Duota: s=120 km,  v₁=10 km/h, v₂= 70 km/h.</a:t>
            </a:r>
            <a:endParaRPr lang="lt-LT"/>
          </a:p>
          <a:p>
            <a:pPr marL="0" indent="0">
              <a:buNone/>
            </a:pPr>
            <a:r>
              <a:rPr lang="lt-LT">
                <a:ea typeface="+mn-lt"/>
                <a:cs typeface="+mn-lt"/>
              </a:rPr>
              <a:t>Rasti: t</a:t>
            </a:r>
          </a:p>
          <a:p>
            <a:pPr marL="0" indent="0">
              <a:buNone/>
            </a:pPr>
            <a:r>
              <a:rPr lang="lt-LT">
                <a:ea typeface="+mn-lt"/>
                <a:cs typeface="+mn-lt"/>
              </a:rPr>
              <a:t>t= s:v</a:t>
            </a:r>
          </a:p>
          <a:p>
            <a:pPr marL="0" indent="0">
              <a:buNone/>
            </a:pPr>
            <a:r>
              <a:rPr lang="lt-LT"/>
              <a:t>Pavėjui: v₃ =v₂+v₁, v₃ =70 km/h+10 km/h=80 km/h</a:t>
            </a:r>
          </a:p>
          <a:p>
            <a:pPr marL="0" indent="0">
              <a:buNone/>
            </a:pPr>
            <a:r>
              <a:rPr lang="lt-LT"/>
              <a:t>t₁=120 km:80 km/h=1,5 h</a:t>
            </a:r>
          </a:p>
          <a:p>
            <a:pPr marL="0" indent="0">
              <a:buNone/>
            </a:pPr>
            <a:r>
              <a:rPr lang="lt-LT"/>
              <a:t>Prieš vėją: v₄ =v₂-v₁=70 km/h-10 km/h=60 km/h</a:t>
            </a:r>
          </a:p>
          <a:p>
            <a:pPr marL="0" indent="0">
              <a:buNone/>
            </a:pPr>
            <a:r>
              <a:rPr lang="lt-LT"/>
              <a:t>t₂=120 km:60 km/h=2 h</a:t>
            </a:r>
          </a:p>
          <a:p>
            <a:pPr marL="0" indent="0">
              <a:buNone/>
            </a:pPr>
            <a:r>
              <a:rPr lang="lt-LT"/>
              <a:t>t=t₁+t₂=1,5 h+2 h=3,5 h</a:t>
            </a:r>
          </a:p>
          <a:p>
            <a:pPr marL="0" indent="0">
              <a:buNone/>
            </a:pPr>
            <a:r>
              <a:rPr lang="lt-LT"/>
              <a:t>Jei nebūtų vėjo:</a:t>
            </a:r>
          </a:p>
          <a:p>
            <a:pPr marL="0" indent="0">
              <a:buNone/>
            </a:pPr>
            <a:r>
              <a:rPr lang="lt-LT"/>
              <a:t>t₃= s:v₂=120 km:70 km/h=1,7 h</a:t>
            </a:r>
          </a:p>
          <a:p>
            <a:pPr marL="0" indent="0">
              <a:buNone/>
            </a:pPr>
            <a:r>
              <a:rPr lang="lt-LT"/>
              <a:t>t=1,7 h x2=3,4 h                          Ats.: </a:t>
            </a:r>
            <a:r>
              <a:rPr lang="lt-LT" i="1"/>
              <a:t>su vėju kelionė  trunka ilgiau</a:t>
            </a:r>
            <a:endParaRPr lang="lt-LT"/>
          </a:p>
          <a:p>
            <a:pPr marL="0" indent="0">
              <a:buNone/>
            </a:pPr>
            <a:endParaRPr lang="lt-LT"/>
          </a:p>
        </p:txBody>
      </p:sp>
      <p:sp>
        <p:nvSpPr>
          <p:cNvPr id="5" name="Diagonal Stripe 4">
            <a:extLst>
              <a:ext uri="{FF2B5EF4-FFF2-40B4-BE49-F238E27FC236}">
                <a16:creationId xmlns:a16="http://schemas.microsoft.com/office/drawing/2014/main" id="{4E574BAF-FD21-4030-1B89-1C66B1D5B392}"/>
              </a:ext>
            </a:extLst>
          </p:cNvPr>
          <p:cNvSpPr/>
          <p:nvPr/>
        </p:nvSpPr>
        <p:spPr>
          <a:xfrm rot="5400000">
            <a:off x="8223249" y="148168"/>
            <a:ext cx="4116916" cy="3841749"/>
          </a:xfrm>
          <a:prstGeom prst="diagStripe">
            <a:avLst/>
          </a:prstGeom>
          <a:solidFill>
            <a:srgbClr val="B3E4A1"/>
          </a:solidFill>
          <a:ln>
            <a:solidFill>
              <a:srgbClr val="B3E4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1303656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44DC49C-94F9-83E3-85E5-5489C19F2E42}"/>
              </a:ext>
            </a:extLst>
          </p:cNvPr>
          <p:cNvSpPr txBox="1"/>
          <p:nvPr/>
        </p:nvSpPr>
        <p:spPr>
          <a:xfrm>
            <a:off x="640080" y="325369"/>
            <a:ext cx="4368602" cy="1956841"/>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pPr>
            <a:r>
              <a:rPr lang="en-US" sz="5400" b="0" i="0" u="none" strike="noStrike" baseline="0">
                <a:latin typeface="+mj-lt"/>
                <a:ea typeface="+mj-ea"/>
                <a:cs typeface="+mj-cs"/>
              </a:rPr>
              <a:t>Uždavinys</a:t>
            </a:r>
            <a:endParaRPr lang="en-US" sz="5400">
              <a:latin typeface="+mj-lt"/>
              <a:ea typeface="+mj-ea"/>
              <a:cs typeface="+mj-cs"/>
            </a:endParaRPr>
          </a:p>
          <a:p>
            <a:pPr>
              <a:lnSpc>
                <a:spcPct val="90000"/>
              </a:lnSpc>
              <a:spcBef>
                <a:spcPct val="0"/>
              </a:spcBef>
              <a:spcAft>
                <a:spcPts val="600"/>
              </a:spcAft>
            </a:pPr>
            <a:endParaRPr lang="en-US" sz="5400">
              <a:latin typeface="+mj-lt"/>
              <a:ea typeface="+mj-ea"/>
              <a:cs typeface="+mj-cs"/>
            </a:endParaRP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052C184-A3BB-8E54-983D-B2F102EA29CF}"/>
              </a:ext>
            </a:extLst>
          </p:cNvPr>
          <p:cNvSpPr>
            <a:spLocks noGrp="1"/>
          </p:cNvSpPr>
          <p:nvPr>
            <p:ph idx="1"/>
          </p:nvPr>
        </p:nvSpPr>
        <p:spPr>
          <a:xfrm>
            <a:off x="255639" y="2790985"/>
            <a:ext cx="4753043" cy="3741646"/>
          </a:xfrm>
        </p:spPr>
        <p:txBody>
          <a:bodyPr vert="horz" lIns="91440" tIns="45720" rIns="91440" bIns="45720" rtlCol="0">
            <a:normAutofit/>
          </a:bodyPr>
          <a:lstStyle/>
          <a:p>
            <a:pPr marL="0" algn="just"/>
            <a:r>
              <a:rPr lang="lt-LT" sz="2000" noProof="0" dirty="0"/>
              <a:t>Stiprus vėjas stumia tuščią plastikinę dėžę asfaltu. Vėjas dėžę veikia 15 N jėga. Dėžės masė yra 2 kg, o trinties koeficientas tarp dėžės ir asfalto yra 0,3.</a:t>
            </a:r>
          </a:p>
          <a:p>
            <a:pPr marL="0" algn="just"/>
            <a:r>
              <a:rPr lang="lt-LT" sz="2000" noProof="0" dirty="0"/>
              <a:t>Apskaičiuokite trinties jėgą g = 10m/s².</a:t>
            </a:r>
          </a:p>
          <a:p>
            <a:pPr marL="0" algn="just"/>
            <a:r>
              <a:rPr lang="lt-LT" sz="2000" noProof="0" dirty="0"/>
              <a:t>Ar vėjas pajudins dėžę iš vietos?</a:t>
            </a:r>
          </a:p>
          <a:p>
            <a:pPr marL="0"/>
            <a:endParaRPr lang="en-US" sz="2000" dirty="0"/>
          </a:p>
        </p:txBody>
      </p:sp>
      <p:pic>
        <p:nvPicPr>
          <p:cNvPr id="2" name="Picture 1" descr="Brown Cardboard Box on Gray Asphalt Road · Free Stock Photo">
            <a:extLst>
              <a:ext uri="{FF2B5EF4-FFF2-40B4-BE49-F238E27FC236}">
                <a16:creationId xmlns:a16="http://schemas.microsoft.com/office/drawing/2014/main" id="{231D49B5-3A7D-A024-E15B-11435404A03E}"/>
              </a:ext>
            </a:extLst>
          </p:cNvPr>
          <p:cNvPicPr>
            <a:picLocks noChangeAspect="1"/>
          </p:cNvPicPr>
          <p:nvPr/>
        </p:nvPicPr>
        <p:blipFill>
          <a:blip r:embed="rId2"/>
          <a:srcRect l="13198" r="19849"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6546257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8FF08-0980-09F9-90C3-DA1376E348D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323BCB-3F85-692C-3D8E-6A7BF2C84E32}"/>
              </a:ext>
            </a:extLst>
          </p:cNvPr>
          <p:cNvSpPr>
            <a:spLocks noGrp="1"/>
          </p:cNvSpPr>
          <p:nvPr>
            <p:ph idx="1"/>
          </p:nvPr>
        </p:nvSpPr>
        <p:spPr>
          <a:xfrm>
            <a:off x="401172" y="1244786"/>
            <a:ext cx="9469716" cy="5189911"/>
          </a:xfrm>
        </p:spPr>
        <p:txBody>
          <a:bodyPr vert="horz" lIns="91440" tIns="45720" rIns="91440" bIns="45720" rtlCol="0" anchor="t">
            <a:noAutofit/>
          </a:bodyPr>
          <a:lstStyle/>
          <a:p>
            <a:pPr marL="0" indent="0">
              <a:buNone/>
            </a:pPr>
            <a:r>
              <a:rPr lang="lt-LT">
                <a:ea typeface="+mn-lt"/>
                <a:cs typeface="+mn-lt"/>
              </a:rPr>
              <a:t>Duota: F=15 N, m=2 kg, g=10m/s², µ=0,3</a:t>
            </a:r>
          </a:p>
          <a:p>
            <a:pPr marL="0" indent="0">
              <a:buNone/>
            </a:pPr>
            <a:r>
              <a:rPr lang="lt-LT">
                <a:ea typeface="+mn-lt"/>
                <a:cs typeface="+mn-lt"/>
              </a:rPr>
              <a:t>Rasti: F₁</a:t>
            </a:r>
          </a:p>
          <a:p>
            <a:pPr marL="0" indent="0">
              <a:buNone/>
            </a:pPr>
            <a:endParaRPr lang="lt-LT">
              <a:ea typeface="+mn-lt"/>
              <a:cs typeface="+mn-lt"/>
            </a:endParaRPr>
          </a:p>
          <a:p>
            <a:pPr marL="0" indent="0">
              <a:buNone/>
            </a:pPr>
            <a:r>
              <a:rPr lang="lt-LT">
                <a:ea typeface="+mn-lt"/>
                <a:cs typeface="+mn-lt"/>
              </a:rPr>
              <a:t>P = mg = 2 kg •10m/s²= 20 N.</a:t>
            </a:r>
            <a:endParaRPr lang="lt-LT"/>
          </a:p>
          <a:p>
            <a:pPr marL="0" indent="0">
              <a:buNone/>
            </a:pPr>
            <a:r>
              <a:rPr lang="lt-LT">
                <a:ea typeface="+mn-lt"/>
                <a:cs typeface="+mn-lt"/>
              </a:rPr>
              <a:t>F₁= µ P = 0,3•20 N = 6N.</a:t>
            </a:r>
            <a:endParaRPr lang="lt-LT"/>
          </a:p>
          <a:p>
            <a:pPr marL="0" indent="0">
              <a:buNone/>
            </a:pPr>
            <a:endParaRPr lang="lt-LT">
              <a:ea typeface="+mn-lt"/>
              <a:cs typeface="+mn-lt"/>
            </a:endParaRPr>
          </a:p>
          <a:p>
            <a:pPr marL="0" indent="0">
              <a:buNone/>
            </a:pPr>
            <a:r>
              <a:rPr lang="lt-LT">
                <a:ea typeface="+mn-lt"/>
                <a:cs typeface="+mn-lt"/>
              </a:rPr>
              <a:t>Vėjo jėga 15 N yra didesnė už maksimalią trinties jėgą 6 N</a:t>
            </a:r>
            <a:endParaRPr lang="lt-LT"/>
          </a:p>
          <a:p>
            <a:pPr marL="0" indent="0">
              <a:buNone/>
            </a:pPr>
            <a:endParaRPr lang="lt-LT">
              <a:ea typeface="+mn-lt"/>
              <a:cs typeface="+mn-lt"/>
            </a:endParaRPr>
          </a:p>
          <a:p>
            <a:pPr marL="0" indent="0">
              <a:buNone/>
            </a:pPr>
            <a:r>
              <a:rPr lang="lt-LT" b="1">
                <a:ea typeface="+mn-lt"/>
                <a:cs typeface="+mn-lt"/>
              </a:rPr>
              <a:t>Atsakymas:</a:t>
            </a:r>
            <a:r>
              <a:rPr lang="lt-LT">
                <a:ea typeface="+mn-lt"/>
                <a:cs typeface="+mn-lt"/>
              </a:rPr>
              <a:t> Taip, vėjas pajudins dėžę, nes 15 N &gt; 6 N. Atstojamoji jėga bus 9 N.</a:t>
            </a:r>
            <a:endParaRPr lang="lt-LT"/>
          </a:p>
          <a:p>
            <a:endParaRPr lang="en-US"/>
          </a:p>
        </p:txBody>
      </p:sp>
      <p:sp>
        <p:nvSpPr>
          <p:cNvPr id="2" name="TextBox 1">
            <a:extLst>
              <a:ext uri="{FF2B5EF4-FFF2-40B4-BE49-F238E27FC236}">
                <a16:creationId xmlns:a16="http://schemas.microsoft.com/office/drawing/2014/main" id="{9BB79084-CF81-A061-0126-FBF0AD33048B}"/>
              </a:ext>
            </a:extLst>
          </p:cNvPr>
          <p:cNvSpPr txBox="1"/>
          <p:nvPr/>
        </p:nvSpPr>
        <p:spPr>
          <a:xfrm>
            <a:off x="246529" y="201706"/>
            <a:ext cx="6096000"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i="0" u="none" strike="noStrike" baseline="0" err="1">
                <a:solidFill>
                  <a:srgbClr val="000000"/>
                </a:solidFill>
                <a:latin typeface="Aptos Display"/>
              </a:rPr>
              <a:t>Sprendimas</a:t>
            </a:r>
            <a:endParaRPr lang="en-US" b="1" err="1"/>
          </a:p>
          <a:p>
            <a:pPr algn="ctr"/>
            <a:endParaRPr lang="en-US"/>
          </a:p>
        </p:txBody>
      </p:sp>
      <p:sp>
        <p:nvSpPr>
          <p:cNvPr id="4" name="Diagonal Stripe 3">
            <a:extLst>
              <a:ext uri="{FF2B5EF4-FFF2-40B4-BE49-F238E27FC236}">
                <a16:creationId xmlns:a16="http://schemas.microsoft.com/office/drawing/2014/main" id="{9F249380-8CA2-302F-9598-0F4F91A1D4F3}"/>
              </a:ext>
            </a:extLst>
          </p:cNvPr>
          <p:cNvSpPr/>
          <p:nvPr/>
        </p:nvSpPr>
        <p:spPr>
          <a:xfrm rot="5400000">
            <a:off x="7768167" y="-74085"/>
            <a:ext cx="4349749" cy="4508500"/>
          </a:xfrm>
          <a:prstGeom prst="diagStripe">
            <a:avLst/>
          </a:prstGeom>
          <a:solidFill>
            <a:srgbClr val="9DD5EF"/>
          </a:solidFill>
          <a:ln>
            <a:solidFill>
              <a:srgbClr val="9DD5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560283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923DFC2-B57C-6B3F-89ED-FEE6B1EC9002}"/>
              </a:ext>
            </a:extLst>
          </p:cNvPr>
          <p:cNvSpPr>
            <a:spLocks noGrp="1"/>
          </p:cNvSpPr>
          <p:nvPr>
            <p:ph type="title"/>
          </p:nvPr>
        </p:nvSpPr>
        <p:spPr>
          <a:xfrm>
            <a:off x="401171" y="129151"/>
            <a:ext cx="10515600" cy="1325563"/>
          </a:xfrm>
        </p:spPr>
        <p:txBody>
          <a:bodyPr/>
          <a:lstStyle/>
          <a:p>
            <a:r>
              <a:rPr lang="lt-LT" dirty="0"/>
              <a:t>Šaltiniai:</a:t>
            </a:r>
          </a:p>
        </p:txBody>
      </p:sp>
      <p:sp>
        <p:nvSpPr>
          <p:cNvPr id="3" name="Turinio vietos rezervavimo ženklas 2">
            <a:extLst>
              <a:ext uri="{FF2B5EF4-FFF2-40B4-BE49-F238E27FC236}">
                <a16:creationId xmlns:a16="http://schemas.microsoft.com/office/drawing/2014/main" id="{BEA17B12-0F0F-27C9-33B5-E045EB36B545}"/>
              </a:ext>
            </a:extLst>
          </p:cNvPr>
          <p:cNvSpPr>
            <a:spLocks noGrp="1"/>
          </p:cNvSpPr>
          <p:nvPr>
            <p:ph idx="1"/>
          </p:nvPr>
        </p:nvSpPr>
        <p:spPr>
          <a:xfrm>
            <a:off x="245806" y="1130571"/>
            <a:ext cx="11545023" cy="5520952"/>
          </a:xfrm>
        </p:spPr>
        <p:txBody>
          <a:bodyPr vert="horz" lIns="91440" tIns="45720" rIns="91440" bIns="45720" rtlCol="0" anchor="t">
            <a:normAutofit fontScale="77500" lnSpcReduction="20000"/>
          </a:bodyPr>
          <a:lstStyle/>
          <a:p>
            <a:r>
              <a:rPr lang="lt-LT" sz="2100" dirty="0">
                <a:latin typeface="Times New Roman"/>
                <a:ea typeface="+mn-lt"/>
                <a:cs typeface="Times New Roman"/>
              </a:rPr>
              <a:t>Spektras 8. Fizikos vadovėlis 8 klasei</a:t>
            </a:r>
            <a:endParaRPr lang="lt-LT" sz="2100" dirty="0">
              <a:ea typeface="+mn-lt"/>
              <a:cs typeface="+mn-lt"/>
            </a:endParaRPr>
          </a:p>
          <a:p>
            <a:r>
              <a:rPr lang="lt-LT" sz="2100" dirty="0">
                <a:ea typeface="+mn-lt"/>
                <a:cs typeface="+mn-lt"/>
                <a:hlinkClick r:id="rId2"/>
              </a:rPr>
              <a:t>https://www.meteo.lt/app/uploads/2024/10/Klimato-Atlasas.pdf</a:t>
            </a:r>
            <a:endParaRPr lang="lt-LT" sz="2100" dirty="0"/>
          </a:p>
          <a:p>
            <a:r>
              <a:rPr lang="lt-LT" sz="2100" dirty="0">
                <a:ea typeface="+mn-lt"/>
                <a:cs typeface="+mn-lt"/>
                <a:hlinkClick r:id="rId3"/>
              </a:rPr>
              <a:t>https://www.lmnsc.lt/uplfiles/3_mokomes_gamtoje_ir_is_gamtos_1_dalis_56_kl_rvf3.pdf</a:t>
            </a:r>
            <a:endParaRPr lang="lt-LT" sz="2100" dirty="0">
              <a:ea typeface="+mn-lt"/>
              <a:cs typeface="+mn-lt"/>
            </a:endParaRPr>
          </a:p>
          <a:p>
            <a:r>
              <a:rPr lang="lt-LT" sz="2100" dirty="0">
                <a:ea typeface="+mn-lt"/>
                <a:cs typeface="+mn-lt"/>
                <a:hlinkClick r:id="rId4"/>
              </a:rPr>
              <a:t>https://www.vle.lt/straipsnis/vejas/</a:t>
            </a:r>
            <a:endParaRPr lang="lt-LT" sz="2100" dirty="0"/>
          </a:p>
          <a:p>
            <a:r>
              <a:rPr lang="lt-LT" sz="2100" dirty="0">
                <a:ea typeface="+mn-lt"/>
                <a:cs typeface="+mn-lt"/>
                <a:hlinkClick r:id="rId5"/>
              </a:rPr>
              <a:t>https://www.vle.lt/straipsnis/lietuvos-klimatas/</a:t>
            </a:r>
            <a:endParaRPr lang="lt-LT" sz="2100" dirty="0"/>
          </a:p>
          <a:p>
            <a:r>
              <a:rPr lang="lt-LT" sz="2100" dirty="0">
                <a:ea typeface="+mn-lt"/>
                <a:cs typeface="+mn-lt"/>
                <a:hlinkClick r:id="rId6"/>
              </a:rPr>
              <a:t>https://www.vle.lt/straipsnis/anemometras/</a:t>
            </a:r>
            <a:endParaRPr lang="lt-LT" sz="2100" dirty="0"/>
          </a:p>
          <a:p>
            <a:r>
              <a:rPr lang="lt-LT" sz="2100" dirty="0">
                <a:ea typeface="+mn-lt"/>
                <a:cs typeface="+mn-lt"/>
                <a:hlinkClick r:id="rId7"/>
              </a:rPr>
              <a:t>https://lt.wikipedia.org/wiki/Vejo_greitis</a:t>
            </a:r>
            <a:endParaRPr lang="lt-LT" sz="2100" dirty="0"/>
          </a:p>
          <a:p>
            <a:r>
              <a:rPr lang="lt-LT" sz="2100" dirty="0">
                <a:cs typeface="Arial"/>
                <a:hlinkClick r:id="rId8"/>
              </a:rPr>
              <a:t>https://lt.wikipedia.org/wiki/Boforto_skale</a:t>
            </a:r>
            <a:endParaRPr lang="lt-LT" sz="2100" dirty="0">
              <a:cs typeface="Arial"/>
            </a:endParaRPr>
          </a:p>
          <a:p>
            <a:r>
              <a:rPr lang="lt-LT" sz="2100" dirty="0">
                <a:cs typeface="Arial"/>
                <a:hlinkClick r:id="rId9"/>
              </a:rPr>
              <a:t>https://archyvas.meteo.lt</a:t>
            </a:r>
            <a:endParaRPr lang="lt-LT" sz="2100" dirty="0">
              <a:cs typeface="Arial"/>
            </a:endParaRPr>
          </a:p>
          <a:p>
            <a:r>
              <a:rPr lang="lt-LT" sz="2100" dirty="0">
                <a:ea typeface="+mn-lt"/>
                <a:cs typeface="+mn-lt"/>
                <a:hlinkClick r:id="rId10"/>
              </a:rPr>
              <a:t>https://www.pajuris.info</a:t>
            </a:r>
            <a:endParaRPr lang="lt-LT" sz="2100" dirty="0">
              <a:cs typeface="Arial"/>
            </a:endParaRPr>
          </a:p>
          <a:p>
            <a:r>
              <a:rPr lang="lt-LT" sz="2100" dirty="0">
                <a:ea typeface="+mn-lt"/>
                <a:cs typeface="+mn-lt"/>
                <a:hlinkClick r:id="rId11"/>
              </a:rPr>
              <a:t>https://lt.gvda-instrument.com/info/introduction-and-application-of-anemometer-77625192.html</a:t>
            </a:r>
            <a:endParaRPr lang="lt-LT" sz="2100" dirty="0">
              <a:ea typeface="+mn-lt"/>
              <a:cs typeface="+mn-lt"/>
            </a:endParaRPr>
          </a:p>
          <a:p>
            <a:r>
              <a:rPr lang="lt-LT" sz="2100" u="sng" dirty="0">
                <a:hlinkClick r:id="rId12"/>
              </a:rPr>
              <a:t>https://www.merriam-webster.com/wordplay/7-words-names-for-different-types-of-wind</a:t>
            </a:r>
            <a:endParaRPr lang="lt-LT" sz="2100" dirty="0"/>
          </a:p>
          <a:p>
            <a:r>
              <a:rPr lang="lt-LT" sz="2100" u="sng" dirty="0">
                <a:hlinkClick r:id="rId13"/>
              </a:rPr>
              <a:t>https://tempest.earth/resources/what-causes-wind/</a:t>
            </a:r>
            <a:endParaRPr lang="lt-LT" sz="2100" dirty="0"/>
          </a:p>
          <a:p>
            <a:r>
              <a:rPr lang="lt-LT" sz="2100" u="sng" dirty="0">
                <a:hlinkClick r:id="rId14"/>
              </a:rPr>
              <a:t>https://www.rmets.org/metmatters/what-wind</a:t>
            </a:r>
            <a:endParaRPr lang="lt-LT" sz="2100" dirty="0"/>
          </a:p>
          <a:p>
            <a:r>
              <a:rPr lang="lt-LT" sz="2100" u="sng" dirty="0">
                <a:hlinkClick r:id="rId15"/>
              </a:rPr>
              <a:t>https://nathanaelchong.webflow.io/articles/archetypal-symbols-wind</a:t>
            </a:r>
            <a:endParaRPr lang="lt-LT" sz="2100" dirty="0"/>
          </a:p>
          <a:p>
            <a:r>
              <a:rPr lang="lt-LT" sz="2100" u="sng" dirty="0">
                <a:hlinkClick r:id="rId16"/>
              </a:rPr>
              <a:t>https://tv.lrytas.lt/zinios/lietuvos-diena/2023/10/07/news/galingas-vejas-neaplenke-ir-palangos-baltijos-juros-bangos-skalauja-kopas-28642413</a:t>
            </a:r>
            <a:endParaRPr lang="lt-LT" sz="2100" dirty="0"/>
          </a:p>
          <a:p>
            <a:r>
              <a:rPr lang="lt-LT" sz="2100" u="sng" dirty="0">
                <a:hlinkClick r:id="rId17"/>
              </a:rPr>
              <a:t>https://ve.lt/gyvenimas/pasitikti-selstancio-vejo-traukia-ant-palangos-tilto-video</a:t>
            </a:r>
            <a:endParaRPr lang="lt-LT" sz="2100" dirty="0"/>
          </a:p>
          <a:p>
            <a:endParaRPr lang="lt-LT" sz="2100" dirty="0">
              <a:cs typeface="Arial"/>
            </a:endParaRPr>
          </a:p>
          <a:p>
            <a:endParaRPr lang="lt-LT" sz="2100" dirty="0">
              <a:cs typeface="Arial"/>
            </a:endParaRPr>
          </a:p>
          <a:p>
            <a:endParaRPr lang="lt-LT" sz="1100" dirty="0">
              <a:latin typeface="Arial"/>
              <a:cs typeface="Arial"/>
            </a:endParaRPr>
          </a:p>
        </p:txBody>
      </p:sp>
      <p:pic>
        <p:nvPicPr>
          <p:cNvPr id="6" name="Paveikslėlis 5">
            <a:extLst>
              <a:ext uri="{FF2B5EF4-FFF2-40B4-BE49-F238E27FC236}">
                <a16:creationId xmlns:a16="http://schemas.microsoft.com/office/drawing/2014/main" id="{269031D3-1228-C481-D6C6-D8E1DB95DDDB}"/>
              </a:ext>
            </a:extLst>
          </p:cNvPr>
          <p:cNvPicPr>
            <a:picLocks noChangeAspect="1"/>
          </p:cNvPicPr>
          <p:nvPr/>
        </p:nvPicPr>
        <p:blipFill>
          <a:blip r:embed="rId18"/>
          <a:stretch>
            <a:fillRect/>
          </a:stretch>
        </p:blipFill>
        <p:spPr>
          <a:xfrm>
            <a:off x="9343834" y="0"/>
            <a:ext cx="2848166" cy="2290916"/>
          </a:xfrm>
          <a:prstGeom prst="rect">
            <a:avLst/>
          </a:prstGeom>
        </p:spPr>
      </p:pic>
    </p:spTree>
    <p:extLst>
      <p:ext uri="{BB962C8B-B14F-4D97-AF65-F5344CB8AC3E}">
        <p14:creationId xmlns:p14="http://schemas.microsoft.com/office/powerpoint/2010/main" val="28923762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dvancements in wind turbine technology in the US - REGlobal - Tech Talk">
            <a:extLst>
              <a:ext uri="{FF2B5EF4-FFF2-40B4-BE49-F238E27FC236}">
                <a16:creationId xmlns:a16="http://schemas.microsoft.com/office/drawing/2014/main" id="{56162134-6B35-63A0-2D99-769394EC01A1}"/>
              </a:ext>
            </a:extLst>
          </p:cNvPr>
          <p:cNvPicPr>
            <a:picLocks noGrp="1" noChangeAspect="1"/>
          </p:cNvPicPr>
          <p:nvPr>
            <p:ph idx="1"/>
          </p:nvPr>
        </p:nvPicPr>
        <p:blipFill>
          <a:blip r:embed="rId2"/>
          <a:srcRect t="27369" b="5717"/>
          <a:stretch>
            <a:fillRect/>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p:nvSpPr>
          <p:cNvPr id="2" name="Title 1">
            <a:extLst>
              <a:ext uri="{FF2B5EF4-FFF2-40B4-BE49-F238E27FC236}">
                <a16:creationId xmlns:a16="http://schemas.microsoft.com/office/drawing/2014/main" id="{36D8C490-EBB8-DAE4-2FF8-859FE9395849}"/>
              </a:ext>
            </a:extLst>
          </p:cNvPr>
          <p:cNvSpPr>
            <a:spLocks noGrp="1"/>
          </p:cNvSpPr>
          <p:nvPr>
            <p:ph type="title"/>
          </p:nvPr>
        </p:nvSpPr>
        <p:spPr>
          <a:xfrm>
            <a:off x="179249" y="5746071"/>
            <a:ext cx="11655883" cy="852260"/>
          </a:xfrm>
        </p:spPr>
        <p:txBody>
          <a:bodyPr vert="horz" lIns="91440" tIns="45720" rIns="91440" bIns="45720" rtlCol="0" anchor="ctr">
            <a:normAutofit/>
          </a:bodyPr>
          <a:lstStyle/>
          <a:p>
            <a:pPr algn="ctr"/>
            <a:r>
              <a:rPr lang="lt-LT" sz="4500" noProof="0" dirty="0"/>
              <a:t>Ačiū už dėmesį!</a:t>
            </a:r>
            <a:endParaRPr lang="lt-LT" noProof="0" dirty="0"/>
          </a:p>
        </p:txBody>
      </p:sp>
    </p:spTree>
    <p:extLst>
      <p:ext uri="{BB962C8B-B14F-4D97-AF65-F5344CB8AC3E}">
        <p14:creationId xmlns:p14="http://schemas.microsoft.com/office/powerpoint/2010/main" val="4258563478"/>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TotalTime>
  <Words>3002</Words>
  <Application>Microsoft Office PowerPoint</Application>
  <PresentationFormat>Plačiaekranė</PresentationFormat>
  <Paragraphs>460</Paragraphs>
  <Slides>41</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41</vt:i4>
      </vt:variant>
    </vt:vector>
  </HeadingPairs>
  <TitlesOfParts>
    <vt:vector size="47" baseType="lpstr">
      <vt:lpstr>Aptos</vt:lpstr>
      <vt:lpstr>Aptos Display</vt:lpstr>
      <vt:lpstr>Arial</vt:lpstr>
      <vt:lpstr>Calibri</vt:lpstr>
      <vt:lpstr>Times New Roman</vt:lpstr>
      <vt:lpstr>Office tema</vt:lpstr>
      <vt:lpstr>„PowerPoint“ pateiktis</vt:lpstr>
      <vt:lpstr>„PowerPoint“ pateiktis</vt:lpstr>
      <vt:lpstr>„PowerPoint“ pateiktis</vt:lpstr>
      <vt:lpstr>„PowerPoint“ pateiktis</vt:lpstr>
      <vt:lpstr>Vėjo svyravimai Lietuvoje</vt:lpstr>
      <vt:lpstr>„PowerPoint“ pateiktis</vt:lpstr>
      <vt:lpstr>„PowerPoint“ pateiktis</vt:lpstr>
      <vt:lpstr>„PowerPoint“ pateiktis</vt:lpstr>
      <vt:lpstr>Tyrimas: Vėjo greičio matavimas </vt:lpstr>
      <vt:lpstr>„PowerPoint“ pateiktis</vt:lpstr>
      <vt:lpstr>Matavimų rezultatai:</vt:lpstr>
      <vt:lpstr>Išvados</vt:lpstr>
      <vt:lpstr>Praktinis tyrimas: dirbtinio vėjo jėgos matavimai</vt:lpstr>
      <vt:lpstr>„PowerPoint“ pateiktis</vt:lpstr>
      <vt:lpstr>„PowerPoint“ pateiktis</vt:lpstr>
      <vt:lpstr>Išvados:</vt:lpstr>
      <vt:lpstr>Tyrimas: Plaukų džiovintuvo oro srauto jėgos nustatymas </vt:lpstr>
      <vt:lpstr>„PowerPoint“ pateiktis</vt:lpstr>
      <vt:lpstr>„PowerPoint“ pateiktis</vt:lpstr>
      <vt:lpstr>„PowerPoint“ pateiktis</vt:lpstr>
      <vt:lpstr>Išvados:</vt:lpstr>
      <vt:lpstr>Savo gamybos  anemometras</vt:lpstr>
      <vt:lpstr>„PowerPoint“ pateiktis</vt:lpstr>
      <vt:lpstr>Testas </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Atsakymai</vt:lpstr>
      <vt:lpstr>Uždavinys</vt:lpstr>
      <vt:lpstr>Sprendimas</vt:lpstr>
      <vt:lpstr>„PowerPoint“ pateiktis</vt:lpstr>
      <vt:lpstr>„PowerPoint“ pateiktis</vt:lpstr>
      <vt:lpstr>Šaltiniai:</vt:lpstr>
      <vt:lpstr>Ačiū už dėmesį!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"Vėjo greičio svyravimai ir jų fizikinė interpretacija"</dc:title>
  <dc:creator>Mokytojas</dc:creator>
  <cp:lastModifiedBy>SAULĖ PAULIKIENĖ</cp:lastModifiedBy>
  <cp:revision>347</cp:revision>
  <dcterms:created xsi:type="dcterms:W3CDTF">2026-04-24T06:25:42Z</dcterms:created>
  <dcterms:modified xsi:type="dcterms:W3CDTF">2026-05-09T16:40:00Z</dcterms:modified>
</cp:coreProperties>
</file>