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8288000" cy="10287000"/>
  <p:notesSz cx="6858000" cy="9144000"/>
  <p:embeddedFontLst>
    <p:embeddedFont>
      <p:font typeface="Times New Roman Bold" charset="1" panose="02020803070505020304"/>
      <p:regular r:id="rId36"/>
    </p:embeddedFont>
    <p:embeddedFont>
      <p:font typeface="Times New Roman" charset="1" panose="02020603050405020304"/>
      <p:regular r:id="rId37"/>
    </p:embeddedFont>
    <p:embeddedFont>
      <p:font typeface="Open Sans" charset="1" panose="020B0606030504020204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20.jpeg" Type="http://schemas.openxmlformats.org/officeDocument/2006/relationships/image"/><Relationship Id="rId17" Target="../media/image2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22.png" Type="http://schemas.openxmlformats.org/officeDocument/2006/relationships/image"/><Relationship Id="rId19" Target="../media/image23.png" Type="http://schemas.openxmlformats.org/officeDocument/2006/relationships/image"/><Relationship Id="rId2" Target="../media/image1.png" Type="http://schemas.openxmlformats.org/officeDocument/2006/relationships/image"/><Relationship Id="rId20" Target="../media/image24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25.png" Type="http://schemas.openxmlformats.org/officeDocument/2006/relationships/image"/><Relationship Id="rId17" Target="../media/image26.png" Type="http://schemas.openxmlformats.org/officeDocument/2006/relationships/image"/><Relationship Id="rId18" Target="../media/image27.png" Type="http://schemas.openxmlformats.org/officeDocument/2006/relationships/image"/><Relationship Id="rId19" Target="../media/image28.svg" Type="http://schemas.openxmlformats.org/officeDocument/2006/relationships/image"/><Relationship Id="rId2" Target="../media/image1.png" Type="http://schemas.openxmlformats.org/officeDocument/2006/relationships/image"/><Relationship Id="rId20" Target="../media/image29.png" Type="http://schemas.openxmlformats.org/officeDocument/2006/relationships/image"/><Relationship Id="rId21" Target="../media/image30.svg" Type="http://schemas.openxmlformats.org/officeDocument/2006/relationships/image"/><Relationship Id="rId22" Target="../media/image3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svg" Type="http://schemas.openxmlformats.org/officeDocument/2006/relationships/image"/><Relationship Id="rId17" Target="../media/image3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36.jpeg" Type="http://schemas.openxmlformats.org/officeDocument/2006/relationships/image"/><Relationship Id="rId19" Target="../media/image37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38.png" Type="http://schemas.openxmlformats.org/officeDocument/2006/relationships/image"/><Relationship Id="rId15" Target="../media/image39.jpeg" Type="http://schemas.openxmlformats.org/officeDocument/2006/relationships/image"/><Relationship Id="rId16" Target="../media/image4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41.png" Type="http://schemas.openxmlformats.org/officeDocument/2006/relationships/image"/><Relationship Id="rId17" Target="../media/image42.png" Type="http://schemas.openxmlformats.org/officeDocument/2006/relationships/image"/><Relationship Id="rId18" Target="../media/image4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44.png" Type="http://schemas.openxmlformats.org/officeDocument/2006/relationships/image"/><Relationship Id="rId17" Target="../media/image45.png" Type="http://schemas.openxmlformats.org/officeDocument/2006/relationships/image"/><Relationship Id="rId18" Target="../media/image46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47.jpeg" Type="http://schemas.openxmlformats.org/officeDocument/2006/relationships/image"/><Relationship Id="rId19" Target="../media/image48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7.png" Type="http://schemas.openxmlformats.org/officeDocument/2006/relationships/image"/><Relationship Id="rId17" Target="../media/image18.svg" Type="http://schemas.openxmlformats.org/officeDocument/2006/relationships/image"/><Relationship Id="rId18" Target="../media/image49.png" Type="http://schemas.openxmlformats.org/officeDocument/2006/relationships/image"/><Relationship Id="rId19" Target="../media/image5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51.png" Type="http://schemas.openxmlformats.org/officeDocument/2006/relationships/image"/><Relationship Id="rId19" Target="../media/image52.png" Type="http://schemas.openxmlformats.org/officeDocument/2006/relationships/image"/><Relationship Id="rId2" Target="../media/image1.png" Type="http://schemas.openxmlformats.org/officeDocument/2006/relationships/image"/><Relationship Id="rId20" Target="../media/image53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54.jpeg" Type="http://schemas.openxmlformats.org/officeDocument/2006/relationships/image"/><Relationship Id="rId21" Target="../media/image55.jpe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56.png" Type="http://schemas.openxmlformats.org/officeDocument/2006/relationships/image"/><Relationship Id="rId17" Target="../media/image57.svg" Type="http://schemas.openxmlformats.org/officeDocument/2006/relationships/image"/><Relationship Id="rId18" Target="../media/image58.jpeg" Type="http://schemas.openxmlformats.org/officeDocument/2006/relationships/image"/><Relationship Id="rId19" Target="../media/image59.png" Type="http://schemas.openxmlformats.org/officeDocument/2006/relationships/image"/><Relationship Id="rId2" Target="../media/image1.png" Type="http://schemas.openxmlformats.org/officeDocument/2006/relationships/image"/><Relationship Id="rId20" Target="../media/image60.png" Type="http://schemas.openxmlformats.org/officeDocument/2006/relationships/image"/><Relationship Id="rId21" Target="../media/image61.png" Type="http://schemas.openxmlformats.org/officeDocument/2006/relationships/image"/><Relationship Id="rId22" Target="../media/image62.jpe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14" Target="../media/image12.svg" Type="http://schemas.openxmlformats.org/officeDocument/2006/relationships/image"/><Relationship Id="rId15" Target="../media/image13.png" Type="http://schemas.openxmlformats.org/officeDocument/2006/relationships/image"/><Relationship Id="rId16" Target="../media/image14.svg" Type="http://schemas.openxmlformats.org/officeDocument/2006/relationships/image"/><Relationship Id="rId17" Target="../media/image15.png" Type="http://schemas.openxmlformats.org/officeDocument/2006/relationships/image"/><Relationship Id="rId18" Target="../media/image16.svg" Type="http://schemas.openxmlformats.org/officeDocument/2006/relationships/image"/><Relationship Id="rId19" Target="../media/image17.png" Type="http://schemas.openxmlformats.org/officeDocument/2006/relationships/image"/><Relationship Id="rId2" Target="../media/image1.png" Type="http://schemas.openxmlformats.org/officeDocument/2006/relationships/image"/><Relationship Id="rId20" Target="../media/image18.svg" Type="http://schemas.openxmlformats.org/officeDocument/2006/relationships/image"/><Relationship Id="rId21" Target="https://imagine.gsfc.nasa.gov/science/objects/videos/pulsar_visualization.mp4" TargetMode="External" Type="http://schemas.openxmlformats.org/officeDocument/2006/relationships/hyperlink"/><Relationship Id="rId22" Target="../media/image63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imagine.gsfc.nasa.gov/science/objects/videos/pulsar_visualization.mp4" TargetMode="External" Type="http://schemas.openxmlformats.org/officeDocument/2006/relationships/hyperlink"/><Relationship Id="rId9" Target="../media/image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64.png" Type="http://schemas.openxmlformats.org/officeDocument/2006/relationships/image"/><Relationship Id="rId21" Target="../media/image65.png" Type="http://schemas.openxmlformats.org/officeDocument/2006/relationships/image"/><Relationship Id="rId22" Target="../media/image66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67.jpeg" Type="http://schemas.openxmlformats.org/officeDocument/2006/relationships/image"/><Relationship Id="rId21" Target="../media/image68.jpeg" Type="http://schemas.openxmlformats.org/officeDocument/2006/relationships/image"/><Relationship Id="rId22" Target="../media/image69.jpeg" Type="http://schemas.openxmlformats.org/officeDocument/2006/relationships/image"/><Relationship Id="rId23" Target="../media/image70.png" Type="http://schemas.openxmlformats.org/officeDocument/2006/relationships/image"/><Relationship Id="rId24" Target="../media/image71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27171" y="1407569"/>
            <a:ext cx="13845366" cy="5515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5"/>
              </a:lnSpc>
            </a:pPr>
            <a:r>
              <a:rPr lang="en-US" b="true" sz="125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EVOLIUCIJOS ETAPAI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5392218" y="7203169"/>
            <a:ext cx="7503564" cy="1343660"/>
            <a:chOff x="0" y="0"/>
            <a:chExt cx="10004753" cy="1791547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104775"/>
              <a:ext cx="9439453" cy="1896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40"/>
                </a:lnSpc>
              </a:pPr>
              <a:r>
                <a:rPr lang="en-US" sz="4100">
                  <a:solidFill>
                    <a:srgbClr val="3A2C3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Greta Vengraitytė </a:t>
              </a:r>
            </a:p>
            <a:p>
              <a:pPr algn="ctr">
                <a:lnSpc>
                  <a:spcPts val="5740"/>
                </a:lnSpc>
              </a:pPr>
              <a:r>
                <a:rPr lang="en-US" sz="4100">
                  <a:solidFill>
                    <a:srgbClr val="3A2C3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Ieva Statkevičiūtė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6490931" y="209126"/>
              <a:ext cx="3513822" cy="1145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b="true" sz="5000">
                  <a:solidFill>
                    <a:srgbClr val="3A2C3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8c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6920442" y="8737329"/>
            <a:ext cx="4110807" cy="1199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KTU inžinerijos licėjus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m.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28961" y="7678837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191094" y="3749106"/>
            <a:ext cx="10599594" cy="5397263"/>
          </a:xfrm>
          <a:custGeom>
            <a:avLst/>
            <a:gdLst/>
            <a:ahLst/>
            <a:cxnLst/>
            <a:rect r="r" b="b" t="t" l="l"/>
            <a:pathLst>
              <a:path h="5397263" w="10599594">
                <a:moveTo>
                  <a:pt x="0" y="0"/>
                </a:moveTo>
                <a:lnTo>
                  <a:pt x="10599595" y="0"/>
                </a:lnTo>
                <a:lnTo>
                  <a:pt x="10599595" y="5397263"/>
                </a:lnTo>
                <a:lnTo>
                  <a:pt x="0" y="539726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839" t="-8578" r="-4149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34122" y="638876"/>
            <a:ext cx="14619757" cy="3110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</a:pPr>
            <a:r>
              <a:rPr lang="en-US" sz="87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Kas yra žvaigždžių evoliucijos etapai?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4516" y="4763771"/>
            <a:ext cx="6896579" cy="2915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36"/>
              </a:lnSpc>
              <a:spcBef>
                <a:spcPct val="0"/>
              </a:spcBef>
            </a:pPr>
            <a:r>
              <a:rPr lang="en-US" sz="416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Žvaigždžių savybių (vidinės sandaros, cheminės sudėties, masės) </a:t>
            </a:r>
            <a:r>
              <a:rPr lang="en-US" b="true" sz="416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kitimas</a:t>
            </a:r>
            <a:r>
              <a:rPr lang="en-US" sz="416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žvaigždžių raidos metu.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1430429" y="7689873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1328521" y="-1650717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947387" y="286810"/>
            <a:ext cx="4856690" cy="4856690"/>
          </a:xfrm>
          <a:custGeom>
            <a:avLst/>
            <a:gdLst/>
            <a:ahLst/>
            <a:cxnLst/>
            <a:rect r="r" b="b" t="t" l="l"/>
            <a:pathLst>
              <a:path h="4856690" w="4856690">
                <a:moveTo>
                  <a:pt x="0" y="0"/>
                </a:moveTo>
                <a:lnTo>
                  <a:pt x="4856690" y="0"/>
                </a:lnTo>
                <a:lnTo>
                  <a:pt x="4856690" y="4856690"/>
                </a:lnTo>
                <a:lnTo>
                  <a:pt x="0" y="48566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75732" y="5331476"/>
            <a:ext cx="4488174" cy="4786743"/>
          </a:xfrm>
          <a:custGeom>
            <a:avLst/>
            <a:gdLst/>
            <a:ahLst/>
            <a:cxnLst/>
            <a:rect r="r" b="b" t="t" l="l"/>
            <a:pathLst>
              <a:path h="4786743" w="4488174">
                <a:moveTo>
                  <a:pt x="0" y="0"/>
                </a:moveTo>
                <a:lnTo>
                  <a:pt x="4488173" y="0"/>
                </a:lnTo>
                <a:lnTo>
                  <a:pt x="4488173" y="4786743"/>
                </a:lnTo>
                <a:lnTo>
                  <a:pt x="0" y="478674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1531" t="-1422" r="-1969" b="-1584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31950" y="1142733"/>
            <a:ext cx="10741450" cy="110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55"/>
              </a:lnSpc>
            </a:pPr>
            <a:r>
              <a:rPr lang="en-US" b="true" sz="8799" spc="32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Žvaigždėdara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8873" y="2898378"/>
            <a:ext cx="9031796" cy="4042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9582" indent="-414791" lvl="1">
              <a:lnSpc>
                <a:spcPts val="5379"/>
              </a:lnSpc>
              <a:buFont typeface="Arial"/>
              <a:buChar char="•"/>
            </a:pPr>
            <a:r>
              <a:rPr lang="en-US" b="true" sz="3842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Tarpžvaigždinėje erdvėje </a:t>
            </a:r>
            <a:r>
              <a:rPr lang="en-US" sz="384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esančios dujos, dulkės ir krūvį turinčios dalelės dėl tarpusavio gravitacijos susitelkia.</a:t>
            </a:r>
          </a:p>
          <a:p>
            <a:pPr algn="l" marL="829582" indent="-414791" lvl="1">
              <a:lnSpc>
                <a:spcPts val="5379"/>
              </a:lnSpc>
              <a:buFont typeface="Arial"/>
              <a:buChar char="•"/>
            </a:pPr>
            <a:r>
              <a:rPr lang="en-US" sz="384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Susidaro </a:t>
            </a:r>
            <a:r>
              <a:rPr lang="en-US" b="true" sz="3842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debesies formos</a:t>
            </a:r>
            <a:r>
              <a:rPr lang="en-US" sz="384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medžiagos sutankėjimai.</a:t>
            </a:r>
          </a:p>
          <a:p>
            <a:pPr algn="l">
              <a:lnSpc>
                <a:spcPts val="5379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865615" y="7107919"/>
            <a:ext cx="8657623" cy="1863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</a:t>
            </a: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arpžvaigždinė medžiaga</a:t>
            </a: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dujos, dulkės ir kosminiai spinduliai, pasklidę erdvėje tarp žvaigždžių.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05724" y="5143500"/>
            <a:ext cx="4924706" cy="4895588"/>
          </a:xfrm>
          <a:custGeom>
            <a:avLst/>
            <a:gdLst/>
            <a:ahLst/>
            <a:cxnLst/>
            <a:rect r="r" b="b" t="t" l="l"/>
            <a:pathLst>
              <a:path h="4895588" w="4924706">
                <a:moveTo>
                  <a:pt x="0" y="0"/>
                </a:moveTo>
                <a:lnTo>
                  <a:pt x="4924706" y="0"/>
                </a:lnTo>
                <a:lnTo>
                  <a:pt x="4924706" y="4895588"/>
                </a:lnTo>
                <a:lnTo>
                  <a:pt x="0" y="489558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307" t="0" r="-1307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31416" y="2875191"/>
            <a:ext cx="4595763" cy="5185628"/>
          </a:xfrm>
          <a:custGeom>
            <a:avLst/>
            <a:gdLst/>
            <a:ahLst/>
            <a:cxnLst/>
            <a:rect r="r" b="b" t="t" l="l"/>
            <a:pathLst>
              <a:path h="5185628" w="4595763">
                <a:moveTo>
                  <a:pt x="0" y="0"/>
                </a:moveTo>
                <a:lnTo>
                  <a:pt x="4595763" y="0"/>
                </a:lnTo>
                <a:lnTo>
                  <a:pt x="4595763" y="5185628"/>
                </a:lnTo>
                <a:lnTo>
                  <a:pt x="0" y="518562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105724" y="157887"/>
            <a:ext cx="4924706" cy="4726596"/>
          </a:xfrm>
          <a:custGeom>
            <a:avLst/>
            <a:gdLst/>
            <a:ahLst/>
            <a:cxnLst/>
            <a:rect r="r" b="b" t="t" l="l"/>
            <a:pathLst>
              <a:path h="4726596" w="4924706">
                <a:moveTo>
                  <a:pt x="0" y="0"/>
                </a:moveTo>
                <a:lnTo>
                  <a:pt x="4924706" y="0"/>
                </a:lnTo>
                <a:lnTo>
                  <a:pt x="4924706" y="4726597"/>
                </a:lnTo>
                <a:lnTo>
                  <a:pt x="0" y="472659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-20105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840608" y="819150"/>
            <a:ext cx="8313111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Žvaigždėdara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21523" y="3099772"/>
            <a:ext cx="6901724" cy="4961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0110" indent="-440055" lvl="1">
              <a:lnSpc>
                <a:spcPts val="5707"/>
              </a:lnSpc>
              <a:buFont typeface="Arial"/>
              <a:buChar char="•"/>
            </a:pPr>
            <a:r>
              <a:rPr lang="en-US" sz="407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-US" sz="407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idėjant masei debesis </a:t>
            </a:r>
            <a:r>
              <a:rPr lang="en-US" b="true" sz="4076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stipriau traukia</a:t>
            </a:r>
            <a:r>
              <a:rPr lang="en-US" sz="407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aplinkines daleles, kaista, greičiau sukasi.</a:t>
            </a:r>
          </a:p>
          <a:p>
            <a:pPr algn="l" marL="880110" indent="-440055" lvl="1">
              <a:lnSpc>
                <a:spcPts val="5707"/>
              </a:lnSpc>
              <a:buFont typeface="Arial"/>
              <a:buChar char="•"/>
            </a:pPr>
            <a:r>
              <a:rPr lang="en-US" sz="407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Susiformuoja diskas, o jo centre  – </a:t>
            </a:r>
            <a:r>
              <a:rPr lang="en-US" b="true" sz="4076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prožvaigždė</a:t>
            </a:r>
            <a:r>
              <a:rPr lang="en-US" sz="407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algn="l" marL="810630" indent="-405315" lvl="1">
              <a:lnSpc>
                <a:spcPts val="5256"/>
              </a:lnSpc>
              <a:buFont typeface="Arial"/>
              <a:buChar char="•"/>
            </a:pPr>
            <a:r>
              <a:rPr lang="en-US" sz="375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Pvz.: V883 </a:t>
            </a:r>
            <a:r>
              <a:rPr lang="en-US" b="true" sz="375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Orionis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1430429" y="7644576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30429" y="-427691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4" y="0"/>
                </a:lnTo>
                <a:lnTo>
                  <a:pt x="5618124" y="4206571"/>
                </a:lnTo>
                <a:lnTo>
                  <a:pt x="0" y="42065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1084406" y="-147567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46419" y="3490064"/>
            <a:ext cx="6742791" cy="6439365"/>
          </a:xfrm>
          <a:custGeom>
            <a:avLst/>
            <a:gdLst/>
            <a:ahLst/>
            <a:cxnLst/>
            <a:rect r="r" b="b" t="t" l="l"/>
            <a:pathLst>
              <a:path h="6439365" w="6742791">
                <a:moveTo>
                  <a:pt x="0" y="0"/>
                </a:moveTo>
                <a:lnTo>
                  <a:pt x="6742791" y="0"/>
                </a:lnTo>
                <a:lnTo>
                  <a:pt x="6742791" y="6439365"/>
                </a:lnTo>
                <a:lnTo>
                  <a:pt x="0" y="643936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78923" y="369702"/>
            <a:ext cx="4324525" cy="5656453"/>
          </a:xfrm>
          <a:custGeom>
            <a:avLst/>
            <a:gdLst/>
            <a:ahLst/>
            <a:cxnLst/>
            <a:rect r="r" b="b" t="t" l="l"/>
            <a:pathLst>
              <a:path h="5656453" w="4324525">
                <a:moveTo>
                  <a:pt x="0" y="0"/>
                </a:moveTo>
                <a:lnTo>
                  <a:pt x="4324525" y="0"/>
                </a:lnTo>
                <a:lnTo>
                  <a:pt x="4324525" y="5656453"/>
                </a:lnTo>
                <a:lnTo>
                  <a:pt x="0" y="5656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468" t="-8361" r="-48001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10800000">
            <a:off x="2958425" y="8281727"/>
            <a:ext cx="792945" cy="497844"/>
            <a:chOff x="0" y="0"/>
            <a:chExt cx="647700" cy="4066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7700" cy="406653"/>
            </a:xfrm>
            <a:custGeom>
              <a:avLst/>
              <a:gdLst/>
              <a:ahLst/>
              <a:cxnLst/>
              <a:rect r="r" b="b" t="t" l="l"/>
              <a:pathLst>
                <a:path h="406653" w="647700">
                  <a:moveTo>
                    <a:pt x="239386" y="165596"/>
                  </a:moveTo>
                  <a:lnTo>
                    <a:pt x="647700" y="165596"/>
                  </a:lnTo>
                  <a:lnTo>
                    <a:pt x="647700" y="241042"/>
                  </a:lnTo>
                  <a:lnTo>
                    <a:pt x="239373" y="241042"/>
                  </a:lnTo>
                  <a:lnTo>
                    <a:pt x="302255" y="406653"/>
                  </a:lnTo>
                  <a:lnTo>
                    <a:pt x="0" y="203327"/>
                  </a:lnTo>
                  <a:lnTo>
                    <a:pt x="302255" y="0"/>
                  </a:lnTo>
                  <a:lnTo>
                    <a:pt x="239386" y="16559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0650" y="127000"/>
              <a:ext cx="527050" cy="114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852121" y="8195075"/>
            <a:ext cx="671148" cy="671148"/>
          </a:xfrm>
          <a:custGeom>
            <a:avLst/>
            <a:gdLst/>
            <a:ahLst/>
            <a:cxnLst/>
            <a:rect r="r" b="b" t="t" l="l"/>
            <a:pathLst>
              <a:path h="671148" w="671148">
                <a:moveTo>
                  <a:pt x="0" y="0"/>
                </a:moveTo>
                <a:lnTo>
                  <a:pt x="671149" y="0"/>
                </a:lnTo>
                <a:lnTo>
                  <a:pt x="671149" y="671149"/>
                </a:lnTo>
                <a:lnTo>
                  <a:pt x="0" y="67114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63997" y="2779398"/>
            <a:ext cx="8044272" cy="6000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Žvaigždės </a:t>
            </a: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centre – aukšta temperatūra, todėl prasideda </a:t>
            </a:r>
            <a:r>
              <a:rPr lang="en-US" b="true" sz="3397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termobranduolinės reakcijos</a:t>
            </a: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4756"/>
              </a:lnSpc>
              <a:spcBef>
                <a:spcPct val="0"/>
              </a:spcBef>
            </a:pP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Jose </a:t>
            </a:r>
            <a:r>
              <a:rPr lang="en-US" b="true" sz="3397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 </a:t>
            </a: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virsta </a:t>
            </a:r>
            <a:r>
              <a:rPr lang="en-US" b="true" sz="3397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He</a:t>
            </a: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ir dėl susidariusios energijos išsiskiria žvaigždžių šviesa ir energija.</a:t>
            </a:r>
          </a:p>
          <a:p>
            <a:pPr algn="l">
              <a:lnSpc>
                <a:spcPts val="4756"/>
              </a:lnSpc>
              <a:spcBef>
                <a:spcPct val="0"/>
              </a:spcBef>
            </a:pPr>
          </a:p>
          <a:p>
            <a:pPr algn="l" marL="733559" indent="-366780" lvl="1">
              <a:lnSpc>
                <a:spcPts val="4756"/>
              </a:lnSpc>
              <a:buFont typeface="Arial"/>
              <a:buChar char="•"/>
            </a:pP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</a:t>
            </a: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ryškesnė, karštesnė, trumpiau gyvena</a:t>
            </a:r>
          </a:p>
          <a:p>
            <a:pPr algn="l">
              <a:lnSpc>
                <a:spcPts val="4756"/>
              </a:lnSpc>
              <a:spcBef>
                <a:spcPct val="0"/>
              </a:spcBef>
            </a:pPr>
          </a:p>
          <a:p>
            <a:pPr algn="l" marL="733559" indent="-366780" lvl="1">
              <a:lnSpc>
                <a:spcPts val="4756"/>
              </a:lnSpc>
              <a:buFont typeface="Arial"/>
              <a:buChar char="•"/>
            </a:pPr>
            <a:r>
              <a:rPr lang="en-US" sz="3397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– blyškesnė, šaltesnė,  ilgiau gyvena     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852121" y="6374172"/>
            <a:ext cx="671148" cy="671148"/>
          </a:xfrm>
          <a:custGeom>
            <a:avLst/>
            <a:gdLst/>
            <a:ahLst/>
            <a:cxnLst/>
            <a:rect r="r" b="b" t="t" l="l"/>
            <a:pathLst>
              <a:path h="671148" w="671148">
                <a:moveTo>
                  <a:pt x="0" y="0"/>
                </a:moveTo>
                <a:lnTo>
                  <a:pt x="671149" y="0"/>
                </a:lnTo>
                <a:lnTo>
                  <a:pt x="671149" y="671149"/>
                </a:lnTo>
                <a:lnTo>
                  <a:pt x="0" y="67114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7914" y="5655786"/>
            <a:ext cx="986364" cy="939736"/>
          </a:xfrm>
          <a:custGeom>
            <a:avLst/>
            <a:gdLst/>
            <a:ahLst/>
            <a:cxnLst/>
            <a:rect r="r" b="b" t="t" l="l"/>
            <a:pathLst>
              <a:path h="939736" w="986364">
                <a:moveTo>
                  <a:pt x="0" y="0"/>
                </a:moveTo>
                <a:lnTo>
                  <a:pt x="986364" y="0"/>
                </a:lnTo>
                <a:lnTo>
                  <a:pt x="986364" y="939736"/>
                </a:lnTo>
                <a:lnTo>
                  <a:pt x="0" y="93973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28700" y="631192"/>
            <a:ext cx="7760940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Pagrindinė eiga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537914" y="7417897"/>
            <a:ext cx="986364" cy="939736"/>
          </a:xfrm>
          <a:custGeom>
            <a:avLst/>
            <a:gdLst/>
            <a:ahLst/>
            <a:cxnLst/>
            <a:rect r="r" b="b" t="t" l="l"/>
            <a:pathLst>
              <a:path h="939736" w="986364">
                <a:moveTo>
                  <a:pt x="0" y="0"/>
                </a:moveTo>
                <a:lnTo>
                  <a:pt x="986364" y="0"/>
                </a:lnTo>
                <a:lnTo>
                  <a:pt x="986364" y="939736"/>
                </a:lnTo>
                <a:lnTo>
                  <a:pt x="0" y="93973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-10800000">
            <a:off x="2958425" y="6460825"/>
            <a:ext cx="792945" cy="497844"/>
            <a:chOff x="0" y="0"/>
            <a:chExt cx="647700" cy="40665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47700" cy="406653"/>
            </a:xfrm>
            <a:custGeom>
              <a:avLst/>
              <a:gdLst/>
              <a:ahLst/>
              <a:cxnLst/>
              <a:rect r="r" b="b" t="t" l="l"/>
              <a:pathLst>
                <a:path h="406653" w="647700">
                  <a:moveTo>
                    <a:pt x="239386" y="165596"/>
                  </a:moveTo>
                  <a:lnTo>
                    <a:pt x="647700" y="165596"/>
                  </a:lnTo>
                  <a:lnTo>
                    <a:pt x="647700" y="241042"/>
                  </a:lnTo>
                  <a:lnTo>
                    <a:pt x="239373" y="241042"/>
                  </a:lnTo>
                  <a:lnTo>
                    <a:pt x="302255" y="406653"/>
                  </a:lnTo>
                  <a:lnTo>
                    <a:pt x="0" y="203327"/>
                  </a:lnTo>
                  <a:lnTo>
                    <a:pt x="302255" y="0"/>
                  </a:lnTo>
                  <a:lnTo>
                    <a:pt x="239386" y="16559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120650" y="127000"/>
              <a:ext cx="527050" cy="1145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5400000">
            <a:off x="2509619" y="5515854"/>
            <a:ext cx="505865" cy="391747"/>
            <a:chOff x="0" y="0"/>
            <a:chExt cx="647700" cy="50158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47700" cy="501586"/>
            </a:xfrm>
            <a:custGeom>
              <a:avLst/>
              <a:gdLst/>
              <a:ahLst/>
              <a:cxnLst/>
              <a:rect r="r" b="b" t="t" l="l"/>
              <a:pathLst>
                <a:path h="501586" w="647700">
                  <a:moveTo>
                    <a:pt x="239386" y="166212"/>
                  </a:moveTo>
                  <a:lnTo>
                    <a:pt x="647700" y="166212"/>
                  </a:lnTo>
                  <a:lnTo>
                    <a:pt x="647700" y="335341"/>
                  </a:lnTo>
                  <a:lnTo>
                    <a:pt x="239373" y="335341"/>
                  </a:lnTo>
                  <a:lnTo>
                    <a:pt x="302255" y="501586"/>
                  </a:lnTo>
                  <a:lnTo>
                    <a:pt x="0" y="250793"/>
                  </a:lnTo>
                  <a:lnTo>
                    <a:pt x="302255" y="0"/>
                  </a:lnTo>
                  <a:lnTo>
                    <a:pt x="239386" y="1662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20650" y="127000"/>
              <a:ext cx="527050" cy="209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-5400000">
            <a:off x="2509619" y="6083214"/>
            <a:ext cx="505865" cy="391747"/>
            <a:chOff x="0" y="0"/>
            <a:chExt cx="647700" cy="50158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47700" cy="501586"/>
            </a:xfrm>
            <a:custGeom>
              <a:avLst/>
              <a:gdLst/>
              <a:ahLst/>
              <a:cxnLst/>
              <a:rect r="r" b="b" t="t" l="l"/>
              <a:pathLst>
                <a:path h="501586" w="647700">
                  <a:moveTo>
                    <a:pt x="239386" y="166212"/>
                  </a:moveTo>
                  <a:lnTo>
                    <a:pt x="647700" y="166212"/>
                  </a:lnTo>
                  <a:lnTo>
                    <a:pt x="647700" y="335341"/>
                  </a:lnTo>
                  <a:lnTo>
                    <a:pt x="239373" y="335341"/>
                  </a:lnTo>
                  <a:lnTo>
                    <a:pt x="302255" y="501586"/>
                  </a:lnTo>
                  <a:lnTo>
                    <a:pt x="0" y="250793"/>
                  </a:lnTo>
                  <a:lnTo>
                    <a:pt x="302255" y="0"/>
                  </a:lnTo>
                  <a:lnTo>
                    <a:pt x="239386" y="1662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120650" y="127000"/>
              <a:ext cx="527050" cy="209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-5400000">
            <a:off x="2467219" y="7222023"/>
            <a:ext cx="505865" cy="391747"/>
            <a:chOff x="0" y="0"/>
            <a:chExt cx="647700" cy="50158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47700" cy="501586"/>
            </a:xfrm>
            <a:custGeom>
              <a:avLst/>
              <a:gdLst/>
              <a:ahLst/>
              <a:cxnLst/>
              <a:rect r="r" b="b" t="t" l="l"/>
              <a:pathLst>
                <a:path h="501586" w="647700">
                  <a:moveTo>
                    <a:pt x="239386" y="166212"/>
                  </a:moveTo>
                  <a:lnTo>
                    <a:pt x="647700" y="166212"/>
                  </a:lnTo>
                  <a:lnTo>
                    <a:pt x="647700" y="335341"/>
                  </a:lnTo>
                  <a:lnTo>
                    <a:pt x="239373" y="335341"/>
                  </a:lnTo>
                  <a:lnTo>
                    <a:pt x="302255" y="501586"/>
                  </a:lnTo>
                  <a:lnTo>
                    <a:pt x="0" y="250793"/>
                  </a:lnTo>
                  <a:lnTo>
                    <a:pt x="302255" y="0"/>
                  </a:lnTo>
                  <a:lnTo>
                    <a:pt x="239386" y="1662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120650" y="127000"/>
              <a:ext cx="527050" cy="209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5400000">
            <a:off x="2467219" y="7785038"/>
            <a:ext cx="505865" cy="391747"/>
            <a:chOff x="0" y="0"/>
            <a:chExt cx="647700" cy="50158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47700" cy="501586"/>
            </a:xfrm>
            <a:custGeom>
              <a:avLst/>
              <a:gdLst/>
              <a:ahLst/>
              <a:cxnLst/>
              <a:rect r="r" b="b" t="t" l="l"/>
              <a:pathLst>
                <a:path h="501586" w="647700">
                  <a:moveTo>
                    <a:pt x="239386" y="166212"/>
                  </a:moveTo>
                  <a:lnTo>
                    <a:pt x="647700" y="166212"/>
                  </a:lnTo>
                  <a:lnTo>
                    <a:pt x="647700" y="335341"/>
                  </a:lnTo>
                  <a:lnTo>
                    <a:pt x="239373" y="335341"/>
                  </a:lnTo>
                  <a:lnTo>
                    <a:pt x="302255" y="501586"/>
                  </a:lnTo>
                  <a:lnTo>
                    <a:pt x="0" y="250793"/>
                  </a:lnTo>
                  <a:lnTo>
                    <a:pt x="302255" y="0"/>
                  </a:lnTo>
                  <a:lnTo>
                    <a:pt x="239386" y="16621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120650" y="127000"/>
              <a:ext cx="527050" cy="2094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61325">
            <a:off x="-1569080" y="-1563196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60" y="0"/>
                </a:lnTo>
                <a:lnTo>
                  <a:pt x="3138160" y="3126392"/>
                </a:lnTo>
                <a:lnTo>
                  <a:pt x="0" y="31263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287783">
            <a:off x="15250662" y="-1945694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6" y="0"/>
                </a:lnTo>
                <a:lnTo>
                  <a:pt x="4017276" y="2786985"/>
                </a:lnTo>
                <a:lnTo>
                  <a:pt x="0" y="27869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4000">
            <a:off x="647146" y="2771552"/>
            <a:ext cx="8522292" cy="7376148"/>
          </a:xfrm>
          <a:custGeom>
            <a:avLst/>
            <a:gdLst/>
            <a:ahLst/>
            <a:cxnLst/>
            <a:rect r="r" b="b" t="t" l="l"/>
            <a:pathLst>
              <a:path h="7376148" w="8522292">
                <a:moveTo>
                  <a:pt x="51083" y="0"/>
                </a:moveTo>
                <a:lnTo>
                  <a:pt x="8522292" y="59141"/>
                </a:lnTo>
                <a:lnTo>
                  <a:pt x="8471209" y="7376148"/>
                </a:lnTo>
                <a:lnTo>
                  <a:pt x="0" y="7317007"/>
                </a:lnTo>
                <a:lnTo>
                  <a:pt x="51083" y="0"/>
                </a:lnTo>
                <a:close/>
              </a:path>
            </a:pathLst>
          </a:custGeom>
          <a:blipFill>
            <a:blip r:embed="rId14"/>
            <a:stretch>
              <a:fillRect l="-334" t="-1014" r="-902" b="-16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98964" y="61722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64144" y="4532052"/>
            <a:ext cx="8429558" cy="5342232"/>
          </a:xfrm>
          <a:custGeom>
            <a:avLst/>
            <a:gdLst/>
            <a:ahLst/>
            <a:cxnLst/>
            <a:rect r="r" b="b" t="t" l="l"/>
            <a:pathLst>
              <a:path h="5342232" w="8429558">
                <a:moveTo>
                  <a:pt x="0" y="0"/>
                </a:moveTo>
                <a:lnTo>
                  <a:pt x="8429558" y="0"/>
                </a:lnTo>
                <a:lnTo>
                  <a:pt x="8429558" y="5342233"/>
                </a:lnTo>
                <a:lnTo>
                  <a:pt x="0" y="534223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126981"/>
            <a:ext cx="16230600" cy="2683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40"/>
              </a:lnSpc>
              <a:spcBef>
                <a:spcPct val="0"/>
              </a:spcBef>
            </a:pPr>
            <a:r>
              <a:rPr lang="en-US" b="true" sz="76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TOLESNĖ </a:t>
            </a:r>
            <a:r>
              <a:rPr lang="en-US" b="true" sz="76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MAŽŲ IR VIDUTINIŲ ŽVAIGŽDŽIŲ EVOLIUCIJA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498897" y="7074580"/>
            <a:ext cx="4858343" cy="4858343"/>
          </a:xfrm>
          <a:custGeom>
            <a:avLst/>
            <a:gdLst/>
            <a:ahLst/>
            <a:cxnLst/>
            <a:rect r="r" b="b" t="t" l="l"/>
            <a:pathLst>
              <a:path h="4858343" w="4858343">
                <a:moveTo>
                  <a:pt x="0" y="0"/>
                </a:moveTo>
                <a:lnTo>
                  <a:pt x="4858343" y="0"/>
                </a:lnTo>
                <a:lnTo>
                  <a:pt x="4858343" y="4858343"/>
                </a:lnTo>
                <a:lnTo>
                  <a:pt x="0" y="485834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8876521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711659" y="5231788"/>
            <a:ext cx="4356680" cy="4886431"/>
          </a:xfrm>
          <a:custGeom>
            <a:avLst/>
            <a:gdLst/>
            <a:ahLst/>
            <a:cxnLst/>
            <a:rect r="r" b="b" t="t" l="l"/>
            <a:pathLst>
              <a:path h="4886431" w="4356680">
                <a:moveTo>
                  <a:pt x="0" y="0"/>
                </a:moveTo>
                <a:lnTo>
                  <a:pt x="4356680" y="0"/>
                </a:lnTo>
                <a:lnTo>
                  <a:pt x="4356680" y="4886431"/>
                </a:lnTo>
                <a:lnTo>
                  <a:pt x="0" y="488643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42192" t="0" r="-57201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78766" y="2388692"/>
            <a:ext cx="4230203" cy="4623540"/>
          </a:xfrm>
          <a:custGeom>
            <a:avLst/>
            <a:gdLst/>
            <a:ahLst/>
            <a:cxnLst/>
            <a:rect r="r" b="b" t="t" l="l"/>
            <a:pathLst>
              <a:path h="4623540" w="4230203">
                <a:moveTo>
                  <a:pt x="0" y="0"/>
                </a:moveTo>
                <a:lnTo>
                  <a:pt x="4230203" y="0"/>
                </a:lnTo>
                <a:lnTo>
                  <a:pt x="4230203" y="4623540"/>
                </a:lnTo>
                <a:lnTo>
                  <a:pt x="0" y="462354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45708" t="0" r="-48599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60471" y="649620"/>
            <a:ext cx="11720921" cy="1548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1.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liekanos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73009" y="3176317"/>
            <a:ext cx="9465726" cy="4616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48894" indent="-474447" lvl="1">
              <a:lnSpc>
                <a:spcPts val="6153"/>
              </a:lnSpc>
              <a:buFont typeface="Arial"/>
              <a:buChar char="•"/>
            </a:pPr>
            <a:r>
              <a:rPr lang="en-US" b="true" sz="4395" spc="-18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Rudoji nykštukė</a:t>
            </a:r>
            <a:r>
              <a:rPr lang="en-US" sz="4395" spc="-1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mažas kosminis objektas, kuris yra </a:t>
            </a:r>
            <a:r>
              <a:rPr lang="en-US" b="true" sz="4395" spc="-18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per mažas</a:t>
            </a:r>
            <a:r>
              <a:rPr lang="en-US" sz="4395" spc="-1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kad jame vyktų </a:t>
            </a:r>
            <a:r>
              <a:rPr lang="en-US" b="true" sz="4395" spc="-18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branduolinės reakcijos </a:t>
            </a:r>
            <a:r>
              <a:rPr lang="en-US" sz="4395" spc="-1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(Ribinė masė, reakcijoms vykti yra 80 Jupiterio masių, o rudųjų nykštukių masės vidurkis yra apie 13 Jupiterio masių).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1381217" y="799328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491262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59019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659395" y="848850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04282" y="4660377"/>
            <a:ext cx="4939558" cy="5352052"/>
          </a:xfrm>
          <a:custGeom>
            <a:avLst/>
            <a:gdLst/>
            <a:ahLst/>
            <a:cxnLst/>
            <a:rect r="r" b="b" t="t" l="l"/>
            <a:pathLst>
              <a:path h="5352052" w="4939558">
                <a:moveTo>
                  <a:pt x="0" y="0"/>
                </a:moveTo>
                <a:lnTo>
                  <a:pt x="4939558" y="0"/>
                </a:lnTo>
                <a:lnTo>
                  <a:pt x="4939558" y="5352052"/>
                </a:lnTo>
                <a:lnTo>
                  <a:pt x="0" y="5352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84691" t="-164039" r="-185063" b="-16002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289508" y="2200392"/>
            <a:ext cx="4739773" cy="4098052"/>
          </a:xfrm>
          <a:custGeom>
            <a:avLst/>
            <a:gdLst/>
            <a:ahLst/>
            <a:cxnLst/>
            <a:rect r="r" b="b" t="t" l="l"/>
            <a:pathLst>
              <a:path h="4098052" w="4739773">
                <a:moveTo>
                  <a:pt x="0" y="0"/>
                </a:moveTo>
                <a:lnTo>
                  <a:pt x="4739773" y="0"/>
                </a:lnTo>
                <a:lnTo>
                  <a:pt x="4739773" y="4098053"/>
                </a:lnTo>
                <a:lnTo>
                  <a:pt x="0" y="409805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35625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644010" y="213492"/>
            <a:ext cx="3231603" cy="2968996"/>
          </a:xfrm>
          <a:custGeom>
            <a:avLst/>
            <a:gdLst/>
            <a:ahLst/>
            <a:cxnLst/>
            <a:rect r="r" b="b" t="t" l="l"/>
            <a:pathLst>
              <a:path h="2968996" w="3231603">
                <a:moveTo>
                  <a:pt x="0" y="0"/>
                </a:moveTo>
                <a:lnTo>
                  <a:pt x="3231604" y="0"/>
                </a:lnTo>
                <a:lnTo>
                  <a:pt x="3231604" y="2968996"/>
                </a:lnTo>
                <a:lnTo>
                  <a:pt x="0" y="296899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-6425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2095617"/>
            <a:ext cx="8775582" cy="8191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87819" indent="-393909" lvl="1">
              <a:lnSpc>
                <a:spcPts val="5108"/>
              </a:lnSpc>
              <a:buFont typeface="Arial"/>
              <a:buChar char="•"/>
            </a:pP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unaudojusios savo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 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jos išsipučia ir virsta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raudonosiomis milžinėmis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787819" indent="-393909" lvl="1">
              <a:lnSpc>
                <a:spcPts val="5108"/>
              </a:lnSpc>
              <a:buFont typeface="Arial"/>
              <a:buChar char="•"/>
            </a:pP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Žvaigždžių branduolys dėl gravitacijos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susitraukia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 išoriniai sluoksniai dėl dabar ten prasidėjusios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 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sintezės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plečiasi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algn="l" marL="787819" indent="-393909" lvl="1">
              <a:lnSpc>
                <a:spcPts val="5108"/>
              </a:lnSpc>
              <a:buFont typeface="Arial"/>
              <a:buChar char="•"/>
            </a:pP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Žvaigždės paviršius atvėsta – ji tampa </a:t>
            </a:r>
            <a:r>
              <a:rPr lang="en-US" b="true" sz="36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raudona</a:t>
            </a:r>
            <a:r>
              <a:rPr lang="en-US" sz="364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5243"/>
              </a:lnSpc>
              <a:spcBef>
                <a:spcPct val="0"/>
              </a:spcBef>
            </a:pPr>
          </a:p>
          <a:p>
            <a:pPr algn="l">
              <a:lnSpc>
                <a:spcPts val="4705"/>
              </a:lnSpc>
            </a:pPr>
            <a:r>
              <a:rPr lang="en-US" b="true" sz="336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Raudonoji milžinė</a:t>
            </a:r>
            <a:r>
              <a:rPr lang="en-US" sz="336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Saulės masės žvaigždės evoliucijos etapas, kai žvaigždės spindulys padidėja iki </a:t>
            </a:r>
            <a:r>
              <a:rPr lang="en-US" b="true" sz="336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50 </a:t>
            </a:r>
            <a:r>
              <a:rPr lang="en-US" sz="336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kartų.</a:t>
            </a:r>
          </a:p>
          <a:p>
            <a:pPr algn="ctr">
              <a:lnSpc>
                <a:spcPts val="4852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49860"/>
            <a:ext cx="10406976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2.1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Senos žvaigždės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407054" y="-87521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1"/>
                </a:lnTo>
                <a:lnTo>
                  <a:pt x="0" y="42065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61325">
            <a:off x="-1061896" y="-1650717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397626" y="8229600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71670" y="6155482"/>
            <a:ext cx="3878808" cy="3815778"/>
          </a:xfrm>
          <a:custGeom>
            <a:avLst/>
            <a:gdLst/>
            <a:ahLst/>
            <a:cxnLst/>
            <a:rect r="r" b="b" t="t" l="l"/>
            <a:pathLst>
              <a:path h="3815778" w="3878808">
                <a:moveTo>
                  <a:pt x="0" y="0"/>
                </a:moveTo>
                <a:lnTo>
                  <a:pt x="3878809" y="0"/>
                </a:lnTo>
                <a:lnTo>
                  <a:pt x="3878809" y="3815778"/>
                </a:lnTo>
                <a:lnTo>
                  <a:pt x="0" y="381577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111264" y="6155482"/>
            <a:ext cx="3941331" cy="3810673"/>
          </a:xfrm>
          <a:custGeom>
            <a:avLst/>
            <a:gdLst/>
            <a:ahLst/>
            <a:cxnLst/>
            <a:rect r="r" b="b" t="t" l="l"/>
            <a:pathLst>
              <a:path h="3810673" w="3941331">
                <a:moveTo>
                  <a:pt x="0" y="0"/>
                </a:moveTo>
                <a:lnTo>
                  <a:pt x="3941331" y="0"/>
                </a:lnTo>
                <a:lnTo>
                  <a:pt x="3941331" y="3810673"/>
                </a:lnTo>
                <a:lnTo>
                  <a:pt x="0" y="381067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38537" t="-37367" r="-42150" b="-3549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04083" y="772243"/>
            <a:ext cx="7535174" cy="5010891"/>
          </a:xfrm>
          <a:custGeom>
            <a:avLst/>
            <a:gdLst/>
            <a:ahLst/>
            <a:cxnLst/>
            <a:rect r="r" b="b" t="t" l="l"/>
            <a:pathLst>
              <a:path h="5010891" w="7535174">
                <a:moveTo>
                  <a:pt x="0" y="0"/>
                </a:moveTo>
                <a:lnTo>
                  <a:pt x="7535174" y="0"/>
                </a:lnTo>
                <a:lnTo>
                  <a:pt x="7535174" y="5010891"/>
                </a:lnTo>
                <a:lnTo>
                  <a:pt x="0" y="501089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72656" y="666219"/>
            <a:ext cx="14036692" cy="1449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04"/>
              </a:lnSpc>
              <a:spcBef>
                <a:spcPct val="0"/>
              </a:spcBef>
            </a:pPr>
            <a:r>
              <a:rPr lang="en-US" b="true" sz="8217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2.2 </a:t>
            </a:r>
            <a:r>
              <a:rPr lang="en-US" b="true" sz="8217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mirtis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4660" y="2762715"/>
            <a:ext cx="9287530" cy="720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9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Žvaigždės išoriniai sluoksniai nutolsta nuo branduolio ir </a:t>
            </a:r>
            <a:r>
              <a:rPr lang="en-US" b="true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nebėra tvirtai laikomi</a:t>
            </a: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jos gravitacijos. </a:t>
            </a:r>
          </a:p>
          <a:p>
            <a:pPr algn="l" marL="820419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Dėl to jie atsiskiria ir pasklinda į aplinką, sudarant </a:t>
            </a:r>
            <a:r>
              <a:rPr lang="en-US" b="true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planetų ūkus</a:t>
            </a: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20419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Šiuos dujų sluoksnius </a:t>
            </a:r>
            <a:r>
              <a:rPr lang="en-US" b="true" sz="3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apšviečia</a:t>
            </a:r>
            <a:r>
              <a:rPr lang="en-US" sz="37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karštas likęs branduolys.</a:t>
            </a:r>
          </a:p>
          <a:p>
            <a:pPr algn="l">
              <a:lnSpc>
                <a:spcPts val="5290"/>
              </a:lnSpc>
            </a:pPr>
          </a:p>
          <a:p>
            <a:pPr algn="l">
              <a:lnSpc>
                <a:spcPts val="4900"/>
              </a:lnSpc>
            </a:pP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Planetiškas ūkas </a:t>
            </a: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nuo žvaigždės atsiskyrę jos išoriniai sluoksniai (švytinčios dujos ir dulkės).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421796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61325">
            <a:off x="-540380" y="-147567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60" y="0"/>
                </a:lnTo>
                <a:lnTo>
                  <a:pt x="3138160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141582" y="8370536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104526" y="377571"/>
            <a:ext cx="6044584" cy="4151007"/>
          </a:xfrm>
          <a:custGeom>
            <a:avLst/>
            <a:gdLst/>
            <a:ahLst/>
            <a:cxnLst/>
            <a:rect r="r" b="b" t="t" l="l"/>
            <a:pathLst>
              <a:path h="4151007" w="6044584">
                <a:moveTo>
                  <a:pt x="0" y="0"/>
                </a:moveTo>
                <a:lnTo>
                  <a:pt x="6044584" y="0"/>
                </a:lnTo>
                <a:lnTo>
                  <a:pt x="6044584" y="4151007"/>
                </a:lnTo>
                <a:lnTo>
                  <a:pt x="0" y="415100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606" t="0" r="-19478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074626" y="4821207"/>
            <a:ext cx="4850118" cy="5297012"/>
          </a:xfrm>
          <a:custGeom>
            <a:avLst/>
            <a:gdLst/>
            <a:ahLst/>
            <a:cxnLst/>
            <a:rect r="r" b="b" t="t" l="l"/>
            <a:pathLst>
              <a:path h="5297012" w="4850118">
                <a:moveTo>
                  <a:pt x="0" y="0"/>
                </a:moveTo>
                <a:lnTo>
                  <a:pt x="4850117" y="0"/>
                </a:lnTo>
                <a:lnTo>
                  <a:pt x="4850117" y="5297012"/>
                </a:lnTo>
                <a:lnTo>
                  <a:pt x="0" y="529701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48434" y="3326080"/>
            <a:ext cx="4912184" cy="4323377"/>
          </a:xfrm>
          <a:custGeom>
            <a:avLst/>
            <a:gdLst/>
            <a:ahLst/>
            <a:cxnLst/>
            <a:rect r="r" b="b" t="t" l="l"/>
            <a:pathLst>
              <a:path h="4323377" w="4912184">
                <a:moveTo>
                  <a:pt x="0" y="0"/>
                </a:moveTo>
                <a:lnTo>
                  <a:pt x="4912184" y="0"/>
                </a:lnTo>
                <a:lnTo>
                  <a:pt x="4912184" y="4323376"/>
                </a:lnTo>
                <a:lnTo>
                  <a:pt x="0" y="432337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14357" r="-86599" b="-4899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08549" y="420942"/>
            <a:ext cx="12862230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sz="87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2.3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liekanos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08549" y="2186451"/>
            <a:ext cx="9877153" cy="7777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9094" indent="-444547" lvl="1">
              <a:lnSpc>
                <a:spcPts val="5765"/>
              </a:lnSpc>
              <a:buFont typeface="Arial"/>
              <a:buChar char="•"/>
            </a:pPr>
            <a:r>
              <a:rPr lang="en-US" sz="411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Likęs branduolys išlieka stabilus ir </a:t>
            </a:r>
            <a:r>
              <a:rPr lang="en-US" b="true" sz="411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nesprogsta</a:t>
            </a:r>
            <a:r>
              <a:rPr lang="en-US" sz="411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algn="l" marL="889094" indent="-444547" lvl="1">
              <a:lnSpc>
                <a:spcPts val="5765"/>
              </a:lnSpc>
              <a:buFont typeface="Arial"/>
              <a:buChar char="•"/>
            </a:pPr>
            <a:r>
              <a:rPr lang="en-US" sz="411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Jis yra nedidelis, tankus, karštas, šviečiantis. </a:t>
            </a:r>
          </a:p>
          <a:p>
            <a:pPr algn="l" marL="889094" indent="-444547" lvl="1">
              <a:lnSpc>
                <a:spcPts val="5765"/>
              </a:lnSpc>
              <a:buFont typeface="Arial"/>
              <a:buChar char="•"/>
            </a:pPr>
            <a:r>
              <a:rPr lang="en-US" sz="411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Šios žvaigždės liekanos vadinamos </a:t>
            </a:r>
            <a:r>
              <a:rPr lang="en-US" b="true" sz="411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baltąja nykštuke</a:t>
            </a:r>
            <a:r>
              <a:rPr lang="en-US" sz="4118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18904" indent="-409452" lvl="1">
              <a:lnSpc>
                <a:spcPts val="5310"/>
              </a:lnSpc>
              <a:buFont typeface="Arial"/>
              <a:buChar char="•"/>
            </a:pPr>
            <a:r>
              <a:rPr lang="en-US" sz="37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Pvz.: </a:t>
            </a:r>
            <a:r>
              <a:rPr lang="en-US" b="true" sz="3792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Sirijaus B</a:t>
            </a:r>
          </a:p>
          <a:p>
            <a:pPr algn="l">
              <a:lnSpc>
                <a:spcPts val="5972"/>
              </a:lnSpc>
            </a:pPr>
          </a:p>
          <a:p>
            <a:pPr algn="l">
              <a:lnSpc>
                <a:spcPts val="5310"/>
              </a:lnSpc>
            </a:pPr>
            <a:r>
              <a:rPr lang="en-US" b="true" sz="3792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Baltoji nykštukė </a:t>
            </a:r>
            <a:r>
              <a:rPr lang="en-US" sz="37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Saulės masės žvaigždės evoliucijos etapas, kai žvaigždės susitraukia.</a:t>
            </a:r>
          </a:p>
          <a:p>
            <a:pPr algn="l">
              <a:lnSpc>
                <a:spcPts val="53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78309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8876521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28087" y="6419080"/>
            <a:ext cx="3264515" cy="3497871"/>
          </a:xfrm>
          <a:custGeom>
            <a:avLst/>
            <a:gdLst/>
            <a:ahLst/>
            <a:cxnLst/>
            <a:rect r="r" b="b" t="t" l="l"/>
            <a:pathLst>
              <a:path h="3497871" w="3264515">
                <a:moveTo>
                  <a:pt x="0" y="0"/>
                </a:moveTo>
                <a:lnTo>
                  <a:pt x="3264514" y="0"/>
                </a:lnTo>
                <a:lnTo>
                  <a:pt x="3264514" y="3497870"/>
                </a:lnTo>
                <a:lnTo>
                  <a:pt x="0" y="349787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0198" t="0" r="-2266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28087" y="861643"/>
            <a:ext cx="3125102" cy="3026589"/>
          </a:xfrm>
          <a:custGeom>
            <a:avLst/>
            <a:gdLst/>
            <a:ahLst/>
            <a:cxnLst/>
            <a:rect r="r" b="b" t="t" l="l"/>
            <a:pathLst>
              <a:path h="3026589" w="3125102">
                <a:moveTo>
                  <a:pt x="0" y="0"/>
                </a:moveTo>
                <a:lnTo>
                  <a:pt x="3125101" y="0"/>
                </a:lnTo>
                <a:lnTo>
                  <a:pt x="3125101" y="3026589"/>
                </a:lnTo>
                <a:lnTo>
                  <a:pt x="0" y="302658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7307" t="0" r="-29938" b="-1386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3596415" y="3933762"/>
            <a:ext cx="1788446" cy="2419476"/>
            <a:chOff x="0" y="0"/>
            <a:chExt cx="812800" cy="10995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1099586"/>
            </a:xfrm>
            <a:custGeom>
              <a:avLst/>
              <a:gdLst/>
              <a:ahLst/>
              <a:cxnLst/>
              <a:rect r="r" b="b" t="t" l="l"/>
              <a:pathLst>
                <a:path h="1099586" w="812800">
                  <a:moveTo>
                    <a:pt x="406400" y="1099586"/>
                  </a:moveTo>
                  <a:lnTo>
                    <a:pt x="0" y="693186"/>
                  </a:lnTo>
                  <a:lnTo>
                    <a:pt x="203200" y="69318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693186"/>
                  </a:lnTo>
                  <a:lnTo>
                    <a:pt x="812800" y="693186"/>
                  </a:lnTo>
                  <a:lnTo>
                    <a:pt x="406400" y="1099586"/>
                  </a:lnTo>
                  <a:close/>
                </a:path>
              </a:pathLst>
            </a:custGeom>
            <a:solidFill>
              <a:srgbClr val="0F0C0E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203200" y="-57150"/>
              <a:ext cx="406400" cy="10551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16297" y="819150"/>
            <a:ext cx="11720921" cy="1548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2.4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liekanos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2444" y="2995169"/>
            <a:ext cx="10316514" cy="588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4181" indent="-517091" lvl="1">
              <a:lnSpc>
                <a:spcPts val="6706"/>
              </a:lnSpc>
              <a:buFont typeface="Arial"/>
              <a:buChar char="•"/>
            </a:pP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altoji nykštukė neišskiria </a:t>
            </a:r>
            <a:r>
              <a:rPr lang="en-US" b="true" sz="4790" spc="-20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branduolinės energijos</a:t>
            </a: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todėl pradeda vėsti.</a:t>
            </a:r>
          </a:p>
          <a:p>
            <a:pPr algn="l">
              <a:lnSpc>
                <a:spcPts val="6706"/>
              </a:lnSpc>
            </a:pP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 marL="1034181" indent="-517091" lvl="1">
              <a:lnSpc>
                <a:spcPts val="6706"/>
              </a:lnSpc>
              <a:buFont typeface="Arial"/>
              <a:buChar char="•"/>
            </a:pP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Šviesa blėsta, temperatūra krenta, energija išsisklaido į aplinką iki kol nykštukė </a:t>
            </a:r>
            <a:r>
              <a:rPr lang="en-US" b="true" sz="4790" spc="-20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nebešviečia </a:t>
            </a:r>
            <a:r>
              <a:rPr lang="en-US" sz="4790" spc="-20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 tampa –</a:t>
            </a:r>
            <a:r>
              <a:rPr lang="en-US" b="true" sz="4790" spc="-20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juodąja  nykštuke.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4151" y="3936450"/>
            <a:ext cx="8905729" cy="5009472"/>
          </a:xfrm>
          <a:custGeom>
            <a:avLst/>
            <a:gdLst/>
            <a:ahLst/>
            <a:cxnLst/>
            <a:rect r="r" b="b" t="t" l="l"/>
            <a:pathLst>
              <a:path h="5009472" w="8905729">
                <a:moveTo>
                  <a:pt x="0" y="0"/>
                </a:moveTo>
                <a:lnTo>
                  <a:pt x="8905728" y="0"/>
                </a:lnTo>
                <a:lnTo>
                  <a:pt x="8905728" y="5009473"/>
                </a:lnTo>
                <a:lnTo>
                  <a:pt x="0" y="500947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38888" r="0" b="-3888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50458" y="3246486"/>
            <a:ext cx="5404275" cy="6691652"/>
          </a:xfrm>
          <a:custGeom>
            <a:avLst/>
            <a:gdLst/>
            <a:ahLst/>
            <a:cxnLst/>
            <a:rect r="r" b="b" t="t" l="l"/>
            <a:pathLst>
              <a:path h="6691652" w="5404275">
                <a:moveTo>
                  <a:pt x="0" y="0"/>
                </a:moveTo>
                <a:lnTo>
                  <a:pt x="5404274" y="0"/>
                </a:lnTo>
                <a:lnTo>
                  <a:pt x="5404274" y="6691652"/>
                </a:lnTo>
                <a:lnTo>
                  <a:pt x="0" y="669165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-5916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425052" y="1085850"/>
            <a:ext cx="19138105" cy="1994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2"/>
              </a:lnSpc>
            </a:pPr>
            <a:r>
              <a:rPr lang="en-US" b="true" sz="72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TOLESNĖ DIDELIŲ ŽVAIGŽDŽIŲ EVOLIUCIJA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1112079" y="7855960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540380" y="-147567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60" y="0"/>
                </a:lnTo>
                <a:lnTo>
                  <a:pt x="3138160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812365" y="9068545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80943" y="5143500"/>
            <a:ext cx="5478357" cy="4974719"/>
          </a:xfrm>
          <a:custGeom>
            <a:avLst/>
            <a:gdLst/>
            <a:ahLst/>
            <a:cxnLst/>
            <a:rect r="r" b="b" t="t" l="l"/>
            <a:pathLst>
              <a:path h="4974719" w="5478357">
                <a:moveTo>
                  <a:pt x="0" y="0"/>
                </a:moveTo>
                <a:lnTo>
                  <a:pt x="5478357" y="0"/>
                </a:lnTo>
                <a:lnTo>
                  <a:pt x="5478357" y="4974719"/>
                </a:lnTo>
                <a:lnTo>
                  <a:pt x="0" y="497471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-23497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970826" y="2211513"/>
            <a:ext cx="4164726" cy="4073692"/>
          </a:xfrm>
          <a:custGeom>
            <a:avLst/>
            <a:gdLst/>
            <a:ahLst/>
            <a:cxnLst/>
            <a:rect r="r" b="b" t="t" l="l"/>
            <a:pathLst>
              <a:path h="4073692" w="4164726">
                <a:moveTo>
                  <a:pt x="0" y="0"/>
                </a:moveTo>
                <a:lnTo>
                  <a:pt x="4164725" y="0"/>
                </a:lnTo>
                <a:lnTo>
                  <a:pt x="4164725" y="4073692"/>
                </a:lnTo>
                <a:lnTo>
                  <a:pt x="0" y="407369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73916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36462" y="2416410"/>
            <a:ext cx="9828236" cy="7841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620" indent="-410310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Sunaudojus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centre prasideda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He 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 sunkesnių elementų sintezė.</a:t>
            </a:r>
          </a:p>
          <a:p>
            <a:pPr algn="l" marL="820620" indent="-410310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Branduolys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kaista ir tankėja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20620" indent="-410310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Sukurtas slėgis išpučia išorinius sluoksnius. </a:t>
            </a:r>
          </a:p>
          <a:p>
            <a:pPr algn="l" marL="820620" indent="-410310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Žvaigždė labai išsiplečia, paviršius atvėsta ir raudonuoja.</a:t>
            </a:r>
          </a:p>
          <a:p>
            <a:pPr algn="l" marL="820620" indent="-410310" lvl="1">
              <a:lnSpc>
                <a:spcPts val="5321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 susiformuoja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raudonoji supermilžinė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5461"/>
              </a:lnSpc>
              <a:spcBef>
                <a:spcPct val="0"/>
              </a:spcBef>
            </a:pPr>
          </a:p>
          <a:p>
            <a:pPr algn="l">
              <a:lnSpc>
                <a:spcPts val="4901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Raudonoji supermilžinė</a:t>
            </a: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masyvios žvaigždės evoliucijos etapas, kai žvaigždės spindulys būna vidutiniškai </a:t>
            </a: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500 kartų didesnis</a:t>
            </a: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už saulės skersmenį. </a:t>
            </a:r>
          </a:p>
          <a:p>
            <a:pPr algn="ctr">
              <a:lnSpc>
                <a:spcPts val="4901"/>
              </a:lnSpc>
              <a:spcBef>
                <a:spcPct val="0"/>
              </a:spcBef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369653" y="317481"/>
            <a:ext cx="3365884" cy="4002019"/>
          </a:xfrm>
          <a:custGeom>
            <a:avLst/>
            <a:gdLst/>
            <a:ahLst/>
            <a:cxnLst/>
            <a:rect r="r" b="b" t="t" l="l"/>
            <a:pathLst>
              <a:path h="4002019" w="3365884">
                <a:moveTo>
                  <a:pt x="0" y="0"/>
                </a:moveTo>
                <a:lnTo>
                  <a:pt x="3365884" y="0"/>
                </a:lnTo>
                <a:lnTo>
                  <a:pt x="3365884" y="4002019"/>
                </a:lnTo>
                <a:lnTo>
                  <a:pt x="0" y="400201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3892" t="-28796" r="-29246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00914" y="568052"/>
            <a:ext cx="9899333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b="true" sz="8799" spc="28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3.1 </a:t>
            </a:r>
            <a:r>
              <a:rPr lang="en-US" b="true" sz="8799" spc="28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Senos žvaigždės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73634" y="3136937"/>
            <a:ext cx="3173492" cy="886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39"/>
              </a:lnSpc>
              <a:spcBef>
                <a:spcPct val="0"/>
              </a:spcBef>
            </a:pPr>
            <a:r>
              <a:rPr lang="en-US" sz="524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Betelgeizė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1168783" y="7569283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68783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12652" y="8679845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45355" y="641145"/>
            <a:ext cx="7088597" cy="3987336"/>
          </a:xfrm>
          <a:custGeom>
            <a:avLst/>
            <a:gdLst/>
            <a:ahLst/>
            <a:cxnLst/>
            <a:rect r="r" b="b" t="t" l="l"/>
            <a:pathLst>
              <a:path h="3987336" w="7088597">
                <a:moveTo>
                  <a:pt x="0" y="0"/>
                </a:moveTo>
                <a:lnTo>
                  <a:pt x="7088597" y="0"/>
                </a:lnTo>
                <a:lnTo>
                  <a:pt x="7088597" y="3987336"/>
                </a:lnTo>
                <a:lnTo>
                  <a:pt x="0" y="398733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411568" y="5143500"/>
            <a:ext cx="6556170" cy="4851566"/>
          </a:xfrm>
          <a:custGeom>
            <a:avLst/>
            <a:gdLst/>
            <a:ahLst/>
            <a:cxnLst/>
            <a:rect r="r" b="b" t="t" l="l"/>
            <a:pathLst>
              <a:path h="4851566" w="6556170">
                <a:moveTo>
                  <a:pt x="0" y="0"/>
                </a:moveTo>
                <a:lnTo>
                  <a:pt x="6556170" y="0"/>
                </a:lnTo>
                <a:lnTo>
                  <a:pt x="6556170" y="4851566"/>
                </a:lnTo>
                <a:lnTo>
                  <a:pt x="0" y="485156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42565" y="568052"/>
            <a:ext cx="10367962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3.2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mirtis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8773" y="1640587"/>
            <a:ext cx="9936582" cy="8646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7"/>
              </a:lnSpc>
            </a:pPr>
          </a:p>
          <a:p>
            <a:pPr algn="l" marL="898926" indent="-449463" lvl="1">
              <a:lnSpc>
                <a:spcPts val="5829"/>
              </a:lnSpc>
              <a:buFont typeface="Arial"/>
              <a:buChar char="•"/>
            </a:pP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Kai branduolinių reakcijų slėgis susilpnėja, gravitacija tampa </a:t>
            </a:r>
            <a:r>
              <a:rPr lang="en-US" b="true" sz="4163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stipresnė</a:t>
            </a: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98926" indent="-449463" lvl="1">
              <a:lnSpc>
                <a:spcPts val="5829"/>
              </a:lnSpc>
              <a:buFont typeface="Arial"/>
              <a:buChar char="•"/>
            </a:pP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Branduolys tampa nestabilus ir įvyksta </a:t>
            </a:r>
            <a:r>
              <a:rPr lang="en-US" b="true" sz="4163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supernovos sprogimas</a:t>
            </a: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98926" indent="-449463" lvl="1">
              <a:lnSpc>
                <a:spcPts val="5829"/>
              </a:lnSpc>
              <a:buFont typeface="Arial"/>
              <a:buChar char="•"/>
            </a:pP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Jis sukuria smūginę bangą, kuri trenkia į išorinius sluoksnius.</a:t>
            </a:r>
          </a:p>
          <a:p>
            <a:pPr algn="l" marL="898926" indent="-449463" lvl="1">
              <a:lnSpc>
                <a:spcPts val="5829"/>
              </a:lnSpc>
              <a:buFont typeface="Arial"/>
              <a:buChar char="•"/>
            </a:pP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Jie greitai pasklinda į aplinką ir sudaro </a:t>
            </a:r>
            <a:r>
              <a:rPr lang="en-US" b="true" sz="4163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supernovos liekanas</a:t>
            </a:r>
            <a:r>
              <a:rPr lang="en-US" sz="416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5829"/>
              </a:lnSpc>
            </a:pPr>
          </a:p>
          <a:p>
            <a:pPr algn="l">
              <a:lnSpc>
                <a:spcPts val="5368"/>
              </a:lnSpc>
            </a:pPr>
            <a:r>
              <a:rPr lang="en-US" b="true" sz="383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Supernova </a:t>
            </a:r>
            <a:r>
              <a:rPr lang="en-US" sz="383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sprogstanti raudonoji supermilžinė.</a:t>
            </a:r>
            <a:r>
              <a:rPr lang="en-US" b="true" sz="383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  <a:p>
            <a:pPr algn="l">
              <a:lnSpc>
                <a:spcPts val="536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876110" y="850723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97226" y="587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5207522" y="5306241"/>
            <a:ext cx="7484307" cy="84198"/>
          </a:xfrm>
          <a:custGeom>
            <a:avLst/>
            <a:gdLst/>
            <a:ahLst/>
            <a:cxnLst/>
            <a:rect r="r" b="b" t="t" l="l"/>
            <a:pathLst>
              <a:path h="84198" w="7484307">
                <a:moveTo>
                  <a:pt x="0" y="0"/>
                </a:moveTo>
                <a:lnTo>
                  <a:pt x="7484307" y="0"/>
                </a:lnTo>
                <a:lnTo>
                  <a:pt x="7484307" y="84198"/>
                </a:lnTo>
                <a:lnTo>
                  <a:pt x="0" y="8419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283928" y="176414"/>
            <a:ext cx="1817067" cy="1817067"/>
          </a:xfrm>
          <a:custGeom>
            <a:avLst/>
            <a:gdLst/>
            <a:ahLst/>
            <a:cxnLst/>
            <a:rect r="r" b="b" t="t" l="l"/>
            <a:pathLst>
              <a:path h="1817067" w="1817067">
                <a:moveTo>
                  <a:pt x="0" y="0"/>
                </a:moveTo>
                <a:lnTo>
                  <a:pt x="1817068" y="0"/>
                </a:lnTo>
                <a:lnTo>
                  <a:pt x="1817068" y="1817067"/>
                </a:lnTo>
                <a:lnTo>
                  <a:pt x="0" y="181706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15948" y="2011408"/>
            <a:ext cx="6939228" cy="5297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Branduolys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mažesnis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nei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40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Saulės masių:</a:t>
            </a:r>
          </a:p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Susiformuoja labai tankus, mažas, bet stabilus branduolys–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neutroninė žvaigždė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Pvz.: </a:t>
            </a: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RX J1856.5−3754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</a:p>
          <a:p>
            <a:pPr algn="l">
              <a:lnSpc>
                <a:spcPts val="4995"/>
              </a:lnSpc>
              <a:spcBef>
                <a:spcPct val="0"/>
              </a:spcBef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27013" y="6139358"/>
            <a:ext cx="3119399" cy="3899248"/>
          </a:xfrm>
          <a:custGeom>
            <a:avLst/>
            <a:gdLst/>
            <a:ahLst/>
            <a:cxnLst/>
            <a:rect r="r" b="b" t="t" l="l"/>
            <a:pathLst>
              <a:path h="3899248" w="3119399">
                <a:moveTo>
                  <a:pt x="0" y="0"/>
                </a:moveTo>
                <a:lnTo>
                  <a:pt x="3119399" y="0"/>
                </a:lnTo>
                <a:lnTo>
                  <a:pt x="3119399" y="3899248"/>
                </a:lnTo>
                <a:lnTo>
                  <a:pt x="0" y="389924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82451" y="176414"/>
            <a:ext cx="1864645" cy="1851772"/>
          </a:xfrm>
          <a:custGeom>
            <a:avLst/>
            <a:gdLst/>
            <a:ahLst/>
            <a:cxnLst/>
            <a:rect r="r" b="b" t="t" l="l"/>
            <a:pathLst>
              <a:path h="1851772" w="1864645">
                <a:moveTo>
                  <a:pt x="0" y="0"/>
                </a:moveTo>
                <a:lnTo>
                  <a:pt x="1864646" y="0"/>
                </a:lnTo>
                <a:lnTo>
                  <a:pt x="1864646" y="1851771"/>
                </a:lnTo>
                <a:lnTo>
                  <a:pt x="0" y="185177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78714" t="-82889" r="-85645" b="-80113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10849" y="6287303"/>
            <a:ext cx="3452397" cy="3452397"/>
          </a:xfrm>
          <a:custGeom>
            <a:avLst/>
            <a:gdLst/>
            <a:ahLst/>
            <a:cxnLst/>
            <a:rect r="r" b="b" t="t" l="l"/>
            <a:pathLst>
              <a:path h="3452397" w="3452397">
                <a:moveTo>
                  <a:pt x="0" y="0"/>
                </a:moveTo>
                <a:lnTo>
                  <a:pt x="3452398" y="0"/>
                </a:lnTo>
                <a:lnTo>
                  <a:pt x="3452398" y="3452398"/>
                </a:lnTo>
                <a:lnTo>
                  <a:pt x="0" y="345239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052595" y="5511253"/>
            <a:ext cx="4011574" cy="4011574"/>
          </a:xfrm>
          <a:custGeom>
            <a:avLst/>
            <a:gdLst/>
            <a:ahLst/>
            <a:cxnLst/>
            <a:rect r="r" b="b" t="t" l="l"/>
            <a:pathLst>
              <a:path h="4011574" w="4011574">
                <a:moveTo>
                  <a:pt x="0" y="0"/>
                </a:moveTo>
                <a:lnTo>
                  <a:pt x="4011574" y="0"/>
                </a:lnTo>
                <a:lnTo>
                  <a:pt x="4011574" y="4011574"/>
                </a:lnTo>
                <a:lnTo>
                  <a:pt x="0" y="401157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437400" y="-33136"/>
            <a:ext cx="11146870" cy="154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0"/>
              </a:lnSpc>
              <a:spcBef>
                <a:spcPct val="0"/>
              </a:spcBef>
            </a:pPr>
            <a:r>
              <a:rPr lang="en-US" b="true" sz="8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3.3 </a:t>
            </a:r>
            <a:r>
              <a:rPr lang="en-US" b="true" sz="8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liekanos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4000" y="2011408"/>
            <a:ext cx="7073253" cy="5243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anduolys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didesnis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nei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40 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Saulės masių:</a:t>
            </a:r>
          </a:p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Susitaukia į tašką kurio gravitacija yra tokia stipri, kad iš ten negali ištrūkti šviesa – </a:t>
            </a:r>
            <a:r>
              <a:rPr lang="en-US" b="true" sz="38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juodoji skylė</a:t>
            </a:r>
            <a:r>
              <a:rPr lang="en-US" sz="3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Pvz.:</a:t>
            </a:r>
            <a:r>
              <a:rPr lang="en-US" b="true" sz="35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Gaia BH1</a:t>
            </a:r>
          </a:p>
          <a:p>
            <a:pPr algn="l">
              <a:lnSpc>
                <a:spcPts val="5536"/>
              </a:lnSpc>
              <a:spcBef>
                <a:spcPct val="0"/>
              </a:spcBef>
            </a:pPr>
          </a:p>
          <a:p>
            <a:pPr algn="l">
              <a:lnSpc>
                <a:spcPts val="463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2278967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>
            <a:hlinkClick r:id="rId8" tooltip="https://imagine.gsfc.nasa.gov/science/objects/videos/pulsar_visualization.mp4"/>
          </p:cNvPr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430429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4" y="0"/>
                </a:lnTo>
                <a:lnTo>
                  <a:pt x="5618124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540380" y="-1650717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60" y="0"/>
                </a:lnTo>
                <a:lnTo>
                  <a:pt x="3138160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29977" y="8679845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634365" y="121457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>
            <a:hlinkClick r:id="rId21" tooltip="https://imagine.gsfc.nasa.gov/science/objects/videos/pulsar_visualization.mp4"/>
          </p:cNvPr>
          <p:cNvSpPr/>
          <p:nvPr/>
        </p:nvSpPr>
        <p:spPr>
          <a:xfrm flipH="false" flipV="false" rot="0">
            <a:off x="13734809" y="7301507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2" y="0"/>
                </a:lnTo>
                <a:lnTo>
                  <a:pt x="4948532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264290" y="317481"/>
            <a:ext cx="4995010" cy="4995010"/>
          </a:xfrm>
          <a:custGeom>
            <a:avLst/>
            <a:gdLst/>
            <a:ahLst/>
            <a:cxnLst/>
            <a:rect r="r" b="b" t="t" l="l"/>
            <a:pathLst>
              <a:path h="4995010" w="4995010">
                <a:moveTo>
                  <a:pt x="0" y="0"/>
                </a:moveTo>
                <a:lnTo>
                  <a:pt x="4995010" y="0"/>
                </a:lnTo>
                <a:lnTo>
                  <a:pt x="4995010" y="4995010"/>
                </a:lnTo>
                <a:lnTo>
                  <a:pt x="0" y="499501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29731" y="2616078"/>
            <a:ext cx="9409727" cy="6452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2040" indent="-441020" lvl="1">
              <a:lnSpc>
                <a:spcPts val="5719"/>
              </a:lnSpc>
              <a:buFont typeface="Arial"/>
              <a:buChar char="•"/>
            </a:pP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</a:t>
            </a: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eutroninė žvaigždė</a:t>
            </a: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turi labai stiprų magnetinį lauką su dviem poliais.</a:t>
            </a:r>
          </a:p>
          <a:p>
            <a:pPr algn="l" marL="882040" indent="-441020" lvl="1">
              <a:lnSpc>
                <a:spcPts val="5719"/>
              </a:lnSpc>
              <a:buFont typeface="Arial"/>
              <a:buChar char="•"/>
            </a:pP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magnetinius polius sklinda </a:t>
            </a: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energija</a:t>
            </a: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radijo bangos, rentgeno ar gama </a:t>
            </a: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spinduliai</a:t>
            </a: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82040" indent="-441020" lvl="1">
              <a:lnSpc>
                <a:spcPts val="5719"/>
              </a:lnSpc>
              <a:buFont typeface="Arial"/>
              <a:buChar char="•"/>
            </a:pP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Kadangi neutroninė žvaigždė greitai sukasi, spinduliai periodiškai nukreipiami </a:t>
            </a: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Žemės link</a:t>
            </a: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 marL="882040" indent="-441020" lvl="1">
              <a:lnSpc>
                <a:spcPts val="5719"/>
              </a:lnSpc>
              <a:buFont typeface="Arial"/>
              <a:buChar char="•"/>
            </a:pPr>
            <a:r>
              <a:rPr lang="en-US" sz="40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 matome kaip </a:t>
            </a:r>
            <a:r>
              <a:rPr lang="en-US" b="true" sz="4085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pulsarą.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9731" y="568052"/>
            <a:ext cx="11146036" cy="1548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3.4 </a:t>
            </a:r>
            <a:r>
              <a:rPr lang="en-US" b="true" sz="8799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liekanos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353770" y="5656610"/>
            <a:ext cx="8567337" cy="4808418"/>
          </a:xfrm>
          <a:custGeom>
            <a:avLst/>
            <a:gdLst/>
            <a:ahLst/>
            <a:cxnLst/>
            <a:rect r="r" b="b" t="t" l="l"/>
            <a:pathLst>
              <a:path h="4808418" w="8567337">
                <a:moveTo>
                  <a:pt x="0" y="0"/>
                </a:moveTo>
                <a:lnTo>
                  <a:pt x="8567336" y="0"/>
                </a:lnTo>
                <a:lnTo>
                  <a:pt x="8567336" y="4808418"/>
                </a:lnTo>
                <a:lnTo>
                  <a:pt x="0" y="480841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71923" y="459001"/>
            <a:ext cx="4954075" cy="4124368"/>
          </a:xfrm>
          <a:custGeom>
            <a:avLst/>
            <a:gdLst/>
            <a:ahLst/>
            <a:cxnLst/>
            <a:rect r="r" b="b" t="t" l="l"/>
            <a:pathLst>
              <a:path h="4124368" w="4954075">
                <a:moveTo>
                  <a:pt x="0" y="0"/>
                </a:moveTo>
                <a:lnTo>
                  <a:pt x="4954075" y="0"/>
                </a:lnTo>
                <a:lnTo>
                  <a:pt x="4954075" y="4124369"/>
                </a:lnTo>
                <a:lnTo>
                  <a:pt x="0" y="412436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-11856" r="0" b="-6008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56293" y="931946"/>
            <a:ext cx="5650629" cy="3178479"/>
          </a:xfrm>
          <a:custGeom>
            <a:avLst/>
            <a:gdLst/>
            <a:ahLst/>
            <a:cxnLst/>
            <a:rect r="r" b="b" t="t" l="l"/>
            <a:pathLst>
              <a:path h="3178479" w="5650629">
                <a:moveTo>
                  <a:pt x="0" y="0"/>
                </a:moveTo>
                <a:lnTo>
                  <a:pt x="5650629" y="0"/>
                </a:lnTo>
                <a:lnTo>
                  <a:pt x="5650629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65994" y="4557077"/>
            <a:ext cx="15956012" cy="1356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b="true" sz="7699" spc="8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Na o dabar, patikrinkime jūsų žinias!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92158" y="8876521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92444" y="7938921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254" y="476169"/>
            <a:ext cx="5741491" cy="1356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2444" y="2341133"/>
            <a:ext cx="15664722" cy="5932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Kas yra Planetiškas ūkas?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Rūkas.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Taškas, kurio centre gravitacija tokia stipri, kad iš ten negali ištrūkti šviesa.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Saulės masės žvaigždės evoliucijos etapas, kai žvaigždės spindulys padidėja iki 50 kartų.</a:t>
            </a:r>
          </a:p>
          <a:p>
            <a:pPr algn="l">
              <a:lnSpc>
                <a:spcPts val="5879"/>
              </a:lnSpc>
            </a:pPr>
          </a:p>
          <a:p>
            <a:pPr algn="l">
              <a:lnSpc>
                <a:spcPts val="58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92444" y="6898735"/>
            <a:ext cx="16874034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Nuo žvaigž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dės atsiskyrę jos išoriniai sluoksniai (švytinčios dujos ir dulkės).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92158" y="8876521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92444" y="7938921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254" y="476169"/>
            <a:ext cx="5741491" cy="1356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2444" y="2341133"/>
            <a:ext cx="15664722" cy="5932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Kas yra Planetiškas ūkas?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Rūkas.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Taškas, kurio centre gravitacija tokia stipri, kad iš ten negali ištrūkti šviesa.</a:t>
            </a:r>
          </a:p>
          <a:p>
            <a:pPr algn="l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Saulės masės žvaigždės evoliucijos etapas, kai žvaigždės spindulys padidėja iki 50 kartų.</a:t>
            </a:r>
          </a:p>
          <a:p>
            <a:pPr algn="l">
              <a:lnSpc>
                <a:spcPts val="5879"/>
              </a:lnSpc>
            </a:pPr>
          </a:p>
          <a:p>
            <a:pPr algn="l">
              <a:lnSpc>
                <a:spcPts val="58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92444" y="6898735"/>
            <a:ext cx="16874034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Nuo žvaigž</a:t>
            </a: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dės atsiskyrę jos išoriniai sluoksniai (švytinčios dujos ir dulkės).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7891" y="3295211"/>
            <a:ext cx="16760957" cy="4640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Kokių būna nykštukių?</a:t>
            </a:r>
          </a:p>
          <a:p>
            <a:pPr algn="ctr">
              <a:lnSpc>
                <a:spcPts val="6897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Raudonųjų, violetinių ir baltųjų.</a:t>
            </a:r>
          </a:p>
          <a:p>
            <a:pPr algn="ctr">
              <a:lnSpc>
                <a:spcPts val="6897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Tokių nėra</a:t>
            </a:r>
          </a:p>
          <a:p>
            <a:pPr algn="ctr">
              <a:lnSpc>
                <a:spcPts val="545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97891" y="5737584"/>
            <a:ext cx="6251674" cy="731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</a:t>
            </a:r>
            <a:r>
              <a:rPr lang="en-US" sz="4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Baltųjų, juodųjų ir rudųjų.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7891" y="3295211"/>
            <a:ext cx="16760957" cy="4640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2) Kokių būna nykštukių?</a:t>
            </a:r>
          </a:p>
          <a:p>
            <a:pPr algn="ctr">
              <a:lnSpc>
                <a:spcPts val="6897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Raudonųjų, violetinių ir baltųjų.</a:t>
            </a:r>
          </a:p>
          <a:p>
            <a:pPr algn="ctr">
              <a:lnSpc>
                <a:spcPts val="6897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Tokių nėra</a:t>
            </a:r>
          </a:p>
          <a:p>
            <a:pPr algn="ctr">
              <a:lnSpc>
                <a:spcPts val="5453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97891" y="5737584"/>
            <a:ext cx="6251674" cy="731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Baltųjų, juodųjų ir rudųjų.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46339" y="867725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51149" y="9068545"/>
            <a:ext cx="612193" cy="1007726"/>
          </a:xfrm>
          <a:custGeom>
            <a:avLst/>
            <a:gdLst/>
            <a:ahLst/>
            <a:cxnLst/>
            <a:rect r="r" b="b" t="t" l="l"/>
            <a:pathLst>
              <a:path h="1007726" w="612193">
                <a:moveTo>
                  <a:pt x="0" y="0"/>
                </a:moveTo>
                <a:lnTo>
                  <a:pt x="612193" y="0"/>
                </a:lnTo>
                <a:lnTo>
                  <a:pt x="612193" y="1007726"/>
                </a:lnTo>
                <a:lnTo>
                  <a:pt x="0" y="1007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205365" y="508952"/>
            <a:ext cx="3877270" cy="91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95608" y="2501265"/>
            <a:ext cx="14376097" cy="5189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3) Kas susidaro, jei mirusios žvaigždės branduolys yra DIDESNĖ nei 40 Saulės masių?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Didysis sprogimas.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Nieko, ji tiesiog išnyksta ir nieko nepalieka.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Juodoji skylė.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Pulsaras.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46339" y="867725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51149" y="9068545"/>
            <a:ext cx="612193" cy="1007726"/>
          </a:xfrm>
          <a:custGeom>
            <a:avLst/>
            <a:gdLst/>
            <a:ahLst/>
            <a:cxnLst/>
            <a:rect r="r" b="b" t="t" l="l"/>
            <a:pathLst>
              <a:path h="1007726" w="612193">
                <a:moveTo>
                  <a:pt x="0" y="0"/>
                </a:moveTo>
                <a:lnTo>
                  <a:pt x="612193" y="0"/>
                </a:lnTo>
                <a:lnTo>
                  <a:pt x="612193" y="1007726"/>
                </a:lnTo>
                <a:lnTo>
                  <a:pt x="0" y="1007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205365" y="508952"/>
            <a:ext cx="3877270" cy="91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95608" y="2501265"/>
            <a:ext cx="14376097" cy="5189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3) Kas susidaro, jei mirusios žvaigždės branduolys yra DIDESNĖ nei 40 Saulės masių?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Didysis sprogimas.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Nieko, ji tiesiog išnyksta ir nieko nepalieka.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Pulsaras.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95608" y="6215757"/>
            <a:ext cx="3496866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Juodoji skylė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9215" y="8229600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2444" y="3295211"/>
            <a:ext cx="14698072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4) Kas susidaro, sprogstant raudonajai milžinei? 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Saulė.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Pulsaras.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Ūkas.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2444" y="5470721"/>
            <a:ext cx="3081437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Supernova.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92444" y="8229600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92444" y="3295211"/>
            <a:ext cx="14698072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4) Kas susidaro, sprogstant raudonajai milžinei? 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 Saulė.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Pulsaras.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Ūkas.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92444" y="5470721"/>
            <a:ext cx="3081437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</a:t>
            </a: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Supernova.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85783" y="3285319"/>
            <a:ext cx="13262250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5) Kurie iš šių kosminių elementų dar neegzistuoja?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Planeta.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Raudonoji milžinė.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Rudoji nykštukė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5783" y="4730115"/>
            <a:ext cx="4459684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Juodoji nykštukė.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273056" y="442277"/>
            <a:ext cx="5741888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VIKTORINA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85783" y="3285319"/>
            <a:ext cx="13262250" cy="4446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5) Kurie iš šių kosminių elementų dar neegzistuoja?</a:t>
            </a: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B) Planeta.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C) Raudonoji milžinė.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D) Rudoji nykštukė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5783" y="4730115"/>
            <a:ext cx="4459684" cy="73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A)</a:t>
            </a:r>
            <a:r>
              <a:rPr lang="en-US" sz="4200">
                <a:solidFill>
                  <a:srgbClr val="24C8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Juodoji nykštukė.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88183" y="504236"/>
            <a:ext cx="979258" cy="1611947"/>
          </a:xfrm>
          <a:custGeom>
            <a:avLst/>
            <a:gdLst/>
            <a:ahLst/>
            <a:cxnLst/>
            <a:rect r="r" b="b" t="t" l="l"/>
            <a:pathLst>
              <a:path h="1611947" w="979258">
                <a:moveTo>
                  <a:pt x="0" y="0"/>
                </a:moveTo>
                <a:lnTo>
                  <a:pt x="979258" y="0"/>
                </a:lnTo>
                <a:lnTo>
                  <a:pt x="979258" y="1611947"/>
                </a:lnTo>
                <a:lnTo>
                  <a:pt x="0" y="161194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779763" y="6346602"/>
            <a:ext cx="5208045" cy="3469860"/>
          </a:xfrm>
          <a:custGeom>
            <a:avLst/>
            <a:gdLst/>
            <a:ahLst/>
            <a:cxnLst/>
            <a:rect r="r" b="b" t="t" l="l"/>
            <a:pathLst>
              <a:path h="3469860" w="5208045">
                <a:moveTo>
                  <a:pt x="0" y="0"/>
                </a:moveTo>
                <a:lnTo>
                  <a:pt x="5208045" y="0"/>
                </a:lnTo>
                <a:lnTo>
                  <a:pt x="5208045" y="3469859"/>
                </a:lnTo>
                <a:lnTo>
                  <a:pt x="0" y="34698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44374" y="6601037"/>
            <a:ext cx="5268662" cy="2960988"/>
          </a:xfrm>
          <a:custGeom>
            <a:avLst/>
            <a:gdLst/>
            <a:ahLst/>
            <a:cxnLst/>
            <a:rect r="r" b="b" t="t" l="l"/>
            <a:pathLst>
              <a:path h="2960988" w="5268662">
                <a:moveTo>
                  <a:pt x="0" y="0"/>
                </a:moveTo>
                <a:lnTo>
                  <a:pt x="5268662" y="0"/>
                </a:lnTo>
                <a:lnTo>
                  <a:pt x="5268662" y="2960989"/>
                </a:lnTo>
                <a:lnTo>
                  <a:pt x="0" y="296098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637217" y="6240539"/>
            <a:ext cx="5275051" cy="3681985"/>
          </a:xfrm>
          <a:custGeom>
            <a:avLst/>
            <a:gdLst/>
            <a:ahLst/>
            <a:cxnLst/>
            <a:rect r="r" b="b" t="t" l="l"/>
            <a:pathLst>
              <a:path h="3681985" w="5275051">
                <a:moveTo>
                  <a:pt x="0" y="0"/>
                </a:moveTo>
                <a:lnTo>
                  <a:pt x="5275051" y="0"/>
                </a:lnTo>
                <a:lnTo>
                  <a:pt x="5275051" y="3681985"/>
                </a:lnTo>
                <a:lnTo>
                  <a:pt x="0" y="368198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129471" y="4194869"/>
            <a:ext cx="1782797" cy="1787265"/>
          </a:xfrm>
          <a:custGeom>
            <a:avLst/>
            <a:gdLst/>
            <a:ahLst/>
            <a:cxnLst/>
            <a:rect r="r" b="b" t="t" l="l"/>
            <a:pathLst>
              <a:path h="1787265" w="1782797">
                <a:moveTo>
                  <a:pt x="0" y="0"/>
                </a:moveTo>
                <a:lnTo>
                  <a:pt x="1782797" y="0"/>
                </a:lnTo>
                <a:lnTo>
                  <a:pt x="1782797" y="1787264"/>
                </a:lnTo>
                <a:lnTo>
                  <a:pt x="0" y="178726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300192" y="476171"/>
            <a:ext cx="5687616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UŽDAVINYS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44151" y="2324981"/>
            <a:ext cx="14140095" cy="2763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Pamoka trunka 45 minutes. Planetinis ūkas plečiasi apie 20km/s greičiu. Kiek kilometrų išsiplės planetinis ūkas per vieną pamoką?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284" y="7200583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911304" y="442277"/>
            <a:ext cx="6465391" cy="1356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SPRENDIMAS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98366" y="2606088"/>
            <a:ext cx="2715220" cy="3152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0"/>
              </a:lnSpc>
            </a:pPr>
            <a:r>
              <a:rPr lang="en-US" sz="44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= 45 min</a:t>
            </a:r>
          </a:p>
          <a:p>
            <a:pPr algn="ctr">
              <a:lnSpc>
                <a:spcPts val="6290"/>
              </a:lnSpc>
            </a:pPr>
            <a:r>
              <a:rPr lang="en-US" sz="44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= 20 km/s</a:t>
            </a:r>
          </a:p>
          <a:p>
            <a:pPr algn="ctr">
              <a:lnSpc>
                <a:spcPts val="6290"/>
              </a:lnSpc>
            </a:pPr>
          </a:p>
          <a:p>
            <a:pPr algn="ctr">
              <a:lnSpc>
                <a:spcPts val="6290"/>
              </a:lnSpc>
            </a:pPr>
            <a:r>
              <a:rPr lang="en-US" sz="4492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= ?</a:t>
            </a:r>
          </a:p>
        </p:txBody>
      </p:sp>
      <p:sp>
        <p:nvSpPr>
          <p:cNvPr name="AutoShape 13" id="13"/>
          <p:cNvSpPr/>
          <p:nvPr/>
        </p:nvSpPr>
        <p:spPr>
          <a:xfrm flipV="true">
            <a:off x="4593947" y="2521185"/>
            <a:ext cx="0" cy="372008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 flipH="true" flipV="true">
            <a:off x="1398366" y="4557521"/>
            <a:ext cx="3195581" cy="578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4925489" y="2416410"/>
            <a:ext cx="7692330" cy="3152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= v·t</a:t>
            </a:r>
          </a:p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= 45 min · 60 s/min = 2700 s</a:t>
            </a:r>
          </a:p>
          <a:p>
            <a:pPr algn="l">
              <a:lnSpc>
                <a:spcPts val="6299"/>
              </a:lnSpc>
            </a:pPr>
          </a:p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= 20 km/s · 2700 s = 54 000 km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54788" y="6565121"/>
            <a:ext cx="16668450" cy="12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Ats.: Per vieną pamoką planetinis ūkas išsiplėstų net 54 000 km arba 54 Mm. 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(Įdomus faktas - žemės skersmuo (12 756km) yra net ~4 kartus mažesnis už šį skaičių!)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DED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52595" y="-270120"/>
            <a:ext cx="4638220" cy="5582612"/>
          </a:xfrm>
          <a:custGeom>
            <a:avLst/>
            <a:gdLst/>
            <a:ahLst/>
            <a:cxnLst/>
            <a:rect r="r" b="b" t="t" l="l"/>
            <a:pathLst>
              <a:path h="5582612" w="4638220">
                <a:moveTo>
                  <a:pt x="0" y="0"/>
                </a:moveTo>
                <a:lnTo>
                  <a:pt x="4638220" y="0"/>
                </a:lnTo>
                <a:lnTo>
                  <a:pt x="4638220" y="5582611"/>
                </a:lnTo>
                <a:lnTo>
                  <a:pt x="0" y="5582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906451" y="7203169"/>
            <a:ext cx="7315200" cy="3730752"/>
          </a:xfrm>
          <a:custGeom>
            <a:avLst/>
            <a:gdLst/>
            <a:ahLst/>
            <a:cxnLst/>
            <a:rect r="r" b="b" t="t" l="l"/>
            <a:pathLst>
              <a:path h="3730752" w="7315200">
                <a:moveTo>
                  <a:pt x="0" y="3730752"/>
                </a:moveTo>
                <a:lnTo>
                  <a:pt x="7315200" y="3730752"/>
                </a:lnTo>
                <a:lnTo>
                  <a:pt x="7315200" y="0"/>
                </a:lnTo>
                <a:lnTo>
                  <a:pt x="0" y="0"/>
                </a:lnTo>
                <a:lnTo>
                  <a:pt x="0" y="373075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578923" y="7203169"/>
            <a:ext cx="4948531" cy="3534076"/>
          </a:xfrm>
          <a:custGeom>
            <a:avLst/>
            <a:gdLst/>
            <a:ahLst/>
            <a:cxnLst/>
            <a:rect r="r" b="b" t="t" l="l"/>
            <a:pathLst>
              <a:path h="3534076" w="4948531">
                <a:moveTo>
                  <a:pt x="0" y="0"/>
                </a:moveTo>
                <a:lnTo>
                  <a:pt x="4948531" y="0"/>
                </a:lnTo>
                <a:lnTo>
                  <a:pt x="4948531" y="3534076"/>
                </a:lnTo>
                <a:lnTo>
                  <a:pt x="0" y="35340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81892" y="-270120"/>
            <a:ext cx="5618125" cy="4206571"/>
          </a:xfrm>
          <a:custGeom>
            <a:avLst/>
            <a:gdLst/>
            <a:ahLst/>
            <a:cxnLst/>
            <a:rect r="r" b="b" t="t" l="l"/>
            <a:pathLst>
              <a:path h="4206571" w="5618125">
                <a:moveTo>
                  <a:pt x="0" y="0"/>
                </a:moveTo>
                <a:lnTo>
                  <a:pt x="5618125" y="0"/>
                </a:lnTo>
                <a:lnTo>
                  <a:pt x="5618125" y="4206570"/>
                </a:lnTo>
                <a:lnTo>
                  <a:pt x="0" y="42065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48033" y="8060819"/>
            <a:ext cx="4422535" cy="4114800"/>
          </a:xfrm>
          <a:custGeom>
            <a:avLst/>
            <a:gdLst/>
            <a:ahLst/>
            <a:cxnLst/>
            <a:rect r="r" b="b" t="t" l="l"/>
            <a:pathLst>
              <a:path h="4114800" w="4422535">
                <a:moveTo>
                  <a:pt x="0" y="0"/>
                </a:moveTo>
                <a:lnTo>
                  <a:pt x="4422534" y="0"/>
                </a:lnTo>
                <a:lnTo>
                  <a:pt x="44225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361325">
            <a:off x="-476635" y="-1245714"/>
            <a:ext cx="3138159" cy="3126391"/>
          </a:xfrm>
          <a:custGeom>
            <a:avLst/>
            <a:gdLst/>
            <a:ahLst/>
            <a:cxnLst/>
            <a:rect r="r" b="b" t="t" l="l"/>
            <a:pathLst>
              <a:path h="3126391" w="3138159">
                <a:moveTo>
                  <a:pt x="0" y="0"/>
                </a:moveTo>
                <a:lnTo>
                  <a:pt x="3138159" y="0"/>
                </a:lnTo>
                <a:lnTo>
                  <a:pt x="3138159" y="3126391"/>
                </a:lnTo>
                <a:lnTo>
                  <a:pt x="0" y="31263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4151" y="8060819"/>
            <a:ext cx="3809619" cy="4114800"/>
          </a:xfrm>
          <a:custGeom>
            <a:avLst/>
            <a:gdLst/>
            <a:ahLst/>
            <a:cxnLst/>
            <a:rect r="r" b="b" t="t" l="l"/>
            <a:pathLst>
              <a:path h="4114800" w="3809619">
                <a:moveTo>
                  <a:pt x="0" y="0"/>
                </a:moveTo>
                <a:lnTo>
                  <a:pt x="3809619" y="0"/>
                </a:lnTo>
                <a:lnTo>
                  <a:pt x="38096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287783">
            <a:off x="13039395" y="-1393492"/>
            <a:ext cx="4017276" cy="2786985"/>
          </a:xfrm>
          <a:custGeom>
            <a:avLst/>
            <a:gdLst/>
            <a:ahLst/>
            <a:cxnLst/>
            <a:rect r="r" b="b" t="t" l="l"/>
            <a:pathLst>
              <a:path h="2786985" w="4017276">
                <a:moveTo>
                  <a:pt x="0" y="0"/>
                </a:moveTo>
                <a:lnTo>
                  <a:pt x="4017275" y="0"/>
                </a:lnTo>
                <a:lnTo>
                  <a:pt x="4017275" y="2786984"/>
                </a:lnTo>
                <a:lnTo>
                  <a:pt x="0" y="27869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27171" y="1407569"/>
            <a:ext cx="13845366" cy="5515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05"/>
              </a:lnSpc>
            </a:pPr>
            <a:r>
              <a:rPr lang="en-US" b="true" sz="12548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ŽVAIGŽDŽIŲ EVOLIUCIJOS ETAPAI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428253" y="1087483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1" y="0"/>
                </a:lnTo>
                <a:lnTo>
                  <a:pt x="12498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47097" y="7504626"/>
            <a:ext cx="1249870" cy="2057400"/>
          </a:xfrm>
          <a:custGeom>
            <a:avLst/>
            <a:gdLst/>
            <a:ahLst/>
            <a:cxnLst/>
            <a:rect r="r" b="b" t="t" l="l"/>
            <a:pathLst>
              <a:path h="2057400" w="1249870">
                <a:moveTo>
                  <a:pt x="0" y="0"/>
                </a:moveTo>
                <a:lnTo>
                  <a:pt x="1249870" y="0"/>
                </a:lnTo>
                <a:lnTo>
                  <a:pt x="124987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5392218" y="7203169"/>
            <a:ext cx="7503564" cy="1343660"/>
            <a:chOff x="0" y="0"/>
            <a:chExt cx="10004753" cy="1791547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104775"/>
              <a:ext cx="9439453" cy="1896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740"/>
                </a:lnSpc>
              </a:pPr>
              <a:r>
                <a:rPr lang="en-US" sz="4100">
                  <a:solidFill>
                    <a:srgbClr val="3A2C3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Greta Vengraitytė </a:t>
              </a:r>
            </a:p>
            <a:p>
              <a:pPr algn="ctr">
                <a:lnSpc>
                  <a:spcPts val="5740"/>
                </a:lnSpc>
              </a:pPr>
              <a:r>
                <a:rPr lang="en-US" sz="4100">
                  <a:solidFill>
                    <a:srgbClr val="3A2C3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Ieva Statkevičiūtė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6490931" y="209126"/>
              <a:ext cx="3513822" cy="1145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00"/>
                </a:lnSpc>
                <a:spcBef>
                  <a:spcPct val="0"/>
                </a:spcBef>
              </a:pPr>
              <a:r>
                <a:rPr lang="en-US" b="true" sz="5000">
                  <a:solidFill>
                    <a:srgbClr val="3A2C38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8c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6920442" y="8737329"/>
            <a:ext cx="4110807" cy="1199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KTU inžinerijos licėjus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 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DAG613ubL98</dc:identifier>
  <dcterms:modified xsi:type="dcterms:W3CDTF">2011-08-01T06:04:30Z</dcterms:modified>
  <cp:revision>1</cp:revision>
  <dc:title>8-Žvaigždžių-evoliucijos-etapai.-Tarpžvaigždinė-medžiaga.-Ūkai.-PPT</dc:title>
</cp:coreProperties>
</file>