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10287000" cx="18288000"/>
  <p:notesSz cx="6858000" cy="9144000"/>
  <p:embeddedFontLst>
    <p:embeddedFont>
      <p:font typeface="DM Sans"/>
      <p:regular r:id="rId36"/>
      <p:bold r:id="rId37"/>
      <p:italic r:id="rId38"/>
      <p:boldItalic r:id="rId39"/>
    </p:embeddedFont>
    <p:embeddedFont>
      <p:font typeface="Open Sans"/>
      <p:bold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42" roundtripDataSignature="AMtx7mh9cpBTLiYWUyLvS1qfIsbR/EsU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bold.fntdata"/><Relationship Id="rId20" Type="http://schemas.openxmlformats.org/officeDocument/2006/relationships/slide" Target="slides/slide15.xml"/><Relationship Id="rId42" Type="http://customschemas.google.com/relationships/presentationmetadata" Target="metadata"/><Relationship Id="rId41" Type="http://schemas.openxmlformats.org/officeDocument/2006/relationships/font" Target="fonts/OpenSans-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DMSans-bold.fntdata"/><Relationship Id="rId14" Type="http://schemas.openxmlformats.org/officeDocument/2006/relationships/slide" Target="slides/slide9.xml"/><Relationship Id="rId36" Type="http://schemas.openxmlformats.org/officeDocument/2006/relationships/font" Target="fonts/DMSans-regular.fntdata"/><Relationship Id="rId17" Type="http://schemas.openxmlformats.org/officeDocument/2006/relationships/slide" Target="slides/slide12.xml"/><Relationship Id="rId39" Type="http://schemas.openxmlformats.org/officeDocument/2006/relationships/font" Target="fonts/DMSans-boldItalic.fntdata"/><Relationship Id="rId16" Type="http://schemas.openxmlformats.org/officeDocument/2006/relationships/slide" Target="slides/slide11.xml"/><Relationship Id="rId38" Type="http://schemas.openxmlformats.org/officeDocument/2006/relationships/font" Target="fonts/DMSans-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e9ce72f1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3e9ce72f19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e9ce72f19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g3e9ce72f198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e9ce72f19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3e9ce72f198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e9ce72f198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3e9ce72f198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e9ce72f198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g3e9ce72f198_0_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e9ce72f198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g3e9ce72f198_0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e9ce72f19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g3e9ce72f198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e9ce72f19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g3e9ce72f198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e45c55f6c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g3e45c55f6c1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e45c55f6c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g3e45c55f6c1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e45c55f6c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g3e45c55f6c1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9"/>
          <p:cNvSpPr/>
          <p:nvPr>
            <p:ph idx="2" type="pic"/>
          </p:nvPr>
        </p:nvSpPr>
        <p:spPr>
          <a:xfrm>
            <a:off x="1792288" y="612775"/>
            <a:ext cx="5486400" cy="4114800"/>
          </a:xfrm>
          <a:prstGeom prst="rect">
            <a:avLst/>
          </a:prstGeom>
          <a:noFill/>
          <a:ln>
            <a:noFill/>
          </a:ln>
        </p:spPr>
      </p:sp>
      <p:sp>
        <p:nvSpPr>
          <p:cNvPr id="64" name="Google Shape;64;p2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5.jpg"/><Relationship Id="rId4" Type="http://schemas.openxmlformats.org/officeDocument/2006/relationships/image" Target="../media/image2.png"/><Relationship Id="rId10" Type="http://schemas.openxmlformats.org/officeDocument/2006/relationships/image" Target="../media/image3.png"/><Relationship Id="rId9"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9.png"/><Relationship Id="rId7" Type="http://schemas.openxmlformats.org/officeDocument/2006/relationships/image" Target="../media/image8.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6.jp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7.jpg"/><Relationship Id="rId4" Type="http://schemas.openxmlformats.org/officeDocument/2006/relationships/image" Target="../media/image18.png"/><Relationship Id="rId5"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6.jp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1.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810037" y="-1301739"/>
            <a:ext cx="19908075" cy="12890478"/>
          </a:xfrm>
          <a:custGeom>
            <a:rect b="b" l="l" r="r" t="t"/>
            <a:pathLst>
              <a:path extrusionOk="0" h="12890478" w="19908075">
                <a:moveTo>
                  <a:pt x="0" y="0"/>
                </a:moveTo>
                <a:lnTo>
                  <a:pt x="19908074" y="0"/>
                </a:lnTo>
                <a:lnTo>
                  <a:pt x="19908074" y="12890478"/>
                </a:lnTo>
                <a:lnTo>
                  <a:pt x="0" y="12890478"/>
                </a:lnTo>
                <a:lnTo>
                  <a:pt x="0" y="0"/>
                </a:lnTo>
                <a:close/>
              </a:path>
            </a:pathLst>
          </a:custGeom>
          <a:blipFill rotWithShape="1">
            <a:blip r:embed="rId3">
              <a:alphaModFix/>
            </a:blip>
            <a:stretch>
              <a:fillRect b="0" l="0" r="0" t="0"/>
            </a:stretch>
          </a:blipFill>
          <a:ln>
            <a:noFill/>
          </a:ln>
        </p:spPr>
      </p:sp>
      <p:sp>
        <p:nvSpPr>
          <p:cNvPr id="85" name="Google Shape;85;p1"/>
          <p:cNvSpPr/>
          <p:nvPr/>
        </p:nvSpPr>
        <p:spPr>
          <a:xfrm>
            <a:off x="15773400" y="1028700"/>
            <a:ext cx="1485900" cy="14859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b="-5421" l="-12031" r="-8294" t="-5579"/>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
          <p:cNvSpPr txBox="1"/>
          <p:nvPr/>
        </p:nvSpPr>
        <p:spPr>
          <a:xfrm>
            <a:off x="1028700" y="2026284"/>
            <a:ext cx="13080811" cy="3117216"/>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5899" u="none" cap="none" strike="noStrike">
                <a:solidFill>
                  <a:srgbClr val="FFFFFF"/>
                </a:solidFill>
                <a:latin typeface="Arial"/>
                <a:ea typeface="Arial"/>
                <a:cs typeface="Arial"/>
                <a:sym typeface="Arial"/>
              </a:rPr>
              <a:t>ŽVAIGŽDŽIŲ EVOLIUCIJOS ETAPAI. TARPŽVAIGŽDINĖ MEDŽIAGA, ŪKAI</a:t>
            </a:r>
            <a:endParaRPr/>
          </a:p>
        </p:txBody>
      </p:sp>
      <p:sp>
        <p:nvSpPr>
          <p:cNvPr id="87" name="Google Shape;87;p1"/>
          <p:cNvSpPr txBox="1"/>
          <p:nvPr/>
        </p:nvSpPr>
        <p:spPr>
          <a:xfrm>
            <a:off x="1028700" y="7861300"/>
            <a:ext cx="4562620" cy="1397000"/>
          </a:xfrm>
          <a:prstGeom prst="rect">
            <a:avLst/>
          </a:prstGeom>
          <a:noFill/>
          <a:ln>
            <a:noFill/>
          </a:ln>
        </p:spPr>
        <p:txBody>
          <a:bodyPr anchorCtr="0" anchor="t" bIns="0" lIns="0" spcFirstLastPara="1" rIns="0" wrap="square" tIns="0">
            <a:spAutoFit/>
          </a:bodyPr>
          <a:lstStyle/>
          <a:p>
            <a:pPr indent="0" lvl="0" marL="0" marR="0" rtl="0" algn="l">
              <a:lnSpc>
                <a:spcPct val="140020"/>
              </a:lnSpc>
              <a:spcBef>
                <a:spcPts val="0"/>
              </a:spcBef>
              <a:spcAft>
                <a:spcPts val="0"/>
              </a:spcAft>
              <a:buNone/>
            </a:pPr>
            <a:r>
              <a:rPr b="0" i="0" lang="en-US" sz="1999" u="none" cap="none" strike="noStrike">
                <a:solidFill>
                  <a:srgbClr val="FFFFFF"/>
                </a:solidFill>
                <a:latin typeface="DM Sans"/>
                <a:ea typeface="DM Sans"/>
                <a:cs typeface="DM Sans"/>
                <a:sym typeface="DM Sans"/>
              </a:rPr>
              <a:t>KTU Inžinerijos licėjus</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DM Sans"/>
                <a:ea typeface="DM Sans"/>
                <a:cs typeface="DM Sans"/>
                <a:sym typeface="DM Sans"/>
              </a:rPr>
              <a:t>8B klasės mokiniai</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DM Sans"/>
                <a:ea typeface="DM Sans"/>
                <a:cs typeface="DM Sans"/>
                <a:sym typeface="DM Sans"/>
              </a:rPr>
              <a:t>Evelina Mikalauskaitė</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DM Sans"/>
                <a:ea typeface="DM Sans"/>
                <a:cs typeface="DM Sans"/>
                <a:sym typeface="DM Sans"/>
              </a:rPr>
              <a:t>Erikas Kemeraitis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0D0E"/>
        </a:solidFill>
      </p:bgPr>
    </p:bg>
    <p:spTree>
      <p:nvGrpSpPr>
        <p:cNvPr id="91" name="Shape 91"/>
        <p:cNvGrpSpPr/>
        <p:nvPr/>
      </p:nvGrpSpPr>
      <p:grpSpPr>
        <a:xfrm>
          <a:off x="0" y="0"/>
          <a:ext cx="0" cy="0"/>
          <a:chOff x="0" y="0"/>
          <a:chExt cx="0" cy="0"/>
        </a:xfrm>
      </p:grpSpPr>
      <p:sp>
        <p:nvSpPr>
          <p:cNvPr id="92" name="Google Shape;92;p2"/>
          <p:cNvSpPr/>
          <p:nvPr/>
        </p:nvSpPr>
        <p:spPr>
          <a:xfrm>
            <a:off x="0" y="0"/>
            <a:ext cx="8015553" cy="10287000"/>
          </a:xfrm>
          <a:custGeom>
            <a:rect b="b" l="l" r="r" t="t"/>
            <a:pathLst>
              <a:path extrusionOk="0" h="1026753" w="800038">
                <a:moveTo>
                  <a:pt x="0" y="0"/>
                </a:moveTo>
                <a:lnTo>
                  <a:pt x="800038" y="0"/>
                </a:lnTo>
                <a:lnTo>
                  <a:pt x="800038" y="1026753"/>
                </a:lnTo>
                <a:lnTo>
                  <a:pt x="0" y="1026753"/>
                </a:lnTo>
                <a:close/>
              </a:path>
            </a:pathLst>
          </a:custGeom>
          <a:blipFill rotWithShape="1">
            <a:blip r:embed="rId3">
              <a:alphaModFix/>
            </a:blip>
            <a:stretch>
              <a:fillRect b="0" l="-14168" r="-14168" t="0"/>
            </a:stretch>
          </a:blipFill>
          <a:ln>
            <a:noFill/>
          </a:ln>
        </p:spPr>
      </p:sp>
      <p:sp>
        <p:nvSpPr>
          <p:cNvPr id="93" name="Google Shape;93;p2"/>
          <p:cNvSpPr txBox="1"/>
          <p:nvPr/>
        </p:nvSpPr>
        <p:spPr>
          <a:xfrm>
            <a:off x="9144000" y="1178290"/>
            <a:ext cx="7808658" cy="2175537"/>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None/>
            </a:pPr>
            <a:r>
              <a:rPr b="1" i="0" lang="en-US" sz="6223" u="none" cap="none" strike="noStrike">
                <a:solidFill>
                  <a:srgbClr val="FFFFFF"/>
                </a:solidFill>
                <a:latin typeface="Arial"/>
                <a:ea typeface="Arial"/>
                <a:cs typeface="Arial"/>
                <a:sym typeface="Arial"/>
              </a:rPr>
              <a:t>TARPŽVAIGŽDINĖ MEDŽIAGA ( ŪKAS )</a:t>
            </a:r>
            <a:endParaRPr/>
          </a:p>
        </p:txBody>
      </p:sp>
      <p:sp>
        <p:nvSpPr>
          <p:cNvPr id="94" name="Google Shape;94;p2"/>
          <p:cNvSpPr txBox="1"/>
          <p:nvPr/>
        </p:nvSpPr>
        <p:spPr>
          <a:xfrm>
            <a:off x="9144000" y="4465712"/>
            <a:ext cx="7808658" cy="2501266"/>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399" u="none" cap="none" strike="noStrike">
                <a:solidFill>
                  <a:srgbClr val="FFFFFF"/>
                </a:solidFill>
                <a:latin typeface="DM Sans"/>
                <a:ea typeface="DM Sans"/>
                <a:cs typeface="DM Sans"/>
                <a:sym typeface="DM Sans"/>
              </a:rPr>
              <a:t>Tai medžiaga, užpildanti erdves tarp žvaigždžių galaktikose. Ji sudaryta iš labai retų kosminėje erdvėje pasklidusių dujų ir dulkių. Šioje tarpžvaigždinėje terpėje atsiranda sutankėjimų, kurie tampa prožvaigdžių branduoliais, ir toliau aplink save kaupdami medžiagas suformuoja prožvaigždę.</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8444" l="0" r="0" t="0"/>
            </a:stretch>
          </a:blipFill>
          <a:ln>
            <a:noFill/>
          </a:ln>
        </p:spPr>
      </p:sp>
      <p:sp>
        <p:nvSpPr>
          <p:cNvPr id="100" name="Google Shape;100;p3"/>
          <p:cNvSpPr/>
          <p:nvPr/>
        </p:nvSpPr>
        <p:spPr>
          <a:xfrm>
            <a:off x="9978393" y="2184583"/>
            <a:ext cx="2656615" cy="2656615"/>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b="-1780" l="0" r="0" t="-1780"/>
            </a:stretch>
          </a:blipFill>
          <a:ln cap="sq" cmpd="sng" w="38100">
            <a:solidFill>
              <a:srgbClr val="0F0D0E"/>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
          <p:cNvSpPr/>
          <p:nvPr/>
        </p:nvSpPr>
        <p:spPr>
          <a:xfrm>
            <a:off x="13819390" y="5837629"/>
            <a:ext cx="2656615" cy="2656615"/>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5">
              <a:alphaModFix/>
            </a:blip>
            <a:stretch>
              <a:fillRect b="0" l="-4795" r="-4795" t="0"/>
            </a:stretch>
          </a:blipFill>
          <a:ln cap="sq" cmpd="sng" w="38100">
            <a:solidFill>
              <a:srgbClr val="0F0D0E"/>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3"/>
          <p:cNvSpPr/>
          <p:nvPr/>
        </p:nvSpPr>
        <p:spPr>
          <a:xfrm>
            <a:off x="9978393" y="5837629"/>
            <a:ext cx="2656615" cy="2656615"/>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6">
              <a:alphaModFix/>
            </a:blip>
            <a:stretch>
              <a:fillRect b="-23713" l="-5662" r="-13771" t="-1282"/>
            </a:stretch>
          </a:blipFill>
          <a:ln cap="sq" cmpd="sng" w="38100">
            <a:solidFill>
              <a:srgbClr val="0F0D0E"/>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
          <p:cNvSpPr/>
          <p:nvPr/>
        </p:nvSpPr>
        <p:spPr>
          <a:xfrm>
            <a:off x="6140732" y="5837629"/>
            <a:ext cx="2656615" cy="2656615"/>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7">
              <a:alphaModFix/>
            </a:blip>
            <a:stretch>
              <a:fillRect b="-12698" l="-26643" r="-24875" t="-19532"/>
            </a:stretch>
          </a:blipFill>
          <a:ln cap="sq" cmpd="sng" w="38100">
            <a:solidFill>
              <a:srgbClr val="0F0D0E"/>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
          <p:cNvSpPr/>
          <p:nvPr/>
        </p:nvSpPr>
        <p:spPr>
          <a:xfrm>
            <a:off x="13819390" y="2184583"/>
            <a:ext cx="2656615" cy="2656615"/>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8">
              <a:alphaModFix/>
            </a:blip>
            <a:stretch>
              <a:fillRect b="-672" l="0" r="0" t="-672"/>
            </a:stretch>
          </a:blipFill>
          <a:ln cap="sq" cmpd="sng" w="38100">
            <a:solidFill>
              <a:srgbClr val="0F0D0E"/>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3"/>
          <p:cNvSpPr/>
          <p:nvPr/>
        </p:nvSpPr>
        <p:spPr>
          <a:xfrm>
            <a:off x="6135615" y="2184583"/>
            <a:ext cx="2656615" cy="2656615"/>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9">
              <a:alphaModFix/>
            </a:blip>
            <a:stretch>
              <a:fillRect b="0" l="-18877" r="-25066" t="0"/>
            </a:stretch>
          </a:blipFill>
          <a:ln cap="sq" cmpd="sng" w="38100">
            <a:solidFill>
              <a:srgbClr val="0F0D0E"/>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3"/>
          <p:cNvSpPr/>
          <p:nvPr/>
        </p:nvSpPr>
        <p:spPr>
          <a:xfrm>
            <a:off x="1149397" y="3646978"/>
            <a:ext cx="3027565" cy="3027565"/>
          </a:xfrm>
          <a:custGeom>
            <a:rect b="b" l="l" r="r" t="t"/>
            <a:pathLst>
              <a:path extrusionOk="0" h="812800" w="812800">
                <a:moveTo>
                  <a:pt x="0" y="0"/>
                </a:moveTo>
                <a:lnTo>
                  <a:pt x="812800" y="0"/>
                </a:lnTo>
                <a:lnTo>
                  <a:pt x="812800" y="812800"/>
                </a:lnTo>
                <a:lnTo>
                  <a:pt x="0" y="812800"/>
                </a:lnTo>
                <a:close/>
              </a:path>
            </a:pathLst>
          </a:custGeom>
          <a:blipFill rotWithShape="1">
            <a:blip r:embed="rId10">
              <a:alphaModFix/>
            </a:blip>
            <a:stretch>
              <a:fillRect b="0" l="0" r="0" t="0"/>
            </a:stretch>
          </a:blipFill>
          <a:ln>
            <a:noFill/>
          </a:ln>
        </p:spPr>
      </p:sp>
      <p:grpSp>
        <p:nvGrpSpPr>
          <p:cNvPr id="107" name="Google Shape;107;p3"/>
          <p:cNvGrpSpPr/>
          <p:nvPr/>
        </p:nvGrpSpPr>
        <p:grpSpPr>
          <a:xfrm>
            <a:off x="4506366" y="5876663"/>
            <a:ext cx="797881" cy="797881"/>
            <a:chOff x="0" y="0"/>
            <a:chExt cx="812800" cy="812800"/>
          </a:xfrm>
        </p:grpSpPr>
        <p:sp>
          <p:nvSpPr>
            <p:cNvPr id="108" name="Google Shape;108;p3"/>
            <p:cNvSpPr/>
            <p:nvPr/>
          </p:nvSpPr>
          <p:spPr>
            <a:xfrm>
              <a:off x="0" y="0"/>
              <a:ext cx="812800" cy="812800"/>
            </a:xfrm>
            <a:custGeom>
              <a:rect b="b" l="l" r="r" t="t"/>
              <a:pathLst>
                <a:path extrusionOk="0" h="812800" w="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FFFFFF"/>
            </a:solidFill>
            <a:ln>
              <a:noFill/>
            </a:ln>
          </p:spPr>
        </p:sp>
        <p:sp>
          <p:nvSpPr>
            <p:cNvPr id="109" name="Google Shape;109;p3"/>
            <p:cNvSpPr txBox="1"/>
            <p:nvPr/>
          </p:nvSpPr>
          <p:spPr>
            <a:xfrm>
              <a:off x="0" y="155575"/>
              <a:ext cx="711200" cy="454025"/>
            </a:xfrm>
            <a:prstGeom prst="rect">
              <a:avLst/>
            </a:prstGeom>
            <a:noFill/>
            <a:ln>
              <a:noFill/>
            </a:ln>
          </p:spPr>
          <p:txBody>
            <a:bodyPr anchorCtr="0" anchor="ctr" bIns="50800" lIns="50800" spcFirstLastPara="1" rIns="50800" wrap="square" tIns="50800">
              <a:noAutofit/>
            </a:bodyPr>
            <a:lstStyle/>
            <a:p>
              <a:pPr indent="0" lvl="0" marL="0" marR="0" rtl="0" algn="ctr">
                <a:lnSpc>
                  <a:spcPct val="1632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0" name="Google Shape;110;p3"/>
          <p:cNvSpPr txBox="1"/>
          <p:nvPr/>
        </p:nvSpPr>
        <p:spPr>
          <a:xfrm>
            <a:off x="1028700" y="923925"/>
            <a:ext cx="12190422" cy="945542"/>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0" lang="en-US" sz="5523" u="none" cap="none" strike="noStrike">
                <a:solidFill>
                  <a:srgbClr val="FFFFFF"/>
                </a:solidFill>
                <a:latin typeface="Arial"/>
                <a:ea typeface="Arial"/>
                <a:cs typeface="Arial"/>
                <a:sym typeface="Arial"/>
              </a:rPr>
              <a:t>PROŽVAIGŽDĖS SUDĖTIS</a:t>
            </a:r>
            <a:endParaRPr/>
          </a:p>
        </p:txBody>
      </p:sp>
      <p:sp>
        <p:nvSpPr>
          <p:cNvPr id="111" name="Google Shape;111;p3"/>
          <p:cNvSpPr txBox="1"/>
          <p:nvPr/>
        </p:nvSpPr>
        <p:spPr>
          <a:xfrm>
            <a:off x="1149397" y="7776661"/>
            <a:ext cx="3148263" cy="692151"/>
          </a:xfrm>
          <a:prstGeom prst="rect">
            <a:avLst/>
          </a:prstGeom>
          <a:noFill/>
          <a:ln>
            <a:noFill/>
          </a:ln>
        </p:spPr>
        <p:txBody>
          <a:bodyPr anchorCtr="0" anchor="t" bIns="0" lIns="0" spcFirstLastPara="1" rIns="0" wrap="square" tIns="0">
            <a:spAutoFit/>
          </a:bodyPr>
          <a:lstStyle/>
          <a:p>
            <a:pPr indent="0" lvl="0" marL="0" marR="0" rtl="0" algn="l">
              <a:lnSpc>
                <a:spcPct val="140020"/>
              </a:lnSpc>
              <a:spcBef>
                <a:spcPts val="0"/>
              </a:spcBef>
              <a:spcAft>
                <a:spcPts val="0"/>
              </a:spcAft>
              <a:buNone/>
            </a:pPr>
            <a:r>
              <a:rPr b="0" i="0" lang="en-US" sz="1999" u="none" cap="none" strike="noStrike">
                <a:solidFill>
                  <a:srgbClr val="FFFFFF"/>
                </a:solidFill>
                <a:latin typeface="DM Sans"/>
                <a:ea typeface="DM Sans"/>
                <a:cs typeface="DM Sans"/>
                <a:sym typeface="DM Sans"/>
              </a:rPr>
              <a:t>Pradinė žvaigždės formavimosi stadija</a:t>
            </a:r>
            <a:endParaRPr/>
          </a:p>
        </p:txBody>
      </p:sp>
      <p:sp>
        <p:nvSpPr>
          <p:cNvPr id="112" name="Google Shape;112;p3"/>
          <p:cNvSpPr txBox="1"/>
          <p:nvPr/>
        </p:nvSpPr>
        <p:spPr>
          <a:xfrm>
            <a:off x="1093811" y="6941243"/>
            <a:ext cx="3018040" cy="540143"/>
          </a:xfrm>
          <a:prstGeom prst="rect">
            <a:avLst/>
          </a:prstGeom>
          <a:noFill/>
          <a:ln>
            <a:noFill/>
          </a:ln>
        </p:spPr>
        <p:txBody>
          <a:bodyPr anchorCtr="0" anchor="t" bIns="0" lIns="0" spcFirstLastPara="1" rIns="0" wrap="square" tIns="0">
            <a:spAutoFit/>
          </a:bodyPr>
          <a:lstStyle/>
          <a:p>
            <a:pPr indent="0" lvl="0" marL="0" marR="0" rtl="0" algn="ctr">
              <a:lnSpc>
                <a:spcPct val="140012"/>
              </a:lnSpc>
              <a:spcBef>
                <a:spcPts val="0"/>
              </a:spcBef>
              <a:spcAft>
                <a:spcPts val="0"/>
              </a:spcAft>
              <a:buNone/>
            </a:pPr>
            <a:r>
              <a:rPr b="1" i="0" lang="en-US" sz="3109" u="none" cap="none" strike="noStrike">
                <a:solidFill>
                  <a:srgbClr val="FFFFFF"/>
                </a:solidFill>
                <a:latin typeface="DM Sans"/>
                <a:ea typeface="DM Sans"/>
                <a:cs typeface="DM Sans"/>
                <a:sym typeface="DM Sans"/>
              </a:rPr>
              <a:t>PROŽVAIGŽDĖ</a:t>
            </a:r>
            <a:endParaRPr/>
          </a:p>
        </p:txBody>
      </p:sp>
      <p:sp>
        <p:nvSpPr>
          <p:cNvPr id="113" name="Google Shape;113;p3"/>
          <p:cNvSpPr txBox="1"/>
          <p:nvPr/>
        </p:nvSpPr>
        <p:spPr>
          <a:xfrm>
            <a:off x="5304246" y="5080058"/>
            <a:ext cx="4313440" cy="365760"/>
          </a:xfrm>
          <a:prstGeom prst="rect">
            <a:avLst/>
          </a:prstGeom>
          <a:noFill/>
          <a:ln>
            <a:noFill/>
          </a:ln>
        </p:spPr>
        <p:txBody>
          <a:bodyPr anchorCtr="0" anchor="t" bIns="0" lIns="0" spcFirstLastPara="1" rIns="0" wrap="square" tIns="0">
            <a:spAutoFit/>
          </a:bodyPr>
          <a:lstStyle/>
          <a:p>
            <a:pPr indent="0" lvl="0" marL="0" marR="0" rtl="0" algn="ctr">
              <a:lnSpc>
                <a:spcPct val="140019"/>
              </a:lnSpc>
              <a:spcBef>
                <a:spcPts val="0"/>
              </a:spcBef>
              <a:spcAft>
                <a:spcPts val="0"/>
              </a:spcAft>
              <a:buNone/>
            </a:pPr>
            <a:r>
              <a:rPr b="1" i="0" lang="en-US" sz="2099" u="none" cap="none" strike="noStrike">
                <a:solidFill>
                  <a:srgbClr val="FFFFFF"/>
                </a:solidFill>
                <a:latin typeface="DM Sans"/>
                <a:ea typeface="DM Sans"/>
                <a:cs typeface="DM Sans"/>
                <a:sym typeface="DM Sans"/>
              </a:rPr>
              <a:t>JONIZUOTAS VANDENILIS</a:t>
            </a:r>
            <a:endParaRPr/>
          </a:p>
        </p:txBody>
      </p:sp>
      <p:sp>
        <p:nvSpPr>
          <p:cNvPr id="114" name="Google Shape;114;p3"/>
          <p:cNvSpPr txBox="1"/>
          <p:nvPr/>
        </p:nvSpPr>
        <p:spPr>
          <a:xfrm>
            <a:off x="9144000" y="5080058"/>
            <a:ext cx="4313440" cy="365760"/>
          </a:xfrm>
          <a:prstGeom prst="rect">
            <a:avLst/>
          </a:prstGeom>
          <a:noFill/>
          <a:ln>
            <a:noFill/>
          </a:ln>
        </p:spPr>
        <p:txBody>
          <a:bodyPr anchorCtr="0" anchor="t" bIns="0" lIns="0" spcFirstLastPara="1" rIns="0" wrap="square" tIns="0">
            <a:spAutoFit/>
          </a:bodyPr>
          <a:lstStyle/>
          <a:p>
            <a:pPr indent="0" lvl="0" marL="0" marR="0" rtl="0" algn="ctr">
              <a:lnSpc>
                <a:spcPct val="140019"/>
              </a:lnSpc>
              <a:spcBef>
                <a:spcPts val="0"/>
              </a:spcBef>
              <a:spcAft>
                <a:spcPts val="0"/>
              </a:spcAft>
              <a:buNone/>
            </a:pPr>
            <a:r>
              <a:rPr b="1" i="0" lang="en-US" sz="2099" u="none" cap="none" strike="noStrike">
                <a:solidFill>
                  <a:srgbClr val="FFFFFF"/>
                </a:solidFill>
                <a:latin typeface="DM Sans"/>
                <a:ea typeface="DM Sans"/>
                <a:cs typeface="DM Sans"/>
                <a:sym typeface="DM Sans"/>
              </a:rPr>
              <a:t>VANDENILIO DUJOS</a:t>
            </a:r>
            <a:endParaRPr/>
          </a:p>
        </p:txBody>
      </p:sp>
      <p:sp>
        <p:nvSpPr>
          <p:cNvPr id="115" name="Google Shape;115;p3"/>
          <p:cNvSpPr txBox="1"/>
          <p:nvPr/>
        </p:nvSpPr>
        <p:spPr>
          <a:xfrm>
            <a:off x="9242100" y="8873017"/>
            <a:ext cx="4313440" cy="365760"/>
          </a:xfrm>
          <a:prstGeom prst="rect">
            <a:avLst/>
          </a:prstGeom>
          <a:noFill/>
          <a:ln>
            <a:noFill/>
          </a:ln>
        </p:spPr>
        <p:txBody>
          <a:bodyPr anchorCtr="0" anchor="t" bIns="0" lIns="0" spcFirstLastPara="1" rIns="0" wrap="square" tIns="0">
            <a:spAutoFit/>
          </a:bodyPr>
          <a:lstStyle/>
          <a:p>
            <a:pPr indent="0" lvl="0" marL="0" marR="0" rtl="0" algn="ctr">
              <a:lnSpc>
                <a:spcPct val="140019"/>
              </a:lnSpc>
              <a:spcBef>
                <a:spcPts val="0"/>
              </a:spcBef>
              <a:spcAft>
                <a:spcPts val="0"/>
              </a:spcAft>
              <a:buNone/>
            </a:pPr>
            <a:r>
              <a:rPr b="1" i="0" lang="en-US" sz="2099" u="none" cap="none" strike="noStrike">
                <a:solidFill>
                  <a:srgbClr val="FFFFFF"/>
                </a:solidFill>
                <a:latin typeface="DM Sans"/>
                <a:ea typeface="DM Sans"/>
                <a:cs typeface="DM Sans"/>
                <a:sym typeface="DM Sans"/>
              </a:rPr>
              <a:t>HELIO DUJOS</a:t>
            </a:r>
            <a:endParaRPr/>
          </a:p>
        </p:txBody>
      </p:sp>
      <p:sp>
        <p:nvSpPr>
          <p:cNvPr id="116" name="Google Shape;116;p3"/>
          <p:cNvSpPr txBox="1"/>
          <p:nvPr/>
        </p:nvSpPr>
        <p:spPr>
          <a:xfrm>
            <a:off x="13081688" y="5080058"/>
            <a:ext cx="4313440" cy="365760"/>
          </a:xfrm>
          <a:prstGeom prst="rect">
            <a:avLst/>
          </a:prstGeom>
          <a:noFill/>
          <a:ln>
            <a:noFill/>
          </a:ln>
        </p:spPr>
        <p:txBody>
          <a:bodyPr anchorCtr="0" anchor="t" bIns="0" lIns="0" spcFirstLastPara="1" rIns="0" wrap="square" tIns="0">
            <a:spAutoFit/>
          </a:bodyPr>
          <a:lstStyle/>
          <a:p>
            <a:pPr indent="0" lvl="0" marL="0" marR="0" rtl="0" algn="ctr">
              <a:lnSpc>
                <a:spcPct val="140019"/>
              </a:lnSpc>
              <a:spcBef>
                <a:spcPts val="0"/>
              </a:spcBef>
              <a:spcAft>
                <a:spcPts val="0"/>
              </a:spcAft>
              <a:buNone/>
            </a:pPr>
            <a:r>
              <a:rPr b="1" i="0" lang="en-US" sz="2099" u="none" cap="none" strike="noStrike">
                <a:solidFill>
                  <a:srgbClr val="FFFFFF"/>
                </a:solidFill>
                <a:latin typeface="DM Sans"/>
                <a:ea typeface="DM Sans"/>
                <a:cs typeface="DM Sans"/>
                <a:sym typeface="DM Sans"/>
              </a:rPr>
              <a:t>PLAZMA</a:t>
            </a:r>
            <a:endParaRPr/>
          </a:p>
        </p:txBody>
      </p:sp>
      <p:sp>
        <p:nvSpPr>
          <p:cNvPr id="117" name="Google Shape;117;p3"/>
          <p:cNvSpPr txBox="1"/>
          <p:nvPr/>
        </p:nvSpPr>
        <p:spPr>
          <a:xfrm>
            <a:off x="13081688" y="8838429"/>
            <a:ext cx="4313440" cy="365760"/>
          </a:xfrm>
          <a:prstGeom prst="rect">
            <a:avLst/>
          </a:prstGeom>
          <a:noFill/>
          <a:ln>
            <a:noFill/>
          </a:ln>
        </p:spPr>
        <p:txBody>
          <a:bodyPr anchorCtr="0" anchor="t" bIns="0" lIns="0" spcFirstLastPara="1" rIns="0" wrap="square" tIns="0">
            <a:spAutoFit/>
          </a:bodyPr>
          <a:lstStyle/>
          <a:p>
            <a:pPr indent="0" lvl="0" marL="0" marR="0" rtl="0" algn="ctr">
              <a:lnSpc>
                <a:spcPct val="140019"/>
              </a:lnSpc>
              <a:spcBef>
                <a:spcPts val="0"/>
              </a:spcBef>
              <a:spcAft>
                <a:spcPts val="0"/>
              </a:spcAft>
              <a:buNone/>
            </a:pPr>
            <a:r>
              <a:rPr b="1" i="0" lang="en-US" sz="2099" u="none" cap="none" strike="noStrike">
                <a:solidFill>
                  <a:srgbClr val="FFFFFF"/>
                </a:solidFill>
                <a:latin typeface="DM Sans"/>
                <a:ea typeface="DM Sans"/>
                <a:cs typeface="DM Sans"/>
                <a:sym typeface="DM Sans"/>
              </a:rPr>
              <a:t>TARPŽVAIGŽDINĖS DULKĖS</a:t>
            </a:r>
            <a:endParaRPr/>
          </a:p>
        </p:txBody>
      </p:sp>
      <p:sp>
        <p:nvSpPr>
          <p:cNvPr id="118" name="Google Shape;118;p3"/>
          <p:cNvSpPr txBox="1"/>
          <p:nvPr/>
        </p:nvSpPr>
        <p:spPr>
          <a:xfrm>
            <a:off x="5690862" y="8838429"/>
            <a:ext cx="3551238" cy="365760"/>
          </a:xfrm>
          <a:prstGeom prst="rect">
            <a:avLst/>
          </a:prstGeom>
          <a:noFill/>
          <a:ln>
            <a:noFill/>
          </a:ln>
        </p:spPr>
        <p:txBody>
          <a:bodyPr anchorCtr="0" anchor="t" bIns="0" lIns="0" spcFirstLastPara="1" rIns="0" wrap="square" tIns="0">
            <a:spAutoFit/>
          </a:bodyPr>
          <a:lstStyle/>
          <a:p>
            <a:pPr indent="0" lvl="0" marL="0" marR="0" rtl="0" algn="just">
              <a:lnSpc>
                <a:spcPct val="140019"/>
              </a:lnSpc>
              <a:spcBef>
                <a:spcPts val="0"/>
              </a:spcBef>
              <a:spcAft>
                <a:spcPts val="0"/>
              </a:spcAft>
              <a:buNone/>
            </a:pPr>
            <a:r>
              <a:rPr b="1" i="0" lang="en-US" sz="2099" u="none" cap="none" strike="noStrike">
                <a:solidFill>
                  <a:srgbClr val="FFFFFF"/>
                </a:solidFill>
                <a:latin typeface="DM Sans"/>
                <a:ea typeface="DM Sans"/>
                <a:cs typeface="DM Sans"/>
                <a:sym typeface="DM Sans"/>
              </a:rPr>
              <a:t>KITOS JONIZUOTOS DUJOS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0D0E"/>
        </a:solidFill>
      </p:bgPr>
    </p:bg>
    <p:spTree>
      <p:nvGrpSpPr>
        <p:cNvPr id="122" name="Shape 122"/>
        <p:cNvGrpSpPr/>
        <p:nvPr/>
      </p:nvGrpSpPr>
      <p:grpSpPr>
        <a:xfrm>
          <a:off x="0" y="0"/>
          <a:ext cx="0" cy="0"/>
          <a:chOff x="0" y="0"/>
          <a:chExt cx="0" cy="0"/>
        </a:xfrm>
      </p:grpSpPr>
      <p:sp>
        <p:nvSpPr>
          <p:cNvPr id="123" name="Google Shape;123;p4"/>
          <p:cNvSpPr txBox="1"/>
          <p:nvPr/>
        </p:nvSpPr>
        <p:spPr>
          <a:xfrm>
            <a:off x="2870548" y="4619328"/>
            <a:ext cx="12546904" cy="943568"/>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0" lang="en-US" sz="5523" u="none" cap="none" strike="noStrike">
                <a:solidFill>
                  <a:srgbClr val="FFFFFF"/>
                </a:solidFill>
                <a:latin typeface="Arial"/>
                <a:ea typeface="Arial"/>
                <a:cs typeface="Arial"/>
                <a:sym typeface="Arial"/>
              </a:rPr>
              <a:t>ŽYMIAUSI TARPŽVAIGŽDINIAI ŪKAI</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0D0E"/>
        </a:solidFill>
      </p:bgPr>
    </p:bg>
    <p:spTree>
      <p:nvGrpSpPr>
        <p:cNvPr id="127" name="Shape 127"/>
        <p:cNvGrpSpPr/>
        <p:nvPr/>
      </p:nvGrpSpPr>
      <p:grpSpPr>
        <a:xfrm>
          <a:off x="0" y="0"/>
          <a:ext cx="0" cy="0"/>
          <a:chOff x="0" y="0"/>
          <a:chExt cx="0" cy="0"/>
        </a:xfrm>
      </p:grpSpPr>
      <p:sp>
        <p:nvSpPr>
          <p:cNvPr id="128" name="Google Shape;128;p5"/>
          <p:cNvSpPr/>
          <p:nvPr/>
        </p:nvSpPr>
        <p:spPr>
          <a:xfrm>
            <a:off x="-153543" y="-2652583"/>
            <a:ext cx="18595087" cy="14085778"/>
          </a:xfrm>
          <a:custGeom>
            <a:rect b="b" l="l" r="r" t="t"/>
            <a:pathLst>
              <a:path extrusionOk="0" h="14085778" w="18595087">
                <a:moveTo>
                  <a:pt x="0" y="0"/>
                </a:moveTo>
                <a:lnTo>
                  <a:pt x="18595086" y="0"/>
                </a:lnTo>
                <a:lnTo>
                  <a:pt x="18595086" y="14085778"/>
                </a:lnTo>
                <a:lnTo>
                  <a:pt x="0" y="14085778"/>
                </a:lnTo>
                <a:lnTo>
                  <a:pt x="0" y="0"/>
                </a:lnTo>
                <a:close/>
              </a:path>
            </a:pathLst>
          </a:custGeom>
          <a:blipFill rotWithShape="1">
            <a:blip r:embed="rId3">
              <a:alphaModFix/>
            </a:blip>
            <a:stretch>
              <a:fillRect b="0" l="0" r="0" t="0"/>
            </a:stretch>
          </a:blipFill>
          <a:ln>
            <a:noFill/>
          </a:ln>
        </p:spPr>
      </p:sp>
      <p:sp>
        <p:nvSpPr>
          <p:cNvPr id="129" name="Google Shape;129;p5"/>
          <p:cNvSpPr txBox="1"/>
          <p:nvPr/>
        </p:nvSpPr>
        <p:spPr>
          <a:xfrm>
            <a:off x="13138114" y="7931149"/>
            <a:ext cx="4121186" cy="1574801"/>
          </a:xfrm>
          <a:prstGeom prst="rect">
            <a:avLst/>
          </a:prstGeom>
          <a:noFill/>
          <a:ln>
            <a:noFill/>
          </a:ln>
        </p:spPr>
        <p:txBody>
          <a:bodyPr anchorCtr="0" anchor="t" bIns="0" lIns="0" spcFirstLastPara="1" rIns="0" wrap="square" tIns="0">
            <a:spAutoFit/>
          </a:bodyPr>
          <a:lstStyle/>
          <a:p>
            <a:pPr indent="0" lvl="0" marL="0" marR="0" rtl="0" algn="r">
              <a:lnSpc>
                <a:spcPct val="140010"/>
              </a:lnSpc>
              <a:spcBef>
                <a:spcPts val="0"/>
              </a:spcBef>
              <a:spcAft>
                <a:spcPts val="0"/>
              </a:spcAft>
              <a:buNone/>
            </a:pPr>
            <a:r>
              <a:rPr b="1" i="0" lang="en-US" sz="3999" u="none" cap="none" strike="noStrike">
                <a:solidFill>
                  <a:srgbClr val="FFFFFF"/>
                </a:solidFill>
                <a:latin typeface="DM Sans"/>
                <a:ea typeface="DM Sans"/>
                <a:cs typeface="DM Sans"/>
                <a:sym typeface="DM Sans"/>
              </a:rPr>
              <a:t>Oriono ūkas</a:t>
            </a:r>
            <a:endParaRPr/>
          </a:p>
          <a:p>
            <a:pPr indent="0" lvl="0" marL="0" marR="0" rtl="0" algn="r">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Oriono žvaigždynas</a:t>
            </a:r>
            <a:endParaRPr/>
          </a:p>
          <a:p>
            <a:pPr indent="0" lvl="0" marL="0" marR="0" rtl="0" algn="ctr">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1600 šviesmečių nuo žemės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0D0E"/>
        </a:solidFill>
      </p:bgPr>
    </p:bg>
    <p:spTree>
      <p:nvGrpSpPr>
        <p:cNvPr id="133" name="Shape 133"/>
        <p:cNvGrpSpPr/>
        <p:nvPr/>
      </p:nvGrpSpPr>
      <p:grpSpPr>
        <a:xfrm>
          <a:off x="0" y="0"/>
          <a:ext cx="0" cy="0"/>
          <a:chOff x="0" y="0"/>
          <a:chExt cx="0" cy="0"/>
        </a:xfrm>
      </p:grpSpPr>
      <p:sp>
        <p:nvSpPr>
          <p:cNvPr id="134" name="Google Shape;134;p6"/>
          <p:cNvSpPr/>
          <p:nvPr/>
        </p:nvSpPr>
        <p:spPr>
          <a:xfrm>
            <a:off x="-897967" y="-2386992"/>
            <a:ext cx="19185967" cy="15060984"/>
          </a:xfrm>
          <a:custGeom>
            <a:rect b="b" l="l" r="r" t="t"/>
            <a:pathLst>
              <a:path extrusionOk="0" h="15060984" w="19185967">
                <a:moveTo>
                  <a:pt x="0" y="0"/>
                </a:moveTo>
                <a:lnTo>
                  <a:pt x="19185967" y="0"/>
                </a:lnTo>
                <a:lnTo>
                  <a:pt x="19185967" y="15060984"/>
                </a:lnTo>
                <a:lnTo>
                  <a:pt x="0" y="15060984"/>
                </a:lnTo>
                <a:lnTo>
                  <a:pt x="0" y="0"/>
                </a:lnTo>
                <a:close/>
              </a:path>
            </a:pathLst>
          </a:custGeom>
          <a:blipFill rotWithShape="1">
            <a:blip r:embed="rId3">
              <a:alphaModFix/>
            </a:blip>
            <a:stretch>
              <a:fillRect b="0" l="0" r="0" t="0"/>
            </a:stretch>
          </a:blipFill>
          <a:ln>
            <a:noFill/>
          </a:ln>
        </p:spPr>
      </p:sp>
      <p:sp>
        <p:nvSpPr>
          <p:cNvPr id="135" name="Google Shape;135;p6"/>
          <p:cNvSpPr txBox="1"/>
          <p:nvPr/>
        </p:nvSpPr>
        <p:spPr>
          <a:xfrm>
            <a:off x="13049142" y="7931149"/>
            <a:ext cx="4210158" cy="1574801"/>
          </a:xfrm>
          <a:prstGeom prst="rect">
            <a:avLst/>
          </a:prstGeom>
          <a:noFill/>
          <a:ln>
            <a:noFill/>
          </a:ln>
        </p:spPr>
        <p:txBody>
          <a:bodyPr anchorCtr="0" anchor="t" bIns="0" lIns="0" spcFirstLastPara="1" rIns="0" wrap="square" tIns="0">
            <a:spAutoFit/>
          </a:bodyPr>
          <a:lstStyle/>
          <a:p>
            <a:pPr indent="0" lvl="0" marL="0" marR="0" rtl="0" algn="r">
              <a:lnSpc>
                <a:spcPct val="140010"/>
              </a:lnSpc>
              <a:spcBef>
                <a:spcPts val="0"/>
              </a:spcBef>
              <a:spcAft>
                <a:spcPts val="0"/>
              </a:spcAft>
              <a:buNone/>
            </a:pPr>
            <a:r>
              <a:rPr b="1" i="0" lang="en-US" sz="3999" u="none" cap="none" strike="noStrike">
                <a:solidFill>
                  <a:srgbClr val="FFFFFF"/>
                </a:solidFill>
                <a:latin typeface="DM Sans"/>
                <a:ea typeface="DM Sans"/>
                <a:cs typeface="DM Sans"/>
                <a:sym typeface="DM Sans"/>
              </a:rPr>
              <a:t>Erelio ūkas</a:t>
            </a:r>
            <a:endParaRPr/>
          </a:p>
          <a:p>
            <a:pPr indent="0" lvl="0" marL="0" marR="0" rtl="0" algn="r">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Gyvatės žvaigždynas</a:t>
            </a:r>
            <a:endParaRPr/>
          </a:p>
          <a:p>
            <a:pPr indent="0" lvl="0" marL="0" marR="0" rtl="0" algn="ctr">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7000 šviesmečių nuo žemės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0D0E"/>
        </a:solidFill>
      </p:bgPr>
    </p:bg>
    <p:spTree>
      <p:nvGrpSpPr>
        <p:cNvPr id="139" name="Shape 139"/>
        <p:cNvGrpSpPr/>
        <p:nvPr/>
      </p:nvGrpSpPr>
      <p:grpSpPr>
        <a:xfrm>
          <a:off x="0" y="0"/>
          <a:ext cx="0" cy="0"/>
          <a:chOff x="0" y="0"/>
          <a:chExt cx="0" cy="0"/>
        </a:xfrm>
      </p:grpSpPr>
      <p:sp>
        <p:nvSpPr>
          <p:cNvPr id="140" name="Google Shape;140;p7"/>
          <p:cNvSpPr/>
          <p:nvPr/>
        </p:nvSpPr>
        <p:spPr>
          <a:xfrm>
            <a:off x="-38640" y="-883628"/>
            <a:ext cx="18326640" cy="11423848"/>
          </a:xfrm>
          <a:custGeom>
            <a:rect b="b" l="l" r="r" t="t"/>
            <a:pathLst>
              <a:path extrusionOk="0" h="11423848" w="18326640">
                <a:moveTo>
                  <a:pt x="0" y="0"/>
                </a:moveTo>
                <a:lnTo>
                  <a:pt x="18326640" y="0"/>
                </a:lnTo>
                <a:lnTo>
                  <a:pt x="18326640" y="11423848"/>
                </a:lnTo>
                <a:lnTo>
                  <a:pt x="0" y="11423848"/>
                </a:lnTo>
                <a:lnTo>
                  <a:pt x="0" y="0"/>
                </a:lnTo>
                <a:close/>
              </a:path>
            </a:pathLst>
          </a:custGeom>
          <a:blipFill rotWithShape="1">
            <a:blip r:embed="rId3">
              <a:alphaModFix/>
            </a:blip>
            <a:stretch>
              <a:fillRect b="-4845" l="0" r="0" t="-4845"/>
            </a:stretch>
          </a:blipFill>
          <a:ln>
            <a:noFill/>
          </a:ln>
        </p:spPr>
      </p:sp>
      <p:sp>
        <p:nvSpPr>
          <p:cNvPr id="141" name="Google Shape;141;p7"/>
          <p:cNvSpPr txBox="1"/>
          <p:nvPr/>
        </p:nvSpPr>
        <p:spPr>
          <a:xfrm>
            <a:off x="13066676" y="7931149"/>
            <a:ext cx="4192624" cy="1574801"/>
          </a:xfrm>
          <a:prstGeom prst="rect">
            <a:avLst/>
          </a:prstGeom>
          <a:noFill/>
          <a:ln>
            <a:noFill/>
          </a:ln>
        </p:spPr>
        <p:txBody>
          <a:bodyPr anchorCtr="0" anchor="t" bIns="0" lIns="0" spcFirstLastPara="1" rIns="0" wrap="square" tIns="0">
            <a:spAutoFit/>
          </a:bodyPr>
          <a:lstStyle/>
          <a:p>
            <a:pPr indent="0" lvl="0" marL="0" marR="0" rtl="0" algn="r">
              <a:lnSpc>
                <a:spcPct val="140010"/>
              </a:lnSpc>
              <a:spcBef>
                <a:spcPts val="0"/>
              </a:spcBef>
              <a:spcAft>
                <a:spcPts val="0"/>
              </a:spcAft>
              <a:buNone/>
            </a:pPr>
            <a:r>
              <a:rPr b="1" i="0" lang="en-US" sz="3999" u="none" cap="none" strike="noStrike">
                <a:solidFill>
                  <a:srgbClr val="FFFFFF"/>
                </a:solidFill>
                <a:latin typeface="DM Sans"/>
                <a:ea typeface="DM Sans"/>
                <a:cs typeface="DM Sans"/>
                <a:sym typeface="DM Sans"/>
              </a:rPr>
              <a:t>Lagūnos ūkas</a:t>
            </a:r>
            <a:endParaRPr/>
          </a:p>
          <a:p>
            <a:pPr indent="0" lvl="0" marL="0" marR="0" rtl="0" algn="r">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Šaulio žvaigždynas</a:t>
            </a:r>
            <a:endParaRPr/>
          </a:p>
          <a:p>
            <a:pPr indent="0" lvl="0" marL="0" marR="0" rtl="0" algn="ctr">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5200 šviesmečių nuo žemės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0D0E"/>
        </a:solidFill>
      </p:bgPr>
    </p:bg>
    <p:spTree>
      <p:nvGrpSpPr>
        <p:cNvPr id="145" name="Shape 145"/>
        <p:cNvGrpSpPr/>
        <p:nvPr/>
      </p:nvGrpSpPr>
      <p:grpSpPr>
        <a:xfrm>
          <a:off x="0" y="0"/>
          <a:ext cx="0" cy="0"/>
          <a:chOff x="0" y="0"/>
          <a:chExt cx="0" cy="0"/>
        </a:xfrm>
      </p:grpSpPr>
      <p:sp>
        <p:nvSpPr>
          <p:cNvPr id="146" name="Google Shape;146;p8"/>
          <p:cNvSpPr/>
          <p:nvPr/>
        </p:nvSpPr>
        <p:spPr>
          <a:xfrm>
            <a:off x="0" y="-3417987"/>
            <a:ext cx="18288000" cy="15958026"/>
          </a:xfrm>
          <a:custGeom>
            <a:rect b="b" l="l" r="r" t="t"/>
            <a:pathLst>
              <a:path extrusionOk="0" h="15958026" w="18288000">
                <a:moveTo>
                  <a:pt x="0" y="0"/>
                </a:moveTo>
                <a:lnTo>
                  <a:pt x="18288000" y="0"/>
                </a:lnTo>
                <a:lnTo>
                  <a:pt x="18288000" y="15958026"/>
                </a:lnTo>
                <a:lnTo>
                  <a:pt x="0" y="15958026"/>
                </a:lnTo>
                <a:lnTo>
                  <a:pt x="0" y="0"/>
                </a:lnTo>
                <a:close/>
              </a:path>
            </a:pathLst>
          </a:custGeom>
          <a:blipFill rotWithShape="1">
            <a:blip r:embed="rId3">
              <a:alphaModFix/>
            </a:blip>
            <a:stretch>
              <a:fillRect b="-8247" l="0" r="0" t="-8247"/>
            </a:stretch>
          </a:blipFill>
          <a:ln>
            <a:noFill/>
          </a:ln>
        </p:spPr>
      </p:sp>
      <p:sp>
        <p:nvSpPr>
          <p:cNvPr id="147" name="Google Shape;147;p8"/>
          <p:cNvSpPr txBox="1"/>
          <p:nvPr/>
        </p:nvSpPr>
        <p:spPr>
          <a:xfrm>
            <a:off x="12891113" y="7931149"/>
            <a:ext cx="4368187" cy="1574801"/>
          </a:xfrm>
          <a:prstGeom prst="rect">
            <a:avLst/>
          </a:prstGeom>
          <a:noFill/>
          <a:ln>
            <a:noFill/>
          </a:ln>
        </p:spPr>
        <p:txBody>
          <a:bodyPr anchorCtr="0" anchor="t" bIns="0" lIns="0" spcFirstLastPara="1" rIns="0" wrap="square" tIns="0">
            <a:spAutoFit/>
          </a:bodyPr>
          <a:lstStyle/>
          <a:p>
            <a:pPr indent="0" lvl="0" marL="0" marR="0" rtl="0" algn="r">
              <a:lnSpc>
                <a:spcPct val="140010"/>
              </a:lnSpc>
              <a:spcBef>
                <a:spcPts val="0"/>
              </a:spcBef>
              <a:spcAft>
                <a:spcPts val="0"/>
              </a:spcAft>
              <a:buNone/>
            </a:pPr>
            <a:r>
              <a:rPr b="1" i="0" lang="en-US" sz="3999" u="none" cap="none" strike="noStrike">
                <a:solidFill>
                  <a:srgbClr val="FFFFFF"/>
                </a:solidFill>
                <a:latin typeface="DM Sans"/>
                <a:ea typeface="DM Sans"/>
                <a:cs typeface="DM Sans"/>
                <a:sym typeface="DM Sans"/>
              </a:rPr>
              <a:t>Arklio galvos ūkas</a:t>
            </a:r>
            <a:endParaRPr/>
          </a:p>
          <a:p>
            <a:pPr indent="0" lvl="0" marL="0" marR="0" rtl="0" algn="r">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Oriono žvaigždynas</a:t>
            </a:r>
            <a:endParaRPr/>
          </a:p>
          <a:p>
            <a:pPr indent="0" lvl="0" marL="0" marR="0" rtl="0" algn="ctr">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7000 šviesmečių nuo žemės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0D0E"/>
        </a:solidFill>
      </p:bgPr>
    </p:bg>
    <p:spTree>
      <p:nvGrpSpPr>
        <p:cNvPr id="151" name="Shape 151"/>
        <p:cNvGrpSpPr/>
        <p:nvPr/>
      </p:nvGrpSpPr>
      <p:grpSpPr>
        <a:xfrm>
          <a:off x="0" y="0"/>
          <a:ext cx="0" cy="0"/>
          <a:chOff x="0" y="0"/>
          <a:chExt cx="0" cy="0"/>
        </a:xfrm>
      </p:grpSpPr>
      <p:sp>
        <p:nvSpPr>
          <p:cNvPr id="152" name="Google Shape;152;p9"/>
          <p:cNvSpPr/>
          <p:nvPr/>
        </p:nvSpPr>
        <p:spPr>
          <a:xfrm>
            <a:off x="-130948" y="-4678396"/>
            <a:ext cx="18418948" cy="14965396"/>
          </a:xfrm>
          <a:custGeom>
            <a:rect b="b" l="l" r="r" t="t"/>
            <a:pathLst>
              <a:path extrusionOk="0" h="14965396" w="18418948">
                <a:moveTo>
                  <a:pt x="0" y="0"/>
                </a:moveTo>
                <a:lnTo>
                  <a:pt x="18418948" y="0"/>
                </a:lnTo>
                <a:lnTo>
                  <a:pt x="18418948" y="14965396"/>
                </a:lnTo>
                <a:lnTo>
                  <a:pt x="0" y="14965396"/>
                </a:lnTo>
                <a:lnTo>
                  <a:pt x="0" y="0"/>
                </a:lnTo>
                <a:close/>
              </a:path>
            </a:pathLst>
          </a:custGeom>
          <a:blipFill rotWithShape="1">
            <a:blip r:embed="rId3">
              <a:alphaModFix/>
            </a:blip>
            <a:stretch>
              <a:fillRect b="0" l="0" r="0" t="0"/>
            </a:stretch>
          </a:blipFill>
          <a:ln>
            <a:noFill/>
          </a:ln>
        </p:spPr>
      </p:sp>
      <p:sp>
        <p:nvSpPr>
          <p:cNvPr id="153" name="Google Shape;153;p9"/>
          <p:cNvSpPr txBox="1"/>
          <p:nvPr/>
        </p:nvSpPr>
        <p:spPr>
          <a:xfrm>
            <a:off x="12918065" y="7931149"/>
            <a:ext cx="4341235" cy="1574801"/>
          </a:xfrm>
          <a:prstGeom prst="rect">
            <a:avLst/>
          </a:prstGeom>
          <a:noFill/>
          <a:ln>
            <a:noFill/>
          </a:ln>
        </p:spPr>
        <p:txBody>
          <a:bodyPr anchorCtr="0" anchor="t" bIns="0" lIns="0" spcFirstLastPara="1" rIns="0" wrap="square" tIns="0">
            <a:spAutoFit/>
          </a:bodyPr>
          <a:lstStyle/>
          <a:p>
            <a:pPr indent="0" lvl="0" marL="0" marR="0" rtl="0" algn="r">
              <a:lnSpc>
                <a:spcPct val="140010"/>
              </a:lnSpc>
              <a:spcBef>
                <a:spcPts val="0"/>
              </a:spcBef>
              <a:spcAft>
                <a:spcPts val="0"/>
              </a:spcAft>
              <a:buNone/>
            </a:pPr>
            <a:r>
              <a:rPr b="1" i="0" lang="en-US" sz="3999" u="none" cap="none" strike="noStrike">
                <a:solidFill>
                  <a:srgbClr val="FFFFFF"/>
                </a:solidFill>
                <a:latin typeface="DM Sans"/>
                <a:ea typeface="DM Sans"/>
                <a:cs typeface="DM Sans"/>
                <a:sym typeface="DM Sans"/>
              </a:rPr>
              <a:t> Tarantulo ūkas</a:t>
            </a:r>
            <a:endParaRPr/>
          </a:p>
          <a:p>
            <a:pPr indent="0" lvl="0" marL="0" marR="0" rtl="0" algn="r">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Auksinės žuvies žvaigždynas</a:t>
            </a:r>
            <a:endParaRPr/>
          </a:p>
          <a:p>
            <a:pPr indent="0" lvl="0" marL="0" marR="0" rtl="0" algn="ctr">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16000 šviesmečių nuo žemės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157" name="Shape 157"/>
        <p:cNvGrpSpPr/>
        <p:nvPr/>
      </p:nvGrpSpPr>
      <p:grpSpPr>
        <a:xfrm>
          <a:off x="0" y="0"/>
          <a:ext cx="0" cy="0"/>
          <a:chOff x="0" y="0"/>
          <a:chExt cx="0" cy="0"/>
        </a:xfrm>
      </p:grpSpPr>
      <p:sp>
        <p:nvSpPr>
          <p:cNvPr id="158" name="Google Shape;158;p10"/>
          <p:cNvSpPr/>
          <p:nvPr/>
        </p:nvSpPr>
        <p:spPr>
          <a:xfrm>
            <a:off x="4455233" y="2242966"/>
            <a:ext cx="9377534" cy="7015334"/>
          </a:xfrm>
          <a:custGeom>
            <a:rect b="b" l="l" r="r" t="t"/>
            <a:pathLst>
              <a:path extrusionOk="0" h="7015334" w="9377534">
                <a:moveTo>
                  <a:pt x="0" y="0"/>
                </a:moveTo>
                <a:lnTo>
                  <a:pt x="9377534" y="0"/>
                </a:lnTo>
                <a:lnTo>
                  <a:pt x="9377534" y="7015334"/>
                </a:lnTo>
                <a:lnTo>
                  <a:pt x="0" y="7015334"/>
                </a:lnTo>
                <a:lnTo>
                  <a:pt x="0" y="0"/>
                </a:lnTo>
                <a:close/>
              </a:path>
            </a:pathLst>
          </a:custGeom>
          <a:blipFill rotWithShape="1">
            <a:blip r:embed="rId3">
              <a:alphaModFix/>
            </a:blip>
            <a:stretch>
              <a:fillRect b="0" l="-949" r="0" t="-747"/>
            </a:stretch>
          </a:blipFill>
          <a:ln>
            <a:noFill/>
          </a:ln>
        </p:spPr>
      </p:sp>
      <p:sp>
        <p:nvSpPr>
          <p:cNvPr id="159" name="Google Shape;159;p10"/>
          <p:cNvSpPr txBox="1"/>
          <p:nvPr/>
        </p:nvSpPr>
        <p:spPr>
          <a:xfrm>
            <a:off x="3048789" y="817228"/>
            <a:ext cx="12190422" cy="945542"/>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i="0" lang="en-US" sz="5523" u="none" cap="none" strike="noStrike">
                <a:solidFill>
                  <a:srgbClr val="FFFFFF"/>
                </a:solidFill>
                <a:latin typeface="Arial"/>
                <a:ea typeface="Arial"/>
                <a:cs typeface="Arial"/>
                <a:sym typeface="Arial"/>
              </a:rPr>
              <a:t>ŽVAIGŽDĖS EVOLIUCIJOS ETAPAI</a:t>
            </a:r>
            <a:endParaRPr/>
          </a:p>
        </p:txBody>
      </p:sp>
      <p:sp>
        <p:nvSpPr>
          <p:cNvPr id="160" name="Google Shape;160;p10"/>
          <p:cNvSpPr txBox="1"/>
          <p:nvPr/>
        </p:nvSpPr>
        <p:spPr>
          <a:xfrm>
            <a:off x="12618675" y="2692567"/>
            <a:ext cx="1873736" cy="339725"/>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SAULĖ)</a:t>
            </a:r>
            <a:endParaRPr/>
          </a:p>
        </p:txBody>
      </p:sp>
      <p:sp>
        <p:nvSpPr>
          <p:cNvPr id="161" name="Google Shape;161;p10"/>
          <p:cNvSpPr txBox="1"/>
          <p:nvPr/>
        </p:nvSpPr>
        <p:spPr>
          <a:xfrm>
            <a:off x="14212289" y="-1176882"/>
            <a:ext cx="5799402" cy="137128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80000" u="none" cap="none" strike="noStrike">
                <a:solidFill>
                  <a:srgbClr val="FFFFFF"/>
                </a:solidFill>
                <a:latin typeface="Open Sans"/>
                <a:ea typeface="Open Sans"/>
                <a:cs typeface="Open Sans"/>
                <a:sym typeface="Open Sans"/>
              </a:rPr>
              <a:t>1</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5" name="Shape 165"/>
        <p:cNvGrpSpPr/>
        <p:nvPr/>
      </p:nvGrpSpPr>
      <p:grpSpPr>
        <a:xfrm>
          <a:off x="0" y="0"/>
          <a:ext cx="0" cy="0"/>
          <a:chOff x="0" y="0"/>
          <a:chExt cx="0" cy="0"/>
        </a:xfrm>
      </p:grpSpPr>
      <p:sp>
        <p:nvSpPr>
          <p:cNvPr id="166" name="Google Shape;166;p11"/>
          <p:cNvSpPr/>
          <p:nvPr/>
        </p:nvSpPr>
        <p:spPr>
          <a:xfrm>
            <a:off x="9395924" y="1028700"/>
            <a:ext cx="7863376" cy="7002374"/>
          </a:xfrm>
          <a:custGeom>
            <a:rect b="b" l="l" r="r" t="t"/>
            <a:pathLst>
              <a:path extrusionOk="0" h="7002374" w="7863376">
                <a:moveTo>
                  <a:pt x="0" y="0"/>
                </a:moveTo>
                <a:lnTo>
                  <a:pt x="7863376" y="0"/>
                </a:lnTo>
                <a:lnTo>
                  <a:pt x="7863376" y="7002374"/>
                </a:lnTo>
                <a:lnTo>
                  <a:pt x="0" y="7002374"/>
                </a:lnTo>
                <a:lnTo>
                  <a:pt x="0" y="0"/>
                </a:lnTo>
                <a:close/>
              </a:path>
            </a:pathLst>
          </a:custGeom>
          <a:blipFill rotWithShape="1">
            <a:blip r:embed="rId3">
              <a:alphaModFix/>
            </a:blip>
            <a:stretch>
              <a:fillRect b="-3552" l="0" r="0" t="-3552"/>
            </a:stretch>
          </a:blipFill>
          <a:ln>
            <a:noFill/>
          </a:ln>
        </p:spPr>
      </p:sp>
      <p:sp>
        <p:nvSpPr>
          <p:cNvPr id="167" name="Google Shape;167;p11"/>
          <p:cNvSpPr txBox="1"/>
          <p:nvPr/>
        </p:nvSpPr>
        <p:spPr>
          <a:xfrm>
            <a:off x="882437" y="1218562"/>
            <a:ext cx="8716881" cy="2175537"/>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None/>
            </a:pPr>
            <a:r>
              <a:rPr b="1" i="0" lang="en-US" sz="6223" u="none" cap="none" strike="noStrike">
                <a:solidFill>
                  <a:srgbClr val="FFFFFF"/>
                </a:solidFill>
                <a:latin typeface="Arial"/>
                <a:ea typeface="Arial"/>
                <a:cs typeface="Arial"/>
                <a:sym typeface="Arial"/>
              </a:rPr>
              <a:t>MAŽOS MASĖS ŽVAIGŽDĖ</a:t>
            </a:r>
            <a:endParaRPr/>
          </a:p>
        </p:txBody>
      </p:sp>
      <p:sp>
        <p:nvSpPr>
          <p:cNvPr id="168" name="Google Shape;168;p11"/>
          <p:cNvSpPr txBox="1"/>
          <p:nvPr/>
        </p:nvSpPr>
        <p:spPr>
          <a:xfrm>
            <a:off x="10559517" y="8744560"/>
            <a:ext cx="5536190" cy="513740"/>
          </a:xfrm>
          <a:prstGeom prst="rect">
            <a:avLst/>
          </a:prstGeom>
          <a:noFill/>
          <a:ln>
            <a:noFill/>
          </a:ln>
        </p:spPr>
        <p:txBody>
          <a:bodyPr anchorCtr="0" anchor="t" bIns="0" lIns="0" spcFirstLastPara="1" rIns="0" wrap="square" tIns="0">
            <a:spAutoFit/>
          </a:bodyPr>
          <a:lstStyle/>
          <a:p>
            <a:pPr indent="0" lvl="0" marL="0" marR="0" rtl="0" algn="ctr">
              <a:lnSpc>
                <a:spcPct val="139980"/>
              </a:lnSpc>
              <a:spcBef>
                <a:spcPts val="0"/>
              </a:spcBef>
              <a:spcAft>
                <a:spcPts val="0"/>
              </a:spcAft>
              <a:buNone/>
            </a:pPr>
            <a:r>
              <a:rPr b="1" i="0" lang="en-US" sz="3024" u="none" cap="none" strike="noStrike">
                <a:solidFill>
                  <a:srgbClr val="FFFFFF"/>
                </a:solidFill>
                <a:latin typeface="Arial"/>
                <a:ea typeface="Arial"/>
                <a:cs typeface="Arial"/>
                <a:sym typeface="Arial"/>
              </a:rPr>
              <a:t>KAIP MŪSŲ SAULĖ</a:t>
            </a:r>
            <a:endParaRPr/>
          </a:p>
        </p:txBody>
      </p:sp>
      <p:sp>
        <p:nvSpPr>
          <p:cNvPr id="169" name="Google Shape;169;p11"/>
          <p:cNvSpPr txBox="1"/>
          <p:nvPr/>
        </p:nvSpPr>
        <p:spPr>
          <a:xfrm>
            <a:off x="882437" y="4224368"/>
            <a:ext cx="6761669" cy="3927476"/>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Žvaigždės  kurios masė maždaug lygi Saulės masei, kaip ir visos kitos, degdama kinta, ten taip pat prasideda vandenilio sintezė. </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Maždaug po 10 mlrd. metų jos branduolys ima trauktis ir kaisti, o išoriniai sluoksniai - plėstis ir vėsti. </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Žvaigždė pamažu virsta į </a:t>
            </a:r>
            <a:r>
              <a:rPr b="1" i="0" lang="en-US" sz="2499" u="none" cap="none" strike="noStrike">
                <a:solidFill>
                  <a:srgbClr val="FFFFFF"/>
                </a:solidFill>
                <a:latin typeface="DM Sans"/>
                <a:ea typeface="DM Sans"/>
                <a:cs typeface="DM Sans"/>
                <a:sym typeface="DM Sans"/>
              </a:rPr>
              <a:t>raudonąja milžinę.</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3" name="Shape 173"/>
        <p:cNvGrpSpPr/>
        <p:nvPr/>
      </p:nvGrpSpPr>
      <p:grpSpPr>
        <a:xfrm>
          <a:off x="0" y="0"/>
          <a:ext cx="0" cy="0"/>
          <a:chOff x="0" y="0"/>
          <a:chExt cx="0" cy="0"/>
        </a:xfrm>
      </p:grpSpPr>
      <p:sp>
        <p:nvSpPr>
          <p:cNvPr id="174" name="Google Shape;174;p12"/>
          <p:cNvSpPr/>
          <p:nvPr/>
        </p:nvSpPr>
        <p:spPr>
          <a:xfrm>
            <a:off x="5853170" y="348086"/>
            <a:ext cx="14397526" cy="9590828"/>
          </a:xfrm>
          <a:custGeom>
            <a:rect b="b" l="l" r="r" t="t"/>
            <a:pathLst>
              <a:path extrusionOk="0" h="9590828" w="14397526">
                <a:moveTo>
                  <a:pt x="0" y="0"/>
                </a:moveTo>
                <a:lnTo>
                  <a:pt x="14397526" y="0"/>
                </a:lnTo>
                <a:lnTo>
                  <a:pt x="14397526" y="9590828"/>
                </a:lnTo>
                <a:lnTo>
                  <a:pt x="0" y="9590828"/>
                </a:lnTo>
                <a:lnTo>
                  <a:pt x="0" y="0"/>
                </a:lnTo>
                <a:close/>
              </a:path>
            </a:pathLst>
          </a:custGeom>
          <a:blipFill rotWithShape="1">
            <a:blip r:embed="rId3">
              <a:alphaModFix/>
            </a:blip>
            <a:stretch>
              <a:fillRect b="0" l="0" r="0" t="0"/>
            </a:stretch>
          </a:blipFill>
          <a:ln>
            <a:noFill/>
          </a:ln>
        </p:spPr>
      </p:sp>
      <p:sp>
        <p:nvSpPr>
          <p:cNvPr id="175" name="Google Shape;175;p12"/>
          <p:cNvSpPr txBox="1"/>
          <p:nvPr/>
        </p:nvSpPr>
        <p:spPr>
          <a:xfrm>
            <a:off x="1028700" y="904875"/>
            <a:ext cx="8493997" cy="1070737"/>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6219" u="none" cap="none" strike="noStrike">
                <a:solidFill>
                  <a:srgbClr val="FFFFFF"/>
                </a:solidFill>
                <a:latin typeface="Arial"/>
                <a:ea typeface="Arial"/>
                <a:cs typeface="Arial"/>
                <a:sym typeface="Arial"/>
              </a:rPr>
              <a:t>RAUDONOJI MILŽINĖ</a:t>
            </a:r>
            <a:endParaRPr/>
          </a:p>
        </p:txBody>
      </p:sp>
      <p:sp>
        <p:nvSpPr>
          <p:cNvPr id="176" name="Google Shape;176;p12"/>
          <p:cNvSpPr txBox="1"/>
          <p:nvPr/>
        </p:nvSpPr>
        <p:spPr>
          <a:xfrm>
            <a:off x="1028700" y="3140074"/>
            <a:ext cx="7281300" cy="57705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Raudonoji milžinė susidaro kai mažos masės žvaigždė baigia vandenilio deginimo procesą pagrindinėje sekoje, išsipučia ir virsta didžiuliu raudonu </a:t>
            </a:r>
            <a:r>
              <a:rPr lang="en-US" sz="2499">
                <a:solidFill>
                  <a:srgbClr val="FFFFFF"/>
                </a:solidFill>
                <a:latin typeface="DM Sans"/>
                <a:ea typeface="DM Sans"/>
                <a:cs typeface="DM Sans"/>
                <a:sym typeface="DM Sans"/>
              </a:rPr>
              <a:t>objektu</a:t>
            </a:r>
            <a:r>
              <a:rPr b="0" i="0" lang="en-US" sz="2499" u="none" cap="none" strike="noStrike">
                <a:solidFill>
                  <a:srgbClr val="FFFFFF"/>
                </a:solidFill>
                <a:latin typeface="DM Sans"/>
                <a:ea typeface="DM Sans"/>
                <a:cs typeface="DM Sans"/>
                <a:sym typeface="DM Sans"/>
              </a:rPr>
              <a:t>. </a:t>
            </a:r>
            <a:endParaRPr/>
          </a:p>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Raudonosios milžinės yra labai šviesios nepaisant žemos temperatūros.</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1" i="0" lang="en-US" sz="2499" u="none" cap="none" strike="noStrike">
                <a:solidFill>
                  <a:srgbClr val="FFFFFF"/>
                </a:solidFill>
                <a:latin typeface="DM Sans"/>
                <a:ea typeface="DM Sans"/>
                <a:cs typeface="DM Sans"/>
                <a:sym typeface="DM Sans"/>
              </a:rPr>
              <a:t>Termobranduolinių reakcijų zonai beveik pasiekus žvaigždės paviršių, nuo jos atsiskiria išoriniai sluoksniai.</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8432" l="0" r="0" t="-11"/>
            </a:stretch>
          </a:blipFill>
          <a:ln>
            <a:noFill/>
          </a:ln>
        </p:spPr>
      </p:sp>
      <p:sp>
        <p:nvSpPr>
          <p:cNvPr id="182" name="Google Shape;182;p13"/>
          <p:cNvSpPr/>
          <p:nvPr/>
        </p:nvSpPr>
        <p:spPr>
          <a:xfrm>
            <a:off x="7163358" y="0"/>
            <a:ext cx="12451754" cy="11546172"/>
          </a:xfrm>
          <a:custGeom>
            <a:rect b="b" l="l" r="r" t="t"/>
            <a:pathLst>
              <a:path extrusionOk="0" h="11546172" w="12451754">
                <a:moveTo>
                  <a:pt x="0" y="0"/>
                </a:moveTo>
                <a:lnTo>
                  <a:pt x="12451755" y="0"/>
                </a:lnTo>
                <a:lnTo>
                  <a:pt x="12451755" y="11546172"/>
                </a:lnTo>
                <a:lnTo>
                  <a:pt x="0" y="11546172"/>
                </a:lnTo>
                <a:lnTo>
                  <a:pt x="0" y="0"/>
                </a:lnTo>
                <a:close/>
              </a:path>
            </a:pathLst>
          </a:custGeom>
          <a:blipFill rotWithShape="1">
            <a:blip r:embed="rId4">
              <a:alphaModFix/>
            </a:blip>
            <a:stretch>
              <a:fillRect b="0" l="0" r="0" t="0"/>
            </a:stretch>
          </a:blipFill>
          <a:ln>
            <a:noFill/>
          </a:ln>
        </p:spPr>
      </p:sp>
      <p:sp>
        <p:nvSpPr>
          <p:cNvPr id="183" name="Google Shape;183;p13"/>
          <p:cNvSpPr txBox="1"/>
          <p:nvPr/>
        </p:nvSpPr>
        <p:spPr>
          <a:xfrm>
            <a:off x="1028700" y="904875"/>
            <a:ext cx="7849440" cy="2175637"/>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6219" u="none" cap="none" strike="noStrike">
                <a:solidFill>
                  <a:srgbClr val="FFFFFF"/>
                </a:solidFill>
                <a:latin typeface="Arial"/>
                <a:ea typeface="Arial"/>
                <a:cs typeface="Arial"/>
                <a:sym typeface="Arial"/>
              </a:rPr>
              <a:t>PLANETIŠKASIS ŪKAS</a:t>
            </a:r>
            <a:endParaRPr/>
          </a:p>
        </p:txBody>
      </p:sp>
      <p:sp>
        <p:nvSpPr>
          <p:cNvPr id="184" name="Google Shape;184;p13"/>
          <p:cNvSpPr txBox="1"/>
          <p:nvPr/>
        </p:nvSpPr>
        <p:spPr>
          <a:xfrm>
            <a:off x="1028700" y="3701081"/>
            <a:ext cx="8314883" cy="3927476"/>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Tai nuo žvaigždės atsiskyre jos išoriniai sluoksniai - švytinčios dujos ir dulkės.</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Planetinis ūkas yra jonizuotų dujų ir dulkių apvalkalas, kurį išmeta mirštanti žvaigždė paskutinėse evoliucijos stadijose,  šie ūkai yra trumpalaikiai, galiausiai išsisklaido, o žvaigždės branduolys virsta baltaja nykštuke. </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Žvaigždė traukiasi ir virsta baltąja nykštuke.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8432" l="0" r="0" t="-11"/>
            </a:stretch>
          </a:blipFill>
          <a:ln>
            <a:noFill/>
          </a:ln>
        </p:spPr>
      </p:sp>
      <p:sp>
        <p:nvSpPr>
          <p:cNvPr id="190" name="Google Shape;190;p14"/>
          <p:cNvSpPr/>
          <p:nvPr/>
        </p:nvSpPr>
        <p:spPr>
          <a:xfrm>
            <a:off x="13626465" y="1867493"/>
            <a:ext cx="2891070" cy="289107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b="-35678" l="-32401" r="-37575" t="-3429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4"/>
          <p:cNvSpPr/>
          <p:nvPr/>
        </p:nvSpPr>
        <p:spPr>
          <a:xfrm>
            <a:off x="9144000" y="4941896"/>
            <a:ext cx="3898437" cy="3802054"/>
          </a:xfrm>
          <a:custGeom>
            <a:rect b="b" l="l" r="r" t="t"/>
            <a:pathLst>
              <a:path extrusionOk="0" h="3802054" w="3898437">
                <a:moveTo>
                  <a:pt x="0" y="0"/>
                </a:moveTo>
                <a:lnTo>
                  <a:pt x="3898437" y="0"/>
                </a:lnTo>
                <a:lnTo>
                  <a:pt x="3898437" y="3802054"/>
                </a:lnTo>
                <a:lnTo>
                  <a:pt x="0" y="3802054"/>
                </a:lnTo>
                <a:lnTo>
                  <a:pt x="0" y="0"/>
                </a:lnTo>
                <a:close/>
              </a:path>
            </a:pathLst>
          </a:custGeom>
          <a:blipFill rotWithShape="1">
            <a:blip r:embed="rId5">
              <a:alphaModFix/>
            </a:blip>
            <a:stretch>
              <a:fillRect b="-28520" l="-26577" r="-26577" t="-28520"/>
            </a:stretch>
          </a:blipFill>
          <a:ln>
            <a:noFill/>
          </a:ln>
        </p:spPr>
      </p:sp>
      <p:sp>
        <p:nvSpPr>
          <p:cNvPr id="192" name="Google Shape;192;p14"/>
          <p:cNvSpPr txBox="1"/>
          <p:nvPr/>
        </p:nvSpPr>
        <p:spPr>
          <a:xfrm>
            <a:off x="1028700" y="904875"/>
            <a:ext cx="8115300" cy="1070737"/>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6219" u="none" cap="none" strike="noStrike">
                <a:solidFill>
                  <a:srgbClr val="FFFFFF"/>
                </a:solidFill>
                <a:latin typeface="Arial"/>
                <a:ea typeface="Arial"/>
                <a:cs typeface="Arial"/>
                <a:sym typeface="Arial"/>
              </a:rPr>
              <a:t>BALTOJI NYKŠTUKĖ</a:t>
            </a:r>
            <a:endParaRPr/>
          </a:p>
        </p:txBody>
      </p:sp>
      <p:sp>
        <p:nvSpPr>
          <p:cNvPr id="193" name="Google Shape;193;p14"/>
          <p:cNvSpPr txBox="1"/>
          <p:nvPr/>
        </p:nvSpPr>
        <p:spPr>
          <a:xfrm>
            <a:off x="1028700" y="2642017"/>
            <a:ext cx="7338459" cy="1298576"/>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Baltajai nykštukei vėstant, keičiasi ir jos spalvos: ji tampa raudonąja, paskui rudąja nykštuke, kol galiausiai - nematoma.</a:t>
            </a:r>
            <a:endParaRPr/>
          </a:p>
        </p:txBody>
      </p:sp>
      <p:sp>
        <p:nvSpPr>
          <p:cNvPr id="194" name="Google Shape;194;p14"/>
          <p:cNvSpPr/>
          <p:nvPr/>
        </p:nvSpPr>
        <p:spPr>
          <a:xfrm>
            <a:off x="13663448" y="5263019"/>
            <a:ext cx="2402147" cy="3442355"/>
          </a:xfrm>
          <a:custGeom>
            <a:rect b="b" l="l" r="r" t="t"/>
            <a:pathLst>
              <a:path extrusionOk="0" h="4589806" w="3202863">
                <a:moveTo>
                  <a:pt x="3189189" y="61621"/>
                </a:moveTo>
                <a:cubicBezTo>
                  <a:pt x="3208239" y="909981"/>
                  <a:pt x="3204429" y="986181"/>
                  <a:pt x="3195539" y="1081431"/>
                </a:cubicBezTo>
                <a:cubicBezTo>
                  <a:pt x="3186649" y="1174141"/>
                  <a:pt x="3173949" y="1266851"/>
                  <a:pt x="3156169" y="1355751"/>
                </a:cubicBezTo>
                <a:cubicBezTo>
                  <a:pt x="3138389" y="1442111"/>
                  <a:pt x="3116799" y="1523391"/>
                  <a:pt x="3088859" y="1608481"/>
                </a:cubicBezTo>
                <a:cubicBezTo>
                  <a:pt x="3058379" y="1699921"/>
                  <a:pt x="3019009" y="1790091"/>
                  <a:pt x="2975829" y="1884071"/>
                </a:cubicBezTo>
                <a:cubicBezTo>
                  <a:pt x="2928839" y="1986941"/>
                  <a:pt x="2870419" y="2097431"/>
                  <a:pt x="2811999" y="2200301"/>
                </a:cubicBezTo>
                <a:cubicBezTo>
                  <a:pt x="2753579" y="2303171"/>
                  <a:pt x="2693889" y="2407311"/>
                  <a:pt x="2626579" y="2500021"/>
                </a:cubicBezTo>
                <a:cubicBezTo>
                  <a:pt x="2560539" y="2590191"/>
                  <a:pt x="2486879" y="2674011"/>
                  <a:pt x="2410679" y="2748941"/>
                </a:cubicBezTo>
                <a:cubicBezTo>
                  <a:pt x="2339559" y="2820061"/>
                  <a:pt x="2274789" y="2870861"/>
                  <a:pt x="2184619" y="2939441"/>
                </a:cubicBezTo>
                <a:cubicBezTo>
                  <a:pt x="2058889" y="3034691"/>
                  <a:pt x="1869659" y="3160421"/>
                  <a:pt x="1721069" y="3253131"/>
                </a:cubicBezTo>
                <a:cubicBezTo>
                  <a:pt x="1588989" y="3336951"/>
                  <a:pt x="1459449" y="3416961"/>
                  <a:pt x="1337529" y="3474111"/>
                </a:cubicBezTo>
                <a:cubicBezTo>
                  <a:pt x="1233389" y="3523641"/>
                  <a:pt x="1127979" y="3561741"/>
                  <a:pt x="1040349" y="3588411"/>
                </a:cubicBezTo>
                <a:cubicBezTo>
                  <a:pt x="975579" y="3608731"/>
                  <a:pt x="938749" y="3616351"/>
                  <a:pt x="866359" y="3629051"/>
                </a:cubicBezTo>
                <a:cubicBezTo>
                  <a:pt x="750789" y="3651911"/>
                  <a:pt x="543779" y="3667151"/>
                  <a:pt x="414239" y="3693821"/>
                </a:cubicBezTo>
                <a:cubicBezTo>
                  <a:pt x="312639" y="3715411"/>
                  <a:pt x="205959" y="3775101"/>
                  <a:pt x="148809" y="3768751"/>
                </a:cubicBezTo>
                <a:cubicBezTo>
                  <a:pt x="119599" y="3766211"/>
                  <a:pt x="96739" y="3752241"/>
                  <a:pt x="85309" y="3735731"/>
                </a:cubicBezTo>
                <a:cubicBezTo>
                  <a:pt x="75149" y="3720491"/>
                  <a:pt x="68799" y="3702711"/>
                  <a:pt x="77689" y="3674771"/>
                </a:cubicBezTo>
                <a:cubicBezTo>
                  <a:pt x="106899" y="3580791"/>
                  <a:pt x="409159" y="3282341"/>
                  <a:pt x="550129" y="3138831"/>
                </a:cubicBezTo>
                <a:cubicBezTo>
                  <a:pt x="652999" y="3034691"/>
                  <a:pt x="781269" y="2910231"/>
                  <a:pt x="830799" y="2883561"/>
                </a:cubicBezTo>
                <a:cubicBezTo>
                  <a:pt x="844769" y="2874671"/>
                  <a:pt x="851119" y="2874671"/>
                  <a:pt x="862549" y="2874671"/>
                </a:cubicBezTo>
                <a:cubicBezTo>
                  <a:pt x="877789" y="2875941"/>
                  <a:pt x="898109" y="2882291"/>
                  <a:pt x="909539" y="2892451"/>
                </a:cubicBezTo>
                <a:cubicBezTo>
                  <a:pt x="920969" y="2902611"/>
                  <a:pt x="931129" y="2920391"/>
                  <a:pt x="932399" y="2935631"/>
                </a:cubicBezTo>
                <a:cubicBezTo>
                  <a:pt x="934939" y="2952141"/>
                  <a:pt x="933669" y="2964841"/>
                  <a:pt x="920969" y="2985161"/>
                </a:cubicBezTo>
                <a:cubicBezTo>
                  <a:pt x="887949" y="3037231"/>
                  <a:pt x="720309" y="3132481"/>
                  <a:pt x="630139" y="3212491"/>
                </a:cubicBezTo>
                <a:cubicBezTo>
                  <a:pt x="542509" y="3291231"/>
                  <a:pt x="465039" y="3367431"/>
                  <a:pt x="387569" y="3460141"/>
                </a:cubicBezTo>
                <a:cubicBezTo>
                  <a:pt x="302479" y="3560471"/>
                  <a:pt x="128489" y="3737001"/>
                  <a:pt x="143729" y="3797961"/>
                </a:cubicBezTo>
                <a:cubicBezTo>
                  <a:pt x="151349" y="3830981"/>
                  <a:pt x="202149" y="3823361"/>
                  <a:pt x="250409" y="3852571"/>
                </a:cubicBezTo>
                <a:cubicBezTo>
                  <a:pt x="360899" y="3921151"/>
                  <a:pt x="642839" y="4131971"/>
                  <a:pt x="782539" y="4252621"/>
                </a:cubicBezTo>
                <a:cubicBezTo>
                  <a:pt x="881599" y="4337711"/>
                  <a:pt x="999709" y="4436771"/>
                  <a:pt x="1023839" y="4488841"/>
                </a:cubicBezTo>
                <a:cubicBezTo>
                  <a:pt x="1032729" y="4507891"/>
                  <a:pt x="1031459" y="4520591"/>
                  <a:pt x="1026379" y="4534561"/>
                </a:cubicBezTo>
                <a:cubicBezTo>
                  <a:pt x="1020029" y="4552341"/>
                  <a:pt x="998439" y="4577741"/>
                  <a:pt x="980659" y="4585361"/>
                </a:cubicBezTo>
                <a:cubicBezTo>
                  <a:pt x="966689" y="4591711"/>
                  <a:pt x="948909" y="4590441"/>
                  <a:pt x="934939" y="4586631"/>
                </a:cubicBezTo>
                <a:cubicBezTo>
                  <a:pt x="920969" y="4581551"/>
                  <a:pt x="905729" y="4572661"/>
                  <a:pt x="896839" y="4558691"/>
                </a:cubicBezTo>
                <a:cubicBezTo>
                  <a:pt x="887949" y="4542181"/>
                  <a:pt x="882869" y="4509161"/>
                  <a:pt x="889219" y="4491381"/>
                </a:cubicBezTo>
                <a:cubicBezTo>
                  <a:pt x="893029" y="4476141"/>
                  <a:pt x="905729" y="4463441"/>
                  <a:pt x="918429" y="4455821"/>
                </a:cubicBezTo>
                <a:cubicBezTo>
                  <a:pt x="929859" y="4448201"/>
                  <a:pt x="948909" y="4443121"/>
                  <a:pt x="962879" y="4444391"/>
                </a:cubicBezTo>
                <a:cubicBezTo>
                  <a:pt x="976849" y="4445661"/>
                  <a:pt x="994629" y="4453281"/>
                  <a:pt x="1004789" y="4463441"/>
                </a:cubicBezTo>
                <a:cubicBezTo>
                  <a:pt x="1016219" y="4473601"/>
                  <a:pt x="1026379" y="4488841"/>
                  <a:pt x="1027649" y="4504081"/>
                </a:cubicBezTo>
                <a:cubicBezTo>
                  <a:pt x="1030189" y="4521861"/>
                  <a:pt x="1020029" y="4554881"/>
                  <a:pt x="1007329" y="4568851"/>
                </a:cubicBezTo>
                <a:cubicBezTo>
                  <a:pt x="997169" y="4580281"/>
                  <a:pt x="980659" y="4586631"/>
                  <a:pt x="965419" y="4589171"/>
                </a:cubicBezTo>
                <a:cubicBezTo>
                  <a:pt x="951449" y="4590441"/>
                  <a:pt x="936209" y="4589171"/>
                  <a:pt x="920969" y="4580281"/>
                </a:cubicBezTo>
                <a:cubicBezTo>
                  <a:pt x="894299" y="4563771"/>
                  <a:pt x="872709" y="4516781"/>
                  <a:pt x="838419" y="4481221"/>
                </a:cubicBezTo>
                <a:cubicBezTo>
                  <a:pt x="786349" y="4430421"/>
                  <a:pt x="717769" y="4373271"/>
                  <a:pt x="635219" y="4309771"/>
                </a:cubicBezTo>
                <a:cubicBezTo>
                  <a:pt x="515839" y="4215791"/>
                  <a:pt x="275809" y="4041801"/>
                  <a:pt x="183099" y="3984651"/>
                </a:cubicBezTo>
                <a:cubicBezTo>
                  <a:pt x="143729" y="3960521"/>
                  <a:pt x="123409" y="3960521"/>
                  <a:pt x="95469" y="3938931"/>
                </a:cubicBezTo>
                <a:cubicBezTo>
                  <a:pt x="61179" y="3910991"/>
                  <a:pt x="9109" y="3865271"/>
                  <a:pt x="1489" y="3823361"/>
                </a:cubicBezTo>
                <a:cubicBezTo>
                  <a:pt x="-6131" y="3785261"/>
                  <a:pt x="16729" y="3749701"/>
                  <a:pt x="42129" y="3701441"/>
                </a:cubicBezTo>
                <a:cubicBezTo>
                  <a:pt x="87849" y="3615081"/>
                  <a:pt x="209769" y="3472841"/>
                  <a:pt x="297399" y="3371241"/>
                </a:cubicBezTo>
                <a:cubicBezTo>
                  <a:pt x="378679" y="3277261"/>
                  <a:pt x="458689" y="3190901"/>
                  <a:pt x="547589" y="3109621"/>
                </a:cubicBezTo>
                <a:cubicBezTo>
                  <a:pt x="636489" y="3028341"/>
                  <a:pt x="781269" y="2907691"/>
                  <a:pt x="830799" y="2883561"/>
                </a:cubicBezTo>
                <a:cubicBezTo>
                  <a:pt x="846039" y="2875941"/>
                  <a:pt x="851119" y="2874671"/>
                  <a:pt x="862549" y="2874671"/>
                </a:cubicBezTo>
                <a:cubicBezTo>
                  <a:pt x="877789" y="2875941"/>
                  <a:pt x="898109" y="2882291"/>
                  <a:pt x="909539" y="2892451"/>
                </a:cubicBezTo>
                <a:cubicBezTo>
                  <a:pt x="920969" y="2902611"/>
                  <a:pt x="931129" y="2920391"/>
                  <a:pt x="932399" y="2935631"/>
                </a:cubicBezTo>
                <a:cubicBezTo>
                  <a:pt x="934939" y="2952141"/>
                  <a:pt x="933669" y="2964841"/>
                  <a:pt x="920969" y="2985161"/>
                </a:cubicBezTo>
                <a:cubicBezTo>
                  <a:pt x="887949" y="3037231"/>
                  <a:pt x="745709" y="3118511"/>
                  <a:pt x="644109" y="3216301"/>
                </a:cubicBezTo>
                <a:cubicBezTo>
                  <a:pt x="499329" y="3356001"/>
                  <a:pt x="237709" y="3730651"/>
                  <a:pt x="156429" y="3762401"/>
                </a:cubicBezTo>
                <a:cubicBezTo>
                  <a:pt x="134839" y="3770021"/>
                  <a:pt x="122139" y="3764941"/>
                  <a:pt x="109439" y="3757321"/>
                </a:cubicBezTo>
                <a:cubicBezTo>
                  <a:pt x="94199" y="3748431"/>
                  <a:pt x="77689" y="3723031"/>
                  <a:pt x="73879" y="3706521"/>
                </a:cubicBezTo>
                <a:cubicBezTo>
                  <a:pt x="71339" y="3691281"/>
                  <a:pt x="76419" y="3672231"/>
                  <a:pt x="85309" y="3660801"/>
                </a:cubicBezTo>
                <a:cubicBezTo>
                  <a:pt x="92929" y="3648101"/>
                  <a:pt x="109439" y="3636671"/>
                  <a:pt x="123409" y="3634131"/>
                </a:cubicBezTo>
                <a:cubicBezTo>
                  <a:pt x="136109" y="3631591"/>
                  <a:pt x="146269" y="3643021"/>
                  <a:pt x="165319" y="3643021"/>
                </a:cubicBezTo>
                <a:cubicBezTo>
                  <a:pt x="211039" y="3641751"/>
                  <a:pt x="305019" y="3599841"/>
                  <a:pt x="393919" y="3580791"/>
                </a:cubicBezTo>
                <a:cubicBezTo>
                  <a:pt x="518379" y="3555391"/>
                  <a:pt x="727929" y="3538881"/>
                  <a:pt x="839689" y="3517291"/>
                </a:cubicBezTo>
                <a:cubicBezTo>
                  <a:pt x="908269" y="3504591"/>
                  <a:pt x="950179" y="3493161"/>
                  <a:pt x="1004789" y="3477921"/>
                </a:cubicBezTo>
                <a:cubicBezTo>
                  <a:pt x="1058129" y="3462681"/>
                  <a:pt x="1105119" y="3448711"/>
                  <a:pt x="1166079" y="3424581"/>
                </a:cubicBezTo>
                <a:cubicBezTo>
                  <a:pt x="1248629" y="3390291"/>
                  <a:pt x="1338799" y="3350921"/>
                  <a:pt x="1450559" y="3287421"/>
                </a:cubicBezTo>
                <a:cubicBezTo>
                  <a:pt x="1628359" y="3187091"/>
                  <a:pt x="1953479" y="2968651"/>
                  <a:pt x="2110959" y="2851811"/>
                </a:cubicBezTo>
                <a:cubicBezTo>
                  <a:pt x="2203669" y="2781961"/>
                  <a:pt x="2257009" y="2740051"/>
                  <a:pt x="2324319" y="2672741"/>
                </a:cubicBezTo>
                <a:cubicBezTo>
                  <a:pt x="2396709" y="2602891"/>
                  <a:pt x="2465289" y="2524151"/>
                  <a:pt x="2528789" y="2440331"/>
                </a:cubicBezTo>
                <a:cubicBezTo>
                  <a:pt x="2594829" y="2350161"/>
                  <a:pt x="2653249" y="2247291"/>
                  <a:pt x="2710399" y="2146961"/>
                </a:cubicBezTo>
                <a:cubicBezTo>
                  <a:pt x="2766279" y="2046631"/>
                  <a:pt x="2823429" y="1939951"/>
                  <a:pt x="2869149" y="1840891"/>
                </a:cubicBezTo>
                <a:cubicBezTo>
                  <a:pt x="2911059" y="1750721"/>
                  <a:pt x="2947889" y="1664361"/>
                  <a:pt x="2977099" y="1579271"/>
                </a:cubicBezTo>
                <a:cubicBezTo>
                  <a:pt x="3003769" y="1497991"/>
                  <a:pt x="3024089" y="1421791"/>
                  <a:pt x="3040599" y="1339241"/>
                </a:cubicBezTo>
                <a:cubicBezTo>
                  <a:pt x="3058379" y="1254151"/>
                  <a:pt x="3069809" y="1165251"/>
                  <a:pt x="3078699" y="1075081"/>
                </a:cubicBezTo>
                <a:cubicBezTo>
                  <a:pt x="3087589" y="983641"/>
                  <a:pt x="3090129" y="909981"/>
                  <a:pt x="3091399" y="794411"/>
                </a:cubicBezTo>
                <a:cubicBezTo>
                  <a:pt x="3092669" y="605181"/>
                  <a:pt x="3040599" y="135281"/>
                  <a:pt x="3065999" y="46381"/>
                </a:cubicBezTo>
                <a:cubicBezTo>
                  <a:pt x="3072349" y="26061"/>
                  <a:pt x="3079969" y="18441"/>
                  <a:pt x="3091399" y="10821"/>
                </a:cubicBezTo>
                <a:cubicBezTo>
                  <a:pt x="3102829" y="3201"/>
                  <a:pt x="3120609" y="-1879"/>
                  <a:pt x="3134579" y="661"/>
                </a:cubicBezTo>
                <a:cubicBezTo>
                  <a:pt x="3148549" y="1931"/>
                  <a:pt x="3163789" y="10821"/>
                  <a:pt x="3173949" y="20981"/>
                </a:cubicBezTo>
                <a:cubicBezTo>
                  <a:pt x="3182839" y="31141"/>
                  <a:pt x="3189189" y="61621"/>
                  <a:pt x="3189189" y="61621"/>
                </a:cubicBezTo>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4"/>
          <p:cNvSpPr txBox="1"/>
          <p:nvPr/>
        </p:nvSpPr>
        <p:spPr>
          <a:xfrm>
            <a:off x="9200687" y="8972550"/>
            <a:ext cx="3841750" cy="5143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000" u="none" cap="none" strike="noStrike">
                <a:solidFill>
                  <a:srgbClr val="FFFFFF"/>
                </a:solidFill>
                <a:latin typeface="Arial"/>
                <a:ea typeface="Arial"/>
                <a:cs typeface="Arial"/>
                <a:sym typeface="Arial"/>
              </a:rPr>
              <a:t>JUODOJI NYKŠTUKĖ</a:t>
            </a:r>
            <a:endParaRPr/>
          </a:p>
        </p:txBody>
      </p:sp>
      <p:sp>
        <p:nvSpPr>
          <p:cNvPr id="196" name="Google Shape;196;p14"/>
          <p:cNvSpPr txBox="1"/>
          <p:nvPr/>
        </p:nvSpPr>
        <p:spPr>
          <a:xfrm>
            <a:off x="12757938" y="1162347"/>
            <a:ext cx="3677444" cy="5143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000" u="none" cap="none" strike="noStrike">
                <a:solidFill>
                  <a:srgbClr val="FFFFFF"/>
                </a:solidFill>
                <a:latin typeface="Arial"/>
                <a:ea typeface="Arial"/>
                <a:cs typeface="Arial"/>
                <a:sym typeface="Arial"/>
              </a:rPr>
              <a:t>BALTOJI NYKŠTUKĖ</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200" name="Shape 200"/>
        <p:cNvGrpSpPr/>
        <p:nvPr/>
      </p:nvGrpSpPr>
      <p:grpSpPr>
        <a:xfrm>
          <a:off x="0" y="0"/>
          <a:ext cx="0" cy="0"/>
          <a:chOff x="0" y="0"/>
          <a:chExt cx="0" cy="0"/>
        </a:xfrm>
      </p:grpSpPr>
      <p:sp>
        <p:nvSpPr>
          <p:cNvPr id="201" name="Google Shape;201;p15"/>
          <p:cNvSpPr/>
          <p:nvPr/>
        </p:nvSpPr>
        <p:spPr>
          <a:xfrm>
            <a:off x="4455233" y="2242966"/>
            <a:ext cx="9377534" cy="7015334"/>
          </a:xfrm>
          <a:custGeom>
            <a:rect b="b" l="l" r="r" t="t"/>
            <a:pathLst>
              <a:path extrusionOk="0" h="7015334" w="9377534">
                <a:moveTo>
                  <a:pt x="0" y="0"/>
                </a:moveTo>
                <a:lnTo>
                  <a:pt x="9377534" y="0"/>
                </a:lnTo>
                <a:lnTo>
                  <a:pt x="9377534" y="7015334"/>
                </a:lnTo>
                <a:lnTo>
                  <a:pt x="0" y="7015334"/>
                </a:lnTo>
                <a:lnTo>
                  <a:pt x="0" y="0"/>
                </a:lnTo>
                <a:close/>
              </a:path>
            </a:pathLst>
          </a:custGeom>
          <a:blipFill rotWithShape="1">
            <a:blip r:embed="rId3">
              <a:alphaModFix/>
            </a:blip>
            <a:stretch>
              <a:fillRect b="0" l="-949" r="0" t="-747"/>
            </a:stretch>
          </a:blipFill>
          <a:ln>
            <a:noFill/>
          </a:ln>
        </p:spPr>
      </p:sp>
      <p:sp>
        <p:nvSpPr>
          <p:cNvPr id="202" name="Google Shape;202;p15"/>
          <p:cNvSpPr txBox="1"/>
          <p:nvPr/>
        </p:nvSpPr>
        <p:spPr>
          <a:xfrm>
            <a:off x="3048789" y="817228"/>
            <a:ext cx="12190422" cy="945542"/>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i="0" lang="en-US" sz="5523" u="none" cap="none" strike="noStrike">
                <a:solidFill>
                  <a:srgbClr val="FFFFFF"/>
                </a:solidFill>
                <a:latin typeface="Arial"/>
                <a:ea typeface="Arial"/>
                <a:cs typeface="Arial"/>
                <a:sym typeface="Arial"/>
              </a:rPr>
              <a:t>ŽVAIGŽDĖS EVOLIUCIJOS ETAPAI</a:t>
            </a:r>
            <a:endParaRPr/>
          </a:p>
        </p:txBody>
      </p:sp>
      <p:sp>
        <p:nvSpPr>
          <p:cNvPr id="203" name="Google Shape;203;p15"/>
          <p:cNvSpPr txBox="1"/>
          <p:nvPr/>
        </p:nvSpPr>
        <p:spPr>
          <a:xfrm>
            <a:off x="12618675" y="2692567"/>
            <a:ext cx="1873736" cy="339725"/>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SAULĖ)</a:t>
            </a:r>
            <a:endParaRPr/>
          </a:p>
        </p:txBody>
      </p:sp>
      <p:sp>
        <p:nvSpPr>
          <p:cNvPr id="204" name="Google Shape;204;p15"/>
          <p:cNvSpPr txBox="1"/>
          <p:nvPr/>
        </p:nvSpPr>
        <p:spPr>
          <a:xfrm>
            <a:off x="-521957" y="-963004"/>
            <a:ext cx="3101314" cy="137128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80000" u="none" cap="none" strike="noStrike">
                <a:solidFill>
                  <a:srgbClr val="FFFFFF"/>
                </a:solidFill>
                <a:latin typeface="Open Sans"/>
                <a:ea typeface="Open Sans"/>
                <a:cs typeface="Open Sans"/>
                <a:sym typeface="Open Sans"/>
              </a:rPr>
              <a:t>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0D0E"/>
        </a:solidFill>
      </p:bgPr>
    </p:bg>
    <p:spTree>
      <p:nvGrpSpPr>
        <p:cNvPr id="208" name="Shape 208"/>
        <p:cNvGrpSpPr/>
        <p:nvPr/>
      </p:nvGrpSpPr>
      <p:grpSpPr>
        <a:xfrm>
          <a:off x="0" y="0"/>
          <a:ext cx="0" cy="0"/>
          <a:chOff x="0" y="0"/>
          <a:chExt cx="0" cy="0"/>
        </a:xfrm>
      </p:grpSpPr>
      <p:sp>
        <p:nvSpPr>
          <p:cNvPr id="209" name="Google Shape;209;p16"/>
          <p:cNvSpPr/>
          <p:nvPr/>
        </p:nvSpPr>
        <p:spPr>
          <a:xfrm>
            <a:off x="0" y="0"/>
            <a:ext cx="26112012" cy="15471367"/>
          </a:xfrm>
          <a:custGeom>
            <a:rect b="b" l="l" r="r" t="t"/>
            <a:pathLst>
              <a:path extrusionOk="0" h="15471367" w="26112012">
                <a:moveTo>
                  <a:pt x="0" y="0"/>
                </a:moveTo>
                <a:lnTo>
                  <a:pt x="26112012" y="0"/>
                </a:lnTo>
                <a:lnTo>
                  <a:pt x="26112012" y="15471367"/>
                </a:lnTo>
                <a:lnTo>
                  <a:pt x="0" y="15471367"/>
                </a:lnTo>
                <a:lnTo>
                  <a:pt x="0" y="0"/>
                </a:lnTo>
                <a:close/>
              </a:path>
            </a:pathLst>
          </a:custGeom>
          <a:blipFill rotWithShape="1">
            <a:blip r:embed="rId3">
              <a:alphaModFix/>
            </a:blip>
            <a:stretch>
              <a:fillRect b="0" l="0" r="0" t="0"/>
            </a:stretch>
          </a:blipFill>
          <a:ln>
            <a:noFill/>
          </a:ln>
        </p:spPr>
      </p:sp>
      <p:sp>
        <p:nvSpPr>
          <p:cNvPr id="210" name="Google Shape;210;p16"/>
          <p:cNvSpPr txBox="1"/>
          <p:nvPr/>
        </p:nvSpPr>
        <p:spPr>
          <a:xfrm>
            <a:off x="1028700" y="904875"/>
            <a:ext cx="9777099" cy="2175637"/>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6219" u="none" cap="none" strike="noStrike">
                <a:solidFill>
                  <a:srgbClr val="FFFFFF"/>
                </a:solidFill>
                <a:latin typeface="Arial"/>
                <a:ea typeface="Arial"/>
                <a:cs typeface="Arial"/>
                <a:sym typeface="Arial"/>
              </a:rPr>
              <a:t>DIDELĖS MASĖS ŽVAIGŽDĖ</a:t>
            </a:r>
            <a:endParaRPr/>
          </a:p>
        </p:txBody>
      </p:sp>
      <p:sp>
        <p:nvSpPr>
          <p:cNvPr id="211" name="Google Shape;211;p16"/>
          <p:cNvSpPr txBox="1"/>
          <p:nvPr/>
        </p:nvSpPr>
        <p:spPr>
          <a:xfrm>
            <a:off x="1028700" y="3528695"/>
            <a:ext cx="6758461" cy="3051176"/>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Didelės masės žvaigždė yra žvaigždė, kuri susidaro iš didelio tarpžvaigždinių molekulinių debesų susitraukimo, turinti žymiai didesnę masę nei mūsų Saulė (dažnai virš 8-10 Saulės masių), pasižymi aukštesne temperatūra, didesniu šviesumu ir trumpesne gyvenimo trukme, baigiasi supernovos sprogimu.</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8432" l="0" r="0" t="-11"/>
            </a:stretch>
          </a:blipFill>
          <a:ln>
            <a:noFill/>
          </a:ln>
        </p:spPr>
      </p:sp>
      <p:sp>
        <p:nvSpPr>
          <p:cNvPr id="217" name="Google Shape;217;p17"/>
          <p:cNvSpPr/>
          <p:nvPr/>
        </p:nvSpPr>
        <p:spPr>
          <a:xfrm>
            <a:off x="-3814586" y="-3690351"/>
            <a:ext cx="29299094" cy="16370869"/>
          </a:xfrm>
          <a:custGeom>
            <a:rect b="b" l="l" r="r" t="t"/>
            <a:pathLst>
              <a:path extrusionOk="0" h="16370869" w="29299094">
                <a:moveTo>
                  <a:pt x="0" y="0"/>
                </a:moveTo>
                <a:lnTo>
                  <a:pt x="29299093" y="0"/>
                </a:lnTo>
                <a:lnTo>
                  <a:pt x="29299093" y="16370869"/>
                </a:lnTo>
                <a:lnTo>
                  <a:pt x="0" y="16370869"/>
                </a:lnTo>
                <a:lnTo>
                  <a:pt x="0" y="0"/>
                </a:lnTo>
                <a:close/>
              </a:path>
            </a:pathLst>
          </a:custGeom>
          <a:blipFill rotWithShape="1">
            <a:blip r:embed="rId4">
              <a:alphaModFix/>
            </a:blip>
            <a:stretch>
              <a:fillRect b="0" l="0" r="0" t="0"/>
            </a:stretch>
          </a:blipFill>
          <a:ln>
            <a:noFill/>
          </a:ln>
        </p:spPr>
      </p:sp>
      <p:sp>
        <p:nvSpPr>
          <p:cNvPr id="218" name="Google Shape;218;p17"/>
          <p:cNvSpPr txBox="1"/>
          <p:nvPr/>
        </p:nvSpPr>
        <p:spPr>
          <a:xfrm>
            <a:off x="1028700" y="747902"/>
            <a:ext cx="10530920" cy="2175637"/>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6219" u="none" cap="none" strike="noStrike">
                <a:solidFill>
                  <a:srgbClr val="FFFFFF"/>
                </a:solidFill>
                <a:latin typeface="Arial"/>
                <a:ea typeface="Arial"/>
                <a:cs typeface="Arial"/>
                <a:sym typeface="Arial"/>
              </a:rPr>
              <a:t>RAUDONOJI SUPERMILŽINĖ</a:t>
            </a:r>
            <a:endParaRPr/>
          </a:p>
        </p:txBody>
      </p:sp>
      <p:sp>
        <p:nvSpPr>
          <p:cNvPr id="219" name="Google Shape;219;p17"/>
          <p:cNvSpPr txBox="1"/>
          <p:nvPr/>
        </p:nvSpPr>
        <p:spPr>
          <a:xfrm>
            <a:off x="1028700" y="3333114"/>
            <a:ext cx="7694010" cy="5680076"/>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Bent aštuonis kartus už Saulę didesnės žvaigždės evoliucija vyksta kitaip: vandenilio atsargos pasibaigia greičiau ir tokia žvaigžde virsta raudonąja supermilžine. </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Raudonoji supermilžine sprogsta, sužibdama kaip supernova. Po sprogimo galimi du keliai arba žvaigždės liekana virsta neutronine žvaigždė, arba traukiasi tolia ir virsta juodaja skylė. Tai priklauso nuo to, kiek lieka žvaigždes masės.</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Supernova - sprogstanti raudonoji supermilžinė</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1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8432" l="0" r="0" t="-11"/>
            </a:stretch>
          </a:blipFill>
          <a:ln>
            <a:noFill/>
          </a:ln>
        </p:spPr>
      </p:sp>
      <p:sp>
        <p:nvSpPr>
          <p:cNvPr id="225" name="Google Shape;225;p18"/>
          <p:cNvSpPr/>
          <p:nvPr/>
        </p:nvSpPr>
        <p:spPr>
          <a:xfrm>
            <a:off x="7118641" y="0"/>
            <a:ext cx="16659109" cy="10287000"/>
          </a:xfrm>
          <a:custGeom>
            <a:rect b="b" l="l" r="r" t="t"/>
            <a:pathLst>
              <a:path extrusionOk="0" h="10287000" w="16659109">
                <a:moveTo>
                  <a:pt x="0" y="0"/>
                </a:moveTo>
                <a:lnTo>
                  <a:pt x="16659110" y="0"/>
                </a:lnTo>
                <a:lnTo>
                  <a:pt x="16659110" y="10287000"/>
                </a:lnTo>
                <a:lnTo>
                  <a:pt x="0" y="10287000"/>
                </a:lnTo>
                <a:lnTo>
                  <a:pt x="0" y="0"/>
                </a:lnTo>
                <a:close/>
              </a:path>
            </a:pathLst>
          </a:custGeom>
          <a:blipFill rotWithShape="1">
            <a:blip r:embed="rId4">
              <a:alphaModFix/>
            </a:blip>
            <a:stretch>
              <a:fillRect b="0" l="0" r="0" t="0"/>
            </a:stretch>
          </a:blipFill>
          <a:ln>
            <a:noFill/>
          </a:ln>
        </p:spPr>
      </p:sp>
      <p:sp>
        <p:nvSpPr>
          <p:cNvPr id="226" name="Google Shape;226;p18"/>
          <p:cNvSpPr txBox="1"/>
          <p:nvPr/>
        </p:nvSpPr>
        <p:spPr>
          <a:xfrm>
            <a:off x="1028700" y="904875"/>
            <a:ext cx="14653500" cy="954300"/>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6200" u="none" cap="none" strike="noStrike">
                <a:solidFill>
                  <a:srgbClr val="FFFFFF"/>
                </a:solidFill>
              </a:rPr>
              <a:t>PULSARAS - </a:t>
            </a:r>
            <a:r>
              <a:rPr b="1" lang="en-US" sz="4800">
                <a:solidFill>
                  <a:schemeClr val="lt1"/>
                </a:solidFill>
              </a:rPr>
              <a:t>besisukanti neutroninė žvaigždė </a:t>
            </a:r>
            <a:endParaRPr b="1" sz="4800">
              <a:solidFill>
                <a:schemeClr val="lt1"/>
              </a:solidFill>
            </a:endParaRPr>
          </a:p>
        </p:txBody>
      </p:sp>
      <p:sp>
        <p:nvSpPr>
          <p:cNvPr id="227" name="Google Shape;227;p18"/>
          <p:cNvSpPr txBox="1"/>
          <p:nvPr/>
        </p:nvSpPr>
        <p:spPr>
          <a:xfrm>
            <a:off x="1028700" y="2572314"/>
            <a:ext cx="7338600" cy="73863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Aplink sprogusios masyvios žvaigždės liekaną susikuria itin stiprus magnetinis laukas. Jo polių kryptimi žvaigždė skleidžia siaurą radijo bangų ir šviesos pluoštą. Žvaigždei sukantis, tas pluoštas švytruoja. </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Kai šis pluoštas pataiko į Žemę, astronomai turi galimybę registruoti periodiškai pasikartojančius kosminio švyturio signalus. Mokslininkai tokius šviesulius vadina pulsarais.</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Pulsaras - Periodiškai skleidžianti pasikartojančius elektromagnetinių bangų impulsus neutroninė žvaigždė.</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8432" l="0" r="0" t="-11"/>
            </a:stretch>
          </a:blipFill>
          <a:ln>
            <a:noFill/>
          </a:ln>
        </p:spPr>
      </p:sp>
      <p:sp>
        <p:nvSpPr>
          <p:cNvPr id="233" name="Google Shape;233;p19"/>
          <p:cNvSpPr/>
          <p:nvPr/>
        </p:nvSpPr>
        <p:spPr>
          <a:xfrm>
            <a:off x="4741709" y="601067"/>
            <a:ext cx="13635821" cy="9084866"/>
          </a:xfrm>
          <a:custGeom>
            <a:rect b="b" l="l" r="r" t="t"/>
            <a:pathLst>
              <a:path extrusionOk="0" h="9084866" w="13635821">
                <a:moveTo>
                  <a:pt x="0" y="0"/>
                </a:moveTo>
                <a:lnTo>
                  <a:pt x="13635822" y="0"/>
                </a:lnTo>
                <a:lnTo>
                  <a:pt x="13635822" y="9084866"/>
                </a:lnTo>
                <a:lnTo>
                  <a:pt x="0" y="9084866"/>
                </a:lnTo>
                <a:lnTo>
                  <a:pt x="0" y="0"/>
                </a:lnTo>
                <a:close/>
              </a:path>
            </a:pathLst>
          </a:custGeom>
          <a:blipFill rotWithShape="1">
            <a:blip r:embed="rId4">
              <a:alphaModFix/>
            </a:blip>
            <a:stretch>
              <a:fillRect b="0" l="0" r="0" t="0"/>
            </a:stretch>
          </a:blipFill>
          <a:ln>
            <a:noFill/>
          </a:ln>
        </p:spPr>
      </p:sp>
      <p:sp>
        <p:nvSpPr>
          <p:cNvPr id="234" name="Google Shape;234;p19"/>
          <p:cNvSpPr txBox="1"/>
          <p:nvPr/>
        </p:nvSpPr>
        <p:spPr>
          <a:xfrm>
            <a:off x="1028700" y="904875"/>
            <a:ext cx="10530920" cy="1070737"/>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6219" u="none" cap="none" strike="noStrike">
                <a:solidFill>
                  <a:srgbClr val="FFFFFF"/>
                </a:solidFill>
                <a:latin typeface="Arial"/>
                <a:ea typeface="Arial"/>
                <a:cs typeface="Arial"/>
                <a:sym typeface="Arial"/>
              </a:rPr>
              <a:t>JUODOJI SKYLĖ</a:t>
            </a:r>
            <a:endParaRPr/>
          </a:p>
        </p:txBody>
      </p:sp>
      <p:sp>
        <p:nvSpPr>
          <p:cNvPr id="235" name="Google Shape;235;p19"/>
          <p:cNvSpPr txBox="1"/>
          <p:nvPr/>
        </p:nvSpPr>
        <p:spPr>
          <a:xfrm>
            <a:off x="1028700" y="2692803"/>
            <a:ext cx="8115300" cy="63090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Jei po raudonosios supermilžinės sprogimo žvaigždės liekanos masė viršija tris Saulės mases, gravitacija tampa tokia stipri, kad ji susitrauks iki nepaprastai mažo taško. Kas vyksta vėliau, pamatyti neįmanoma: šio objekto trauka neleidžia iš jo ištrūkti ne tik dalelėms, bet ir šviesai. Dėl to jis pavadintas juodąja skyle.</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0" i="0" lang="en-US" sz="2499" u="none" cap="none" strike="noStrike">
                <a:solidFill>
                  <a:srgbClr val="FFFFFF"/>
                </a:solidFill>
                <a:latin typeface="DM Sans"/>
                <a:ea typeface="DM Sans"/>
                <a:cs typeface="DM Sans"/>
                <a:sym typeface="DM Sans"/>
              </a:rPr>
              <a:t> Juodosios skylės tiesiogiai stebėti neįmanoma.</a:t>
            </a:r>
            <a:endParaRPr/>
          </a:p>
          <a:p>
            <a:pPr indent="0" lvl="0" marL="0" marR="0" rtl="0" algn="just">
              <a:lnSpc>
                <a:spcPct val="140016"/>
              </a:lnSpc>
              <a:spcBef>
                <a:spcPts val="0"/>
              </a:spcBef>
              <a:spcAft>
                <a:spcPts val="0"/>
              </a:spcAft>
              <a:buNone/>
            </a:pPr>
            <a:r>
              <a:t/>
            </a:r>
            <a:endParaRPr b="0" i="0" sz="2499" u="none" cap="none" strike="noStrike">
              <a:solidFill>
                <a:srgbClr val="FFFFFF"/>
              </a:solidFill>
              <a:latin typeface="DM Sans"/>
              <a:ea typeface="DM Sans"/>
              <a:cs typeface="DM Sans"/>
              <a:sym typeface="DM Sans"/>
            </a:endParaRPr>
          </a:p>
          <a:p>
            <a:pPr indent="0" lvl="0" marL="0" marR="0" rtl="0" algn="just">
              <a:lnSpc>
                <a:spcPct val="140016"/>
              </a:lnSpc>
              <a:spcBef>
                <a:spcPts val="0"/>
              </a:spcBef>
              <a:spcAft>
                <a:spcPts val="0"/>
              </a:spcAft>
              <a:buNone/>
            </a:pPr>
            <a:r>
              <a:rPr b="1" i="0" lang="en-US" sz="2499" u="none" cap="none" strike="noStrike">
                <a:solidFill>
                  <a:srgbClr val="FFFFFF"/>
                </a:solidFill>
                <a:latin typeface="DM Sans"/>
                <a:ea typeface="DM Sans"/>
                <a:cs typeface="DM Sans"/>
                <a:sym typeface="DM Sans"/>
              </a:rPr>
              <a:t>Juodoji skylė - Masyvios žvaigždės evoliucijos etapas, jai visiškai susitraukius.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239" name="Shape 239"/>
        <p:cNvGrpSpPr/>
        <p:nvPr/>
      </p:nvGrpSpPr>
      <p:grpSpPr>
        <a:xfrm>
          <a:off x="0" y="0"/>
          <a:ext cx="0" cy="0"/>
          <a:chOff x="0" y="0"/>
          <a:chExt cx="0" cy="0"/>
        </a:xfrm>
      </p:grpSpPr>
      <p:sp>
        <p:nvSpPr>
          <p:cNvPr id="240" name="Google Shape;240;g3e9ce72f198_0_0"/>
          <p:cNvSpPr txBox="1"/>
          <p:nvPr/>
        </p:nvSpPr>
        <p:spPr>
          <a:xfrm>
            <a:off x="3048789" y="977978"/>
            <a:ext cx="12190500" cy="850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5523">
                <a:solidFill>
                  <a:srgbClr val="FFFFFF"/>
                </a:solidFill>
              </a:rPr>
              <a:t>TESTAS 1</a:t>
            </a:r>
            <a:endParaRPr/>
          </a:p>
        </p:txBody>
      </p:sp>
      <p:sp>
        <p:nvSpPr>
          <p:cNvPr id="241" name="Google Shape;241;g3e9ce72f198_0_0"/>
          <p:cNvSpPr txBox="1"/>
          <p:nvPr/>
        </p:nvSpPr>
        <p:spPr>
          <a:xfrm>
            <a:off x="-1873800" y="-611408"/>
            <a:ext cx="1873800" cy="3078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SAUĖ)</a:t>
            </a:r>
            <a:endParaRPr/>
          </a:p>
        </p:txBody>
      </p:sp>
      <p:sp>
        <p:nvSpPr>
          <p:cNvPr id="242" name="Google Shape;242;g3e9ce72f198_0_0"/>
          <p:cNvSpPr txBox="1"/>
          <p:nvPr/>
        </p:nvSpPr>
        <p:spPr>
          <a:xfrm>
            <a:off x="-521957" y="-963004"/>
            <a:ext cx="31014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a:p>
        </p:txBody>
      </p:sp>
      <p:sp>
        <p:nvSpPr>
          <p:cNvPr id="243" name="Google Shape;243;g3e9ce72f198_0_0"/>
          <p:cNvSpPr txBox="1"/>
          <p:nvPr/>
        </p:nvSpPr>
        <p:spPr>
          <a:xfrm>
            <a:off x="2017250" y="2250300"/>
            <a:ext cx="14253600" cy="815700"/>
          </a:xfrm>
          <a:prstGeom prst="rect">
            <a:avLst/>
          </a:prstGeom>
          <a:noFill/>
          <a:ln>
            <a:noFill/>
          </a:ln>
        </p:spPr>
        <p:txBody>
          <a:bodyPr anchorCtr="0" anchor="t" bIns="91425" lIns="91425" spcFirstLastPara="1" rIns="91425" wrap="square" tIns="91425">
            <a:spAutoFit/>
          </a:bodyPr>
          <a:lstStyle/>
          <a:p>
            <a:pPr indent="0" lvl="0" marL="0" rtl="0" algn="just">
              <a:lnSpc>
                <a:spcPct val="140016"/>
              </a:lnSpc>
              <a:spcBef>
                <a:spcPts val="0"/>
              </a:spcBef>
              <a:spcAft>
                <a:spcPts val="0"/>
              </a:spcAft>
              <a:buNone/>
            </a:pPr>
            <a:r>
              <a:rPr lang="en-US" sz="4099">
                <a:solidFill>
                  <a:schemeClr val="lt1"/>
                </a:solidFill>
                <a:latin typeface="DM Sans"/>
                <a:ea typeface="DM Sans"/>
                <a:cs typeface="DM Sans"/>
                <a:sym typeface="DM Sans"/>
              </a:rPr>
              <a:t>1. Kas susidaro iš dujų ir dulkių ūko? </a:t>
            </a:r>
            <a:endParaRPr sz="3000"/>
          </a:p>
        </p:txBody>
      </p:sp>
      <p:sp>
        <p:nvSpPr>
          <p:cNvPr id="244" name="Google Shape;244;g3e9ce72f198_0_0"/>
          <p:cNvSpPr txBox="1"/>
          <p:nvPr/>
        </p:nvSpPr>
        <p:spPr>
          <a:xfrm>
            <a:off x="1642200" y="3488125"/>
            <a:ext cx="14253600" cy="387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US" sz="4099">
                <a:solidFill>
                  <a:schemeClr val="lt1"/>
                </a:solidFill>
                <a:latin typeface="DM Sans"/>
                <a:ea typeface="DM Sans"/>
                <a:cs typeface="DM Sans"/>
                <a:sym typeface="DM Sans"/>
              </a:rPr>
              <a:t>a) Baltoji nykštukė</a:t>
            </a:r>
            <a:br>
              <a:rPr lang="en-US" sz="4099">
                <a:solidFill>
                  <a:schemeClr val="lt1"/>
                </a:solidFill>
                <a:latin typeface="DM Sans"/>
                <a:ea typeface="DM Sans"/>
                <a:cs typeface="DM Sans"/>
                <a:sym typeface="DM Sans"/>
              </a:rPr>
            </a:br>
            <a:r>
              <a:rPr lang="en-US" sz="4099">
                <a:solidFill>
                  <a:schemeClr val="lt1"/>
                </a:solidFill>
                <a:latin typeface="DM Sans"/>
                <a:ea typeface="DM Sans"/>
                <a:cs typeface="DM Sans"/>
                <a:sym typeface="DM Sans"/>
              </a:rPr>
              <a:t>b) Prožvaigždė</a:t>
            </a:r>
            <a:br>
              <a:rPr lang="en-US" sz="4099">
                <a:solidFill>
                  <a:schemeClr val="lt1"/>
                </a:solidFill>
                <a:latin typeface="DM Sans"/>
                <a:ea typeface="DM Sans"/>
                <a:cs typeface="DM Sans"/>
                <a:sym typeface="DM Sans"/>
              </a:rPr>
            </a:br>
            <a:r>
              <a:rPr lang="en-US" sz="4099">
                <a:solidFill>
                  <a:schemeClr val="lt1"/>
                </a:solidFill>
                <a:latin typeface="DM Sans"/>
                <a:ea typeface="DM Sans"/>
                <a:cs typeface="DM Sans"/>
                <a:sym typeface="DM Sans"/>
              </a:rPr>
              <a:t>c) Neutroninė žvaigždė</a:t>
            </a:r>
            <a:br>
              <a:rPr lang="en-US" sz="4099">
                <a:solidFill>
                  <a:schemeClr val="lt1"/>
                </a:solidFill>
                <a:latin typeface="DM Sans"/>
                <a:ea typeface="DM Sans"/>
                <a:cs typeface="DM Sans"/>
                <a:sym typeface="DM Sans"/>
              </a:rPr>
            </a:br>
            <a:r>
              <a:rPr lang="en-US" sz="4099">
                <a:solidFill>
                  <a:schemeClr val="lt1"/>
                </a:solidFill>
                <a:latin typeface="DM Sans"/>
                <a:ea typeface="DM Sans"/>
                <a:cs typeface="DM Sans"/>
                <a:sym typeface="DM Sans"/>
              </a:rPr>
              <a:t>d) Supernova</a:t>
            </a:r>
            <a:endParaRPr sz="4099">
              <a:solidFill>
                <a:schemeClr val="lt1"/>
              </a:solidFill>
              <a:latin typeface="DM Sans"/>
              <a:ea typeface="DM Sans"/>
              <a:cs typeface="DM Sans"/>
              <a:sym typeface="DM Sans"/>
            </a:endParaRPr>
          </a:p>
          <a:p>
            <a:pPr indent="0" lvl="0" marL="0" rtl="0" algn="just">
              <a:lnSpc>
                <a:spcPct val="140016"/>
              </a:lnSpc>
              <a:spcBef>
                <a:spcPts val="1200"/>
              </a:spcBef>
              <a:spcAft>
                <a:spcPts val="0"/>
              </a:spcAft>
              <a:buNone/>
            </a:pPr>
            <a:r>
              <a:t/>
            </a:r>
            <a:endParaRPr sz="4099">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248" name="Shape 248"/>
        <p:cNvGrpSpPr/>
        <p:nvPr/>
      </p:nvGrpSpPr>
      <p:grpSpPr>
        <a:xfrm>
          <a:off x="0" y="0"/>
          <a:ext cx="0" cy="0"/>
          <a:chOff x="0" y="0"/>
          <a:chExt cx="0" cy="0"/>
        </a:xfrm>
      </p:grpSpPr>
      <p:sp>
        <p:nvSpPr>
          <p:cNvPr id="249" name="Google Shape;249;g3e9ce72f198_0_29"/>
          <p:cNvSpPr txBox="1"/>
          <p:nvPr/>
        </p:nvSpPr>
        <p:spPr>
          <a:xfrm>
            <a:off x="3048789" y="977978"/>
            <a:ext cx="12190500" cy="850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5523">
                <a:solidFill>
                  <a:srgbClr val="FFFFFF"/>
                </a:solidFill>
              </a:rPr>
              <a:t>TESTAS 1</a:t>
            </a:r>
            <a:endParaRPr/>
          </a:p>
        </p:txBody>
      </p:sp>
      <p:sp>
        <p:nvSpPr>
          <p:cNvPr id="250" name="Google Shape;250;g3e9ce72f198_0_29"/>
          <p:cNvSpPr txBox="1"/>
          <p:nvPr/>
        </p:nvSpPr>
        <p:spPr>
          <a:xfrm>
            <a:off x="-1873800" y="-611408"/>
            <a:ext cx="1873800" cy="3078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SAUĖ)</a:t>
            </a:r>
            <a:endParaRPr/>
          </a:p>
        </p:txBody>
      </p:sp>
      <p:sp>
        <p:nvSpPr>
          <p:cNvPr id="251" name="Google Shape;251;g3e9ce72f198_0_29"/>
          <p:cNvSpPr txBox="1"/>
          <p:nvPr/>
        </p:nvSpPr>
        <p:spPr>
          <a:xfrm>
            <a:off x="-521957" y="-963004"/>
            <a:ext cx="31014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a:p>
        </p:txBody>
      </p:sp>
      <p:sp>
        <p:nvSpPr>
          <p:cNvPr id="252" name="Google Shape;252;g3e9ce72f198_0_29"/>
          <p:cNvSpPr txBox="1"/>
          <p:nvPr/>
        </p:nvSpPr>
        <p:spPr>
          <a:xfrm>
            <a:off x="2017250" y="2250300"/>
            <a:ext cx="14253600" cy="815700"/>
          </a:xfrm>
          <a:prstGeom prst="rect">
            <a:avLst/>
          </a:prstGeom>
          <a:noFill/>
          <a:ln>
            <a:noFill/>
          </a:ln>
        </p:spPr>
        <p:txBody>
          <a:bodyPr anchorCtr="0" anchor="t" bIns="91425" lIns="91425" spcFirstLastPara="1" rIns="91425" wrap="square" tIns="91425">
            <a:spAutoFit/>
          </a:bodyPr>
          <a:lstStyle/>
          <a:p>
            <a:pPr indent="0" lvl="0" marL="0" rtl="0" algn="just">
              <a:lnSpc>
                <a:spcPct val="140016"/>
              </a:lnSpc>
              <a:spcBef>
                <a:spcPts val="0"/>
              </a:spcBef>
              <a:spcAft>
                <a:spcPts val="0"/>
              </a:spcAft>
              <a:buNone/>
            </a:pPr>
            <a:r>
              <a:rPr lang="en-US" sz="4099">
                <a:solidFill>
                  <a:schemeClr val="lt1"/>
                </a:solidFill>
                <a:latin typeface="DM Sans"/>
                <a:ea typeface="DM Sans"/>
                <a:cs typeface="DM Sans"/>
                <a:sym typeface="DM Sans"/>
              </a:rPr>
              <a:t>1. Kas susidaro iš dujų ir dulkių ūko? </a:t>
            </a:r>
            <a:endParaRPr sz="3000"/>
          </a:p>
        </p:txBody>
      </p:sp>
      <p:sp>
        <p:nvSpPr>
          <p:cNvPr id="253" name="Google Shape;253;g3e9ce72f198_0_29"/>
          <p:cNvSpPr txBox="1"/>
          <p:nvPr/>
        </p:nvSpPr>
        <p:spPr>
          <a:xfrm>
            <a:off x="1642200" y="3488125"/>
            <a:ext cx="14253600" cy="387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US" sz="4099">
                <a:solidFill>
                  <a:schemeClr val="lt1"/>
                </a:solidFill>
                <a:latin typeface="DM Sans"/>
                <a:ea typeface="DM Sans"/>
                <a:cs typeface="DM Sans"/>
                <a:sym typeface="DM Sans"/>
              </a:rPr>
              <a:t>a) Baltoji nykštukė</a:t>
            </a:r>
            <a:br>
              <a:rPr lang="en-US" sz="4099">
                <a:solidFill>
                  <a:schemeClr val="lt1"/>
                </a:solidFill>
                <a:latin typeface="DM Sans"/>
                <a:ea typeface="DM Sans"/>
                <a:cs typeface="DM Sans"/>
                <a:sym typeface="DM Sans"/>
              </a:rPr>
            </a:br>
            <a:r>
              <a:rPr lang="en-US" sz="4099">
                <a:solidFill>
                  <a:schemeClr val="lt1"/>
                </a:solidFill>
                <a:highlight>
                  <a:srgbClr val="6AA84F"/>
                </a:highlight>
                <a:latin typeface="DM Sans"/>
                <a:ea typeface="DM Sans"/>
                <a:cs typeface="DM Sans"/>
                <a:sym typeface="DM Sans"/>
              </a:rPr>
              <a:t>b) Prožvaigždė</a:t>
            </a:r>
            <a:br>
              <a:rPr lang="en-US" sz="4099">
                <a:solidFill>
                  <a:schemeClr val="lt1"/>
                </a:solidFill>
                <a:latin typeface="DM Sans"/>
                <a:ea typeface="DM Sans"/>
                <a:cs typeface="DM Sans"/>
                <a:sym typeface="DM Sans"/>
              </a:rPr>
            </a:br>
            <a:r>
              <a:rPr lang="en-US" sz="4099">
                <a:solidFill>
                  <a:schemeClr val="lt1"/>
                </a:solidFill>
                <a:latin typeface="DM Sans"/>
                <a:ea typeface="DM Sans"/>
                <a:cs typeface="DM Sans"/>
                <a:sym typeface="DM Sans"/>
              </a:rPr>
              <a:t>c) Neutroninė žvaigždė</a:t>
            </a:r>
            <a:br>
              <a:rPr lang="en-US" sz="4099">
                <a:solidFill>
                  <a:schemeClr val="lt1"/>
                </a:solidFill>
                <a:latin typeface="DM Sans"/>
                <a:ea typeface="DM Sans"/>
                <a:cs typeface="DM Sans"/>
                <a:sym typeface="DM Sans"/>
              </a:rPr>
            </a:br>
            <a:r>
              <a:rPr lang="en-US" sz="4099">
                <a:solidFill>
                  <a:schemeClr val="lt1"/>
                </a:solidFill>
                <a:latin typeface="DM Sans"/>
                <a:ea typeface="DM Sans"/>
                <a:cs typeface="DM Sans"/>
                <a:sym typeface="DM Sans"/>
              </a:rPr>
              <a:t>d) Supernova</a:t>
            </a:r>
            <a:endParaRPr sz="4099">
              <a:solidFill>
                <a:schemeClr val="lt1"/>
              </a:solidFill>
              <a:latin typeface="DM Sans"/>
              <a:ea typeface="DM Sans"/>
              <a:cs typeface="DM Sans"/>
              <a:sym typeface="DM Sans"/>
            </a:endParaRPr>
          </a:p>
          <a:p>
            <a:pPr indent="0" lvl="0" marL="0" rtl="0" algn="just">
              <a:lnSpc>
                <a:spcPct val="140016"/>
              </a:lnSpc>
              <a:spcBef>
                <a:spcPts val="1200"/>
              </a:spcBef>
              <a:spcAft>
                <a:spcPts val="0"/>
              </a:spcAft>
              <a:buNone/>
            </a:pPr>
            <a:r>
              <a:t/>
            </a:r>
            <a:endParaRPr sz="4099">
              <a:solidFill>
                <a:schemeClr val="lt1"/>
              </a:solidFill>
              <a:latin typeface="DM Sans"/>
              <a:ea typeface="DM Sans"/>
              <a:cs typeface="DM Sans"/>
              <a:sym typeface="DM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257" name="Shape 257"/>
        <p:cNvGrpSpPr/>
        <p:nvPr/>
      </p:nvGrpSpPr>
      <p:grpSpPr>
        <a:xfrm>
          <a:off x="0" y="0"/>
          <a:ext cx="0" cy="0"/>
          <a:chOff x="0" y="0"/>
          <a:chExt cx="0" cy="0"/>
        </a:xfrm>
      </p:grpSpPr>
      <p:sp>
        <p:nvSpPr>
          <p:cNvPr id="258" name="Google Shape;258;g3e9ce72f198_0_37"/>
          <p:cNvSpPr txBox="1"/>
          <p:nvPr/>
        </p:nvSpPr>
        <p:spPr>
          <a:xfrm>
            <a:off x="3048789" y="977978"/>
            <a:ext cx="12190500" cy="850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5523">
                <a:solidFill>
                  <a:srgbClr val="FFFFFF"/>
                </a:solidFill>
              </a:rPr>
              <a:t>TESTAS 2</a:t>
            </a:r>
            <a:endParaRPr/>
          </a:p>
        </p:txBody>
      </p:sp>
      <p:sp>
        <p:nvSpPr>
          <p:cNvPr id="259" name="Google Shape;259;g3e9ce72f198_0_37"/>
          <p:cNvSpPr txBox="1"/>
          <p:nvPr/>
        </p:nvSpPr>
        <p:spPr>
          <a:xfrm>
            <a:off x="-1873800" y="-611408"/>
            <a:ext cx="1873800" cy="3078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SAUĖ)</a:t>
            </a:r>
            <a:endParaRPr/>
          </a:p>
        </p:txBody>
      </p:sp>
      <p:sp>
        <p:nvSpPr>
          <p:cNvPr id="260" name="Google Shape;260;g3e9ce72f198_0_37"/>
          <p:cNvSpPr txBox="1"/>
          <p:nvPr/>
        </p:nvSpPr>
        <p:spPr>
          <a:xfrm>
            <a:off x="-521957" y="-963004"/>
            <a:ext cx="31014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a:p>
        </p:txBody>
      </p:sp>
      <p:sp>
        <p:nvSpPr>
          <p:cNvPr id="261" name="Google Shape;261;g3e9ce72f198_0_37"/>
          <p:cNvSpPr txBox="1"/>
          <p:nvPr/>
        </p:nvSpPr>
        <p:spPr>
          <a:xfrm>
            <a:off x="2017250" y="2250300"/>
            <a:ext cx="14253600" cy="1446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US" sz="4099">
                <a:solidFill>
                  <a:schemeClr val="lt1"/>
                </a:solidFill>
                <a:latin typeface="DM Sans"/>
                <a:ea typeface="DM Sans"/>
                <a:cs typeface="DM Sans"/>
                <a:sym typeface="DM Sans"/>
              </a:rPr>
              <a:t>2. Kuo tampa mažos masės žvaigždė po raudonosios milžinės etapo? </a:t>
            </a:r>
            <a:endParaRPr sz="3000"/>
          </a:p>
        </p:txBody>
      </p:sp>
      <p:sp>
        <p:nvSpPr>
          <p:cNvPr id="262" name="Google Shape;262;g3e9ce72f198_0_37"/>
          <p:cNvSpPr txBox="1"/>
          <p:nvPr/>
        </p:nvSpPr>
        <p:spPr>
          <a:xfrm>
            <a:off x="1695775" y="3996275"/>
            <a:ext cx="14253600" cy="3954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00"/>
              </a:spcBef>
              <a:spcAft>
                <a:spcPts val="0"/>
              </a:spcAft>
              <a:buClr>
                <a:schemeClr val="dk1"/>
              </a:buClr>
              <a:buSzPts val="1100"/>
              <a:buFont typeface="Arial"/>
              <a:buNone/>
            </a:pPr>
            <a:r>
              <a:rPr lang="en-US" sz="4099">
                <a:solidFill>
                  <a:schemeClr val="lt1"/>
                </a:solidFill>
                <a:latin typeface="DM Sans"/>
                <a:ea typeface="DM Sans"/>
                <a:cs typeface="DM Sans"/>
                <a:sym typeface="DM Sans"/>
              </a:rPr>
              <a:t>a) Juodąja skyle</a:t>
            </a:r>
            <a:endParaRPr sz="4099">
              <a:solidFill>
                <a:schemeClr val="lt1"/>
              </a:solidFill>
              <a:latin typeface="DM Sans"/>
              <a:ea typeface="DM Sans"/>
              <a:cs typeface="DM Sans"/>
              <a:sym typeface="DM Sans"/>
            </a:endParaRPr>
          </a:p>
          <a:p>
            <a:pPr indent="0" lvl="0" marL="0" rtl="0" algn="l">
              <a:lnSpc>
                <a:spcPct val="100000"/>
              </a:lnSpc>
              <a:spcBef>
                <a:spcPts val="1200"/>
              </a:spcBef>
              <a:spcAft>
                <a:spcPts val="0"/>
              </a:spcAft>
              <a:buClr>
                <a:schemeClr val="dk1"/>
              </a:buClr>
              <a:buSzPts val="1100"/>
              <a:buFont typeface="Arial"/>
              <a:buNone/>
            </a:pPr>
            <a:r>
              <a:rPr lang="en-US" sz="4099">
                <a:solidFill>
                  <a:schemeClr val="lt1"/>
                </a:solidFill>
                <a:latin typeface="DM Sans"/>
                <a:ea typeface="DM Sans"/>
                <a:cs typeface="DM Sans"/>
                <a:sym typeface="DM Sans"/>
              </a:rPr>
              <a:t>b) Neutronine žvaigžde</a:t>
            </a:r>
            <a:endParaRPr sz="4099">
              <a:solidFill>
                <a:schemeClr val="lt1"/>
              </a:solidFill>
              <a:latin typeface="DM Sans"/>
              <a:ea typeface="DM Sans"/>
              <a:cs typeface="DM Sans"/>
              <a:sym typeface="DM Sans"/>
            </a:endParaRPr>
          </a:p>
          <a:p>
            <a:pPr indent="0" lvl="0" marL="0" rtl="0" algn="l">
              <a:lnSpc>
                <a:spcPct val="100000"/>
              </a:lnSpc>
              <a:spcBef>
                <a:spcPts val="1200"/>
              </a:spcBef>
              <a:spcAft>
                <a:spcPts val="0"/>
              </a:spcAft>
              <a:buClr>
                <a:schemeClr val="dk1"/>
              </a:buClr>
              <a:buSzPts val="1100"/>
              <a:buFont typeface="Arial"/>
              <a:buNone/>
            </a:pPr>
            <a:r>
              <a:rPr lang="en-US" sz="4099">
                <a:solidFill>
                  <a:schemeClr val="lt1"/>
                </a:solidFill>
                <a:latin typeface="DM Sans"/>
                <a:ea typeface="DM Sans"/>
                <a:cs typeface="DM Sans"/>
                <a:sym typeface="DM Sans"/>
              </a:rPr>
              <a:t>c) Baltąja nykštuke</a:t>
            </a:r>
            <a:endParaRPr sz="4099">
              <a:solidFill>
                <a:schemeClr val="lt1"/>
              </a:solidFill>
              <a:latin typeface="DM Sans"/>
              <a:ea typeface="DM Sans"/>
              <a:cs typeface="DM Sans"/>
              <a:sym typeface="DM Sans"/>
            </a:endParaRPr>
          </a:p>
          <a:p>
            <a:pPr indent="0" lvl="0" marL="0" rtl="0" algn="l">
              <a:lnSpc>
                <a:spcPct val="100000"/>
              </a:lnSpc>
              <a:spcBef>
                <a:spcPts val="1200"/>
              </a:spcBef>
              <a:spcAft>
                <a:spcPts val="0"/>
              </a:spcAft>
              <a:buNone/>
            </a:pPr>
            <a:r>
              <a:rPr lang="en-US" sz="4099">
                <a:solidFill>
                  <a:schemeClr val="lt1"/>
                </a:solidFill>
                <a:latin typeface="DM Sans"/>
                <a:ea typeface="DM Sans"/>
                <a:cs typeface="DM Sans"/>
                <a:sym typeface="DM Sans"/>
              </a:rPr>
              <a:t>d) Supernova </a:t>
            </a:r>
            <a:endParaRPr sz="4099">
              <a:solidFill>
                <a:schemeClr val="lt1"/>
              </a:solidFill>
              <a:latin typeface="DM Sans"/>
              <a:ea typeface="DM Sans"/>
              <a:cs typeface="DM Sans"/>
              <a:sym typeface="DM Sans"/>
            </a:endParaRPr>
          </a:p>
          <a:p>
            <a:pPr indent="0" lvl="0" marL="0" rtl="0" algn="just">
              <a:lnSpc>
                <a:spcPct val="140016"/>
              </a:lnSpc>
              <a:spcBef>
                <a:spcPts val="1200"/>
              </a:spcBef>
              <a:spcAft>
                <a:spcPts val="0"/>
              </a:spcAft>
              <a:buNone/>
            </a:pPr>
            <a:r>
              <a:t/>
            </a:r>
            <a:endParaRPr sz="4099">
              <a:solidFill>
                <a:schemeClr val="lt1"/>
              </a:solidFill>
              <a:latin typeface="DM Sans"/>
              <a:ea typeface="DM Sans"/>
              <a:cs typeface="DM Sans"/>
              <a:sym typeface="DM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266" name="Shape 266"/>
        <p:cNvGrpSpPr/>
        <p:nvPr/>
      </p:nvGrpSpPr>
      <p:grpSpPr>
        <a:xfrm>
          <a:off x="0" y="0"/>
          <a:ext cx="0" cy="0"/>
          <a:chOff x="0" y="0"/>
          <a:chExt cx="0" cy="0"/>
        </a:xfrm>
      </p:grpSpPr>
      <p:sp>
        <p:nvSpPr>
          <p:cNvPr id="267" name="Google Shape;267;g3e9ce72f198_0_48"/>
          <p:cNvSpPr txBox="1"/>
          <p:nvPr/>
        </p:nvSpPr>
        <p:spPr>
          <a:xfrm>
            <a:off x="3048789" y="977978"/>
            <a:ext cx="12190500" cy="850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5523">
                <a:solidFill>
                  <a:srgbClr val="FFFFFF"/>
                </a:solidFill>
              </a:rPr>
              <a:t>TESTAS 2</a:t>
            </a:r>
            <a:endParaRPr/>
          </a:p>
        </p:txBody>
      </p:sp>
      <p:sp>
        <p:nvSpPr>
          <p:cNvPr id="268" name="Google Shape;268;g3e9ce72f198_0_48"/>
          <p:cNvSpPr txBox="1"/>
          <p:nvPr/>
        </p:nvSpPr>
        <p:spPr>
          <a:xfrm>
            <a:off x="-1873800" y="-611408"/>
            <a:ext cx="1873800" cy="3078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SAUĖ)</a:t>
            </a:r>
            <a:endParaRPr/>
          </a:p>
        </p:txBody>
      </p:sp>
      <p:sp>
        <p:nvSpPr>
          <p:cNvPr id="269" name="Google Shape;269;g3e9ce72f198_0_48"/>
          <p:cNvSpPr txBox="1"/>
          <p:nvPr/>
        </p:nvSpPr>
        <p:spPr>
          <a:xfrm>
            <a:off x="-521957" y="-963004"/>
            <a:ext cx="31014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a:p>
        </p:txBody>
      </p:sp>
      <p:sp>
        <p:nvSpPr>
          <p:cNvPr id="270" name="Google Shape;270;g3e9ce72f198_0_48"/>
          <p:cNvSpPr txBox="1"/>
          <p:nvPr/>
        </p:nvSpPr>
        <p:spPr>
          <a:xfrm>
            <a:off x="2017250" y="2250300"/>
            <a:ext cx="14253600" cy="1446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US" sz="4099">
                <a:solidFill>
                  <a:schemeClr val="lt1"/>
                </a:solidFill>
                <a:latin typeface="DM Sans"/>
                <a:ea typeface="DM Sans"/>
                <a:cs typeface="DM Sans"/>
                <a:sym typeface="DM Sans"/>
              </a:rPr>
              <a:t>2. Kuo tampa mažos masės žvaigždė po raudonosios milžinės etapo? </a:t>
            </a:r>
            <a:endParaRPr sz="3000"/>
          </a:p>
        </p:txBody>
      </p:sp>
      <p:sp>
        <p:nvSpPr>
          <p:cNvPr id="271" name="Google Shape;271;g3e9ce72f198_0_48"/>
          <p:cNvSpPr txBox="1"/>
          <p:nvPr/>
        </p:nvSpPr>
        <p:spPr>
          <a:xfrm>
            <a:off x="1695775" y="3996275"/>
            <a:ext cx="14253600" cy="3954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00"/>
              </a:spcBef>
              <a:spcAft>
                <a:spcPts val="0"/>
              </a:spcAft>
              <a:buNone/>
            </a:pPr>
            <a:r>
              <a:rPr lang="en-US" sz="4099">
                <a:solidFill>
                  <a:schemeClr val="lt1"/>
                </a:solidFill>
                <a:latin typeface="DM Sans"/>
                <a:ea typeface="DM Sans"/>
                <a:cs typeface="DM Sans"/>
                <a:sym typeface="DM Sans"/>
              </a:rPr>
              <a:t>a) Juodąja skyle</a:t>
            </a:r>
            <a:endParaRPr sz="4099">
              <a:solidFill>
                <a:schemeClr val="lt1"/>
              </a:solidFill>
              <a:latin typeface="DM Sans"/>
              <a:ea typeface="DM Sans"/>
              <a:cs typeface="DM Sans"/>
              <a:sym typeface="DM Sans"/>
            </a:endParaRPr>
          </a:p>
          <a:p>
            <a:pPr indent="0" lvl="0" marL="0" rtl="0" algn="l">
              <a:lnSpc>
                <a:spcPct val="100000"/>
              </a:lnSpc>
              <a:spcBef>
                <a:spcPts val="1200"/>
              </a:spcBef>
              <a:spcAft>
                <a:spcPts val="0"/>
              </a:spcAft>
              <a:buNone/>
            </a:pPr>
            <a:r>
              <a:rPr lang="en-US" sz="4099">
                <a:solidFill>
                  <a:schemeClr val="lt1"/>
                </a:solidFill>
                <a:latin typeface="DM Sans"/>
                <a:ea typeface="DM Sans"/>
                <a:cs typeface="DM Sans"/>
                <a:sym typeface="DM Sans"/>
              </a:rPr>
              <a:t>b) Neutronine žvaigžde</a:t>
            </a:r>
            <a:endParaRPr sz="4099">
              <a:solidFill>
                <a:schemeClr val="lt1"/>
              </a:solidFill>
              <a:latin typeface="DM Sans"/>
              <a:ea typeface="DM Sans"/>
              <a:cs typeface="DM Sans"/>
              <a:sym typeface="DM Sans"/>
            </a:endParaRPr>
          </a:p>
          <a:p>
            <a:pPr indent="0" lvl="0" marL="0" rtl="0" algn="l">
              <a:lnSpc>
                <a:spcPct val="100000"/>
              </a:lnSpc>
              <a:spcBef>
                <a:spcPts val="1200"/>
              </a:spcBef>
              <a:spcAft>
                <a:spcPts val="0"/>
              </a:spcAft>
              <a:buNone/>
            </a:pPr>
            <a:r>
              <a:rPr lang="en-US" sz="4099">
                <a:solidFill>
                  <a:schemeClr val="lt1"/>
                </a:solidFill>
                <a:highlight>
                  <a:srgbClr val="6AA84F"/>
                </a:highlight>
                <a:latin typeface="DM Sans"/>
                <a:ea typeface="DM Sans"/>
                <a:cs typeface="DM Sans"/>
                <a:sym typeface="DM Sans"/>
              </a:rPr>
              <a:t>c) Baltąja nykštuke</a:t>
            </a:r>
            <a:endParaRPr sz="4099">
              <a:solidFill>
                <a:schemeClr val="lt1"/>
              </a:solidFill>
              <a:highlight>
                <a:srgbClr val="6AA84F"/>
              </a:highlight>
              <a:latin typeface="DM Sans"/>
              <a:ea typeface="DM Sans"/>
              <a:cs typeface="DM Sans"/>
              <a:sym typeface="DM Sans"/>
            </a:endParaRPr>
          </a:p>
          <a:p>
            <a:pPr indent="0" lvl="0" marL="0" rtl="0" algn="l">
              <a:lnSpc>
                <a:spcPct val="100000"/>
              </a:lnSpc>
              <a:spcBef>
                <a:spcPts val="1200"/>
              </a:spcBef>
              <a:spcAft>
                <a:spcPts val="0"/>
              </a:spcAft>
              <a:buNone/>
            </a:pPr>
            <a:r>
              <a:rPr lang="en-US" sz="4099">
                <a:solidFill>
                  <a:schemeClr val="lt1"/>
                </a:solidFill>
                <a:latin typeface="DM Sans"/>
                <a:ea typeface="DM Sans"/>
                <a:cs typeface="DM Sans"/>
                <a:sym typeface="DM Sans"/>
              </a:rPr>
              <a:t>d) Supernova </a:t>
            </a:r>
            <a:endParaRPr sz="4099">
              <a:solidFill>
                <a:schemeClr val="lt1"/>
              </a:solidFill>
              <a:latin typeface="DM Sans"/>
              <a:ea typeface="DM Sans"/>
              <a:cs typeface="DM Sans"/>
              <a:sym typeface="DM Sans"/>
            </a:endParaRPr>
          </a:p>
          <a:p>
            <a:pPr indent="0" lvl="0" marL="0" rtl="0" algn="just">
              <a:lnSpc>
                <a:spcPct val="140016"/>
              </a:lnSpc>
              <a:spcBef>
                <a:spcPts val="1200"/>
              </a:spcBef>
              <a:spcAft>
                <a:spcPts val="0"/>
              </a:spcAft>
              <a:buNone/>
            </a:pPr>
            <a:r>
              <a:t/>
            </a:r>
            <a:endParaRPr sz="4099">
              <a:solidFill>
                <a:schemeClr val="lt1"/>
              </a:solidFill>
              <a:latin typeface="DM Sans"/>
              <a:ea typeface="DM Sans"/>
              <a:cs typeface="DM Sans"/>
              <a:sym typeface="DM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275" name="Shape 275"/>
        <p:cNvGrpSpPr/>
        <p:nvPr/>
      </p:nvGrpSpPr>
      <p:grpSpPr>
        <a:xfrm>
          <a:off x="0" y="0"/>
          <a:ext cx="0" cy="0"/>
          <a:chOff x="0" y="0"/>
          <a:chExt cx="0" cy="0"/>
        </a:xfrm>
      </p:grpSpPr>
      <p:sp>
        <p:nvSpPr>
          <p:cNvPr id="276" name="Google Shape;276;g3e9ce72f198_0_56"/>
          <p:cNvSpPr txBox="1"/>
          <p:nvPr/>
        </p:nvSpPr>
        <p:spPr>
          <a:xfrm>
            <a:off x="3048789" y="977978"/>
            <a:ext cx="12190500" cy="850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5523">
                <a:solidFill>
                  <a:srgbClr val="FFFFFF"/>
                </a:solidFill>
              </a:rPr>
              <a:t>TESTAS 3</a:t>
            </a:r>
            <a:endParaRPr/>
          </a:p>
        </p:txBody>
      </p:sp>
      <p:sp>
        <p:nvSpPr>
          <p:cNvPr id="277" name="Google Shape;277;g3e9ce72f198_0_56"/>
          <p:cNvSpPr txBox="1"/>
          <p:nvPr/>
        </p:nvSpPr>
        <p:spPr>
          <a:xfrm>
            <a:off x="-1873800" y="-611408"/>
            <a:ext cx="1873800" cy="3078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SAUĖ)</a:t>
            </a:r>
            <a:endParaRPr/>
          </a:p>
        </p:txBody>
      </p:sp>
      <p:sp>
        <p:nvSpPr>
          <p:cNvPr id="278" name="Google Shape;278;g3e9ce72f198_0_56"/>
          <p:cNvSpPr txBox="1"/>
          <p:nvPr/>
        </p:nvSpPr>
        <p:spPr>
          <a:xfrm>
            <a:off x="-521957" y="-963004"/>
            <a:ext cx="31014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a:p>
        </p:txBody>
      </p:sp>
      <p:sp>
        <p:nvSpPr>
          <p:cNvPr id="279" name="Google Shape;279;g3e9ce72f198_0_56"/>
          <p:cNvSpPr txBox="1"/>
          <p:nvPr/>
        </p:nvSpPr>
        <p:spPr>
          <a:xfrm>
            <a:off x="2017250" y="2250300"/>
            <a:ext cx="142536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4099">
                <a:solidFill>
                  <a:schemeClr val="lt1"/>
                </a:solidFill>
                <a:latin typeface="DM Sans"/>
                <a:ea typeface="DM Sans"/>
                <a:cs typeface="DM Sans"/>
                <a:sym typeface="DM Sans"/>
              </a:rPr>
              <a:t>3. Kas gali susidaryti po masyvios žvaigždės sprogimo? </a:t>
            </a:r>
            <a:endParaRPr sz="3000"/>
          </a:p>
        </p:txBody>
      </p:sp>
      <p:sp>
        <p:nvSpPr>
          <p:cNvPr id="280" name="Google Shape;280;g3e9ce72f198_0_56"/>
          <p:cNvSpPr txBox="1"/>
          <p:nvPr/>
        </p:nvSpPr>
        <p:spPr>
          <a:xfrm>
            <a:off x="1695775" y="3488125"/>
            <a:ext cx="14253600" cy="3954900"/>
          </a:xfrm>
          <a:prstGeom prst="rect">
            <a:avLst/>
          </a:prstGeom>
          <a:noFill/>
          <a:ln>
            <a:noFill/>
          </a:ln>
        </p:spPr>
        <p:txBody>
          <a:bodyPr anchorCtr="0" anchor="t" bIns="91425" lIns="91425" spcFirstLastPara="1" rIns="91425" wrap="square" tIns="91425">
            <a:spAutoFit/>
          </a:bodyPr>
          <a:lstStyle/>
          <a:p>
            <a:pPr indent="0" lvl="0" marL="0" rtl="0" algn="l">
              <a:spcBef>
                <a:spcPts val="1200"/>
              </a:spcBef>
              <a:spcAft>
                <a:spcPts val="0"/>
              </a:spcAft>
              <a:buClr>
                <a:schemeClr val="dk1"/>
              </a:buClr>
              <a:buSzPts val="1100"/>
              <a:buFont typeface="Arial"/>
              <a:buNone/>
            </a:pPr>
            <a:r>
              <a:rPr lang="en-US" sz="4099">
                <a:solidFill>
                  <a:schemeClr val="lt1"/>
                </a:solidFill>
                <a:latin typeface="DM Sans"/>
                <a:ea typeface="DM Sans"/>
                <a:cs typeface="DM Sans"/>
                <a:sym typeface="DM Sans"/>
              </a:rPr>
              <a:t>a) Kometa</a:t>
            </a:r>
            <a:endParaRPr sz="4099">
              <a:solidFill>
                <a:schemeClr val="lt1"/>
              </a:solidFill>
              <a:latin typeface="DM Sans"/>
              <a:ea typeface="DM Sans"/>
              <a:cs typeface="DM Sans"/>
              <a:sym typeface="DM Sans"/>
            </a:endParaRPr>
          </a:p>
          <a:p>
            <a:pPr indent="0" lvl="0" marL="0" rtl="0" algn="l">
              <a:spcBef>
                <a:spcPts val="1200"/>
              </a:spcBef>
              <a:spcAft>
                <a:spcPts val="0"/>
              </a:spcAft>
              <a:buClr>
                <a:schemeClr val="dk1"/>
              </a:buClr>
              <a:buSzPts val="1100"/>
              <a:buFont typeface="Arial"/>
              <a:buNone/>
            </a:pPr>
            <a:r>
              <a:rPr lang="en-US" sz="4099">
                <a:solidFill>
                  <a:schemeClr val="lt1"/>
                </a:solidFill>
                <a:latin typeface="DM Sans"/>
                <a:ea typeface="DM Sans"/>
                <a:cs typeface="DM Sans"/>
                <a:sym typeface="DM Sans"/>
              </a:rPr>
              <a:t>b) Asteroidas</a:t>
            </a:r>
            <a:endParaRPr sz="4099">
              <a:solidFill>
                <a:schemeClr val="lt1"/>
              </a:solidFill>
              <a:latin typeface="DM Sans"/>
              <a:ea typeface="DM Sans"/>
              <a:cs typeface="DM Sans"/>
              <a:sym typeface="DM Sans"/>
            </a:endParaRPr>
          </a:p>
          <a:p>
            <a:pPr indent="0" lvl="0" marL="0" rtl="0" algn="l">
              <a:spcBef>
                <a:spcPts val="1200"/>
              </a:spcBef>
              <a:spcAft>
                <a:spcPts val="0"/>
              </a:spcAft>
              <a:buClr>
                <a:schemeClr val="dk1"/>
              </a:buClr>
              <a:buSzPts val="1100"/>
              <a:buFont typeface="Arial"/>
              <a:buNone/>
            </a:pPr>
            <a:r>
              <a:rPr lang="en-US" sz="4099">
                <a:solidFill>
                  <a:schemeClr val="lt1"/>
                </a:solidFill>
                <a:latin typeface="DM Sans"/>
                <a:ea typeface="DM Sans"/>
                <a:cs typeface="DM Sans"/>
                <a:sym typeface="DM Sans"/>
              </a:rPr>
              <a:t>c) Neutroninė žvaigždė arba juodoji skylė</a:t>
            </a:r>
            <a:endParaRPr sz="4099">
              <a:solidFill>
                <a:schemeClr val="lt1"/>
              </a:solidFill>
              <a:latin typeface="DM Sans"/>
              <a:ea typeface="DM Sans"/>
              <a:cs typeface="DM Sans"/>
              <a:sym typeface="DM Sans"/>
            </a:endParaRPr>
          </a:p>
          <a:p>
            <a:pPr indent="0" lvl="0" marL="0" rtl="0" algn="l">
              <a:lnSpc>
                <a:spcPct val="100000"/>
              </a:lnSpc>
              <a:spcBef>
                <a:spcPts val="1200"/>
              </a:spcBef>
              <a:spcAft>
                <a:spcPts val="0"/>
              </a:spcAft>
              <a:buNone/>
            </a:pPr>
            <a:r>
              <a:rPr lang="en-US" sz="4099">
                <a:solidFill>
                  <a:schemeClr val="lt1"/>
                </a:solidFill>
                <a:latin typeface="DM Sans"/>
                <a:ea typeface="DM Sans"/>
                <a:cs typeface="DM Sans"/>
                <a:sym typeface="DM Sans"/>
              </a:rPr>
              <a:t>d) Planeta </a:t>
            </a:r>
            <a:endParaRPr sz="4099">
              <a:solidFill>
                <a:schemeClr val="lt1"/>
              </a:solidFill>
              <a:latin typeface="DM Sans"/>
              <a:ea typeface="DM Sans"/>
              <a:cs typeface="DM Sans"/>
              <a:sym typeface="DM Sans"/>
            </a:endParaRPr>
          </a:p>
          <a:p>
            <a:pPr indent="0" lvl="0" marL="0" rtl="0" algn="just">
              <a:lnSpc>
                <a:spcPct val="140016"/>
              </a:lnSpc>
              <a:spcBef>
                <a:spcPts val="1200"/>
              </a:spcBef>
              <a:spcAft>
                <a:spcPts val="0"/>
              </a:spcAft>
              <a:buNone/>
            </a:pPr>
            <a:r>
              <a:t/>
            </a:r>
            <a:endParaRPr sz="4099">
              <a:solidFill>
                <a:schemeClr val="lt1"/>
              </a:solidFill>
              <a:latin typeface="DM Sans"/>
              <a:ea typeface="DM Sans"/>
              <a:cs typeface="DM Sans"/>
              <a:sym typeface="DM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284" name="Shape 284"/>
        <p:cNvGrpSpPr/>
        <p:nvPr/>
      </p:nvGrpSpPr>
      <p:grpSpPr>
        <a:xfrm>
          <a:off x="0" y="0"/>
          <a:ext cx="0" cy="0"/>
          <a:chOff x="0" y="0"/>
          <a:chExt cx="0" cy="0"/>
        </a:xfrm>
      </p:grpSpPr>
      <p:sp>
        <p:nvSpPr>
          <p:cNvPr id="285" name="Google Shape;285;g3e9ce72f198_0_68"/>
          <p:cNvSpPr txBox="1"/>
          <p:nvPr/>
        </p:nvSpPr>
        <p:spPr>
          <a:xfrm>
            <a:off x="3048789" y="977978"/>
            <a:ext cx="12190500" cy="850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5523">
                <a:solidFill>
                  <a:srgbClr val="FFFFFF"/>
                </a:solidFill>
              </a:rPr>
              <a:t>TESTAS 3</a:t>
            </a:r>
            <a:endParaRPr/>
          </a:p>
        </p:txBody>
      </p:sp>
      <p:sp>
        <p:nvSpPr>
          <p:cNvPr id="286" name="Google Shape;286;g3e9ce72f198_0_68"/>
          <p:cNvSpPr txBox="1"/>
          <p:nvPr/>
        </p:nvSpPr>
        <p:spPr>
          <a:xfrm>
            <a:off x="-1873800" y="-611408"/>
            <a:ext cx="1873800" cy="3078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SAUĖ)</a:t>
            </a:r>
            <a:endParaRPr/>
          </a:p>
        </p:txBody>
      </p:sp>
      <p:sp>
        <p:nvSpPr>
          <p:cNvPr id="287" name="Google Shape;287;g3e9ce72f198_0_68"/>
          <p:cNvSpPr txBox="1"/>
          <p:nvPr/>
        </p:nvSpPr>
        <p:spPr>
          <a:xfrm>
            <a:off x="-521957" y="-963004"/>
            <a:ext cx="31014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a:p>
        </p:txBody>
      </p:sp>
      <p:sp>
        <p:nvSpPr>
          <p:cNvPr id="288" name="Google Shape;288;g3e9ce72f198_0_68"/>
          <p:cNvSpPr txBox="1"/>
          <p:nvPr/>
        </p:nvSpPr>
        <p:spPr>
          <a:xfrm>
            <a:off x="2017250" y="2250300"/>
            <a:ext cx="142536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099">
                <a:solidFill>
                  <a:schemeClr val="lt1"/>
                </a:solidFill>
                <a:latin typeface="DM Sans"/>
                <a:ea typeface="DM Sans"/>
                <a:cs typeface="DM Sans"/>
                <a:sym typeface="DM Sans"/>
              </a:rPr>
              <a:t>3. Kas gali susidaryti po masyvios žvaigždės sprogimo? </a:t>
            </a:r>
            <a:endParaRPr sz="3000"/>
          </a:p>
        </p:txBody>
      </p:sp>
      <p:sp>
        <p:nvSpPr>
          <p:cNvPr id="289" name="Google Shape;289;g3e9ce72f198_0_68"/>
          <p:cNvSpPr txBox="1"/>
          <p:nvPr/>
        </p:nvSpPr>
        <p:spPr>
          <a:xfrm>
            <a:off x="1695775" y="3488125"/>
            <a:ext cx="14253600" cy="3954900"/>
          </a:xfrm>
          <a:prstGeom prst="rect">
            <a:avLst/>
          </a:prstGeom>
          <a:noFill/>
          <a:ln>
            <a:noFill/>
          </a:ln>
        </p:spPr>
        <p:txBody>
          <a:bodyPr anchorCtr="0" anchor="t" bIns="91425" lIns="91425" spcFirstLastPara="1" rIns="91425" wrap="square" tIns="91425">
            <a:spAutoFit/>
          </a:bodyPr>
          <a:lstStyle/>
          <a:p>
            <a:pPr indent="0" lvl="0" marL="0" rtl="0" algn="l">
              <a:spcBef>
                <a:spcPts val="1200"/>
              </a:spcBef>
              <a:spcAft>
                <a:spcPts val="0"/>
              </a:spcAft>
              <a:buNone/>
            </a:pPr>
            <a:r>
              <a:rPr lang="en-US" sz="4099">
                <a:solidFill>
                  <a:schemeClr val="lt1"/>
                </a:solidFill>
                <a:latin typeface="DM Sans"/>
                <a:ea typeface="DM Sans"/>
                <a:cs typeface="DM Sans"/>
                <a:sym typeface="DM Sans"/>
              </a:rPr>
              <a:t>a) Kometa</a:t>
            </a:r>
            <a:endParaRPr sz="4099">
              <a:solidFill>
                <a:schemeClr val="lt1"/>
              </a:solidFill>
              <a:latin typeface="DM Sans"/>
              <a:ea typeface="DM Sans"/>
              <a:cs typeface="DM Sans"/>
              <a:sym typeface="DM Sans"/>
            </a:endParaRPr>
          </a:p>
          <a:p>
            <a:pPr indent="0" lvl="0" marL="0" rtl="0" algn="l">
              <a:spcBef>
                <a:spcPts val="1200"/>
              </a:spcBef>
              <a:spcAft>
                <a:spcPts val="0"/>
              </a:spcAft>
              <a:buNone/>
            </a:pPr>
            <a:r>
              <a:rPr lang="en-US" sz="4099">
                <a:solidFill>
                  <a:schemeClr val="lt1"/>
                </a:solidFill>
                <a:latin typeface="DM Sans"/>
                <a:ea typeface="DM Sans"/>
                <a:cs typeface="DM Sans"/>
                <a:sym typeface="DM Sans"/>
              </a:rPr>
              <a:t>b) Asteroidas</a:t>
            </a:r>
            <a:endParaRPr sz="4099">
              <a:solidFill>
                <a:schemeClr val="lt1"/>
              </a:solidFill>
              <a:latin typeface="DM Sans"/>
              <a:ea typeface="DM Sans"/>
              <a:cs typeface="DM Sans"/>
              <a:sym typeface="DM Sans"/>
            </a:endParaRPr>
          </a:p>
          <a:p>
            <a:pPr indent="0" lvl="0" marL="0" rtl="0" algn="l">
              <a:spcBef>
                <a:spcPts val="1200"/>
              </a:spcBef>
              <a:spcAft>
                <a:spcPts val="0"/>
              </a:spcAft>
              <a:buNone/>
            </a:pPr>
            <a:r>
              <a:rPr lang="en-US" sz="4099">
                <a:solidFill>
                  <a:schemeClr val="lt1"/>
                </a:solidFill>
                <a:highlight>
                  <a:srgbClr val="6AA84F"/>
                </a:highlight>
                <a:latin typeface="DM Sans"/>
                <a:ea typeface="DM Sans"/>
                <a:cs typeface="DM Sans"/>
                <a:sym typeface="DM Sans"/>
              </a:rPr>
              <a:t>c) Neutroninė žvaigždė arba juodoji skylė</a:t>
            </a:r>
            <a:endParaRPr sz="4099">
              <a:solidFill>
                <a:schemeClr val="lt1"/>
              </a:solidFill>
              <a:highlight>
                <a:srgbClr val="6AA84F"/>
              </a:highlight>
              <a:latin typeface="DM Sans"/>
              <a:ea typeface="DM Sans"/>
              <a:cs typeface="DM Sans"/>
              <a:sym typeface="DM Sans"/>
            </a:endParaRPr>
          </a:p>
          <a:p>
            <a:pPr indent="0" lvl="0" marL="0" rtl="0" algn="l">
              <a:lnSpc>
                <a:spcPct val="100000"/>
              </a:lnSpc>
              <a:spcBef>
                <a:spcPts val="1200"/>
              </a:spcBef>
              <a:spcAft>
                <a:spcPts val="0"/>
              </a:spcAft>
              <a:buNone/>
            </a:pPr>
            <a:r>
              <a:rPr lang="en-US" sz="4099">
                <a:solidFill>
                  <a:schemeClr val="lt1"/>
                </a:solidFill>
                <a:latin typeface="DM Sans"/>
                <a:ea typeface="DM Sans"/>
                <a:cs typeface="DM Sans"/>
                <a:sym typeface="DM Sans"/>
              </a:rPr>
              <a:t>d) Planeta </a:t>
            </a:r>
            <a:endParaRPr sz="4099">
              <a:solidFill>
                <a:schemeClr val="lt1"/>
              </a:solidFill>
              <a:latin typeface="DM Sans"/>
              <a:ea typeface="DM Sans"/>
              <a:cs typeface="DM Sans"/>
              <a:sym typeface="DM Sans"/>
            </a:endParaRPr>
          </a:p>
          <a:p>
            <a:pPr indent="0" lvl="0" marL="0" rtl="0" algn="just">
              <a:lnSpc>
                <a:spcPct val="140016"/>
              </a:lnSpc>
              <a:spcBef>
                <a:spcPts val="1200"/>
              </a:spcBef>
              <a:spcAft>
                <a:spcPts val="0"/>
              </a:spcAft>
              <a:buNone/>
            </a:pPr>
            <a:r>
              <a:t/>
            </a:r>
            <a:endParaRPr sz="4099">
              <a:solidFill>
                <a:schemeClr val="lt1"/>
              </a:solidFill>
              <a:latin typeface="DM Sans"/>
              <a:ea typeface="DM Sans"/>
              <a:cs typeface="DM Sans"/>
              <a:sym typeface="DM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293" name="Shape 293"/>
        <p:cNvGrpSpPr/>
        <p:nvPr/>
      </p:nvGrpSpPr>
      <p:grpSpPr>
        <a:xfrm>
          <a:off x="0" y="0"/>
          <a:ext cx="0" cy="0"/>
          <a:chOff x="0" y="0"/>
          <a:chExt cx="0" cy="0"/>
        </a:xfrm>
      </p:grpSpPr>
      <p:sp>
        <p:nvSpPr>
          <p:cNvPr id="294" name="Google Shape;294;g3e9ce72f198_0_76"/>
          <p:cNvSpPr txBox="1"/>
          <p:nvPr/>
        </p:nvSpPr>
        <p:spPr>
          <a:xfrm>
            <a:off x="3048789" y="977978"/>
            <a:ext cx="12190500" cy="850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5523">
                <a:solidFill>
                  <a:srgbClr val="FFFFFF"/>
                </a:solidFill>
              </a:rPr>
              <a:t>TESTAS 4</a:t>
            </a:r>
            <a:endParaRPr/>
          </a:p>
        </p:txBody>
      </p:sp>
      <p:sp>
        <p:nvSpPr>
          <p:cNvPr id="295" name="Google Shape;295;g3e9ce72f198_0_76"/>
          <p:cNvSpPr txBox="1"/>
          <p:nvPr/>
        </p:nvSpPr>
        <p:spPr>
          <a:xfrm>
            <a:off x="-1873800" y="-611408"/>
            <a:ext cx="1873800" cy="3078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SAUĖ)</a:t>
            </a:r>
            <a:endParaRPr/>
          </a:p>
        </p:txBody>
      </p:sp>
      <p:sp>
        <p:nvSpPr>
          <p:cNvPr id="296" name="Google Shape;296;g3e9ce72f198_0_76"/>
          <p:cNvSpPr txBox="1"/>
          <p:nvPr/>
        </p:nvSpPr>
        <p:spPr>
          <a:xfrm>
            <a:off x="-521957" y="-963004"/>
            <a:ext cx="31014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a:p>
        </p:txBody>
      </p:sp>
      <p:sp>
        <p:nvSpPr>
          <p:cNvPr id="297" name="Google Shape;297;g3e9ce72f198_0_76"/>
          <p:cNvSpPr txBox="1"/>
          <p:nvPr/>
        </p:nvSpPr>
        <p:spPr>
          <a:xfrm>
            <a:off x="2017250" y="2250300"/>
            <a:ext cx="142536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099">
                <a:solidFill>
                  <a:schemeClr val="lt1"/>
                </a:solidFill>
                <a:latin typeface="DM Sans"/>
                <a:ea typeface="DM Sans"/>
                <a:cs typeface="DM Sans"/>
                <a:sym typeface="DM Sans"/>
              </a:rPr>
              <a:t>4. Kaip vadinamas masyvios žvaigždės sprogimas? </a:t>
            </a:r>
            <a:endParaRPr sz="3000"/>
          </a:p>
        </p:txBody>
      </p:sp>
      <p:sp>
        <p:nvSpPr>
          <p:cNvPr id="298" name="Google Shape;298;g3e9ce72f198_0_76"/>
          <p:cNvSpPr txBox="1"/>
          <p:nvPr/>
        </p:nvSpPr>
        <p:spPr>
          <a:xfrm>
            <a:off x="1695775" y="3488125"/>
            <a:ext cx="14253600" cy="3954900"/>
          </a:xfrm>
          <a:prstGeom prst="rect">
            <a:avLst/>
          </a:prstGeom>
          <a:noFill/>
          <a:ln>
            <a:noFill/>
          </a:ln>
        </p:spPr>
        <p:txBody>
          <a:bodyPr anchorCtr="0" anchor="t" bIns="91425" lIns="91425" spcFirstLastPara="1" rIns="91425" wrap="square" tIns="91425">
            <a:spAutoFit/>
          </a:bodyPr>
          <a:lstStyle/>
          <a:p>
            <a:pPr indent="0" lvl="0" marL="0" rtl="0" algn="l">
              <a:spcBef>
                <a:spcPts val="1200"/>
              </a:spcBef>
              <a:spcAft>
                <a:spcPts val="0"/>
              </a:spcAft>
              <a:buClr>
                <a:schemeClr val="dk1"/>
              </a:buClr>
              <a:buSzPts val="1100"/>
              <a:buFont typeface="Arial"/>
              <a:buNone/>
            </a:pPr>
            <a:r>
              <a:rPr lang="en-US" sz="4099">
                <a:solidFill>
                  <a:schemeClr val="lt1"/>
                </a:solidFill>
                <a:latin typeface="DM Sans"/>
                <a:ea typeface="DM Sans"/>
                <a:cs typeface="DM Sans"/>
                <a:sym typeface="DM Sans"/>
              </a:rPr>
              <a:t>a) Ūkas</a:t>
            </a:r>
            <a:endParaRPr sz="4099">
              <a:solidFill>
                <a:schemeClr val="lt1"/>
              </a:solidFill>
              <a:latin typeface="DM Sans"/>
              <a:ea typeface="DM Sans"/>
              <a:cs typeface="DM Sans"/>
              <a:sym typeface="DM Sans"/>
            </a:endParaRPr>
          </a:p>
          <a:p>
            <a:pPr indent="0" lvl="0" marL="0" rtl="0" algn="l">
              <a:spcBef>
                <a:spcPts val="1200"/>
              </a:spcBef>
              <a:spcAft>
                <a:spcPts val="0"/>
              </a:spcAft>
              <a:buClr>
                <a:schemeClr val="dk1"/>
              </a:buClr>
              <a:buSzPts val="1100"/>
              <a:buFont typeface="Arial"/>
              <a:buNone/>
            </a:pPr>
            <a:r>
              <a:rPr lang="en-US" sz="4099">
                <a:solidFill>
                  <a:schemeClr val="lt1"/>
                </a:solidFill>
                <a:latin typeface="DM Sans"/>
                <a:ea typeface="DM Sans"/>
                <a:cs typeface="DM Sans"/>
                <a:sym typeface="DM Sans"/>
              </a:rPr>
              <a:t>b) Supernova</a:t>
            </a:r>
            <a:endParaRPr sz="4099">
              <a:solidFill>
                <a:schemeClr val="lt1"/>
              </a:solidFill>
              <a:latin typeface="DM Sans"/>
              <a:ea typeface="DM Sans"/>
              <a:cs typeface="DM Sans"/>
              <a:sym typeface="DM Sans"/>
            </a:endParaRPr>
          </a:p>
          <a:p>
            <a:pPr indent="0" lvl="0" marL="0" rtl="0" algn="l">
              <a:spcBef>
                <a:spcPts val="1200"/>
              </a:spcBef>
              <a:spcAft>
                <a:spcPts val="0"/>
              </a:spcAft>
              <a:buClr>
                <a:schemeClr val="dk1"/>
              </a:buClr>
              <a:buSzPts val="1100"/>
              <a:buFont typeface="Arial"/>
              <a:buNone/>
            </a:pPr>
            <a:r>
              <a:rPr lang="en-US" sz="4099">
                <a:solidFill>
                  <a:schemeClr val="lt1"/>
                </a:solidFill>
                <a:latin typeface="DM Sans"/>
                <a:ea typeface="DM Sans"/>
                <a:cs typeface="DM Sans"/>
                <a:sym typeface="DM Sans"/>
              </a:rPr>
              <a:t>c) Pulsaras</a:t>
            </a:r>
            <a:endParaRPr sz="4099">
              <a:solidFill>
                <a:schemeClr val="lt1"/>
              </a:solidFill>
              <a:latin typeface="DM Sans"/>
              <a:ea typeface="DM Sans"/>
              <a:cs typeface="DM Sans"/>
              <a:sym typeface="DM Sans"/>
            </a:endParaRPr>
          </a:p>
          <a:p>
            <a:pPr indent="0" lvl="0" marL="0" rtl="0" algn="l">
              <a:lnSpc>
                <a:spcPct val="100000"/>
              </a:lnSpc>
              <a:spcBef>
                <a:spcPts val="1200"/>
              </a:spcBef>
              <a:spcAft>
                <a:spcPts val="0"/>
              </a:spcAft>
              <a:buNone/>
            </a:pPr>
            <a:r>
              <a:rPr lang="en-US" sz="4099">
                <a:solidFill>
                  <a:schemeClr val="lt1"/>
                </a:solidFill>
                <a:latin typeface="DM Sans"/>
                <a:ea typeface="DM Sans"/>
                <a:cs typeface="DM Sans"/>
                <a:sym typeface="DM Sans"/>
              </a:rPr>
              <a:t>d) Kvazaras </a:t>
            </a:r>
            <a:endParaRPr sz="4099">
              <a:solidFill>
                <a:schemeClr val="lt1"/>
              </a:solidFill>
              <a:latin typeface="DM Sans"/>
              <a:ea typeface="DM Sans"/>
              <a:cs typeface="DM Sans"/>
              <a:sym typeface="DM Sans"/>
            </a:endParaRPr>
          </a:p>
          <a:p>
            <a:pPr indent="0" lvl="0" marL="0" rtl="0" algn="just">
              <a:lnSpc>
                <a:spcPct val="140016"/>
              </a:lnSpc>
              <a:spcBef>
                <a:spcPts val="1200"/>
              </a:spcBef>
              <a:spcAft>
                <a:spcPts val="0"/>
              </a:spcAft>
              <a:buNone/>
            </a:pPr>
            <a:r>
              <a:t/>
            </a:r>
            <a:endParaRPr sz="4099">
              <a:solidFill>
                <a:schemeClr val="lt1"/>
              </a:solidFill>
              <a:latin typeface="DM Sans"/>
              <a:ea typeface="DM Sans"/>
              <a:cs typeface="DM Sans"/>
              <a:sym typeface="DM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302" name="Shape 302"/>
        <p:cNvGrpSpPr/>
        <p:nvPr/>
      </p:nvGrpSpPr>
      <p:grpSpPr>
        <a:xfrm>
          <a:off x="0" y="0"/>
          <a:ext cx="0" cy="0"/>
          <a:chOff x="0" y="0"/>
          <a:chExt cx="0" cy="0"/>
        </a:xfrm>
      </p:grpSpPr>
      <p:sp>
        <p:nvSpPr>
          <p:cNvPr id="303" name="Google Shape;303;g3e9ce72f198_0_86"/>
          <p:cNvSpPr txBox="1"/>
          <p:nvPr/>
        </p:nvSpPr>
        <p:spPr>
          <a:xfrm>
            <a:off x="3048789" y="977978"/>
            <a:ext cx="12190500" cy="850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5523">
                <a:solidFill>
                  <a:srgbClr val="FFFFFF"/>
                </a:solidFill>
              </a:rPr>
              <a:t>TESTAS 4</a:t>
            </a:r>
            <a:endParaRPr/>
          </a:p>
        </p:txBody>
      </p:sp>
      <p:sp>
        <p:nvSpPr>
          <p:cNvPr id="304" name="Google Shape;304;g3e9ce72f198_0_86"/>
          <p:cNvSpPr txBox="1"/>
          <p:nvPr/>
        </p:nvSpPr>
        <p:spPr>
          <a:xfrm>
            <a:off x="-1873800" y="-611408"/>
            <a:ext cx="1873800" cy="3078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SAUĖ)</a:t>
            </a:r>
            <a:endParaRPr/>
          </a:p>
        </p:txBody>
      </p:sp>
      <p:sp>
        <p:nvSpPr>
          <p:cNvPr id="305" name="Google Shape;305;g3e9ce72f198_0_86"/>
          <p:cNvSpPr txBox="1"/>
          <p:nvPr/>
        </p:nvSpPr>
        <p:spPr>
          <a:xfrm>
            <a:off x="-521957" y="-963004"/>
            <a:ext cx="31014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a:p>
        </p:txBody>
      </p:sp>
      <p:sp>
        <p:nvSpPr>
          <p:cNvPr id="306" name="Google Shape;306;g3e9ce72f198_0_86"/>
          <p:cNvSpPr txBox="1"/>
          <p:nvPr/>
        </p:nvSpPr>
        <p:spPr>
          <a:xfrm>
            <a:off x="2017250" y="2250300"/>
            <a:ext cx="142536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099">
                <a:solidFill>
                  <a:schemeClr val="lt1"/>
                </a:solidFill>
                <a:latin typeface="DM Sans"/>
                <a:ea typeface="DM Sans"/>
                <a:cs typeface="DM Sans"/>
                <a:sym typeface="DM Sans"/>
              </a:rPr>
              <a:t>4. Kaip vadinamas masyvios žvaigždės sprogimas? </a:t>
            </a:r>
            <a:endParaRPr sz="3000"/>
          </a:p>
        </p:txBody>
      </p:sp>
      <p:sp>
        <p:nvSpPr>
          <p:cNvPr id="307" name="Google Shape;307;g3e9ce72f198_0_86"/>
          <p:cNvSpPr txBox="1"/>
          <p:nvPr/>
        </p:nvSpPr>
        <p:spPr>
          <a:xfrm>
            <a:off x="1695775" y="3488125"/>
            <a:ext cx="14253600" cy="3954900"/>
          </a:xfrm>
          <a:prstGeom prst="rect">
            <a:avLst/>
          </a:prstGeom>
          <a:noFill/>
          <a:ln>
            <a:noFill/>
          </a:ln>
        </p:spPr>
        <p:txBody>
          <a:bodyPr anchorCtr="0" anchor="t" bIns="91425" lIns="91425" spcFirstLastPara="1" rIns="91425" wrap="square" tIns="91425">
            <a:spAutoFit/>
          </a:bodyPr>
          <a:lstStyle/>
          <a:p>
            <a:pPr indent="0" lvl="0" marL="0" rtl="0" algn="l">
              <a:spcBef>
                <a:spcPts val="1200"/>
              </a:spcBef>
              <a:spcAft>
                <a:spcPts val="0"/>
              </a:spcAft>
              <a:buNone/>
            </a:pPr>
            <a:r>
              <a:rPr lang="en-US" sz="4099">
                <a:solidFill>
                  <a:schemeClr val="lt1"/>
                </a:solidFill>
                <a:latin typeface="DM Sans"/>
                <a:ea typeface="DM Sans"/>
                <a:cs typeface="DM Sans"/>
                <a:sym typeface="DM Sans"/>
              </a:rPr>
              <a:t>a) Ūkas</a:t>
            </a:r>
            <a:endParaRPr sz="4099">
              <a:solidFill>
                <a:schemeClr val="lt1"/>
              </a:solidFill>
              <a:latin typeface="DM Sans"/>
              <a:ea typeface="DM Sans"/>
              <a:cs typeface="DM Sans"/>
              <a:sym typeface="DM Sans"/>
            </a:endParaRPr>
          </a:p>
          <a:p>
            <a:pPr indent="0" lvl="0" marL="0" rtl="0" algn="l">
              <a:spcBef>
                <a:spcPts val="1200"/>
              </a:spcBef>
              <a:spcAft>
                <a:spcPts val="0"/>
              </a:spcAft>
              <a:buNone/>
            </a:pPr>
            <a:r>
              <a:rPr lang="en-US" sz="4099">
                <a:solidFill>
                  <a:schemeClr val="lt1"/>
                </a:solidFill>
                <a:highlight>
                  <a:srgbClr val="6AA84F"/>
                </a:highlight>
                <a:latin typeface="DM Sans"/>
                <a:ea typeface="DM Sans"/>
                <a:cs typeface="DM Sans"/>
                <a:sym typeface="DM Sans"/>
              </a:rPr>
              <a:t>b) Supernova</a:t>
            </a:r>
            <a:endParaRPr sz="4099">
              <a:solidFill>
                <a:schemeClr val="lt1"/>
              </a:solidFill>
              <a:highlight>
                <a:srgbClr val="6AA84F"/>
              </a:highlight>
              <a:latin typeface="DM Sans"/>
              <a:ea typeface="DM Sans"/>
              <a:cs typeface="DM Sans"/>
              <a:sym typeface="DM Sans"/>
            </a:endParaRPr>
          </a:p>
          <a:p>
            <a:pPr indent="0" lvl="0" marL="0" rtl="0" algn="l">
              <a:spcBef>
                <a:spcPts val="1200"/>
              </a:spcBef>
              <a:spcAft>
                <a:spcPts val="0"/>
              </a:spcAft>
              <a:buNone/>
            </a:pPr>
            <a:r>
              <a:rPr lang="en-US" sz="4099">
                <a:solidFill>
                  <a:schemeClr val="lt1"/>
                </a:solidFill>
                <a:latin typeface="DM Sans"/>
                <a:ea typeface="DM Sans"/>
                <a:cs typeface="DM Sans"/>
                <a:sym typeface="DM Sans"/>
              </a:rPr>
              <a:t>c) Pulsaras</a:t>
            </a:r>
            <a:endParaRPr sz="4099">
              <a:solidFill>
                <a:schemeClr val="lt1"/>
              </a:solidFill>
              <a:latin typeface="DM Sans"/>
              <a:ea typeface="DM Sans"/>
              <a:cs typeface="DM Sans"/>
              <a:sym typeface="DM Sans"/>
            </a:endParaRPr>
          </a:p>
          <a:p>
            <a:pPr indent="0" lvl="0" marL="0" rtl="0" algn="l">
              <a:lnSpc>
                <a:spcPct val="100000"/>
              </a:lnSpc>
              <a:spcBef>
                <a:spcPts val="1200"/>
              </a:spcBef>
              <a:spcAft>
                <a:spcPts val="0"/>
              </a:spcAft>
              <a:buNone/>
            </a:pPr>
            <a:r>
              <a:rPr lang="en-US" sz="4099">
                <a:solidFill>
                  <a:schemeClr val="lt1"/>
                </a:solidFill>
                <a:latin typeface="DM Sans"/>
                <a:ea typeface="DM Sans"/>
                <a:cs typeface="DM Sans"/>
                <a:sym typeface="DM Sans"/>
              </a:rPr>
              <a:t>d) Kvazaras </a:t>
            </a:r>
            <a:endParaRPr sz="4099">
              <a:solidFill>
                <a:schemeClr val="lt1"/>
              </a:solidFill>
              <a:latin typeface="DM Sans"/>
              <a:ea typeface="DM Sans"/>
              <a:cs typeface="DM Sans"/>
              <a:sym typeface="DM Sans"/>
            </a:endParaRPr>
          </a:p>
          <a:p>
            <a:pPr indent="0" lvl="0" marL="0" rtl="0" algn="just">
              <a:lnSpc>
                <a:spcPct val="140016"/>
              </a:lnSpc>
              <a:spcBef>
                <a:spcPts val="1200"/>
              </a:spcBef>
              <a:spcAft>
                <a:spcPts val="0"/>
              </a:spcAft>
              <a:buNone/>
            </a:pPr>
            <a:r>
              <a:t/>
            </a:r>
            <a:endParaRPr sz="4099">
              <a:solidFill>
                <a:schemeClr val="lt1"/>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311" name="Shape 311"/>
        <p:cNvGrpSpPr/>
        <p:nvPr/>
      </p:nvGrpSpPr>
      <p:grpSpPr>
        <a:xfrm>
          <a:off x="0" y="0"/>
          <a:ext cx="0" cy="0"/>
          <a:chOff x="0" y="0"/>
          <a:chExt cx="0" cy="0"/>
        </a:xfrm>
      </p:grpSpPr>
      <p:sp>
        <p:nvSpPr>
          <p:cNvPr id="312" name="Google Shape;312;g3e45c55f6c1_0_1"/>
          <p:cNvSpPr txBox="1"/>
          <p:nvPr/>
        </p:nvSpPr>
        <p:spPr>
          <a:xfrm>
            <a:off x="3048789" y="977978"/>
            <a:ext cx="12190500" cy="850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5523">
                <a:solidFill>
                  <a:srgbClr val="FFFFFF"/>
                </a:solidFill>
              </a:rPr>
              <a:t>UŽDAVINYS</a:t>
            </a:r>
            <a:endParaRPr/>
          </a:p>
        </p:txBody>
      </p:sp>
      <p:sp>
        <p:nvSpPr>
          <p:cNvPr id="313" name="Google Shape;313;g3e45c55f6c1_0_1"/>
          <p:cNvSpPr txBox="1"/>
          <p:nvPr/>
        </p:nvSpPr>
        <p:spPr>
          <a:xfrm>
            <a:off x="-1873800" y="-611408"/>
            <a:ext cx="1873800" cy="3078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SAUĖ)</a:t>
            </a:r>
            <a:endParaRPr/>
          </a:p>
        </p:txBody>
      </p:sp>
      <p:sp>
        <p:nvSpPr>
          <p:cNvPr id="314" name="Google Shape;314;g3e45c55f6c1_0_1"/>
          <p:cNvSpPr txBox="1"/>
          <p:nvPr/>
        </p:nvSpPr>
        <p:spPr>
          <a:xfrm>
            <a:off x="-521957" y="-963004"/>
            <a:ext cx="31014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a:p>
        </p:txBody>
      </p:sp>
      <p:sp>
        <p:nvSpPr>
          <p:cNvPr id="315" name="Google Shape;315;g3e45c55f6c1_0_1"/>
          <p:cNvSpPr txBox="1"/>
          <p:nvPr/>
        </p:nvSpPr>
        <p:spPr>
          <a:xfrm>
            <a:off x="2017250" y="2268225"/>
            <a:ext cx="14253600" cy="205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050">
                <a:solidFill>
                  <a:schemeClr val="lt1"/>
                </a:solidFill>
                <a:latin typeface="DM Sans"/>
                <a:ea typeface="DM Sans"/>
                <a:cs typeface="DM Sans"/>
                <a:sym typeface="DM Sans"/>
              </a:rPr>
              <a:t>Žvaigždės pradinė masė buvo lygi 20 Saulės masių. Per savo evoliuciją ji prarado 15 % savo masės. Apskaičiuokite, kokia dabartinė žvaigždės masė. </a:t>
            </a:r>
            <a:endParaRPr sz="4050">
              <a:solidFill>
                <a:schemeClr val="lt1"/>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11920"/>
        </a:solidFill>
      </p:bgPr>
    </p:bg>
    <p:spTree>
      <p:nvGrpSpPr>
        <p:cNvPr id="319" name="Shape 319"/>
        <p:cNvGrpSpPr/>
        <p:nvPr/>
      </p:nvGrpSpPr>
      <p:grpSpPr>
        <a:xfrm>
          <a:off x="0" y="0"/>
          <a:ext cx="0" cy="0"/>
          <a:chOff x="0" y="0"/>
          <a:chExt cx="0" cy="0"/>
        </a:xfrm>
      </p:grpSpPr>
      <p:sp>
        <p:nvSpPr>
          <p:cNvPr id="320" name="Google Shape;320;g3e45c55f6c1_0_13"/>
          <p:cNvSpPr txBox="1"/>
          <p:nvPr/>
        </p:nvSpPr>
        <p:spPr>
          <a:xfrm>
            <a:off x="3048789" y="977978"/>
            <a:ext cx="12190500" cy="8502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lang="en-US" sz="5523">
                <a:solidFill>
                  <a:srgbClr val="FFFFFF"/>
                </a:solidFill>
              </a:rPr>
              <a:t>SPRENDIMAS</a:t>
            </a:r>
            <a:endParaRPr/>
          </a:p>
        </p:txBody>
      </p:sp>
      <p:sp>
        <p:nvSpPr>
          <p:cNvPr id="321" name="Google Shape;321;g3e45c55f6c1_0_13"/>
          <p:cNvSpPr txBox="1"/>
          <p:nvPr/>
        </p:nvSpPr>
        <p:spPr>
          <a:xfrm>
            <a:off x="-1873800" y="-611408"/>
            <a:ext cx="1873800" cy="307800"/>
          </a:xfrm>
          <a:prstGeom prst="rect">
            <a:avLst/>
          </a:prstGeom>
          <a:noFill/>
          <a:ln>
            <a:noFill/>
          </a:ln>
        </p:spPr>
        <p:txBody>
          <a:bodyPr anchorCtr="0" anchor="t" bIns="0" lIns="0" spcFirstLastPara="1" rIns="0" wrap="square" tIns="0">
            <a:spAutoFit/>
          </a:bodyPr>
          <a:lstStyle/>
          <a:p>
            <a:pPr indent="0" lvl="0" marL="0" marR="0" rtl="0" algn="just">
              <a:lnSpc>
                <a:spcPct val="140020"/>
              </a:lnSpc>
              <a:spcBef>
                <a:spcPts val="0"/>
              </a:spcBef>
              <a:spcAft>
                <a:spcPts val="0"/>
              </a:spcAft>
              <a:buNone/>
            </a:pPr>
            <a:r>
              <a:rPr b="1" i="0" lang="en-US" sz="1999" u="none" cap="none" strike="noStrike">
                <a:solidFill>
                  <a:srgbClr val="FFFFFF"/>
                </a:solidFill>
                <a:latin typeface="DM Sans"/>
                <a:ea typeface="DM Sans"/>
                <a:cs typeface="DM Sans"/>
                <a:sym typeface="DM Sans"/>
              </a:rPr>
              <a:t>(MŪSŲ SAUĖ)</a:t>
            </a:r>
            <a:endParaRPr/>
          </a:p>
        </p:txBody>
      </p:sp>
      <p:sp>
        <p:nvSpPr>
          <p:cNvPr id="322" name="Google Shape;322;g3e45c55f6c1_0_13"/>
          <p:cNvSpPr txBox="1"/>
          <p:nvPr/>
        </p:nvSpPr>
        <p:spPr>
          <a:xfrm>
            <a:off x="-521957" y="-963004"/>
            <a:ext cx="31014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t/>
            </a:r>
            <a:endParaRPr/>
          </a:p>
        </p:txBody>
      </p:sp>
      <p:sp>
        <p:nvSpPr>
          <p:cNvPr id="323" name="Google Shape;323;g3e45c55f6c1_0_13"/>
          <p:cNvSpPr txBox="1"/>
          <p:nvPr/>
        </p:nvSpPr>
        <p:spPr>
          <a:xfrm>
            <a:off x="1256275" y="4620000"/>
            <a:ext cx="8512800" cy="4412400"/>
          </a:xfrm>
          <a:prstGeom prst="rect">
            <a:avLst/>
          </a:prstGeom>
          <a:noFill/>
          <a:ln>
            <a:noFill/>
          </a:ln>
        </p:spPr>
        <p:txBody>
          <a:bodyPr anchorCtr="0" anchor="t" bIns="91425" lIns="91425" spcFirstLastPara="1" rIns="91425" wrap="square" tIns="91425">
            <a:spAutoFit/>
          </a:bodyPr>
          <a:lstStyle/>
          <a:p>
            <a:pPr indent="-485775" lvl="0" marL="457200" rtl="0" algn="l">
              <a:lnSpc>
                <a:spcPct val="100000"/>
              </a:lnSpc>
              <a:spcBef>
                <a:spcPts val="0"/>
              </a:spcBef>
              <a:spcAft>
                <a:spcPts val="0"/>
              </a:spcAft>
              <a:buClr>
                <a:schemeClr val="lt1"/>
              </a:buClr>
              <a:buSzPts val="4050"/>
              <a:buFont typeface="DM Sans"/>
              <a:buAutoNum type="arabicParenR"/>
            </a:pPr>
            <a:r>
              <a:rPr lang="en-US" sz="4050">
                <a:solidFill>
                  <a:schemeClr val="lt1"/>
                </a:solidFill>
                <a:latin typeface="DM Sans"/>
                <a:ea typeface="DM Sans"/>
                <a:cs typeface="DM Sans"/>
                <a:sym typeface="DM Sans"/>
              </a:rPr>
              <a:t>15% × 20 = 0,15 × 20 = 3 </a:t>
            </a:r>
            <a:endParaRPr sz="4050">
              <a:solidFill>
                <a:schemeClr val="lt1"/>
              </a:solidFill>
              <a:latin typeface="DM Sans"/>
              <a:ea typeface="DM Sans"/>
              <a:cs typeface="DM Sans"/>
              <a:sym typeface="DM Sans"/>
            </a:endParaRPr>
          </a:p>
          <a:p>
            <a:pPr indent="0" lvl="0" marL="0" rtl="0" algn="l">
              <a:lnSpc>
                <a:spcPct val="100000"/>
              </a:lnSpc>
              <a:spcBef>
                <a:spcPts val="0"/>
              </a:spcBef>
              <a:spcAft>
                <a:spcPts val="0"/>
              </a:spcAft>
              <a:buNone/>
            </a:pPr>
            <a:r>
              <a:rPr lang="en-US" sz="4050">
                <a:solidFill>
                  <a:schemeClr val="lt1"/>
                </a:solidFill>
                <a:latin typeface="DM Sans"/>
                <a:ea typeface="DM Sans"/>
                <a:cs typeface="DM Sans"/>
                <a:sym typeface="DM Sans"/>
              </a:rPr>
              <a:t>Žvaigždė prarado 3 Saulės mases. </a:t>
            </a:r>
            <a:endParaRPr sz="4050">
              <a:solidFill>
                <a:schemeClr val="lt1"/>
              </a:solidFill>
              <a:latin typeface="DM Sans"/>
              <a:ea typeface="DM Sans"/>
              <a:cs typeface="DM Sans"/>
              <a:sym typeface="DM Sans"/>
            </a:endParaRPr>
          </a:p>
          <a:p>
            <a:pPr indent="0" lvl="0" marL="0" rtl="0" algn="l">
              <a:lnSpc>
                <a:spcPct val="100000"/>
              </a:lnSpc>
              <a:spcBef>
                <a:spcPts val="0"/>
              </a:spcBef>
              <a:spcAft>
                <a:spcPts val="0"/>
              </a:spcAft>
              <a:buNone/>
            </a:pPr>
            <a:r>
              <a:t/>
            </a:r>
            <a:endParaRPr sz="4050">
              <a:solidFill>
                <a:schemeClr val="lt1"/>
              </a:solidFill>
              <a:latin typeface="DM Sans"/>
              <a:ea typeface="DM Sans"/>
              <a:cs typeface="DM Sans"/>
              <a:sym typeface="DM Sans"/>
            </a:endParaRPr>
          </a:p>
          <a:p>
            <a:pPr indent="0" lvl="0" marL="0" rtl="0" algn="l">
              <a:lnSpc>
                <a:spcPct val="100000"/>
              </a:lnSpc>
              <a:spcBef>
                <a:spcPts val="1400"/>
              </a:spcBef>
              <a:spcAft>
                <a:spcPts val="0"/>
              </a:spcAft>
              <a:buNone/>
            </a:pPr>
            <a:r>
              <a:rPr lang="en-US" sz="4050">
                <a:solidFill>
                  <a:schemeClr val="lt1"/>
                </a:solidFill>
                <a:latin typeface="DM Sans"/>
                <a:ea typeface="DM Sans"/>
                <a:cs typeface="DM Sans"/>
                <a:sym typeface="DM Sans"/>
              </a:rPr>
              <a:t>Apskaičiuojame, kiek masės liko</a:t>
            </a:r>
            <a:endParaRPr sz="4050">
              <a:solidFill>
                <a:schemeClr val="lt1"/>
              </a:solidFill>
              <a:latin typeface="DM Sans"/>
              <a:ea typeface="DM Sans"/>
              <a:cs typeface="DM Sans"/>
              <a:sym typeface="DM Sans"/>
            </a:endParaRPr>
          </a:p>
          <a:p>
            <a:pPr indent="-485775" lvl="0" marL="457200" rtl="0" algn="l">
              <a:lnSpc>
                <a:spcPct val="100000"/>
              </a:lnSpc>
              <a:spcBef>
                <a:spcPts val="1200"/>
              </a:spcBef>
              <a:spcAft>
                <a:spcPts val="0"/>
              </a:spcAft>
              <a:buClr>
                <a:schemeClr val="lt1"/>
              </a:buClr>
              <a:buSzPts val="4050"/>
              <a:buFont typeface="DM Sans"/>
              <a:buAutoNum type="arabicParenR"/>
            </a:pPr>
            <a:r>
              <a:rPr lang="en-US" sz="4050">
                <a:solidFill>
                  <a:schemeClr val="lt1"/>
                </a:solidFill>
                <a:latin typeface="DM Sans"/>
                <a:ea typeface="DM Sans"/>
                <a:cs typeface="DM Sans"/>
                <a:sym typeface="DM Sans"/>
              </a:rPr>
              <a:t>20 − 3 = 17</a:t>
            </a:r>
            <a:endParaRPr sz="4050">
              <a:solidFill>
                <a:schemeClr val="lt1"/>
              </a:solidFill>
              <a:latin typeface="DM Sans"/>
              <a:ea typeface="DM Sans"/>
              <a:cs typeface="DM Sans"/>
              <a:sym typeface="DM Sans"/>
            </a:endParaRPr>
          </a:p>
          <a:p>
            <a:pPr indent="0" lvl="0" marL="457200" rtl="0" algn="l">
              <a:spcBef>
                <a:spcPts val="1200"/>
              </a:spcBef>
              <a:spcAft>
                <a:spcPts val="0"/>
              </a:spcAft>
              <a:buNone/>
            </a:pPr>
            <a:r>
              <a:t/>
            </a:r>
            <a:endParaRPr sz="4050">
              <a:solidFill>
                <a:schemeClr val="lt1"/>
              </a:solidFill>
            </a:endParaRPr>
          </a:p>
        </p:txBody>
      </p:sp>
      <p:sp>
        <p:nvSpPr>
          <p:cNvPr id="324" name="Google Shape;324;g3e45c55f6c1_0_13"/>
          <p:cNvSpPr txBox="1"/>
          <p:nvPr/>
        </p:nvSpPr>
        <p:spPr>
          <a:xfrm>
            <a:off x="2223425" y="2080100"/>
            <a:ext cx="14253600" cy="205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050">
                <a:solidFill>
                  <a:schemeClr val="lt1"/>
                </a:solidFill>
                <a:latin typeface="DM Sans"/>
                <a:ea typeface="DM Sans"/>
                <a:cs typeface="DM Sans"/>
                <a:sym typeface="DM Sans"/>
              </a:rPr>
              <a:t>Žvaigždės pradinė masė buvo lygi 20 Saulės masių. Per savo evoliuciją ji prarado 15 % savo masės. </a:t>
            </a:r>
            <a:r>
              <a:rPr lang="en-US" sz="4050">
                <a:solidFill>
                  <a:schemeClr val="lt1"/>
                </a:solidFill>
                <a:latin typeface="DM Sans"/>
                <a:ea typeface="DM Sans"/>
                <a:cs typeface="DM Sans"/>
                <a:sym typeface="DM Sans"/>
              </a:rPr>
              <a:t>Apskaičiuokite, kokia dabartinė žvaigždės masė. </a:t>
            </a:r>
            <a:endParaRPr sz="4050">
              <a:solidFill>
                <a:schemeClr val="lt1"/>
              </a:solidFill>
              <a:latin typeface="DM Sans"/>
              <a:ea typeface="DM Sans"/>
              <a:cs typeface="DM Sans"/>
              <a:sym typeface="DM Sans"/>
            </a:endParaRPr>
          </a:p>
        </p:txBody>
      </p:sp>
      <p:sp>
        <p:nvSpPr>
          <p:cNvPr id="325" name="Google Shape;325;g3e45c55f6c1_0_13"/>
          <p:cNvSpPr txBox="1"/>
          <p:nvPr/>
        </p:nvSpPr>
        <p:spPr>
          <a:xfrm>
            <a:off x="10194750" y="7630850"/>
            <a:ext cx="7985700" cy="253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0"/>
              </a:spcAft>
              <a:buClr>
                <a:schemeClr val="dk1"/>
              </a:buClr>
              <a:buSzPts val="1100"/>
              <a:buFont typeface="Arial"/>
              <a:buNone/>
            </a:pPr>
            <a:r>
              <a:rPr b="1" lang="en-US" sz="4000">
                <a:solidFill>
                  <a:schemeClr val="lt1"/>
                </a:solidFill>
                <a:latin typeface="DM Sans"/>
                <a:ea typeface="DM Sans"/>
                <a:cs typeface="DM Sans"/>
                <a:sym typeface="DM Sans"/>
              </a:rPr>
              <a:t>Atsakymas :</a:t>
            </a:r>
            <a:endParaRPr b="1" sz="4000">
              <a:solidFill>
                <a:schemeClr val="lt1"/>
              </a:solidFill>
              <a:latin typeface="DM Sans"/>
              <a:ea typeface="DM Sans"/>
              <a:cs typeface="DM Sans"/>
              <a:sym typeface="DM Sans"/>
            </a:endParaRPr>
          </a:p>
          <a:p>
            <a:pPr indent="0" lvl="0" marL="0" rtl="0" algn="l">
              <a:lnSpc>
                <a:spcPct val="115000"/>
              </a:lnSpc>
              <a:spcBef>
                <a:spcPts val="1200"/>
              </a:spcBef>
              <a:spcAft>
                <a:spcPts val="0"/>
              </a:spcAft>
              <a:buClr>
                <a:schemeClr val="dk1"/>
              </a:buClr>
              <a:buSzPts val="1100"/>
              <a:buFont typeface="Arial"/>
              <a:buNone/>
            </a:pPr>
            <a:r>
              <a:rPr lang="en-US" sz="4000">
                <a:solidFill>
                  <a:schemeClr val="lt1"/>
                </a:solidFill>
                <a:latin typeface="DM Sans"/>
                <a:ea typeface="DM Sans"/>
                <a:cs typeface="DM Sans"/>
                <a:sym typeface="DM Sans"/>
              </a:rPr>
              <a:t>Žvaigždė lygi </a:t>
            </a:r>
            <a:r>
              <a:rPr b="1" lang="en-US" sz="4000">
                <a:solidFill>
                  <a:schemeClr val="lt1"/>
                </a:solidFill>
                <a:latin typeface="DM Sans"/>
                <a:ea typeface="DM Sans"/>
                <a:cs typeface="DM Sans"/>
                <a:sym typeface="DM Sans"/>
              </a:rPr>
              <a:t>17 Saulės masių</a:t>
            </a:r>
            <a:r>
              <a:rPr lang="en-US" sz="4000">
                <a:solidFill>
                  <a:schemeClr val="lt1"/>
                </a:solidFill>
                <a:latin typeface="DM Sans"/>
                <a:ea typeface="DM Sans"/>
                <a:cs typeface="DM Sans"/>
                <a:sym typeface="DM Sans"/>
              </a:rPr>
              <a:t>.</a:t>
            </a:r>
            <a:endParaRPr sz="4000">
              <a:solidFill>
                <a:schemeClr val="lt1"/>
              </a:solidFill>
              <a:latin typeface="DM Sans"/>
              <a:ea typeface="DM Sans"/>
              <a:cs typeface="DM Sans"/>
              <a:sym typeface="DM Sans"/>
            </a:endParaRPr>
          </a:p>
          <a:p>
            <a:pPr indent="0" lvl="0" marL="0" rtl="0" algn="l">
              <a:spcBef>
                <a:spcPts val="1200"/>
              </a:spcBef>
              <a:spcAft>
                <a:spcPts val="1200"/>
              </a:spcAft>
              <a:buNone/>
            </a:pPr>
            <a:r>
              <a:t/>
            </a:r>
            <a:endParaRPr sz="4050">
              <a:solidFill>
                <a:schemeClr val="lt1"/>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g3e45c55f6c1_0_29"/>
          <p:cNvSpPr/>
          <p:nvPr/>
        </p:nvSpPr>
        <p:spPr>
          <a:xfrm>
            <a:off x="-810037" y="-1301739"/>
            <a:ext cx="19908075" cy="12890478"/>
          </a:xfrm>
          <a:custGeom>
            <a:rect b="b" l="l" r="r" t="t"/>
            <a:pathLst>
              <a:path extrusionOk="0" h="12890478" w="19908075">
                <a:moveTo>
                  <a:pt x="0" y="0"/>
                </a:moveTo>
                <a:lnTo>
                  <a:pt x="19908074" y="0"/>
                </a:lnTo>
                <a:lnTo>
                  <a:pt x="19908074" y="12890478"/>
                </a:lnTo>
                <a:lnTo>
                  <a:pt x="0" y="12890478"/>
                </a:lnTo>
                <a:lnTo>
                  <a:pt x="0" y="0"/>
                </a:lnTo>
                <a:close/>
              </a:path>
            </a:pathLst>
          </a:custGeom>
          <a:blipFill rotWithShape="1">
            <a:blip r:embed="rId3">
              <a:alphaModFix/>
            </a:blip>
            <a:stretch>
              <a:fillRect b="0" l="0" r="0" t="0"/>
            </a:stretch>
          </a:blipFill>
          <a:ln>
            <a:noFill/>
          </a:ln>
        </p:spPr>
      </p:sp>
      <p:sp>
        <p:nvSpPr>
          <p:cNvPr id="331" name="Google Shape;331;g3e45c55f6c1_0_29"/>
          <p:cNvSpPr/>
          <p:nvPr/>
        </p:nvSpPr>
        <p:spPr>
          <a:xfrm>
            <a:off x="15773400" y="1028700"/>
            <a:ext cx="1485392" cy="1485392"/>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b="-5420" l="-12031" r="-8300" t="-558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g3e45c55f6c1_0_29"/>
          <p:cNvSpPr txBox="1"/>
          <p:nvPr/>
        </p:nvSpPr>
        <p:spPr>
          <a:xfrm>
            <a:off x="1028700" y="2026284"/>
            <a:ext cx="13080900" cy="2179200"/>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5899" u="none" cap="none" strike="noStrike">
                <a:solidFill>
                  <a:srgbClr val="FFFFFF"/>
                </a:solidFill>
                <a:latin typeface="Arial"/>
                <a:ea typeface="Arial"/>
                <a:cs typeface="Arial"/>
                <a:sym typeface="Arial"/>
              </a:rPr>
              <a:t>ŽVAIGŽDŽIŲ EVOLIUCIJOS ETAPAI. TARPŽVAIGŽDINĖ MEDŽIAGA, ŪKAI</a:t>
            </a:r>
            <a:endParaRPr/>
          </a:p>
        </p:txBody>
      </p:sp>
      <p:sp>
        <p:nvSpPr>
          <p:cNvPr id="333" name="Google Shape;333;g3e45c55f6c1_0_29"/>
          <p:cNvSpPr txBox="1"/>
          <p:nvPr/>
        </p:nvSpPr>
        <p:spPr>
          <a:xfrm>
            <a:off x="1028700" y="7861300"/>
            <a:ext cx="4562700" cy="1600200"/>
          </a:xfrm>
          <a:prstGeom prst="rect">
            <a:avLst/>
          </a:prstGeom>
          <a:noFill/>
          <a:ln>
            <a:noFill/>
          </a:ln>
        </p:spPr>
        <p:txBody>
          <a:bodyPr anchorCtr="0" anchor="t" bIns="0" lIns="0" spcFirstLastPara="1" rIns="0" wrap="square" tIns="0">
            <a:spAutoFit/>
          </a:bodyPr>
          <a:lstStyle/>
          <a:p>
            <a:pPr indent="0" lvl="0" marL="0" marR="0" rtl="0" algn="l">
              <a:lnSpc>
                <a:spcPct val="140020"/>
              </a:lnSpc>
              <a:spcBef>
                <a:spcPts val="0"/>
              </a:spcBef>
              <a:spcAft>
                <a:spcPts val="0"/>
              </a:spcAft>
              <a:buNone/>
            </a:pPr>
            <a:r>
              <a:rPr b="0" i="0" lang="en-US" sz="1999" u="none" cap="none" strike="noStrike">
                <a:solidFill>
                  <a:srgbClr val="FFFFFF"/>
                </a:solidFill>
                <a:latin typeface="DM Sans"/>
                <a:ea typeface="DM Sans"/>
                <a:cs typeface="DM Sans"/>
                <a:sym typeface="DM Sans"/>
              </a:rPr>
              <a:t>KTU Inžinerijos licėjus</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DM Sans"/>
                <a:ea typeface="DM Sans"/>
                <a:cs typeface="DM Sans"/>
                <a:sym typeface="DM Sans"/>
              </a:rPr>
              <a:t>8B klasės mokiniai</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DM Sans"/>
                <a:ea typeface="DM Sans"/>
                <a:cs typeface="DM Sans"/>
                <a:sym typeface="DM Sans"/>
              </a:rPr>
              <a:t>Evelina Mikalauskaitė</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DM Sans"/>
                <a:ea typeface="DM Sans"/>
                <a:cs typeface="DM Sans"/>
                <a:sym typeface="DM Sans"/>
              </a:rPr>
              <a:t>Erikas Kemeraitis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