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8" r:id="rId3"/>
    <p:sldId id="257" r:id="rId4"/>
    <p:sldId id="259" r:id="rId5"/>
    <p:sldId id="261" r:id="rId6"/>
    <p:sldId id="266" r:id="rId7"/>
    <p:sldId id="273" r:id="rId8"/>
    <p:sldId id="269" r:id="rId9"/>
    <p:sldId id="270" r:id="rId10"/>
    <p:sldId id="271" r:id="rId11"/>
    <p:sldId id="274" r:id="rId12"/>
    <p:sldId id="272" r:id="rId13"/>
    <p:sldId id="267" r:id="rId14"/>
    <p:sldId id="268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Lato" panose="020B0604020202020204" charset="-70"/>
      <p:regular r:id="rId21"/>
      <p:bold r:id="rId22"/>
      <p:italic r:id="rId23"/>
      <p:boldItalic r:id="rId24"/>
    </p:embeddedFont>
    <p:embeddedFont>
      <p:font typeface="Poppins" panose="020B0604020202020204" charset="-7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0FE1C8E-0D9C-45A3-9269-3B2644025D44}">
  <a:tblStyle styleId="{50FE1C8E-0D9C-45A3-9269-3B2644025D4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505E3EF-67EA-436B-97B2-0124C06EBD24}" styleName="Vidutinis stilius 4 – paryškinima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562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8037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3" name="Google Shape;24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538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3364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5553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hyperlink" Target="https://youtu.be/d_SfP6wpuUk" TargetMode="External"/><Relationship Id="rId4" Type="http://schemas.openxmlformats.org/officeDocument/2006/relationships/hyperlink" Target="https://youtu.be/dtNPyiK_mjY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.ytimg.com/vi/vJSbJ5A566w/hq720.jpg?sqp=-oaymwEhCK4FEIIDSFryq4qpAxMIARUAAAAAGAElAADIQj0AgKJD&amp;rs=AOn4CLAdk31KRFW1bxterG9eWIDp6kiVbA" TargetMode="External"/><Relationship Id="rId4" Type="http://schemas.openxmlformats.org/officeDocument/2006/relationships/hyperlink" Target="https://learningmole.com/wp-content/uploads/2025/10/v2-lkbap-mb00e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87778"/>
            <a:ext cx="12192000" cy="5163861"/>
          </a:xfrm>
          <a:prstGeom prst="rect">
            <a:avLst/>
          </a:prstGeom>
          <a:solidFill>
            <a:schemeClr val="accent1">
              <a:lumMod val="20000"/>
              <a:lumOff val="80000"/>
              <a:alpha val="41000"/>
            </a:schemeClr>
          </a:solidFill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403781" y="294534"/>
            <a:ext cx="1066800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rgbClr val="2563EB"/>
                </a:solidFill>
                <a:latin typeface="Lato"/>
                <a:ea typeface="Lato"/>
                <a:cs typeface="Lato"/>
                <a:sym typeface="Lato"/>
              </a:rPr>
              <a:t>KONKURSAS FIZIKOS BANDYMAI APLINK MUS</a:t>
            </a:r>
            <a:r>
              <a:rPr lang="lt-LT" sz="1650" b="1" i="0" u="none" strike="noStrike" cap="none" dirty="0">
                <a:solidFill>
                  <a:srgbClr val="2563EB"/>
                </a:solidFill>
                <a:latin typeface="Lato"/>
                <a:ea typeface="Lato"/>
                <a:cs typeface="Lato"/>
                <a:sym typeface="Lato"/>
              </a:rPr>
              <a:t> 2026</a:t>
            </a:r>
            <a:endParaRPr dirty="0"/>
          </a:p>
        </p:txBody>
      </p:sp>
      <p:sp>
        <p:nvSpPr>
          <p:cNvPr id="86" name="Google Shape;86;p13"/>
          <p:cNvSpPr txBox="1"/>
          <p:nvPr/>
        </p:nvSpPr>
        <p:spPr>
          <a:xfrm>
            <a:off x="403781" y="1774457"/>
            <a:ext cx="11201400" cy="172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1" i="0" u="none" strike="noStrike" cap="none" dirty="0" err="1">
                <a:solidFill>
                  <a:srgbClr val="1E3A8A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Dvi</a:t>
            </a:r>
            <a:r>
              <a:rPr lang="en-US" sz="5100" b="1" i="0" u="none" strike="noStrike" cap="none" dirty="0">
                <a:solidFill>
                  <a:srgbClr val="1E3A8A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en-US" sz="5100" b="1" i="0" u="none" strike="noStrike" cap="none" dirty="0" err="1">
                <a:solidFill>
                  <a:srgbClr val="1E3A8A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grandinės</a:t>
            </a:r>
            <a:r>
              <a:rPr lang="en-US" sz="5100" b="1" i="0" u="none" strike="noStrike" cap="none" dirty="0">
                <a:solidFill>
                  <a:srgbClr val="1E3A8A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– du </a:t>
            </a:r>
            <a:r>
              <a:rPr lang="en-US" sz="5100" b="1" i="0" u="none" strike="noStrike" cap="none" dirty="0" err="1">
                <a:solidFill>
                  <a:srgbClr val="1E3A8A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rezultatai</a:t>
            </a:r>
            <a:r>
              <a:rPr lang="en-US" sz="5100" b="1" i="0" u="none" strike="noStrike" cap="none" dirty="0">
                <a:solidFill>
                  <a:srgbClr val="1E3A8A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: </a:t>
            </a:r>
            <a:r>
              <a:rPr lang="en-US" sz="5100" b="1" i="0" u="none" strike="noStrike" cap="none" dirty="0" err="1">
                <a:solidFill>
                  <a:srgbClr val="1E3A8A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kuri</a:t>
            </a:r>
            <a:r>
              <a:rPr lang="en-US" sz="5100" b="1" i="0" u="none" strike="noStrike" cap="none" dirty="0">
                <a:solidFill>
                  <a:srgbClr val="1E3A8A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 </a:t>
            </a:r>
            <a:r>
              <a:rPr lang="en-US" sz="5100" b="1" i="0" u="none" strike="noStrike" cap="none" dirty="0" err="1">
                <a:solidFill>
                  <a:srgbClr val="1E3A8A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laimi</a:t>
            </a:r>
            <a:r>
              <a:rPr lang="en-US" sz="5100" b="1" i="0" u="none" strike="noStrike" cap="none" dirty="0">
                <a:solidFill>
                  <a:srgbClr val="1E3A8A"/>
                </a:solidFill>
                <a:latin typeface="Times New Roman" panose="02020603050405020304" pitchFamily="18" charset="0"/>
                <a:ea typeface="Poppins"/>
                <a:cs typeface="Times New Roman" panose="02020603050405020304" pitchFamily="18" charset="0"/>
                <a:sym typeface="Poppins"/>
              </a:rPr>
              <a:t>?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2380268" y="3441080"/>
            <a:ext cx="762000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95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ato"/>
              </a:rPr>
              <a:t>Pamoka apie nuoseklųjį ir lygiagretųjį jungimus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87;p13">
            <a:extLst>
              <a:ext uri="{FF2B5EF4-FFF2-40B4-BE49-F238E27FC236}">
                <a16:creationId xmlns:a16="http://schemas.microsoft.com/office/drawing/2014/main" id="{FECE1277-8035-4EE6-9722-14D60812B61D}"/>
              </a:ext>
            </a:extLst>
          </p:cNvPr>
          <p:cNvSpPr txBox="1"/>
          <p:nvPr/>
        </p:nvSpPr>
        <p:spPr>
          <a:xfrm>
            <a:off x="2194481" y="4733728"/>
            <a:ext cx="7620000" cy="1440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95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ato"/>
              </a:rPr>
              <a:t>Vilniaus Martyno Mažvydo progimnazija</a:t>
            </a: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95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ato"/>
              </a:rPr>
              <a:t>Darbą parengė 8 klasės mokiniai K.D ir A.B.</a:t>
            </a: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95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ato"/>
              </a:rPr>
              <a:t>Mokytoja K.J.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71802"/>
            <a:ext cx="12192000" cy="4857134"/>
          </a:xfrm>
          <a:prstGeom prst="rect">
            <a:avLst/>
          </a:prstGeom>
          <a:solidFill>
            <a:schemeClr val="accent1">
              <a:lumMod val="20000"/>
              <a:lumOff val="80000"/>
              <a:alpha val="68000"/>
            </a:schemeClr>
          </a:solidFill>
          <a:ln>
            <a:noFill/>
          </a:ln>
        </p:spPr>
      </p:pic>
      <p:pic>
        <p:nvPicPr>
          <p:cNvPr id="106" name="Google Shape;106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394" y="2237780"/>
            <a:ext cx="3365450" cy="3291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7" name="Google Shape;107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13275" y="2237780"/>
            <a:ext cx="3365450" cy="3291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8" name="Google Shape;108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23188" y="2237780"/>
            <a:ext cx="3365450" cy="3291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9" name="Google Shape;109;p15"/>
          <p:cNvSpPr txBox="1"/>
          <p:nvPr/>
        </p:nvSpPr>
        <p:spPr>
          <a:xfrm>
            <a:off x="1082309" y="3353955"/>
            <a:ext cx="2713620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25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Suprasti</a:t>
            </a:r>
            <a:endParaRPr dirty="0"/>
          </a:p>
        </p:txBody>
      </p:sp>
      <p:sp>
        <p:nvSpPr>
          <p:cNvPr id="110" name="Google Shape;110;p15"/>
          <p:cNvSpPr txBox="1"/>
          <p:nvPr/>
        </p:nvSpPr>
        <p:spPr>
          <a:xfrm>
            <a:off x="1023455" y="3735124"/>
            <a:ext cx="2584400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60000"/>
              </a:lnSpc>
            </a:pPr>
            <a:r>
              <a:rPr lang="lt-LT" sz="1800" dirty="0"/>
              <a:t>kuo skiriasi  nuoseklusis ir lygiagretusis jungimai.</a:t>
            </a:r>
            <a:br>
              <a:rPr lang="lt-LT" sz="1800" dirty="0"/>
            </a:b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4670369" y="3326797"/>
            <a:ext cx="271362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 dirty="0" err="1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Analizuoti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4559379" y="3751851"/>
            <a:ext cx="324371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60000"/>
              </a:lnSpc>
            </a:pPr>
            <a:r>
              <a:rPr lang="lt-LT" sz="1600" dirty="0"/>
              <a:t>kaip kinta srovė, įtampa ir varža.</a:t>
            </a:r>
            <a:br>
              <a:rPr lang="lt-LT" sz="1600" dirty="0"/>
            </a:br>
            <a:endParaRPr dirty="0"/>
          </a:p>
        </p:txBody>
      </p:sp>
      <p:sp>
        <p:nvSpPr>
          <p:cNvPr id="113" name="Google Shape;113;p15"/>
          <p:cNvSpPr txBox="1"/>
          <p:nvPr/>
        </p:nvSpPr>
        <p:spPr>
          <a:xfrm>
            <a:off x="8378565" y="3356889"/>
            <a:ext cx="271362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 dirty="0" err="1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Pritaikyti</a:t>
            </a:r>
            <a:endParaRPr dirty="0"/>
          </a:p>
        </p:txBody>
      </p:sp>
      <p:sp>
        <p:nvSpPr>
          <p:cNvPr id="114" name="Google Shape;114;p15"/>
          <p:cNvSpPr txBox="1"/>
          <p:nvPr/>
        </p:nvSpPr>
        <p:spPr>
          <a:xfrm>
            <a:off x="8307823" y="3810013"/>
            <a:ext cx="2993312" cy="393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60000"/>
              </a:lnSpc>
            </a:pPr>
            <a:r>
              <a:rPr lang="lt-LT" sz="1600" dirty="0"/>
              <a:t>kur tai matome kasdienybėje.</a:t>
            </a:r>
            <a:endParaRPr dirty="0"/>
          </a:p>
        </p:txBody>
      </p:sp>
      <p:pic>
        <p:nvPicPr>
          <p:cNvPr id="115" name="Google Shape;115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52525" y="2711946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03725" y="2711946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454925" y="2711946"/>
            <a:ext cx="51435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 txBox="1"/>
          <p:nvPr/>
        </p:nvSpPr>
        <p:spPr>
          <a:xfrm>
            <a:off x="952500" y="762000"/>
            <a:ext cx="11001375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K</a:t>
            </a:r>
            <a:r>
              <a:rPr lang="lt-LT" sz="315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315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50" b="1" i="0" u="none" strike="noStrike" cap="none" dirty="0" err="1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šiandien</a:t>
            </a:r>
            <a:r>
              <a:rPr lang="en-US" sz="315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lt-LT" sz="315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pamokoje </a:t>
            </a:r>
            <a:r>
              <a:rPr lang="en-US" sz="3150" b="1" i="0" u="none" strike="noStrike" cap="none" dirty="0" err="1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išmoksime</a:t>
            </a:r>
            <a:r>
              <a:rPr lang="en-US" sz="315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  <a:endParaRPr dirty="0"/>
          </a:p>
        </p:txBody>
      </p:sp>
      <p:sp>
        <p:nvSpPr>
          <p:cNvPr id="119" name="Google Shape;119;p15"/>
          <p:cNvSpPr/>
          <p:nvPr/>
        </p:nvSpPr>
        <p:spPr>
          <a:xfrm>
            <a:off x="762000" y="762000"/>
            <a:ext cx="57150" cy="600075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61999"/>
            <a:ext cx="12192000" cy="5874775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</p:pic>
      <p:pic>
        <p:nvPicPr>
          <p:cNvPr id="93" name="Google Shape;93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014537"/>
            <a:ext cx="504825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762000" y="5595677"/>
            <a:ext cx="10456606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Šiandien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mes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tapsime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detektyvais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ir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išsiaiškinsime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,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kuri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grandinė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yra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„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nugalėtoja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“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mūsų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200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kasdienybėje</a:t>
            </a:r>
            <a:r>
              <a:rPr lang="en-US" sz="200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952500" y="762000"/>
            <a:ext cx="11001375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15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Kodėl kartais užgęsta lemputės girliandoje?</a:t>
            </a:r>
            <a:endParaRPr dirty="0"/>
          </a:p>
        </p:txBody>
      </p:sp>
      <p:sp>
        <p:nvSpPr>
          <p:cNvPr id="100" name="Google Shape;100;p14"/>
          <p:cNvSpPr/>
          <p:nvPr/>
        </p:nvSpPr>
        <p:spPr>
          <a:xfrm>
            <a:off x="762000" y="762000"/>
            <a:ext cx="57150" cy="600075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Very Rare Christmas Soviet Garland USSR Snowflake Ornament Electric Lights  Fairy Lights Lights - Etsy">
            <a:extLst>
              <a:ext uri="{FF2B5EF4-FFF2-40B4-BE49-F238E27FC236}">
                <a16:creationId xmlns:a16="http://schemas.microsoft.com/office/drawing/2014/main" id="{D3999B90-9AD9-4AC8-9818-1458EB9F5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261" y="1837132"/>
            <a:ext cx="4344239" cy="344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57E955-6B1E-4F8C-9295-7CCA0B38D854}"/>
              </a:ext>
            </a:extLst>
          </p:cNvPr>
          <p:cNvSpPr txBox="1"/>
          <p:nvPr/>
        </p:nvSpPr>
        <p:spPr>
          <a:xfrm>
            <a:off x="157316" y="1831586"/>
            <a:ext cx="7499945" cy="3937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60000"/>
              </a:lnSpc>
            </a:pPr>
            <a:r>
              <a:rPr lang="lt-LT" sz="2400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Ar kada susimąstėte, kodėl senoje kalėdinėje girliandoje perdegus vienai lemputei, užgęsta visa eilė?</a:t>
            </a:r>
          </a:p>
          <a:p>
            <a:pPr>
              <a:lnSpc>
                <a:spcPct val="160000"/>
              </a:lnSpc>
            </a:pPr>
            <a:r>
              <a:rPr lang="lt-LT" sz="2400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Tačiau jūsų namuose, išjungus šviesą vonioje, virtuvėje ji vis tiek dega. </a:t>
            </a:r>
          </a:p>
          <a:p>
            <a:pPr>
              <a:lnSpc>
                <a:spcPct val="160000"/>
              </a:lnSpc>
            </a:pPr>
            <a:r>
              <a:rPr lang="lt-LT" sz="2400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Kokia už viso to slypi paslaptis?</a:t>
            </a:r>
          </a:p>
          <a:p>
            <a:pPr>
              <a:lnSpc>
                <a:spcPct val="160000"/>
              </a:lnSpc>
            </a:pPr>
            <a:r>
              <a:rPr lang="lt-LT" sz="24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ato"/>
              </a:rPr>
              <a:t>Koks jungimas nuoseklus ar lygiagretus naudojamas?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60000"/>
              </a:lnSpc>
            </a:pP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62000"/>
            <a:ext cx="12192000" cy="5766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014537"/>
            <a:ext cx="504825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13522" y="1650744"/>
            <a:ext cx="4326194" cy="358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6"/>
          <p:cNvSpPr txBox="1"/>
          <p:nvPr/>
        </p:nvSpPr>
        <p:spPr>
          <a:xfrm>
            <a:off x="952500" y="762000"/>
            <a:ext cx="1132799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150" b="1" dirty="0">
                <a:solidFill>
                  <a:srgbClr val="1E3A8A"/>
                </a:solidFill>
                <a:latin typeface="Poppins"/>
                <a:cs typeface="Poppins"/>
                <a:sym typeface="Poppins"/>
              </a:rPr>
              <a:t>Prisiminkime sutartinius elektrinės grandinės ženklus</a:t>
            </a:r>
            <a:endParaRPr dirty="0"/>
          </a:p>
        </p:txBody>
      </p:sp>
      <p:sp>
        <p:nvSpPr>
          <p:cNvPr id="136" name="Google Shape;136;p16"/>
          <p:cNvSpPr/>
          <p:nvPr/>
        </p:nvSpPr>
        <p:spPr>
          <a:xfrm>
            <a:off x="762000" y="762000"/>
            <a:ext cx="57150" cy="600075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132B9B85-0C91-4E9B-9A14-662D5BACF9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991" y="1414078"/>
            <a:ext cx="5696759" cy="4462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 txBox="1"/>
          <p:nvPr/>
        </p:nvSpPr>
        <p:spPr>
          <a:xfrm>
            <a:off x="495300" y="2129730"/>
            <a:ext cx="112014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 err="1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Stebėkime</a:t>
            </a:r>
            <a:r>
              <a:rPr lang="en-US" sz="390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lt-LT" sz="3900" b="1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aiškinimą, atlikime užduotis</a:t>
            </a:r>
            <a:endParaRPr dirty="0"/>
          </a:p>
        </p:txBody>
      </p:sp>
      <p:sp>
        <p:nvSpPr>
          <p:cNvPr id="151" name="Google Shape;151;p18"/>
          <p:cNvSpPr txBox="1"/>
          <p:nvPr/>
        </p:nvSpPr>
        <p:spPr>
          <a:xfrm>
            <a:off x="2030164" y="3158430"/>
            <a:ext cx="8131671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59952"/>
              </a:lnSpc>
            </a:pPr>
            <a:r>
              <a:rPr lang="lt-LT" sz="2100" dirty="0">
                <a:solidFill>
                  <a:srgbClr val="1E3A8A"/>
                </a:solidFill>
                <a:latin typeface="Lato"/>
                <a:ea typeface="Lato"/>
                <a:cs typeface="Lato"/>
                <a:sym typeface="Lato"/>
              </a:rPr>
              <a:t>Spausti žemiau arba ant šios nuorodos: </a:t>
            </a:r>
            <a:r>
              <a:rPr lang="en-US" sz="2100" b="0" i="0" u="none" strike="noStrike" cap="none" dirty="0">
                <a:solidFill>
                  <a:srgbClr val="1E3A8A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lt-LT" dirty="0">
                <a:hlinkClick r:id="rId4" tooltip="https://youtu.be/dtnpyik_mjy"/>
              </a:rPr>
              <a:t>https://youtu.be/dtNPyiK_mjY</a:t>
            </a:r>
            <a:endParaRPr dirty="0"/>
          </a:p>
        </p:txBody>
      </p:sp>
      <p:sp>
        <p:nvSpPr>
          <p:cNvPr id="152" name="Google Shape;152;p18">
            <a:hlinkClick r:id="rId5"/>
          </p:cNvPr>
          <p:cNvSpPr/>
          <p:nvPr/>
        </p:nvSpPr>
        <p:spPr>
          <a:xfrm>
            <a:off x="762000" y="3966120"/>
            <a:ext cx="10668000" cy="76200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8">
            <a:hlinkClick r:id="rId4"/>
          </p:cNvPr>
          <p:cNvSpPr txBox="1"/>
          <p:nvPr/>
        </p:nvSpPr>
        <p:spPr>
          <a:xfrm>
            <a:off x="1238250" y="4204245"/>
            <a:ext cx="97155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ŽIŪRĖTI VIDEO</a:t>
            </a:r>
            <a:endParaRPr dirty="0"/>
          </a:p>
        </p:txBody>
      </p:sp>
      <p:pic>
        <p:nvPicPr>
          <p:cNvPr id="154" name="Google Shape;154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37087" y="4232820"/>
            <a:ext cx="257175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38337"/>
            <a:ext cx="12192000" cy="607278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3"/>
          <p:cNvSpPr txBox="1"/>
          <p:nvPr/>
        </p:nvSpPr>
        <p:spPr>
          <a:xfrm>
            <a:off x="819150" y="762000"/>
            <a:ext cx="10866027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150" b="1" dirty="0">
                <a:solidFill>
                  <a:srgbClr val="1E3A8A"/>
                </a:solidFill>
                <a:latin typeface="Poppins"/>
                <a:cs typeface="Poppins"/>
                <a:sym typeface="Poppins"/>
              </a:rPr>
              <a:t>Apibendrinkime</a:t>
            </a:r>
            <a:endParaRPr dirty="0"/>
          </a:p>
        </p:txBody>
      </p:sp>
      <p:sp>
        <p:nvSpPr>
          <p:cNvPr id="226" name="Google Shape;226;p23"/>
          <p:cNvSpPr/>
          <p:nvPr/>
        </p:nvSpPr>
        <p:spPr>
          <a:xfrm>
            <a:off x="762000" y="762000"/>
            <a:ext cx="57150" cy="600075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" name="Lentelė 7">
            <a:extLst>
              <a:ext uri="{FF2B5EF4-FFF2-40B4-BE49-F238E27FC236}">
                <a16:creationId xmlns:a16="http://schemas.microsoft.com/office/drawing/2014/main" id="{6121FBBD-1CD7-4816-B18B-4CAFD5B50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347520"/>
              </p:ext>
            </p:extLst>
          </p:nvPr>
        </p:nvGraphicFramePr>
        <p:xfrm>
          <a:off x="946727" y="1479737"/>
          <a:ext cx="9998364" cy="350790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332788">
                  <a:extLst>
                    <a:ext uri="{9D8B030D-6E8A-4147-A177-3AD203B41FA5}">
                      <a16:colId xmlns:a16="http://schemas.microsoft.com/office/drawing/2014/main" val="4153473408"/>
                    </a:ext>
                  </a:extLst>
                </a:gridCol>
                <a:gridCol w="3332788">
                  <a:extLst>
                    <a:ext uri="{9D8B030D-6E8A-4147-A177-3AD203B41FA5}">
                      <a16:colId xmlns:a16="http://schemas.microsoft.com/office/drawing/2014/main" val="576616747"/>
                    </a:ext>
                  </a:extLst>
                </a:gridCol>
                <a:gridCol w="3332788">
                  <a:extLst>
                    <a:ext uri="{9D8B030D-6E8A-4147-A177-3AD203B41FA5}">
                      <a16:colId xmlns:a16="http://schemas.microsoft.com/office/drawing/2014/main" val="715180391"/>
                    </a:ext>
                  </a:extLst>
                </a:gridCol>
              </a:tblGrid>
              <a:tr h="615421">
                <a:tc>
                  <a:txBody>
                    <a:bodyPr/>
                    <a:lstStyle/>
                    <a:p>
                      <a:pPr algn="ctr"/>
                      <a:r>
                        <a:rPr lang="lt-LT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Savybė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Nuoseklusis jungimas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Lygiagretusis jungimas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002169"/>
                  </a:ext>
                </a:extLst>
              </a:tr>
              <a:tr h="615421">
                <a:tc>
                  <a:txBody>
                    <a:bodyPr/>
                    <a:lstStyle/>
                    <a:p>
                      <a:pPr algn="l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Srovės stipris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Vienodas visoje grandinėje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Pasidalija tarp šakų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126035"/>
                  </a:ext>
                </a:extLst>
              </a:tr>
              <a:tr h="615421">
                <a:tc>
                  <a:txBody>
                    <a:bodyPr/>
                    <a:lstStyle/>
                    <a:p>
                      <a:pPr algn="l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Įtampa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Pasidalija tarp elementų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Vienoda kiekvienoje šakoje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497453"/>
                  </a:ext>
                </a:extLst>
              </a:tr>
              <a:tr h="615421">
                <a:tc>
                  <a:txBody>
                    <a:bodyPr/>
                    <a:lstStyle/>
                    <a:p>
                      <a:pPr algn="l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Perdegus vienai lemputei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Užgęsta visa grandinė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Kitos lemputės lieka degti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161795"/>
                  </a:ext>
                </a:extLst>
              </a:tr>
              <a:tr h="1046216">
                <a:tc>
                  <a:txBody>
                    <a:bodyPr/>
                    <a:lstStyle/>
                    <a:p>
                      <a:pPr algn="l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Kur taikoma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Kai kurios girliandos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Namų apšvietimas, elektros lizdai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04691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7455"/>
            <a:ext cx="12192000" cy="607278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3"/>
          <p:cNvSpPr txBox="1"/>
          <p:nvPr/>
        </p:nvSpPr>
        <p:spPr>
          <a:xfrm>
            <a:off x="430306" y="1562289"/>
            <a:ext cx="11098306" cy="17727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60000"/>
              </a:lnSpc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Kasdienėje buityje dažniausiai laimi </a:t>
            </a: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lygiagretusis jungimas.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Jis patikimesnis, nes vienam prietaisui nustojus veikti, kiti veikia toliau.</a:t>
            </a:r>
            <a:b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Kiekvienas prietaisas gauna vienodą įtampą, todėl veikia nepriklausomai</a:t>
            </a:r>
            <a:r>
              <a:rPr lang="lt-LT" sz="2400" dirty="0"/>
              <a:t>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4" name="Google Shape;224;p23"/>
          <p:cNvSpPr txBox="1"/>
          <p:nvPr/>
        </p:nvSpPr>
        <p:spPr>
          <a:xfrm>
            <a:off x="430306" y="3867992"/>
            <a:ext cx="11098306" cy="1181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60000"/>
              </a:lnSpc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Tačiau nuoseklusis jungimas taip pat svarbus — jis naudojamas ten, kur reikia, kad srovė tekėtų per visus elementus iš eilės.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" name="Google Shape;225;p23"/>
          <p:cNvSpPr txBox="1"/>
          <p:nvPr/>
        </p:nvSpPr>
        <p:spPr>
          <a:xfrm>
            <a:off x="819150" y="762000"/>
            <a:ext cx="10866027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15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Išvados </a:t>
            </a:r>
            <a:r>
              <a:rPr lang="en-US" sz="315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Kas </a:t>
            </a:r>
            <a:r>
              <a:rPr lang="en-US" sz="3150" b="1" i="0" u="none" strike="noStrike" cap="none" dirty="0" err="1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laimi</a:t>
            </a:r>
            <a:r>
              <a:rPr lang="en-US" sz="315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50" b="1" i="0" u="none" strike="noStrike" cap="none" dirty="0" err="1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ir</a:t>
            </a:r>
            <a:r>
              <a:rPr lang="en-US" sz="315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50" b="1" i="0" u="none" strike="noStrike" cap="none" dirty="0" err="1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kodėl</a:t>
            </a:r>
            <a:r>
              <a:rPr lang="en-US" sz="315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  <a:endParaRPr dirty="0"/>
          </a:p>
        </p:txBody>
      </p:sp>
      <p:sp>
        <p:nvSpPr>
          <p:cNvPr id="226" name="Google Shape;226;p23"/>
          <p:cNvSpPr/>
          <p:nvPr/>
        </p:nvSpPr>
        <p:spPr>
          <a:xfrm>
            <a:off x="762000" y="762000"/>
            <a:ext cx="57150" cy="600075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114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81782"/>
            <a:ext cx="12192000" cy="6376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106215"/>
            <a:ext cx="3365450" cy="3626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13200" y="2106215"/>
            <a:ext cx="3365450" cy="3626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4400" y="2106215"/>
            <a:ext cx="3365450" cy="3626643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4"/>
          <p:cNvSpPr txBox="1"/>
          <p:nvPr/>
        </p:nvSpPr>
        <p:spPr>
          <a:xfrm>
            <a:off x="1152525" y="3277790"/>
            <a:ext cx="271362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3 Faktai</a:t>
            </a:r>
            <a:endParaRPr/>
          </a:p>
        </p:txBody>
      </p:sp>
      <p:sp>
        <p:nvSpPr>
          <p:cNvPr id="231" name="Google Shape;231;p24"/>
          <p:cNvSpPr txBox="1"/>
          <p:nvPr/>
        </p:nvSpPr>
        <p:spPr>
          <a:xfrm>
            <a:off x="1152525" y="3858815"/>
            <a:ext cx="2584400" cy="121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Parašyk</a:t>
            </a:r>
            <a:r>
              <a:rPr lang="lt-LT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(pasakyk)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tris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naujus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dalykus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kuriuos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šiandien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sužinoj</a:t>
            </a:r>
            <a:r>
              <a:rPr lang="lt-LT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ai</a:t>
            </a:r>
            <a:r>
              <a:rPr lang="lt-LT" sz="1650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232" name="Google Shape;232;p24"/>
          <p:cNvSpPr txBox="1"/>
          <p:nvPr/>
        </p:nvSpPr>
        <p:spPr>
          <a:xfrm>
            <a:off x="4803725" y="3277790"/>
            <a:ext cx="271362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2 Įdomybės</a:t>
            </a:r>
            <a:endParaRPr/>
          </a:p>
        </p:txBody>
      </p:sp>
      <p:sp>
        <p:nvSpPr>
          <p:cNvPr id="233" name="Google Shape;233;p24"/>
          <p:cNvSpPr txBox="1"/>
          <p:nvPr/>
        </p:nvSpPr>
        <p:spPr>
          <a:xfrm>
            <a:off x="4803725" y="3858815"/>
            <a:ext cx="2584400" cy="121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Pasidalink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dviem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pastebėjimais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kurie</a:t>
            </a:r>
            <a:r>
              <a:rPr lang="lt-LT" sz="1650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tave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nustebino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234" name="Google Shape;234;p24"/>
          <p:cNvSpPr txBox="1"/>
          <p:nvPr/>
        </p:nvSpPr>
        <p:spPr>
          <a:xfrm>
            <a:off x="8454925" y="3277790"/>
            <a:ext cx="2713620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1 Klausimas</a:t>
            </a:r>
            <a:endParaRPr/>
          </a:p>
        </p:txBody>
      </p:sp>
      <p:sp>
        <p:nvSpPr>
          <p:cNvPr id="235" name="Google Shape;235;p24"/>
          <p:cNvSpPr txBox="1"/>
          <p:nvPr/>
        </p:nvSpPr>
        <p:spPr>
          <a:xfrm>
            <a:off x="8454925" y="3858815"/>
            <a:ext cx="2584400" cy="121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650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Užduok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vieną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klausimą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, į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kurį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vis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dar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norėtumėte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gauti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atsakymą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pic>
        <p:nvPicPr>
          <p:cNvPr id="236" name="Google Shape;236;p2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52525" y="254436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03725" y="2544365"/>
            <a:ext cx="5143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454925" y="2544365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4"/>
          <p:cNvSpPr txBox="1"/>
          <p:nvPr/>
        </p:nvSpPr>
        <p:spPr>
          <a:xfrm>
            <a:off x="952500" y="762000"/>
            <a:ext cx="11001375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150" b="1" dirty="0">
                <a:solidFill>
                  <a:srgbClr val="1E3A8A"/>
                </a:solidFill>
                <a:latin typeface="Poppins"/>
                <a:cs typeface="Poppins"/>
                <a:sym typeface="Poppins"/>
              </a:rPr>
              <a:t>O ką sužinojai tu?</a:t>
            </a:r>
            <a:endParaRPr dirty="0"/>
          </a:p>
        </p:txBody>
      </p:sp>
      <p:sp>
        <p:nvSpPr>
          <p:cNvPr id="240" name="Google Shape;240;p24"/>
          <p:cNvSpPr/>
          <p:nvPr/>
        </p:nvSpPr>
        <p:spPr>
          <a:xfrm>
            <a:off x="762000" y="762000"/>
            <a:ext cx="95250" cy="6000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19432"/>
            <a:ext cx="12192000" cy="58698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246" name="Google Shape;246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9250" y="2252662"/>
            <a:ext cx="3333750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5"/>
          <p:cNvSpPr txBox="1"/>
          <p:nvPr/>
        </p:nvSpPr>
        <p:spPr>
          <a:xfrm>
            <a:off x="6653213" y="1567920"/>
            <a:ext cx="5300662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250" b="1" dirty="0">
                <a:solidFill>
                  <a:srgbClr val="1E3A8A"/>
                </a:solidFill>
                <a:latin typeface="Poppins"/>
                <a:cs typeface="Poppins"/>
                <a:sym typeface="Poppins"/>
              </a:rPr>
              <a:t>Atlikime testą (</a:t>
            </a:r>
            <a:r>
              <a:rPr lang="lt-LT" sz="2250" b="1" i="1" dirty="0">
                <a:solidFill>
                  <a:srgbClr val="1E3A8A"/>
                </a:solidFill>
                <a:latin typeface="Poppins"/>
                <a:cs typeface="Poppins"/>
                <a:sym typeface="Poppins"/>
              </a:rPr>
              <a:t>kita skaidrė</a:t>
            </a:r>
            <a:r>
              <a:rPr lang="lt-LT" sz="2250" b="1" dirty="0">
                <a:solidFill>
                  <a:srgbClr val="1E3A8A"/>
                </a:solidFill>
                <a:latin typeface="Poppins"/>
                <a:cs typeface="Poppins"/>
                <a:sym typeface="Poppins"/>
              </a:rPr>
              <a:t>) ir pasižiūrėkime</a:t>
            </a:r>
            <a:endParaRPr dirty="0"/>
          </a:p>
        </p:txBody>
      </p:sp>
      <p:pic>
        <p:nvPicPr>
          <p:cNvPr id="248" name="Google Shape;248;p2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19250" y="2252662"/>
            <a:ext cx="3333750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 txBox="1"/>
          <p:nvPr/>
        </p:nvSpPr>
        <p:spPr>
          <a:xfrm>
            <a:off x="6733309" y="2755439"/>
            <a:ext cx="4950691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rgbClr val="00B050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ŽALIA</a:t>
            </a:r>
            <a:r>
              <a:rPr lang="en-US" sz="1650" b="1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: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Viską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supratau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, </a:t>
            </a:r>
            <a:r>
              <a:rPr lang="lt-LT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teste nepadariau klaidų,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galėčiau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paaiškinti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draugui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0" name="Google Shape;250;p25"/>
          <p:cNvSpPr txBox="1"/>
          <p:nvPr/>
        </p:nvSpPr>
        <p:spPr>
          <a:xfrm>
            <a:off x="6733309" y="3699143"/>
            <a:ext cx="4714875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rgbClr val="FFC000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GELTONA</a:t>
            </a:r>
            <a:r>
              <a:rPr lang="en-US" sz="1650" b="1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: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Supratau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, bet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dar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turiu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šiek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tiek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abejonių</a:t>
            </a:r>
            <a:r>
              <a:rPr lang="lt-LT" sz="1650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, padariau teste keletą klaidų.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1" name="Google Shape;251;p25"/>
          <p:cNvSpPr txBox="1"/>
          <p:nvPr/>
        </p:nvSpPr>
        <p:spPr>
          <a:xfrm>
            <a:off x="6765927" y="4622364"/>
            <a:ext cx="4714874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rgbClr val="FF0000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RAUDONA</a:t>
            </a:r>
            <a:r>
              <a:rPr lang="en-US" sz="1650" b="1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: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Buvo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sunku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,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reikėtų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 </a:t>
            </a:r>
            <a:r>
              <a:rPr lang="lt-LT" sz="1650" b="0" i="0" u="none" strike="noStrike" cap="none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dar pasimokyti.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2" name="Google Shape;252;p2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50000" y="2832995"/>
            <a:ext cx="26670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36000" y="3778678"/>
            <a:ext cx="266700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48268" y="4642754"/>
            <a:ext cx="266700" cy="2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5"/>
          <p:cNvSpPr txBox="1"/>
          <p:nvPr/>
        </p:nvSpPr>
        <p:spPr>
          <a:xfrm>
            <a:off x="952500" y="762000"/>
            <a:ext cx="11001375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 Į</a:t>
            </a:r>
            <a:r>
              <a:rPr lang="lt-LT" sz="3150" b="1" i="0" u="none" strike="noStrike" cap="none" dirty="0" err="1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sivertinkime</a:t>
            </a:r>
            <a:r>
              <a:rPr lang="lt-LT" sz="3150" b="1" dirty="0">
                <a:solidFill>
                  <a:srgbClr val="1E3A8A"/>
                </a:solidFill>
                <a:latin typeface="Poppins"/>
                <a:ea typeface="Poppins"/>
                <a:cs typeface="Poppins"/>
                <a:sym typeface="Poppins"/>
              </a:rPr>
              <a:t>!</a:t>
            </a:r>
            <a:endParaRPr dirty="0"/>
          </a:p>
        </p:txBody>
      </p:sp>
      <p:sp>
        <p:nvSpPr>
          <p:cNvPr id="256" name="Google Shape;256;p25"/>
          <p:cNvSpPr/>
          <p:nvPr/>
        </p:nvSpPr>
        <p:spPr>
          <a:xfrm>
            <a:off x="762000" y="762000"/>
            <a:ext cx="95250" cy="60007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06188"/>
            <a:ext cx="12192000" cy="639183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4"/>
          <p:cNvSpPr txBox="1"/>
          <p:nvPr/>
        </p:nvSpPr>
        <p:spPr>
          <a:xfrm>
            <a:off x="2503056" y="197224"/>
            <a:ext cx="11989862" cy="634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Kuris teiginys teisingas apie srovės stiprį (I) nuoseklioje grandinėje?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Kiekvienoje dalyje srovės stipris yra skirtingas.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Visose grandinės dalyse srovės stipris yra vienodas.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Srovės stipris priklauso tik nuo pirmojo prietaiso.</a:t>
            </a:r>
          </a:p>
          <a:p>
            <a:pPr>
              <a:lnSpc>
                <a:spcPct val="150000"/>
              </a:lnSpc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Kas nutinka nuosekliai sujungtoje grandinėje, jei viena lemputė perdega?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Kitos lemputės šviečia ryškiau.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Kitos lemputės toliau šviečia taip pat.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Visos kitos lemputės nebedega.</a:t>
            </a:r>
          </a:p>
          <a:p>
            <a:pPr>
              <a:lnSpc>
                <a:spcPct val="150000"/>
              </a:lnSpc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Kaip apskaičiuojama bendra įtampa (U) lygiagrečiame jungime?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Įtampa visose šakose yra vienoda (U = U</a:t>
            </a:r>
            <a:r>
              <a:rPr lang="lt-L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U</a:t>
            </a:r>
            <a:r>
              <a:rPr lang="lt-L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Bendra įtampa lygi įtampų sumai (U = U</a:t>
            </a:r>
            <a:r>
              <a:rPr lang="lt-L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U</a:t>
            </a:r>
            <a:r>
              <a:rPr lang="lt-L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Įtampa lygiagrečiame jungime visada lygi nuliui.</a:t>
            </a:r>
          </a:p>
          <a:p>
            <a:pPr>
              <a:lnSpc>
                <a:spcPct val="150000"/>
              </a:lnSpc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Kuris jungimo būdas naudojamas butų apšvietimui ir elektros lizdams?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Nuoseklusis.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Lygiagretusis.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Mišrusis, bet dažniausiai nuoseklusis.</a:t>
            </a:r>
          </a:p>
          <a:p>
            <a:pPr lvl="0"/>
            <a:endParaRPr lang="lt-LT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261;p25">
            <a:extLst>
              <a:ext uri="{FF2B5EF4-FFF2-40B4-BE49-F238E27FC236}">
                <a16:creationId xmlns:a16="http://schemas.microsoft.com/office/drawing/2014/main" id="{7C4BC7DE-751E-4B4A-A5A5-D7762337CE66}"/>
              </a:ext>
            </a:extLst>
          </p:cNvPr>
          <p:cNvSpPr txBox="1"/>
          <p:nvPr/>
        </p:nvSpPr>
        <p:spPr>
          <a:xfrm>
            <a:off x="323817" y="306430"/>
            <a:ext cx="2348753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150" b="1" dirty="0">
                <a:solidFill>
                  <a:srgbClr val="1E3A8A"/>
                </a:solidFill>
                <a:latin typeface="Poppins"/>
                <a:cs typeface="Poppins"/>
                <a:sym typeface="Poppins"/>
              </a:rPr>
              <a:t>Testas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242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6182" y="206188"/>
            <a:ext cx="12192000" cy="639183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4"/>
          <p:cNvSpPr txBox="1"/>
          <p:nvPr/>
        </p:nvSpPr>
        <p:spPr>
          <a:xfrm>
            <a:off x="3077904" y="197224"/>
            <a:ext cx="11415013" cy="486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Kaip kinta bendra grandinės varža (R), kai </a:t>
            </a:r>
            <a:r>
              <a:rPr lang="lt-LT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rezistoriai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jungiami nuosekliai?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Bendra varža mažėja.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Bendra varža nesikeičia.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Bendra varža didėja (R = R</a:t>
            </a:r>
            <a:r>
              <a:rPr lang="lt-L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R</a:t>
            </a:r>
            <a:r>
              <a:rPr lang="lt-L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Kaip apskaičiuojamas bendras srovės stipris lygiagrečioje grandinėje?</a:t>
            </a:r>
          </a:p>
          <a:p>
            <a:pPr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Visoje grandinėje vienodas.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Lygus srovių sumai atskirose šakose (I = I</a:t>
            </a:r>
            <a:r>
              <a:rPr lang="lt-L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I</a:t>
            </a:r>
            <a:r>
              <a:rPr lang="lt-LT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Visada lygus 220 A.</a:t>
            </a:r>
          </a:p>
          <a:p>
            <a:pPr>
              <a:lnSpc>
                <a:spcPct val="150000"/>
              </a:lnSpc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Turime dvi vienodas lemputes. Kuriuo atveju jos švies ryškiau?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Sujungus jas nuosekliai.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Sujungus jas lygiagrečiai.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Ryškumas abiem atvejais bus vienodas.</a:t>
            </a:r>
          </a:p>
          <a:p>
            <a:pPr lvl="0"/>
            <a:endParaRPr lang="lt-LT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261;p25">
            <a:extLst>
              <a:ext uri="{FF2B5EF4-FFF2-40B4-BE49-F238E27FC236}">
                <a16:creationId xmlns:a16="http://schemas.microsoft.com/office/drawing/2014/main" id="{7C4BC7DE-751E-4B4A-A5A5-D7762337CE66}"/>
              </a:ext>
            </a:extLst>
          </p:cNvPr>
          <p:cNvSpPr txBox="1"/>
          <p:nvPr/>
        </p:nvSpPr>
        <p:spPr>
          <a:xfrm>
            <a:off x="323817" y="343376"/>
            <a:ext cx="2348753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150" b="1" dirty="0">
                <a:solidFill>
                  <a:srgbClr val="1E3A8A"/>
                </a:solidFill>
                <a:latin typeface="Poppins"/>
                <a:cs typeface="Poppins"/>
                <a:sym typeface="Poppins"/>
              </a:rPr>
              <a:t>Testas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546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7782" y="197225"/>
            <a:ext cx="12192000" cy="639183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4"/>
          <p:cNvSpPr txBox="1"/>
          <p:nvPr/>
        </p:nvSpPr>
        <p:spPr>
          <a:xfrm>
            <a:off x="2520170" y="259977"/>
            <a:ext cx="11415013" cy="486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Kokia yra bendra varža, jei lygiagrečiai sujungiame du vienodus </a:t>
            </a:r>
            <a:r>
              <a:rPr lang="lt-LT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rezistorius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 10 Ω?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20 Ω.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10 Ω.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5 Ω.</a:t>
            </a:r>
          </a:p>
          <a:p>
            <a:pPr>
              <a:lnSpc>
                <a:spcPct val="150000"/>
              </a:lnSpc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lt-LT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Ampermetras</a:t>
            </a: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į grandinę visada jungiamas: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Nuosekliai.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Lygiagrečiai.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Nesvarbu kaip.</a:t>
            </a:r>
          </a:p>
          <a:p>
            <a:pPr>
              <a:lnSpc>
                <a:spcPct val="150000"/>
              </a:lnSpc>
            </a:pP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Jei lygiagrečioje grandinėje išjungsime vieną prietaisą:</a:t>
            </a:r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Visi kiti prietaisai nustos veikti.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Kiti prietaisai veiks toliau.</a:t>
            </a:r>
          </a:p>
          <a:p>
            <a:pPr lvl="0">
              <a:lnSpc>
                <a:spcPct val="150000"/>
              </a:lnSpc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Įvyks trumpasis jungimas.</a:t>
            </a:r>
          </a:p>
          <a:p>
            <a:pPr lvl="0"/>
            <a:endParaRPr lang="lt-LT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Google Shape;261;p25">
            <a:extLst>
              <a:ext uri="{FF2B5EF4-FFF2-40B4-BE49-F238E27FC236}">
                <a16:creationId xmlns:a16="http://schemas.microsoft.com/office/drawing/2014/main" id="{47C36BDC-86AA-4DED-9441-58F34916E0CF}"/>
              </a:ext>
            </a:extLst>
          </p:cNvPr>
          <p:cNvSpPr txBox="1"/>
          <p:nvPr/>
        </p:nvSpPr>
        <p:spPr>
          <a:xfrm>
            <a:off x="171417" y="190976"/>
            <a:ext cx="2348753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150" b="1" dirty="0">
                <a:solidFill>
                  <a:srgbClr val="1E3A8A"/>
                </a:solidFill>
                <a:latin typeface="Poppins"/>
                <a:cs typeface="Poppins"/>
                <a:sym typeface="Poppins"/>
              </a:rPr>
              <a:t>Testas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930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75724"/>
            <a:ext cx="12192000" cy="5457221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4"/>
          <p:cNvSpPr txBox="1"/>
          <p:nvPr/>
        </p:nvSpPr>
        <p:spPr>
          <a:xfrm>
            <a:off x="439270" y="1579005"/>
            <a:ext cx="1154654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lt-LT" sz="2400" dirty="0"/>
              <a:t>1-B, 2-C, 3-A, 4-B, 5-C, 6-B, 7-B, 8-C, 9-A, 10-B.</a:t>
            </a:r>
          </a:p>
        </p:txBody>
      </p:sp>
      <p:sp>
        <p:nvSpPr>
          <p:cNvPr id="5" name="Google Shape;261;p25">
            <a:extLst>
              <a:ext uri="{FF2B5EF4-FFF2-40B4-BE49-F238E27FC236}">
                <a16:creationId xmlns:a16="http://schemas.microsoft.com/office/drawing/2014/main" id="{9E921F84-2C89-439E-AD26-DD67207043AE}"/>
              </a:ext>
            </a:extLst>
          </p:cNvPr>
          <p:cNvSpPr txBox="1"/>
          <p:nvPr/>
        </p:nvSpPr>
        <p:spPr>
          <a:xfrm>
            <a:off x="143708" y="884991"/>
            <a:ext cx="2348753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150" b="1" dirty="0">
                <a:solidFill>
                  <a:srgbClr val="1E3A8A"/>
                </a:solidFill>
                <a:latin typeface="Poppins"/>
                <a:cs typeface="Poppins"/>
                <a:sym typeface="Poppins"/>
              </a:rPr>
              <a:t>Atsakymai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19945"/>
            <a:ext cx="12192000" cy="6346392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5"/>
          <p:cNvSpPr txBox="1"/>
          <p:nvPr/>
        </p:nvSpPr>
        <p:spPr>
          <a:xfrm>
            <a:off x="952500" y="762000"/>
            <a:ext cx="11001375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150" b="1" dirty="0">
                <a:solidFill>
                  <a:srgbClr val="1E3A8A"/>
                </a:solidFill>
                <a:latin typeface="Poppins"/>
                <a:cs typeface="Poppins"/>
                <a:sym typeface="Poppins"/>
              </a:rPr>
              <a:t>Naudoti  šaltiniai</a:t>
            </a:r>
            <a:endParaRPr dirty="0"/>
          </a:p>
        </p:txBody>
      </p:sp>
      <p:sp>
        <p:nvSpPr>
          <p:cNvPr id="262" name="Google Shape;262;p25"/>
          <p:cNvSpPr/>
          <p:nvPr/>
        </p:nvSpPr>
        <p:spPr>
          <a:xfrm>
            <a:off x="762000" y="762000"/>
            <a:ext cx="57150" cy="600075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D6443B-5F84-475A-A95B-C758A958B1BE}"/>
              </a:ext>
            </a:extLst>
          </p:cNvPr>
          <p:cNvSpPr txBox="1"/>
          <p:nvPr/>
        </p:nvSpPr>
        <p:spPr>
          <a:xfrm>
            <a:off x="819149" y="1752944"/>
            <a:ext cx="1113472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Horizontai. Fizika. 8 klasė </a:t>
            </a:r>
            <a:r>
              <a:rPr lang="lt-L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Rigonda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Skorulskienė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Larisa Gražienė, Daiva Vaitkienė Leidykla „Šviesa“ 2025 m.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Spektras. 8 klasė Jolanta Gutauskaitė-</a:t>
            </a:r>
            <a:r>
              <a:rPr lang="lt-L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Janulevičienė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Aušra </a:t>
            </a:r>
            <a:r>
              <a:rPr lang="lt-L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Kynienė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Žana </a:t>
            </a:r>
            <a:r>
              <a:rPr lang="lt-L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Kovaliūnienė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Petras </a:t>
            </a:r>
            <a:r>
              <a:rPr lang="lt-L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Lozda</a:t>
            </a: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Leidykla „Briedis“ 2024 m.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Fizikos klasės darbų sąsiuvinis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  <a:hlinkClick r:id="rId4"/>
              </a:rPr>
              <a:t>https://learningmole.com/wp-content/uploads/2025/10/v2-lkbap-mb00e.jpg</a:t>
            </a:r>
            <a:endParaRPr lang="lt-LT" sz="1600" dirty="0">
              <a:solidFill>
                <a:srgbClr val="334155"/>
              </a:solidFill>
              <a:latin typeface="Times New Roman" panose="02020603050405020304" pitchFamily="18" charset="0"/>
              <a:ea typeface="Lato"/>
              <a:cs typeface="Times New Roman" panose="02020603050405020304" pitchFamily="18" charset="0"/>
              <a:sym typeface="Lato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  <a:hlinkClick r:id="rId5"/>
              </a:rPr>
              <a:t>https://i.ytimg.com/vi/vJSbJ5A566w/hq720.jpg?sqp=-oaymwEhCK4FEIIDSFryq4qpAxMIARUAAAAAGAElAADIQj0AgKJD&amp;rs=AOn4CLAdk31KRFW1bxterG9eWIDp6kiVbA</a:t>
            </a:r>
            <a:endParaRPr lang="lt-LT" sz="1600" dirty="0">
              <a:solidFill>
                <a:srgbClr val="334155"/>
              </a:solidFill>
              <a:latin typeface="Times New Roman" panose="02020603050405020304" pitchFamily="18" charset="0"/>
              <a:ea typeface="Lato"/>
              <a:cs typeface="Times New Roman" panose="02020603050405020304" pitchFamily="18" charset="0"/>
              <a:sym typeface="Lato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34155"/>
                </a:solidFill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https://media.istockphoto.com/id/171371931/photo/a-close-up-of-a-light-bulb-on-a-white-background.jpg?s=612x612&amp;w=0&amp;k=20&amp;c=ofyYyNCEQSuNcyFbmksjWj-dTgk-SpsemkyuN4bX5zg=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endParaRPr lang="en-US" dirty="0"/>
          </a:p>
          <a:p>
            <a:endParaRPr lang="en-US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857</Words>
  <Application>Microsoft Office PowerPoint</Application>
  <PresentationFormat>Plačiaekranė</PresentationFormat>
  <Paragraphs>110</Paragraphs>
  <Slides>14</Slides>
  <Notes>14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20" baseType="lpstr">
      <vt:lpstr>Times New Roman</vt:lpstr>
      <vt:lpstr>Arial</vt:lpstr>
      <vt:lpstr>Calibri</vt:lpstr>
      <vt:lpstr>Lato</vt:lpstr>
      <vt:lpstr>Poppins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Kristina Kristina</dc:creator>
  <cp:lastModifiedBy>Kristina Kristina</cp:lastModifiedBy>
  <cp:revision>25</cp:revision>
  <dcterms:modified xsi:type="dcterms:W3CDTF">2026-05-10T13:13:50Z</dcterms:modified>
</cp:coreProperties>
</file>