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57" r:id="rId4"/>
    <p:sldId id="258" r:id="rId5"/>
    <p:sldId id="260" r:id="rId6"/>
    <p:sldId id="264" r:id="rId7"/>
    <p:sldId id="265" r:id="rId8"/>
    <p:sldId id="261" r:id="rId9"/>
    <p:sldId id="266" r:id="rId10"/>
    <p:sldId id="267" r:id="rId11"/>
    <p:sldId id="268" r:id="rId12"/>
    <p:sldId id="269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Šviesus stilius 3 – paryškinimas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8E9AF-6B5D-4584-AB8A-9452763D208B}" type="datetimeFigureOut">
              <a:rPr lang="lt-LT" smtClean="0"/>
              <a:t>2026-05-11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6A2A0-BA06-488D-9583-470A4318396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4060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6A2A0-BA06-488D-9583-470A4318396D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1575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3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3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9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0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5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26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0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7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4E3E68-314E-4E62-AA8A-BE3F20F81523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46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hare.zight.com/P8uo2v1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Elektros_laidininkas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t.wikipedia.org/wiki/Izoliatori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47766EE-4192-4B2D-A5A0-F60F9A5F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he key to tackling climate change: electrify everything | Vox">
            <a:extLst>
              <a:ext uri="{FF2B5EF4-FFF2-40B4-BE49-F238E27FC236}">
                <a16:creationId xmlns:a16="http://schemas.microsoft.com/office/drawing/2014/main" id="{77E0C6CE-F539-2160-6FFB-4DCFEAE687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994" b="77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655438" y="838201"/>
            <a:ext cx="7098161" cy="4549051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325473" y="1924619"/>
            <a:ext cx="5541054" cy="1655378"/>
          </a:xfrm>
        </p:spPr>
        <p:txBody>
          <a:bodyPr>
            <a:normAutofit/>
          </a:bodyPr>
          <a:lstStyle/>
          <a:p>
            <a:r>
              <a:rPr lang="en-US" sz="4400" b="1">
                <a:latin typeface="Cooper Black"/>
              </a:rPr>
              <a:t>Kas </a:t>
            </a:r>
            <a:r>
              <a:rPr lang="en-US" sz="4400" b="1" err="1">
                <a:latin typeface="Cooper Black"/>
              </a:rPr>
              <a:t>praleis</a:t>
            </a:r>
            <a:r>
              <a:rPr lang="en-US" sz="4400" b="1">
                <a:latin typeface="Cooper Black"/>
              </a:rPr>
              <a:t>, o kas </a:t>
            </a:r>
            <a:r>
              <a:rPr lang="en-US" sz="4400" b="1" err="1">
                <a:latin typeface="Cooper Black"/>
              </a:rPr>
              <a:t>sustabdys</a:t>
            </a:r>
            <a:r>
              <a:rPr lang="en-US" sz="4400" b="1">
                <a:latin typeface="Cooper Black"/>
              </a:rPr>
              <a:t>?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3148554" y="3668285"/>
            <a:ext cx="5835190" cy="133796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dirty="0">
                <a:latin typeface="Comic Sans MS"/>
              </a:rPr>
              <a:t>Vilniaus Martyno Mažvydo progimnazija</a:t>
            </a:r>
          </a:p>
          <a:p>
            <a:r>
              <a:rPr lang="lt-LT" dirty="0">
                <a:latin typeface="Comic Sans MS"/>
              </a:rPr>
              <a:t>8-os klasės mokinės </a:t>
            </a:r>
            <a:r>
              <a:rPr lang="en-US" dirty="0">
                <a:latin typeface="Comic Sans MS"/>
              </a:rPr>
              <a:t>M</a:t>
            </a:r>
            <a:r>
              <a:rPr lang="lt-LT" dirty="0">
                <a:latin typeface="Comic Sans MS"/>
              </a:rPr>
              <a:t>.</a:t>
            </a:r>
            <a:r>
              <a:rPr lang="en-US" dirty="0">
                <a:latin typeface="Comic Sans MS"/>
              </a:rPr>
              <a:t> G. </a:t>
            </a:r>
            <a:r>
              <a:rPr lang="en-US" dirty="0" err="1">
                <a:latin typeface="Comic Sans MS"/>
              </a:rPr>
              <a:t>ir</a:t>
            </a:r>
            <a:r>
              <a:rPr lang="en-US" dirty="0">
                <a:latin typeface="Comic Sans MS"/>
              </a:rPr>
              <a:t> E</a:t>
            </a:r>
            <a:r>
              <a:rPr lang="lt-LT" dirty="0">
                <a:latin typeface="Comic Sans MS"/>
              </a:rPr>
              <a:t>.</a:t>
            </a:r>
            <a:r>
              <a:rPr lang="en-US" dirty="0">
                <a:latin typeface="Comic Sans MS"/>
              </a:rPr>
              <a:t> J. </a:t>
            </a:r>
            <a:endParaRPr lang="lt-LT" dirty="0">
              <a:latin typeface="Comic Sans MS"/>
            </a:endParaRPr>
          </a:p>
          <a:p>
            <a:r>
              <a:rPr lang="lt-LT" dirty="0">
                <a:latin typeface="Comic Sans MS"/>
              </a:rPr>
              <a:t>Mokytoja K.J.</a:t>
            </a:r>
            <a:endParaRPr lang="en-US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42473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AC105B-FBE1-7D3A-C860-69AECE5DF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80" y="215368"/>
            <a:ext cx="11827590" cy="105896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lt-LT" sz="7200" dirty="0">
                <a:solidFill>
                  <a:srgbClr val="92D050"/>
                </a:solidFill>
              </a:rPr>
              <a:t>„</a:t>
            </a:r>
            <a:r>
              <a:rPr lang="lt-LT" dirty="0">
                <a:solidFill>
                  <a:srgbClr val="92D050"/>
                </a:solidFill>
                <a:latin typeface="Comic Sans MS" panose="030F0702030302020204" pitchFamily="66" charset="0"/>
              </a:rPr>
              <a:t>Gamtos eismo taisyklės: kas valdo srautą?“</a:t>
            </a:r>
            <a:endParaRPr lang="en-US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C24B2-97B2-6450-6182-C4BD7CE93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38" y="1943843"/>
            <a:ext cx="10990129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0A7AA6-39EB-4EEC-84B5-2746558EB57C}"/>
              </a:ext>
            </a:extLst>
          </p:cNvPr>
          <p:cNvSpPr txBox="1"/>
          <p:nvPr/>
        </p:nvSpPr>
        <p:spPr>
          <a:xfrm>
            <a:off x="127284" y="2394919"/>
            <a:ext cx="11934382" cy="446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Raudona šviesa:</a:t>
            </a:r>
            <a:r>
              <a:rPr lang="lt-LT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lt-LT" sz="2400" dirty="0">
                <a:latin typeface="Comic Sans MS" panose="030F0702030302020204" pitchFamily="66" charset="0"/>
              </a:rPr>
              <a:t> „STOP“. Jos užtveria kelią ir neleidžia elektrai žengti nė žingsnio. Kodėl jos tokios griežtos?</a:t>
            </a:r>
          </a:p>
          <a:p>
            <a:pPr>
              <a:lnSpc>
                <a:spcPct val="150000"/>
              </a:lnSpc>
            </a:pPr>
            <a:r>
              <a:rPr lang="lt-LT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Žalia šviesa:</a:t>
            </a:r>
            <a:r>
              <a:rPr lang="lt-LT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lt-LT" sz="2400" dirty="0">
                <a:latin typeface="Comic Sans MS" panose="030F0702030302020204" pitchFamily="66" charset="0"/>
              </a:rPr>
              <a:t>Kitos medžiagos plačiai atveria vartus – „VAŽIUOKITE!“. Jos tampa greitkeliais energijai.</a:t>
            </a:r>
          </a:p>
          <a:p>
            <a:pPr>
              <a:lnSpc>
                <a:spcPct val="150000"/>
              </a:lnSpc>
            </a:pPr>
            <a:r>
              <a:rPr lang="lt-LT" sz="2400" b="1" dirty="0">
                <a:latin typeface="Comic Sans MS" panose="030F0702030302020204" pitchFamily="66" charset="0"/>
              </a:rPr>
              <a:t>Pagalvokime: </a:t>
            </a:r>
            <a:r>
              <a:rPr lang="lt-LT" sz="2400" dirty="0">
                <a:latin typeface="Comic Sans MS" panose="030F0702030302020204" pitchFamily="66" charset="0"/>
              </a:rPr>
              <a:t>Kodėl vienas daiktas kuprinėje yra „žalias šviesoforas“, o kitas – „raudonas“?  </a:t>
            </a:r>
          </a:p>
          <a:p>
            <a:pPr>
              <a:lnSpc>
                <a:spcPct val="150000"/>
              </a:lnSpc>
            </a:pPr>
            <a:r>
              <a:rPr lang="lt-LT" sz="2400" dirty="0">
                <a:latin typeface="Comic Sans MS" panose="030F0702030302020204" pitchFamily="66" charset="0"/>
              </a:rPr>
              <a:t>Šiandien išsiaiškinsime, kodėl vienos medžiagos praleidžia elektros srovę, o kitos ją sustabdo.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D6219-621D-4616-B208-3DFD41FEFB2C}"/>
              </a:ext>
            </a:extLst>
          </p:cNvPr>
          <p:cNvSpPr txBox="1"/>
          <p:nvPr/>
        </p:nvSpPr>
        <p:spPr>
          <a:xfrm>
            <a:off x="575035" y="1282600"/>
            <a:ext cx="10424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latin typeface="Comic Sans MS" panose="030F0702030302020204" pitchFamily="66" charset="0"/>
              </a:rPr>
              <a:t>Įsivaizduokite, kad elektros srovė yra tarsi automobilių srautas mieste:</a:t>
            </a:r>
          </a:p>
        </p:txBody>
      </p:sp>
    </p:spTree>
    <p:extLst>
      <p:ext uri="{BB962C8B-B14F-4D97-AF65-F5344CB8AC3E}">
        <p14:creationId xmlns:p14="http://schemas.microsoft.com/office/powerpoint/2010/main" val="336687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C393A-B703-6C3E-1A69-533B7BC7E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09" y="0"/>
            <a:ext cx="5742721" cy="1524363"/>
          </a:xfrm>
        </p:spPr>
        <p:txBody>
          <a:bodyPr>
            <a:normAutofit/>
          </a:bodyPr>
          <a:lstStyle/>
          <a:p>
            <a:r>
              <a:rPr lang="en-US" sz="46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Kas </a:t>
            </a:r>
            <a:r>
              <a:rPr lang="en-US" sz="46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yra</a:t>
            </a:r>
            <a:r>
              <a:rPr lang="en-US" sz="46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4600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laidininkas</a:t>
            </a:r>
            <a:r>
              <a:rPr lang="en-US" sz="46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925DB-773B-DED3-034B-963DA062C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04814"/>
            <a:ext cx="7168724" cy="46481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Comic Sans MS" panose="030F0702030302020204" pitchFamily="66" charset="0"/>
              </a:rPr>
              <a:t>Elekt</a:t>
            </a:r>
            <a:r>
              <a:rPr lang="lt-LT" sz="2000" b="1" dirty="0">
                <a:latin typeface="Comic Sans MS" panose="030F0702030302020204" pitchFamily="66" charset="0"/>
              </a:rPr>
              <a:t>ros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</a:rPr>
              <a:t>laidininkas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– </a:t>
            </a:r>
            <a:r>
              <a:rPr lang="en-US" sz="2000" dirty="0" err="1">
                <a:latin typeface="Comic Sans MS" panose="030F0702030302020204" pitchFamily="66" charset="0"/>
              </a:rPr>
              <a:t>elekt</a:t>
            </a:r>
            <a:r>
              <a:rPr lang="lt-LT" sz="2000" dirty="0">
                <a:latin typeface="Comic Sans MS" panose="030F0702030302020204" pitchFamily="66" charset="0"/>
              </a:rPr>
              <a:t>r</a:t>
            </a:r>
            <a:r>
              <a:rPr lang="en-US" sz="2000" dirty="0" err="1">
                <a:latin typeface="Comic Sans MS" panose="030F0702030302020204" pitchFamily="66" charset="0"/>
              </a:rPr>
              <a:t>os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srovei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laidi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medžiaga</a:t>
            </a:r>
            <a:r>
              <a:rPr lang="en-US" sz="2000" dirty="0"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Laidininkai</a:t>
            </a:r>
            <a:r>
              <a:rPr lang="lt-LT" sz="2000" dirty="0">
                <a:latin typeface="Comic Sans MS" panose="030F0702030302020204" pitchFamily="66" charset="0"/>
                <a:ea typeface="+mn-lt"/>
                <a:cs typeface="+mn-lt"/>
              </a:rPr>
              <a:t> (metalai)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praleidžia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elektrą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todėl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kad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jų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viduje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yra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  <a:ea typeface="+mn-lt"/>
                <a:cs typeface="+mn-lt"/>
              </a:rPr>
              <a:t>laisvųjų</a:t>
            </a:r>
            <a:r>
              <a:rPr lang="en-US" sz="2000" b="1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  <a:ea typeface="+mn-lt"/>
                <a:cs typeface="+mn-lt"/>
              </a:rPr>
              <a:t>elektronų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. Kai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kuriose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medžiagose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dalis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elektronų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nėra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stipriai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prisirišę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prie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atomų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todėl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gali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judėti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per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visą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medžiagą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.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Paprastai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laisvieji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elektronai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medžiagoje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juda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netvarkingai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, bet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sujungus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elektros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grandinę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pradeda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judėti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kryptingai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–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teka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  <a:ea typeface="+mn-lt"/>
                <a:cs typeface="+mn-lt"/>
              </a:rPr>
              <a:t>elektros</a:t>
            </a:r>
            <a:r>
              <a:rPr lang="en-US" sz="2000" b="1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  <a:ea typeface="+mn-lt"/>
                <a:cs typeface="+mn-lt"/>
              </a:rPr>
              <a:t>srovė</a:t>
            </a:r>
            <a:r>
              <a:rPr lang="en-US" sz="2000" b="1" dirty="0">
                <a:latin typeface="Comic Sans MS" panose="030F0702030302020204" pitchFamily="66" charset="0"/>
                <a:ea typeface="+mn-lt"/>
                <a:cs typeface="+mn-lt"/>
              </a:rPr>
              <a:t>.</a:t>
            </a:r>
            <a:endParaRPr lang="en-US" sz="2000" dirty="0">
              <a:latin typeface="Comic Sans MS" panose="030F0702030302020204" pitchFamily="66" charset="0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Comic Sans MS" panose="030F0702030302020204" pitchFamily="66" charset="0"/>
              </a:rPr>
              <a:t>Pvz</a:t>
            </a:r>
            <a:r>
              <a:rPr lang="en-US" sz="2000" dirty="0">
                <a:latin typeface="Comic Sans MS" panose="030F0702030302020204" pitchFamily="66" charset="0"/>
              </a:rPr>
              <a:t>.: </a:t>
            </a:r>
            <a:r>
              <a:rPr lang="en-US" sz="2000" dirty="0" err="1">
                <a:latin typeface="Comic Sans MS" panose="030F0702030302020204" pitchFamily="66" charset="0"/>
              </a:rPr>
              <a:t>geriausi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laidininkai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yra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</a:rPr>
              <a:t>metalai</a:t>
            </a:r>
            <a:r>
              <a:rPr lang="en-US" sz="2000" dirty="0">
                <a:latin typeface="Comic Sans MS" panose="030F0702030302020204" pitchFamily="66" charset="0"/>
              </a:rPr>
              <a:t> (</a:t>
            </a:r>
            <a:r>
              <a:rPr lang="en-US" sz="2000" dirty="0" err="1">
                <a:latin typeface="Comic Sans MS" panose="030F0702030302020204" pitchFamily="66" charset="0"/>
              </a:rPr>
              <a:t>aliuminis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varis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geležis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ir</a:t>
            </a:r>
            <a:r>
              <a:rPr lang="en-US" sz="2000" dirty="0">
                <a:latin typeface="Comic Sans MS" panose="030F0702030302020204" pitchFamily="66" charset="0"/>
              </a:rPr>
              <a:t> kt.), </a:t>
            </a:r>
            <a:r>
              <a:rPr lang="en-US" sz="2000" dirty="0" err="1">
                <a:latin typeface="Comic Sans MS" panose="030F0702030302020204" pitchFamily="66" charset="0"/>
              </a:rPr>
              <a:t>taip</a:t>
            </a:r>
            <a:r>
              <a:rPr lang="en-US" sz="2000" dirty="0">
                <a:latin typeface="Comic Sans MS" panose="030F0702030302020204" pitchFamily="66" charset="0"/>
              </a:rPr>
              <a:t> pat </a:t>
            </a:r>
            <a:r>
              <a:rPr lang="en-US" sz="2000" dirty="0" err="1">
                <a:latin typeface="Comic Sans MS" panose="030F0702030302020204" pitchFamily="66" charset="0"/>
              </a:rPr>
              <a:t>prie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laidininkų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dar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priskiriama</a:t>
            </a:r>
            <a:r>
              <a:rPr lang="en-US" sz="2000" dirty="0">
                <a:latin typeface="Comic Sans MS" panose="030F0702030302020204" pitchFamily="66" charset="0"/>
              </a:rPr>
              <a:t> 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elektrolitų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 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tirpalai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drėgnas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 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oras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, 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plazma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, 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žmogaus</a:t>
            </a:r>
            <a:r>
              <a:rPr lang="en-US" sz="20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000" dirty="0" err="1">
                <a:latin typeface="Comic Sans MS" panose="030F0702030302020204" pitchFamily="66" charset="0"/>
                <a:ea typeface="+mn-lt"/>
                <a:cs typeface="+mn-lt"/>
              </a:rPr>
              <a:t>kūnas</a:t>
            </a:r>
            <a:r>
              <a:rPr lang="lt-LT" sz="2000" dirty="0">
                <a:latin typeface="Comic Sans MS" panose="030F0702030302020204" pitchFamily="66" charset="0"/>
                <a:ea typeface="+mn-lt"/>
                <a:cs typeface="+mn-lt"/>
              </a:rPr>
              <a:t>.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F05548-7B26-EB8E-A72D-85302842A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992" y="2278986"/>
            <a:ext cx="4737650" cy="229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2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CDB5A-34C0-9EF7-2FF2-B307EF33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276" y="65575"/>
            <a:ext cx="9392421" cy="133084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Kas </a:t>
            </a:r>
            <a:r>
              <a:rPr lang="en-US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yra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izoliatorius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2CDE2-DEFE-35DC-E707-645274C6E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21" y="1030917"/>
            <a:ext cx="7906482" cy="4983384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mic Sans MS" panose="030F0702030302020204" pitchFamily="66" charset="0"/>
              </a:rPr>
              <a:t>Elektros </a:t>
            </a:r>
            <a:r>
              <a:rPr lang="en-US" sz="2400" b="1" dirty="0" err="1">
                <a:latin typeface="Comic Sans MS" panose="030F0702030302020204" pitchFamily="66" charset="0"/>
              </a:rPr>
              <a:t>izoliatorius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dirty="0">
                <a:latin typeface="Comic Sans MS" panose="030F0702030302020204" pitchFamily="66" charset="0"/>
              </a:rPr>
              <a:t>– </a:t>
            </a:r>
            <a:r>
              <a:rPr lang="en-US" sz="2400" dirty="0" err="1">
                <a:latin typeface="Comic Sans MS" panose="030F0702030302020204" pitchFamily="66" charset="0"/>
              </a:rPr>
              <a:t>elektros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srovei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nelaidi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medžiaga</a:t>
            </a:r>
            <a:r>
              <a:rPr lang="en-US" sz="2400" dirty="0"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Comic Sans MS" panose="030F0702030302020204" pitchFamily="66" charset="0"/>
              </a:rPr>
              <a:t>Izoliatoriuose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priešingai</a:t>
            </a:r>
            <a:r>
              <a:rPr lang="en-US" sz="2400" dirty="0">
                <a:latin typeface="Comic Sans MS" panose="030F0702030302020204" pitchFamily="66" charset="0"/>
              </a:rPr>
              <a:t> </a:t>
            </a:r>
            <a:r>
              <a:rPr lang="en-US" sz="2400" dirty="0" err="1">
                <a:latin typeface="Comic Sans MS" panose="030F0702030302020204" pitchFamily="66" charset="0"/>
              </a:rPr>
              <a:t>nei</a:t>
            </a:r>
            <a:r>
              <a:rPr lang="en-US" sz="2400" dirty="0">
                <a:latin typeface="Comic Sans MS" panose="030F0702030302020204" pitchFamily="66" charset="0"/>
              </a:rPr>
              <a:t> </a:t>
            </a:r>
            <a:r>
              <a:rPr lang="en-US" sz="2400" dirty="0" err="1">
                <a:latin typeface="Comic Sans MS" panose="030F0702030302020204" pitchFamily="66" charset="0"/>
              </a:rPr>
              <a:t>laidininkuose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elektronai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tvirtai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laikosi</a:t>
            </a:r>
            <a:r>
              <a:rPr lang="en-US" sz="2400" dirty="0">
                <a:latin typeface="Comic Sans MS" panose="030F0702030302020204" pitchFamily="66" charset="0"/>
              </a:rPr>
              <a:t> </a:t>
            </a:r>
            <a:r>
              <a:rPr lang="en-US" sz="2400" dirty="0" err="1">
                <a:latin typeface="Comic Sans MS" panose="030F0702030302020204" pitchFamily="66" charset="0"/>
              </a:rPr>
              <a:t>atomuose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ir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negali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laisvai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judėti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taigi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taip</a:t>
            </a:r>
            <a:r>
              <a:rPr lang="en-US" sz="2400" dirty="0">
                <a:latin typeface="Comic Sans MS" panose="030F0702030302020204" pitchFamily="66" charset="0"/>
              </a:rPr>
              <a:t> pat </a:t>
            </a:r>
            <a:r>
              <a:rPr lang="en-US" sz="2400" dirty="0" err="1">
                <a:latin typeface="Comic Sans MS" panose="030F0702030302020204" pitchFamily="66" charset="0"/>
              </a:rPr>
              <a:t>negali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pernešti</a:t>
            </a:r>
            <a:r>
              <a:rPr lang="en-US" sz="2400" dirty="0">
                <a:latin typeface="Comic Sans MS" panose="030F0702030302020204" pitchFamily="66" charset="0"/>
              </a:rPr>
              <a:t> </a:t>
            </a:r>
            <a:r>
              <a:rPr lang="en-US" sz="2400" dirty="0" err="1">
                <a:latin typeface="Comic Sans MS" panose="030F0702030302020204" pitchFamily="66" charset="0"/>
              </a:rPr>
              <a:t>elektros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krūvio</a:t>
            </a:r>
            <a:r>
              <a:rPr lang="en-US" sz="2400" dirty="0">
                <a:latin typeface="Comic Sans MS" panose="030F0702030302020204" pitchFamily="66" charset="0"/>
              </a:rPr>
              <a:t>. Todėl </a:t>
            </a:r>
            <a:r>
              <a:rPr lang="en-US" sz="2400" dirty="0" err="1">
                <a:latin typeface="Comic Sans MS" panose="030F0702030302020204" pitchFamily="66" charset="0"/>
              </a:rPr>
              <a:t>įjungus</a:t>
            </a:r>
            <a:r>
              <a:rPr lang="en-US" sz="2400" dirty="0">
                <a:latin typeface="Comic Sans MS" panose="030F0702030302020204" pitchFamily="66" charset="0"/>
              </a:rPr>
              <a:t> į </a:t>
            </a:r>
            <a:r>
              <a:rPr lang="en-US" sz="2400" dirty="0" err="1">
                <a:latin typeface="Comic Sans MS" panose="030F0702030302020204" pitchFamily="66" charset="0"/>
              </a:rPr>
              <a:t>grandinę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izoliatorių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elektros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srovė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juo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neteka</a:t>
            </a:r>
            <a:r>
              <a:rPr lang="en-US" sz="2400" b="1" dirty="0">
                <a:latin typeface="Comic Sans MS" panose="030F0702030302020204" pitchFamily="66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b="1" dirty="0" err="1">
                <a:latin typeface="Comic Sans MS" panose="030F0702030302020204" pitchFamily="66" charset="0"/>
              </a:rPr>
              <a:t>Pvz</a:t>
            </a:r>
            <a:r>
              <a:rPr lang="en-US" sz="2400" dirty="0">
                <a:latin typeface="Comic Sans MS" panose="030F0702030302020204" pitchFamily="66" charset="0"/>
              </a:rPr>
              <a:t>.: </a:t>
            </a:r>
            <a:r>
              <a:rPr lang="en-US" sz="2400" dirty="0" err="1">
                <a:latin typeface="Comic Sans MS" panose="030F0702030302020204" pitchFamily="66" charset="0"/>
              </a:rPr>
              <a:t>labai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geri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izoliatoriai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</a:rPr>
              <a:t>yra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r>
              <a:rPr lang="en-US" sz="2400" dirty="0" err="1">
                <a:latin typeface="Comic Sans MS" panose="030F0702030302020204" pitchFamily="66" charset="0"/>
                <a:ea typeface="+mn-lt"/>
                <a:cs typeface="+mn-lt"/>
              </a:rPr>
              <a:t>tokios</a:t>
            </a:r>
            <a:r>
              <a:rPr lang="en-US" sz="2400" dirty="0">
                <a:latin typeface="Comic Sans MS" panose="030F0702030302020204" pitchFamily="66" charset="0"/>
                <a:ea typeface="+mn-lt"/>
                <a:cs typeface="+mn-lt"/>
              </a:rPr>
              <a:t> </a:t>
            </a:r>
            <a:r>
              <a:rPr lang="en-US" sz="2400" dirty="0" err="1">
                <a:latin typeface="Comic Sans MS" panose="030F0702030302020204" pitchFamily="66" charset="0"/>
                <a:ea typeface="+mn-lt"/>
                <a:cs typeface="+mn-lt"/>
              </a:rPr>
              <a:t>medžiagos</a:t>
            </a:r>
            <a:r>
              <a:rPr lang="en-US" sz="2400" dirty="0">
                <a:latin typeface="Comic Sans MS" panose="030F0702030302020204" pitchFamily="66" charset="0"/>
                <a:ea typeface="+mn-lt"/>
                <a:cs typeface="+mn-lt"/>
              </a:rPr>
              <a:t> </a:t>
            </a:r>
            <a:r>
              <a:rPr lang="en-US" sz="2400" dirty="0" err="1">
                <a:latin typeface="Comic Sans MS" panose="030F0702030302020204" pitchFamily="66" charset="0"/>
                <a:ea typeface="+mn-lt"/>
                <a:cs typeface="+mn-lt"/>
              </a:rPr>
              <a:t>kaip</a:t>
            </a:r>
            <a:r>
              <a:rPr lang="en-US" sz="2400" dirty="0">
                <a:latin typeface="Comic Sans MS" panose="030F0702030302020204" pitchFamily="66" charset="0"/>
                <a:ea typeface="+mn-lt"/>
                <a:cs typeface="+mn-lt"/>
              </a:rPr>
              <a:t> </a:t>
            </a:r>
            <a:r>
              <a:rPr lang="en-US" sz="2400" dirty="0" err="1">
                <a:latin typeface="Comic Sans MS" panose="030F0702030302020204" pitchFamily="66" charset="0"/>
                <a:ea typeface="+mn-lt"/>
                <a:cs typeface="+mn-lt"/>
              </a:rPr>
              <a:t>silicio</a:t>
            </a:r>
            <a:r>
              <a:rPr lang="en-US" sz="2400" dirty="0">
                <a:latin typeface="Comic Sans MS" panose="030F0702030302020204" pitchFamily="66" charset="0"/>
                <a:ea typeface="+mn-lt"/>
                <a:cs typeface="+mn-lt"/>
              </a:rPr>
              <a:t> </a:t>
            </a:r>
            <a:r>
              <a:rPr lang="en-US" sz="2400" dirty="0" err="1">
                <a:latin typeface="Comic Sans MS" panose="030F0702030302020204" pitchFamily="66" charset="0"/>
                <a:ea typeface="+mn-lt"/>
                <a:cs typeface="+mn-lt"/>
              </a:rPr>
              <a:t>dioksidas</a:t>
            </a:r>
            <a:r>
              <a:rPr lang="en-US" sz="2400" dirty="0">
                <a:latin typeface="Comic Sans MS" panose="030F0702030302020204" pitchFamily="66" charset="0"/>
                <a:ea typeface="+mn-lt"/>
                <a:cs typeface="+mn-lt"/>
              </a:rPr>
              <a:t>, </a:t>
            </a:r>
            <a:r>
              <a:rPr lang="en-US" sz="2400" dirty="0" err="1">
                <a:latin typeface="Comic Sans MS" panose="030F0702030302020204" pitchFamily="66" charset="0"/>
                <a:ea typeface="+mn-lt"/>
                <a:cs typeface="+mn-lt"/>
              </a:rPr>
              <a:t>teflonas</a:t>
            </a:r>
            <a:r>
              <a:rPr lang="en-US" sz="2400" dirty="0">
                <a:latin typeface="Comic Sans MS" panose="030F0702030302020204" pitchFamily="66" charset="0"/>
                <a:ea typeface="+mn-lt"/>
                <a:cs typeface="+mn-lt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  <a:ea typeface="+mn-lt"/>
                <a:cs typeface="+mn-lt"/>
              </a:rPr>
              <a:t>stiklas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mediena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guma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plastikas</a:t>
            </a:r>
            <a:r>
              <a:rPr lang="en-US" sz="2400" dirty="0">
                <a:latin typeface="Comic Sans MS" panose="030F0702030302020204" pitchFamily="66" charset="0"/>
              </a:rPr>
              <a:t>, </a:t>
            </a:r>
            <a:r>
              <a:rPr lang="en-US" sz="2400" dirty="0" err="1">
                <a:latin typeface="Comic Sans MS" panose="030F0702030302020204" pitchFamily="66" charset="0"/>
              </a:rPr>
              <a:t>oras</a:t>
            </a:r>
            <a:r>
              <a:rPr lang="en-US" sz="2400" dirty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EAA3C-C388-B9D4-3054-39240C4DD6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4"/>
          <a:stretch>
            <a:fillRect/>
          </a:stretch>
        </p:blipFill>
        <p:spPr>
          <a:xfrm>
            <a:off x="7805379" y="3607420"/>
            <a:ext cx="4308600" cy="2119118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2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B06D96-C8A2-BB08-0F39-03A1171C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1" y="570615"/>
            <a:ext cx="5429839" cy="522526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lt-LT" sz="4000" kern="12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Atlikime tyrimą ir patikrinkime 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BBE636-9437-B04E-E87E-39B3A4CBEA0B}"/>
              </a:ext>
            </a:extLst>
          </p:cNvPr>
          <p:cNvSpPr txBox="1"/>
          <p:nvPr/>
        </p:nvSpPr>
        <p:spPr>
          <a:xfrm>
            <a:off x="5632461" y="302230"/>
            <a:ext cx="6386714" cy="64786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 </a:t>
            </a:r>
            <a:r>
              <a:rPr lang="en-US" sz="2000" b="1" dirty="0" err="1">
                <a:latin typeface="Comic Sans MS" panose="030F0702030302020204" pitchFamily="66" charset="0"/>
              </a:rPr>
              <a:t>Tikslas</a:t>
            </a:r>
            <a:r>
              <a:rPr lang="en-US" sz="2000" dirty="0">
                <a:latin typeface="Comic Sans MS" panose="030F0702030302020204" pitchFamily="66" charset="0"/>
              </a:rPr>
              <a:t>: </a:t>
            </a:r>
            <a:r>
              <a:rPr lang="lt-LT" sz="2000" dirty="0">
                <a:latin typeface="Comic Sans MS" panose="030F0702030302020204" pitchFamily="66" charset="0"/>
              </a:rPr>
              <a:t>Ištirti, kurie iš mūsų turimų kasdienių daiktų praleidžia elektros srovę, o kurie – ne.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57150">
              <a:spcAft>
                <a:spcPts val="600"/>
              </a:spcAft>
            </a:pPr>
            <a:r>
              <a:rPr lang="en-US" sz="2000" b="1" dirty="0" err="1">
                <a:latin typeface="Comic Sans MS" panose="030F0702030302020204" pitchFamily="66" charset="0"/>
              </a:rPr>
              <a:t>Hipotezė</a:t>
            </a:r>
            <a:r>
              <a:rPr lang="en-US" sz="2000" dirty="0">
                <a:latin typeface="Comic Sans MS" panose="030F0702030302020204" pitchFamily="66" charset="0"/>
              </a:rPr>
              <a:t>: </a:t>
            </a:r>
            <a:r>
              <a:rPr lang="en-US" sz="2000" dirty="0" err="1">
                <a:latin typeface="Comic Sans MS" panose="030F0702030302020204" pitchFamily="66" charset="0"/>
              </a:rPr>
              <a:t>Iš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mūsų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turimų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daiktų</a:t>
            </a:r>
            <a:r>
              <a:rPr lang="en-US" sz="2000" dirty="0">
                <a:latin typeface="Comic Sans MS" panose="030F0702030302020204" pitchFamily="66" charset="0"/>
              </a:rPr>
              <a:t> (</a:t>
            </a:r>
            <a:r>
              <a:rPr lang="en-US" sz="2000" dirty="0" err="1">
                <a:latin typeface="Comic Sans MS" panose="030F0702030302020204" pitchFamily="66" charset="0"/>
              </a:rPr>
              <a:t>trintuko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pieštuko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sąvaržėlių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vielos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medinės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lazdelės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tušinuko</a:t>
            </a:r>
            <a:r>
              <a:rPr lang="en-US" sz="2000" dirty="0">
                <a:latin typeface="Comic Sans MS" panose="030F0702030302020204" pitchFamily="66" charset="0"/>
              </a:rPr>
              <a:t>), </a:t>
            </a:r>
            <a:r>
              <a:rPr lang="en-US" sz="2000" dirty="0" err="1">
                <a:latin typeface="Comic Sans MS" panose="030F0702030302020204" pitchFamily="66" charset="0"/>
              </a:rPr>
              <a:t>elektrą</a:t>
            </a:r>
            <a:r>
              <a:rPr lang="en-US" sz="2000" dirty="0">
                <a:latin typeface="Comic Sans MS" panose="030F0702030302020204" pitchFamily="66" charset="0"/>
              </a:rPr>
              <a:t> </a:t>
            </a:r>
            <a:r>
              <a:rPr lang="en-US" sz="2000" dirty="0" err="1">
                <a:latin typeface="Comic Sans MS" panose="030F0702030302020204" pitchFamily="66" charset="0"/>
              </a:rPr>
              <a:t>praleis</a:t>
            </a:r>
            <a:r>
              <a:rPr lang="en-US" sz="2000" dirty="0">
                <a:latin typeface="Comic Sans MS" panose="030F0702030302020204" pitchFamily="66" charset="0"/>
              </a:rPr>
              <a:t> tik tie </a:t>
            </a:r>
            <a:r>
              <a:rPr lang="en-US" sz="2000" dirty="0" err="1">
                <a:latin typeface="Comic Sans MS" panose="030F0702030302020204" pitchFamily="66" charset="0"/>
              </a:rPr>
              <a:t>daiktai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kurie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yra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padaryti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iš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metalo</a:t>
            </a:r>
            <a:r>
              <a:rPr lang="lt-LT" sz="2000" dirty="0">
                <a:latin typeface="Comic Sans MS" panose="030F0702030302020204" pitchFamily="66" charset="0"/>
              </a:rPr>
              <a:t> </a:t>
            </a:r>
            <a:r>
              <a:rPr lang="en-US" sz="2000" dirty="0">
                <a:latin typeface="Comic Sans MS" panose="030F0702030302020204" pitchFamily="66" charset="0"/>
              </a:rPr>
              <a:t> (</a:t>
            </a:r>
            <a:r>
              <a:rPr lang="en-US" sz="2000" dirty="0" err="1">
                <a:latin typeface="Comic Sans MS" panose="030F0702030302020204" pitchFamily="66" charset="0"/>
              </a:rPr>
              <a:t>sąvaržėlės</a:t>
            </a:r>
            <a:r>
              <a:rPr lang="en-US" sz="2000" dirty="0">
                <a:latin typeface="Comic Sans MS" panose="030F0702030302020204" pitchFamily="66" charset="0"/>
              </a:rPr>
              <a:t>, </a:t>
            </a:r>
            <a:r>
              <a:rPr lang="en-US" sz="2000" dirty="0" err="1">
                <a:latin typeface="Comic Sans MS" panose="030F0702030302020204" pitchFamily="66" charset="0"/>
              </a:rPr>
              <a:t>viela</a:t>
            </a:r>
            <a:r>
              <a:rPr lang="en-US" sz="2000" dirty="0">
                <a:latin typeface="Comic Sans MS" panose="030F0702030302020204" pitchFamily="66" charset="0"/>
              </a:rPr>
              <a:t>, </a:t>
            </a:r>
            <a:r>
              <a:rPr lang="en-US" sz="2000" dirty="0" err="1">
                <a:latin typeface="Comic Sans MS" panose="030F0702030302020204" pitchFamily="66" charset="0"/>
              </a:rPr>
              <a:t>tušinukas</a:t>
            </a:r>
            <a:r>
              <a:rPr lang="en-US" sz="2000" dirty="0">
                <a:latin typeface="Comic Sans MS" panose="030F0702030302020204" pitchFamily="66" charset="0"/>
              </a:rPr>
              <a:t>).</a:t>
            </a:r>
          </a:p>
          <a:p>
            <a:pPr marL="57150">
              <a:spcAft>
                <a:spcPts val="600"/>
              </a:spcAft>
            </a:pPr>
            <a:r>
              <a:rPr lang="en-US" sz="2000" b="1" dirty="0">
                <a:latin typeface="Comic Sans MS" panose="030F0702030302020204" pitchFamily="66" charset="0"/>
              </a:rPr>
              <a:t>Darbo </a:t>
            </a:r>
            <a:r>
              <a:rPr lang="en-US" sz="2000" b="1" dirty="0" err="1">
                <a:latin typeface="Comic Sans MS" panose="030F0702030302020204" pitchFamily="66" charset="0"/>
              </a:rPr>
              <a:t>eiga</a:t>
            </a:r>
            <a:r>
              <a:rPr lang="en-US" sz="2000" dirty="0">
                <a:latin typeface="Comic Sans MS" panose="030F0702030302020204" pitchFamily="66" charset="0"/>
              </a:rPr>
              <a:t>: </a:t>
            </a:r>
          </a:p>
          <a:p>
            <a:pPr marL="57150">
              <a:spcAft>
                <a:spcPts val="600"/>
              </a:spcAft>
            </a:pPr>
            <a:r>
              <a:rPr lang="en-US" sz="2000" dirty="0">
                <a:latin typeface="Comic Sans MS" panose="030F0702030302020204" pitchFamily="66" charset="0"/>
              </a:rPr>
              <a:t>1) </a:t>
            </a:r>
            <a:r>
              <a:rPr lang="es-ES" sz="2000" dirty="0">
                <a:latin typeface="Comic Sans MS" panose="030F0702030302020204" pitchFamily="66" charset="0"/>
              </a:rPr>
              <a:t>Sujungėme elektros grandinę su baterija ir lempute.</a:t>
            </a:r>
            <a:endParaRPr lang="lt-LT" sz="2000" dirty="0">
              <a:latin typeface="Comic Sans MS" panose="030F0702030302020204" pitchFamily="66" charset="0"/>
            </a:endParaRPr>
          </a:p>
          <a:p>
            <a:pPr marL="57150">
              <a:spcAft>
                <a:spcPts val="600"/>
              </a:spcAft>
            </a:pPr>
            <a:r>
              <a:rPr lang="lt-LT" sz="2000" dirty="0">
                <a:latin typeface="Comic Sans MS" panose="030F0702030302020204" pitchFamily="66" charset="0"/>
              </a:rPr>
              <a:t>2) Grandinėje palikome tarpą, kuriame įterpsime tiriamus objektus. </a:t>
            </a:r>
            <a:endParaRPr lang="en-US" sz="2000" dirty="0">
              <a:latin typeface="Comic Sans MS" panose="030F0702030302020204" pitchFamily="66" charset="0"/>
            </a:endParaRPr>
          </a:p>
          <a:p>
            <a:pPr marL="57150">
              <a:spcAft>
                <a:spcPts val="600"/>
              </a:spcAft>
            </a:pPr>
            <a:r>
              <a:rPr lang="lt-LT" sz="2000" dirty="0">
                <a:latin typeface="Comic Sans MS" panose="030F0702030302020204" pitchFamily="66" charset="0"/>
              </a:rPr>
              <a:t>3</a:t>
            </a:r>
            <a:r>
              <a:rPr lang="en-US" sz="2000" dirty="0">
                <a:latin typeface="Comic Sans MS" panose="030F0702030302020204" pitchFamily="66" charset="0"/>
              </a:rPr>
              <a:t>) </a:t>
            </a:r>
            <a:r>
              <a:rPr lang="en-US" sz="2000" dirty="0" err="1">
                <a:latin typeface="Comic Sans MS" panose="030F0702030302020204" pitchFamily="66" charset="0"/>
              </a:rPr>
              <a:t>Pakeitėme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tą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grandinės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dalį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vienu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iš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mūsų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turimų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daiktų</a:t>
            </a:r>
            <a:r>
              <a:rPr lang="en-US" sz="2000" dirty="0">
                <a:latin typeface="Comic Sans MS" panose="030F0702030302020204" pitchFamily="66" charset="0"/>
              </a:rPr>
              <a:t>.</a:t>
            </a:r>
          </a:p>
          <a:p>
            <a:pPr marL="57150">
              <a:spcAft>
                <a:spcPts val="600"/>
              </a:spcAft>
            </a:pPr>
            <a:r>
              <a:rPr lang="lt-LT" sz="2000" dirty="0">
                <a:latin typeface="Comic Sans MS" panose="030F0702030302020204" pitchFamily="66" charset="0"/>
              </a:rPr>
              <a:t>4</a:t>
            </a:r>
            <a:r>
              <a:rPr lang="en-US" sz="2000" dirty="0">
                <a:latin typeface="Comic Sans MS" panose="030F0702030302020204" pitchFamily="66" charset="0"/>
              </a:rPr>
              <a:t>) </a:t>
            </a:r>
            <a:r>
              <a:rPr lang="en-US" sz="2000" dirty="0" err="1">
                <a:latin typeface="Comic Sans MS" panose="030F0702030302020204" pitchFamily="66" charset="0"/>
              </a:rPr>
              <a:t>Stebėjome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ar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lemputė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švietė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ar</a:t>
            </a:r>
            <a:r>
              <a:rPr lang="en-US" sz="2000" dirty="0">
                <a:latin typeface="Comic Sans MS" panose="030F0702030302020204" pitchFamily="66" charset="0"/>
              </a:rPr>
              <a:t> ne. </a:t>
            </a:r>
          </a:p>
          <a:p>
            <a:pPr marL="57150">
              <a:spcAft>
                <a:spcPts val="600"/>
              </a:spcAft>
            </a:pPr>
            <a:r>
              <a:rPr lang="en-US" sz="2000" b="1" dirty="0" err="1">
                <a:latin typeface="Comic Sans MS" panose="030F0702030302020204" pitchFamily="66" charset="0"/>
              </a:rPr>
              <a:t>Išvados</a:t>
            </a:r>
            <a:r>
              <a:rPr lang="en-US" sz="2000" dirty="0">
                <a:latin typeface="Comic Sans MS" panose="030F0702030302020204" pitchFamily="66" charset="0"/>
              </a:rPr>
              <a:t>: </a:t>
            </a:r>
            <a:r>
              <a:rPr lang="en-US" sz="2000" dirty="0" err="1">
                <a:latin typeface="Comic Sans MS" panose="030F0702030302020204" pitchFamily="66" charset="0"/>
              </a:rPr>
              <a:t>Hipotezė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pasitvirtino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nes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lemputė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švietė</a:t>
            </a:r>
            <a:r>
              <a:rPr lang="en-US" sz="2000" dirty="0">
                <a:latin typeface="Comic Sans MS" panose="030F0702030302020204" pitchFamily="66" charset="0"/>
              </a:rPr>
              <a:t> tik </a:t>
            </a:r>
            <a:r>
              <a:rPr lang="en-US" sz="2000" dirty="0" err="1">
                <a:latin typeface="Comic Sans MS" panose="030F0702030302020204" pitchFamily="66" charset="0"/>
              </a:rPr>
              <a:t>tada</a:t>
            </a:r>
            <a:r>
              <a:rPr lang="en-US" sz="2000" dirty="0">
                <a:latin typeface="Comic Sans MS" panose="030F0702030302020204" pitchFamily="66" charset="0"/>
              </a:rPr>
              <a:t>, kai į </a:t>
            </a:r>
            <a:r>
              <a:rPr lang="en-US" sz="2000" dirty="0" err="1">
                <a:latin typeface="Comic Sans MS" panose="030F0702030302020204" pitchFamily="66" charset="0"/>
              </a:rPr>
              <a:t>grandinę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įjungėme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metalinius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daiktus</a:t>
            </a:r>
            <a:r>
              <a:rPr lang="en-US" sz="2000" dirty="0">
                <a:latin typeface="Comic Sans MS" panose="030F0702030302020204" pitchFamily="66" charset="0"/>
              </a:rPr>
              <a:t>: </a:t>
            </a:r>
            <a:r>
              <a:rPr lang="en-US" sz="2000" dirty="0" err="1">
                <a:latin typeface="Comic Sans MS" panose="030F0702030302020204" pitchFamily="66" charset="0"/>
              </a:rPr>
              <a:t>sąvaržėles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vielą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ir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metalinį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tušinuką</a:t>
            </a:r>
            <a:r>
              <a:rPr lang="en-US" sz="2000" dirty="0">
                <a:latin typeface="Comic Sans MS" panose="030F0702030302020204" pitchFamily="66" charset="0"/>
              </a:rPr>
              <a:t>. Kiti </a:t>
            </a:r>
            <a:r>
              <a:rPr lang="en-US" sz="2000" dirty="0" err="1">
                <a:latin typeface="Comic Sans MS" panose="030F0702030302020204" pitchFamily="66" charset="0"/>
              </a:rPr>
              <a:t>daiktai</a:t>
            </a:r>
            <a:r>
              <a:rPr lang="en-US" sz="2000" dirty="0">
                <a:latin typeface="Comic Sans MS" panose="030F0702030302020204" pitchFamily="66" charset="0"/>
              </a:rPr>
              <a:t> (</a:t>
            </a:r>
            <a:r>
              <a:rPr lang="en-US" sz="2000" dirty="0" err="1">
                <a:latin typeface="Comic Sans MS" panose="030F0702030302020204" pitchFamily="66" charset="0"/>
              </a:rPr>
              <a:t>trintukas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en-US" sz="2000" dirty="0" err="1">
                <a:latin typeface="Comic Sans MS" panose="030F0702030302020204" pitchFamily="66" charset="0"/>
              </a:rPr>
              <a:t>medinė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lazdelė</a:t>
            </a:r>
            <a:r>
              <a:rPr lang="en-US" sz="2000" dirty="0">
                <a:latin typeface="Comic Sans MS" panose="030F0702030302020204" pitchFamily="66" charset="0"/>
              </a:rPr>
              <a:t>, </a:t>
            </a:r>
            <a:r>
              <a:rPr lang="lt-LT" sz="2000" dirty="0">
                <a:latin typeface="Comic Sans MS" panose="030F0702030302020204" pitchFamily="66" charset="0"/>
              </a:rPr>
              <a:t>m</a:t>
            </a:r>
            <a:r>
              <a:rPr lang="pt-BR" sz="2000" dirty="0">
                <a:latin typeface="Comic Sans MS" panose="030F0702030302020204" pitchFamily="66" charset="0"/>
              </a:rPr>
              <a:t>edinis pieštuko korpusas elektros nepraleido</a:t>
            </a:r>
            <a:r>
              <a:rPr lang="en-US" sz="2000" dirty="0">
                <a:latin typeface="Comic Sans MS" panose="030F0702030302020204" pitchFamily="66" charset="0"/>
              </a:rPr>
              <a:t>) </a:t>
            </a:r>
            <a:r>
              <a:rPr lang="en-US" sz="2000" dirty="0" err="1">
                <a:latin typeface="Comic Sans MS" panose="030F0702030302020204" pitchFamily="66" charset="0"/>
              </a:rPr>
              <a:t>elektros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nepraleido</a:t>
            </a:r>
            <a:r>
              <a:rPr lang="en-US" sz="2000" dirty="0"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624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74000">
              <a:schemeClr val="bg2"/>
            </a:gs>
            <a:gs pos="100000">
              <a:schemeClr val="bg2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06D96-C8A2-BB08-0F39-03A1171C8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25" y="73958"/>
            <a:ext cx="11372266" cy="52154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lt-LT" sz="4000" kern="12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Tyrimo </a:t>
            </a:r>
            <a:r>
              <a:rPr lang="lt-LT" sz="40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r</a:t>
            </a:r>
            <a:r>
              <a:rPr lang="lt-LT" sz="4000" kern="1200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ezultatai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BBE636-9437-B04E-E87E-39B3A4CBEA0B}"/>
              </a:ext>
            </a:extLst>
          </p:cNvPr>
          <p:cNvSpPr txBox="1"/>
          <p:nvPr/>
        </p:nvSpPr>
        <p:spPr>
          <a:xfrm>
            <a:off x="5632461" y="292803"/>
            <a:ext cx="638671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/>
              <a:t> 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8DADD25-DED7-4972-964B-1DC7933C48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85" r="77053" b="50476"/>
          <a:stretch/>
        </p:blipFill>
        <p:spPr>
          <a:xfrm>
            <a:off x="136288" y="592886"/>
            <a:ext cx="2619044" cy="41664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B9D425ED-47E4-4823-B4EE-BCB9D6FB0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84" r="48208" b="50000"/>
          <a:stretch/>
        </p:blipFill>
        <p:spPr>
          <a:xfrm>
            <a:off x="4133341" y="592886"/>
            <a:ext cx="2927685" cy="28615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8EEFF4B-E595-4457-974C-D9EF2FB39E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88" r="27065" b="50000"/>
          <a:stretch/>
        </p:blipFill>
        <p:spPr>
          <a:xfrm>
            <a:off x="7141026" y="3703637"/>
            <a:ext cx="2176405" cy="29620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A58E7B31-D609-4E34-B8F3-2B65A11D10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625" r="5140" b="50000"/>
          <a:stretch/>
        </p:blipFill>
        <p:spPr>
          <a:xfrm>
            <a:off x="2874569" y="3703636"/>
            <a:ext cx="1690208" cy="29486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DD283FC7-D95A-46EA-AF7B-8AE2943088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2" t="49428" r="74591" b="571"/>
          <a:stretch/>
        </p:blipFill>
        <p:spPr>
          <a:xfrm>
            <a:off x="9598369" y="3703638"/>
            <a:ext cx="2420806" cy="29620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7B4F714D-DC74-4936-8B48-9EDFC24715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20" t="49429" r="52069" b="1188"/>
          <a:stretch/>
        </p:blipFill>
        <p:spPr>
          <a:xfrm>
            <a:off x="4757554" y="3703636"/>
            <a:ext cx="2102534" cy="29620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DC49179E-6C41-4712-9040-FD0B9036F0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74" t="49429" r="27587" b="572"/>
          <a:stretch/>
        </p:blipFill>
        <p:spPr>
          <a:xfrm>
            <a:off x="9704267" y="580164"/>
            <a:ext cx="1986295" cy="28615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9646B813-0391-47C8-BBC1-A66DBE9EAD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152" t="49429" r="3748" b="1863"/>
          <a:stretch/>
        </p:blipFill>
        <p:spPr>
          <a:xfrm>
            <a:off x="7351969" y="592886"/>
            <a:ext cx="2046439" cy="28361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0563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74000">
              <a:schemeClr val="bg2"/>
            </a:gs>
            <a:gs pos="100000">
              <a:schemeClr val="bg2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002F808-38C2-415F-B37F-7B28C69C7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Tyrimo rezultatai</a:t>
            </a:r>
          </a:p>
        </p:txBody>
      </p:sp>
      <p:graphicFrame>
        <p:nvGraphicFramePr>
          <p:cNvPr id="13" name="Google Shape;203;p22">
            <a:extLst>
              <a:ext uri="{FF2B5EF4-FFF2-40B4-BE49-F238E27FC236}">
                <a16:creationId xmlns:a16="http://schemas.microsoft.com/office/drawing/2014/main" id="{A8ACF19F-53E9-4881-849B-7D111E9137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2203518"/>
              </p:ext>
            </p:extLst>
          </p:nvPr>
        </p:nvGraphicFramePr>
        <p:xfrm>
          <a:off x="688885" y="1881187"/>
          <a:ext cx="10814230" cy="309562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802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 err="1">
                          <a:latin typeface="Comic Sans MS" panose="030F0702030302020204" pitchFamily="66" charset="0"/>
                          <a:sym typeface="Urbanist"/>
                        </a:rPr>
                        <a:t>Tiriamas</a:t>
                      </a:r>
                      <a:r>
                        <a:rPr lang="en-US" sz="1800" u="none" strike="noStrike" cap="none" dirty="0">
                          <a:latin typeface="Comic Sans MS" panose="030F0702030302020204" pitchFamily="66" charset="0"/>
                          <a:sym typeface="Urbanist"/>
                        </a:rPr>
                        <a:t> </a:t>
                      </a:r>
                      <a:r>
                        <a:rPr lang="en-US" sz="1800" u="none" strike="noStrike" cap="none" dirty="0" err="1">
                          <a:latin typeface="Comic Sans MS" panose="030F0702030302020204" pitchFamily="66" charset="0"/>
                          <a:sym typeface="Urbanist"/>
                        </a:rPr>
                        <a:t>daiktas</a:t>
                      </a:r>
                      <a:endParaRPr dirty="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 err="1">
                          <a:latin typeface="Comic Sans MS" panose="030F0702030302020204" pitchFamily="66" charset="0"/>
                          <a:sym typeface="Urbanist"/>
                        </a:rPr>
                        <a:t>Medžiaga</a:t>
                      </a:r>
                      <a:endParaRPr dirty="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Lemputė švietė?</a:t>
                      </a:r>
                      <a:endParaRPr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 err="1">
                          <a:latin typeface="Comic Sans MS" panose="030F0702030302020204" pitchFamily="66" charset="0"/>
                          <a:sym typeface="Urbanist"/>
                        </a:rPr>
                        <a:t>Išvada</a:t>
                      </a:r>
                      <a:endParaRPr dirty="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Sąvaržėlė / Viela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Comic Sans MS" panose="030F0702030302020204" pitchFamily="66" charset="0"/>
                          <a:sym typeface="Urbanist"/>
                        </a:rPr>
                        <a:t>Metalas</a:t>
                      </a:r>
                      <a:endParaRPr sz="2000" dirty="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Taip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Laidininkas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Trintukas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Comic Sans MS" panose="030F0702030302020204" pitchFamily="66" charset="0"/>
                          <a:sym typeface="Urbanist"/>
                        </a:rPr>
                        <a:t>Guma</a:t>
                      </a:r>
                      <a:endParaRPr sz="2000" dirty="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Ne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Izoliatorius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Medinė lazdelė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Medis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>
                          <a:latin typeface="Comic Sans MS" panose="030F0702030302020204" pitchFamily="66" charset="0"/>
                          <a:sym typeface="Urbanist"/>
                        </a:rPr>
                        <a:t>Ne</a:t>
                      </a:r>
                      <a:endParaRPr sz="2000" dirty="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Comic Sans MS" panose="030F0702030302020204" pitchFamily="66" charset="0"/>
                          <a:sym typeface="Urbanist"/>
                        </a:rPr>
                        <a:t>Izoliatorius</a:t>
                      </a:r>
                      <a:endParaRPr sz="2000" dirty="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Tušinukas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Metalas / Plastikas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omic Sans MS" panose="030F0702030302020204" pitchFamily="66" charset="0"/>
                          <a:sym typeface="Urbanist"/>
                        </a:rPr>
                        <a:t>Taip (metalinė dalis)</a:t>
                      </a:r>
                      <a:endParaRPr sz="200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 err="1">
                          <a:latin typeface="Comic Sans MS" panose="030F0702030302020204" pitchFamily="66" charset="0"/>
                          <a:sym typeface="Urbanist"/>
                        </a:rPr>
                        <a:t>Laidininkas</a:t>
                      </a:r>
                      <a:endParaRPr sz="2000" dirty="0">
                        <a:latin typeface="Comic Sans MS" panose="030F0702030302020204" pitchFamily="66" charset="0"/>
                      </a:endParaRPr>
                    </a:p>
                  </a:txBody>
                  <a:tcPr marL="63500" marR="63500" marT="25400" marB="2540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096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ight bulb on yellow background with sketched light beams and cord">
            <a:extLst>
              <a:ext uri="{FF2B5EF4-FFF2-40B4-BE49-F238E27FC236}">
                <a16:creationId xmlns:a16="http://schemas.microsoft.com/office/drawing/2014/main" id="{1004D17E-99AB-0092-A5EC-6E231230CA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 t="8536"/>
          <a:stretch>
            <a:fillRect/>
          </a:stretch>
        </p:blipFill>
        <p:spPr>
          <a:xfrm>
            <a:off x="20" y="-44848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491B76-BDCD-71BE-4A07-936EBE60B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5"/>
            <a:ext cx="3200400" cy="78517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Išvados</a:t>
            </a:r>
            <a:endParaRPr lang="en-US" dirty="0">
              <a:solidFill>
                <a:schemeClr val="accent3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A38E6-0897-D467-8117-C0099A56C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014" y="591344"/>
            <a:ext cx="7870196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04932B-EB41-F13A-9D27-C63DB44055BB}"/>
              </a:ext>
            </a:extLst>
          </p:cNvPr>
          <p:cNvSpPr txBox="1"/>
          <p:nvPr/>
        </p:nvSpPr>
        <p:spPr>
          <a:xfrm>
            <a:off x="352568" y="2483906"/>
            <a:ext cx="11404642" cy="18004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800" b="1" dirty="0">
                <a:latin typeface="Comic Sans MS" panose="030F0702030302020204" pitchFamily="66" charset="0"/>
              </a:rPr>
              <a:t>Daiktai skirstomi į dvi grupes:</a:t>
            </a:r>
            <a:r>
              <a:rPr lang="lt-LT" sz="2800" dirty="0">
                <a:latin typeface="Comic Sans MS" panose="030F0702030302020204" pitchFamily="66" charset="0"/>
              </a:rPr>
              <a:t> Atlikus tyrimą paaiškėjo, kad medžiagos pagal jų gebėjimą praleisti elektrą pasiskirstė į dvi aiškias grupes: </a:t>
            </a:r>
            <a:r>
              <a:rPr lang="lt-LT" sz="2800" b="1" dirty="0">
                <a:latin typeface="Comic Sans MS" panose="030F0702030302020204" pitchFamily="66" charset="0"/>
              </a:rPr>
              <a:t>laidininkus</a:t>
            </a:r>
            <a:r>
              <a:rPr lang="lt-LT" sz="2800" dirty="0">
                <a:latin typeface="Comic Sans MS" panose="030F0702030302020204" pitchFamily="66" charset="0"/>
              </a:rPr>
              <a:t>  ir </a:t>
            </a:r>
            <a:r>
              <a:rPr lang="lt-LT" sz="2800" b="1" dirty="0">
                <a:latin typeface="Comic Sans MS" panose="030F0702030302020204" pitchFamily="66" charset="0"/>
              </a:rPr>
              <a:t>izoliatorius.</a:t>
            </a:r>
            <a:endParaRPr lang="lt-LT" sz="2800" dirty="0">
              <a:latin typeface="Comic Sans MS" panose="030F0702030302020204" pitchFamily="66" charset="0"/>
            </a:endParaRPr>
          </a:p>
          <a:p>
            <a:pPr algn="l"/>
            <a:endParaRPr lang="en-US" sz="2700" dirty="0"/>
          </a:p>
        </p:txBody>
      </p:sp>
      <p:sp>
        <p:nvSpPr>
          <p:cNvPr id="6" name="Stačiakampis 5">
            <a:extLst>
              <a:ext uri="{FF2B5EF4-FFF2-40B4-BE49-F238E27FC236}">
                <a16:creationId xmlns:a16="http://schemas.microsoft.com/office/drawing/2014/main" id="{809A252F-8F8B-4904-B90A-D7559007505D}"/>
              </a:ext>
            </a:extLst>
          </p:cNvPr>
          <p:cNvSpPr/>
          <p:nvPr/>
        </p:nvSpPr>
        <p:spPr>
          <a:xfrm>
            <a:off x="350425" y="4875743"/>
            <a:ext cx="116449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>
                <a:latin typeface="Comic Sans MS" panose="030F0702030302020204" pitchFamily="66" charset="0"/>
              </a:rPr>
              <a:t>Taigi, dabar mes jau žinome: kai kitą kartą imsite į rankas daiktą, paklauskite savęs – ar jis įjungs žalią, ar raudoną šviesą elektros srovei? Mes savo eksperimentu įrodėme, kad fizika nėra tik knygose, ji valdo visą eismą aplink mus!</a:t>
            </a:r>
          </a:p>
        </p:txBody>
      </p:sp>
    </p:spTree>
    <p:extLst>
      <p:ext uri="{BB962C8B-B14F-4D97-AF65-F5344CB8AC3E}">
        <p14:creationId xmlns:p14="http://schemas.microsoft.com/office/powerpoint/2010/main" val="34829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C32DC77-2FBE-41BE-BDB4-11A5242F7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81" y="18256"/>
            <a:ext cx="10515600" cy="719164"/>
          </a:xfrm>
        </p:spPr>
        <p:txBody>
          <a:bodyPr/>
          <a:lstStyle/>
          <a:p>
            <a:r>
              <a:rPr lang="lt-LT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Pasitikrinkime!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F810089-E2DF-4D57-82B6-7826727B5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251" y="491613"/>
            <a:ext cx="11724968" cy="6348131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lt-LT" sz="2900" b="1" dirty="0">
                <a:latin typeface="Comic Sans MS" panose="030F0702030302020204" pitchFamily="66" charset="0"/>
              </a:rPr>
              <a:t>1. Kuri savybė geriausiai apibūdina medžiagą, vadinamą laidininku?</a:t>
            </a:r>
            <a:endParaRPr lang="lt-LT" sz="2900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A) Ji visada yra metalinė ir blizga.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B) Ji visiškai neleidžia elektronams judėti iš vieno taško į kitą.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C) Ji turi daug laisvųjų krūvininkų (dažniausiai elektronų), kurie gali laisvai judėti.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D) Ji pritraukia visus aplinkinius elektros krūvius.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sz="2900" b="1" dirty="0">
                <a:latin typeface="Comic Sans MS" panose="030F0702030302020204" pitchFamily="66" charset="0"/>
              </a:rPr>
              <a:t>2. Kodėl izoliatoriai (dielektrikai) nepraleidžia elektros srovės?</a:t>
            </a:r>
            <a:endParaRPr lang="lt-LT" sz="2900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A) Jų paviršius yra per šiurkštus elektronams judėti.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B) Jų elektronai yra stipriai susieti su atomais ir negali laisvai judėti.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C) Jie neturi jokių elektronų savo sudėtyje.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D) Jie per greitai įkaista veikiant elektrai.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sz="2900" b="1" dirty="0">
                <a:latin typeface="Comic Sans MS" panose="030F0702030302020204" pitchFamily="66" charset="0"/>
              </a:rPr>
              <a:t>3. Kuo skiriasi elektronų judėjimas laidininkuose ir izoliatoriuose, kai juos veikia išorinis elektrinis laukas?</a:t>
            </a:r>
            <a:endParaRPr lang="lt-LT" sz="2900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A) Laidininkuose elektronai juda kryptingai, o izoliatoriuose jie lieka prie savo atomų.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B) Laidininkuose elektronai stovi vietoje, o izoliatoriuose juda ratu.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C) Skirtumo nėra, abi medžiagos praleidžia srovę vienodai.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sz="2900" dirty="0">
                <a:latin typeface="Comic Sans MS" panose="030F0702030302020204" pitchFamily="66" charset="0"/>
              </a:rPr>
              <a:t>D) Izoliatoriuose elektronai juda greičiau nei laidininkuose.</a:t>
            </a:r>
          </a:p>
          <a:p>
            <a:pPr marL="0" indent="0">
              <a:lnSpc>
                <a:spcPct val="120000"/>
              </a:lnSpc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7469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F3A399E-7BED-480E-9721-E3BD4FF53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593" y="232799"/>
            <a:ext cx="11806084" cy="651213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lt-LT" b="1" dirty="0">
                <a:latin typeface="Comic Sans MS" panose="030F0702030302020204" pitchFamily="66" charset="0"/>
              </a:rPr>
              <a:t>4. Kodėl metalai (pavyzdžiui, varis ar aliuminis) yra laikomi labai gerais laidininkais?</a:t>
            </a:r>
            <a:endParaRPr lang="lt-LT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A) Nes jie yra kietos ir sunkios medžiagos.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B) Nes jie visada būna šaltesni už aplinką.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C) Nes jie turi daug laisvųjų elektronų.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D) Nes jų atomai yra didžiausi iš visų elementų.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b="1" dirty="0">
                <a:latin typeface="Comic Sans MS" panose="030F0702030302020204" pitchFamily="66" charset="0"/>
              </a:rPr>
              <a:t>5. Kuris daiktas (medžiaga) geriausiai apsaugotų žmogų nuo elektros srovės poveikio?</a:t>
            </a:r>
            <a:endParaRPr lang="lt-LT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A) Metalinis strypas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B) Guma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C) Varinė viela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D) Drėgnas medis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lt-LT" b="1" dirty="0">
                <a:latin typeface="Comic Sans MS" panose="030F0702030302020204" pitchFamily="66" charset="0"/>
              </a:rPr>
              <a:t>6. Kas iš esmės lemia, ar medžiaga bus klasifikuojama kaip laidininkas, ar kaip izoliatorius?</a:t>
            </a:r>
            <a:endParaRPr lang="lt-LT" dirty="0">
              <a:latin typeface="Comic Sans MS" panose="030F0702030302020204" pitchFamily="66" charset="0"/>
            </a:endParaRP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A) Medžiagos spalva ir skaidrumas.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B) Objekto forma (ar tai rutulys, ar viela).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C) Elektronų judėjimo laisvumas medžiagos viduje.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lt-LT" dirty="0">
                <a:latin typeface="Comic Sans MS" panose="030F0702030302020204" pitchFamily="66" charset="0"/>
              </a:rPr>
              <a:t>D) Medžiagos tankis ir kaina.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5994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9628CE0-DD63-41AA-B11F-DA0FE9B39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142"/>
            <a:ext cx="11058832" cy="663185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lt-LT" b="1" dirty="0">
                <a:latin typeface="Comic Sans MS" panose="030F0702030302020204" pitchFamily="66" charset="0"/>
              </a:rPr>
              <a:t>7. Kuri iš šių medžiagų NĖRA priskiriama prie laidininkų?</a:t>
            </a:r>
            <a:endParaRPr lang="lt-LT" dirty="0">
              <a:latin typeface="Comic Sans MS" panose="030F0702030302020204" pitchFamily="66" charset="0"/>
            </a:endParaRP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A) Silicio dioksidas (stiklas)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B) Drėgnas oras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C) Žmogaus kūnas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D) Sidabras</a:t>
            </a:r>
          </a:p>
          <a:p>
            <a:pPr marL="0" indent="0">
              <a:buNone/>
            </a:pPr>
            <a:r>
              <a:rPr lang="lt-LT" b="1" dirty="0">
                <a:latin typeface="Comic Sans MS" panose="030F0702030302020204" pitchFamily="66" charset="0"/>
              </a:rPr>
              <a:t>8. Kas nutiks į elektros grandinę (tarp baterijos ir lemputės) įterpus grafito (pieštuko šerdį)?</a:t>
            </a:r>
            <a:endParaRPr lang="lt-LT" dirty="0">
              <a:latin typeface="Comic Sans MS" panose="030F0702030302020204" pitchFamily="66" charset="0"/>
            </a:endParaRP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A) Lemputė neužsidegs, nes grafitas yra nemetalas.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B) Lemputė užsidegs, nes grafitas yra laidininkas.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C) Įvyks sprogimas.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D) Lemputė užsidegs tik tada, kai grafitas sušlaps.</a:t>
            </a:r>
          </a:p>
          <a:p>
            <a:pPr marL="0" indent="0">
              <a:buNone/>
            </a:pPr>
            <a:r>
              <a:rPr lang="lt-LT" b="1" dirty="0">
                <a:latin typeface="Comic Sans MS" panose="030F0702030302020204" pitchFamily="66" charset="0"/>
              </a:rPr>
              <a:t>9. Kodėl aukštos įtampos laidai ant stulpų tvirtinami prie keraminių arba stiklinių laikiklių?</a:t>
            </a:r>
            <a:endParaRPr lang="lt-LT" dirty="0">
              <a:latin typeface="Comic Sans MS" panose="030F0702030302020204" pitchFamily="66" charset="0"/>
            </a:endParaRP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A) Kad paukščiai negalėtų nutūpti ant laidų.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B) Kad elektros srovė nenutekėtų į metalinį stulpą ir žemę.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C) Kad laidai geriau aušintųsi vėjyje.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D) Kad apsaugotų laidus nuo rūdijimo.</a:t>
            </a:r>
          </a:p>
          <a:p>
            <a:pPr marL="0" indent="0">
              <a:buNone/>
            </a:pPr>
            <a:r>
              <a:rPr lang="lt-LT" b="1" dirty="0">
                <a:latin typeface="Comic Sans MS" panose="030F0702030302020204" pitchFamily="66" charset="0"/>
              </a:rPr>
              <a:t>10. Ar distiliuotas vanduo yra geras laidininkas?</a:t>
            </a:r>
            <a:endParaRPr lang="lt-LT" dirty="0">
              <a:latin typeface="Comic Sans MS" panose="030F0702030302020204" pitchFamily="66" charset="0"/>
            </a:endParaRP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A) Taip, nes vanduo visada praleidžia elektrą.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B) Ne, nes grynas vanduo be jokių priemaišų (jonų) yra izoliatorius.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C) Taip, nes jame daug laisvųjų elektronų.</a:t>
            </a:r>
          </a:p>
          <a:p>
            <a:pPr marL="0" lvl="0" indent="0">
              <a:buNone/>
            </a:pPr>
            <a:r>
              <a:rPr lang="lt-LT" dirty="0">
                <a:latin typeface="Comic Sans MS" panose="030F0702030302020204" pitchFamily="66" charset="0"/>
              </a:rPr>
              <a:t>D) Taip, bet tik jei jame ištirpinta druskos.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540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4FE9E73-5348-4E2D-9677-ECDC9D83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solidFill>
                  <a:schemeClr val="accent3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Atsakymai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F880593-A361-4B50-A705-175F74DC1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lt-LT" dirty="0"/>
              <a:t>C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B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A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C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B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C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A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B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B</a:t>
            </a:r>
          </a:p>
          <a:p>
            <a:pPr marL="514350" lvl="0" indent="-514350">
              <a:buFont typeface="+mj-lt"/>
              <a:buAutoNum type="arabicPeriod"/>
            </a:pPr>
            <a:r>
              <a:rPr lang="lt-LT" dirty="0"/>
              <a:t>B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1597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3873DB-C276-580D-1BC0-5131F26B83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5000"/>
          </a:blip>
          <a:srcRect b="15730"/>
          <a:stretch>
            <a:fillRect/>
          </a:stretch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65E475-3BEE-449C-1B43-B67A66C4F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Informacijos šaltiniai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6062F-718C-AC10-2A1B-1BDB98708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>
                <a:solidFill>
                  <a:srgbClr val="FFFFFF"/>
                </a:solidFill>
              </a:rPr>
              <a:t>Fizikos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vadovėlis</a:t>
            </a:r>
            <a:r>
              <a:rPr lang="en-US" sz="3600" dirty="0">
                <a:solidFill>
                  <a:srgbClr val="FFFFFF"/>
                </a:solidFill>
              </a:rPr>
              <a:t> </a:t>
            </a:r>
            <a:r>
              <a:rPr lang="en-US" sz="3600" dirty="0" err="1">
                <a:solidFill>
                  <a:srgbClr val="FFFFFF"/>
                </a:solidFill>
              </a:rPr>
              <a:t>Spektras</a:t>
            </a:r>
            <a:r>
              <a:rPr lang="en-US" sz="3600" dirty="0">
                <a:solidFill>
                  <a:srgbClr val="FFFFFF"/>
                </a:solidFill>
              </a:rPr>
              <a:t> 1 </a:t>
            </a:r>
            <a:r>
              <a:rPr lang="en-US" sz="3600" dirty="0" err="1">
                <a:solidFill>
                  <a:srgbClr val="FFFFFF"/>
                </a:solidFill>
              </a:rPr>
              <a:t>dalis</a:t>
            </a:r>
            <a:endParaRPr lang="en-US" sz="3600" dirty="0">
              <a:solidFill>
                <a:srgbClr val="FFFFFF"/>
              </a:solidFill>
            </a:endParaRPr>
          </a:p>
          <a:p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Wikipedia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(</a:t>
            </a:r>
            <a:r>
              <a:rPr lang="en-US" sz="36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Laidininkai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)</a:t>
            </a:r>
          </a:p>
          <a:p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Wikipedia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(</a:t>
            </a:r>
            <a:r>
              <a:rPr lang="en-US" sz="36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Izoliatoriai</a:t>
            </a:r>
            <a:r>
              <a:rPr lang="en-US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91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1112</Words>
  <Application>Microsoft Office PowerPoint</Application>
  <PresentationFormat>Plačiaekranė</PresentationFormat>
  <Paragraphs>122</Paragraphs>
  <Slides>13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Comic Sans MS</vt:lpstr>
      <vt:lpstr>Cooper Black</vt:lpstr>
      <vt:lpstr>Urbanist</vt:lpstr>
      <vt:lpstr>Office tema</vt:lpstr>
      <vt:lpstr>Kas praleis, o kas sustabdys?</vt:lpstr>
      <vt:lpstr>„Gamtos eismo taisyklės: kas valdo srautą?“</vt:lpstr>
      <vt:lpstr>Kas yra laidininkas?</vt:lpstr>
      <vt:lpstr>Kas yra izoliatorius?</vt:lpstr>
      <vt:lpstr>Atlikime tyrimą ir patikrinkime </vt:lpstr>
      <vt:lpstr>Tyrimo rezultatai</vt:lpstr>
      <vt:lpstr>Tyrimo rezultatai</vt:lpstr>
      <vt:lpstr>Išvados</vt:lpstr>
      <vt:lpstr>Pasitikrinkime!</vt:lpstr>
      <vt:lpstr>„PowerPoint“ pateiktis</vt:lpstr>
      <vt:lpstr>„PowerPoint“ pateiktis</vt:lpstr>
      <vt:lpstr>Atsakymai</vt:lpstr>
      <vt:lpstr>Informacijos šaltiniai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 praleis, o kas sustabdys?</dc:title>
  <dc:creator>Kristina Kristina</dc:creator>
  <cp:lastModifiedBy>Kristina Kristina</cp:lastModifiedBy>
  <cp:revision>239</cp:revision>
  <dcterms:created xsi:type="dcterms:W3CDTF">2026-04-15T15:46:02Z</dcterms:created>
  <dcterms:modified xsi:type="dcterms:W3CDTF">2026-05-11T04:17:51Z</dcterms:modified>
</cp:coreProperties>
</file>