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8229600" cx="14630400"/>
  <p:notesSz cx="8229600" cy="14630400"/>
  <p:embeddedFontLst>
    <p:embeddedFont>
      <p:font typeface="Montserrat"/>
      <p:regular r:id="rId31"/>
      <p:bold r:id="rId32"/>
      <p:italic r:id="rId33"/>
      <p:boldItalic r:id="rId34"/>
    </p:embeddedFont>
    <p:embeddedFont>
      <p:font typeface="Heebo Light"/>
      <p:regular r:id="rId35"/>
      <p:bold r:id="rId36"/>
    </p:embeddedFont>
    <p:embeddedFont>
      <p:font typeface="Montserrat Ligh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1" roundtripDataSignature="AMtx7mi/ltu8Ygvzrz1wgMn2/AQSluLq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Light-boldItalic.fntdata"/><Relationship Id="rId20" Type="http://schemas.openxmlformats.org/officeDocument/2006/relationships/slide" Target="slides/slide16.xml"/><Relationship Id="rId41" Type="http://customschemas.google.com/relationships/presentationmetadata" Target="meta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6.xml"/><Relationship Id="rId32" Type="http://schemas.openxmlformats.org/officeDocument/2006/relationships/font" Target="fonts/Montserrat-bold.fntdata"/><Relationship Id="rId13" Type="http://schemas.openxmlformats.org/officeDocument/2006/relationships/slide" Target="slides/slide9.xml"/><Relationship Id="rId35" Type="http://schemas.openxmlformats.org/officeDocument/2006/relationships/font" Target="fonts/HeeboLight-regular.fntdata"/><Relationship Id="rId12" Type="http://schemas.openxmlformats.org/officeDocument/2006/relationships/slide" Target="slides/slide8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1.xml"/><Relationship Id="rId37" Type="http://schemas.openxmlformats.org/officeDocument/2006/relationships/font" Target="fonts/MontserratLight-regular.fntdata"/><Relationship Id="rId14" Type="http://schemas.openxmlformats.org/officeDocument/2006/relationships/slide" Target="slides/slide10.xml"/><Relationship Id="rId36" Type="http://schemas.openxmlformats.org/officeDocument/2006/relationships/font" Target="fonts/HeeboLight-bold.fntdata"/><Relationship Id="rId17" Type="http://schemas.openxmlformats.org/officeDocument/2006/relationships/slide" Target="slides/slide13.xml"/><Relationship Id="rId39" Type="http://schemas.openxmlformats.org/officeDocument/2006/relationships/font" Target="fonts/MontserratLight-italic.fntdata"/><Relationship Id="rId16" Type="http://schemas.openxmlformats.org/officeDocument/2006/relationships/slide" Target="slides/slide12.xml"/><Relationship Id="rId38" Type="http://schemas.openxmlformats.org/officeDocument/2006/relationships/font" Target="fonts/MontserratLight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ab283b014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9ab283b014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9ab283b014_0_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9ab283b01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9ab283b01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9ab283b01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9ab283b014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9ab283b014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9ab283b014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ab283b014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9ab283b014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9ab283b014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9ab283b014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9ab283b014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9ab283b014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ab283b014_0_8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ab283b014_0_8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9ab283b014_0_8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9ab283b014_0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9ab283b014_0_1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9ab283b014_0_10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9ab283b014_0_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9ab283b014_0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9ab283b014_0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ab283b014_0_1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9ab283b014_0_1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39ab283b014_0_1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9ab283b014_0_1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9ab283b014_0_1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9ab283b014_0_1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9ab283b014_0_1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9ab283b014_0_1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9ab283b014_0_1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ab283b014_0_1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9ab283b014_0_1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9ab283b014_0_1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ab283b014_0_1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9ab283b014_0_1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39ab283b014_0_1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9ab283b014_0_1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9ab283b014_0_1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g39ab283b014_0_17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9ab283b014_0_1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9ab283b014_0_1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9ab283b014_0_1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9ab283b014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9ab283b014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39ab283b014_0_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hyperlink" Target="https://gamma.app/?utm_source=made-with-gamma" TargetMode="External"/><Relationship Id="rId4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" name="Google Shape;11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3" name="Google Shape;13;p12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" name="Google Shape;1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" name="Google Shape;17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" name="Google Shape;1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" name="Google Shape;21;p14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" name="Google Shape;2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" name="Google Shape;25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" name="Google Shape;27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9" name="Google Shape;29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1" name="Google Shape;3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1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5" name="Google Shape;3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8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" name="Google Shape;37;p1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39" name="Google Shape;3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19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1" name="Google Shape;41;p1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3" name="Google Shape;43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5" name="Google Shape;45;p2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7" name="Google Shape;4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490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9" name="Google Shape;49;p2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30.png"/><Relationship Id="rId5" Type="http://schemas.openxmlformats.org/officeDocument/2006/relationships/image" Target="../media/image28.png"/><Relationship Id="rId6" Type="http://schemas.openxmlformats.org/officeDocument/2006/relationships/image" Target="../media/image5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8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Relationship Id="rId4" Type="http://schemas.openxmlformats.org/officeDocument/2006/relationships/image" Target="../media/image3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7.png"/><Relationship Id="rId4" Type="http://schemas.openxmlformats.org/officeDocument/2006/relationships/image" Target="../media/image39.png"/><Relationship Id="rId5" Type="http://schemas.openxmlformats.org/officeDocument/2006/relationships/image" Target="../media/image6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png"/><Relationship Id="rId4" Type="http://schemas.openxmlformats.org/officeDocument/2006/relationships/image" Target="../media/image47.png"/><Relationship Id="rId5" Type="http://schemas.openxmlformats.org/officeDocument/2006/relationships/image" Target="../media/image50.png"/><Relationship Id="rId6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56" name="Google Shape;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/>
          <p:nvPr/>
        </p:nvSpPr>
        <p:spPr>
          <a:xfrm>
            <a:off x="6280190" y="3054429"/>
            <a:ext cx="7556421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450"/>
              <a:buFont typeface="Montserrat"/>
              <a:buNone/>
            </a:pPr>
            <a:r>
              <a:rPr b="0" i="0" lang="en-US" sz="4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sklidimas, atspindys ir lūžis</a:t>
            </a:r>
            <a:endParaRPr b="0" i="0" sz="4450" u="none" cap="none" strike="noStrike"/>
          </a:p>
        </p:txBody>
      </p:sp>
      <p:sp>
        <p:nvSpPr>
          <p:cNvPr id="58" name="Google Shape;58;p1"/>
          <p:cNvSpPr/>
          <p:nvPr/>
        </p:nvSpPr>
        <p:spPr>
          <a:xfrm>
            <a:off x="6280200" y="4812152"/>
            <a:ext cx="7556400" cy="1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lang="en-US" sz="1750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Darbą atliko: mokiniai R.K. ir U.J.</a:t>
            </a:r>
            <a:endParaRPr sz="1750">
              <a:solidFill>
                <a:srgbClr val="DCD7E5"/>
              </a:solidFill>
              <a:latin typeface="Heebo Light"/>
              <a:ea typeface="Heebo Light"/>
              <a:cs typeface="Heebo Light"/>
              <a:sym typeface="Heebo Light"/>
            </a:endParaRPr>
          </a:p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lang="en-US" sz="1750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mokytoja D.K.</a:t>
            </a:r>
            <a:endParaRPr sz="1750">
              <a:solidFill>
                <a:srgbClr val="DCD7E5"/>
              </a:solidFill>
              <a:latin typeface="Heebo Light"/>
              <a:ea typeface="Heebo Light"/>
              <a:cs typeface="Heebo Light"/>
              <a:sym typeface="Heebo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/>
          <p:nvPr/>
        </p:nvSpPr>
        <p:spPr>
          <a:xfrm>
            <a:off x="793790" y="987981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450"/>
              <a:buFont typeface="Montserrat"/>
              <a:buNone/>
            </a:pPr>
            <a:r>
              <a:rPr b="0" i="0" lang="en-US" sz="4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Kas yra šviesa?</a:t>
            </a:r>
            <a:endParaRPr b="0" i="0" sz="4450" u="none" cap="none" strike="noStrike"/>
          </a:p>
        </p:txBody>
      </p:sp>
      <p:pic>
        <p:nvPicPr>
          <p:cNvPr descr="preencoded.png" id="65" name="Google Shape;6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790" y="2292072"/>
            <a:ext cx="8284131" cy="469427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2"/>
          <p:cNvSpPr/>
          <p:nvPr/>
        </p:nvSpPr>
        <p:spPr>
          <a:xfrm>
            <a:off x="9638943" y="2607945"/>
            <a:ext cx="3573304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Elektromagnetinė banga</a:t>
            </a:r>
            <a:endParaRPr b="0" i="0" sz="2200" u="none" cap="none" strike="noStrike"/>
          </a:p>
        </p:txBody>
      </p:sp>
      <p:sp>
        <p:nvSpPr>
          <p:cNvPr id="67" name="Google Shape;67;p2"/>
          <p:cNvSpPr/>
          <p:nvPr/>
        </p:nvSpPr>
        <p:spPr>
          <a:xfrm>
            <a:off x="9638943" y="3189089"/>
            <a:ext cx="4205168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yra nematoma elektromagnetinių bangų sritis, kuri sklinda erdvėje ir suteikia mums regėjimo pojūtį.</a:t>
            </a:r>
            <a:endParaRPr b="0" i="0" sz="1750" u="none" cap="none" strike="noStrike"/>
          </a:p>
        </p:txBody>
      </p:sp>
      <p:sp>
        <p:nvSpPr>
          <p:cNvPr id="68" name="Google Shape;68;p2"/>
          <p:cNvSpPr/>
          <p:nvPr/>
        </p:nvSpPr>
        <p:spPr>
          <a:xfrm>
            <a:off x="9638943" y="4481870"/>
            <a:ext cx="4205168" cy="23360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Char char="•"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Sklinda tiesiomis linijomis vienalytėje terpėje</a:t>
            </a:r>
            <a:endParaRPr b="0" i="0" sz="1750" u="none" cap="none" strike="noStrike"/>
          </a:p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Char char="•"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Didžiausias greitis vakuume – apie 300 000 km/s</a:t>
            </a:r>
            <a:endParaRPr b="0" i="0" sz="1750" u="none" cap="none" strike="noStrike"/>
          </a:p>
          <a:p>
            <a:pPr indent="-342900" lvl="0" marL="34290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Char char="•"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Matomas spindulys yra šviesos spindulys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74" name="Google Shape;7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"/>
          <p:cNvSpPr/>
          <p:nvPr/>
        </p:nvSpPr>
        <p:spPr>
          <a:xfrm>
            <a:off x="793790" y="884515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450"/>
              <a:buFont typeface="Montserrat"/>
              <a:buNone/>
            </a:pPr>
            <a:r>
              <a:rPr b="0" i="0" lang="en-US" sz="4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sklidimas</a:t>
            </a:r>
            <a:endParaRPr b="0" i="0" sz="4450" u="none" cap="none" strike="noStrike"/>
          </a:p>
        </p:txBody>
      </p:sp>
      <p:sp>
        <p:nvSpPr>
          <p:cNvPr id="76" name="Google Shape;76;p3"/>
          <p:cNvSpPr/>
          <p:nvPr/>
        </p:nvSpPr>
        <p:spPr>
          <a:xfrm>
            <a:off x="793790" y="1933456"/>
            <a:ext cx="3664744" cy="2955250"/>
          </a:xfrm>
          <a:prstGeom prst="roundRect">
            <a:avLst>
              <a:gd fmla="val 3224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77" name="Google Shape;7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8224" y="2167890"/>
            <a:ext cx="680442" cy="6804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78" name="Google Shape;7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5390" y="2354937"/>
            <a:ext cx="306110" cy="30611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"/>
          <p:cNvSpPr/>
          <p:nvPr/>
        </p:nvSpPr>
        <p:spPr>
          <a:xfrm>
            <a:off x="1028224" y="3075146"/>
            <a:ext cx="288762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Tiesioginis sklidimas</a:t>
            </a:r>
            <a:endParaRPr b="0" i="0" sz="2200" u="none" cap="none" strike="noStrike"/>
          </a:p>
        </p:txBody>
      </p:sp>
      <p:sp>
        <p:nvSpPr>
          <p:cNvPr id="80" name="Google Shape;80;p3"/>
          <p:cNvSpPr/>
          <p:nvPr/>
        </p:nvSpPr>
        <p:spPr>
          <a:xfrm>
            <a:off x="1028224" y="3565565"/>
            <a:ext cx="3195876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sklinda tiesiomis linijomis, kol nesusiduria su kliūtimi arba terpės pokyčiu.</a:t>
            </a:r>
            <a:endParaRPr b="0" i="0" sz="1750" u="none" cap="none" strike="noStrike"/>
          </a:p>
        </p:txBody>
      </p:sp>
      <p:sp>
        <p:nvSpPr>
          <p:cNvPr id="81" name="Google Shape;81;p3"/>
          <p:cNvSpPr/>
          <p:nvPr/>
        </p:nvSpPr>
        <p:spPr>
          <a:xfrm>
            <a:off x="4685348" y="1933456"/>
            <a:ext cx="3664863" cy="2955250"/>
          </a:xfrm>
          <a:prstGeom prst="roundRect">
            <a:avLst>
              <a:gd fmla="val 3224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2" name="Google Shape;8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19782" y="2167890"/>
            <a:ext cx="680442" cy="6804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3" name="Google Shape;8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06948" y="2354937"/>
            <a:ext cx="306110" cy="30611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"/>
          <p:cNvSpPr/>
          <p:nvPr/>
        </p:nvSpPr>
        <p:spPr>
          <a:xfrm>
            <a:off x="4919782" y="3075146"/>
            <a:ext cx="2846189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Šešėlių susidarymas</a:t>
            </a:r>
            <a:endParaRPr b="0" i="0" sz="2200" u="none" cap="none" strike="noStrike"/>
          </a:p>
        </p:txBody>
      </p:sp>
      <p:sp>
        <p:nvSpPr>
          <p:cNvPr id="85" name="Google Shape;85;p3"/>
          <p:cNvSpPr/>
          <p:nvPr/>
        </p:nvSpPr>
        <p:spPr>
          <a:xfrm>
            <a:off x="4919782" y="3565565"/>
            <a:ext cx="319599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Kai šviesą užstoja objektas, susidaro šešėlis dėl tiesioginio šviesos sklidimo.</a:t>
            </a:r>
            <a:endParaRPr b="0" i="0" sz="1750" u="none" cap="none" strike="noStrike"/>
          </a:p>
        </p:txBody>
      </p:sp>
      <p:sp>
        <p:nvSpPr>
          <p:cNvPr id="86" name="Google Shape;86;p3"/>
          <p:cNvSpPr/>
          <p:nvPr/>
        </p:nvSpPr>
        <p:spPr>
          <a:xfrm>
            <a:off x="793790" y="5115520"/>
            <a:ext cx="7556421" cy="2229445"/>
          </a:xfrm>
          <a:prstGeom prst="roundRect">
            <a:avLst>
              <a:gd fmla="val 4273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87" name="Google Shape;87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28224" y="5349954"/>
            <a:ext cx="680442" cy="6804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88" name="Google Shape;8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5390" y="5537002"/>
            <a:ext cx="306110" cy="30611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"/>
          <p:cNvSpPr/>
          <p:nvPr/>
        </p:nvSpPr>
        <p:spPr>
          <a:xfrm>
            <a:off x="1028224" y="625721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Saulės spinduliai</a:t>
            </a:r>
            <a:endParaRPr b="0" i="0" sz="2200" u="none" cap="none" strike="noStrike"/>
          </a:p>
        </p:txBody>
      </p:sp>
      <p:sp>
        <p:nvSpPr>
          <p:cNvPr id="90" name="Google Shape;90;p3"/>
          <p:cNvSpPr/>
          <p:nvPr/>
        </p:nvSpPr>
        <p:spPr>
          <a:xfrm>
            <a:off x="1028224" y="6747629"/>
            <a:ext cx="7087553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Spinduliai pro langą rodo šviesos kryptį ir tiesioginį sklidimą.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/>
          <p:nvPr/>
        </p:nvSpPr>
        <p:spPr>
          <a:xfrm>
            <a:off x="1323737" y="552450"/>
            <a:ext cx="4341614" cy="5426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3400"/>
              <a:buFont typeface="Montserrat"/>
              <a:buNone/>
            </a:pPr>
            <a:r>
              <a:rPr b="0" i="0" lang="en-US" sz="34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atspindys</a:t>
            </a:r>
            <a:endParaRPr b="0" i="0" sz="3400" u="none" cap="none" strike="noStrike"/>
          </a:p>
        </p:txBody>
      </p:sp>
      <p:sp>
        <p:nvSpPr>
          <p:cNvPr id="97" name="Google Shape;97;p4"/>
          <p:cNvSpPr/>
          <p:nvPr/>
        </p:nvSpPr>
        <p:spPr>
          <a:xfrm>
            <a:off x="1323737" y="1427440"/>
            <a:ext cx="2170748" cy="271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Atspindžio dėsnis</a:t>
            </a:r>
            <a:endParaRPr b="0" i="0" sz="1700" u="none" cap="none" strike="noStrike"/>
          </a:p>
        </p:txBody>
      </p:sp>
      <p:sp>
        <p:nvSpPr>
          <p:cNvPr id="98" name="Google Shape;98;p4"/>
          <p:cNvSpPr/>
          <p:nvPr/>
        </p:nvSpPr>
        <p:spPr>
          <a:xfrm>
            <a:off x="1323737" y="1831538"/>
            <a:ext cx="7020163" cy="245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Kai šviesa atsitrenkia į paviršių, ji atsispindi pagal paprastą, bet svarbų dėsnį:</a:t>
            </a:r>
            <a:endParaRPr b="0" i="0" sz="1350" u="none" cap="none" strike="noStrike"/>
          </a:p>
        </p:txBody>
      </p:sp>
      <p:sp>
        <p:nvSpPr>
          <p:cNvPr id="99" name="Google Shape;99;p4"/>
          <p:cNvSpPr/>
          <p:nvPr/>
        </p:nvSpPr>
        <p:spPr>
          <a:xfrm>
            <a:off x="1584127" y="2226350"/>
            <a:ext cx="6759773" cy="245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1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Kritimo kampas = atspindžio kampas</a:t>
            </a:r>
            <a:endParaRPr b="0" i="0" sz="1350" u="none" cap="none" strike="noStrike"/>
          </a:p>
        </p:txBody>
      </p:sp>
      <p:sp>
        <p:nvSpPr>
          <p:cNvPr id="100" name="Google Shape;100;p4"/>
          <p:cNvSpPr/>
          <p:nvPr/>
        </p:nvSpPr>
        <p:spPr>
          <a:xfrm>
            <a:off x="1323737" y="2226350"/>
            <a:ext cx="22860" cy="245269"/>
          </a:xfrm>
          <a:prstGeom prst="rect">
            <a:avLst/>
          </a:prstGeom>
          <a:solidFill>
            <a:srgbClr val="481C9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1323737" y="2621161"/>
            <a:ext cx="7020163" cy="490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Šis dėsnis paaiškina, kaip veidrodyje matome savo atvaizdą ir kodėl vandens paviršius atspindi šviesą.</a:t>
            </a:r>
            <a:endParaRPr b="0" i="0" sz="1350" u="none" cap="none" strike="noStrike"/>
          </a:p>
        </p:txBody>
      </p:sp>
      <p:pic>
        <p:nvPicPr>
          <p:cNvPr descr="preencoded.png" id="102" name="Google Shape;10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75144" y="1444109"/>
            <a:ext cx="4538901" cy="25719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03" name="Google Shape;10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23737" y="4315182"/>
            <a:ext cx="2599611" cy="259961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/>
          <p:nvPr/>
        </p:nvSpPr>
        <p:spPr>
          <a:xfrm>
            <a:off x="1323737" y="7080885"/>
            <a:ext cx="2170748" cy="271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Veidrodis</a:t>
            </a:r>
            <a:endParaRPr b="0" i="0" sz="1700" u="none" cap="none" strike="noStrike"/>
          </a:p>
        </p:txBody>
      </p:sp>
      <p:sp>
        <p:nvSpPr>
          <p:cNvPr id="105" name="Google Shape;105;p4"/>
          <p:cNvSpPr/>
          <p:nvPr/>
        </p:nvSpPr>
        <p:spPr>
          <a:xfrm>
            <a:off x="1323737" y="7431881"/>
            <a:ext cx="5908358" cy="245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Lygus paviršius, kuris idealiai atspindi šviesą</a:t>
            </a:r>
            <a:endParaRPr b="0" i="0" sz="1350" u="none" cap="none" strike="noStrike"/>
          </a:p>
        </p:txBody>
      </p:sp>
      <p:pic>
        <p:nvPicPr>
          <p:cNvPr descr="preencoded.png" id="106" name="Google Shape;10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98187" y="4315182"/>
            <a:ext cx="2599611" cy="259961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/>
          <p:nvPr/>
        </p:nvSpPr>
        <p:spPr>
          <a:xfrm>
            <a:off x="7398187" y="7080885"/>
            <a:ext cx="2170748" cy="2712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529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Vandens paviršius</a:t>
            </a:r>
            <a:endParaRPr b="0" i="0" sz="1700" u="none" cap="none" strike="noStrike"/>
          </a:p>
        </p:txBody>
      </p:sp>
      <p:sp>
        <p:nvSpPr>
          <p:cNvPr id="108" name="Google Shape;108;p4"/>
          <p:cNvSpPr/>
          <p:nvPr/>
        </p:nvSpPr>
        <p:spPr>
          <a:xfrm>
            <a:off x="7398187" y="7431881"/>
            <a:ext cx="5908358" cy="245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74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Atspindi šviesą ir sukuria veidrodinį atvaizdą</a:t>
            </a:r>
            <a:endParaRPr b="0" i="0" sz="1350" u="none" cap="none" strike="noStrik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4" name="Google Shape;1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/>
          <p:nvPr/>
        </p:nvSpPr>
        <p:spPr>
          <a:xfrm>
            <a:off x="6280190" y="1058466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450"/>
              <a:buFont typeface="Montserrat"/>
              <a:buNone/>
            </a:pPr>
            <a:r>
              <a:rPr b="0" i="0" lang="en-US" sz="4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lūžis</a:t>
            </a:r>
            <a:endParaRPr b="0" i="0" sz="4450" u="none" cap="none" strike="noStrike"/>
          </a:p>
        </p:txBody>
      </p:sp>
      <p:sp>
        <p:nvSpPr>
          <p:cNvPr id="116" name="Google Shape;116;p5"/>
          <p:cNvSpPr/>
          <p:nvPr/>
        </p:nvSpPr>
        <p:spPr>
          <a:xfrm>
            <a:off x="6280190" y="2107406"/>
            <a:ext cx="7556421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Šviesos krypties pasikeitimas, kai ji pereina iš vienos terpės į kitą, dėl skirtingo šviesos greičio šiose terpėse.</a:t>
            </a:r>
            <a:endParaRPr b="0" i="0" sz="1750" u="none" cap="none" strike="noStrike"/>
          </a:p>
        </p:txBody>
      </p:sp>
      <p:pic>
        <p:nvPicPr>
          <p:cNvPr descr="preencoded.png" id="117" name="Google Shape;11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0190" y="3088362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7641074" y="3315176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Oro terpė</a:t>
            </a:r>
            <a:endParaRPr b="0" i="0" sz="2200" u="none" cap="none" strike="noStrike"/>
          </a:p>
        </p:txBody>
      </p:sp>
      <p:sp>
        <p:nvSpPr>
          <p:cNvPr id="119" name="Google Shape;119;p5"/>
          <p:cNvSpPr/>
          <p:nvPr/>
        </p:nvSpPr>
        <p:spPr>
          <a:xfrm>
            <a:off x="7641074" y="3805595"/>
            <a:ext cx="619553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sklinda greičiau</a:t>
            </a:r>
            <a:endParaRPr b="0" i="0" sz="1750" u="none" cap="none" strike="noStrike"/>
          </a:p>
        </p:txBody>
      </p:sp>
      <p:pic>
        <p:nvPicPr>
          <p:cNvPr descr="preencoded.png" id="120" name="Google Shape;12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0190" y="4449247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5"/>
          <p:cNvSpPr/>
          <p:nvPr/>
        </p:nvSpPr>
        <p:spPr>
          <a:xfrm>
            <a:off x="7641074" y="4676061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Terpės riba</a:t>
            </a:r>
            <a:endParaRPr b="0" i="0" sz="2200" u="none" cap="none" strike="noStrike"/>
          </a:p>
        </p:txBody>
      </p:sp>
      <p:sp>
        <p:nvSpPr>
          <p:cNvPr id="122" name="Google Shape;122;p5"/>
          <p:cNvSpPr/>
          <p:nvPr/>
        </p:nvSpPr>
        <p:spPr>
          <a:xfrm>
            <a:off x="7641074" y="5166479"/>
            <a:ext cx="619553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Pakeičia kryptį</a:t>
            </a:r>
            <a:endParaRPr b="0" i="0" sz="1750" u="none" cap="none" strike="noStrike"/>
          </a:p>
        </p:txBody>
      </p:sp>
      <p:pic>
        <p:nvPicPr>
          <p:cNvPr descr="preencoded.png" id="123" name="Google Shape;123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80190" y="5810131"/>
            <a:ext cx="1134070" cy="136088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"/>
          <p:cNvSpPr/>
          <p:nvPr/>
        </p:nvSpPr>
        <p:spPr>
          <a:xfrm>
            <a:off x="7641074" y="603694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Vandens terpė</a:t>
            </a:r>
            <a:endParaRPr b="0" i="0" sz="2200" u="none" cap="none" strike="noStrike"/>
          </a:p>
        </p:txBody>
      </p:sp>
      <p:sp>
        <p:nvSpPr>
          <p:cNvPr id="125" name="Google Shape;125;p5"/>
          <p:cNvSpPr/>
          <p:nvPr/>
        </p:nvSpPr>
        <p:spPr>
          <a:xfrm>
            <a:off x="7641074" y="6527363"/>
            <a:ext cx="6195536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sklinda lėčiau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9ab283b014_0_59"/>
          <p:cNvSpPr/>
          <p:nvPr/>
        </p:nvSpPr>
        <p:spPr>
          <a:xfrm>
            <a:off x="1314065" y="1017916"/>
            <a:ext cx="56706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450"/>
              <a:buFont typeface="Montserrat"/>
              <a:buNone/>
            </a:pPr>
            <a:r>
              <a:rPr b="0" i="0" lang="en-US" sz="4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lūžis dėsnis</a:t>
            </a:r>
            <a:endParaRPr b="0" i="0" sz="4450" u="none" cap="none" strike="noStrike"/>
          </a:p>
        </p:txBody>
      </p:sp>
      <p:sp>
        <p:nvSpPr>
          <p:cNvPr id="132" name="Google Shape;132;g39ab283b014_0_59"/>
          <p:cNvSpPr txBox="1"/>
          <p:nvPr/>
        </p:nvSpPr>
        <p:spPr>
          <a:xfrm>
            <a:off x="1195925" y="2067525"/>
            <a:ext cx="126120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42888" lvl="0" marL="319088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"/>
              <a:buFont typeface="Noto Sans Symbols"/>
              <a:buChar char="◻"/>
            </a:pPr>
            <a:r>
              <a:rPr lang="en-US" sz="17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Krintantis spindulys, lūžęs spindulys ir per kritimo tašką nubrėžtas statmuo terpes skiriančiam paviršiui yra vienoje plokštumoje.</a:t>
            </a:r>
            <a:endParaRPr sz="17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282258" lvl="0" marL="319088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Bookman Old Style"/>
              <a:buChar char="◻"/>
            </a:pPr>
            <a:r>
              <a:rPr lang="en-US" sz="17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Kritimo kampo sinuso ir lūžio kampo sinuso santykis toms dviem terpėms yra pastovus dydis:</a:t>
            </a:r>
            <a:endParaRPr sz="5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316548" lvl="0" marL="319088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Bookman Old Style"/>
              <a:buChar char="◻"/>
            </a:pPr>
            <a:r>
              <a:t/>
            </a:r>
            <a:endParaRPr sz="1700">
              <a:solidFill>
                <a:schemeClr val="lt1"/>
              </a:solidFill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pic>
        <p:nvPicPr>
          <p:cNvPr id="133" name="Google Shape;133;g39ab283b014_0_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90050" y="2727525"/>
            <a:ext cx="1148925" cy="4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9ab283b014_0_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4425" y="3639725"/>
            <a:ext cx="3161550" cy="22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9ab283b014_0_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06050" y="3683375"/>
            <a:ext cx="3332926" cy="219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39ab283b014_0_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3057" y="3734038"/>
            <a:ext cx="2374543" cy="208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/>
          <p:nvPr/>
        </p:nvSpPr>
        <p:spPr>
          <a:xfrm>
            <a:off x="781407" y="659725"/>
            <a:ext cx="5582007" cy="697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350"/>
              <a:buFont typeface="Montserrat"/>
              <a:buNone/>
            </a:pPr>
            <a:r>
              <a:rPr b="0" i="0" lang="en-US" sz="43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Lūžio pavyzdžiai</a:t>
            </a:r>
            <a:endParaRPr b="0" i="0" sz="4350" u="none" cap="none" strike="noStrike"/>
          </a:p>
        </p:txBody>
      </p:sp>
      <p:pic>
        <p:nvPicPr>
          <p:cNvPr descr="preencoded.png" id="144" name="Google Shape;14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407" y="1687116"/>
            <a:ext cx="558165" cy="55816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6"/>
          <p:cNvSpPr/>
          <p:nvPr/>
        </p:nvSpPr>
        <p:spPr>
          <a:xfrm>
            <a:off x="781407" y="2519958"/>
            <a:ext cx="2790944" cy="348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50"/>
              <a:buFont typeface="Montserrat"/>
              <a:buNone/>
            </a:pPr>
            <a:r>
              <a:rPr b="0" i="0" lang="en-US" sz="21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Šiaudelis stiklinėje</a:t>
            </a:r>
            <a:endParaRPr b="0" i="0" sz="2150" u="none" cap="none" strike="noStrike"/>
          </a:p>
        </p:txBody>
      </p:sp>
      <p:sp>
        <p:nvSpPr>
          <p:cNvPr id="146" name="Google Shape;146;p6"/>
          <p:cNvSpPr/>
          <p:nvPr/>
        </p:nvSpPr>
        <p:spPr>
          <a:xfrm>
            <a:off x="781407" y="3000613"/>
            <a:ext cx="7581186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Šiaudelis atrodo „lūžęs“ vandenyje dėl šviesos lūžio oro ir vandens riboje.</a:t>
            </a:r>
            <a:endParaRPr b="0" i="0" sz="1750" u="none" cap="none" strike="noStrike"/>
          </a:p>
        </p:txBody>
      </p:sp>
      <p:pic>
        <p:nvPicPr>
          <p:cNvPr descr="preencoded.png" id="147" name="Google Shape;14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407" y="3794522"/>
            <a:ext cx="558165" cy="55816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6"/>
          <p:cNvSpPr/>
          <p:nvPr/>
        </p:nvSpPr>
        <p:spPr>
          <a:xfrm>
            <a:off x="781407" y="4627364"/>
            <a:ext cx="2790944" cy="348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50"/>
              <a:buFont typeface="Montserrat"/>
              <a:buNone/>
            </a:pPr>
            <a:r>
              <a:rPr b="0" i="0" lang="en-US" sz="21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Vaivorykštė</a:t>
            </a:r>
            <a:endParaRPr b="0" i="0" sz="2150" u="none" cap="none" strike="noStrike"/>
          </a:p>
        </p:txBody>
      </p:sp>
      <p:sp>
        <p:nvSpPr>
          <p:cNvPr id="149" name="Google Shape;149;p6"/>
          <p:cNvSpPr/>
          <p:nvPr/>
        </p:nvSpPr>
        <p:spPr>
          <a:xfrm>
            <a:off x="781407" y="5108019"/>
            <a:ext cx="7581186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Vandens lašeliai pralaužia šviesą ir suskaido ją į spalvas.</a:t>
            </a:r>
            <a:endParaRPr b="0" i="0" sz="1750" u="none" cap="none" strike="noStrike"/>
          </a:p>
        </p:txBody>
      </p:sp>
      <p:pic>
        <p:nvPicPr>
          <p:cNvPr descr="preencoded.png" id="150" name="Google Shape;15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407" y="5901928"/>
            <a:ext cx="558165" cy="55816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/>
          <p:nvPr/>
        </p:nvSpPr>
        <p:spPr>
          <a:xfrm>
            <a:off x="781407" y="6734770"/>
            <a:ext cx="2790944" cy="348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50"/>
              <a:buFont typeface="Montserrat"/>
              <a:buNone/>
            </a:pPr>
            <a:r>
              <a:rPr b="0" i="0" lang="en-US" sz="21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Lęšiai</a:t>
            </a:r>
            <a:endParaRPr b="0" i="0" sz="2150" u="none" cap="none" strike="noStrike"/>
          </a:p>
        </p:txBody>
      </p:sp>
      <p:sp>
        <p:nvSpPr>
          <p:cNvPr id="152" name="Google Shape;152;p6"/>
          <p:cNvSpPr/>
          <p:nvPr/>
        </p:nvSpPr>
        <p:spPr>
          <a:xfrm>
            <a:off x="781407" y="7215426"/>
            <a:ext cx="7581186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7142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Akiniai ir lupa naudoja lūžį šviesai sutelkti.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1201460" y="570309"/>
            <a:ext cx="7875032" cy="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86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3450"/>
              <a:buFont typeface="Montserrat"/>
              <a:buNone/>
            </a:pPr>
            <a:r>
              <a:rPr b="0" i="0" lang="en-US" sz="3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Bandymas: Šviesos lūžio stebėjimas</a:t>
            </a:r>
            <a:endParaRPr b="0" i="0" sz="3450" u="none" cap="none" strike="noStrike"/>
          </a:p>
        </p:txBody>
      </p:sp>
      <p:sp>
        <p:nvSpPr>
          <p:cNvPr id="159" name="Google Shape;159;p7"/>
          <p:cNvSpPr/>
          <p:nvPr/>
        </p:nvSpPr>
        <p:spPr>
          <a:xfrm>
            <a:off x="1201460" y="3202186"/>
            <a:ext cx="2215039" cy="27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Priemonės</a:t>
            </a:r>
            <a:endParaRPr b="0" i="0" sz="1700" u="none" cap="none" strike="noStrike"/>
          </a:p>
        </p:txBody>
      </p:sp>
      <p:sp>
        <p:nvSpPr>
          <p:cNvPr id="160" name="Google Shape;160;p7"/>
          <p:cNvSpPr/>
          <p:nvPr/>
        </p:nvSpPr>
        <p:spPr>
          <a:xfrm>
            <a:off x="1201460" y="3617357"/>
            <a:ext cx="3998595" cy="8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Stiklinė su vandeniu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Pieštukas arba šiaudelis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Stebėjimo galimybė iš šono</a:t>
            </a:r>
            <a:endParaRPr b="0" i="0" sz="1350" u="none" cap="none" strike="noStrike"/>
          </a:p>
        </p:txBody>
      </p:sp>
      <p:sp>
        <p:nvSpPr>
          <p:cNvPr id="161" name="Google Shape;161;p7"/>
          <p:cNvSpPr/>
          <p:nvPr/>
        </p:nvSpPr>
        <p:spPr>
          <a:xfrm>
            <a:off x="1201460" y="4609624"/>
            <a:ext cx="2215039" cy="27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Eiga</a:t>
            </a:r>
            <a:endParaRPr b="0" i="0" sz="1700" u="none" cap="none" strike="noStrike"/>
          </a:p>
        </p:txBody>
      </p:sp>
      <p:sp>
        <p:nvSpPr>
          <p:cNvPr id="162" name="Google Shape;162;p7"/>
          <p:cNvSpPr/>
          <p:nvPr/>
        </p:nvSpPr>
        <p:spPr>
          <a:xfrm>
            <a:off x="1201460" y="5024795"/>
            <a:ext cx="3998595" cy="8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Calibri"/>
              <a:buAutoNum type="arabicPeriod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Įmerkite pieštuką į vandenį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Calibri"/>
              <a:buAutoNum type="arabicPeriod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Stebėkite iš šono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Calibri"/>
              <a:buAutoNum type="arabicPeriod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Palyginkite su vaizdu ore</a:t>
            </a:r>
            <a:endParaRPr b="0" i="0" sz="1350" u="none" cap="none" strike="noStrike"/>
          </a:p>
        </p:txBody>
      </p:sp>
      <p:pic>
        <p:nvPicPr>
          <p:cNvPr descr="preencoded.png" id="163" name="Google Shape;16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39872" y="1487448"/>
            <a:ext cx="7796451" cy="441793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/>
          <p:nvPr/>
        </p:nvSpPr>
        <p:spPr>
          <a:xfrm>
            <a:off x="5639872" y="6061115"/>
            <a:ext cx="2215039" cy="27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Rezultatas</a:t>
            </a:r>
            <a:endParaRPr b="0" i="0" sz="1700" u="none" cap="none" strike="noStrike"/>
          </a:p>
        </p:txBody>
      </p:sp>
      <p:sp>
        <p:nvSpPr>
          <p:cNvPr id="165" name="Google Shape;165;p7"/>
          <p:cNvSpPr/>
          <p:nvPr/>
        </p:nvSpPr>
        <p:spPr>
          <a:xfrm>
            <a:off x="5639872" y="6476286"/>
            <a:ext cx="7796451" cy="2524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Pieštukas atrodo sulenktas arba „lūžęs“ vandens paviršiuje.</a:t>
            </a:r>
            <a:endParaRPr b="0" i="0" sz="1350" u="none" cap="none" strike="noStrike"/>
          </a:p>
        </p:txBody>
      </p:sp>
      <p:sp>
        <p:nvSpPr>
          <p:cNvPr id="166" name="Google Shape;166;p7"/>
          <p:cNvSpPr/>
          <p:nvPr/>
        </p:nvSpPr>
        <p:spPr>
          <a:xfrm>
            <a:off x="5639872" y="6867049"/>
            <a:ext cx="2215039" cy="27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Išvada</a:t>
            </a:r>
            <a:endParaRPr b="0" i="0" sz="1700" u="none" cap="none" strike="noStrike"/>
          </a:p>
        </p:txBody>
      </p:sp>
      <p:sp>
        <p:nvSpPr>
          <p:cNvPr id="167" name="Google Shape;167;p7"/>
          <p:cNvSpPr/>
          <p:nvPr/>
        </p:nvSpPr>
        <p:spPr>
          <a:xfrm>
            <a:off x="5639872" y="7282220"/>
            <a:ext cx="7796451" cy="2524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lūžta, pereidama iš oro į vandenį, ir keičia kryptį dėl skirtingo greičio terpėse.</a:t>
            </a:r>
            <a:endParaRPr b="0" i="0" sz="1350" u="none" cap="none" strike="noStrik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"/>
          <p:cNvSpPr/>
          <p:nvPr/>
        </p:nvSpPr>
        <p:spPr>
          <a:xfrm>
            <a:off x="793790" y="1686044"/>
            <a:ext cx="1263908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450"/>
              <a:buFont typeface="Montserrat"/>
              <a:buNone/>
            </a:pPr>
            <a:r>
              <a:rPr b="0" i="0" lang="en-US" sz="4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Dar vienas bandymas: Atspindžio stebėjimas</a:t>
            </a:r>
            <a:endParaRPr b="0" i="0" sz="4450" u="none" cap="none" strike="noStrike"/>
          </a:p>
        </p:txBody>
      </p:sp>
      <p:sp>
        <p:nvSpPr>
          <p:cNvPr id="174" name="Google Shape;174;p8"/>
          <p:cNvSpPr/>
          <p:nvPr/>
        </p:nvSpPr>
        <p:spPr>
          <a:xfrm>
            <a:off x="793790" y="2848451"/>
            <a:ext cx="453628" cy="283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Montserrat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01</a:t>
            </a:r>
            <a:endParaRPr b="0" i="0" sz="1750" u="none" cap="none" strike="noStrike"/>
          </a:p>
        </p:txBody>
      </p:sp>
      <p:pic>
        <p:nvPicPr>
          <p:cNvPr descr="preencoded.png" id="175" name="Google Shape;17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790" y="3203496"/>
            <a:ext cx="4196358" cy="3048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8"/>
          <p:cNvSpPr/>
          <p:nvPr/>
        </p:nvSpPr>
        <p:spPr>
          <a:xfrm>
            <a:off x="793790" y="3377803"/>
            <a:ext cx="3227308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Priemonių paruošimas</a:t>
            </a:r>
            <a:endParaRPr b="0" i="0" sz="2200" u="none" cap="none" strike="noStrike"/>
          </a:p>
        </p:txBody>
      </p:sp>
      <p:sp>
        <p:nvSpPr>
          <p:cNvPr id="177" name="Google Shape;177;p8"/>
          <p:cNvSpPr/>
          <p:nvPr/>
        </p:nvSpPr>
        <p:spPr>
          <a:xfrm>
            <a:off x="793790" y="3868222"/>
            <a:ext cx="4196358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Pasirinkite veidrodį ir žibintuvėlį.</a:t>
            </a:r>
            <a:endParaRPr b="0" i="0" sz="1750" u="none" cap="none" strike="noStrike"/>
          </a:p>
        </p:txBody>
      </p:sp>
      <p:sp>
        <p:nvSpPr>
          <p:cNvPr id="178" name="Google Shape;178;p8"/>
          <p:cNvSpPr/>
          <p:nvPr/>
        </p:nvSpPr>
        <p:spPr>
          <a:xfrm>
            <a:off x="5216962" y="2848451"/>
            <a:ext cx="453628" cy="283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Montserrat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02</a:t>
            </a:r>
            <a:endParaRPr b="0" i="0" sz="1750" u="none" cap="none" strike="noStrike"/>
          </a:p>
        </p:txBody>
      </p:sp>
      <p:pic>
        <p:nvPicPr>
          <p:cNvPr descr="preencoded.png" id="179" name="Google Shape;17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6962" y="3203496"/>
            <a:ext cx="4196358" cy="3048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8"/>
          <p:cNvSpPr/>
          <p:nvPr/>
        </p:nvSpPr>
        <p:spPr>
          <a:xfrm>
            <a:off x="5216962" y="3377803"/>
            <a:ext cx="2881908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Šviesos nukreipimas</a:t>
            </a:r>
            <a:endParaRPr b="0" i="0" sz="2200" u="none" cap="none" strike="noStrike"/>
          </a:p>
        </p:txBody>
      </p:sp>
      <p:sp>
        <p:nvSpPr>
          <p:cNvPr id="181" name="Google Shape;181;p8"/>
          <p:cNvSpPr/>
          <p:nvPr/>
        </p:nvSpPr>
        <p:spPr>
          <a:xfrm>
            <a:off x="5216962" y="3868222"/>
            <a:ext cx="419635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Nukreipkite šviesą į veidrodį tam tikru kampu.</a:t>
            </a:r>
            <a:endParaRPr b="0" i="0" sz="1750" u="none" cap="none" strike="noStrike"/>
          </a:p>
        </p:txBody>
      </p:sp>
      <p:sp>
        <p:nvSpPr>
          <p:cNvPr id="182" name="Google Shape;182;p8"/>
          <p:cNvSpPr/>
          <p:nvPr/>
        </p:nvSpPr>
        <p:spPr>
          <a:xfrm>
            <a:off x="9640133" y="2848451"/>
            <a:ext cx="453628" cy="283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Montserrat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03</a:t>
            </a:r>
            <a:endParaRPr b="0" i="0" sz="1750" u="none" cap="none" strike="noStrike"/>
          </a:p>
        </p:txBody>
      </p:sp>
      <p:pic>
        <p:nvPicPr>
          <p:cNvPr descr="preencoded.png" id="183" name="Google Shape;18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40133" y="3203496"/>
            <a:ext cx="4196358" cy="3048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8"/>
          <p:cNvSpPr/>
          <p:nvPr/>
        </p:nvSpPr>
        <p:spPr>
          <a:xfrm>
            <a:off x="9640133" y="3377803"/>
            <a:ext cx="2961561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Spindulio stebėjimas</a:t>
            </a:r>
            <a:endParaRPr b="0" i="0" sz="2200" u="none" cap="none" strike="noStrike"/>
          </a:p>
        </p:txBody>
      </p:sp>
      <p:sp>
        <p:nvSpPr>
          <p:cNvPr id="185" name="Google Shape;185;p8"/>
          <p:cNvSpPr/>
          <p:nvPr/>
        </p:nvSpPr>
        <p:spPr>
          <a:xfrm>
            <a:off x="9640133" y="3868222"/>
            <a:ext cx="4196358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Stebėkite, kur nuo paviršiaus atsispindi spindulys.</a:t>
            </a:r>
            <a:endParaRPr b="0" i="0" sz="1750" u="none" cap="none" strike="noStrike"/>
          </a:p>
        </p:txBody>
      </p:sp>
      <p:sp>
        <p:nvSpPr>
          <p:cNvPr id="186" name="Google Shape;186;p8"/>
          <p:cNvSpPr/>
          <p:nvPr/>
        </p:nvSpPr>
        <p:spPr>
          <a:xfrm>
            <a:off x="793790" y="4990862"/>
            <a:ext cx="453628" cy="283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Montserrat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04</a:t>
            </a:r>
            <a:endParaRPr b="0" i="0" sz="1750" u="none" cap="none" strike="noStrike"/>
          </a:p>
        </p:txBody>
      </p:sp>
      <p:pic>
        <p:nvPicPr>
          <p:cNvPr descr="preencoded.png" id="187" name="Google Shape;18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3790" y="5323165"/>
            <a:ext cx="6407944" cy="3048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8"/>
          <p:cNvSpPr/>
          <p:nvPr/>
        </p:nvSpPr>
        <p:spPr>
          <a:xfrm>
            <a:off x="793790" y="552021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Kampų matavimas</a:t>
            </a:r>
            <a:endParaRPr b="0" i="0" sz="2200" u="none" cap="none" strike="noStrike"/>
          </a:p>
        </p:txBody>
      </p:sp>
      <p:sp>
        <p:nvSpPr>
          <p:cNvPr id="189" name="Google Shape;189;p8"/>
          <p:cNvSpPr/>
          <p:nvPr/>
        </p:nvSpPr>
        <p:spPr>
          <a:xfrm>
            <a:off x="793790" y="6010632"/>
            <a:ext cx="6407944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Išmatuokite kritimo ir atspindžio kampus.</a:t>
            </a:r>
            <a:endParaRPr b="0" i="0" sz="1750" u="none" cap="none" strike="noStrike"/>
          </a:p>
        </p:txBody>
      </p:sp>
      <p:sp>
        <p:nvSpPr>
          <p:cNvPr id="190" name="Google Shape;190;p8"/>
          <p:cNvSpPr/>
          <p:nvPr/>
        </p:nvSpPr>
        <p:spPr>
          <a:xfrm>
            <a:off x="7428548" y="4990862"/>
            <a:ext cx="453628" cy="283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Montserrat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05</a:t>
            </a:r>
            <a:endParaRPr b="0" i="0" sz="1750" u="none" cap="none" strike="noStrike"/>
          </a:p>
        </p:txBody>
      </p:sp>
      <p:pic>
        <p:nvPicPr>
          <p:cNvPr descr="preencoded.png" id="191" name="Google Shape;19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28548" y="5323165"/>
            <a:ext cx="6407944" cy="3048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8"/>
          <p:cNvSpPr/>
          <p:nvPr/>
        </p:nvSpPr>
        <p:spPr>
          <a:xfrm>
            <a:off x="7428548" y="5520214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200"/>
              <a:buFont typeface="Montserrat"/>
              <a:buNone/>
            </a:pPr>
            <a:r>
              <a:rPr b="0" i="0" lang="en-US" sz="220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Išvadų darymas</a:t>
            </a:r>
            <a:endParaRPr b="0" i="0" sz="2200" u="none" cap="none" strike="noStrike"/>
          </a:p>
        </p:txBody>
      </p:sp>
      <p:sp>
        <p:nvSpPr>
          <p:cNvPr id="193" name="Google Shape;193;p8"/>
          <p:cNvSpPr/>
          <p:nvPr/>
        </p:nvSpPr>
        <p:spPr>
          <a:xfrm>
            <a:off x="7428548" y="6010632"/>
            <a:ext cx="6407944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50"/>
              <a:buFont typeface="Heebo Light"/>
              <a:buNone/>
            </a:pPr>
            <a:r>
              <a:rPr b="0" i="0" lang="en-US" sz="17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Kritimo kampas lygus atspindžio kampui.</a:t>
            </a:r>
            <a:endParaRPr b="0" i="0" sz="1750" u="none" cap="none" strike="noStrik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9" name="Google Shape;1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9"/>
          <p:cNvSpPr/>
          <p:nvPr/>
        </p:nvSpPr>
        <p:spPr>
          <a:xfrm>
            <a:off x="6255425" y="672584"/>
            <a:ext cx="7605951" cy="13732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300"/>
              <a:buFont typeface="Montserrat"/>
              <a:buNone/>
            </a:pPr>
            <a:r>
              <a:rPr b="0" i="0" lang="en-US" sz="43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elgsena: trys pagrindiniai reiškiniai</a:t>
            </a:r>
            <a:endParaRPr b="0" i="0" sz="4300" u="none" cap="none" strike="noStrike"/>
          </a:p>
        </p:txBody>
      </p:sp>
      <p:sp>
        <p:nvSpPr>
          <p:cNvPr id="201" name="Google Shape;201;p9"/>
          <p:cNvSpPr/>
          <p:nvPr/>
        </p:nvSpPr>
        <p:spPr>
          <a:xfrm>
            <a:off x="6255425" y="2365058"/>
            <a:ext cx="3696533" cy="2835712"/>
          </a:xfrm>
          <a:prstGeom prst="roundRect">
            <a:avLst>
              <a:gd fmla="val 3255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02" name="Google Shape;20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82715" y="2592348"/>
            <a:ext cx="659130" cy="6591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3" name="Google Shape;20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3928" y="2773561"/>
            <a:ext cx="296585" cy="29658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9"/>
          <p:cNvSpPr/>
          <p:nvPr/>
        </p:nvSpPr>
        <p:spPr>
          <a:xfrm>
            <a:off x="6482715" y="3464243"/>
            <a:ext cx="2746653" cy="3432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50"/>
              <a:buFont typeface="Montserrat"/>
              <a:buNone/>
            </a:pPr>
            <a:r>
              <a:rPr b="0" i="0" lang="en-US" sz="21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Sklidimas</a:t>
            </a:r>
            <a:endParaRPr b="0" i="0" sz="2150" u="none" cap="none" strike="noStrike"/>
          </a:p>
        </p:txBody>
      </p:sp>
      <p:sp>
        <p:nvSpPr>
          <p:cNvPr id="205" name="Google Shape;205;p9"/>
          <p:cNvSpPr/>
          <p:nvPr/>
        </p:nvSpPr>
        <p:spPr>
          <a:xfrm>
            <a:off x="6482715" y="3935135"/>
            <a:ext cx="3241953" cy="6922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sklinda tiesiai vienalytėje terpėje, kol susiduria su kliūtimi.</a:t>
            </a:r>
            <a:endParaRPr b="0" i="0" sz="1700" u="none" cap="none" strike="noStrike"/>
          </a:p>
        </p:txBody>
      </p:sp>
      <p:sp>
        <p:nvSpPr>
          <p:cNvPr id="206" name="Google Shape;206;p9"/>
          <p:cNvSpPr/>
          <p:nvPr/>
        </p:nvSpPr>
        <p:spPr>
          <a:xfrm>
            <a:off x="10164723" y="2365058"/>
            <a:ext cx="3696653" cy="2835712"/>
          </a:xfrm>
          <a:prstGeom prst="roundRect">
            <a:avLst>
              <a:gd fmla="val 3255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07" name="Google Shape;207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92013" y="2592348"/>
            <a:ext cx="659130" cy="6591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08" name="Google Shape;20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73226" y="2773561"/>
            <a:ext cx="296585" cy="29658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9"/>
          <p:cNvSpPr/>
          <p:nvPr/>
        </p:nvSpPr>
        <p:spPr>
          <a:xfrm>
            <a:off x="10392013" y="3464243"/>
            <a:ext cx="2746653" cy="3432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50"/>
              <a:buFont typeface="Montserrat"/>
              <a:buNone/>
            </a:pPr>
            <a:r>
              <a:rPr b="0" i="0" lang="en-US" sz="21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Atspindys</a:t>
            </a:r>
            <a:endParaRPr b="0" i="0" sz="2150" u="none" cap="none" strike="noStrike"/>
          </a:p>
        </p:txBody>
      </p:sp>
      <p:sp>
        <p:nvSpPr>
          <p:cNvPr id="210" name="Google Shape;210;p9"/>
          <p:cNvSpPr/>
          <p:nvPr/>
        </p:nvSpPr>
        <p:spPr>
          <a:xfrm>
            <a:off x="10392013" y="3935135"/>
            <a:ext cx="3242072" cy="10383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Kai šviesa atsitrenkia į paviršių, ji atsispindi pagal kampų lygybės dėsnį.</a:t>
            </a:r>
            <a:endParaRPr b="0" i="0" sz="1700" u="none" cap="none" strike="noStrike"/>
          </a:p>
        </p:txBody>
      </p:sp>
      <p:sp>
        <p:nvSpPr>
          <p:cNvPr id="211" name="Google Shape;211;p9"/>
          <p:cNvSpPr/>
          <p:nvPr/>
        </p:nvSpPr>
        <p:spPr>
          <a:xfrm>
            <a:off x="6255425" y="5413534"/>
            <a:ext cx="7605951" cy="2143482"/>
          </a:xfrm>
          <a:prstGeom prst="roundRect">
            <a:avLst>
              <a:gd fmla="val 4306" name="adj"/>
            </a:avLst>
          </a:prstGeom>
          <a:solidFill>
            <a:srgbClr val="31136C"/>
          </a:solidFill>
          <a:ln cap="flat" cmpd="sng" w="9525">
            <a:solidFill>
              <a:srgbClr val="4A2C8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12" name="Google Shape;212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82715" y="5640824"/>
            <a:ext cx="659130" cy="6591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3" name="Google Shape;213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3928" y="5822037"/>
            <a:ext cx="296585" cy="29658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9"/>
          <p:cNvSpPr/>
          <p:nvPr/>
        </p:nvSpPr>
        <p:spPr>
          <a:xfrm>
            <a:off x="6482715" y="6512719"/>
            <a:ext cx="2746653" cy="3432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581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2150"/>
              <a:buFont typeface="Montserrat"/>
              <a:buNone/>
            </a:pPr>
            <a:r>
              <a:rPr b="0" i="0" lang="en-US" sz="21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Lūžis</a:t>
            </a:r>
            <a:endParaRPr b="0" i="0" sz="2150" u="none" cap="none" strike="noStrike"/>
          </a:p>
        </p:txBody>
      </p:sp>
      <p:sp>
        <p:nvSpPr>
          <p:cNvPr id="215" name="Google Shape;215;p9"/>
          <p:cNvSpPr/>
          <p:nvPr/>
        </p:nvSpPr>
        <p:spPr>
          <a:xfrm>
            <a:off x="6482715" y="6983611"/>
            <a:ext cx="7151370" cy="346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823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700"/>
              <a:buFont typeface="Heebo Light"/>
              <a:buNone/>
            </a:pPr>
            <a:r>
              <a:rPr b="0" i="0" lang="en-US" sz="17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keičia kryptį, pereidama tarp skirtingų terpių.</a:t>
            </a:r>
            <a:endParaRPr b="0" i="0" sz="1700" u="none" cap="none" strike="noStrik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1" name="Google Shape;22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0"/>
          <p:cNvSpPr/>
          <p:nvPr/>
        </p:nvSpPr>
        <p:spPr>
          <a:xfrm>
            <a:off x="6106597" y="551378"/>
            <a:ext cx="4430197" cy="553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86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3450"/>
              <a:buFont typeface="Montserrat"/>
              <a:buNone/>
            </a:pPr>
            <a:r>
              <a:rPr b="0" i="0" lang="en-US" sz="345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Apibendrinimas</a:t>
            </a:r>
            <a:endParaRPr b="0" i="0" sz="3450" u="none" cap="none" strike="noStrike"/>
          </a:p>
        </p:txBody>
      </p:sp>
      <p:sp>
        <p:nvSpPr>
          <p:cNvPr id="223" name="Google Shape;223;p10"/>
          <p:cNvSpPr/>
          <p:nvPr/>
        </p:nvSpPr>
        <p:spPr>
          <a:xfrm>
            <a:off x="6106597" y="1451134"/>
            <a:ext cx="2215039" cy="27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Pagrindiniai faktai</a:t>
            </a:r>
            <a:endParaRPr b="0" i="0" sz="1700" u="none" cap="none" strike="noStrike"/>
          </a:p>
        </p:txBody>
      </p:sp>
      <p:sp>
        <p:nvSpPr>
          <p:cNvPr id="224" name="Google Shape;224;p10"/>
          <p:cNvSpPr/>
          <p:nvPr/>
        </p:nvSpPr>
        <p:spPr>
          <a:xfrm>
            <a:off x="6106597" y="1866305"/>
            <a:ext cx="3735705" cy="1960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Šviesa yra elektromagnetinė banga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Sklinda tiesiomis linijomis vienalytėje terpėje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Didžiausias greitis vakuume: ~300 000 km/s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Atsispindi nuo paviršių pagal kampų lygybės dėsnį</a:t>
            </a:r>
            <a:endParaRPr b="0" i="0" sz="1350" u="none" cap="none" strike="noStrike"/>
          </a:p>
          <a:p>
            <a:pPr indent="-342900" lvl="0" marL="34290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Char char="•"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Lūžta, pereidama tarp skirtingų terpių</a:t>
            </a:r>
            <a:endParaRPr b="0" i="0" sz="1350" u="none" cap="none" strike="noStrike"/>
          </a:p>
        </p:txBody>
      </p:sp>
      <p:sp>
        <p:nvSpPr>
          <p:cNvPr id="225" name="Google Shape;225;p10"/>
          <p:cNvSpPr/>
          <p:nvPr/>
        </p:nvSpPr>
        <p:spPr>
          <a:xfrm>
            <a:off x="10282118" y="1451134"/>
            <a:ext cx="2215039" cy="27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470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1700"/>
              <a:buFont typeface="Montserrat"/>
              <a:buNone/>
            </a:pPr>
            <a:r>
              <a:rPr b="0" i="0" lang="en-US" sz="1700" u="none" cap="none" strike="noStrike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Praktinė prasmė</a:t>
            </a:r>
            <a:endParaRPr b="0" i="0" sz="1700" u="none" cap="none" strike="noStrike"/>
          </a:p>
        </p:txBody>
      </p:sp>
      <p:sp>
        <p:nvSpPr>
          <p:cNvPr id="226" name="Google Shape;226;p10"/>
          <p:cNvSpPr/>
          <p:nvPr/>
        </p:nvSpPr>
        <p:spPr>
          <a:xfrm>
            <a:off x="10282118" y="1866305"/>
            <a:ext cx="3735705" cy="7572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Šie reiškiniai paaiškina daugybę kasdienių stebėjimų – nuo veidrodžių veikimo iki vaivorykščių susidarymo.</a:t>
            </a:r>
            <a:endParaRPr b="0" i="0" sz="1350" u="none" cap="none" strike="noStrike"/>
          </a:p>
        </p:txBody>
      </p:sp>
      <p:sp>
        <p:nvSpPr>
          <p:cNvPr id="227" name="Google Shape;227;p10"/>
          <p:cNvSpPr/>
          <p:nvPr/>
        </p:nvSpPr>
        <p:spPr>
          <a:xfrm>
            <a:off x="10282118" y="2779276"/>
            <a:ext cx="3735705" cy="900589"/>
          </a:xfrm>
          <a:prstGeom prst="roundRect">
            <a:avLst>
              <a:gd fmla="val 8264" name="adj"/>
            </a:avLst>
          </a:prstGeom>
          <a:solidFill>
            <a:srgbClr val="02234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8" name="Google Shape;22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59283" y="3020973"/>
            <a:ext cx="221456" cy="17716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0"/>
          <p:cNvSpPr/>
          <p:nvPr/>
        </p:nvSpPr>
        <p:spPr>
          <a:xfrm>
            <a:off x="10857905" y="2961918"/>
            <a:ext cx="2982754" cy="504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Heebo Light"/>
              <a:buNone/>
            </a:pPr>
            <a:r>
              <a:rPr b="0" i="0" lang="en-US" sz="1350" u="none" cap="none" strike="noStrike">
                <a:solidFill>
                  <a:srgbClr val="FFFFFF"/>
                </a:solidFill>
                <a:latin typeface="Heebo Light"/>
                <a:ea typeface="Heebo Light"/>
                <a:cs typeface="Heebo Light"/>
                <a:sym typeface="Heebo Light"/>
              </a:rPr>
              <a:t>Šviesos dėsniai naudojami optikoje, fotografijoje ir technologijose.</a:t>
            </a:r>
            <a:endParaRPr b="0" i="0" sz="1350" u="none" cap="none" strike="noStrike"/>
          </a:p>
        </p:txBody>
      </p:sp>
      <p:pic>
        <p:nvPicPr>
          <p:cNvPr descr="preencoded.png" id="230" name="Google Shape;230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06597" y="4030623"/>
            <a:ext cx="7903607" cy="364748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0"/>
          <p:cNvSpPr/>
          <p:nvPr/>
        </p:nvSpPr>
        <p:spPr>
          <a:xfrm>
            <a:off x="9075405" y="4331940"/>
            <a:ext cx="1983658" cy="2479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50"/>
              <a:buFont typeface="Montserrat"/>
              <a:buNone/>
            </a:pPr>
            <a:r>
              <a:rPr b="0" i="0" lang="en-US" sz="15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Šviesos dėsniai</a:t>
            </a:r>
            <a:endParaRPr b="0" i="0" sz="1550" u="none" cap="none" strike="noStrike"/>
          </a:p>
        </p:txBody>
      </p:sp>
      <p:sp>
        <p:nvSpPr>
          <p:cNvPr id="232" name="Google Shape;232;p10"/>
          <p:cNvSpPr/>
          <p:nvPr/>
        </p:nvSpPr>
        <p:spPr>
          <a:xfrm>
            <a:off x="6439206" y="6350588"/>
            <a:ext cx="1331255" cy="2479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550"/>
              <a:buFont typeface="Montserrat"/>
              <a:buNone/>
            </a:pPr>
            <a:r>
              <a:rPr b="0" i="0" lang="en-US" sz="15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Optika</a:t>
            </a:r>
            <a:endParaRPr b="0" i="0" sz="1550" u="none" cap="none" strike="noStrike"/>
          </a:p>
        </p:txBody>
      </p:sp>
      <p:sp>
        <p:nvSpPr>
          <p:cNvPr id="233" name="Google Shape;233;p10"/>
          <p:cNvSpPr/>
          <p:nvPr/>
        </p:nvSpPr>
        <p:spPr>
          <a:xfrm>
            <a:off x="6439206" y="6669075"/>
            <a:ext cx="1331255" cy="1766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200"/>
              <a:buFont typeface="Heebo Light"/>
              <a:buNone/>
            </a:pPr>
            <a:r>
              <a:rPr b="0" i="0" lang="en-US" sz="12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Lęšiai ir spinduliai</a:t>
            </a:r>
            <a:endParaRPr b="0" i="0" sz="1200" u="none" cap="none" strike="noStrike"/>
          </a:p>
        </p:txBody>
      </p:sp>
      <p:pic>
        <p:nvPicPr>
          <p:cNvPr descr="preencoded.png" id="234" name="Google Shape;23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33743" y="5557676"/>
            <a:ext cx="335018" cy="335018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0"/>
          <p:cNvSpPr/>
          <p:nvPr/>
        </p:nvSpPr>
        <p:spPr>
          <a:xfrm>
            <a:off x="12346099" y="6040779"/>
            <a:ext cx="1331255" cy="7438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550"/>
              <a:buFont typeface="Montserrat"/>
              <a:buNone/>
            </a:pPr>
            <a:r>
              <a:rPr b="0" i="0" lang="en-US" sz="15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Bendros taikymo sritys</a:t>
            </a:r>
            <a:endParaRPr b="0" i="0" sz="1550" u="none" cap="none" strike="noStrike"/>
          </a:p>
        </p:txBody>
      </p:sp>
      <p:sp>
        <p:nvSpPr>
          <p:cNvPr id="236" name="Google Shape;236;p10"/>
          <p:cNvSpPr/>
          <p:nvPr/>
        </p:nvSpPr>
        <p:spPr>
          <a:xfrm>
            <a:off x="12346099" y="6855181"/>
            <a:ext cx="1331255" cy="353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200"/>
              <a:buFont typeface="Heebo Light"/>
              <a:buNone/>
            </a:pPr>
            <a:r>
              <a:rPr b="0" i="0" lang="en-US" sz="12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Mokslas ir inžinerija</a:t>
            </a:r>
            <a:endParaRPr b="0" i="0" sz="1200" u="none" cap="none" strike="noStrike"/>
          </a:p>
        </p:txBody>
      </p:sp>
      <p:pic>
        <p:nvPicPr>
          <p:cNvPr descr="preencoded.png" id="237" name="Google Shape;23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849452" y="5560706"/>
            <a:ext cx="335018" cy="33501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0"/>
          <p:cNvSpPr/>
          <p:nvPr/>
        </p:nvSpPr>
        <p:spPr>
          <a:xfrm>
            <a:off x="8405232" y="6544408"/>
            <a:ext cx="1331255" cy="2479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550"/>
              <a:buFont typeface="Montserrat"/>
              <a:buNone/>
            </a:pPr>
            <a:r>
              <a:rPr b="0" i="0" lang="en-US" sz="15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Fotografija</a:t>
            </a:r>
            <a:endParaRPr b="0" i="0" sz="1550" u="none" cap="none" strike="noStrike"/>
          </a:p>
        </p:txBody>
      </p:sp>
      <p:sp>
        <p:nvSpPr>
          <p:cNvPr id="239" name="Google Shape;239;p10"/>
          <p:cNvSpPr/>
          <p:nvPr/>
        </p:nvSpPr>
        <p:spPr>
          <a:xfrm>
            <a:off x="8405232" y="6862896"/>
            <a:ext cx="1331255" cy="3532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200"/>
              <a:buFont typeface="Heebo Light"/>
              <a:buNone/>
            </a:pPr>
            <a:r>
              <a:rPr b="0" i="0" lang="en-US" sz="12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Ekspozicija ir fokusas</a:t>
            </a:r>
            <a:endParaRPr b="0" i="0" sz="1200" u="none" cap="none" strike="noStrike"/>
          </a:p>
        </p:txBody>
      </p:sp>
      <p:pic>
        <p:nvPicPr>
          <p:cNvPr descr="preencoded.png" id="240" name="Google Shape;24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03351" y="5804669"/>
            <a:ext cx="335018" cy="335018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0"/>
          <p:cNvSpPr/>
          <p:nvPr/>
        </p:nvSpPr>
        <p:spPr>
          <a:xfrm>
            <a:off x="10388890" y="6491097"/>
            <a:ext cx="1331255" cy="4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806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550"/>
              <a:buFont typeface="Montserrat"/>
              <a:buNone/>
            </a:pPr>
            <a:r>
              <a:rPr b="0" i="0" lang="en-US" sz="1550" u="none" cap="none" strike="noStrike">
                <a:solidFill>
                  <a:srgbClr val="DCD7E5"/>
                </a:solidFill>
                <a:latin typeface="Montserrat"/>
                <a:ea typeface="Montserrat"/>
                <a:cs typeface="Montserrat"/>
                <a:sym typeface="Montserrat"/>
              </a:rPr>
              <a:t>Technologijos</a:t>
            </a:r>
            <a:endParaRPr b="0" i="0" sz="1550" u="none" cap="none" strike="noStrike"/>
          </a:p>
        </p:txBody>
      </p:sp>
      <p:sp>
        <p:nvSpPr>
          <p:cNvPr id="242" name="Google Shape;242;p10"/>
          <p:cNvSpPr/>
          <p:nvPr/>
        </p:nvSpPr>
        <p:spPr>
          <a:xfrm>
            <a:off x="10388890" y="7057542"/>
            <a:ext cx="1331255" cy="1766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DCD7E5"/>
              </a:buClr>
              <a:buSzPts val="1200"/>
              <a:buFont typeface="Heebo Light"/>
              <a:buNone/>
            </a:pPr>
            <a:r>
              <a:rPr b="0" i="0" lang="en-US" sz="1200" u="none" cap="none" strike="noStrike">
                <a:solidFill>
                  <a:srgbClr val="DCD7E5"/>
                </a:solidFill>
                <a:latin typeface="Heebo Light"/>
                <a:ea typeface="Heebo Light"/>
                <a:cs typeface="Heebo Light"/>
                <a:sym typeface="Heebo Light"/>
              </a:rPr>
              <a:t>Šviesos jutikliai</a:t>
            </a:r>
            <a:endParaRPr b="0" i="0" sz="1200" u="none" cap="none" strike="noStrike"/>
          </a:p>
        </p:txBody>
      </p:sp>
      <p:pic>
        <p:nvPicPr>
          <p:cNvPr descr="preencoded.png" id="243" name="Google Shape;243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69376" y="5787037"/>
            <a:ext cx="335018" cy="335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9ab283b014_0_0"/>
          <p:cNvSpPr/>
          <p:nvPr/>
        </p:nvSpPr>
        <p:spPr>
          <a:xfrm>
            <a:off x="781407" y="659725"/>
            <a:ext cx="55821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350"/>
              <a:buFont typeface="Montserrat"/>
              <a:buNone/>
            </a:pPr>
            <a:r>
              <a:rPr lang="en-US" sz="43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1 uždavinys</a:t>
            </a:r>
            <a:endParaRPr b="0" i="0" sz="4350" u="none" cap="none" strike="noStrike"/>
          </a:p>
        </p:txBody>
      </p:sp>
      <p:sp>
        <p:nvSpPr>
          <p:cNvPr id="250" name="Google Shape;250;g39ab283b014_0_0"/>
          <p:cNvSpPr txBox="1"/>
          <p:nvPr/>
        </p:nvSpPr>
        <p:spPr>
          <a:xfrm>
            <a:off x="952650" y="2959425"/>
            <a:ext cx="106458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Duota: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α=30⁰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Rasti: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β-?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Sprendimas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α=</a:t>
            </a:r>
            <a:r>
              <a:rPr lang="en-US" sz="2000">
                <a:solidFill>
                  <a:schemeClr val="lt1"/>
                </a:solidFill>
              </a:rPr>
              <a:t>β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lt1"/>
                </a:solidFill>
              </a:rPr>
              <a:t>β=30⁰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 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51" name="Google Shape;251;g39ab283b014_0_0"/>
          <p:cNvSpPr txBox="1"/>
          <p:nvPr/>
        </p:nvSpPr>
        <p:spPr>
          <a:xfrm>
            <a:off x="1084800" y="2159125"/>
            <a:ext cx="1064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Šviesos spindulys krinta į veidrodį 35° kampu. Kokiu kampu jis atsispindės? 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9ab283b014_0_12"/>
          <p:cNvSpPr txBox="1"/>
          <p:nvPr/>
        </p:nvSpPr>
        <p:spPr>
          <a:xfrm>
            <a:off x="1054050" y="972950"/>
            <a:ext cx="74838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r>
              <a:rPr lang="en-US" sz="43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uždavinys</a:t>
            </a:r>
            <a:endParaRPr/>
          </a:p>
        </p:txBody>
      </p:sp>
      <p:sp>
        <p:nvSpPr>
          <p:cNvPr id="258" name="Google Shape;258;g39ab283b014_0_12"/>
          <p:cNvSpPr txBox="1"/>
          <p:nvPr/>
        </p:nvSpPr>
        <p:spPr>
          <a:xfrm>
            <a:off x="740250" y="2179400"/>
            <a:ext cx="125406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Šviesos spindulys krenta į stiklą 60° kampu. Kokiu </a:t>
            </a:r>
            <a:r>
              <a:rPr lang="en-US" sz="17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kampu lūžta stikle</a:t>
            </a:r>
            <a:r>
              <a:rPr lang="en-US" sz="17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r>
              <a:rPr lang="en-US" sz="43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/>
          </a:p>
        </p:txBody>
      </p:sp>
      <p:sp>
        <p:nvSpPr>
          <p:cNvPr id="259" name="Google Shape;259;g39ab283b014_0_12"/>
          <p:cNvSpPr txBox="1"/>
          <p:nvPr/>
        </p:nvSpPr>
        <p:spPr>
          <a:xfrm>
            <a:off x="891825" y="3141850"/>
            <a:ext cx="106458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Duota:                                     </a:t>
            </a:r>
            <a:r>
              <a:rPr lang="en-US" sz="2000">
                <a:solidFill>
                  <a:schemeClr val="lt1"/>
                </a:solidFill>
              </a:rPr>
              <a:t>Sprendimas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α=60⁰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n=1,5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Rasti: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γ-?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 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260" name="Google Shape;260;g39ab283b014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375" y="3743325"/>
            <a:ext cx="875500" cy="593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9ab283b014_0_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8203" y="4439378"/>
            <a:ext cx="1155522" cy="53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9ab283b014_0_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8200" y="5135425"/>
            <a:ext cx="2243500" cy="53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9ab283b014_0_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29374" y="6066675"/>
            <a:ext cx="1182475" cy="407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9ab283b014_0_4"/>
          <p:cNvSpPr/>
          <p:nvPr/>
        </p:nvSpPr>
        <p:spPr>
          <a:xfrm>
            <a:off x="4524157" y="3274550"/>
            <a:ext cx="55821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rgbClr val="F2F0F4"/>
              </a:buClr>
              <a:buSzPts val="4350"/>
              <a:buFont typeface="Montserrat"/>
              <a:buNone/>
            </a:pPr>
            <a:r>
              <a:rPr lang="en-US" sz="4350">
                <a:solidFill>
                  <a:srgbClr val="F2F0F4"/>
                </a:solidFill>
                <a:latin typeface="Montserrat"/>
                <a:ea typeface="Montserrat"/>
                <a:cs typeface="Montserrat"/>
                <a:sym typeface="Montserrat"/>
              </a:rPr>
              <a:t>TESTAS</a:t>
            </a:r>
            <a:endParaRPr b="0" i="0" sz="4350" u="none" cap="none" strike="noStrik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ab283b014_0_8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84175" lvl="0" marL="45720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50"/>
              <a:buAutoNum type="arabicPeriod"/>
            </a:pPr>
            <a:r>
              <a:rPr lang="en-US" sz="2450">
                <a:solidFill>
                  <a:schemeClr val="lt1"/>
                </a:solidFill>
              </a:rPr>
              <a:t>Saulės šviesa patenka į vandenį. Kaip pasikeis spindulio kryptis?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276" name="Google Shape;276;g39ab283b014_0_8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Artės į statmenį;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Tols nuo </a:t>
            </a:r>
            <a:r>
              <a:rPr lang="en-US" sz="2050">
                <a:solidFill>
                  <a:schemeClr val="lt1"/>
                </a:solidFill>
              </a:rPr>
              <a:t>statement;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Sklis tiesiai tolyn;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Atsispindės atgal.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ab283b014_0_88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2. Koks yra šviesos greitis vakuume?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283" name="Google Shape;283;g39ab283b014_0_88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300 km/s;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3 000 km/s;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300 000 km/s;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3 000 000 km/s. 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9ab283b014_0_100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3. Kodėl pieštukas stiklinėje vandens atrodo „sulūžęs“?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290" name="Google Shape;290;g39ab283b014_0_100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Dėl šviesos atspindžio;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Dėl šviesos lūžio;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Dėl šešėlio;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Dėl gravitacijos. 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9ab283b014_0_106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4. Šviesos spindulys į veidrodį krenta 40° kampu. Kokiu kampu jis atsispindės?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297" name="Google Shape;297;g39ab283b014_0_106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20°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40°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80°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90° 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9ab283b014_0_118"/>
          <p:cNvSpPr/>
          <p:nvPr/>
        </p:nvSpPr>
        <p:spPr>
          <a:xfrm>
            <a:off x="781400" y="659725"/>
            <a:ext cx="12702300" cy="11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5. Šviesos spindulys krenta į veidrodį 35° kampu. Koks bus kampas tarp krintančio ir atsispindėjusio spindulių?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04" name="Google Shape;304;g39ab283b014_0_118"/>
          <p:cNvSpPr/>
          <p:nvPr/>
        </p:nvSpPr>
        <p:spPr>
          <a:xfrm>
            <a:off x="943575" y="2217525"/>
            <a:ext cx="12296700" cy="3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35°;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70°;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90°;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180°. 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9ab283b014_0_112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6. Šviesos spindulys pereina iš oro į stiklą. Kaip keičiasi jo greitis?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11" name="Google Shape;311;g39ab283b014_0_112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Padidėja;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Sumažėja;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Nekinta;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Tampa lygus nuliui.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9ab283b014_0_124"/>
          <p:cNvSpPr/>
          <p:nvPr/>
        </p:nvSpPr>
        <p:spPr>
          <a:xfrm>
            <a:off x="76112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7. Kodėl baseinas atrodo seklesnis negu yra iš tikrųjų?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18" name="Google Shape;318;g39ab283b014_0_124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Dėl šešėlių;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Dėl šviesos atspindžio;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Dėl šviesos lūžio;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Dėl vandens judėjimo. 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9ab283b014_0_130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8. Šviesos spindulys pereina iš vandens į orą. Kaip pasikeičia jo greitis?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25" name="Google Shape;325;g39ab283b014_0_130"/>
          <p:cNvSpPr/>
          <p:nvPr/>
        </p:nvSpPr>
        <p:spPr>
          <a:xfrm>
            <a:off x="94357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Sumažėja;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Padidėja;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Nekinta;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Tampa lygus nuliui. 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9ab283b014_0_155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9. Šviesos spindulys iš oro patenka į vandenį. Kuris teiginys teisingas? </a:t>
            </a:r>
            <a:r>
              <a:rPr lang="en-US" sz="2450">
                <a:solidFill>
                  <a:schemeClr val="lt1"/>
                </a:solidFill>
              </a:rPr>
              <a:t>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32" name="Google Shape;332;g39ab283b014_0_155"/>
          <p:cNvSpPr/>
          <p:nvPr/>
        </p:nvSpPr>
        <p:spPr>
          <a:xfrm>
            <a:off x="98412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A. Spindulys lūžta į statmenį;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B. Spindulys lūžta nuo statmens;</a:t>
            </a:r>
            <a:endParaRPr sz="205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50">
                <a:solidFill>
                  <a:schemeClr val="lt1"/>
                </a:solidFill>
              </a:rPr>
              <a:t>C. Šviesa visiškai sustoja;</a:t>
            </a:r>
            <a:endParaRPr sz="2050">
              <a:solidFill>
                <a:schemeClr val="lt1"/>
              </a:solidFill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chemeClr val="lt1"/>
                </a:solidFill>
              </a:rPr>
              <a:t>D. Šviesa nebekinta.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9ab283b014_0_176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50">
                <a:solidFill>
                  <a:schemeClr val="lt1"/>
                </a:solidFill>
              </a:rPr>
              <a:t>9. Kuris teiginys teisingas?  </a:t>
            </a:r>
            <a:endParaRPr b="0"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39" name="Google Shape;339;g39ab283b014_0_176"/>
          <p:cNvSpPr/>
          <p:nvPr/>
        </p:nvSpPr>
        <p:spPr>
          <a:xfrm>
            <a:off x="984125" y="1855650"/>
            <a:ext cx="122967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514350" lvl="0" marL="51435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wentieth Century"/>
              <a:buAutoNum type="alphaUcPeriod"/>
            </a:pPr>
            <a:r>
              <a:rPr lang="en-US" sz="24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Spindulio kritimo kampas ir lūžio kampas visada vienodi.</a:t>
            </a:r>
            <a:endParaRPr sz="29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rtl="0" algn="just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wentieth Century"/>
              <a:buAutoNum type="alphaUcPeriod"/>
            </a:pPr>
            <a:r>
              <a:rPr lang="en-US" sz="24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Spindulio kritimo kampo sinusas yra didesnis už atspindžio kampo sinusą.</a:t>
            </a:r>
            <a:endParaRPr sz="29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rtl="0" algn="just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wentieth Century"/>
              <a:buAutoNum type="alphaUcPeriod"/>
            </a:pPr>
            <a:r>
              <a:rPr lang="en-US" sz="24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Keičiant spindulio kritimo kampą, keičiasi lūžio rodiklis.</a:t>
            </a:r>
            <a:endParaRPr sz="29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-514350" lvl="0" marL="514350" rtl="0" algn="just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Twentieth Century"/>
              <a:buAutoNum type="alphaUcPeriod"/>
            </a:pPr>
            <a:r>
              <a:rPr lang="en-US" sz="2400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Keičiant spindulio kritimo kampą, lūžio rodiklis nekinta.</a:t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9ab283b014_0_169"/>
          <p:cNvSpPr/>
          <p:nvPr/>
        </p:nvSpPr>
        <p:spPr>
          <a:xfrm>
            <a:off x="781392" y="659725"/>
            <a:ext cx="116886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rgbClr val="04617B"/>
              </a:buClr>
              <a:buSzPts val="2400"/>
              <a:buFont typeface="Bookman Old Style"/>
              <a:buNone/>
            </a:pPr>
            <a:r>
              <a:rPr lang="en-US" sz="2400">
                <a:solidFill>
                  <a:schemeClr val="lt1"/>
                </a:solidFill>
              </a:rPr>
              <a:t>10. Vandens lūžio rodiklis 1,33, ledo – 1,37, glicerino – 1,47. Kurioje terpėje šviesos greitis bus mažiausias?</a:t>
            </a:r>
            <a:endParaRPr i="0" sz="2450" u="none" cap="none" strike="noStrike">
              <a:solidFill>
                <a:schemeClr val="lt1"/>
              </a:solidFill>
            </a:endParaRPr>
          </a:p>
        </p:txBody>
      </p:sp>
      <p:sp>
        <p:nvSpPr>
          <p:cNvPr id="346" name="Google Shape;346;g39ab283b014_0_169"/>
          <p:cNvSpPr/>
          <p:nvPr/>
        </p:nvSpPr>
        <p:spPr>
          <a:xfrm>
            <a:off x="1183500" y="2129850"/>
            <a:ext cx="12263400" cy="3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501650" lvl="0" marL="51435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AutoNum type="alphaUcPeriod"/>
            </a:pPr>
            <a:r>
              <a:rPr lang="en-US" sz="2200">
                <a:solidFill>
                  <a:schemeClr val="lt1"/>
                </a:solidFill>
              </a:rPr>
              <a:t>Vandenyje;</a:t>
            </a:r>
            <a:endParaRPr sz="2200">
              <a:solidFill>
                <a:schemeClr val="lt1"/>
              </a:solidFill>
            </a:endParaRPr>
          </a:p>
          <a:p>
            <a:pPr indent="-501650" lvl="0" marL="51435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AutoNum type="alphaUcPeriod"/>
            </a:pPr>
            <a:r>
              <a:rPr lang="en-US" sz="2200">
                <a:solidFill>
                  <a:schemeClr val="lt1"/>
                </a:solidFill>
              </a:rPr>
              <a:t>Lede;</a:t>
            </a:r>
            <a:endParaRPr sz="2700">
              <a:solidFill>
                <a:schemeClr val="lt1"/>
              </a:solidFill>
            </a:endParaRPr>
          </a:p>
          <a:p>
            <a:pPr indent="-501650" lvl="0" marL="514350" rtl="0" algn="l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AutoNum type="alphaUcPeriod"/>
            </a:pPr>
            <a:r>
              <a:rPr lang="en-US" sz="2200">
                <a:solidFill>
                  <a:schemeClr val="lt1"/>
                </a:solidFill>
              </a:rPr>
              <a:t>Glicerine;</a:t>
            </a:r>
            <a:endParaRPr sz="2700">
              <a:solidFill>
                <a:schemeClr val="lt1"/>
              </a:solidFill>
            </a:endParaRPr>
          </a:p>
          <a:p>
            <a:pPr indent="-501650" lvl="0" marL="514350" rtl="0" algn="l"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AutoNum type="alphaUcPeriod"/>
            </a:pPr>
            <a:r>
              <a:rPr lang="en-US" sz="2200">
                <a:solidFill>
                  <a:schemeClr val="lt1"/>
                </a:solidFill>
              </a:rPr>
              <a:t>Šviesos greitis visose šiose terpėse vienodas.</a:t>
            </a:r>
            <a:endParaRPr sz="18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9ab283b014_0_24"/>
          <p:cNvSpPr/>
          <p:nvPr/>
        </p:nvSpPr>
        <p:spPr>
          <a:xfrm>
            <a:off x="781407" y="659725"/>
            <a:ext cx="55821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marR="0" rtl="0" algn="l">
              <a:lnSpc>
                <a:spcPct val="1252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>
                <a:solidFill>
                  <a:schemeClr val="lt1"/>
                </a:solidFill>
              </a:rPr>
              <a:t>Atsakymai</a:t>
            </a:r>
            <a:endParaRPr b="0" i="0" sz="4350" u="none" cap="none" strike="noStrike">
              <a:solidFill>
                <a:schemeClr val="lt1"/>
              </a:solidFill>
            </a:endParaRPr>
          </a:p>
        </p:txBody>
      </p:sp>
      <p:sp>
        <p:nvSpPr>
          <p:cNvPr id="353" name="Google Shape;353;g39ab283b014_0_24"/>
          <p:cNvSpPr/>
          <p:nvPr/>
        </p:nvSpPr>
        <p:spPr>
          <a:xfrm>
            <a:off x="984125" y="1855650"/>
            <a:ext cx="12296700" cy="50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A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C 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B 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B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B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B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C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B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D</a:t>
            </a:r>
            <a:endParaRPr sz="2050">
              <a:solidFill>
                <a:schemeClr val="lt1"/>
              </a:solidFill>
            </a:endParaRPr>
          </a:p>
          <a:p>
            <a:pPr indent="-358775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50"/>
              <a:buAutoNum type="arabicPeriod"/>
            </a:pPr>
            <a:r>
              <a:rPr lang="en-US" sz="2050">
                <a:solidFill>
                  <a:schemeClr val="lt1"/>
                </a:solidFill>
              </a:rPr>
              <a:t>C</a:t>
            </a:r>
            <a:endParaRPr sz="205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5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2026-04-29T18:30:24Z</dcterms:created>
</cp:coreProperties>
</file>