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2" r:id="rId6"/>
    <p:sldId id="275" r:id="rId7"/>
    <p:sldId id="263" r:id="rId8"/>
    <p:sldId id="264" r:id="rId9"/>
    <p:sldId id="265" r:id="rId10"/>
    <p:sldId id="266" r:id="rId11"/>
    <p:sldId id="267" r:id="rId12"/>
    <p:sldId id="268" r:id="rId13"/>
    <p:sldId id="274" r:id="rId14"/>
    <p:sldId id="270" r:id="rId15"/>
    <p:sldId id="271" r:id="rId16"/>
    <p:sldId id="272" r:id="rId17"/>
    <p:sldId id="273" r:id="rId18"/>
  </p:sldIdLst>
  <p:sldSz cx="9144000" cy="5143500" type="screen16x9"/>
  <p:notesSz cx="5143500" cy="9144000"/>
  <p:embeddedFontLst>
    <p:embeddedFont>
      <p:font typeface="Gelasio" panose="020B0604020202020204" charset="-70"/>
      <p:regular r:id="rId20"/>
    </p:embeddedFont>
    <p:embeddedFont>
      <p:font typeface="Gelasio Semi Bold" panose="020B0604020202020204" charset="-70"/>
      <p:regular r:id="rId21"/>
    </p:embeddedFont>
  </p:embeddedFontLst>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94" d="100"/>
          <a:sy n="94" d="100"/>
        </p:scale>
        <p:origin x="1138" y="3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7650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829516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sp>
      <p:sp>
        <p:nvSpPr>
          <p:cNvPr id="3" name="Shape 1"/>
          <p:cNvSpPr/>
          <p:nvPr/>
        </p:nvSpPr>
        <p:spPr>
          <a:xfrm>
            <a:off x="0" y="0"/>
            <a:ext cx="9144000" cy="5143500"/>
          </a:xfrm>
          <a:prstGeom prst="rect">
            <a:avLst/>
          </a:prstGeom>
          <a:solidFill>
            <a:srgbClr val="F9F6F0"/>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7.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2350219"/>
            <a:ext cx="5039267" cy="1193081"/>
          </a:xfrm>
          <a:prstGeom prst="rect">
            <a:avLst/>
          </a:prstGeom>
          <a:noFill/>
          <a:ln/>
        </p:spPr>
        <p:txBody>
          <a:bodyPr wrap="none" lIns="0" tIns="0" rIns="0" bIns="0" rtlCol="0" anchor="t"/>
          <a:lstStyle/>
          <a:p>
            <a:pPr marL="0" indent="0" algn="l">
              <a:lnSpc>
                <a:spcPts val="3450"/>
              </a:lnSpc>
              <a:buNone/>
            </a:pPr>
            <a:r>
              <a:rPr lang="lt-LT" sz="2800" dirty="0">
                <a:solidFill>
                  <a:srgbClr val="484237"/>
                </a:solidFill>
                <a:latin typeface="Gelasio Semi Bold" pitchFamily="34" charset="0"/>
                <a:ea typeface="Gelasio Semi Bold" pitchFamily="34" charset="-122"/>
                <a:cs typeface="Gelasio Semi Bold" pitchFamily="34" charset="-120"/>
              </a:rPr>
              <a:t> </a:t>
            </a:r>
            <a:r>
              <a:rPr lang="en-US" sz="2800" dirty="0" err="1">
                <a:solidFill>
                  <a:srgbClr val="484237"/>
                </a:solidFill>
                <a:latin typeface="Gelasio Semi Bold" pitchFamily="34" charset="0"/>
                <a:ea typeface="Gelasio Semi Bold" pitchFamily="34" charset="-122"/>
                <a:cs typeface="Gelasio Semi Bold" pitchFamily="34" charset="-120"/>
              </a:rPr>
              <a:t>Šviesos</a:t>
            </a:r>
            <a:r>
              <a:rPr lang="en-US" sz="2800" dirty="0">
                <a:solidFill>
                  <a:srgbClr val="484237"/>
                </a:solidFill>
                <a:latin typeface="Gelasio Semi Bold" pitchFamily="34" charset="0"/>
                <a:ea typeface="Gelasio Semi Bold" pitchFamily="34" charset="-122"/>
                <a:cs typeface="Gelasio Semi Bold" pitchFamily="34" charset="-120"/>
              </a:rPr>
              <a:t> Dispersija</a:t>
            </a:r>
            <a:endParaRPr lang="en-US" sz="2800" dirty="0"/>
          </a:p>
        </p:txBody>
      </p:sp>
      <p:sp>
        <p:nvSpPr>
          <p:cNvPr id="5" name="Shape 2">
            <a:extLst>
              <a:ext uri="{FF2B5EF4-FFF2-40B4-BE49-F238E27FC236}">
                <a16:creationId xmlns:a16="http://schemas.microsoft.com/office/drawing/2014/main" id="{3134DEC5-1422-0058-FBC1-3E19D7C2200C}"/>
              </a:ext>
            </a:extLst>
          </p:cNvPr>
          <p:cNvSpPr/>
          <p:nvPr/>
        </p:nvSpPr>
        <p:spPr>
          <a:xfrm>
            <a:off x="4572000" y="4791298"/>
            <a:ext cx="4611136" cy="352202"/>
          </a:xfrm>
          <a:prstGeom prst="roundRect">
            <a:avLst>
              <a:gd name="adj" fmla="val 132"/>
            </a:avLst>
          </a:prstGeom>
          <a:solidFill>
            <a:srgbClr val="EEE8DD"/>
          </a:solidFill>
          <a:ln/>
        </p:spPr>
      </p:sp>
      <p:sp>
        <p:nvSpPr>
          <p:cNvPr id="6" name="Shape 2">
            <a:extLst>
              <a:ext uri="{FF2B5EF4-FFF2-40B4-BE49-F238E27FC236}">
                <a16:creationId xmlns:a16="http://schemas.microsoft.com/office/drawing/2014/main" id="{A74CB4A5-EFE5-C89B-3378-B86F1555F17C}"/>
              </a:ext>
            </a:extLst>
          </p:cNvPr>
          <p:cNvSpPr/>
          <p:nvPr/>
        </p:nvSpPr>
        <p:spPr>
          <a:xfrm>
            <a:off x="3440404" y="0"/>
            <a:ext cx="4611136" cy="352202"/>
          </a:xfrm>
          <a:prstGeom prst="roundRect">
            <a:avLst>
              <a:gd name="adj" fmla="val 132"/>
            </a:avLst>
          </a:prstGeom>
          <a:solidFill>
            <a:srgbClr val="EEE8DD"/>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96119" y="531242"/>
            <a:ext cx="4257526" cy="442987"/>
          </a:xfrm>
          <a:prstGeom prst="rect">
            <a:avLst/>
          </a:prstGeom>
          <a:noFill/>
          <a:ln/>
        </p:spPr>
        <p:txBody>
          <a:bodyPr wrap="non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Niutonas ir jo atradimas</a:t>
            </a:r>
            <a:endParaRPr lang="en-US" sz="2750" dirty="0"/>
          </a:p>
        </p:txBody>
      </p:sp>
      <p:pic>
        <p:nvPicPr>
          <p:cNvPr id="3" name="Image 0" descr="preencoded.png"/>
          <p:cNvPicPr>
            <a:picLocks noChangeAspect="1"/>
          </p:cNvPicPr>
          <p:nvPr/>
        </p:nvPicPr>
        <p:blipFill>
          <a:blip r:embed="rId3"/>
          <a:stretch>
            <a:fillRect/>
          </a:stretch>
        </p:blipFill>
        <p:spPr>
          <a:xfrm>
            <a:off x="496119" y="1346299"/>
            <a:ext cx="5177582" cy="3106489"/>
          </a:xfrm>
          <a:prstGeom prst="rect">
            <a:avLst/>
          </a:prstGeom>
        </p:spPr>
      </p:pic>
      <p:sp>
        <p:nvSpPr>
          <p:cNvPr id="4" name="Text 1"/>
          <p:cNvSpPr/>
          <p:nvPr/>
        </p:nvSpPr>
        <p:spPr>
          <a:xfrm>
            <a:off x="6024339" y="1845246"/>
            <a:ext cx="2317477" cy="265807"/>
          </a:xfrm>
          <a:prstGeom prst="rect">
            <a:avLst/>
          </a:prstGeom>
          <a:noFill/>
          <a:ln/>
        </p:spPr>
        <p:txBody>
          <a:bodyPr wrap="none" lIns="0" tIns="0" rIns="0" bIns="0" rtlCol="0" anchor="t"/>
          <a:lstStyle/>
          <a:p>
            <a:pPr marL="0" indent="0" algn="l">
              <a:lnSpc>
                <a:spcPts val="2050"/>
              </a:lnSpc>
              <a:buNone/>
            </a:pPr>
            <a:r>
              <a:rPr lang="en-US" sz="1650" dirty="0">
                <a:solidFill>
                  <a:srgbClr val="484237"/>
                </a:solidFill>
                <a:latin typeface="Gelasio Semi Bold" pitchFamily="34" charset="0"/>
                <a:ea typeface="Gelasio Semi Bold" pitchFamily="34" charset="-122"/>
                <a:cs typeface="Gelasio Semi Bold" pitchFamily="34" charset="-120"/>
              </a:rPr>
              <a:t>1666 metų Revoliucija</a:t>
            </a:r>
            <a:endParaRPr lang="en-US" sz="1650" dirty="0"/>
          </a:p>
        </p:txBody>
      </p:sp>
      <p:sp>
        <p:nvSpPr>
          <p:cNvPr id="5" name="Text 2"/>
          <p:cNvSpPr/>
          <p:nvPr/>
        </p:nvSpPr>
        <p:spPr>
          <a:xfrm>
            <a:off x="6024339" y="2252811"/>
            <a:ext cx="2628230" cy="907256"/>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Izaokas Niutonas pirmasis parodė, kad baltą šviesą galima suskaidyti į visą spalvų spektrą naudodamas stiklinę trikampę prizmę.</a:t>
            </a:r>
            <a:endParaRPr lang="en-US" sz="1100" dirty="0"/>
          </a:p>
        </p:txBody>
      </p:sp>
      <p:sp>
        <p:nvSpPr>
          <p:cNvPr id="6" name="Text 3"/>
          <p:cNvSpPr/>
          <p:nvPr/>
        </p:nvSpPr>
        <p:spPr>
          <a:xfrm>
            <a:off x="6024339" y="3287613"/>
            <a:ext cx="2628230"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Jis įrodė, kad spalvos jau egzistuoja baltoje šviesoje – jos tampa matomos tik tada, kai šviesa išsisklaido prizmėje.</a:t>
            </a:r>
            <a:endParaRPr lang="en-US" sz="1100" dirty="0"/>
          </a:p>
        </p:txBody>
      </p:sp>
      <p:sp>
        <p:nvSpPr>
          <p:cNvPr id="7" name="Shape 2">
            <a:extLst>
              <a:ext uri="{FF2B5EF4-FFF2-40B4-BE49-F238E27FC236}">
                <a16:creationId xmlns:a16="http://schemas.microsoft.com/office/drawing/2014/main" id="{02DCDFFD-986C-C446-518A-B60103D494E8}"/>
              </a:ext>
            </a:extLst>
          </p:cNvPr>
          <p:cNvSpPr/>
          <p:nvPr/>
        </p:nvSpPr>
        <p:spPr>
          <a:xfrm>
            <a:off x="0" y="4824858"/>
            <a:ext cx="9144000" cy="352202"/>
          </a:xfrm>
          <a:prstGeom prst="roundRect">
            <a:avLst>
              <a:gd name="adj" fmla="val 132"/>
            </a:avLst>
          </a:prstGeom>
          <a:solidFill>
            <a:srgbClr val="EEE8DD"/>
          </a:solidFill>
          <a:ln/>
        </p:spPr>
      </p:sp>
      <p:sp>
        <p:nvSpPr>
          <p:cNvPr id="8" name="Shape 2">
            <a:extLst>
              <a:ext uri="{FF2B5EF4-FFF2-40B4-BE49-F238E27FC236}">
                <a16:creationId xmlns:a16="http://schemas.microsoft.com/office/drawing/2014/main" id="{44DB5F50-0D70-B84B-182B-6FF4640FC162}"/>
              </a:ext>
            </a:extLst>
          </p:cNvPr>
          <p:cNvSpPr/>
          <p:nvPr/>
        </p:nvSpPr>
        <p:spPr>
          <a:xfrm>
            <a:off x="0" y="-39959"/>
            <a:ext cx="9144000" cy="352202"/>
          </a:xfrm>
          <a:prstGeom prst="roundRect">
            <a:avLst>
              <a:gd name="adj" fmla="val 132"/>
            </a:avLst>
          </a:prstGeom>
          <a:solidFill>
            <a:srgbClr val="EEE8DD"/>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96119" y="1496467"/>
            <a:ext cx="3544119" cy="442987"/>
          </a:xfrm>
          <a:prstGeom prst="rect">
            <a:avLst/>
          </a:prstGeom>
          <a:noFill/>
          <a:ln/>
        </p:spPr>
        <p:txBody>
          <a:bodyPr wrap="non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Kaip Tai Veikia?</a:t>
            </a:r>
            <a:endParaRPr lang="en-US" sz="2750" dirty="0"/>
          </a:p>
        </p:txBody>
      </p:sp>
      <p:sp>
        <p:nvSpPr>
          <p:cNvPr id="3" name="Text 1"/>
          <p:cNvSpPr/>
          <p:nvPr/>
        </p:nvSpPr>
        <p:spPr>
          <a:xfrm>
            <a:off x="496119" y="2222971"/>
            <a:ext cx="283518" cy="177180"/>
          </a:xfrm>
          <a:prstGeom prst="rect">
            <a:avLst/>
          </a:prstGeom>
          <a:noFill/>
          <a:ln/>
        </p:spPr>
        <p:txBody>
          <a:bodyPr wrap="none" lIns="0" tIns="0" rIns="0" bIns="0" rtlCol="0" anchor="ctr"/>
          <a:lstStyle/>
          <a:p>
            <a:pPr marL="0" indent="0" algn="l">
              <a:lnSpc>
                <a:spcPct val="100000"/>
              </a:lnSpc>
              <a:buNone/>
            </a:pPr>
            <a:r>
              <a:rPr lang="en-US" sz="1100" dirty="0">
                <a:solidFill>
                  <a:srgbClr val="746558"/>
                </a:solidFill>
                <a:latin typeface="Gelasio Light" pitchFamily="34" charset="0"/>
                <a:ea typeface="Gelasio Light" pitchFamily="34" charset="-122"/>
                <a:cs typeface="Gelasio Light" pitchFamily="34" charset="-120"/>
              </a:rPr>
              <a:t>01</a:t>
            </a:r>
            <a:endParaRPr lang="en-US" sz="1100" dirty="0"/>
          </a:p>
        </p:txBody>
      </p:sp>
      <p:sp>
        <p:nvSpPr>
          <p:cNvPr id="4" name="Shape 2"/>
          <p:cNvSpPr/>
          <p:nvPr/>
        </p:nvSpPr>
        <p:spPr>
          <a:xfrm>
            <a:off x="496119" y="2444874"/>
            <a:ext cx="2622724" cy="19050"/>
          </a:xfrm>
          <a:prstGeom prst="rect">
            <a:avLst/>
          </a:prstGeom>
          <a:solidFill>
            <a:srgbClr val="D3C5B6"/>
          </a:solidFill>
          <a:ln/>
        </p:spPr>
      </p:sp>
      <p:sp>
        <p:nvSpPr>
          <p:cNvPr id="5" name="Text 3"/>
          <p:cNvSpPr/>
          <p:nvPr/>
        </p:nvSpPr>
        <p:spPr>
          <a:xfrm>
            <a:off x="496119" y="2553816"/>
            <a:ext cx="2340546"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Elektromagnetinės Bangos</a:t>
            </a:r>
            <a:endParaRPr lang="en-US" sz="1350" dirty="0"/>
          </a:p>
        </p:txBody>
      </p:sp>
      <p:sp>
        <p:nvSpPr>
          <p:cNvPr id="6" name="Text 4"/>
          <p:cNvSpPr/>
          <p:nvPr/>
        </p:nvSpPr>
        <p:spPr>
          <a:xfrm>
            <a:off x="496119" y="2860328"/>
            <a:ext cx="2622724"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Balta šviesa susideda iš skirtingų bangos ilgių elektromagnetinių bangų, kurios kartu sukuria baltą spalvą.</a:t>
            </a:r>
            <a:endParaRPr lang="en-US" sz="1100" dirty="0"/>
          </a:p>
        </p:txBody>
      </p:sp>
      <p:sp>
        <p:nvSpPr>
          <p:cNvPr id="7" name="Text 5"/>
          <p:cNvSpPr/>
          <p:nvPr/>
        </p:nvSpPr>
        <p:spPr>
          <a:xfrm>
            <a:off x="3260601" y="2222971"/>
            <a:ext cx="283518" cy="177180"/>
          </a:xfrm>
          <a:prstGeom prst="rect">
            <a:avLst/>
          </a:prstGeom>
          <a:noFill/>
          <a:ln/>
        </p:spPr>
        <p:txBody>
          <a:bodyPr wrap="none" lIns="0" tIns="0" rIns="0" bIns="0" rtlCol="0" anchor="ctr"/>
          <a:lstStyle/>
          <a:p>
            <a:pPr marL="0" indent="0" algn="l">
              <a:lnSpc>
                <a:spcPct val="100000"/>
              </a:lnSpc>
              <a:buNone/>
            </a:pPr>
            <a:r>
              <a:rPr lang="en-US" sz="1100" dirty="0">
                <a:solidFill>
                  <a:srgbClr val="746558"/>
                </a:solidFill>
                <a:latin typeface="Gelasio Light" pitchFamily="34" charset="0"/>
                <a:ea typeface="Gelasio Light" pitchFamily="34" charset="-122"/>
                <a:cs typeface="Gelasio Light" pitchFamily="34" charset="-120"/>
              </a:rPr>
              <a:t>02</a:t>
            </a:r>
            <a:endParaRPr lang="en-US" sz="1100" dirty="0"/>
          </a:p>
        </p:txBody>
      </p:sp>
      <p:sp>
        <p:nvSpPr>
          <p:cNvPr id="8" name="Shape 6"/>
          <p:cNvSpPr/>
          <p:nvPr/>
        </p:nvSpPr>
        <p:spPr>
          <a:xfrm>
            <a:off x="3260601" y="2444874"/>
            <a:ext cx="2622724" cy="19050"/>
          </a:xfrm>
          <a:prstGeom prst="rect">
            <a:avLst/>
          </a:prstGeom>
          <a:solidFill>
            <a:srgbClr val="D3C5B6"/>
          </a:solidFill>
          <a:ln/>
        </p:spPr>
      </p:sp>
      <p:sp>
        <p:nvSpPr>
          <p:cNvPr id="9" name="Text 7"/>
          <p:cNvSpPr/>
          <p:nvPr/>
        </p:nvSpPr>
        <p:spPr>
          <a:xfrm>
            <a:off x="3260601" y="2553816"/>
            <a:ext cx="1964010"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Unikalūs Bangos Ilgiai</a:t>
            </a:r>
            <a:endParaRPr lang="en-US" sz="1350" dirty="0"/>
          </a:p>
        </p:txBody>
      </p:sp>
      <p:sp>
        <p:nvSpPr>
          <p:cNvPr id="10" name="Text 8"/>
          <p:cNvSpPr/>
          <p:nvPr/>
        </p:nvSpPr>
        <p:spPr>
          <a:xfrm>
            <a:off x="3260601" y="2860328"/>
            <a:ext cx="2622724"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Kiekviena spalva turi savo unikalų bangos ilgį – nuo trumpų violetinių bangų iki ilgų raudonų.</a:t>
            </a:r>
            <a:endParaRPr lang="en-US" sz="1100" dirty="0"/>
          </a:p>
        </p:txBody>
      </p:sp>
      <p:sp>
        <p:nvSpPr>
          <p:cNvPr id="11" name="Text 9"/>
          <p:cNvSpPr/>
          <p:nvPr/>
        </p:nvSpPr>
        <p:spPr>
          <a:xfrm>
            <a:off x="6025083" y="2222971"/>
            <a:ext cx="283518" cy="177180"/>
          </a:xfrm>
          <a:prstGeom prst="rect">
            <a:avLst/>
          </a:prstGeom>
          <a:noFill/>
          <a:ln/>
        </p:spPr>
        <p:txBody>
          <a:bodyPr wrap="none" lIns="0" tIns="0" rIns="0" bIns="0" rtlCol="0" anchor="ctr"/>
          <a:lstStyle/>
          <a:p>
            <a:pPr marL="0" indent="0" algn="l">
              <a:lnSpc>
                <a:spcPct val="100000"/>
              </a:lnSpc>
              <a:buNone/>
            </a:pPr>
            <a:r>
              <a:rPr lang="en-US" sz="1100" dirty="0">
                <a:solidFill>
                  <a:srgbClr val="746558"/>
                </a:solidFill>
                <a:latin typeface="Gelasio Light" pitchFamily="34" charset="0"/>
                <a:ea typeface="Gelasio Light" pitchFamily="34" charset="-122"/>
                <a:cs typeface="Gelasio Light" pitchFamily="34" charset="-120"/>
              </a:rPr>
              <a:t>03</a:t>
            </a:r>
            <a:endParaRPr lang="en-US" sz="1100" dirty="0"/>
          </a:p>
        </p:txBody>
      </p:sp>
      <p:sp>
        <p:nvSpPr>
          <p:cNvPr id="12" name="Shape 10"/>
          <p:cNvSpPr/>
          <p:nvPr/>
        </p:nvSpPr>
        <p:spPr>
          <a:xfrm>
            <a:off x="6025083" y="2444874"/>
            <a:ext cx="2622724" cy="19050"/>
          </a:xfrm>
          <a:prstGeom prst="rect">
            <a:avLst/>
          </a:prstGeom>
          <a:solidFill>
            <a:srgbClr val="D3C5B6"/>
          </a:solidFill>
          <a:ln/>
        </p:spPr>
      </p:sp>
      <p:sp>
        <p:nvSpPr>
          <p:cNvPr id="13" name="Text 11"/>
          <p:cNvSpPr/>
          <p:nvPr/>
        </p:nvSpPr>
        <p:spPr>
          <a:xfrm>
            <a:off x="6025083" y="2553816"/>
            <a:ext cx="177202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Skirtingas Lūžis</a:t>
            </a:r>
            <a:endParaRPr lang="en-US" sz="1350" dirty="0"/>
          </a:p>
        </p:txBody>
      </p:sp>
      <p:sp>
        <p:nvSpPr>
          <p:cNvPr id="14" name="Text 12"/>
          <p:cNvSpPr/>
          <p:nvPr/>
        </p:nvSpPr>
        <p:spPr>
          <a:xfrm>
            <a:off x="6025083" y="2860328"/>
            <a:ext cx="2622724"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Šviesos lūžio rodiklis prizmėje priklauso nuo bangos ilgio – trumpesnės bangos lūžta stipriau nei ilgesnės.</a:t>
            </a:r>
            <a:endParaRPr lang="en-US" sz="1100" dirty="0"/>
          </a:p>
        </p:txBody>
      </p:sp>
      <p:sp>
        <p:nvSpPr>
          <p:cNvPr id="15" name="Shape 2">
            <a:extLst>
              <a:ext uri="{FF2B5EF4-FFF2-40B4-BE49-F238E27FC236}">
                <a16:creationId xmlns:a16="http://schemas.microsoft.com/office/drawing/2014/main" id="{561CB8BC-9ACF-BCB8-6810-950988EDA77F}"/>
              </a:ext>
            </a:extLst>
          </p:cNvPr>
          <p:cNvSpPr/>
          <p:nvPr/>
        </p:nvSpPr>
        <p:spPr>
          <a:xfrm>
            <a:off x="-31024" y="4791298"/>
            <a:ext cx="9200336" cy="352202"/>
          </a:xfrm>
          <a:prstGeom prst="roundRect">
            <a:avLst>
              <a:gd name="adj" fmla="val 132"/>
            </a:avLst>
          </a:prstGeom>
          <a:solidFill>
            <a:srgbClr val="EEE8DD"/>
          </a:solidFill>
          <a:ln/>
        </p:spPr>
      </p:sp>
      <p:sp>
        <p:nvSpPr>
          <p:cNvPr id="16" name="Shape 2">
            <a:extLst>
              <a:ext uri="{FF2B5EF4-FFF2-40B4-BE49-F238E27FC236}">
                <a16:creationId xmlns:a16="http://schemas.microsoft.com/office/drawing/2014/main" id="{B696569D-D67A-9581-2124-D5551BEEC972}"/>
              </a:ext>
            </a:extLst>
          </p:cNvPr>
          <p:cNvSpPr/>
          <p:nvPr/>
        </p:nvSpPr>
        <p:spPr>
          <a:xfrm>
            <a:off x="0" y="0"/>
            <a:ext cx="9144000" cy="352202"/>
          </a:xfrm>
          <a:prstGeom prst="roundRect">
            <a:avLst>
              <a:gd name="adj" fmla="val 132"/>
            </a:avLst>
          </a:prstGeom>
          <a:solidFill>
            <a:srgbClr val="EEE8DD"/>
          </a:solidFill>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8" y="1602262"/>
            <a:ext cx="3544119" cy="442987"/>
          </a:xfrm>
          <a:prstGeom prst="rect">
            <a:avLst/>
          </a:prstGeom>
          <a:noFill/>
          <a:ln/>
        </p:spPr>
        <p:txBody>
          <a:bodyPr wrap="non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Kas yra Spektras?</a:t>
            </a:r>
            <a:endParaRPr lang="en-US" sz="2750" dirty="0"/>
          </a:p>
        </p:txBody>
      </p:sp>
      <p:sp>
        <p:nvSpPr>
          <p:cNvPr id="3" name="Text 1"/>
          <p:cNvSpPr/>
          <p:nvPr/>
        </p:nvSpPr>
        <p:spPr>
          <a:xfrm>
            <a:off x="496118" y="2612497"/>
            <a:ext cx="8151763" cy="1886556"/>
          </a:xfrm>
          <a:prstGeom prst="rect">
            <a:avLst/>
          </a:prstGeom>
          <a:noFill/>
          <a:ln/>
        </p:spPr>
        <p:txBody>
          <a:bodyPr wrap="square" lIns="0" tIns="0" rIns="0" bIns="0" rtlCol="0" anchor="t"/>
          <a:lstStyle/>
          <a:p>
            <a:pPr marL="0" indent="0" algn="l">
              <a:lnSpc>
                <a:spcPts val="1750"/>
              </a:lnSpc>
              <a:buNone/>
            </a:pPr>
            <a:r>
              <a:rPr lang="en-US" sz="2200" dirty="0">
                <a:solidFill>
                  <a:srgbClr val="746558"/>
                </a:solidFill>
                <a:latin typeface="Aptos" panose="020B0004020202020204" pitchFamily="34" charset="0"/>
                <a:ea typeface="Gelasio" pitchFamily="34" charset="-122"/>
                <a:cs typeface="Gelasio" pitchFamily="34" charset="-120"/>
              </a:rPr>
              <a:t>Spektras – tai visų spalvų arba elektromagnetinės spinduliuotės diapazonas, kuris susidaro baltajai šviesai sklindant per prizmę arba kitą optinę terpę, pavyzdžiui, vandens lašelius. Tai tarsi šviesos „pirštų atspaudas“, kuriame kiekviena spalva atspindi skirtingą bangos ilgį ir energijos lygį.</a:t>
            </a:r>
            <a:endParaRPr lang="en-US" sz="2200" dirty="0">
              <a:latin typeface="Aptos" panose="020B0004020202020204" pitchFamily="34" charset="0"/>
            </a:endParaRPr>
          </a:p>
        </p:txBody>
      </p:sp>
      <p:sp>
        <p:nvSpPr>
          <p:cNvPr id="5" name="Shape 2">
            <a:extLst>
              <a:ext uri="{FF2B5EF4-FFF2-40B4-BE49-F238E27FC236}">
                <a16:creationId xmlns:a16="http://schemas.microsoft.com/office/drawing/2014/main" id="{3989A639-9AE9-A0CC-FEBD-F0307F09D690}"/>
              </a:ext>
            </a:extLst>
          </p:cNvPr>
          <p:cNvSpPr/>
          <p:nvPr/>
        </p:nvSpPr>
        <p:spPr>
          <a:xfrm>
            <a:off x="0" y="4791298"/>
            <a:ext cx="9144000" cy="352202"/>
          </a:xfrm>
          <a:prstGeom prst="roundRect">
            <a:avLst>
              <a:gd name="adj" fmla="val 132"/>
            </a:avLst>
          </a:prstGeom>
          <a:solidFill>
            <a:srgbClr val="EEE8DD"/>
          </a:solidFill>
          <a:ln/>
        </p:spPr>
      </p:sp>
      <p:sp>
        <p:nvSpPr>
          <p:cNvPr id="6" name="Shape 2">
            <a:extLst>
              <a:ext uri="{FF2B5EF4-FFF2-40B4-BE49-F238E27FC236}">
                <a16:creationId xmlns:a16="http://schemas.microsoft.com/office/drawing/2014/main" id="{76700C3D-29CF-7057-AAA9-E321158002C1}"/>
              </a:ext>
            </a:extLst>
          </p:cNvPr>
          <p:cNvSpPr/>
          <p:nvPr/>
        </p:nvSpPr>
        <p:spPr>
          <a:xfrm>
            <a:off x="0" y="-75"/>
            <a:ext cx="9144000" cy="352202"/>
          </a:xfrm>
          <a:prstGeom prst="roundRect">
            <a:avLst>
              <a:gd name="adj" fmla="val 132"/>
            </a:avLst>
          </a:prstGeom>
          <a:solidFill>
            <a:srgbClr val="EEE8DD"/>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1522884"/>
          </a:xfrm>
          <a:prstGeom prst="rect">
            <a:avLst/>
          </a:prstGeom>
        </p:spPr>
      </p:pic>
      <p:sp>
        <p:nvSpPr>
          <p:cNvPr id="3" name="Text 0"/>
          <p:cNvSpPr/>
          <p:nvPr/>
        </p:nvSpPr>
        <p:spPr>
          <a:xfrm>
            <a:off x="426393" y="1919585"/>
            <a:ext cx="4646191" cy="380702"/>
          </a:xfrm>
          <a:prstGeom prst="rect">
            <a:avLst/>
          </a:prstGeom>
          <a:noFill/>
          <a:ln/>
        </p:spPr>
        <p:txBody>
          <a:bodyPr wrap="none" lIns="0" tIns="0" rIns="0" bIns="0" rtlCol="0" anchor="t"/>
          <a:lstStyle/>
          <a:p>
            <a:pPr marL="0" indent="0" algn="l">
              <a:lnSpc>
                <a:spcPts val="2950"/>
              </a:lnSpc>
              <a:buNone/>
            </a:pPr>
            <a:r>
              <a:rPr lang="en-US" sz="2350" dirty="0">
                <a:solidFill>
                  <a:srgbClr val="484237"/>
                </a:solidFill>
                <a:latin typeface="Gelasio Semi Bold" pitchFamily="34" charset="0"/>
                <a:ea typeface="Gelasio Semi Bold" pitchFamily="34" charset="-122"/>
                <a:cs typeface="Gelasio Semi Bold" pitchFamily="34" charset="-120"/>
              </a:rPr>
              <a:t> Spektras: Spalvų Eilė</a:t>
            </a:r>
            <a:endParaRPr lang="en-US" sz="2350" dirty="0"/>
          </a:p>
        </p:txBody>
      </p:sp>
      <p:sp>
        <p:nvSpPr>
          <p:cNvPr id="4" name="Text 1"/>
          <p:cNvSpPr/>
          <p:nvPr/>
        </p:nvSpPr>
        <p:spPr>
          <a:xfrm>
            <a:off x="426393" y="2457301"/>
            <a:ext cx="8291215" cy="362396"/>
          </a:xfrm>
          <a:prstGeom prst="rect">
            <a:avLst/>
          </a:prstGeom>
          <a:noFill/>
          <a:ln/>
        </p:spPr>
        <p:txBody>
          <a:bodyPr wrap="square" lIns="0" tIns="0" rIns="0" bIns="0" rtlCol="0" anchor="t"/>
          <a:lstStyle/>
          <a:p>
            <a:pPr marL="0" indent="0" algn="l">
              <a:lnSpc>
                <a:spcPts val="1400"/>
              </a:lnSpc>
              <a:buNone/>
            </a:pPr>
            <a:r>
              <a:rPr lang="en-US" sz="950" dirty="0">
                <a:solidFill>
                  <a:srgbClr val="746558"/>
                </a:solidFill>
                <a:latin typeface="Gelasio" pitchFamily="34" charset="0"/>
                <a:ea typeface="Gelasio" pitchFamily="34" charset="-122"/>
                <a:cs typeface="Gelasio" pitchFamily="34" charset="-120"/>
              </a:rPr>
              <a:t>Prizmės dėka balta šviesa išskaidoma į nuostabų vaivorykštės spalvų ruožą, kurį mes vadiname regimosios šviesos spektru. Šios spalvos visada išsidėsto griežta tvarka, pradedant nuo raudonos ir baigiant violetine.</a:t>
            </a:r>
            <a:endParaRPr lang="en-US" sz="950" dirty="0"/>
          </a:p>
        </p:txBody>
      </p:sp>
      <p:sp>
        <p:nvSpPr>
          <p:cNvPr id="5" name="Shape 2"/>
          <p:cNvSpPr/>
          <p:nvPr/>
        </p:nvSpPr>
        <p:spPr>
          <a:xfrm>
            <a:off x="426393" y="2937421"/>
            <a:ext cx="4093294" cy="1329258"/>
          </a:xfrm>
          <a:prstGeom prst="roundRect">
            <a:avLst>
              <a:gd name="adj" fmla="val 1375"/>
            </a:avLst>
          </a:prstGeom>
          <a:solidFill>
            <a:srgbClr val="EEE8DD"/>
          </a:solidFill>
          <a:ln/>
        </p:spPr>
      </p:sp>
      <p:sp>
        <p:nvSpPr>
          <p:cNvPr id="6" name="Shape 3"/>
          <p:cNvSpPr/>
          <p:nvPr/>
        </p:nvSpPr>
        <p:spPr>
          <a:xfrm>
            <a:off x="548208" y="3059237"/>
            <a:ext cx="365447" cy="365447"/>
          </a:xfrm>
          <a:prstGeom prst="roundRect">
            <a:avLst>
              <a:gd name="adj" fmla="val 15636819"/>
            </a:avLst>
          </a:prstGeom>
          <a:solidFill>
            <a:srgbClr val="D3C5B6"/>
          </a:solidFill>
          <a:ln/>
        </p:spPr>
      </p:sp>
      <p:pic>
        <p:nvPicPr>
          <p:cNvPr id="7"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8667" y="3159696"/>
            <a:ext cx="164455" cy="164455"/>
          </a:xfrm>
          <a:prstGeom prst="rect">
            <a:avLst/>
          </a:prstGeom>
        </p:spPr>
      </p:pic>
      <p:sp>
        <p:nvSpPr>
          <p:cNvPr id="8" name="Text 4"/>
          <p:cNvSpPr/>
          <p:nvPr/>
        </p:nvSpPr>
        <p:spPr>
          <a:xfrm>
            <a:off x="548208" y="3529310"/>
            <a:ext cx="1522884" cy="190351"/>
          </a:xfrm>
          <a:prstGeom prst="rect">
            <a:avLst/>
          </a:prstGeom>
          <a:noFill/>
          <a:ln/>
        </p:spPr>
        <p:txBody>
          <a:bodyPr wrap="none" lIns="0" tIns="0" rIns="0" bIns="0" rtlCol="0" anchor="t"/>
          <a:lstStyle/>
          <a:p>
            <a:pPr marL="0" indent="0" algn="l">
              <a:lnSpc>
                <a:spcPts val="1450"/>
              </a:lnSpc>
              <a:buNone/>
            </a:pPr>
            <a:r>
              <a:rPr lang="en-US" sz="1150" dirty="0">
                <a:solidFill>
                  <a:srgbClr val="746558"/>
                </a:solidFill>
                <a:latin typeface="Gelasio Semi Bold" pitchFamily="34" charset="0"/>
                <a:ea typeface="Gelasio Semi Bold" pitchFamily="34" charset="-122"/>
                <a:cs typeface="Gelasio Semi Bold" pitchFamily="34" charset="-120"/>
              </a:rPr>
              <a:t>Raudona Šviesa</a:t>
            </a:r>
            <a:endParaRPr lang="en-US" sz="1150" dirty="0"/>
          </a:p>
        </p:txBody>
      </p:sp>
      <p:sp>
        <p:nvSpPr>
          <p:cNvPr id="9" name="Text 5"/>
          <p:cNvSpPr/>
          <p:nvPr/>
        </p:nvSpPr>
        <p:spPr>
          <a:xfrm>
            <a:off x="548208" y="3782467"/>
            <a:ext cx="3849663" cy="362396"/>
          </a:xfrm>
          <a:prstGeom prst="rect">
            <a:avLst/>
          </a:prstGeom>
          <a:noFill/>
          <a:ln/>
        </p:spPr>
        <p:txBody>
          <a:bodyPr wrap="square" lIns="0" tIns="0" rIns="0" bIns="0" rtlCol="0" anchor="t"/>
          <a:lstStyle/>
          <a:p>
            <a:pPr marL="0" indent="0" algn="l">
              <a:lnSpc>
                <a:spcPts val="1400"/>
              </a:lnSpc>
              <a:buNone/>
            </a:pPr>
            <a:r>
              <a:rPr lang="en-US" sz="950" dirty="0">
                <a:solidFill>
                  <a:srgbClr val="746558"/>
                </a:solidFill>
                <a:latin typeface="Gelasio" pitchFamily="34" charset="0"/>
                <a:ea typeface="Gelasio" pitchFamily="34" charset="-122"/>
                <a:cs typeface="Gelasio" pitchFamily="34" charset="-120"/>
              </a:rPr>
              <a:t>Turi ilgiausią bangos ilgį ir mažiausią dažnį regimajame spektre. Dėl to ji lūžta mažiausiai, praeidama pro prizmę, ir matoma spektro viršuje.</a:t>
            </a:r>
            <a:endParaRPr lang="en-US" sz="950" dirty="0"/>
          </a:p>
        </p:txBody>
      </p:sp>
      <p:sp>
        <p:nvSpPr>
          <p:cNvPr id="10" name="Shape 6"/>
          <p:cNvSpPr/>
          <p:nvPr/>
        </p:nvSpPr>
        <p:spPr>
          <a:xfrm>
            <a:off x="4624313" y="2937421"/>
            <a:ext cx="4093294" cy="1329258"/>
          </a:xfrm>
          <a:prstGeom prst="roundRect">
            <a:avLst>
              <a:gd name="adj" fmla="val 1375"/>
            </a:avLst>
          </a:prstGeom>
          <a:solidFill>
            <a:srgbClr val="EEE8DD"/>
          </a:solidFill>
          <a:ln/>
        </p:spPr>
      </p:sp>
      <p:sp>
        <p:nvSpPr>
          <p:cNvPr id="11" name="Shape 7"/>
          <p:cNvSpPr/>
          <p:nvPr/>
        </p:nvSpPr>
        <p:spPr>
          <a:xfrm>
            <a:off x="4746129" y="3059237"/>
            <a:ext cx="365447" cy="365447"/>
          </a:xfrm>
          <a:prstGeom prst="roundRect">
            <a:avLst>
              <a:gd name="adj" fmla="val 15636819"/>
            </a:avLst>
          </a:prstGeom>
          <a:solidFill>
            <a:srgbClr val="D3C5B6"/>
          </a:solidFill>
          <a:ln/>
        </p:spPr>
      </p:sp>
      <p:pic>
        <p:nvPicPr>
          <p:cNvPr id="12"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46588" y="3159696"/>
            <a:ext cx="164455" cy="164455"/>
          </a:xfrm>
          <a:prstGeom prst="rect">
            <a:avLst/>
          </a:prstGeom>
        </p:spPr>
      </p:pic>
      <p:sp>
        <p:nvSpPr>
          <p:cNvPr id="13" name="Text 8"/>
          <p:cNvSpPr/>
          <p:nvPr/>
        </p:nvSpPr>
        <p:spPr>
          <a:xfrm>
            <a:off x="4746129" y="3529310"/>
            <a:ext cx="1522884" cy="190351"/>
          </a:xfrm>
          <a:prstGeom prst="rect">
            <a:avLst/>
          </a:prstGeom>
          <a:noFill/>
          <a:ln/>
        </p:spPr>
        <p:txBody>
          <a:bodyPr wrap="none" lIns="0" tIns="0" rIns="0" bIns="0" rtlCol="0" anchor="t"/>
          <a:lstStyle/>
          <a:p>
            <a:pPr marL="0" indent="0" algn="l">
              <a:lnSpc>
                <a:spcPts val="1450"/>
              </a:lnSpc>
              <a:buNone/>
            </a:pPr>
            <a:r>
              <a:rPr lang="en-US" sz="1150" dirty="0">
                <a:solidFill>
                  <a:srgbClr val="746558"/>
                </a:solidFill>
                <a:latin typeface="Gelasio Semi Bold" pitchFamily="34" charset="0"/>
                <a:ea typeface="Gelasio Semi Bold" pitchFamily="34" charset="-122"/>
                <a:cs typeface="Gelasio Semi Bold" pitchFamily="34" charset="-120"/>
              </a:rPr>
              <a:t>Violetinė Šviesa</a:t>
            </a:r>
            <a:endParaRPr lang="en-US" sz="1150" dirty="0"/>
          </a:p>
        </p:txBody>
      </p:sp>
      <p:sp>
        <p:nvSpPr>
          <p:cNvPr id="14" name="Text 9"/>
          <p:cNvSpPr/>
          <p:nvPr/>
        </p:nvSpPr>
        <p:spPr>
          <a:xfrm>
            <a:off x="4746129" y="3782467"/>
            <a:ext cx="3849663" cy="362396"/>
          </a:xfrm>
          <a:prstGeom prst="rect">
            <a:avLst/>
          </a:prstGeom>
          <a:noFill/>
          <a:ln/>
        </p:spPr>
        <p:txBody>
          <a:bodyPr wrap="square" lIns="0" tIns="0" rIns="0" bIns="0" rtlCol="0" anchor="t"/>
          <a:lstStyle/>
          <a:p>
            <a:pPr marL="0" indent="0" algn="l">
              <a:lnSpc>
                <a:spcPts val="1400"/>
              </a:lnSpc>
              <a:buNone/>
            </a:pPr>
            <a:r>
              <a:rPr lang="en-US" sz="950" dirty="0">
                <a:solidFill>
                  <a:srgbClr val="746558"/>
                </a:solidFill>
                <a:latin typeface="Gelasio" pitchFamily="34" charset="0"/>
                <a:ea typeface="Gelasio" pitchFamily="34" charset="-122"/>
                <a:cs typeface="Gelasio" pitchFamily="34" charset="-120"/>
              </a:rPr>
              <a:t>Pasižymi trumpiausiu bangos ilgiu ir didžiausiu dažniu. Ji lūžta stipriausiai, todėl atsiduria pačioje spektro apačioje.</a:t>
            </a:r>
            <a:endParaRPr lang="en-US" sz="950" dirty="0"/>
          </a:p>
        </p:txBody>
      </p:sp>
      <p:sp>
        <p:nvSpPr>
          <p:cNvPr id="15" name="Text 10"/>
          <p:cNvSpPr/>
          <p:nvPr/>
        </p:nvSpPr>
        <p:spPr>
          <a:xfrm>
            <a:off x="426393" y="4384402"/>
            <a:ext cx="8291215" cy="362396"/>
          </a:xfrm>
          <a:prstGeom prst="rect">
            <a:avLst/>
          </a:prstGeom>
          <a:noFill/>
          <a:ln/>
        </p:spPr>
        <p:txBody>
          <a:bodyPr wrap="square" lIns="0" tIns="0" rIns="0" bIns="0" rtlCol="0" anchor="t"/>
          <a:lstStyle/>
          <a:p>
            <a:pPr marL="0" indent="0" algn="l">
              <a:lnSpc>
                <a:spcPts val="1400"/>
              </a:lnSpc>
              <a:buNone/>
            </a:pPr>
            <a:r>
              <a:rPr lang="en-US" sz="950" dirty="0">
                <a:solidFill>
                  <a:srgbClr val="746558"/>
                </a:solidFill>
                <a:latin typeface="Gelasio" pitchFamily="34" charset="0"/>
                <a:ea typeface="Gelasio" pitchFamily="34" charset="-122"/>
                <a:cs typeface="Gelasio" pitchFamily="34" charset="-120"/>
              </a:rPr>
              <a:t>Tarp raudonos ir violetinės spalvų nuosekliai išsidėsto oranžinė, geltona, žalia, mėlyna ir indigo spalvos, sudarydamos ištisinę spalvų perėją, kuri atspindi skirtingus šviesos bangos ilgius.</a:t>
            </a:r>
            <a:endParaRPr lang="en-US" sz="950" dirty="0"/>
          </a:p>
        </p:txBody>
      </p:sp>
      <p:sp>
        <p:nvSpPr>
          <p:cNvPr id="16" name="Shape 2">
            <a:extLst>
              <a:ext uri="{FF2B5EF4-FFF2-40B4-BE49-F238E27FC236}">
                <a16:creationId xmlns:a16="http://schemas.microsoft.com/office/drawing/2014/main" id="{DB9D3F8C-E598-2756-E80C-BB0C8830ED9D}"/>
              </a:ext>
            </a:extLst>
          </p:cNvPr>
          <p:cNvSpPr/>
          <p:nvPr/>
        </p:nvSpPr>
        <p:spPr>
          <a:xfrm>
            <a:off x="0" y="4826792"/>
            <a:ext cx="9181494" cy="380701"/>
          </a:xfrm>
          <a:prstGeom prst="roundRect">
            <a:avLst>
              <a:gd name="adj" fmla="val 132"/>
            </a:avLst>
          </a:prstGeom>
          <a:solidFill>
            <a:srgbClr val="EEE8DD"/>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1029295"/>
            <a:ext cx="4229026" cy="442987"/>
          </a:xfrm>
          <a:prstGeom prst="rect">
            <a:avLst/>
          </a:prstGeom>
          <a:noFill/>
          <a:ln/>
        </p:spPr>
        <p:txBody>
          <a:bodyPr wrap="non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Monochromatinė Šviesa</a:t>
            </a:r>
            <a:endParaRPr lang="en-US" sz="2750" dirty="0"/>
          </a:p>
        </p:txBody>
      </p:sp>
      <p:sp>
        <p:nvSpPr>
          <p:cNvPr id="3" name="Text 1"/>
          <p:cNvSpPr/>
          <p:nvPr/>
        </p:nvSpPr>
        <p:spPr>
          <a:xfrm>
            <a:off x="496119" y="1755800"/>
            <a:ext cx="8151763"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Monochromatinė šviesa yra šviesa, sudaryta iš vieno, tikslaus bangos ilgio. Tai reiškia, kad ji turi tik vieną spalvą ir negali būti suskaidyta į kitas spalvas, skirtingai nei balta šviesa.</a:t>
            </a:r>
            <a:endParaRPr lang="en-US" sz="11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6119" y="2368897"/>
            <a:ext cx="354360" cy="354360"/>
          </a:xfrm>
          <a:prstGeom prst="rect">
            <a:avLst/>
          </a:prstGeom>
        </p:spPr>
      </p:pic>
      <p:sp>
        <p:nvSpPr>
          <p:cNvPr id="5" name="Text 2"/>
          <p:cNvSpPr/>
          <p:nvPr/>
        </p:nvSpPr>
        <p:spPr>
          <a:xfrm>
            <a:off x="496119" y="2900437"/>
            <a:ext cx="177202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Vienas Bangos Ilgis</a:t>
            </a:r>
            <a:endParaRPr lang="en-US" sz="1350" dirty="0"/>
          </a:p>
        </p:txBody>
      </p:sp>
      <p:sp>
        <p:nvSpPr>
          <p:cNvPr id="6" name="Text 3"/>
          <p:cNvSpPr/>
          <p:nvPr/>
        </p:nvSpPr>
        <p:spPr>
          <a:xfrm>
            <a:off x="496119" y="3206948"/>
            <a:ext cx="2599134"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Ši šviesa pasižymi vieninteliu, konstantu bangos ilgiu, todėl ji yra gryna spalva.</a:t>
            </a:r>
            <a:endParaRPr lang="en-US" sz="1100" dirty="0"/>
          </a:p>
        </p:txBody>
      </p:sp>
      <p:pic>
        <p:nvPicPr>
          <p:cNvPr id="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72433" y="2368897"/>
            <a:ext cx="354360" cy="354360"/>
          </a:xfrm>
          <a:prstGeom prst="rect">
            <a:avLst/>
          </a:prstGeom>
        </p:spPr>
      </p:pic>
      <p:sp>
        <p:nvSpPr>
          <p:cNvPr id="8" name="Text 4"/>
          <p:cNvSpPr/>
          <p:nvPr/>
        </p:nvSpPr>
        <p:spPr>
          <a:xfrm>
            <a:off x="3272433" y="2900437"/>
            <a:ext cx="177202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Neskaidoma</a:t>
            </a:r>
            <a:endParaRPr lang="en-US" sz="1350" dirty="0"/>
          </a:p>
        </p:txBody>
      </p:sp>
      <p:sp>
        <p:nvSpPr>
          <p:cNvPr id="9" name="Text 5"/>
          <p:cNvSpPr/>
          <p:nvPr/>
        </p:nvSpPr>
        <p:spPr>
          <a:xfrm>
            <a:off x="3272433" y="3206948"/>
            <a:ext cx="2599134"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Pralaidus prizmei, ji nelūžta ir neišsisklaido į spektrą, nes nėra sudaryta iš skirtingų spalvų.</a:t>
            </a:r>
            <a:endParaRPr lang="en-US" sz="1100" dirty="0"/>
          </a:p>
        </p:txBody>
      </p:sp>
      <p:pic>
        <p:nvPicPr>
          <p:cNvPr id="10"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48747" y="2368897"/>
            <a:ext cx="354360" cy="354360"/>
          </a:xfrm>
          <a:prstGeom prst="rect">
            <a:avLst/>
          </a:prstGeom>
        </p:spPr>
      </p:pic>
      <p:sp>
        <p:nvSpPr>
          <p:cNvPr id="11" name="Text 6"/>
          <p:cNvSpPr/>
          <p:nvPr/>
        </p:nvSpPr>
        <p:spPr>
          <a:xfrm>
            <a:off x="6048747" y="2900437"/>
            <a:ext cx="177202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Naudojimas</a:t>
            </a:r>
            <a:endParaRPr lang="en-US" sz="1350" dirty="0"/>
          </a:p>
        </p:txBody>
      </p:sp>
      <p:sp>
        <p:nvSpPr>
          <p:cNvPr id="12" name="Text 7"/>
          <p:cNvSpPr/>
          <p:nvPr/>
        </p:nvSpPr>
        <p:spPr>
          <a:xfrm>
            <a:off x="6048747" y="3206948"/>
            <a:ext cx="2599134" cy="907256"/>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Ryškiausi pavyzdžiai – lazeriai, kurie generuoja itin gryną, monochromatinę šviesą, naudojamą medicinoje ir technologijose.</a:t>
            </a:r>
            <a:endParaRPr lang="en-US" sz="1100" dirty="0"/>
          </a:p>
        </p:txBody>
      </p:sp>
      <p:sp>
        <p:nvSpPr>
          <p:cNvPr id="13" name="Shape 2">
            <a:extLst>
              <a:ext uri="{FF2B5EF4-FFF2-40B4-BE49-F238E27FC236}">
                <a16:creationId xmlns:a16="http://schemas.microsoft.com/office/drawing/2014/main" id="{8B651922-6F9C-B172-3A07-3E9A5497E9C7}"/>
              </a:ext>
            </a:extLst>
          </p:cNvPr>
          <p:cNvSpPr/>
          <p:nvPr/>
        </p:nvSpPr>
        <p:spPr>
          <a:xfrm>
            <a:off x="0" y="4791298"/>
            <a:ext cx="9144000" cy="352202"/>
          </a:xfrm>
          <a:prstGeom prst="roundRect">
            <a:avLst>
              <a:gd name="adj" fmla="val 132"/>
            </a:avLst>
          </a:prstGeom>
          <a:solidFill>
            <a:srgbClr val="EEE8DD"/>
          </a:solidFill>
          <a:ln/>
        </p:spPr>
      </p:sp>
      <p:sp>
        <p:nvSpPr>
          <p:cNvPr id="14" name="Shape 2">
            <a:extLst>
              <a:ext uri="{FF2B5EF4-FFF2-40B4-BE49-F238E27FC236}">
                <a16:creationId xmlns:a16="http://schemas.microsoft.com/office/drawing/2014/main" id="{495FDED9-1B5C-CADC-6A7E-FBCC8A0E1DA5}"/>
              </a:ext>
            </a:extLst>
          </p:cNvPr>
          <p:cNvSpPr/>
          <p:nvPr/>
        </p:nvSpPr>
        <p:spPr>
          <a:xfrm>
            <a:off x="0" y="-50714"/>
            <a:ext cx="9144000" cy="352202"/>
          </a:xfrm>
          <a:prstGeom prst="roundRect">
            <a:avLst>
              <a:gd name="adj" fmla="val 132"/>
            </a:avLst>
          </a:prstGeom>
          <a:solidFill>
            <a:srgbClr val="EEE8DD"/>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6119" y="1227758"/>
            <a:ext cx="8151763" cy="885974"/>
          </a:xfrm>
          <a:prstGeom prst="rect">
            <a:avLst/>
          </a:prstGeom>
          <a:noFill/>
          <a:ln/>
        </p:spPr>
        <p:txBody>
          <a:bodyPr wrap="squar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Kodėl Tai Svarbu? Šviesos Dispersijos Pritaikymai</a:t>
            </a:r>
            <a:endParaRPr lang="en-US" sz="275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6119" y="2397249"/>
            <a:ext cx="354360" cy="354360"/>
          </a:xfrm>
          <a:prstGeom prst="rect">
            <a:avLst/>
          </a:prstGeom>
        </p:spPr>
      </p:pic>
      <p:sp>
        <p:nvSpPr>
          <p:cNvPr id="4" name="Text 1"/>
          <p:cNvSpPr/>
          <p:nvPr/>
        </p:nvSpPr>
        <p:spPr>
          <a:xfrm>
            <a:off x="496119" y="2928789"/>
            <a:ext cx="177202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Optika</a:t>
            </a:r>
            <a:endParaRPr lang="en-US" sz="1350" dirty="0"/>
          </a:p>
        </p:txBody>
      </p:sp>
      <p:sp>
        <p:nvSpPr>
          <p:cNvPr id="5" name="Text 2"/>
          <p:cNvSpPr/>
          <p:nvPr/>
        </p:nvSpPr>
        <p:spPr>
          <a:xfrm>
            <a:off x="496119" y="3235300"/>
            <a:ext cx="2599134"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Akinių lęšiai, teleskopai ir mikroskopai naudoja dispersijos principus vaizdo aiškinimui ir distorzijų minimizavimui.</a:t>
            </a:r>
            <a:endParaRPr lang="en-US" sz="1100" dirty="0"/>
          </a:p>
        </p:txBody>
      </p:sp>
      <p:pic>
        <p:nvPicPr>
          <p:cNvPr id="6"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72433" y="2397249"/>
            <a:ext cx="354360" cy="354360"/>
          </a:xfrm>
          <a:prstGeom prst="rect">
            <a:avLst/>
          </a:prstGeom>
        </p:spPr>
      </p:pic>
      <p:sp>
        <p:nvSpPr>
          <p:cNvPr id="7" name="Text 3"/>
          <p:cNvSpPr/>
          <p:nvPr/>
        </p:nvSpPr>
        <p:spPr>
          <a:xfrm>
            <a:off x="3272433" y="2928789"/>
            <a:ext cx="193082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Atmosferos Reiškiniai</a:t>
            </a:r>
            <a:endParaRPr lang="en-US" sz="1350" dirty="0"/>
          </a:p>
        </p:txBody>
      </p:sp>
      <p:sp>
        <p:nvSpPr>
          <p:cNvPr id="8" name="Text 4"/>
          <p:cNvSpPr/>
          <p:nvPr/>
        </p:nvSpPr>
        <p:spPr>
          <a:xfrm>
            <a:off x="3272433" y="3235300"/>
            <a:ext cx="2599134"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Vaivorykštės susidarymas ore esančiuose vandens lašeliuose – kiekvienas lašas veikia kaip maža prizmė.</a:t>
            </a:r>
            <a:endParaRPr lang="en-US" sz="1100" dirty="0"/>
          </a:p>
        </p:txBody>
      </p:sp>
      <p:pic>
        <p:nvPicPr>
          <p:cNvPr id="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48747" y="2397249"/>
            <a:ext cx="354360" cy="354360"/>
          </a:xfrm>
          <a:prstGeom prst="rect">
            <a:avLst/>
          </a:prstGeom>
        </p:spPr>
      </p:pic>
      <p:sp>
        <p:nvSpPr>
          <p:cNvPr id="10" name="Text 5"/>
          <p:cNvSpPr/>
          <p:nvPr/>
        </p:nvSpPr>
        <p:spPr>
          <a:xfrm>
            <a:off x="6048747" y="2928789"/>
            <a:ext cx="177202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Spektroskopija</a:t>
            </a:r>
            <a:endParaRPr lang="en-US" sz="1350" dirty="0"/>
          </a:p>
        </p:txBody>
      </p:sp>
      <p:sp>
        <p:nvSpPr>
          <p:cNvPr id="11" name="Text 6"/>
          <p:cNvSpPr/>
          <p:nvPr/>
        </p:nvSpPr>
        <p:spPr>
          <a:xfrm>
            <a:off x="6048747" y="3235300"/>
            <a:ext cx="2599134"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Medžiagų sudėties analizė pagal jų išskiriamą ar sugeriamą šviesą – nuo laboratorijų iki kosmoso tyrinėjimų.</a:t>
            </a:r>
            <a:endParaRPr lang="en-US" sz="1100" dirty="0"/>
          </a:p>
        </p:txBody>
      </p:sp>
      <p:sp>
        <p:nvSpPr>
          <p:cNvPr id="12" name="Shape 2">
            <a:extLst>
              <a:ext uri="{FF2B5EF4-FFF2-40B4-BE49-F238E27FC236}">
                <a16:creationId xmlns:a16="http://schemas.microsoft.com/office/drawing/2014/main" id="{181657C1-E59F-BF62-57DF-6B91B59ACA6F}"/>
              </a:ext>
            </a:extLst>
          </p:cNvPr>
          <p:cNvSpPr/>
          <p:nvPr/>
        </p:nvSpPr>
        <p:spPr>
          <a:xfrm>
            <a:off x="-28168" y="4791298"/>
            <a:ext cx="9200336" cy="352202"/>
          </a:xfrm>
          <a:prstGeom prst="roundRect">
            <a:avLst>
              <a:gd name="adj" fmla="val 132"/>
            </a:avLst>
          </a:prstGeom>
          <a:solidFill>
            <a:srgbClr val="EEE8DD"/>
          </a:solidFill>
          <a:ln/>
        </p:spPr>
      </p:sp>
      <p:sp>
        <p:nvSpPr>
          <p:cNvPr id="13" name="Shape 2">
            <a:extLst>
              <a:ext uri="{FF2B5EF4-FFF2-40B4-BE49-F238E27FC236}">
                <a16:creationId xmlns:a16="http://schemas.microsoft.com/office/drawing/2014/main" id="{B013F1DA-24D2-6EC8-19CE-18E2A2436673}"/>
              </a:ext>
            </a:extLst>
          </p:cNvPr>
          <p:cNvSpPr/>
          <p:nvPr/>
        </p:nvSpPr>
        <p:spPr>
          <a:xfrm>
            <a:off x="-28168" y="-17466"/>
            <a:ext cx="9200336" cy="352202"/>
          </a:xfrm>
          <a:prstGeom prst="roundRect">
            <a:avLst>
              <a:gd name="adj" fmla="val 132"/>
            </a:avLst>
          </a:prstGeom>
          <a:solidFill>
            <a:srgbClr val="EEE8DD"/>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40605" y="894780"/>
            <a:ext cx="7167339" cy="442987"/>
          </a:xfrm>
          <a:prstGeom prst="rect">
            <a:avLst/>
          </a:prstGeom>
          <a:noFill/>
          <a:ln/>
        </p:spPr>
        <p:txBody>
          <a:bodyPr wrap="none" lIns="0" tIns="0" rIns="0" bIns="0" rtlCol="0" anchor="t"/>
          <a:lstStyle/>
          <a:p>
            <a:pPr marL="0" indent="0" algn="l">
              <a:lnSpc>
                <a:spcPts val="3450"/>
              </a:lnSpc>
              <a:buNone/>
            </a:pPr>
            <a:r>
              <a:rPr lang="en-US" sz="2800" dirty="0">
                <a:solidFill>
                  <a:srgbClr val="484237"/>
                </a:solidFill>
                <a:latin typeface="Gelasio Semi Bold" pitchFamily="34" charset="0"/>
                <a:ea typeface="Gelasio Semi Bold" pitchFamily="34" charset="-122"/>
                <a:cs typeface="Gelasio Semi Bold" pitchFamily="34" charset="-120"/>
              </a:rPr>
              <a:t>Vaivorykštė: Gamtoje Matoma Dispersija</a:t>
            </a:r>
            <a:endParaRPr lang="en-US" sz="2800" dirty="0"/>
          </a:p>
        </p:txBody>
      </p:sp>
      <p:pic>
        <p:nvPicPr>
          <p:cNvPr id="3" name="Image 0" descr="preencoded.png"/>
          <p:cNvPicPr>
            <a:picLocks noChangeAspect="1"/>
          </p:cNvPicPr>
          <p:nvPr/>
        </p:nvPicPr>
        <p:blipFill>
          <a:blip r:embed="rId3"/>
          <a:stretch>
            <a:fillRect/>
          </a:stretch>
        </p:blipFill>
        <p:spPr>
          <a:xfrm>
            <a:off x="5665961" y="2237014"/>
            <a:ext cx="3478039" cy="2908830"/>
          </a:xfrm>
          <a:prstGeom prst="rect">
            <a:avLst/>
          </a:prstGeom>
        </p:spPr>
      </p:pic>
      <p:sp>
        <p:nvSpPr>
          <p:cNvPr id="4" name="Text 1"/>
          <p:cNvSpPr/>
          <p:nvPr/>
        </p:nvSpPr>
        <p:spPr>
          <a:xfrm>
            <a:off x="440605" y="1412323"/>
            <a:ext cx="2676227" cy="265807"/>
          </a:xfrm>
          <a:prstGeom prst="rect">
            <a:avLst/>
          </a:prstGeom>
          <a:noFill/>
          <a:ln/>
        </p:spPr>
        <p:txBody>
          <a:bodyPr wrap="none" lIns="0" tIns="0" rIns="0" bIns="0" rtlCol="0" anchor="t"/>
          <a:lstStyle/>
          <a:p>
            <a:pPr marL="0" indent="0" algn="l">
              <a:lnSpc>
                <a:spcPts val="2050"/>
              </a:lnSpc>
              <a:buNone/>
            </a:pPr>
            <a:endParaRPr lang="en-US" sz="1650" dirty="0"/>
          </a:p>
        </p:txBody>
      </p:sp>
      <p:sp>
        <p:nvSpPr>
          <p:cNvPr id="5" name="Text 2"/>
          <p:cNvSpPr/>
          <p:nvPr/>
        </p:nvSpPr>
        <p:spPr>
          <a:xfrm>
            <a:off x="230300" y="1974179"/>
            <a:ext cx="5586647" cy="453628"/>
          </a:xfrm>
          <a:prstGeom prst="rect">
            <a:avLst/>
          </a:prstGeom>
          <a:noFill/>
          <a:ln/>
        </p:spPr>
        <p:txBody>
          <a:bodyPr wrap="square" lIns="0" tIns="0" rIns="0" bIns="0" rtlCol="0" anchor="t"/>
          <a:lstStyle/>
          <a:p>
            <a:pPr marL="0" indent="0" algn="l">
              <a:lnSpc>
                <a:spcPts val="1750"/>
              </a:lnSpc>
              <a:buNone/>
            </a:pPr>
            <a:r>
              <a:rPr lang="en-US" sz="2400" dirty="0">
                <a:solidFill>
                  <a:srgbClr val="746558"/>
                </a:solidFill>
                <a:latin typeface="Gelasio" pitchFamily="34" charset="0"/>
                <a:ea typeface="Gelasio" pitchFamily="34" charset="-122"/>
                <a:cs typeface="Gelasio" pitchFamily="34" charset="-120"/>
              </a:rPr>
              <a:t>Saulės šviesa, praeidama pro atmosferoje esančius vandens lašelius, išsisklaido į spalvas.</a:t>
            </a:r>
            <a:endParaRPr lang="en-US" sz="2400" dirty="0"/>
          </a:p>
        </p:txBody>
      </p:sp>
      <p:sp>
        <p:nvSpPr>
          <p:cNvPr id="6" name="Text 3"/>
          <p:cNvSpPr/>
          <p:nvPr/>
        </p:nvSpPr>
        <p:spPr>
          <a:xfrm>
            <a:off x="4324796" y="2996952"/>
            <a:ext cx="4327773" cy="226814"/>
          </a:xfrm>
          <a:prstGeom prst="rect">
            <a:avLst/>
          </a:prstGeom>
          <a:noFill/>
          <a:ln/>
        </p:spPr>
        <p:txBody>
          <a:bodyPr wrap="none" lIns="0" tIns="0" rIns="0" bIns="0" rtlCol="0" anchor="t"/>
          <a:lstStyle/>
          <a:p>
            <a:pPr marL="0" indent="0" algn="l">
              <a:lnSpc>
                <a:spcPts val="1750"/>
              </a:lnSpc>
              <a:buNone/>
            </a:pPr>
            <a:endParaRPr lang="en-US" sz="1100" dirty="0"/>
          </a:p>
        </p:txBody>
      </p:sp>
      <p:sp>
        <p:nvSpPr>
          <p:cNvPr id="7" name="Text 4"/>
          <p:cNvSpPr/>
          <p:nvPr/>
        </p:nvSpPr>
        <p:spPr>
          <a:xfrm>
            <a:off x="230300" y="3338513"/>
            <a:ext cx="5043829" cy="846291"/>
          </a:xfrm>
          <a:prstGeom prst="rect">
            <a:avLst/>
          </a:prstGeom>
          <a:noFill/>
          <a:ln/>
        </p:spPr>
        <p:txBody>
          <a:bodyPr wrap="square" lIns="0" tIns="0" rIns="0" bIns="0" rtlCol="0" anchor="t"/>
          <a:lstStyle/>
          <a:p>
            <a:pPr marL="0" indent="0" algn="l">
              <a:lnSpc>
                <a:spcPts val="1750"/>
              </a:lnSpc>
              <a:buNone/>
            </a:pPr>
            <a:r>
              <a:rPr lang="en-US" sz="2400" dirty="0">
                <a:solidFill>
                  <a:srgbClr val="746558"/>
                </a:solidFill>
                <a:latin typeface="Gelasio" pitchFamily="34" charset="0"/>
                <a:ea typeface="Gelasio" pitchFamily="34" charset="-122"/>
                <a:cs typeface="Gelasio" pitchFamily="34" charset="-120"/>
              </a:rPr>
              <a:t>Kiekvienas lašelis veikia kaip maža prizmė, atskleidžianti visą spektrą – nuo raudonos iki violetinės spalvos.</a:t>
            </a:r>
            <a:endParaRPr lang="en-US" sz="2400" dirty="0"/>
          </a:p>
        </p:txBody>
      </p:sp>
      <p:sp>
        <p:nvSpPr>
          <p:cNvPr id="8" name="Shape 2">
            <a:extLst>
              <a:ext uri="{FF2B5EF4-FFF2-40B4-BE49-F238E27FC236}">
                <a16:creationId xmlns:a16="http://schemas.microsoft.com/office/drawing/2014/main" id="{7F1619C8-1754-68EA-D2B5-12E37EC8D73F}"/>
              </a:ext>
            </a:extLst>
          </p:cNvPr>
          <p:cNvSpPr/>
          <p:nvPr/>
        </p:nvSpPr>
        <p:spPr>
          <a:xfrm>
            <a:off x="0" y="4791298"/>
            <a:ext cx="5665961" cy="352202"/>
          </a:xfrm>
          <a:prstGeom prst="roundRect">
            <a:avLst>
              <a:gd name="adj" fmla="val 132"/>
            </a:avLst>
          </a:prstGeom>
          <a:solidFill>
            <a:srgbClr val="EEE8DD"/>
          </a:solidFill>
          <a:ln/>
        </p:spPr>
      </p:sp>
      <p:sp>
        <p:nvSpPr>
          <p:cNvPr id="9" name="Shape 2">
            <a:extLst>
              <a:ext uri="{FF2B5EF4-FFF2-40B4-BE49-F238E27FC236}">
                <a16:creationId xmlns:a16="http://schemas.microsoft.com/office/drawing/2014/main" id="{313EF55C-E795-89B4-E029-EF8E76E7ED05}"/>
              </a:ext>
            </a:extLst>
          </p:cNvPr>
          <p:cNvSpPr/>
          <p:nvPr/>
        </p:nvSpPr>
        <p:spPr>
          <a:xfrm>
            <a:off x="0" y="-19554"/>
            <a:ext cx="9144000" cy="352202"/>
          </a:xfrm>
          <a:prstGeom prst="roundRect">
            <a:avLst>
              <a:gd name="adj" fmla="val 132"/>
            </a:avLst>
          </a:prstGeom>
          <a:solidFill>
            <a:srgbClr val="EEE8DD"/>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2294780" y="206182"/>
            <a:ext cx="3544119" cy="442987"/>
          </a:xfrm>
          <a:prstGeom prst="rect">
            <a:avLst/>
          </a:prstGeom>
          <a:noFill/>
          <a:ln/>
        </p:spPr>
        <p:txBody>
          <a:bodyPr wrap="non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Išvada</a:t>
            </a:r>
            <a:endParaRPr lang="en-US" sz="2750" dirty="0"/>
          </a:p>
        </p:txBody>
      </p:sp>
      <p:sp>
        <p:nvSpPr>
          <p:cNvPr id="4" name="Shape 1"/>
          <p:cNvSpPr/>
          <p:nvPr/>
        </p:nvSpPr>
        <p:spPr>
          <a:xfrm>
            <a:off x="234861" y="1036327"/>
            <a:ext cx="2290465" cy="1718742"/>
          </a:xfrm>
          <a:prstGeom prst="roundRect">
            <a:avLst>
              <a:gd name="adj" fmla="val 1237"/>
            </a:avLst>
          </a:prstGeom>
          <a:solidFill>
            <a:srgbClr val="EEE8DD"/>
          </a:solidFill>
          <a:ln/>
        </p:spPr>
        <p:txBody>
          <a:bodyPr/>
          <a:lstStyle/>
          <a:p>
            <a:endParaRPr lang="lt-LT" dirty="0"/>
          </a:p>
        </p:txBody>
      </p:sp>
      <p:sp>
        <p:nvSpPr>
          <p:cNvPr id="5" name="Text 2"/>
          <p:cNvSpPr/>
          <p:nvPr/>
        </p:nvSpPr>
        <p:spPr>
          <a:xfrm>
            <a:off x="637877" y="1367731"/>
            <a:ext cx="1772022" cy="221456"/>
          </a:xfrm>
          <a:prstGeom prst="rect">
            <a:avLst/>
          </a:prstGeom>
          <a:noFill/>
          <a:ln/>
        </p:spPr>
        <p:txBody>
          <a:bodyPr wrap="none" lIns="0" tIns="0" rIns="0" bIns="0" rtlCol="0" anchor="t"/>
          <a:lstStyle/>
          <a:p>
            <a:pPr marL="0" indent="0" algn="l">
              <a:lnSpc>
                <a:spcPts val="1700"/>
              </a:lnSpc>
              <a:buNone/>
            </a:pPr>
            <a:r>
              <a:rPr lang="en-US" sz="2000" dirty="0" err="1">
                <a:solidFill>
                  <a:srgbClr val="746558"/>
                </a:solidFill>
                <a:latin typeface="Gelasio Semi Bold" pitchFamily="34" charset="0"/>
                <a:ea typeface="Gelasio Semi Bold" pitchFamily="34" charset="-122"/>
                <a:cs typeface="Gelasio Semi Bold" pitchFamily="34" charset="-120"/>
              </a:rPr>
              <a:t>Švies</a:t>
            </a:r>
            <a:r>
              <a:rPr lang="lt-LT" sz="2000" dirty="0">
                <a:solidFill>
                  <a:srgbClr val="746558"/>
                </a:solidFill>
                <a:latin typeface="Gelasio Semi Bold" pitchFamily="34" charset="0"/>
                <a:ea typeface="Gelasio Semi Bold" pitchFamily="34" charset="-122"/>
                <a:cs typeface="Gelasio Semi Bold" pitchFamily="34" charset="-120"/>
              </a:rPr>
              <a:t>a</a:t>
            </a:r>
            <a:endParaRPr lang="en-US" sz="2000" dirty="0"/>
          </a:p>
        </p:txBody>
      </p:sp>
      <p:sp>
        <p:nvSpPr>
          <p:cNvPr id="6" name="Text 3"/>
          <p:cNvSpPr/>
          <p:nvPr/>
        </p:nvSpPr>
        <p:spPr>
          <a:xfrm>
            <a:off x="496119" y="1810643"/>
            <a:ext cx="2006947"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Šviesos dispersija atskleidžia mums ne tik spalvų grožį, bet ir padeda suprasti pasaulį.</a:t>
            </a:r>
            <a:endParaRPr lang="en-US" sz="1100" dirty="0"/>
          </a:p>
        </p:txBody>
      </p:sp>
      <p:sp>
        <p:nvSpPr>
          <p:cNvPr id="7" name="Shape 4"/>
          <p:cNvSpPr/>
          <p:nvPr/>
        </p:nvSpPr>
        <p:spPr>
          <a:xfrm>
            <a:off x="3251875" y="1036327"/>
            <a:ext cx="2290539" cy="1718742"/>
          </a:xfrm>
          <a:prstGeom prst="roundRect">
            <a:avLst>
              <a:gd name="adj" fmla="val 1237"/>
            </a:avLst>
          </a:prstGeom>
          <a:solidFill>
            <a:srgbClr val="EEE8DD"/>
          </a:solidFill>
          <a:ln/>
        </p:spPr>
      </p:sp>
      <p:sp>
        <p:nvSpPr>
          <p:cNvPr id="8" name="Text 5"/>
          <p:cNvSpPr/>
          <p:nvPr/>
        </p:nvSpPr>
        <p:spPr>
          <a:xfrm>
            <a:off x="3535393" y="1158047"/>
            <a:ext cx="2007022" cy="442913"/>
          </a:xfrm>
          <a:prstGeom prst="rect">
            <a:avLst/>
          </a:prstGeom>
          <a:noFill/>
          <a:ln/>
        </p:spPr>
        <p:txBody>
          <a:bodyPr wrap="squar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Nuo Teorijos Iki Praktikos</a:t>
            </a:r>
            <a:endParaRPr lang="en-US" sz="1350" dirty="0"/>
          </a:p>
        </p:txBody>
      </p:sp>
      <p:sp>
        <p:nvSpPr>
          <p:cNvPr id="9" name="Text 6"/>
          <p:cNvSpPr/>
          <p:nvPr/>
        </p:nvSpPr>
        <p:spPr>
          <a:xfrm>
            <a:off x="3453758" y="1697236"/>
            <a:ext cx="2007022" cy="907256"/>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Nuo Niutono eksperimentų iki modernių technologijų, dispersija formuoja mūsų suvokimą apie šviesą ir spalvas.</a:t>
            </a:r>
            <a:endParaRPr lang="en-US" sz="1100" dirty="0"/>
          </a:p>
        </p:txBody>
      </p:sp>
      <p:sp>
        <p:nvSpPr>
          <p:cNvPr id="10" name="Shape 7"/>
          <p:cNvSpPr/>
          <p:nvPr/>
        </p:nvSpPr>
        <p:spPr>
          <a:xfrm>
            <a:off x="647066" y="3529385"/>
            <a:ext cx="4722763" cy="1185415"/>
          </a:xfrm>
          <a:prstGeom prst="roundRect">
            <a:avLst>
              <a:gd name="adj" fmla="val 2038"/>
            </a:avLst>
          </a:prstGeom>
          <a:solidFill>
            <a:srgbClr val="EEE8DD"/>
          </a:solidFill>
          <a:ln/>
        </p:spPr>
      </p:sp>
      <p:sp>
        <p:nvSpPr>
          <p:cNvPr id="11" name="Text 8"/>
          <p:cNvSpPr/>
          <p:nvPr/>
        </p:nvSpPr>
        <p:spPr>
          <a:xfrm>
            <a:off x="2297379" y="3645471"/>
            <a:ext cx="177202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Visur aplink</a:t>
            </a:r>
            <a:endParaRPr lang="en-US" sz="1350" dirty="0"/>
          </a:p>
        </p:txBody>
      </p:sp>
      <p:sp>
        <p:nvSpPr>
          <p:cNvPr id="12" name="Text 9"/>
          <p:cNvSpPr/>
          <p:nvPr/>
        </p:nvSpPr>
        <p:spPr>
          <a:xfrm>
            <a:off x="940183" y="3983013"/>
            <a:ext cx="4439245"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Kiekvieną kartą, kai matome vaivorykštę arba spalvotą atspindį, matome šio reiškinio poveikį.</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1185788"/>
            <a:ext cx="4141738" cy="265807"/>
          </a:xfrm>
          <a:prstGeom prst="rect">
            <a:avLst/>
          </a:prstGeom>
          <a:noFill/>
          <a:ln/>
        </p:spPr>
        <p:txBody>
          <a:bodyPr wrap="none" lIns="0" tIns="0" rIns="0" bIns="0" rtlCol="0" anchor="t"/>
          <a:lstStyle/>
          <a:p>
            <a:pPr marL="0" indent="0" algn="l">
              <a:lnSpc>
                <a:spcPts val="2050"/>
              </a:lnSpc>
              <a:buNone/>
            </a:pPr>
            <a:r>
              <a:rPr lang="en-US" sz="1650" dirty="0">
                <a:solidFill>
                  <a:srgbClr val="484237"/>
                </a:solidFill>
                <a:latin typeface="Gelasio Semi Bold" pitchFamily="34" charset="0"/>
                <a:ea typeface="Gelasio Semi Bold" pitchFamily="34" charset="-122"/>
                <a:cs typeface="Gelasio Semi Bold" pitchFamily="34" charset="-120"/>
              </a:rPr>
              <a:t>Trumpas Testas Apie Šviesos Dispersiją</a:t>
            </a:r>
            <a:endParaRPr lang="en-US" sz="1650" dirty="0"/>
          </a:p>
        </p:txBody>
      </p:sp>
      <p:sp>
        <p:nvSpPr>
          <p:cNvPr id="4" name="Shape 1"/>
          <p:cNvSpPr/>
          <p:nvPr/>
        </p:nvSpPr>
        <p:spPr>
          <a:xfrm>
            <a:off x="496119" y="1664196"/>
            <a:ext cx="2290465" cy="2293516"/>
          </a:xfrm>
          <a:prstGeom prst="roundRect">
            <a:avLst>
              <a:gd name="adj" fmla="val 3992"/>
            </a:avLst>
          </a:prstGeom>
          <a:solidFill>
            <a:srgbClr val="F9F6F0"/>
          </a:solidFill>
          <a:ln w="19050">
            <a:solidFill>
              <a:srgbClr val="D4CEC3"/>
            </a:solidFill>
            <a:prstDash val="solid"/>
          </a:ln>
        </p:spPr>
      </p:sp>
      <p:sp>
        <p:nvSpPr>
          <p:cNvPr id="5" name="Shape 2"/>
          <p:cNvSpPr/>
          <p:nvPr/>
        </p:nvSpPr>
        <p:spPr>
          <a:xfrm>
            <a:off x="477069" y="1664196"/>
            <a:ext cx="76200" cy="2293516"/>
          </a:xfrm>
          <a:prstGeom prst="roundRect">
            <a:avLst>
              <a:gd name="adj" fmla="val 27907"/>
            </a:avLst>
          </a:prstGeom>
          <a:solidFill>
            <a:srgbClr val="D3C5B6"/>
          </a:solidFill>
          <a:ln/>
        </p:spPr>
      </p:sp>
      <p:sp>
        <p:nvSpPr>
          <p:cNvPr id="6" name="Text 3"/>
          <p:cNvSpPr/>
          <p:nvPr/>
        </p:nvSpPr>
        <p:spPr>
          <a:xfrm>
            <a:off x="714077" y="1825005"/>
            <a:ext cx="1911697" cy="1107281"/>
          </a:xfrm>
          <a:prstGeom prst="rect">
            <a:avLst/>
          </a:prstGeom>
          <a:noFill/>
          <a:ln/>
        </p:spPr>
        <p:txBody>
          <a:bodyPr wrap="squar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1. Kas pirmasis įrodė, kad baltą šviesą galima suskaidyti į spalvas naudojant prizmę?</a:t>
            </a:r>
            <a:endParaRPr lang="en-US" sz="1350" dirty="0"/>
          </a:p>
        </p:txBody>
      </p:sp>
      <p:sp>
        <p:nvSpPr>
          <p:cNvPr id="7" name="Text 4"/>
          <p:cNvSpPr/>
          <p:nvPr/>
        </p:nvSpPr>
        <p:spPr>
          <a:xfrm>
            <a:off x="714077" y="3017341"/>
            <a:ext cx="1911697" cy="779562"/>
          </a:xfrm>
          <a:prstGeom prst="rect">
            <a:avLst/>
          </a:prstGeom>
          <a:noFill/>
          <a:ln/>
        </p:spPr>
        <p:txBody>
          <a:bodyPr wrap="square" lIns="0" tIns="0" rIns="0" bIns="0" rtlCol="0" anchor="t"/>
          <a:lstStyle/>
          <a:p>
            <a:pPr marL="342900" indent="-342900" algn="l">
              <a:lnSpc>
                <a:spcPts val="1750"/>
              </a:lnSpc>
              <a:buSzPct val="100000"/>
              <a:buChar char="•"/>
            </a:pPr>
            <a:r>
              <a:rPr lang="en-US" sz="1100" dirty="0">
                <a:solidFill>
                  <a:srgbClr val="746558"/>
                </a:solidFill>
                <a:latin typeface="Gelasio" pitchFamily="34" charset="0"/>
                <a:ea typeface="Gelasio" pitchFamily="34" charset="-122"/>
                <a:cs typeface="Gelasio" pitchFamily="34" charset="-120"/>
              </a:rPr>
              <a:t>A) Albertas Einšteinas</a:t>
            </a:r>
            <a:endParaRPr lang="en-US" sz="1100" dirty="0"/>
          </a:p>
          <a:p>
            <a:pPr marL="342900" indent="-342900" algn="l">
              <a:lnSpc>
                <a:spcPts val="1750"/>
              </a:lnSpc>
              <a:buSzPct val="100000"/>
              <a:buChar char="•"/>
            </a:pPr>
            <a:r>
              <a:rPr lang="en-US" sz="1100" dirty="0">
                <a:solidFill>
                  <a:srgbClr val="746558"/>
                </a:solidFill>
                <a:latin typeface="Gelasio" pitchFamily="34" charset="0"/>
                <a:ea typeface="Gelasio" pitchFamily="34" charset="-122"/>
                <a:cs typeface="Gelasio" pitchFamily="34" charset="-120"/>
              </a:rPr>
              <a:t>B) Izaokas Niutonas</a:t>
            </a:r>
            <a:endParaRPr lang="en-US" sz="1100" dirty="0"/>
          </a:p>
          <a:p>
            <a:pPr marL="342900" indent="-342900" algn="l">
              <a:lnSpc>
                <a:spcPts val="1750"/>
              </a:lnSpc>
              <a:buSzPct val="100000"/>
              <a:buChar char="•"/>
            </a:pPr>
            <a:r>
              <a:rPr lang="en-US" sz="1100" dirty="0">
                <a:solidFill>
                  <a:srgbClr val="746558"/>
                </a:solidFill>
                <a:latin typeface="Gelasio" pitchFamily="34" charset="0"/>
                <a:ea typeface="Gelasio" pitchFamily="34" charset="-122"/>
                <a:cs typeface="Gelasio" pitchFamily="34" charset="-120"/>
              </a:rPr>
              <a:t>C) Galilejas Galilėjus</a:t>
            </a:r>
            <a:endParaRPr lang="en-US" sz="1100" dirty="0"/>
          </a:p>
        </p:txBody>
      </p:sp>
      <p:sp>
        <p:nvSpPr>
          <p:cNvPr id="8" name="Shape 5"/>
          <p:cNvSpPr/>
          <p:nvPr/>
        </p:nvSpPr>
        <p:spPr>
          <a:xfrm>
            <a:off x="2928342" y="1664196"/>
            <a:ext cx="2290539" cy="2293516"/>
          </a:xfrm>
          <a:prstGeom prst="roundRect">
            <a:avLst>
              <a:gd name="adj" fmla="val 3992"/>
            </a:avLst>
          </a:prstGeom>
          <a:solidFill>
            <a:srgbClr val="F9F6F0"/>
          </a:solidFill>
          <a:ln w="19050">
            <a:solidFill>
              <a:srgbClr val="D4CEC3"/>
            </a:solidFill>
            <a:prstDash val="solid"/>
          </a:ln>
        </p:spPr>
      </p:sp>
      <p:sp>
        <p:nvSpPr>
          <p:cNvPr id="9" name="Shape 6"/>
          <p:cNvSpPr/>
          <p:nvPr/>
        </p:nvSpPr>
        <p:spPr>
          <a:xfrm>
            <a:off x="2909292" y="1664196"/>
            <a:ext cx="76200" cy="2293516"/>
          </a:xfrm>
          <a:prstGeom prst="roundRect">
            <a:avLst>
              <a:gd name="adj" fmla="val 27907"/>
            </a:avLst>
          </a:prstGeom>
          <a:solidFill>
            <a:srgbClr val="D3C5B6"/>
          </a:solidFill>
          <a:ln/>
        </p:spPr>
      </p:sp>
      <p:sp>
        <p:nvSpPr>
          <p:cNvPr id="10" name="Text 7"/>
          <p:cNvSpPr/>
          <p:nvPr/>
        </p:nvSpPr>
        <p:spPr>
          <a:xfrm>
            <a:off x="3146301" y="1825005"/>
            <a:ext cx="1911772" cy="885825"/>
          </a:xfrm>
          <a:prstGeom prst="rect">
            <a:avLst/>
          </a:prstGeom>
          <a:noFill/>
          <a:ln/>
        </p:spPr>
        <p:txBody>
          <a:bodyPr wrap="squar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2. Kokia šviesos savybė lemia skirtingą spalvų lūžį prizmėje?</a:t>
            </a:r>
            <a:endParaRPr lang="en-US" sz="1350" dirty="0"/>
          </a:p>
        </p:txBody>
      </p:sp>
      <p:sp>
        <p:nvSpPr>
          <p:cNvPr id="11" name="Text 8"/>
          <p:cNvSpPr/>
          <p:nvPr/>
        </p:nvSpPr>
        <p:spPr>
          <a:xfrm>
            <a:off x="3146301" y="2795885"/>
            <a:ext cx="1911772" cy="779562"/>
          </a:xfrm>
          <a:prstGeom prst="rect">
            <a:avLst/>
          </a:prstGeom>
          <a:noFill/>
          <a:ln/>
        </p:spPr>
        <p:txBody>
          <a:bodyPr wrap="square" lIns="0" tIns="0" rIns="0" bIns="0" rtlCol="0" anchor="t"/>
          <a:lstStyle/>
          <a:p>
            <a:pPr marL="342900" indent="-342900" algn="l">
              <a:lnSpc>
                <a:spcPts val="1750"/>
              </a:lnSpc>
              <a:buSzPct val="100000"/>
              <a:buChar char="•"/>
            </a:pPr>
            <a:r>
              <a:rPr lang="en-US" sz="1100" dirty="0">
                <a:solidFill>
                  <a:srgbClr val="746558"/>
                </a:solidFill>
                <a:latin typeface="Gelasio" pitchFamily="34" charset="0"/>
                <a:ea typeface="Gelasio" pitchFamily="34" charset="-122"/>
                <a:cs typeface="Gelasio" pitchFamily="34" charset="-120"/>
              </a:rPr>
              <a:t>A) Šviesos greitis</a:t>
            </a:r>
            <a:endParaRPr lang="en-US" sz="1100" dirty="0"/>
          </a:p>
          <a:p>
            <a:pPr marL="342900" indent="-342900" algn="l">
              <a:lnSpc>
                <a:spcPts val="1750"/>
              </a:lnSpc>
              <a:buSzPct val="100000"/>
              <a:buChar char="•"/>
            </a:pPr>
            <a:r>
              <a:rPr lang="en-US" sz="1100" dirty="0">
                <a:solidFill>
                  <a:srgbClr val="746558"/>
                </a:solidFill>
                <a:latin typeface="Gelasio" pitchFamily="34" charset="0"/>
                <a:ea typeface="Gelasio" pitchFamily="34" charset="-122"/>
                <a:cs typeface="Gelasio" pitchFamily="34" charset="-120"/>
              </a:rPr>
              <a:t>B) Šviesos intensyvumas</a:t>
            </a:r>
            <a:endParaRPr lang="en-US" sz="1100" dirty="0"/>
          </a:p>
          <a:p>
            <a:pPr marL="342900" indent="-342900" algn="l">
              <a:lnSpc>
                <a:spcPts val="1750"/>
              </a:lnSpc>
              <a:buSzPct val="100000"/>
              <a:buChar char="•"/>
            </a:pPr>
            <a:r>
              <a:rPr lang="en-US" sz="1100" dirty="0">
                <a:solidFill>
                  <a:srgbClr val="746558"/>
                </a:solidFill>
                <a:latin typeface="Gelasio" pitchFamily="34" charset="0"/>
                <a:ea typeface="Gelasio" pitchFamily="34" charset="-122"/>
                <a:cs typeface="Gelasio" pitchFamily="34" charset="-120"/>
              </a:rPr>
              <a:t>C) Bangos ilgis</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96119" y="1074911"/>
            <a:ext cx="3544119" cy="442987"/>
          </a:xfrm>
          <a:prstGeom prst="rect">
            <a:avLst/>
          </a:prstGeom>
          <a:noFill/>
          <a:ln/>
        </p:spPr>
        <p:txBody>
          <a:bodyPr wrap="non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Testo Atsakymai</a:t>
            </a:r>
            <a:endParaRPr lang="en-US" sz="2750" dirty="0"/>
          </a:p>
        </p:txBody>
      </p:sp>
      <p:sp>
        <p:nvSpPr>
          <p:cNvPr id="3" name="Shape 1"/>
          <p:cNvSpPr/>
          <p:nvPr/>
        </p:nvSpPr>
        <p:spPr>
          <a:xfrm>
            <a:off x="496119" y="1801416"/>
            <a:ext cx="4004965" cy="2267173"/>
          </a:xfrm>
          <a:prstGeom prst="roundRect">
            <a:avLst>
              <a:gd name="adj" fmla="val 938"/>
            </a:avLst>
          </a:prstGeom>
          <a:solidFill>
            <a:srgbClr val="F9F6F0"/>
          </a:solidFill>
          <a:ln w="19050">
            <a:solidFill>
              <a:srgbClr val="D4CEC3"/>
            </a:solidFill>
            <a:prstDash val="solid"/>
          </a:ln>
        </p:spPr>
      </p:sp>
      <p:sp>
        <p:nvSpPr>
          <p:cNvPr id="4" name="Shape 2"/>
          <p:cNvSpPr/>
          <p:nvPr/>
        </p:nvSpPr>
        <p:spPr>
          <a:xfrm>
            <a:off x="0" y="159"/>
            <a:ext cx="3966865" cy="425276"/>
          </a:xfrm>
          <a:prstGeom prst="rect">
            <a:avLst/>
          </a:prstGeom>
          <a:solidFill>
            <a:srgbClr val="EEE8DD"/>
          </a:solidFill>
          <a:ln/>
        </p:spPr>
      </p:sp>
      <p:sp>
        <p:nvSpPr>
          <p:cNvPr id="5" name="Text 3"/>
          <p:cNvSpPr/>
          <p:nvPr/>
        </p:nvSpPr>
        <p:spPr>
          <a:xfrm>
            <a:off x="2392263" y="1900163"/>
            <a:ext cx="212601" cy="265807"/>
          </a:xfrm>
          <a:prstGeom prst="rect">
            <a:avLst/>
          </a:prstGeom>
          <a:noFill/>
          <a:ln/>
        </p:spPr>
        <p:txBody>
          <a:bodyPr wrap="none" lIns="0" tIns="0" rIns="0" bIns="0" rtlCol="0" anchor="ctr"/>
          <a:lstStyle/>
          <a:p>
            <a:pPr marL="0" indent="0" algn="ctr">
              <a:lnSpc>
                <a:spcPct val="100000"/>
              </a:lnSpc>
              <a:buNone/>
            </a:pPr>
            <a:r>
              <a:rPr lang="en-US" sz="1650" dirty="0">
                <a:solidFill>
                  <a:srgbClr val="746558"/>
                </a:solidFill>
                <a:latin typeface="Gelasio Semi Bold" pitchFamily="34" charset="0"/>
                <a:ea typeface="Gelasio Semi Bold" pitchFamily="34" charset="-122"/>
                <a:cs typeface="Gelasio Semi Bold" pitchFamily="34" charset="-120"/>
              </a:rPr>
              <a:t>1</a:t>
            </a:r>
            <a:endParaRPr lang="en-US" sz="1650" dirty="0"/>
          </a:p>
        </p:txBody>
      </p:sp>
      <p:sp>
        <p:nvSpPr>
          <p:cNvPr id="6" name="Text 4"/>
          <p:cNvSpPr/>
          <p:nvPr/>
        </p:nvSpPr>
        <p:spPr>
          <a:xfrm>
            <a:off x="656927" y="2387501"/>
            <a:ext cx="3683347" cy="664369"/>
          </a:xfrm>
          <a:prstGeom prst="rect">
            <a:avLst/>
          </a:prstGeom>
          <a:noFill/>
          <a:ln/>
        </p:spPr>
        <p:txBody>
          <a:bodyPr wrap="squar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1. Kas pirmasis įrodė, kad baltą šviesą galima suskaidyti į spalvas naudojant prizmę?</a:t>
            </a:r>
            <a:endParaRPr lang="en-US" sz="1350" dirty="0"/>
          </a:p>
        </p:txBody>
      </p:sp>
      <p:sp>
        <p:nvSpPr>
          <p:cNvPr id="7" name="Text 5"/>
          <p:cNvSpPr/>
          <p:nvPr/>
        </p:nvSpPr>
        <p:spPr>
          <a:xfrm>
            <a:off x="656927" y="3136925"/>
            <a:ext cx="3683347" cy="226814"/>
          </a:xfrm>
          <a:prstGeom prst="rect">
            <a:avLst/>
          </a:prstGeom>
          <a:noFill/>
          <a:ln/>
        </p:spPr>
        <p:txBody>
          <a:bodyPr wrap="none" lIns="0" tIns="0" rIns="0" bIns="0" rtlCol="0" anchor="t"/>
          <a:lstStyle/>
          <a:p>
            <a:pPr marL="0" indent="0" algn="l">
              <a:lnSpc>
                <a:spcPts val="1750"/>
              </a:lnSpc>
              <a:buNone/>
            </a:pPr>
            <a:r>
              <a:rPr lang="en-US" sz="1100" b="1" dirty="0">
                <a:solidFill>
                  <a:srgbClr val="746558"/>
                </a:solidFill>
                <a:latin typeface="Gelasio" pitchFamily="34" charset="0"/>
                <a:ea typeface="Gelasio" pitchFamily="34" charset="-122"/>
                <a:cs typeface="Gelasio" pitchFamily="34" charset="-120"/>
              </a:rPr>
              <a:t>Atsakymas:</a:t>
            </a:r>
            <a:r>
              <a:rPr lang="en-US" sz="1100" dirty="0">
                <a:solidFill>
                  <a:srgbClr val="746558"/>
                </a:solidFill>
                <a:latin typeface="Gelasio" pitchFamily="34" charset="0"/>
                <a:ea typeface="Gelasio" pitchFamily="34" charset="-122"/>
                <a:cs typeface="Gelasio" pitchFamily="34" charset="-120"/>
              </a:rPr>
              <a:t> </a:t>
            </a:r>
            <a:r>
              <a:rPr lang="en-US" sz="1100" dirty="0">
                <a:solidFill>
                  <a:srgbClr val="00A86B"/>
                </a:solidFill>
                <a:latin typeface="Gelasio" pitchFamily="34" charset="0"/>
                <a:ea typeface="Gelasio" pitchFamily="34" charset="-122"/>
                <a:cs typeface="Gelasio" pitchFamily="34" charset="-120"/>
              </a:rPr>
              <a:t>B) Izaokas Niutonas</a:t>
            </a:r>
            <a:endParaRPr lang="en-US" sz="1100" dirty="0"/>
          </a:p>
        </p:txBody>
      </p:sp>
      <p:sp>
        <p:nvSpPr>
          <p:cNvPr id="8" name="Text 6"/>
          <p:cNvSpPr/>
          <p:nvPr/>
        </p:nvSpPr>
        <p:spPr>
          <a:xfrm>
            <a:off x="656927" y="3448794"/>
            <a:ext cx="3683347"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Niutonas atliko savo garsiuosius eksperimentus su prizme ir įrodė, kad balta šviesa yra sudėtinė, o ne gryna.</a:t>
            </a:r>
            <a:endParaRPr lang="en-US" sz="1100" dirty="0"/>
          </a:p>
        </p:txBody>
      </p:sp>
      <p:sp>
        <p:nvSpPr>
          <p:cNvPr id="9" name="Shape 7"/>
          <p:cNvSpPr/>
          <p:nvPr/>
        </p:nvSpPr>
        <p:spPr>
          <a:xfrm>
            <a:off x="4642842" y="1801416"/>
            <a:ext cx="4005039" cy="2267173"/>
          </a:xfrm>
          <a:prstGeom prst="roundRect">
            <a:avLst>
              <a:gd name="adj" fmla="val 938"/>
            </a:avLst>
          </a:prstGeom>
          <a:solidFill>
            <a:srgbClr val="F9F6F0"/>
          </a:solidFill>
          <a:ln w="19050">
            <a:solidFill>
              <a:srgbClr val="D4CEC3"/>
            </a:solidFill>
            <a:prstDash val="solid"/>
          </a:ln>
        </p:spPr>
      </p:sp>
      <p:sp>
        <p:nvSpPr>
          <p:cNvPr id="10" name="Shape 8"/>
          <p:cNvSpPr/>
          <p:nvPr/>
        </p:nvSpPr>
        <p:spPr>
          <a:xfrm>
            <a:off x="5298706" y="4784102"/>
            <a:ext cx="3966939" cy="425276"/>
          </a:xfrm>
          <a:prstGeom prst="rect">
            <a:avLst/>
          </a:prstGeom>
          <a:solidFill>
            <a:srgbClr val="EEE8DD"/>
          </a:solidFill>
          <a:ln/>
        </p:spPr>
      </p:sp>
      <p:sp>
        <p:nvSpPr>
          <p:cNvPr id="11" name="Text 9"/>
          <p:cNvSpPr/>
          <p:nvPr/>
        </p:nvSpPr>
        <p:spPr>
          <a:xfrm>
            <a:off x="6539061" y="1900163"/>
            <a:ext cx="212601" cy="265807"/>
          </a:xfrm>
          <a:prstGeom prst="rect">
            <a:avLst/>
          </a:prstGeom>
          <a:noFill/>
          <a:ln/>
        </p:spPr>
        <p:txBody>
          <a:bodyPr wrap="none" lIns="0" tIns="0" rIns="0" bIns="0" rtlCol="0" anchor="ctr"/>
          <a:lstStyle/>
          <a:p>
            <a:pPr marL="0" indent="0" algn="ctr">
              <a:lnSpc>
                <a:spcPct val="100000"/>
              </a:lnSpc>
              <a:buNone/>
            </a:pPr>
            <a:r>
              <a:rPr lang="en-US" sz="1650" dirty="0">
                <a:solidFill>
                  <a:srgbClr val="746558"/>
                </a:solidFill>
                <a:latin typeface="Gelasio Semi Bold" pitchFamily="34" charset="0"/>
                <a:ea typeface="Gelasio Semi Bold" pitchFamily="34" charset="-122"/>
                <a:cs typeface="Gelasio Semi Bold" pitchFamily="34" charset="-120"/>
              </a:rPr>
              <a:t>2</a:t>
            </a:r>
            <a:endParaRPr lang="en-US" sz="1650" dirty="0"/>
          </a:p>
        </p:txBody>
      </p:sp>
      <p:sp>
        <p:nvSpPr>
          <p:cNvPr id="12" name="Text 10"/>
          <p:cNvSpPr/>
          <p:nvPr/>
        </p:nvSpPr>
        <p:spPr>
          <a:xfrm>
            <a:off x="4803651" y="2387501"/>
            <a:ext cx="3683422" cy="442913"/>
          </a:xfrm>
          <a:prstGeom prst="rect">
            <a:avLst/>
          </a:prstGeom>
          <a:noFill/>
          <a:ln/>
        </p:spPr>
        <p:txBody>
          <a:bodyPr wrap="squar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2. Kokia šviesos savybė lemia skirtingą spalvų lūžį prizmėje?</a:t>
            </a:r>
            <a:endParaRPr lang="en-US" sz="1350" dirty="0"/>
          </a:p>
        </p:txBody>
      </p:sp>
      <p:sp>
        <p:nvSpPr>
          <p:cNvPr id="13" name="Text 11"/>
          <p:cNvSpPr/>
          <p:nvPr/>
        </p:nvSpPr>
        <p:spPr>
          <a:xfrm>
            <a:off x="4803651" y="2915469"/>
            <a:ext cx="3683422" cy="226814"/>
          </a:xfrm>
          <a:prstGeom prst="rect">
            <a:avLst/>
          </a:prstGeom>
          <a:noFill/>
          <a:ln/>
        </p:spPr>
        <p:txBody>
          <a:bodyPr wrap="none" lIns="0" tIns="0" rIns="0" bIns="0" rtlCol="0" anchor="t"/>
          <a:lstStyle/>
          <a:p>
            <a:pPr marL="0" indent="0" algn="l">
              <a:lnSpc>
                <a:spcPts val="1750"/>
              </a:lnSpc>
              <a:buNone/>
            </a:pPr>
            <a:r>
              <a:rPr lang="en-US" sz="1100" b="1" dirty="0">
                <a:solidFill>
                  <a:srgbClr val="746558"/>
                </a:solidFill>
                <a:latin typeface="Gelasio" pitchFamily="34" charset="0"/>
                <a:ea typeface="Gelasio" pitchFamily="34" charset="-122"/>
                <a:cs typeface="Gelasio" pitchFamily="34" charset="-120"/>
              </a:rPr>
              <a:t>Atsakymas:</a:t>
            </a:r>
            <a:r>
              <a:rPr lang="en-US" sz="1100" dirty="0">
                <a:solidFill>
                  <a:srgbClr val="746558"/>
                </a:solidFill>
                <a:latin typeface="Gelasio" pitchFamily="34" charset="0"/>
                <a:ea typeface="Gelasio" pitchFamily="34" charset="-122"/>
                <a:cs typeface="Gelasio" pitchFamily="34" charset="-120"/>
              </a:rPr>
              <a:t> </a:t>
            </a:r>
            <a:r>
              <a:rPr lang="en-US" sz="1100" dirty="0">
                <a:solidFill>
                  <a:srgbClr val="00A86B"/>
                </a:solidFill>
                <a:latin typeface="Gelasio" pitchFamily="34" charset="0"/>
                <a:ea typeface="Gelasio" pitchFamily="34" charset="-122"/>
                <a:cs typeface="Gelasio" pitchFamily="34" charset="-120"/>
              </a:rPr>
              <a:t>C) Bangos ilgis</a:t>
            </a:r>
            <a:endParaRPr lang="en-US" sz="1100" dirty="0"/>
          </a:p>
        </p:txBody>
      </p:sp>
      <p:sp>
        <p:nvSpPr>
          <p:cNvPr id="14" name="Text 12"/>
          <p:cNvSpPr/>
          <p:nvPr/>
        </p:nvSpPr>
        <p:spPr>
          <a:xfrm>
            <a:off x="4803651" y="3227338"/>
            <a:ext cx="3683422" cy="680442"/>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Kiekviena spalva turi savo unikalų bangos ilgį, ir medžiagos lūžio rodiklis priklauso nuo šio bangos ilgio. Trumpesnės bangos lūžta stipriau.</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49610" y="409873"/>
            <a:ext cx="1927101" cy="240878"/>
          </a:xfrm>
          <a:prstGeom prst="rect">
            <a:avLst/>
          </a:prstGeom>
          <a:noFill/>
          <a:ln/>
        </p:spPr>
        <p:txBody>
          <a:bodyPr wrap="none" lIns="0" tIns="0" rIns="0" bIns="0" rtlCol="0" anchor="t"/>
          <a:lstStyle/>
          <a:p>
            <a:pPr marL="0" indent="0" algn="l">
              <a:lnSpc>
                <a:spcPts val="1850"/>
              </a:lnSpc>
              <a:buNone/>
            </a:pPr>
            <a:endParaRPr lang="en-US" sz="1500" dirty="0"/>
          </a:p>
        </p:txBody>
      </p:sp>
      <p:sp>
        <p:nvSpPr>
          <p:cNvPr id="4" name="Shape 1"/>
          <p:cNvSpPr/>
          <p:nvPr/>
        </p:nvSpPr>
        <p:spPr>
          <a:xfrm>
            <a:off x="449610" y="825326"/>
            <a:ext cx="4815780" cy="1225153"/>
          </a:xfrm>
          <a:prstGeom prst="roundRect">
            <a:avLst>
              <a:gd name="adj" fmla="val 5598"/>
            </a:avLst>
          </a:prstGeom>
          <a:solidFill>
            <a:srgbClr val="F9F6F0"/>
          </a:solidFill>
          <a:ln w="14288">
            <a:solidFill>
              <a:srgbClr val="D4CEC3"/>
            </a:solidFill>
            <a:prstDash val="solid"/>
          </a:ln>
        </p:spPr>
      </p:sp>
      <p:sp>
        <p:nvSpPr>
          <p:cNvPr id="5" name="Shape 2"/>
          <p:cNvSpPr/>
          <p:nvPr/>
        </p:nvSpPr>
        <p:spPr>
          <a:xfrm>
            <a:off x="435322" y="825326"/>
            <a:ext cx="57150" cy="1225153"/>
          </a:xfrm>
          <a:prstGeom prst="roundRect">
            <a:avLst>
              <a:gd name="adj" fmla="val 33721"/>
            </a:avLst>
          </a:prstGeom>
          <a:solidFill>
            <a:srgbClr val="D3C5B6"/>
          </a:solidFill>
          <a:ln/>
        </p:spPr>
      </p:sp>
      <p:sp>
        <p:nvSpPr>
          <p:cNvPr id="6" name="Text 3"/>
          <p:cNvSpPr/>
          <p:nvPr/>
        </p:nvSpPr>
        <p:spPr>
          <a:xfrm>
            <a:off x="635198" y="968053"/>
            <a:ext cx="3829943" cy="200695"/>
          </a:xfrm>
          <a:prstGeom prst="rect">
            <a:avLst/>
          </a:prstGeom>
          <a:noFill/>
          <a:ln/>
        </p:spPr>
        <p:txBody>
          <a:bodyPr wrap="none" lIns="0" tIns="0" rIns="0" bIns="0" rtlCol="0" anchor="t"/>
          <a:lstStyle/>
          <a:p>
            <a:pPr marL="0" indent="0" algn="l">
              <a:lnSpc>
                <a:spcPts val="1550"/>
              </a:lnSpc>
              <a:buNone/>
            </a:pPr>
            <a:r>
              <a:rPr lang="en-US" sz="1250" dirty="0">
                <a:solidFill>
                  <a:srgbClr val="746558"/>
                </a:solidFill>
                <a:latin typeface="Gelasio Semi Bold" pitchFamily="34" charset="0"/>
                <a:ea typeface="Gelasio Semi Bold" pitchFamily="34" charset="-122"/>
                <a:cs typeface="Gelasio Semi Bold" pitchFamily="34" charset="-120"/>
              </a:rPr>
              <a:t>3. Kokia yra pagrindinė ištisinio spektro savybė?</a:t>
            </a:r>
            <a:endParaRPr lang="en-US" sz="1250" dirty="0"/>
          </a:p>
        </p:txBody>
      </p:sp>
      <p:sp>
        <p:nvSpPr>
          <p:cNvPr id="7" name="Text 4"/>
          <p:cNvSpPr/>
          <p:nvPr/>
        </p:nvSpPr>
        <p:spPr>
          <a:xfrm>
            <a:off x="635198" y="1238548"/>
            <a:ext cx="4487466" cy="669206"/>
          </a:xfrm>
          <a:prstGeom prst="rect">
            <a:avLst/>
          </a:prstGeom>
          <a:noFill/>
          <a:ln/>
        </p:spPr>
        <p:txBody>
          <a:bodyPr wrap="square" lIns="0" tIns="0" rIns="0" bIns="0" rtlCol="0" anchor="t"/>
          <a:lstStyle/>
          <a:p>
            <a:pPr marL="342900" indent="-342900" algn="l">
              <a:lnSpc>
                <a:spcPts val="1500"/>
              </a:lnSpc>
              <a:buSzPct val="100000"/>
              <a:buChar char="•"/>
            </a:pPr>
            <a:r>
              <a:rPr lang="en-US" sz="1000" dirty="0">
                <a:solidFill>
                  <a:srgbClr val="746558"/>
                </a:solidFill>
                <a:latin typeface="Gelasio" pitchFamily="34" charset="0"/>
                <a:ea typeface="Gelasio" pitchFamily="34" charset="-122"/>
                <a:cs typeface="Gelasio" pitchFamily="34" charset="-120"/>
              </a:rPr>
              <a:t>A) Spalvos išdėstytos su pertraukomis</a:t>
            </a:r>
            <a:endParaRPr lang="en-US" sz="1000" dirty="0"/>
          </a:p>
          <a:p>
            <a:pPr marL="342900" indent="-342900" algn="l">
              <a:lnSpc>
                <a:spcPts val="1500"/>
              </a:lnSpc>
              <a:buSzPct val="100000"/>
              <a:buChar char="•"/>
            </a:pPr>
            <a:r>
              <a:rPr lang="en-US" sz="1000" dirty="0">
                <a:solidFill>
                  <a:srgbClr val="746558"/>
                </a:solidFill>
                <a:latin typeface="Gelasio" pitchFamily="34" charset="0"/>
                <a:ea typeface="Gelasio" pitchFamily="34" charset="-122"/>
                <a:cs typeface="Gelasio" pitchFamily="34" charset="-120"/>
              </a:rPr>
              <a:t>B) Visos spalvos nuosekliai sujungtos be pertraukų</a:t>
            </a:r>
            <a:endParaRPr lang="en-US" sz="1000" dirty="0"/>
          </a:p>
          <a:p>
            <a:pPr marL="342900" indent="-342900" algn="l">
              <a:lnSpc>
                <a:spcPts val="1500"/>
              </a:lnSpc>
              <a:buSzPct val="100000"/>
              <a:buChar char="•"/>
            </a:pPr>
            <a:r>
              <a:rPr lang="en-US" sz="1000" dirty="0">
                <a:solidFill>
                  <a:srgbClr val="746558"/>
                </a:solidFill>
                <a:latin typeface="Gelasio" pitchFamily="34" charset="0"/>
                <a:ea typeface="Gelasio" pitchFamily="34" charset="-122"/>
                <a:cs typeface="Gelasio" pitchFamily="34" charset="-120"/>
              </a:rPr>
              <a:t>C) Spektras susideda tik iš vienos spalvos</a:t>
            </a:r>
            <a:endParaRPr lang="en-US" sz="1000" dirty="0"/>
          </a:p>
        </p:txBody>
      </p:sp>
      <p:sp>
        <p:nvSpPr>
          <p:cNvPr id="8" name="Shape 5"/>
          <p:cNvSpPr/>
          <p:nvPr/>
        </p:nvSpPr>
        <p:spPr>
          <a:xfrm>
            <a:off x="449610" y="2166863"/>
            <a:ext cx="4815780" cy="1225153"/>
          </a:xfrm>
          <a:prstGeom prst="roundRect">
            <a:avLst>
              <a:gd name="adj" fmla="val 5598"/>
            </a:avLst>
          </a:prstGeom>
          <a:solidFill>
            <a:srgbClr val="F9F6F0"/>
          </a:solidFill>
          <a:ln w="14288">
            <a:solidFill>
              <a:srgbClr val="D4CEC3"/>
            </a:solidFill>
            <a:prstDash val="solid"/>
          </a:ln>
        </p:spPr>
      </p:sp>
      <p:sp>
        <p:nvSpPr>
          <p:cNvPr id="9" name="Shape 6"/>
          <p:cNvSpPr/>
          <p:nvPr/>
        </p:nvSpPr>
        <p:spPr>
          <a:xfrm>
            <a:off x="435322" y="2166863"/>
            <a:ext cx="57150" cy="1225153"/>
          </a:xfrm>
          <a:prstGeom prst="roundRect">
            <a:avLst>
              <a:gd name="adj" fmla="val 33721"/>
            </a:avLst>
          </a:prstGeom>
          <a:solidFill>
            <a:srgbClr val="D3C5B6"/>
          </a:solidFill>
          <a:ln/>
        </p:spPr>
      </p:sp>
      <p:sp>
        <p:nvSpPr>
          <p:cNvPr id="10" name="Text 7"/>
          <p:cNvSpPr/>
          <p:nvPr/>
        </p:nvSpPr>
        <p:spPr>
          <a:xfrm>
            <a:off x="635198" y="2309589"/>
            <a:ext cx="2797746" cy="200695"/>
          </a:xfrm>
          <a:prstGeom prst="rect">
            <a:avLst/>
          </a:prstGeom>
          <a:noFill/>
          <a:ln/>
        </p:spPr>
        <p:txBody>
          <a:bodyPr wrap="none" lIns="0" tIns="0" rIns="0" bIns="0" rtlCol="0" anchor="t"/>
          <a:lstStyle/>
          <a:p>
            <a:pPr marL="0" indent="0" algn="l">
              <a:lnSpc>
                <a:spcPts val="1550"/>
              </a:lnSpc>
              <a:buNone/>
            </a:pPr>
            <a:r>
              <a:rPr lang="en-US" sz="1250" dirty="0">
                <a:solidFill>
                  <a:srgbClr val="746558"/>
                </a:solidFill>
                <a:latin typeface="Gelasio Semi Bold" pitchFamily="34" charset="0"/>
                <a:ea typeface="Gelasio Semi Bold" pitchFamily="34" charset="-122"/>
                <a:cs typeface="Gelasio Semi Bold" pitchFamily="34" charset="-120"/>
              </a:rPr>
              <a:t>4. Kas yra monochromatinė šviesa?</a:t>
            </a:r>
            <a:endParaRPr lang="en-US" sz="1250" dirty="0"/>
          </a:p>
        </p:txBody>
      </p:sp>
      <p:sp>
        <p:nvSpPr>
          <p:cNvPr id="11" name="Text 8"/>
          <p:cNvSpPr/>
          <p:nvPr/>
        </p:nvSpPr>
        <p:spPr>
          <a:xfrm>
            <a:off x="635198" y="2580084"/>
            <a:ext cx="4487466" cy="669206"/>
          </a:xfrm>
          <a:prstGeom prst="rect">
            <a:avLst/>
          </a:prstGeom>
          <a:noFill/>
          <a:ln/>
        </p:spPr>
        <p:txBody>
          <a:bodyPr wrap="square" lIns="0" tIns="0" rIns="0" bIns="0" rtlCol="0" anchor="t"/>
          <a:lstStyle/>
          <a:p>
            <a:pPr marL="342900" indent="-342900" algn="l">
              <a:lnSpc>
                <a:spcPts val="1500"/>
              </a:lnSpc>
              <a:buSzPct val="100000"/>
              <a:buChar char="•"/>
            </a:pPr>
            <a:r>
              <a:rPr lang="en-US" sz="1000" dirty="0">
                <a:solidFill>
                  <a:srgbClr val="746558"/>
                </a:solidFill>
                <a:latin typeface="Gelasio" pitchFamily="34" charset="0"/>
                <a:ea typeface="Gelasio" pitchFamily="34" charset="-122"/>
                <a:cs typeface="Gelasio" pitchFamily="34" charset="-120"/>
              </a:rPr>
              <a:t>A) Šviesa, susidedanti iš daugelio spalvų</a:t>
            </a:r>
            <a:endParaRPr lang="en-US" sz="1000" dirty="0"/>
          </a:p>
          <a:p>
            <a:pPr marL="342900" indent="-342900" algn="l">
              <a:lnSpc>
                <a:spcPts val="1500"/>
              </a:lnSpc>
              <a:buSzPct val="100000"/>
              <a:buChar char="•"/>
            </a:pPr>
            <a:r>
              <a:rPr lang="en-US" sz="1000" dirty="0">
                <a:solidFill>
                  <a:srgbClr val="746558"/>
                </a:solidFill>
                <a:latin typeface="Gelasio" pitchFamily="34" charset="0"/>
                <a:ea typeface="Gelasio" pitchFamily="34" charset="-122"/>
                <a:cs typeface="Gelasio" pitchFamily="34" charset="-120"/>
              </a:rPr>
              <a:t>B) Šviesa, kurią galima suskaidyti į tolesnius komponentus</a:t>
            </a:r>
            <a:endParaRPr lang="en-US" sz="1000" dirty="0"/>
          </a:p>
          <a:p>
            <a:pPr marL="342900" indent="-342900" algn="l">
              <a:lnSpc>
                <a:spcPts val="1500"/>
              </a:lnSpc>
              <a:buSzPct val="100000"/>
              <a:buChar char="•"/>
            </a:pPr>
            <a:r>
              <a:rPr lang="en-US" sz="1000" dirty="0">
                <a:solidFill>
                  <a:srgbClr val="746558"/>
                </a:solidFill>
                <a:latin typeface="Gelasio" pitchFamily="34" charset="0"/>
                <a:ea typeface="Gelasio" pitchFamily="34" charset="-122"/>
                <a:cs typeface="Gelasio" pitchFamily="34" charset="-120"/>
              </a:rPr>
              <a:t>C) Šviesa, kurios nebegalima suskaidyti į tolesnius komponentus</a:t>
            </a:r>
            <a:endParaRPr lang="en-US" sz="1000" dirty="0"/>
          </a:p>
        </p:txBody>
      </p:sp>
      <p:sp>
        <p:nvSpPr>
          <p:cNvPr id="12" name="Shape 9"/>
          <p:cNvSpPr/>
          <p:nvPr/>
        </p:nvSpPr>
        <p:spPr>
          <a:xfrm>
            <a:off x="449610" y="3508400"/>
            <a:ext cx="4815780" cy="1225153"/>
          </a:xfrm>
          <a:prstGeom prst="roundRect">
            <a:avLst>
              <a:gd name="adj" fmla="val 5598"/>
            </a:avLst>
          </a:prstGeom>
          <a:solidFill>
            <a:srgbClr val="F9F6F0"/>
          </a:solidFill>
          <a:ln w="14288">
            <a:solidFill>
              <a:srgbClr val="D4CEC3"/>
            </a:solidFill>
            <a:prstDash val="solid"/>
          </a:ln>
        </p:spPr>
      </p:sp>
      <p:sp>
        <p:nvSpPr>
          <p:cNvPr id="13" name="Shape 10"/>
          <p:cNvSpPr/>
          <p:nvPr/>
        </p:nvSpPr>
        <p:spPr>
          <a:xfrm>
            <a:off x="435322" y="3508400"/>
            <a:ext cx="57150" cy="1225153"/>
          </a:xfrm>
          <a:prstGeom prst="roundRect">
            <a:avLst>
              <a:gd name="adj" fmla="val 33721"/>
            </a:avLst>
          </a:prstGeom>
          <a:solidFill>
            <a:srgbClr val="D3C5B6"/>
          </a:solidFill>
          <a:ln/>
        </p:spPr>
      </p:sp>
      <p:sp>
        <p:nvSpPr>
          <p:cNvPr id="14" name="Text 11"/>
          <p:cNvSpPr/>
          <p:nvPr/>
        </p:nvSpPr>
        <p:spPr>
          <a:xfrm>
            <a:off x="635198" y="3651126"/>
            <a:ext cx="2308771" cy="200695"/>
          </a:xfrm>
          <a:prstGeom prst="rect">
            <a:avLst/>
          </a:prstGeom>
          <a:noFill/>
          <a:ln/>
        </p:spPr>
        <p:txBody>
          <a:bodyPr wrap="none" lIns="0" tIns="0" rIns="0" bIns="0" rtlCol="0" anchor="t"/>
          <a:lstStyle/>
          <a:p>
            <a:pPr marL="0" indent="0" algn="l">
              <a:lnSpc>
                <a:spcPts val="1550"/>
              </a:lnSpc>
              <a:buNone/>
            </a:pPr>
            <a:r>
              <a:rPr lang="en-US" sz="1250" dirty="0">
                <a:solidFill>
                  <a:srgbClr val="746558"/>
                </a:solidFill>
                <a:latin typeface="Gelasio Semi Bold" pitchFamily="34" charset="0"/>
                <a:ea typeface="Gelasio Semi Bold" pitchFamily="34" charset="-122"/>
                <a:cs typeface="Gelasio Semi Bold" pitchFamily="34" charset="-120"/>
              </a:rPr>
              <a:t>5. Kaip susidaro vaivorykštė?</a:t>
            </a:r>
            <a:endParaRPr lang="en-US" sz="1250" dirty="0"/>
          </a:p>
        </p:txBody>
      </p:sp>
      <p:sp>
        <p:nvSpPr>
          <p:cNvPr id="15" name="Text 12"/>
          <p:cNvSpPr/>
          <p:nvPr/>
        </p:nvSpPr>
        <p:spPr>
          <a:xfrm>
            <a:off x="635198" y="3921621"/>
            <a:ext cx="4487466" cy="669206"/>
          </a:xfrm>
          <a:prstGeom prst="rect">
            <a:avLst/>
          </a:prstGeom>
          <a:noFill/>
          <a:ln/>
        </p:spPr>
        <p:txBody>
          <a:bodyPr wrap="square" lIns="0" tIns="0" rIns="0" bIns="0" rtlCol="0" anchor="t"/>
          <a:lstStyle/>
          <a:p>
            <a:pPr marL="342900" indent="-342900" algn="l">
              <a:lnSpc>
                <a:spcPts val="1500"/>
              </a:lnSpc>
              <a:buSzPct val="100000"/>
              <a:buChar char="•"/>
            </a:pPr>
            <a:r>
              <a:rPr lang="en-US" sz="1000" dirty="0">
                <a:solidFill>
                  <a:srgbClr val="746558"/>
                </a:solidFill>
                <a:latin typeface="Gelasio" pitchFamily="34" charset="0"/>
                <a:ea typeface="Gelasio" pitchFamily="34" charset="-122"/>
                <a:cs typeface="Gelasio" pitchFamily="34" charset="-120"/>
              </a:rPr>
              <a:t>A) Saulės šviesa atsispindi nuo žemės paviršiaus</a:t>
            </a:r>
            <a:endParaRPr lang="en-US" sz="1000" dirty="0"/>
          </a:p>
          <a:p>
            <a:pPr marL="342900" indent="-342900" algn="l">
              <a:lnSpc>
                <a:spcPts val="1500"/>
              </a:lnSpc>
              <a:buSzPct val="100000"/>
              <a:buChar char="•"/>
            </a:pPr>
            <a:r>
              <a:rPr lang="en-US" sz="1000" dirty="0">
                <a:solidFill>
                  <a:srgbClr val="746558"/>
                </a:solidFill>
                <a:latin typeface="Gelasio" pitchFamily="34" charset="0"/>
                <a:ea typeface="Gelasio" pitchFamily="34" charset="-122"/>
                <a:cs typeface="Gelasio" pitchFamily="34" charset="-120"/>
              </a:rPr>
              <a:t>B) Saulės šviesa išsisklaido vandens lašeliuose, veikiančiuose kaip prizmės</a:t>
            </a:r>
            <a:endParaRPr lang="en-US" sz="1000" dirty="0"/>
          </a:p>
          <a:p>
            <a:pPr marL="342900" indent="-342900" algn="l">
              <a:lnSpc>
                <a:spcPts val="1500"/>
              </a:lnSpc>
              <a:buSzPct val="100000"/>
              <a:buChar char="•"/>
            </a:pPr>
            <a:r>
              <a:rPr lang="en-US" sz="1000" dirty="0">
                <a:solidFill>
                  <a:srgbClr val="746558"/>
                </a:solidFill>
                <a:latin typeface="Gelasio" pitchFamily="34" charset="0"/>
                <a:ea typeface="Gelasio" pitchFamily="34" charset="-122"/>
                <a:cs typeface="Gelasio" pitchFamily="34" charset="-120"/>
              </a:rPr>
              <a:t>C) Saulės šviesa praeina pro debesis.</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21643" y="335979"/>
            <a:ext cx="2934965" cy="366861"/>
          </a:xfrm>
          <a:prstGeom prst="rect">
            <a:avLst/>
          </a:prstGeom>
          <a:noFill/>
          <a:ln/>
        </p:spPr>
        <p:txBody>
          <a:bodyPr wrap="none" lIns="0" tIns="0" rIns="0" bIns="0" rtlCol="0" anchor="t"/>
          <a:lstStyle/>
          <a:p>
            <a:pPr marL="0" indent="0" algn="l">
              <a:lnSpc>
                <a:spcPts val="2850"/>
              </a:lnSpc>
              <a:buNone/>
            </a:pPr>
            <a:r>
              <a:rPr lang="en-US" sz="2300" dirty="0">
                <a:solidFill>
                  <a:srgbClr val="484237"/>
                </a:solidFill>
                <a:latin typeface="Gelasio Semi Bold" pitchFamily="34" charset="0"/>
                <a:ea typeface="Gelasio Semi Bold" pitchFamily="34" charset="-122"/>
                <a:cs typeface="Gelasio Semi Bold" pitchFamily="34" charset="-120"/>
              </a:rPr>
              <a:t>Testo Atsakymai</a:t>
            </a:r>
            <a:endParaRPr lang="en-US" sz="2300" dirty="0"/>
          </a:p>
        </p:txBody>
      </p:sp>
      <p:sp>
        <p:nvSpPr>
          <p:cNvPr id="3" name="Shape 1"/>
          <p:cNvSpPr/>
          <p:nvPr/>
        </p:nvSpPr>
        <p:spPr>
          <a:xfrm>
            <a:off x="521643" y="897285"/>
            <a:ext cx="8100640" cy="1238622"/>
          </a:xfrm>
          <a:prstGeom prst="roundRect">
            <a:avLst>
              <a:gd name="adj" fmla="val 1422"/>
            </a:avLst>
          </a:prstGeom>
          <a:solidFill>
            <a:srgbClr val="F9F6F0"/>
          </a:solidFill>
          <a:ln w="14288">
            <a:solidFill>
              <a:srgbClr val="D4CEC3"/>
            </a:solidFill>
            <a:prstDash val="solid"/>
          </a:ln>
        </p:spPr>
      </p:sp>
      <p:sp>
        <p:nvSpPr>
          <p:cNvPr id="4" name="Shape 2"/>
          <p:cNvSpPr/>
          <p:nvPr/>
        </p:nvSpPr>
        <p:spPr>
          <a:xfrm>
            <a:off x="1951264" y="4799111"/>
            <a:ext cx="7192736" cy="352202"/>
          </a:xfrm>
          <a:prstGeom prst="roundRect">
            <a:avLst>
              <a:gd name="adj" fmla="val 132"/>
            </a:avLst>
          </a:prstGeom>
          <a:solidFill>
            <a:srgbClr val="EEE8DD"/>
          </a:solidFill>
          <a:ln/>
        </p:spPr>
      </p:sp>
      <p:sp>
        <p:nvSpPr>
          <p:cNvPr id="5" name="Text 3"/>
          <p:cNvSpPr/>
          <p:nvPr/>
        </p:nvSpPr>
        <p:spPr>
          <a:xfrm>
            <a:off x="4483894" y="977578"/>
            <a:ext cx="176064" cy="220117"/>
          </a:xfrm>
          <a:prstGeom prst="rect">
            <a:avLst/>
          </a:prstGeom>
          <a:noFill/>
          <a:ln/>
        </p:spPr>
        <p:txBody>
          <a:bodyPr wrap="none" lIns="0" tIns="0" rIns="0" bIns="0" rtlCol="0" anchor="ctr"/>
          <a:lstStyle/>
          <a:p>
            <a:pPr marL="0" indent="0" algn="ctr">
              <a:lnSpc>
                <a:spcPct val="100000"/>
              </a:lnSpc>
              <a:buNone/>
            </a:pPr>
            <a:r>
              <a:rPr lang="lt-LT" sz="1350" dirty="0">
                <a:solidFill>
                  <a:srgbClr val="746558"/>
                </a:solidFill>
                <a:latin typeface="Gelasio Semi Bold" pitchFamily="34" charset="0"/>
                <a:cs typeface="Gelasio Semi Bold" pitchFamily="34" charset="-120"/>
              </a:rPr>
              <a:t>3</a:t>
            </a:r>
            <a:endParaRPr lang="en-US" sz="1350" dirty="0"/>
          </a:p>
        </p:txBody>
      </p:sp>
      <p:sp>
        <p:nvSpPr>
          <p:cNvPr id="6" name="Text 4"/>
          <p:cNvSpPr/>
          <p:nvPr/>
        </p:nvSpPr>
        <p:spPr>
          <a:xfrm>
            <a:off x="653281" y="1360959"/>
            <a:ext cx="3498056" cy="183431"/>
          </a:xfrm>
          <a:prstGeom prst="rect">
            <a:avLst/>
          </a:prstGeom>
          <a:noFill/>
          <a:ln/>
        </p:spPr>
        <p:txBody>
          <a:bodyPr wrap="none" lIns="0" tIns="0" rIns="0" bIns="0" rtlCol="0" anchor="t"/>
          <a:lstStyle/>
          <a:p>
            <a:pPr marL="0" indent="0" algn="l">
              <a:lnSpc>
                <a:spcPts val="1400"/>
              </a:lnSpc>
              <a:buNone/>
            </a:pPr>
            <a:r>
              <a:rPr lang="en-US" sz="1150" dirty="0">
                <a:solidFill>
                  <a:srgbClr val="746558"/>
                </a:solidFill>
                <a:latin typeface="Gelasio Semi Bold" pitchFamily="34" charset="0"/>
                <a:ea typeface="Gelasio Semi Bold" pitchFamily="34" charset="-122"/>
                <a:cs typeface="Gelasio Semi Bold" pitchFamily="34" charset="-120"/>
              </a:rPr>
              <a:t>3. Kokia yra pagrindinė ištisinio spektro savybė?</a:t>
            </a:r>
            <a:endParaRPr lang="en-US" sz="1150" dirty="0"/>
          </a:p>
        </p:txBody>
      </p:sp>
      <p:sp>
        <p:nvSpPr>
          <p:cNvPr id="7" name="Text 5"/>
          <p:cNvSpPr/>
          <p:nvPr/>
        </p:nvSpPr>
        <p:spPr>
          <a:xfrm>
            <a:off x="653281" y="1602656"/>
            <a:ext cx="7837363" cy="171673"/>
          </a:xfrm>
          <a:prstGeom prst="rect">
            <a:avLst/>
          </a:prstGeom>
          <a:noFill/>
          <a:ln/>
        </p:spPr>
        <p:txBody>
          <a:bodyPr wrap="none" lIns="0" tIns="0" rIns="0" bIns="0" rtlCol="0" anchor="t"/>
          <a:lstStyle/>
          <a:p>
            <a:pPr marL="0" indent="0" algn="l">
              <a:lnSpc>
                <a:spcPts val="1350"/>
              </a:lnSpc>
              <a:buNone/>
            </a:pPr>
            <a:r>
              <a:rPr lang="en-US" sz="900" b="1" dirty="0">
                <a:solidFill>
                  <a:srgbClr val="746558"/>
                </a:solidFill>
                <a:latin typeface="Gelasio" pitchFamily="34" charset="0"/>
                <a:ea typeface="Gelasio" pitchFamily="34" charset="-122"/>
                <a:cs typeface="Gelasio" pitchFamily="34" charset="-120"/>
              </a:rPr>
              <a:t>Atsakymas:</a:t>
            </a:r>
            <a:r>
              <a:rPr lang="en-US" sz="900" dirty="0">
                <a:solidFill>
                  <a:srgbClr val="746558"/>
                </a:solidFill>
                <a:latin typeface="Gelasio" pitchFamily="34" charset="0"/>
                <a:ea typeface="Gelasio" pitchFamily="34" charset="-122"/>
                <a:cs typeface="Gelasio" pitchFamily="34" charset="-120"/>
              </a:rPr>
              <a:t> </a:t>
            </a:r>
            <a:r>
              <a:rPr lang="en-US" sz="900" dirty="0">
                <a:solidFill>
                  <a:srgbClr val="00A86B"/>
                </a:solidFill>
                <a:latin typeface="Gelasio" pitchFamily="34" charset="0"/>
                <a:ea typeface="Gelasio" pitchFamily="34" charset="-122"/>
                <a:cs typeface="Gelasio" pitchFamily="34" charset="-120"/>
              </a:rPr>
              <a:t>B) Visos spalvos nuosekliai sujungtos be pertraukų</a:t>
            </a:r>
            <a:endParaRPr lang="en-US" sz="900" dirty="0"/>
          </a:p>
        </p:txBody>
      </p:sp>
      <p:sp>
        <p:nvSpPr>
          <p:cNvPr id="8" name="Text 6"/>
          <p:cNvSpPr/>
          <p:nvPr/>
        </p:nvSpPr>
        <p:spPr>
          <a:xfrm>
            <a:off x="653281" y="1832595"/>
            <a:ext cx="7837363" cy="171673"/>
          </a:xfrm>
          <a:prstGeom prst="rect">
            <a:avLst/>
          </a:prstGeom>
          <a:noFill/>
          <a:ln/>
        </p:spPr>
        <p:txBody>
          <a:bodyPr wrap="none" lIns="0" tIns="0" rIns="0" bIns="0" rtlCol="0" anchor="t"/>
          <a:lstStyle/>
          <a:p>
            <a:pPr marL="0" indent="0" algn="l">
              <a:lnSpc>
                <a:spcPts val="1350"/>
              </a:lnSpc>
              <a:buNone/>
            </a:pPr>
            <a:r>
              <a:rPr lang="en-US" sz="900" dirty="0">
                <a:solidFill>
                  <a:srgbClr val="746558"/>
                </a:solidFill>
                <a:latin typeface="Gelasio" pitchFamily="34" charset="0"/>
                <a:ea typeface="Gelasio" pitchFamily="34" charset="-122"/>
                <a:cs typeface="Gelasio" pitchFamily="34" charset="-120"/>
              </a:rPr>
              <a:t>Ištisiniame spektre spalvos sklandžiai pereina viena į kitą, be jokių tarpų ar pertraukimų.</a:t>
            </a:r>
            <a:endParaRPr lang="en-US" sz="900" dirty="0"/>
          </a:p>
        </p:txBody>
      </p:sp>
      <p:sp>
        <p:nvSpPr>
          <p:cNvPr id="9" name="Shape 7"/>
          <p:cNvSpPr/>
          <p:nvPr/>
        </p:nvSpPr>
        <p:spPr>
          <a:xfrm>
            <a:off x="521643" y="2233092"/>
            <a:ext cx="8100640" cy="1238622"/>
          </a:xfrm>
          <a:prstGeom prst="roundRect">
            <a:avLst>
              <a:gd name="adj" fmla="val 1422"/>
            </a:avLst>
          </a:prstGeom>
          <a:solidFill>
            <a:srgbClr val="F9F6F0"/>
          </a:solidFill>
          <a:ln w="14288">
            <a:solidFill>
              <a:srgbClr val="D4CEC3"/>
            </a:solidFill>
            <a:prstDash val="solid"/>
          </a:ln>
        </p:spPr>
      </p:sp>
      <p:sp>
        <p:nvSpPr>
          <p:cNvPr id="10" name="Shape 8"/>
          <p:cNvSpPr/>
          <p:nvPr/>
        </p:nvSpPr>
        <p:spPr>
          <a:xfrm>
            <a:off x="0" y="-27310"/>
            <a:ext cx="5554627" cy="352202"/>
          </a:xfrm>
          <a:prstGeom prst="roundRect">
            <a:avLst>
              <a:gd name="adj" fmla="val 132"/>
            </a:avLst>
          </a:prstGeom>
          <a:solidFill>
            <a:srgbClr val="EEE8DD"/>
          </a:solidFill>
          <a:ln/>
        </p:spPr>
      </p:sp>
      <p:sp>
        <p:nvSpPr>
          <p:cNvPr id="11" name="Text 9"/>
          <p:cNvSpPr/>
          <p:nvPr/>
        </p:nvSpPr>
        <p:spPr>
          <a:xfrm>
            <a:off x="4483894" y="2313384"/>
            <a:ext cx="176064" cy="220117"/>
          </a:xfrm>
          <a:prstGeom prst="rect">
            <a:avLst/>
          </a:prstGeom>
          <a:noFill/>
          <a:ln/>
        </p:spPr>
        <p:txBody>
          <a:bodyPr wrap="none" lIns="0" tIns="0" rIns="0" bIns="0" rtlCol="0" anchor="ctr"/>
          <a:lstStyle/>
          <a:p>
            <a:pPr marL="0" indent="0" algn="ctr">
              <a:lnSpc>
                <a:spcPct val="100000"/>
              </a:lnSpc>
              <a:buNone/>
            </a:pPr>
            <a:r>
              <a:rPr lang="lt-LT" sz="1350" dirty="0">
                <a:solidFill>
                  <a:srgbClr val="746558"/>
                </a:solidFill>
                <a:latin typeface="Gelasio Semi Bold" pitchFamily="34" charset="0"/>
                <a:cs typeface="Gelasio Semi Bold" pitchFamily="34" charset="-120"/>
              </a:rPr>
              <a:t>4</a:t>
            </a:r>
            <a:endParaRPr lang="en-US" sz="1350" dirty="0"/>
          </a:p>
        </p:txBody>
      </p:sp>
      <p:sp>
        <p:nvSpPr>
          <p:cNvPr id="12" name="Text 10"/>
          <p:cNvSpPr/>
          <p:nvPr/>
        </p:nvSpPr>
        <p:spPr>
          <a:xfrm>
            <a:off x="653281" y="2696766"/>
            <a:ext cx="2555304" cy="183431"/>
          </a:xfrm>
          <a:prstGeom prst="rect">
            <a:avLst/>
          </a:prstGeom>
          <a:noFill/>
          <a:ln/>
        </p:spPr>
        <p:txBody>
          <a:bodyPr wrap="none" lIns="0" tIns="0" rIns="0" bIns="0" rtlCol="0" anchor="t"/>
          <a:lstStyle/>
          <a:p>
            <a:pPr marL="0" indent="0" algn="l">
              <a:lnSpc>
                <a:spcPts val="1400"/>
              </a:lnSpc>
              <a:buNone/>
            </a:pPr>
            <a:r>
              <a:rPr lang="en-US" sz="1150" dirty="0">
                <a:solidFill>
                  <a:srgbClr val="746558"/>
                </a:solidFill>
                <a:latin typeface="Gelasio Semi Bold" pitchFamily="34" charset="0"/>
                <a:ea typeface="Gelasio Semi Bold" pitchFamily="34" charset="-122"/>
                <a:cs typeface="Gelasio Semi Bold" pitchFamily="34" charset="-120"/>
              </a:rPr>
              <a:t>4. Kas yra monochromatinė šviesa?</a:t>
            </a:r>
            <a:endParaRPr lang="en-US" sz="1150" dirty="0"/>
          </a:p>
        </p:txBody>
      </p:sp>
      <p:sp>
        <p:nvSpPr>
          <p:cNvPr id="13" name="Text 11"/>
          <p:cNvSpPr/>
          <p:nvPr/>
        </p:nvSpPr>
        <p:spPr>
          <a:xfrm>
            <a:off x="653281" y="2938463"/>
            <a:ext cx="7837363" cy="171673"/>
          </a:xfrm>
          <a:prstGeom prst="rect">
            <a:avLst/>
          </a:prstGeom>
          <a:noFill/>
          <a:ln/>
        </p:spPr>
        <p:txBody>
          <a:bodyPr wrap="none" lIns="0" tIns="0" rIns="0" bIns="0" rtlCol="0" anchor="t"/>
          <a:lstStyle/>
          <a:p>
            <a:pPr marL="0" indent="0" algn="l">
              <a:lnSpc>
                <a:spcPts val="1350"/>
              </a:lnSpc>
              <a:buNone/>
            </a:pPr>
            <a:r>
              <a:rPr lang="en-US" sz="900" b="1" dirty="0">
                <a:solidFill>
                  <a:srgbClr val="746558"/>
                </a:solidFill>
                <a:latin typeface="Gelasio" pitchFamily="34" charset="0"/>
                <a:ea typeface="Gelasio" pitchFamily="34" charset="-122"/>
                <a:cs typeface="Gelasio" pitchFamily="34" charset="-120"/>
              </a:rPr>
              <a:t>Atsakymas:</a:t>
            </a:r>
            <a:r>
              <a:rPr lang="en-US" sz="900" dirty="0">
                <a:solidFill>
                  <a:srgbClr val="746558"/>
                </a:solidFill>
                <a:latin typeface="Gelasio" pitchFamily="34" charset="0"/>
                <a:ea typeface="Gelasio" pitchFamily="34" charset="-122"/>
                <a:cs typeface="Gelasio" pitchFamily="34" charset="-120"/>
              </a:rPr>
              <a:t> </a:t>
            </a:r>
            <a:r>
              <a:rPr lang="en-US" sz="900" dirty="0">
                <a:solidFill>
                  <a:srgbClr val="00A86B"/>
                </a:solidFill>
                <a:latin typeface="Gelasio" pitchFamily="34" charset="0"/>
                <a:ea typeface="Gelasio" pitchFamily="34" charset="-122"/>
                <a:cs typeface="Gelasio" pitchFamily="34" charset="-120"/>
              </a:rPr>
              <a:t>C) Šviesa, kurios nebegalima suskaidyti į tolesnius komponentus</a:t>
            </a:r>
            <a:endParaRPr lang="en-US" sz="900" dirty="0"/>
          </a:p>
        </p:txBody>
      </p:sp>
      <p:sp>
        <p:nvSpPr>
          <p:cNvPr id="14" name="Text 12"/>
          <p:cNvSpPr/>
          <p:nvPr/>
        </p:nvSpPr>
        <p:spPr>
          <a:xfrm>
            <a:off x="653281" y="3168402"/>
            <a:ext cx="7837363" cy="171673"/>
          </a:xfrm>
          <a:prstGeom prst="rect">
            <a:avLst/>
          </a:prstGeom>
          <a:noFill/>
          <a:ln/>
        </p:spPr>
        <p:txBody>
          <a:bodyPr wrap="none" lIns="0" tIns="0" rIns="0" bIns="0" rtlCol="0" anchor="t"/>
          <a:lstStyle/>
          <a:p>
            <a:pPr marL="0" indent="0" algn="l">
              <a:lnSpc>
                <a:spcPts val="1350"/>
              </a:lnSpc>
              <a:buNone/>
            </a:pPr>
            <a:r>
              <a:rPr lang="en-US" sz="900" dirty="0">
                <a:solidFill>
                  <a:srgbClr val="746558"/>
                </a:solidFill>
                <a:latin typeface="Gelasio" pitchFamily="34" charset="0"/>
                <a:ea typeface="Gelasio" pitchFamily="34" charset="-122"/>
                <a:cs typeface="Gelasio" pitchFamily="34" charset="-120"/>
              </a:rPr>
              <a:t>Monochromatinė šviesa yra sudaryta iš vieno bangos ilgio šviesos, todėl ji yra gryna ir neskaidoma.</a:t>
            </a:r>
            <a:endParaRPr lang="en-US" sz="900" dirty="0"/>
          </a:p>
        </p:txBody>
      </p:sp>
      <p:sp>
        <p:nvSpPr>
          <p:cNvPr id="15" name="Shape 13"/>
          <p:cNvSpPr/>
          <p:nvPr/>
        </p:nvSpPr>
        <p:spPr>
          <a:xfrm>
            <a:off x="521643" y="3568898"/>
            <a:ext cx="8100640" cy="1238622"/>
          </a:xfrm>
          <a:prstGeom prst="roundRect">
            <a:avLst>
              <a:gd name="adj" fmla="val 1422"/>
            </a:avLst>
          </a:prstGeom>
          <a:solidFill>
            <a:srgbClr val="F9F6F0"/>
          </a:solidFill>
          <a:ln w="14288">
            <a:solidFill>
              <a:srgbClr val="D4CEC3"/>
            </a:solidFill>
            <a:prstDash val="solid"/>
          </a:ln>
        </p:spPr>
      </p:sp>
      <p:sp>
        <p:nvSpPr>
          <p:cNvPr id="17" name="Text 15"/>
          <p:cNvSpPr/>
          <p:nvPr/>
        </p:nvSpPr>
        <p:spPr>
          <a:xfrm>
            <a:off x="4483894" y="3649191"/>
            <a:ext cx="176064" cy="220117"/>
          </a:xfrm>
          <a:prstGeom prst="rect">
            <a:avLst/>
          </a:prstGeom>
          <a:noFill/>
          <a:ln/>
        </p:spPr>
        <p:txBody>
          <a:bodyPr wrap="none" lIns="0" tIns="0" rIns="0" bIns="0" rtlCol="0" anchor="ctr"/>
          <a:lstStyle/>
          <a:p>
            <a:pPr marL="0" indent="0" algn="ctr">
              <a:lnSpc>
                <a:spcPct val="100000"/>
              </a:lnSpc>
              <a:buNone/>
            </a:pPr>
            <a:r>
              <a:rPr lang="lt-LT" sz="1350" dirty="0">
                <a:solidFill>
                  <a:srgbClr val="746558"/>
                </a:solidFill>
                <a:latin typeface="Gelasio Semi Bold" pitchFamily="34" charset="0"/>
                <a:cs typeface="Gelasio Semi Bold" pitchFamily="34" charset="-120"/>
              </a:rPr>
              <a:t>5</a:t>
            </a:r>
            <a:endParaRPr lang="en-US" sz="1350" dirty="0"/>
          </a:p>
        </p:txBody>
      </p:sp>
      <p:sp>
        <p:nvSpPr>
          <p:cNvPr id="18" name="Text 16"/>
          <p:cNvSpPr/>
          <p:nvPr/>
        </p:nvSpPr>
        <p:spPr>
          <a:xfrm>
            <a:off x="653281" y="4032572"/>
            <a:ext cx="2108671" cy="183431"/>
          </a:xfrm>
          <a:prstGeom prst="rect">
            <a:avLst/>
          </a:prstGeom>
          <a:noFill/>
          <a:ln/>
        </p:spPr>
        <p:txBody>
          <a:bodyPr wrap="none" lIns="0" tIns="0" rIns="0" bIns="0" rtlCol="0" anchor="t"/>
          <a:lstStyle/>
          <a:p>
            <a:pPr marL="0" indent="0" algn="l">
              <a:lnSpc>
                <a:spcPts val="1400"/>
              </a:lnSpc>
              <a:buNone/>
            </a:pPr>
            <a:r>
              <a:rPr lang="en-US" sz="1150" dirty="0">
                <a:solidFill>
                  <a:srgbClr val="746558"/>
                </a:solidFill>
                <a:latin typeface="Gelasio Semi Bold" pitchFamily="34" charset="0"/>
                <a:ea typeface="Gelasio Semi Bold" pitchFamily="34" charset="-122"/>
                <a:cs typeface="Gelasio Semi Bold" pitchFamily="34" charset="-120"/>
              </a:rPr>
              <a:t>5. Kaip susidaro vaivorykštė?</a:t>
            </a:r>
            <a:endParaRPr lang="en-US" sz="1150" dirty="0"/>
          </a:p>
        </p:txBody>
      </p:sp>
      <p:sp>
        <p:nvSpPr>
          <p:cNvPr id="19" name="Text 17"/>
          <p:cNvSpPr/>
          <p:nvPr/>
        </p:nvSpPr>
        <p:spPr>
          <a:xfrm>
            <a:off x="653281" y="4274269"/>
            <a:ext cx="7837363" cy="171673"/>
          </a:xfrm>
          <a:prstGeom prst="rect">
            <a:avLst/>
          </a:prstGeom>
          <a:noFill/>
          <a:ln/>
        </p:spPr>
        <p:txBody>
          <a:bodyPr wrap="none" lIns="0" tIns="0" rIns="0" bIns="0" rtlCol="0" anchor="t"/>
          <a:lstStyle/>
          <a:p>
            <a:pPr marL="0" indent="0" algn="l">
              <a:lnSpc>
                <a:spcPts val="1350"/>
              </a:lnSpc>
              <a:buNone/>
            </a:pPr>
            <a:r>
              <a:rPr lang="en-US" sz="900" b="1" dirty="0">
                <a:solidFill>
                  <a:srgbClr val="746558"/>
                </a:solidFill>
                <a:latin typeface="Gelasio" pitchFamily="34" charset="0"/>
                <a:ea typeface="Gelasio" pitchFamily="34" charset="-122"/>
                <a:cs typeface="Gelasio" pitchFamily="34" charset="-120"/>
              </a:rPr>
              <a:t>Atsakymas:</a:t>
            </a:r>
            <a:r>
              <a:rPr lang="en-US" sz="900" dirty="0">
                <a:solidFill>
                  <a:srgbClr val="746558"/>
                </a:solidFill>
                <a:latin typeface="Gelasio" pitchFamily="34" charset="0"/>
                <a:ea typeface="Gelasio" pitchFamily="34" charset="-122"/>
                <a:cs typeface="Gelasio" pitchFamily="34" charset="-120"/>
              </a:rPr>
              <a:t> </a:t>
            </a:r>
            <a:r>
              <a:rPr lang="en-US" sz="900" dirty="0">
                <a:solidFill>
                  <a:srgbClr val="00A86B"/>
                </a:solidFill>
                <a:latin typeface="Gelasio" pitchFamily="34" charset="0"/>
                <a:ea typeface="Gelasio" pitchFamily="34" charset="-122"/>
                <a:cs typeface="Gelasio" pitchFamily="34" charset="-120"/>
              </a:rPr>
              <a:t>B) Saulės šviesa išsisklaido vandens lašeliuose, veikiančiuose kaip prizmės</a:t>
            </a:r>
            <a:endParaRPr lang="en-US" sz="900" dirty="0"/>
          </a:p>
        </p:txBody>
      </p:sp>
      <p:sp>
        <p:nvSpPr>
          <p:cNvPr id="20" name="Text 18"/>
          <p:cNvSpPr/>
          <p:nvPr/>
        </p:nvSpPr>
        <p:spPr>
          <a:xfrm>
            <a:off x="653281" y="4504209"/>
            <a:ext cx="7837363" cy="171673"/>
          </a:xfrm>
          <a:prstGeom prst="rect">
            <a:avLst/>
          </a:prstGeom>
          <a:noFill/>
          <a:ln/>
        </p:spPr>
        <p:txBody>
          <a:bodyPr wrap="none" lIns="0" tIns="0" rIns="0" bIns="0" rtlCol="0" anchor="t"/>
          <a:lstStyle/>
          <a:p>
            <a:pPr marL="0" indent="0" algn="l">
              <a:lnSpc>
                <a:spcPts val="1350"/>
              </a:lnSpc>
              <a:buNone/>
            </a:pPr>
            <a:r>
              <a:rPr lang="en-US" sz="900" dirty="0">
                <a:solidFill>
                  <a:srgbClr val="746558"/>
                </a:solidFill>
                <a:latin typeface="Gelasio" pitchFamily="34" charset="0"/>
                <a:ea typeface="Gelasio" pitchFamily="34" charset="-122"/>
                <a:cs typeface="Gelasio" pitchFamily="34" charset="-120"/>
              </a:rPr>
              <a:t>Vaivorykštės atsiranda, kai saulės šviesa lūžta ir atsispindi vandens lašeliuose, sukurdama nuostabų spalvų spektrą.</a:t>
            </a:r>
            <a:endParaRPr lang="en-US" sz="900" dirty="0"/>
          </a:p>
        </p:txBody>
      </p:sp>
    </p:spTree>
    <p:extLst>
      <p:ext uri="{BB962C8B-B14F-4D97-AF65-F5344CB8AC3E}">
        <p14:creationId xmlns:p14="http://schemas.microsoft.com/office/powerpoint/2010/main" val="1827137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96119" y="2017142"/>
            <a:ext cx="8097366" cy="442987"/>
          </a:xfrm>
          <a:prstGeom prst="rect">
            <a:avLst/>
          </a:prstGeom>
          <a:noFill/>
          <a:ln/>
        </p:spPr>
        <p:txBody>
          <a:bodyPr wrap="non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Dispersijos Bandymas: Vaivorykštė Vandenyje</a:t>
            </a:r>
            <a:endParaRPr lang="en-US" sz="2750" dirty="0"/>
          </a:p>
        </p:txBody>
      </p:sp>
      <p:sp>
        <p:nvSpPr>
          <p:cNvPr id="3" name="Text 1"/>
          <p:cNvSpPr/>
          <p:nvPr/>
        </p:nvSpPr>
        <p:spPr>
          <a:xfrm>
            <a:off x="496119" y="2672730"/>
            <a:ext cx="8151763"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Ar kada nors svajojote sukurti savo vaivorykštę? Šis paprastas bandymas padės jums suprasti šviesos dispersijos principus, naudojant tik kelias namuose randamas priemones ir natūralią saulės šviesą.</a:t>
            </a:r>
            <a:endParaRPr lang="en-US" sz="1100" dirty="0"/>
          </a:p>
        </p:txBody>
      </p:sp>
      <p:sp>
        <p:nvSpPr>
          <p:cNvPr id="21" name="Shape 2">
            <a:extLst>
              <a:ext uri="{FF2B5EF4-FFF2-40B4-BE49-F238E27FC236}">
                <a16:creationId xmlns:a16="http://schemas.microsoft.com/office/drawing/2014/main" id="{4B5ACB77-F0CC-4B25-0672-B774AAD8F2A8}"/>
              </a:ext>
            </a:extLst>
          </p:cNvPr>
          <p:cNvSpPr/>
          <p:nvPr/>
        </p:nvSpPr>
        <p:spPr>
          <a:xfrm>
            <a:off x="0" y="4807520"/>
            <a:ext cx="9200336" cy="352202"/>
          </a:xfrm>
          <a:prstGeom prst="roundRect">
            <a:avLst>
              <a:gd name="adj" fmla="val 132"/>
            </a:avLst>
          </a:prstGeom>
          <a:solidFill>
            <a:srgbClr val="EEE8DD"/>
          </a:solidFill>
          <a:ln/>
        </p:spPr>
      </p:sp>
      <p:sp>
        <p:nvSpPr>
          <p:cNvPr id="4" name="Shape 2">
            <a:extLst>
              <a:ext uri="{FF2B5EF4-FFF2-40B4-BE49-F238E27FC236}">
                <a16:creationId xmlns:a16="http://schemas.microsoft.com/office/drawing/2014/main" id="{C40BC542-BA86-4E30-1F1B-7AB1AFBC2136}"/>
              </a:ext>
            </a:extLst>
          </p:cNvPr>
          <p:cNvSpPr/>
          <p:nvPr/>
        </p:nvSpPr>
        <p:spPr>
          <a:xfrm>
            <a:off x="2219815" y="1479947"/>
            <a:ext cx="6924185" cy="352202"/>
          </a:xfrm>
          <a:prstGeom prst="roundRect">
            <a:avLst>
              <a:gd name="adj" fmla="val 132"/>
            </a:avLst>
          </a:prstGeom>
          <a:solidFill>
            <a:srgbClr val="EEE8DD"/>
          </a:solid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96119" y="633264"/>
            <a:ext cx="4618137" cy="442987"/>
          </a:xfrm>
          <a:prstGeom prst="rect">
            <a:avLst/>
          </a:prstGeom>
          <a:noFill/>
          <a:ln/>
        </p:spPr>
        <p:txBody>
          <a:bodyPr wrap="non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Kaip atlikti eksperimentą?</a:t>
            </a:r>
            <a:endParaRPr lang="en-US" sz="2750" dirty="0"/>
          </a:p>
        </p:txBody>
      </p:sp>
      <p:pic>
        <p:nvPicPr>
          <p:cNvPr id="3" name="Image 0" descr="preencoded.png"/>
          <p:cNvPicPr>
            <a:picLocks noChangeAspect="1"/>
          </p:cNvPicPr>
          <p:nvPr/>
        </p:nvPicPr>
        <p:blipFill>
          <a:blip r:embed="rId3"/>
          <a:stretch>
            <a:fillRect/>
          </a:stretch>
        </p:blipFill>
        <p:spPr>
          <a:xfrm>
            <a:off x="496119" y="1288852"/>
            <a:ext cx="4075881" cy="567035"/>
          </a:xfrm>
          <a:prstGeom prst="rect">
            <a:avLst/>
          </a:prstGeom>
        </p:spPr>
      </p:pic>
      <p:sp>
        <p:nvSpPr>
          <p:cNvPr id="4" name="Text 1"/>
          <p:cNvSpPr/>
          <p:nvPr/>
        </p:nvSpPr>
        <p:spPr>
          <a:xfrm>
            <a:off x="637877" y="1997646"/>
            <a:ext cx="211239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1. Paruoškite Priemones</a:t>
            </a:r>
            <a:endParaRPr lang="en-US" sz="1350" dirty="0"/>
          </a:p>
        </p:txBody>
      </p:sp>
      <p:sp>
        <p:nvSpPr>
          <p:cNvPr id="5" name="Text 2"/>
          <p:cNvSpPr/>
          <p:nvPr/>
        </p:nvSpPr>
        <p:spPr>
          <a:xfrm>
            <a:off x="637877" y="2304157"/>
            <a:ext cx="3792364"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Jums reikės stiklinės su vandeniu, nedidelio veidrodėlio ir saulėtos vietos.</a:t>
            </a:r>
            <a:endParaRPr lang="en-US" sz="1100" dirty="0"/>
          </a:p>
        </p:txBody>
      </p:sp>
      <p:pic>
        <p:nvPicPr>
          <p:cNvPr id="6" name="Image 1" descr="preencoded.png"/>
          <p:cNvPicPr>
            <a:picLocks noChangeAspect="1"/>
          </p:cNvPicPr>
          <p:nvPr/>
        </p:nvPicPr>
        <p:blipFill>
          <a:blip r:embed="rId3"/>
          <a:stretch>
            <a:fillRect/>
          </a:stretch>
        </p:blipFill>
        <p:spPr>
          <a:xfrm>
            <a:off x="4572000" y="1288852"/>
            <a:ext cx="4075881" cy="567035"/>
          </a:xfrm>
          <a:prstGeom prst="rect">
            <a:avLst/>
          </a:prstGeom>
        </p:spPr>
      </p:pic>
      <p:sp>
        <p:nvSpPr>
          <p:cNvPr id="7" name="Text 3"/>
          <p:cNvSpPr/>
          <p:nvPr/>
        </p:nvSpPr>
        <p:spPr>
          <a:xfrm>
            <a:off x="4713759" y="1997646"/>
            <a:ext cx="1784226"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2. Įdėkite Veidrodėlį</a:t>
            </a:r>
            <a:endParaRPr lang="en-US" sz="1350" dirty="0"/>
          </a:p>
        </p:txBody>
      </p:sp>
      <p:sp>
        <p:nvSpPr>
          <p:cNvPr id="8" name="Text 4"/>
          <p:cNvSpPr/>
          <p:nvPr/>
        </p:nvSpPr>
        <p:spPr>
          <a:xfrm>
            <a:off x="4713759" y="2304157"/>
            <a:ext cx="3792364"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Įdėkite veidrodėlį į stiklinę su vandeniu, kad jis būtų panardintas ir atremtas į stiklinės kraštą.</a:t>
            </a:r>
            <a:endParaRPr lang="en-US" sz="1100" dirty="0"/>
          </a:p>
        </p:txBody>
      </p:sp>
      <p:pic>
        <p:nvPicPr>
          <p:cNvPr id="9" name="Image 2" descr="preencoded.png"/>
          <p:cNvPicPr>
            <a:picLocks noChangeAspect="1"/>
          </p:cNvPicPr>
          <p:nvPr/>
        </p:nvPicPr>
        <p:blipFill>
          <a:blip r:embed="rId4"/>
          <a:stretch>
            <a:fillRect/>
          </a:stretch>
        </p:blipFill>
        <p:spPr>
          <a:xfrm>
            <a:off x="496119" y="2899544"/>
            <a:ext cx="4075881" cy="567035"/>
          </a:xfrm>
          <a:prstGeom prst="rect">
            <a:avLst/>
          </a:prstGeom>
        </p:spPr>
      </p:pic>
      <p:sp>
        <p:nvSpPr>
          <p:cNvPr id="10" name="Text 5"/>
          <p:cNvSpPr/>
          <p:nvPr/>
        </p:nvSpPr>
        <p:spPr>
          <a:xfrm>
            <a:off x="637877" y="3608338"/>
            <a:ext cx="1772022"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3. Raskite Šviesą</a:t>
            </a:r>
            <a:endParaRPr lang="en-US" sz="1350" dirty="0"/>
          </a:p>
        </p:txBody>
      </p:sp>
      <p:sp>
        <p:nvSpPr>
          <p:cNvPr id="11" name="Text 6"/>
          <p:cNvSpPr/>
          <p:nvPr/>
        </p:nvSpPr>
        <p:spPr>
          <a:xfrm>
            <a:off x="637877" y="3914849"/>
            <a:ext cx="3792364"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Padėkite stiklinę taip, kad tiesioginiai saulės spinduliai kristų ant veidrodėlio po vandeniu.</a:t>
            </a:r>
            <a:endParaRPr lang="en-US" sz="1100" dirty="0"/>
          </a:p>
        </p:txBody>
      </p:sp>
      <p:pic>
        <p:nvPicPr>
          <p:cNvPr id="12" name="Image 3" descr="preencoded.png"/>
          <p:cNvPicPr>
            <a:picLocks noChangeAspect="1"/>
          </p:cNvPicPr>
          <p:nvPr/>
        </p:nvPicPr>
        <p:blipFill>
          <a:blip r:embed="rId5"/>
          <a:stretch>
            <a:fillRect/>
          </a:stretch>
        </p:blipFill>
        <p:spPr>
          <a:xfrm>
            <a:off x="4572000" y="2899544"/>
            <a:ext cx="4075881" cy="567035"/>
          </a:xfrm>
          <a:prstGeom prst="rect">
            <a:avLst/>
          </a:prstGeom>
        </p:spPr>
      </p:pic>
      <p:sp>
        <p:nvSpPr>
          <p:cNvPr id="13" name="Text 7"/>
          <p:cNvSpPr/>
          <p:nvPr/>
        </p:nvSpPr>
        <p:spPr>
          <a:xfrm>
            <a:off x="4713759" y="3608338"/>
            <a:ext cx="2252886" cy="221456"/>
          </a:xfrm>
          <a:prstGeom prst="rect">
            <a:avLst/>
          </a:prstGeom>
          <a:noFill/>
          <a:ln/>
        </p:spPr>
        <p:txBody>
          <a:bodyPr wrap="non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4. Pamatysite Vaivorykštę</a:t>
            </a:r>
            <a:endParaRPr lang="en-US" sz="1350" dirty="0"/>
          </a:p>
        </p:txBody>
      </p:sp>
      <p:sp>
        <p:nvSpPr>
          <p:cNvPr id="14" name="Text 8"/>
          <p:cNvSpPr/>
          <p:nvPr/>
        </p:nvSpPr>
        <p:spPr>
          <a:xfrm>
            <a:off x="4713759" y="3914849"/>
            <a:ext cx="3792364"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Reguliuokite veidrodėlį, kol ant gretimos sienos, pamatysite ryškų spalvų spektrą.</a:t>
            </a:r>
            <a:endParaRPr lang="en-US" sz="1100" dirty="0"/>
          </a:p>
        </p:txBody>
      </p:sp>
      <p:sp>
        <p:nvSpPr>
          <p:cNvPr id="15" name="Shape 2">
            <a:extLst>
              <a:ext uri="{FF2B5EF4-FFF2-40B4-BE49-F238E27FC236}">
                <a16:creationId xmlns:a16="http://schemas.microsoft.com/office/drawing/2014/main" id="{94E75A80-5369-90A9-FFC0-303A04B108CC}"/>
              </a:ext>
            </a:extLst>
          </p:cNvPr>
          <p:cNvSpPr/>
          <p:nvPr/>
        </p:nvSpPr>
        <p:spPr>
          <a:xfrm>
            <a:off x="-28168" y="4791298"/>
            <a:ext cx="9200336" cy="352202"/>
          </a:xfrm>
          <a:prstGeom prst="roundRect">
            <a:avLst>
              <a:gd name="adj" fmla="val 132"/>
            </a:avLst>
          </a:prstGeom>
          <a:solidFill>
            <a:srgbClr val="EEE8DD"/>
          </a:solidFill>
          <a:ln/>
        </p:spPr>
      </p:sp>
      <p:sp>
        <p:nvSpPr>
          <p:cNvPr id="16" name="Shape 2">
            <a:extLst>
              <a:ext uri="{FF2B5EF4-FFF2-40B4-BE49-F238E27FC236}">
                <a16:creationId xmlns:a16="http://schemas.microsoft.com/office/drawing/2014/main" id="{A2D9D197-CC46-D1D7-9810-02ECD1EEDDCE}"/>
              </a:ext>
            </a:extLst>
          </p:cNvPr>
          <p:cNvSpPr/>
          <p:nvPr/>
        </p:nvSpPr>
        <p:spPr>
          <a:xfrm>
            <a:off x="-56336" y="-35978"/>
            <a:ext cx="9200336" cy="352202"/>
          </a:xfrm>
          <a:prstGeom prst="roundRect">
            <a:avLst>
              <a:gd name="adj" fmla="val 132"/>
            </a:avLst>
          </a:prstGeom>
          <a:solidFill>
            <a:srgbClr val="EEE8DD"/>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96119" y="718096"/>
            <a:ext cx="8151763" cy="885974"/>
          </a:xfrm>
          <a:prstGeom prst="rect">
            <a:avLst/>
          </a:prstGeom>
          <a:noFill/>
          <a:ln/>
        </p:spPr>
        <p:txBody>
          <a:bodyPr wrap="squar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Eksperimento Paaiškinimas: Kaip atsiranda vaivorykštė vandenyje?</a:t>
            </a:r>
            <a:endParaRPr lang="en-US" sz="2750" dirty="0"/>
          </a:p>
        </p:txBody>
      </p:sp>
      <p:sp>
        <p:nvSpPr>
          <p:cNvPr id="3" name="Text 1"/>
          <p:cNvSpPr/>
          <p:nvPr/>
        </p:nvSpPr>
        <p:spPr>
          <a:xfrm>
            <a:off x="496119" y="2553965"/>
            <a:ext cx="4752677" cy="1134070"/>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Šiame eksperimente vanduo ir veidrodėlis veikia kartu kaip improvizuota prizmė. Kai saulės šviesa (balta šviesa) patenka į stiklinę, ji lūžta, o tada atsispindi nuo veidrodėlio paviršiaus. Šviesai vėl praeinant pro vandenį ir išeinant į orą, įvyksta lūžis. Dėl šviesos dispersijos skirtingų spalvų (bangos ilgių) šviesa lūžta šiek tiek skirtingais kampais. </a:t>
            </a:r>
            <a:endParaRPr lang="en-US" sz="1100" dirty="0"/>
          </a:p>
        </p:txBody>
      </p:sp>
      <p:pic>
        <p:nvPicPr>
          <p:cNvPr id="4" name="Image 0" descr="preencoded.png"/>
          <p:cNvPicPr>
            <a:picLocks noChangeAspect="1"/>
          </p:cNvPicPr>
          <p:nvPr/>
        </p:nvPicPr>
        <p:blipFill>
          <a:blip r:embed="rId3"/>
          <a:stretch>
            <a:fillRect/>
          </a:stretch>
        </p:blipFill>
        <p:spPr>
          <a:xfrm>
            <a:off x="5599435" y="1976140"/>
            <a:ext cx="3053135" cy="2289795"/>
          </a:xfrm>
          <a:prstGeom prst="rect">
            <a:avLst/>
          </a:prstGeom>
        </p:spPr>
      </p:pic>
      <p:sp>
        <p:nvSpPr>
          <p:cNvPr id="5" name="Shape 2">
            <a:extLst>
              <a:ext uri="{FF2B5EF4-FFF2-40B4-BE49-F238E27FC236}">
                <a16:creationId xmlns:a16="http://schemas.microsoft.com/office/drawing/2014/main" id="{1278D6B7-1AB2-5302-3EA9-B9D4F589A3C6}"/>
              </a:ext>
            </a:extLst>
          </p:cNvPr>
          <p:cNvSpPr/>
          <p:nvPr/>
        </p:nvSpPr>
        <p:spPr>
          <a:xfrm>
            <a:off x="0" y="4791298"/>
            <a:ext cx="9200336" cy="352202"/>
          </a:xfrm>
          <a:prstGeom prst="roundRect">
            <a:avLst>
              <a:gd name="adj" fmla="val 132"/>
            </a:avLst>
          </a:prstGeom>
          <a:solidFill>
            <a:srgbClr val="EEE8DD"/>
          </a:solidFill>
          <a:ln/>
        </p:spPr>
      </p:sp>
      <p:sp>
        <p:nvSpPr>
          <p:cNvPr id="6" name="Shape 2">
            <a:extLst>
              <a:ext uri="{FF2B5EF4-FFF2-40B4-BE49-F238E27FC236}">
                <a16:creationId xmlns:a16="http://schemas.microsoft.com/office/drawing/2014/main" id="{24F06570-7C5C-90A6-2C46-87F2FF1D3371}"/>
              </a:ext>
            </a:extLst>
          </p:cNvPr>
          <p:cNvSpPr/>
          <p:nvPr/>
        </p:nvSpPr>
        <p:spPr>
          <a:xfrm>
            <a:off x="0" y="-9636"/>
            <a:ext cx="9200336" cy="352202"/>
          </a:xfrm>
          <a:prstGeom prst="roundRect">
            <a:avLst>
              <a:gd name="adj" fmla="val 132"/>
            </a:avLst>
          </a:prstGeom>
          <a:solidFill>
            <a:srgbClr val="EEE8DD"/>
          </a:soli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96119" y="1224707"/>
            <a:ext cx="3544119" cy="442987"/>
          </a:xfrm>
          <a:prstGeom prst="rect">
            <a:avLst/>
          </a:prstGeom>
          <a:noFill/>
          <a:ln/>
        </p:spPr>
        <p:txBody>
          <a:bodyPr wrap="none" lIns="0" tIns="0" rIns="0" bIns="0" rtlCol="0" anchor="t"/>
          <a:lstStyle/>
          <a:p>
            <a:pPr marL="0" indent="0" algn="l">
              <a:lnSpc>
                <a:spcPts val="3450"/>
              </a:lnSpc>
              <a:buNone/>
            </a:pPr>
            <a:r>
              <a:rPr lang="en-US" sz="2750" dirty="0">
                <a:solidFill>
                  <a:srgbClr val="484237"/>
                </a:solidFill>
                <a:latin typeface="Gelasio Semi Bold" pitchFamily="34" charset="0"/>
                <a:ea typeface="Gelasio Semi Bold" pitchFamily="34" charset="-122"/>
                <a:cs typeface="Gelasio Semi Bold" pitchFamily="34" charset="-120"/>
              </a:rPr>
              <a:t>Rašymo užduotis</a:t>
            </a:r>
            <a:endParaRPr lang="en-US" sz="2750" dirty="0"/>
          </a:p>
        </p:txBody>
      </p:sp>
      <p:sp>
        <p:nvSpPr>
          <p:cNvPr id="3" name="Shape 1"/>
          <p:cNvSpPr/>
          <p:nvPr/>
        </p:nvSpPr>
        <p:spPr>
          <a:xfrm>
            <a:off x="496119" y="1951211"/>
            <a:ext cx="2622724" cy="1967582"/>
          </a:xfrm>
          <a:prstGeom prst="roundRect">
            <a:avLst>
              <a:gd name="adj" fmla="val 4647"/>
            </a:avLst>
          </a:prstGeom>
          <a:solidFill>
            <a:srgbClr val="F9F6F0"/>
          </a:solidFill>
          <a:ln w="19050">
            <a:solidFill>
              <a:srgbClr val="D4CEC3"/>
            </a:solidFill>
            <a:prstDash val="solid"/>
          </a:ln>
        </p:spPr>
      </p:sp>
      <p:sp>
        <p:nvSpPr>
          <p:cNvPr id="4" name="Shape 2"/>
          <p:cNvSpPr/>
          <p:nvPr/>
        </p:nvSpPr>
        <p:spPr>
          <a:xfrm>
            <a:off x="477069" y="1951211"/>
            <a:ext cx="76200" cy="1967582"/>
          </a:xfrm>
          <a:prstGeom prst="roundRect">
            <a:avLst>
              <a:gd name="adj" fmla="val 27907"/>
            </a:avLst>
          </a:prstGeom>
          <a:solidFill>
            <a:srgbClr val="D3C5B6"/>
          </a:solidFill>
          <a:ln/>
        </p:spPr>
      </p:sp>
      <p:sp>
        <p:nvSpPr>
          <p:cNvPr id="5" name="Text 3"/>
          <p:cNvSpPr/>
          <p:nvPr/>
        </p:nvSpPr>
        <p:spPr>
          <a:xfrm>
            <a:off x="714077" y="2112020"/>
            <a:ext cx="2243956" cy="664369"/>
          </a:xfrm>
          <a:prstGeom prst="rect">
            <a:avLst/>
          </a:prstGeom>
          <a:noFill/>
          <a:ln/>
        </p:spPr>
        <p:txBody>
          <a:bodyPr wrap="squar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1. Paaiškinkite, kas yra šviesos dispersija ir kodėl ji vyksta.</a:t>
            </a:r>
            <a:endParaRPr lang="en-US" sz="1350" dirty="0"/>
          </a:p>
        </p:txBody>
      </p:sp>
      <p:sp>
        <p:nvSpPr>
          <p:cNvPr id="6" name="Text 4"/>
          <p:cNvSpPr/>
          <p:nvPr/>
        </p:nvSpPr>
        <p:spPr>
          <a:xfrm>
            <a:off x="714077" y="2861444"/>
            <a:ext cx="2243956"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Kaip skirtingas šviesos bangos ilgis veikia jos lūžį prizmėje?</a:t>
            </a:r>
            <a:endParaRPr lang="en-US" sz="1100" dirty="0"/>
          </a:p>
        </p:txBody>
      </p:sp>
      <p:sp>
        <p:nvSpPr>
          <p:cNvPr id="7" name="Shape 5"/>
          <p:cNvSpPr/>
          <p:nvPr/>
        </p:nvSpPr>
        <p:spPr>
          <a:xfrm>
            <a:off x="3260601" y="1951211"/>
            <a:ext cx="2622724" cy="1967582"/>
          </a:xfrm>
          <a:prstGeom prst="roundRect">
            <a:avLst>
              <a:gd name="adj" fmla="val 4647"/>
            </a:avLst>
          </a:prstGeom>
          <a:solidFill>
            <a:srgbClr val="F9F6F0"/>
          </a:solidFill>
          <a:ln w="19050">
            <a:solidFill>
              <a:srgbClr val="D4CEC3"/>
            </a:solidFill>
            <a:prstDash val="solid"/>
          </a:ln>
        </p:spPr>
      </p:sp>
      <p:sp>
        <p:nvSpPr>
          <p:cNvPr id="8" name="Shape 6"/>
          <p:cNvSpPr/>
          <p:nvPr/>
        </p:nvSpPr>
        <p:spPr>
          <a:xfrm>
            <a:off x="3241551" y="1951211"/>
            <a:ext cx="76200" cy="1967582"/>
          </a:xfrm>
          <a:prstGeom prst="roundRect">
            <a:avLst>
              <a:gd name="adj" fmla="val 27907"/>
            </a:avLst>
          </a:prstGeom>
          <a:solidFill>
            <a:srgbClr val="D3C5B6"/>
          </a:solidFill>
          <a:ln/>
        </p:spPr>
      </p:sp>
      <p:sp>
        <p:nvSpPr>
          <p:cNvPr id="9" name="Text 7"/>
          <p:cNvSpPr/>
          <p:nvPr/>
        </p:nvSpPr>
        <p:spPr>
          <a:xfrm>
            <a:off x="3478560" y="2112020"/>
            <a:ext cx="2243956" cy="1107281"/>
          </a:xfrm>
          <a:prstGeom prst="rect">
            <a:avLst/>
          </a:prstGeom>
          <a:noFill/>
          <a:ln/>
        </p:spPr>
        <p:txBody>
          <a:bodyPr wrap="squar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2. Išvardinkite pagrindines vaivorykštės spalvas ir nurodykite, kodėl jos matomos tam tikra tvarka.</a:t>
            </a:r>
            <a:endParaRPr lang="en-US" sz="1350" dirty="0"/>
          </a:p>
        </p:txBody>
      </p:sp>
      <p:sp>
        <p:nvSpPr>
          <p:cNvPr id="10" name="Text 8"/>
          <p:cNvSpPr/>
          <p:nvPr/>
        </p:nvSpPr>
        <p:spPr>
          <a:xfrm>
            <a:off x="3478560" y="3304356"/>
            <a:ext cx="2243956"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Pagalvokite, kaip šios spalvos susijusios su šviesos bangos ilgiu.</a:t>
            </a:r>
            <a:endParaRPr lang="en-US" sz="1100" dirty="0"/>
          </a:p>
        </p:txBody>
      </p:sp>
      <p:sp>
        <p:nvSpPr>
          <p:cNvPr id="11" name="Shape 9"/>
          <p:cNvSpPr/>
          <p:nvPr/>
        </p:nvSpPr>
        <p:spPr>
          <a:xfrm>
            <a:off x="6025083" y="1951211"/>
            <a:ext cx="2622724" cy="1967582"/>
          </a:xfrm>
          <a:prstGeom prst="roundRect">
            <a:avLst>
              <a:gd name="adj" fmla="val 4647"/>
            </a:avLst>
          </a:prstGeom>
          <a:solidFill>
            <a:srgbClr val="F9F6F0"/>
          </a:solidFill>
          <a:ln w="19050">
            <a:solidFill>
              <a:srgbClr val="D4CEC3"/>
            </a:solidFill>
            <a:prstDash val="solid"/>
          </a:ln>
        </p:spPr>
      </p:sp>
      <p:sp>
        <p:nvSpPr>
          <p:cNvPr id="12" name="Shape 10"/>
          <p:cNvSpPr/>
          <p:nvPr/>
        </p:nvSpPr>
        <p:spPr>
          <a:xfrm>
            <a:off x="6006033" y="1951211"/>
            <a:ext cx="76200" cy="1967582"/>
          </a:xfrm>
          <a:prstGeom prst="roundRect">
            <a:avLst>
              <a:gd name="adj" fmla="val 27907"/>
            </a:avLst>
          </a:prstGeom>
          <a:solidFill>
            <a:srgbClr val="D3C5B6"/>
          </a:solidFill>
          <a:ln/>
        </p:spPr>
      </p:sp>
      <p:sp>
        <p:nvSpPr>
          <p:cNvPr id="13" name="Text 11"/>
          <p:cNvSpPr/>
          <p:nvPr/>
        </p:nvSpPr>
        <p:spPr>
          <a:xfrm>
            <a:off x="6243042" y="2112020"/>
            <a:ext cx="2243956" cy="885825"/>
          </a:xfrm>
          <a:prstGeom prst="rect">
            <a:avLst/>
          </a:prstGeom>
          <a:noFill/>
          <a:ln/>
        </p:spPr>
        <p:txBody>
          <a:bodyPr wrap="square" lIns="0" tIns="0" rIns="0" bIns="0" rtlCol="0" anchor="t"/>
          <a:lstStyle/>
          <a:p>
            <a:pPr marL="0" indent="0" algn="l">
              <a:lnSpc>
                <a:spcPts val="1700"/>
              </a:lnSpc>
              <a:buNone/>
            </a:pPr>
            <a:r>
              <a:rPr lang="en-US" sz="1350" dirty="0">
                <a:solidFill>
                  <a:srgbClr val="746558"/>
                </a:solidFill>
                <a:latin typeface="Gelasio Semi Bold" pitchFamily="34" charset="0"/>
                <a:ea typeface="Gelasio Semi Bold" pitchFamily="34" charset="-122"/>
                <a:cs typeface="Gelasio Semi Bold" pitchFamily="34" charset="-120"/>
              </a:rPr>
              <a:t>3. Kokius praktinius šviesos dispersijos pritaikymus žinote ir apibūdinkite vieną iš jų?</a:t>
            </a:r>
            <a:endParaRPr lang="en-US" sz="1350" dirty="0"/>
          </a:p>
        </p:txBody>
      </p:sp>
      <p:sp>
        <p:nvSpPr>
          <p:cNvPr id="14" name="Text 12"/>
          <p:cNvSpPr/>
          <p:nvPr/>
        </p:nvSpPr>
        <p:spPr>
          <a:xfrm>
            <a:off x="6243042" y="3082900"/>
            <a:ext cx="2243956" cy="453628"/>
          </a:xfrm>
          <a:prstGeom prst="rect">
            <a:avLst/>
          </a:prstGeom>
          <a:noFill/>
          <a:ln/>
        </p:spPr>
        <p:txBody>
          <a:bodyPr wrap="square" lIns="0" tIns="0" rIns="0" bIns="0" rtlCol="0" anchor="t"/>
          <a:lstStyle/>
          <a:p>
            <a:pPr marL="0" indent="0" algn="l">
              <a:lnSpc>
                <a:spcPts val="1750"/>
              </a:lnSpc>
              <a:buNone/>
            </a:pPr>
            <a:r>
              <a:rPr lang="en-US" sz="1100" dirty="0">
                <a:solidFill>
                  <a:srgbClr val="746558"/>
                </a:solidFill>
                <a:latin typeface="Gelasio" pitchFamily="34" charset="0"/>
                <a:ea typeface="Gelasio" pitchFamily="34" charset="-122"/>
                <a:cs typeface="Gelasio" pitchFamily="34" charset="-120"/>
              </a:rPr>
              <a:t>Pagalvokite apie optinius prietaisus ar gamtos reiškinius.</a:t>
            </a:r>
            <a:endParaRPr lang="en-US" sz="1100" dirty="0"/>
          </a:p>
        </p:txBody>
      </p:sp>
      <p:sp>
        <p:nvSpPr>
          <p:cNvPr id="15" name="Shape 2">
            <a:extLst>
              <a:ext uri="{FF2B5EF4-FFF2-40B4-BE49-F238E27FC236}">
                <a16:creationId xmlns:a16="http://schemas.microsoft.com/office/drawing/2014/main" id="{F2B99A67-E50F-B7FF-A05B-89D57E1E50FC}"/>
              </a:ext>
            </a:extLst>
          </p:cNvPr>
          <p:cNvSpPr/>
          <p:nvPr/>
        </p:nvSpPr>
        <p:spPr>
          <a:xfrm>
            <a:off x="-56336" y="4791298"/>
            <a:ext cx="9200336" cy="352202"/>
          </a:xfrm>
          <a:prstGeom prst="roundRect">
            <a:avLst>
              <a:gd name="adj" fmla="val 132"/>
            </a:avLst>
          </a:prstGeom>
          <a:solidFill>
            <a:srgbClr val="EEE8DD"/>
          </a:solidFill>
          <a:ln/>
        </p:spPr>
      </p:sp>
      <p:sp>
        <p:nvSpPr>
          <p:cNvPr id="16" name="Shape 2">
            <a:extLst>
              <a:ext uri="{FF2B5EF4-FFF2-40B4-BE49-F238E27FC236}">
                <a16:creationId xmlns:a16="http://schemas.microsoft.com/office/drawing/2014/main" id="{94868BCA-287B-D473-B41B-3C1E8C498BC6}"/>
              </a:ext>
            </a:extLst>
          </p:cNvPr>
          <p:cNvSpPr/>
          <p:nvPr/>
        </p:nvSpPr>
        <p:spPr>
          <a:xfrm>
            <a:off x="0" y="0"/>
            <a:ext cx="9144000" cy="352202"/>
          </a:xfrm>
          <a:prstGeom prst="roundRect">
            <a:avLst>
              <a:gd name="adj" fmla="val 132"/>
            </a:avLst>
          </a:prstGeom>
          <a:solidFill>
            <a:srgbClr val="EEE8DD"/>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TotalTime>
  <Words>1136</Words>
  <Application>Microsoft Office PowerPoint</Application>
  <PresentationFormat>Demonstracija ekrane (16:9)</PresentationFormat>
  <Paragraphs>129</Paragraphs>
  <Slides>17</Slides>
  <Notes>17</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17</vt:i4>
      </vt:variant>
    </vt:vector>
  </HeadingPairs>
  <TitlesOfParts>
    <vt:vector size="23" baseType="lpstr">
      <vt:lpstr>Gelasio</vt:lpstr>
      <vt:lpstr>Arial</vt:lpstr>
      <vt:lpstr>Gelasio Semi Bold</vt:lpstr>
      <vt:lpstr>Aptos</vt:lpstr>
      <vt:lpstr>Gelasio Light</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20250215s</dc:creator>
  <cp:lastModifiedBy>20250215s</cp:lastModifiedBy>
  <cp:revision>2</cp:revision>
  <dcterms:created xsi:type="dcterms:W3CDTF">2026-05-09T20:40:16Z</dcterms:created>
  <dcterms:modified xsi:type="dcterms:W3CDTF">2026-05-09T21:49:15Z</dcterms:modified>
</cp:coreProperties>
</file>