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6" r:id="rId3"/>
    <p:sldId id="260" r:id="rId4"/>
    <p:sldId id="267" r:id="rId5"/>
    <p:sldId id="269" r:id="rId6"/>
    <p:sldId id="268" r:id="rId7"/>
    <p:sldId id="270" r:id="rId8"/>
    <p:sldId id="261" r:id="rId9"/>
    <p:sldId id="264" r:id="rId10"/>
    <p:sldId id="262" r:id="rId11"/>
    <p:sldId id="273" r:id="rId12"/>
    <p:sldId id="278" r:id="rId13"/>
    <p:sldId id="259" r:id="rId14"/>
    <p:sldId id="277" r:id="rId15"/>
    <p:sldId id="284" r:id="rId16"/>
    <p:sldId id="279" r:id="rId17"/>
    <p:sldId id="280" r:id="rId18"/>
    <p:sldId id="281" r:id="rId19"/>
    <p:sldId id="282" r:id="rId20"/>
    <p:sldId id="283" r:id="rId21"/>
    <p:sldId id="285" r:id="rId22"/>
    <p:sldId id="286" r:id="rId23"/>
    <p:sldId id="271" r:id="rId24"/>
    <p:sldId id="272" r:id="rId25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5EBCAF-3805-4CA0-A894-8CC2AF7579AE}" v="402" dt="2026-05-07T17:49:16.491"/>
    <p1510:client id="{A3B2A080-D78E-5C93-BD05-ED13610B070A}" v="157" dt="2026-05-07T17:45:13.6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18C49-D43C-481B-ACE2-E3432AA0A69E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75ABC-B609-4664-91F0-224A6C192B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2567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75ABC-B609-4664-91F0-224A6C192BA5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9074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75ABC-B609-4664-91F0-224A6C192BA5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9378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75ABC-B609-4664-91F0-224A6C192BA5}" type="slidenum">
              <a:rPr lang="lt-LT" smtClean="0"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15853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1D25-E7D6-C848-3EEE-D356F7759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069DDC-0031-2647-ACB8-49E4146B81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10D6F-99A7-AA89-B9E8-0E9CC5589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5ECA-F35E-40D0-AE3F-3A81268EDAF1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70C49-EDFD-4FB0-EA2C-1DA4B9FCA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4F9E1-B2F4-D91E-2884-73CD98C0B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F991-106E-487C-BAC8-DBE1206199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2074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455F3-C2E7-78F4-BAF4-D712DF707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2341D-1BBB-AB59-E87C-23420BE83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9A41B-6B9E-4205-2741-5D20E5DB3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5ECA-F35E-40D0-AE3F-3A81268EDAF1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02223-6147-DFC0-6830-51623786B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191A8-2F4D-4D2A-DBBF-73A4EE787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F991-106E-487C-BAC8-DBE1206199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8932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6114-9696-A9BB-BE7F-F51428B9C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B270C-DDE4-064F-2212-C64101637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AB172-2E4C-6C57-8C9B-76BEB664D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5ECA-F35E-40D0-AE3F-3A81268EDAF1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4F549-F841-EE00-73B2-29A4A9397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B018A-BD58-F316-A93B-9CA8736B4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F991-106E-487C-BAC8-DBE1206199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5826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B787D-88B1-07F7-2F50-3422DD798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118D7-A9CD-870F-ED1C-619B8902E2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14433A-F10A-7266-BD18-004977EA7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1A0825-4D85-7E31-4F8C-05E0376A9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5ECA-F35E-40D0-AE3F-3A81268EDAF1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06288-0243-4F0D-DD20-9CDEC9EBB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4CD74F-62E0-EA42-06CB-9A0483768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F991-106E-487C-BAC8-DBE1206199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7565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FD371-FDE4-19BA-5D43-CC9A2C755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C63A8-C69B-CAC9-712A-9AB49B238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A0AE5-8F20-4A5A-1E73-8DA42EB0ED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2F6842-0B92-4844-F511-74B6436D39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045572-C23D-E180-D0D4-468A5C287D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31E1A2-D719-46D2-38DA-D64E9BE8F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5ECA-F35E-40D0-AE3F-3A81268EDAF1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F98B0C-3BCA-DF27-CA3D-FF976839F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BF31D8-98B6-31EA-4A32-5215F6F11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F991-106E-487C-BAC8-DBE1206199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32273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A845A-260D-C129-7C2D-B9BB48FA2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694760-8323-5C7E-48A8-611D55DC3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5ECA-F35E-40D0-AE3F-3A81268EDAF1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46EE66-078A-8C8C-D94C-5E7F16C2F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C73A33-99A2-F4E1-3EF6-7D6E85DCA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F991-106E-487C-BAC8-DBE1206199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16269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DDBEF9-D28D-0AD4-E069-7B2A0A54B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5ECA-F35E-40D0-AE3F-3A81268EDAF1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CFA9AF-73CE-2D92-153A-D3D79740C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D92EC-DB34-ABE5-BBD6-16A4D98F4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F991-106E-487C-BAC8-DBE1206199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9853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09D68-037C-79F6-60AB-4EE99BE6F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DEF7F-8E49-7F3F-04DF-D36346303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BBCD4-30E2-0E0A-08FE-E1CA97456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6D5AE-1953-0DB5-0479-26EA0B1FE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5ECA-F35E-40D0-AE3F-3A81268EDAF1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5ED48E-7764-DBE0-4209-2CDEEAFE8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280FCC-1D56-EC54-A9C0-8EB128464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F991-106E-487C-BAC8-DBE1206199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8304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3757A-A5EA-EB22-E966-15145E9BE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14D374-35AB-D3D9-F991-AC576DA83F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4A7B1-0DEB-2770-E29F-DB7495F69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1EFB8-D6B3-3848-E50D-3111CD6BA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5ECA-F35E-40D0-AE3F-3A81268EDAF1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8AC42-FBE5-AB77-BE84-C12D8B441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77835-F865-D354-1D22-74FC30FEF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F991-106E-487C-BAC8-DBE1206199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9675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6D180-1DD1-EB21-A4D4-17AE08955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C9BA71-A0D9-65BC-AA8B-CFE60B105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348D8-C50A-0DCF-F42E-A5DE027FA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5ECA-F35E-40D0-AE3F-3A81268EDAF1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E09F5-8C9B-660D-FDB6-64E5606DE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DBEB4-6D81-4DF5-B949-426F63FE7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F991-106E-487C-BAC8-DBE1206199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72169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90CB3B-1922-6FFB-6341-4BA093DB7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AAEA24-F16C-EB0C-B481-62F1C8F9A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2B436-22A6-C654-CBD3-0870663D0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5ECA-F35E-40D0-AE3F-3A81268EDAF1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5ED7D-2F67-E96B-2569-BA927941E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44B54-228E-331A-B71A-8E6686A57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EF991-106E-487C-BAC8-DBE1206199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2636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7AE841-66D5-9998-9424-166B1BDD6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30B5C-5456-722E-7AC1-DC6C3A2D0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A458E-18D5-D32D-E8DD-69716F4232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FF5ECA-F35E-40D0-AE3F-3A81268EDAF1}" type="datetimeFigureOut">
              <a:rPr lang="lt-LT" smtClean="0"/>
              <a:t>2026-05-09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CAD55-74BC-FEB2-A310-086737174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E5783-BC0C-23B4-D617-E0F5F098AC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3EF991-106E-487C-BAC8-DBE1206199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942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ocw.mit.edu/courses/cms-595-learning-media-and-technology-spring-2024/external-resources/khan-academy_6b2cd939-9a4d-4ed6-aee1-bf1693fb2ef6/" TargetMode="External"/><Relationship Id="rId3" Type="http://schemas.openxmlformats.org/officeDocument/2006/relationships/hyperlink" Target="https://www.ic-components.lt/blog/analog-vs.digital-signals-what-s-the-difference.jsp" TargetMode="External"/><Relationship Id="rId7" Type="http://schemas.openxmlformats.org/officeDocument/2006/relationships/hyperlink" Target="https://en.khanacademy.org/computing/computers-and-internet/xcae6f4a7ff015e7d:computers/xcae6f4a7ff015e7d:from-electricity-to-bits/a/from-electricity-to-bits" TargetMode="External"/><Relationship Id="rId2" Type="http://schemas.openxmlformats.org/officeDocument/2006/relationships/hyperlink" Target="https://www.vle.lt/straipsnis/signalas-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eweb.ucsd.edu/~varghese/TEACH/cs123/phylecture.pdf" TargetMode="External"/><Relationship Id="rId5" Type="http://schemas.openxmlformats.org/officeDocument/2006/relationships/hyperlink" Target="http://lt.eptlevel.com/info/what-s-digital-signal-55018170.html" TargetMode="External"/><Relationship Id="rId10" Type="http://schemas.openxmlformats.org/officeDocument/2006/relationships/hyperlink" Target="https://lt.alegsaonline.com/art/58861#:~:text=Loginiai%20vartai%20yra%20skaitmeniniai%20komponentai%2C%20kurie%20paprastai%20veikia,da%C5%BEnai%20vadinamas%20%C4%AFjungta%20b%C5%ABsena%2C%20o%20%C5%BEemas%20%E2%80%94%20i%C5%A1jungta." TargetMode="External"/><Relationship Id="rId4" Type="http://schemas.openxmlformats.org/officeDocument/2006/relationships/hyperlink" Target="http://lt.eptlevel.com/Content/uploads/2020490019/2020121111103983f9e2f68f12495eb4fe7b25e7320247.jpeg" TargetMode="External"/><Relationship Id="rId9" Type="http://schemas.openxmlformats.org/officeDocument/2006/relationships/hyperlink" Target="https://en.wikipedia.org/wiki/Logic_gate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24292C-5038-6422-676B-11A5B8E738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355" b="10059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  <a:effectLst>
            <a:outerShdw dist="50800" algn="ctr" rotWithShape="0">
              <a:srgbClr val="000000">
                <a:alpha val="43137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0CFEA4-D4E7-6344-2388-89A984B46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br>
              <a:rPr lang="en-US" sz="5100">
                <a:solidFill>
                  <a:srgbClr val="FFFFFF"/>
                </a:solidFill>
              </a:rPr>
            </a:br>
            <a:br>
              <a:rPr lang="en-US" sz="51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51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Elektroninių signalų fizika: kaip kompiuteriai mąsto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C2D8E8-2B33-2642-6141-AB4956156A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lang="lt-LT" sz="2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rbą rengė: </a:t>
            </a:r>
            <a:r>
              <a:rPr lang="lt-LT" sz="2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Kauno Stepono Dariaus ir Stasio Girėno gimnazijos</a:t>
            </a:r>
            <a:r>
              <a:rPr lang="lt-LT" sz="2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2B klasė, Kajus Škimelis, Orlandas Špokas</a:t>
            </a:r>
          </a:p>
          <a:p>
            <a:r>
              <a:rPr lang="lt-LT" sz="2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Darbo vadovė: Birutė Putnienė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E7AE40-71D7-16CA-8491-B944F3857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96" y="4558748"/>
            <a:ext cx="2015054" cy="201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118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FBEE01-6656-EA1B-6D69-BE32FFB22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Darbo tikslas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AD6FF-1099-7F64-3D79-742A62C8A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2318196"/>
            <a:ext cx="11401345" cy="4245265"/>
          </a:xfrm>
        </p:spPr>
        <p:txBody>
          <a:bodyPr anchor="ctr">
            <a:normAutofit/>
          </a:bodyPr>
          <a:lstStyle/>
          <a:p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ūsų tiklas – supažindinti Jus su elektroniniais signalais, kurie yra glaudžiai susiję su kompiuterių mąstymo (informacijos apdorojimo) raida.</a:t>
            </a:r>
          </a:p>
        </p:txBody>
      </p:sp>
    </p:spTree>
    <p:extLst>
      <p:ext uri="{BB962C8B-B14F-4D97-AF65-F5344CB8AC3E}">
        <p14:creationId xmlns:p14="http://schemas.microsoft.com/office/powerpoint/2010/main" val="238101421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DC20DA-D00B-B661-8166-036AABEA2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 sz="4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Pristatymo planas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CCD1E-5C73-3C4C-7C42-DFD0312D5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2007704"/>
            <a:ext cx="11368214" cy="4691270"/>
          </a:xfrm>
        </p:spPr>
        <p:txBody>
          <a:bodyPr anchor="ctr">
            <a:normAutofit lnSpcReduction="10000"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Kas –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elektroninis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signalas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Skaitmeniniai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signalai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Kaip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signalai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keliauja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Kaip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kompiuteris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galvoja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Kas - l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oginiai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vartai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Kas - t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ranzistoriai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Kaip veikia i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nformacijos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apdorojimas</a:t>
            </a: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Kur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pritaikoma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švados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bei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apklausa</a:t>
            </a:r>
            <a:endParaRPr lang="lt-L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Šaltiniai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2B9CCA-6CAC-3131-AC42-AF5305E97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497" y="2401228"/>
            <a:ext cx="5441285" cy="302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4290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903409-5CC6-275F-A875-C062D660E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 – elektroninis signalas?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5303C-1B01-20DD-26D9-72CB66B76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885279"/>
            <a:ext cx="11474232" cy="3683358"/>
          </a:xfrm>
        </p:spPr>
        <p:txBody>
          <a:bodyPr anchor="ctr">
            <a:normAutofit/>
          </a:bodyPr>
          <a:lstStyle/>
          <a:p>
            <a:endParaRPr lang="lt-LT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Signalas – tai duomenų (informacijos) perdavimo tam tikromis terpėmis procesas bei jo (perdavimo) rezultatas. </a:t>
            </a:r>
          </a:p>
          <a:p>
            <a:endParaRPr lang="lt-LT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Taip pat signalas - matematinė funkcija, kuri atspindi pranešimo būseną. </a:t>
            </a:r>
          </a:p>
          <a:p>
            <a:endParaRPr lang="lt-LT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74862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AD0005-06FA-2391-7C42-96F86E603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Signalų pagrindinės savybės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C5707-D91A-80C9-4B04-D645F4F31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199" y="1759842"/>
            <a:ext cx="10777579" cy="4225764"/>
          </a:xfrm>
        </p:spPr>
        <p:txBody>
          <a:bodyPr anchor="ctr">
            <a:normAutofit lnSpcReduction="10000"/>
          </a:bodyPr>
          <a:lstStyle/>
          <a:p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Pagrindinės signalų savybės (parametrai):</a:t>
            </a:r>
          </a:p>
          <a:p>
            <a:pPr marL="0" indent="0">
              <a:buNone/>
            </a:pPr>
            <a:r>
              <a:rPr lang="lt-LT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amplitudė,</a:t>
            </a:r>
          </a:p>
          <a:p>
            <a:pPr marL="0" indent="0">
              <a:buNone/>
            </a:pPr>
            <a:r>
              <a:rPr lang="lt-LT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periodas,</a:t>
            </a:r>
          </a:p>
          <a:p>
            <a:pPr marL="0" indent="0">
              <a:buNone/>
            </a:pPr>
            <a:r>
              <a:rPr lang="lt-LT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dažnis,</a:t>
            </a:r>
          </a:p>
          <a:p>
            <a:pPr marL="0" indent="0">
              <a:buNone/>
            </a:pPr>
            <a:r>
              <a:rPr lang="lt-LT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fazė,</a:t>
            </a:r>
          </a:p>
          <a:p>
            <a:endParaRPr lang="lt-LT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Tačiau visais atvejais signalai išsiskiria gebėjimu perduoti prasmę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lt-LT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CBB59F-CB85-051E-40E5-2FE0FD7A9EDF}"/>
              </a:ext>
            </a:extLst>
          </p:cNvPr>
          <p:cNvSpPr txBox="1"/>
          <p:nvPr/>
        </p:nvSpPr>
        <p:spPr>
          <a:xfrm>
            <a:off x="9593250" y="5754773"/>
            <a:ext cx="3936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tvarkingą signalą</a:t>
            </a:r>
          </a:p>
        </p:txBody>
      </p:sp>
    </p:spTree>
    <p:extLst>
      <p:ext uri="{BB962C8B-B14F-4D97-AF65-F5344CB8AC3E}">
        <p14:creationId xmlns:p14="http://schemas.microsoft.com/office/powerpoint/2010/main" val="5283321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AF9C7B-8220-6638-4799-01AD403EE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Kokios yra rūšys signalų?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FB6682-913E-B29E-6D02-E4E94EB1B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085" y="2397848"/>
            <a:ext cx="4772494" cy="268795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41D19-94E8-8621-8C6E-53C6F47FD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96" y="1802296"/>
            <a:ext cx="7812155" cy="4962939"/>
          </a:xfrm>
        </p:spPr>
        <p:txBody>
          <a:bodyPr anchor="ctr">
            <a:normAutofit fontScale="92500" lnSpcReduction="10000"/>
          </a:bodyPr>
          <a:lstStyle/>
          <a:p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Signalų rūšys: analoginės ir skaitmeninės</a:t>
            </a:r>
          </a:p>
          <a:p>
            <a:endParaRPr lang="lt-LT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A) analoginės – tai signalas, kuriame yra laiko ir skirtingų kiekių, skaitmeninis signalas turi diskretinę reikšmę kiekviename mėginių ėmimo taške.</a:t>
            </a:r>
          </a:p>
          <a:p>
            <a:endParaRPr lang="lt-LT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B) skaitmeninės – tai signalas, kuriame pradinė informacija prieš perduodant konvertuojama į bitų eilutę.</a:t>
            </a:r>
          </a:p>
        </p:txBody>
      </p:sp>
    </p:spTree>
    <p:extLst>
      <p:ext uri="{BB962C8B-B14F-4D97-AF65-F5344CB8AC3E}">
        <p14:creationId xmlns:p14="http://schemas.microsoft.com/office/powerpoint/2010/main" val="7994482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342760-E4C3-49B6-6D99-07AEE9177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Kaip keliauja signalai?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F5835-2B61-CFC0-CC38-B796183C8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9" y="2040834"/>
            <a:ext cx="6765235" cy="452262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Signalai keliauja taikant paketų perjungimo procesą, kuris susidea iš kelių etapų.</a:t>
            </a:r>
          </a:p>
          <a:p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1) Paketavimas – duomenų suskaidymas į „0“ ir „1“.</a:t>
            </a:r>
          </a:p>
          <a:p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2) Signalo maršruto parinkimas, kad pasiektų signalas paskirties vietą.</a:t>
            </a:r>
          </a:p>
          <a:p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3) Paketų atkūrimas – duomenų surinkimas atgal į originalią (pradinę) formą.</a:t>
            </a:r>
          </a:p>
        </p:txBody>
      </p:sp>
      <p:pic>
        <p:nvPicPr>
          <p:cNvPr id="1026" name="Picture 2" descr="Data transfer service for the Milwaukee area | iNET PC Waukesha, Wisconsin">
            <a:extLst>
              <a:ext uri="{FF2B5EF4-FFF2-40B4-BE49-F238E27FC236}">
                <a16:creationId xmlns:a16="http://schemas.microsoft.com/office/drawing/2014/main" id="{D03AFFFC-2CE6-DA52-B6FC-514BC5E25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005" y="1670259"/>
            <a:ext cx="3830891" cy="215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F84C98-D4E7-36E0-6095-5D77D3010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691" y="3906768"/>
            <a:ext cx="4685686" cy="281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9532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A2598D-856C-7138-D1CE-60377472C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rgbClr val="FFFFFF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Skaitmeniniai signalai</a:t>
            </a:r>
            <a:endParaRPr lang="en-US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line graph with red lines&#10;&#10;AI-generated content may be incorrect.">
            <a:extLst>
              <a:ext uri="{FF2B5EF4-FFF2-40B4-BE49-F238E27FC236}">
                <a16:creationId xmlns:a16="http://schemas.microsoft.com/office/drawing/2014/main" id="{AB96E356-23EB-F7E1-6C2C-CCC1B46BF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060" y="2397927"/>
            <a:ext cx="5661589" cy="302188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B7C1-E199-3361-313F-FD944CB5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652" y="1742933"/>
            <a:ext cx="7761298" cy="496956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lt-LT" sz="32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Naudojami tik </a:t>
            </a:r>
            <a:r>
              <a:rPr lang="lt-LT" sz="32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du signalai: 0 ir 1</a:t>
            </a:r>
            <a:r>
              <a:rPr lang="lt-LT" sz="32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endParaRPr lang="en-US" sz="320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228600">
              <a:buFont typeface="Arial"/>
              <a:buChar char="•"/>
            </a:pPr>
            <a:r>
              <a:rPr lang="lt-LT" sz="32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0 → žema įtampa </a:t>
            </a:r>
          </a:p>
          <a:p>
            <a:pPr>
              <a:buFont typeface="Arial"/>
              <a:buChar char="•"/>
            </a:pPr>
            <a:r>
              <a:rPr lang="lt-LT" sz="32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 → aukšta įtampa </a:t>
            </a:r>
          </a:p>
          <a:p>
            <a:pPr>
              <a:buFont typeface="Arial"/>
              <a:buChar char="•"/>
            </a:pPr>
            <a:r>
              <a:rPr lang="lt-LT" sz="32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 bitas = viena reikšmė (0 arba 1) </a:t>
            </a:r>
          </a:p>
          <a:p>
            <a:pPr>
              <a:buFont typeface="Arial"/>
              <a:buChar char="•"/>
            </a:pPr>
            <a:r>
              <a:rPr lang="lt-LT" sz="32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8 bitai = 1 baitas </a:t>
            </a:r>
          </a:p>
          <a:p>
            <a:pPr>
              <a:buFont typeface="Arial"/>
              <a:buChar char="•"/>
            </a:pPr>
            <a:r>
              <a:rPr lang="lt-LT" sz="32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Patikima ir atspari klaidoms sistema</a:t>
            </a:r>
            <a:endParaRPr lang="lt-LT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,Sans-Serif"/>
              <a:buChar char="•"/>
            </a:pPr>
            <a:endParaRPr lang="lt-LT" sz="2000"/>
          </a:p>
          <a:p>
            <a:pPr marL="0" indent="0">
              <a:buNone/>
            </a:pPr>
            <a:endParaRPr lang="lt-LT" sz="2000"/>
          </a:p>
          <a:p>
            <a:endParaRPr lang="lt-LT" sz="2000"/>
          </a:p>
        </p:txBody>
      </p:sp>
    </p:spTree>
    <p:extLst>
      <p:ext uri="{BB962C8B-B14F-4D97-AF65-F5344CB8AC3E}">
        <p14:creationId xmlns:p14="http://schemas.microsoft.com/office/powerpoint/2010/main" val="96340955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9FBAC7-BB10-0DBB-45FD-441D0AF7F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 - </a:t>
            </a:r>
            <a:r>
              <a:rPr lang="en-US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loginiai</a:t>
            </a:r>
            <a:r>
              <a:rPr lang="en-US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vartai</a:t>
            </a:r>
            <a:endParaRPr lang="lt-LT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4ACCD-461C-2FC4-E711-A34670444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65" y="1755912"/>
            <a:ext cx="11732646" cy="4923183"/>
          </a:xfrm>
        </p:spPr>
        <p:txBody>
          <a:bodyPr anchor="ctr">
            <a:normAutofit/>
          </a:bodyPr>
          <a:lstStyle/>
          <a:p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Loginiai vartai yra skaitmeniniai komponentai, kurie paprastai veikia dviem įtampos lygiais: aukštu (loginė 1) ir žemu (loginė 0). 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Aukštas lygis dažnai vadinamas įjungta būsena, o žemas — išjungta.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Taip pat l</a:t>
            </a:r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oginiai vartai apibūdinami kaip elektroninės loginių funkcijų realizacijos, o jų elgesį vaizduoja tiesos lentelės, kuriose išvardijami visi įėjimų deriniai ir atitinkami išėjimai.</a:t>
            </a:r>
          </a:p>
        </p:txBody>
      </p:sp>
    </p:spTree>
    <p:extLst>
      <p:ext uri="{BB962C8B-B14F-4D97-AF65-F5344CB8AC3E}">
        <p14:creationId xmlns:p14="http://schemas.microsoft.com/office/powerpoint/2010/main" val="160650784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38671-7C71-35BF-5E21-AD70A254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rgbClr val="FFFFFF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Kaip kompiuteris „mąsto“?</a:t>
            </a:r>
            <a:endParaRPr lang="lt-LT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diagram of a diagram with numbers and symbols&#10;&#10;AI-generated content may be incorrect.">
            <a:extLst>
              <a:ext uri="{FF2B5EF4-FFF2-40B4-BE49-F238E27FC236}">
                <a16:creationId xmlns:a16="http://schemas.microsoft.com/office/drawing/2014/main" id="{A72D589E-9446-AC84-1969-D41608C59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322" y="1891970"/>
            <a:ext cx="5563147" cy="3713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85AAA-6DE6-80EC-5A15-A067F8C5E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97" y="2246243"/>
            <a:ext cx="6586330" cy="4532243"/>
          </a:xfrm>
        </p:spPr>
        <p:txBody>
          <a:bodyPr anchor="ctr">
            <a:normAutofit fontScale="92500" lnSpcReduction="20000"/>
          </a:bodyPr>
          <a:lstStyle/>
          <a:p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Kompiuteris </a:t>
            </a:r>
            <a:r>
              <a:rPr lang="lt-LT" sz="30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nemąsto kaip žmogus</a:t>
            </a:r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endParaRPr lang="lt-LT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Jis vykdo </a:t>
            </a:r>
            <a:r>
              <a:rPr lang="lt-LT" sz="30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tikslias instrukcijas (programas)</a:t>
            </a:r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endParaRPr lang="lt-LT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Pagrindas – </a:t>
            </a:r>
            <a:r>
              <a:rPr lang="lt-LT" sz="30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loginės operacijos</a:t>
            </a:r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: </a:t>
            </a:r>
            <a:endParaRPr lang="lt-LT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lt-LT" sz="30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AND (IR)</a:t>
            </a:r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→ rezultatas 1 tik jei abu = 1 </a:t>
            </a:r>
            <a:endParaRPr lang="lt-LT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lt-LT" sz="30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OR (ARBA)</a:t>
            </a:r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→ 1 jei bent vienas = 1 </a:t>
            </a:r>
            <a:endParaRPr lang="lt-LT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lt-LT" sz="30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NOT (NE)</a:t>
            </a:r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→ pakeičia 0 ↔ 1 </a:t>
            </a:r>
            <a:endParaRPr lang="lt-LT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Šios operacijos atliekamos naudojant </a:t>
            </a:r>
            <a:r>
              <a:rPr lang="lt-LT" sz="30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elektroninius signalus (0 ir 1)</a:t>
            </a:r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endParaRPr lang="lt-LT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Viskas vyksta labai greitai: </a:t>
            </a:r>
          </a:p>
          <a:p>
            <a:pPr marL="0" indent="0">
              <a:buNone/>
            </a:pPr>
            <a:r>
              <a:rPr lang="lt-LT" sz="3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milijonai–milijardai operacijų per sekundę </a:t>
            </a:r>
            <a:endParaRPr lang="lt-LT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000"/>
          </a:p>
        </p:txBody>
      </p:sp>
    </p:spTree>
    <p:extLst>
      <p:ext uri="{BB962C8B-B14F-4D97-AF65-F5344CB8AC3E}">
        <p14:creationId xmlns:p14="http://schemas.microsoft.com/office/powerpoint/2010/main" val="183567320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6DD125-D259-709A-986B-092459C01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5F2999F-AD11-F65A-736D-B9585736F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65E29F-EBD4-E148-4205-128E5DAE6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8CF4A6-1C24-6F77-D460-C69F4524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F21E3B-7ADE-BA72-230F-F7F3E5E3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E10744-1A4E-B879-A20E-3E1B177B0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1BE90-F702-1AEF-C622-400400CFF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Tranzistoriai</a:t>
            </a:r>
            <a:endParaRPr lang="lt-LT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C4C48-AC01-6A7C-A064-6AA340806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73" y="1683027"/>
            <a:ext cx="7845287" cy="5095460"/>
          </a:xfrm>
        </p:spPr>
        <p:txBody>
          <a:bodyPr anchor="ctr">
            <a:normAutofit fontScale="70000" lnSpcReduction="20000"/>
          </a:bodyPr>
          <a:lstStyle/>
          <a:p>
            <a:pPr>
              <a:buFont typeface="Arial"/>
              <a:buChar char="•"/>
            </a:pPr>
            <a:r>
              <a:rPr lang="en-US" sz="41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T</a:t>
            </a:r>
            <a:r>
              <a:rPr lang="lt-LT" sz="41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ranzistorius</a:t>
            </a: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– mažas elektroninis komponentas </a:t>
            </a:r>
            <a:endParaRPr lang="en-US" sz="4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Veikia kaip </a:t>
            </a:r>
            <a:r>
              <a:rPr lang="lt-LT" sz="41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jungiklis</a:t>
            </a: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: </a:t>
            </a:r>
            <a:endParaRPr lang="lt-LT" sz="4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įjungta → </a:t>
            </a:r>
            <a:r>
              <a:rPr lang="lt-LT" sz="41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1</a:t>
            </a: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endParaRPr lang="lt-LT" sz="4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išjungta → </a:t>
            </a:r>
            <a:r>
              <a:rPr lang="lt-LT" sz="41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0</a:t>
            </a: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endParaRPr lang="lt-LT" sz="4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Naudojamas valdyti elektros srautą </a:t>
            </a:r>
            <a:endParaRPr lang="lt-LT" sz="4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Iš tranzistorių sudaromi: </a:t>
            </a:r>
            <a:endParaRPr lang="lt-LT" sz="4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loginiai vartai (AND, OR, NOT) </a:t>
            </a:r>
            <a:endParaRPr lang="lt-LT" sz="4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procesoriai </a:t>
            </a:r>
            <a:endParaRPr lang="lt-LT" sz="4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Viename procesoriuje gali būti: </a:t>
            </a:r>
            <a:endParaRPr lang="lt-LT" sz="4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lt-LT" sz="4100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milijardai tranzistorių</a:t>
            </a: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endParaRPr lang="lt-LT" sz="4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lt-LT" sz="41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Kuo daugiau tranzistorių → tuo galingesnis kompiuteris</a:t>
            </a:r>
            <a:endParaRPr lang="lt-LT" sz="4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0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11E16-F8A1-4533-B983-B8A3D3549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027" y="2080678"/>
            <a:ext cx="3669812" cy="359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6524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8B89A9-DE9C-08A2-5DD7-9BFD8E217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D428C8-404C-007B-9634-E4DA8DE38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1BFE09-6B66-9F94-65CA-60B61B0B6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387A63-311F-4D7E-BD27-E4B0AD8C0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642966-3942-06D9-5ADB-0654B54AA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92D23D-A49D-AF09-90AC-5541FAD5E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754632-4545-9458-D7BA-E9E8B3F81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Procesorius</a:t>
            </a:r>
            <a:endParaRPr lang="lt-LT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PU, processor PNG">
            <a:extLst>
              <a:ext uri="{FF2B5EF4-FFF2-40B4-BE49-F238E27FC236}">
                <a16:creationId xmlns:a16="http://schemas.microsoft.com/office/drawing/2014/main" id="{4BF114BD-74F2-8E31-1183-820A87332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267" y="1597432"/>
            <a:ext cx="4248729" cy="346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81556-A1F5-90DF-9EA4-D1DEDD797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" y="1683027"/>
            <a:ext cx="8402778" cy="5095460"/>
          </a:xfrm>
        </p:spPr>
        <p:txBody>
          <a:bodyPr anchor="ctr">
            <a:normAutofit/>
          </a:bodyPr>
          <a:lstStyle/>
          <a:p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Procesorius arba centrinis procesorius (CPU) yra pagrindinis bet kurio kompiuterio ar elektroninio įrenginio komponentas. Jis yra atsakingas už instrukcijų ir skaičiavimų, būtinų, kad sistema tinkamai veiktų, vykdymą. 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Procesorius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taipogi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vieta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elektroniniai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signalai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susitinka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galutiniam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rezultatui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Procesori</a:t>
            </a:r>
            <a:r>
              <a:rPr lang="lt-LT" sz="3200">
                <a:latin typeface="Times New Roman" panose="02020603050405020304" pitchFamily="18" charset="0"/>
                <a:cs typeface="Times New Roman" panose="02020603050405020304" pitchFamily="18" charset="0"/>
              </a:rPr>
              <a:t>ų galima lyginti su kompiuterio „smegenis“. 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91937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B8AB19-C5EB-5E3F-3D0D-794714B3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rgbClr val="FFFFFF"/>
                </a:solidFill>
                <a:latin typeface="Times New Roman" panose="02020603050405020304" pitchFamily="18" charset="0"/>
                <a:ea typeface="+mj-lt"/>
                <a:cs typeface="Times New Roman" panose="02020603050405020304" pitchFamily="18" charset="0"/>
              </a:rPr>
              <a:t>Kur tai naudojama?</a:t>
            </a:r>
            <a:endParaRPr lang="en-US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Names of Electronic Devices for Kids: Easy Guide to Gadgets">
            <a:extLst>
              <a:ext uri="{FF2B5EF4-FFF2-40B4-BE49-F238E27FC236}">
                <a16:creationId xmlns:a16="http://schemas.microsoft.com/office/drawing/2014/main" id="{15E3146B-F459-B5E7-8A7F-21D706DC6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6835" y="2278979"/>
            <a:ext cx="4680487" cy="371100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37A4-FB9B-91D3-C2B6-CF1F9BACC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678" y="1742661"/>
            <a:ext cx="6798365" cy="4876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Kompiuteriuose</a:t>
            </a:r>
            <a:r>
              <a:rPr lang="lt-LT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– programos, žaidimai, skaičiavimai </a:t>
            </a:r>
            <a:endParaRPr lang="lt-L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Telefonuose</a:t>
            </a:r>
            <a:r>
              <a:rPr lang="lt-LT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– programėlės, skambučiai, internetas </a:t>
            </a:r>
            <a:endParaRPr lang="lt-L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Internete</a:t>
            </a:r>
            <a:r>
              <a:rPr lang="lt-LT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– duomenų perdavimas (0 ir 1) </a:t>
            </a:r>
            <a:endParaRPr lang="lt-L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Dirbtiniame intelekte</a:t>
            </a:r>
            <a:r>
              <a:rPr lang="lt-LT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– sprendimų priėmimas </a:t>
            </a:r>
            <a:endParaRPr lang="lt-L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r>
              <a:rPr lang="lt-LT" b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Žaidimų konsolėse</a:t>
            </a:r>
            <a:r>
              <a:rPr lang="lt-LT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– grafika ir valdymas</a:t>
            </a:r>
            <a:endParaRPr lang="lt-L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000"/>
          </a:p>
        </p:txBody>
      </p:sp>
    </p:spTree>
    <p:extLst>
      <p:ext uri="{BB962C8B-B14F-4D97-AF65-F5344CB8AC3E}">
        <p14:creationId xmlns:p14="http://schemas.microsoft.com/office/powerpoint/2010/main" val="3952955251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CE7109-78E3-1024-6436-BFAA5FF40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F24C4BB-2AF2-9FD4-C950-072C98992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FD00EF-813E-5245-3EE1-E5584E91C5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78D81B-1DE7-5A3F-CA9A-DF7D322AA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A17167-D528-976A-8170-34CA9D85C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830CF3-2406-05A9-3C4E-61AD6BF89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ABDF3B-5703-70A0-DCD2-8B9383BA9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Apibendrinimas</a:t>
            </a:r>
            <a:endParaRPr lang="en-US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3E4A5-415E-F1CE-B841-ED94DBED5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678" y="1742661"/>
            <a:ext cx="11555595" cy="4876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Elektroniniai signalai yra šiuolaikinės informacinės visuomenės pagrindas, jungiantis fizinį pasaulį su skaitmenine (virtualia) erdve. Jų pagrindiniai principai gali būti pateikti trejais etapais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Fizinis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etapas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Signalo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kodavimas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 Loginis etapas: Duomenų apdorojimas procesoriuje.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Funkcinis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etapas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Rezultato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interpretavimas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63671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3AEBD4-DCDF-F057-31A0-4CA905E0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8" y="818984"/>
            <a:ext cx="4272442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z="4800" kern="12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lt-LT" kern="12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Apklausa</a:t>
            </a:r>
            <a:endParaRPr lang="en-US" sz="4800" kern="12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2195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DD291D-517C-CC50-7EEA-AAEAF7E4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 sz="4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 yra elektroninis signalas?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85BF2-ABCF-4FE3-753F-603622E1B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357" y="2318197"/>
            <a:ext cx="10446273" cy="3683358"/>
          </a:xfrm>
        </p:spPr>
        <p:txBody>
          <a:bodyPr anchor="ctr">
            <a:norm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A) Elektroninis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signalas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– tai</a:t>
            </a: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 duomenų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perdavimas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bei jo (perdavimo) rezultatas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matematin</a:t>
            </a: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ė funkcija.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 Elektroninis signalas – tai fizinė medžiaga, kuri savaime generuoja duomenis nepriklausomai nuo energijos šaltinio ar informacijos nešėjo.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 Elektroninis signalas – tai pastovi, nekintanti įtampa, kuri naudojama tik įrenginio aušinimo procesams valdyti.</a:t>
            </a:r>
          </a:p>
        </p:txBody>
      </p:sp>
    </p:spTree>
    <p:extLst>
      <p:ext uri="{BB962C8B-B14F-4D97-AF65-F5344CB8AC3E}">
        <p14:creationId xmlns:p14="http://schemas.microsoft.com/office/powerpoint/2010/main" val="752172480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52BE8F-2FAE-D184-187D-EE14AA10B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453" y="172278"/>
            <a:ext cx="10035098" cy="115592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br>
              <a:rPr lang="lt-LT" sz="4000" kern="12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kern="12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Kokios </a:t>
            </a:r>
            <a:r>
              <a:rPr lang="en-US" kern="120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kern="12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120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rūšys</a:t>
            </a:r>
            <a:r>
              <a:rPr lang="en-US" kern="12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120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signalų</a:t>
            </a:r>
            <a:r>
              <a:rPr lang="en-US" kern="12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C3D9D9-267E-CFDC-6BD6-8E3FA66309E3}"/>
              </a:ext>
            </a:extLst>
          </p:cNvPr>
          <p:cNvSpPr txBox="1"/>
          <p:nvPr/>
        </p:nvSpPr>
        <p:spPr>
          <a:xfrm>
            <a:off x="569843" y="2318197"/>
            <a:ext cx="10525787" cy="368335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2800" b="0" i="0"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  <a:r>
              <a:rPr lang="lt-LT" sz="2800" b="0" i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analoginiai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tolydiniai</a:t>
            </a:r>
            <a:endParaRPr lang="en-US" sz="2800" b="0" i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2800" b="0" i="0"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analoginiai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skaitmeniniai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0" i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skaitmeniniai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diskretiniai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0" i="0" u="none" strike="noStrike" baseline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66942849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F7C08F-8192-820F-EC4A-B00900218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 sz="4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Ką reiškia paketavimas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3B3DB-5014-98C5-00F6-9E030795B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A) Signalo sustabdymas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B) Duomenų suskaidymas į „0“ ir „1“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C) Duomenų ištrynimas</a:t>
            </a:r>
          </a:p>
        </p:txBody>
      </p:sp>
    </p:spTree>
    <p:extLst>
      <p:ext uri="{BB962C8B-B14F-4D97-AF65-F5344CB8AC3E}">
        <p14:creationId xmlns:p14="http://schemas.microsoft.com/office/powerpoint/2010/main" val="4249104882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401209-DB46-B63E-3BBB-B0362CDCB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 sz="4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 reikalingas maršruto parinkimas?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90CDA-96D9-DEFF-C7FE-EE50A4F46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A) Kad signalas pasiektų paskirties vietą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B) Kad signalas būtų išjungtas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C) Kad duomenys būtų sulėtinti</a:t>
            </a:r>
          </a:p>
        </p:txBody>
      </p:sp>
    </p:spTree>
    <p:extLst>
      <p:ext uri="{BB962C8B-B14F-4D97-AF65-F5344CB8AC3E}">
        <p14:creationId xmlns:p14="http://schemas.microsoft.com/office/powerpoint/2010/main" val="1545361417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A0E983-82D0-6497-9744-968F85B1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 sz="4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 ką atsakingas procesorius?</a:t>
            </a:r>
            <a:endParaRPr lang="en-US" sz="40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461D9-CE69-ADCA-DDBB-A35E33392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>
                <a:latin typeface="Times New Roman"/>
                <a:cs typeface="Times New Roman"/>
              </a:rPr>
              <a:t>A) </a:t>
            </a:r>
            <a:r>
              <a:rPr lang="en-US" err="1">
                <a:latin typeface="Times New Roman"/>
                <a:cs typeface="Times New Roman"/>
              </a:rPr>
              <a:t>už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ilgalaik</a:t>
            </a:r>
            <a:r>
              <a:rPr lang="lt-LT">
                <a:latin typeface="Times New Roman"/>
                <a:ea typeface="+mn-lt"/>
                <a:cs typeface="Times New Roman"/>
              </a:rPr>
              <a:t>į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failų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saugojim</a:t>
            </a:r>
            <a:r>
              <a:rPr lang="lt-LT">
                <a:latin typeface="Times New Roman"/>
                <a:ea typeface="+mn-lt"/>
                <a:cs typeface="Times New Roman"/>
              </a:rPr>
              <a:t>ą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endParaRPr lang="en-US">
              <a:latin typeface="Times New Roman"/>
              <a:cs typeface="Times New Roman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>
                <a:latin typeface="Times New Roman"/>
                <a:cs typeface="Times New Roman"/>
              </a:rPr>
              <a:t>B) </a:t>
            </a:r>
            <a:r>
              <a:rPr lang="en-US" err="1">
                <a:latin typeface="Times New Roman"/>
                <a:ea typeface="+mn-lt"/>
                <a:cs typeface="Times New Roman"/>
              </a:rPr>
              <a:t>už</a:t>
            </a:r>
            <a:r>
              <a:rPr lang="en-US">
                <a:latin typeface="Times New Roman"/>
                <a:ea typeface="+mn-lt"/>
                <a:cs typeface="Times New Roman"/>
              </a:rPr>
              <a:t> </a:t>
            </a:r>
            <a:r>
              <a:rPr lang="en-US" err="1">
                <a:latin typeface="Times New Roman"/>
                <a:ea typeface="+mn-lt"/>
                <a:cs typeface="Times New Roman"/>
              </a:rPr>
              <a:t>monitoriaus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pakeitim</a:t>
            </a:r>
            <a:r>
              <a:rPr lang="lt-LT">
                <a:latin typeface="Times New Roman"/>
                <a:ea typeface="+mn-lt"/>
                <a:cs typeface="Times New Roman"/>
              </a:rPr>
              <a:t>ą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ir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ekrane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rodom</a:t>
            </a:r>
            <a:r>
              <a:rPr lang="lt-LT">
                <a:latin typeface="Times New Roman"/>
                <a:ea typeface="+mn-lt"/>
                <a:cs typeface="Times New Roman"/>
              </a:rPr>
              <a:t>ą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vaizdą</a:t>
            </a:r>
            <a:endParaRPr lang="en-US">
              <a:latin typeface="Times New Roman"/>
              <a:ea typeface="+mn-lt"/>
              <a:cs typeface="Times New Roman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>
                <a:latin typeface="Times New Roman"/>
                <a:cs typeface="Times New Roman"/>
              </a:rPr>
              <a:t>C)</a:t>
            </a:r>
            <a:r>
              <a:rPr lang="lt-LT">
                <a:latin typeface="Times New Roman"/>
                <a:cs typeface="Times New Roman"/>
              </a:rPr>
              <a:t> </a:t>
            </a:r>
            <a:r>
              <a:rPr lang="lt-LT">
                <a:latin typeface="Times New Roman"/>
                <a:ea typeface="+mn-lt"/>
                <a:cs typeface="Times New Roman"/>
              </a:rPr>
              <a:t>už instrukcijų ir skaičiavimų, būtinų, kad sistema tinkamai veiktų, vykdymą. </a:t>
            </a:r>
            <a:endParaRPr lang="en-US">
              <a:latin typeface="Times New Roman"/>
              <a:ea typeface="+mn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42539082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7210E1-3601-CD31-3040-C464B026F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lt-LT" sz="4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Kokia yra pagrindinė tranzistoriaus funkcija?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7FC44-B0DF-E6FF-02F5-D0880F03B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A) Saugoti nuotraukas</a:t>
            </a:r>
          </a:p>
          <a:p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B) Valdyti elektros srautą</a:t>
            </a:r>
          </a:p>
          <a:p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C) Didinti ekrano ryškumą</a:t>
            </a:r>
          </a:p>
        </p:txBody>
      </p:sp>
    </p:spTree>
    <p:extLst>
      <p:ext uri="{BB962C8B-B14F-4D97-AF65-F5344CB8AC3E}">
        <p14:creationId xmlns:p14="http://schemas.microsoft.com/office/powerpoint/2010/main" val="2441859161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598A64-098B-4D62-6DEE-1B22CC8C5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 sz="4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Atsakymai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EEBC1-58B5-304A-2B9E-8EEEEE090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1. A)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2. B)</a:t>
            </a:r>
          </a:p>
          <a:p>
            <a:pPr marL="0" indent="0">
              <a:buNone/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3. B)</a:t>
            </a:r>
          </a:p>
          <a:p>
            <a:pPr marL="0" indent="0">
              <a:buNone/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4. A)</a:t>
            </a:r>
          </a:p>
          <a:p>
            <a:pPr marL="0" indent="0">
              <a:buNone/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5. C)</a:t>
            </a:r>
          </a:p>
          <a:p>
            <a:pPr marL="0" indent="0">
              <a:buNone/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6. B)</a:t>
            </a:r>
          </a:p>
        </p:txBody>
      </p:sp>
    </p:spTree>
    <p:extLst>
      <p:ext uri="{BB962C8B-B14F-4D97-AF65-F5344CB8AC3E}">
        <p14:creationId xmlns:p14="http://schemas.microsoft.com/office/powerpoint/2010/main" val="3204303450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F31DD7-0CA1-C32B-A738-6B0AA5696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Šaltiniai</a:t>
            </a:r>
            <a:endParaRPr lang="lt-LT" sz="40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24333-D6DA-E1DD-39B2-892AA6019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183" y="2729345"/>
            <a:ext cx="11529391" cy="383411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t-LT" sz="200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signalas - Visuotinė lietuvių enciklopedija</a:t>
            </a:r>
            <a:r>
              <a:rPr lang="lt-L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Analoginiai ir skaitmeniniai signalai - koks skirtumas?</a:t>
            </a:r>
            <a:r>
              <a:rPr lang="lt-L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2020121111103983f9e2f68f12495eb4fe7b25e7320247.jpeg (479×235)</a:t>
            </a:r>
            <a:r>
              <a:rPr lang="lt-L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Kas yra skaitmeninis signalas? - Žinios - Shenzhen EPT Technology Co, Ltd</a:t>
            </a:r>
            <a:r>
              <a:rPr lang="lt-L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phylecture.pdf</a:t>
            </a:r>
            <a:endParaRPr lang="lt-LT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7"/>
              </a:rPr>
              <a:t>https://en.khanacademy.org/computing/computers-and-internet/xcae6f4a7ff015e7d:computers/xcae6f4a7ff015e7d:from-electricity-to-bits/a/from-electricity-to-bits</a:t>
            </a:r>
            <a:endParaRPr lang="lt-L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8"/>
              </a:rPr>
              <a:t>https://ocw.mit.edu/courses/cms-595-learning-media-and-technology-spring-2024/external-resources/khan-academy_6b2cd939-9a4d-4ed6-aee1-bf1693fb2ef6/</a:t>
            </a:r>
            <a:endParaRPr lang="lt-L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00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  <a:hlinkClick r:id="rId9"/>
              </a:rPr>
              <a:t>https://en.wikipedia.org/wiki/Logic_gate</a:t>
            </a:r>
            <a:endParaRPr lang="en-US" sz="2000"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2000">
                <a:solidFill>
                  <a:srgbClr val="4678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Loginiai vartai: apibrėžimas, tipai, </a:t>
            </a:r>
            <a:r>
              <a:rPr lang="pt-BR" sz="2000">
                <a:latin typeface="Times New Roman" panose="02020603050405020304" pitchFamily="18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tiesos</a:t>
            </a:r>
            <a:r>
              <a:rPr lang="pt-BR" sz="2000">
                <a:solidFill>
                  <a:srgbClr val="4678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lentelės ir veikimo principas</a:t>
            </a:r>
            <a:endParaRPr lang="lt-LT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000" u="sng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https://tecnobits.com/lt/kas-yra-procesorius-ir-kaip-jis-veikia/</a:t>
            </a:r>
          </a:p>
          <a:p>
            <a:pPr marL="0" indent="0">
              <a:buNone/>
            </a:pPr>
            <a:endParaRPr lang="lt-LT" sz="2000">
              <a:latin typeface="Aptos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424003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A5F6A3-3543-8E59-8545-3892408C1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491A78-B12C-6A6F-022F-430768B794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878A12-A20D-1458-DCBC-AC2E0DBF0E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355" b="10059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  <a:effectLst>
            <a:outerShdw dist="50800" algn="ctr" rotWithShape="0">
              <a:srgbClr val="000000">
                <a:alpha val="43137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527A71-1C7D-851E-9E07-1C8AF4F1C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br>
              <a:rPr lang="en-US" sz="5100">
                <a:solidFill>
                  <a:srgbClr val="FFFFFF"/>
                </a:solidFill>
              </a:rPr>
            </a:br>
            <a:br>
              <a:rPr lang="en-US" sz="51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51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Elektroninių signalų fizika: kaip kompiuteriai mąsto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E42A1-6137-0489-AE6D-9BC878ECC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lang="lt-LT" sz="2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rbą rengė: </a:t>
            </a:r>
            <a:r>
              <a:rPr lang="lt-LT" sz="2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Kauno Stepono Dariaus ir Stasio Girėno gimnazijos</a:t>
            </a:r>
            <a:r>
              <a:rPr lang="lt-LT" sz="2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2B klasė, Kajus Škimelis, Orlandas Špokas</a:t>
            </a:r>
          </a:p>
          <a:p>
            <a:r>
              <a:rPr lang="lt-LT" sz="2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Darbo vadovė: Birutė Putnienė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9F6E54-764B-5CE7-B61A-2BFC6F064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96" y="4558748"/>
            <a:ext cx="2015054" cy="201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498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24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  Elektroninių signalų fizika: kaip kompiuteriai mąsto</vt:lpstr>
      <vt:lpstr>Darbo tikslas</vt:lpstr>
      <vt:lpstr>Pristatymo planas</vt:lpstr>
      <vt:lpstr>Kas – elektroninis signalas?</vt:lpstr>
      <vt:lpstr>Signalų pagrindinės savybės</vt:lpstr>
      <vt:lpstr>Kokios yra rūšys signalų? </vt:lpstr>
      <vt:lpstr>Kaip keliauja signalai?</vt:lpstr>
      <vt:lpstr>Skaitmeniniai signalai</vt:lpstr>
      <vt:lpstr>Kas - loginiai vartai</vt:lpstr>
      <vt:lpstr>Kaip kompiuteris „mąsto“?</vt:lpstr>
      <vt:lpstr>Tranzistoriai</vt:lpstr>
      <vt:lpstr>Procesorius</vt:lpstr>
      <vt:lpstr>Kur tai naudojama?</vt:lpstr>
      <vt:lpstr>Apibendrinimas</vt:lpstr>
      <vt:lpstr>    Apklausa</vt:lpstr>
      <vt:lpstr>Kas yra elektroninis signalas?</vt:lpstr>
      <vt:lpstr> Kokios yra rūšys signalų?  </vt:lpstr>
      <vt:lpstr>Ką reiškia paketavimas</vt:lpstr>
      <vt:lpstr>Kam reikalingas maršruto parinkimas?</vt:lpstr>
      <vt:lpstr>Už ką atsakingas procesorius?</vt:lpstr>
      <vt:lpstr>Kokia yra pagrindinė tranzistoriaus funkcija?</vt:lpstr>
      <vt:lpstr>Atsakymai</vt:lpstr>
      <vt:lpstr>Šaltiniai</vt:lpstr>
      <vt:lpstr>  Elektroninių signalų fizika: kaip kompiuteriai mąsto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Orlandas Špokas</dc:creator>
  <cp:revision>2</cp:revision>
  <dcterms:created xsi:type="dcterms:W3CDTF">2026-04-27T15:31:58Z</dcterms:created>
  <dcterms:modified xsi:type="dcterms:W3CDTF">2026-05-09T16:38:19Z</dcterms:modified>
</cp:coreProperties>
</file>