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y="5143500" cx="9144000"/>
  <p:notesSz cx="6858000" cy="9144000"/>
  <p:embeddedFontLst>
    <p:embeddedFont>
      <p:font typeface="Proxima Nova"/>
      <p:regular r:id="rId40"/>
      <p:bold r:id="rId41"/>
      <p:italic r:id="rId42"/>
      <p:boldItalic r:id="rId43"/>
    </p:embeddedFont>
    <p:embeddedFont>
      <p:font typeface="Alfa Slab One"/>
      <p:regular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9FAF922-5E1F-4003-AAA3-E713501C5D88}">
  <a:tblStyle styleId="{A9FAF922-5E1F-4003-AAA3-E713501C5D8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regular.fntdata"/><Relationship Id="rId20" Type="http://schemas.openxmlformats.org/officeDocument/2006/relationships/slide" Target="slides/slide14.xml"/><Relationship Id="rId42" Type="http://schemas.openxmlformats.org/officeDocument/2006/relationships/font" Target="fonts/ProximaNova-italic.fntdata"/><Relationship Id="rId41" Type="http://schemas.openxmlformats.org/officeDocument/2006/relationships/font" Target="fonts/ProximaNova-bold.fntdata"/><Relationship Id="rId22" Type="http://schemas.openxmlformats.org/officeDocument/2006/relationships/slide" Target="slides/slide16.xml"/><Relationship Id="rId44" Type="http://schemas.openxmlformats.org/officeDocument/2006/relationships/font" Target="fonts/AlfaSlabOne-regular.fntdata"/><Relationship Id="rId21" Type="http://schemas.openxmlformats.org/officeDocument/2006/relationships/slide" Target="slides/slide15.xml"/><Relationship Id="rId43" Type="http://schemas.openxmlformats.org/officeDocument/2006/relationships/font" Target="fonts/ProximaNova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db30a162c3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db30a162c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dc678686f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dc678686f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dc678686f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dc678686f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db30a162c3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db30a162c3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db30a162c3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db30a162c3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db5875c53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db5875c53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db30a162c3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db30a162c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b30a162c3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db30a162c3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db30a162c3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db30a162c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db5875c53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db5875c53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db5875c53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db5875c53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db5875c539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db5875c539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db5875c539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db5875c539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dc678686f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dc678686f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db5875c53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db5875c53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db5875c53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db5875c53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db5875c539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db5875c53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db5875c53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db5875c53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db5875c539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db5875c53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db5875c53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db5875c53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db5875c539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db5875c53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db5875c53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db5875c53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db5875c53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db5875c53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db5875c539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db5875c53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dc678686f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dc678686f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dc678686f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dc678686f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dc678686f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dc678686f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dc678686fb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dc678686f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db5875c539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db5875c539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dc678686fb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dc678686f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dd7a26905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dd7a26905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dc678686f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dc678686f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youtube.com/watch?v=vs5_L1duKQY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	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Infraraudonieji spinduliai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Tautvydas Antanavičius, 10 klasė. Utenos raj. Užpalių gimnazija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Kas yra infraraudonieji spinduliai?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5922"/>
            <a:ext cx="8520600" cy="12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Infraraudonieji spinduliai – tai akimi nematoma elektromagnetinė spinduliuotė, kurios bangos yra ilgesnės už matomos šviesos, bet trumpesnės už radijo bangas.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lt"/>
              <a:t>Bangos ilgis: 0,7 µm – 1 mm.</a:t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75" y="2468822"/>
            <a:ext cx="8561398" cy="2369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75" y="0"/>
            <a:ext cx="771525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41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Kokios yra </a:t>
            </a:r>
            <a:r>
              <a:rPr lang="lt"/>
              <a:t>IR savybės?</a:t>
            </a:r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528749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Kur naudojami IR spinduliai?</a:t>
            </a:r>
            <a:endParaRPr/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6699006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Bandymas Nr. 1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6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rPr>
              <a:t>Artimajo ruožo IR spindulių skvarbumas</a:t>
            </a:r>
            <a:endParaRPr sz="3000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15125"/>
            <a:ext cx="8839202" cy="2459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10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Bandymas: A</a:t>
            </a:r>
            <a:r>
              <a:rPr lang="lt"/>
              <a:t>rtimajo ruožo IR spindulių skvarbumas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504700"/>
            <a:ext cx="8520600" cy="30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/>
              <a:t>Bandymui naudojamas IR spindulių šaltinis</a:t>
            </a:r>
            <a:r>
              <a:rPr lang="lt"/>
              <a:t> - TV pultelis.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/>
              <a:t>Televizijos pulteliai paprastai skleidžia </a:t>
            </a:r>
            <a:r>
              <a:rPr b="1" lang="lt"/>
              <a:t>artimajo ruožo</a:t>
            </a:r>
            <a:r>
              <a:rPr lang="lt"/>
              <a:t> infraraudonuosius spindulius (NIR). Bangos ilgis 940 nm. Jų žmogaus akis nejaučia.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lt"/>
              <a:t>IR spindulių jutiklis:</a:t>
            </a:r>
            <a:r>
              <a:rPr lang="lt"/>
              <a:t> telefono fotokamera, ji jaučia artimojo infraraudonojo (NIR) ruožo spindulius/i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311700" y="445025"/>
            <a:ext cx="8520600" cy="9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Hipotezė: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311700" y="1504700"/>
            <a:ext cx="8520600" cy="259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lt" sz="2600"/>
              <a:t>Yra medžiagų, kurios  artimuosius infraraudonuosius (NIR) spindulius praleidžia geriau nei regimąją šviesą.</a:t>
            </a:r>
            <a:endParaRPr sz="2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>
            <p:ph type="title"/>
          </p:nvPr>
        </p:nvSpPr>
        <p:spPr>
          <a:xfrm>
            <a:off x="311700" y="445025"/>
            <a:ext cx="8520600" cy="10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Bandymas: </a:t>
            </a:r>
            <a:r>
              <a:rPr lang="lt"/>
              <a:t>Artimajo ruožo IR spindulių skvarbumas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253850" y="3819600"/>
            <a:ext cx="8520600" cy="113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lt" sz="2200"/>
              <a:t>Išvada: </a:t>
            </a:r>
            <a:r>
              <a:rPr lang="lt" sz="2200"/>
              <a:t>Juoda polietileno plėvėlė blogai praleidžia </a:t>
            </a:r>
            <a:r>
              <a:rPr lang="lt" sz="2200"/>
              <a:t>regimuosius, bet yra skaidri IR spinduliams.</a:t>
            </a:r>
            <a:r>
              <a:rPr lang="lt" sz="2200"/>
              <a:t> </a:t>
            </a:r>
            <a:endParaRPr sz="2200"/>
          </a:p>
        </p:txBody>
      </p:sp>
      <p:pic>
        <p:nvPicPr>
          <p:cNvPr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6150" y="1779525"/>
            <a:ext cx="4239275" cy="195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2"/>
          <p:cNvSpPr txBox="1"/>
          <p:nvPr/>
        </p:nvSpPr>
        <p:spPr>
          <a:xfrm>
            <a:off x="5731175" y="1258750"/>
            <a:ext cx="3147000" cy="1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5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Vaizdas pro telefono kamerą,</a:t>
            </a:r>
            <a:endParaRPr sz="15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5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kuri jaučia </a:t>
            </a:r>
            <a:r>
              <a:rPr lang="lt" sz="15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jaučia artimojo infraraudonojo (NIR) ruožo spindulius/i</a:t>
            </a:r>
            <a:endParaRPr sz="15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Bandymas Nr. 2</a:t>
            </a:r>
            <a:endParaRPr/>
          </a:p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rPr>
              <a:t>Medžiagų skvarbumo ar</a:t>
            </a:r>
            <a:r>
              <a:rPr lang="lt"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rPr>
              <a:t>timajo IR ruožo  spinduliams palyginimas </a:t>
            </a:r>
            <a:endParaRPr sz="3000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307550"/>
            <a:ext cx="8839202" cy="2459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type="title"/>
          </p:nvPr>
        </p:nvSpPr>
        <p:spPr>
          <a:xfrm>
            <a:off x="311700" y="445025"/>
            <a:ext cx="8520600" cy="10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Bandymas: </a:t>
            </a:r>
            <a:r>
              <a:rPr lang="lt"/>
              <a:t>Medžiagų skvarbumo artimajo IR ruožo  spinduliams palyginimas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4"/>
          <p:cNvSpPr txBox="1"/>
          <p:nvPr>
            <p:ph idx="1" type="body"/>
          </p:nvPr>
        </p:nvSpPr>
        <p:spPr>
          <a:xfrm>
            <a:off x="311700" y="1504700"/>
            <a:ext cx="6017700" cy="30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/>
              <a:t>Bandymui naudojamas IR spindulių šaltinis</a:t>
            </a:r>
            <a:r>
              <a:rPr lang="lt"/>
              <a:t> - TV pultelis.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lt"/>
              <a:t>IR jutiklis</a:t>
            </a:r>
            <a:r>
              <a:rPr lang="lt"/>
              <a:t> - Arduino liepsnos jutiklis, aprašyk čia kas tai yra, modelis, kokius spindulius jaučia, įdėk nuotrauką iš intiko.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lt"/>
              <a:t>Duomenų rinkimas ir </a:t>
            </a:r>
            <a:r>
              <a:rPr b="1" lang="lt"/>
              <a:t>atvaizdavimas</a:t>
            </a:r>
            <a:r>
              <a:rPr b="1" lang="lt"/>
              <a:t>:</a:t>
            </a:r>
            <a:r>
              <a:rPr lang="lt"/>
              <a:t> Mikrovaldiklis Arduino .</a:t>
            </a:r>
            <a:endParaRPr/>
          </a:p>
        </p:txBody>
      </p:sp>
      <p:pic>
        <p:nvPicPr>
          <p:cNvPr id="127" name="Google Shape;12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5650" y="1411696"/>
            <a:ext cx="1195625" cy="29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275" y="582063"/>
            <a:ext cx="8839204" cy="3979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4" cy="460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Programos kodas</a:t>
            </a:r>
            <a:endParaRPr/>
          </a:p>
        </p:txBody>
      </p:sp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50" y="1086475"/>
            <a:ext cx="5587776" cy="356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/>
          <p:nvPr/>
        </p:nvSpPr>
        <p:spPr>
          <a:xfrm>
            <a:off x="6062125" y="1179400"/>
            <a:ext cx="2718000" cy="3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Nuskaito duomenis nuo IR jutiklio. 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Paverčia santykiniais matavimo vienetais. Stipresnis srautas - </a:t>
            </a:r>
            <a:r>
              <a:rPr lang="lt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didesnis</a:t>
            </a:r>
            <a:r>
              <a:rPr lang="lt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skačius.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Pavaizduoja duomenis ekrane.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>
            <p:ph type="title"/>
          </p:nvPr>
        </p:nvSpPr>
        <p:spPr>
          <a:xfrm>
            <a:off x="311700" y="445025"/>
            <a:ext cx="8520600" cy="9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Bandymas: </a:t>
            </a:r>
            <a:r>
              <a:rPr lang="lt"/>
              <a:t>Medžiagų skvarbumo artimajo IR ruožo  spinduliams palyginimas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8"/>
          <p:cNvSpPr txBox="1"/>
          <p:nvPr>
            <p:ph idx="1" type="body"/>
          </p:nvPr>
        </p:nvSpPr>
        <p:spPr>
          <a:xfrm>
            <a:off x="253600" y="2515275"/>
            <a:ext cx="8520600" cy="14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lt" sz="2500"/>
              <a:t>Hipotezė:  </a:t>
            </a:r>
            <a:r>
              <a:rPr lang="lt" sz="2500"/>
              <a:t>Medžiagų skaidrumas regimiesiems spinduliamas ir artimoji  ruožo (</a:t>
            </a:r>
            <a:r>
              <a:rPr lang="lt" sz="2500"/>
              <a:t>NIR) </a:t>
            </a:r>
            <a:r>
              <a:rPr lang="lt" sz="2500"/>
              <a:t>spinduliams yra vienodas.</a:t>
            </a:r>
            <a:endParaRPr sz="2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type="title"/>
          </p:nvPr>
        </p:nvSpPr>
        <p:spPr>
          <a:xfrm>
            <a:off x="311700" y="445025"/>
            <a:ext cx="8520600" cy="10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Bandymas: </a:t>
            </a:r>
            <a:r>
              <a:rPr lang="lt"/>
              <a:t>Medžiagų skvarbumo artimajo IR ruožo  spinduliams palyginimas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9"/>
          <p:cNvSpPr txBox="1"/>
          <p:nvPr>
            <p:ph idx="1" type="body"/>
          </p:nvPr>
        </p:nvSpPr>
        <p:spPr>
          <a:xfrm>
            <a:off x="1715125" y="2394500"/>
            <a:ext cx="5374500" cy="5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lt" u="sng">
                <a:solidFill>
                  <a:schemeClr val="hlink"/>
                </a:solidFill>
                <a:hlinkClick r:id="rId3"/>
              </a:rPr>
              <a:t>https://www.youtube.com/watch?v=vs5_L1duKQY</a:t>
            </a:r>
            <a:r>
              <a:rPr lang="lt"/>
              <a:t>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IR signalas be medžiagos </a:t>
            </a:r>
            <a:endParaRPr/>
          </a:p>
        </p:txBody>
      </p:sp>
      <p:pic>
        <p:nvPicPr>
          <p:cNvPr id="162" name="Google Shape;16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475" y="1148425"/>
            <a:ext cx="8091831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IR signalas per skaidrią polietileno plėvelę</a:t>
            </a:r>
            <a:endParaRPr/>
          </a:p>
        </p:txBody>
      </p:sp>
      <p:pic>
        <p:nvPicPr>
          <p:cNvPr id="168" name="Google Shape;16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150" y="1191825"/>
            <a:ext cx="820171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IR signalas per tamsią polietileno plėvelę</a:t>
            </a:r>
            <a:endParaRPr/>
          </a:p>
        </p:txBody>
      </p:sp>
      <p:pic>
        <p:nvPicPr>
          <p:cNvPr id="174" name="Google Shape;17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84600"/>
            <a:ext cx="8250385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IR signalas per stiklą</a:t>
            </a:r>
            <a:endParaRPr/>
          </a:p>
        </p:txBody>
      </p:sp>
      <p:pic>
        <p:nvPicPr>
          <p:cNvPr id="180" name="Google Shape;18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425" y="1054375"/>
            <a:ext cx="823538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IR signalas per plastiką (1 mm)</a:t>
            </a:r>
            <a:endParaRPr/>
          </a:p>
        </p:txBody>
      </p:sp>
      <p:pic>
        <p:nvPicPr>
          <p:cNvPr id="186" name="Google Shape;18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575" y="1017725"/>
            <a:ext cx="8274723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Rezultatai</a:t>
            </a:r>
            <a:endParaRPr/>
          </a:p>
        </p:txBody>
      </p:sp>
      <p:graphicFrame>
        <p:nvGraphicFramePr>
          <p:cNvPr id="192" name="Google Shape;192;p35"/>
          <p:cNvGraphicFramePr/>
          <p:nvPr/>
        </p:nvGraphicFramePr>
        <p:xfrm>
          <a:off x="771675" y="1113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{A9FAF922-5E1F-4003-AAA3-E713501C5D88}</a:tableStyleId>
              </a:tblPr>
              <a:tblGrid>
                <a:gridCol w="2558850"/>
                <a:gridCol w="1811550"/>
                <a:gridCol w="18115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Medžiaga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IR signalo stiprumas po medžiagos (santykiniai vienetai)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Skaidrumas regimiesiems spindiliams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Be mežiagos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950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—-----------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Skaidri polietileno plėvelė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380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Taip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Tamsi </a:t>
                      </a:r>
                      <a:r>
                        <a:rPr lang="lt"/>
                        <a:t>polietileno plėvelė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320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Ne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Stiklas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260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Taip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Plastikas, 1 mm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90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t"/>
                        <a:t>Ne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93" name="Google Shape;193;p35"/>
          <p:cNvSpPr txBox="1"/>
          <p:nvPr/>
        </p:nvSpPr>
        <p:spPr>
          <a:xfrm>
            <a:off x="564275" y="3928150"/>
            <a:ext cx="8022600" cy="9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Matavimuose naudojami santykiniai vienetai – Arduino analoginio įėjimo (ADC) rodmenys nuo 0 iki 1024. Šie skaičiai nėra fizikiniai vienetai, tačiau yra proporcingi jutiklio gaunamo infraraudonųjų spindulių signalo stiprumui, todėl leidžia palyginti skirtingų medžiagų pralaidumą.</a:t>
            </a:r>
            <a:endParaRPr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Bandymo Nr. 2 išvada</a:t>
            </a:r>
            <a:endParaRPr/>
          </a:p>
        </p:txBody>
      </p:sp>
      <p:sp>
        <p:nvSpPr>
          <p:cNvPr id="199" name="Google Shape;199;p36"/>
          <p:cNvSpPr txBox="1"/>
          <p:nvPr>
            <p:ph idx="1" type="body"/>
          </p:nvPr>
        </p:nvSpPr>
        <p:spPr>
          <a:xfrm>
            <a:off x="311700" y="1768125"/>
            <a:ext cx="8520600" cy="19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lt" sz="2500"/>
              <a:t>H</a:t>
            </a:r>
            <a:r>
              <a:rPr b="1" lang="lt" sz="2500"/>
              <a:t>ipoteze nepasitvirtino.</a:t>
            </a:r>
            <a:r>
              <a:rPr lang="lt" sz="2500"/>
              <a:t> Tamsi polietileno plėvelė ir plastikas nėra skaidrūs regimiesiems spinduliams, bet skaidrus artimojo IR ruožo (NIR) spinduliams. </a:t>
            </a:r>
            <a:endParaRPr sz="25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lt"/>
              <a:t>Kas yra infraraudonieji (IR) spinduliai?</a:t>
            </a:r>
            <a:endParaRPr/>
          </a:p>
        </p:txBody>
      </p:sp>
      <p:sp>
        <p:nvSpPr>
          <p:cNvPr id="205" name="Google Shape;205;p37"/>
          <p:cNvSpPr txBox="1"/>
          <p:nvPr>
            <p:ph idx="1" type="body"/>
          </p:nvPr>
        </p:nvSpPr>
        <p:spPr>
          <a:xfrm>
            <a:off x="311700" y="1408025"/>
            <a:ext cx="8520600" cy="23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000"/>
              <a:t>A) Elektromagnetinės bangos, kurių bangos ilgis yra 0,7 µm – 1 mm 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2000"/>
              <a:t>B) Elektromagnetinės bangos, kurių bangos ilgis yra 400 nm – 700 nm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2000"/>
              <a:t>C) Elektromagnetinės bangos, kurių bangos ilgis yra 10 nm – 400 nm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lt" sz="2000"/>
              <a:t>D) Elektromagnetinės bangos, kurių bangos ilgis yra &lt; 0,01 nm</a:t>
            </a:r>
            <a:endParaRPr sz="2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8"/>
          <p:cNvSpPr txBox="1"/>
          <p:nvPr>
            <p:ph type="title"/>
          </p:nvPr>
        </p:nvSpPr>
        <p:spPr>
          <a:xfrm>
            <a:off x="311700" y="445025"/>
            <a:ext cx="8520600" cy="11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2. </a:t>
            </a:r>
            <a:r>
              <a:rPr lang="lt"/>
              <a:t>Kaip žmogaus pojūčiai suvokia infraraudonąją spinduliuotę?</a:t>
            </a:r>
            <a:endParaRPr/>
          </a:p>
        </p:txBody>
      </p:sp>
      <p:sp>
        <p:nvSpPr>
          <p:cNvPr id="211" name="Google Shape;211;p38"/>
          <p:cNvSpPr txBox="1"/>
          <p:nvPr>
            <p:ph idx="1" type="body"/>
          </p:nvPr>
        </p:nvSpPr>
        <p:spPr>
          <a:xfrm>
            <a:off x="311700" y="1713725"/>
            <a:ext cx="8520600" cy="28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200"/>
              <a:t>A) Kaip ryškią šviesą</a:t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2200"/>
              <a:t>B) Kaip šilumą</a:t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2200"/>
              <a:t>C) Kaip garsą</a:t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lt" sz="2200"/>
              <a:t>D) Kaip kvapą</a:t>
            </a:r>
            <a:endParaRPr sz="2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3. </a:t>
            </a:r>
            <a:r>
              <a:rPr lang="lt"/>
              <a:t>Kuris iš šių prietaisų dažniausiai naudoja infraraudonuosius spindulius?</a:t>
            </a:r>
            <a:endParaRPr/>
          </a:p>
        </p:txBody>
      </p:sp>
      <p:sp>
        <p:nvSpPr>
          <p:cNvPr id="217" name="Google Shape;217;p39"/>
          <p:cNvSpPr txBox="1"/>
          <p:nvPr>
            <p:ph idx="1" type="body"/>
          </p:nvPr>
        </p:nvSpPr>
        <p:spPr>
          <a:xfrm>
            <a:off x="311700" y="1609175"/>
            <a:ext cx="8520600" cy="29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700"/>
              <a:t>A) Televizoriaus nuotolinio valdymo pultelis</a:t>
            </a:r>
            <a:endParaRPr sz="2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2700"/>
              <a:t>B) Mikrobangų krosnelė</a:t>
            </a:r>
            <a:endParaRPr sz="2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2700"/>
              <a:t>C) Radijo imtuvas</a:t>
            </a:r>
            <a:endParaRPr sz="2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lt" sz="2700"/>
              <a:t>D) Rentgeno aparatas</a:t>
            </a:r>
            <a:endParaRPr sz="27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 txBox="1"/>
          <p:nvPr>
            <p:ph type="title"/>
          </p:nvPr>
        </p:nvSpPr>
        <p:spPr>
          <a:xfrm>
            <a:off x="311700" y="445025"/>
            <a:ext cx="8520600" cy="11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4. </a:t>
            </a:r>
            <a:r>
              <a:rPr lang="lt"/>
              <a:t>Kokia įranga leidžia pamatyti objektų skleidžiamą infraraudonąją spinduliuotę?</a:t>
            </a:r>
            <a:endParaRPr/>
          </a:p>
        </p:txBody>
      </p:sp>
      <p:sp>
        <p:nvSpPr>
          <p:cNvPr id="223" name="Google Shape;223;p40"/>
          <p:cNvSpPr txBox="1"/>
          <p:nvPr>
            <p:ph idx="1" type="body"/>
          </p:nvPr>
        </p:nvSpPr>
        <p:spPr>
          <a:xfrm>
            <a:off x="311700" y="1841475"/>
            <a:ext cx="8520600" cy="24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700"/>
              <a:t>A) </a:t>
            </a:r>
            <a:r>
              <a:rPr lang="lt" sz="2700"/>
              <a:t>Mikroskopas</a:t>
            </a:r>
            <a:endParaRPr sz="2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2700"/>
              <a:t>B) Akiniai nuo saulės</a:t>
            </a:r>
            <a:endParaRPr sz="2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2700"/>
              <a:t>C) </a:t>
            </a:r>
            <a:r>
              <a:rPr lang="lt" sz="2700"/>
              <a:t>Termovizorius</a:t>
            </a:r>
            <a:endParaRPr sz="2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lt" sz="2700"/>
              <a:t>D) Veidrodis</a:t>
            </a:r>
            <a:endParaRPr sz="27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1"/>
          <p:cNvSpPr txBox="1"/>
          <p:nvPr>
            <p:ph type="title"/>
          </p:nvPr>
        </p:nvSpPr>
        <p:spPr>
          <a:xfrm>
            <a:off x="311700" y="445025"/>
            <a:ext cx="8520600" cy="10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5. </a:t>
            </a:r>
            <a:r>
              <a:rPr lang="lt"/>
              <a:t>Kuri iš šių savybių būdinga infraraudoniesiems (IR) spinduliams?</a:t>
            </a:r>
            <a:endParaRPr/>
          </a:p>
        </p:txBody>
      </p:sp>
      <p:sp>
        <p:nvSpPr>
          <p:cNvPr id="229" name="Google Shape;229;p41"/>
          <p:cNvSpPr txBox="1"/>
          <p:nvPr>
            <p:ph idx="1" type="body"/>
          </p:nvPr>
        </p:nvSpPr>
        <p:spPr>
          <a:xfrm>
            <a:off x="311700" y="1609175"/>
            <a:ext cx="8520600" cy="31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300"/>
              <a:t>A) Jie neatsispindi</a:t>
            </a:r>
            <a:endParaRPr sz="2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2300"/>
              <a:t>B) Jie sukelia šiluminį poveikį kūnams</a:t>
            </a:r>
            <a:endParaRPr sz="2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lt" sz="2300"/>
              <a:t>C) Visos medžiagos nėra skaidrios šiems spinduliams</a:t>
            </a:r>
            <a:endParaRPr sz="23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lt" sz="2300"/>
              <a:t>D) Jie sklinda tik terpėje, bet ne vakuume</a:t>
            </a:r>
            <a:endParaRPr sz="23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Uždaviniai</a:t>
            </a:r>
            <a:endParaRPr/>
          </a:p>
        </p:txBody>
      </p:sp>
      <p:sp>
        <p:nvSpPr>
          <p:cNvPr id="235" name="Google Shape;235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lt" sz="2200"/>
              <a:t>I</a:t>
            </a:r>
            <a:r>
              <a:rPr lang="lt" sz="2200"/>
              <a:t>nfraraudonųjų spindulių dažnis yra 3,5 × 10¹⁴ Hz. Apskaičiuokite šių spindulių bangos ilgį. Nustatykite, kuriam infraraudonųjų spindulių ruožui (NIR, MIR ar FIR) jie priklauso.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lt" sz="2200"/>
              <a:t>Infraraudonųjų spindulių šildytuvo galia yra P = 1,5 kW. Kambario oras sugeria 30 % šildytuvo skleidžiamos šilumos. Kiek šilumos per 1 valandą gauna kambario oras?</a:t>
            </a:r>
            <a:endParaRPr sz="22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Atsakymai</a:t>
            </a:r>
            <a:endParaRPr/>
          </a:p>
        </p:txBody>
      </p:sp>
      <p:sp>
        <p:nvSpPr>
          <p:cNvPr id="241" name="Google Shape;241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Testas: 1 - A; 2 - B; 3 - A; 4 - C;  5 - B.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Sprendimai</a:t>
            </a:r>
            <a:endParaRPr/>
          </a:p>
        </p:txBody>
      </p:sp>
      <p:pic>
        <p:nvPicPr>
          <p:cNvPr id="247" name="Google Shape;24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750" y="1170125"/>
            <a:ext cx="6429375" cy="355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Sprendimai</a:t>
            </a:r>
            <a:endParaRPr/>
          </a:p>
        </p:txBody>
      </p:sp>
      <p:pic>
        <p:nvPicPr>
          <p:cNvPr id="253" name="Google Shape;25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200" y="1126725"/>
            <a:ext cx="7077075" cy="336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