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0"/>
  </p:notesMasterIdLst>
  <p:sldIdLst>
    <p:sldId id="256" r:id="rId2"/>
    <p:sldId id="285" r:id="rId3"/>
    <p:sldId id="257" r:id="rId4"/>
    <p:sldId id="258" r:id="rId5"/>
    <p:sldId id="259" r:id="rId6"/>
    <p:sldId id="260" r:id="rId7"/>
    <p:sldId id="261" r:id="rId8"/>
    <p:sldId id="262" r:id="rId9"/>
    <p:sldId id="263" r:id="rId10"/>
    <p:sldId id="264" r:id="rId11"/>
    <p:sldId id="265" r:id="rId12"/>
    <p:sldId id="266" r:id="rId13"/>
    <p:sldId id="282" r:id="rId14"/>
    <p:sldId id="278" r:id="rId15"/>
    <p:sldId id="267" r:id="rId16"/>
    <p:sldId id="268" r:id="rId17"/>
    <p:sldId id="280" r:id="rId18"/>
    <p:sldId id="284" r:id="rId19"/>
    <p:sldId id="269" r:id="rId20"/>
    <p:sldId id="270" r:id="rId21"/>
    <p:sldId id="271" r:id="rId22"/>
    <p:sldId id="272" r:id="rId23"/>
    <p:sldId id="273" r:id="rId24"/>
    <p:sldId id="274" r:id="rId25"/>
    <p:sldId id="275" r:id="rId26"/>
    <p:sldId id="276" r:id="rId27"/>
    <p:sldId id="277" r:id="rId28"/>
    <p:sldId id="28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2" autoAdjust="0"/>
  </p:normalViewPr>
  <p:slideViewPr>
    <p:cSldViewPr snapToGrid="0">
      <p:cViewPr varScale="1">
        <p:scale>
          <a:sx n="77" d="100"/>
          <a:sy n="77" d="100"/>
        </p:scale>
        <p:origin x="83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54A8D7-F724-4D11-99EF-3A97A3016DD6}" type="datetimeFigureOut">
              <a:rPr lang="lt-LT" smtClean="0"/>
              <a:t>2026-05-10</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C567F1-CC43-44FA-B51B-28A3608C2898}" type="slidenum">
              <a:rPr lang="lt-LT" smtClean="0"/>
              <a:t>‹#›</a:t>
            </a:fld>
            <a:endParaRPr lang="lt-LT"/>
          </a:p>
        </p:txBody>
      </p:sp>
    </p:spTree>
    <p:extLst>
      <p:ext uri="{BB962C8B-B14F-4D97-AF65-F5344CB8AC3E}">
        <p14:creationId xmlns:p14="http://schemas.microsoft.com/office/powerpoint/2010/main" val="1838013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91C567F1-CC43-44FA-B51B-28A3608C2898}" type="slidenum">
              <a:rPr lang="lt-LT" smtClean="0"/>
              <a:t>6</a:t>
            </a:fld>
            <a:endParaRPr lang="lt-LT"/>
          </a:p>
        </p:txBody>
      </p:sp>
    </p:spTree>
    <p:extLst>
      <p:ext uri="{BB962C8B-B14F-4D97-AF65-F5344CB8AC3E}">
        <p14:creationId xmlns:p14="http://schemas.microsoft.com/office/powerpoint/2010/main" val="10102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lt-LT"/>
              <a:t>Spustelėję redag. ruoš. pavad. stilių</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F9B7FB01-7155-4D84-9364-9A7FF6459E3F}" type="datetimeFigureOut">
              <a:rPr lang="en-US" smtClean="0"/>
              <a:t>5/10/2026</a:t>
            </a:fld>
            <a:endParaRPr lang="en-US"/>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1C86CD68-478D-4995-8080-D619E91B63BD}"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39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F9B7FB01-7155-4D84-9364-9A7FF6459E3F}" type="datetimeFigureOut">
              <a:rPr lang="en-US" smtClean="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337075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Corbel" pitchFamily="34" charset="0"/>
                <a:ea typeface="+mn-ea"/>
                <a:cs typeface="+mn-cs"/>
              </a:defRPr>
            </a:lvl1pPr>
          </a:lstStyle>
          <a:p>
            <a:r>
              <a:rPr lang="lt-LT"/>
              <a:t>Spustelėję redag. ruoš. pavad. stilių</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F9B7FB01-7155-4D84-9364-9A7FF6459E3F}" type="datetimeFigureOut">
              <a:rPr lang="en-US" smtClean="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CD68-478D-4995-8080-D619E91B63BD}"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68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F9B7FB01-7155-4D84-9364-9A7FF6459E3F}" type="datetimeFigureOut">
              <a:rPr lang="en-US" smtClean="0"/>
              <a:t>5/10/2026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886790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 ruoš. pavad. stilių</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F9B7FB01-7155-4D84-9364-9A7FF6459E3F}" type="datetimeFigureOut">
              <a:rPr lang="en-US" smtClean="0"/>
              <a:t>5/10/2026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1002626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F9B7FB01-7155-4D84-9364-9A7FF6459E3F}" type="datetimeFigureOut">
              <a:rPr lang="en-US" smtClean="0"/>
              <a:t>5/10/2026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331491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B7FB01-7155-4D84-9364-9A7FF6459E3F}" type="datetimeFigureOut">
              <a:rPr lang="en-US" smtClean="0"/>
              <a:t>5/10/2026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287306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 ruoš. pavad. stilių</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F9B7FB01-7155-4D84-9364-9A7FF6459E3F}" type="datetimeFigureOut">
              <a:rPr lang="en-US" smtClean="0"/>
              <a:t>5/10/2026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2488592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F9B7FB01-7155-4D84-9364-9A7FF6459E3F}" type="datetimeFigureOut">
              <a:rPr lang="en-US" smtClean="0"/>
              <a:t>5/10/2026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136375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F9B7FB01-7155-4D84-9364-9A7FF6459E3F}" type="datetimeFigureOut">
              <a:rPr lang="en-US" smtClean="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1358589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lt-LT"/>
              <a:t>Spustelėję redag. ruoš. pavad. stilių</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F9B7FB01-7155-4D84-9364-9A7FF6459E3F}" type="datetimeFigureOut">
              <a:rPr lang="en-US" smtClean="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86CD68-478D-4995-8080-D619E91B63BD}" type="slidenum">
              <a:rPr lang="en-US" smtClean="0"/>
              <a:t>‹#›</a:t>
            </a:fld>
            <a:endParaRPr lang="en-US"/>
          </a:p>
        </p:txBody>
      </p:sp>
    </p:spTree>
    <p:extLst>
      <p:ext uri="{BB962C8B-B14F-4D97-AF65-F5344CB8AC3E}">
        <p14:creationId xmlns:p14="http://schemas.microsoft.com/office/powerpoint/2010/main" val="4284556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lt-LT"/>
              <a:t>Spustelėję redag. ruoš. pavad. stilių</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F9B7FB01-7155-4D84-9364-9A7FF6459E3F}" type="datetimeFigureOut">
              <a:rPr lang="en-US" smtClean="0"/>
              <a:t>5/10/2026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C86CD68-478D-4995-8080-D619E91B63BD}" type="slidenum">
              <a:rPr lang="en-US" smtClean="0"/>
              <a:t>‹#›</a:t>
            </a:fld>
            <a:endParaRPr lang="en-US"/>
          </a:p>
        </p:txBody>
      </p:sp>
    </p:spTree>
    <p:extLst>
      <p:ext uri="{BB962C8B-B14F-4D97-AF65-F5344CB8AC3E}">
        <p14:creationId xmlns:p14="http://schemas.microsoft.com/office/powerpoint/2010/main" val="163269816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amta7-8.smp.emokykla.lt/mod/h5pactivity/view.php?id=36" TargetMode="External"/><Relationship Id="rId2" Type="http://schemas.openxmlformats.org/officeDocument/2006/relationships/hyperlink" Target="https://lt.wikipedia.org/wiki/Kategorija:Optiniai_prietaisai" TargetMode="External"/><Relationship Id="rId1" Type="http://schemas.openxmlformats.org/officeDocument/2006/relationships/slideLayout" Target="../slideLayouts/slideLayout2.xml"/><Relationship Id="rId6" Type="http://schemas.openxmlformats.org/officeDocument/2006/relationships/hyperlink" Target="https://www.vle.lt/straipsnis/teleskopas/" TargetMode="External"/><Relationship Id="rId5" Type="http://schemas.openxmlformats.org/officeDocument/2006/relationships/hyperlink" Target="https://www.vle.lt/straipsnis/mikroskopas/" TargetMode="External"/><Relationship Id="rId4" Type="http://schemas.openxmlformats.org/officeDocument/2006/relationships/hyperlink" Target="https://mokslai.lietuviuzodynas.lt/fizika/optiniai-prietais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109980" y="882376"/>
            <a:ext cx="9966960" cy="1794836"/>
          </a:xfrm>
        </p:spPr>
        <p:txBody>
          <a:bodyPr>
            <a:normAutofit/>
          </a:bodyPr>
          <a:lstStyle/>
          <a:p>
            <a:r>
              <a:rPr lang="lt-LT" sz="4400" dirty="0">
                <a:solidFill>
                  <a:schemeClr val="accent1"/>
                </a:solidFill>
                <a:effectLst/>
                <a:latin typeface="Times New Roman" panose="02020603050405020304" pitchFamily="18" charset="0"/>
                <a:cs typeface="Times New Roman" panose="02020603050405020304" pitchFamily="18" charset="0"/>
              </a:rPr>
              <a:t>Lęšis optiniuose prietaisuose</a:t>
            </a:r>
            <a:endParaRPr lang="en-US" sz="4400" dirty="0">
              <a:solidFill>
                <a:schemeClr val="accent1"/>
              </a:solidFill>
              <a:effectLst/>
              <a:latin typeface="Times New Roman" panose="02020603050405020304" pitchFamily="18" charset="0"/>
              <a:cs typeface="Times New Roman" panose="02020603050405020304" pitchFamily="18" charset="0"/>
            </a:endParaRPr>
          </a:p>
        </p:txBody>
      </p:sp>
      <p:sp>
        <p:nvSpPr>
          <p:cNvPr id="3" name="Antrinis pavadinimas 2"/>
          <p:cNvSpPr>
            <a:spLocks noGrp="1"/>
          </p:cNvSpPr>
          <p:nvPr>
            <p:ph type="subTitle" idx="1"/>
          </p:nvPr>
        </p:nvSpPr>
        <p:spPr>
          <a:xfrm>
            <a:off x="1543105" y="3797465"/>
            <a:ext cx="8767860" cy="2316636"/>
          </a:xfrm>
        </p:spPr>
        <p:txBody>
          <a:bodyPr>
            <a:normAutofit/>
          </a:bodyPr>
          <a:lstStyle/>
          <a:p>
            <a:r>
              <a:rPr lang="lt-LT" sz="2400" dirty="0">
                <a:solidFill>
                  <a:schemeClr val="accent3"/>
                </a:solidFill>
                <a:latin typeface="Times New Roman" panose="02020603050405020304" pitchFamily="18" charset="0"/>
                <a:cs typeface="Times New Roman" panose="02020603050405020304" pitchFamily="18" charset="0"/>
              </a:rPr>
              <a:t>Darbą atliko Prienų ,,Revuonos“ pagrindinės mokyklos </a:t>
            </a:r>
          </a:p>
          <a:p>
            <a:r>
              <a:rPr lang="lt-LT" sz="2400" dirty="0">
                <a:solidFill>
                  <a:schemeClr val="accent3"/>
                </a:solidFill>
                <a:latin typeface="Times New Roman" panose="02020603050405020304" pitchFamily="18" charset="0"/>
                <a:cs typeface="Times New Roman" panose="02020603050405020304" pitchFamily="18" charset="0"/>
              </a:rPr>
              <a:t>10a kl. mokinė D. M.</a:t>
            </a:r>
          </a:p>
          <a:p>
            <a:r>
              <a:rPr lang="lt-LT" sz="2400" dirty="0">
                <a:solidFill>
                  <a:schemeClr val="accent3"/>
                </a:solidFill>
                <a:latin typeface="Times New Roman" panose="02020603050405020304" pitchFamily="18" charset="0"/>
                <a:cs typeface="Times New Roman" panose="02020603050405020304" pitchFamily="18" charset="0"/>
              </a:rPr>
              <a:t>Fizikos mokytoja Z.F</a:t>
            </a:r>
            <a:endParaRPr lang="en-US" sz="2400" dirty="0">
              <a:solidFill>
                <a:schemeClr val="accent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097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C9EB9-E64D-90B5-622B-0E5B35922A19}"/>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Turinys</a:t>
            </a:r>
          </a:p>
        </p:txBody>
      </p:sp>
      <p:sp>
        <p:nvSpPr>
          <p:cNvPr id="3" name="Content Placeholder 2">
            <a:extLst>
              <a:ext uri="{FF2B5EF4-FFF2-40B4-BE49-F238E27FC236}">
                <a16:creationId xmlns:a16="http://schemas.microsoft.com/office/drawing/2014/main" id="{B7621ABF-FDDD-0AC7-8805-768927914963}"/>
              </a:ext>
            </a:extLst>
          </p:cNvPr>
          <p:cNvSpPr>
            <a:spLocks noGrp="1"/>
          </p:cNvSpPr>
          <p:nvPr>
            <p:ph idx="1"/>
          </p:nvPr>
        </p:nvSpPr>
        <p:spPr/>
        <p:txBody>
          <a:bodyPr/>
          <a:lstStyle/>
          <a:p>
            <a:pPr marL="45720" indent="0">
              <a:buNone/>
            </a:pPr>
            <a:r>
              <a:rPr lang="lt-LT" sz="2000" dirty="0">
                <a:latin typeface="Times New Roman" panose="02020603050405020304" pitchFamily="18" charset="0"/>
                <a:cs typeface="Times New Roman" panose="02020603050405020304" pitchFamily="18" charset="0"/>
              </a:rPr>
              <a:t>Teorinė dalis.</a:t>
            </a:r>
          </a:p>
          <a:p>
            <a:pPr marL="45720" indent="0">
              <a:buNone/>
            </a:pPr>
            <a:r>
              <a:rPr lang="lt-LT" sz="2000" dirty="0">
                <a:latin typeface="Times New Roman" panose="02020603050405020304" pitchFamily="18" charset="0"/>
                <a:cs typeface="Times New Roman" panose="02020603050405020304" pitchFamily="18" charset="0"/>
              </a:rPr>
              <a:t>Tiriamasis darbas ,,Lęšio laužiamosios gebos nustatymas“.</a:t>
            </a:r>
          </a:p>
          <a:p>
            <a:pPr marL="45720" indent="0">
              <a:buNone/>
            </a:pPr>
            <a:r>
              <a:rPr lang="lt-LT" sz="2000" dirty="0">
                <a:latin typeface="Times New Roman" panose="02020603050405020304" pitchFamily="18" charset="0"/>
                <a:cs typeface="Times New Roman" panose="02020603050405020304" pitchFamily="18" charset="0"/>
              </a:rPr>
              <a:t>Lęšio didinimo tyrimas.</a:t>
            </a:r>
          </a:p>
          <a:p>
            <a:pPr marL="45720" indent="0">
              <a:buNone/>
            </a:pPr>
            <a:r>
              <a:rPr lang="lt-LT" sz="2000" dirty="0">
                <a:latin typeface="Times New Roman" panose="02020603050405020304" pitchFamily="18" charset="0"/>
                <a:cs typeface="Times New Roman" panose="02020603050405020304" pitchFamily="18" charset="0"/>
              </a:rPr>
              <a:t>Testas.</a:t>
            </a:r>
          </a:p>
          <a:p>
            <a:pPr marL="45720" indent="0">
              <a:buNone/>
            </a:pPr>
            <a:r>
              <a:rPr lang="lt-LT" sz="2000" dirty="0">
                <a:latin typeface="Times New Roman" panose="02020603050405020304" pitchFamily="18" charset="0"/>
                <a:cs typeface="Times New Roman" panose="02020603050405020304" pitchFamily="18" charset="0"/>
              </a:rPr>
              <a:t>Uždaviniai. </a:t>
            </a:r>
          </a:p>
          <a:p>
            <a:pPr marL="45720" indent="0">
              <a:buNone/>
            </a:pPr>
            <a:r>
              <a:rPr lang="lt-LT" sz="2000" dirty="0">
                <a:latin typeface="Times New Roman" panose="02020603050405020304" pitchFamily="18" charset="0"/>
                <a:cs typeface="Times New Roman" panose="02020603050405020304" pitchFamily="18" charset="0"/>
              </a:rPr>
              <a:t>Šaltiniai.</a:t>
            </a:r>
          </a:p>
          <a:p>
            <a:pPr marL="45720" indent="0">
              <a:buNone/>
            </a:pPr>
            <a:endParaRPr lang="lt-LT" dirty="0"/>
          </a:p>
          <a:p>
            <a:pPr marL="45720" indent="0">
              <a:buNone/>
            </a:pPr>
            <a:endParaRPr lang="lt-LT" dirty="0"/>
          </a:p>
        </p:txBody>
      </p:sp>
    </p:spTree>
    <p:extLst>
      <p:ext uri="{BB962C8B-B14F-4D97-AF65-F5344CB8AC3E}">
        <p14:creationId xmlns:p14="http://schemas.microsoft.com/office/powerpoint/2010/main" val="1899352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Lęšiai ir jų rūšys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646043" y="1630017"/>
            <a:ext cx="9872871" cy="4870173"/>
          </a:xfrm>
        </p:spPr>
        <p:txBody>
          <a:bodyPr>
            <a:normAutofit lnSpcReduction="10000"/>
          </a:bodyPr>
          <a:lstStyle/>
          <a:p>
            <a:pPr marL="0" indent="0">
              <a:lnSpc>
                <a:spcPct val="110000"/>
              </a:lnSpc>
              <a:buNone/>
            </a:pPr>
            <a:r>
              <a:rPr lang="lt-LT" dirty="0">
                <a:latin typeface="Times New Roman" panose="02020603050405020304" pitchFamily="18" charset="0"/>
                <a:cs typeface="Times New Roman" panose="02020603050405020304" pitchFamily="18" charset="0"/>
              </a:rPr>
              <a:t> Lęšis – tai skaidrus optinis kūnas (dažniausiai iš stiklo ar plastiko), apribotas dviem paviršiais, iš kurių bent vienas yra išgaubtas arba įgaubtas. lęšis yra daiktas, kuris gali sutelkti arba išsklaidyti šviesą ir taip sudaryti vaizdą.</a:t>
            </a:r>
            <a:endParaRPr lang="lt-LT" b="1" dirty="0">
              <a:latin typeface="Times New Roman" panose="02020603050405020304" pitchFamily="18" charset="0"/>
              <a:cs typeface="Times New Roman" panose="02020603050405020304" pitchFamily="18" charset="0"/>
            </a:endParaRPr>
          </a:p>
          <a:p>
            <a:pPr marL="0" indent="0">
              <a:buNone/>
            </a:pPr>
            <a:r>
              <a:rPr lang="lt-LT" b="1" dirty="0">
                <a:latin typeface="Times New Roman" panose="02020603050405020304" pitchFamily="18" charset="0"/>
                <a:cs typeface="Times New Roman" panose="02020603050405020304" pitchFamily="18" charset="0"/>
              </a:rPr>
              <a:t>Pagrindinės lęšių rūšys</a:t>
            </a:r>
          </a:p>
          <a:p>
            <a:pPr marL="0" indent="0">
              <a:buNone/>
            </a:pPr>
            <a:r>
              <a:rPr lang="lt-LT" b="1" dirty="0">
                <a:latin typeface="Times New Roman" panose="02020603050405020304" pitchFamily="18" charset="0"/>
                <a:cs typeface="Times New Roman" panose="02020603050405020304" pitchFamily="18" charset="0"/>
              </a:rPr>
              <a:t>1. Glaudžiamieji (išgaubtieji) lęšiai</a:t>
            </a:r>
          </a:p>
          <a:p>
            <a:r>
              <a:rPr lang="lt-LT" dirty="0">
                <a:latin typeface="Times New Roman" panose="02020603050405020304" pitchFamily="18" charset="0"/>
                <a:cs typeface="Times New Roman" panose="02020603050405020304" pitchFamily="18" charset="0"/>
              </a:rPr>
              <a:t>Storiausi per vidurį, plonesni kraštuose </a:t>
            </a:r>
          </a:p>
          <a:p>
            <a:r>
              <a:rPr lang="lt-LT" dirty="0">
                <a:latin typeface="Times New Roman" panose="02020603050405020304" pitchFamily="18" charset="0"/>
                <a:cs typeface="Times New Roman" panose="02020603050405020304" pitchFamily="18" charset="0"/>
              </a:rPr>
              <a:t>Surenka (glaudžia) lygiagrečius šviesos spindulius į vieną tašką – židinį </a:t>
            </a:r>
          </a:p>
          <a:p>
            <a:pPr marL="45720" indent="0">
              <a:buNone/>
            </a:pPr>
            <a:r>
              <a:rPr lang="lt-LT" b="1" dirty="0">
                <a:latin typeface="Times New Roman" panose="02020603050405020304" pitchFamily="18" charset="0"/>
                <a:cs typeface="Times New Roman" panose="02020603050405020304" pitchFamily="18" charset="0"/>
              </a:rPr>
              <a:t>2. Sklaidomieji (įgaubtieji) lęšiai</a:t>
            </a:r>
          </a:p>
          <a:p>
            <a:r>
              <a:rPr lang="lt-LT" dirty="0">
                <a:latin typeface="Times New Roman" panose="02020603050405020304" pitchFamily="18" charset="0"/>
                <a:cs typeface="Times New Roman" panose="02020603050405020304" pitchFamily="18" charset="0"/>
              </a:rPr>
              <a:t>Plonesni per vidurį, storesni kraštuose </a:t>
            </a:r>
          </a:p>
          <a:p>
            <a:r>
              <a:rPr lang="lt-LT" dirty="0">
                <a:latin typeface="Times New Roman" panose="02020603050405020304" pitchFamily="18" charset="0"/>
                <a:cs typeface="Times New Roman" panose="02020603050405020304" pitchFamily="18" charset="0"/>
              </a:rPr>
              <a:t>Išsklaido šviesos spindulius </a:t>
            </a:r>
          </a:p>
          <a:p>
            <a:r>
              <a:rPr lang="lt-LT" dirty="0">
                <a:latin typeface="Times New Roman" panose="02020603050405020304" pitchFamily="18" charset="0"/>
                <a:cs typeface="Times New Roman" panose="02020603050405020304" pitchFamily="18" charset="0"/>
              </a:rPr>
              <a:t>Vaizdas visada menamas, sumažintas </a:t>
            </a: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B3C7B74-2CF7-6E6B-4445-9F868E35CE58}"/>
              </a:ext>
            </a:extLst>
          </p:cNvPr>
          <p:cNvPicPr>
            <a:picLocks noChangeAspect="1"/>
          </p:cNvPicPr>
          <p:nvPr/>
        </p:nvPicPr>
        <p:blipFill>
          <a:blip r:embed="rId2"/>
          <a:srcRect l="23199" r="27049"/>
          <a:stretch>
            <a:fillRect/>
          </a:stretch>
        </p:blipFill>
        <p:spPr>
          <a:xfrm>
            <a:off x="9034670" y="2986377"/>
            <a:ext cx="2713383" cy="2963179"/>
          </a:xfrm>
          <a:prstGeom prst="rect">
            <a:avLst/>
          </a:prstGeom>
        </p:spPr>
      </p:pic>
    </p:spTree>
    <p:extLst>
      <p:ext uri="{BB962C8B-B14F-4D97-AF65-F5344CB8AC3E}">
        <p14:creationId xmlns:p14="http://schemas.microsoft.com/office/powerpoint/2010/main" val="204638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Optiniai prietaisai – kas tai? Kuriuos pasirinkome mes?</a:t>
            </a:r>
            <a:endParaRPr lang="en-US" dirty="0"/>
          </a:p>
        </p:txBody>
      </p:sp>
      <p:sp>
        <p:nvSpPr>
          <p:cNvPr id="3" name="Turinio vietos rezervavimo ženklas 2"/>
          <p:cNvSpPr>
            <a:spLocks noGrp="1"/>
          </p:cNvSpPr>
          <p:nvPr>
            <p:ph idx="1"/>
          </p:nvPr>
        </p:nvSpPr>
        <p:spPr/>
        <p:txBody>
          <a:bodyPr/>
          <a:lstStyle/>
          <a:p>
            <a:pPr marL="45720" indent="0">
              <a:buNone/>
            </a:pPr>
            <a:r>
              <a:rPr lang="lt-LT" dirty="0">
                <a:latin typeface="Times New Roman" panose="02020603050405020304" pitchFamily="18" charset="0"/>
                <a:cs typeface="Times New Roman" panose="02020603050405020304" pitchFamily="18" charset="0"/>
              </a:rPr>
              <a:t>Optiniai prietaisai – tai įrenginiai, kurie naudoja šviesą (optinius reiškinius) vaizdų stebėjimui, didinimui, analizavimui ar kitokiam šviesos valdymui. Pagrindinė dalis optiniuose prietaisuose yra lęšis. Aš pasirinkau šiuos optinius prietaisus:</a:t>
            </a:r>
          </a:p>
          <a:p>
            <a:pPr algn="just"/>
            <a:r>
              <a:rPr lang="lt-LT" dirty="0">
                <a:latin typeface="Times New Roman" panose="02020603050405020304" pitchFamily="18" charset="0"/>
                <a:cs typeface="Times New Roman" panose="02020603050405020304" pitchFamily="18" charset="0"/>
              </a:rPr>
              <a:t>Mikroskopas</a:t>
            </a:r>
            <a:endParaRPr lang="en-US" dirty="0">
              <a:latin typeface="Times New Roman" panose="02020603050405020304" pitchFamily="18" charset="0"/>
              <a:cs typeface="Times New Roman" panose="02020603050405020304" pitchFamily="18" charset="0"/>
            </a:endParaRPr>
          </a:p>
          <a:p>
            <a:pPr algn="just"/>
            <a:r>
              <a:rPr lang="lt-LT" dirty="0">
                <a:latin typeface="Times New Roman" panose="02020603050405020304" pitchFamily="18" charset="0"/>
                <a:cs typeface="Times New Roman" panose="02020603050405020304" pitchFamily="18" charset="0"/>
              </a:rPr>
              <a:t>Teleskopas</a:t>
            </a:r>
          </a:p>
          <a:p>
            <a:pPr algn="just"/>
            <a:r>
              <a:rPr lang="lt-LT" dirty="0">
                <a:latin typeface="Times New Roman" panose="02020603050405020304" pitchFamily="18" charset="0"/>
                <a:cs typeface="Times New Roman" panose="02020603050405020304" pitchFamily="18" charset="0"/>
              </a:rPr>
              <a:t>Žiūronai</a:t>
            </a:r>
          </a:p>
          <a:p>
            <a:pPr algn="just"/>
            <a:r>
              <a:rPr lang="lt-LT" dirty="0">
                <a:latin typeface="Times New Roman" panose="02020603050405020304" pitchFamily="18" charset="0"/>
                <a:cs typeface="Times New Roman" panose="02020603050405020304" pitchFamily="18" charset="0"/>
              </a:rPr>
              <a:t>Lupa</a:t>
            </a:r>
          </a:p>
          <a:p>
            <a:pPr algn="just"/>
            <a:r>
              <a:rPr lang="lt-LT" dirty="0">
                <a:latin typeface="Times New Roman" panose="02020603050405020304" pitchFamily="18" charset="0"/>
                <a:cs typeface="Times New Roman" panose="02020603050405020304" pitchFamily="18" charset="0"/>
              </a:rPr>
              <a:t>Projektorius </a:t>
            </a:r>
          </a:p>
          <a:p>
            <a:pPr algn="just"/>
            <a:r>
              <a:rPr lang="lt-LT" dirty="0">
                <a:latin typeface="Times New Roman" panose="02020603050405020304" pitchFamily="18" charset="0"/>
                <a:cs typeface="Times New Roman" panose="02020603050405020304" pitchFamily="18" charset="0"/>
              </a:rPr>
              <a:t>A</a:t>
            </a:r>
            <a:r>
              <a:rPr lang="lt-LT" sz="2000" dirty="0">
                <a:latin typeface="Times New Roman" panose="02020603050405020304" pitchFamily="18" charset="0"/>
                <a:cs typeface="Times New Roman" panose="02020603050405020304" pitchFamily="18" charset="0"/>
              </a:rPr>
              <a:t>kiniai</a:t>
            </a:r>
            <a:endParaRPr lang="en-US" sz="2000" dirty="0">
              <a:latin typeface="Times New Roman" panose="02020603050405020304" pitchFamily="18" charset="0"/>
              <a:cs typeface="Times New Roman" panose="02020603050405020304" pitchFamily="18" charset="0"/>
            </a:endParaRPr>
          </a:p>
          <a:p>
            <a:endParaRPr lang="en-US" dirty="0"/>
          </a:p>
        </p:txBody>
      </p:sp>
      <p:pic>
        <p:nvPicPr>
          <p:cNvPr id="4" name="Paveikslėlis 3"/>
          <p:cNvPicPr>
            <a:picLocks noChangeAspect="1"/>
          </p:cNvPicPr>
          <p:nvPr/>
        </p:nvPicPr>
        <p:blipFill>
          <a:blip r:embed="rId2"/>
          <a:stretch>
            <a:fillRect/>
          </a:stretch>
        </p:blipFill>
        <p:spPr>
          <a:xfrm>
            <a:off x="4865818" y="3429000"/>
            <a:ext cx="2906582" cy="2551630"/>
          </a:xfrm>
          <a:prstGeom prst="rect">
            <a:avLst/>
          </a:prstGeom>
        </p:spPr>
      </p:pic>
      <p:pic>
        <p:nvPicPr>
          <p:cNvPr id="6" name="Paveikslėlis 5"/>
          <p:cNvPicPr>
            <a:picLocks noChangeAspect="1"/>
          </p:cNvPicPr>
          <p:nvPr/>
        </p:nvPicPr>
        <p:blipFill>
          <a:blip r:embed="rId3"/>
          <a:stretch>
            <a:fillRect/>
          </a:stretch>
        </p:blipFill>
        <p:spPr>
          <a:xfrm>
            <a:off x="8475055" y="3145618"/>
            <a:ext cx="2573945" cy="3271644"/>
          </a:xfrm>
          <a:prstGeom prst="rect">
            <a:avLst/>
          </a:prstGeom>
        </p:spPr>
      </p:pic>
    </p:spTree>
    <p:extLst>
      <p:ext uri="{BB962C8B-B14F-4D97-AF65-F5344CB8AC3E}">
        <p14:creationId xmlns:p14="http://schemas.microsoft.com/office/powerpoint/2010/main" val="1215801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Mikroskopas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3000" y="1759226"/>
            <a:ext cx="9872871" cy="4336774"/>
          </a:xfrm>
        </p:spPr>
        <p:txBody>
          <a:bodyPr/>
          <a:lstStyle/>
          <a:p>
            <a:pPr marL="45720" indent="0" algn="just">
              <a:lnSpc>
                <a:spcPct val="100000"/>
              </a:lnSpc>
              <a:buNone/>
            </a:pPr>
            <a:r>
              <a:rPr lang="lt-LT" sz="2000" dirty="0">
                <a:latin typeface="Times New Roman" panose="02020603050405020304" pitchFamily="18" charset="0"/>
                <a:cs typeface="Times New Roman" panose="02020603050405020304" pitchFamily="18" charset="0"/>
              </a:rPr>
              <a:t>Mikroskopas tai, prietaisas smulkių objektų padidintiems atvaizdams gauti. Optinį mikroskopą sudaro tiriamojo objekto apšvietimo sistema, diafragmos objektyvas ir okuliaras.  Objektyvas sukuria tikrąjį, padidintą ir apverstą daikto atvaizdą. Jis susidaro tarp okuliaro ir pagrindinio židinio. Okuliaras sukuria menamą ir padidinta atvaizdą, kurį mato akis. Mikroskopai naudojami įvairiose mokslo ir technikos srityse: biologijoje, medicinoje, chemijoje, mineralogijoje, kristalografijoje, fizikoje, medžiagotyroje, nanotechnologijose, pramonėje ir kitur.</a:t>
            </a:r>
          </a:p>
          <a:p>
            <a:pPr marL="45720" indent="0">
              <a:buNone/>
            </a:pPr>
            <a:endParaRPr lang="en-US" dirty="0"/>
          </a:p>
        </p:txBody>
      </p:sp>
      <p:pic>
        <p:nvPicPr>
          <p:cNvPr id="4" name="Paveikslėlis 3"/>
          <p:cNvPicPr>
            <a:picLocks noChangeAspect="1"/>
          </p:cNvPicPr>
          <p:nvPr/>
        </p:nvPicPr>
        <p:blipFill>
          <a:blip r:embed="rId2"/>
          <a:stretch>
            <a:fillRect/>
          </a:stretch>
        </p:blipFill>
        <p:spPr>
          <a:xfrm>
            <a:off x="2477973" y="4158648"/>
            <a:ext cx="4319678" cy="1937352"/>
          </a:xfrm>
          <a:prstGeom prst="rect">
            <a:avLst/>
          </a:prstGeom>
        </p:spPr>
      </p:pic>
      <p:pic>
        <p:nvPicPr>
          <p:cNvPr id="6" name="Paveikslėlis 5"/>
          <p:cNvPicPr>
            <a:picLocks noChangeAspect="1"/>
          </p:cNvPicPr>
          <p:nvPr/>
        </p:nvPicPr>
        <p:blipFill>
          <a:blip r:embed="rId3"/>
          <a:stretch>
            <a:fillRect/>
          </a:stretch>
        </p:blipFill>
        <p:spPr>
          <a:xfrm>
            <a:off x="8011152" y="4030980"/>
            <a:ext cx="2285787" cy="2503214"/>
          </a:xfrm>
          <a:prstGeom prst="rect">
            <a:avLst/>
          </a:prstGeom>
        </p:spPr>
      </p:pic>
    </p:spTree>
    <p:extLst>
      <p:ext uri="{BB962C8B-B14F-4D97-AF65-F5344CB8AC3E}">
        <p14:creationId xmlns:p14="http://schemas.microsoft.com/office/powerpoint/2010/main" val="838518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Teleskopas</a:t>
            </a:r>
            <a:endParaRPr lang="en-US" dirty="0"/>
          </a:p>
        </p:txBody>
      </p:sp>
      <p:sp>
        <p:nvSpPr>
          <p:cNvPr id="3" name="Turinio vietos rezervavimo ženklas 2"/>
          <p:cNvSpPr>
            <a:spLocks noGrp="1"/>
          </p:cNvSpPr>
          <p:nvPr>
            <p:ph idx="1"/>
          </p:nvPr>
        </p:nvSpPr>
        <p:spPr>
          <a:xfrm>
            <a:off x="1143000" y="1749287"/>
            <a:ext cx="9872871" cy="4346713"/>
          </a:xfrm>
        </p:spPr>
        <p:txBody>
          <a:bodyPr/>
          <a:lstStyle/>
          <a:p>
            <a:pPr marL="45720" indent="0" algn="just">
              <a:lnSpc>
                <a:spcPct val="100000"/>
              </a:lnSpc>
              <a:buNone/>
            </a:pPr>
            <a:r>
              <a:rPr lang="lt-LT" sz="2000" dirty="0">
                <a:latin typeface="Times New Roman" panose="02020603050405020304" pitchFamily="18" charset="0"/>
                <a:cs typeface="Times New Roman" panose="02020603050405020304" pitchFamily="18" charset="0"/>
              </a:rPr>
              <a:t>Teleskopas tai, prietaisas dangaus kūnų ir reiškinių stebėjimui pasirinktoje spektro dalyje. Teleskopo paskirtis – surinkti kuo daugiau dangaus šviesulių šviesos, o jeigu stebima vizualiai padidinti kampą, kuriuo matomas stebimas objektas. Teleskopas turi optinį glaudžiamąjį objektyvo lęšį arba įgaubtąjį veidrodį, kuris surenka spindulius ir sukuria objekto atvaizdą židinio plokštumoje. Gautą atvaizdą galima stebėti vizualiai pro okuliarą. Pirmasis astronomijai teleskopą 1610 m. panaudojo italų astronomas </a:t>
            </a:r>
            <a:r>
              <a:rPr lang="lt-LT" sz="2000" dirty="0" err="1">
                <a:latin typeface="Times New Roman" panose="02020603050405020304" pitchFamily="18" charset="0"/>
                <a:cs typeface="Times New Roman" panose="02020603050405020304" pitchFamily="18" charset="0"/>
              </a:rPr>
              <a:t>Galilėjas</a:t>
            </a:r>
            <a:r>
              <a:rPr lang="lt-LT" sz="2000" dirty="0">
                <a:latin typeface="Times New Roman" panose="02020603050405020304" pitchFamily="18" charset="0"/>
                <a:cs typeface="Times New Roman" panose="02020603050405020304" pitchFamily="18" charset="0"/>
              </a:rPr>
              <a:t> Galilėjus. Teleskopai naudojami astronomijoje.</a:t>
            </a:r>
            <a:endParaRPr lang="en-US" sz="2000" dirty="0">
              <a:latin typeface="Times New Roman" panose="02020603050405020304" pitchFamily="18" charset="0"/>
              <a:cs typeface="Times New Roman" panose="02020603050405020304" pitchFamily="18" charset="0"/>
            </a:endParaRPr>
          </a:p>
          <a:p>
            <a:pPr marL="45720" indent="0">
              <a:buNone/>
            </a:pPr>
            <a:endParaRPr lang="en-US" dirty="0"/>
          </a:p>
        </p:txBody>
      </p:sp>
      <p:pic>
        <p:nvPicPr>
          <p:cNvPr id="4" name="Paveikslėlis 3"/>
          <p:cNvPicPr>
            <a:picLocks noChangeAspect="1"/>
          </p:cNvPicPr>
          <p:nvPr/>
        </p:nvPicPr>
        <p:blipFill>
          <a:blip r:embed="rId3"/>
          <a:stretch>
            <a:fillRect/>
          </a:stretch>
        </p:blipFill>
        <p:spPr>
          <a:xfrm>
            <a:off x="2417165" y="4218380"/>
            <a:ext cx="4215842" cy="1987958"/>
          </a:xfrm>
          <a:prstGeom prst="rect">
            <a:avLst/>
          </a:prstGeom>
        </p:spPr>
      </p:pic>
      <p:pic>
        <p:nvPicPr>
          <p:cNvPr id="5" name="Paveikslėlis 4"/>
          <p:cNvPicPr>
            <a:picLocks noChangeAspect="1"/>
          </p:cNvPicPr>
          <p:nvPr/>
        </p:nvPicPr>
        <p:blipFill>
          <a:blip r:embed="rId4"/>
          <a:stretch>
            <a:fillRect/>
          </a:stretch>
        </p:blipFill>
        <p:spPr>
          <a:xfrm>
            <a:off x="7757265" y="3922643"/>
            <a:ext cx="2579432" cy="2579432"/>
          </a:xfrm>
          <a:prstGeom prst="rect">
            <a:avLst/>
          </a:prstGeom>
        </p:spPr>
      </p:pic>
    </p:spTree>
    <p:extLst>
      <p:ext uri="{BB962C8B-B14F-4D97-AF65-F5344CB8AC3E}">
        <p14:creationId xmlns:p14="http://schemas.microsoft.com/office/powerpoint/2010/main" val="3343385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Lupa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3000" y="1965960"/>
            <a:ext cx="9872871" cy="4130040"/>
          </a:xfrm>
        </p:spPr>
        <p:txBody>
          <a:bodyPr/>
          <a:lstStyle/>
          <a:p>
            <a:pPr marL="45720" indent="0" algn="just">
              <a:buNone/>
            </a:pPr>
            <a:r>
              <a:rPr lang="lt-LT" sz="2000" dirty="0">
                <a:latin typeface="Times New Roman" panose="02020603050405020304" pitchFamily="18" charset="0"/>
                <a:cs typeface="Times New Roman" panose="02020603050405020304" pitchFamily="18" charset="0"/>
              </a:rPr>
              <a:t>Lupa – tai didinamasis stiklas. Ji naudojama smulkiems daiktams įžiūrėti. Daiktas dedamas tarp lęšio ir jo pagrindinio židinio. Matomas neapverstas, padidintas daiktas. Lupos didina nuo 2,5 iki 25 kartų. Naudojamos kriminalistikoje, seniems žmonėms įžiūrėti daiktus.</a:t>
            </a:r>
          </a:p>
          <a:p>
            <a:pPr marL="45720" indent="0">
              <a:buNone/>
            </a:pPr>
            <a:endParaRPr lang="en-US" dirty="0"/>
          </a:p>
        </p:txBody>
      </p:sp>
      <p:pic>
        <p:nvPicPr>
          <p:cNvPr id="4" name="Paveikslėlis 3"/>
          <p:cNvPicPr>
            <a:picLocks noChangeAspect="1"/>
          </p:cNvPicPr>
          <p:nvPr/>
        </p:nvPicPr>
        <p:blipFill>
          <a:blip r:embed="rId2"/>
          <a:stretch>
            <a:fillRect/>
          </a:stretch>
        </p:blipFill>
        <p:spPr>
          <a:xfrm>
            <a:off x="1600511" y="3478531"/>
            <a:ext cx="4495489" cy="1930455"/>
          </a:xfrm>
          <a:prstGeom prst="rect">
            <a:avLst/>
          </a:prstGeom>
        </p:spPr>
      </p:pic>
      <p:pic>
        <p:nvPicPr>
          <p:cNvPr id="5" name="Paveikslėlis 4"/>
          <p:cNvPicPr>
            <a:picLocks noChangeAspect="1"/>
          </p:cNvPicPr>
          <p:nvPr/>
        </p:nvPicPr>
        <p:blipFill>
          <a:blip r:embed="rId3"/>
          <a:stretch>
            <a:fillRect/>
          </a:stretch>
        </p:blipFill>
        <p:spPr>
          <a:xfrm>
            <a:off x="7525875" y="3322320"/>
            <a:ext cx="2592160" cy="2228464"/>
          </a:xfrm>
          <a:prstGeom prst="rect">
            <a:avLst/>
          </a:prstGeom>
        </p:spPr>
      </p:pic>
    </p:spTree>
    <p:extLst>
      <p:ext uri="{BB962C8B-B14F-4D97-AF65-F5344CB8AC3E}">
        <p14:creationId xmlns:p14="http://schemas.microsoft.com/office/powerpoint/2010/main" val="255338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Akiniai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76129" y="1847786"/>
            <a:ext cx="9872871" cy="4038600"/>
          </a:xfrm>
        </p:spPr>
        <p:txBody>
          <a:bodyPr/>
          <a:lstStyle/>
          <a:p>
            <a:pPr marL="0" indent="0" algn="just">
              <a:lnSpc>
                <a:spcPct val="100000"/>
              </a:lnSpc>
              <a:buNone/>
            </a:pPr>
            <a:r>
              <a:rPr lang="lt-LT" sz="2000" dirty="0">
                <a:latin typeface="Times New Roman" panose="02020603050405020304" pitchFamily="18" charset="0"/>
                <a:cs typeface="Times New Roman" panose="02020603050405020304" pitchFamily="18" charset="0"/>
              </a:rPr>
              <a:t>Akiniai – tai optinis įrenginys, skirtas regėjimui koreguoti arba akims apsaugoti. Jų veikimas pagrįstas šviesos lūžimu ir fokusavimu. Pagrindinės regėjimo problemos ir akiniai:</a:t>
            </a:r>
          </a:p>
          <a:p>
            <a:pPr marL="0" indent="0" algn="just">
              <a:lnSpc>
                <a:spcPct val="100000"/>
              </a:lnSpc>
              <a:buNone/>
            </a:pPr>
            <a:r>
              <a:rPr lang="lt-LT" sz="2000" dirty="0">
                <a:latin typeface="Times New Roman" panose="02020603050405020304" pitchFamily="18" charset="0"/>
                <a:cs typeface="Times New Roman" panose="02020603050405020304" pitchFamily="18" charset="0"/>
              </a:rPr>
              <a:t>Trumparegystė (miopija) – žmogus gerai mato arti, bet blogai toli. Naudojami įgaubti (minusiniai) lęšiai. </a:t>
            </a:r>
          </a:p>
          <a:p>
            <a:pPr marL="0" indent="0" algn="just">
              <a:lnSpc>
                <a:spcPct val="100000"/>
              </a:lnSpc>
              <a:buNone/>
            </a:pPr>
            <a:r>
              <a:rPr lang="lt-LT" sz="2000" dirty="0">
                <a:latin typeface="Times New Roman" panose="02020603050405020304" pitchFamily="18" charset="0"/>
                <a:cs typeface="Times New Roman" panose="02020603050405020304" pitchFamily="18" charset="0"/>
              </a:rPr>
              <a:t>Toliaregystė (</a:t>
            </a:r>
            <a:r>
              <a:rPr lang="lt-LT" sz="2000" dirty="0" err="1">
                <a:latin typeface="Times New Roman" panose="02020603050405020304" pitchFamily="18" charset="0"/>
                <a:cs typeface="Times New Roman" panose="02020603050405020304" pitchFamily="18" charset="0"/>
              </a:rPr>
              <a:t>hiperopija</a:t>
            </a:r>
            <a:r>
              <a:rPr lang="lt-LT" sz="2000" dirty="0">
                <a:latin typeface="Times New Roman" panose="02020603050405020304" pitchFamily="18" charset="0"/>
                <a:cs typeface="Times New Roman" panose="02020603050405020304" pitchFamily="18" charset="0"/>
              </a:rPr>
              <a:t>) – geriau mato toli nei arti. Naudojami išgaubti (pliusiniai) lęšiai. </a:t>
            </a:r>
          </a:p>
          <a:p>
            <a:pPr marL="0" indent="0">
              <a:buNone/>
            </a:pPr>
            <a:endParaRPr lang="lt-LT" dirty="0"/>
          </a:p>
          <a:p>
            <a:pPr marL="45720" indent="0">
              <a:buNone/>
            </a:pPr>
            <a:endParaRPr lang="en-US" dirty="0"/>
          </a:p>
        </p:txBody>
      </p:sp>
      <p:pic>
        <p:nvPicPr>
          <p:cNvPr id="4" name="Paveikslėlis 3"/>
          <p:cNvPicPr>
            <a:picLocks noChangeAspect="1"/>
          </p:cNvPicPr>
          <p:nvPr/>
        </p:nvPicPr>
        <p:blipFill>
          <a:blip r:embed="rId2"/>
          <a:stretch>
            <a:fillRect/>
          </a:stretch>
        </p:blipFill>
        <p:spPr>
          <a:xfrm>
            <a:off x="2375269" y="4152704"/>
            <a:ext cx="2803017" cy="2046779"/>
          </a:xfrm>
          <a:prstGeom prst="rect">
            <a:avLst/>
          </a:prstGeom>
        </p:spPr>
      </p:pic>
      <p:pic>
        <p:nvPicPr>
          <p:cNvPr id="5" name="Paveikslėlis 4"/>
          <p:cNvPicPr>
            <a:picLocks noChangeAspect="1"/>
          </p:cNvPicPr>
          <p:nvPr/>
        </p:nvPicPr>
        <p:blipFill>
          <a:blip r:embed="rId3"/>
          <a:srcRect t="2551" r="5057"/>
          <a:stretch>
            <a:fillRect/>
          </a:stretch>
        </p:blipFill>
        <p:spPr>
          <a:xfrm>
            <a:off x="6721262" y="4053312"/>
            <a:ext cx="2661277" cy="2359877"/>
          </a:xfrm>
          <a:prstGeom prst="rect">
            <a:avLst/>
          </a:prstGeom>
        </p:spPr>
      </p:pic>
    </p:spTree>
    <p:extLst>
      <p:ext uri="{BB962C8B-B14F-4D97-AF65-F5344CB8AC3E}">
        <p14:creationId xmlns:p14="http://schemas.microsoft.com/office/powerpoint/2010/main" val="2547642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Žiūronai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3000" y="1828800"/>
            <a:ext cx="9872871" cy="4267200"/>
          </a:xfrm>
        </p:spPr>
        <p:txBody>
          <a:bodyPr/>
          <a:lstStyle/>
          <a:p>
            <a:pPr marL="45720" indent="0" algn="just">
              <a:lnSpc>
                <a:spcPct val="100000"/>
              </a:lnSpc>
              <a:buNone/>
            </a:pPr>
            <a:r>
              <a:rPr lang="lt-LT" sz="2000" dirty="0">
                <a:latin typeface="Times New Roman" panose="02020603050405020304" pitchFamily="18" charset="0"/>
                <a:cs typeface="Times New Roman" panose="02020603050405020304" pitchFamily="18" charset="0"/>
              </a:rPr>
              <a:t>Žiūronai tai, optinis prietaisas, skirtas tolimų kūnų ar reiškinių stebėjimui. Žiūronai, kaip mėgėjiška stebėjimo technika, naudojami astronomijoje stebėti kosminius kūnus. Abu žiūronų arba binoklio teleskopai turi po dvi prizmes. Jos atspindi objekto skleidžiamus šviesos spindulius, sukurdamos neapverstą tiesų vaizdą. Dėl to žiūronai yra nedideli, jais paprasta naudotis. Žiūronus sudaro objektyvas, okuliaras ir prizmės. </a:t>
            </a:r>
            <a:endParaRPr lang="en-US" sz="2000" dirty="0">
              <a:latin typeface="Times New Roman" panose="02020603050405020304" pitchFamily="18" charset="0"/>
              <a:cs typeface="Times New Roman" panose="02020603050405020304" pitchFamily="18" charset="0"/>
            </a:endParaRPr>
          </a:p>
          <a:p>
            <a:pPr marL="45720" indent="0" algn="just">
              <a:buNone/>
            </a:pPr>
            <a:endParaRPr lang="en-US" dirty="0"/>
          </a:p>
        </p:txBody>
      </p:sp>
      <p:pic>
        <p:nvPicPr>
          <p:cNvPr id="4" name="Paveikslėlis 3"/>
          <p:cNvPicPr>
            <a:picLocks noChangeAspect="1"/>
          </p:cNvPicPr>
          <p:nvPr/>
        </p:nvPicPr>
        <p:blipFill>
          <a:blip r:embed="rId2"/>
          <a:stretch>
            <a:fillRect/>
          </a:stretch>
        </p:blipFill>
        <p:spPr>
          <a:xfrm>
            <a:off x="4683149" y="3621496"/>
            <a:ext cx="2792571" cy="2916686"/>
          </a:xfrm>
          <a:prstGeom prst="rect">
            <a:avLst/>
          </a:prstGeom>
        </p:spPr>
      </p:pic>
    </p:spTree>
    <p:extLst>
      <p:ext uri="{BB962C8B-B14F-4D97-AF65-F5344CB8AC3E}">
        <p14:creationId xmlns:p14="http://schemas.microsoft.com/office/powerpoint/2010/main" val="2923101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Projektorius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normAutofit/>
          </a:bodyPr>
          <a:lstStyle/>
          <a:p>
            <a:pPr marL="45720" indent="0" algn="just">
              <a:lnSpc>
                <a:spcPct val="100000"/>
              </a:lnSpc>
              <a:buNone/>
            </a:pPr>
            <a:r>
              <a:rPr lang="lt-LT" sz="2000" dirty="0">
                <a:latin typeface="Times New Roman" panose="02020603050405020304" pitchFamily="18" charset="0"/>
                <a:cs typeface="Times New Roman" panose="02020603050405020304" pitchFamily="18" charset="0"/>
              </a:rPr>
              <a:t>Projektorius tai, optinis prietaisas, skirtas projektuoti atvaizdui ant nutolusio paviršiaus, t. y. rodyti vaizdui ant atskiro, didelio ekrano. Įprastas projekcinis aparatas sukuria atvaizdą, šviesos srautui praeinant per lęšių sistemą. Toliau šviesa patenka į dar vieną lęšį- objektyvą ir perėjusi jį, veidrodžiu nukreipiama į ekraną. Naujesni aparatai gali projektuoti vaizdą  tiesiogiai, lazerio pagalba. Šį prietaisą patogu naudoti biuruose, mokymo įstaigose ar namuose. </a:t>
            </a:r>
          </a:p>
          <a:p>
            <a:pPr marL="45720" indent="0" algn="just">
              <a:buNone/>
            </a:pPr>
            <a:endParaRPr lang="en-US" sz="2000" dirty="0">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stretch>
            <a:fillRect/>
          </a:stretch>
        </p:blipFill>
        <p:spPr>
          <a:xfrm>
            <a:off x="4397697" y="3861237"/>
            <a:ext cx="3396606" cy="2562754"/>
          </a:xfrm>
          <a:prstGeom prst="rect">
            <a:avLst/>
          </a:prstGeom>
        </p:spPr>
      </p:pic>
    </p:spTree>
    <p:extLst>
      <p:ext uri="{BB962C8B-B14F-4D97-AF65-F5344CB8AC3E}">
        <p14:creationId xmlns:p14="http://schemas.microsoft.com/office/powerpoint/2010/main" val="2029413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dirty="0">
                <a:latin typeface="Times New Roman" panose="02020603050405020304" pitchFamily="18" charset="0"/>
                <a:cs typeface="Times New Roman" panose="02020603050405020304" pitchFamily="18" charset="0"/>
              </a:rPr>
              <a:t>Tiriamasis darbas ,,Lęšio laužiamosios gebos nustatymas</a:t>
            </a:r>
            <a:r>
              <a:rPr lang="lt-LT"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normAutofit/>
          </a:bodyPr>
          <a:lstStyle/>
          <a:p>
            <a:pPr marL="45720" indent="0" fontAlgn="base">
              <a:buNone/>
            </a:pPr>
            <a:r>
              <a:rPr lang="lt-LT" sz="2000" b="1" dirty="0">
                <a:latin typeface="Times New Roman" panose="02020603050405020304" pitchFamily="18" charset="0"/>
                <a:cs typeface="Times New Roman" panose="02020603050405020304" pitchFamily="18" charset="0"/>
              </a:rPr>
              <a:t>Darbo tikslas</a:t>
            </a:r>
            <a:r>
              <a:rPr lang="lt-LT" sz="2000" dirty="0">
                <a:latin typeface="Times New Roman" panose="02020603050405020304" pitchFamily="18" charset="0"/>
                <a:cs typeface="Times New Roman" panose="02020603050405020304" pitchFamily="18" charset="0"/>
              </a:rPr>
              <a:t>: ištirti nuo ko ir kaip priklauso lęšio židinio nuotolis  ir laužiamoji geba.</a:t>
            </a:r>
          </a:p>
          <a:p>
            <a:pPr marL="45720" indent="0" fontAlgn="base">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skirtingo storio</a:t>
            </a:r>
            <a:r>
              <a:rPr lang="lt-LT" sz="2000" b="1"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glaudžiamieji lęšiai, žvakė, liniuotė, ekranas.</a:t>
            </a:r>
          </a:p>
          <a:p>
            <a:pPr marL="45720" indent="0">
              <a:buNone/>
            </a:pPr>
            <a:endParaRPr lang="en-US" sz="2000" dirty="0"/>
          </a:p>
        </p:txBody>
      </p:sp>
      <p:pic>
        <p:nvPicPr>
          <p:cNvPr id="4" name="Paveikslėlis 3"/>
          <p:cNvPicPr>
            <a:picLocks noChangeAspect="1"/>
          </p:cNvPicPr>
          <p:nvPr/>
        </p:nvPicPr>
        <p:blipFill>
          <a:blip r:embed="rId2"/>
          <a:stretch>
            <a:fillRect/>
          </a:stretch>
        </p:blipFill>
        <p:spPr>
          <a:xfrm>
            <a:off x="1210756" y="3243577"/>
            <a:ext cx="2080110" cy="2779536"/>
          </a:xfrm>
          <a:prstGeom prst="rect">
            <a:avLst/>
          </a:prstGeom>
        </p:spPr>
      </p:pic>
      <p:pic>
        <p:nvPicPr>
          <p:cNvPr id="5" name="Paveikslėlis 4"/>
          <p:cNvPicPr>
            <a:picLocks noChangeAspect="1"/>
          </p:cNvPicPr>
          <p:nvPr/>
        </p:nvPicPr>
        <p:blipFill>
          <a:blip r:embed="rId3"/>
          <a:stretch>
            <a:fillRect/>
          </a:stretch>
        </p:blipFill>
        <p:spPr>
          <a:xfrm>
            <a:off x="4223690" y="3243577"/>
            <a:ext cx="2634200" cy="2779536"/>
          </a:xfrm>
          <a:prstGeom prst="rect">
            <a:avLst/>
          </a:prstGeom>
        </p:spPr>
      </p:pic>
      <p:pic>
        <p:nvPicPr>
          <p:cNvPr id="7" name="Picture 6">
            <a:extLst>
              <a:ext uri="{FF2B5EF4-FFF2-40B4-BE49-F238E27FC236}">
                <a16:creationId xmlns:a16="http://schemas.microsoft.com/office/drawing/2014/main" id="{7D30F36F-1060-E59C-63AB-0B4BB56B57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0714" y="3243577"/>
            <a:ext cx="3706049" cy="2779536"/>
          </a:xfrm>
          <a:prstGeom prst="rect">
            <a:avLst/>
          </a:prstGeom>
        </p:spPr>
      </p:pic>
    </p:spTree>
    <p:extLst>
      <p:ext uri="{BB962C8B-B14F-4D97-AF65-F5344CB8AC3E}">
        <p14:creationId xmlns:p14="http://schemas.microsoft.com/office/powerpoint/2010/main" val="3543165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Darbo eiga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143000" y="1789043"/>
            <a:ext cx="9872871" cy="4306957"/>
          </a:xfrm>
        </p:spPr>
        <p:txBody>
          <a:bodyPr/>
          <a:lstStyle/>
          <a:p>
            <a:pPr marL="357188" lvl="0" indent="-357188" fontAlgn="base">
              <a:lnSpc>
                <a:spcPct val="100000"/>
              </a:lnSpc>
              <a:buSzPct val="100000"/>
              <a:buFont typeface="+mj-lt"/>
              <a:buAutoNum type="arabicPeriod"/>
            </a:pPr>
            <a:r>
              <a:rPr lang="lt-LT" sz="2000" dirty="0">
                <a:latin typeface="Times New Roman" panose="02020603050405020304" pitchFamily="18" charset="0"/>
                <a:cs typeface="Times New Roman" panose="02020603050405020304" pitchFamily="18" charset="0"/>
              </a:rPr>
              <a:t>Vienoje tiesėje išdėsčiau žvakę, lęšį ir ekraną.</a:t>
            </a:r>
          </a:p>
          <a:p>
            <a:pPr marL="342900" lvl="0" indent="-342900" fontAlgn="base">
              <a:lnSpc>
                <a:spcPct val="100000"/>
              </a:lnSpc>
              <a:buSzPct val="100000"/>
              <a:buFont typeface="+mj-lt"/>
              <a:buAutoNum type="arabicPeriod"/>
            </a:pPr>
            <a:r>
              <a:rPr lang="lt-LT" sz="2000" dirty="0">
                <a:latin typeface="Times New Roman" panose="02020603050405020304" pitchFamily="18" charset="0"/>
                <a:cs typeface="Times New Roman" panose="02020603050405020304" pitchFamily="18" charset="0"/>
              </a:rPr>
              <a:t>Slankiojau lęšį tarp žvakės ir ekrano tol, kol pamačiau ryškų žvakės atvaizdą.</a:t>
            </a:r>
          </a:p>
          <a:p>
            <a:pPr marL="342900" lvl="0" indent="-342900" fontAlgn="base">
              <a:lnSpc>
                <a:spcPct val="100000"/>
              </a:lnSpc>
              <a:buSzPct val="100000"/>
              <a:buFont typeface="+mj-lt"/>
              <a:buAutoNum type="arabicPeriod"/>
            </a:pPr>
            <a:r>
              <a:rPr lang="lt-LT" sz="2000" dirty="0">
                <a:latin typeface="Times New Roman" panose="02020603050405020304" pitchFamily="18" charset="0"/>
                <a:cs typeface="Times New Roman" panose="02020603050405020304" pitchFamily="18" charset="0"/>
              </a:rPr>
              <a:t>Išmatavau atstumą nuo lemputės iki lęšio d ir atstumą nuo lęšio iki atvaizdo f.</a:t>
            </a:r>
          </a:p>
          <a:p>
            <a:pPr marL="342900" lvl="0" indent="-342900" fontAlgn="base">
              <a:lnSpc>
                <a:spcPct val="100000"/>
              </a:lnSpc>
              <a:buSzPct val="100000"/>
              <a:buFont typeface="+mj-lt"/>
              <a:buAutoNum type="arabicPeriod"/>
            </a:pPr>
            <a:r>
              <a:rPr lang="lt-LT" sz="2000" dirty="0">
                <a:latin typeface="Times New Roman" panose="02020603050405020304" pitchFamily="18" charset="0"/>
                <a:cs typeface="Times New Roman" panose="02020603050405020304" pitchFamily="18" charset="0"/>
              </a:rPr>
              <a:t>Pagal formulę 1/F</a:t>
            </a:r>
            <a:r>
              <a:rPr lang="en-US" sz="2000" dirty="0">
                <a:latin typeface="Times New Roman" panose="02020603050405020304" pitchFamily="18" charset="0"/>
                <a:cs typeface="Times New Roman" panose="02020603050405020304" pitchFamily="18" charset="0"/>
              </a:rPr>
              <a:t>=</a:t>
            </a:r>
            <a:r>
              <a:rPr lang="lt-LT" sz="2000" dirty="0">
                <a:latin typeface="Times New Roman" panose="02020603050405020304" pitchFamily="18" charset="0"/>
                <a:cs typeface="Times New Roman" panose="02020603050405020304" pitchFamily="18" charset="0"/>
              </a:rPr>
              <a:t> 1/d+ 1/f , apskaičiavau židinio nuotolį.</a:t>
            </a:r>
          </a:p>
          <a:p>
            <a:pPr marL="342900" lvl="0" indent="-342900" fontAlgn="base">
              <a:lnSpc>
                <a:spcPct val="100000"/>
              </a:lnSpc>
              <a:buSzPct val="100000"/>
              <a:buFont typeface="+mj-lt"/>
              <a:buAutoNum type="arabicPeriod"/>
            </a:pPr>
            <a:r>
              <a:rPr lang="lt-LT" sz="2000" dirty="0">
                <a:latin typeface="Times New Roman" panose="02020603050405020304" pitchFamily="18" charset="0"/>
                <a:cs typeface="Times New Roman" panose="02020603050405020304" pitchFamily="18" charset="0"/>
              </a:rPr>
              <a:t>Pagal formulę D</a:t>
            </a:r>
            <a:r>
              <a:rPr lang="en-US" sz="2000" dirty="0">
                <a:latin typeface="Times New Roman" panose="02020603050405020304" pitchFamily="18" charset="0"/>
                <a:cs typeface="Times New Roman" panose="02020603050405020304" pitchFamily="18" charset="0"/>
              </a:rPr>
              <a:t> = </a:t>
            </a:r>
            <a:r>
              <a:rPr lang="lt-LT" sz="2000" dirty="0">
                <a:latin typeface="Times New Roman" panose="02020603050405020304" pitchFamily="18" charset="0"/>
                <a:cs typeface="Times New Roman" panose="02020603050405020304" pitchFamily="18" charset="0"/>
              </a:rPr>
              <a:t>1/F, apskaičiavau laužiamąją gebą.</a:t>
            </a:r>
          </a:p>
          <a:p>
            <a:pPr marL="342900" lvl="0" indent="-342900" fontAlgn="base">
              <a:lnSpc>
                <a:spcPct val="100000"/>
              </a:lnSpc>
              <a:buSzPct val="100000"/>
              <a:buFont typeface="+mj-lt"/>
              <a:buAutoNum type="arabicPeriod"/>
            </a:pPr>
            <a:r>
              <a:rPr lang="lt-LT" sz="2000" dirty="0">
                <a:latin typeface="Times New Roman" panose="02020603050405020304" pitchFamily="18" charset="0"/>
                <a:cs typeface="Times New Roman" panose="02020603050405020304" pitchFamily="18" charset="0"/>
              </a:rPr>
              <a:t>Vieną lęšį pakeičiau kitais ir tokiu pačiu būdu apskaičiavau kiekvieno lęšio židinio nuotolį ir laužiamąją gebą.</a:t>
            </a:r>
          </a:p>
          <a:p>
            <a:pPr marL="45720" indent="0" fontAlgn="base">
              <a:lnSpc>
                <a:spcPct val="100000"/>
              </a:lnSpc>
              <a:buNone/>
            </a:pPr>
            <a:r>
              <a:rPr lang="lt-LT" sz="2000" dirty="0">
                <a:latin typeface="Times New Roman" panose="02020603050405020304" pitchFamily="18" charset="0"/>
                <a:cs typeface="Times New Roman" panose="02020603050405020304" pitchFamily="18" charset="0"/>
              </a:rPr>
              <a:t> </a:t>
            </a:r>
          </a:p>
          <a:p>
            <a:pPr marL="45720" indent="0">
              <a:buNone/>
            </a:pPr>
            <a:endParaRPr lang="en-US" dirty="0"/>
          </a:p>
        </p:txBody>
      </p:sp>
    </p:spTree>
    <p:extLst>
      <p:ext uri="{BB962C8B-B14F-4D97-AF65-F5344CB8AC3E}">
        <p14:creationId xmlns:p14="http://schemas.microsoft.com/office/powerpoint/2010/main" val="2619059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3">
            <a:extLst>
              <a:ext uri="{FF2B5EF4-FFF2-40B4-BE49-F238E27FC236}">
                <a16:creationId xmlns:a16="http://schemas.microsoft.com/office/drawing/2014/main" id="{7A963E3F-DB32-F5A7-3A37-72DCCC7444AA}"/>
              </a:ext>
            </a:extLst>
          </p:cNvPr>
          <p:cNvPicPr>
            <a:picLocks noChangeAspect="1"/>
          </p:cNvPicPr>
          <p:nvPr/>
        </p:nvPicPr>
        <p:blipFill>
          <a:blip r:embed="rId2"/>
          <a:stretch>
            <a:fillRect/>
          </a:stretch>
        </p:blipFill>
        <p:spPr>
          <a:xfrm>
            <a:off x="550879" y="1952362"/>
            <a:ext cx="3290732" cy="2475506"/>
          </a:xfrm>
          <a:prstGeom prst="rect">
            <a:avLst/>
          </a:prstGeom>
        </p:spPr>
      </p:pic>
      <p:pic>
        <p:nvPicPr>
          <p:cNvPr id="3" name="Paveikslėlis 4">
            <a:extLst>
              <a:ext uri="{FF2B5EF4-FFF2-40B4-BE49-F238E27FC236}">
                <a16:creationId xmlns:a16="http://schemas.microsoft.com/office/drawing/2014/main" id="{65EE1EF4-4829-9CB2-3DF2-9D1113030131}"/>
              </a:ext>
            </a:extLst>
          </p:cNvPr>
          <p:cNvPicPr>
            <a:picLocks noChangeAspect="1"/>
          </p:cNvPicPr>
          <p:nvPr/>
        </p:nvPicPr>
        <p:blipFill>
          <a:blip r:embed="rId3"/>
          <a:stretch>
            <a:fillRect/>
          </a:stretch>
        </p:blipFill>
        <p:spPr>
          <a:xfrm>
            <a:off x="4450634" y="1952362"/>
            <a:ext cx="3290732" cy="2470551"/>
          </a:xfrm>
          <a:prstGeom prst="rect">
            <a:avLst/>
          </a:prstGeom>
        </p:spPr>
      </p:pic>
      <p:pic>
        <p:nvPicPr>
          <p:cNvPr id="4" name="Paveikslėlis 5">
            <a:extLst>
              <a:ext uri="{FF2B5EF4-FFF2-40B4-BE49-F238E27FC236}">
                <a16:creationId xmlns:a16="http://schemas.microsoft.com/office/drawing/2014/main" id="{1A1F182B-76FD-BD4E-1E73-111B1FAC0A74}"/>
              </a:ext>
            </a:extLst>
          </p:cNvPr>
          <p:cNvPicPr>
            <a:picLocks noChangeAspect="1"/>
          </p:cNvPicPr>
          <p:nvPr/>
        </p:nvPicPr>
        <p:blipFill>
          <a:blip r:embed="rId4"/>
          <a:stretch>
            <a:fillRect/>
          </a:stretch>
        </p:blipFill>
        <p:spPr>
          <a:xfrm>
            <a:off x="8337118" y="1952362"/>
            <a:ext cx="3304003" cy="2475506"/>
          </a:xfrm>
          <a:prstGeom prst="rect">
            <a:avLst/>
          </a:prstGeom>
        </p:spPr>
      </p:pic>
    </p:spTree>
    <p:extLst>
      <p:ext uri="{BB962C8B-B14F-4D97-AF65-F5344CB8AC3E}">
        <p14:creationId xmlns:p14="http://schemas.microsoft.com/office/powerpoint/2010/main" val="1062155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82FCC-CCF8-CE79-B1B7-460EBFE30C01}"/>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Darbo rezultatai</a:t>
            </a:r>
          </a:p>
        </p:txBody>
      </p:sp>
      <p:sp>
        <p:nvSpPr>
          <p:cNvPr id="3" name="Content Placeholder 2">
            <a:extLst>
              <a:ext uri="{FF2B5EF4-FFF2-40B4-BE49-F238E27FC236}">
                <a16:creationId xmlns:a16="http://schemas.microsoft.com/office/drawing/2014/main" id="{6BFDFE88-6FC4-3B1E-4A1D-19DE784FE35E}"/>
              </a:ext>
            </a:extLst>
          </p:cNvPr>
          <p:cNvSpPr>
            <a:spLocks noGrp="1"/>
          </p:cNvSpPr>
          <p:nvPr>
            <p:ph idx="1"/>
          </p:nvPr>
        </p:nvSpPr>
        <p:spPr>
          <a:xfrm>
            <a:off x="1159564" y="1965960"/>
            <a:ext cx="9872871" cy="4038600"/>
          </a:xfrm>
        </p:spPr>
        <p:txBody>
          <a:bodyPr/>
          <a:lstStyle/>
          <a:p>
            <a:pPr marL="45720" indent="0">
              <a:buNone/>
            </a:pPr>
            <a:endParaRPr lang="lt-LT" dirty="0"/>
          </a:p>
          <a:p>
            <a:pPr marL="45720" indent="0">
              <a:buNone/>
            </a:pPr>
            <a:endParaRPr lang="lt-LT" dirty="0"/>
          </a:p>
          <a:p>
            <a:pPr marL="45720" indent="0">
              <a:buNone/>
            </a:pPr>
            <a:endParaRPr lang="lt-LT" dirty="0"/>
          </a:p>
          <a:p>
            <a:endParaRPr lang="lt-LT" dirty="0"/>
          </a:p>
        </p:txBody>
      </p:sp>
      <p:graphicFrame>
        <p:nvGraphicFramePr>
          <p:cNvPr id="4" name="Table 3">
            <a:extLst>
              <a:ext uri="{FF2B5EF4-FFF2-40B4-BE49-F238E27FC236}">
                <a16:creationId xmlns:a16="http://schemas.microsoft.com/office/drawing/2014/main" id="{CEDCCC2E-D0FD-8067-9722-E2810F61E756}"/>
              </a:ext>
            </a:extLst>
          </p:cNvPr>
          <p:cNvGraphicFramePr>
            <a:graphicFrameLocks noGrp="1"/>
          </p:cNvGraphicFramePr>
          <p:nvPr>
            <p:extLst>
              <p:ext uri="{D42A27DB-BD31-4B8C-83A1-F6EECF244321}">
                <p14:modId xmlns:p14="http://schemas.microsoft.com/office/powerpoint/2010/main" val="3569383239"/>
              </p:ext>
            </p:extLst>
          </p:nvPr>
        </p:nvGraphicFramePr>
        <p:xfrm>
          <a:off x="2300140" y="2384980"/>
          <a:ext cx="7758264" cy="2922309"/>
        </p:xfrm>
        <a:graphic>
          <a:graphicData uri="http://schemas.openxmlformats.org/drawingml/2006/table">
            <a:tbl>
              <a:tblPr firstRow="1" bandRow="1">
                <a:tableStyleId>{5C22544A-7EE6-4342-B048-85BDC9FD1C3A}</a:tableStyleId>
              </a:tblPr>
              <a:tblGrid>
                <a:gridCol w="641023">
                  <a:extLst>
                    <a:ext uri="{9D8B030D-6E8A-4147-A177-3AD203B41FA5}">
                      <a16:colId xmlns:a16="http://schemas.microsoft.com/office/drawing/2014/main" val="1358145167"/>
                    </a:ext>
                  </a:extLst>
                </a:gridCol>
                <a:gridCol w="1819373">
                  <a:extLst>
                    <a:ext uri="{9D8B030D-6E8A-4147-A177-3AD203B41FA5}">
                      <a16:colId xmlns:a16="http://schemas.microsoft.com/office/drawing/2014/main" val="3368230401"/>
                    </a:ext>
                  </a:extLst>
                </a:gridCol>
                <a:gridCol w="2171938">
                  <a:extLst>
                    <a:ext uri="{9D8B030D-6E8A-4147-A177-3AD203B41FA5}">
                      <a16:colId xmlns:a16="http://schemas.microsoft.com/office/drawing/2014/main" val="1368457248"/>
                    </a:ext>
                  </a:extLst>
                </a:gridCol>
                <a:gridCol w="1562965">
                  <a:extLst>
                    <a:ext uri="{9D8B030D-6E8A-4147-A177-3AD203B41FA5}">
                      <a16:colId xmlns:a16="http://schemas.microsoft.com/office/drawing/2014/main" val="3501185130"/>
                    </a:ext>
                  </a:extLst>
                </a:gridCol>
                <a:gridCol w="1562965">
                  <a:extLst>
                    <a:ext uri="{9D8B030D-6E8A-4147-A177-3AD203B41FA5}">
                      <a16:colId xmlns:a16="http://schemas.microsoft.com/office/drawing/2014/main" val="3739937123"/>
                    </a:ext>
                  </a:extLst>
                </a:gridCol>
              </a:tblGrid>
              <a:tr h="669303">
                <a:tc>
                  <a:txBody>
                    <a:bodyPr/>
                    <a:lstStyle/>
                    <a:p>
                      <a:pPr algn="ctr"/>
                      <a:r>
                        <a:rPr lang="lt-LT" dirty="0"/>
                        <a:t>Eil. Nr.</a:t>
                      </a:r>
                    </a:p>
                  </a:txBody>
                  <a:tcPr/>
                </a:tc>
                <a:tc>
                  <a:txBody>
                    <a:bodyPr/>
                    <a:lstStyle/>
                    <a:p>
                      <a:pPr algn="ctr"/>
                      <a:r>
                        <a:rPr lang="lt-LT" dirty="0">
                          <a:latin typeface="Times New Roman" panose="02020603050405020304" pitchFamily="18" charset="0"/>
                          <a:cs typeface="Times New Roman" panose="02020603050405020304" pitchFamily="18" charset="0"/>
                        </a:rPr>
                        <a:t>Atstumas nuo lęšio iki daikto d,m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dirty="0">
                          <a:latin typeface="Times New Roman" panose="02020603050405020304" pitchFamily="18" charset="0"/>
                          <a:cs typeface="Times New Roman" panose="02020603050405020304" pitchFamily="18" charset="0"/>
                        </a:rPr>
                        <a:t>Atstumas nuo lęšio iki atvaizdo f, m</a:t>
                      </a:r>
                    </a:p>
                    <a:p>
                      <a:pPr algn="ctr"/>
                      <a:endParaRPr lang="lt-LT" dirty="0"/>
                    </a:p>
                  </a:txBody>
                  <a:tcPr/>
                </a:tc>
                <a:tc>
                  <a:txBody>
                    <a:bodyPr/>
                    <a:lstStyle/>
                    <a:p>
                      <a:pPr algn="ctr"/>
                      <a:r>
                        <a:rPr lang="lt-LT" dirty="0">
                          <a:latin typeface="Times New Roman" panose="02020603050405020304" pitchFamily="18" charset="0"/>
                          <a:cs typeface="Times New Roman" panose="02020603050405020304" pitchFamily="18" charset="0"/>
                        </a:rPr>
                        <a:t>Židinio nuotolis F,m</a:t>
                      </a:r>
                    </a:p>
                  </a:txBody>
                  <a:tcPr/>
                </a:tc>
                <a:tc>
                  <a:txBody>
                    <a:bodyPr/>
                    <a:lstStyle/>
                    <a:p>
                      <a:pPr algn="ctr"/>
                      <a:r>
                        <a:rPr lang="lt-LT" dirty="0">
                          <a:latin typeface="Times New Roman" panose="02020603050405020304" pitchFamily="18" charset="0"/>
                          <a:cs typeface="Times New Roman" panose="02020603050405020304" pitchFamily="18" charset="0"/>
                        </a:rPr>
                        <a:t>Laužiamoji geba D, D</a:t>
                      </a:r>
                    </a:p>
                  </a:txBody>
                  <a:tcPr/>
                </a:tc>
                <a:extLst>
                  <a:ext uri="{0D108BD9-81ED-4DB2-BD59-A6C34878D82A}">
                    <a16:rowId xmlns:a16="http://schemas.microsoft.com/office/drawing/2014/main" val="3260589024"/>
                  </a:ext>
                </a:extLst>
              </a:tr>
              <a:tr h="669303">
                <a:tc>
                  <a:txBody>
                    <a:bodyPr/>
                    <a:lstStyle/>
                    <a:p>
                      <a:pPr algn="ctr"/>
                      <a:r>
                        <a:rPr lang="lt-LT" dirty="0">
                          <a:latin typeface="Times New Roman" panose="02020603050405020304" pitchFamily="18" charset="0"/>
                          <a:cs typeface="Times New Roman" panose="02020603050405020304" pitchFamily="18" charset="0"/>
                        </a:rPr>
                        <a:t>1</a:t>
                      </a:r>
                    </a:p>
                  </a:txBody>
                  <a:tcPr/>
                </a:tc>
                <a:tc>
                  <a:txBody>
                    <a:bodyPr/>
                    <a:lstStyle/>
                    <a:p>
                      <a:pPr algn="ctr"/>
                      <a:r>
                        <a:rPr lang="lt-LT" dirty="0">
                          <a:latin typeface="Times New Roman" panose="02020603050405020304" pitchFamily="18" charset="0"/>
                          <a:cs typeface="Times New Roman" panose="02020603050405020304" pitchFamily="18" charset="0"/>
                        </a:rPr>
                        <a:t>0,05</a:t>
                      </a:r>
                    </a:p>
                  </a:txBody>
                  <a:tcPr/>
                </a:tc>
                <a:tc>
                  <a:txBody>
                    <a:bodyPr/>
                    <a:lstStyle/>
                    <a:p>
                      <a:pPr algn="ctr"/>
                      <a:r>
                        <a:rPr lang="lt-LT" dirty="0">
                          <a:latin typeface="Times New Roman" panose="02020603050405020304" pitchFamily="18" charset="0"/>
                          <a:cs typeface="Times New Roman" panose="02020603050405020304" pitchFamily="18" charset="0"/>
                        </a:rPr>
                        <a:t>0,34</a:t>
                      </a:r>
                    </a:p>
                  </a:txBody>
                  <a:tcPr/>
                </a:tc>
                <a:tc>
                  <a:txBody>
                    <a:bodyPr/>
                    <a:lstStyle/>
                    <a:p>
                      <a:pPr algn="ctr"/>
                      <a:r>
                        <a:rPr lang="lt-LT" dirty="0">
                          <a:latin typeface="Times New Roman" panose="02020603050405020304" pitchFamily="18" charset="0"/>
                          <a:cs typeface="Times New Roman" panose="02020603050405020304" pitchFamily="18" charset="0"/>
                        </a:rPr>
                        <a:t>0,044</a:t>
                      </a:r>
                    </a:p>
                  </a:txBody>
                  <a:tcPr/>
                </a:tc>
                <a:tc>
                  <a:txBody>
                    <a:bodyPr/>
                    <a:lstStyle/>
                    <a:p>
                      <a:pPr algn="ctr"/>
                      <a:r>
                        <a:rPr lang="lt-LT" dirty="0">
                          <a:latin typeface="Times New Roman" panose="02020603050405020304" pitchFamily="18" charset="0"/>
                          <a:cs typeface="Times New Roman" panose="02020603050405020304" pitchFamily="18" charset="0"/>
                        </a:rPr>
                        <a:t>23</a:t>
                      </a:r>
                    </a:p>
                  </a:txBody>
                  <a:tcPr/>
                </a:tc>
                <a:extLst>
                  <a:ext uri="{0D108BD9-81ED-4DB2-BD59-A6C34878D82A}">
                    <a16:rowId xmlns:a16="http://schemas.microsoft.com/office/drawing/2014/main" val="3875676040"/>
                  </a:ext>
                </a:extLst>
              </a:tr>
              <a:tr h="669303">
                <a:tc>
                  <a:txBody>
                    <a:bodyPr/>
                    <a:lstStyle/>
                    <a:p>
                      <a:pPr algn="ctr"/>
                      <a:r>
                        <a:rPr lang="lt-LT" dirty="0">
                          <a:latin typeface="Times New Roman" panose="02020603050405020304" pitchFamily="18" charset="0"/>
                          <a:cs typeface="Times New Roman" panose="02020603050405020304" pitchFamily="18" charset="0"/>
                        </a:rPr>
                        <a:t>2</a:t>
                      </a:r>
                    </a:p>
                  </a:txBody>
                  <a:tcPr/>
                </a:tc>
                <a:tc>
                  <a:txBody>
                    <a:bodyPr/>
                    <a:lstStyle/>
                    <a:p>
                      <a:pPr algn="ctr"/>
                      <a:r>
                        <a:rPr lang="lt-LT" dirty="0">
                          <a:latin typeface="Times New Roman" panose="02020603050405020304" pitchFamily="18" charset="0"/>
                          <a:cs typeface="Times New Roman" panose="02020603050405020304" pitchFamily="18" charset="0"/>
                        </a:rPr>
                        <a:t>0,1</a:t>
                      </a:r>
                    </a:p>
                  </a:txBody>
                  <a:tcPr/>
                </a:tc>
                <a:tc>
                  <a:txBody>
                    <a:bodyPr/>
                    <a:lstStyle/>
                    <a:p>
                      <a:pPr algn="ctr"/>
                      <a:r>
                        <a:rPr lang="lt-LT" dirty="0">
                          <a:latin typeface="Times New Roman" panose="02020603050405020304" pitchFamily="18" charset="0"/>
                          <a:cs typeface="Times New Roman" panose="02020603050405020304" pitchFamily="18" charset="0"/>
                        </a:rPr>
                        <a:t>0,35</a:t>
                      </a:r>
                    </a:p>
                  </a:txBody>
                  <a:tcPr/>
                </a:tc>
                <a:tc>
                  <a:txBody>
                    <a:bodyPr/>
                    <a:lstStyle/>
                    <a:p>
                      <a:pPr algn="ctr"/>
                      <a:r>
                        <a:rPr lang="lt-LT" dirty="0">
                          <a:latin typeface="Times New Roman" panose="02020603050405020304" pitchFamily="18" charset="0"/>
                          <a:cs typeface="Times New Roman" panose="02020603050405020304" pitchFamily="18" charset="0"/>
                        </a:rPr>
                        <a:t>0,077</a:t>
                      </a:r>
                    </a:p>
                  </a:txBody>
                  <a:tcPr/>
                </a:tc>
                <a:tc>
                  <a:txBody>
                    <a:bodyPr/>
                    <a:lstStyle/>
                    <a:p>
                      <a:pPr algn="ctr"/>
                      <a:r>
                        <a:rPr lang="lt-LT" dirty="0">
                          <a:latin typeface="Times New Roman" panose="02020603050405020304" pitchFamily="18" charset="0"/>
                          <a:cs typeface="Times New Roman" panose="02020603050405020304" pitchFamily="18" charset="0"/>
                        </a:rPr>
                        <a:t>13</a:t>
                      </a:r>
                    </a:p>
                  </a:txBody>
                  <a:tcPr/>
                </a:tc>
                <a:extLst>
                  <a:ext uri="{0D108BD9-81ED-4DB2-BD59-A6C34878D82A}">
                    <a16:rowId xmlns:a16="http://schemas.microsoft.com/office/drawing/2014/main" val="3251018067"/>
                  </a:ext>
                </a:extLst>
              </a:tr>
              <a:tr h="669303">
                <a:tc>
                  <a:txBody>
                    <a:bodyPr/>
                    <a:lstStyle/>
                    <a:p>
                      <a:pPr algn="ctr"/>
                      <a:r>
                        <a:rPr lang="lt-LT" dirty="0">
                          <a:latin typeface="Times New Roman" panose="02020603050405020304" pitchFamily="18" charset="0"/>
                          <a:cs typeface="Times New Roman" panose="02020603050405020304" pitchFamily="18" charset="0"/>
                        </a:rPr>
                        <a:t>3</a:t>
                      </a:r>
                    </a:p>
                  </a:txBody>
                  <a:tcPr/>
                </a:tc>
                <a:tc>
                  <a:txBody>
                    <a:bodyPr/>
                    <a:lstStyle/>
                    <a:p>
                      <a:pPr algn="ctr"/>
                      <a:r>
                        <a:rPr lang="lt-LT" dirty="0">
                          <a:latin typeface="Times New Roman" panose="02020603050405020304" pitchFamily="18" charset="0"/>
                          <a:cs typeface="Times New Roman" panose="02020603050405020304" pitchFamily="18" charset="0"/>
                        </a:rPr>
                        <a:t>0,055</a:t>
                      </a:r>
                    </a:p>
                  </a:txBody>
                  <a:tcPr/>
                </a:tc>
                <a:tc>
                  <a:txBody>
                    <a:bodyPr/>
                    <a:lstStyle/>
                    <a:p>
                      <a:pPr algn="ctr"/>
                      <a:r>
                        <a:rPr lang="lt-LT" dirty="0">
                          <a:latin typeface="Times New Roman" panose="02020603050405020304" pitchFamily="18" charset="0"/>
                          <a:cs typeface="Times New Roman" panose="02020603050405020304" pitchFamily="18" charset="0"/>
                        </a:rPr>
                        <a:t>0,37</a:t>
                      </a:r>
                    </a:p>
                  </a:txBody>
                  <a:tcPr/>
                </a:tc>
                <a:tc>
                  <a:txBody>
                    <a:bodyPr/>
                    <a:lstStyle/>
                    <a:p>
                      <a:pPr algn="ctr"/>
                      <a:r>
                        <a:rPr lang="lt-LT" dirty="0">
                          <a:latin typeface="Times New Roman" panose="02020603050405020304" pitchFamily="18" charset="0"/>
                          <a:cs typeface="Times New Roman" panose="02020603050405020304" pitchFamily="18" charset="0"/>
                        </a:rPr>
                        <a:t>0,048</a:t>
                      </a:r>
                    </a:p>
                  </a:txBody>
                  <a:tcPr/>
                </a:tc>
                <a:tc>
                  <a:txBody>
                    <a:bodyPr/>
                    <a:lstStyle/>
                    <a:p>
                      <a:pPr algn="ctr"/>
                      <a:r>
                        <a:rPr lang="lt-LT" dirty="0">
                          <a:latin typeface="Times New Roman" panose="02020603050405020304" pitchFamily="18" charset="0"/>
                          <a:cs typeface="Times New Roman" panose="02020603050405020304" pitchFamily="18" charset="0"/>
                        </a:rPr>
                        <a:t>21</a:t>
                      </a:r>
                    </a:p>
                  </a:txBody>
                  <a:tcPr/>
                </a:tc>
                <a:extLst>
                  <a:ext uri="{0D108BD9-81ED-4DB2-BD59-A6C34878D82A}">
                    <a16:rowId xmlns:a16="http://schemas.microsoft.com/office/drawing/2014/main" val="3403059951"/>
                  </a:ext>
                </a:extLst>
              </a:tr>
            </a:tbl>
          </a:graphicData>
        </a:graphic>
      </p:graphicFrame>
    </p:spTree>
    <p:extLst>
      <p:ext uri="{BB962C8B-B14F-4D97-AF65-F5344CB8AC3E}">
        <p14:creationId xmlns:p14="http://schemas.microsoft.com/office/powerpoint/2010/main" val="525079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Darbo išvada</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normAutofit/>
          </a:bodyPr>
          <a:lstStyle/>
          <a:p>
            <a:pPr marL="45720" indent="0" algn="just">
              <a:lnSpc>
                <a:spcPct val="100000"/>
              </a:lnSpc>
              <a:buNone/>
            </a:pPr>
            <a:r>
              <a:rPr lang="lt-LT" sz="2100" dirty="0">
                <a:latin typeface="Times New Roman" panose="02020603050405020304" pitchFamily="18" charset="0"/>
                <a:cs typeface="Times New Roman" panose="02020603050405020304" pitchFamily="18" charset="0"/>
              </a:rPr>
              <a:t>Glaudžiamojo lęšio židinio nuotolis ir laužiamoji geba priklauso nuo lęšio storio. Kuo lęšis  yra plonesnis tuo židinio nuotolis mažesnis, o laužiamoji geba didesnė.</a:t>
            </a:r>
          </a:p>
          <a:p>
            <a:pPr algn="just"/>
            <a:endParaRPr lang="en-US" sz="2000" dirty="0">
              <a:latin typeface="Times New Roman" panose="02020603050405020304" pitchFamily="18" charset="0"/>
              <a:cs typeface="Times New Roman" panose="02020603050405020304" pitchFamily="18" charset="0"/>
            </a:endParaRPr>
          </a:p>
        </p:txBody>
      </p:sp>
      <p:pic>
        <p:nvPicPr>
          <p:cNvPr id="1026" name="Picture 2" descr="Что такое линза - gospodar!org">
            <a:extLst>
              <a:ext uri="{FF2B5EF4-FFF2-40B4-BE49-F238E27FC236}">
                <a16:creationId xmlns:a16="http://schemas.microsoft.com/office/drawing/2014/main" id="{C0DD5F22-5B5E-DCE7-8784-96CE4090C0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6426" y="3188008"/>
            <a:ext cx="4499148" cy="2999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406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Lęšio didinimo tyrimas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45720" indent="0">
              <a:buNone/>
            </a:pPr>
            <a:r>
              <a:rPr lang="lt-LT" sz="2400" b="1" dirty="0">
                <a:latin typeface="Times New Roman" panose="02020603050405020304" pitchFamily="18" charset="0"/>
                <a:cs typeface="Times New Roman" panose="02020603050405020304" pitchFamily="18" charset="0"/>
              </a:rPr>
              <a:t>Tikslas: </a:t>
            </a:r>
            <a:r>
              <a:rPr lang="lt-LT" sz="2400" dirty="0">
                <a:latin typeface="Times New Roman" panose="02020603050405020304" pitchFamily="18" charset="0"/>
                <a:cs typeface="Times New Roman" panose="02020603050405020304" pitchFamily="18" charset="0"/>
              </a:rPr>
              <a:t>nustatyti, kaip keičiasi vaizdo dydis.</a:t>
            </a:r>
          </a:p>
          <a:p>
            <a:pPr marL="45720" indent="0">
              <a:buNone/>
            </a:pPr>
            <a:r>
              <a:rPr lang="lt-LT" sz="2400" b="1" dirty="0">
                <a:latin typeface="Times New Roman" panose="02020603050405020304" pitchFamily="18" charset="0"/>
                <a:cs typeface="Times New Roman" panose="02020603050405020304" pitchFamily="18" charset="0"/>
              </a:rPr>
              <a:t>Priemonės: </a:t>
            </a:r>
            <a:r>
              <a:rPr lang="lt-LT" sz="2400" dirty="0">
                <a:latin typeface="Times New Roman" panose="02020603050405020304" pitchFamily="18" charset="0"/>
                <a:cs typeface="Times New Roman" panose="02020603050405020304" pitchFamily="18" charset="0"/>
              </a:rPr>
              <a:t>išgaubtas lęšis liniuotė  žvakė.</a:t>
            </a:r>
          </a:p>
          <a:p>
            <a:pPr marL="45720" indent="0">
              <a:buNone/>
            </a:pPr>
            <a:r>
              <a:rPr lang="lt-LT" sz="2400" b="1" dirty="0">
                <a:latin typeface="Times New Roman" panose="02020603050405020304" pitchFamily="18" charset="0"/>
                <a:cs typeface="Times New Roman" panose="02020603050405020304" pitchFamily="18" charset="0"/>
              </a:rPr>
              <a:t>Darbo eiga:</a:t>
            </a:r>
          </a:p>
          <a:p>
            <a:r>
              <a:rPr lang="lt-LT" sz="2400" dirty="0">
                <a:latin typeface="Times New Roman" panose="02020603050405020304" pitchFamily="18" charset="0"/>
                <a:cs typeface="Times New Roman" panose="02020603050405020304" pitchFamily="18" charset="0"/>
              </a:rPr>
              <a:t>Pastačiau žvakę skirtingais atstumais nuo lęšio.</a:t>
            </a:r>
          </a:p>
          <a:p>
            <a:r>
              <a:rPr lang="lt-LT" sz="2400" dirty="0">
                <a:latin typeface="Times New Roman" panose="02020603050405020304" pitchFamily="18" charset="0"/>
                <a:cs typeface="Times New Roman" panose="02020603050405020304" pitchFamily="18" charset="0"/>
              </a:rPr>
              <a:t>Matavau žvakės vaizdo dydį ekrane.</a:t>
            </a:r>
          </a:p>
          <a:p>
            <a:r>
              <a:rPr lang="lt-LT" sz="2400" dirty="0">
                <a:latin typeface="Times New Roman" panose="02020603050405020304" pitchFamily="18" charset="0"/>
                <a:cs typeface="Times New Roman" panose="02020603050405020304" pitchFamily="18" charset="0"/>
              </a:rPr>
              <a:t>Palyginau  su tikruoju dydžiu.</a:t>
            </a:r>
          </a:p>
          <a:p>
            <a:pPr marL="45720" indent="0">
              <a:buNone/>
            </a:pPr>
            <a:endParaRPr lang="en-US" dirty="0"/>
          </a:p>
        </p:txBody>
      </p:sp>
      <p:pic>
        <p:nvPicPr>
          <p:cNvPr id="5" name="Picture 4">
            <a:extLst>
              <a:ext uri="{FF2B5EF4-FFF2-40B4-BE49-F238E27FC236}">
                <a16:creationId xmlns:a16="http://schemas.microsoft.com/office/drawing/2014/main" id="{45738BC2-CCB5-31FC-DA98-49A0328F49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848822" y="2509836"/>
            <a:ext cx="3619485" cy="2714613"/>
          </a:xfrm>
          <a:prstGeom prst="rect">
            <a:avLst/>
          </a:prstGeom>
        </p:spPr>
      </p:pic>
    </p:spTree>
    <p:extLst>
      <p:ext uri="{BB962C8B-B14F-4D97-AF65-F5344CB8AC3E}">
        <p14:creationId xmlns:p14="http://schemas.microsoft.com/office/powerpoint/2010/main" val="835349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581A-4762-B3EE-4596-095AD40E44C5}"/>
              </a:ext>
            </a:extLst>
          </p:cNvPr>
          <p:cNvSpPr>
            <a:spLocks noGrp="1"/>
          </p:cNvSpPr>
          <p:nvPr>
            <p:ph type="title"/>
          </p:nvPr>
        </p:nvSpPr>
        <p:spPr>
          <a:xfrm>
            <a:off x="1158240" y="539025"/>
            <a:ext cx="9875520" cy="1356360"/>
          </a:xfrm>
        </p:spPr>
        <p:txBody>
          <a:bodyPr/>
          <a:lstStyle/>
          <a:p>
            <a:pPr algn="ctr"/>
            <a:r>
              <a:rPr lang="lt-LT" dirty="0">
                <a:latin typeface="Times New Roman" panose="02020603050405020304" pitchFamily="18" charset="0"/>
                <a:cs typeface="Times New Roman" panose="02020603050405020304" pitchFamily="18" charset="0"/>
              </a:rPr>
              <a:t>Rezultatas ir išvada</a:t>
            </a:r>
          </a:p>
        </p:txBody>
      </p:sp>
      <p:sp>
        <p:nvSpPr>
          <p:cNvPr id="3" name="Content Placeholder 2">
            <a:extLst>
              <a:ext uri="{FF2B5EF4-FFF2-40B4-BE49-F238E27FC236}">
                <a16:creationId xmlns:a16="http://schemas.microsoft.com/office/drawing/2014/main" id="{B528726C-BE7C-FAD8-28BB-B887CFD21D9E}"/>
              </a:ext>
            </a:extLst>
          </p:cNvPr>
          <p:cNvSpPr>
            <a:spLocks noGrp="1"/>
          </p:cNvSpPr>
          <p:nvPr>
            <p:ph idx="1"/>
          </p:nvPr>
        </p:nvSpPr>
        <p:spPr>
          <a:xfrm>
            <a:off x="1193064" y="1979722"/>
            <a:ext cx="9872871" cy="4038600"/>
          </a:xfrm>
        </p:spPr>
        <p:txBody>
          <a:bodyPr/>
          <a:lstStyle/>
          <a:p>
            <a:pPr marL="45720" indent="0">
              <a:buNone/>
            </a:pPr>
            <a:r>
              <a:rPr lang="lt-LT" sz="2000" dirty="0">
                <a:latin typeface="Times New Roman" panose="02020603050405020304" pitchFamily="18" charset="0"/>
                <a:cs typeface="Times New Roman" panose="02020603050405020304" pitchFamily="18" charset="0"/>
              </a:rPr>
              <a:t>Tikrasis žvakės aukštis 3 cm.</a:t>
            </a:r>
          </a:p>
          <a:p>
            <a:pPr marL="502920" indent="-457200">
              <a:buSzPct val="100000"/>
              <a:buFont typeface="+mj-lt"/>
              <a:buAutoNum type="arabicPeriod"/>
            </a:pPr>
            <a:r>
              <a:rPr lang="lt-LT" sz="2000" dirty="0">
                <a:latin typeface="Times New Roman" panose="02020603050405020304" pitchFamily="18" charset="0"/>
                <a:cs typeface="Times New Roman" panose="02020603050405020304" pitchFamily="18" charset="0"/>
              </a:rPr>
              <a:t>Kai atstumas nuo žvakės iki lęšio 12 cm, tai ekrane žvakės aukštis  5 cm</a:t>
            </a:r>
          </a:p>
          <a:p>
            <a:pPr marL="502920" indent="-457200">
              <a:buSzPct val="100000"/>
              <a:buFont typeface="+mj-lt"/>
              <a:buAutoNum type="arabicPeriod"/>
            </a:pPr>
            <a:r>
              <a:rPr lang="lt-LT" sz="2000" dirty="0">
                <a:latin typeface="Times New Roman" panose="02020603050405020304" pitchFamily="18" charset="0"/>
                <a:cs typeface="Times New Roman" panose="02020603050405020304" pitchFamily="18" charset="0"/>
              </a:rPr>
              <a:t>Kai atstumas nuo žvakės iki lęšio 18 cm, tai ekrane žvakės aukštis  3 cm</a:t>
            </a:r>
          </a:p>
          <a:p>
            <a:pPr marL="502920" indent="-457200">
              <a:buSzPct val="100000"/>
              <a:buFont typeface="+mj-lt"/>
              <a:buAutoNum type="arabicPeriod"/>
            </a:pPr>
            <a:r>
              <a:rPr lang="lt-LT" sz="2000" dirty="0">
                <a:latin typeface="Times New Roman" panose="02020603050405020304" pitchFamily="18" charset="0"/>
                <a:cs typeface="Times New Roman" panose="02020603050405020304" pitchFamily="18" charset="0"/>
              </a:rPr>
              <a:t>Kai atstumas nuo žvakės iki lęšio 22 cm, tai ekrane žvakės aukštis  1 cm</a:t>
            </a:r>
            <a:endParaRPr lang="lt-LT" dirty="0">
              <a:latin typeface="Times New Roman" panose="02020603050405020304" pitchFamily="18" charset="0"/>
              <a:cs typeface="Times New Roman" panose="02020603050405020304" pitchFamily="18" charset="0"/>
            </a:endParaRPr>
          </a:p>
          <a:p>
            <a:pPr marL="45720" indent="0">
              <a:lnSpc>
                <a:spcPct val="100000"/>
              </a:lnSpc>
              <a:buNone/>
            </a:pPr>
            <a:r>
              <a:rPr lang="lt-LT" b="1" dirty="0">
                <a:latin typeface="Times New Roman" panose="02020603050405020304" pitchFamily="18" charset="0"/>
                <a:cs typeface="Times New Roman" panose="02020603050405020304" pitchFamily="18" charset="0"/>
              </a:rPr>
              <a:t>Išvada.  </a:t>
            </a:r>
            <a:r>
              <a:rPr lang="lt-LT" sz="2100" dirty="0">
                <a:latin typeface="Times New Roman" panose="02020603050405020304" pitchFamily="18" charset="0"/>
                <a:cs typeface="Times New Roman" panose="02020603050405020304" pitchFamily="18" charset="0"/>
              </a:rPr>
              <a:t>Keičiant atstumą nuo žvakės iki lęšio, jos aukštis mažėjo. Pirmuoju atveju lęšio didinimas 1,7, antruoju 1, o trečiuoju 0,33.</a:t>
            </a:r>
            <a:endParaRPr lang="lt-LT" sz="21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8490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926412-7B89-54C9-DB63-21AA8F0E5A3F}"/>
              </a:ext>
            </a:extLst>
          </p:cNvPr>
          <p:cNvPicPr>
            <a:picLocks noChangeAspect="1"/>
          </p:cNvPicPr>
          <p:nvPr/>
        </p:nvPicPr>
        <p:blipFill>
          <a:blip r:embed="rId2"/>
          <a:stretch>
            <a:fillRect/>
          </a:stretch>
        </p:blipFill>
        <p:spPr>
          <a:xfrm>
            <a:off x="741727" y="747863"/>
            <a:ext cx="3040330" cy="4050504"/>
          </a:xfrm>
          <a:prstGeom prst="rect">
            <a:avLst/>
          </a:prstGeom>
        </p:spPr>
      </p:pic>
      <p:pic>
        <p:nvPicPr>
          <p:cNvPr id="3" name="Picture 2">
            <a:extLst>
              <a:ext uri="{FF2B5EF4-FFF2-40B4-BE49-F238E27FC236}">
                <a16:creationId xmlns:a16="http://schemas.microsoft.com/office/drawing/2014/main" id="{A92ED02F-CAE8-1834-B88F-192EAD1B90F2}"/>
              </a:ext>
            </a:extLst>
          </p:cNvPr>
          <p:cNvPicPr>
            <a:picLocks noChangeAspect="1"/>
          </p:cNvPicPr>
          <p:nvPr/>
        </p:nvPicPr>
        <p:blipFill>
          <a:blip r:embed="rId3"/>
          <a:stretch>
            <a:fillRect/>
          </a:stretch>
        </p:blipFill>
        <p:spPr>
          <a:xfrm>
            <a:off x="4575835" y="748064"/>
            <a:ext cx="3040330" cy="4050303"/>
          </a:xfrm>
          <a:prstGeom prst="rect">
            <a:avLst/>
          </a:prstGeom>
        </p:spPr>
      </p:pic>
      <p:pic>
        <p:nvPicPr>
          <p:cNvPr id="4" name="Picture 3">
            <a:extLst>
              <a:ext uri="{FF2B5EF4-FFF2-40B4-BE49-F238E27FC236}">
                <a16:creationId xmlns:a16="http://schemas.microsoft.com/office/drawing/2014/main" id="{503657C3-A1F3-C99A-680F-20BF00D71104}"/>
              </a:ext>
            </a:extLst>
          </p:cNvPr>
          <p:cNvPicPr>
            <a:picLocks noChangeAspect="1"/>
          </p:cNvPicPr>
          <p:nvPr/>
        </p:nvPicPr>
        <p:blipFill>
          <a:blip r:embed="rId4"/>
          <a:stretch>
            <a:fillRect/>
          </a:stretch>
        </p:blipFill>
        <p:spPr>
          <a:xfrm>
            <a:off x="8409944" y="747863"/>
            <a:ext cx="3040330" cy="4053773"/>
          </a:xfrm>
          <a:prstGeom prst="rect">
            <a:avLst/>
          </a:prstGeom>
        </p:spPr>
      </p:pic>
      <p:sp>
        <p:nvSpPr>
          <p:cNvPr id="5" name="TextBox 4">
            <a:extLst>
              <a:ext uri="{FF2B5EF4-FFF2-40B4-BE49-F238E27FC236}">
                <a16:creationId xmlns:a16="http://schemas.microsoft.com/office/drawing/2014/main" id="{EC86AB08-70F0-DDCC-CC36-8C4A8DAB38F0}"/>
              </a:ext>
            </a:extLst>
          </p:cNvPr>
          <p:cNvSpPr txBox="1"/>
          <p:nvPr/>
        </p:nvSpPr>
        <p:spPr>
          <a:xfrm>
            <a:off x="2082988" y="4989443"/>
            <a:ext cx="357808" cy="461665"/>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1</a:t>
            </a:r>
          </a:p>
        </p:txBody>
      </p:sp>
      <p:sp>
        <p:nvSpPr>
          <p:cNvPr id="6" name="TextBox 5">
            <a:extLst>
              <a:ext uri="{FF2B5EF4-FFF2-40B4-BE49-F238E27FC236}">
                <a16:creationId xmlns:a16="http://schemas.microsoft.com/office/drawing/2014/main" id="{6508563D-5616-3CF0-88D7-32158D516A45}"/>
              </a:ext>
            </a:extLst>
          </p:cNvPr>
          <p:cNvSpPr txBox="1"/>
          <p:nvPr/>
        </p:nvSpPr>
        <p:spPr>
          <a:xfrm flipH="1">
            <a:off x="5917096" y="4989443"/>
            <a:ext cx="357807" cy="461665"/>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2</a:t>
            </a:r>
          </a:p>
        </p:txBody>
      </p:sp>
      <p:sp>
        <p:nvSpPr>
          <p:cNvPr id="7" name="TextBox 6">
            <a:extLst>
              <a:ext uri="{FF2B5EF4-FFF2-40B4-BE49-F238E27FC236}">
                <a16:creationId xmlns:a16="http://schemas.microsoft.com/office/drawing/2014/main" id="{538155E7-1C69-81A0-03F4-701C46FDB184}"/>
              </a:ext>
            </a:extLst>
          </p:cNvPr>
          <p:cNvSpPr txBox="1"/>
          <p:nvPr/>
        </p:nvSpPr>
        <p:spPr>
          <a:xfrm flipH="1">
            <a:off x="9751203" y="4989443"/>
            <a:ext cx="357807" cy="461665"/>
          </a:xfrm>
          <a:prstGeom prst="rect">
            <a:avLst/>
          </a:prstGeom>
          <a:noFill/>
        </p:spPr>
        <p:txBody>
          <a:bodyPr wrap="square" rtlCol="0">
            <a:spAutoFit/>
          </a:bodyPr>
          <a:lstStyle/>
          <a:p>
            <a:r>
              <a:rPr lang="lt-LT" sz="2400" dirty="0">
                <a:latin typeface="Times New Roman" panose="02020603050405020304" pitchFamily="18" charset="0"/>
                <a:cs typeface="Times New Roman" panose="02020603050405020304" pitchFamily="18" charset="0"/>
              </a:rPr>
              <a:t>3</a:t>
            </a:r>
          </a:p>
        </p:txBody>
      </p:sp>
    </p:spTree>
    <p:extLst>
      <p:ext uri="{BB962C8B-B14F-4D97-AF65-F5344CB8AC3E}">
        <p14:creationId xmlns:p14="http://schemas.microsoft.com/office/powerpoint/2010/main" val="1745808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normAutofit/>
          </a:bodyPr>
          <a:lstStyle/>
          <a:p>
            <a:pPr marL="45720" indent="0">
              <a:buNone/>
            </a:pPr>
            <a:r>
              <a:rPr lang="lt-LT" sz="2000" b="1" dirty="0">
                <a:latin typeface="Times New Roman" panose="02020603050405020304" pitchFamily="18" charset="0"/>
                <a:cs typeface="Times New Roman" panose="02020603050405020304" pitchFamily="18" charset="0"/>
              </a:rPr>
              <a:t>1. Kas yra lęšis?</a:t>
            </a:r>
            <a:r>
              <a:rPr lang="lt-LT" sz="2000" dirty="0">
                <a:latin typeface="Times New Roman" panose="02020603050405020304" pitchFamily="18" charset="0"/>
                <a:cs typeface="Times New Roman" panose="02020603050405020304" pitchFamily="18" charset="0"/>
              </a:rPr>
              <a:t>                                </a:t>
            </a:r>
            <a:endParaRPr lang="lt-LT" sz="2000" b="1" dirty="0">
              <a:latin typeface="Times New Roman" panose="02020603050405020304" pitchFamily="18" charset="0"/>
              <a:cs typeface="Times New Roman" panose="02020603050405020304" pitchFamily="18" charset="0"/>
            </a:endParaRPr>
          </a:p>
          <a:p>
            <a:pPr marL="45720" indent="0">
              <a:buNone/>
            </a:pPr>
            <a:r>
              <a:rPr lang="lt-LT" sz="2000" dirty="0">
                <a:latin typeface="Times New Roman" panose="02020603050405020304" pitchFamily="18" charset="0"/>
                <a:cs typeface="Times New Roman" panose="02020603050405020304" pitchFamily="18" charset="0"/>
              </a:rPr>
              <a:t>A) Sutelkia šviesą                                                        </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Atspindi šviesą</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Išsklaido šviesos spindulius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Sugeria šviesą</a:t>
            </a:r>
          </a:p>
          <a:p>
            <a:pPr marL="45720" indent="0">
              <a:buNone/>
            </a:pPr>
            <a:r>
              <a:rPr lang="lt-LT" sz="2000" b="1" dirty="0">
                <a:latin typeface="Times New Roman" panose="02020603050405020304" pitchFamily="18" charset="0"/>
                <a:cs typeface="Times New Roman" panose="02020603050405020304" pitchFamily="18" charset="0"/>
              </a:rPr>
              <a:t>2. Kuris lęšis yra glaudžiamasis?</a:t>
            </a:r>
          </a:p>
          <a:p>
            <a:pPr marL="45720" indent="0">
              <a:buNone/>
            </a:pPr>
            <a:r>
              <a:rPr lang="lt-LT" sz="2000" dirty="0">
                <a:latin typeface="Times New Roman" panose="02020603050405020304" pitchFamily="18" charset="0"/>
                <a:cs typeface="Times New Roman" panose="02020603050405020304" pitchFamily="18" charset="0"/>
              </a:rPr>
              <a:t>A) Įgaubtasis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Išgaubtasis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Plokščiasis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Neturi reikšmės</a:t>
            </a:r>
          </a:p>
          <a:p>
            <a:pPr marL="45720" indent="0">
              <a:buNone/>
            </a:pPr>
            <a:endParaRPr lang="en-US" dirty="0"/>
          </a:p>
        </p:txBody>
      </p:sp>
    </p:spTree>
    <p:extLst>
      <p:ext uri="{BB962C8B-B14F-4D97-AF65-F5344CB8AC3E}">
        <p14:creationId xmlns:p14="http://schemas.microsoft.com/office/powerpoint/2010/main" val="1125886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dirty="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0" indent="0">
              <a:buNone/>
            </a:pPr>
            <a:r>
              <a:rPr lang="lt-LT" sz="2000" b="1" dirty="0">
                <a:latin typeface="Times New Roman" panose="02020603050405020304" pitchFamily="18" charset="0"/>
                <a:cs typeface="Times New Roman" panose="02020603050405020304" pitchFamily="18" charset="0"/>
              </a:rPr>
              <a:t>3. Kur naudojami lęšiai?</a:t>
            </a:r>
          </a:p>
          <a:p>
            <a:pPr marL="0" indent="0">
              <a:buNone/>
            </a:pPr>
            <a:r>
              <a:rPr lang="lt-LT" sz="2000" dirty="0">
                <a:latin typeface="Times New Roman" panose="02020603050405020304" pitchFamily="18" charset="0"/>
                <a:cs typeface="Times New Roman" panose="02020603050405020304" pitchFamily="18" charset="0"/>
              </a:rPr>
              <a:t>A) mikroskopas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teleskopas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fotoaparatas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Visi variantai</a:t>
            </a:r>
          </a:p>
          <a:p>
            <a:pPr marL="0" indent="0">
              <a:buNone/>
            </a:pPr>
            <a:r>
              <a:rPr lang="lt-LT" sz="2000" b="1" dirty="0">
                <a:latin typeface="Times New Roman" panose="02020603050405020304" pitchFamily="18" charset="0"/>
                <a:cs typeface="Times New Roman" panose="02020603050405020304" pitchFamily="18" charset="0"/>
              </a:rPr>
              <a:t> 4. Koks lęšis naudojamas trumparegystei taisyti?</a:t>
            </a:r>
          </a:p>
          <a:p>
            <a:pPr marL="0" indent="0">
              <a:buNone/>
            </a:pPr>
            <a:r>
              <a:rPr lang="lt-LT" sz="2000" dirty="0">
                <a:latin typeface="Times New Roman" panose="02020603050405020304" pitchFamily="18" charset="0"/>
                <a:cs typeface="Times New Roman" panose="02020603050405020304" pitchFamily="18" charset="0"/>
              </a:rPr>
              <a:t>A) Glaudžiamasis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Sklaidomasis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Cilindrinis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Jokio</a:t>
            </a:r>
          </a:p>
          <a:p>
            <a:pPr marL="45720" indent="0">
              <a:buNone/>
            </a:pPr>
            <a:endParaRPr lang="en-US" dirty="0"/>
          </a:p>
        </p:txBody>
      </p:sp>
    </p:spTree>
    <p:extLst>
      <p:ext uri="{BB962C8B-B14F-4D97-AF65-F5344CB8AC3E}">
        <p14:creationId xmlns:p14="http://schemas.microsoft.com/office/powerpoint/2010/main" val="3269578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45720" indent="0">
              <a:buNone/>
            </a:pPr>
            <a:r>
              <a:rPr lang="lt-LT" sz="2000" b="1" dirty="0">
                <a:latin typeface="Times New Roman" panose="02020603050405020304" pitchFamily="18" charset="0"/>
                <a:cs typeface="Times New Roman" panose="02020603050405020304" pitchFamily="18" charset="0"/>
              </a:rPr>
              <a:t>5. Koks lęšis naudojamas toliaregystei taisyti?</a:t>
            </a:r>
          </a:p>
          <a:p>
            <a:pPr marL="45720" indent="0">
              <a:buNone/>
            </a:pPr>
            <a:r>
              <a:rPr lang="lt-LT" sz="2000" dirty="0">
                <a:latin typeface="Times New Roman" panose="02020603050405020304" pitchFamily="18" charset="0"/>
                <a:cs typeface="Times New Roman" panose="02020603050405020304" pitchFamily="18" charset="0"/>
              </a:rPr>
              <a:t>A) Sklaidomasis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Glaudžiamasis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Plokščias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Veidrodinis</a:t>
            </a:r>
          </a:p>
          <a:p>
            <a:pPr marL="45720" indent="0">
              <a:buNone/>
            </a:pPr>
            <a:r>
              <a:rPr lang="lt-LT" sz="2000" b="1" dirty="0">
                <a:latin typeface="Times New Roman" panose="02020603050405020304" pitchFamily="18" charset="0"/>
                <a:cs typeface="Times New Roman" panose="02020603050405020304" pitchFamily="18" charset="0"/>
              </a:rPr>
              <a:t>6. Mikroskopo paskirtis:</a:t>
            </a:r>
          </a:p>
          <a:p>
            <a:pPr marL="45720" indent="0">
              <a:buNone/>
            </a:pPr>
            <a:r>
              <a:rPr lang="lt-LT" sz="2000" dirty="0">
                <a:latin typeface="Times New Roman" panose="02020603050405020304" pitchFamily="18" charset="0"/>
                <a:cs typeface="Times New Roman" panose="02020603050405020304" pitchFamily="18" charset="0"/>
              </a:rPr>
              <a:t>A) Stebėti tolimus objektus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Didinti labai mažus objektus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Fotografuoti</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Matyti tamsoje</a:t>
            </a:r>
          </a:p>
          <a:p>
            <a:pPr marL="45720" indent="0">
              <a:buNone/>
            </a:pPr>
            <a:endParaRPr lang="en-US" dirty="0"/>
          </a:p>
        </p:txBody>
      </p:sp>
    </p:spTree>
    <p:extLst>
      <p:ext uri="{BB962C8B-B14F-4D97-AF65-F5344CB8AC3E}">
        <p14:creationId xmlns:p14="http://schemas.microsoft.com/office/powerpoint/2010/main" val="1418884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0" indent="0">
              <a:buNone/>
            </a:pPr>
            <a:r>
              <a:rPr lang="lt-LT" sz="2000" b="1" dirty="0">
                <a:latin typeface="Times New Roman" panose="02020603050405020304" pitchFamily="18" charset="0"/>
                <a:cs typeface="Times New Roman" panose="02020603050405020304" pitchFamily="18" charset="0"/>
              </a:rPr>
              <a:t>7. Ką daro sklaidomasis lęšis?</a:t>
            </a:r>
          </a:p>
          <a:p>
            <a:pPr marL="0" indent="0">
              <a:buNone/>
            </a:pPr>
            <a:r>
              <a:rPr lang="lt-LT" sz="2000" dirty="0">
                <a:latin typeface="Times New Roman" panose="02020603050405020304" pitchFamily="18" charset="0"/>
                <a:cs typeface="Times New Roman" panose="02020603050405020304" pitchFamily="18" charset="0"/>
              </a:rPr>
              <a:t>A) Sutelkia šviesą</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Atspindi šviesą</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Išsklaido šviesos spindulius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Sugeria šviesą</a:t>
            </a:r>
          </a:p>
          <a:p>
            <a:pPr marL="0" indent="0">
              <a:buNone/>
            </a:pPr>
            <a:r>
              <a:rPr lang="lt-LT" sz="2000" b="1" dirty="0">
                <a:latin typeface="Times New Roman" panose="02020603050405020304" pitchFamily="18" charset="0"/>
                <a:cs typeface="Times New Roman" panose="02020603050405020304" pitchFamily="18" charset="0"/>
              </a:rPr>
              <a:t>8. Teleskopo paskirtis:</a:t>
            </a:r>
          </a:p>
          <a:p>
            <a:pPr marL="0" indent="0">
              <a:buNone/>
            </a:pPr>
            <a:r>
              <a:rPr lang="lt-LT" sz="2000" dirty="0">
                <a:latin typeface="Times New Roman" panose="02020603050405020304" pitchFamily="18" charset="0"/>
                <a:cs typeface="Times New Roman" panose="02020603050405020304" pitchFamily="18" charset="0"/>
              </a:rPr>
              <a:t>A) Stebėti labai mažus objektus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Stebėti tolimus objektus</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Didinti tekstą</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Koreguoti regėjimą</a:t>
            </a:r>
          </a:p>
          <a:p>
            <a:endParaRPr lang="lt-LT" dirty="0"/>
          </a:p>
          <a:p>
            <a:pPr marL="45720" indent="0">
              <a:buNone/>
            </a:pPr>
            <a:endParaRPr lang="en-US" dirty="0"/>
          </a:p>
        </p:txBody>
      </p:sp>
    </p:spTree>
    <p:extLst>
      <p:ext uri="{BB962C8B-B14F-4D97-AF65-F5344CB8AC3E}">
        <p14:creationId xmlns:p14="http://schemas.microsoft.com/office/powerpoint/2010/main" val="328607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Testas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45720" indent="0">
              <a:buNone/>
            </a:pPr>
            <a:r>
              <a:rPr lang="lt-LT" sz="2000" b="1" dirty="0">
                <a:latin typeface="Times New Roman" panose="02020603050405020304" pitchFamily="18" charset="0"/>
                <a:cs typeface="Times New Roman" panose="02020603050405020304" pitchFamily="18" charset="0"/>
              </a:rPr>
              <a:t>9. Lęšio laužiamoji geba yra 2 D. Koks židinio nuotolis?</a:t>
            </a:r>
            <a:endParaRPr lang="lt-LT" sz="2000" dirty="0">
              <a:latin typeface="Times New Roman" panose="02020603050405020304" pitchFamily="18" charset="0"/>
              <a:cs typeface="Times New Roman" panose="02020603050405020304" pitchFamily="18" charset="0"/>
            </a:endParaRPr>
          </a:p>
          <a:p>
            <a:pPr marL="45720" indent="0">
              <a:buNone/>
            </a:pPr>
            <a:r>
              <a:rPr lang="lt-LT" sz="2000" dirty="0">
                <a:latin typeface="Times New Roman" panose="02020603050405020304" pitchFamily="18" charset="0"/>
                <a:cs typeface="Times New Roman" panose="02020603050405020304" pitchFamily="18" charset="0"/>
              </a:rPr>
              <a:t>A) 0,5 m</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2 m</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1 m</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4 m</a:t>
            </a:r>
          </a:p>
          <a:p>
            <a:pPr marL="45720" indent="0">
              <a:buNone/>
            </a:pPr>
            <a:r>
              <a:rPr lang="lt-LT" sz="2000" b="1" dirty="0">
                <a:latin typeface="Times New Roman" panose="02020603050405020304" pitchFamily="18" charset="0"/>
                <a:cs typeface="Times New Roman" panose="02020603050405020304" pitchFamily="18" charset="0"/>
              </a:rPr>
              <a:t>10. Jei židinio nuotolis 0,25 m, kokia laužiamoji geba?</a:t>
            </a:r>
          </a:p>
          <a:p>
            <a:pPr marL="45720" indent="0">
              <a:buNone/>
            </a:pPr>
            <a:r>
              <a:rPr lang="lt-LT" sz="2000" dirty="0">
                <a:latin typeface="Times New Roman" panose="02020603050405020304" pitchFamily="18" charset="0"/>
                <a:cs typeface="Times New Roman" panose="02020603050405020304" pitchFamily="18" charset="0"/>
              </a:rPr>
              <a:t>A) 2 D</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B) 4 D</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C) 0,25 D</a:t>
            </a:r>
            <a:br>
              <a:rPr lang="lt-LT" sz="2000" dirty="0">
                <a:latin typeface="Times New Roman" panose="02020603050405020304" pitchFamily="18" charset="0"/>
                <a:cs typeface="Times New Roman" panose="02020603050405020304" pitchFamily="18" charset="0"/>
              </a:rPr>
            </a:br>
            <a:r>
              <a:rPr lang="lt-LT" sz="2000" dirty="0">
                <a:latin typeface="Times New Roman" panose="02020603050405020304" pitchFamily="18" charset="0"/>
                <a:cs typeface="Times New Roman" panose="02020603050405020304" pitchFamily="18" charset="0"/>
              </a:rPr>
              <a:t>D) 1 D</a:t>
            </a:r>
          </a:p>
          <a:p>
            <a:endParaRPr lang="lt-LT" dirty="0"/>
          </a:p>
          <a:p>
            <a:pPr marL="45720" indent="0">
              <a:buNone/>
            </a:pPr>
            <a:endParaRPr lang="en-US" dirty="0"/>
          </a:p>
        </p:txBody>
      </p:sp>
    </p:spTree>
    <p:extLst>
      <p:ext uri="{BB962C8B-B14F-4D97-AF65-F5344CB8AC3E}">
        <p14:creationId xmlns:p14="http://schemas.microsoft.com/office/powerpoint/2010/main" val="2641813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Atsakymai</a:t>
            </a:r>
            <a:endParaRPr lang="en-US" dirty="0"/>
          </a:p>
        </p:txBody>
      </p:sp>
      <p:sp>
        <p:nvSpPr>
          <p:cNvPr id="3" name="Turinio vietos rezervavimo ženklas 2"/>
          <p:cNvSpPr>
            <a:spLocks noGrp="1"/>
          </p:cNvSpPr>
          <p:nvPr>
            <p:ph idx="1"/>
          </p:nvPr>
        </p:nvSpPr>
        <p:spPr/>
        <p:txBody>
          <a:bodyPr>
            <a:normAutofit fontScale="85000" lnSpcReduction="20000"/>
          </a:bodyPr>
          <a:lstStyle/>
          <a:p>
            <a:pPr marL="0" indent="0">
              <a:buNone/>
            </a:pPr>
            <a:r>
              <a:rPr lang="lt-LT" sz="2400" dirty="0">
                <a:latin typeface="Times New Roman" panose="02020603050405020304" pitchFamily="18" charset="0"/>
                <a:cs typeface="Times New Roman" panose="02020603050405020304" pitchFamily="18" charset="0"/>
              </a:rPr>
              <a:t>1. B</a:t>
            </a:r>
          </a:p>
          <a:p>
            <a:pPr marL="0" indent="0">
              <a:buNone/>
            </a:pPr>
            <a:r>
              <a:rPr lang="lt-LT" sz="2400" dirty="0">
                <a:latin typeface="Times New Roman" panose="02020603050405020304" pitchFamily="18" charset="0"/>
                <a:cs typeface="Times New Roman" panose="02020603050405020304" pitchFamily="18" charset="0"/>
              </a:rPr>
              <a:t>2. B</a:t>
            </a:r>
          </a:p>
          <a:p>
            <a:pPr marL="0" indent="0">
              <a:buNone/>
            </a:pPr>
            <a:r>
              <a:rPr lang="lt-LT" sz="2400" dirty="0">
                <a:latin typeface="Times New Roman" panose="02020603050405020304" pitchFamily="18" charset="0"/>
                <a:cs typeface="Times New Roman" panose="02020603050405020304" pitchFamily="18" charset="0"/>
              </a:rPr>
              <a:t>3. D</a:t>
            </a:r>
          </a:p>
          <a:p>
            <a:pPr marL="0" indent="0">
              <a:buNone/>
            </a:pPr>
            <a:r>
              <a:rPr lang="lt-LT" sz="2400" dirty="0">
                <a:latin typeface="Times New Roman" panose="02020603050405020304" pitchFamily="18" charset="0"/>
                <a:cs typeface="Times New Roman" panose="02020603050405020304" pitchFamily="18" charset="0"/>
              </a:rPr>
              <a:t>4. B</a:t>
            </a:r>
          </a:p>
          <a:p>
            <a:pPr marL="0" indent="0">
              <a:buNone/>
            </a:pPr>
            <a:r>
              <a:rPr lang="lt-LT" sz="2400" dirty="0">
                <a:latin typeface="Times New Roman" panose="02020603050405020304" pitchFamily="18" charset="0"/>
                <a:cs typeface="Times New Roman" panose="02020603050405020304" pitchFamily="18" charset="0"/>
              </a:rPr>
              <a:t>5. B</a:t>
            </a:r>
          </a:p>
          <a:p>
            <a:pPr marL="0" indent="0">
              <a:buNone/>
            </a:pPr>
            <a:r>
              <a:rPr lang="lt-LT" sz="2400" dirty="0">
                <a:latin typeface="Times New Roman" panose="02020603050405020304" pitchFamily="18" charset="0"/>
                <a:cs typeface="Times New Roman" panose="02020603050405020304" pitchFamily="18" charset="0"/>
              </a:rPr>
              <a:t>6. B</a:t>
            </a:r>
          </a:p>
          <a:p>
            <a:pPr marL="0" indent="0">
              <a:buNone/>
            </a:pPr>
            <a:r>
              <a:rPr lang="lt-LT" sz="2400" dirty="0">
                <a:latin typeface="Times New Roman" panose="02020603050405020304" pitchFamily="18" charset="0"/>
                <a:cs typeface="Times New Roman" panose="02020603050405020304" pitchFamily="18" charset="0"/>
              </a:rPr>
              <a:t>7. C</a:t>
            </a:r>
          </a:p>
          <a:p>
            <a:pPr marL="0" indent="0">
              <a:buNone/>
            </a:pPr>
            <a:r>
              <a:rPr lang="lt-LT" sz="2400" dirty="0">
                <a:latin typeface="Times New Roman" panose="02020603050405020304" pitchFamily="18" charset="0"/>
                <a:cs typeface="Times New Roman" panose="02020603050405020304" pitchFamily="18" charset="0"/>
              </a:rPr>
              <a:t>8. B</a:t>
            </a:r>
          </a:p>
          <a:p>
            <a:pPr marL="0" indent="0">
              <a:buNone/>
            </a:pPr>
            <a:r>
              <a:rPr lang="lt-LT" sz="2400" dirty="0">
                <a:latin typeface="Times New Roman" panose="02020603050405020304" pitchFamily="18" charset="0"/>
                <a:cs typeface="Times New Roman" panose="02020603050405020304" pitchFamily="18" charset="0"/>
              </a:rPr>
              <a:t>9. A</a:t>
            </a:r>
          </a:p>
          <a:p>
            <a:pPr marL="0" indent="0">
              <a:buNone/>
            </a:pPr>
            <a:r>
              <a:rPr lang="lt-LT" sz="2400" dirty="0">
                <a:latin typeface="Times New Roman" panose="02020603050405020304" pitchFamily="18" charset="0"/>
                <a:cs typeface="Times New Roman" panose="02020603050405020304" pitchFamily="18" charset="0"/>
              </a:rPr>
              <a:t>10. B</a:t>
            </a:r>
          </a:p>
          <a:p>
            <a:pPr marL="0" indent="0">
              <a:buNone/>
            </a:pPr>
            <a:endParaRPr lang="lt-LT" dirty="0"/>
          </a:p>
          <a:p>
            <a:pPr marL="45720" indent="0">
              <a:buNone/>
            </a:pPr>
            <a:endParaRPr lang="en-US" dirty="0"/>
          </a:p>
        </p:txBody>
      </p:sp>
    </p:spTree>
    <p:extLst>
      <p:ext uri="{BB962C8B-B14F-4D97-AF65-F5344CB8AC3E}">
        <p14:creationId xmlns:p14="http://schemas.microsoft.com/office/powerpoint/2010/main" val="752717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Uždavinys Nr.1</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1176129" y="1753926"/>
                <a:ext cx="9872871" cy="4494474"/>
              </a:xfrm>
            </p:spPr>
            <p:txBody>
              <a:bodyPr>
                <a:normAutofit fontScale="85000" lnSpcReduction="20000"/>
              </a:bodyPr>
              <a:lstStyle/>
              <a:p>
                <a:pPr marL="45720" indent="0" algn="just">
                  <a:lnSpc>
                    <a:spcPct val="120000"/>
                  </a:lnSpc>
                  <a:buNone/>
                </a:pPr>
                <a:r>
                  <a:rPr lang="lt-LT" sz="2400" dirty="0">
                    <a:latin typeface="Times New Roman" panose="02020603050405020304" pitchFamily="18" charset="0"/>
                    <a:cs typeface="Times New Roman" panose="02020603050405020304" pitchFamily="18" charset="0"/>
                  </a:rPr>
                  <a:t>Daiktas yra 30 cm atstumu nuo glaudžiamojo lęšio, kurio pagrindinio židinio nuotolis 60 cm. Kur ir koks susidaro atvaizdas?</a:t>
                </a:r>
              </a:p>
              <a:p>
                <a:pPr marL="45720" indent="0" algn="just">
                  <a:buNone/>
                </a:pPr>
                <a:r>
                  <a:rPr lang="lt-LT" sz="2400" dirty="0">
                    <a:latin typeface="Times New Roman" panose="02020603050405020304" pitchFamily="18" charset="0"/>
                    <a:cs typeface="Times New Roman" panose="02020603050405020304" pitchFamily="18" charset="0"/>
                  </a:rPr>
                  <a:t>Duota:</a:t>
                </a:r>
              </a:p>
              <a:p>
                <a:pPr marL="45720" indent="0" algn="just">
                  <a:buNone/>
                </a:pPr>
                <a:r>
                  <a:rPr lang="lt-LT" sz="2400" dirty="0">
                    <a:latin typeface="Times New Roman" panose="02020603050405020304" pitchFamily="18" charset="0"/>
                    <a:cs typeface="Times New Roman" panose="02020603050405020304" pitchFamily="18" charset="0"/>
                  </a:rPr>
                  <a:t>d= 30cm= 0,3 m                                        </a:t>
                </a:r>
              </a:p>
              <a:p>
                <a:pPr marL="45720" indent="0" algn="just">
                  <a:buNone/>
                </a:pPr>
                <a:r>
                  <a:rPr lang="lt-LT" sz="2400" dirty="0">
                    <a:latin typeface="Times New Roman" panose="02020603050405020304" pitchFamily="18" charset="0"/>
                    <a:cs typeface="Times New Roman" panose="02020603050405020304" pitchFamily="18" charset="0"/>
                  </a:rPr>
                  <a:t>F= 60 cm= 0,6 m                                       </a:t>
                </a:r>
              </a:p>
              <a:p>
                <a:pPr marL="45720" indent="0" algn="just">
                  <a:buNone/>
                </a:pPr>
                <a:r>
                  <a:rPr lang="lt-LT" sz="2400" dirty="0">
                    <a:latin typeface="Times New Roman" panose="02020603050405020304" pitchFamily="18" charset="0"/>
                    <a:cs typeface="Times New Roman" panose="02020603050405020304" pitchFamily="18" charset="0"/>
                  </a:rPr>
                  <a:t>Rasti:</a:t>
                </a:r>
              </a:p>
              <a:p>
                <a:pPr marL="45720" indent="0" algn="just">
                  <a:buNone/>
                </a:pPr>
                <a:r>
                  <a:rPr lang="lt-LT" sz="2400" dirty="0">
                    <a:latin typeface="Times New Roman" panose="02020603050405020304" pitchFamily="18" charset="0"/>
                    <a:cs typeface="Times New Roman" panose="02020603050405020304" pitchFamily="18" charset="0"/>
                  </a:rPr>
                  <a:t>f- ? ir Γ- ?</a:t>
                </a:r>
              </a:p>
              <a:p>
                <a:pPr marL="45720" indent="0" algn="just">
                  <a:buNone/>
                </a:pPr>
                <a:r>
                  <a:rPr lang="lt-LT" sz="2400" dirty="0">
                    <a:latin typeface="Times New Roman" panose="02020603050405020304" pitchFamily="18" charset="0"/>
                    <a:cs typeface="Times New Roman" panose="02020603050405020304" pitchFamily="18" charset="0"/>
                  </a:rPr>
                  <a:t>Sprendimas:</a:t>
                </a:r>
              </a:p>
              <a:p>
                <a:pPr marL="45720" indent="0" algn="just">
                  <a:buNone/>
                </a:pPr>
                <a14:m>
                  <m:oMath xmlns:m="http://schemas.openxmlformats.org/officeDocument/2006/math">
                    <m:f>
                      <m:fPr>
                        <m:ctrlPr>
                          <a:rPr lang="lt-LT" sz="2400" i="1" kern="0">
                            <a:latin typeface="Cambria Math" panose="02040503050406030204" pitchFamily="18" charset="0"/>
                          </a:rPr>
                        </m:ctrlPr>
                      </m:fPr>
                      <m:num>
                        <m:r>
                          <a:rPr lang="lt-LT" sz="2400" i="1" kern="0">
                            <a:latin typeface="Cambria Math"/>
                          </a:rPr>
                          <m:t>1</m:t>
                        </m:r>
                      </m:num>
                      <m:den>
                        <m:r>
                          <a:rPr lang="lt-LT" sz="2400" i="1" kern="0">
                            <a:latin typeface="Cambria Math"/>
                          </a:rPr>
                          <m:t>𝐹</m:t>
                        </m:r>
                      </m:den>
                    </m:f>
                    <m:r>
                      <a:rPr lang="lt-LT" sz="2400" i="1" kern="0">
                        <a:latin typeface="Cambria Math"/>
                      </a:rPr>
                      <m:t>=</m:t>
                    </m:r>
                    <m:f>
                      <m:fPr>
                        <m:ctrlPr>
                          <a:rPr lang="lt-LT" sz="2400" i="1" kern="0">
                            <a:latin typeface="Cambria Math" panose="02040503050406030204" pitchFamily="18" charset="0"/>
                          </a:rPr>
                        </m:ctrlPr>
                      </m:fPr>
                      <m:num>
                        <m:r>
                          <a:rPr lang="lt-LT" sz="2400" i="1" kern="0">
                            <a:latin typeface="Cambria Math"/>
                          </a:rPr>
                          <m:t>1</m:t>
                        </m:r>
                      </m:num>
                      <m:den>
                        <m:r>
                          <a:rPr lang="lt-LT" sz="2400" i="1" kern="0">
                            <a:latin typeface="Cambria Math"/>
                          </a:rPr>
                          <m:t>𝑑</m:t>
                        </m:r>
                      </m:den>
                    </m:f>
                    <m:r>
                      <a:rPr lang="lt-LT" sz="2400" i="1" kern="0">
                        <a:latin typeface="Cambria Math"/>
                      </a:rPr>
                      <m:t>+</m:t>
                    </m:r>
                    <m:f>
                      <m:fPr>
                        <m:ctrlPr>
                          <a:rPr lang="lt-LT" sz="2400" i="1" kern="0">
                            <a:latin typeface="Cambria Math" panose="02040503050406030204" pitchFamily="18" charset="0"/>
                          </a:rPr>
                        </m:ctrlPr>
                      </m:fPr>
                      <m:num>
                        <m:r>
                          <a:rPr lang="lt-LT" sz="2400" i="1" kern="0">
                            <a:latin typeface="Cambria Math"/>
                          </a:rPr>
                          <m:t>1</m:t>
                        </m:r>
                      </m:num>
                      <m:den>
                        <m:r>
                          <a:rPr lang="lt-LT" sz="2400" i="1" kern="0">
                            <a:latin typeface="Cambria Math"/>
                          </a:rPr>
                          <m:t>𝑓</m:t>
                        </m:r>
                      </m:den>
                    </m:f>
                    <m:r>
                      <a:rPr lang="lt-LT" sz="2400" i="1" kern="0">
                        <a:latin typeface="Cambria Math" panose="02040503050406030204" pitchFamily="18" charset="0"/>
                      </a:rPr>
                      <m:t> </m:t>
                    </m:r>
                    <m:r>
                      <a:rPr lang="lt-LT" sz="2400" b="0" i="1" kern="0" smtClean="0">
                        <a:latin typeface="Cambria Math" panose="02040503050406030204" pitchFamily="18" charset="0"/>
                      </a:rPr>
                      <m:t>;  </m:t>
                    </m:r>
                    <m:r>
                      <a:rPr lang="lt-LT" sz="2400" i="1">
                        <a:latin typeface="Cambria Math"/>
                      </a:rPr>
                      <m:t>𝑓</m:t>
                    </m:r>
                    <m:r>
                      <a:rPr lang="lt-LT" sz="2400" i="1">
                        <a:latin typeface="Cambria Math"/>
                      </a:rPr>
                      <m:t>=</m:t>
                    </m:r>
                    <m:f>
                      <m:fPr>
                        <m:ctrlPr>
                          <a:rPr lang="lt-LT" sz="2400" i="1">
                            <a:latin typeface="Cambria Math" panose="02040503050406030204" pitchFamily="18" charset="0"/>
                          </a:rPr>
                        </m:ctrlPr>
                      </m:fPr>
                      <m:num>
                        <m:r>
                          <a:rPr lang="lt-LT" sz="2400" i="1">
                            <a:latin typeface="Cambria Math"/>
                          </a:rPr>
                          <m:t>𝐹𝑑</m:t>
                        </m:r>
                      </m:num>
                      <m:den>
                        <m:r>
                          <a:rPr lang="lt-LT" sz="2400" i="1">
                            <a:latin typeface="Cambria Math"/>
                          </a:rPr>
                          <m:t>𝑑</m:t>
                        </m:r>
                        <m:r>
                          <a:rPr lang="lt-LT" sz="2400" i="1">
                            <a:latin typeface="Cambria Math"/>
                          </a:rPr>
                          <m:t>−</m:t>
                        </m:r>
                        <m:r>
                          <a:rPr lang="lt-LT" sz="2400" i="1">
                            <a:latin typeface="Cambria Math"/>
                          </a:rPr>
                          <m:t>𝐹</m:t>
                        </m:r>
                      </m:den>
                    </m:f>
                  </m:oMath>
                </a14:m>
                <a:r>
                  <a:rPr lang="lt-LT" sz="2400" dirty="0">
                    <a:latin typeface="Times New Roman" panose="02020603050405020304" pitchFamily="18" charset="0"/>
                    <a:cs typeface="Times New Roman" panose="02020603050405020304" pitchFamily="18" charset="0"/>
                  </a:rPr>
                  <a:t> </a:t>
                </a:r>
                <a14:m>
                  <m:oMath xmlns:m="http://schemas.openxmlformats.org/officeDocument/2006/math">
                    <m:r>
                      <a:rPr lang="lt-LT" sz="2400" b="0" i="0" smtClean="0">
                        <a:latin typeface="Cambria Math" panose="02040503050406030204" pitchFamily="18" charset="0"/>
                      </a:rPr>
                      <m:t> ;    </m:t>
                    </m:r>
                    <m:r>
                      <m:rPr>
                        <m:sty m:val="p"/>
                      </m:rPr>
                      <a:rPr lang="el-GR" sz="2400" i="1">
                        <a:latin typeface="Cambria Math"/>
                      </a:rPr>
                      <m:t>Γ</m:t>
                    </m:r>
                    <m:r>
                      <a:rPr lang="lt-LT" sz="2400" i="1">
                        <a:latin typeface="Cambria Math"/>
                      </a:rPr>
                      <m:t>=</m:t>
                    </m:r>
                    <m:f>
                      <m:fPr>
                        <m:ctrlPr>
                          <a:rPr lang="lt-LT" sz="2400" i="1">
                            <a:latin typeface="Cambria Math" panose="02040503050406030204" pitchFamily="18" charset="0"/>
                          </a:rPr>
                        </m:ctrlPr>
                      </m:fPr>
                      <m:num>
                        <m:d>
                          <m:dPr>
                            <m:begChr m:val="|"/>
                            <m:endChr m:val="|"/>
                            <m:ctrlPr>
                              <a:rPr lang="lt-LT" sz="2400" i="1">
                                <a:latin typeface="Cambria Math" panose="02040503050406030204" pitchFamily="18" charset="0"/>
                              </a:rPr>
                            </m:ctrlPr>
                          </m:dPr>
                          <m:e>
                            <m:r>
                              <a:rPr lang="lt-LT" sz="2400" i="1">
                                <a:latin typeface="Cambria Math"/>
                              </a:rPr>
                              <m:t>𝑓</m:t>
                            </m:r>
                          </m:e>
                        </m:d>
                      </m:num>
                      <m:den>
                        <m:d>
                          <m:dPr>
                            <m:begChr m:val="|"/>
                            <m:endChr m:val="|"/>
                            <m:ctrlPr>
                              <a:rPr lang="lt-LT" sz="2400" i="1">
                                <a:latin typeface="Cambria Math" panose="02040503050406030204" pitchFamily="18" charset="0"/>
                              </a:rPr>
                            </m:ctrlPr>
                          </m:dPr>
                          <m:e>
                            <m:r>
                              <a:rPr lang="lt-LT" sz="2400" i="1">
                                <a:latin typeface="Cambria Math"/>
                              </a:rPr>
                              <m:t>𝑑</m:t>
                            </m:r>
                          </m:e>
                        </m:d>
                      </m:den>
                    </m:f>
                  </m:oMath>
                </a14:m>
                <a:endParaRPr lang="lt-LT" sz="2400" dirty="0">
                  <a:latin typeface="Times New Roman" panose="02020603050405020304" pitchFamily="18" charset="0"/>
                  <a:cs typeface="Times New Roman" panose="02020603050405020304" pitchFamily="18" charset="0"/>
                </a:endParaRPr>
              </a:p>
              <a:p>
                <a:pPr marL="45720" indent="0" algn="just">
                  <a:buNone/>
                </a:pPr>
                <a14:m>
                  <m:oMath xmlns:m="http://schemas.openxmlformats.org/officeDocument/2006/math">
                    <m:r>
                      <a:rPr lang="lt-LT" sz="2400" i="1" dirty="0">
                        <a:latin typeface="Cambria Math"/>
                      </a:rPr>
                      <m:t>𝑓</m:t>
                    </m:r>
                    <m:r>
                      <a:rPr lang="lt-LT" sz="2400" i="1" dirty="0">
                        <a:latin typeface="Cambria Math"/>
                      </a:rPr>
                      <m:t>=</m:t>
                    </m:r>
                    <m:f>
                      <m:fPr>
                        <m:ctrlPr>
                          <a:rPr lang="lt-LT" sz="2400" i="1" dirty="0">
                            <a:latin typeface="Cambria Math" panose="02040503050406030204" pitchFamily="18" charset="0"/>
                          </a:rPr>
                        </m:ctrlPr>
                      </m:fPr>
                      <m:num>
                        <m:r>
                          <a:rPr lang="lt-LT" sz="2400" i="1" dirty="0">
                            <a:latin typeface="Cambria Math"/>
                          </a:rPr>
                          <m:t>0,6</m:t>
                        </m:r>
                        <m:r>
                          <a:rPr lang="lt-LT" sz="2400" i="1" dirty="0">
                            <a:latin typeface="Cambria Math"/>
                            <a:ea typeface="Cambria Math"/>
                          </a:rPr>
                          <m:t>∙0,3</m:t>
                        </m:r>
                      </m:num>
                      <m:den>
                        <m:r>
                          <a:rPr lang="lt-LT" sz="2400" i="1" dirty="0">
                            <a:latin typeface="Cambria Math"/>
                          </a:rPr>
                          <m:t>0,3−0,6</m:t>
                        </m:r>
                      </m:den>
                    </m:f>
                    <m:r>
                      <a:rPr lang="lt-LT" sz="2400" i="1" dirty="0">
                        <a:latin typeface="Cambria Math"/>
                      </a:rPr>
                      <m:t>=−0,6 </m:t>
                    </m:r>
                    <m:r>
                      <a:rPr lang="lt-LT" sz="2400" i="1" dirty="0">
                        <a:latin typeface="Cambria Math"/>
                      </a:rPr>
                      <m:t>𝑚</m:t>
                    </m:r>
                    <m:r>
                      <a:rPr lang="lt-LT" sz="2400" b="0" i="1" dirty="0" smtClean="0">
                        <a:latin typeface="Cambria Math" panose="02040503050406030204" pitchFamily="18" charset="0"/>
                      </a:rPr>
                      <m:t>;</m:t>
                    </m:r>
                  </m:oMath>
                </a14:m>
                <a:r>
                  <a:rPr lang="lt-LT" sz="2400" dirty="0">
                    <a:latin typeface="Times New Roman" panose="02020603050405020304" pitchFamily="18" charset="0"/>
                    <a:cs typeface="Times New Roman" panose="02020603050405020304" pitchFamily="18" charset="0"/>
                  </a:rPr>
                  <a:t> </a:t>
                </a:r>
                <a14:m>
                  <m:oMath xmlns:m="http://schemas.openxmlformats.org/officeDocument/2006/math">
                    <m:r>
                      <a:rPr lang="lt-LT" sz="2400" b="0" i="0" smtClean="0">
                        <a:latin typeface="Cambria Math" panose="02040503050406030204" pitchFamily="18" charset="0"/>
                      </a:rPr>
                      <m:t>  </m:t>
                    </m:r>
                    <m:r>
                      <m:rPr>
                        <m:sty m:val="p"/>
                      </m:rPr>
                      <a:rPr lang="el-GR" sz="2400" i="1">
                        <a:latin typeface="Cambria Math"/>
                      </a:rPr>
                      <m:t>Γ</m:t>
                    </m:r>
                    <m:r>
                      <a:rPr lang="lt-LT" sz="2400" i="1">
                        <a:latin typeface="Cambria Math"/>
                      </a:rPr>
                      <m:t>=</m:t>
                    </m:r>
                    <m:f>
                      <m:fPr>
                        <m:ctrlPr>
                          <a:rPr lang="lt-LT" sz="2400" i="1">
                            <a:latin typeface="Cambria Math" panose="02040503050406030204" pitchFamily="18" charset="0"/>
                          </a:rPr>
                        </m:ctrlPr>
                      </m:fPr>
                      <m:num>
                        <m:r>
                          <a:rPr lang="lt-LT" sz="2400" i="1">
                            <a:latin typeface="Cambria Math"/>
                          </a:rPr>
                          <m:t>0,6</m:t>
                        </m:r>
                      </m:num>
                      <m:den>
                        <m:r>
                          <a:rPr lang="lt-LT" sz="2400" i="1">
                            <a:latin typeface="Cambria Math"/>
                          </a:rPr>
                          <m:t>0,3</m:t>
                        </m:r>
                      </m:den>
                    </m:f>
                    <m:r>
                      <a:rPr lang="lt-LT" sz="2400" i="1">
                        <a:latin typeface="Cambria Math"/>
                      </a:rPr>
                      <m:t>=2 </m:t>
                    </m:r>
                    <m:r>
                      <a:rPr lang="lt-LT" sz="2400" i="1">
                        <a:latin typeface="Cambria Math"/>
                      </a:rPr>
                      <m:t>𝑘𝑎𝑟𝑡𝑎𝑖</m:t>
                    </m:r>
                  </m:oMath>
                </a14:m>
                <a:endParaRPr lang="lt-LT" sz="2400" dirty="0">
                  <a:latin typeface="Times New Roman" panose="02020603050405020304" pitchFamily="18" charset="0"/>
                  <a:cs typeface="Times New Roman" panose="02020603050405020304" pitchFamily="18" charset="0"/>
                </a:endParaRPr>
              </a:p>
              <a:p>
                <a:pPr marL="45720" indent="0" algn="just">
                  <a:buNone/>
                </a:pPr>
                <a:r>
                  <a:rPr lang="lt-LT" sz="2400" dirty="0">
                    <a:latin typeface="Times New Roman" panose="02020603050405020304" pitchFamily="18" charset="0"/>
                    <a:cs typeface="Times New Roman" panose="02020603050405020304" pitchFamily="18" charset="0"/>
                  </a:rPr>
                  <a:t>Atsakymas: menamasis 2 kartus padidintas daikto atvaizdas susidaro 60 cm  nuo lęšio.</a:t>
                </a:r>
              </a:p>
              <a:p>
                <a:endParaRPr lang="lt-LT" dirty="0"/>
              </a:p>
              <a:p>
                <a:pPr marL="45720" indent="0">
                  <a:buNone/>
                </a:pPr>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1176129" y="1753926"/>
                <a:ext cx="9872871" cy="4494474"/>
              </a:xfrm>
              <a:blipFill>
                <a:blip r:embed="rId2"/>
                <a:stretch>
                  <a:fillRect l="-185" t="-814" r="-556" b="-1764"/>
                </a:stretch>
              </a:blipFill>
            </p:spPr>
            <p:txBody>
              <a:bodyPr/>
              <a:lstStyle/>
              <a:p>
                <a:r>
                  <a:rPr lang="lt-LT">
                    <a:noFill/>
                  </a:rPr>
                  <a:t> </a:t>
                </a:r>
              </a:p>
            </p:txBody>
          </p:sp>
        </mc:Fallback>
      </mc:AlternateContent>
    </p:spTree>
    <p:extLst>
      <p:ext uri="{BB962C8B-B14F-4D97-AF65-F5344CB8AC3E}">
        <p14:creationId xmlns:p14="http://schemas.microsoft.com/office/powerpoint/2010/main" val="1109867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43000" y="609600"/>
            <a:ext cx="9740348" cy="1099930"/>
          </a:xfrm>
        </p:spPr>
        <p:txBody>
          <a:bodyPr/>
          <a:lstStyle/>
          <a:p>
            <a:pPr algn="ctr"/>
            <a:r>
              <a:rPr lang="lt-LT" dirty="0">
                <a:latin typeface="Times New Roman" panose="02020603050405020304" pitchFamily="18" charset="0"/>
                <a:cs typeface="Times New Roman" panose="02020603050405020304" pitchFamily="18" charset="0"/>
              </a:rPr>
              <a:t>Uždavinys Nr.2</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891208" y="1709530"/>
                <a:ext cx="10409584" cy="4820478"/>
              </a:xfrm>
            </p:spPr>
            <p:txBody>
              <a:bodyPr>
                <a:normAutofit fontScale="85000" lnSpcReduction="20000"/>
              </a:bodyPr>
              <a:lstStyle/>
              <a:p>
                <a:pPr marL="45720" lvl="0" indent="0" algn="just" fontAlgn="base">
                  <a:lnSpc>
                    <a:spcPct val="120000"/>
                  </a:lnSpc>
                  <a:spcAft>
                    <a:spcPct val="0"/>
                  </a:spcAft>
                  <a:buNone/>
                </a:pPr>
                <a:r>
                  <a:rPr lang="lt-LT" sz="2400" kern="0" dirty="0">
                    <a:solidFill>
                      <a:schemeClr val="accent1"/>
                    </a:solidFill>
                    <a:latin typeface="Times New Roman" panose="02020603050405020304" pitchFamily="18" charset="0"/>
                    <a:cs typeface="Times New Roman" panose="02020603050405020304" pitchFamily="18" charset="0"/>
                  </a:rPr>
                  <a:t>Žvakė pastatyta 12,5 cm atstumu nuo glaudžiamojo lęšio, kurio laužiamoji geba 10 D. Kokiu nuotoliu nuo lęšio gaunamas atvaizdas ir koks jis yra?</a:t>
                </a:r>
              </a:p>
              <a:p>
                <a:pPr marL="45720" indent="0">
                  <a:buNone/>
                </a:pPr>
                <a:r>
                  <a:rPr lang="lt-LT" sz="2400" dirty="0">
                    <a:solidFill>
                      <a:schemeClr val="accent1"/>
                    </a:solidFill>
                    <a:latin typeface="Times New Roman" panose="02020603050405020304" pitchFamily="18" charset="0"/>
                    <a:cs typeface="Times New Roman" panose="02020603050405020304" pitchFamily="18" charset="0"/>
                  </a:rPr>
                  <a:t>Duota:</a:t>
                </a:r>
              </a:p>
              <a:p>
                <a:pPr marL="45720" indent="0">
                  <a:buNone/>
                </a:pPr>
                <a:r>
                  <a:rPr lang="lt-LT" sz="2400" dirty="0">
                    <a:solidFill>
                      <a:schemeClr val="accent1"/>
                    </a:solidFill>
                    <a:latin typeface="Times New Roman" panose="02020603050405020304" pitchFamily="18" charset="0"/>
                    <a:cs typeface="Times New Roman" panose="02020603050405020304" pitchFamily="18" charset="0"/>
                  </a:rPr>
                  <a:t>d=12,5 cm= 0,125 m      </a:t>
                </a:r>
              </a:p>
              <a:p>
                <a:pPr marL="45720" indent="0">
                  <a:buNone/>
                </a:pPr>
                <a:r>
                  <a:rPr lang="lt-LT" sz="2400" dirty="0">
                    <a:solidFill>
                      <a:schemeClr val="accent1"/>
                    </a:solidFill>
                    <a:latin typeface="Times New Roman" panose="02020603050405020304" pitchFamily="18" charset="0"/>
                    <a:cs typeface="Times New Roman" panose="02020603050405020304" pitchFamily="18" charset="0"/>
                  </a:rPr>
                  <a:t>D= 10 D</a:t>
                </a:r>
              </a:p>
              <a:p>
                <a:pPr marL="45720" indent="0">
                  <a:buNone/>
                </a:pPr>
                <a:r>
                  <a:rPr lang="lt-LT" sz="2400" dirty="0">
                    <a:solidFill>
                      <a:schemeClr val="accent1"/>
                    </a:solidFill>
                    <a:latin typeface="Times New Roman" panose="02020603050405020304" pitchFamily="18" charset="0"/>
                    <a:cs typeface="Times New Roman" panose="02020603050405020304" pitchFamily="18" charset="0"/>
                  </a:rPr>
                  <a:t>Rasti</a:t>
                </a:r>
                <a:r>
                  <a:rPr lang="lt-LT" sz="2400" dirty="0">
                    <a:latin typeface="Times New Roman" panose="02020603050405020304" pitchFamily="18" charset="0"/>
                    <a:cs typeface="Times New Roman" panose="02020603050405020304" pitchFamily="18" charset="0"/>
                  </a:rPr>
                  <a:t>:</a:t>
                </a:r>
                <a:r>
                  <a:rPr lang="lt-LT" sz="2400" dirty="0">
                    <a:solidFill>
                      <a:schemeClr val="accent1"/>
                    </a:solidFill>
                    <a:latin typeface="Times New Roman" panose="02020603050405020304" pitchFamily="18" charset="0"/>
                    <a:cs typeface="Times New Roman" panose="02020603050405020304" pitchFamily="18" charset="0"/>
                  </a:rPr>
                  <a:t>		    </a:t>
                </a:r>
              </a:p>
              <a:p>
                <a:pPr marL="45720" indent="0">
                  <a:buNone/>
                </a:pPr>
                <a:r>
                  <a:rPr lang="lt-LT" sz="2400" dirty="0">
                    <a:solidFill>
                      <a:schemeClr val="accent1"/>
                    </a:solidFill>
                    <a:latin typeface="Times New Roman" panose="02020603050405020304" pitchFamily="18" charset="0"/>
                    <a:cs typeface="Times New Roman" panose="02020603050405020304" pitchFamily="18" charset="0"/>
                  </a:rPr>
                  <a:t>f- ? ir Γ- ?                                     </a:t>
                </a:r>
              </a:p>
              <a:p>
                <a:pPr marL="45720" indent="0">
                  <a:buNone/>
                </a:pPr>
                <a:r>
                  <a:rPr lang="lt-LT" sz="2400" dirty="0">
                    <a:solidFill>
                      <a:schemeClr val="accent1"/>
                    </a:solidFill>
                    <a:latin typeface="Times New Roman" panose="02020603050405020304" pitchFamily="18" charset="0"/>
                    <a:cs typeface="Times New Roman" panose="02020603050405020304" pitchFamily="18" charset="0"/>
                  </a:rPr>
                  <a:t>Sprendimas:</a:t>
                </a:r>
              </a:p>
              <a:p>
                <a:pPr marL="45720" indent="0">
                  <a:buNone/>
                </a:pPr>
                <a14:m>
                  <m:oMathPara xmlns:m="http://schemas.openxmlformats.org/officeDocument/2006/math">
                    <m:oMathParaPr>
                      <m:jc m:val="left"/>
                    </m:oMathParaPr>
                    <m:oMath xmlns:m="http://schemas.openxmlformats.org/officeDocument/2006/math">
                      <m:r>
                        <a:rPr lang="lt-LT" sz="2400" i="1" kern="0">
                          <a:latin typeface="Cambria Math"/>
                        </a:rPr>
                        <m:t>𝐷</m:t>
                      </m:r>
                      <m:r>
                        <a:rPr lang="lt-LT" sz="2400" i="1" kern="0">
                          <a:latin typeface="Cambria Math"/>
                        </a:rPr>
                        <m:t>=</m:t>
                      </m:r>
                      <m:f>
                        <m:fPr>
                          <m:ctrlPr>
                            <a:rPr lang="lt-LT" sz="2400" i="1" kern="0">
                              <a:latin typeface="Cambria Math" panose="02040503050406030204" pitchFamily="18" charset="0"/>
                            </a:rPr>
                          </m:ctrlPr>
                        </m:fPr>
                        <m:num>
                          <m:r>
                            <a:rPr lang="lt-LT" sz="2400" i="1" kern="0">
                              <a:latin typeface="Cambria Math"/>
                            </a:rPr>
                            <m:t>1</m:t>
                          </m:r>
                        </m:num>
                        <m:den>
                          <m:r>
                            <a:rPr lang="lt-LT" sz="2400" i="1" kern="0">
                              <a:latin typeface="Cambria Math"/>
                            </a:rPr>
                            <m:t>𝑑</m:t>
                          </m:r>
                        </m:den>
                      </m:f>
                      <m:r>
                        <a:rPr lang="lt-LT" sz="2400" i="1" kern="0">
                          <a:latin typeface="Cambria Math"/>
                        </a:rPr>
                        <m:t>+</m:t>
                      </m:r>
                      <m:f>
                        <m:fPr>
                          <m:ctrlPr>
                            <a:rPr lang="lt-LT" sz="2400" i="1" kern="0">
                              <a:latin typeface="Cambria Math" panose="02040503050406030204" pitchFamily="18" charset="0"/>
                            </a:rPr>
                          </m:ctrlPr>
                        </m:fPr>
                        <m:num>
                          <m:r>
                            <a:rPr lang="lt-LT" sz="2400" i="1" kern="0">
                              <a:latin typeface="Cambria Math"/>
                            </a:rPr>
                            <m:t>1</m:t>
                          </m:r>
                        </m:num>
                        <m:den>
                          <m:r>
                            <a:rPr lang="lt-LT" sz="2400" i="1" kern="0">
                              <a:latin typeface="Cambria Math"/>
                            </a:rPr>
                            <m:t>𝑓</m:t>
                          </m:r>
                        </m:den>
                      </m:f>
                      <m:r>
                        <a:rPr lang="lt-LT" sz="2400" b="0" i="1" kern="0" smtClean="0">
                          <a:latin typeface="Cambria Math" panose="02040503050406030204" pitchFamily="18" charset="0"/>
                        </a:rPr>
                        <m:t>; </m:t>
                      </m:r>
                      <m:r>
                        <a:rPr lang="lt-LT" sz="2400" i="1">
                          <a:latin typeface="Cambria Math"/>
                        </a:rPr>
                        <m:t>𝑓</m:t>
                      </m:r>
                      <m:r>
                        <a:rPr lang="lt-LT" sz="2400" i="1">
                          <a:latin typeface="Cambria Math"/>
                        </a:rPr>
                        <m:t>=</m:t>
                      </m:r>
                      <m:f>
                        <m:fPr>
                          <m:ctrlPr>
                            <a:rPr lang="lt-LT" sz="2400" i="1">
                              <a:latin typeface="Cambria Math" panose="02040503050406030204" pitchFamily="18" charset="0"/>
                            </a:rPr>
                          </m:ctrlPr>
                        </m:fPr>
                        <m:num>
                          <m:r>
                            <a:rPr lang="lt-LT" sz="2400" i="1">
                              <a:latin typeface="Cambria Math"/>
                            </a:rPr>
                            <m:t>𝑑</m:t>
                          </m:r>
                        </m:num>
                        <m:den>
                          <m:r>
                            <a:rPr lang="lt-LT" sz="2400" i="1">
                              <a:latin typeface="Cambria Math"/>
                            </a:rPr>
                            <m:t>𝐷𝑑</m:t>
                          </m:r>
                          <m:r>
                            <a:rPr lang="lt-LT" sz="2400" i="1">
                              <a:latin typeface="Cambria Math"/>
                            </a:rPr>
                            <m:t>−1</m:t>
                          </m:r>
                        </m:den>
                      </m:f>
                      <m:r>
                        <a:rPr lang="lt-LT" sz="2400" b="0" i="1" smtClean="0">
                          <a:latin typeface="Cambria Math" panose="02040503050406030204" pitchFamily="18" charset="0"/>
                        </a:rPr>
                        <m:t>; </m:t>
                      </m:r>
                      <m:r>
                        <m:rPr>
                          <m:sty m:val="p"/>
                        </m:rPr>
                        <a:rPr lang="el-GR" sz="2400" i="1">
                          <a:latin typeface="Cambria Math"/>
                        </a:rPr>
                        <m:t>Γ</m:t>
                      </m:r>
                      <m:r>
                        <a:rPr lang="lt-LT" sz="2400" i="1">
                          <a:latin typeface="Cambria Math"/>
                        </a:rPr>
                        <m:t>=</m:t>
                      </m:r>
                      <m:f>
                        <m:fPr>
                          <m:ctrlPr>
                            <a:rPr lang="lt-LT" sz="2400" i="1">
                              <a:latin typeface="Cambria Math" panose="02040503050406030204" pitchFamily="18" charset="0"/>
                            </a:rPr>
                          </m:ctrlPr>
                        </m:fPr>
                        <m:num>
                          <m:d>
                            <m:dPr>
                              <m:begChr m:val="|"/>
                              <m:endChr m:val="|"/>
                              <m:ctrlPr>
                                <a:rPr lang="lt-LT" sz="2400" i="1">
                                  <a:latin typeface="Cambria Math" panose="02040503050406030204" pitchFamily="18" charset="0"/>
                                </a:rPr>
                              </m:ctrlPr>
                            </m:dPr>
                            <m:e>
                              <m:r>
                                <a:rPr lang="lt-LT" sz="2400" i="1">
                                  <a:latin typeface="Cambria Math"/>
                                </a:rPr>
                                <m:t>𝑓</m:t>
                              </m:r>
                            </m:e>
                          </m:d>
                        </m:num>
                        <m:den>
                          <m:d>
                            <m:dPr>
                              <m:begChr m:val="|"/>
                              <m:endChr m:val="|"/>
                              <m:ctrlPr>
                                <a:rPr lang="lt-LT" sz="2400" i="1">
                                  <a:latin typeface="Cambria Math" panose="02040503050406030204" pitchFamily="18" charset="0"/>
                                </a:rPr>
                              </m:ctrlPr>
                            </m:dPr>
                            <m:e>
                              <m:r>
                                <a:rPr lang="lt-LT" sz="2400" i="1">
                                  <a:latin typeface="Cambria Math"/>
                                </a:rPr>
                                <m:t>𝑑</m:t>
                              </m:r>
                            </m:e>
                          </m:d>
                        </m:den>
                      </m:f>
                      <m:r>
                        <a:rPr lang="lt-LT" sz="2400" b="0" i="1" smtClean="0">
                          <a:latin typeface="Cambria Math" panose="02040503050406030204" pitchFamily="18" charset="0"/>
                        </a:rPr>
                        <m:t> </m:t>
                      </m:r>
                    </m:oMath>
                  </m:oMathPara>
                </a14:m>
                <a:endParaRPr lang="lt-LT" sz="2400" dirty="0">
                  <a:solidFill>
                    <a:schemeClr val="accent1"/>
                  </a:solidFill>
                  <a:latin typeface="Times New Roman" panose="02020603050405020304" pitchFamily="18" charset="0"/>
                  <a:cs typeface="Times New Roman" panose="02020603050405020304" pitchFamily="18" charset="0"/>
                </a:endParaRPr>
              </a:p>
              <a:p>
                <a:pPr marL="45720" indent="0">
                  <a:buNone/>
                </a:pPr>
                <a14:m>
                  <m:oMath xmlns:m="http://schemas.openxmlformats.org/officeDocument/2006/math">
                    <m:r>
                      <a:rPr lang="lt-LT" sz="2400" i="1" kern="0">
                        <a:latin typeface="Cambria Math"/>
                        <a:cs typeface="Calibri" pitchFamily="34" charset="0"/>
                      </a:rPr>
                      <m:t>𝑓</m:t>
                    </m:r>
                    <m:r>
                      <a:rPr lang="lt-LT" sz="2400" i="1" kern="0">
                        <a:latin typeface="Cambria Math"/>
                        <a:cs typeface="Calibri" pitchFamily="34" charset="0"/>
                      </a:rPr>
                      <m:t>=</m:t>
                    </m:r>
                    <m:f>
                      <m:fPr>
                        <m:ctrlPr>
                          <a:rPr lang="lt-LT" sz="2400" i="1" kern="0">
                            <a:latin typeface="Cambria Math" panose="02040503050406030204" pitchFamily="18" charset="0"/>
                            <a:cs typeface="Calibri" pitchFamily="34" charset="0"/>
                          </a:rPr>
                        </m:ctrlPr>
                      </m:fPr>
                      <m:num>
                        <m:r>
                          <a:rPr lang="lt-LT" sz="2400" i="1" kern="0">
                            <a:latin typeface="Cambria Math"/>
                            <a:cs typeface="Calibri" pitchFamily="34" charset="0"/>
                          </a:rPr>
                          <m:t>0,125</m:t>
                        </m:r>
                      </m:num>
                      <m:den>
                        <m:r>
                          <a:rPr lang="lt-LT" sz="2400" i="1" kern="0">
                            <a:latin typeface="Cambria Math"/>
                            <a:cs typeface="Calibri" pitchFamily="34" charset="0"/>
                          </a:rPr>
                          <m:t>0,125</m:t>
                        </m:r>
                        <m:r>
                          <a:rPr lang="lt-LT" sz="2400" i="1" kern="0">
                            <a:latin typeface="Cambria Math"/>
                            <a:ea typeface="Cambria Math"/>
                            <a:cs typeface="Calibri" pitchFamily="34" charset="0"/>
                          </a:rPr>
                          <m:t>∙10−1</m:t>
                        </m:r>
                      </m:den>
                    </m:f>
                    <m:r>
                      <a:rPr lang="lt-LT" sz="2400" i="1" kern="0">
                        <a:latin typeface="Cambria Math"/>
                        <a:cs typeface="Calibri" pitchFamily="34" charset="0"/>
                      </a:rPr>
                      <m:t>=0,5 </m:t>
                    </m:r>
                    <m:r>
                      <a:rPr lang="lt-LT" sz="2400" i="1" kern="0">
                        <a:latin typeface="Cambria Math"/>
                        <a:cs typeface="Calibri" pitchFamily="34" charset="0"/>
                      </a:rPr>
                      <m:t>𝑚</m:t>
                    </m:r>
                  </m:oMath>
                </a14:m>
                <a:r>
                  <a:rPr lang="lt-LT" sz="2400" dirty="0">
                    <a:solidFill>
                      <a:schemeClr val="accent1"/>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el-GR" sz="2400" i="1" dirty="0">
                        <a:latin typeface="Cambria Math"/>
                      </a:rPr>
                      <m:t>Γ</m:t>
                    </m:r>
                    <m:r>
                      <a:rPr lang="lt-LT" sz="2400" i="1" dirty="0">
                        <a:latin typeface="Cambria Math"/>
                      </a:rPr>
                      <m:t>=</m:t>
                    </m:r>
                    <m:f>
                      <m:fPr>
                        <m:ctrlPr>
                          <a:rPr lang="lt-LT" sz="2400" i="1" dirty="0">
                            <a:latin typeface="Cambria Math" panose="02040503050406030204" pitchFamily="18" charset="0"/>
                          </a:rPr>
                        </m:ctrlPr>
                      </m:fPr>
                      <m:num>
                        <m:r>
                          <a:rPr lang="lt-LT" sz="2400" i="1" dirty="0">
                            <a:latin typeface="Cambria Math"/>
                          </a:rPr>
                          <m:t>0,5</m:t>
                        </m:r>
                      </m:num>
                      <m:den>
                        <m:r>
                          <a:rPr lang="lt-LT" sz="2400" i="1" dirty="0">
                            <a:latin typeface="Cambria Math"/>
                          </a:rPr>
                          <m:t>0,125</m:t>
                        </m:r>
                      </m:den>
                    </m:f>
                    <m:r>
                      <a:rPr lang="lt-LT" sz="2400" i="1" dirty="0">
                        <a:latin typeface="Cambria Math"/>
                      </a:rPr>
                      <m:t>=4 </m:t>
                    </m:r>
                    <m:r>
                      <a:rPr lang="lt-LT" sz="2400" i="1" dirty="0">
                        <a:latin typeface="Cambria Math"/>
                      </a:rPr>
                      <m:t>𝑘𝑎𝑟𝑡𝑎</m:t>
                    </m:r>
                  </m:oMath>
                </a14:m>
                <a:r>
                  <a:rPr lang="lt-LT" sz="2400" dirty="0">
                    <a:solidFill>
                      <a:schemeClr val="accent1"/>
                    </a:solidFill>
                    <a:latin typeface="Times New Roman" panose="02020603050405020304" pitchFamily="18" charset="0"/>
                    <a:cs typeface="Times New Roman" panose="02020603050405020304" pitchFamily="18" charset="0"/>
                  </a:rPr>
                  <a:t>i</a:t>
                </a:r>
              </a:p>
              <a:p>
                <a:pPr marL="45720" indent="0">
                  <a:buNone/>
                </a:pPr>
                <a:r>
                  <a:rPr lang="lt-LT" sz="2400" dirty="0">
                    <a:latin typeface="Times New Roman" panose="02020603050405020304" pitchFamily="18" charset="0"/>
                    <a:cs typeface="Times New Roman" panose="02020603050405020304" pitchFamily="18" charset="0"/>
                  </a:rPr>
                  <a:t>Atsakymas: tikrasis 4 kartus padidintas daikto atvaizdas susidaro 50 cm nuo lęšio.</a:t>
                </a:r>
              </a:p>
              <a:p>
                <a:endParaRPr lang="lt-LT" dirty="0"/>
              </a:p>
              <a:p>
                <a:pPr marL="45720" indent="0">
                  <a:buNone/>
                </a:pPr>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891208" y="1709530"/>
                <a:ext cx="10409584" cy="4820478"/>
              </a:xfrm>
              <a:blipFill>
                <a:blip r:embed="rId2"/>
                <a:stretch>
                  <a:fillRect l="-117" t="-632" r="-644"/>
                </a:stretch>
              </a:blipFill>
            </p:spPr>
            <p:txBody>
              <a:bodyPr/>
              <a:lstStyle/>
              <a:p>
                <a:r>
                  <a:rPr lang="lt-LT">
                    <a:noFill/>
                  </a:rPr>
                  <a:t> </a:t>
                </a:r>
              </a:p>
            </p:txBody>
          </p:sp>
        </mc:Fallback>
      </mc:AlternateContent>
    </p:spTree>
    <p:extLst>
      <p:ext uri="{BB962C8B-B14F-4D97-AF65-F5344CB8AC3E}">
        <p14:creationId xmlns:p14="http://schemas.microsoft.com/office/powerpoint/2010/main" val="3956733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Uždavinys Nr.3</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1143000" y="1716157"/>
                <a:ext cx="9872871" cy="4532243"/>
              </a:xfrm>
            </p:spPr>
            <p:txBody>
              <a:bodyPr>
                <a:normAutofit fontScale="85000" lnSpcReduction="20000"/>
              </a:bodyPr>
              <a:lstStyle/>
              <a:p>
                <a:pPr marL="45720" indent="0" algn="just">
                  <a:lnSpc>
                    <a:spcPct val="120000"/>
                  </a:lnSpc>
                  <a:buNone/>
                </a:pPr>
                <a:r>
                  <a:rPr lang="lt-LT" dirty="0"/>
                  <a:t> </a:t>
                </a:r>
                <a:r>
                  <a:rPr lang="lt-LT" sz="2400" dirty="0">
                    <a:latin typeface="Times New Roman" panose="02020603050405020304" pitchFamily="18" charset="0"/>
                    <a:cs typeface="Times New Roman" panose="02020603050405020304" pitchFamily="18" charset="0"/>
                  </a:rPr>
                  <a:t>Glaudžiamoju lęšiu gautas tikrasis, du kartus padidintas daikto atvaizdas, kai jo atstumas iki lęšio lygus 24 cm. Apskaičiuokite lęšio židinio nuotolį.</a:t>
                </a:r>
              </a:p>
              <a:p>
                <a:pPr marL="45720" indent="0" algn="just">
                  <a:buNone/>
                </a:pPr>
                <a:r>
                  <a:rPr lang="lt-LT" sz="2400" dirty="0">
                    <a:latin typeface="Times New Roman" panose="02020603050405020304" pitchFamily="18" charset="0"/>
                    <a:cs typeface="Times New Roman" panose="02020603050405020304" pitchFamily="18" charset="0"/>
                  </a:rPr>
                  <a:t>Duota:</a:t>
                </a:r>
              </a:p>
              <a:p>
                <a:pPr marL="45720" indent="0" algn="just">
                  <a:buNone/>
                </a:pPr>
                <a:r>
                  <a:rPr lang="lt-LT" sz="2400" dirty="0">
                    <a:latin typeface="Times New Roman" panose="02020603050405020304" pitchFamily="18" charset="0"/>
                    <a:cs typeface="Times New Roman" panose="02020603050405020304" pitchFamily="18" charset="0"/>
                  </a:rPr>
                  <a:t>Γ= 2 kartai; f= 24 cm= 0,24 m     </a:t>
                </a:r>
              </a:p>
              <a:p>
                <a:pPr marL="45720" indent="0" algn="just">
                  <a:buNone/>
                </a:pPr>
                <a:r>
                  <a:rPr lang="lt-LT" sz="2400" dirty="0">
                    <a:latin typeface="Times New Roman" panose="02020603050405020304" pitchFamily="18" charset="0"/>
                    <a:cs typeface="Times New Roman" panose="02020603050405020304" pitchFamily="18" charset="0"/>
                  </a:rPr>
                  <a:t>Rasti:</a:t>
                </a:r>
              </a:p>
              <a:p>
                <a:pPr marL="45720" indent="0" algn="just">
                  <a:buNone/>
                </a:pPr>
                <a:r>
                  <a:rPr lang="lt-LT" sz="2400" dirty="0">
                    <a:latin typeface="Times New Roman" panose="02020603050405020304" pitchFamily="18" charset="0"/>
                    <a:cs typeface="Times New Roman" panose="02020603050405020304" pitchFamily="18" charset="0"/>
                  </a:rPr>
                  <a:t>F- ?</a:t>
                </a:r>
              </a:p>
              <a:p>
                <a:pPr marL="45720" indent="0" algn="just">
                  <a:buNone/>
                </a:pPr>
                <a:r>
                  <a:rPr lang="lt-LT" sz="2400" dirty="0">
                    <a:latin typeface="Times New Roman" panose="02020603050405020304" pitchFamily="18" charset="0"/>
                    <a:cs typeface="Times New Roman" panose="02020603050405020304" pitchFamily="18" charset="0"/>
                  </a:rPr>
                  <a:t>Sprendimas:</a:t>
                </a:r>
              </a:p>
              <a:p>
                <a:pPr marL="45720" indent="0" algn="just">
                  <a:spcAft>
                    <a:spcPts val="2400"/>
                  </a:spcAft>
                  <a:buNone/>
                </a:pPr>
                <a14:m>
                  <m:oMath xmlns:m="http://schemas.openxmlformats.org/officeDocument/2006/math">
                    <m:f>
                      <m:fPr>
                        <m:ctrlPr>
                          <a:rPr lang="lt-LT" sz="2400" i="1">
                            <a:latin typeface="Cambria Math" panose="02040503050406030204" pitchFamily="18" charset="0"/>
                          </a:rPr>
                        </m:ctrlPr>
                      </m:fPr>
                      <m:num>
                        <m:r>
                          <a:rPr lang="lt-LT" sz="2400" i="1">
                            <a:latin typeface="Cambria Math"/>
                          </a:rPr>
                          <m:t>1</m:t>
                        </m:r>
                      </m:num>
                      <m:den>
                        <m:r>
                          <a:rPr lang="lt-LT" sz="2400" i="1">
                            <a:latin typeface="Cambria Math"/>
                          </a:rPr>
                          <m:t>𝐹</m:t>
                        </m:r>
                      </m:den>
                    </m:f>
                    <m:r>
                      <a:rPr lang="lt-LT" sz="2400" i="1">
                        <a:latin typeface="Cambria Math"/>
                      </a:rPr>
                      <m:t>=</m:t>
                    </m:r>
                    <m:f>
                      <m:fPr>
                        <m:ctrlPr>
                          <a:rPr lang="lt-LT" sz="2400" i="1">
                            <a:latin typeface="Cambria Math" panose="02040503050406030204" pitchFamily="18" charset="0"/>
                          </a:rPr>
                        </m:ctrlPr>
                      </m:fPr>
                      <m:num>
                        <m:r>
                          <a:rPr lang="lt-LT" sz="2400" i="1">
                            <a:latin typeface="Cambria Math"/>
                          </a:rPr>
                          <m:t>1</m:t>
                        </m:r>
                      </m:num>
                      <m:den>
                        <m:r>
                          <a:rPr lang="lt-LT" sz="2400" i="1">
                            <a:latin typeface="Cambria Math"/>
                          </a:rPr>
                          <m:t>𝑑</m:t>
                        </m:r>
                      </m:den>
                    </m:f>
                    <m:r>
                      <a:rPr lang="lt-LT" sz="2400" i="1">
                        <a:latin typeface="Cambria Math"/>
                      </a:rPr>
                      <m:t>+</m:t>
                    </m:r>
                    <m:f>
                      <m:fPr>
                        <m:ctrlPr>
                          <a:rPr lang="lt-LT" sz="2400" i="1">
                            <a:latin typeface="Cambria Math" panose="02040503050406030204" pitchFamily="18" charset="0"/>
                          </a:rPr>
                        </m:ctrlPr>
                      </m:fPr>
                      <m:num>
                        <m:r>
                          <a:rPr lang="lt-LT" sz="2400" i="1">
                            <a:latin typeface="Cambria Math"/>
                          </a:rPr>
                          <m:t>1</m:t>
                        </m:r>
                      </m:num>
                      <m:den>
                        <m:r>
                          <a:rPr lang="lt-LT" sz="2400" i="1">
                            <a:latin typeface="Cambria Math"/>
                          </a:rPr>
                          <m:t>𝑓</m:t>
                        </m:r>
                      </m:den>
                    </m:f>
                    <m:r>
                      <a:rPr lang="lt-LT" sz="2400" i="1">
                        <a:latin typeface="Cambria Math"/>
                        <a:ea typeface="Cambria Math"/>
                      </a:rPr>
                      <m:t>=</m:t>
                    </m:r>
                    <m:f>
                      <m:fPr>
                        <m:ctrlPr>
                          <a:rPr lang="lt-LT" sz="2400" i="1">
                            <a:latin typeface="Cambria Math" panose="02040503050406030204" pitchFamily="18" charset="0"/>
                            <a:ea typeface="Cambria Math"/>
                          </a:rPr>
                        </m:ctrlPr>
                      </m:fPr>
                      <m:num>
                        <m:r>
                          <a:rPr lang="lt-LT" sz="2400" i="1">
                            <a:latin typeface="Cambria Math"/>
                            <a:ea typeface="Cambria Math"/>
                          </a:rPr>
                          <m:t>𝑑</m:t>
                        </m:r>
                        <m:r>
                          <a:rPr lang="lt-LT" sz="2400" i="1">
                            <a:latin typeface="Cambria Math"/>
                            <a:ea typeface="Cambria Math"/>
                          </a:rPr>
                          <m:t>+</m:t>
                        </m:r>
                        <m:r>
                          <a:rPr lang="lt-LT" sz="2400" i="1">
                            <a:latin typeface="Cambria Math"/>
                            <a:ea typeface="Cambria Math"/>
                          </a:rPr>
                          <m:t>𝑓</m:t>
                        </m:r>
                      </m:num>
                      <m:den>
                        <m:r>
                          <a:rPr lang="lt-LT" sz="2400" i="1">
                            <a:latin typeface="Cambria Math"/>
                            <a:ea typeface="Cambria Math"/>
                          </a:rPr>
                          <m:t>𝑑𝑓</m:t>
                        </m:r>
                      </m:den>
                    </m:f>
                    <m:r>
                      <a:rPr lang="lt-LT" sz="2400" i="1">
                        <a:latin typeface="Cambria Math" panose="02040503050406030204" pitchFamily="18" charset="0"/>
                        <a:ea typeface="Cambria Math"/>
                      </a:rPr>
                      <m:t> </m:t>
                    </m:r>
                    <m:r>
                      <a:rPr lang="lt-LT" sz="2400" b="0" i="1" smtClean="0">
                        <a:latin typeface="Cambria Math" panose="02040503050406030204" pitchFamily="18" charset="0"/>
                        <a:ea typeface="Cambria Math"/>
                      </a:rPr>
                      <m:t>; </m:t>
                    </m:r>
                    <m:r>
                      <a:rPr lang="lt-LT" sz="2400" i="1" dirty="0">
                        <a:latin typeface="Cambria Math"/>
                      </a:rPr>
                      <m:t>𝐹</m:t>
                    </m:r>
                    <m:r>
                      <a:rPr lang="lt-LT" sz="2400" i="1" dirty="0">
                        <a:latin typeface="Cambria Math"/>
                      </a:rPr>
                      <m:t>=</m:t>
                    </m:r>
                    <m:f>
                      <m:fPr>
                        <m:ctrlPr>
                          <a:rPr lang="lt-LT" sz="2400" i="1" dirty="0">
                            <a:latin typeface="Cambria Math" panose="02040503050406030204" pitchFamily="18" charset="0"/>
                          </a:rPr>
                        </m:ctrlPr>
                      </m:fPr>
                      <m:num>
                        <m:r>
                          <a:rPr lang="lt-LT" sz="2400" i="1" dirty="0">
                            <a:latin typeface="Cambria Math"/>
                          </a:rPr>
                          <m:t>𝑑𝑓</m:t>
                        </m:r>
                      </m:num>
                      <m:den>
                        <m:r>
                          <a:rPr lang="lt-LT" sz="2400" i="1" dirty="0">
                            <a:latin typeface="Cambria Math"/>
                          </a:rPr>
                          <m:t>𝑑</m:t>
                        </m:r>
                        <m:r>
                          <a:rPr lang="lt-LT" sz="2400" i="1" dirty="0">
                            <a:latin typeface="Cambria Math"/>
                          </a:rPr>
                          <m:t>+</m:t>
                        </m:r>
                        <m:r>
                          <a:rPr lang="lt-LT" sz="2400" i="1" dirty="0">
                            <a:latin typeface="Cambria Math"/>
                          </a:rPr>
                          <m:t>𝑓</m:t>
                        </m:r>
                      </m:den>
                    </m:f>
                  </m:oMath>
                </a14:m>
                <a:r>
                  <a:rPr lang="lt-LT" sz="2400" dirty="0">
                    <a:latin typeface="Times New Roman" panose="02020603050405020304" pitchFamily="18" charset="0"/>
                    <a:cs typeface="Times New Roman" panose="02020603050405020304" pitchFamily="18" charset="0"/>
                  </a:rPr>
                  <a:t> ; </a:t>
                </a:r>
                <a:r>
                  <a:rPr lang="lt-LT" sz="2400" dirty="0">
                    <a:solidFill>
                      <a:prstClr val="black"/>
                    </a:solidFill>
                  </a:rPr>
                  <a:t> </a:t>
                </a:r>
                <a14:m>
                  <m:oMath xmlns:m="http://schemas.openxmlformats.org/officeDocument/2006/math">
                    <m:r>
                      <m:rPr>
                        <m:sty m:val="p"/>
                      </m:rPr>
                      <a:rPr lang="lt-LT" sz="2400" smtClean="0">
                        <a:solidFill>
                          <a:schemeClr val="accent1"/>
                        </a:solidFill>
                        <a:latin typeface="Cambria Math"/>
                      </a:rPr>
                      <m:t>d</m:t>
                    </m:r>
                    <m:r>
                      <a:rPr lang="lt-LT" sz="2400" i="1">
                        <a:solidFill>
                          <a:schemeClr val="accent1"/>
                        </a:solidFill>
                        <a:latin typeface="Cambria Math"/>
                      </a:rPr>
                      <m:t>=</m:t>
                    </m:r>
                    <m:f>
                      <m:fPr>
                        <m:ctrlPr>
                          <a:rPr lang="lt-LT" sz="2400" i="1">
                            <a:solidFill>
                              <a:schemeClr val="accent1"/>
                            </a:solidFill>
                            <a:latin typeface="Cambria Math" panose="02040503050406030204" pitchFamily="18" charset="0"/>
                          </a:rPr>
                        </m:ctrlPr>
                      </m:fPr>
                      <m:num>
                        <m:r>
                          <a:rPr lang="lt-LT" sz="2400" i="1">
                            <a:solidFill>
                              <a:schemeClr val="accent1"/>
                            </a:solidFill>
                            <a:latin typeface="Cambria Math"/>
                          </a:rPr>
                          <m:t>𝑓</m:t>
                        </m:r>
                      </m:num>
                      <m:den>
                        <m:r>
                          <m:rPr>
                            <m:sty m:val="p"/>
                          </m:rPr>
                          <a:rPr lang="el-GR" sz="2400" i="1">
                            <a:solidFill>
                              <a:schemeClr val="accent1"/>
                            </a:solidFill>
                            <a:latin typeface="Cambria Math"/>
                          </a:rPr>
                          <m:t>Γ</m:t>
                        </m:r>
                      </m:den>
                    </m:f>
                    <m:r>
                      <a:rPr lang="el-GR" sz="2400" i="1">
                        <a:solidFill>
                          <a:schemeClr val="accent1"/>
                        </a:solidFill>
                        <a:latin typeface="Cambria Math" panose="02040503050406030204" pitchFamily="18" charset="0"/>
                      </a:rPr>
                      <m:t> </m:t>
                    </m:r>
                  </m:oMath>
                </a14:m>
                <a:endParaRPr lang="lt-LT" sz="2400" i="1" dirty="0">
                  <a:solidFill>
                    <a:schemeClr val="accent1"/>
                  </a:solidFill>
                  <a:latin typeface="Cambria Math" panose="02040503050406030204" pitchFamily="18" charset="0"/>
                </a:endParaRPr>
              </a:p>
              <a:p>
                <a:pPr marL="45720" indent="0" algn="just">
                  <a:buNone/>
                </a:pPr>
                <a14:m>
                  <m:oMathPara xmlns:m="http://schemas.openxmlformats.org/officeDocument/2006/math">
                    <m:oMathParaPr>
                      <m:jc m:val="left"/>
                    </m:oMathParaPr>
                    <m:oMath xmlns:m="http://schemas.openxmlformats.org/officeDocument/2006/math">
                      <m:r>
                        <a:rPr lang="lt-LT" sz="2400" i="1" dirty="0">
                          <a:latin typeface="Cambria Math"/>
                        </a:rPr>
                        <m:t>𝑑</m:t>
                      </m:r>
                      <m:r>
                        <a:rPr lang="lt-LT" sz="2400" i="1" dirty="0">
                          <a:latin typeface="Cambria Math"/>
                        </a:rPr>
                        <m:t>=</m:t>
                      </m:r>
                      <m:f>
                        <m:fPr>
                          <m:ctrlPr>
                            <a:rPr lang="lt-LT" sz="2400" i="1" dirty="0">
                              <a:latin typeface="Cambria Math" panose="02040503050406030204" pitchFamily="18" charset="0"/>
                            </a:rPr>
                          </m:ctrlPr>
                        </m:fPr>
                        <m:num>
                          <m:r>
                            <a:rPr lang="lt-LT" sz="2400" i="1" dirty="0">
                              <a:latin typeface="Cambria Math"/>
                            </a:rPr>
                            <m:t>0,24</m:t>
                          </m:r>
                        </m:num>
                        <m:den>
                          <m:r>
                            <a:rPr lang="lt-LT" sz="2400" i="1" dirty="0">
                              <a:latin typeface="Cambria Math"/>
                            </a:rPr>
                            <m:t>2</m:t>
                          </m:r>
                        </m:den>
                      </m:f>
                      <m:r>
                        <a:rPr lang="lt-LT" sz="2400" i="1" dirty="0">
                          <a:latin typeface="Cambria Math"/>
                        </a:rPr>
                        <m:t>=0,12 </m:t>
                      </m:r>
                      <m:r>
                        <a:rPr lang="lt-LT" sz="2400" i="1" dirty="0">
                          <a:latin typeface="Cambria Math"/>
                        </a:rPr>
                        <m:t>𝑚</m:t>
                      </m:r>
                      <m:r>
                        <a:rPr lang="lt-LT" sz="2400" b="0" i="1" dirty="0" smtClean="0">
                          <a:latin typeface="Cambria Math" panose="02040503050406030204" pitchFamily="18" charset="0"/>
                        </a:rPr>
                        <m:t>.</m:t>
                      </m:r>
                      <m:r>
                        <a:rPr lang="lt-LT" sz="2400" b="0" i="0" dirty="0" smtClean="0">
                          <a:latin typeface="Cambria Math" panose="02040503050406030204" pitchFamily="18" charset="0"/>
                        </a:rPr>
                        <m:t>; </m:t>
                      </m:r>
                      <m:r>
                        <a:rPr lang="lt-LT" sz="2400" i="1">
                          <a:latin typeface="Cambria Math"/>
                        </a:rPr>
                        <m:t>𝐹</m:t>
                      </m:r>
                      <m:r>
                        <a:rPr lang="lt-LT" sz="2400" i="1">
                          <a:latin typeface="Cambria Math"/>
                        </a:rPr>
                        <m:t>=</m:t>
                      </m:r>
                      <m:f>
                        <m:fPr>
                          <m:ctrlPr>
                            <a:rPr lang="lt-LT" sz="2400" i="1">
                              <a:latin typeface="Cambria Math" panose="02040503050406030204" pitchFamily="18" charset="0"/>
                            </a:rPr>
                          </m:ctrlPr>
                        </m:fPr>
                        <m:num>
                          <m:r>
                            <a:rPr lang="lt-LT" sz="2400" i="1">
                              <a:latin typeface="Cambria Math"/>
                            </a:rPr>
                            <m:t>0,12</m:t>
                          </m:r>
                          <m:r>
                            <a:rPr lang="lt-LT" sz="2400" i="1">
                              <a:latin typeface="Cambria Math"/>
                              <a:ea typeface="Cambria Math"/>
                            </a:rPr>
                            <m:t>∙0,24</m:t>
                          </m:r>
                        </m:num>
                        <m:den>
                          <m:r>
                            <a:rPr lang="lt-LT" sz="2400" i="1">
                              <a:latin typeface="Cambria Math"/>
                            </a:rPr>
                            <m:t>0,12+0,24</m:t>
                          </m:r>
                        </m:den>
                      </m:f>
                      <m:r>
                        <a:rPr lang="lt-LT" sz="2400" i="1">
                          <a:latin typeface="Cambria Math"/>
                          <a:ea typeface="Cambria Math"/>
                        </a:rPr>
                        <m:t>=0,08 </m:t>
                      </m:r>
                      <m:r>
                        <a:rPr lang="lt-LT" sz="2400" i="1">
                          <a:latin typeface="Cambria Math"/>
                          <a:ea typeface="Cambria Math"/>
                        </a:rPr>
                        <m:t>𝑚</m:t>
                      </m:r>
                    </m:oMath>
                  </m:oMathPara>
                </a14:m>
                <a:endParaRPr lang="lt-LT" sz="2400" dirty="0">
                  <a:latin typeface="Times New Roman" panose="02020603050405020304" pitchFamily="18" charset="0"/>
                  <a:cs typeface="Times New Roman" panose="02020603050405020304" pitchFamily="18" charset="0"/>
                </a:endParaRPr>
              </a:p>
              <a:p>
                <a:pPr marL="45720" indent="0" algn="just">
                  <a:buNone/>
                </a:pPr>
                <a:r>
                  <a:rPr lang="lt-LT" sz="2400" dirty="0">
                    <a:latin typeface="Times New Roman" panose="02020603050405020304" pitchFamily="18" charset="0"/>
                    <a:cs typeface="Times New Roman" panose="02020603050405020304" pitchFamily="18" charset="0"/>
                  </a:rPr>
                  <a:t>Atsakymas: židinio nuotolis  8 cm.</a:t>
                </a:r>
                <a:endParaRPr lang="en-US" dirty="0"/>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1143000" y="1716157"/>
                <a:ext cx="9872871" cy="4532243"/>
              </a:xfrm>
              <a:blipFill>
                <a:blip r:embed="rId2"/>
                <a:stretch>
                  <a:fillRect l="-185" t="-808" r="-618"/>
                </a:stretch>
              </a:blipFill>
            </p:spPr>
            <p:txBody>
              <a:bodyPr/>
              <a:lstStyle/>
              <a:p>
                <a:r>
                  <a:rPr lang="lt-LT">
                    <a:noFill/>
                  </a:rPr>
                  <a:t> </a:t>
                </a:r>
              </a:p>
            </p:txBody>
          </p:sp>
        </mc:Fallback>
      </mc:AlternateContent>
    </p:spTree>
    <p:extLst>
      <p:ext uri="{BB962C8B-B14F-4D97-AF65-F5344CB8AC3E}">
        <p14:creationId xmlns:p14="http://schemas.microsoft.com/office/powerpoint/2010/main" val="33310717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D05F-A279-FFF9-DE03-9C979B76AAC1}"/>
              </a:ext>
            </a:extLst>
          </p:cNvPr>
          <p:cNvSpPr>
            <a:spLocks noGrp="1"/>
          </p:cNvSpPr>
          <p:nvPr>
            <p:ph type="title"/>
          </p:nvPr>
        </p:nvSpPr>
        <p:spPr/>
        <p:txBody>
          <a:bodyPr/>
          <a:lstStyle/>
          <a:p>
            <a:pPr algn="ctr"/>
            <a:r>
              <a:rPr lang="lt-LT" dirty="0">
                <a:latin typeface="Times New Roman" panose="02020603050405020304" pitchFamily="18" charset="0"/>
                <a:cs typeface="Times New Roman" panose="02020603050405020304" pitchFamily="18" charset="0"/>
              </a:rPr>
              <a:t>Šaltiniai</a:t>
            </a:r>
          </a:p>
        </p:txBody>
      </p:sp>
      <p:sp>
        <p:nvSpPr>
          <p:cNvPr id="3" name="Content Placeholder 2">
            <a:extLst>
              <a:ext uri="{FF2B5EF4-FFF2-40B4-BE49-F238E27FC236}">
                <a16:creationId xmlns:a16="http://schemas.microsoft.com/office/drawing/2014/main" id="{ED2B459C-DB8E-DA2E-4802-8CB67CE1A5B4}"/>
              </a:ext>
            </a:extLst>
          </p:cNvPr>
          <p:cNvSpPr>
            <a:spLocks noGrp="1"/>
          </p:cNvSpPr>
          <p:nvPr>
            <p:ph idx="1"/>
          </p:nvPr>
        </p:nvSpPr>
        <p:spPr/>
        <p:txBody>
          <a:bodyPr/>
          <a:lstStyle/>
          <a:p>
            <a:pPr marL="45720" indent="0">
              <a:buNone/>
            </a:pPr>
            <a:r>
              <a:rPr lang="lt-LT" dirty="0">
                <a:latin typeface="Times New Roman" panose="02020603050405020304" pitchFamily="18" charset="0"/>
                <a:cs typeface="Times New Roman" panose="02020603050405020304" pitchFamily="18" charset="0"/>
                <a:hlinkClick r:id="rId2"/>
              </a:rPr>
              <a:t>https://lt.wikipedia.org/wiki/Kategorija:Optiniai_prietaisai</a:t>
            </a:r>
            <a:endParaRPr lang="lt-LT" dirty="0">
              <a:latin typeface="Times New Roman" panose="02020603050405020304" pitchFamily="18" charset="0"/>
              <a:cs typeface="Times New Roman" panose="02020603050405020304" pitchFamily="18" charset="0"/>
            </a:endParaRPr>
          </a:p>
          <a:p>
            <a:pPr marL="45720" indent="0">
              <a:buNone/>
            </a:pPr>
            <a:r>
              <a:rPr lang="lt-LT" dirty="0">
                <a:latin typeface="Times New Roman" panose="02020603050405020304" pitchFamily="18" charset="0"/>
                <a:cs typeface="Times New Roman" panose="02020603050405020304" pitchFamily="18" charset="0"/>
                <a:hlinkClick r:id="rId3"/>
              </a:rPr>
              <a:t>https://gamta7-8.smp.emokykla.lt/mod/h5pactivity/view.php?id=36</a:t>
            </a:r>
            <a:endParaRPr lang="lt-LT" dirty="0">
              <a:latin typeface="Times New Roman" panose="02020603050405020304" pitchFamily="18" charset="0"/>
              <a:cs typeface="Times New Roman" panose="02020603050405020304" pitchFamily="18" charset="0"/>
            </a:endParaRPr>
          </a:p>
          <a:p>
            <a:pPr marL="45720" indent="0">
              <a:buNone/>
            </a:pPr>
            <a:r>
              <a:rPr lang="lt-LT" dirty="0">
                <a:latin typeface="Times New Roman" panose="02020603050405020304" pitchFamily="18" charset="0"/>
                <a:cs typeface="Times New Roman" panose="02020603050405020304" pitchFamily="18" charset="0"/>
                <a:hlinkClick r:id="rId4"/>
              </a:rPr>
              <a:t>https://mokslai.lietuviuzodynas.lt/fizika/optiniai-prietaisai</a:t>
            </a:r>
            <a:endParaRPr lang="lt-LT" dirty="0">
              <a:latin typeface="Times New Roman" panose="02020603050405020304" pitchFamily="18" charset="0"/>
              <a:cs typeface="Times New Roman" panose="02020603050405020304" pitchFamily="18" charset="0"/>
            </a:endParaRPr>
          </a:p>
          <a:p>
            <a:pPr marL="45720" indent="0">
              <a:buNone/>
            </a:pPr>
            <a:r>
              <a:rPr lang="lt-LT" dirty="0">
                <a:latin typeface="Times New Roman" panose="02020603050405020304" pitchFamily="18" charset="0"/>
                <a:cs typeface="Times New Roman" panose="02020603050405020304" pitchFamily="18" charset="0"/>
                <a:hlinkClick r:id="rId5"/>
              </a:rPr>
              <a:t>https://www.vle.lt/straipsnis/mikroskopas/</a:t>
            </a:r>
            <a:endParaRPr lang="lt-LT" dirty="0">
              <a:latin typeface="Times New Roman" panose="02020603050405020304" pitchFamily="18" charset="0"/>
              <a:cs typeface="Times New Roman" panose="02020603050405020304" pitchFamily="18" charset="0"/>
            </a:endParaRPr>
          </a:p>
          <a:p>
            <a:pPr marL="45720" indent="0">
              <a:buNone/>
            </a:pPr>
            <a:r>
              <a:rPr lang="lt-LT" dirty="0">
                <a:latin typeface="Times New Roman" panose="02020603050405020304" pitchFamily="18" charset="0"/>
                <a:cs typeface="Times New Roman" panose="02020603050405020304" pitchFamily="18" charset="0"/>
                <a:hlinkClick r:id="rId6"/>
              </a:rPr>
              <a:t>https://www.vle.lt/straipsnis/teleskopas/</a:t>
            </a:r>
            <a:endParaRPr lang="lt-LT" dirty="0">
              <a:latin typeface="Times New Roman" panose="02020603050405020304" pitchFamily="18" charset="0"/>
              <a:cs typeface="Times New Roman" panose="02020603050405020304" pitchFamily="18" charset="0"/>
            </a:endParaRPr>
          </a:p>
          <a:p>
            <a:pPr marL="45720" indent="0">
              <a:buNone/>
            </a:pPr>
            <a:r>
              <a:rPr lang="lt-LT" dirty="0">
                <a:solidFill>
                  <a:schemeClr val="accent5"/>
                </a:solidFill>
                <a:latin typeface="Times New Roman" panose="02020603050405020304" pitchFamily="18" charset="0"/>
                <a:cs typeface="Times New Roman" panose="02020603050405020304" pitchFamily="18" charset="0"/>
              </a:rPr>
              <a:t>t.wikipedia.org/wiki/Žiūronai</a:t>
            </a:r>
          </a:p>
          <a:p>
            <a:pPr marL="45720" indent="0">
              <a:buNone/>
            </a:pPr>
            <a:r>
              <a:rPr lang="lt-LT" dirty="0">
                <a:solidFill>
                  <a:schemeClr val="accent5"/>
                </a:solidFill>
                <a:latin typeface="Times New Roman" panose="02020603050405020304" pitchFamily="18" charset="0"/>
                <a:cs typeface="Times New Roman" panose="02020603050405020304" pitchFamily="18" charset="0"/>
              </a:rPr>
              <a:t>https://www.vle.lt/straipsnis/lesiai/</a:t>
            </a:r>
          </a:p>
          <a:p>
            <a:pPr marL="45720" indent="0">
              <a:buNone/>
            </a:pPr>
            <a:endParaRPr lang="lt-LT" dirty="0">
              <a:solidFill>
                <a:schemeClr val="accent5"/>
              </a:solidFill>
              <a:latin typeface="Times New Roman" panose="02020603050405020304" pitchFamily="18" charset="0"/>
              <a:cs typeface="Times New Roman" panose="02020603050405020304" pitchFamily="18" charset="0"/>
            </a:endParaRPr>
          </a:p>
          <a:p>
            <a:pPr marL="45720" indent="0">
              <a:buNone/>
            </a:pPr>
            <a:endParaRPr lang="lt-LT" dirty="0">
              <a:solidFill>
                <a:schemeClr val="accent5"/>
              </a:solidFill>
            </a:endParaRPr>
          </a:p>
          <a:p>
            <a:pPr marL="45720" indent="0">
              <a:buNone/>
            </a:pPr>
            <a:endParaRPr lang="lt-LT" dirty="0"/>
          </a:p>
          <a:p>
            <a:pPr marL="45720" indent="0">
              <a:buNone/>
            </a:pPr>
            <a:endParaRPr lang="lt-LT" dirty="0"/>
          </a:p>
        </p:txBody>
      </p:sp>
    </p:spTree>
    <p:extLst>
      <p:ext uri="{BB962C8B-B14F-4D97-AF65-F5344CB8AC3E}">
        <p14:creationId xmlns:p14="http://schemas.microsoft.com/office/powerpoint/2010/main" val="853745122"/>
      </p:ext>
    </p:extLst>
  </p:cSld>
  <p:clrMapOvr>
    <a:masterClrMapping/>
  </p:clrMapOvr>
</p:sld>
</file>

<file path=ppt/theme/theme1.xml><?xml version="1.0" encoding="utf-8"?>
<a:theme xmlns:a="http://schemas.openxmlformats.org/drawingml/2006/main" name="Pagrindas">
  <a:themeElements>
    <a:clrScheme name="Pagrindas">
      <a:dk1>
        <a:sysClr val="windowText" lastClr="000000"/>
      </a:dk1>
      <a:lt1>
        <a:sysClr val="window" lastClr="FFFFFF"/>
      </a:lt1>
      <a:dk2>
        <a:srgbClr val="505046"/>
      </a:dk2>
      <a:lt2>
        <a:srgbClr val="EEECE1"/>
      </a:lt2>
      <a:accent1>
        <a:srgbClr val="DF5327"/>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Pagrinda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Pagrinda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Pagrindas</Template>
  <TotalTime>237</TotalTime>
  <Words>1596</Words>
  <Application>Microsoft Office PowerPoint</Application>
  <PresentationFormat>Widescreen</PresentationFormat>
  <Paragraphs>174</Paragraphs>
  <Slides>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Calibri</vt:lpstr>
      <vt:lpstr>Cambria Math</vt:lpstr>
      <vt:lpstr>Corbel</vt:lpstr>
      <vt:lpstr>Times New Roman</vt:lpstr>
      <vt:lpstr>Pagrindas</vt:lpstr>
      <vt:lpstr>Lęšis optiniuose prietaisuose</vt:lpstr>
      <vt:lpstr>Turinys</vt:lpstr>
      <vt:lpstr>Lęšiai ir jų rūšys</vt:lpstr>
      <vt:lpstr>Optiniai prietaisai – kas tai? Kuriuos pasirinkome mes?</vt:lpstr>
      <vt:lpstr>Mikroskopas</vt:lpstr>
      <vt:lpstr>Teleskopas</vt:lpstr>
      <vt:lpstr>Lupa</vt:lpstr>
      <vt:lpstr>Akiniai</vt:lpstr>
      <vt:lpstr>Žiūronai</vt:lpstr>
      <vt:lpstr>Projektorius</vt:lpstr>
      <vt:lpstr>Tiriamasis darbas ,,Lęšio laužiamosios gebos nustatymas“</vt:lpstr>
      <vt:lpstr>Darbo eiga</vt:lpstr>
      <vt:lpstr>PowerPoint Presentation</vt:lpstr>
      <vt:lpstr>Darbo rezultatai</vt:lpstr>
      <vt:lpstr>Darbo išvada</vt:lpstr>
      <vt:lpstr>Lęšio didinimo tyrimas</vt:lpstr>
      <vt:lpstr>Rezultatas ir išvada</vt:lpstr>
      <vt:lpstr>PowerPoint Presentation</vt:lpstr>
      <vt:lpstr>Testas</vt:lpstr>
      <vt:lpstr>Testas</vt:lpstr>
      <vt:lpstr>Testas</vt:lpstr>
      <vt:lpstr>Testas</vt:lpstr>
      <vt:lpstr>Testas</vt:lpstr>
      <vt:lpstr>Atsakymai</vt:lpstr>
      <vt:lpstr>Uždavinys Nr.1</vt:lpstr>
      <vt:lpstr>Uždavinys Nr.2</vt:lpstr>
      <vt:lpstr>Uždavinys Nr.3</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A</dc:creator>
  <cp:lastModifiedBy>Simas Ferevičius</cp:lastModifiedBy>
  <cp:revision>13</cp:revision>
  <dcterms:created xsi:type="dcterms:W3CDTF">2026-05-08T08:55:08Z</dcterms:created>
  <dcterms:modified xsi:type="dcterms:W3CDTF">2026-05-10T17:57:54Z</dcterms:modified>
</cp:coreProperties>
</file>