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03" r:id="rId9"/>
    <p:sldId id="265" r:id="rId10"/>
    <p:sldId id="262" r:id="rId11"/>
    <p:sldId id="264" r:id="rId12"/>
    <p:sldId id="30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88" r:id="rId21"/>
    <p:sldId id="274" r:id="rId22"/>
    <p:sldId id="289" r:id="rId23"/>
    <p:sldId id="276" r:id="rId24"/>
    <p:sldId id="290" r:id="rId25"/>
    <p:sldId id="278" r:id="rId26"/>
    <p:sldId id="291" r:id="rId27"/>
    <p:sldId id="280" r:id="rId28"/>
    <p:sldId id="292" r:id="rId29"/>
    <p:sldId id="284" r:id="rId30"/>
    <p:sldId id="294" r:id="rId31"/>
    <p:sldId id="286" r:id="rId32"/>
    <p:sldId id="295" r:id="rId33"/>
    <p:sldId id="297" r:id="rId34"/>
    <p:sldId id="298" r:id="rId35"/>
    <p:sldId id="299" r:id="rId36"/>
    <p:sldId id="300" r:id="rId37"/>
    <p:sldId id="301" r:id="rId38"/>
    <p:sldId id="302" r:id="rId39"/>
    <p:sldId id="29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9A5FB90-AF70-4567-9EDA-BF22F1DD5B7E}">
          <p14:sldIdLst>
            <p14:sldId id="256"/>
            <p14:sldId id="257"/>
            <p14:sldId id="258"/>
            <p14:sldId id="259"/>
            <p14:sldId id="260"/>
            <p14:sldId id="261"/>
            <p14:sldId id="263"/>
            <p14:sldId id="303"/>
            <p14:sldId id="265"/>
            <p14:sldId id="262"/>
            <p14:sldId id="264"/>
            <p14:sldId id="304"/>
            <p14:sldId id="266"/>
            <p14:sldId id="267"/>
            <p14:sldId id="268"/>
            <p14:sldId id="269"/>
            <p14:sldId id="270"/>
            <p14:sldId id="271"/>
            <p14:sldId id="272"/>
            <p14:sldId id="288"/>
            <p14:sldId id="274"/>
            <p14:sldId id="289"/>
            <p14:sldId id="276"/>
            <p14:sldId id="290"/>
            <p14:sldId id="278"/>
            <p14:sldId id="291"/>
            <p14:sldId id="280"/>
            <p14:sldId id="292"/>
            <p14:sldId id="284"/>
            <p14:sldId id="294"/>
            <p14:sldId id="286"/>
            <p14:sldId id="295"/>
            <p14:sldId id="297"/>
            <p14:sldId id="298"/>
            <p14:sldId id="299"/>
            <p14:sldId id="300"/>
            <p14:sldId id="301"/>
            <p14:sldId id="302"/>
            <p14:sldId id="29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5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5T14:03:53.131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05T14:18:14.165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1 0 128,'0'6'0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9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75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92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24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98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4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78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89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27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7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9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5/21/2026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60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17" r:id="rId6"/>
    <p:sldLayoutId id="2147483713" r:id="rId7"/>
    <p:sldLayoutId id="2147483714" r:id="rId8"/>
    <p:sldLayoutId id="2147483715" r:id="rId9"/>
    <p:sldLayoutId id="2147483716" r:id="rId10"/>
    <p:sldLayoutId id="214748371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FA5B9DB-0BF9-4260-A97B-936524F96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3E2284E-8E35-150B-37B0-A4C8C36EC7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37338" r="-2" b="6411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9824785-89B4-4433-955A-F2C847B15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859" y="614291"/>
            <a:ext cx="10577516" cy="5566372"/>
          </a:xfrm>
          <a:custGeom>
            <a:avLst/>
            <a:gdLst>
              <a:gd name="connsiteX0" fmla="*/ 2871593 w 10577516"/>
              <a:gd name="connsiteY0" fmla="*/ 5218333 h 5566372"/>
              <a:gd name="connsiteX1" fmla="*/ 3890441 w 10577516"/>
              <a:gd name="connsiteY1" fmla="*/ 5441298 h 5566372"/>
              <a:gd name="connsiteX2" fmla="*/ 4931282 w 10577516"/>
              <a:gd name="connsiteY2" fmla="*/ 5506891 h 5566372"/>
              <a:gd name="connsiteX3" fmla="*/ 2871593 w 10577516"/>
              <a:gd name="connsiteY3" fmla="*/ 5218333 h 5566372"/>
              <a:gd name="connsiteX4" fmla="*/ 4720395 w 10577516"/>
              <a:gd name="connsiteY4" fmla="*/ 128662 h 5566372"/>
              <a:gd name="connsiteX5" fmla="*/ 3554723 w 10577516"/>
              <a:gd name="connsiteY5" fmla="*/ 250059 h 5566372"/>
              <a:gd name="connsiteX6" fmla="*/ 2497230 w 10577516"/>
              <a:gd name="connsiteY6" fmla="*/ 530354 h 5566372"/>
              <a:gd name="connsiteX7" fmla="*/ 2960194 w 10577516"/>
              <a:gd name="connsiteY7" fmla="*/ 403237 h 5566372"/>
              <a:gd name="connsiteX8" fmla="*/ 3980314 w 10577516"/>
              <a:gd name="connsiteY8" fmla="*/ 212560 h 5566372"/>
              <a:gd name="connsiteX9" fmla="*/ 4677428 w 10577516"/>
              <a:gd name="connsiteY9" fmla="*/ 139593 h 5566372"/>
              <a:gd name="connsiteX10" fmla="*/ 4760675 w 10577516"/>
              <a:gd name="connsiteY10" fmla="*/ 134906 h 5566372"/>
              <a:gd name="connsiteX11" fmla="*/ 4792997 w 10577516"/>
              <a:gd name="connsiteY11" fmla="*/ 130123 h 5566372"/>
              <a:gd name="connsiteX12" fmla="*/ 4798006 w 10577516"/>
              <a:gd name="connsiteY12" fmla="*/ 130828 h 5566372"/>
              <a:gd name="connsiteX13" fmla="*/ 4798006 w 10577516"/>
              <a:gd name="connsiteY13" fmla="*/ 129381 h 5566372"/>
              <a:gd name="connsiteX14" fmla="*/ 4792997 w 10577516"/>
              <a:gd name="connsiteY14" fmla="*/ 130123 h 5566372"/>
              <a:gd name="connsiteX15" fmla="*/ 4788863 w 10577516"/>
              <a:gd name="connsiteY15" fmla="*/ 129541 h 5566372"/>
              <a:gd name="connsiteX16" fmla="*/ 4720395 w 10577516"/>
              <a:gd name="connsiteY16" fmla="*/ 128662 h 5566372"/>
              <a:gd name="connsiteX17" fmla="*/ 6438297 w 10577516"/>
              <a:gd name="connsiteY17" fmla="*/ 19 h 5566372"/>
              <a:gd name="connsiteX18" fmla="*/ 7523724 w 10577516"/>
              <a:gd name="connsiteY18" fmla="*/ 104129 h 5566372"/>
              <a:gd name="connsiteX19" fmla="*/ 8525668 w 10577516"/>
              <a:gd name="connsiteY19" fmla="*/ 421922 h 5566372"/>
              <a:gd name="connsiteX20" fmla="*/ 9518204 w 10577516"/>
              <a:gd name="connsiteY20" fmla="*/ 1055605 h 5566372"/>
              <a:gd name="connsiteX21" fmla="*/ 10008242 w 10577516"/>
              <a:gd name="connsiteY21" fmla="*/ 1589500 h 5566372"/>
              <a:gd name="connsiteX22" fmla="*/ 10325274 w 10577516"/>
              <a:gd name="connsiteY22" fmla="*/ 2051574 h 5566372"/>
              <a:gd name="connsiteX23" fmla="*/ 10565908 w 10577516"/>
              <a:gd name="connsiteY23" fmla="*/ 2649028 h 5566372"/>
              <a:gd name="connsiteX24" fmla="*/ 10542137 w 10577516"/>
              <a:gd name="connsiteY24" fmla="*/ 2966823 h 5566372"/>
              <a:gd name="connsiteX25" fmla="*/ 10513789 w 10577516"/>
              <a:gd name="connsiteY25" fmla="*/ 3066355 h 5566372"/>
              <a:gd name="connsiteX26" fmla="*/ 10417308 w 10577516"/>
              <a:gd name="connsiteY26" fmla="*/ 3369150 h 5566372"/>
              <a:gd name="connsiteX27" fmla="*/ 9794430 w 10577516"/>
              <a:gd name="connsiteY27" fmla="*/ 4220840 h 5566372"/>
              <a:gd name="connsiteX28" fmla="*/ 8719522 w 10577516"/>
              <a:gd name="connsiteY28" fmla="*/ 4888463 h 5566372"/>
              <a:gd name="connsiteX29" fmla="*/ 7693808 w 10577516"/>
              <a:gd name="connsiteY29" fmla="*/ 5234223 h 5566372"/>
              <a:gd name="connsiteX30" fmla="*/ 7092669 w 10577516"/>
              <a:gd name="connsiteY30" fmla="*/ 5363248 h 5566372"/>
              <a:gd name="connsiteX31" fmla="*/ 6240978 w 10577516"/>
              <a:gd name="connsiteY31" fmla="*/ 5507272 h 5566372"/>
              <a:gd name="connsiteX32" fmla="*/ 5462508 w 10577516"/>
              <a:gd name="connsiteY32" fmla="*/ 5559010 h 5566372"/>
              <a:gd name="connsiteX33" fmla="*/ 4386329 w 10577516"/>
              <a:gd name="connsiteY33" fmla="*/ 5548839 h 5566372"/>
              <a:gd name="connsiteX34" fmla="*/ 3501461 w 10577516"/>
              <a:gd name="connsiteY34" fmla="*/ 5432782 h 5566372"/>
              <a:gd name="connsiteX35" fmla="*/ 2624348 w 10577516"/>
              <a:gd name="connsiteY35" fmla="*/ 5200409 h 5566372"/>
              <a:gd name="connsiteX36" fmla="*/ 2221385 w 10577516"/>
              <a:gd name="connsiteY36" fmla="*/ 5053589 h 5566372"/>
              <a:gd name="connsiteX37" fmla="*/ 1173934 w 10577516"/>
              <a:gd name="connsiteY37" fmla="*/ 4636388 h 5566372"/>
              <a:gd name="connsiteX38" fmla="*/ 438176 w 10577516"/>
              <a:gd name="connsiteY38" fmla="*/ 4080883 h 5566372"/>
              <a:gd name="connsiteX39" fmla="*/ 18687 w 10577516"/>
              <a:gd name="connsiteY39" fmla="*/ 2942161 h 5566372"/>
              <a:gd name="connsiteX40" fmla="*/ 0 w 10577516"/>
              <a:gd name="connsiteY40" fmla="*/ 2832713 h 5566372"/>
              <a:gd name="connsiteX41" fmla="*/ 0 w 10577516"/>
              <a:gd name="connsiteY41" fmla="*/ 2747290 h 5566372"/>
              <a:gd name="connsiteX42" fmla="*/ 14746 w 10577516"/>
              <a:gd name="connsiteY42" fmla="*/ 2661993 h 5566372"/>
              <a:gd name="connsiteX43" fmla="*/ 292753 w 10577516"/>
              <a:gd name="connsiteY43" fmla="*/ 1968947 h 5566372"/>
              <a:gd name="connsiteX44" fmla="*/ 923893 w 10577516"/>
              <a:gd name="connsiteY44" fmla="*/ 1299417 h 5566372"/>
              <a:gd name="connsiteX45" fmla="*/ 2035538 w 10577516"/>
              <a:gd name="connsiteY45" fmla="*/ 648828 h 5566372"/>
              <a:gd name="connsiteX46" fmla="*/ 3545571 w 10577516"/>
              <a:gd name="connsiteY46" fmla="*/ 196289 h 5566372"/>
              <a:gd name="connsiteX47" fmla="*/ 5211705 w 10577516"/>
              <a:gd name="connsiteY47" fmla="*/ 78323 h 5566372"/>
              <a:gd name="connsiteX48" fmla="*/ 5467720 w 10577516"/>
              <a:gd name="connsiteY48" fmla="*/ 77052 h 5566372"/>
              <a:gd name="connsiteX49" fmla="*/ 6073564 w 10577516"/>
              <a:gd name="connsiteY49" fmla="*/ 11840 h 5566372"/>
              <a:gd name="connsiteX50" fmla="*/ 6438297 w 10577516"/>
              <a:gd name="connsiteY50" fmla="*/ 19 h 5566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77516" h="5566372">
                <a:moveTo>
                  <a:pt x="2871593" y="5218333"/>
                </a:moveTo>
                <a:cubicBezTo>
                  <a:pt x="2990956" y="5269180"/>
                  <a:pt x="3517223" y="5383586"/>
                  <a:pt x="3890441" y="5441298"/>
                </a:cubicBezTo>
                <a:cubicBezTo>
                  <a:pt x="4162855" y="5483248"/>
                  <a:pt x="4828063" y="5526341"/>
                  <a:pt x="4931282" y="5506891"/>
                </a:cubicBezTo>
                <a:cubicBezTo>
                  <a:pt x="4236330" y="5449560"/>
                  <a:pt x="3552816" y="5364900"/>
                  <a:pt x="2871593" y="5218333"/>
                </a:cubicBezTo>
                <a:close/>
                <a:moveTo>
                  <a:pt x="4720395" y="128662"/>
                </a:moveTo>
                <a:cubicBezTo>
                  <a:pt x="4329266" y="138551"/>
                  <a:pt x="3939509" y="179153"/>
                  <a:pt x="3554723" y="250059"/>
                </a:cubicBezTo>
                <a:cubicBezTo>
                  <a:pt x="3195336" y="315207"/>
                  <a:pt x="2841707" y="408943"/>
                  <a:pt x="2497230" y="530354"/>
                </a:cubicBezTo>
                <a:cubicBezTo>
                  <a:pt x="2650917" y="485354"/>
                  <a:pt x="2804728" y="441372"/>
                  <a:pt x="2960194" y="403237"/>
                </a:cubicBezTo>
                <a:cubicBezTo>
                  <a:pt x="3296586" y="321538"/>
                  <a:pt x="3637121" y="257890"/>
                  <a:pt x="3980314" y="212560"/>
                </a:cubicBezTo>
                <a:cubicBezTo>
                  <a:pt x="4212050" y="181797"/>
                  <a:pt x="4444422" y="158280"/>
                  <a:pt x="4677428" y="139593"/>
                </a:cubicBezTo>
                <a:cubicBezTo>
                  <a:pt x="4704949" y="137369"/>
                  <a:pt x="4732915" y="137369"/>
                  <a:pt x="4760675" y="134906"/>
                </a:cubicBezTo>
                <a:lnTo>
                  <a:pt x="4792997" y="130123"/>
                </a:lnTo>
                <a:lnTo>
                  <a:pt x="4798006" y="130828"/>
                </a:lnTo>
                <a:lnTo>
                  <a:pt x="4798006" y="129381"/>
                </a:lnTo>
                <a:lnTo>
                  <a:pt x="4792997" y="130123"/>
                </a:lnTo>
                <a:lnTo>
                  <a:pt x="4788863" y="129541"/>
                </a:lnTo>
                <a:cubicBezTo>
                  <a:pt x="4766106" y="127801"/>
                  <a:pt x="4743237" y="127505"/>
                  <a:pt x="4720395" y="128662"/>
                </a:cubicBezTo>
                <a:close/>
                <a:moveTo>
                  <a:pt x="6438297" y="19"/>
                </a:moveTo>
                <a:cubicBezTo>
                  <a:pt x="6802322" y="-887"/>
                  <a:pt x="7164203" y="31671"/>
                  <a:pt x="7523724" y="104129"/>
                </a:cubicBezTo>
                <a:cubicBezTo>
                  <a:pt x="7868594" y="172060"/>
                  <a:pt x="8204694" y="278661"/>
                  <a:pt x="8525668" y="421922"/>
                </a:cubicBezTo>
                <a:cubicBezTo>
                  <a:pt x="8886414" y="582180"/>
                  <a:pt x="9221001" y="795802"/>
                  <a:pt x="9518204" y="1055605"/>
                </a:cubicBezTo>
                <a:cubicBezTo>
                  <a:pt x="9701176" y="1214502"/>
                  <a:pt x="9865578" y="1393612"/>
                  <a:pt x="10008242" y="1589500"/>
                </a:cubicBezTo>
                <a:cubicBezTo>
                  <a:pt x="10117308" y="1741190"/>
                  <a:pt x="10222982" y="1895218"/>
                  <a:pt x="10325274" y="2051574"/>
                </a:cubicBezTo>
                <a:cubicBezTo>
                  <a:pt x="10446215" y="2231789"/>
                  <a:pt x="10528180" y="2435291"/>
                  <a:pt x="10565908" y="2649028"/>
                </a:cubicBezTo>
                <a:cubicBezTo>
                  <a:pt x="10584595" y="2757459"/>
                  <a:pt x="10583451" y="2862839"/>
                  <a:pt x="10542137" y="2966823"/>
                </a:cubicBezTo>
                <a:cubicBezTo>
                  <a:pt x="10530023" y="2999186"/>
                  <a:pt x="10520540" y="3032466"/>
                  <a:pt x="10513789" y="3066355"/>
                </a:cubicBezTo>
                <a:cubicBezTo>
                  <a:pt x="10490298" y="3169843"/>
                  <a:pt x="10458023" y="3271142"/>
                  <a:pt x="10417308" y="3369150"/>
                </a:cubicBezTo>
                <a:cubicBezTo>
                  <a:pt x="10279257" y="3703851"/>
                  <a:pt x="10062140" y="3980714"/>
                  <a:pt x="9794430" y="4220840"/>
                </a:cubicBezTo>
                <a:cubicBezTo>
                  <a:pt x="9475364" y="4506346"/>
                  <a:pt x="9109391" y="4716599"/>
                  <a:pt x="8719522" y="4888463"/>
                </a:cubicBezTo>
                <a:cubicBezTo>
                  <a:pt x="8388126" y="5034394"/>
                  <a:pt x="8044526" y="5145368"/>
                  <a:pt x="7693808" y="5234223"/>
                </a:cubicBezTo>
                <a:cubicBezTo>
                  <a:pt x="7495123" y="5285070"/>
                  <a:pt x="7294022" y="5324223"/>
                  <a:pt x="7092669" y="5363248"/>
                </a:cubicBezTo>
                <a:cubicBezTo>
                  <a:pt x="6809577" y="5418035"/>
                  <a:pt x="6527120" y="5474730"/>
                  <a:pt x="6240978" y="5507272"/>
                </a:cubicBezTo>
                <a:cubicBezTo>
                  <a:pt x="5982166" y="5536509"/>
                  <a:pt x="5722845" y="5554814"/>
                  <a:pt x="5462508" y="5559010"/>
                </a:cubicBezTo>
                <a:cubicBezTo>
                  <a:pt x="5103782" y="5564730"/>
                  <a:pt x="4744928" y="5576298"/>
                  <a:pt x="4386329" y="5548839"/>
                </a:cubicBezTo>
                <a:cubicBezTo>
                  <a:pt x="4089394" y="5527103"/>
                  <a:pt x="3793960" y="5488344"/>
                  <a:pt x="3501461" y="5432782"/>
                </a:cubicBezTo>
                <a:cubicBezTo>
                  <a:pt x="3204247" y="5374930"/>
                  <a:pt x="2911229" y="5297299"/>
                  <a:pt x="2624348" y="5200409"/>
                </a:cubicBezTo>
                <a:cubicBezTo>
                  <a:pt x="2488841" y="5154775"/>
                  <a:pt x="2358417" y="5094775"/>
                  <a:pt x="2221385" y="5053589"/>
                </a:cubicBezTo>
                <a:cubicBezTo>
                  <a:pt x="1859988" y="4945157"/>
                  <a:pt x="1506856" y="4815878"/>
                  <a:pt x="1173934" y="4636388"/>
                </a:cubicBezTo>
                <a:cubicBezTo>
                  <a:pt x="900250" y="4488931"/>
                  <a:pt x="647539" y="4313508"/>
                  <a:pt x="438176" y="4080883"/>
                </a:cubicBezTo>
                <a:cubicBezTo>
                  <a:pt x="146695" y="3757114"/>
                  <a:pt x="3178" y="3378811"/>
                  <a:pt x="18687" y="2942161"/>
                </a:cubicBezTo>
                <a:cubicBezTo>
                  <a:pt x="19582" y="2904814"/>
                  <a:pt x="13236" y="2867645"/>
                  <a:pt x="0" y="2832713"/>
                </a:cubicBezTo>
                <a:lnTo>
                  <a:pt x="0" y="2747290"/>
                </a:lnTo>
                <a:cubicBezTo>
                  <a:pt x="13474" y="2720341"/>
                  <a:pt x="10296" y="2690468"/>
                  <a:pt x="14746" y="2661993"/>
                </a:cubicBezTo>
                <a:cubicBezTo>
                  <a:pt x="54533" y="2409665"/>
                  <a:pt x="152923" y="2181106"/>
                  <a:pt x="292753" y="1968947"/>
                </a:cubicBezTo>
                <a:cubicBezTo>
                  <a:pt x="464108" y="1708991"/>
                  <a:pt x="680970" y="1491747"/>
                  <a:pt x="923893" y="1299417"/>
                </a:cubicBezTo>
                <a:cubicBezTo>
                  <a:pt x="1263678" y="1030182"/>
                  <a:pt x="1638930" y="820945"/>
                  <a:pt x="2035538" y="648828"/>
                </a:cubicBezTo>
                <a:cubicBezTo>
                  <a:pt x="2521001" y="438575"/>
                  <a:pt x="3025660" y="291755"/>
                  <a:pt x="3545571" y="196289"/>
                </a:cubicBezTo>
                <a:cubicBezTo>
                  <a:pt x="4094899" y="95674"/>
                  <a:pt x="4653670" y="56116"/>
                  <a:pt x="5211705" y="78323"/>
                </a:cubicBezTo>
                <a:cubicBezTo>
                  <a:pt x="5297128" y="81756"/>
                  <a:pt x="5383313" y="88620"/>
                  <a:pt x="5467720" y="77052"/>
                </a:cubicBezTo>
                <a:cubicBezTo>
                  <a:pt x="5669076" y="49467"/>
                  <a:pt x="5870557" y="24299"/>
                  <a:pt x="6073564" y="11840"/>
                </a:cubicBezTo>
                <a:cubicBezTo>
                  <a:pt x="6195374" y="4340"/>
                  <a:pt x="6316955" y="320"/>
                  <a:pt x="6438297" y="19"/>
                </a:cubicBezTo>
                <a:close/>
              </a:path>
            </a:pathLst>
          </a:custGeom>
          <a:solidFill>
            <a:srgbClr val="EFBF7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6925" y="1711969"/>
            <a:ext cx="8058150" cy="212726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lt-LT" sz="4000" b="1">
                <a:solidFill>
                  <a:srgbClr val="FFFFFF"/>
                </a:solidFill>
                <a:latin typeface="Times New Roman"/>
                <a:ea typeface="Calibri"/>
                <a:cs typeface="Times New Roman"/>
              </a:rPr>
              <a:t>Matematinės svyruoklės svyravimo periodo priklausomybė nuo siūlo ilgio ir apkrovos</a:t>
            </a:r>
            <a:endParaRPr lang="lt-LT" sz="400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07433" y="4450863"/>
            <a:ext cx="7574279" cy="110093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lt-LT" sz="2000" cap="all">
                <a:latin typeface="Times New Roman"/>
                <a:cs typeface="Times New Roman"/>
              </a:rPr>
              <a:t>DARBĄ ATLIKO KLAIPĖDOS ,,VĖTRUNGĖS" GIMNAZIJOS MOKINiai: T. Ž., M. P., 10 kl.</a:t>
            </a:r>
            <a:endParaRPr lang="en-US" sz="2000">
              <a:latin typeface="Times New Roman"/>
              <a:cs typeface="Times New Roman"/>
            </a:endParaRPr>
          </a:p>
          <a:p>
            <a:pPr algn="ctr">
              <a:lnSpc>
                <a:spcPct val="150000"/>
              </a:lnSpc>
            </a:pPr>
            <a:r>
              <a:rPr lang="lt-LT" sz="2000" cap="all">
                <a:latin typeface="Times New Roman"/>
                <a:cs typeface="Times New Roman"/>
              </a:rPr>
              <a:t>DARBO VADOVĖ: B. Ž.</a:t>
            </a:r>
            <a:endParaRPr lang="lt-LT" sz="2000"/>
          </a:p>
          <a:p>
            <a:pPr algn="ctr">
              <a:lnSpc>
                <a:spcPct val="100000"/>
              </a:lnSpc>
            </a:pPr>
            <a:endParaRPr lang="lt-LT" sz="1600"/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CB2E64D6-3AEB-4AFF-9475-E210F85E0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99638-D9AC-9030-0856-3868C172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>
                <a:latin typeface="Times New Roman"/>
                <a:cs typeface="Times New Roman"/>
              </a:rPr>
              <a:t>Turinys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52BB0-7FF3-07B3-C8B6-65107E48C5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lt-LT">
                <a:latin typeface="Times New Roman"/>
                <a:ea typeface="+mn-lt"/>
                <a:cs typeface="Times New Roman"/>
              </a:rPr>
              <a:t>Svyravimo periodas (T)</a:t>
            </a:r>
            <a:endParaRPr lang="lt-LT">
              <a:latin typeface="Times New Roman"/>
              <a:ea typeface="Calibri"/>
              <a:cs typeface="Times New Roman"/>
            </a:endParaRPr>
          </a:p>
          <a:p>
            <a:r>
              <a:rPr lang="lt-LT">
                <a:latin typeface="Times New Roman"/>
                <a:ea typeface="+mn-lt"/>
                <a:cs typeface="Times New Roman"/>
              </a:rPr>
              <a:t>Svyruoklės ilgis (l)</a:t>
            </a:r>
            <a:endParaRPr lang="lt-LT">
              <a:latin typeface="Times New Roman"/>
              <a:ea typeface="Calibri"/>
              <a:cs typeface="Times New Roman"/>
            </a:endParaRPr>
          </a:p>
          <a:p>
            <a:r>
              <a:rPr lang="lt-LT">
                <a:latin typeface="Times New Roman"/>
                <a:ea typeface="+mn-lt"/>
                <a:cs typeface="Times New Roman"/>
              </a:rPr>
              <a:t>Matematinės svyruoklės svyravimo periodas</a:t>
            </a:r>
          </a:p>
          <a:p>
            <a:r>
              <a:rPr lang="lt-LT">
                <a:latin typeface="Times New Roman"/>
                <a:ea typeface="Calibri"/>
                <a:cs typeface="Times New Roman"/>
              </a:rPr>
              <a:t>Bandymai</a:t>
            </a:r>
            <a:endParaRPr lang="lt-LT"/>
          </a:p>
          <a:p>
            <a:r>
              <a:rPr lang="lt-LT">
                <a:latin typeface="Times New Roman"/>
                <a:ea typeface="Calibri"/>
                <a:cs typeface="Times New Roman"/>
              </a:rPr>
              <a:t>Testas</a:t>
            </a:r>
          </a:p>
          <a:p>
            <a:r>
              <a:rPr lang="lt-LT">
                <a:latin typeface="Times New Roman"/>
                <a:ea typeface="Calibri"/>
                <a:cs typeface="Times New Roman"/>
              </a:rPr>
              <a:t>Uždaviniai </a:t>
            </a:r>
          </a:p>
          <a:p>
            <a:r>
              <a:rPr lang="lt-LT">
                <a:latin typeface="Times New Roman"/>
                <a:ea typeface="Calibri"/>
                <a:cs typeface="Times New Roman"/>
              </a:rPr>
              <a:t>Šaltiniai</a:t>
            </a:r>
          </a:p>
        </p:txBody>
      </p:sp>
    </p:spTree>
    <p:extLst>
      <p:ext uri="{BB962C8B-B14F-4D97-AF65-F5344CB8AC3E}">
        <p14:creationId xmlns:p14="http://schemas.microsoft.com/office/powerpoint/2010/main" val="4368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A40E-1B38-4976-C219-9D2A7C57B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10000"/>
              </a:lnSpc>
              <a:spcBef>
                <a:spcPts val="1000"/>
              </a:spcBef>
            </a:pPr>
            <a:r>
              <a:rPr lang="lt-LT" sz="4000" b="1">
                <a:latin typeface="Times New Roman"/>
                <a:cs typeface="Times New Roman"/>
              </a:rPr>
              <a:t>Svyravimo periodas (T)</a:t>
            </a:r>
            <a:endParaRPr lang="en-US" sz="4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B6C64-F8C3-B1A5-43E7-85E34389F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yra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laikas</a:t>
            </a:r>
            <a:r>
              <a:rPr lang="en-US">
                <a:latin typeface="Times New Roman"/>
                <a:ea typeface="+mn-lt"/>
                <a:cs typeface="Times New Roman"/>
              </a:rPr>
              <a:t>, per </a:t>
            </a:r>
            <a:r>
              <a:rPr lang="en-US" err="1">
                <a:latin typeface="Times New Roman"/>
                <a:ea typeface="+mn-lt"/>
                <a:cs typeface="Times New Roman"/>
              </a:rPr>
              <a:t>kurį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svyruoklė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atlieka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vieną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pilną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svyravimą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>
                <a:latin typeface="Times New Roman"/>
                <a:ea typeface="+mn-lt"/>
                <a:cs typeface="Times New Roman"/>
              </a:rPr>
              <a:t>Periodas </a:t>
            </a:r>
            <a:r>
              <a:rPr lang="en-US" err="1">
                <a:latin typeface="Times New Roman"/>
                <a:ea typeface="+mn-lt"/>
                <a:cs typeface="Times New Roman"/>
              </a:rPr>
              <a:t>žymimas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raide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b="1">
                <a:latin typeface="Times New Roman"/>
                <a:ea typeface="+mn-lt"/>
                <a:cs typeface="Times New Roman"/>
              </a:rPr>
              <a:t>T</a:t>
            </a:r>
            <a:r>
              <a:rPr lang="en-US">
                <a:latin typeface="Times New Roman"/>
                <a:ea typeface="+mn-lt"/>
                <a:cs typeface="Times New Roman"/>
              </a:rPr>
              <a:t>, </a:t>
            </a:r>
            <a:r>
              <a:rPr lang="en-US" err="1">
                <a:latin typeface="Times New Roman"/>
                <a:ea typeface="+mn-lt"/>
                <a:cs typeface="Times New Roman"/>
              </a:rPr>
              <a:t>matuojamas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sekundėmis</a:t>
            </a:r>
            <a:r>
              <a:rPr lang="en-US">
                <a:latin typeface="Times New Roman"/>
                <a:ea typeface="+mn-lt"/>
                <a:cs typeface="Times New Roman"/>
              </a:rPr>
              <a:t> (s).</a:t>
            </a:r>
          </a:p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apskaičiuojamas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padalijus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visą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svyravimo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laiką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iš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svyravimų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skaičiaus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  <a:endParaRPr lang="en-US" sz="2400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51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98F9B-1145-C91D-1A6E-717F0F43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>
                <a:latin typeface="Times New Roman"/>
                <a:cs typeface="Times New Roman"/>
              </a:rPr>
              <a:t>Svyruoklės ilgis (l)</a:t>
            </a:r>
            <a:endParaRPr lang="en-US" sz="4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3E4CB4-1C8A-605F-1248-D36D5B1B9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Svyruoklės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ilgis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yra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atstumas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pakabinimo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taško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iki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kūno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centro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Svyruoklės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ilgis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yra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vienas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pagrindinių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dydžių</a:t>
            </a:r>
            <a:r>
              <a:rPr lang="en-US">
                <a:latin typeface="Times New Roman"/>
                <a:ea typeface="+mn-lt"/>
                <a:cs typeface="Times New Roman"/>
              </a:rPr>
              <a:t>, </a:t>
            </a:r>
            <a:r>
              <a:rPr lang="en-US" err="1">
                <a:latin typeface="Times New Roman"/>
                <a:ea typeface="+mn-lt"/>
                <a:cs typeface="Times New Roman"/>
              </a:rPr>
              <a:t>lemiančių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svyravimo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periodą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Didėjant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ilgiui</a:t>
            </a:r>
            <a:r>
              <a:rPr lang="en-US">
                <a:latin typeface="Times New Roman"/>
                <a:ea typeface="+mn-lt"/>
                <a:cs typeface="Times New Roman"/>
              </a:rPr>
              <a:t>,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svyravimo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ilgėja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  <a:endParaRPr lang="en-US">
              <a:latin typeface="Times New Roman"/>
              <a:cs typeface="Times New Roman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23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AFDE5-D7E4-CA7B-A7AF-EEEF21740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>
                <a:latin typeface="Times New Roman"/>
                <a:cs typeface="Times New Roman"/>
              </a:rPr>
              <a:t>Matematinės svyruoklės svyravimo periodas</a:t>
            </a:r>
            <a:endParaRPr lang="en-US" sz="40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5AAA0-2D8C-8E91-1F64-4C54F0A06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Matematinės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svyruoklės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priklauso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ilgio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err="1">
                <a:latin typeface="Times New Roman"/>
                <a:ea typeface="+mn-lt"/>
                <a:cs typeface="Times New Roman"/>
              </a:rPr>
              <a:t>Matematinės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svyruoklės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priklauso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>
                <a:latin typeface="Times New Roman"/>
                <a:ea typeface="+mn-lt"/>
                <a:cs typeface="Times New Roman"/>
              </a:rPr>
              <a:t> </a:t>
            </a:r>
            <a:r>
              <a:rPr lang="en-US" err="1">
                <a:latin typeface="Times New Roman"/>
                <a:ea typeface="+mn-lt"/>
                <a:cs typeface="Times New Roman"/>
              </a:rPr>
              <a:t>laisvojo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kritimo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pagreičio</a:t>
            </a:r>
            <a:r>
              <a:rPr lang="en-US">
                <a:latin typeface="Times New Roman"/>
                <a:ea typeface="+mn-lt"/>
                <a:cs typeface="Times New Roman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>
                <a:latin typeface="Times New Roman"/>
                <a:ea typeface="+mn-lt"/>
                <a:cs typeface="Times New Roman"/>
              </a:rPr>
              <a:t>Periodas </a:t>
            </a:r>
            <a:r>
              <a:rPr lang="en-US" err="1">
                <a:latin typeface="Times New Roman"/>
                <a:ea typeface="+mn-lt"/>
                <a:cs typeface="Times New Roman"/>
              </a:rPr>
              <a:t>nepriklauso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>
                <a:latin typeface="Times New Roman"/>
                <a:ea typeface="+mn-lt"/>
                <a:cs typeface="Times New Roman"/>
              </a:rPr>
              <a:t> </a:t>
            </a:r>
            <a:r>
              <a:rPr lang="en-US" err="1">
                <a:latin typeface="Times New Roman"/>
                <a:ea typeface="+mn-lt"/>
                <a:cs typeface="Times New Roman"/>
              </a:rPr>
              <a:t>kūno</a:t>
            </a:r>
            <a:r>
              <a:rPr lang="en-US">
                <a:latin typeface="Times New Roman"/>
                <a:ea typeface="+mn-lt"/>
                <a:cs typeface="Times New Roman"/>
              </a:rPr>
              <a:t> masės.</a:t>
            </a:r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0991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25B343-D1C3-E022-E8A6-1A78F978F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sz="6800">
                <a:solidFill>
                  <a:schemeClr val="bg1"/>
                </a:solidFill>
                <a:latin typeface="Times New Roman"/>
                <a:cs typeface="Times New Roman"/>
              </a:rPr>
              <a:t>1 </a:t>
            </a:r>
            <a:r>
              <a:rPr lang="en-US" sz="6800" err="1">
                <a:solidFill>
                  <a:schemeClr val="bg1"/>
                </a:solidFill>
                <a:latin typeface="Times New Roman"/>
                <a:cs typeface="Times New Roman"/>
              </a:rPr>
              <a:t>bandymas</a:t>
            </a:r>
            <a:endParaRPr lang="en-US" sz="68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73C5C-E11B-130C-862E-3827E14A7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961" y="5097443"/>
            <a:ext cx="9667505" cy="14858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b="1">
                <a:latin typeface="Times New Roman"/>
                <a:ea typeface="+mn-lt"/>
                <a:cs typeface="Times New Roman"/>
              </a:rPr>
              <a:t>Tikslas </a:t>
            </a:r>
            <a:r>
              <a:rPr lang="lt-LT">
                <a:latin typeface="Times New Roman"/>
                <a:ea typeface="+mn-lt"/>
                <a:cs typeface="Times New Roman"/>
              </a:rPr>
              <a:t>– nustatyti matematinės svyruoklės svyravimo periodą, keičiant jos ilgį.</a:t>
            </a:r>
            <a:endParaRPr lang="en-US">
              <a:latin typeface="Times New Roman"/>
              <a:ea typeface="+mn-lt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8FA616-6167-DB80-E90C-C0667B300A86}"/>
              </a:ext>
            </a:extLst>
          </p:cNvPr>
          <p:cNvSpPr txBox="1"/>
          <p:nvPr/>
        </p:nvSpPr>
        <p:spPr>
          <a:xfrm>
            <a:off x="769755" y="2514814"/>
            <a:ext cx="10657112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4000" b="1">
                <a:latin typeface="Times New Roman"/>
                <a:cs typeface="Times New Roman"/>
              </a:rPr>
              <a:t>Matematinės svyruoklės svyravimo periodo priklausomybės nuo siūlo ilgio tyrimas</a:t>
            </a:r>
            <a:endParaRPr lang="en-US" sz="4000" b="1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93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21A1DF-3616-B5F1-F302-96718B7BB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79310"/>
            <a:ext cx="3182112" cy="59340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lt-LT" sz="180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7F6F21-CA34-2615-A7A3-D0AC60758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747" y="-2528"/>
            <a:ext cx="7192510" cy="686305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endParaRPr lang="lt-LT" sz="16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lt-LT" sz="1600">
              <a:latin typeface="Times New Roman"/>
              <a:cs typeface="Times New Roman"/>
            </a:endParaRPr>
          </a:p>
          <a:p>
            <a:endParaRPr lang="en-US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A10D4B57-CC40-A331-459A-C9842E136C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80" y="2034898"/>
            <a:ext cx="3835306" cy="38353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CED70E-7202-7F04-D5A1-849CDA2A3BE9}"/>
              </a:ext>
            </a:extLst>
          </p:cNvPr>
          <p:cNvSpPr txBox="1"/>
          <p:nvPr/>
        </p:nvSpPr>
        <p:spPr>
          <a:xfrm>
            <a:off x="6481947" y="648195"/>
            <a:ext cx="4680858" cy="52023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lt-LT" sz="3200" b="1">
                <a:latin typeface="Times New Roman"/>
              </a:rPr>
              <a:t>Darbo priemonės:</a:t>
            </a:r>
            <a:endParaRPr lang="en-US" sz="3200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 baseline="0">
                <a:latin typeface="Times New Roman"/>
              </a:rPr>
              <a:t>stovas, </a:t>
            </a:r>
            <a:endParaRPr lang="en-US" sz="2400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 baseline="0">
                <a:latin typeface="Times New Roman"/>
              </a:rPr>
              <a:t>laikikliai, </a:t>
            </a:r>
            <a:endParaRPr lang="en-US" sz="2400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 baseline="0">
                <a:latin typeface="Times New Roman"/>
              </a:rPr>
              <a:t>ilgas siūlas, </a:t>
            </a:r>
            <a:endParaRPr lang="en-US" sz="2400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 baseline="0">
                <a:latin typeface="Times New Roman"/>
              </a:rPr>
              <a:t>rutuliukas, </a:t>
            </a:r>
            <a:endParaRPr lang="en-US" sz="2400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 baseline="0">
                <a:latin typeface="Times New Roman"/>
              </a:rPr>
              <a:t>matavimo juosta su milimetrinėmis padalomis, </a:t>
            </a:r>
            <a:endParaRPr lang="en-US" sz="2400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 baseline="0">
                <a:latin typeface="Times New Roman"/>
              </a:rPr>
              <a:t>išma</a:t>
            </a:r>
            <a:r>
              <a:rPr lang="en-US" sz="2400" baseline="0">
                <a:latin typeface="Times New Roman"/>
              </a:rPr>
              <a:t>­</a:t>
            </a:r>
            <a:r>
              <a:rPr lang="lt-LT" sz="2400" baseline="0">
                <a:latin typeface="Times New Roman"/>
              </a:rPr>
              <a:t>niojo telefono laikrodis.</a:t>
            </a:r>
            <a:endParaRPr lang="en-US" sz="2400"/>
          </a:p>
          <a:p>
            <a:pPr algn="ctr">
              <a:lnSpc>
                <a:spcPct val="150000"/>
              </a:lnSpc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50496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E6628-5113-B55A-EF3C-BA3417AD7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D456467-44AC-D2B1-58F3-CA533C65C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79086FB-0A5C-644F-9201-0AE3F1B3A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E73CD6-67CD-AF65-AD29-AC5C69ED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67200"/>
            <a:ext cx="3182112" cy="593403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lt-LT" sz="180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A09FC-B892-3FB0-D8E1-79FF2214F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8033" y="274563"/>
            <a:ext cx="6163316" cy="6526587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1500"/>
              </a:spcBef>
              <a:buNone/>
            </a:pPr>
            <a:r>
              <a:rPr lang="lt-LT" b="1">
                <a:latin typeface="Times New Roman"/>
                <a:cs typeface="Times New Roman"/>
              </a:rPr>
              <a:t>DARBO EIGA</a:t>
            </a:r>
            <a:r>
              <a:rPr lang="en-US" b="1">
                <a:latin typeface="Times New Roman"/>
                <a:cs typeface="Times New Roman"/>
              </a:rPr>
              <a:t>:</a:t>
            </a:r>
            <a:endParaRPr lang="lt-LT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 b="1">
                <a:latin typeface="Times New Roman"/>
                <a:cs typeface="Times New Roman"/>
              </a:rPr>
              <a:t>1. </a:t>
            </a:r>
            <a:r>
              <a:rPr lang="lt-LT" sz="1800">
                <a:latin typeface="Times New Roman"/>
                <a:cs typeface="Times New Roman"/>
              </a:rPr>
              <a:t>Ant stalo krašto pastatėme stovą, prie jo pritvirtinome laikiklį. Prie laikiklio pririšome siūlą su rutuliuku. Atstumas nuo rutuliuko iki grindų buvo apie 5 cm.</a:t>
            </a:r>
            <a:endParaRPr lang="en-US" sz="1800">
              <a:latin typeface="Times New Roman"/>
              <a:cs typeface="Times New Roman"/>
            </a:endParaRPr>
          </a:p>
          <a:p>
            <a:pPr marL="0" indent="0" algn="just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 b="1">
                <a:latin typeface="Times New Roman"/>
                <a:cs typeface="Times New Roman"/>
              </a:rPr>
              <a:t>2.</a:t>
            </a:r>
            <a:r>
              <a:rPr lang="lt-LT" sz="1800">
                <a:latin typeface="Times New Roman"/>
                <a:cs typeface="Times New Roman"/>
              </a:rPr>
              <a:t> Išmatavome siūlo ilgį.</a:t>
            </a:r>
            <a:endParaRPr lang="en-US" sz="1800">
              <a:latin typeface="Times New Roman"/>
              <a:cs typeface="Times New Roman"/>
            </a:endParaRPr>
          </a:p>
          <a:p>
            <a:pPr marL="0" indent="0" algn="just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 b="1">
                <a:latin typeface="Times New Roman"/>
                <a:cs typeface="Times New Roman"/>
              </a:rPr>
              <a:t>3.</a:t>
            </a:r>
            <a:r>
              <a:rPr lang="lt-LT" sz="1800">
                <a:latin typeface="Times New Roman"/>
                <a:cs typeface="Times New Roman"/>
              </a:rPr>
              <a:t> Atlenkę svyruoklę nedideliu kampu, paleidome ją svyruoti.</a:t>
            </a:r>
            <a:endParaRPr lang="en-US" sz="1800">
              <a:latin typeface="Times New Roman"/>
              <a:cs typeface="Times New Roman"/>
            </a:endParaRPr>
          </a:p>
          <a:p>
            <a:pPr marL="0" indent="0" algn="just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 b="1">
                <a:latin typeface="Times New Roman"/>
                <a:cs typeface="Times New Roman"/>
              </a:rPr>
              <a:t>4.</a:t>
            </a:r>
            <a:r>
              <a:rPr lang="lt-LT" sz="1800">
                <a:latin typeface="Times New Roman"/>
                <a:cs typeface="Times New Roman"/>
              </a:rPr>
              <a:t> Laik</a:t>
            </a:r>
            <a:r>
              <a:rPr lang="en-US" sz="1800">
                <a:latin typeface="Times New Roman"/>
                <a:cs typeface="Times New Roman"/>
              </a:rPr>
              <a:t>­</a:t>
            </a:r>
            <a:r>
              <a:rPr lang="lt-LT" sz="1800">
                <a:latin typeface="Times New Roman"/>
                <a:cs typeface="Times New Roman"/>
              </a:rPr>
              <a:t>rodžiu išmatavome svyruoklės 20 svyravimų trukmę.</a:t>
            </a:r>
            <a:endParaRPr lang="en-US" sz="1800">
              <a:latin typeface="Times New Roman"/>
              <a:cs typeface="Times New Roman"/>
            </a:endParaRPr>
          </a:p>
          <a:p>
            <a:pPr marL="0" indent="0" algn="just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 b="1">
                <a:latin typeface="Times New Roman"/>
                <a:cs typeface="Times New Roman"/>
              </a:rPr>
              <a:t>5.</a:t>
            </a:r>
            <a:r>
              <a:rPr lang="lt-LT" sz="1800">
                <a:latin typeface="Times New Roman"/>
                <a:cs typeface="Times New Roman"/>
              </a:rPr>
              <a:t> Trumpindami siūlo ilgį 10 cm, pakartojome bandymą dar keturis kartus. </a:t>
            </a:r>
            <a:endParaRPr lang="en-US" sz="1800">
              <a:latin typeface="Times New Roman"/>
              <a:cs typeface="Times New Roman"/>
            </a:endParaRPr>
          </a:p>
          <a:p>
            <a:pPr marL="0" indent="0" algn="just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 b="1">
                <a:latin typeface="Times New Roman"/>
                <a:cs typeface="Times New Roman"/>
              </a:rPr>
              <a:t>6.</a:t>
            </a:r>
            <a:r>
              <a:rPr lang="lt-LT" sz="1800">
                <a:latin typeface="Times New Roman"/>
                <a:cs typeface="Times New Roman"/>
              </a:rPr>
              <a:t> Apskaičiavome kiekvieno bandymo svyruoklės svyravimo periodą pagal formulę </a:t>
            </a:r>
            <a:r>
              <a:rPr lang="en-US" sz="1800">
                <a:latin typeface="Times New Roman"/>
                <a:cs typeface="Times New Roman"/>
              </a:rPr>
              <a:t>T= t : N.</a:t>
            </a:r>
          </a:p>
          <a:p>
            <a:pPr marL="0" indent="0">
              <a:lnSpc>
                <a:spcPct val="150000"/>
              </a:lnSpc>
              <a:spcBef>
                <a:spcPts val="1500"/>
              </a:spcBef>
              <a:buNone/>
            </a:pPr>
            <a:r>
              <a:rPr lang="lt-LT" sz="1800">
                <a:latin typeface="Times New Roman"/>
                <a:cs typeface="Times New Roman"/>
              </a:rPr>
              <a:t> </a:t>
            </a:r>
            <a:r>
              <a:rPr lang="lt-LT" sz="1800" b="1">
                <a:latin typeface="Times New Roman"/>
                <a:cs typeface="Times New Roman"/>
              </a:rPr>
              <a:t>7.</a:t>
            </a:r>
            <a:r>
              <a:rPr lang="lt-LT" sz="1800">
                <a:latin typeface="Times New Roman"/>
                <a:cs typeface="Times New Roman"/>
              </a:rPr>
              <a:t>  Apskaičiavome svyravimo periodo kvadratą  T</a:t>
            </a:r>
            <a:r>
              <a:rPr lang="en-US" sz="1800" baseline="30000">
                <a:latin typeface="Times New Roman"/>
                <a:cs typeface="Times New Roman"/>
              </a:rPr>
              <a:t>2</a:t>
            </a:r>
            <a:r>
              <a:rPr lang="lt-LT" sz="1800">
                <a:latin typeface="Times New Roman"/>
                <a:cs typeface="Times New Roman"/>
              </a:rPr>
              <a:t>. 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44412115-7567-B4F3-28C6-A3C4ED4068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80" y="2034898"/>
            <a:ext cx="3835306" cy="383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33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E6A207B-97BE-4DE3-B7BA-6EB713664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FA47A9-B6A3-7B7B-87AB-0217C5011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15" y="110159"/>
            <a:ext cx="8072339" cy="19775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lt-LT" sz="4400" b="1">
                <a:latin typeface="Calibri"/>
                <a:ea typeface="Calibri"/>
                <a:cs typeface="Calibri"/>
              </a:rPr>
              <a:t>Pirmojo bandymo rezultatai</a:t>
            </a:r>
            <a:endParaRPr lang="lt-LT" sz="4400" b="1"/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016" y="2529151"/>
            <a:ext cx="3376602" cy="18288"/>
          </a:xfrm>
          <a:custGeom>
            <a:avLst/>
            <a:gdLst>
              <a:gd name="connsiteX0" fmla="*/ 0 w 3376602"/>
              <a:gd name="connsiteY0" fmla="*/ 0 h 18288"/>
              <a:gd name="connsiteX1" fmla="*/ 641554 w 3376602"/>
              <a:gd name="connsiteY1" fmla="*/ 0 h 18288"/>
              <a:gd name="connsiteX2" fmla="*/ 1316875 w 3376602"/>
              <a:gd name="connsiteY2" fmla="*/ 0 h 18288"/>
              <a:gd name="connsiteX3" fmla="*/ 2025961 w 3376602"/>
              <a:gd name="connsiteY3" fmla="*/ 0 h 18288"/>
              <a:gd name="connsiteX4" fmla="*/ 2735048 w 3376602"/>
              <a:gd name="connsiteY4" fmla="*/ 0 h 18288"/>
              <a:gd name="connsiteX5" fmla="*/ 3376602 w 3376602"/>
              <a:gd name="connsiteY5" fmla="*/ 0 h 18288"/>
              <a:gd name="connsiteX6" fmla="*/ 3376602 w 3376602"/>
              <a:gd name="connsiteY6" fmla="*/ 18288 h 18288"/>
              <a:gd name="connsiteX7" fmla="*/ 2633750 w 3376602"/>
              <a:gd name="connsiteY7" fmla="*/ 18288 h 18288"/>
              <a:gd name="connsiteX8" fmla="*/ 1890897 w 3376602"/>
              <a:gd name="connsiteY8" fmla="*/ 18288 h 18288"/>
              <a:gd name="connsiteX9" fmla="*/ 1215577 w 3376602"/>
              <a:gd name="connsiteY9" fmla="*/ 18288 h 18288"/>
              <a:gd name="connsiteX10" fmla="*/ 0 w 3376602"/>
              <a:gd name="connsiteY10" fmla="*/ 18288 h 18288"/>
              <a:gd name="connsiteX11" fmla="*/ 0 w 3376602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376602" h="18288" fill="none" extrusionOk="0">
                <a:moveTo>
                  <a:pt x="0" y="0"/>
                </a:moveTo>
                <a:cubicBezTo>
                  <a:pt x="154337" y="-26787"/>
                  <a:pt x="393692" y="25344"/>
                  <a:pt x="641554" y="0"/>
                </a:cubicBezTo>
                <a:cubicBezTo>
                  <a:pt x="889416" y="-25344"/>
                  <a:pt x="1078313" y="12271"/>
                  <a:pt x="1316875" y="0"/>
                </a:cubicBezTo>
                <a:cubicBezTo>
                  <a:pt x="1555437" y="-12271"/>
                  <a:pt x="1698513" y="30110"/>
                  <a:pt x="2025961" y="0"/>
                </a:cubicBezTo>
                <a:cubicBezTo>
                  <a:pt x="2353409" y="-30110"/>
                  <a:pt x="2474986" y="1722"/>
                  <a:pt x="2735048" y="0"/>
                </a:cubicBezTo>
                <a:cubicBezTo>
                  <a:pt x="2995110" y="-1722"/>
                  <a:pt x="3097437" y="28961"/>
                  <a:pt x="3376602" y="0"/>
                </a:cubicBezTo>
                <a:cubicBezTo>
                  <a:pt x="3375893" y="8157"/>
                  <a:pt x="3376189" y="12125"/>
                  <a:pt x="3376602" y="18288"/>
                </a:cubicBezTo>
                <a:cubicBezTo>
                  <a:pt x="3037458" y="40377"/>
                  <a:pt x="2857195" y="34928"/>
                  <a:pt x="2633750" y="18288"/>
                </a:cubicBezTo>
                <a:cubicBezTo>
                  <a:pt x="2410305" y="1648"/>
                  <a:pt x="2066994" y="17360"/>
                  <a:pt x="1890897" y="18288"/>
                </a:cubicBezTo>
                <a:cubicBezTo>
                  <a:pt x="1714800" y="19216"/>
                  <a:pt x="1521080" y="47858"/>
                  <a:pt x="1215577" y="18288"/>
                </a:cubicBezTo>
                <a:cubicBezTo>
                  <a:pt x="910074" y="-11282"/>
                  <a:pt x="278912" y="61767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376602" h="18288" stroke="0" extrusionOk="0">
                <a:moveTo>
                  <a:pt x="0" y="0"/>
                </a:moveTo>
                <a:cubicBezTo>
                  <a:pt x="304565" y="-9016"/>
                  <a:pt x="402571" y="29762"/>
                  <a:pt x="641554" y="0"/>
                </a:cubicBezTo>
                <a:cubicBezTo>
                  <a:pt x="880537" y="-29762"/>
                  <a:pt x="963871" y="-12492"/>
                  <a:pt x="1215577" y="0"/>
                </a:cubicBezTo>
                <a:cubicBezTo>
                  <a:pt x="1467283" y="12492"/>
                  <a:pt x="1723274" y="15353"/>
                  <a:pt x="1958429" y="0"/>
                </a:cubicBezTo>
                <a:cubicBezTo>
                  <a:pt x="2193584" y="-15353"/>
                  <a:pt x="2347125" y="7922"/>
                  <a:pt x="2599984" y="0"/>
                </a:cubicBezTo>
                <a:cubicBezTo>
                  <a:pt x="2852843" y="-7922"/>
                  <a:pt x="3186422" y="-30763"/>
                  <a:pt x="3376602" y="0"/>
                </a:cubicBezTo>
                <a:cubicBezTo>
                  <a:pt x="3376338" y="4493"/>
                  <a:pt x="3376986" y="9472"/>
                  <a:pt x="3376602" y="18288"/>
                </a:cubicBezTo>
                <a:cubicBezTo>
                  <a:pt x="3080522" y="-5475"/>
                  <a:pt x="3038559" y="47323"/>
                  <a:pt x="2701282" y="18288"/>
                </a:cubicBezTo>
                <a:cubicBezTo>
                  <a:pt x="2364005" y="-10747"/>
                  <a:pt x="2245031" y="49099"/>
                  <a:pt x="1958429" y="18288"/>
                </a:cubicBezTo>
                <a:cubicBezTo>
                  <a:pt x="1671827" y="-12523"/>
                  <a:pt x="1619741" y="31109"/>
                  <a:pt x="1384407" y="18288"/>
                </a:cubicBezTo>
                <a:cubicBezTo>
                  <a:pt x="1149073" y="5467"/>
                  <a:pt x="947712" y="-11758"/>
                  <a:pt x="709086" y="18288"/>
                </a:cubicBezTo>
                <a:cubicBezTo>
                  <a:pt x="470460" y="48334"/>
                  <a:pt x="186882" y="50183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FA110"/>
          </a:solidFill>
          <a:ln w="38100" cap="rnd">
            <a:solidFill>
              <a:srgbClr val="FFA110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B45E2E3-5CEF-2D5B-7DF6-1C0B065A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19491" y="1517595"/>
            <a:ext cx="3393948" cy="5090850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4000" b="1">
                <a:latin typeface="Times New Roman"/>
                <a:ea typeface="Calibri"/>
                <a:cs typeface="Times New Roman"/>
              </a:rPr>
              <a:t>IŠVADA:</a:t>
            </a:r>
            <a:endParaRPr lang="en-US" sz="4400" b="1"/>
          </a:p>
          <a:p>
            <a:pPr marL="0" indent="0">
              <a:lnSpc>
                <a:spcPct val="150000"/>
              </a:lnSpc>
              <a:buNone/>
            </a:pPr>
            <a:r>
              <a:rPr lang="lt-LT" sz="2400">
                <a:latin typeface="Times New Roman"/>
                <a:ea typeface="Calibri"/>
                <a:cs typeface="Times New Roman"/>
              </a:rPr>
              <a:t>Kuo siūlas trumpesnis, tuo svyruoklės svyravimo periodas mažesnis. Svyravimo periodo kvadratas yra tiesiogiai proporcingas  siūlo ilgiui.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6436237" y="1971579"/>
              <a:ext cx="360" cy="21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18237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516BBCFA-E1B0-9240-16D1-ECD90CF3F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86" y="1717436"/>
            <a:ext cx="6893098" cy="357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971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C17DE74-01C9-4859-B65A-85CF999E8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68C0432-0E90-4CC1-8CD3-D44A90DF0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347414"/>
          </a:xfrm>
          <a:custGeom>
            <a:avLst/>
            <a:gdLst>
              <a:gd name="connsiteX0" fmla="*/ 0 w 12192000"/>
              <a:gd name="connsiteY0" fmla="*/ 0 h 2347414"/>
              <a:gd name="connsiteX1" fmla="*/ 12192000 w 12192000"/>
              <a:gd name="connsiteY1" fmla="*/ 0 h 2347414"/>
              <a:gd name="connsiteX2" fmla="*/ 12192000 w 12192000"/>
              <a:gd name="connsiteY2" fmla="*/ 1736458 h 2347414"/>
              <a:gd name="connsiteX3" fmla="*/ 11967601 w 12192000"/>
              <a:gd name="connsiteY3" fmla="*/ 1784034 h 2347414"/>
              <a:gd name="connsiteX4" fmla="*/ 10829000 w 12192000"/>
              <a:gd name="connsiteY4" fmla="*/ 1983294 h 2347414"/>
              <a:gd name="connsiteX5" fmla="*/ 10743779 w 12192000"/>
              <a:gd name="connsiteY5" fmla="*/ 1996027 h 2347414"/>
              <a:gd name="connsiteX6" fmla="*/ 10829254 w 12192000"/>
              <a:gd name="connsiteY6" fmla="*/ 1987751 h 2347414"/>
              <a:gd name="connsiteX7" fmla="*/ 10847162 w 12192000"/>
              <a:gd name="connsiteY7" fmla="*/ 1988388 h 2347414"/>
              <a:gd name="connsiteX8" fmla="*/ 11575155 w 12192000"/>
              <a:gd name="connsiteY8" fmla="*/ 1921415 h 2347414"/>
              <a:gd name="connsiteX9" fmla="*/ 12192000 w 12192000"/>
              <a:gd name="connsiteY9" fmla="*/ 1851213 h 2347414"/>
              <a:gd name="connsiteX10" fmla="*/ 12192000 w 12192000"/>
              <a:gd name="connsiteY10" fmla="*/ 1907356 h 2347414"/>
              <a:gd name="connsiteX11" fmla="*/ 12035532 w 12192000"/>
              <a:gd name="connsiteY11" fmla="*/ 1927033 h 2347414"/>
              <a:gd name="connsiteX12" fmla="*/ 11576932 w 12192000"/>
              <a:gd name="connsiteY12" fmla="*/ 1976291 h 2347414"/>
              <a:gd name="connsiteX13" fmla="*/ 10627316 w 12192000"/>
              <a:gd name="connsiteY13" fmla="*/ 2061470 h 2347414"/>
              <a:gd name="connsiteX14" fmla="*/ 9804196 w 12192000"/>
              <a:gd name="connsiteY14" fmla="*/ 2123478 h 2347414"/>
              <a:gd name="connsiteX15" fmla="*/ 9243851 w 12192000"/>
              <a:gd name="connsiteY15" fmla="*/ 2180008 h 2347414"/>
              <a:gd name="connsiteX16" fmla="*/ 8731259 w 12192000"/>
              <a:gd name="connsiteY16" fmla="*/ 2225081 h 2347414"/>
              <a:gd name="connsiteX17" fmla="*/ 8065752 w 12192000"/>
              <a:gd name="connsiteY17" fmla="*/ 2271681 h 2347414"/>
              <a:gd name="connsiteX18" fmla="*/ 7658065 w 12192000"/>
              <a:gd name="connsiteY18" fmla="*/ 2292562 h 2347414"/>
              <a:gd name="connsiteX19" fmla="*/ 6531024 w 12192000"/>
              <a:gd name="connsiteY19" fmla="*/ 2324138 h 2347414"/>
              <a:gd name="connsiteX20" fmla="*/ 6178331 w 12192000"/>
              <a:gd name="connsiteY20" fmla="*/ 2345655 h 2347414"/>
              <a:gd name="connsiteX21" fmla="*/ 5977282 w 12192000"/>
              <a:gd name="connsiteY21" fmla="*/ 2344127 h 2347414"/>
              <a:gd name="connsiteX22" fmla="*/ 5367658 w 12192000"/>
              <a:gd name="connsiteY22" fmla="*/ 2329230 h 2347414"/>
              <a:gd name="connsiteX23" fmla="*/ 4387306 w 12192000"/>
              <a:gd name="connsiteY23" fmla="*/ 2288614 h 2347414"/>
              <a:gd name="connsiteX24" fmla="*/ 4180287 w 12192000"/>
              <a:gd name="connsiteY24" fmla="*/ 2280211 h 2347414"/>
              <a:gd name="connsiteX25" fmla="*/ 3842199 w 12192000"/>
              <a:gd name="connsiteY25" fmla="*/ 2257039 h 2347414"/>
              <a:gd name="connsiteX26" fmla="*/ 3730309 w 12192000"/>
              <a:gd name="connsiteY26" fmla="*/ 2251182 h 2347414"/>
              <a:gd name="connsiteX27" fmla="*/ 3425496 w 12192000"/>
              <a:gd name="connsiteY27" fmla="*/ 2231320 h 2347414"/>
              <a:gd name="connsiteX28" fmla="*/ 3076106 w 12192000"/>
              <a:gd name="connsiteY28" fmla="*/ 2201781 h 2347414"/>
              <a:gd name="connsiteX29" fmla="*/ 2819682 w 12192000"/>
              <a:gd name="connsiteY29" fmla="*/ 2182427 h 2347414"/>
              <a:gd name="connsiteX30" fmla="*/ 2525539 w 12192000"/>
              <a:gd name="connsiteY30" fmla="*/ 2152888 h 2347414"/>
              <a:gd name="connsiteX31" fmla="*/ 2311915 w 12192000"/>
              <a:gd name="connsiteY31" fmla="*/ 2133536 h 2347414"/>
              <a:gd name="connsiteX32" fmla="*/ 2054223 w 12192000"/>
              <a:gd name="connsiteY32" fmla="*/ 2104760 h 2347414"/>
              <a:gd name="connsiteX33" fmla="*/ 1865367 w 12192000"/>
              <a:gd name="connsiteY33" fmla="*/ 2084770 h 2347414"/>
              <a:gd name="connsiteX34" fmla="*/ 1629263 w 12192000"/>
              <a:gd name="connsiteY34" fmla="*/ 2055996 h 2347414"/>
              <a:gd name="connsiteX35" fmla="*/ 1458823 w 12192000"/>
              <a:gd name="connsiteY35" fmla="*/ 2035751 h 2347414"/>
              <a:gd name="connsiteX36" fmla="*/ 1241390 w 12192000"/>
              <a:gd name="connsiteY36" fmla="*/ 2007103 h 2347414"/>
              <a:gd name="connsiteX37" fmla="*/ 1047453 w 12192000"/>
              <a:gd name="connsiteY37" fmla="*/ 1980748 h 2347414"/>
              <a:gd name="connsiteX38" fmla="*/ 814907 w 12192000"/>
              <a:gd name="connsiteY38" fmla="*/ 1949045 h 2347414"/>
              <a:gd name="connsiteX39" fmla="*/ 592649 w 12192000"/>
              <a:gd name="connsiteY39" fmla="*/ 1913776 h 2347414"/>
              <a:gd name="connsiteX40" fmla="*/ 343591 w 12192000"/>
              <a:gd name="connsiteY40" fmla="*/ 1872650 h 2347414"/>
              <a:gd name="connsiteX41" fmla="*/ 35731 w 12192000"/>
              <a:gd name="connsiteY41" fmla="*/ 1821722 h 2347414"/>
              <a:gd name="connsiteX42" fmla="*/ 0 w 12192000"/>
              <a:gd name="connsiteY42" fmla="*/ 1814848 h 2347414"/>
              <a:gd name="connsiteX43" fmla="*/ 0 w 12192000"/>
              <a:gd name="connsiteY43" fmla="*/ 1758489 h 2347414"/>
              <a:gd name="connsiteX44" fmla="*/ 274248 w 12192000"/>
              <a:gd name="connsiteY44" fmla="*/ 1808735 h 2347414"/>
              <a:gd name="connsiteX45" fmla="*/ 498157 w 12192000"/>
              <a:gd name="connsiteY45" fmla="*/ 1846167 h 2347414"/>
              <a:gd name="connsiteX46" fmla="*/ 722828 w 12192000"/>
              <a:gd name="connsiteY46" fmla="*/ 1878635 h 2347414"/>
              <a:gd name="connsiteX47" fmla="*/ 949913 w 12192000"/>
              <a:gd name="connsiteY47" fmla="*/ 1912375 h 2347414"/>
              <a:gd name="connsiteX48" fmla="*/ 1195414 w 12192000"/>
              <a:gd name="connsiteY48" fmla="*/ 1947516 h 2347414"/>
              <a:gd name="connsiteX49" fmla="*/ 1342867 w 12192000"/>
              <a:gd name="connsiteY49" fmla="*/ 1968397 h 2347414"/>
              <a:gd name="connsiteX50" fmla="*/ 1518007 w 12192000"/>
              <a:gd name="connsiteY50" fmla="*/ 1988006 h 2347414"/>
              <a:gd name="connsiteX51" fmla="*/ 1701403 w 12192000"/>
              <a:gd name="connsiteY51" fmla="*/ 2010669 h 2347414"/>
              <a:gd name="connsiteX52" fmla="*/ 1879210 w 12192000"/>
              <a:gd name="connsiteY52" fmla="*/ 2031167 h 2347414"/>
              <a:gd name="connsiteX53" fmla="*/ 2068702 w 12192000"/>
              <a:gd name="connsiteY53" fmla="*/ 2052940 h 2347414"/>
              <a:gd name="connsiteX54" fmla="*/ 2212090 w 12192000"/>
              <a:gd name="connsiteY54" fmla="*/ 2067583 h 2347414"/>
              <a:gd name="connsiteX55" fmla="*/ 2416949 w 12192000"/>
              <a:gd name="connsiteY55" fmla="*/ 2089609 h 2347414"/>
              <a:gd name="connsiteX56" fmla="*/ 2582055 w 12192000"/>
              <a:gd name="connsiteY56" fmla="*/ 2105397 h 2347414"/>
              <a:gd name="connsiteX57" fmla="*/ 2802282 w 12192000"/>
              <a:gd name="connsiteY57" fmla="*/ 2126405 h 2347414"/>
              <a:gd name="connsiteX58" fmla="*/ 2984916 w 12192000"/>
              <a:gd name="connsiteY58" fmla="*/ 2141684 h 2347414"/>
              <a:gd name="connsiteX59" fmla="*/ 3241847 w 12192000"/>
              <a:gd name="connsiteY59" fmla="*/ 2164094 h 2347414"/>
              <a:gd name="connsiteX60" fmla="*/ 3439848 w 12192000"/>
              <a:gd name="connsiteY60" fmla="*/ 2176826 h 2347414"/>
              <a:gd name="connsiteX61" fmla="*/ 3658678 w 12192000"/>
              <a:gd name="connsiteY61" fmla="*/ 2194523 h 2347414"/>
              <a:gd name="connsiteX62" fmla="*/ 3881317 w 12192000"/>
              <a:gd name="connsiteY62" fmla="*/ 2206491 h 2347414"/>
              <a:gd name="connsiteX63" fmla="*/ 4148916 w 12192000"/>
              <a:gd name="connsiteY63" fmla="*/ 2225081 h 2347414"/>
              <a:gd name="connsiteX64" fmla="*/ 4468337 w 12192000"/>
              <a:gd name="connsiteY64" fmla="*/ 2237813 h 2347414"/>
              <a:gd name="connsiteX65" fmla="*/ 4605375 w 12192000"/>
              <a:gd name="connsiteY65" fmla="*/ 2240232 h 2347414"/>
              <a:gd name="connsiteX66" fmla="*/ 4527647 w 12192000"/>
              <a:gd name="connsiteY66" fmla="*/ 2236412 h 2347414"/>
              <a:gd name="connsiteX67" fmla="*/ 4175589 w 12192000"/>
              <a:gd name="connsiteY67" fmla="*/ 2212985 h 2347414"/>
              <a:gd name="connsiteX68" fmla="*/ 3988255 w 12192000"/>
              <a:gd name="connsiteY68" fmla="*/ 2200253 h 2347414"/>
              <a:gd name="connsiteX69" fmla="*/ 3686492 w 12192000"/>
              <a:gd name="connsiteY69" fmla="*/ 2176062 h 2347414"/>
              <a:gd name="connsiteX70" fmla="*/ 3517320 w 12192000"/>
              <a:gd name="connsiteY70" fmla="*/ 2163330 h 2347414"/>
              <a:gd name="connsiteX71" fmla="*/ 3258357 w 12192000"/>
              <a:gd name="connsiteY71" fmla="*/ 2139519 h 2347414"/>
              <a:gd name="connsiteX72" fmla="*/ 3101506 w 12192000"/>
              <a:gd name="connsiteY72" fmla="*/ 2126787 h 2347414"/>
              <a:gd name="connsiteX73" fmla="*/ 2809395 w 12192000"/>
              <a:gd name="connsiteY73" fmla="*/ 2097502 h 2347414"/>
              <a:gd name="connsiteX74" fmla="*/ 2598566 w 12192000"/>
              <a:gd name="connsiteY74" fmla="*/ 2078532 h 2347414"/>
              <a:gd name="connsiteX75" fmla="*/ 2337444 w 12192000"/>
              <a:gd name="connsiteY75" fmla="*/ 2048611 h 2347414"/>
              <a:gd name="connsiteX76" fmla="*/ 2091054 w 12192000"/>
              <a:gd name="connsiteY76" fmla="*/ 2023146 h 2347414"/>
              <a:gd name="connsiteX77" fmla="*/ 1755761 w 12192000"/>
              <a:gd name="connsiteY77" fmla="*/ 1981384 h 2347414"/>
              <a:gd name="connsiteX78" fmla="*/ 1441169 w 12192000"/>
              <a:gd name="connsiteY78" fmla="*/ 1943824 h 2347414"/>
              <a:gd name="connsiteX79" fmla="*/ 1017607 w 12192000"/>
              <a:gd name="connsiteY79" fmla="*/ 1883345 h 2347414"/>
              <a:gd name="connsiteX80" fmla="*/ 594427 w 12192000"/>
              <a:gd name="connsiteY80" fmla="*/ 1821849 h 2347414"/>
              <a:gd name="connsiteX81" fmla="*/ 200711 w 12192000"/>
              <a:gd name="connsiteY81" fmla="*/ 1755132 h 2347414"/>
              <a:gd name="connsiteX82" fmla="*/ 0 w 12192000"/>
              <a:gd name="connsiteY82" fmla="*/ 1718743 h 234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2192000" h="2347414">
                <a:moveTo>
                  <a:pt x="0" y="0"/>
                </a:moveTo>
                <a:lnTo>
                  <a:pt x="12192000" y="0"/>
                </a:lnTo>
                <a:lnTo>
                  <a:pt x="12192000" y="1736458"/>
                </a:lnTo>
                <a:lnTo>
                  <a:pt x="11967601" y="1784034"/>
                </a:lnTo>
                <a:cubicBezTo>
                  <a:pt x="11589888" y="1859409"/>
                  <a:pt x="11209762" y="1923961"/>
                  <a:pt x="10829000" y="1983294"/>
                </a:cubicBezTo>
                <a:lnTo>
                  <a:pt x="10743779" y="1996027"/>
                </a:lnTo>
                <a:cubicBezTo>
                  <a:pt x="10772495" y="1996778"/>
                  <a:pt x="10801211" y="1993989"/>
                  <a:pt x="10829254" y="1987751"/>
                </a:cubicBezTo>
                <a:cubicBezTo>
                  <a:pt x="10835198" y="1988337"/>
                  <a:pt x="10841180" y="1988553"/>
                  <a:pt x="10847162" y="1988388"/>
                </a:cubicBezTo>
                <a:cubicBezTo>
                  <a:pt x="11090123" y="1968907"/>
                  <a:pt x="11332703" y="1945734"/>
                  <a:pt x="11575155" y="1921415"/>
                </a:cubicBezTo>
                <a:lnTo>
                  <a:pt x="12192000" y="1851213"/>
                </a:lnTo>
                <a:lnTo>
                  <a:pt x="12192000" y="1907356"/>
                </a:lnTo>
                <a:lnTo>
                  <a:pt x="12035532" y="1927033"/>
                </a:lnTo>
                <a:cubicBezTo>
                  <a:pt x="11882793" y="1944747"/>
                  <a:pt x="11729910" y="1961077"/>
                  <a:pt x="11576932" y="1976291"/>
                </a:cubicBezTo>
                <a:cubicBezTo>
                  <a:pt x="11260690" y="2008122"/>
                  <a:pt x="10944193" y="2037279"/>
                  <a:pt x="10627316" y="2061470"/>
                </a:cubicBezTo>
                <a:cubicBezTo>
                  <a:pt x="10352985" y="2082351"/>
                  <a:pt x="10078401" y="2100431"/>
                  <a:pt x="9804196" y="2123478"/>
                </a:cubicBezTo>
                <a:cubicBezTo>
                  <a:pt x="9617118" y="2139137"/>
                  <a:pt x="9430675" y="2161674"/>
                  <a:pt x="9243851" y="2180008"/>
                </a:cubicBezTo>
                <a:cubicBezTo>
                  <a:pt x="9073157" y="2196433"/>
                  <a:pt x="8902207" y="2211966"/>
                  <a:pt x="8731259" y="2225081"/>
                </a:cubicBezTo>
                <a:cubicBezTo>
                  <a:pt x="8509507" y="2242054"/>
                  <a:pt x="8287667" y="2257586"/>
                  <a:pt x="8065752" y="2271681"/>
                </a:cubicBezTo>
                <a:cubicBezTo>
                  <a:pt x="7929984" y="2280466"/>
                  <a:pt x="7793961" y="2285814"/>
                  <a:pt x="7658065" y="2292562"/>
                </a:cubicBezTo>
                <a:cubicBezTo>
                  <a:pt x="7282640" y="2311661"/>
                  <a:pt x="6906704" y="2314208"/>
                  <a:pt x="6531024" y="2324138"/>
                </a:cubicBezTo>
                <a:cubicBezTo>
                  <a:pt x="6413417" y="2327322"/>
                  <a:pt x="6295937" y="2338399"/>
                  <a:pt x="6178331" y="2345655"/>
                </a:cubicBezTo>
                <a:cubicBezTo>
                  <a:pt x="6111271" y="2349730"/>
                  <a:pt x="6044342" y="2345655"/>
                  <a:pt x="5977282" y="2344127"/>
                </a:cubicBezTo>
                <a:cubicBezTo>
                  <a:pt x="5774073" y="2338908"/>
                  <a:pt x="5570866" y="2334960"/>
                  <a:pt x="5367658" y="2329230"/>
                </a:cubicBezTo>
                <a:cubicBezTo>
                  <a:pt x="5040746" y="2319809"/>
                  <a:pt x="4713963" y="2306274"/>
                  <a:pt x="4387306" y="2288614"/>
                </a:cubicBezTo>
                <a:cubicBezTo>
                  <a:pt x="4318342" y="2284796"/>
                  <a:pt x="4249253" y="2284286"/>
                  <a:pt x="4180287" y="2280211"/>
                </a:cubicBezTo>
                <a:cubicBezTo>
                  <a:pt x="4067634" y="2273463"/>
                  <a:pt x="3954980" y="2265060"/>
                  <a:pt x="3842199" y="2257039"/>
                </a:cubicBezTo>
                <a:cubicBezTo>
                  <a:pt x="3804988" y="2254492"/>
                  <a:pt x="3767648" y="2254620"/>
                  <a:pt x="3730309" y="2251182"/>
                </a:cubicBezTo>
                <a:cubicBezTo>
                  <a:pt x="3628704" y="2242142"/>
                  <a:pt x="3527101" y="2238449"/>
                  <a:pt x="3425496" y="2231320"/>
                </a:cubicBezTo>
                <a:cubicBezTo>
                  <a:pt x="3308906" y="2222534"/>
                  <a:pt x="3192569" y="2211330"/>
                  <a:pt x="3076106" y="2201781"/>
                </a:cubicBezTo>
                <a:cubicBezTo>
                  <a:pt x="2990757" y="2194905"/>
                  <a:pt x="2905157" y="2190067"/>
                  <a:pt x="2819682" y="2182427"/>
                </a:cubicBezTo>
                <a:cubicBezTo>
                  <a:pt x="2721507" y="2173515"/>
                  <a:pt x="2623586" y="2162311"/>
                  <a:pt x="2525539" y="2152888"/>
                </a:cubicBezTo>
                <a:cubicBezTo>
                  <a:pt x="2454289" y="2145886"/>
                  <a:pt x="2383038" y="2140920"/>
                  <a:pt x="2311915" y="2133536"/>
                </a:cubicBezTo>
                <a:cubicBezTo>
                  <a:pt x="2225933" y="2124749"/>
                  <a:pt x="2140204" y="2114182"/>
                  <a:pt x="2054223" y="2104760"/>
                </a:cubicBezTo>
                <a:cubicBezTo>
                  <a:pt x="1990719" y="2097758"/>
                  <a:pt x="1928233" y="2092028"/>
                  <a:pt x="1865367" y="2084770"/>
                </a:cubicBezTo>
                <a:cubicBezTo>
                  <a:pt x="1786622" y="2075603"/>
                  <a:pt x="1708006" y="2065545"/>
                  <a:pt x="1629263" y="2055996"/>
                </a:cubicBezTo>
                <a:cubicBezTo>
                  <a:pt x="1572492" y="2049120"/>
                  <a:pt x="1515595" y="2043264"/>
                  <a:pt x="1458823" y="2035751"/>
                </a:cubicBezTo>
                <a:cubicBezTo>
                  <a:pt x="1386303" y="2026585"/>
                  <a:pt x="1313784" y="2016780"/>
                  <a:pt x="1241390" y="2007103"/>
                </a:cubicBezTo>
                <a:lnTo>
                  <a:pt x="1047453" y="1980748"/>
                </a:lnTo>
                <a:cubicBezTo>
                  <a:pt x="969980" y="1970180"/>
                  <a:pt x="892254" y="1960377"/>
                  <a:pt x="814907" y="1949045"/>
                </a:cubicBezTo>
                <a:cubicBezTo>
                  <a:pt x="740609" y="1938094"/>
                  <a:pt x="666692" y="1925744"/>
                  <a:pt x="592649" y="1913776"/>
                </a:cubicBezTo>
                <a:cubicBezTo>
                  <a:pt x="509587" y="1900280"/>
                  <a:pt x="426653" y="1886274"/>
                  <a:pt x="343591" y="1872650"/>
                </a:cubicBezTo>
                <a:cubicBezTo>
                  <a:pt x="240972" y="1855716"/>
                  <a:pt x="138225" y="1839673"/>
                  <a:pt x="35731" y="1821722"/>
                </a:cubicBezTo>
                <a:lnTo>
                  <a:pt x="0" y="1814848"/>
                </a:lnTo>
                <a:lnTo>
                  <a:pt x="0" y="1758489"/>
                </a:lnTo>
                <a:lnTo>
                  <a:pt x="274248" y="1808735"/>
                </a:lnTo>
                <a:cubicBezTo>
                  <a:pt x="348926" y="1821467"/>
                  <a:pt x="423604" y="1832798"/>
                  <a:pt x="498157" y="1846167"/>
                </a:cubicBezTo>
                <a:cubicBezTo>
                  <a:pt x="572708" y="1859536"/>
                  <a:pt x="647896" y="1867813"/>
                  <a:pt x="722828" y="1878635"/>
                </a:cubicBezTo>
                <a:cubicBezTo>
                  <a:pt x="797762" y="1889457"/>
                  <a:pt x="874219" y="1901426"/>
                  <a:pt x="949913" y="1912375"/>
                </a:cubicBezTo>
                <a:cubicBezTo>
                  <a:pt x="1031704" y="1924343"/>
                  <a:pt x="1113496" y="1935802"/>
                  <a:pt x="1195414" y="1947516"/>
                </a:cubicBezTo>
                <a:cubicBezTo>
                  <a:pt x="1244566" y="1954519"/>
                  <a:pt x="1293589" y="1962285"/>
                  <a:pt x="1342867" y="1968397"/>
                </a:cubicBezTo>
                <a:cubicBezTo>
                  <a:pt x="1401162" y="1975656"/>
                  <a:pt x="1459712" y="1981130"/>
                  <a:pt x="1518007" y="1988006"/>
                </a:cubicBezTo>
                <a:cubicBezTo>
                  <a:pt x="1579224" y="1995263"/>
                  <a:pt x="1640186" y="2003411"/>
                  <a:pt x="1701403" y="2010669"/>
                </a:cubicBezTo>
                <a:cubicBezTo>
                  <a:pt x="1762618" y="2017926"/>
                  <a:pt x="1820279" y="2024292"/>
                  <a:pt x="1879210" y="2031167"/>
                </a:cubicBezTo>
                <a:cubicBezTo>
                  <a:pt x="1942712" y="2038425"/>
                  <a:pt x="2006214" y="2046064"/>
                  <a:pt x="2068702" y="2052940"/>
                </a:cubicBezTo>
                <a:cubicBezTo>
                  <a:pt x="2116455" y="2058160"/>
                  <a:pt x="2164335" y="2062362"/>
                  <a:pt x="2212090" y="2067583"/>
                </a:cubicBezTo>
                <a:cubicBezTo>
                  <a:pt x="2280419" y="2074967"/>
                  <a:pt x="2348493" y="2085152"/>
                  <a:pt x="2416949" y="2089609"/>
                </a:cubicBezTo>
                <a:cubicBezTo>
                  <a:pt x="2472070" y="2093302"/>
                  <a:pt x="2526936" y="2099540"/>
                  <a:pt x="2582055" y="2105397"/>
                </a:cubicBezTo>
                <a:cubicBezTo>
                  <a:pt x="2655337" y="2113291"/>
                  <a:pt x="2729001" y="2119785"/>
                  <a:pt x="2802282" y="2126405"/>
                </a:cubicBezTo>
                <a:cubicBezTo>
                  <a:pt x="2862991" y="2131753"/>
                  <a:pt x="2924207" y="2136337"/>
                  <a:pt x="2984916" y="2141684"/>
                </a:cubicBezTo>
                <a:cubicBezTo>
                  <a:pt x="3070516" y="2149324"/>
                  <a:pt x="3156373" y="2152888"/>
                  <a:pt x="3241847" y="2164094"/>
                </a:cubicBezTo>
                <a:cubicBezTo>
                  <a:pt x="3307255" y="2172624"/>
                  <a:pt x="3374060" y="2169822"/>
                  <a:pt x="3439848" y="2176826"/>
                </a:cubicBezTo>
                <a:cubicBezTo>
                  <a:pt x="3512622" y="2184592"/>
                  <a:pt x="3585777" y="2186247"/>
                  <a:pt x="3658678" y="2194523"/>
                </a:cubicBezTo>
                <a:cubicBezTo>
                  <a:pt x="3731578" y="2202800"/>
                  <a:pt x="3807019" y="2201781"/>
                  <a:pt x="3881317" y="2206491"/>
                </a:cubicBezTo>
                <a:cubicBezTo>
                  <a:pt x="3970222" y="2212094"/>
                  <a:pt x="4059124" y="2223552"/>
                  <a:pt x="4148916" y="2225081"/>
                </a:cubicBezTo>
                <a:cubicBezTo>
                  <a:pt x="4255600" y="2226736"/>
                  <a:pt x="4361779" y="2236539"/>
                  <a:pt x="4468337" y="2237813"/>
                </a:cubicBezTo>
                <a:cubicBezTo>
                  <a:pt x="4511390" y="2238577"/>
                  <a:pt x="4554190" y="2246852"/>
                  <a:pt x="4605375" y="2240232"/>
                </a:cubicBezTo>
                <a:cubicBezTo>
                  <a:pt x="4574131" y="2238704"/>
                  <a:pt x="4550762" y="2237940"/>
                  <a:pt x="4527647" y="2236412"/>
                </a:cubicBezTo>
                <a:cubicBezTo>
                  <a:pt x="4410293" y="2228773"/>
                  <a:pt x="4292942" y="2220751"/>
                  <a:pt x="4175589" y="2212985"/>
                </a:cubicBezTo>
                <a:cubicBezTo>
                  <a:pt x="4113101" y="2208783"/>
                  <a:pt x="4050615" y="2205219"/>
                  <a:pt x="3988255" y="2200253"/>
                </a:cubicBezTo>
                <a:cubicBezTo>
                  <a:pt x="3887668" y="2192487"/>
                  <a:pt x="3787079" y="2184082"/>
                  <a:pt x="3686492" y="2176062"/>
                </a:cubicBezTo>
                <a:cubicBezTo>
                  <a:pt x="3630102" y="2171605"/>
                  <a:pt x="3573711" y="2168040"/>
                  <a:pt x="3517320" y="2163330"/>
                </a:cubicBezTo>
                <a:cubicBezTo>
                  <a:pt x="3430958" y="2155689"/>
                  <a:pt x="3344721" y="2147159"/>
                  <a:pt x="3258357" y="2139519"/>
                </a:cubicBezTo>
                <a:cubicBezTo>
                  <a:pt x="3206031" y="2134809"/>
                  <a:pt x="3153705" y="2131371"/>
                  <a:pt x="3101506" y="2126787"/>
                </a:cubicBezTo>
                <a:cubicBezTo>
                  <a:pt x="3004220" y="2117365"/>
                  <a:pt x="2907061" y="2106798"/>
                  <a:pt x="2809395" y="2097502"/>
                </a:cubicBezTo>
                <a:cubicBezTo>
                  <a:pt x="2739161" y="2090628"/>
                  <a:pt x="2668673" y="2085916"/>
                  <a:pt x="2598566" y="2078532"/>
                </a:cubicBezTo>
                <a:cubicBezTo>
                  <a:pt x="2511441" y="2069365"/>
                  <a:pt x="2424569" y="2058160"/>
                  <a:pt x="2337444" y="2048611"/>
                </a:cubicBezTo>
                <a:cubicBezTo>
                  <a:pt x="2255399" y="2039699"/>
                  <a:pt x="2173099" y="2032950"/>
                  <a:pt x="2091054" y="2023146"/>
                </a:cubicBezTo>
                <a:cubicBezTo>
                  <a:pt x="1979162" y="2010414"/>
                  <a:pt x="1867524" y="1995008"/>
                  <a:pt x="1755761" y="1981384"/>
                </a:cubicBezTo>
                <a:cubicBezTo>
                  <a:pt x="1650982" y="1968652"/>
                  <a:pt x="1545821" y="1957830"/>
                  <a:pt x="1441169" y="1943824"/>
                </a:cubicBezTo>
                <a:cubicBezTo>
                  <a:pt x="1299813" y="1924980"/>
                  <a:pt x="1158837" y="1903718"/>
                  <a:pt x="1017607" y="1883345"/>
                </a:cubicBezTo>
                <a:cubicBezTo>
                  <a:pt x="876378" y="1862974"/>
                  <a:pt x="735402" y="1844003"/>
                  <a:pt x="594427" y="1821849"/>
                </a:cubicBezTo>
                <a:cubicBezTo>
                  <a:pt x="462850" y="1801222"/>
                  <a:pt x="331526" y="1778304"/>
                  <a:pt x="200711" y="1755132"/>
                </a:cubicBezTo>
                <a:lnTo>
                  <a:pt x="0" y="1718743"/>
                </a:lnTo>
                <a:close/>
              </a:path>
            </a:pathLst>
          </a:custGeom>
          <a:solidFill>
            <a:schemeClr val="accent1"/>
          </a:solidFill>
          <a:ln w="81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C53F46-2B26-802F-82D4-29786BF7D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221"/>
            <a:ext cx="10515600" cy="1348065"/>
          </a:xfrm>
        </p:spPr>
        <p:txBody>
          <a:bodyPr>
            <a:normAutofit/>
          </a:bodyPr>
          <a:lstStyle/>
          <a:p>
            <a:r>
              <a:rPr lang="en-US" sz="6800">
                <a:solidFill>
                  <a:schemeClr val="bg1"/>
                </a:solidFill>
                <a:latin typeface="Times New Roman"/>
                <a:cs typeface="Times New Roman"/>
              </a:rPr>
              <a:t>2 </a:t>
            </a:r>
            <a:r>
              <a:rPr lang="en-US" sz="6800" err="1">
                <a:solidFill>
                  <a:schemeClr val="bg1"/>
                </a:solidFill>
                <a:latin typeface="Times New Roman"/>
                <a:cs typeface="Times New Roman"/>
              </a:rPr>
              <a:t>bandymas</a:t>
            </a:r>
            <a:endParaRPr lang="en-US" sz="68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92222-1027-C191-8563-83728200EE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4482857"/>
            <a:ext cx="10657114" cy="139126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b="1">
                <a:latin typeface="Times New Roman"/>
                <a:cs typeface="Times New Roman"/>
              </a:rPr>
              <a:t>Tikslas</a:t>
            </a:r>
            <a:r>
              <a:rPr lang="lt-LT">
                <a:latin typeface="Times New Roman"/>
                <a:cs typeface="Times New Roman"/>
              </a:rPr>
              <a:t> – ištirti matematinės svyruoklės svyravimo periodo priklausomybę nuo svyruojančio kūno masės.</a:t>
            </a:r>
            <a:endParaRPr lang="en-US">
              <a:latin typeface="Times New Roman"/>
              <a:cs typeface="Times New Rom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109A7F-FD97-D076-C13B-D28926D6D11D}"/>
              </a:ext>
            </a:extLst>
          </p:cNvPr>
          <p:cNvSpPr txBox="1"/>
          <p:nvPr/>
        </p:nvSpPr>
        <p:spPr>
          <a:xfrm>
            <a:off x="696687" y="2852057"/>
            <a:ext cx="10657112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4000" b="1">
                <a:latin typeface="Times New Roman"/>
                <a:cs typeface="Times New Roman"/>
              </a:rPr>
              <a:t>Matematinės svyruoklės apkrovos tyrimas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97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14C3F7-BC3C-DE78-4C9E-B3AADA6A0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644652"/>
            <a:ext cx="3182112" cy="5568696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lt-LT" sz="160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32223E3A-2E1F-3E4F-0ECC-054A4F0435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75" y="1711370"/>
            <a:ext cx="3973463" cy="39734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93D86F-E808-D58F-74FF-24E9BACED495}"/>
              </a:ext>
            </a:extLst>
          </p:cNvPr>
          <p:cNvSpPr txBox="1"/>
          <p:nvPr/>
        </p:nvSpPr>
        <p:spPr>
          <a:xfrm>
            <a:off x="6096000" y="489857"/>
            <a:ext cx="4690753" cy="55043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3200" b="1">
                <a:latin typeface="Times New Roman"/>
              </a:rPr>
              <a:t>Darbo priemonės:</a:t>
            </a:r>
            <a:endParaRPr lang="en-US">
              <a:latin typeface="The Hand Bold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stovas, </a:t>
            </a:r>
            <a:endParaRPr lang="en-US" sz="2400">
              <a:latin typeface="Times New Roman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laikikliai, </a:t>
            </a:r>
            <a:endParaRPr lang="en-US" sz="2400">
              <a:latin typeface="Times New Roman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ilgas siūlas, </a:t>
            </a:r>
            <a:endParaRPr lang="en-US" sz="2400">
              <a:latin typeface="Times New Roman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4 skirtingos masės rutuliukai, </a:t>
            </a:r>
            <a:endParaRPr lang="en-US" sz="2400">
              <a:latin typeface="Times New Roman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matavimo juosta su milimetrinėmis padalomis, </a:t>
            </a:r>
            <a:endParaRPr lang="en-US" sz="2400">
              <a:latin typeface="Times New Roman"/>
              <a:cs typeface="Times New Roman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išmaniojo telefono laikrodis,</a:t>
            </a:r>
            <a:endParaRPr lang="en-US" sz="2400">
              <a:latin typeface="Times New Roman"/>
            </a:endParaRPr>
          </a:p>
          <a:p>
            <a:pPr marL="342900" indent="-342900">
              <a:lnSpc>
                <a:spcPct val="150000"/>
              </a:lnSpc>
              <a:buFont typeface="Arial"/>
              <a:buChar char="•"/>
            </a:pPr>
            <a:r>
              <a:rPr lang="lt-LT" sz="2400">
                <a:latin typeface="Times New Roman"/>
              </a:rPr>
              <a:t>elektroninės svarstyklės. </a:t>
            </a:r>
            <a:endParaRPr lang="en-US" sz="2400">
              <a:latin typeface="Times New Roman"/>
              <a:cs typeface="Times New Roman"/>
            </a:endParaRPr>
          </a:p>
          <a:p>
            <a:pPr algn="ctr">
              <a:lnSpc>
                <a:spcPct val="150000"/>
              </a:lnSpc>
            </a:pPr>
            <a:endParaRPr lang="en-US"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54554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3C4983-398F-B8C7-513A-A57CD4A19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F744A97-8981-0F1E-B9C8-28C5C282D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A43E432-9F00-6428-0811-33B67D5D1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157D8819-F548-A691-3A25-AF2FD45CB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22" y="1711368"/>
            <a:ext cx="4131801" cy="4131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8069BC-F8F0-6955-6BD0-C96D5B88893D}"/>
              </a:ext>
            </a:extLst>
          </p:cNvPr>
          <p:cNvSpPr txBox="1"/>
          <p:nvPr/>
        </p:nvSpPr>
        <p:spPr>
          <a:xfrm>
            <a:off x="5495320" y="390625"/>
            <a:ext cx="6300294" cy="5664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  <a:spcBef>
                <a:spcPts val="1500"/>
              </a:spcBef>
            </a:pPr>
            <a:r>
              <a:rPr lang="lt-LT" sz="2800" b="1">
                <a:latin typeface="Times New Roman"/>
                <a:cs typeface="Times New Roman"/>
              </a:rPr>
              <a:t>DARBO EIGA:</a:t>
            </a:r>
            <a:endParaRPr lang="en-US" sz="2800" b="1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1. </a:t>
            </a:r>
            <a:r>
              <a:rPr lang="lt-LT">
                <a:latin typeface="Times New Roman"/>
                <a:cs typeface="Times New Roman"/>
              </a:rPr>
              <a:t>Elektroninėmis svarstyklėmis nustatėme rutuliukų masę.</a:t>
            </a:r>
            <a:endParaRPr lang="en-US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2.</a:t>
            </a:r>
            <a:r>
              <a:rPr lang="lt-LT">
                <a:latin typeface="Times New Roman"/>
                <a:cs typeface="Times New Roman"/>
              </a:rPr>
              <a:t> Ant stalo krašto pastatėme stovą, o prie jo pritvirtinome laikiklį. Prie laikiklio pririšome siūlą su rutuliuku. Atstumas nuo rutuliuko iki grindų buvo apie 5 cm.</a:t>
            </a:r>
            <a:endParaRPr lang="en-US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3.</a:t>
            </a:r>
            <a:r>
              <a:rPr lang="lt-LT">
                <a:latin typeface="Times New Roman"/>
                <a:cs typeface="Times New Roman"/>
              </a:rPr>
              <a:t> Išmatavome siūlo ilgį.</a:t>
            </a:r>
            <a:endParaRPr lang="en-US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4.</a:t>
            </a:r>
            <a:r>
              <a:rPr lang="lt-LT">
                <a:latin typeface="Times New Roman"/>
                <a:cs typeface="Times New Roman"/>
              </a:rPr>
              <a:t> Atlenkę svyruoklę nedideliu kampu, paleidome ją svyruoti.</a:t>
            </a:r>
            <a:endParaRPr lang="en-US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5.</a:t>
            </a:r>
            <a:r>
              <a:rPr lang="lt-LT">
                <a:latin typeface="Times New Roman"/>
                <a:cs typeface="Times New Roman"/>
              </a:rPr>
              <a:t> Laikrodžiu išmatavome svyruoklės 20 svyravimų trukmę.</a:t>
            </a:r>
            <a:endParaRPr lang="en-US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6.</a:t>
            </a:r>
            <a:r>
              <a:rPr lang="lt-LT">
                <a:latin typeface="Times New Roman"/>
                <a:cs typeface="Times New Roman"/>
              </a:rPr>
              <a:t> Pakartojome bandymą dar tris kartus su skirtingos masės rutuliukais, nekeisdami svyruoklės siūlo ilgio. </a:t>
            </a:r>
            <a:endParaRPr lang="en-US">
              <a:latin typeface="Times New Roman"/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7.</a:t>
            </a:r>
            <a:r>
              <a:rPr lang="lt-LT">
                <a:latin typeface="Times New Roman"/>
                <a:cs typeface="Times New Roman"/>
              </a:rPr>
              <a:t> Apskaičiavome kiekvieno bandymo svyruoklės svyravimo periodą pagal formulę </a:t>
            </a:r>
            <a:r>
              <a:rPr lang="en-US">
                <a:latin typeface="Times New Roman"/>
                <a:cs typeface="Times New Roman"/>
              </a:rPr>
              <a:t>T= t : N.</a:t>
            </a:r>
            <a:r>
              <a:rPr lang="en-US" b="1">
                <a:latin typeface="Times New Roman"/>
                <a:cs typeface="Times New Roman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lt-LT" b="1">
                <a:latin typeface="Times New Roman"/>
                <a:cs typeface="Times New Roman"/>
              </a:rPr>
              <a:t>8. </a:t>
            </a:r>
            <a:r>
              <a:rPr lang="lt-LT">
                <a:latin typeface="Times New Roman"/>
                <a:cs typeface="Times New Roman"/>
              </a:rPr>
              <a:t>Apskaičiavome svyravimo periodo kvadratą  T</a:t>
            </a:r>
            <a:r>
              <a:rPr lang="en-US" baseline="30000">
                <a:latin typeface="Times New Roman"/>
                <a:cs typeface="Times New Roman"/>
              </a:rPr>
              <a:t>2</a:t>
            </a:r>
            <a:r>
              <a:rPr lang="lt-LT">
                <a:latin typeface="Times New Roman"/>
                <a:cs typeface="Times New Roman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62664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10168A-C410-FE30-4300-0066F2DE4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416" y="-162217"/>
            <a:ext cx="9547164" cy="2150392"/>
          </a:xfrm>
        </p:spPr>
        <p:txBody>
          <a:bodyPr anchor="b">
            <a:normAutofit/>
          </a:bodyPr>
          <a:lstStyle/>
          <a:p>
            <a:r>
              <a:rPr lang="en-US" sz="4900" b="1" err="1">
                <a:highlight>
                  <a:srgbClr val="F5F5F5"/>
                </a:highlight>
                <a:latin typeface="Calibri"/>
                <a:ea typeface="Calibri"/>
                <a:cs typeface="Calibri"/>
              </a:rPr>
              <a:t>Antrojo</a:t>
            </a:r>
            <a:r>
              <a:rPr lang="en-US" sz="4900" b="1">
                <a:highlight>
                  <a:srgbClr val="F5F5F5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4900" b="1" err="1">
                <a:highlight>
                  <a:srgbClr val="F5F5F5"/>
                </a:highlight>
                <a:latin typeface="Calibri"/>
                <a:ea typeface="Calibri"/>
                <a:cs typeface="Calibri"/>
              </a:rPr>
              <a:t>bandymo</a:t>
            </a:r>
            <a:r>
              <a:rPr lang="en-US" sz="4900" b="1">
                <a:highlight>
                  <a:srgbClr val="F5F5F5"/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n-US" sz="4900" b="1" err="1">
                <a:highlight>
                  <a:srgbClr val="F5F5F5"/>
                </a:highlight>
                <a:latin typeface="Calibri"/>
                <a:ea typeface="Calibri"/>
                <a:cs typeface="Calibri"/>
              </a:rPr>
              <a:t>rezultatai</a:t>
            </a:r>
            <a:endParaRPr lang="en-US" err="1">
              <a:latin typeface="Times New Roman"/>
              <a:ea typeface="Calibri"/>
              <a:cs typeface="Times New Roman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3CE8AF5E-D374-4CF1-90CC-35CF73B81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084" y="2532888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25450 w 3291840"/>
              <a:gd name="connsiteY1" fmla="*/ 0 h 18288"/>
              <a:gd name="connsiteX2" fmla="*/ 1283818 w 3291840"/>
              <a:gd name="connsiteY2" fmla="*/ 0 h 18288"/>
              <a:gd name="connsiteX3" fmla="*/ 1975104 w 3291840"/>
              <a:gd name="connsiteY3" fmla="*/ 0 h 18288"/>
              <a:gd name="connsiteX4" fmla="*/ 2666390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567635 w 3291840"/>
              <a:gd name="connsiteY7" fmla="*/ 18288 h 18288"/>
              <a:gd name="connsiteX8" fmla="*/ 1843430 w 3291840"/>
              <a:gd name="connsiteY8" fmla="*/ 18288 h 18288"/>
              <a:gd name="connsiteX9" fmla="*/ 1185062 w 3291840"/>
              <a:gd name="connsiteY9" fmla="*/ 18288 h 18288"/>
              <a:gd name="connsiteX10" fmla="*/ 0 w 3291840"/>
              <a:gd name="connsiteY10" fmla="*/ 18288 h 18288"/>
              <a:gd name="connsiteX11" fmla="*/ 0 w 3291840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613" y="5552"/>
                  <a:pt x="489242" y="1770"/>
                  <a:pt x="625450" y="0"/>
                </a:cubicBezTo>
                <a:cubicBezTo>
                  <a:pt x="761658" y="-1770"/>
                  <a:pt x="1015131" y="32079"/>
                  <a:pt x="1283818" y="0"/>
                </a:cubicBezTo>
                <a:cubicBezTo>
                  <a:pt x="1552505" y="-32079"/>
                  <a:pt x="1752773" y="10771"/>
                  <a:pt x="1975104" y="0"/>
                </a:cubicBezTo>
                <a:cubicBezTo>
                  <a:pt x="2197435" y="-10771"/>
                  <a:pt x="2433070" y="21341"/>
                  <a:pt x="2666390" y="0"/>
                </a:cubicBezTo>
                <a:cubicBezTo>
                  <a:pt x="2899710" y="-21341"/>
                  <a:pt x="3028437" y="16612"/>
                  <a:pt x="3291840" y="0"/>
                </a:cubicBezTo>
                <a:cubicBezTo>
                  <a:pt x="3291131" y="8157"/>
                  <a:pt x="3291427" y="12125"/>
                  <a:pt x="3291840" y="18288"/>
                </a:cubicBezTo>
                <a:cubicBezTo>
                  <a:pt x="3043276" y="37868"/>
                  <a:pt x="2921041" y="-12908"/>
                  <a:pt x="2567635" y="18288"/>
                </a:cubicBezTo>
                <a:cubicBezTo>
                  <a:pt x="2214230" y="49484"/>
                  <a:pt x="2189623" y="-13019"/>
                  <a:pt x="1843430" y="18288"/>
                </a:cubicBezTo>
                <a:cubicBezTo>
                  <a:pt x="1497237" y="49595"/>
                  <a:pt x="1492584" y="29180"/>
                  <a:pt x="1185062" y="18288"/>
                </a:cubicBezTo>
                <a:cubicBezTo>
                  <a:pt x="877540" y="7396"/>
                  <a:pt x="313238" y="464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281971" y="23935"/>
                  <a:pt x="485873" y="-14021"/>
                  <a:pt x="625450" y="0"/>
                </a:cubicBezTo>
                <a:cubicBezTo>
                  <a:pt x="765027" y="14021"/>
                  <a:pt x="1048900" y="27914"/>
                  <a:pt x="1185062" y="0"/>
                </a:cubicBezTo>
                <a:cubicBezTo>
                  <a:pt x="1321224" y="-27914"/>
                  <a:pt x="1648252" y="-3988"/>
                  <a:pt x="1909267" y="0"/>
                </a:cubicBezTo>
                <a:cubicBezTo>
                  <a:pt x="2170282" y="3988"/>
                  <a:pt x="2301957" y="25891"/>
                  <a:pt x="2534717" y="0"/>
                </a:cubicBezTo>
                <a:cubicBezTo>
                  <a:pt x="2767477" y="-25891"/>
                  <a:pt x="3078800" y="21500"/>
                  <a:pt x="3291840" y="0"/>
                </a:cubicBezTo>
                <a:cubicBezTo>
                  <a:pt x="3291576" y="4493"/>
                  <a:pt x="3292224" y="9472"/>
                  <a:pt x="3291840" y="18288"/>
                </a:cubicBezTo>
                <a:cubicBezTo>
                  <a:pt x="3120474" y="15714"/>
                  <a:pt x="2816568" y="4633"/>
                  <a:pt x="2633472" y="18288"/>
                </a:cubicBezTo>
                <a:cubicBezTo>
                  <a:pt x="2450376" y="31943"/>
                  <a:pt x="2160769" y="37350"/>
                  <a:pt x="1909267" y="18288"/>
                </a:cubicBezTo>
                <a:cubicBezTo>
                  <a:pt x="1657765" y="-774"/>
                  <a:pt x="1623992" y="9648"/>
                  <a:pt x="1349654" y="18288"/>
                </a:cubicBezTo>
                <a:cubicBezTo>
                  <a:pt x="1075316" y="26928"/>
                  <a:pt x="833426" y="34181"/>
                  <a:pt x="691286" y="18288"/>
                </a:cubicBezTo>
                <a:cubicBezTo>
                  <a:pt x="549146" y="2395"/>
                  <a:pt x="342011" y="24201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rgbClr val="F9B753"/>
          </a:solidFill>
          <a:ln w="38100" cap="rnd">
            <a:solidFill>
              <a:srgbClr val="F9B753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971E080-98EF-6633-65A3-8194A7C45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602" y="1579541"/>
            <a:ext cx="3386666" cy="4215045"/>
          </a:xfrm>
        </p:spPr>
        <p:txBody>
          <a:bodyPr anchor="t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lt-LT" sz="4000" b="1">
                <a:latin typeface="Times New Roman"/>
                <a:cs typeface="Times New Roman"/>
              </a:rPr>
              <a:t>IŠVADA:</a:t>
            </a:r>
            <a:endParaRPr lang="en-US" sz="4000">
              <a:latin typeface="Times New Roman"/>
              <a:cs typeface="Times New Roman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lt-LT">
                <a:latin typeface="Times New Roman"/>
                <a:cs typeface="Times New Roman"/>
              </a:rPr>
              <a:t>matematinės svyruoklės svyravimo periodas nuo svyruojančio kūno masės nepriklauso</a:t>
            </a:r>
            <a:r>
              <a:rPr lang="en-US" sz="2400">
                <a:latin typeface="Times New Roman"/>
                <a:cs typeface="Times New Roman"/>
              </a:rPr>
              <a:t>.</a:t>
            </a:r>
          </a:p>
          <a:p>
            <a:endParaRPr lang="en-US" sz="2400">
              <a:latin typeface="Times New Roman"/>
              <a:cs typeface="Times New Roman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14:cNvPr>
              <p14:cNvContentPartPr>
                <a14:cpLocks xmlns:a14="http://schemas.microsoft.com/office/drawing/2010/main" noGrp="1" noRot="1" noChangeAspect="1" noMove="1" noResize="1" noEditPoints="1" noAdjustHandles="1" noChangeArrowheads="1" noChangeShapeType="1"/>
              </p14:cNvContentPartPr>
              <p14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14:nvPr>
            </p14:nvContentPartPr>
            <p14:xfrm>
              <a:off x="5755403" y="1971579"/>
              <a:ext cx="360" cy="21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70477C5-0410-4E4F-97A1-F84C2465C18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37403" y="1956150"/>
                <a:ext cx="36000" cy="32709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 descr="A white table with black text and numbers&#10;&#10;AI-generated content may be incorrect.">
            <a:extLst>
              <a:ext uri="{FF2B5EF4-FFF2-40B4-BE49-F238E27FC236}">
                <a16:creationId xmlns:a16="http://schemas.microsoft.com/office/drawing/2014/main" id="{77BB030F-6CEF-C685-94AE-9CABFECCE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396" y="2490461"/>
            <a:ext cx="7550715" cy="331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91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89ED1AA-8684-4D37-B208-8777E1A77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51">
            <a:extLst>
              <a:ext uri="{FF2B5EF4-FFF2-40B4-BE49-F238E27FC236}">
                <a16:creationId xmlns:a16="http://schemas.microsoft.com/office/drawing/2014/main" id="{5E0D0E5A-6E97-46A9-AF74-EAEA1E044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19417" y="6756322"/>
            <a:ext cx="5657849" cy="101678"/>
          </a:xfrm>
          <a:custGeom>
            <a:avLst/>
            <a:gdLst>
              <a:gd name="connsiteX0" fmla="*/ 0 w 2374107"/>
              <a:gd name="connsiteY0" fmla="*/ 0 h 45719"/>
              <a:gd name="connsiteX1" fmla="*/ 2374107 w 2374107"/>
              <a:gd name="connsiteY1" fmla="*/ 0 h 45719"/>
              <a:gd name="connsiteX2" fmla="*/ 2374107 w 2374107"/>
              <a:gd name="connsiteY2" fmla="*/ 45719 h 45719"/>
              <a:gd name="connsiteX3" fmla="*/ 0 w 2374107"/>
              <a:gd name="connsiteY3" fmla="*/ 45719 h 45719"/>
              <a:gd name="connsiteX4" fmla="*/ 0 w 2374107"/>
              <a:gd name="connsiteY4" fmla="*/ 0 h 45719"/>
              <a:gd name="connsiteX0" fmla="*/ 0 w 2430067"/>
              <a:gd name="connsiteY0" fmla="*/ 0 h 64769"/>
              <a:gd name="connsiteX1" fmla="*/ 2430067 w 2430067"/>
              <a:gd name="connsiteY1" fmla="*/ 19050 h 64769"/>
              <a:gd name="connsiteX2" fmla="*/ 2430067 w 2430067"/>
              <a:gd name="connsiteY2" fmla="*/ 64769 h 64769"/>
              <a:gd name="connsiteX3" fmla="*/ 55960 w 2430067"/>
              <a:gd name="connsiteY3" fmla="*/ 64769 h 64769"/>
              <a:gd name="connsiteX4" fmla="*/ 0 w 2430067"/>
              <a:gd name="connsiteY4" fmla="*/ 0 h 64769"/>
              <a:gd name="connsiteX0" fmla="*/ 0 w 2431088"/>
              <a:gd name="connsiteY0" fmla="*/ 0 h 94534"/>
              <a:gd name="connsiteX1" fmla="*/ 2431088 w 2431088"/>
              <a:gd name="connsiteY1" fmla="*/ 48815 h 94534"/>
              <a:gd name="connsiteX2" fmla="*/ 2431088 w 2431088"/>
              <a:gd name="connsiteY2" fmla="*/ 94534 h 94534"/>
              <a:gd name="connsiteX3" fmla="*/ 56981 w 2431088"/>
              <a:gd name="connsiteY3" fmla="*/ 94534 h 94534"/>
              <a:gd name="connsiteX4" fmla="*/ 0 w 2431088"/>
              <a:gd name="connsiteY4" fmla="*/ 0 h 94534"/>
              <a:gd name="connsiteX0" fmla="*/ 0 w 2425473"/>
              <a:gd name="connsiteY0" fmla="*/ 0 h 101678"/>
              <a:gd name="connsiteX1" fmla="*/ 2425473 w 2425473"/>
              <a:gd name="connsiteY1" fmla="*/ 55959 h 101678"/>
              <a:gd name="connsiteX2" fmla="*/ 2425473 w 2425473"/>
              <a:gd name="connsiteY2" fmla="*/ 101678 h 101678"/>
              <a:gd name="connsiteX3" fmla="*/ 51366 w 2425473"/>
              <a:gd name="connsiteY3" fmla="*/ 101678 h 101678"/>
              <a:gd name="connsiteX4" fmla="*/ 0 w 2425473"/>
              <a:gd name="connsiteY4" fmla="*/ 0 h 10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25473" h="101678">
                <a:moveTo>
                  <a:pt x="0" y="0"/>
                </a:moveTo>
                <a:lnTo>
                  <a:pt x="2425473" y="55959"/>
                </a:lnTo>
                <a:lnTo>
                  <a:pt x="2425473" y="101678"/>
                </a:lnTo>
                <a:lnTo>
                  <a:pt x="51366" y="10167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52">
            <a:extLst>
              <a:ext uri="{FF2B5EF4-FFF2-40B4-BE49-F238E27FC236}">
                <a16:creationId xmlns:a16="http://schemas.microsoft.com/office/drawing/2014/main" id="{E197A7FD-CD8D-4609-AE35-64C89063E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8697" y="6809135"/>
            <a:ext cx="160496" cy="48864"/>
          </a:xfrm>
          <a:custGeom>
            <a:avLst/>
            <a:gdLst>
              <a:gd name="connsiteX0" fmla="*/ 0 w 91440"/>
              <a:gd name="connsiteY0" fmla="*/ 0 h 27432"/>
              <a:gd name="connsiteX1" fmla="*/ 91440 w 91440"/>
              <a:gd name="connsiteY1" fmla="*/ 0 h 27432"/>
              <a:gd name="connsiteX2" fmla="*/ 91440 w 91440"/>
              <a:gd name="connsiteY2" fmla="*/ 27432 h 27432"/>
              <a:gd name="connsiteX3" fmla="*/ 0 w 91440"/>
              <a:gd name="connsiteY3" fmla="*/ 27432 h 27432"/>
              <a:gd name="connsiteX4" fmla="*/ 0 w 91440"/>
              <a:gd name="connsiteY4" fmla="*/ 0 h 27432"/>
              <a:gd name="connsiteX0" fmla="*/ 0 w 128350"/>
              <a:gd name="connsiteY0" fmla="*/ 0 h 36957"/>
              <a:gd name="connsiteX1" fmla="*/ 128350 w 128350"/>
              <a:gd name="connsiteY1" fmla="*/ 9525 h 36957"/>
              <a:gd name="connsiteX2" fmla="*/ 128350 w 128350"/>
              <a:gd name="connsiteY2" fmla="*/ 36957 h 36957"/>
              <a:gd name="connsiteX3" fmla="*/ 36910 w 128350"/>
              <a:gd name="connsiteY3" fmla="*/ 36957 h 36957"/>
              <a:gd name="connsiteX4" fmla="*/ 0 w 128350"/>
              <a:gd name="connsiteY4" fmla="*/ 0 h 36957"/>
              <a:gd name="connsiteX0" fmla="*/ 0 w 128350"/>
              <a:gd name="connsiteY0" fmla="*/ 0 h 36957"/>
              <a:gd name="connsiteX1" fmla="*/ 83106 w 128350"/>
              <a:gd name="connsiteY1" fmla="*/ 11906 h 36957"/>
              <a:gd name="connsiteX2" fmla="*/ 128350 w 128350"/>
              <a:gd name="connsiteY2" fmla="*/ 36957 h 36957"/>
              <a:gd name="connsiteX3" fmla="*/ 36910 w 128350"/>
              <a:gd name="connsiteY3" fmla="*/ 36957 h 36957"/>
              <a:gd name="connsiteX4" fmla="*/ 0 w 128350"/>
              <a:gd name="connsiteY4" fmla="*/ 0 h 36957"/>
              <a:gd name="connsiteX0" fmla="*/ 0 w 162878"/>
              <a:gd name="connsiteY0" fmla="*/ 0 h 44101"/>
              <a:gd name="connsiteX1" fmla="*/ 117634 w 162878"/>
              <a:gd name="connsiteY1" fmla="*/ 19050 h 44101"/>
              <a:gd name="connsiteX2" fmla="*/ 162878 w 162878"/>
              <a:gd name="connsiteY2" fmla="*/ 44101 h 44101"/>
              <a:gd name="connsiteX3" fmla="*/ 71438 w 162878"/>
              <a:gd name="connsiteY3" fmla="*/ 44101 h 44101"/>
              <a:gd name="connsiteX4" fmla="*/ 0 w 162878"/>
              <a:gd name="connsiteY4" fmla="*/ 0 h 44101"/>
              <a:gd name="connsiteX0" fmla="*/ 0 w 160496"/>
              <a:gd name="connsiteY0" fmla="*/ 0 h 48864"/>
              <a:gd name="connsiteX1" fmla="*/ 115252 w 160496"/>
              <a:gd name="connsiteY1" fmla="*/ 23813 h 48864"/>
              <a:gd name="connsiteX2" fmla="*/ 160496 w 160496"/>
              <a:gd name="connsiteY2" fmla="*/ 48864 h 48864"/>
              <a:gd name="connsiteX3" fmla="*/ 69056 w 160496"/>
              <a:gd name="connsiteY3" fmla="*/ 48864 h 48864"/>
              <a:gd name="connsiteX4" fmla="*/ 0 w 160496"/>
              <a:gd name="connsiteY4" fmla="*/ 0 h 48864"/>
              <a:gd name="connsiteX0" fmla="*/ 0 w 160496"/>
              <a:gd name="connsiteY0" fmla="*/ 0 h 48864"/>
              <a:gd name="connsiteX1" fmla="*/ 115252 w 160496"/>
              <a:gd name="connsiteY1" fmla="*/ 23813 h 48864"/>
              <a:gd name="connsiteX2" fmla="*/ 160496 w 160496"/>
              <a:gd name="connsiteY2" fmla="*/ 48864 h 48864"/>
              <a:gd name="connsiteX3" fmla="*/ 61912 w 160496"/>
              <a:gd name="connsiteY3" fmla="*/ 48864 h 48864"/>
              <a:gd name="connsiteX4" fmla="*/ 0 w 160496"/>
              <a:gd name="connsiteY4" fmla="*/ 0 h 48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496" h="48864">
                <a:moveTo>
                  <a:pt x="0" y="0"/>
                </a:moveTo>
                <a:lnTo>
                  <a:pt x="115252" y="23813"/>
                </a:lnTo>
                <a:lnTo>
                  <a:pt x="160496" y="48864"/>
                </a:lnTo>
                <a:lnTo>
                  <a:pt x="61912" y="48864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8417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F85EF-7574-17BC-2225-3A0C7589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716" y="955309"/>
            <a:ext cx="7074568" cy="289897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9600" err="1">
                <a:solidFill>
                  <a:srgbClr val="FFFFFF"/>
                </a:solidFill>
                <a:latin typeface="Times New Roman"/>
                <a:cs typeface="Times New Roman"/>
              </a:rPr>
              <a:t>Testas</a:t>
            </a:r>
            <a:endParaRPr lang="en-US" sz="960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FCDD2-5543-3A9D-3795-CD5C2CF44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916" y="4533813"/>
            <a:ext cx="6930189" cy="93846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8000" err="1">
                <a:solidFill>
                  <a:srgbClr val="FFFFFF"/>
                </a:solidFill>
                <a:latin typeface="Times New Roman"/>
                <a:cs typeface="Times New Roman"/>
              </a:rPr>
              <a:t>Pasitikrinkime</a:t>
            </a:r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C0B64B74-19BE-47D9-8BB8-7081BF0E0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1333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69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346D69-A99A-1914-8AA3-26E3778E7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1. Kas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yra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9D5BB-460D-4B2C-0A0E-C1252A58C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pakabinimo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taško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kūno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centro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, per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kurį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svyruoklė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atlieka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vieną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pilną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skaičius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per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vieną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sekundę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kūno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08202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038AA6-EE47-7362-E905-D9FB9EF4C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>
                <a:latin typeface="Times New Roman"/>
                <a:cs typeface="Times New Roman"/>
              </a:rPr>
              <a:t>1. Kas yra svyravimo periodas?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A0C04-3570-C91D-7FA9-766858F35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A)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Atstumas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nuo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pakabinimo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taško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iki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kūno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masės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centro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br>
              <a:rPr lang="en-US" sz="3200">
                <a:latin typeface="Times New Roman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B)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Laikas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, per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kurį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svyruoklė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atlieka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vieną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pilną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svyravimą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.</a:t>
            </a:r>
            <a:br>
              <a:rPr lang="en-US" sz="3200">
                <a:latin typeface="Times New Roman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C)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Svyravimų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skaičius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per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vieną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sekundę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br>
              <a:rPr lang="en-US" sz="3200">
                <a:latin typeface="Times New Roman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Svyruojančio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kūno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masė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3803-265B-1DB7-6B75-DDE5AF8F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2. Koks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yra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vienetas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66E3-F4A6-8717-AF2E-AAD373438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Metras </a:t>
            </a:r>
            <a:r>
              <a:rPr lang="en-US" sz="3200">
                <a:latin typeface="Times New Roman"/>
                <a:ea typeface="+mn-lt"/>
                <a:cs typeface="Times New Roman"/>
              </a:rPr>
              <a:t>(m).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Kilogramas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(kg).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Sekundė</a:t>
            </a:r>
            <a:r>
              <a:rPr lang="en-US" sz="3200">
                <a:latin typeface="Times New Roman"/>
                <a:ea typeface="+mn-lt"/>
                <a:cs typeface="Times New Roman"/>
              </a:rPr>
              <a:t> (s).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Milimetras (mm).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7237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39F8F-171F-2775-8507-7FFAEF7A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cs typeface="Times New Roman"/>
              </a:rPr>
              <a:t>2. Koks </a:t>
            </a:r>
            <a:r>
              <a:rPr lang="en-US" sz="4800" err="1">
                <a:latin typeface="Times New Roman"/>
                <a:cs typeface="Times New Roman"/>
              </a:rPr>
              <a:t>yra</a:t>
            </a:r>
            <a:r>
              <a:rPr lang="en-US" sz="4800">
                <a:latin typeface="Times New Roman"/>
                <a:cs typeface="Times New Roman"/>
              </a:rPr>
              <a:t> </a:t>
            </a:r>
            <a:r>
              <a:rPr lang="en-US" sz="4800" err="1">
                <a:latin typeface="Times New Roman"/>
                <a:cs typeface="Times New Roman"/>
              </a:rPr>
              <a:t>svyravimo</a:t>
            </a:r>
            <a:r>
              <a:rPr lang="en-US" sz="4800">
                <a:latin typeface="Times New Roman"/>
                <a:cs typeface="Times New Roman"/>
              </a:rPr>
              <a:t> </a:t>
            </a:r>
            <a:r>
              <a:rPr lang="en-US" sz="4800" err="1">
                <a:latin typeface="Times New Roman"/>
                <a:cs typeface="Times New Roman"/>
              </a:rPr>
              <a:t>periodo</a:t>
            </a:r>
            <a:r>
              <a:rPr lang="en-US" sz="4800">
                <a:latin typeface="Times New Roman"/>
                <a:cs typeface="Times New Roman"/>
              </a:rPr>
              <a:t> </a:t>
            </a:r>
            <a:r>
              <a:rPr lang="en-US" sz="4800" err="1">
                <a:latin typeface="Times New Roman"/>
                <a:cs typeface="Times New Roman"/>
              </a:rPr>
              <a:t>matavimo</a:t>
            </a:r>
            <a:r>
              <a:rPr lang="en-US" sz="4800">
                <a:latin typeface="Times New Roman"/>
                <a:cs typeface="Times New Roman"/>
              </a:rPr>
              <a:t> </a:t>
            </a:r>
            <a:r>
              <a:rPr lang="en-US" sz="4800" err="1">
                <a:latin typeface="Times New Roman"/>
                <a:cs typeface="Times New Roman"/>
              </a:rPr>
              <a:t>vienetas</a:t>
            </a:r>
            <a:r>
              <a:rPr lang="en-US" sz="4800">
                <a:latin typeface="Times New Roman"/>
                <a:cs typeface="Times New Roman"/>
              </a:rPr>
              <a:t>?</a:t>
            </a:r>
            <a:endParaRPr lang="en-US" sz="4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3C87E-2B72-1776-D78A-200882ED7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A) Metras (m).</a:t>
            </a:r>
            <a:br>
              <a:rPr lang="en-US" sz="3200">
                <a:latin typeface="Times New Roman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B)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Kilogramas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(kg).</a:t>
            </a:r>
            <a:br>
              <a:rPr lang="en-US" sz="3200">
                <a:latin typeface="Times New Roman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C) </a:t>
            </a:r>
            <a:r>
              <a:rPr lang="en-US" sz="3200" err="1">
                <a:solidFill>
                  <a:srgbClr val="00B050"/>
                </a:solidFill>
                <a:latin typeface="Times New Roman"/>
                <a:cs typeface="Times New Roman"/>
              </a:rPr>
              <a:t>Sekundė</a:t>
            </a:r>
            <a:r>
              <a:rPr lang="en-US" sz="3200">
                <a:solidFill>
                  <a:srgbClr val="00B050"/>
                </a:solidFill>
                <a:latin typeface="Times New Roman"/>
                <a:cs typeface="Times New Roman"/>
              </a:rPr>
              <a:t> (s).</a:t>
            </a:r>
            <a:br>
              <a:rPr lang="en-US" sz="3200">
                <a:latin typeface="Times New Roman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cs typeface="Times New Roman"/>
              </a:rPr>
              <a:t>Milimetras</a:t>
            </a:r>
            <a:r>
              <a:rPr lang="en-US" sz="3200">
                <a:solidFill>
                  <a:srgbClr val="FF0000"/>
                </a:solidFill>
                <a:latin typeface="Times New Roman"/>
                <a:cs typeface="Times New Roman"/>
              </a:rPr>
              <a:t> (mm).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647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47081A-B34A-23F1-5420-73879E574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3. Kaip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apskaičiuojamas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BDBE9-A20C-8B42-8933-57E0B33AD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695516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padalijus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iš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skaičiaus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(T = t : N).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skaičių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padalijus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iš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(T = N : t).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ilgį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padauginus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iš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Pasvėrus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svarstyklėmis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72009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C5C775-F495-D43E-AE2A-9D1E7B7F8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09F9E21-B0CB-8CCF-9A74-98F7D3EFB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A8AE9ED-5771-002D-15C4-B5909B7E2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AE9C84-5C36-8A09-30A5-A35E2936D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3. Kaip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apskaičiuojamas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47494-3B9B-BB63-DFB1-0A177AC36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981266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Svyravimo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laiką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padalijus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iš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svyravimų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skaičiaus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(T = t : N).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Svyravimų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skaičių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padalijus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iš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laiko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(T = N : t).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ilgį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padauginus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iš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laiko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Pasvėrus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rutuliuką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svarstyklėmis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766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2944-AC90-B157-E4B4-2F3A6CDE4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4. Kas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yra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matematinės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svyruoklės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siūlo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ilgis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60BE5-04AC-CBD3-1A73-75F8C7DA9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Tik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paties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ilgis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be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laikiklio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viršaus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pakabinimo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taško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kūno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centro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grindų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2445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DAEEC-8205-D664-63BD-0B7AB4858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47746-942A-DB48-2AA8-017803720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4. Kas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yra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matematinės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svyruoklės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siūlo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ilgis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72D99-02A9-6171-0053-B648DC540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A) Tik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paties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ilgis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be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laikiklio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viršaus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pakabinimo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taško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kūno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centro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Atstumas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iki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grindų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90989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E796C5-DB96-E4CF-4F6A-A90131325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5. Kaip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priklauso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nuo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siūlo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ilgio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D1B6-7E1A-8EC3-FFE4-7A3A6B078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Ilginant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siūlą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,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trumpėja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Didėjant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ilgiui</a:t>
            </a:r>
            <a:r>
              <a:rPr lang="en-US" sz="3200">
                <a:latin typeface="Times New Roman"/>
                <a:ea typeface="+mn-lt"/>
                <a:cs typeface="Times New Roman"/>
              </a:rPr>
              <a:t>,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ilgėja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ilgis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periodui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įtakos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neturi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visada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išlieka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toks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pat – 1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sekundė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8397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3E2963-395A-5C10-DB34-6399EE60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0B2AF59-5AED-645C-05D3-FA08367AB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C43B077-2CB2-7A4A-58F9-3439DA373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BF371E-BEB7-535A-EB81-BCB63646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5. Kaip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priklauso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nuo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siūlo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ilgio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6FB1B-A3DE-CB20-8A1F-DE52A0E06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Ilginant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siūlą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,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trumpėja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Didėjant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ilgiui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,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svyravimo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ilgėja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ilgis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periodui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įtakos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neturi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visada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išlieka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toks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pat – 1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sekundė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0520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1F1F1-40C8-D95D-50FD-44EB000F8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6. Nuo ko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priklauso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matematinės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svyruoklės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72A9F-C401-E409-786C-78329E1D5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Tik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Nuo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ilgio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ir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laisvojo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kritimo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pagreičio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Nuo to,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kokiu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prietaisu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matuojame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laiką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Tik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spalvos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02841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FC4CB-B86A-4B4C-F67F-161E8906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13395-B3E2-1EF3-5081-66E60CDD3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6. Nuo ko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priklauso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matematinės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svyruoklės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84E0F-AC6B-B6DF-AAB9-00DABEECC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A) Tik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B) Nuo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siūlo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ilgio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ir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laisvojo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kritimo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pagreičio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C) Nuo to,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kokiu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prietaisu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matuojame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laiką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Tik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spalvos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24210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893528-75DD-F34E-446F-3DA9EF3D4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7. Kaip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priklauso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nuo</a:t>
            </a:r>
            <a:r>
              <a:rPr lang="en-US" sz="4800">
                <a:latin typeface="Times New Roman"/>
                <a:ea typeface="+mj-lt"/>
                <a:cs typeface="Times New Roman"/>
              </a:rPr>
              <a:t> 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pakabinto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rutuliuko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masės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F90E4-4AF9-7F80-3290-A955D0AAC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Didesnės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svyruoja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greičiau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Mažesnės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svyruoja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lėčiau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Svyravimo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nepriklauso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priklauso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tik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rutuliukų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skaičiaus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65421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E16826-794F-C54F-8FC6-17C6AEED0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A30DEE-0722-05F4-C949-CDD12FBCB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0DB944F-5B9C-7873-6B6C-42CDEB6DD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328483-76B0-19CB-763F-B843EACD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7. Kaip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priklauso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nuo</a:t>
            </a:r>
            <a:r>
              <a:rPr lang="en-US" sz="4800">
                <a:latin typeface="Times New Roman"/>
                <a:ea typeface="+mj-lt"/>
                <a:cs typeface="Times New Roman"/>
              </a:rPr>
              <a:t> 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pakabinto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rutuliuko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masės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C1886-C191-480A-820A-43FD8774E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Didesnės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svyruoja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greičiau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Mažesnės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svyruoja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lėčiau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Svyravimo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nepriklauso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svyruojančio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rutuliuko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masės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Periodas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priklauso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tik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nuo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rutuliukų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skaičiaus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3175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F21F2-E647-459B-447C-5628AA3C2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8.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Kokiu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kampu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rekomenduojama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atlenkti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svyruoklę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bandymo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metu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C5634-3CD4-3480-9658-604D09DCC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Kuo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didesniu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kampu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90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laipsnių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kampu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Kuo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mažesniu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kampu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Svyruoklės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atlenkti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nereikia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5899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6AD8A8-CD50-201B-9EB4-574804465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050723-2C74-EE4A-B96A-366275008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96721804-7D88-894D-6E63-4EAC14B2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38100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796070-6D45-AFFB-818E-7FFBD40A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8.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Kokiu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kampu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rekomenduojama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atlenkti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svyruoklę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bandymo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metu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68E37-77EE-2520-2B11-6F14673A5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A) Kuo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didesniu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kampu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B) 90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laipsnių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kampu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C) Kuo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mažesniu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kampu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Svyruoklės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atlenkti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nereikia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4940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95DE-8428-7148-3621-A0264A99C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9. Koks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prietaisas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bandymuose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minimas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kaip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priemonė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laikui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matuoti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F722F-8C78-7F49-1866-DBCF1383B3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Elektroninės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svarstyklės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Matavimo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juosta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Išmaniojo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telefono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laikrodis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Laisvojo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kritimo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pagreičio</a:t>
            </a:r>
            <a:r>
              <a:rPr lang="en-US" sz="3200"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latin typeface="Times New Roman"/>
                <a:ea typeface="+mn-lt"/>
                <a:cs typeface="Times New Roman"/>
              </a:rPr>
              <a:t>matuoklis</a:t>
            </a:r>
            <a:r>
              <a:rPr lang="en-US" sz="3200"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2647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25AC5-B24D-51FB-E073-F2D78C1AA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F6F29-B6A5-A0F5-72EF-304400FCF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>
                <a:latin typeface="Times New Roman"/>
                <a:ea typeface="+mj-lt"/>
                <a:cs typeface="Times New Roman"/>
              </a:rPr>
              <a:t>9. Koks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prietaisas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 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bandymuose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minimas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kaip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priemonė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laikui</a:t>
            </a:r>
            <a:r>
              <a:rPr lang="en-US" sz="4800">
                <a:latin typeface="Times New Roman"/>
                <a:ea typeface="+mj-lt"/>
                <a:cs typeface="Times New Roman"/>
              </a:rPr>
              <a:t> </a:t>
            </a:r>
            <a:r>
              <a:rPr lang="en-US" sz="4800" err="1">
                <a:latin typeface="Times New Roman"/>
                <a:ea typeface="+mj-lt"/>
                <a:cs typeface="Times New Roman"/>
              </a:rPr>
              <a:t>matuoti</a:t>
            </a:r>
            <a:r>
              <a:rPr lang="en-US" sz="4800">
                <a:latin typeface="Times New Roman"/>
                <a:ea typeface="+mj-lt"/>
                <a:cs typeface="Times New Roman"/>
              </a:rPr>
              <a:t>?</a:t>
            </a:r>
            <a:endParaRPr lang="en-US" sz="4800">
              <a:latin typeface="Times New Roman"/>
              <a:cs typeface="Times New Roman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DCA5F-2F7C-497D-E29F-9E8FEE2E3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A)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Elektroninės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svarstyklės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B)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Matavimo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juosta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C)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Išmaniojo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telefono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laikrodis</a:t>
            </a:r>
            <a:r>
              <a:rPr lang="en-US" sz="3200">
                <a:solidFill>
                  <a:srgbClr val="00B050"/>
                </a:solidFill>
                <a:latin typeface="Times New Roman"/>
                <a:ea typeface="+mn-lt"/>
                <a:cs typeface="Times New Roman"/>
              </a:rPr>
              <a:t>.</a:t>
            </a:r>
            <a:br>
              <a:rPr lang="en-US" sz="3200">
                <a:latin typeface="Times New Roman"/>
                <a:ea typeface="+mn-lt"/>
                <a:cs typeface="Times New Roman"/>
              </a:rPr>
            </a:b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D)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Laisvojo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kritimo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pagreičio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matuoklis</a:t>
            </a:r>
            <a:r>
              <a:rPr lang="en-US" sz="3200">
                <a:solidFill>
                  <a:srgbClr val="FF0000"/>
                </a:solidFill>
                <a:latin typeface="Times New Roman"/>
                <a:ea typeface="+mn-lt"/>
                <a:cs typeface="Times New Roman"/>
              </a:rPr>
              <a:t>.</a:t>
            </a:r>
            <a:endParaRPr lang="en-US"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543299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B768BC45-6978-4563-AFFC-4378E82C5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olored rectangle">
            <a:extLst>
              <a:ext uri="{FF2B5EF4-FFF2-40B4-BE49-F238E27FC236}">
                <a16:creationId xmlns:a16="http://schemas.microsoft.com/office/drawing/2014/main" id="{A80A8067-64B4-47DF-9C4D-88D9ADEC2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AC8521-2066-F56B-A7B4-D2E183471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1381"/>
            <a:ext cx="10512552" cy="406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err="1">
                <a:solidFill>
                  <a:schemeClr val="bg1"/>
                </a:solidFill>
                <a:latin typeface="Times New Roman"/>
                <a:cs typeface="Times New Roman"/>
              </a:rPr>
              <a:t>Uždaviniai</a:t>
            </a:r>
            <a:r>
              <a:rPr lang="en-US" sz="720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7200" err="1">
                <a:solidFill>
                  <a:schemeClr val="bg1"/>
                </a:solidFill>
                <a:latin typeface="Times New Roman"/>
                <a:cs typeface="Times New Roman"/>
              </a:rPr>
              <a:t>ir</a:t>
            </a:r>
            <a:r>
              <a:rPr lang="en-US" sz="7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7200" err="1">
                <a:solidFill>
                  <a:schemeClr val="bg1"/>
                </a:solidFill>
                <a:latin typeface="Times New Roman"/>
                <a:cs typeface="Times New Roman"/>
              </a:rPr>
              <a:t>jų</a:t>
            </a:r>
            <a:r>
              <a:rPr lang="en-US" sz="720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en-US" sz="7200" err="1">
                <a:solidFill>
                  <a:schemeClr val="bg1"/>
                </a:solidFill>
                <a:latin typeface="Times New Roman"/>
                <a:cs typeface="Times New Roman"/>
              </a:rPr>
              <a:t>sprendimai</a:t>
            </a:r>
            <a:endParaRPr lang="en-US" sz="88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6" name="Rectangle 6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D0B4EC-E91E-461B-BB9E-21A5FBF0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027" y="329184"/>
            <a:ext cx="7196761" cy="17830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lt-LT" sz="2400" b="1">
                <a:latin typeface="Times New Roman"/>
                <a:cs typeface="Times New Roman"/>
              </a:rPr>
              <a:t>1 uždavinys.</a:t>
            </a:r>
            <a:r>
              <a:rPr lang="lt-LT" sz="2400">
                <a:latin typeface="Times New Roman"/>
                <a:ea typeface="+mj-lt"/>
                <a:cs typeface="Times New Roman"/>
              </a:rPr>
              <a:t> Matematinės svyruoklės siūlo ilgis yra 1 m. Apskaičiuokite svyruoklės svyravimo periodą. Ar pasikeis periodas, jei vietoje 100 g kūno pakabinsime 500 g kūną?</a:t>
            </a:r>
            <a:endParaRPr lang="lt-LT" sz="2400">
              <a:latin typeface="Times New Roman"/>
              <a:cs typeface="Times New Roman"/>
            </a:endParaRPr>
          </a:p>
        </p:txBody>
      </p:sp>
      <p:sp>
        <p:nvSpPr>
          <p:cNvPr id="22" name="Rectangle 6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DAD2C"/>
          </a:solidFill>
          <a:ln w="38100" cap="rnd">
            <a:solidFill>
              <a:srgbClr val="FDAD2C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638576-F974-584E-A12C-83EBF94255B9}"/>
              </a:ext>
            </a:extLst>
          </p:cNvPr>
          <p:cNvSpPr txBox="1"/>
          <p:nvPr/>
        </p:nvSpPr>
        <p:spPr>
          <a:xfrm>
            <a:off x="5028821" y="2751448"/>
            <a:ext cx="2172169" cy="348386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 b="1">
                <a:latin typeface="Times New Roman"/>
                <a:cs typeface="Times New Roman"/>
              </a:rPr>
              <a:t>Duota: </a:t>
            </a:r>
            <a:endParaRPr lang="en-US" sz="2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>
                <a:latin typeface="Times New Roman"/>
                <a:ea typeface="+mn-lt"/>
                <a:cs typeface="Times New Roman"/>
              </a:rPr>
              <a:t>l = 1 m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>
                <a:latin typeface="Times New Roman"/>
                <a:ea typeface="+mn-lt"/>
                <a:cs typeface="Times New Roman"/>
              </a:rPr>
              <a:t>g = 9,8 m/s</a:t>
            </a:r>
            <a:r>
              <a:rPr lang="lt-LT" sz="2400" baseline="30000">
                <a:latin typeface="Times New Roman"/>
                <a:ea typeface="+mn-lt"/>
                <a:cs typeface="Times New Roman"/>
              </a:rPr>
              <a:t>2</a:t>
            </a:r>
            <a:endParaRPr lang="lt-LT" sz="2400" baseline="30000">
              <a:latin typeface="Times New Roman"/>
              <a:cs typeface="Times New Roman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lt-LT" sz="2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 b="1">
                <a:latin typeface="Times New Roman"/>
                <a:cs typeface="Times New Roman"/>
              </a:rPr>
              <a:t>Rasti:</a:t>
            </a:r>
            <a:endParaRPr lang="en-US" sz="2400"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>
                <a:latin typeface="Times New Roman"/>
                <a:cs typeface="Times New Roman"/>
              </a:rPr>
              <a:t>T - ?</a:t>
            </a:r>
            <a:endParaRPr lang="en-US" sz="2400">
              <a:latin typeface="Times New Roman"/>
              <a:cs typeface="Times New Roman"/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16" name="Picture 15" descr="Top view of a wooden block with the number one written on it and the block is on a yellow surface">
            <a:extLst>
              <a:ext uri="{FF2B5EF4-FFF2-40B4-BE49-F238E27FC236}">
                <a16:creationId xmlns:a16="http://schemas.microsoft.com/office/drawing/2014/main" id="{7EB25A09-3954-D641-12A0-287D64EB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47" r="26325" b="4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3" name="Picture 2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CE2908A8-2DBA-67B7-EB6C-7DC8CB8AC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797" y="2571620"/>
            <a:ext cx="2111939" cy="42825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C29495-D2A5-04ED-5038-34D7B5B95862}"/>
              </a:ext>
            </a:extLst>
          </p:cNvPr>
          <p:cNvSpPr txBox="1"/>
          <p:nvPr/>
        </p:nvSpPr>
        <p:spPr>
          <a:xfrm>
            <a:off x="9747249" y="5630332"/>
            <a:ext cx="232833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lt-LT" sz="2400">
                <a:latin typeface="Times New Roman"/>
                <a:cs typeface="Times New Roman"/>
              </a:rPr>
              <a:t>Periodas nepasikeis, </a:t>
            </a:r>
            <a:endParaRPr lang="lt-LT" sz="2400">
              <a:latin typeface="The Hand Bold"/>
              <a:cs typeface="Times New Roman"/>
            </a:endParaRPr>
          </a:p>
          <a:p>
            <a:r>
              <a:rPr lang="lt-LT" sz="2400">
                <a:latin typeface="Times New Roman"/>
                <a:cs typeface="Times New Roman"/>
              </a:rPr>
              <a:t>jei masė padidės.</a:t>
            </a:r>
            <a:endParaRPr lang="lt-LT" sz="2400"/>
          </a:p>
        </p:txBody>
      </p:sp>
    </p:spTree>
    <p:extLst>
      <p:ext uri="{BB962C8B-B14F-4D97-AF65-F5344CB8AC3E}">
        <p14:creationId xmlns:p14="http://schemas.microsoft.com/office/powerpoint/2010/main" val="12915081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75212A-63A3-1F1D-0527-F3BA59C8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45DEEED-BE3A-4307-800A-45F555B51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5C73706-35AD-4797-B796-D806B8FE5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5006297" cy="6858000"/>
          </a:xfrm>
          <a:custGeom>
            <a:avLst/>
            <a:gdLst>
              <a:gd name="connsiteX0" fmla="*/ 5006297 w 5006297"/>
              <a:gd name="connsiteY0" fmla="*/ 0 h 6858000"/>
              <a:gd name="connsiteX1" fmla="*/ 1229608 w 5006297"/>
              <a:gd name="connsiteY1" fmla="*/ 0 h 6858000"/>
              <a:gd name="connsiteX2" fmla="*/ 1128285 w 5006297"/>
              <a:gd name="connsiteY2" fmla="*/ 156518 h 6858000"/>
              <a:gd name="connsiteX3" fmla="*/ 768782 w 5006297"/>
              <a:gd name="connsiteY3" fmla="*/ 825746 h 6858000"/>
              <a:gd name="connsiteX4" fmla="*/ 743290 w 5006297"/>
              <a:gd name="connsiteY4" fmla="*/ 860183 h 6858000"/>
              <a:gd name="connsiteX5" fmla="*/ 787138 w 5006297"/>
              <a:gd name="connsiteY5" fmla="*/ 756243 h 6858000"/>
              <a:gd name="connsiteX6" fmla="*/ 980544 w 5006297"/>
              <a:gd name="connsiteY6" fmla="*/ 339016 h 6858000"/>
              <a:gd name="connsiteX7" fmla="*/ 1161966 w 5006297"/>
              <a:gd name="connsiteY7" fmla="*/ 0 h 6858000"/>
              <a:gd name="connsiteX8" fmla="*/ 1104491 w 5006297"/>
              <a:gd name="connsiteY8" fmla="*/ 0 h 6858000"/>
              <a:gd name="connsiteX9" fmla="*/ 993044 w 5006297"/>
              <a:gd name="connsiteY9" fmla="*/ 204247 h 6858000"/>
              <a:gd name="connsiteX10" fmla="*/ 494731 w 5006297"/>
              <a:gd name="connsiteY10" fmla="*/ 1375322 h 6858000"/>
              <a:gd name="connsiteX11" fmla="*/ 46559 w 5006297"/>
              <a:gd name="connsiteY11" fmla="*/ 3329787 h 6858000"/>
              <a:gd name="connsiteX12" fmla="*/ 12272 w 5006297"/>
              <a:gd name="connsiteY12" fmla="*/ 4352595 h 6858000"/>
              <a:gd name="connsiteX13" fmla="*/ 171094 w 5006297"/>
              <a:gd name="connsiteY13" fmla="*/ 5544543 h 6858000"/>
              <a:gd name="connsiteX14" fmla="*/ 538125 w 5006297"/>
              <a:gd name="connsiteY14" fmla="*/ 6816123 h 6858000"/>
              <a:gd name="connsiteX15" fmla="*/ 555724 w 5006297"/>
              <a:gd name="connsiteY15" fmla="*/ 6858000 h 6858000"/>
              <a:gd name="connsiteX16" fmla="*/ 608303 w 5006297"/>
              <a:gd name="connsiteY16" fmla="*/ 6858000 h 6858000"/>
              <a:gd name="connsiteX17" fmla="*/ 596366 w 5006297"/>
              <a:gd name="connsiteY17" fmla="*/ 6829337 h 6858000"/>
              <a:gd name="connsiteX18" fmla="*/ 364843 w 5006297"/>
              <a:gd name="connsiteY18" fmla="*/ 6132604 h 6858000"/>
              <a:gd name="connsiteX19" fmla="*/ 213412 w 5006297"/>
              <a:gd name="connsiteY19" fmla="*/ 5505676 h 6858000"/>
              <a:gd name="connsiteX20" fmla="*/ 211628 w 5006297"/>
              <a:gd name="connsiteY20" fmla="*/ 5472254 h 6858000"/>
              <a:gd name="connsiteX21" fmla="*/ 311945 w 5006297"/>
              <a:gd name="connsiteY21" fmla="*/ 5821167 h 6858000"/>
              <a:gd name="connsiteX22" fmla="*/ 623960 w 5006297"/>
              <a:gd name="connsiteY22" fmla="*/ 6658826 h 6858000"/>
              <a:gd name="connsiteX23" fmla="*/ 717350 w 5006297"/>
              <a:gd name="connsiteY23" fmla="*/ 6858000 h 6858000"/>
              <a:gd name="connsiteX24" fmla="*/ 5006297 w 5006297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06297" h="6858000">
                <a:moveTo>
                  <a:pt x="5006297" y="0"/>
                </a:moveTo>
                <a:lnTo>
                  <a:pt x="1229608" y="0"/>
                </a:lnTo>
                <a:lnTo>
                  <a:pt x="1128285" y="156518"/>
                </a:lnTo>
                <a:cubicBezTo>
                  <a:pt x="996915" y="372642"/>
                  <a:pt x="877575" y="596029"/>
                  <a:pt x="768782" y="825746"/>
                </a:cubicBezTo>
                <a:cubicBezTo>
                  <a:pt x="763429" y="839224"/>
                  <a:pt x="754646" y="851089"/>
                  <a:pt x="743290" y="860183"/>
                </a:cubicBezTo>
                <a:cubicBezTo>
                  <a:pt x="757948" y="825621"/>
                  <a:pt x="772224" y="790805"/>
                  <a:pt x="787138" y="756243"/>
                </a:cubicBezTo>
                <a:cubicBezTo>
                  <a:pt x="848067" y="615114"/>
                  <a:pt x="912406" y="475964"/>
                  <a:pt x="980544" y="339016"/>
                </a:cubicBezTo>
                <a:lnTo>
                  <a:pt x="1161966" y="0"/>
                </a:lnTo>
                <a:lnTo>
                  <a:pt x="1104491" y="0"/>
                </a:lnTo>
                <a:lnTo>
                  <a:pt x="993044" y="204247"/>
                </a:lnTo>
                <a:cubicBezTo>
                  <a:pt x="798291" y="579761"/>
                  <a:pt x="634561" y="971401"/>
                  <a:pt x="494731" y="1375322"/>
                </a:cubicBezTo>
                <a:cubicBezTo>
                  <a:pt x="277072" y="2009491"/>
                  <a:pt x="126862" y="2664550"/>
                  <a:pt x="46559" y="3329787"/>
                </a:cubicBezTo>
                <a:cubicBezTo>
                  <a:pt x="4496" y="3670216"/>
                  <a:pt x="-14242" y="4010141"/>
                  <a:pt x="12272" y="4352595"/>
                </a:cubicBezTo>
                <a:cubicBezTo>
                  <a:pt x="43627" y="4752907"/>
                  <a:pt x="90918" y="5150814"/>
                  <a:pt x="171094" y="5544543"/>
                </a:cubicBezTo>
                <a:cubicBezTo>
                  <a:pt x="259524" y="5979227"/>
                  <a:pt x="379573" y="6403657"/>
                  <a:pt x="538125" y="6816123"/>
                </a:cubicBezTo>
                <a:lnTo>
                  <a:pt x="555724" y="6858000"/>
                </a:lnTo>
                <a:lnTo>
                  <a:pt x="608303" y="6858000"/>
                </a:lnTo>
                <a:lnTo>
                  <a:pt x="596366" y="6829337"/>
                </a:lnTo>
                <a:cubicBezTo>
                  <a:pt x="508696" y="6602484"/>
                  <a:pt x="431985" y="6369981"/>
                  <a:pt x="364843" y="6132604"/>
                </a:cubicBezTo>
                <a:cubicBezTo>
                  <a:pt x="306463" y="5925865"/>
                  <a:pt x="263378" y="5714822"/>
                  <a:pt x="213412" y="5505676"/>
                </a:cubicBezTo>
                <a:cubicBezTo>
                  <a:pt x="212231" y="5494574"/>
                  <a:pt x="211637" y="5483421"/>
                  <a:pt x="211628" y="5472254"/>
                </a:cubicBezTo>
                <a:cubicBezTo>
                  <a:pt x="248210" y="5599108"/>
                  <a:pt x="277401" y="5710897"/>
                  <a:pt x="311945" y="5821167"/>
                </a:cubicBezTo>
                <a:cubicBezTo>
                  <a:pt x="401999" y="6108329"/>
                  <a:pt x="505868" y="6387643"/>
                  <a:pt x="623960" y="6658826"/>
                </a:cubicBezTo>
                <a:lnTo>
                  <a:pt x="717350" y="6858000"/>
                </a:lnTo>
                <a:lnTo>
                  <a:pt x="5006297" y="6858000"/>
                </a:ln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3F347C-B668-5C47-FA18-D9607E2E5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07" y="1844926"/>
            <a:ext cx="4344408" cy="2576724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>
                <a:solidFill>
                  <a:srgbClr val="FFFFFF"/>
                </a:solidFill>
                <a:latin typeface="Times New Roman"/>
                <a:cs typeface="Times New Roman"/>
              </a:rPr>
              <a:t>2 </a:t>
            </a:r>
            <a:r>
              <a:rPr lang="en-US" sz="2800" b="1" err="1">
                <a:solidFill>
                  <a:srgbClr val="FFFFFF"/>
                </a:solidFill>
                <a:latin typeface="Times New Roman"/>
                <a:cs typeface="Times New Roman"/>
              </a:rPr>
              <a:t>uždavinys</a:t>
            </a:r>
            <a:r>
              <a:rPr lang="en-US" sz="2800" b="1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Matematinės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br>
              <a:rPr lang="en-US" sz="2800">
                <a:latin typeface="Times New Roman"/>
                <a:cs typeface="Times New Roman"/>
              </a:rPr>
            </a:b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svyruoklės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siūlo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ilgis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yra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0,25 m.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Apskaičiuokite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svyravimo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800" err="1">
                <a:solidFill>
                  <a:srgbClr val="FFFFFF"/>
                </a:solidFill>
                <a:latin typeface="Times New Roman"/>
                <a:cs typeface="Times New Roman"/>
              </a:rPr>
              <a:t>periodą</a:t>
            </a:r>
            <a:r>
              <a:rPr lang="en-US" sz="280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lang="en-US" sz="2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86CAEC-A2ED-F866-2C70-92B10E52EE7F}"/>
              </a:ext>
            </a:extLst>
          </p:cNvPr>
          <p:cNvSpPr txBox="1"/>
          <p:nvPr/>
        </p:nvSpPr>
        <p:spPr>
          <a:xfrm>
            <a:off x="5550379" y="1843681"/>
            <a:ext cx="2113637" cy="31706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r>
              <a:rPr lang="lt-LT" sz="2400" b="1">
                <a:latin typeface="Times New Roman"/>
                <a:cs typeface="Times New Roman"/>
              </a:rPr>
              <a:t>Duota: 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r>
              <a:rPr lang="lt-LT" sz="2400">
                <a:latin typeface="Times New Roman"/>
                <a:cs typeface="Times New Roman"/>
              </a:rPr>
              <a:t>l = 0,25 m;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r>
              <a:rPr lang="lt-LT" sz="2400">
                <a:latin typeface="Times New Roman"/>
                <a:cs typeface="Times New Roman"/>
              </a:rPr>
              <a:t>g = 9,8m/s</a:t>
            </a:r>
            <a:r>
              <a:rPr lang="lt-LT" sz="1600" baseline="30000">
                <a:latin typeface="Times New Roman"/>
                <a:cs typeface="Times New Roman"/>
              </a:rPr>
              <a:t>2</a:t>
            </a:r>
            <a:r>
              <a:rPr lang="lt-LT" sz="2400">
                <a:latin typeface="Times New Roman"/>
                <a:cs typeface="Times New Roman"/>
              </a:rPr>
              <a:t>.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endParaRPr lang="en-US" sz="2400">
              <a:latin typeface="Times New Roman"/>
              <a:cs typeface="Times New Roman"/>
            </a:endParaRPr>
          </a:p>
          <a:p>
            <a:r>
              <a:rPr lang="lt-LT" sz="2400" b="1">
                <a:latin typeface="Times New Roman"/>
                <a:cs typeface="Times New Roman"/>
              </a:rPr>
              <a:t>Rasti: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r>
              <a:rPr lang="lt-LT" sz="2400">
                <a:latin typeface="Times New Roman"/>
                <a:cs typeface="Times New Roman"/>
              </a:rPr>
              <a:t>T - ?</a:t>
            </a:r>
            <a:r>
              <a:rPr lang="en-US" sz="2400">
                <a:latin typeface="Times New Roman"/>
                <a:cs typeface="Times New Roman"/>
              </a:rPr>
              <a:t> </a:t>
            </a:r>
            <a:endParaRPr lang="en-US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F1BAB-03D7-BCA4-7121-83DCD06A0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5833" y="992002"/>
            <a:ext cx="4811245" cy="527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78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9DA20-693A-C7EE-9918-4C7612BDB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946F6A7-0B48-49A7-8E23-3C1F09939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ketchy content container">
            <a:extLst>
              <a:ext uri="{FF2B5EF4-FFF2-40B4-BE49-F238E27FC236}">
                <a16:creationId xmlns:a16="http://schemas.microsoft.com/office/drawing/2014/main" id="{F53AD421-C5C8-4C52-9DD0-6A594F21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564" y="493776"/>
            <a:ext cx="11040872" cy="5722227"/>
          </a:xfrm>
          <a:custGeom>
            <a:avLst/>
            <a:gdLst>
              <a:gd name="connsiteX0" fmla="*/ 0 w 11040872"/>
              <a:gd name="connsiteY0" fmla="*/ 594482 h 5722227"/>
              <a:gd name="connsiteX1" fmla="*/ 594482 w 11040872"/>
              <a:gd name="connsiteY1" fmla="*/ 0 h 5722227"/>
              <a:gd name="connsiteX2" fmla="*/ 1448314 w 11040872"/>
              <a:gd name="connsiteY2" fmla="*/ 0 h 5722227"/>
              <a:gd name="connsiteX3" fmla="*/ 1908070 w 11040872"/>
              <a:gd name="connsiteY3" fmla="*/ 0 h 5722227"/>
              <a:gd name="connsiteX4" fmla="*/ 2564864 w 11040872"/>
              <a:gd name="connsiteY4" fmla="*/ 0 h 5722227"/>
              <a:gd name="connsiteX5" fmla="*/ 3320177 w 11040872"/>
              <a:gd name="connsiteY5" fmla="*/ 0 h 5722227"/>
              <a:gd name="connsiteX6" fmla="*/ 4174009 w 11040872"/>
              <a:gd name="connsiteY6" fmla="*/ 0 h 5722227"/>
              <a:gd name="connsiteX7" fmla="*/ 4929322 w 11040872"/>
              <a:gd name="connsiteY7" fmla="*/ 0 h 5722227"/>
              <a:gd name="connsiteX8" fmla="*/ 5783154 w 11040872"/>
              <a:gd name="connsiteY8" fmla="*/ 0 h 5722227"/>
              <a:gd name="connsiteX9" fmla="*/ 6538466 w 11040872"/>
              <a:gd name="connsiteY9" fmla="*/ 0 h 5722227"/>
              <a:gd name="connsiteX10" fmla="*/ 6998222 w 11040872"/>
              <a:gd name="connsiteY10" fmla="*/ 0 h 5722227"/>
              <a:gd name="connsiteX11" fmla="*/ 7753535 w 11040872"/>
              <a:gd name="connsiteY11" fmla="*/ 0 h 5722227"/>
              <a:gd name="connsiteX12" fmla="*/ 8311810 w 11040872"/>
              <a:gd name="connsiteY12" fmla="*/ 0 h 5722227"/>
              <a:gd name="connsiteX13" fmla="*/ 8771566 w 11040872"/>
              <a:gd name="connsiteY13" fmla="*/ 0 h 5722227"/>
              <a:gd name="connsiteX14" fmla="*/ 9132802 w 11040872"/>
              <a:gd name="connsiteY14" fmla="*/ 0 h 5722227"/>
              <a:gd name="connsiteX15" fmla="*/ 9592558 w 11040872"/>
              <a:gd name="connsiteY15" fmla="*/ 0 h 5722227"/>
              <a:gd name="connsiteX16" fmla="*/ 10446390 w 11040872"/>
              <a:gd name="connsiteY16" fmla="*/ 0 h 5722227"/>
              <a:gd name="connsiteX17" fmla="*/ 11040872 w 11040872"/>
              <a:gd name="connsiteY17" fmla="*/ 594482 h 5722227"/>
              <a:gd name="connsiteX18" fmla="*/ 11040872 w 11040872"/>
              <a:gd name="connsiteY18" fmla="*/ 1332756 h 5722227"/>
              <a:gd name="connsiteX19" fmla="*/ 11040872 w 11040872"/>
              <a:gd name="connsiteY19" fmla="*/ 2071031 h 5722227"/>
              <a:gd name="connsiteX20" fmla="*/ 11040872 w 11040872"/>
              <a:gd name="connsiteY20" fmla="*/ 2627974 h 5722227"/>
              <a:gd name="connsiteX21" fmla="*/ 11040872 w 11040872"/>
              <a:gd name="connsiteY21" fmla="*/ 3366249 h 5722227"/>
              <a:gd name="connsiteX22" fmla="*/ 11040872 w 11040872"/>
              <a:gd name="connsiteY22" fmla="*/ 3923192 h 5722227"/>
              <a:gd name="connsiteX23" fmla="*/ 11040872 w 11040872"/>
              <a:gd name="connsiteY23" fmla="*/ 5127745 h 5722227"/>
              <a:gd name="connsiteX24" fmla="*/ 10446390 w 11040872"/>
              <a:gd name="connsiteY24" fmla="*/ 5722227 h 5722227"/>
              <a:gd name="connsiteX25" fmla="*/ 9986634 w 11040872"/>
              <a:gd name="connsiteY25" fmla="*/ 5722227 h 5722227"/>
              <a:gd name="connsiteX26" fmla="*/ 9132802 w 11040872"/>
              <a:gd name="connsiteY26" fmla="*/ 5722227 h 5722227"/>
              <a:gd name="connsiteX27" fmla="*/ 8771566 w 11040872"/>
              <a:gd name="connsiteY27" fmla="*/ 5722227 h 5722227"/>
              <a:gd name="connsiteX28" fmla="*/ 8114772 w 11040872"/>
              <a:gd name="connsiteY28" fmla="*/ 5722227 h 5722227"/>
              <a:gd name="connsiteX29" fmla="*/ 7556497 w 11040872"/>
              <a:gd name="connsiteY29" fmla="*/ 5722227 h 5722227"/>
              <a:gd name="connsiteX30" fmla="*/ 6998222 w 11040872"/>
              <a:gd name="connsiteY30" fmla="*/ 5722227 h 5722227"/>
              <a:gd name="connsiteX31" fmla="*/ 6439947 w 11040872"/>
              <a:gd name="connsiteY31" fmla="*/ 5722227 h 5722227"/>
              <a:gd name="connsiteX32" fmla="*/ 6078711 w 11040872"/>
              <a:gd name="connsiteY32" fmla="*/ 5722227 h 5722227"/>
              <a:gd name="connsiteX33" fmla="*/ 5224879 w 11040872"/>
              <a:gd name="connsiteY33" fmla="*/ 5722227 h 5722227"/>
              <a:gd name="connsiteX34" fmla="*/ 4371047 w 11040872"/>
              <a:gd name="connsiteY34" fmla="*/ 5722227 h 5722227"/>
              <a:gd name="connsiteX35" fmla="*/ 4009810 w 11040872"/>
              <a:gd name="connsiteY35" fmla="*/ 5722227 h 5722227"/>
              <a:gd name="connsiteX36" fmla="*/ 3550054 w 11040872"/>
              <a:gd name="connsiteY36" fmla="*/ 5722227 h 5722227"/>
              <a:gd name="connsiteX37" fmla="*/ 2893261 w 11040872"/>
              <a:gd name="connsiteY37" fmla="*/ 5722227 h 5722227"/>
              <a:gd name="connsiteX38" fmla="*/ 2137948 w 11040872"/>
              <a:gd name="connsiteY38" fmla="*/ 5722227 h 5722227"/>
              <a:gd name="connsiteX39" fmla="*/ 1579673 w 11040872"/>
              <a:gd name="connsiteY39" fmla="*/ 5722227 h 5722227"/>
              <a:gd name="connsiteX40" fmla="*/ 594482 w 11040872"/>
              <a:gd name="connsiteY40" fmla="*/ 5722227 h 5722227"/>
              <a:gd name="connsiteX41" fmla="*/ 0 w 11040872"/>
              <a:gd name="connsiteY41" fmla="*/ 5127745 h 5722227"/>
              <a:gd name="connsiteX42" fmla="*/ 0 w 11040872"/>
              <a:gd name="connsiteY42" fmla="*/ 4389471 h 5722227"/>
              <a:gd name="connsiteX43" fmla="*/ 0 w 11040872"/>
              <a:gd name="connsiteY43" fmla="*/ 3787194 h 5722227"/>
              <a:gd name="connsiteX44" fmla="*/ 0 w 11040872"/>
              <a:gd name="connsiteY44" fmla="*/ 3139585 h 5722227"/>
              <a:gd name="connsiteX45" fmla="*/ 0 w 11040872"/>
              <a:gd name="connsiteY45" fmla="*/ 2582642 h 5722227"/>
              <a:gd name="connsiteX46" fmla="*/ 0 w 11040872"/>
              <a:gd name="connsiteY46" fmla="*/ 1844367 h 5722227"/>
              <a:gd name="connsiteX47" fmla="*/ 0 w 11040872"/>
              <a:gd name="connsiteY47" fmla="*/ 1332756 h 5722227"/>
              <a:gd name="connsiteX48" fmla="*/ 0 w 11040872"/>
              <a:gd name="connsiteY48" fmla="*/ 594482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040872" h="5722227" fill="none" extrusionOk="0">
                <a:moveTo>
                  <a:pt x="0" y="594482"/>
                </a:moveTo>
                <a:cubicBezTo>
                  <a:pt x="15746" y="210853"/>
                  <a:pt x="238566" y="-49047"/>
                  <a:pt x="594482" y="0"/>
                </a:cubicBezTo>
                <a:cubicBezTo>
                  <a:pt x="794518" y="-29056"/>
                  <a:pt x="1056835" y="31998"/>
                  <a:pt x="1448314" y="0"/>
                </a:cubicBezTo>
                <a:cubicBezTo>
                  <a:pt x="1839793" y="-31998"/>
                  <a:pt x="1717857" y="10568"/>
                  <a:pt x="1908070" y="0"/>
                </a:cubicBezTo>
                <a:cubicBezTo>
                  <a:pt x="2098283" y="-10568"/>
                  <a:pt x="2377757" y="-10377"/>
                  <a:pt x="2564864" y="0"/>
                </a:cubicBezTo>
                <a:cubicBezTo>
                  <a:pt x="2751971" y="10377"/>
                  <a:pt x="3048766" y="25570"/>
                  <a:pt x="3320177" y="0"/>
                </a:cubicBezTo>
                <a:cubicBezTo>
                  <a:pt x="3591588" y="-25570"/>
                  <a:pt x="3890997" y="-35762"/>
                  <a:pt x="4174009" y="0"/>
                </a:cubicBezTo>
                <a:cubicBezTo>
                  <a:pt x="4457021" y="35762"/>
                  <a:pt x="4687341" y="20239"/>
                  <a:pt x="4929322" y="0"/>
                </a:cubicBezTo>
                <a:cubicBezTo>
                  <a:pt x="5171303" y="-20239"/>
                  <a:pt x="5520807" y="-10743"/>
                  <a:pt x="5783154" y="0"/>
                </a:cubicBezTo>
                <a:cubicBezTo>
                  <a:pt x="6045501" y="10743"/>
                  <a:pt x="6171473" y="-14245"/>
                  <a:pt x="6538466" y="0"/>
                </a:cubicBezTo>
                <a:cubicBezTo>
                  <a:pt x="6905459" y="14245"/>
                  <a:pt x="6859386" y="-15798"/>
                  <a:pt x="6998222" y="0"/>
                </a:cubicBezTo>
                <a:cubicBezTo>
                  <a:pt x="7137058" y="15798"/>
                  <a:pt x="7493034" y="17684"/>
                  <a:pt x="7753535" y="0"/>
                </a:cubicBezTo>
                <a:cubicBezTo>
                  <a:pt x="8014036" y="-17684"/>
                  <a:pt x="8093734" y="-5742"/>
                  <a:pt x="8311810" y="0"/>
                </a:cubicBezTo>
                <a:cubicBezTo>
                  <a:pt x="8529886" y="5742"/>
                  <a:pt x="8549001" y="8497"/>
                  <a:pt x="8771566" y="0"/>
                </a:cubicBezTo>
                <a:cubicBezTo>
                  <a:pt x="8994131" y="-8497"/>
                  <a:pt x="8987828" y="-849"/>
                  <a:pt x="9132802" y="0"/>
                </a:cubicBezTo>
                <a:cubicBezTo>
                  <a:pt x="9277776" y="849"/>
                  <a:pt x="9415114" y="-11551"/>
                  <a:pt x="9592558" y="0"/>
                </a:cubicBezTo>
                <a:cubicBezTo>
                  <a:pt x="9770002" y="11551"/>
                  <a:pt x="10181650" y="-41772"/>
                  <a:pt x="10446390" y="0"/>
                </a:cubicBezTo>
                <a:cubicBezTo>
                  <a:pt x="10835046" y="-41554"/>
                  <a:pt x="11056788" y="252696"/>
                  <a:pt x="11040872" y="594482"/>
                </a:cubicBezTo>
                <a:cubicBezTo>
                  <a:pt x="11043504" y="949757"/>
                  <a:pt x="11021866" y="1151453"/>
                  <a:pt x="11040872" y="1332756"/>
                </a:cubicBezTo>
                <a:cubicBezTo>
                  <a:pt x="11059878" y="1514059"/>
                  <a:pt x="11068100" y="1802860"/>
                  <a:pt x="11040872" y="2071031"/>
                </a:cubicBezTo>
                <a:cubicBezTo>
                  <a:pt x="11013644" y="2339203"/>
                  <a:pt x="11032418" y="2442705"/>
                  <a:pt x="11040872" y="2627974"/>
                </a:cubicBezTo>
                <a:cubicBezTo>
                  <a:pt x="11049326" y="2813243"/>
                  <a:pt x="11063609" y="3012513"/>
                  <a:pt x="11040872" y="3366249"/>
                </a:cubicBezTo>
                <a:cubicBezTo>
                  <a:pt x="11018135" y="3719985"/>
                  <a:pt x="11016901" y="3727349"/>
                  <a:pt x="11040872" y="3923192"/>
                </a:cubicBezTo>
                <a:cubicBezTo>
                  <a:pt x="11064843" y="4119035"/>
                  <a:pt x="11006950" y="4790605"/>
                  <a:pt x="11040872" y="5127745"/>
                </a:cubicBezTo>
                <a:cubicBezTo>
                  <a:pt x="11056495" y="5431543"/>
                  <a:pt x="10805033" y="5712114"/>
                  <a:pt x="10446390" y="5722227"/>
                </a:cubicBezTo>
                <a:cubicBezTo>
                  <a:pt x="10354097" y="5715080"/>
                  <a:pt x="10214750" y="5743729"/>
                  <a:pt x="9986634" y="5722227"/>
                </a:cubicBezTo>
                <a:cubicBezTo>
                  <a:pt x="9758518" y="5700725"/>
                  <a:pt x="9314174" y="5689111"/>
                  <a:pt x="9132802" y="5722227"/>
                </a:cubicBezTo>
                <a:cubicBezTo>
                  <a:pt x="8951430" y="5755343"/>
                  <a:pt x="8857182" y="5714580"/>
                  <a:pt x="8771566" y="5722227"/>
                </a:cubicBezTo>
                <a:cubicBezTo>
                  <a:pt x="8685950" y="5729874"/>
                  <a:pt x="8346042" y="5748953"/>
                  <a:pt x="8114772" y="5722227"/>
                </a:cubicBezTo>
                <a:cubicBezTo>
                  <a:pt x="7883502" y="5695501"/>
                  <a:pt x="7746868" y="5746487"/>
                  <a:pt x="7556497" y="5722227"/>
                </a:cubicBezTo>
                <a:cubicBezTo>
                  <a:pt x="7366127" y="5697967"/>
                  <a:pt x="7202924" y="5748709"/>
                  <a:pt x="6998222" y="5722227"/>
                </a:cubicBezTo>
                <a:cubicBezTo>
                  <a:pt x="6793521" y="5695745"/>
                  <a:pt x="6669169" y="5749243"/>
                  <a:pt x="6439947" y="5722227"/>
                </a:cubicBezTo>
                <a:cubicBezTo>
                  <a:pt x="6210725" y="5695211"/>
                  <a:pt x="6188382" y="5721246"/>
                  <a:pt x="6078711" y="5722227"/>
                </a:cubicBezTo>
                <a:cubicBezTo>
                  <a:pt x="5969040" y="5723208"/>
                  <a:pt x="5527862" y="5683728"/>
                  <a:pt x="5224879" y="5722227"/>
                </a:cubicBezTo>
                <a:cubicBezTo>
                  <a:pt x="4921896" y="5760726"/>
                  <a:pt x="4729422" y="5692801"/>
                  <a:pt x="4371047" y="5722227"/>
                </a:cubicBezTo>
                <a:cubicBezTo>
                  <a:pt x="4012672" y="5751653"/>
                  <a:pt x="4105017" y="5723347"/>
                  <a:pt x="4009810" y="5722227"/>
                </a:cubicBezTo>
                <a:cubicBezTo>
                  <a:pt x="3914603" y="5721107"/>
                  <a:pt x="3645009" y="5723324"/>
                  <a:pt x="3550054" y="5722227"/>
                </a:cubicBezTo>
                <a:cubicBezTo>
                  <a:pt x="3455099" y="5721130"/>
                  <a:pt x="3124597" y="5727159"/>
                  <a:pt x="2893261" y="5722227"/>
                </a:cubicBezTo>
                <a:cubicBezTo>
                  <a:pt x="2661925" y="5717295"/>
                  <a:pt x="2343077" y="5701539"/>
                  <a:pt x="2137948" y="5722227"/>
                </a:cubicBezTo>
                <a:cubicBezTo>
                  <a:pt x="1932819" y="5742915"/>
                  <a:pt x="1693233" y="5733214"/>
                  <a:pt x="1579673" y="5722227"/>
                </a:cubicBezTo>
                <a:cubicBezTo>
                  <a:pt x="1466114" y="5711240"/>
                  <a:pt x="1044435" y="5724184"/>
                  <a:pt x="594482" y="5722227"/>
                </a:cubicBezTo>
                <a:cubicBezTo>
                  <a:pt x="328734" y="5686479"/>
                  <a:pt x="-66657" y="5424823"/>
                  <a:pt x="0" y="5127745"/>
                </a:cubicBezTo>
                <a:cubicBezTo>
                  <a:pt x="-35087" y="4972394"/>
                  <a:pt x="-19370" y="4652638"/>
                  <a:pt x="0" y="4389471"/>
                </a:cubicBezTo>
                <a:cubicBezTo>
                  <a:pt x="19370" y="4126304"/>
                  <a:pt x="-21113" y="3933106"/>
                  <a:pt x="0" y="3787194"/>
                </a:cubicBezTo>
                <a:cubicBezTo>
                  <a:pt x="21113" y="3641282"/>
                  <a:pt x="19216" y="3402544"/>
                  <a:pt x="0" y="3139585"/>
                </a:cubicBezTo>
                <a:cubicBezTo>
                  <a:pt x="-19216" y="2876626"/>
                  <a:pt x="-14413" y="2787638"/>
                  <a:pt x="0" y="2582642"/>
                </a:cubicBezTo>
                <a:cubicBezTo>
                  <a:pt x="14413" y="2377646"/>
                  <a:pt x="33464" y="2134599"/>
                  <a:pt x="0" y="1844367"/>
                </a:cubicBezTo>
                <a:cubicBezTo>
                  <a:pt x="-33464" y="1554136"/>
                  <a:pt x="25477" y="1493251"/>
                  <a:pt x="0" y="1332756"/>
                </a:cubicBezTo>
                <a:cubicBezTo>
                  <a:pt x="-25477" y="1172261"/>
                  <a:pt x="17540" y="876667"/>
                  <a:pt x="0" y="594482"/>
                </a:cubicBezTo>
                <a:close/>
              </a:path>
              <a:path w="11040872" h="5722227" stroke="0" extrusionOk="0">
                <a:moveTo>
                  <a:pt x="0" y="594482"/>
                </a:moveTo>
                <a:cubicBezTo>
                  <a:pt x="-37935" y="242760"/>
                  <a:pt x="194077" y="27054"/>
                  <a:pt x="594482" y="0"/>
                </a:cubicBezTo>
                <a:cubicBezTo>
                  <a:pt x="773932" y="-24550"/>
                  <a:pt x="1057890" y="25913"/>
                  <a:pt x="1448314" y="0"/>
                </a:cubicBezTo>
                <a:cubicBezTo>
                  <a:pt x="1838738" y="-25913"/>
                  <a:pt x="1797328" y="9502"/>
                  <a:pt x="2006589" y="0"/>
                </a:cubicBezTo>
                <a:cubicBezTo>
                  <a:pt x="2215851" y="-9502"/>
                  <a:pt x="2305839" y="-2636"/>
                  <a:pt x="2466345" y="0"/>
                </a:cubicBezTo>
                <a:cubicBezTo>
                  <a:pt x="2626851" y="2636"/>
                  <a:pt x="3037147" y="20740"/>
                  <a:pt x="3221657" y="0"/>
                </a:cubicBezTo>
                <a:cubicBezTo>
                  <a:pt x="3406167" y="-20740"/>
                  <a:pt x="3611889" y="-6653"/>
                  <a:pt x="3779932" y="0"/>
                </a:cubicBezTo>
                <a:cubicBezTo>
                  <a:pt x="3947975" y="6653"/>
                  <a:pt x="4422439" y="33567"/>
                  <a:pt x="4633764" y="0"/>
                </a:cubicBezTo>
                <a:cubicBezTo>
                  <a:pt x="4845089" y="-33567"/>
                  <a:pt x="4901367" y="-8717"/>
                  <a:pt x="5093520" y="0"/>
                </a:cubicBezTo>
                <a:cubicBezTo>
                  <a:pt x="5285673" y="8717"/>
                  <a:pt x="5570621" y="653"/>
                  <a:pt x="5947352" y="0"/>
                </a:cubicBezTo>
                <a:cubicBezTo>
                  <a:pt x="6324083" y="-653"/>
                  <a:pt x="6209930" y="13850"/>
                  <a:pt x="6308589" y="0"/>
                </a:cubicBezTo>
                <a:cubicBezTo>
                  <a:pt x="6407248" y="-13850"/>
                  <a:pt x="6752695" y="30990"/>
                  <a:pt x="6965383" y="0"/>
                </a:cubicBezTo>
                <a:cubicBezTo>
                  <a:pt x="7178071" y="-30990"/>
                  <a:pt x="7443480" y="-17327"/>
                  <a:pt x="7622176" y="0"/>
                </a:cubicBezTo>
                <a:cubicBezTo>
                  <a:pt x="7800872" y="17327"/>
                  <a:pt x="7990906" y="27729"/>
                  <a:pt x="8180451" y="0"/>
                </a:cubicBezTo>
                <a:cubicBezTo>
                  <a:pt x="8369996" y="-27729"/>
                  <a:pt x="8845868" y="-13192"/>
                  <a:pt x="9034283" y="0"/>
                </a:cubicBezTo>
                <a:cubicBezTo>
                  <a:pt x="9222698" y="13192"/>
                  <a:pt x="9517603" y="-10499"/>
                  <a:pt x="9888115" y="0"/>
                </a:cubicBezTo>
                <a:cubicBezTo>
                  <a:pt x="10258627" y="10499"/>
                  <a:pt x="10316781" y="14930"/>
                  <a:pt x="10446390" y="0"/>
                </a:cubicBezTo>
                <a:cubicBezTo>
                  <a:pt x="10718440" y="-53019"/>
                  <a:pt x="11013962" y="225931"/>
                  <a:pt x="11040872" y="594482"/>
                </a:cubicBezTo>
                <a:cubicBezTo>
                  <a:pt x="11043451" y="904574"/>
                  <a:pt x="11020776" y="1089158"/>
                  <a:pt x="11040872" y="1287424"/>
                </a:cubicBezTo>
                <a:cubicBezTo>
                  <a:pt x="11060968" y="1485690"/>
                  <a:pt x="11051926" y="1673788"/>
                  <a:pt x="11040872" y="1799035"/>
                </a:cubicBezTo>
                <a:cubicBezTo>
                  <a:pt x="11029818" y="1924282"/>
                  <a:pt x="11054623" y="2135970"/>
                  <a:pt x="11040872" y="2355978"/>
                </a:cubicBezTo>
                <a:cubicBezTo>
                  <a:pt x="11027121" y="2575986"/>
                  <a:pt x="11013030" y="2749477"/>
                  <a:pt x="11040872" y="3094253"/>
                </a:cubicBezTo>
                <a:cubicBezTo>
                  <a:pt x="11068714" y="3439030"/>
                  <a:pt x="11029506" y="3525085"/>
                  <a:pt x="11040872" y="3741862"/>
                </a:cubicBezTo>
                <a:cubicBezTo>
                  <a:pt x="11052238" y="3958639"/>
                  <a:pt x="11021397" y="4116679"/>
                  <a:pt x="11040872" y="4298805"/>
                </a:cubicBezTo>
                <a:cubicBezTo>
                  <a:pt x="11060347" y="4480931"/>
                  <a:pt x="11022539" y="4900124"/>
                  <a:pt x="11040872" y="5127745"/>
                </a:cubicBezTo>
                <a:cubicBezTo>
                  <a:pt x="10974688" y="5452322"/>
                  <a:pt x="10793932" y="5738773"/>
                  <a:pt x="10446390" y="5722227"/>
                </a:cubicBezTo>
                <a:cubicBezTo>
                  <a:pt x="10272062" y="5749271"/>
                  <a:pt x="10063650" y="5719054"/>
                  <a:pt x="9789596" y="5722227"/>
                </a:cubicBezTo>
                <a:cubicBezTo>
                  <a:pt x="9515542" y="5725400"/>
                  <a:pt x="9521222" y="5705365"/>
                  <a:pt x="9329840" y="5722227"/>
                </a:cubicBezTo>
                <a:cubicBezTo>
                  <a:pt x="9138458" y="5739089"/>
                  <a:pt x="8905417" y="5705714"/>
                  <a:pt x="8574527" y="5722227"/>
                </a:cubicBezTo>
                <a:cubicBezTo>
                  <a:pt x="8243637" y="5738740"/>
                  <a:pt x="8277624" y="5741955"/>
                  <a:pt x="8114772" y="5722227"/>
                </a:cubicBezTo>
                <a:cubicBezTo>
                  <a:pt x="7951921" y="5702499"/>
                  <a:pt x="7640420" y="5738357"/>
                  <a:pt x="7359459" y="5722227"/>
                </a:cubicBezTo>
                <a:cubicBezTo>
                  <a:pt x="7078498" y="5706097"/>
                  <a:pt x="7122500" y="5736206"/>
                  <a:pt x="6998222" y="5722227"/>
                </a:cubicBezTo>
                <a:cubicBezTo>
                  <a:pt x="6873944" y="5708248"/>
                  <a:pt x="6584762" y="5737766"/>
                  <a:pt x="6242909" y="5722227"/>
                </a:cubicBezTo>
                <a:cubicBezTo>
                  <a:pt x="5901056" y="5706688"/>
                  <a:pt x="5911118" y="5710812"/>
                  <a:pt x="5783154" y="5722227"/>
                </a:cubicBezTo>
                <a:cubicBezTo>
                  <a:pt x="5655191" y="5733642"/>
                  <a:pt x="5585023" y="5732166"/>
                  <a:pt x="5421917" y="5722227"/>
                </a:cubicBezTo>
                <a:cubicBezTo>
                  <a:pt x="5258811" y="5712288"/>
                  <a:pt x="5178725" y="5705468"/>
                  <a:pt x="4962161" y="5722227"/>
                </a:cubicBezTo>
                <a:cubicBezTo>
                  <a:pt x="4745597" y="5738986"/>
                  <a:pt x="4430318" y="5744224"/>
                  <a:pt x="4206848" y="5722227"/>
                </a:cubicBezTo>
                <a:cubicBezTo>
                  <a:pt x="3983378" y="5700230"/>
                  <a:pt x="3911697" y="5735058"/>
                  <a:pt x="3747093" y="5722227"/>
                </a:cubicBezTo>
                <a:cubicBezTo>
                  <a:pt x="3582489" y="5709396"/>
                  <a:pt x="3545682" y="5704593"/>
                  <a:pt x="3385856" y="5722227"/>
                </a:cubicBezTo>
                <a:cubicBezTo>
                  <a:pt x="3226030" y="5739861"/>
                  <a:pt x="3029507" y="5730116"/>
                  <a:pt x="2926100" y="5722227"/>
                </a:cubicBezTo>
                <a:cubicBezTo>
                  <a:pt x="2822693" y="5714338"/>
                  <a:pt x="2554822" y="5699610"/>
                  <a:pt x="2367825" y="5722227"/>
                </a:cubicBezTo>
                <a:cubicBezTo>
                  <a:pt x="2180829" y="5744844"/>
                  <a:pt x="2002855" y="5738254"/>
                  <a:pt x="1711032" y="5722227"/>
                </a:cubicBezTo>
                <a:cubicBezTo>
                  <a:pt x="1419209" y="5706200"/>
                  <a:pt x="1407274" y="5738383"/>
                  <a:pt x="1251276" y="5722227"/>
                </a:cubicBezTo>
                <a:cubicBezTo>
                  <a:pt x="1095278" y="5706071"/>
                  <a:pt x="872658" y="5717760"/>
                  <a:pt x="594482" y="5722227"/>
                </a:cubicBezTo>
                <a:cubicBezTo>
                  <a:pt x="253293" y="5699246"/>
                  <a:pt x="-22323" y="5466443"/>
                  <a:pt x="0" y="5127745"/>
                </a:cubicBezTo>
                <a:cubicBezTo>
                  <a:pt x="-23138" y="4892853"/>
                  <a:pt x="-21399" y="4758867"/>
                  <a:pt x="0" y="4616134"/>
                </a:cubicBezTo>
                <a:cubicBezTo>
                  <a:pt x="21399" y="4473401"/>
                  <a:pt x="-2392" y="4140718"/>
                  <a:pt x="0" y="4013858"/>
                </a:cubicBezTo>
                <a:cubicBezTo>
                  <a:pt x="2392" y="3886998"/>
                  <a:pt x="-9073" y="3524231"/>
                  <a:pt x="0" y="3320916"/>
                </a:cubicBezTo>
                <a:cubicBezTo>
                  <a:pt x="9073" y="3117601"/>
                  <a:pt x="-20614" y="2922972"/>
                  <a:pt x="0" y="2763972"/>
                </a:cubicBezTo>
                <a:cubicBezTo>
                  <a:pt x="20614" y="2604972"/>
                  <a:pt x="5751" y="2418545"/>
                  <a:pt x="0" y="2116363"/>
                </a:cubicBezTo>
                <a:cubicBezTo>
                  <a:pt x="-5751" y="1814181"/>
                  <a:pt x="-23336" y="1771268"/>
                  <a:pt x="0" y="1604752"/>
                </a:cubicBezTo>
                <a:cubicBezTo>
                  <a:pt x="23336" y="1438236"/>
                  <a:pt x="-35446" y="1063211"/>
                  <a:pt x="0" y="594482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038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5371CF-074B-EDA2-1178-3D49F4A77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708056"/>
            <a:ext cx="9889067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solidFill>
                  <a:schemeClr val="bg1"/>
                </a:solidFill>
                <a:latin typeface="Times New Roman"/>
                <a:cs typeface="Times New Roman"/>
              </a:rPr>
              <a:t>3 </a:t>
            </a:r>
            <a:r>
              <a:rPr lang="en-US" sz="4000" b="1" err="1">
                <a:solidFill>
                  <a:schemeClr val="bg1"/>
                </a:solidFill>
                <a:latin typeface="Times New Roman"/>
                <a:cs typeface="Times New Roman"/>
              </a:rPr>
              <a:t>uždavinys</a:t>
            </a:r>
            <a:r>
              <a:rPr lang="en-US" sz="4000" b="1">
                <a:solidFill>
                  <a:schemeClr val="bg1"/>
                </a:solidFill>
                <a:latin typeface="Times New Roman"/>
                <a:cs typeface="Times New Roman"/>
              </a:rPr>
              <a:t>. 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Matematinės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svyruoklės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svyravimo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periodas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yra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3 s.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Raskite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siūlo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4000" err="1">
                <a:solidFill>
                  <a:schemeClr val="bg1"/>
                </a:solidFill>
                <a:latin typeface="Times New Roman"/>
                <a:cs typeface="Times New Roman"/>
              </a:rPr>
              <a:t>ilgį</a:t>
            </a:r>
            <a:r>
              <a:rPr lang="en-US" sz="4000">
                <a:solidFill>
                  <a:schemeClr val="bg1"/>
                </a:solidFill>
                <a:latin typeface="Times New Roman"/>
                <a:cs typeface="Times New Roman"/>
              </a:rPr>
              <a:t>.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D7E5B0F-5185-440A-8222-321C1D118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092" y="2325880"/>
            <a:ext cx="9957816" cy="18288"/>
          </a:xfrm>
          <a:custGeom>
            <a:avLst/>
            <a:gdLst>
              <a:gd name="connsiteX0" fmla="*/ 0 w 9957816"/>
              <a:gd name="connsiteY0" fmla="*/ 0 h 18288"/>
              <a:gd name="connsiteX1" fmla="*/ 863011 w 9957816"/>
              <a:gd name="connsiteY1" fmla="*/ 0 h 18288"/>
              <a:gd name="connsiteX2" fmla="*/ 1327709 w 9957816"/>
              <a:gd name="connsiteY2" fmla="*/ 0 h 18288"/>
              <a:gd name="connsiteX3" fmla="*/ 2091141 w 9957816"/>
              <a:gd name="connsiteY3" fmla="*/ 0 h 18288"/>
              <a:gd name="connsiteX4" fmla="*/ 2555839 w 9957816"/>
              <a:gd name="connsiteY4" fmla="*/ 0 h 18288"/>
              <a:gd name="connsiteX5" fmla="*/ 3219694 w 9957816"/>
              <a:gd name="connsiteY5" fmla="*/ 0 h 18288"/>
              <a:gd name="connsiteX6" fmla="*/ 3983126 w 9957816"/>
              <a:gd name="connsiteY6" fmla="*/ 0 h 18288"/>
              <a:gd name="connsiteX7" fmla="*/ 4348246 w 9957816"/>
              <a:gd name="connsiteY7" fmla="*/ 0 h 18288"/>
              <a:gd name="connsiteX8" fmla="*/ 4713366 w 9957816"/>
              <a:gd name="connsiteY8" fmla="*/ 0 h 18288"/>
              <a:gd name="connsiteX9" fmla="*/ 5576377 w 9957816"/>
              <a:gd name="connsiteY9" fmla="*/ 0 h 18288"/>
              <a:gd name="connsiteX10" fmla="*/ 6240231 w 9957816"/>
              <a:gd name="connsiteY10" fmla="*/ 0 h 18288"/>
              <a:gd name="connsiteX11" fmla="*/ 6605351 w 9957816"/>
              <a:gd name="connsiteY11" fmla="*/ 0 h 18288"/>
              <a:gd name="connsiteX12" fmla="*/ 7269206 w 9957816"/>
              <a:gd name="connsiteY12" fmla="*/ 0 h 18288"/>
              <a:gd name="connsiteX13" fmla="*/ 8132216 w 9957816"/>
              <a:gd name="connsiteY13" fmla="*/ 0 h 18288"/>
              <a:gd name="connsiteX14" fmla="*/ 8696493 w 9957816"/>
              <a:gd name="connsiteY14" fmla="*/ 0 h 18288"/>
              <a:gd name="connsiteX15" fmla="*/ 9260769 w 9957816"/>
              <a:gd name="connsiteY15" fmla="*/ 0 h 18288"/>
              <a:gd name="connsiteX16" fmla="*/ 9957816 w 9957816"/>
              <a:gd name="connsiteY16" fmla="*/ 0 h 18288"/>
              <a:gd name="connsiteX17" fmla="*/ 9957816 w 9957816"/>
              <a:gd name="connsiteY17" fmla="*/ 18288 h 18288"/>
              <a:gd name="connsiteX18" fmla="*/ 9293962 w 9957816"/>
              <a:gd name="connsiteY18" fmla="*/ 18288 h 18288"/>
              <a:gd name="connsiteX19" fmla="*/ 8530529 w 9957816"/>
              <a:gd name="connsiteY19" fmla="*/ 18288 h 18288"/>
              <a:gd name="connsiteX20" fmla="*/ 7767096 w 9957816"/>
              <a:gd name="connsiteY20" fmla="*/ 18288 h 18288"/>
              <a:gd name="connsiteX21" fmla="*/ 7302398 w 9957816"/>
              <a:gd name="connsiteY21" fmla="*/ 18288 h 18288"/>
              <a:gd name="connsiteX22" fmla="*/ 6439388 w 9957816"/>
              <a:gd name="connsiteY22" fmla="*/ 18288 h 18288"/>
              <a:gd name="connsiteX23" fmla="*/ 5775533 w 9957816"/>
              <a:gd name="connsiteY23" fmla="*/ 18288 h 18288"/>
              <a:gd name="connsiteX24" fmla="*/ 5410413 w 9957816"/>
              <a:gd name="connsiteY24" fmla="*/ 18288 h 18288"/>
              <a:gd name="connsiteX25" fmla="*/ 4746559 w 9957816"/>
              <a:gd name="connsiteY25" fmla="*/ 18288 h 18288"/>
              <a:gd name="connsiteX26" fmla="*/ 4182283 w 9957816"/>
              <a:gd name="connsiteY26" fmla="*/ 18288 h 18288"/>
              <a:gd name="connsiteX27" fmla="*/ 3618006 w 9957816"/>
              <a:gd name="connsiteY27" fmla="*/ 18288 h 18288"/>
              <a:gd name="connsiteX28" fmla="*/ 3053730 w 9957816"/>
              <a:gd name="connsiteY28" fmla="*/ 18288 h 18288"/>
              <a:gd name="connsiteX29" fmla="*/ 2489454 w 9957816"/>
              <a:gd name="connsiteY29" fmla="*/ 18288 h 18288"/>
              <a:gd name="connsiteX30" fmla="*/ 1726021 w 9957816"/>
              <a:gd name="connsiteY30" fmla="*/ 18288 h 18288"/>
              <a:gd name="connsiteX31" fmla="*/ 1062167 w 9957816"/>
              <a:gd name="connsiteY31" fmla="*/ 18288 h 18288"/>
              <a:gd name="connsiteX32" fmla="*/ 697047 w 9957816"/>
              <a:gd name="connsiteY32" fmla="*/ 18288 h 18288"/>
              <a:gd name="connsiteX33" fmla="*/ 0 w 9957816"/>
              <a:gd name="connsiteY33" fmla="*/ 18288 h 18288"/>
              <a:gd name="connsiteX34" fmla="*/ 0 w 9957816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957816" h="18288" fill="none" extrusionOk="0">
                <a:moveTo>
                  <a:pt x="0" y="0"/>
                </a:moveTo>
                <a:cubicBezTo>
                  <a:pt x="258912" y="4528"/>
                  <a:pt x="602792" y="35413"/>
                  <a:pt x="863011" y="0"/>
                </a:cubicBezTo>
                <a:cubicBezTo>
                  <a:pt x="1123230" y="-35413"/>
                  <a:pt x="1110743" y="8950"/>
                  <a:pt x="1327709" y="0"/>
                </a:cubicBezTo>
                <a:cubicBezTo>
                  <a:pt x="1544675" y="-8950"/>
                  <a:pt x="1720121" y="-30004"/>
                  <a:pt x="2091141" y="0"/>
                </a:cubicBezTo>
                <a:cubicBezTo>
                  <a:pt x="2462161" y="30004"/>
                  <a:pt x="2325710" y="-22120"/>
                  <a:pt x="2555839" y="0"/>
                </a:cubicBezTo>
                <a:cubicBezTo>
                  <a:pt x="2785968" y="22120"/>
                  <a:pt x="2943172" y="14890"/>
                  <a:pt x="3219694" y="0"/>
                </a:cubicBezTo>
                <a:cubicBezTo>
                  <a:pt x="3496216" y="-14890"/>
                  <a:pt x="3789247" y="-1477"/>
                  <a:pt x="3983126" y="0"/>
                </a:cubicBezTo>
                <a:cubicBezTo>
                  <a:pt x="4177005" y="1477"/>
                  <a:pt x="4180112" y="16397"/>
                  <a:pt x="4348246" y="0"/>
                </a:cubicBezTo>
                <a:cubicBezTo>
                  <a:pt x="4516380" y="-16397"/>
                  <a:pt x="4601818" y="4117"/>
                  <a:pt x="4713366" y="0"/>
                </a:cubicBezTo>
                <a:cubicBezTo>
                  <a:pt x="4824914" y="-4117"/>
                  <a:pt x="5400642" y="663"/>
                  <a:pt x="5576377" y="0"/>
                </a:cubicBezTo>
                <a:cubicBezTo>
                  <a:pt x="5752112" y="-663"/>
                  <a:pt x="6036350" y="11452"/>
                  <a:pt x="6240231" y="0"/>
                </a:cubicBezTo>
                <a:cubicBezTo>
                  <a:pt x="6444112" y="-11452"/>
                  <a:pt x="6508667" y="-15154"/>
                  <a:pt x="6605351" y="0"/>
                </a:cubicBezTo>
                <a:cubicBezTo>
                  <a:pt x="6702035" y="15154"/>
                  <a:pt x="7096186" y="19291"/>
                  <a:pt x="7269206" y="0"/>
                </a:cubicBezTo>
                <a:cubicBezTo>
                  <a:pt x="7442227" y="-19291"/>
                  <a:pt x="7802902" y="39720"/>
                  <a:pt x="8132216" y="0"/>
                </a:cubicBezTo>
                <a:cubicBezTo>
                  <a:pt x="8461530" y="-39720"/>
                  <a:pt x="8551221" y="24341"/>
                  <a:pt x="8696493" y="0"/>
                </a:cubicBezTo>
                <a:cubicBezTo>
                  <a:pt x="8841765" y="-24341"/>
                  <a:pt x="9091257" y="15574"/>
                  <a:pt x="9260769" y="0"/>
                </a:cubicBezTo>
                <a:cubicBezTo>
                  <a:pt x="9430281" y="-15574"/>
                  <a:pt x="9809458" y="-15806"/>
                  <a:pt x="9957816" y="0"/>
                </a:cubicBezTo>
                <a:cubicBezTo>
                  <a:pt x="9958154" y="7640"/>
                  <a:pt x="9957366" y="11289"/>
                  <a:pt x="9957816" y="18288"/>
                </a:cubicBezTo>
                <a:cubicBezTo>
                  <a:pt x="9789958" y="23645"/>
                  <a:pt x="9437684" y="-10787"/>
                  <a:pt x="9293962" y="18288"/>
                </a:cubicBezTo>
                <a:cubicBezTo>
                  <a:pt x="9150240" y="47363"/>
                  <a:pt x="8858466" y="6899"/>
                  <a:pt x="8530529" y="18288"/>
                </a:cubicBezTo>
                <a:cubicBezTo>
                  <a:pt x="8202592" y="29677"/>
                  <a:pt x="8042036" y="-12845"/>
                  <a:pt x="7767096" y="18288"/>
                </a:cubicBezTo>
                <a:cubicBezTo>
                  <a:pt x="7492156" y="49421"/>
                  <a:pt x="7464764" y="38557"/>
                  <a:pt x="7302398" y="18288"/>
                </a:cubicBezTo>
                <a:cubicBezTo>
                  <a:pt x="7140032" y="-1981"/>
                  <a:pt x="6674139" y="-20177"/>
                  <a:pt x="6439388" y="18288"/>
                </a:cubicBezTo>
                <a:cubicBezTo>
                  <a:pt x="6204637" y="56753"/>
                  <a:pt x="6044763" y="2398"/>
                  <a:pt x="5775533" y="18288"/>
                </a:cubicBezTo>
                <a:cubicBezTo>
                  <a:pt x="5506303" y="34178"/>
                  <a:pt x="5528640" y="8636"/>
                  <a:pt x="5410413" y="18288"/>
                </a:cubicBezTo>
                <a:cubicBezTo>
                  <a:pt x="5292186" y="27940"/>
                  <a:pt x="4880771" y="-3659"/>
                  <a:pt x="4746559" y="18288"/>
                </a:cubicBezTo>
                <a:cubicBezTo>
                  <a:pt x="4612347" y="40235"/>
                  <a:pt x="4346390" y="46329"/>
                  <a:pt x="4182283" y="18288"/>
                </a:cubicBezTo>
                <a:cubicBezTo>
                  <a:pt x="4018176" y="-9753"/>
                  <a:pt x="3743247" y="40654"/>
                  <a:pt x="3618006" y="18288"/>
                </a:cubicBezTo>
                <a:cubicBezTo>
                  <a:pt x="3492765" y="-4078"/>
                  <a:pt x="3201495" y="15624"/>
                  <a:pt x="3053730" y="18288"/>
                </a:cubicBezTo>
                <a:cubicBezTo>
                  <a:pt x="2905965" y="20952"/>
                  <a:pt x="2770855" y="10382"/>
                  <a:pt x="2489454" y="18288"/>
                </a:cubicBezTo>
                <a:cubicBezTo>
                  <a:pt x="2208053" y="26194"/>
                  <a:pt x="1999579" y="12705"/>
                  <a:pt x="1726021" y="18288"/>
                </a:cubicBezTo>
                <a:cubicBezTo>
                  <a:pt x="1452463" y="23871"/>
                  <a:pt x="1261725" y="2423"/>
                  <a:pt x="1062167" y="18288"/>
                </a:cubicBezTo>
                <a:cubicBezTo>
                  <a:pt x="862609" y="34153"/>
                  <a:pt x="828837" y="34680"/>
                  <a:pt x="697047" y="18288"/>
                </a:cubicBezTo>
                <a:cubicBezTo>
                  <a:pt x="565257" y="1896"/>
                  <a:pt x="290333" y="-12656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9957816" h="18288" stroke="0" extrusionOk="0">
                <a:moveTo>
                  <a:pt x="0" y="0"/>
                </a:moveTo>
                <a:cubicBezTo>
                  <a:pt x="239894" y="-13568"/>
                  <a:pt x="444306" y="20490"/>
                  <a:pt x="564276" y="0"/>
                </a:cubicBezTo>
                <a:cubicBezTo>
                  <a:pt x="684246" y="-20490"/>
                  <a:pt x="829702" y="-16311"/>
                  <a:pt x="929396" y="0"/>
                </a:cubicBezTo>
                <a:cubicBezTo>
                  <a:pt x="1029090" y="16311"/>
                  <a:pt x="1434080" y="4599"/>
                  <a:pt x="1792407" y="0"/>
                </a:cubicBezTo>
                <a:cubicBezTo>
                  <a:pt x="2150734" y="-4599"/>
                  <a:pt x="2230922" y="-3217"/>
                  <a:pt x="2356683" y="0"/>
                </a:cubicBezTo>
                <a:cubicBezTo>
                  <a:pt x="2482444" y="3217"/>
                  <a:pt x="2727176" y="10118"/>
                  <a:pt x="2920959" y="0"/>
                </a:cubicBezTo>
                <a:cubicBezTo>
                  <a:pt x="3114742" y="-10118"/>
                  <a:pt x="3583268" y="6126"/>
                  <a:pt x="3783970" y="0"/>
                </a:cubicBezTo>
                <a:cubicBezTo>
                  <a:pt x="3984672" y="-6126"/>
                  <a:pt x="4119530" y="12121"/>
                  <a:pt x="4248668" y="0"/>
                </a:cubicBezTo>
                <a:cubicBezTo>
                  <a:pt x="4377806" y="-12121"/>
                  <a:pt x="4830370" y="39306"/>
                  <a:pt x="5111679" y="0"/>
                </a:cubicBezTo>
                <a:cubicBezTo>
                  <a:pt x="5392988" y="-39306"/>
                  <a:pt x="5595981" y="-37432"/>
                  <a:pt x="5974690" y="0"/>
                </a:cubicBezTo>
                <a:cubicBezTo>
                  <a:pt x="6353399" y="37432"/>
                  <a:pt x="6382398" y="-32218"/>
                  <a:pt x="6638544" y="0"/>
                </a:cubicBezTo>
                <a:cubicBezTo>
                  <a:pt x="6894690" y="32218"/>
                  <a:pt x="7107197" y="-8479"/>
                  <a:pt x="7501555" y="0"/>
                </a:cubicBezTo>
                <a:cubicBezTo>
                  <a:pt x="7895913" y="8479"/>
                  <a:pt x="7913370" y="-2556"/>
                  <a:pt x="8065831" y="0"/>
                </a:cubicBezTo>
                <a:cubicBezTo>
                  <a:pt x="8218292" y="2556"/>
                  <a:pt x="8391465" y="4509"/>
                  <a:pt x="8630107" y="0"/>
                </a:cubicBezTo>
                <a:cubicBezTo>
                  <a:pt x="8868749" y="-4509"/>
                  <a:pt x="9078381" y="-9348"/>
                  <a:pt x="9393540" y="0"/>
                </a:cubicBezTo>
                <a:cubicBezTo>
                  <a:pt x="9708699" y="9348"/>
                  <a:pt x="9789190" y="-16759"/>
                  <a:pt x="9957816" y="0"/>
                </a:cubicBezTo>
                <a:cubicBezTo>
                  <a:pt x="9957941" y="4395"/>
                  <a:pt x="9957741" y="9776"/>
                  <a:pt x="9957816" y="18288"/>
                </a:cubicBezTo>
                <a:cubicBezTo>
                  <a:pt x="9649812" y="40651"/>
                  <a:pt x="9486007" y="41594"/>
                  <a:pt x="9194383" y="18288"/>
                </a:cubicBezTo>
                <a:cubicBezTo>
                  <a:pt x="8902759" y="-5018"/>
                  <a:pt x="8744094" y="43814"/>
                  <a:pt x="8530529" y="18288"/>
                </a:cubicBezTo>
                <a:cubicBezTo>
                  <a:pt x="8316964" y="-7238"/>
                  <a:pt x="8282371" y="24093"/>
                  <a:pt x="8165409" y="18288"/>
                </a:cubicBezTo>
                <a:cubicBezTo>
                  <a:pt x="8048447" y="12483"/>
                  <a:pt x="7851788" y="12040"/>
                  <a:pt x="7700711" y="18288"/>
                </a:cubicBezTo>
                <a:cubicBezTo>
                  <a:pt x="7549634" y="24536"/>
                  <a:pt x="7127225" y="27915"/>
                  <a:pt x="6837700" y="18288"/>
                </a:cubicBezTo>
                <a:cubicBezTo>
                  <a:pt x="6548175" y="8661"/>
                  <a:pt x="6330711" y="50037"/>
                  <a:pt x="6173846" y="18288"/>
                </a:cubicBezTo>
                <a:cubicBezTo>
                  <a:pt x="6016981" y="-13461"/>
                  <a:pt x="5930031" y="15985"/>
                  <a:pt x="5709148" y="18288"/>
                </a:cubicBezTo>
                <a:cubicBezTo>
                  <a:pt x="5488265" y="20591"/>
                  <a:pt x="5372997" y="43097"/>
                  <a:pt x="5045293" y="18288"/>
                </a:cubicBezTo>
                <a:cubicBezTo>
                  <a:pt x="4717590" y="-6521"/>
                  <a:pt x="4829875" y="6803"/>
                  <a:pt x="4680174" y="18288"/>
                </a:cubicBezTo>
                <a:cubicBezTo>
                  <a:pt x="4530473" y="29773"/>
                  <a:pt x="4441300" y="27030"/>
                  <a:pt x="4315054" y="18288"/>
                </a:cubicBezTo>
                <a:cubicBezTo>
                  <a:pt x="4188808" y="9546"/>
                  <a:pt x="3846162" y="4446"/>
                  <a:pt x="3651199" y="18288"/>
                </a:cubicBezTo>
                <a:cubicBezTo>
                  <a:pt x="3456236" y="32130"/>
                  <a:pt x="3412656" y="-1324"/>
                  <a:pt x="3186501" y="18288"/>
                </a:cubicBezTo>
                <a:cubicBezTo>
                  <a:pt x="2960346" y="37900"/>
                  <a:pt x="2783091" y="19872"/>
                  <a:pt x="2423069" y="18288"/>
                </a:cubicBezTo>
                <a:cubicBezTo>
                  <a:pt x="2063047" y="16704"/>
                  <a:pt x="2066062" y="18692"/>
                  <a:pt x="1958370" y="18288"/>
                </a:cubicBezTo>
                <a:cubicBezTo>
                  <a:pt x="1850678" y="17884"/>
                  <a:pt x="1403255" y="47471"/>
                  <a:pt x="1194938" y="18288"/>
                </a:cubicBezTo>
                <a:cubicBezTo>
                  <a:pt x="986621" y="-10895"/>
                  <a:pt x="986435" y="4670"/>
                  <a:pt x="829818" y="18288"/>
                </a:cubicBezTo>
                <a:cubicBezTo>
                  <a:pt x="673201" y="31906"/>
                  <a:pt x="178831" y="-2639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38A03A-0DF0-0189-758C-4BEBA7A26B09}"/>
              </a:ext>
            </a:extLst>
          </p:cNvPr>
          <p:cNvSpPr txBox="1"/>
          <p:nvPr/>
        </p:nvSpPr>
        <p:spPr>
          <a:xfrm>
            <a:off x="1341967" y="2730998"/>
            <a:ext cx="2504391" cy="328506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 b="1">
                <a:solidFill>
                  <a:srgbClr val="000000"/>
                </a:solidFill>
                <a:latin typeface="Times New Roman"/>
                <a:cs typeface="Times New Roman"/>
              </a:rPr>
              <a:t>Duota: 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>
                <a:latin typeface="Times New Roman"/>
                <a:cs typeface="Times New Roman"/>
              </a:rPr>
              <a:t>T = 3 s;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>
                <a:solidFill>
                  <a:srgbClr val="000000"/>
                </a:solidFill>
                <a:latin typeface="Times New Roman"/>
                <a:cs typeface="Times New Roman"/>
              </a:rPr>
              <a:t>g = 9,8m/s</a:t>
            </a:r>
            <a:r>
              <a:rPr lang="lt-LT" sz="2400" baseline="3000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lang="lt-LT" sz="24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lt-LT" sz="2400" b="1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 b="1">
                <a:solidFill>
                  <a:srgbClr val="000000"/>
                </a:solidFill>
                <a:latin typeface="Times New Roman"/>
                <a:cs typeface="Times New Roman"/>
              </a:rPr>
              <a:t>Rasti: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lt-LT" sz="2400">
                <a:solidFill>
                  <a:srgbClr val="000000"/>
                </a:solidFill>
                <a:latin typeface="Times New Roman"/>
                <a:cs typeface="Times New Roman"/>
              </a:rPr>
              <a:t>l - ?</a:t>
            </a:r>
            <a:endParaRPr lang="en-US" sz="24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lt-LT" sz="36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lt-LT" sz="360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0" i="0">
              <a:solidFill>
                <a:schemeClr val="bg1"/>
              </a:solidFill>
            </a:endParaRPr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3A5CF573-7A6F-7033-6003-63FC5A21F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9168" y="2450033"/>
            <a:ext cx="3294703" cy="3727437"/>
          </a:xfrm>
          <a:prstGeom prst="rect">
            <a:avLst/>
          </a:prstGeom>
          <a:ln w="57150">
            <a:solidFill>
              <a:srgbClr val="E4650E"/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11149643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5DE05D-C1D2-B58A-0622-40693E6D0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05CBC3C-2E5A-4839-8B9B-2E5A6ADF0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27FF362-FC97-4BF5-949B-D4ADFA26E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88549">
            <a:off x="-1059473" y="-1108988"/>
            <a:ext cx="7179830" cy="5226565"/>
          </a:xfrm>
          <a:custGeom>
            <a:avLst/>
            <a:gdLst>
              <a:gd name="connsiteX0" fmla="*/ 5217841 w 7179830"/>
              <a:gd name="connsiteY0" fmla="*/ 464824 h 5226565"/>
              <a:gd name="connsiteX1" fmla="*/ 5222490 w 7179830"/>
              <a:gd name="connsiteY1" fmla="*/ 464289 h 5226565"/>
              <a:gd name="connsiteX2" fmla="*/ 5216768 w 7179830"/>
              <a:gd name="connsiteY2" fmla="*/ 463394 h 5226565"/>
              <a:gd name="connsiteX3" fmla="*/ 5217841 w 7179830"/>
              <a:gd name="connsiteY3" fmla="*/ 464824 h 5226565"/>
              <a:gd name="connsiteX4" fmla="*/ 4945201 w 7179830"/>
              <a:gd name="connsiteY4" fmla="*/ 5226565 h 5226565"/>
              <a:gd name="connsiteX5" fmla="*/ 140449 w 7179830"/>
              <a:gd name="connsiteY5" fmla="*/ 2240811 h 5226565"/>
              <a:gd name="connsiteX6" fmla="*/ 232913 w 7179830"/>
              <a:gd name="connsiteY6" fmla="*/ 2052782 h 5226565"/>
              <a:gd name="connsiteX7" fmla="*/ 375714 w 7179830"/>
              <a:gd name="connsiteY7" fmla="*/ 1803205 h 5226565"/>
              <a:gd name="connsiteX8" fmla="*/ 1512756 w 7179830"/>
              <a:gd name="connsiteY8" fmla="*/ 638448 h 5226565"/>
              <a:gd name="connsiteX9" fmla="*/ 2902095 w 7179830"/>
              <a:gd name="connsiteY9" fmla="*/ 120440 h 5226565"/>
              <a:gd name="connsiteX10" fmla="*/ 2848453 w 7179830"/>
              <a:gd name="connsiteY10" fmla="*/ 125626 h 5226565"/>
              <a:gd name="connsiteX11" fmla="*/ 1837830 w 7179830"/>
              <a:gd name="connsiteY11" fmla="*/ 426203 h 5226565"/>
              <a:gd name="connsiteX12" fmla="*/ 214608 w 7179830"/>
              <a:gd name="connsiteY12" fmla="*/ 1882239 h 5226565"/>
              <a:gd name="connsiteX13" fmla="*/ 91317 w 7179830"/>
              <a:gd name="connsiteY13" fmla="*/ 2123701 h 5226565"/>
              <a:gd name="connsiteX14" fmla="*/ 64092 w 7179830"/>
              <a:gd name="connsiteY14" fmla="*/ 2193361 h 5226565"/>
              <a:gd name="connsiteX15" fmla="*/ 0 w 7179830"/>
              <a:gd name="connsiteY15" fmla="*/ 2153533 h 5226565"/>
              <a:gd name="connsiteX16" fmla="*/ 42834 w 7179830"/>
              <a:gd name="connsiteY16" fmla="*/ 2047277 h 5226565"/>
              <a:gd name="connsiteX17" fmla="*/ 923582 w 7179830"/>
              <a:gd name="connsiteY17" fmla="*/ 915600 h 5226565"/>
              <a:gd name="connsiteX18" fmla="*/ 2686989 w 7179830"/>
              <a:gd name="connsiteY18" fmla="*/ 73950 h 5226565"/>
              <a:gd name="connsiteX19" fmla="*/ 3059983 w 7179830"/>
              <a:gd name="connsiteY19" fmla="*/ 20308 h 5226565"/>
              <a:gd name="connsiteX20" fmla="*/ 3454435 w 7179830"/>
              <a:gd name="connsiteY20" fmla="*/ 1176 h 5226565"/>
              <a:gd name="connsiteX21" fmla="*/ 3923806 w 7179830"/>
              <a:gd name="connsiteY21" fmla="*/ 49990 h 5226565"/>
              <a:gd name="connsiteX22" fmla="*/ 5350874 w 7179830"/>
              <a:gd name="connsiteY22" fmla="*/ 426917 h 5226565"/>
              <a:gd name="connsiteX23" fmla="*/ 6607360 w 7179830"/>
              <a:gd name="connsiteY23" fmla="*/ 1075097 h 5226565"/>
              <a:gd name="connsiteX24" fmla="*/ 7110534 w 7179830"/>
              <a:gd name="connsiteY24" fmla="*/ 1541421 h 5226565"/>
              <a:gd name="connsiteX25" fmla="*/ 7179830 w 7179830"/>
              <a:gd name="connsiteY25" fmla="*/ 1630542 h 5226565"/>
              <a:gd name="connsiteX26" fmla="*/ 7136295 w 7179830"/>
              <a:gd name="connsiteY26" fmla="*/ 1700600 h 5226565"/>
              <a:gd name="connsiteX27" fmla="*/ 7131140 w 7179830"/>
              <a:gd name="connsiteY27" fmla="*/ 1693045 h 5226565"/>
              <a:gd name="connsiteX28" fmla="*/ 6577499 w 7179830"/>
              <a:gd name="connsiteY28" fmla="*/ 1148230 h 5226565"/>
              <a:gd name="connsiteX29" fmla="*/ 5494816 w 7179830"/>
              <a:gd name="connsiteY29" fmla="*/ 563527 h 5226565"/>
              <a:gd name="connsiteX30" fmla="*/ 5366967 w 7179830"/>
              <a:gd name="connsiteY30" fmla="*/ 514176 h 5226565"/>
              <a:gd name="connsiteX31" fmla="*/ 5244661 w 7179830"/>
              <a:gd name="connsiteY31" fmla="*/ 470725 h 5226565"/>
              <a:gd name="connsiteX32" fmla="*/ 5904822 w 7179830"/>
              <a:gd name="connsiteY32" fmla="*/ 815468 h 5226565"/>
              <a:gd name="connsiteX33" fmla="*/ 7015222 w 7179830"/>
              <a:gd name="connsiteY33" fmla="*/ 1815185 h 5226565"/>
              <a:gd name="connsiteX34" fmla="*/ 7040454 w 7179830"/>
              <a:gd name="connsiteY34" fmla="*/ 1854830 h 5226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179830" h="5226565">
                <a:moveTo>
                  <a:pt x="5217841" y="464824"/>
                </a:moveTo>
                <a:lnTo>
                  <a:pt x="5222490" y="464289"/>
                </a:lnTo>
                <a:lnTo>
                  <a:pt x="5216768" y="463394"/>
                </a:lnTo>
                <a:cubicBezTo>
                  <a:pt x="5216768" y="463394"/>
                  <a:pt x="5216768" y="464646"/>
                  <a:pt x="5217841" y="464824"/>
                </a:cubicBezTo>
                <a:close/>
                <a:moveTo>
                  <a:pt x="4945201" y="5226565"/>
                </a:moveTo>
                <a:lnTo>
                  <a:pt x="140449" y="2240811"/>
                </a:lnTo>
                <a:lnTo>
                  <a:pt x="232913" y="2052782"/>
                </a:lnTo>
                <a:cubicBezTo>
                  <a:pt x="277693" y="1968290"/>
                  <a:pt x="325201" y="1885054"/>
                  <a:pt x="375714" y="1803205"/>
                </a:cubicBezTo>
                <a:cubicBezTo>
                  <a:pt x="667528" y="1329721"/>
                  <a:pt x="1039629" y="935091"/>
                  <a:pt x="1512756" y="638448"/>
                </a:cubicBezTo>
                <a:cubicBezTo>
                  <a:pt x="1939392" y="370950"/>
                  <a:pt x="2405724" y="210560"/>
                  <a:pt x="2902095" y="120440"/>
                </a:cubicBezTo>
                <a:cubicBezTo>
                  <a:pt x="2884054" y="118134"/>
                  <a:pt x="2865727" y="119904"/>
                  <a:pt x="2848453" y="125626"/>
                </a:cubicBezTo>
                <a:cubicBezTo>
                  <a:pt x="2498704" y="175943"/>
                  <a:pt x="2158217" y="277201"/>
                  <a:pt x="1837830" y="426203"/>
                </a:cubicBezTo>
                <a:cubicBezTo>
                  <a:pt x="1147094" y="744660"/>
                  <a:pt x="593502" y="1217071"/>
                  <a:pt x="214608" y="1882239"/>
                </a:cubicBezTo>
                <a:cubicBezTo>
                  <a:pt x="169441" y="1960776"/>
                  <a:pt x="128308" y="2041369"/>
                  <a:pt x="91317" y="2123701"/>
                </a:cubicBezTo>
                <a:lnTo>
                  <a:pt x="64092" y="2193361"/>
                </a:lnTo>
                <a:lnTo>
                  <a:pt x="0" y="2153533"/>
                </a:lnTo>
                <a:lnTo>
                  <a:pt x="42834" y="2047277"/>
                </a:lnTo>
                <a:cubicBezTo>
                  <a:pt x="241792" y="1615775"/>
                  <a:pt x="541268" y="1241591"/>
                  <a:pt x="923582" y="915600"/>
                </a:cubicBezTo>
                <a:cubicBezTo>
                  <a:pt x="1435331" y="478415"/>
                  <a:pt x="2028081" y="205375"/>
                  <a:pt x="2686989" y="73950"/>
                </a:cubicBezTo>
                <a:cubicBezTo>
                  <a:pt x="2810367" y="49274"/>
                  <a:pt x="2934818" y="32466"/>
                  <a:pt x="3059983" y="20308"/>
                </a:cubicBezTo>
                <a:cubicBezTo>
                  <a:pt x="3185149" y="8148"/>
                  <a:pt x="3308706" y="2963"/>
                  <a:pt x="3454435" y="1176"/>
                </a:cubicBezTo>
                <a:cubicBezTo>
                  <a:pt x="3599805" y="-5977"/>
                  <a:pt x="3761985" y="20665"/>
                  <a:pt x="3923806" y="49990"/>
                </a:cubicBezTo>
                <a:cubicBezTo>
                  <a:pt x="4409449" y="137964"/>
                  <a:pt x="4886867" y="257228"/>
                  <a:pt x="5350874" y="426917"/>
                </a:cubicBezTo>
                <a:cubicBezTo>
                  <a:pt x="5797001" y="589991"/>
                  <a:pt x="6223101" y="792223"/>
                  <a:pt x="6607360" y="1075097"/>
                </a:cubicBezTo>
                <a:cubicBezTo>
                  <a:pt x="6794438" y="1212779"/>
                  <a:pt x="6965102" y="1365689"/>
                  <a:pt x="7110534" y="1541421"/>
                </a:cubicBezTo>
                <a:lnTo>
                  <a:pt x="7179830" y="1630542"/>
                </a:lnTo>
                <a:lnTo>
                  <a:pt x="7136295" y="1700600"/>
                </a:lnTo>
                <a:lnTo>
                  <a:pt x="7131140" y="1693045"/>
                </a:lnTo>
                <a:cubicBezTo>
                  <a:pt x="6977874" y="1483026"/>
                  <a:pt x="6788448" y="1305671"/>
                  <a:pt x="6577499" y="1148230"/>
                </a:cubicBezTo>
                <a:cubicBezTo>
                  <a:pt x="6245452" y="900401"/>
                  <a:pt x="5878538" y="716408"/>
                  <a:pt x="5494816" y="563527"/>
                </a:cubicBezTo>
                <a:cubicBezTo>
                  <a:pt x="5452491" y="546487"/>
                  <a:pt x="5409881" y="530036"/>
                  <a:pt x="5366967" y="514176"/>
                </a:cubicBezTo>
                <a:cubicBezTo>
                  <a:pt x="5326377" y="499156"/>
                  <a:pt x="5285430" y="485210"/>
                  <a:pt x="5244661" y="470725"/>
                </a:cubicBezTo>
                <a:cubicBezTo>
                  <a:pt x="5471517" y="572127"/>
                  <a:pt x="5691970" y="687263"/>
                  <a:pt x="5904822" y="815468"/>
                </a:cubicBezTo>
                <a:cubicBezTo>
                  <a:pt x="6336645" y="1080104"/>
                  <a:pt x="6718758" y="1400351"/>
                  <a:pt x="7015222" y="1815185"/>
                </a:cubicBezTo>
                <a:lnTo>
                  <a:pt x="7040454" y="1854830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847D58-1B04-E708-31F5-6599133D5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6" y="-3563"/>
            <a:ext cx="4522905" cy="241448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b="1">
                <a:solidFill>
                  <a:schemeClr val="bg1"/>
                </a:solidFill>
                <a:latin typeface="Times New Roman"/>
                <a:cs typeface="Times New Roman"/>
              </a:rPr>
              <a:t>4 </a:t>
            </a:r>
            <a:r>
              <a:rPr lang="en-US" sz="3200" b="1" err="1">
                <a:solidFill>
                  <a:schemeClr val="bg1"/>
                </a:solidFill>
                <a:latin typeface="Times New Roman"/>
                <a:cs typeface="Times New Roman"/>
              </a:rPr>
              <a:t>uždavinys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.Vienos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matematinės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svyruoklės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siūlo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ilgis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yra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1 m, o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kitos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– 4 m. Kiek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kartų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skiriasi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jų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svyravimo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lang="en-US" sz="3200" err="1">
                <a:solidFill>
                  <a:schemeClr val="bg1"/>
                </a:solidFill>
                <a:latin typeface="Times New Roman"/>
                <a:cs typeface="Times New Roman"/>
              </a:rPr>
              <a:t>periodai</a:t>
            </a:r>
            <a:r>
              <a:rPr lang="en-US" sz="3200">
                <a:solidFill>
                  <a:schemeClr val="bg1"/>
                </a:solidFill>
                <a:latin typeface="Times New Roman"/>
                <a:cs typeface="Times New Roman"/>
              </a:rPr>
              <a:t>?</a:t>
            </a:r>
            <a:endParaRPr lang="en-US"/>
          </a:p>
        </p:txBody>
      </p:sp>
      <p:pic>
        <p:nvPicPr>
          <p:cNvPr id="4" name="Picture 3" descr="A math equations on a white background&#10;&#10;AI-generated content may be incorrect.">
            <a:extLst>
              <a:ext uri="{FF2B5EF4-FFF2-40B4-BE49-F238E27FC236}">
                <a16:creationId xmlns:a16="http://schemas.microsoft.com/office/drawing/2014/main" id="{1C2FB102-FD95-738D-7DCF-129B157B0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252" y="3106270"/>
            <a:ext cx="7214906" cy="37494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40A9C02-7FE6-9736-7788-2BABBF2A2DC2}"/>
              </a:ext>
            </a:extLst>
          </p:cNvPr>
          <p:cNvSpPr txBox="1"/>
          <p:nvPr/>
        </p:nvSpPr>
        <p:spPr>
          <a:xfrm>
            <a:off x="6095999" y="534932"/>
            <a:ext cx="3641107" cy="256041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r>
              <a:rPr lang="lt-LT" sz="2400" b="1">
                <a:latin typeface="Times New Roman"/>
                <a:cs typeface="Times New Roman"/>
              </a:rPr>
              <a:t>Duota: </a:t>
            </a:r>
            <a:r>
              <a:rPr lang="en-US" sz="2400">
                <a:latin typeface="Times New Roman"/>
                <a:cs typeface="Times New Roman"/>
              </a:rPr>
              <a:t> </a:t>
            </a:r>
            <a:endParaRPr lang="en-US"/>
          </a:p>
          <a:p>
            <a:r>
              <a:rPr lang="lt-LT" sz="2400">
                <a:latin typeface="Times New Roman"/>
                <a:cs typeface="Times New Roman"/>
              </a:rPr>
              <a:t>l</a:t>
            </a:r>
            <a:r>
              <a:rPr lang="lt-LT" sz="1600" baseline="-25000">
                <a:latin typeface="Times New Roman"/>
                <a:cs typeface="Times New Roman"/>
              </a:rPr>
              <a:t>1</a:t>
            </a:r>
            <a:r>
              <a:rPr lang="lt-LT" sz="2400">
                <a:latin typeface="Times New Roman"/>
                <a:cs typeface="Times New Roman"/>
              </a:rPr>
              <a:t> = 1 m;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r>
              <a:rPr lang="lt-LT" sz="2400">
                <a:latin typeface="Times New Roman"/>
                <a:cs typeface="Times New Roman"/>
              </a:rPr>
              <a:t>l</a:t>
            </a:r>
            <a:r>
              <a:rPr lang="lt-LT" sz="1600" baseline="-25000">
                <a:latin typeface="Times New Roman"/>
                <a:cs typeface="Times New Roman"/>
              </a:rPr>
              <a:t>2</a:t>
            </a:r>
            <a:r>
              <a:rPr lang="lt-LT" sz="2400">
                <a:latin typeface="Times New Roman"/>
                <a:cs typeface="Times New Roman"/>
              </a:rPr>
              <a:t> = 4 m.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>
              <a:latin typeface="Times New Roman"/>
              <a:cs typeface="Times New Roman"/>
            </a:endParaRPr>
          </a:p>
          <a:p>
            <a:r>
              <a:rPr lang="lt-LT" sz="2400" b="1">
                <a:latin typeface="Times New Roman"/>
                <a:cs typeface="Times New Roman"/>
              </a:rPr>
              <a:t>Rasti: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r>
              <a:rPr lang="lt-LT" sz="2400">
                <a:latin typeface="Times New Roman"/>
                <a:cs typeface="Times New Roman"/>
              </a:rPr>
              <a:t>T</a:t>
            </a:r>
            <a:r>
              <a:rPr lang="lt-LT" sz="1600" baseline="-25000">
                <a:latin typeface="Times New Roman"/>
                <a:cs typeface="Times New Roman"/>
              </a:rPr>
              <a:t>2</a:t>
            </a:r>
            <a:r>
              <a:rPr lang="lt-LT" sz="2400">
                <a:latin typeface="Times New Roman"/>
                <a:cs typeface="Times New Roman"/>
              </a:rPr>
              <a:t> : T</a:t>
            </a:r>
            <a:r>
              <a:rPr lang="lt-LT" sz="1600" baseline="-25000">
                <a:latin typeface="Times New Roman"/>
                <a:cs typeface="Times New Roman"/>
              </a:rPr>
              <a:t>1</a:t>
            </a:r>
            <a:r>
              <a:rPr lang="lt-LT" sz="2400">
                <a:latin typeface="Times New Roman"/>
                <a:cs typeface="Times New Roman"/>
              </a:rPr>
              <a:t> - ?</a:t>
            </a:r>
            <a:r>
              <a:rPr lang="en-US" sz="2400">
                <a:latin typeface="Times New Roman"/>
                <a:cs typeface="Times New Roman"/>
              </a:rPr>
              <a:t>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2D0294-F612-464C-A260-03A03C7870FC}"/>
              </a:ext>
            </a:extLst>
          </p:cNvPr>
          <p:cNvSpPr txBox="1"/>
          <p:nvPr/>
        </p:nvSpPr>
        <p:spPr>
          <a:xfrm>
            <a:off x="6096000" y="2879912"/>
            <a:ext cx="2274795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lt-LT" sz="24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Sprendimas:</a:t>
            </a:r>
            <a:endParaRPr lang="lt-LT" sz="2400" b="0" i="0">
              <a:solidFill>
                <a:srgbClr val="000000"/>
              </a:solidFill>
              <a:latin typeface="Times New Roman"/>
              <a:ea typeface="Segoe UI"/>
              <a:cs typeface="Segoe UI"/>
            </a:endParaRPr>
          </a:p>
          <a:p>
            <a:pPr algn="l" rtl="0"/>
            <a:r>
              <a:rPr lang="lt-LT" sz="36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lt-LT" sz="36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50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927FD4-0F16-7D19-F8C4-59FA26F1B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A381740-063A-41A4-836D-85D14980E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9B6CD22E-2269-419F-9E81-016EA035D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BA59FE-5566-1D3E-20B9-160AEC7EB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4" y="-519499"/>
            <a:ext cx="6570020" cy="3426445"/>
          </a:xfr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b="1">
                <a:latin typeface="Times New Roman"/>
                <a:ea typeface="+mj-lt"/>
                <a:cs typeface="Times New Roman"/>
              </a:rPr>
              <a:t>5 </a:t>
            </a:r>
            <a:r>
              <a:rPr lang="en-US" sz="2800" b="1" err="1">
                <a:latin typeface="Times New Roman"/>
                <a:ea typeface="+mj-lt"/>
                <a:cs typeface="Times New Roman"/>
              </a:rPr>
              <a:t>uždavinys</a:t>
            </a:r>
            <a:r>
              <a:rPr lang="en-US" sz="2800" b="1">
                <a:latin typeface="Times New Roman"/>
                <a:ea typeface="+mj-lt"/>
                <a:cs typeface="Times New Roman"/>
              </a:rPr>
              <a:t>.</a:t>
            </a:r>
            <a:r>
              <a:rPr lang="en-US" sz="2800">
                <a:latin typeface="Times New Roman"/>
                <a:ea typeface="+mj-lt"/>
                <a:cs typeface="Times New Roman"/>
              </a:rPr>
              <a:t> 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Prie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vienodo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ilgio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siūlų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pakabinti</a:t>
            </a:r>
            <a:r>
              <a:rPr lang="en-US" sz="2800">
                <a:latin typeface="Times New Roman"/>
                <a:ea typeface="+mj-lt"/>
                <a:cs typeface="Times New Roman"/>
              </a:rPr>
              <a:t> 200 g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ir</a:t>
            </a:r>
            <a:r>
              <a:rPr lang="en-US" sz="2800">
                <a:latin typeface="Times New Roman"/>
                <a:ea typeface="+mj-lt"/>
                <a:cs typeface="Times New Roman"/>
              </a:rPr>
              <a:t> 800 g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kūnai</a:t>
            </a:r>
            <a:r>
              <a:rPr lang="en-US" sz="2800">
                <a:latin typeface="Times New Roman"/>
                <a:ea typeface="+mj-lt"/>
                <a:cs typeface="Times New Roman"/>
              </a:rPr>
              <a:t>. </a:t>
            </a:r>
            <a:br>
              <a:rPr lang="en-US" sz="2800">
                <a:latin typeface="Times New Roman"/>
                <a:ea typeface="+mj-lt"/>
                <a:cs typeface="Times New Roman"/>
              </a:rPr>
            </a:br>
            <a:r>
              <a:rPr lang="en-US" sz="2800">
                <a:latin typeface="Times New Roman"/>
                <a:ea typeface="+mj-lt"/>
                <a:cs typeface="Times New Roman"/>
              </a:rPr>
              <a:t>Kurios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svyruoklės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svyravimo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periodas</a:t>
            </a:r>
            <a:r>
              <a:rPr lang="en-US" sz="2800">
                <a:latin typeface="Times New Roman"/>
                <a:ea typeface="+mj-lt"/>
                <a:cs typeface="Times New Roman"/>
              </a:rPr>
              <a:t> </a:t>
            </a:r>
            <a:r>
              <a:rPr lang="en-US" sz="2800" err="1">
                <a:latin typeface="Times New Roman"/>
                <a:ea typeface="+mj-lt"/>
                <a:cs typeface="Times New Roman"/>
              </a:rPr>
              <a:t>didesnis</a:t>
            </a:r>
            <a:r>
              <a:rPr lang="en-US" sz="2800">
                <a:latin typeface="Times New Roman"/>
                <a:ea typeface="+mj-lt"/>
                <a:cs typeface="Times New Roman"/>
              </a:rPr>
              <a:t>?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A607D34-E2A9-4595-9DB2-5472E077C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7082" y="0"/>
            <a:ext cx="4884918" cy="6858000"/>
          </a:xfrm>
          <a:custGeom>
            <a:avLst/>
            <a:gdLst>
              <a:gd name="connsiteX0" fmla="*/ 1097203 w 4884918"/>
              <a:gd name="connsiteY0" fmla="*/ 0 h 6858000"/>
              <a:gd name="connsiteX1" fmla="*/ 1154155 w 4884918"/>
              <a:gd name="connsiteY1" fmla="*/ 0 h 6858000"/>
              <a:gd name="connsiteX2" fmla="*/ 972305 w 4884918"/>
              <a:gd name="connsiteY2" fmla="*/ 343212 h 6858000"/>
              <a:gd name="connsiteX3" fmla="*/ 780524 w 4884918"/>
              <a:gd name="connsiteY3" fmla="*/ 761067 h 6858000"/>
              <a:gd name="connsiteX4" fmla="*/ 737045 w 4884918"/>
              <a:gd name="connsiteY4" fmla="*/ 865164 h 6858000"/>
              <a:gd name="connsiteX5" fmla="*/ 762322 w 4884918"/>
              <a:gd name="connsiteY5" fmla="*/ 830676 h 6858000"/>
              <a:gd name="connsiteX6" fmla="*/ 1118805 w 4884918"/>
              <a:gd name="connsiteY6" fmla="*/ 160440 h 6858000"/>
              <a:gd name="connsiteX7" fmla="*/ 1221640 w 4884918"/>
              <a:gd name="connsiteY7" fmla="*/ 0 h 6858000"/>
              <a:gd name="connsiteX8" fmla="*/ 4884918 w 4884918"/>
              <a:gd name="connsiteY8" fmla="*/ 0 h 6858000"/>
              <a:gd name="connsiteX9" fmla="*/ 4884918 w 4884918"/>
              <a:gd name="connsiteY9" fmla="*/ 6857999 h 6858000"/>
              <a:gd name="connsiteX10" fmla="*/ 4884918 w 4884918"/>
              <a:gd name="connsiteY10" fmla="*/ 6858000 h 6858000"/>
              <a:gd name="connsiteX11" fmla="*/ 704817 w 4884918"/>
              <a:gd name="connsiteY11" fmla="*/ 6858000 h 6858000"/>
              <a:gd name="connsiteX12" fmla="*/ 618717 w 4884918"/>
              <a:gd name="connsiteY12" fmla="*/ 6672538 h 6858000"/>
              <a:gd name="connsiteX13" fmla="*/ 309324 w 4884918"/>
              <a:gd name="connsiteY13" fmla="*/ 5833618 h 6858000"/>
              <a:gd name="connsiteX14" fmla="*/ 209850 w 4884918"/>
              <a:gd name="connsiteY14" fmla="*/ 5484180 h 6858000"/>
              <a:gd name="connsiteX15" fmla="*/ 211619 w 4884918"/>
              <a:gd name="connsiteY15" fmla="*/ 5517653 h 6858000"/>
              <a:gd name="connsiteX16" fmla="*/ 361778 w 4884918"/>
              <a:gd name="connsiteY16" fmla="*/ 6145524 h 6858000"/>
              <a:gd name="connsiteX17" fmla="*/ 591356 w 4884918"/>
              <a:gd name="connsiteY17" fmla="*/ 6843306 h 6858000"/>
              <a:gd name="connsiteX18" fmla="*/ 597415 w 4884918"/>
              <a:gd name="connsiteY18" fmla="*/ 6858000 h 6858000"/>
              <a:gd name="connsiteX19" fmla="*/ 545224 w 4884918"/>
              <a:gd name="connsiteY19" fmla="*/ 6858000 h 6858000"/>
              <a:gd name="connsiteX20" fmla="*/ 533604 w 4884918"/>
              <a:gd name="connsiteY20" fmla="*/ 6830072 h 6858000"/>
              <a:gd name="connsiteX21" fmla="*/ 169657 w 4884918"/>
              <a:gd name="connsiteY21" fmla="*/ 5556577 h 6858000"/>
              <a:gd name="connsiteX22" fmla="*/ 12169 w 4884918"/>
              <a:gd name="connsiteY22" fmla="*/ 4362835 h 6858000"/>
              <a:gd name="connsiteX23" fmla="*/ 46168 w 4884918"/>
              <a:gd name="connsiteY23" fmla="*/ 3338487 h 6858000"/>
              <a:gd name="connsiteX24" fmla="*/ 490574 w 4884918"/>
              <a:gd name="connsiteY24" fmla="*/ 1381078 h 6858000"/>
              <a:gd name="connsiteX25" fmla="*/ 984701 w 4884918"/>
              <a:gd name="connsiteY25" fmla="*/ 20824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4918" h="6858000">
                <a:moveTo>
                  <a:pt x="1097203" y="0"/>
                </a:moveTo>
                <a:lnTo>
                  <a:pt x="1154155" y="0"/>
                </a:lnTo>
                <a:lnTo>
                  <a:pt x="972305" y="343212"/>
                </a:lnTo>
                <a:cubicBezTo>
                  <a:pt x="904739" y="480367"/>
                  <a:pt x="840941" y="619727"/>
                  <a:pt x="780524" y="761067"/>
                </a:cubicBezTo>
                <a:cubicBezTo>
                  <a:pt x="765737" y="795681"/>
                  <a:pt x="751579" y="830550"/>
                  <a:pt x="737045" y="865164"/>
                </a:cubicBezTo>
                <a:cubicBezTo>
                  <a:pt x="748306" y="856057"/>
                  <a:pt x="757014" y="844174"/>
                  <a:pt x="762322" y="830676"/>
                </a:cubicBezTo>
                <a:cubicBezTo>
                  <a:pt x="870201" y="600612"/>
                  <a:pt x="988539" y="376889"/>
                  <a:pt x="1118805" y="160440"/>
                </a:cubicBezTo>
                <a:lnTo>
                  <a:pt x="1221640" y="0"/>
                </a:lnTo>
                <a:lnTo>
                  <a:pt x="4884918" y="0"/>
                </a:lnTo>
                <a:lnTo>
                  <a:pt x="4884918" y="6857999"/>
                </a:lnTo>
                <a:lnTo>
                  <a:pt x="4884918" y="6858000"/>
                </a:lnTo>
                <a:lnTo>
                  <a:pt x="704817" y="6858000"/>
                </a:lnTo>
                <a:lnTo>
                  <a:pt x="618717" y="6672538"/>
                </a:lnTo>
                <a:cubicBezTo>
                  <a:pt x="501618" y="6400947"/>
                  <a:pt x="398622" y="6121213"/>
                  <a:pt x="309324" y="5833618"/>
                </a:cubicBezTo>
                <a:cubicBezTo>
                  <a:pt x="275071" y="5723183"/>
                  <a:pt x="246125" y="5611225"/>
                  <a:pt x="209850" y="5484180"/>
                </a:cubicBezTo>
                <a:cubicBezTo>
                  <a:pt x="209859" y="5495363"/>
                  <a:pt x="210448" y="5506534"/>
                  <a:pt x="211619" y="5517653"/>
                </a:cubicBezTo>
                <a:cubicBezTo>
                  <a:pt x="261166" y="5727113"/>
                  <a:pt x="303888" y="5938474"/>
                  <a:pt x="361778" y="6145524"/>
                </a:cubicBezTo>
                <a:cubicBezTo>
                  <a:pt x="428356" y="6383258"/>
                  <a:pt x="504422" y="6616111"/>
                  <a:pt x="591356" y="6843306"/>
                </a:cubicBezTo>
                <a:lnTo>
                  <a:pt x="597415" y="6858000"/>
                </a:lnTo>
                <a:lnTo>
                  <a:pt x="545224" y="6858000"/>
                </a:lnTo>
                <a:lnTo>
                  <a:pt x="533604" y="6830072"/>
                </a:lnTo>
                <a:cubicBezTo>
                  <a:pt x="376384" y="6416985"/>
                  <a:pt x="257344" y="5991917"/>
                  <a:pt x="169657" y="5556577"/>
                </a:cubicBezTo>
                <a:cubicBezTo>
                  <a:pt x="90154" y="5162256"/>
                  <a:pt x="43261" y="4763750"/>
                  <a:pt x="12169" y="4362835"/>
                </a:cubicBezTo>
                <a:cubicBezTo>
                  <a:pt x="-14122" y="4019865"/>
                  <a:pt x="4458" y="3679429"/>
                  <a:pt x="46168" y="3338487"/>
                </a:cubicBezTo>
                <a:cubicBezTo>
                  <a:pt x="125796" y="2672248"/>
                  <a:pt x="274744" y="2016203"/>
                  <a:pt x="490574" y="1381078"/>
                </a:cubicBezTo>
                <a:cubicBezTo>
                  <a:pt x="629230" y="976550"/>
                  <a:pt x="791584" y="584320"/>
                  <a:pt x="984701" y="208241"/>
                </a:cubicBezTo>
                <a:close/>
              </a:path>
            </a:pathLst>
          </a:custGeom>
          <a:solidFill>
            <a:schemeClr val="accent1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63DAB858-5A0C-4AFF-AAC6-705EDF8DB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80" y="5439978"/>
            <a:ext cx="5897880" cy="27432"/>
          </a:xfrm>
          <a:custGeom>
            <a:avLst/>
            <a:gdLst>
              <a:gd name="connsiteX0" fmla="*/ 0 w 5897880"/>
              <a:gd name="connsiteY0" fmla="*/ 0 h 27432"/>
              <a:gd name="connsiteX1" fmla="*/ 537362 w 5897880"/>
              <a:gd name="connsiteY1" fmla="*/ 0 h 27432"/>
              <a:gd name="connsiteX2" fmla="*/ 1133704 w 5897880"/>
              <a:gd name="connsiteY2" fmla="*/ 0 h 27432"/>
              <a:gd name="connsiteX3" fmla="*/ 1671066 w 5897880"/>
              <a:gd name="connsiteY3" fmla="*/ 0 h 27432"/>
              <a:gd name="connsiteX4" fmla="*/ 2385365 w 5897880"/>
              <a:gd name="connsiteY4" fmla="*/ 0 h 27432"/>
              <a:gd name="connsiteX5" fmla="*/ 3040685 w 5897880"/>
              <a:gd name="connsiteY5" fmla="*/ 0 h 27432"/>
              <a:gd name="connsiteX6" fmla="*/ 3696005 w 5897880"/>
              <a:gd name="connsiteY6" fmla="*/ 0 h 27432"/>
              <a:gd name="connsiteX7" fmla="*/ 4469282 w 5897880"/>
              <a:gd name="connsiteY7" fmla="*/ 0 h 27432"/>
              <a:gd name="connsiteX8" fmla="*/ 5183581 w 5897880"/>
              <a:gd name="connsiteY8" fmla="*/ 0 h 27432"/>
              <a:gd name="connsiteX9" fmla="*/ 5897880 w 5897880"/>
              <a:gd name="connsiteY9" fmla="*/ 0 h 27432"/>
              <a:gd name="connsiteX10" fmla="*/ 5897880 w 5897880"/>
              <a:gd name="connsiteY10" fmla="*/ 27432 h 27432"/>
              <a:gd name="connsiteX11" fmla="*/ 5419496 w 5897880"/>
              <a:gd name="connsiteY11" fmla="*/ 27432 h 27432"/>
              <a:gd name="connsiteX12" fmla="*/ 4882134 w 5897880"/>
              <a:gd name="connsiteY12" fmla="*/ 27432 h 27432"/>
              <a:gd name="connsiteX13" fmla="*/ 4167835 w 5897880"/>
              <a:gd name="connsiteY13" fmla="*/ 27432 h 27432"/>
              <a:gd name="connsiteX14" fmla="*/ 3394558 w 5897880"/>
              <a:gd name="connsiteY14" fmla="*/ 27432 h 27432"/>
              <a:gd name="connsiteX15" fmla="*/ 2798216 w 5897880"/>
              <a:gd name="connsiteY15" fmla="*/ 27432 h 27432"/>
              <a:gd name="connsiteX16" fmla="*/ 2024939 w 5897880"/>
              <a:gd name="connsiteY16" fmla="*/ 27432 h 27432"/>
              <a:gd name="connsiteX17" fmla="*/ 1487576 w 5897880"/>
              <a:gd name="connsiteY17" fmla="*/ 27432 h 27432"/>
              <a:gd name="connsiteX18" fmla="*/ 1009193 w 5897880"/>
              <a:gd name="connsiteY18" fmla="*/ 27432 h 27432"/>
              <a:gd name="connsiteX19" fmla="*/ 0 w 5897880"/>
              <a:gd name="connsiteY19" fmla="*/ 27432 h 27432"/>
              <a:gd name="connsiteX20" fmla="*/ 0 w 5897880"/>
              <a:gd name="connsiteY20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97880" h="27432" fill="none" extrusionOk="0">
                <a:moveTo>
                  <a:pt x="0" y="0"/>
                </a:moveTo>
                <a:cubicBezTo>
                  <a:pt x="232564" y="21549"/>
                  <a:pt x="389747" y="7320"/>
                  <a:pt x="537362" y="0"/>
                </a:cubicBezTo>
                <a:cubicBezTo>
                  <a:pt x="684977" y="-7320"/>
                  <a:pt x="894159" y="-7726"/>
                  <a:pt x="1133704" y="0"/>
                </a:cubicBezTo>
                <a:cubicBezTo>
                  <a:pt x="1373249" y="7726"/>
                  <a:pt x="1440352" y="-304"/>
                  <a:pt x="1671066" y="0"/>
                </a:cubicBezTo>
                <a:cubicBezTo>
                  <a:pt x="1901780" y="304"/>
                  <a:pt x="2091497" y="765"/>
                  <a:pt x="2385365" y="0"/>
                </a:cubicBezTo>
                <a:cubicBezTo>
                  <a:pt x="2679233" y="-765"/>
                  <a:pt x="2762926" y="2802"/>
                  <a:pt x="3040685" y="0"/>
                </a:cubicBezTo>
                <a:cubicBezTo>
                  <a:pt x="3318444" y="-2802"/>
                  <a:pt x="3409726" y="9093"/>
                  <a:pt x="3696005" y="0"/>
                </a:cubicBezTo>
                <a:cubicBezTo>
                  <a:pt x="3982284" y="-9093"/>
                  <a:pt x="4087272" y="27119"/>
                  <a:pt x="4469282" y="0"/>
                </a:cubicBezTo>
                <a:cubicBezTo>
                  <a:pt x="4851292" y="-27119"/>
                  <a:pt x="4924835" y="26473"/>
                  <a:pt x="5183581" y="0"/>
                </a:cubicBezTo>
                <a:cubicBezTo>
                  <a:pt x="5442327" y="-26473"/>
                  <a:pt x="5598463" y="7328"/>
                  <a:pt x="5897880" y="0"/>
                </a:cubicBezTo>
                <a:cubicBezTo>
                  <a:pt x="5898716" y="13055"/>
                  <a:pt x="5897707" y="18641"/>
                  <a:pt x="5897880" y="27432"/>
                </a:cubicBezTo>
                <a:cubicBezTo>
                  <a:pt x="5682742" y="40412"/>
                  <a:pt x="5520014" y="23844"/>
                  <a:pt x="5419496" y="27432"/>
                </a:cubicBezTo>
                <a:cubicBezTo>
                  <a:pt x="5318978" y="31020"/>
                  <a:pt x="5012864" y="6698"/>
                  <a:pt x="4882134" y="27432"/>
                </a:cubicBezTo>
                <a:cubicBezTo>
                  <a:pt x="4751404" y="48166"/>
                  <a:pt x="4313676" y="5207"/>
                  <a:pt x="4167835" y="27432"/>
                </a:cubicBezTo>
                <a:cubicBezTo>
                  <a:pt x="4021994" y="49657"/>
                  <a:pt x="3715729" y="59193"/>
                  <a:pt x="3394558" y="27432"/>
                </a:cubicBezTo>
                <a:cubicBezTo>
                  <a:pt x="3073387" y="-4329"/>
                  <a:pt x="3093227" y="38972"/>
                  <a:pt x="2798216" y="27432"/>
                </a:cubicBezTo>
                <a:cubicBezTo>
                  <a:pt x="2503205" y="15892"/>
                  <a:pt x="2297615" y="31603"/>
                  <a:pt x="2024939" y="27432"/>
                </a:cubicBezTo>
                <a:cubicBezTo>
                  <a:pt x="1752263" y="23261"/>
                  <a:pt x="1629814" y="3659"/>
                  <a:pt x="1487576" y="27432"/>
                </a:cubicBezTo>
                <a:cubicBezTo>
                  <a:pt x="1345338" y="51205"/>
                  <a:pt x="1238885" y="24954"/>
                  <a:pt x="1009193" y="27432"/>
                </a:cubicBezTo>
                <a:cubicBezTo>
                  <a:pt x="779501" y="29910"/>
                  <a:pt x="441829" y="-15535"/>
                  <a:pt x="0" y="27432"/>
                </a:cubicBezTo>
                <a:cubicBezTo>
                  <a:pt x="988" y="17221"/>
                  <a:pt x="-970" y="7538"/>
                  <a:pt x="0" y="0"/>
                </a:cubicBezTo>
                <a:close/>
              </a:path>
              <a:path w="5897880" h="27432" stroke="0" extrusionOk="0">
                <a:moveTo>
                  <a:pt x="0" y="0"/>
                </a:moveTo>
                <a:cubicBezTo>
                  <a:pt x="196299" y="-26676"/>
                  <a:pt x="463834" y="6738"/>
                  <a:pt x="596341" y="0"/>
                </a:cubicBezTo>
                <a:cubicBezTo>
                  <a:pt x="728848" y="-6738"/>
                  <a:pt x="857267" y="1845"/>
                  <a:pt x="1074725" y="0"/>
                </a:cubicBezTo>
                <a:cubicBezTo>
                  <a:pt x="1292183" y="-1845"/>
                  <a:pt x="1545672" y="3744"/>
                  <a:pt x="1848002" y="0"/>
                </a:cubicBezTo>
                <a:cubicBezTo>
                  <a:pt x="2150332" y="-3744"/>
                  <a:pt x="2306688" y="-14526"/>
                  <a:pt x="2444344" y="0"/>
                </a:cubicBezTo>
                <a:cubicBezTo>
                  <a:pt x="2582000" y="14526"/>
                  <a:pt x="2761095" y="-11862"/>
                  <a:pt x="3040685" y="0"/>
                </a:cubicBezTo>
                <a:cubicBezTo>
                  <a:pt x="3320275" y="11862"/>
                  <a:pt x="3622320" y="-32867"/>
                  <a:pt x="3813962" y="0"/>
                </a:cubicBezTo>
                <a:cubicBezTo>
                  <a:pt x="4005604" y="32867"/>
                  <a:pt x="4117810" y="-10778"/>
                  <a:pt x="4351325" y="0"/>
                </a:cubicBezTo>
                <a:cubicBezTo>
                  <a:pt x="4584840" y="10778"/>
                  <a:pt x="4963783" y="-32384"/>
                  <a:pt x="5124602" y="0"/>
                </a:cubicBezTo>
                <a:cubicBezTo>
                  <a:pt x="5285421" y="32384"/>
                  <a:pt x="5705238" y="-29538"/>
                  <a:pt x="5897880" y="0"/>
                </a:cubicBezTo>
                <a:cubicBezTo>
                  <a:pt x="5898677" y="11634"/>
                  <a:pt x="5899083" y="16994"/>
                  <a:pt x="5897880" y="27432"/>
                </a:cubicBezTo>
                <a:cubicBezTo>
                  <a:pt x="5630425" y="7719"/>
                  <a:pt x="5532865" y="21388"/>
                  <a:pt x="5242560" y="27432"/>
                </a:cubicBezTo>
                <a:cubicBezTo>
                  <a:pt x="4952255" y="33476"/>
                  <a:pt x="4783060" y="14892"/>
                  <a:pt x="4646219" y="27432"/>
                </a:cubicBezTo>
                <a:cubicBezTo>
                  <a:pt x="4509378" y="39972"/>
                  <a:pt x="4163771" y="-4851"/>
                  <a:pt x="3872941" y="27432"/>
                </a:cubicBezTo>
                <a:cubicBezTo>
                  <a:pt x="3582111" y="59715"/>
                  <a:pt x="3362704" y="7742"/>
                  <a:pt x="3099664" y="27432"/>
                </a:cubicBezTo>
                <a:cubicBezTo>
                  <a:pt x="2836624" y="47122"/>
                  <a:pt x="2747441" y="28801"/>
                  <a:pt x="2562301" y="27432"/>
                </a:cubicBezTo>
                <a:cubicBezTo>
                  <a:pt x="2377161" y="26063"/>
                  <a:pt x="2104946" y="30879"/>
                  <a:pt x="1906981" y="27432"/>
                </a:cubicBezTo>
                <a:cubicBezTo>
                  <a:pt x="1709016" y="23985"/>
                  <a:pt x="1304654" y="6821"/>
                  <a:pt x="1133704" y="27432"/>
                </a:cubicBezTo>
                <a:cubicBezTo>
                  <a:pt x="962754" y="48043"/>
                  <a:pt x="457048" y="12129"/>
                  <a:pt x="0" y="27432"/>
                </a:cubicBezTo>
                <a:cubicBezTo>
                  <a:pt x="894" y="14250"/>
                  <a:pt x="667" y="1105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41275" cap="rnd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6">
            <a:extLst>
              <a:ext uri="{FF2B5EF4-FFF2-40B4-BE49-F238E27FC236}">
                <a16:creationId xmlns:a16="http://schemas.microsoft.com/office/drawing/2014/main" id="{53BEA983-EAAB-42FB-84E9-E77708168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016" y="5440680"/>
            <a:ext cx="3200400" cy="27432"/>
          </a:xfrm>
          <a:custGeom>
            <a:avLst/>
            <a:gdLst>
              <a:gd name="connsiteX0" fmla="*/ 0 w 3200400"/>
              <a:gd name="connsiteY0" fmla="*/ 0 h 27432"/>
              <a:gd name="connsiteX1" fmla="*/ 608076 w 3200400"/>
              <a:gd name="connsiteY1" fmla="*/ 0 h 27432"/>
              <a:gd name="connsiteX2" fmla="*/ 1248156 w 3200400"/>
              <a:gd name="connsiteY2" fmla="*/ 0 h 27432"/>
              <a:gd name="connsiteX3" fmla="*/ 1920240 w 3200400"/>
              <a:gd name="connsiteY3" fmla="*/ 0 h 27432"/>
              <a:gd name="connsiteX4" fmla="*/ 2592324 w 3200400"/>
              <a:gd name="connsiteY4" fmla="*/ 0 h 27432"/>
              <a:gd name="connsiteX5" fmla="*/ 3200400 w 3200400"/>
              <a:gd name="connsiteY5" fmla="*/ 0 h 27432"/>
              <a:gd name="connsiteX6" fmla="*/ 3200400 w 3200400"/>
              <a:gd name="connsiteY6" fmla="*/ 27432 h 27432"/>
              <a:gd name="connsiteX7" fmla="*/ 2496312 w 3200400"/>
              <a:gd name="connsiteY7" fmla="*/ 27432 h 27432"/>
              <a:gd name="connsiteX8" fmla="*/ 1792224 w 3200400"/>
              <a:gd name="connsiteY8" fmla="*/ 27432 h 27432"/>
              <a:gd name="connsiteX9" fmla="*/ 1152144 w 3200400"/>
              <a:gd name="connsiteY9" fmla="*/ 27432 h 27432"/>
              <a:gd name="connsiteX10" fmla="*/ 0 w 3200400"/>
              <a:gd name="connsiteY10" fmla="*/ 27432 h 27432"/>
              <a:gd name="connsiteX11" fmla="*/ 0 w 3200400"/>
              <a:gd name="connsiteY11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00400" h="27432" fill="none" extrusionOk="0">
                <a:moveTo>
                  <a:pt x="0" y="0"/>
                </a:moveTo>
                <a:cubicBezTo>
                  <a:pt x="176560" y="-17034"/>
                  <a:pt x="345323" y="-28956"/>
                  <a:pt x="608076" y="0"/>
                </a:cubicBezTo>
                <a:cubicBezTo>
                  <a:pt x="870829" y="28956"/>
                  <a:pt x="955637" y="-27357"/>
                  <a:pt x="1248156" y="0"/>
                </a:cubicBezTo>
                <a:cubicBezTo>
                  <a:pt x="1540675" y="27357"/>
                  <a:pt x="1624069" y="30558"/>
                  <a:pt x="1920240" y="0"/>
                </a:cubicBezTo>
                <a:cubicBezTo>
                  <a:pt x="2216411" y="-30558"/>
                  <a:pt x="2344585" y="12271"/>
                  <a:pt x="2592324" y="0"/>
                </a:cubicBezTo>
                <a:cubicBezTo>
                  <a:pt x="2840063" y="-12271"/>
                  <a:pt x="2987913" y="7129"/>
                  <a:pt x="3200400" y="0"/>
                </a:cubicBezTo>
                <a:cubicBezTo>
                  <a:pt x="3199234" y="7395"/>
                  <a:pt x="3200445" y="21864"/>
                  <a:pt x="3200400" y="27432"/>
                </a:cubicBezTo>
                <a:cubicBezTo>
                  <a:pt x="2991642" y="45977"/>
                  <a:pt x="2778729" y="1200"/>
                  <a:pt x="2496312" y="27432"/>
                </a:cubicBezTo>
                <a:cubicBezTo>
                  <a:pt x="2213895" y="53664"/>
                  <a:pt x="2080041" y="8460"/>
                  <a:pt x="1792224" y="27432"/>
                </a:cubicBezTo>
                <a:cubicBezTo>
                  <a:pt x="1504407" y="46404"/>
                  <a:pt x="1357364" y="6320"/>
                  <a:pt x="1152144" y="27432"/>
                </a:cubicBezTo>
                <a:cubicBezTo>
                  <a:pt x="946924" y="48544"/>
                  <a:pt x="515176" y="61411"/>
                  <a:pt x="0" y="27432"/>
                </a:cubicBezTo>
                <a:cubicBezTo>
                  <a:pt x="-503" y="20663"/>
                  <a:pt x="1168" y="5855"/>
                  <a:pt x="0" y="0"/>
                </a:cubicBezTo>
                <a:close/>
              </a:path>
              <a:path w="3200400" h="27432" stroke="0" extrusionOk="0">
                <a:moveTo>
                  <a:pt x="0" y="0"/>
                </a:moveTo>
                <a:cubicBezTo>
                  <a:pt x="273892" y="-2049"/>
                  <a:pt x="368520" y="4190"/>
                  <a:pt x="608076" y="0"/>
                </a:cubicBezTo>
                <a:cubicBezTo>
                  <a:pt x="847632" y="-4190"/>
                  <a:pt x="971999" y="7437"/>
                  <a:pt x="1152144" y="0"/>
                </a:cubicBezTo>
                <a:cubicBezTo>
                  <a:pt x="1332289" y="-7437"/>
                  <a:pt x="1665848" y="24107"/>
                  <a:pt x="1856232" y="0"/>
                </a:cubicBezTo>
                <a:cubicBezTo>
                  <a:pt x="2046616" y="-24107"/>
                  <a:pt x="2167965" y="18079"/>
                  <a:pt x="2464308" y="0"/>
                </a:cubicBezTo>
                <a:cubicBezTo>
                  <a:pt x="2760651" y="-18079"/>
                  <a:pt x="2877599" y="28161"/>
                  <a:pt x="3200400" y="0"/>
                </a:cubicBezTo>
                <a:cubicBezTo>
                  <a:pt x="3200593" y="12649"/>
                  <a:pt x="3199412" y="17989"/>
                  <a:pt x="3200400" y="27432"/>
                </a:cubicBezTo>
                <a:cubicBezTo>
                  <a:pt x="2978255" y="22115"/>
                  <a:pt x="2854979" y="18349"/>
                  <a:pt x="2560320" y="27432"/>
                </a:cubicBezTo>
                <a:cubicBezTo>
                  <a:pt x="2265661" y="36515"/>
                  <a:pt x="2043241" y="2929"/>
                  <a:pt x="1856232" y="27432"/>
                </a:cubicBezTo>
                <a:cubicBezTo>
                  <a:pt x="1669223" y="51935"/>
                  <a:pt x="1428863" y="5228"/>
                  <a:pt x="1312164" y="27432"/>
                </a:cubicBezTo>
                <a:cubicBezTo>
                  <a:pt x="1195465" y="49636"/>
                  <a:pt x="838125" y="31438"/>
                  <a:pt x="672084" y="27432"/>
                </a:cubicBezTo>
                <a:cubicBezTo>
                  <a:pt x="506043" y="23426"/>
                  <a:pt x="200317" y="-1243"/>
                  <a:pt x="0" y="27432"/>
                </a:cubicBezTo>
                <a:cubicBezTo>
                  <a:pt x="1300" y="19678"/>
                  <a:pt x="-86" y="1204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781990-CB1D-4264-A21E-215593C759F6}"/>
              </a:ext>
            </a:extLst>
          </p:cNvPr>
          <p:cNvSpPr txBox="1"/>
          <p:nvPr/>
        </p:nvSpPr>
        <p:spPr>
          <a:xfrm>
            <a:off x="8291730" y="1199029"/>
            <a:ext cx="3238500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lt-LT" sz="3200" b="1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Duota: </a:t>
            </a:r>
            <a:r>
              <a:rPr lang="en-US" sz="32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  <a:endParaRPr lang="en-US" sz="3200"/>
          </a:p>
          <a:p>
            <a:pPr>
              <a:lnSpc>
                <a:spcPct val="150000"/>
              </a:lnSpc>
            </a:pPr>
            <a:r>
              <a:rPr lang="lt-LT" sz="32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m</a:t>
            </a:r>
            <a:r>
              <a:rPr lang="lt-LT" sz="3200" baseline="-250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1</a:t>
            </a:r>
            <a:r>
              <a:rPr lang="lt-LT" sz="32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 = </a:t>
            </a:r>
            <a:r>
              <a:rPr lang="lt-LT" sz="32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200 g</a:t>
            </a:r>
            <a:r>
              <a:rPr lang="en-US" sz="32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>
              <a:lnSpc>
                <a:spcPct val="150000"/>
              </a:lnSpc>
            </a:pPr>
            <a:r>
              <a:rPr lang="lt-LT" sz="32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m</a:t>
            </a:r>
            <a:r>
              <a:rPr lang="lt-LT" sz="3200" baseline="-250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2</a:t>
            </a:r>
            <a:r>
              <a:rPr lang="lt-LT" sz="3200" b="0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 = </a:t>
            </a:r>
            <a:r>
              <a:rPr lang="lt-LT" sz="32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800 g</a:t>
            </a:r>
            <a:r>
              <a:rPr lang="en-US" sz="32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>
              <a:lnSpc>
                <a:spcPct val="150000"/>
              </a:lnSpc>
            </a:pPr>
            <a:endParaRPr lang="en-US" sz="3200">
              <a:solidFill>
                <a:srgbClr val="000000"/>
              </a:solidFill>
              <a:latin typeface="Times New Roman"/>
              <a:ea typeface="Segoe UI"/>
              <a:cs typeface="Segoe UI"/>
            </a:endParaRPr>
          </a:p>
          <a:p>
            <a:pPr>
              <a:lnSpc>
                <a:spcPct val="150000"/>
              </a:lnSpc>
            </a:pPr>
            <a:r>
              <a:rPr lang="lt-LT" sz="32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  <a:r>
              <a:rPr lang="lt-LT" sz="3200" b="1" i="0" u="none" strike="noStrike" baseline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Rasti:</a:t>
            </a:r>
            <a:r>
              <a:rPr lang="en-US" sz="32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  <a:r>
              <a:rPr lang="en-US" sz="320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 T</a:t>
            </a:r>
            <a:r>
              <a:rPr lang="lt-LT" sz="2100" baseline="-2500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1</a:t>
            </a:r>
            <a:r>
              <a:rPr lang="lt-LT" sz="320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, T</a:t>
            </a:r>
            <a:r>
              <a:rPr lang="lt-LT" sz="2100" baseline="-2500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2</a:t>
            </a:r>
            <a:r>
              <a:rPr lang="lt-LT" sz="320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 </a:t>
            </a:r>
            <a:endParaRPr lang="lt-LT" sz="3200" b="0" i="0">
              <a:solidFill>
                <a:srgbClr val="000000"/>
              </a:solidFill>
              <a:latin typeface="Times New Roman"/>
              <a:ea typeface="Segoe UI"/>
              <a:cs typeface="Times New Roman"/>
            </a:endParaRPr>
          </a:p>
          <a:p>
            <a:r>
              <a:rPr lang="lt-LT" sz="44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l" rtl="0"/>
            <a:r>
              <a:rPr lang="lt-LT" sz="3600" b="0" i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52783D6B-917B-C89E-45C8-E57EC1C87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4" y="3019923"/>
            <a:ext cx="7109571" cy="2217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61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946F6A7-0B48-49A7-8E23-3C1F09939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y content container">
            <a:extLst>
              <a:ext uri="{FF2B5EF4-FFF2-40B4-BE49-F238E27FC236}">
                <a16:creationId xmlns:a16="http://schemas.microsoft.com/office/drawing/2014/main" id="{F53AD421-C5C8-4C52-9DD0-6A594F21A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564" y="493776"/>
            <a:ext cx="11040872" cy="5722227"/>
          </a:xfrm>
          <a:custGeom>
            <a:avLst/>
            <a:gdLst>
              <a:gd name="connsiteX0" fmla="*/ 0 w 11040872"/>
              <a:gd name="connsiteY0" fmla="*/ 594482 h 5722227"/>
              <a:gd name="connsiteX1" fmla="*/ 594482 w 11040872"/>
              <a:gd name="connsiteY1" fmla="*/ 0 h 5722227"/>
              <a:gd name="connsiteX2" fmla="*/ 1448314 w 11040872"/>
              <a:gd name="connsiteY2" fmla="*/ 0 h 5722227"/>
              <a:gd name="connsiteX3" fmla="*/ 1908070 w 11040872"/>
              <a:gd name="connsiteY3" fmla="*/ 0 h 5722227"/>
              <a:gd name="connsiteX4" fmla="*/ 2564864 w 11040872"/>
              <a:gd name="connsiteY4" fmla="*/ 0 h 5722227"/>
              <a:gd name="connsiteX5" fmla="*/ 3320177 w 11040872"/>
              <a:gd name="connsiteY5" fmla="*/ 0 h 5722227"/>
              <a:gd name="connsiteX6" fmla="*/ 4174009 w 11040872"/>
              <a:gd name="connsiteY6" fmla="*/ 0 h 5722227"/>
              <a:gd name="connsiteX7" fmla="*/ 4929322 w 11040872"/>
              <a:gd name="connsiteY7" fmla="*/ 0 h 5722227"/>
              <a:gd name="connsiteX8" fmla="*/ 5783154 w 11040872"/>
              <a:gd name="connsiteY8" fmla="*/ 0 h 5722227"/>
              <a:gd name="connsiteX9" fmla="*/ 6538466 w 11040872"/>
              <a:gd name="connsiteY9" fmla="*/ 0 h 5722227"/>
              <a:gd name="connsiteX10" fmla="*/ 6998222 w 11040872"/>
              <a:gd name="connsiteY10" fmla="*/ 0 h 5722227"/>
              <a:gd name="connsiteX11" fmla="*/ 7753535 w 11040872"/>
              <a:gd name="connsiteY11" fmla="*/ 0 h 5722227"/>
              <a:gd name="connsiteX12" fmla="*/ 8311810 w 11040872"/>
              <a:gd name="connsiteY12" fmla="*/ 0 h 5722227"/>
              <a:gd name="connsiteX13" fmla="*/ 8771566 w 11040872"/>
              <a:gd name="connsiteY13" fmla="*/ 0 h 5722227"/>
              <a:gd name="connsiteX14" fmla="*/ 9132802 w 11040872"/>
              <a:gd name="connsiteY14" fmla="*/ 0 h 5722227"/>
              <a:gd name="connsiteX15" fmla="*/ 9592558 w 11040872"/>
              <a:gd name="connsiteY15" fmla="*/ 0 h 5722227"/>
              <a:gd name="connsiteX16" fmla="*/ 10446390 w 11040872"/>
              <a:gd name="connsiteY16" fmla="*/ 0 h 5722227"/>
              <a:gd name="connsiteX17" fmla="*/ 11040872 w 11040872"/>
              <a:gd name="connsiteY17" fmla="*/ 594482 h 5722227"/>
              <a:gd name="connsiteX18" fmla="*/ 11040872 w 11040872"/>
              <a:gd name="connsiteY18" fmla="*/ 1332756 h 5722227"/>
              <a:gd name="connsiteX19" fmla="*/ 11040872 w 11040872"/>
              <a:gd name="connsiteY19" fmla="*/ 2071031 h 5722227"/>
              <a:gd name="connsiteX20" fmla="*/ 11040872 w 11040872"/>
              <a:gd name="connsiteY20" fmla="*/ 2627974 h 5722227"/>
              <a:gd name="connsiteX21" fmla="*/ 11040872 w 11040872"/>
              <a:gd name="connsiteY21" fmla="*/ 3366249 h 5722227"/>
              <a:gd name="connsiteX22" fmla="*/ 11040872 w 11040872"/>
              <a:gd name="connsiteY22" fmla="*/ 3923192 h 5722227"/>
              <a:gd name="connsiteX23" fmla="*/ 11040872 w 11040872"/>
              <a:gd name="connsiteY23" fmla="*/ 5127745 h 5722227"/>
              <a:gd name="connsiteX24" fmla="*/ 10446390 w 11040872"/>
              <a:gd name="connsiteY24" fmla="*/ 5722227 h 5722227"/>
              <a:gd name="connsiteX25" fmla="*/ 9986634 w 11040872"/>
              <a:gd name="connsiteY25" fmla="*/ 5722227 h 5722227"/>
              <a:gd name="connsiteX26" fmla="*/ 9132802 w 11040872"/>
              <a:gd name="connsiteY26" fmla="*/ 5722227 h 5722227"/>
              <a:gd name="connsiteX27" fmla="*/ 8771566 w 11040872"/>
              <a:gd name="connsiteY27" fmla="*/ 5722227 h 5722227"/>
              <a:gd name="connsiteX28" fmla="*/ 8114772 w 11040872"/>
              <a:gd name="connsiteY28" fmla="*/ 5722227 h 5722227"/>
              <a:gd name="connsiteX29" fmla="*/ 7556497 w 11040872"/>
              <a:gd name="connsiteY29" fmla="*/ 5722227 h 5722227"/>
              <a:gd name="connsiteX30" fmla="*/ 6998222 w 11040872"/>
              <a:gd name="connsiteY30" fmla="*/ 5722227 h 5722227"/>
              <a:gd name="connsiteX31" fmla="*/ 6439947 w 11040872"/>
              <a:gd name="connsiteY31" fmla="*/ 5722227 h 5722227"/>
              <a:gd name="connsiteX32" fmla="*/ 6078711 w 11040872"/>
              <a:gd name="connsiteY32" fmla="*/ 5722227 h 5722227"/>
              <a:gd name="connsiteX33" fmla="*/ 5224879 w 11040872"/>
              <a:gd name="connsiteY33" fmla="*/ 5722227 h 5722227"/>
              <a:gd name="connsiteX34" fmla="*/ 4371047 w 11040872"/>
              <a:gd name="connsiteY34" fmla="*/ 5722227 h 5722227"/>
              <a:gd name="connsiteX35" fmla="*/ 4009810 w 11040872"/>
              <a:gd name="connsiteY35" fmla="*/ 5722227 h 5722227"/>
              <a:gd name="connsiteX36" fmla="*/ 3550054 w 11040872"/>
              <a:gd name="connsiteY36" fmla="*/ 5722227 h 5722227"/>
              <a:gd name="connsiteX37" fmla="*/ 2893261 w 11040872"/>
              <a:gd name="connsiteY37" fmla="*/ 5722227 h 5722227"/>
              <a:gd name="connsiteX38" fmla="*/ 2137948 w 11040872"/>
              <a:gd name="connsiteY38" fmla="*/ 5722227 h 5722227"/>
              <a:gd name="connsiteX39" fmla="*/ 1579673 w 11040872"/>
              <a:gd name="connsiteY39" fmla="*/ 5722227 h 5722227"/>
              <a:gd name="connsiteX40" fmla="*/ 594482 w 11040872"/>
              <a:gd name="connsiteY40" fmla="*/ 5722227 h 5722227"/>
              <a:gd name="connsiteX41" fmla="*/ 0 w 11040872"/>
              <a:gd name="connsiteY41" fmla="*/ 5127745 h 5722227"/>
              <a:gd name="connsiteX42" fmla="*/ 0 w 11040872"/>
              <a:gd name="connsiteY42" fmla="*/ 4389471 h 5722227"/>
              <a:gd name="connsiteX43" fmla="*/ 0 w 11040872"/>
              <a:gd name="connsiteY43" fmla="*/ 3787194 h 5722227"/>
              <a:gd name="connsiteX44" fmla="*/ 0 w 11040872"/>
              <a:gd name="connsiteY44" fmla="*/ 3139585 h 5722227"/>
              <a:gd name="connsiteX45" fmla="*/ 0 w 11040872"/>
              <a:gd name="connsiteY45" fmla="*/ 2582642 h 5722227"/>
              <a:gd name="connsiteX46" fmla="*/ 0 w 11040872"/>
              <a:gd name="connsiteY46" fmla="*/ 1844367 h 5722227"/>
              <a:gd name="connsiteX47" fmla="*/ 0 w 11040872"/>
              <a:gd name="connsiteY47" fmla="*/ 1332756 h 5722227"/>
              <a:gd name="connsiteX48" fmla="*/ 0 w 11040872"/>
              <a:gd name="connsiteY48" fmla="*/ 594482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040872" h="5722227" fill="none" extrusionOk="0">
                <a:moveTo>
                  <a:pt x="0" y="594482"/>
                </a:moveTo>
                <a:cubicBezTo>
                  <a:pt x="15746" y="210853"/>
                  <a:pt x="238566" y="-49047"/>
                  <a:pt x="594482" y="0"/>
                </a:cubicBezTo>
                <a:cubicBezTo>
                  <a:pt x="794518" y="-29056"/>
                  <a:pt x="1056835" y="31998"/>
                  <a:pt x="1448314" y="0"/>
                </a:cubicBezTo>
                <a:cubicBezTo>
                  <a:pt x="1839793" y="-31998"/>
                  <a:pt x="1717857" y="10568"/>
                  <a:pt x="1908070" y="0"/>
                </a:cubicBezTo>
                <a:cubicBezTo>
                  <a:pt x="2098283" y="-10568"/>
                  <a:pt x="2377757" y="-10377"/>
                  <a:pt x="2564864" y="0"/>
                </a:cubicBezTo>
                <a:cubicBezTo>
                  <a:pt x="2751971" y="10377"/>
                  <a:pt x="3048766" y="25570"/>
                  <a:pt x="3320177" y="0"/>
                </a:cubicBezTo>
                <a:cubicBezTo>
                  <a:pt x="3591588" y="-25570"/>
                  <a:pt x="3890997" y="-35762"/>
                  <a:pt x="4174009" y="0"/>
                </a:cubicBezTo>
                <a:cubicBezTo>
                  <a:pt x="4457021" y="35762"/>
                  <a:pt x="4687341" y="20239"/>
                  <a:pt x="4929322" y="0"/>
                </a:cubicBezTo>
                <a:cubicBezTo>
                  <a:pt x="5171303" y="-20239"/>
                  <a:pt x="5520807" y="-10743"/>
                  <a:pt x="5783154" y="0"/>
                </a:cubicBezTo>
                <a:cubicBezTo>
                  <a:pt x="6045501" y="10743"/>
                  <a:pt x="6171473" y="-14245"/>
                  <a:pt x="6538466" y="0"/>
                </a:cubicBezTo>
                <a:cubicBezTo>
                  <a:pt x="6905459" y="14245"/>
                  <a:pt x="6859386" y="-15798"/>
                  <a:pt x="6998222" y="0"/>
                </a:cubicBezTo>
                <a:cubicBezTo>
                  <a:pt x="7137058" y="15798"/>
                  <a:pt x="7493034" y="17684"/>
                  <a:pt x="7753535" y="0"/>
                </a:cubicBezTo>
                <a:cubicBezTo>
                  <a:pt x="8014036" y="-17684"/>
                  <a:pt x="8093734" y="-5742"/>
                  <a:pt x="8311810" y="0"/>
                </a:cubicBezTo>
                <a:cubicBezTo>
                  <a:pt x="8529886" y="5742"/>
                  <a:pt x="8549001" y="8497"/>
                  <a:pt x="8771566" y="0"/>
                </a:cubicBezTo>
                <a:cubicBezTo>
                  <a:pt x="8994131" y="-8497"/>
                  <a:pt x="8987828" y="-849"/>
                  <a:pt x="9132802" y="0"/>
                </a:cubicBezTo>
                <a:cubicBezTo>
                  <a:pt x="9277776" y="849"/>
                  <a:pt x="9415114" y="-11551"/>
                  <a:pt x="9592558" y="0"/>
                </a:cubicBezTo>
                <a:cubicBezTo>
                  <a:pt x="9770002" y="11551"/>
                  <a:pt x="10181650" y="-41772"/>
                  <a:pt x="10446390" y="0"/>
                </a:cubicBezTo>
                <a:cubicBezTo>
                  <a:pt x="10835046" y="-41554"/>
                  <a:pt x="11056788" y="252696"/>
                  <a:pt x="11040872" y="594482"/>
                </a:cubicBezTo>
                <a:cubicBezTo>
                  <a:pt x="11043504" y="949757"/>
                  <a:pt x="11021866" y="1151453"/>
                  <a:pt x="11040872" y="1332756"/>
                </a:cubicBezTo>
                <a:cubicBezTo>
                  <a:pt x="11059878" y="1514059"/>
                  <a:pt x="11068100" y="1802860"/>
                  <a:pt x="11040872" y="2071031"/>
                </a:cubicBezTo>
                <a:cubicBezTo>
                  <a:pt x="11013644" y="2339203"/>
                  <a:pt x="11032418" y="2442705"/>
                  <a:pt x="11040872" y="2627974"/>
                </a:cubicBezTo>
                <a:cubicBezTo>
                  <a:pt x="11049326" y="2813243"/>
                  <a:pt x="11063609" y="3012513"/>
                  <a:pt x="11040872" y="3366249"/>
                </a:cubicBezTo>
                <a:cubicBezTo>
                  <a:pt x="11018135" y="3719985"/>
                  <a:pt x="11016901" y="3727349"/>
                  <a:pt x="11040872" y="3923192"/>
                </a:cubicBezTo>
                <a:cubicBezTo>
                  <a:pt x="11064843" y="4119035"/>
                  <a:pt x="11006950" y="4790605"/>
                  <a:pt x="11040872" y="5127745"/>
                </a:cubicBezTo>
                <a:cubicBezTo>
                  <a:pt x="11056495" y="5431543"/>
                  <a:pt x="10805033" y="5712114"/>
                  <a:pt x="10446390" y="5722227"/>
                </a:cubicBezTo>
                <a:cubicBezTo>
                  <a:pt x="10354097" y="5715080"/>
                  <a:pt x="10214750" y="5743729"/>
                  <a:pt x="9986634" y="5722227"/>
                </a:cubicBezTo>
                <a:cubicBezTo>
                  <a:pt x="9758518" y="5700725"/>
                  <a:pt x="9314174" y="5689111"/>
                  <a:pt x="9132802" y="5722227"/>
                </a:cubicBezTo>
                <a:cubicBezTo>
                  <a:pt x="8951430" y="5755343"/>
                  <a:pt x="8857182" y="5714580"/>
                  <a:pt x="8771566" y="5722227"/>
                </a:cubicBezTo>
                <a:cubicBezTo>
                  <a:pt x="8685950" y="5729874"/>
                  <a:pt x="8346042" y="5748953"/>
                  <a:pt x="8114772" y="5722227"/>
                </a:cubicBezTo>
                <a:cubicBezTo>
                  <a:pt x="7883502" y="5695501"/>
                  <a:pt x="7746868" y="5746487"/>
                  <a:pt x="7556497" y="5722227"/>
                </a:cubicBezTo>
                <a:cubicBezTo>
                  <a:pt x="7366127" y="5697967"/>
                  <a:pt x="7202924" y="5748709"/>
                  <a:pt x="6998222" y="5722227"/>
                </a:cubicBezTo>
                <a:cubicBezTo>
                  <a:pt x="6793521" y="5695745"/>
                  <a:pt x="6669169" y="5749243"/>
                  <a:pt x="6439947" y="5722227"/>
                </a:cubicBezTo>
                <a:cubicBezTo>
                  <a:pt x="6210725" y="5695211"/>
                  <a:pt x="6188382" y="5721246"/>
                  <a:pt x="6078711" y="5722227"/>
                </a:cubicBezTo>
                <a:cubicBezTo>
                  <a:pt x="5969040" y="5723208"/>
                  <a:pt x="5527862" y="5683728"/>
                  <a:pt x="5224879" y="5722227"/>
                </a:cubicBezTo>
                <a:cubicBezTo>
                  <a:pt x="4921896" y="5760726"/>
                  <a:pt x="4729422" y="5692801"/>
                  <a:pt x="4371047" y="5722227"/>
                </a:cubicBezTo>
                <a:cubicBezTo>
                  <a:pt x="4012672" y="5751653"/>
                  <a:pt x="4105017" y="5723347"/>
                  <a:pt x="4009810" y="5722227"/>
                </a:cubicBezTo>
                <a:cubicBezTo>
                  <a:pt x="3914603" y="5721107"/>
                  <a:pt x="3645009" y="5723324"/>
                  <a:pt x="3550054" y="5722227"/>
                </a:cubicBezTo>
                <a:cubicBezTo>
                  <a:pt x="3455099" y="5721130"/>
                  <a:pt x="3124597" y="5727159"/>
                  <a:pt x="2893261" y="5722227"/>
                </a:cubicBezTo>
                <a:cubicBezTo>
                  <a:pt x="2661925" y="5717295"/>
                  <a:pt x="2343077" y="5701539"/>
                  <a:pt x="2137948" y="5722227"/>
                </a:cubicBezTo>
                <a:cubicBezTo>
                  <a:pt x="1932819" y="5742915"/>
                  <a:pt x="1693233" y="5733214"/>
                  <a:pt x="1579673" y="5722227"/>
                </a:cubicBezTo>
                <a:cubicBezTo>
                  <a:pt x="1466114" y="5711240"/>
                  <a:pt x="1044435" y="5724184"/>
                  <a:pt x="594482" y="5722227"/>
                </a:cubicBezTo>
                <a:cubicBezTo>
                  <a:pt x="328734" y="5686479"/>
                  <a:pt x="-66657" y="5424823"/>
                  <a:pt x="0" y="5127745"/>
                </a:cubicBezTo>
                <a:cubicBezTo>
                  <a:pt x="-35087" y="4972394"/>
                  <a:pt x="-19370" y="4652638"/>
                  <a:pt x="0" y="4389471"/>
                </a:cubicBezTo>
                <a:cubicBezTo>
                  <a:pt x="19370" y="4126304"/>
                  <a:pt x="-21113" y="3933106"/>
                  <a:pt x="0" y="3787194"/>
                </a:cubicBezTo>
                <a:cubicBezTo>
                  <a:pt x="21113" y="3641282"/>
                  <a:pt x="19216" y="3402544"/>
                  <a:pt x="0" y="3139585"/>
                </a:cubicBezTo>
                <a:cubicBezTo>
                  <a:pt x="-19216" y="2876626"/>
                  <a:pt x="-14413" y="2787638"/>
                  <a:pt x="0" y="2582642"/>
                </a:cubicBezTo>
                <a:cubicBezTo>
                  <a:pt x="14413" y="2377646"/>
                  <a:pt x="33464" y="2134599"/>
                  <a:pt x="0" y="1844367"/>
                </a:cubicBezTo>
                <a:cubicBezTo>
                  <a:pt x="-33464" y="1554136"/>
                  <a:pt x="25477" y="1493251"/>
                  <a:pt x="0" y="1332756"/>
                </a:cubicBezTo>
                <a:cubicBezTo>
                  <a:pt x="-25477" y="1172261"/>
                  <a:pt x="17540" y="876667"/>
                  <a:pt x="0" y="594482"/>
                </a:cubicBezTo>
                <a:close/>
              </a:path>
              <a:path w="11040872" h="5722227" stroke="0" extrusionOk="0">
                <a:moveTo>
                  <a:pt x="0" y="594482"/>
                </a:moveTo>
                <a:cubicBezTo>
                  <a:pt x="-37935" y="242760"/>
                  <a:pt x="194077" y="27054"/>
                  <a:pt x="594482" y="0"/>
                </a:cubicBezTo>
                <a:cubicBezTo>
                  <a:pt x="773932" y="-24550"/>
                  <a:pt x="1057890" y="25913"/>
                  <a:pt x="1448314" y="0"/>
                </a:cubicBezTo>
                <a:cubicBezTo>
                  <a:pt x="1838738" y="-25913"/>
                  <a:pt x="1797328" y="9502"/>
                  <a:pt x="2006589" y="0"/>
                </a:cubicBezTo>
                <a:cubicBezTo>
                  <a:pt x="2215851" y="-9502"/>
                  <a:pt x="2305839" y="-2636"/>
                  <a:pt x="2466345" y="0"/>
                </a:cubicBezTo>
                <a:cubicBezTo>
                  <a:pt x="2626851" y="2636"/>
                  <a:pt x="3037147" y="20740"/>
                  <a:pt x="3221657" y="0"/>
                </a:cubicBezTo>
                <a:cubicBezTo>
                  <a:pt x="3406167" y="-20740"/>
                  <a:pt x="3611889" y="-6653"/>
                  <a:pt x="3779932" y="0"/>
                </a:cubicBezTo>
                <a:cubicBezTo>
                  <a:pt x="3947975" y="6653"/>
                  <a:pt x="4422439" y="33567"/>
                  <a:pt x="4633764" y="0"/>
                </a:cubicBezTo>
                <a:cubicBezTo>
                  <a:pt x="4845089" y="-33567"/>
                  <a:pt x="4901367" y="-8717"/>
                  <a:pt x="5093520" y="0"/>
                </a:cubicBezTo>
                <a:cubicBezTo>
                  <a:pt x="5285673" y="8717"/>
                  <a:pt x="5570621" y="653"/>
                  <a:pt x="5947352" y="0"/>
                </a:cubicBezTo>
                <a:cubicBezTo>
                  <a:pt x="6324083" y="-653"/>
                  <a:pt x="6209930" y="13850"/>
                  <a:pt x="6308589" y="0"/>
                </a:cubicBezTo>
                <a:cubicBezTo>
                  <a:pt x="6407248" y="-13850"/>
                  <a:pt x="6752695" y="30990"/>
                  <a:pt x="6965383" y="0"/>
                </a:cubicBezTo>
                <a:cubicBezTo>
                  <a:pt x="7178071" y="-30990"/>
                  <a:pt x="7443480" y="-17327"/>
                  <a:pt x="7622176" y="0"/>
                </a:cubicBezTo>
                <a:cubicBezTo>
                  <a:pt x="7800872" y="17327"/>
                  <a:pt x="7990906" y="27729"/>
                  <a:pt x="8180451" y="0"/>
                </a:cubicBezTo>
                <a:cubicBezTo>
                  <a:pt x="8369996" y="-27729"/>
                  <a:pt x="8845868" y="-13192"/>
                  <a:pt x="9034283" y="0"/>
                </a:cubicBezTo>
                <a:cubicBezTo>
                  <a:pt x="9222698" y="13192"/>
                  <a:pt x="9517603" y="-10499"/>
                  <a:pt x="9888115" y="0"/>
                </a:cubicBezTo>
                <a:cubicBezTo>
                  <a:pt x="10258627" y="10499"/>
                  <a:pt x="10316781" y="14930"/>
                  <a:pt x="10446390" y="0"/>
                </a:cubicBezTo>
                <a:cubicBezTo>
                  <a:pt x="10718440" y="-53019"/>
                  <a:pt x="11013962" y="225931"/>
                  <a:pt x="11040872" y="594482"/>
                </a:cubicBezTo>
                <a:cubicBezTo>
                  <a:pt x="11043451" y="904574"/>
                  <a:pt x="11020776" y="1089158"/>
                  <a:pt x="11040872" y="1287424"/>
                </a:cubicBezTo>
                <a:cubicBezTo>
                  <a:pt x="11060968" y="1485690"/>
                  <a:pt x="11051926" y="1673788"/>
                  <a:pt x="11040872" y="1799035"/>
                </a:cubicBezTo>
                <a:cubicBezTo>
                  <a:pt x="11029818" y="1924282"/>
                  <a:pt x="11054623" y="2135970"/>
                  <a:pt x="11040872" y="2355978"/>
                </a:cubicBezTo>
                <a:cubicBezTo>
                  <a:pt x="11027121" y="2575986"/>
                  <a:pt x="11013030" y="2749477"/>
                  <a:pt x="11040872" y="3094253"/>
                </a:cubicBezTo>
                <a:cubicBezTo>
                  <a:pt x="11068714" y="3439030"/>
                  <a:pt x="11029506" y="3525085"/>
                  <a:pt x="11040872" y="3741862"/>
                </a:cubicBezTo>
                <a:cubicBezTo>
                  <a:pt x="11052238" y="3958639"/>
                  <a:pt x="11021397" y="4116679"/>
                  <a:pt x="11040872" y="4298805"/>
                </a:cubicBezTo>
                <a:cubicBezTo>
                  <a:pt x="11060347" y="4480931"/>
                  <a:pt x="11022539" y="4900124"/>
                  <a:pt x="11040872" y="5127745"/>
                </a:cubicBezTo>
                <a:cubicBezTo>
                  <a:pt x="10974688" y="5452322"/>
                  <a:pt x="10793932" y="5738773"/>
                  <a:pt x="10446390" y="5722227"/>
                </a:cubicBezTo>
                <a:cubicBezTo>
                  <a:pt x="10272062" y="5749271"/>
                  <a:pt x="10063650" y="5719054"/>
                  <a:pt x="9789596" y="5722227"/>
                </a:cubicBezTo>
                <a:cubicBezTo>
                  <a:pt x="9515542" y="5725400"/>
                  <a:pt x="9521222" y="5705365"/>
                  <a:pt x="9329840" y="5722227"/>
                </a:cubicBezTo>
                <a:cubicBezTo>
                  <a:pt x="9138458" y="5739089"/>
                  <a:pt x="8905417" y="5705714"/>
                  <a:pt x="8574527" y="5722227"/>
                </a:cubicBezTo>
                <a:cubicBezTo>
                  <a:pt x="8243637" y="5738740"/>
                  <a:pt x="8277624" y="5741955"/>
                  <a:pt x="8114772" y="5722227"/>
                </a:cubicBezTo>
                <a:cubicBezTo>
                  <a:pt x="7951921" y="5702499"/>
                  <a:pt x="7640420" y="5738357"/>
                  <a:pt x="7359459" y="5722227"/>
                </a:cubicBezTo>
                <a:cubicBezTo>
                  <a:pt x="7078498" y="5706097"/>
                  <a:pt x="7122500" y="5736206"/>
                  <a:pt x="6998222" y="5722227"/>
                </a:cubicBezTo>
                <a:cubicBezTo>
                  <a:pt x="6873944" y="5708248"/>
                  <a:pt x="6584762" y="5737766"/>
                  <a:pt x="6242909" y="5722227"/>
                </a:cubicBezTo>
                <a:cubicBezTo>
                  <a:pt x="5901056" y="5706688"/>
                  <a:pt x="5911118" y="5710812"/>
                  <a:pt x="5783154" y="5722227"/>
                </a:cubicBezTo>
                <a:cubicBezTo>
                  <a:pt x="5655191" y="5733642"/>
                  <a:pt x="5585023" y="5732166"/>
                  <a:pt x="5421917" y="5722227"/>
                </a:cubicBezTo>
                <a:cubicBezTo>
                  <a:pt x="5258811" y="5712288"/>
                  <a:pt x="5178725" y="5705468"/>
                  <a:pt x="4962161" y="5722227"/>
                </a:cubicBezTo>
                <a:cubicBezTo>
                  <a:pt x="4745597" y="5738986"/>
                  <a:pt x="4430318" y="5744224"/>
                  <a:pt x="4206848" y="5722227"/>
                </a:cubicBezTo>
                <a:cubicBezTo>
                  <a:pt x="3983378" y="5700230"/>
                  <a:pt x="3911697" y="5735058"/>
                  <a:pt x="3747093" y="5722227"/>
                </a:cubicBezTo>
                <a:cubicBezTo>
                  <a:pt x="3582489" y="5709396"/>
                  <a:pt x="3545682" y="5704593"/>
                  <a:pt x="3385856" y="5722227"/>
                </a:cubicBezTo>
                <a:cubicBezTo>
                  <a:pt x="3226030" y="5739861"/>
                  <a:pt x="3029507" y="5730116"/>
                  <a:pt x="2926100" y="5722227"/>
                </a:cubicBezTo>
                <a:cubicBezTo>
                  <a:pt x="2822693" y="5714338"/>
                  <a:pt x="2554822" y="5699610"/>
                  <a:pt x="2367825" y="5722227"/>
                </a:cubicBezTo>
                <a:cubicBezTo>
                  <a:pt x="2180829" y="5744844"/>
                  <a:pt x="2002855" y="5738254"/>
                  <a:pt x="1711032" y="5722227"/>
                </a:cubicBezTo>
                <a:cubicBezTo>
                  <a:pt x="1419209" y="5706200"/>
                  <a:pt x="1407274" y="5738383"/>
                  <a:pt x="1251276" y="5722227"/>
                </a:cubicBezTo>
                <a:cubicBezTo>
                  <a:pt x="1095278" y="5706071"/>
                  <a:pt x="872658" y="5717760"/>
                  <a:pt x="594482" y="5722227"/>
                </a:cubicBezTo>
                <a:cubicBezTo>
                  <a:pt x="253293" y="5699246"/>
                  <a:pt x="-22323" y="5466443"/>
                  <a:pt x="0" y="5127745"/>
                </a:cubicBezTo>
                <a:cubicBezTo>
                  <a:pt x="-23138" y="4892853"/>
                  <a:pt x="-21399" y="4758867"/>
                  <a:pt x="0" y="4616134"/>
                </a:cubicBezTo>
                <a:cubicBezTo>
                  <a:pt x="21399" y="4473401"/>
                  <a:pt x="-2392" y="4140718"/>
                  <a:pt x="0" y="4013858"/>
                </a:cubicBezTo>
                <a:cubicBezTo>
                  <a:pt x="2392" y="3886998"/>
                  <a:pt x="-9073" y="3524231"/>
                  <a:pt x="0" y="3320916"/>
                </a:cubicBezTo>
                <a:cubicBezTo>
                  <a:pt x="9073" y="3117601"/>
                  <a:pt x="-20614" y="2922972"/>
                  <a:pt x="0" y="2763972"/>
                </a:cubicBezTo>
                <a:cubicBezTo>
                  <a:pt x="20614" y="2604972"/>
                  <a:pt x="5751" y="2418545"/>
                  <a:pt x="0" y="2116363"/>
                </a:cubicBezTo>
                <a:cubicBezTo>
                  <a:pt x="-5751" y="1814181"/>
                  <a:pt x="-23336" y="1771268"/>
                  <a:pt x="0" y="1604752"/>
                </a:cubicBezTo>
                <a:cubicBezTo>
                  <a:pt x="23336" y="1438236"/>
                  <a:pt x="-35446" y="1063211"/>
                  <a:pt x="0" y="594482"/>
                </a:cubicBezTo>
                <a:close/>
              </a:path>
            </a:pathLst>
          </a:custGeom>
          <a:solidFill>
            <a:schemeClr val="accent1"/>
          </a:solidFill>
          <a:ln w="25400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10389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026C28-11B9-A9EF-D50F-9212D4154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67" y="887973"/>
            <a:ext cx="9889067" cy="1325563"/>
          </a:xfrm>
        </p:spPr>
        <p:txBody>
          <a:bodyPr>
            <a:normAutofit/>
          </a:bodyPr>
          <a:lstStyle/>
          <a:p>
            <a:r>
              <a:rPr lang="en-US" sz="6600">
                <a:solidFill>
                  <a:schemeClr val="bg1"/>
                </a:solidFill>
                <a:latin typeface="Times New Roman"/>
                <a:cs typeface="Times New Roman"/>
              </a:rPr>
              <a:t>Informacijos šaltiniai: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E5B0F-5185-440A-8222-321C1D118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092" y="2325880"/>
            <a:ext cx="9957816" cy="18288"/>
          </a:xfrm>
          <a:custGeom>
            <a:avLst/>
            <a:gdLst>
              <a:gd name="connsiteX0" fmla="*/ 0 w 9957816"/>
              <a:gd name="connsiteY0" fmla="*/ 0 h 18288"/>
              <a:gd name="connsiteX1" fmla="*/ 863011 w 9957816"/>
              <a:gd name="connsiteY1" fmla="*/ 0 h 18288"/>
              <a:gd name="connsiteX2" fmla="*/ 1327709 w 9957816"/>
              <a:gd name="connsiteY2" fmla="*/ 0 h 18288"/>
              <a:gd name="connsiteX3" fmla="*/ 2091141 w 9957816"/>
              <a:gd name="connsiteY3" fmla="*/ 0 h 18288"/>
              <a:gd name="connsiteX4" fmla="*/ 2555839 w 9957816"/>
              <a:gd name="connsiteY4" fmla="*/ 0 h 18288"/>
              <a:gd name="connsiteX5" fmla="*/ 3219694 w 9957816"/>
              <a:gd name="connsiteY5" fmla="*/ 0 h 18288"/>
              <a:gd name="connsiteX6" fmla="*/ 3983126 w 9957816"/>
              <a:gd name="connsiteY6" fmla="*/ 0 h 18288"/>
              <a:gd name="connsiteX7" fmla="*/ 4348246 w 9957816"/>
              <a:gd name="connsiteY7" fmla="*/ 0 h 18288"/>
              <a:gd name="connsiteX8" fmla="*/ 4713366 w 9957816"/>
              <a:gd name="connsiteY8" fmla="*/ 0 h 18288"/>
              <a:gd name="connsiteX9" fmla="*/ 5576377 w 9957816"/>
              <a:gd name="connsiteY9" fmla="*/ 0 h 18288"/>
              <a:gd name="connsiteX10" fmla="*/ 6240231 w 9957816"/>
              <a:gd name="connsiteY10" fmla="*/ 0 h 18288"/>
              <a:gd name="connsiteX11" fmla="*/ 6605351 w 9957816"/>
              <a:gd name="connsiteY11" fmla="*/ 0 h 18288"/>
              <a:gd name="connsiteX12" fmla="*/ 7269206 w 9957816"/>
              <a:gd name="connsiteY12" fmla="*/ 0 h 18288"/>
              <a:gd name="connsiteX13" fmla="*/ 8132216 w 9957816"/>
              <a:gd name="connsiteY13" fmla="*/ 0 h 18288"/>
              <a:gd name="connsiteX14" fmla="*/ 8696493 w 9957816"/>
              <a:gd name="connsiteY14" fmla="*/ 0 h 18288"/>
              <a:gd name="connsiteX15" fmla="*/ 9260769 w 9957816"/>
              <a:gd name="connsiteY15" fmla="*/ 0 h 18288"/>
              <a:gd name="connsiteX16" fmla="*/ 9957816 w 9957816"/>
              <a:gd name="connsiteY16" fmla="*/ 0 h 18288"/>
              <a:gd name="connsiteX17" fmla="*/ 9957816 w 9957816"/>
              <a:gd name="connsiteY17" fmla="*/ 18288 h 18288"/>
              <a:gd name="connsiteX18" fmla="*/ 9293962 w 9957816"/>
              <a:gd name="connsiteY18" fmla="*/ 18288 h 18288"/>
              <a:gd name="connsiteX19" fmla="*/ 8530529 w 9957816"/>
              <a:gd name="connsiteY19" fmla="*/ 18288 h 18288"/>
              <a:gd name="connsiteX20" fmla="*/ 7767096 w 9957816"/>
              <a:gd name="connsiteY20" fmla="*/ 18288 h 18288"/>
              <a:gd name="connsiteX21" fmla="*/ 7302398 w 9957816"/>
              <a:gd name="connsiteY21" fmla="*/ 18288 h 18288"/>
              <a:gd name="connsiteX22" fmla="*/ 6439388 w 9957816"/>
              <a:gd name="connsiteY22" fmla="*/ 18288 h 18288"/>
              <a:gd name="connsiteX23" fmla="*/ 5775533 w 9957816"/>
              <a:gd name="connsiteY23" fmla="*/ 18288 h 18288"/>
              <a:gd name="connsiteX24" fmla="*/ 5410413 w 9957816"/>
              <a:gd name="connsiteY24" fmla="*/ 18288 h 18288"/>
              <a:gd name="connsiteX25" fmla="*/ 4746559 w 9957816"/>
              <a:gd name="connsiteY25" fmla="*/ 18288 h 18288"/>
              <a:gd name="connsiteX26" fmla="*/ 4182283 w 9957816"/>
              <a:gd name="connsiteY26" fmla="*/ 18288 h 18288"/>
              <a:gd name="connsiteX27" fmla="*/ 3618006 w 9957816"/>
              <a:gd name="connsiteY27" fmla="*/ 18288 h 18288"/>
              <a:gd name="connsiteX28" fmla="*/ 3053730 w 9957816"/>
              <a:gd name="connsiteY28" fmla="*/ 18288 h 18288"/>
              <a:gd name="connsiteX29" fmla="*/ 2489454 w 9957816"/>
              <a:gd name="connsiteY29" fmla="*/ 18288 h 18288"/>
              <a:gd name="connsiteX30" fmla="*/ 1726021 w 9957816"/>
              <a:gd name="connsiteY30" fmla="*/ 18288 h 18288"/>
              <a:gd name="connsiteX31" fmla="*/ 1062167 w 9957816"/>
              <a:gd name="connsiteY31" fmla="*/ 18288 h 18288"/>
              <a:gd name="connsiteX32" fmla="*/ 697047 w 9957816"/>
              <a:gd name="connsiteY32" fmla="*/ 18288 h 18288"/>
              <a:gd name="connsiteX33" fmla="*/ 0 w 9957816"/>
              <a:gd name="connsiteY33" fmla="*/ 18288 h 18288"/>
              <a:gd name="connsiteX34" fmla="*/ 0 w 9957816"/>
              <a:gd name="connsiteY3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9957816" h="18288" fill="none" extrusionOk="0">
                <a:moveTo>
                  <a:pt x="0" y="0"/>
                </a:moveTo>
                <a:cubicBezTo>
                  <a:pt x="258912" y="4528"/>
                  <a:pt x="602792" y="35413"/>
                  <a:pt x="863011" y="0"/>
                </a:cubicBezTo>
                <a:cubicBezTo>
                  <a:pt x="1123230" y="-35413"/>
                  <a:pt x="1110743" y="8950"/>
                  <a:pt x="1327709" y="0"/>
                </a:cubicBezTo>
                <a:cubicBezTo>
                  <a:pt x="1544675" y="-8950"/>
                  <a:pt x="1720121" y="-30004"/>
                  <a:pt x="2091141" y="0"/>
                </a:cubicBezTo>
                <a:cubicBezTo>
                  <a:pt x="2462161" y="30004"/>
                  <a:pt x="2325710" y="-22120"/>
                  <a:pt x="2555839" y="0"/>
                </a:cubicBezTo>
                <a:cubicBezTo>
                  <a:pt x="2785968" y="22120"/>
                  <a:pt x="2943172" y="14890"/>
                  <a:pt x="3219694" y="0"/>
                </a:cubicBezTo>
                <a:cubicBezTo>
                  <a:pt x="3496216" y="-14890"/>
                  <a:pt x="3789247" y="-1477"/>
                  <a:pt x="3983126" y="0"/>
                </a:cubicBezTo>
                <a:cubicBezTo>
                  <a:pt x="4177005" y="1477"/>
                  <a:pt x="4180112" y="16397"/>
                  <a:pt x="4348246" y="0"/>
                </a:cubicBezTo>
                <a:cubicBezTo>
                  <a:pt x="4516380" y="-16397"/>
                  <a:pt x="4601818" y="4117"/>
                  <a:pt x="4713366" y="0"/>
                </a:cubicBezTo>
                <a:cubicBezTo>
                  <a:pt x="4824914" y="-4117"/>
                  <a:pt x="5400642" y="663"/>
                  <a:pt x="5576377" y="0"/>
                </a:cubicBezTo>
                <a:cubicBezTo>
                  <a:pt x="5752112" y="-663"/>
                  <a:pt x="6036350" y="11452"/>
                  <a:pt x="6240231" y="0"/>
                </a:cubicBezTo>
                <a:cubicBezTo>
                  <a:pt x="6444112" y="-11452"/>
                  <a:pt x="6508667" y="-15154"/>
                  <a:pt x="6605351" y="0"/>
                </a:cubicBezTo>
                <a:cubicBezTo>
                  <a:pt x="6702035" y="15154"/>
                  <a:pt x="7096186" y="19291"/>
                  <a:pt x="7269206" y="0"/>
                </a:cubicBezTo>
                <a:cubicBezTo>
                  <a:pt x="7442227" y="-19291"/>
                  <a:pt x="7802902" y="39720"/>
                  <a:pt x="8132216" y="0"/>
                </a:cubicBezTo>
                <a:cubicBezTo>
                  <a:pt x="8461530" y="-39720"/>
                  <a:pt x="8551221" y="24341"/>
                  <a:pt x="8696493" y="0"/>
                </a:cubicBezTo>
                <a:cubicBezTo>
                  <a:pt x="8841765" y="-24341"/>
                  <a:pt x="9091257" y="15574"/>
                  <a:pt x="9260769" y="0"/>
                </a:cubicBezTo>
                <a:cubicBezTo>
                  <a:pt x="9430281" y="-15574"/>
                  <a:pt x="9809458" y="-15806"/>
                  <a:pt x="9957816" y="0"/>
                </a:cubicBezTo>
                <a:cubicBezTo>
                  <a:pt x="9958154" y="7640"/>
                  <a:pt x="9957366" y="11289"/>
                  <a:pt x="9957816" y="18288"/>
                </a:cubicBezTo>
                <a:cubicBezTo>
                  <a:pt x="9789958" y="23645"/>
                  <a:pt x="9437684" y="-10787"/>
                  <a:pt x="9293962" y="18288"/>
                </a:cubicBezTo>
                <a:cubicBezTo>
                  <a:pt x="9150240" y="47363"/>
                  <a:pt x="8858466" y="6899"/>
                  <a:pt x="8530529" y="18288"/>
                </a:cubicBezTo>
                <a:cubicBezTo>
                  <a:pt x="8202592" y="29677"/>
                  <a:pt x="8042036" y="-12845"/>
                  <a:pt x="7767096" y="18288"/>
                </a:cubicBezTo>
                <a:cubicBezTo>
                  <a:pt x="7492156" y="49421"/>
                  <a:pt x="7464764" y="38557"/>
                  <a:pt x="7302398" y="18288"/>
                </a:cubicBezTo>
                <a:cubicBezTo>
                  <a:pt x="7140032" y="-1981"/>
                  <a:pt x="6674139" y="-20177"/>
                  <a:pt x="6439388" y="18288"/>
                </a:cubicBezTo>
                <a:cubicBezTo>
                  <a:pt x="6204637" y="56753"/>
                  <a:pt x="6044763" y="2398"/>
                  <a:pt x="5775533" y="18288"/>
                </a:cubicBezTo>
                <a:cubicBezTo>
                  <a:pt x="5506303" y="34178"/>
                  <a:pt x="5528640" y="8636"/>
                  <a:pt x="5410413" y="18288"/>
                </a:cubicBezTo>
                <a:cubicBezTo>
                  <a:pt x="5292186" y="27940"/>
                  <a:pt x="4880771" y="-3659"/>
                  <a:pt x="4746559" y="18288"/>
                </a:cubicBezTo>
                <a:cubicBezTo>
                  <a:pt x="4612347" y="40235"/>
                  <a:pt x="4346390" y="46329"/>
                  <a:pt x="4182283" y="18288"/>
                </a:cubicBezTo>
                <a:cubicBezTo>
                  <a:pt x="4018176" y="-9753"/>
                  <a:pt x="3743247" y="40654"/>
                  <a:pt x="3618006" y="18288"/>
                </a:cubicBezTo>
                <a:cubicBezTo>
                  <a:pt x="3492765" y="-4078"/>
                  <a:pt x="3201495" y="15624"/>
                  <a:pt x="3053730" y="18288"/>
                </a:cubicBezTo>
                <a:cubicBezTo>
                  <a:pt x="2905965" y="20952"/>
                  <a:pt x="2770855" y="10382"/>
                  <a:pt x="2489454" y="18288"/>
                </a:cubicBezTo>
                <a:cubicBezTo>
                  <a:pt x="2208053" y="26194"/>
                  <a:pt x="1999579" y="12705"/>
                  <a:pt x="1726021" y="18288"/>
                </a:cubicBezTo>
                <a:cubicBezTo>
                  <a:pt x="1452463" y="23871"/>
                  <a:pt x="1261725" y="2423"/>
                  <a:pt x="1062167" y="18288"/>
                </a:cubicBezTo>
                <a:cubicBezTo>
                  <a:pt x="862609" y="34153"/>
                  <a:pt x="828837" y="34680"/>
                  <a:pt x="697047" y="18288"/>
                </a:cubicBezTo>
                <a:cubicBezTo>
                  <a:pt x="565257" y="1896"/>
                  <a:pt x="290333" y="-12656"/>
                  <a:pt x="0" y="18288"/>
                </a:cubicBezTo>
                <a:cubicBezTo>
                  <a:pt x="-82" y="11708"/>
                  <a:pt x="-178" y="8956"/>
                  <a:pt x="0" y="0"/>
                </a:cubicBezTo>
                <a:close/>
              </a:path>
              <a:path w="9957816" h="18288" stroke="0" extrusionOk="0">
                <a:moveTo>
                  <a:pt x="0" y="0"/>
                </a:moveTo>
                <a:cubicBezTo>
                  <a:pt x="239894" y="-13568"/>
                  <a:pt x="444306" y="20490"/>
                  <a:pt x="564276" y="0"/>
                </a:cubicBezTo>
                <a:cubicBezTo>
                  <a:pt x="684246" y="-20490"/>
                  <a:pt x="829702" y="-16311"/>
                  <a:pt x="929396" y="0"/>
                </a:cubicBezTo>
                <a:cubicBezTo>
                  <a:pt x="1029090" y="16311"/>
                  <a:pt x="1434080" y="4599"/>
                  <a:pt x="1792407" y="0"/>
                </a:cubicBezTo>
                <a:cubicBezTo>
                  <a:pt x="2150734" y="-4599"/>
                  <a:pt x="2230922" y="-3217"/>
                  <a:pt x="2356683" y="0"/>
                </a:cubicBezTo>
                <a:cubicBezTo>
                  <a:pt x="2482444" y="3217"/>
                  <a:pt x="2727176" y="10118"/>
                  <a:pt x="2920959" y="0"/>
                </a:cubicBezTo>
                <a:cubicBezTo>
                  <a:pt x="3114742" y="-10118"/>
                  <a:pt x="3583268" y="6126"/>
                  <a:pt x="3783970" y="0"/>
                </a:cubicBezTo>
                <a:cubicBezTo>
                  <a:pt x="3984672" y="-6126"/>
                  <a:pt x="4119530" y="12121"/>
                  <a:pt x="4248668" y="0"/>
                </a:cubicBezTo>
                <a:cubicBezTo>
                  <a:pt x="4377806" y="-12121"/>
                  <a:pt x="4830370" y="39306"/>
                  <a:pt x="5111679" y="0"/>
                </a:cubicBezTo>
                <a:cubicBezTo>
                  <a:pt x="5392988" y="-39306"/>
                  <a:pt x="5595981" y="-37432"/>
                  <a:pt x="5974690" y="0"/>
                </a:cubicBezTo>
                <a:cubicBezTo>
                  <a:pt x="6353399" y="37432"/>
                  <a:pt x="6382398" y="-32218"/>
                  <a:pt x="6638544" y="0"/>
                </a:cubicBezTo>
                <a:cubicBezTo>
                  <a:pt x="6894690" y="32218"/>
                  <a:pt x="7107197" y="-8479"/>
                  <a:pt x="7501555" y="0"/>
                </a:cubicBezTo>
                <a:cubicBezTo>
                  <a:pt x="7895913" y="8479"/>
                  <a:pt x="7913370" y="-2556"/>
                  <a:pt x="8065831" y="0"/>
                </a:cubicBezTo>
                <a:cubicBezTo>
                  <a:pt x="8218292" y="2556"/>
                  <a:pt x="8391465" y="4509"/>
                  <a:pt x="8630107" y="0"/>
                </a:cubicBezTo>
                <a:cubicBezTo>
                  <a:pt x="8868749" y="-4509"/>
                  <a:pt x="9078381" y="-9348"/>
                  <a:pt x="9393540" y="0"/>
                </a:cubicBezTo>
                <a:cubicBezTo>
                  <a:pt x="9708699" y="9348"/>
                  <a:pt x="9789190" y="-16759"/>
                  <a:pt x="9957816" y="0"/>
                </a:cubicBezTo>
                <a:cubicBezTo>
                  <a:pt x="9957941" y="4395"/>
                  <a:pt x="9957741" y="9776"/>
                  <a:pt x="9957816" y="18288"/>
                </a:cubicBezTo>
                <a:cubicBezTo>
                  <a:pt x="9649812" y="40651"/>
                  <a:pt x="9486007" y="41594"/>
                  <a:pt x="9194383" y="18288"/>
                </a:cubicBezTo>
                <a:cubicBezTo>
                  <a:pt x="8902759" y="-5018"/>
                  <a:pt x="8744094" y="43814"/>
                  <a:pt x="8530529" y="18288"/>
                </a:cubicBezTo>
                <a:cubicBezTo>
                  <a:pt x="8316964" y="-7238"/>
                  <a:pt x="8282371" y="24093"/>
                  <a:pt x="8165409" y="18288"/>
                </a:cubicBezTo>
                <a:cubicBezTo>
                  <a:pt x="8048447" y="12483"/>
                  <a:pt x="7851788" y="12040"/>
                  <a:pt x="7700711" y="18288"/>
                </a:cubicBezTo>
                <a:cubicBezTo>
                  <a:pt x="7549634" y="24536"/>
                  <a:pt x="7127225" y="27915"/>
                  <a:pt x="6837700" y="18288"/>
                </a:cubicBezTo>
                <a:cubicBezTo>
                  <a:pt x="6548175" y="8661"/>
                  <a:pt x="6330711" y="50037"/>
                  <a:pt x="6173846" y="18288"/>
                </a:cubicBezTo>
                <a:cubicBezTo>
                  <a:pt x="6016981" y="-13461"/>
                  <a:pt x="5930031" y="15985"/>
                  <a:pt x="5709148" y="18288"/>
                </a:cubicBezTo>
                <a:cubicBezTo>
                  <a:pt x="5488265" y="20591"/>
                  <a:pt x="5372997" y="43097"/>
                  <a:pt x="5045293" y="18288"/>
                </a:cubicBezTo>
                <a:cubicBezTo>
                  <a:pt x="4717590" y="-6521"/>
                  <a:pt x="4829875" y="6803"/>
                  <a:pt x="4680174" y="18288"/>
                </a:cubicBezTo>
                <a:cubicBezTo>
                  <a:pt x="4530473" y="29773"/>
                  <a:pt x="4441300" y="27030"/>
                  <a:pt x="4315054" y="18288"/>
                </a:cubicBezTo>
                <a:cubicBezTo>
                  <a:pt x="4188808" y="9546"/>
                  <a:pt x="3846162" y="4446"/>
                  <a:pt x="3651199" y="18288"/>
                </a:cubicBezTo>
                <a:cubicBezTo>
                  <a:pt x="3456236" y="32130"/>
                  <a:pt x="3412656" y="-1324"/>
                  <a:pt x="3186501" y="18288"/>
                </a:cubicBezTo>
                <a:cubicBezTo>
                  <a:pt x="2960346" y="37900"/>
                  <a:pt x="2783091" y="19872"/>
                  <a:pt x="2423069" y="18288"/>
                </a:cubicBezTo>
                <a:cubicBezTo>
                  <a:pt x="2063047" y="16704"/>
                  <a:pt x="2066062" y="18692"/>
                  <a:pt x="1958370" y="18288"/>
                </a:cubicBezTo>
                <a:cubicBezTo>
                  <a:pt x="1850678" y="17884"/>
                  <a:pt x="1403255" y="47471"/>
                  <a:pt x="1194938" y="18288"/>
                </a:cubicBezTo>
                <a:cubicBezTo>
                  <a:pt x="986621" y="-10895"/>
                  <a:pt x="986435" y="4670"/>
                  <a:pt x="829818" y="18288"/>
                </a:cubicBezTo>
                <a:cubicBezTo>
                  <a:pt x="673201" y="31906"/>
                  <a:pt x="178831" y="-2639"/>
                  <a:pt x="0" y="18288"/>
                </a:cubicBezTo>
                <a:cubicBezTo>
                  <a:pt x="-504" y="12101"/>
                  <a:pt x="-591" y="771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6E84D-7B44-6AAA-DD41-9E3A9F138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618" y="2607733"/>
            <a:ext cx="10358792" cy="328506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lt-LT">
                <a:solidFill>
                  <a:srgbClr val="000000"/>
                </a:solidFill>
                <a:latin typeface="Times New Roman"/>
                <a:cs typeface="Times New Roman"/>
              </a:rPr>
              <a:t>Palmira Pečiuliauskienė. Fizika. II dalis: Vadovėlis 11 klasei. Kaunas: Šviesa, 2005. </a:t>
            </a:r>
            <a:endParaRPr lang="en-US"/>
          </a:p>
          <a:p>
            <a:pPr>
              <a:lnSpc>
                <a:spcPct val="150000"/>
              </a:lnSpc>
            </a:pPr>
            <a:r>
              <a:rPr lang="lt-LT">
                <a:solidFill>
                  <a:srgbClr val="000000"/>
                </a:solidFill>
                <a:latin typeface="Times New Roman"/>
                <a:cs typeface="Times New Roman"/>
              </a:rPr>
              <a:t>Vladas Valentinavičius. Fizika. I dalis: Vadovėlis 10 klasei. Kaunas: Šviesa, 2006. </a:t>
            </a:r>
            <a:endParaRPr lang="en-US">
              <a:solidFill>
                <a:srgbClr val="000000"/>
              </a:solidFill>
              <a:latin typeface="Times New Roman"/>
              <a:cs typeface="Times New Roman"/>
            </a:endParaRPr>
          </a:p>
          <a:p>
            <a:endParaRPr lang="lt-LT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71301436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The Serif Hand Black"/>
        <a:ea typeface=""/>
        <a:cs typeface=""/>
      </a:majorFont>
      <a:minorFont>
        <a:latin typeface="The Hand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1571</Words>
  <Application>Microsoft Office PowerPoint</Application>
  <PresentationFormat>Plačiaekranė</PresentationFormat>
  <Paragraphs>153</Paragraphs>
  <Slides>39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39</vt:i4>
      </vt:variant>
    </vt:vector>
  </HeadingPairs>
  <TitlesOfParts>
    <vt:vector size="45" baseType="lpstr">
      <vt:lpstr>Arial</vt:lpstr>
      <vt:lpstr>Calibri</vt:lpstr>
      <vt:lpstr>The Hand Bold</vt:lpstr>
      <vt:lpstr>The Serif Hand Black</vt:lpstr>
      <vt:lpstr>Times New Roman</vt:lpstr>
      <vt:lpstr>SketchyVTI</vt:lpstr>
      <vt:lpstr>Matematinės svyruoklės svyravimo periodo priklausomybė nuo siūlo ilgio ir apkrovos</vt:lpstr>
      <vt:lpstr>Turinys</vt:lpstr>
      <vt:lpstr>Svyravimo periodas (T)</vt:lpstr>
      <vt:lpstr>Svyruoklės ilgis (l)</vt:lpstr>
      <vt:lpstr>Matematinės svyruoklės svyravimo periodas</vt:lpstr>
      <vt:lpstr>1 bandymas</vt:lpstr>
      <vt:lpstr>„PowerPoint“ pateiktis</vt:lpstr>
      <vt:lpstr>„PowerPoint“ pateiktis</vt:lpstr>
      <vt:lpstr>Pirmojo bandymo rezultatai</vt:lpstr>
      <vt:lpstr>2 bandymas</vt:lpstr>
      <vt:lpstr>„PowerPoint“ pateiktis</vt:lpstr>
      <vt:lpstr>„PowerPoint“ pateiktis</vt:lpstr>
      <vt:lpstr>Antrojo bandymo rezultatai</vt:lpstr>
      <vt:lpstr>Testas</vt:lpstr>
      <vt:lpstr>1. Kas yra svyravimo periodas?</vt:lpstr>
      <vt:lpstr>1. Kas yra svyravimo periodas?</vt:lpstr>
      <vt:lpstr>2. Koks yra svyravimo periodo matavimo vienetas?</vt:lpstr>
      <vt:lpstr>2. Koks yra svyravimo periodo matavimo vienetas?</vt:lpstr>
      <vt:lpstr>3. Kaip apskaičiuojamas svyravimo periodas?</vt:lpstr>
      <vt:lpstr>3. Kaip apskaičiuojamas svyravimo periodas?</vt:lpstr>
      <vt:lpstr>4. Kas yra matematinės svyruoklės siūlo ilgis?</vt:lpstr>
      <vt:lpstr>4. Kas yra matematinės svyruoklės siūlo ilgis?</vt:lpstr>
      <vt:lpstr>5. Kaip svyravimo periodas priklauso nuo siūlo ilgio?</vt:lpstr>
      <vt:lpstr>5. Kaip svyravimo periodas priklauso nuo siūlo ilgio?</vt:lpstr>
      <vt:lpstr>6. Nuo ko priklauso matematinės svyruoklės periodas?</vt:lpstr>
      <vt:lpstr>6. Nuo ko priklauso matematinės svyruoklės periodas?</vt:lpstr>
      <vt:lpstr>7. Kaip svyravimo periodas priklauso nuo pakabinto rutuliuko masės?</vt:lpstr>
      <vt:lpstr>7. Kaip svyravimo periodas priklauso nuo pakabinto rutuliuko masės?</vt:lpstr>
      <vt:lpstr>8. Kokiu kampu rekomenduojama atlenkti svyruoklę bandymo metu?</vt:lpstr>
      <vt:lpstr>8. Kokiu kampu rekomenduojama atlenkti svyruoklę bandymo metu?</vt:lpstr>
      <vt:lpstr>9. Koks prietaisas bandymuose minimas kaip priemonė laikui matuoti?</vt:lpstr>
      <vt:lpstr>9. Koks prietaisas bandymuose minimas kaip priemonė laikui matuoti?</vt:lpstr>
      <vt:lpstr>Uždaviniai ir jų sprendimai</vt:lpstr>
      <vt:lpstr>1 uždavinys. Matematinės svyruoklės siūlo ilgis yra 1 m. Apskaičiuokite svyruoklės svyravimo periodą. Ar pasikeis periodas, jei vietoje 100 g kūno pakabinsime 500 g kūną?</vt:lpstr>
      <vt:lpstr>2 uždavinys. Matematinės  svyruoklės siūlo ilgis yra 0,25 m. Apskaičiuokite svyravimo periodą.</vt:lpstr>
      <vt:lpstr>3 uždavinys. Matematinės svyruoklės svyravimo periodas yra 3 s. Raskite siūlo ilgį.</vt:lpstr>
      <vt:lpstr>4 uždavinys.Vienos matematinės svyruoklės siūlo ilgis yra 1 m, o kitos – 4 m. Kiek kartų skiriasi jų svyravimo periodai?</vt:lpstr>
      <vt:lpstr>5 uždavinys. Prie vienodo ilgio siūlų pakabinti 200 g ir 800 g kūnai.  Kurios svyruoklės svyravimo periodas didesnis?</vt:lpstr>
      <vt:lpstr>Informacijos šaltiniai: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Matematinės svyruoklės svyravimo periodo priklausomybė nuo siūlo ilgio ir apkrovos</dc:title>
  <dc:creator>Dell-</dc:creator>
  <cp:lastModifiedBy>Titas Žvirzdinas</cp:lastModifiedBy>
  <cp:revision>4</cp:revision>
  <dcterms:created xsi:type="dcterms:W3CDTF">2026-04-19T06:43:29Z</dcterms:created>
  <dcterms:modified xsi:type="dcterms:W3CDTF">2026-05-21T18:01:14Z</dcterms:modified>
</cp:coreProperties>
</file>