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1" r:id="rId11"/>
    <p:sldId id="272" r:id="rId12"/>
    <p:sldId id="273" r:id="rId13"/>
    <p:sldId id="274" r:id="rId14"/>
    <p:sldId id="268" r:id="rId15"/>
    <p:sldId id="276" r:id="rId16"/>
    <p:sldId id="289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69" r:id="rId3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1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3" d="100"/>
          <a:sy n="83" d="100"/>
        </p:scale>
        <p:origin x="1450" y="67"/>
      </p:cViewPr>
      <p:guideLst>
        <p:guide orient="horz" pos="2131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567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68313" y="1196975"/>
            <a:ext cx="8207375" cy="108267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69900" y="2422525"/>
            <a:ext cx="8212138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/>
              <a:t>Click to edit Master subtitle style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5BCAD085-E8A6-8845-BD4E-CB4CCA059FC4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74750"/>
            <a:ext cx="4038600" cy="495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74750"/>
            <a:ext cx="4038600" cy="495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90500"/>
            <a:ext cx="2057400" cy="59372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90500"/>
            <a:ext cx="6019800" cy="59372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567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457200" y="190500"/>
            <a:ext cx="82296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zh-CN" dirty="0"/>
              <a:t>Click to edit Master title style</a:t>
            </a:r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457200" y="1174750"/>
            <a:ext cx="82296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5BCAD085-E8A6-8845-BD4E-CB4CCA059FC4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ebp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269240" y="1069340"/>
            <a:ext cx="9016365" cy="1759585"/>
          </a:xfrm>
        </p:spPr>
        <p:txBody>
          <a:bodyPr/>
          <a:lstStyle/>
          <a:p>
            <a:r>
              <a:rPr sz="5400" b="1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Kietųjų </a:t>
            </a:r>
            <a:r>
              <a:rPr sz="5400" b="1" dirty="0" err="1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kūnų</a:t>
            </a:r>
            <a:r>
              <a:rPr sz="5400" b="1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sz="5400" b="1" dirty="0" err="1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slėgis</a:t>
            </a:r>
            <a:endParaRPr sz="5400" b="1" dirty="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44534" y="4179397"/>
            <a:ext cx="6852920" cy="1887047"/>
          </a:xfrm>
        </p:spPr>
        <p:txBody>
          <a:bodyPr>
            <a:scene3d>
              <a:camera prst="orthographicFront"/>
              <a:lightRig rig="threePt" dir="t"/>
            </a:scene3d>
          </a:bodyPr>
          <a:lstStyle/>
          <a:p>
            <a:endParaRPr dirty="0"/>
          </a:p>
          <a:p>
            <a:r>
              <a:rPr dirty="0" err="1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Darbą</a:t>
            </a:r>
            <a:r>
              <a:rPr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dirty="0" err="1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ruošė</a:t>
            </a:r>
            <a:r>
              <a:rPr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lt-LT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mokiniai </a:t>
            </a:r>
            <a:r>
              <a:rPr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N.K</a:t>
            </a:r>
            <a:r>
              <a:rPr lang="lt-LT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r>
              <a:rPr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dirty="0" err="1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ir</a:t>
            </a:r>
            <a:r>
              <a:rPr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Ž.P</a:t>
            </a:r>
            <a:r>
              <a:rPr lang="lt-LT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  <a:p>
            <a:r>
              <a:rPr lang="lt-LT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Mokytoja D.K.</a:t>
            </a:r>
            <a:endParaRPr dirty="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470535"/>
            <a:ext cx="8229600" cy="582613"/>
          </a:xfrm>
        </p:spPr>
        <p:txBody>
          <a:bodyPr/>
          <a:lstStyle/>
          <a:p>
            <a:r>
              <a:rPr sz="3200" b="1"/>
              <a:t>Kas yra slėgis?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4603750" cy="334200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just">
              <a:spcAft>
                <a:spcPts val="800"/>
              </a:spcAft>
              <a:defRPr sz="1900"/>
            </a:pPr>
            <a:r>
              <a:rPr sz="2800" dirty="0" err="1"/>
              <a:t>Slėgis</a:t>
            </a:r>
            <a:r>
              <a:rPr sz="2800" dirty="0"/>
              <a:t> – tai </a:t>
            </a:r>
            <a:r>
              <a:rPr sz="2800" dirty="0" err="1"/>
              <a:t>fizikinis</a:t>
            </a:r>
            <a:r>
              <a:rPr sz="2800" dirty="0"/>
              <a:t> </a:t>
            </a:r>
            <a:r>
              <a:rPr sz="2800" dirty="0" err="1"/>
              <a:t>dydis</a:t>
            </a:r>
            <a:r>
              <a:rPr sz="2800" dirty="0"/>
              <a:t>, </a:t>
            </a:r>
            <a:r>
              <a:rPr sz="2800" dirty="0" err="1"/>
              <a:t>kuris</a:t>
            </a:r>
            <a:r>
              <a:rPr sz="2800" dirty="0"/>
              <a:t> </a:t>
            </a:r>
            <a:r>
              <a:rPr sz="2800" dirty="0" err="1"/>
              <a:t>parodo</a:t>
            </a:r>
            <a:r>
              <a:rPr sz="2800" dirty="0"/>
              <a:t>, </a:t>
            </a:r>
            <a:r>
              <a:rPr sz="2800" dirty="0" err="1"/>
              <a:t>kaip</a:t>
            </a:r>
            <a:r>
              <a:rPr sz="2800" dirty="0"/>
              <a:t> </a:t>
            </a:r>
            <a:r>
              <a:rPr sz="2800" dirty="0" err="1"/>
              <a:t>stipriai</a:t>
            </a:r>
            <a:r>
              <a:rPr sz="2800" dirty="0"/>
              <a:t> </a:t>
            </a:r>
            <a:r>
              <a:rPr sz="2800" dirty="0" err="1"/>
              <a:t>kūnas</a:t>
            </a:r>
            <a:r>
              <a:rPr sz="2800" dirty="0"/>
              <a:t> </a:t>
            </a:r>
            <a:r>
              <a:rPr sz="2800" dirty="0" err="1"/>
              <a:t>spaudžia</a:t>
            </a:r>
            <a:r>
              <a:rPr sz="2800" dirty="0"/>
              <a:t> </a:t>
            </a:r>
            <a:r>
              <a:rPr sz="2800" dirty="0" err="1"/>
              <a:t>paviršių</a:t>
            </a:r>
            <a:r>
              <a:rPr sz="2800" dirty="0"/>
              <a:t>.</a:t>
            </a:r>
          </a:p>
          <a:p>
            <a:pPr algn="just">
              <a:spcAft>
                <a:spcPts val="800"/>
              </a:spcAft>
              <a:defRPr sz="1900"/>
            </a:pPr>
            <a:r>
              <a:rPr sz="2800" dirty="0"/>
              <a:t>Kuo </a:t>
            </a:r>
            <a:r>
              <a:rPr sz="2800" dirty="0" err="1"/>
              <a:t>didesnė</a:t>
            </a:r>
            <a:r>
              <a:rPr sz="2800" dirty="0"/>
              <a:t> </a:t>
            </a:r>
            <a:r>
              <a:rPr sz="2800" dirty="0" err="1"/>
              <a:t>jėga</a:t>
            </a:r>
            <a:r>
              <a:rPr sz="2800" dirty="0"/>
              <a:t> </a:t>
            </a:r>
            <a:r>
              <a:rPr sz="2800" dirty="0" err="1"/>
              <a:t>spaudžia</a:t>
            </a:r>
            <a:r>
              <a:rPr sz="2800" dirty="0"/>
              <a:t> tam </a:t>
            </a:r>
            <a:r>
              <a:rPr sz="2800" dirty="0" err="1"/>
              <a:t>tikrą</a:t>
            </a:r>
            <a:r>
              <a:rPr sz="2800" dirty="0"/>
              <a:t> </a:t>
            </a:r>
            <a:r>
              <a:rPr sz="2800" dirty="0" err="1"/>
              <a:t>plotą</a:t>
            </a:r>
            <a:r>
              <a:rPr sz="2800" dirty="0"/>
              <a:t>, </a:t>
            </a:r>
            <a:r>
              <a:rPr sz="2800" dirty="0" err="1"/>
              <a:t>tuo</a:t>
            </a:r>
            <a:r>
              <a:rPr sz="2800" dirty="0"/>
              <a:t> </a:t>
            </a:r>
            <a:r>
              <a:rPr sz="2800" dirty="0" err="1"/>
              <a:t>slėgis</a:t>
            </a:r>
            <a:r>
              <a:rPr sz="2800" dirty="0"/>
              <a:t> </a:t>
            </a:r>
            <a:r>
              <a:rPr sz="2800" dirty="0" err="1"/>
              <a:t>yra</a:t>
            </a:r>
            <a:r>
              <a:rPr sz="2800" dirty="0"/>
              <a:t> </a:t>
            </a:r>
            <a:r>
              <a:rPr sz="2800" dirty="0" err="1"/>
              <a:t>didesnis</a:t>
            </a:r>
            <a:r>
              <a:rPr sz="2800" dirty="0"/>
              <a:t>.</a:t>
            </a:r>
          </a:p>
          <a:p>
            <a:pPr algn="just">
              <a:spcAft>
                <a:spcPts val="800"/>
              </a:spcAft>
              <a:defRPr sz="1900"/>
            </a:pPr>
            <a:r>
              <a:rPr sz="2800" dirty="0" err="1"/>
              <a:t>Slėgis</a:t>
            </a:r>
            <a:r>
              <a:rPr sz="2800" dirty="0"/>
              <a:t> </a:t>
            </a:r>
            <a:r>
              <a:rPr sz="2800" dirty="0" err="1"/>
              <a:t>labai</a:t>
            </a:r>
            <a:r>
              <a:rPr sz="2800" dirty="0"/>
              <a:t> </a:t>
            </a:r>
            <a:r>
              <a:rPr sz="2800" dirty="0" err="1"/>
              <a:t>svarbus</a:t>
            </a:r>
            <a:r>
              <a:rPr sz="2800" dirty="0"/>
              <a:t> </a:t>
            </a:r>
            <a:r>
              <a:rPr sz="2800" dirty="0" err="1"/>
              <a:t>kasdieniame</a:t>
            </a:r>
            <a:r>
              <a:rPr sz="2800" dirty="0"/>
              <a:t> </a:t>
            </a:r>
            <a:r>
              <a:rPr sz="2800" dirty="0" err="1"/>
              <a:t>gyvenime</a:t>
            </a:r>
            <a:r>
              <a:rPr sz="2800" dirty="0"/>
              <a:t> </a:t>
            </a:r>
            <a:r>
              <a:rPr sz="2800" dirty="0" err="1"/>
              <a:t>ir</a:t>
            </a:r>
            <a:r>
              <a:rPr sz="2800" dirty="0"/>
              <a:t> </a:t>
            </a:r>
            <a:r>
              <a:rPr sz="2800" dirty="0" err="1"/>
              <a:t>technikoje</a:t>
            </a:r>
            <a:r>
              <a:rPr sz="2800" dirty="0"/>
              <a:t>.</a:t>
            </a:r>
          </a:p>
          <a:p>
            <a:pPr>
              <a:spcAft>
                <a:spcPts val="800"/>
              </a:spcAft>
              <a:defRPr sz="1900"/>
            </a:pPr>
            <a:r>
              <a:rPr sz="2800" dirty="0"/>
              <a:t>Slėgis </a:t>
            </a:r>
            <a:r>
              <a:rPr sz="2800" dirty="0" err="1"/>
              <a:t>žymimas</a:t>
            </a:r>
            <a:r>
              <a:rPr sz="2800" dirty="0"/>
              <a:t> </a:t>
            </a:r>
            <a:r>
              <a:rPr sz="2800" dirty="0" err="1"/>
              <a:t>raide</a:t>
            </a:r>
            <a:r>
              <a:rPr sz="2800" dirty="0"/>
              <a:t> p.</a:t>
            </a:r>
          </a:p>
        </p:txBody>
      </p:sp>
      <p:pic>
        <p:nvPicPr>
          <p:cNvPr id="7" name="Picture 6"/>
          <p:cNvPicPr/>
          <p:nvPr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5152390" y="2090420"/>
            <a:ext cx="3559175" cy="311975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370" y="876300"/>
            <a:ext cx="8229600" cy="582613"/>
          </a:xfrm>
        </p:spPr>
        <p:txBody>
          <a:bodyPr/>
          <a:lstStyle/>
          <a:p>
            <a:r>
              <a:rPr sz="3200" b="1"/>
              <a:t>Slėgio matavimo vienetas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562100"/>
            <a:ext cx="1647190" cy="6163945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>
              <a:spcAft>
                <a:spcPts val="800"/>
              </a:spcAft>
              <a:defRPr sz="1900"/>
            </a:pPr>
            <a:r>
              <a:rPr sz="2800" dirty="0" err="1"/>
              <a:t>Slėgis</a:t>
            </a:r>
            <a:r>
              <a:rPr sz="2800" dirty="0"/>
              <a:t> </a:t>
            </a:r>
            <a:r>
              <a:rPr sz="2800" dirty="0" err="1"/>
              <a:t>matuojamas</a:t>
            </a:r>
            <a:r>
              <a:rPr sz="2800" dirty="0"/>
              <a:t> </a:t>
            </a:r>
            <a:r>
              <a:rPr sz="2800" dirty="0" err="1"/>
              <a:t>paskaliais</a:t>
            </a:r>
            <a:r>
              <a:rPr sz="2800" dirty="0"/>
              <a:t> (Pa).</a:t>
            </a:r>
          </a:p>
          <a:p>
            <a:pPr>
              <a:spcAft>
                <a:spcPts val="800"/>
              </a:spcAft>
              <a:defRPr sz="1900"/>
            </a:pPr>
            <a:r>
              <a:rPr sz="2800" dirty="0"/>
              <a:t>1 </a:t>
            </a:r>
            <a:r>
              <a:rPr sz="2800" dirty="0" err="1"/>
              <a:t>paskalis</a:t>
            </a:r>
            <a:r>
              <a:rPr sz="2800" dirty="0"/>
              <a:t> </a:t>
            </a:r>
            <a:r>
              <a:rPr sz="2800" dirty="0" err="1"/>
              <a:t>reiškia</a:t>
            </a:r>
            <a:r>
              <a:rPr sz="2800" dirty="0"/>
              <a:t>, </a:t>
            </a:r>
            <a:r>
              <a:rPr sz="2800" dirty="0" err="1"/>
              <a:t>kad</a:t>
            </a:r>
            <a:r>
              <a:rPr sz="2800" dirty="0"/>
              <a:t> 1 </a:t>
            </a:r>
            <a:r>
              <a:rPr sz="2800" dirty="0" err="1"/>
              <a:t>niutono</a:t>
            </a:r>
            <a:r>
              <a:rPr sz="2800" dirty="0"/>
              <a:t> </a:t>
            </a:r>
            <a:r>
              <a:rPr sz="2800" dirty="0" err="1"/>
              <a:t>jėga</a:t>
            </a:r>
            <a:r>
              <a:rPr sz="2800" dirty="0"/>
              <a:t> </a:t>
            </a:r>
            <a:r>
              <a:rPr sz="2800" dirty="0" err="1"/>
              <a:t>veikia</a:t>
            </a:r>
            <a:r>
              <a:rPr sz="2800" dirty="0"/>
              <a:t> </a:t>
            </a:r>
          </a:p>
          <a:p>
            <a:pPr>
              <a:spcAft>
                <a:spcPts val="800"/>
              </a:spcAft>
              <a:defRPr sz="1900"/>
            </a:pPr>
            <a:r>
              <a:rPr sz="2800" dirty="0"/>
              <a:t>1 </a:t>
            </a:r>
            <a:r>
              <a:rPr sz="2800" dirty="0" err="1"/>
              <a:t>kvadratinį</a:t>
            </a:r>
            <a:r>
              <a:rPr sz="2800" dirty="0"/>
              <a:t> </a:t>
            </a:r>
            <a:r>
              <a:rPr sz="2800" dirty="0" err="1"/>
              <a:t>metrą</a:t>
            </a:r>
            <a:r>
              <a:rPr sz="2800" dirty="0"/>
              <a:t>.</a:t>
            </a:r>
          </a:p>
          <a:p>
            <a:pPr>
              <a:spcAft>
                <a:spcPts val="800"/>
              </a:spcAft>
              <a:defRPr sz="1900"/>
            </a:pPr>
            <a:r>
              <a:rPr sz="2800" dirty="0" err="1"/>
              <a:t>Dažnai</a:t>
            </a:r>
            <a:r>
              <a:rPr sz="2800" dirty="0"/>
              <a:t> </a:t>
            </a:r>
            <a:r>
              <a:rPr sz="2800" dirty="0" err="1"/>
              <a:t>naudojami</a:t>
            </a:r>
            <a:r>
              <a:rPr sz="2800" dirty="0"/>
              <a:t> </a:t>
            </a:r>
            <a:r>
              <a:rPr sz="2800" dirty="0" err="1"/>
              <a:t>ir</a:t>
            </a:r>
            <a:r>
              <a:rPr sz="2800" dirty="0"/>
              <a:t> </a:t>
            </a:r>
            <a:r>
              <a:rPr sz="2800" dirty="0" err="1"/>
              <a:t>didesni</a:t>
            </a:r>
            <a:r>
              <a:rPr sz="2800" dirty="0"/>
              <a:t> </a:t>
            </a:r>
            <a:r>
              <a:rPr sz="2800" dirty="0" err="1"/>
              <a:t>vienetai</a:t>
            </a:r>
            <a:r>
              <a:rPr sz="2800" dirty="0"/>
              <a:t>: </a:t>
            </a:r>
          </a:p>
          <a:p>
            <a:pPr>
              <a:spcAft>
                <a:spcPts val="800"/>
              </a:spcAft>
              <a:defRPr sz="1900"/>
            </a:pPr>
            <a:r>
              <a:rPr sz="2800" dirty="0" err="1"/>
              <a:t>kilopaskaliai</a:t>
            </a:r>
            <a:r>
              <a:rPr sz="2800" dirty="0"/>
              <a:t> (kPa)</a:t>
            </a:r>
            <a:r>
              <a:rPr lang="lt-LT" sz="2800" dirty="0"/>
              <a:t>, megapaskaliai (MPa)</a:t>
            </a:r>
            <a:r>
              <a:rPr sz="2800" dirty="0"/>
              <a:t>.</a:t>
            </a:r>
          </a:p>
          <a:p>
            <a:pPr>
              <a:spcAft>
                <a:spcPts val="800"/>
              </a:spcAft>
              <a:defRPr sz="1900"/>
            </a:pPr>
            <a:r>
              <a:rPr sz="2800" dirty="0" err="1"/>
              <a:t>Slėgis</a:t>
            </a:r>
            <a:r>
              <a:rPr sz="2800" dirty="0"/>
              <a:t> </a:t>
            </a:r>
            <a:r>
              <a:rPr sz="2800" dirty="0" err="1"/>
              <a:t>naudojamas</a:t>
            </a:r>
            <a:r>
              <a:rPr sz="2800" dirty="0"/>
              <a:t> </a:t>
            </a:r>
            <a:r>
              <a:rPr sz="2800" dirty="0" err="1"/>
              <a:t>fizikoje</a:t>
            </a:r>
            <a:r>
              <a:rPr sz="2800" dirty="0"/>
              <a:t>, </a:t>
            </a:r>
            <a:r>
              <a:rPr sz="2800" dirty="0" err="1"/>
              <a:t>statybose</a:t>
            </a:r>
            <a:r>
              <a:rPr sz="2800" dirty="0"/>
              <a:t> </a:t>
            </a:r>
            <a:r>
              <a:rPr sz="2800" dirty="0" err="1"/>
              <a:t>ir</a:t>
            </a:r>
            <a:r>
              <a:rPr sz="2800" dirty="0"/>
              <a:t> </a:t>
            </a:r>
            <a:r>
              <a:rPr sz="2800" dirty="0" err="1"/>
              <a:t>gamtoje</a:t>
            </a:r>
            <a:r>
              <a:rPr sz="2800" dirty="0"/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8320"/>
            <a:ext cx="8229600" cy="582613"/>
          </a:xfrm>
        </p:spPr>
        <p:txBody>
          <a:bodyPr/>
          <a:lstStyle/>
          <a:p>
            <a:r>
              <a:rPr sz="3200" b="1"/>
              <a:t>Slėgio formulė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475048"/>
            <a:ext cx="6563360" cy="4237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/>
            </a:pPr>
            <a:r>
              <a:rPr sz="2400" dirty="0" err="1"/>
              <a:t>Slėgis</a:t>
            </a:r>
            <a:r>
              <a:rPr sz="2400" dirty="0"/>
              <a:t> </a:t>
            </a:r>
            <a:r>
              <a:rPr sz="2400" dirty="0" err="1"/>
              <a:t>apskaičiuojamas</a:t>
            </a:r>
            <a:r>
              <a:rPr sz="2400" dirty="0"/>
              <a:t> </a:t>
            </a:r>
            <a:r>
              <a:rPr sz="2400" dirty="0" err="1"/>
              <a:t>pagal</a:t>
            </a:r>
            <a:r>
              <a:rPr sz="2400" dirty="0"/>
              <a:t> </a:t>
            </a:r>
            <a:r>
              <a:rPr sz="2400" dirty="0" err="1"/>
              <a:t>formulę</a:t>
            </a:r>
            <a:r>
              <a:rPr sz="2400" dirty="0"/>
              <a:t>.</a:t>
            </a:r>
          </a:p>
          <a:p>
            <a:pPr>
              <a:spcAft>
                <a:spcPts val="800"/>
              </a:spcAft>
              <a:defRPr sz="1900"/>
            </a:pPr>
            <a:r>
              <a:rPr sz="2400" dirty="0"/>
              <a:t>Kuo </a:t>
            </a:r>
            <a:r>
              <a:rPr sz="2400" dirty="0" err="1"/>
              <a:t>didesnė</a:t>
            </a:r>
            <a:r>
              <a:rPr sz="2400" dirty="0"/>
              <a:t> </a:t>
            </a:r>
            <a:r>
              <a:rPr sz="2400" dirty="0" err="1"/>
              <a:t>jėga</a:t>
            </a:r>
            <a:r>
              <a:rPr sz="2400" dirty="0"/>
              <a:t> – </a:t>
            </a:r>
            <a:r>
              <a:rPr sz="2400" dirty="0" err="1"/>
              <a:t>tuo</a:t>
            </a:r>
            <a:r>
              <a:rPr sz="2400" dirty="0"/>
              <a:t> </a:t>
            </a:r>
            <a:r>
              <a:rPr sz="2400" dirty="0" err="1"/>
              <a:t>slėgis</a:t>
            </a:r>
            <a:r>
              <a:rPr sz="2400" dirty="0"/>
              <a:t> </a:t>
            </a:r>
            <a:r>
              <a:rPr sz="2400" dirty="0" err="1"/>
              <a:t>didesnis</a:t>
            </a:r>
            <a:r>
              <a:rPr sz="2400" dirty="0"/>
              <a:t>.</a:t>
            </a:r>
          </a:p>
          <a:p>
            <a:pPr>
              <a:spcAft>
                <a:spcPts val="800"/>
              </a:spcAft>
              <a:defRPr sz="1900"/>
            </a:pPr>
            <a:r>
              <a:rPr sz="2400" dirty="0"/>
              <a:t>Kuo </a:t>
            </a:r>
            <a:r>
              <a:rPr sz="2400" dirty="0" err="1"/>
              <a:t>mažesnis</a:t>
            </a:r>
            <a:r>
              <a:rPr sz="2400" dirty="0"/>
              <a:t> </a:t>
            </a:r>
            <a:r>
              <a:rPr sz="2400" dirty="0" err="1"/>
              <a:t>plotas</a:t>
            </a:r>
            <a:r>
              <a:rPr sz="2400" dirty="0"/>
              <a:t> – </a:t>
            </a:r>
            <a:r>
              <a:rPr sz="2400" dirty="0" err="1"/>
              <a:t>tuo</a:t>
            </a:r>
            <a:r>
              <a:rPr sz="2400" dirty="0"/>
              <a:t> </a:t>
            </a:r>
            <a:r>
              <a:rPr sz="2400" dirty="0" err="1"/>
              <a:t>slėgis</a:t>
            </a:r>
            <a:r>
              <a:rPr sz="2400" dirty="0"/>
              <a:t> </a:t>
            </a:r>
            <a:r>
              <a:rPr sz="2400" dirty="0" err="1"/>
              <a:t>didesnis</a:t>
            </a:r>
            <a:r>
              <a:rPr sz="2400" dirty="0"/>
              <a:t>.</a:t>
            </a:r>
            <a:endParaRPr lang="en-US" sz="2400" dirty="0"/>
          </a:p>
          <a:p>
            <a:pPr>
              <a:spcAft>
                <a:spcPts val="800"/>
              </a:spcAft>
              <a:defRPr sz="1900"/>
            </a:pPr>
            <a:endParaRPr lang="en-US" sz="2400" dirty="0"/>
          </a:p>
          <a:p>
            <a:pPr>
              <a:spcAft>
                <a:spcPts val="800"/>
              </a:spcAft>
              <a:defRPr sz="1900"/>
            </a:pPr>
            <a:endParaRPr lang="en-US" sz="2400" dirty="0"/>
          </a:p>
          <a:p>
            <a:pPr>
              <a:spcAft>
                <a:spcPts val="800"/>
              </a:spcAft>
              <a:defRPr sz="1900"/>
            </a:pPr>
            <a:endParaRPr lang="en-US" sz="2400" dirty="0"/>
          </a:p>
          <a:p>
            <a:pPr>
              <a:spcAft>
                <a:spcPts val="800"/>
              </a:spcAft>
              <a:defRPr sz="1900"/>
            </a:pPr>
            <a:r>
              <a:rPr lang="lt-LT" sz="2400" dirty="0"/>
              <a:t>p </a:t>
            </a:r>
            <a:r>
              <a:rPr lang="en-US" sz="2400" dirty="0"/>
              <a:t>– </a:t>
            </a:r>
            <a:r>
              <a:rPr lang="en-US" sz="2400" dirty="0" err="1"/>
              <a:t>sl</a:t>
            </a:r>
            <a:r>
              <a:rPr lang="lt-LT" sz="2400" dirty="0"/>
              <a:t>ė</a:t>
            </a:r>
            <a:r>
              <a:rPr lang="en-US" sz="2400" dirty="0" err="1"/>
              <a:t>gis</a:t>
            </a:r>
            <a:r>
              <a:rPr lang="lt-LT" sz="2400" dirty="0"/>
              <a:t>;</a:t>
            </a:r>
          </a:p>
          <a:p>
            <a:pPr>
              <a:spcAft>
                <a:spcPts val="800"/>
              </a:spcAft>
              <a:defRPr sz="1900"/>
            </a:pPr>
            <a:r>
              <a:rPr lang="lt-LT" sz="2400" dirty="0"/>
              <a:t>F – jėga;</a:t>
            </a:r>
          </a:p>
          <a:p>
            <a:pPr>
              <a:spcAft>
                <a:spcPts val="800"/>
              </a:spcAft>
              <a:defRPr sz="1900"/>
            </a:pPr>
            <a:r>
              <a:rPr lang="lt-LT" sz="2400" dirty="0"/>
              <a:t>S – paviršiaus plotas.</a:t>
            </a:r>
            <a:endParaRPr sz="2400" dirty="0"/>
          </a:p>
        </p:txBody>
      </p:sp>
      <p:pic>
        <p:nvPicPr>
          <p:cNvPr id="6" name="Paveikslėlis 5">
            <a:extLst>
              <a:ext uri="{FF2B5EF4-FFF2-40B4-BE49-F238E27FC236}">
                <a16:creationId xmlns:a16="http://schemas.microsoft.com/office/drawing/2014/main" id="{468CE6CF-CD86-EF5B-2402-FCC923F55E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2807" y="3085404"/>
            <a:ext cx="1127894" cy="101634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89585"/>
            <a:ext cx="8229600" cy="582613"/>
          </a:xfrm>
        </p:spPr>
        <p:txBody>
          <a:bodyPr/>
          <a:lstStyle/>
          <a:p>
            <a:r>
              <a:rPr sz="3200" b="1"/>
              <a:t>Nuo ko priklauso slėgis?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6740525" cy="18764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800"/>
              </a:spcAft>
              <a:defRPr sz="1900"/>
            </a:pPr>
            <a:r>
              <a:rPr sz="2400" dirty="0"/>
              <a:t>Slėgis </a:t>
            </a:r>
            <a:r>
              <a:rPr sz="2400" dirty="0" err="1"/>
              <a:t>priklauso</a:t>
            </a:r>
            <a:r>
              <a:rPr sz="2400" dirty="0"/>
              <a:t> </a:t>
            </a:r>
            <a:r>
              <a:rPr sz="2400" dirty="0" err="1"/>
              <a:t>nuo</a:t>
            </a:r>
            <a:r>
              <a:rPr sz="2400" dirty="0"/>
              <a:t> </a:t>
            </a:r>
            <a:r>
              <a:rPr sz="2400" dirty="0" err="1"/>
              <a:t>dviejų</a:t>
            </a:r>
            <a:r>
              <a:rPr sz="2400" dirty="0"/>
              <a:t> </a:t>
            </a:r>
            <a:r>
              <a:rPr sz="2400" dirty="0" err="1"/>
              <a:t>dalykų</a:t>
            </a:r>
            <a:r>
              <a:rPr sz="2400" dirty="0"/>
              <a:t>: </a:t>
            </a:r>
            <a:r>
              <a:rPr sz="2400" dirty="0" err="1"/>
              <a:t>jėgos</a:t>
            </a:r>
            <a:r>
              <a:rPr sz="2400" dirty="0"/>
              <a:t> </a:t>
            </a:r>
            <a:r>
              <a:rPr sz="2400" dirty="0" err="1"/>
              <a:t>ir</a:t>
            </a:r>
            <a:r>
              <a:rPr sz="2400" dirty="0"/>
              <a:t> </a:t>
            </a:r>
            <a:r>
              <a:rPr sz="2400" dirty="0" err="1"/>
              <a:t>ploto</a:t>
            </a:r>
            <a:r>
              <a:rPr sz="2400" dirty="0"/>
              <a:t>.</a:t>
            </a:r>
          </a:p>
          <a:p>
            <a:pPr>
              <a:spcAft>
                <a:spcPts val="800"/>
              </a:spcAft>
              <a:defRPr sz="1900"/>
            </a:pPr>
            <a:r>
              <a:rPr sz="2400" dirty="0"/>
              <a:t>Jeigu </a:t>
            </a:r>
            <a:r>
              <a:rPr sz="2400" dirty="0" err="1"/>
              <a:t>jėga</a:t>
            </a:r>
            <a:r>
              <a:rPr sz="2400" dirty="0"/>
              <a:t> </a:t>
            </a:r>
            <a:r>
              <a:rPr sz="2400" dirty="0" err="1"/>
              <a:t>didėja</a:t>
            </a:r>
            <a:r>
              <a:rPr sz="2400" dirty="0"/>
              <a:t> – </a:t>
            </a:r>
            <a:r>
              <a:rPr sz="2400" dirty="0" err="1"/>
              <a:t>slėgis</a:t>
            </a:r>
            <a:r>
              <a:rPr sz="2400" dirty="0"/>
              <a:t> </a:t>
            </a:r>
            <a:r>
              <a:rPr sz="2400" dirty="0" err="1"/>
              <a:t>taip</a:t>
            </a:r>
            <a:r>
              <a:rPr sz="2400" dirty="0"/>
              <a:t> pat </a:t>
            </a:r>
            <a:r>
              <a:rPr sz="2400" dirty="0" err="1"/>
              <a:t>didėja</a:t>
            </a:r>
            <a:r>
              <a:rPr sz="2400" dirty="0"/>
              <a:t>.</a:t>
            </a:r>
          </a:p>
          <a:p>
            <a:pPr>
              <a:spcAft>
                <a:spcPts val="800"/>
              </a:spcAft>
              <a:defRPr sz="1900"/>
            </a:pPr>
            <a:r>
              <a:rPr sz="2400" dirty="0" err="1"/>
              <a:t>Jeigu</a:t>
            </a:r>
            <a:r>
              <a:rPr sz="2400" dirty="0"/>
              <a:t> </a:t>
            </a:r>
            <a:r>
              <a:rPr sz="2400" dirty="0" err="1"/>
              <a:t>plotas</a:t>
            </a:r>
            <a:r>
              <a:rPr sz="2400" dirty="0"/>
              <a:t> </a:t>
            </a:r>
            <a:r>
              <a:rPr sz="2400" dirty="0" err="1"/>
              <a:t>mažėja</a:t>
            </a:r>
            <a:r>
              <a:rPr sz="2400" dirty="0"/>
              <a:t> – </a:t>
            </a:r>
            <a:r>
              <a:rPr sz="2400" dirty="0" err="1"/>
              <a:t>slėgis</a:t>
            </a:r>
            <a:r>
              <a:rPr sz="2400" dirty="0"/>
              <a:t> </a:t>
            </a:r>
            <a:r>
              <a:rPr sz="2400" dirty="0" err="1"/>
              <a:t>didėja</a:t>
            </a:r>
            <a:r>
              <a:rPr sz="2400" dirty="0"/>
              <a:t>.</a:t>
            </a:r>
          </a:p>
          <a:p>
            <a:pPr>
              <a:spcAft>
                <a:spcPts val="800"/>
              </a:spcAft>
              <a:defRPr sz="1900"/>
            </a:pPr>
            <a:r>
              <a:rPr sz="2400" dirty="0"/>
              <a:t>Didelis </a:t>
            </a:r>
            <a:r>
              <a:rPr sz="2400" dirty="0" err="1"/>
              <a:t>plotas</a:t>
            </a:r>
            <a:r>
              <a:rPr sz="2400" dirty="0"/>
              <a:t> </a:t>
            </a:r>
            <a:r>
              <a:rPr sz="2400" dirty="0" err="1"/>
              <a:t>sumažina</a:t>
            </a:r>
            <a:r>
              <a:rPr sz="2400" dirty="0"/>
              <a:t> </a:t>
            </a:r>
            <a:r>
              <a:rPr sz="2400" dirty="0" err="1"/>
              <a:t>spaudimą</a:t>
            </a:r>
            <a:r>
              <a:rPr sz="2400" dirty="0"/>
              <a:t> </a:t>
            </a:r>
            <a:r>
              <a:rPr sz="2400" dirty="0" err="1"/>
              <a:t>paviršiui</a:t>
            </a:r>
            <a:r>
              <a:rPr sz="2400" dirty="0"/>
              <a:t>.</a:t>
            </a:r>
          </a:p>
        </p:txBody>
      </p:sp>
      <p:pic>
        <p:nvPicPr>
          <p:cNvPr id="5" name="Picture 4" descr="grap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95" y="3181350"/>
            <a:ext cx="4692015" cy="3505835"/>
          </a:xfrm>
          <a:prstGeom prst="rect">
            <a:avLst/>
          </a:prstGeom>
          <a:ln>
            <a:solidFill>
              <a:schemeClr val="accent4"/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78510"/>
            <a:ext cx="8229600" cy="582613"/>
          </a:xfrm>
        </p:spPr>
        <p:txBody>
          <a:bodyPr/>
          <a:lstStyle/>
          <a:p>
            <a:r>
              <a:rPr sz="3200" b="1"/>
              <a:t>Slėgis gamtoje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2725" y="1737995"/>
            <a:ext cx="2493645" cy="2884805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>
              <a:spcAft>
                <a:spcPts val="800"/>
              </a:spcAft>
              <a:defRPr sz="1900"/>
            </a:pPr>
            <a:r>
              <a:rPr sz="2800" dirty="0" err="1"/>
              <a:t>Gyvūnai</a:t>
            </a:r>
            <a:r>
              <a:rPr sz="2800" dirty="0"/>
              <a:t> </a:t>
            </a:r>
            <a:r>
              <a:rPr sz="2800" dirty="0" err="1"/>
              <a:t>prisitaiko</a:t>
            </a:r>
            <a:r>
              <a:rPr sz="2800" dirty="0"/>
              <a:t> </a:t>
            </a:r>
            <a:r>
              <a:rPr sz="2800" dirty="0" err="1"/>
              <a:t>prie</a:t>
            </a:r>
            <a:r>
              <a:rPr sz="2800" dirty="0"/>
              <a:t> </a:t>
            </a:r>
            <a:r>
              <a:rPr sz="2800" dirty="0" err="1"/>
              <a:t>slėgio</a:t>
            </a:r>
            <a:r>
              <a:rPr sz="2800" dirty="0"/>
              <a:t> </a:t>
            </a:r>
            <a:r>
              <a:rPr sz="2800" dirty="0" err="1"/>
              <a:t>įvairiais</a:t>
            </a:r>
            <a:r>
              <a:rPr sz="2800" dirty="0"/>
              <a:t> </a:t>
            </a:r>
            <a:r>
              <a:rPr sz="2800" dirty="0" err="1"/>
              <a:t>būdais</a:t>
            </a:r>
            <a:r>
              <a:rPr sz="2800" dirty="0"/>
              <a:t>.</a:t>
            </a:r>
          </a:p>
          <a:p>
            <a:pPr>
              <a:spcAft>
                <a:spcPts val="800"/>
              </a:spcAft>
              <a:defRPr sz="1900"/>
            </a:pPr>
            <a:r>
              <a:rPr sz="2800" dirty="0" err="1"/>
              <a:t>Kupranugariai</a:t>
            </a:r>
            <a:r>
              <a:rPr sz="2800" dirty="0"/>
              <a:t> </a:t>
            </a:r>
            <a:r>
              <a:rPr sz="2800" dirty="0" err="1"/>
              <a:t>turi</a:t>
            </a:r>
            <a:r>
              <a:rPr sz="2800" dirty="0"/>
              <a:t> </a:t>
            </a:r>
            <a:r>
              <a:rPr sz="2800" dirty="0" err="1"/>
              <a:t>plačias</a:t>
            </a:r>
            <a:r>
              <a:rPr sz="2800" dirty="0"/>
              <a:t> </a:t>
            </a:r>
            <a:r>
              <a:rPr sz="2800" dirty="0" err="1"/>
              <a:t>pėdas</a:t>
            </a:r>
            <a:r>
              <a:rPr sz="2800" dirty="0"/>
              <a:t>, </a:t>
            </a:r>
          </a:p>
          <a:p>
            <a:pPr>
              <a:spcAft>
                <a:spcPts val="800"/>
              </a:spcAft>
              <a:defRPr sz="1900"/>
            </a:pPr>
            <a:r>
              <a:rPr sz="2800" dirty="0" err="1"/>
              <a:t>todėl</a:t>
            </a:r>
            <a:r>
              <a:rPr sz="2800" dirty="0"/>
              <a:t> </a:t>
            </a:r>
            <a:r>
              <a:rPr sz="2800" dirty="0" err="1"/>
              <a:t>nesminga</a:t>
            </a:r>
            <a:r>
              <a:rPr sz="2800" dirty="0"/>
              <a:t> į </a:t>
            </a:r>
            <a:r>
              <a:rPr sz="2800" dirty="0" err="1"/>
              <a:t>smėlį</a:t>
            </a:r>
            <a:r>
              <a:rPr sz="2800" dirty="0"/>
              <a:t>.</a:t>
            </a:r>
          </a:p>
          <a:p>
            <a:pPr>
              <a:spcAft>
                <a:spcPts val="800"/>
              </a:spcAft>
              <a:defRPr sz="1900"/>
            </a:pPr>
            <a:r>
              <a:rPr sz="2800" dirty="0" err="1"/>
              <a:t>Poliariniai</a:t>
            </a:r>
            <a:r>
              <a:rPr sz="2800" dirty="0"/>
              <a:t> </a:t>
            </a:r>
            <a:r>
              <a:rPr sz="2800" dirty="0" err="1"/>
              <a:t>lokiai</a:t>
            </a:r>
            <a:r>
              <a:rPr sz="2800" dirty="0"/>
              <a:t> </a:t>
            </a:r>
            <a:r>
              <a:rPr sz="2800" dirty="0" err="1"/>
              <a:t>turi</a:t>
            </a:r>
            <a:r>
              <a:rPr sz="2800" dirty="0"/>
              <a:t> </a:t>
            </a:r>
            <a:r>
              <a:rPr sz="2800" dirty="0" err="1"/>
              <a:t>plačias</a:t>
            </a:r>
            <a:r>
              <a:rPr sz="2800" dirty="0"/>
              <a:t> </a:t>
            </a:r>
            <a:r>
              <a:rPr sz="2800" dirty="0" err="1"/>
              <a:t>letenas</a:t>
            </a:r>
            <a:r>
              <a:rPr sz="2800" dirty="0"/>
              <a:t>,</a:t>
            </a:r>
          </a:p>
          <a:p>
            <a:pPr>
              <a:spcAft>
                <a:spcPts val="800"/>
              </a:spcAft>
              <a:defRPr sz="1900"/>
            </a:pPr>
            <a:r>
              <a:rPr sz="2800" dirty="0"/>
              <a:t> </a:t>
            </a:r>
            <a:r>
              <a:rPr sz="2800" dirty="0" err="1"/>
              <a:t>kad</a:t>
            </a:r>
            <a:r>
              <a:rPr sz="2800" dirty="0"/>
              <a:t> </a:t>
            </a:r>
            <a:r>
              <a:rPr sz="2800" dirty="0" err="1"/>
              <a:t>neįlūžtų</a:t>
            </a:r>
            <a:r>
              <a:rPr sz="2800" dirty="0"/>
              <a:t> į </a:t>
            </a:r>
            <a:r>
              <a:rPr sz="2800" dirty="0" err="1"/>
              <a:t>sniegą</a:t>
            </a:r>
            <a:r>
              <a:rPr sz="2800" dirty="0"/>
              <a:t>.</a:t>
            </a:r>
          </a:p>
          <a:p>
            <a:pPr>
              <a:spcAft>
                <a:spcPts val="800"/>
              </a:spcAft>
              <a:defRPr sz="1900"/>
            </a:pPr>
            <a:r>
              <a:rPr sz="2800" dirty="0" err="1"/>
              <a:t>Gamtoje</a:t>
            </a:r>
            <a:r>
              <a:rPr sz="2800" dirty="0"/>
              <a:t> </a:t>
            </a:r>
            <a:r>
              <a:rPr sz="2800" dirty="0" err="1"/>
              <a:t>slėgis</a:t>
            </a:r>
            <a:r>
              <a:rPr sz="2800" dirty="0"/>
              <a:t> </a:t>
            </a:r>
            <a:r>
              <a:rPr sz="2800" dirty="0" err="1"/>
              <a:t>padeda</a:t>
            </a:r>
            <a:r>
              <a:rPr sz="2800" dirty="0"/>
              <a:t> </a:t>
            </a:r>
            <a:r>
              <a:rPr sz="2800" dirty="0" err="1"/>
              <a:t>išgyventi</a:t>
            </a:r>
            <a:r>
              <a:rPr sz="2800" dirty="0"/>
              <a:t>.</a:t>
            </a:r>
          </a:p>
        </p:txBody>
      </p:sp>
      <p:pic>
        <p:nvPicPr>
          <p:cNvPr id="5" name="Picture 4"/>
          <p:cNvPicPr/>
          <p:nvPr/>
        </p:nvPicPr>
        <p:blipFill>
          <a:blip r:embed="rId2"/>
          <a:stretch>
            <a:fillRect/>
          </a:stretch>
        </p:blipFill>
        <p:spPr>
          <a:xfrm>
            <a:off x="6012873" y="2613169"/>
            <a:ext cx="2567709" cy="2700828"/>
          </a:xfrm>
          <a:prstGeom prst="rect">
            <a:avLst/>
          </a:prstGeom>
          <a:ln>
            <a:solidFill>
              <a:schemeClr val="accent4"/>
            </a:solidFill>
          </a:ln>
        </p:spPr>
      </p:pic>
      <p:pic>
        <p:nvPicPr>
          <p:cNvPr id="3" name="Paveikslėlis 2" descr="kupranugariniai - Visuotinė lietuvių enciklopedija">
            <a:extLst>
              <a:ext uri="{FF2B5EF4-FFF2-40B4-BE49-F238E27FC236}">
                <a16:creationId xmlns:a16="http://schemas.microsoft.com/office/drawing/2014/main" id="{D63F14E8-2747-F4B5-41C6-7FB0426253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727" y="4913001"/>
            <a:ext cx="2733964" cy="1813752"/>
          </a:xfrm>
          <a:prstGeom prst="rect">
            <a:avLst/>
          </a:prstGeom>
        </p:spPr>
      </p:pic>
      <p:pic>
        <p:nvPicPr>
          <p:cNvPr id="6" name="Paveikslėlis 5" descr="Baltasis (poliarinis) lokys: kur gyvena ir kaip prisitaikęs prie šalčio">
            <a:extLst>
              <a:ext uri="{FF2B5EF4-FFF2-40B4-BE49-F238E27FC236}">
                <a16:creationId xmlns:a16="http://schemas.microsoft.com/office/drawing/2014/main" id="{56C00992-E7F0-E382-E1E5-D86813B4E0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3154" y="204114"/>
            <a:ext cx="2493645" cy="153388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2590"/>
            <a:ext cx="8229600" cy="582613"/>
          </a:xfrm>
        </p:spPr>
        <p:txBody>
          <a:bodyPr/>
          <a:lstStyle/>
          <a:p>
            <a:r>
              <a:rPr sz="3200" b="1"/>
              <a:t>Slėgio pavyzdžiai kasdienybėje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5475" y="1438621"/>
            <a:ext cx="7594889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  <a:defRPr sz="1900"/>
            </a:pPr>
            <a:r>
              <a:rPr sz="2800" dirty="0"/>
              <a:t>Peilis </a:t>
            </a:r>
            <a:r>
              <a:rPr sz="2800" dirty="0" err="1"/>
              <a:t>lengvai</a:t>
            </a:r>
            <a:r>
              <a:rPr sz="2800" dirty="0"/>
              <a:t> </a:t>
            </a:r>
            <a:r>
              <a:rPr sz="2800" dirty="0" err="1"/>
              <a:t>pjauna</a:t>
            </a:r>
            <a:r>
              <a:rPr sz="2800" dirty="0"/>
              <a:t>,</a:t>
            </a:r>
            <a:r>
              <a:rPr lang="lt-LT" sz="2800" dirty="0"/>
              <a:t> </a:t>
            </a:r>
            <a:r>
              <a:rPr sz="2800" dirty="0" err="1"/>
              <a:t>nes</a:t>
            </a:r>
            <a:r>
              <a:rPr sz="2800" dirty="0"/>
              <a:t> jo </a:t>
            </a:r>
            <a:r>
              <a:rPr sz="2800" dirty="0" err="1"/>
              <a:t>ašmenų</a:t>
            </a:r>
            <a:r>
              <a:rPr sz="2800" dirty="0"/>
              <a:t> </a:t>
            </a:r>
            <a:r>
              <a:rPr sz="2800" dirty="0" err="1"/>
              <a:t>plotas</a:t>
            </a:r>
            <a:r>
              <a:rPr sz="2800" dirty="0"/>
              <a:t> </a:t>
            </a:r>
            <a:r>
              <a:rPr sz="2800" dirty="0" err="1"/>
              <a:t>labai</a:t>
            </a:r>
            <a:r>
              <a:rPr sz="2800" dirty="0"/>
              <a:t> </a:t>
            </a:r>
            <a:r>
              <a:rPr sz="2800" dirty="0" err="1"/>
              <a:t>mažas</a:t>
            </a:r>
            <a:r>
              <a:rPr sz="2800" dirty="0"/>
              <a:t>.</a:t>
            </a:r>
          </a:p>
          <a:p>
            <a:pPr algn="just">
              <a:spcAft>
                <a:spcPts val="800"/>
              </a:spcAft>
              <a:defRPr sz="1900"/>
            </a:pPr>
            <a:r>
              <a:rPr sz="2800" dirty="0" err="1"/>
              <a:t>Aukštakulniai</a:t>
            </a:r>
            <a:r>
              <a:rPr sz="2800" dirty="0"/>
              <a:t> </a:t>
            </a:r>
            <a:r>
              <a:rPr sz="2800" dirty="0" err="1"/>
              <a:t>daro</a:t>
            </a:r>
            <a:r>
              <a:rPr sz="2800" dirty="0"/>
              <a:t> </a:t>
            </a:r>
            <a:r>
              <a:rPr sz="2800" dirty="0" err="1"/>
              <a:t>didelį</a:t>
            </a:r>
            <a:r>
              <a:rPr sz="2800" dirty="0"/>
              <a:t> </a:t>
            </a:r>
            <a:r>
              <a:rPr sz="2800" dirty="0" err="1"/>
              <a:t>slėgį</a:t>
            </a:r>
            <a:r>
              <a:rPr sz="2800" dirty="0"/>
              <a:t> </a:t>
            </a:r>
            <a:r>
              <a:rPr sz="2800" dirty="0" err="1"/>
              <a:t>grindims</a:t>
            </a:r>
            <a:r>
              <a:rPr sz="2800" dirty="0"/>
              <a:t>.</a:t>
            </a:r>
          </a:p>
          <a:p>
            <a:pPr algn="just">
              <a:spcAft>
                <a:spcPts val="800"/>
              </a:spcAft>
              <a:defRPr sz="1900"/>
            </a:pPr>
            <a:r>
              <a:rPr sz="2800" dirty="0" err="1"/>
              <a:t>Slidės</a:t>
            </a:r>
            <a:r>
              <a:rPr sz="2800" dirty="0"/>
              <a:t> </a:t>
            </a:r>
            <a:r>
              <a:rPr sz="2800" dirty="0" err="1"/>
              <a:t>sumažina</a:t>
            </a:r>
            <a:r>
              <a:rPr sz="2800" dirty="0"/>
              <a:t> </a:t>
            </a:r>
            <a:r>
              <a:rPr sz="2800" dirty="0" err="1"/>
              <a:t>slėgį</a:t>
            </a:r>
            <a:r>
              <a:rPr sz="2800" dirty="0"/>
              <a:t> </a:t>
            </a:r>
            <a:r>
              <a:rPr sz="2800" dirty="0" err="1"/>
              <a:t>sniegui</a:t>
            </a:r>
            <a:r>
              <a:rPr sz="2800" dirty="0"/>
              <a:t> </a:t>
            </a:r>
            <a:r>
              <a:rPr sz="2800" dirty="0" err="1"/>
              <a:t>dėl</a:t>
            </a:r>
            <a:r>
              <a:rPr sz="2800" dirty="0"/>
              <a:t> </a:t>
            </a:r>
            <a:r>
              <a:rPr sz="2800" dirty="0" err="1"/>
              <a:t>didelio</a:t>
            </a:r>
            <a:r>
              <a:rPr sz="2800" dirty="0"/>
              <a:t> </a:t>
            </a:r>
            <a:r>
              <a:rPr sz="2800" dirty="0" err="1"/>
              <a:t>ploto</a:t>
            </a:r>
            <a:r>
              <a:rPr sz="2800" dirty="0"/>
              <a:t>.</a:t>
            </a:r>
          </a:p>
          <a:p>
            <a:pPr algn="just">
              <a:spcAft>
                <a:spcPts val="800"/>
              </a:spcAft>
              <a:defRPr sz="1900"/>
            </a:pPr>
            <a:r>
              <a:rPr sz="2800" dirty="0" err="1"/>
              <a:t>Adatos</a:t>
            </a:r>
            <a:r>
              <a:rPr sz="2800" dirty="0"/>
              <a:t> </a:t>
            </a:r>
            <a:r>
              <a:rPr sz="2800" dirty="0" err="1"/>
              <a:t>smaigalys</a:t>
            </a:r>
            <a:r>
              <a:rPr sz="2800" dirty="0"/>
              <a:t> </a:t>
            </a:r>
            <a:r>
              <a:rPr sz="2800" dirty="0" err="1"/>
              <a:t>lengvai</a:t>
            </a:r>
            <a:r>
              <a:rPr sz="2800" dirty="0"/>
              <a:t> </a:t>
            </a:r>
            <a:r>
              <a:rPr sz="2800" dirty="0" err="1"/>
              <a:t>praduria</a:t>
            </a:r>
            <a:r>
              <a:rPr sz="2800" dirty="0"/>
              <a:t> </a:t>
            </a:r>
            <a:r>
              <a:rPr sz="2800" dirty="0" err="1"/>
              <a:t>audinį</a:t>
            </a:r>
            <a:r>
              <a:rPr sz="2800" dirty="0"/>
              <a:t>.</a:t>
            </a:r>
          </a:p>
        </p:txBody>
      </p:sp>
      <p:pic>
        <p:nvPicPr>
          <p:cNvPr id="3" name="Paveikslėlis 2" descr="classbach Messerblockset C-MBS 4018, 7-teilig, weiß | kopierpapier.de">
            <a:extLst>
              <a:ext uri="{FF2B5EF4-FFF2-40B4-BE49-F238E27FC236}">
                <a16:creationId xmlns:a16="http://schemas.microsoft.com/office/drawing/2014/main" id="{379B0EC9-D8B2-FE17-22AE-9F04201338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474" y="4340364"/>
            <a:ext cx="1931125" cy="1931125"/>
          </a:xfrm>
          <a:prstGeom prst="rect">
            <a:avLst/>
          </a:prstGeom>
        </p:spPr>
      </p:pic>
      <p:pic>
        <p:nvPicPr>
          <p:cNvPr id="6" name="Paveikslėlis 5" descr="Moteriški aukštakulniai bateliai bordo MANGO | Soulz.lt">
            <a:extLst>
              <a:ext uri="{FF2B5EF4-FFF2-40B4-BE49-F238E27FC236}">
                <a16:creationId xmlns:a16="http://schemas.microsoft.com/office/drawing/2014/main" id="{33C2342D-1B0E-1C4F-F6FB-79856157FA9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1721"/>
          <a:stretch>
            <a:fillRect/>
          </a:stretch>
        </p:blipFill>
        <p:spPr>
          <a:xfrm>
            <a:off x="2671045" y="4340364"/>
            <a:ext cx="1847850" cy="1931125"/>
          </a:xfrm>
          <a:prstGeom prst="rect">
            <a:avLst/>
          </a:prstGeom>
        </p:spPr>
      </p:pic>
      <p:pic>
        <p:nvPicPr>
          <p:cNvPr id="7" name="Paveikslėlis 6" descr="Žiemos džiaugsmai sugrįžo! Kviečiame slidinėti VU Botanikos sode Kairėnuose  – paruoštos 4 km slidinėjimo vėžės, tinkamos slidininkams mėgėjams. Bilietų  kasa dirba iki 15.30 val., slidinėti teritorijoje galima iki 16.00 val.  KITA AKTUALI">
            <a:extLst>
              <a:ext uri="{FF2B5EF4-FFF2-40B4-BE49-F238E27FC236}">
                <a16:creationId xmlns:a16="http://schemas.microsoft.com/office/drawing/2014/main" id="{B2D6B869-3D2D-C8E5-896A-23BAC13E449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27341"/>
          <a:stretch>
            <a:fillRect/>
          </a:stretch>
        </p:blipFill>
        <p:spPr>
          <a:xfrm>
            <a:off x="4572000" y="4340364"/>
            <a:ext cx="1847850" cy="19311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1FC1902-4166-827C-914B-13A98C207EFE}"/>
              </a:ext>
            </a:extLst>
          </p:cNvPr>
          <p:cNvSpPr txBox="1"/>
          <p:nvPr/>
        </p:nvSpPr>
        <p:spPr>
          <a:xfrm>
            <a:off x="2288309" y="3246643"/>
            <a:ext cx="45766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lt-LT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58CBF3B-8973-C433-D610-540A45A2925B}"/>
              </a:ext>
            </a:extLst>
          </p:cNvPr>
          <p:cNvSpPr txBox="1"/>
          <p:nvPr/>
        </p:nvSpPr>
        <p:spPr>
          <a:xfrm>
            <a:off x="2288309" y="3246643"/>
            <a:ext cx="45766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lt-LT" dirty="0"/>
          </a:p>
        </p:txBody>
      </p:sp>
      <p:pic>
        <p:nvPicPr>
          <p:cNvPr id="15" name="Paveikslėlis 14">
            <a:extLst>
              <a:ext uri="{FF2B5EF4-FFF2-40B4-BE49-F238E27FC236}">
                <a16:creationId xmlns:a16="http://schemas.microsoft.com/office/drawing/2014/main" id="{628F8079-8195-22D6-D1F4-1D20CF719F4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747" t="9323" r="11382" b="9323"/>
          <a:stretch>
            <a:fillRect/>
          </a:stretch>
        </p:blipFill>
        <p:spPr>
          <a:xfrm>
            <a:off x="6472955" y="4340364"/>
            <a:ext cx="1634836" cy="193112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9890" y="489585"/>
            <a:ext cx="8229600" cy="582613"/>
          </a:xfrm>
        </p:spPr>
        <p:txBody>
          <a:bodyPr/>
          <a:lstStyle/>
          <a:p>
            <a:r>
              <a:rPr sz="3200" b="1"/>
              <a:t>Slėgis transporte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4945" y="1595755"/>
            <a:ext cx="7379854" cy="254889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>
              <a:spcAft>
                <a:spcPts val="800"/>
              </a:spcAft>
              <a:defRPr sz="1900"/>
            </a:pPr>
            <a:r>
              <a:rPr sz="2400" dirty="0"/>
              <a:t>Tankai </a:t>
            </a:r>
            <a:r>
              <a:rPr sz="2400" dirty="0" err="1"/>
              <a:t>turi</a:t>
            </a:r>
            <a:r>
              <a:rPr sz="2400" dirty="0"/>
              <a:t> </a:t>
            </a:r>
            <a:r>
              <a:rPr sz="2400" dirty="0" err="1"/>
              <a:t>plačius</a:t>
            </a:r>
            <a:r>
              <a:rPr sz="2400" dirty="0"/>
              <a:t> </a:t>
            </a:r>
            <a:r>
              <a:rPr sz="2400" dirty="0" err="1"/>
              <a:t>vikšrus</a:t>
            </a:r>
            <a:r>
              <a:rPr sz="2400" dirty="0"/>
              <a:t>, </a:t>
            </a:r>
            <a:r>
              <a:rPr sz="2400" dirty="0" err="1"/>
              <a:t>kad</a:t>
            </a:r>
            <a:r>
              <a:rPr sz="2400" dirty="0"/>
              <a:t> </a:t>
            </a:r>
            <a:r>
              <a:rPr sz="2400" dirty="0" err="1"/>
              <a:t>sumažintų</a:t>
            </a:r>
            <a:r>
              <a:rPr sz="2400" dirty="0"/>
              <a:t> </a:t>
            </a:r>
            <a:r>
              <a:rPr sz="2400" dirty="0" err="1"/>
              <a:t>slėgį</a:t>
            </a:r>
            <a:r>
              <a:rPr sz="2400" dirty="0"/>
              <a:t> </a:t>
            </a:r>
            <a:r>
              <a:rPr sz="2400" dirty="0" err="1"/>
              <a:t>žemei</a:t>
            </a:r>
            <a:r>
              <a:rPr sz="2400" dirty="0"/>
              <a:t>.</a:t>
            </a:r>
          </a:p>
          <a:p>
            <a:pPr>
              <a:spcAft>
                <a:spcPts val="800"/>
              </a:spcAft>
              <a:defRPr sz="1900"/>
            </a:pPr>
            <a:r>
              <a:rPr sz="2400" dirty="0" err="1"/>
              <a:t>Traktorių</a:t>
            </a:r>
            <a:r>
              <a:rPr sz="2400" dirty="0"/>
              <a:t> </a:t>
            </a:r>
            <a:r>
              <a:rPr sz="2400" dirty="0" err="1"/>
              <a:t>ratai</a:t>
            </a:r>
            <a:r>
              <a:rPr sz="2400" dirty="0"/>
              <a:t> </a:t>
            </a:r>
            <a:r>
              <a:rPr sz="2400" dirty="0" err="1"/>
              <a:t>būna</a:t>
            </a:r>
            <a:r>
              <a:rPr sz="2400" dirty="0"/>
              <a:t> </a:t>
            </a:r>
            <a:r>
              <a:rPr sz="2400" dirty="0" err="1"/>
              <a:t>labai</a:t>
            </a:r>
            <a:r>
              <a:rPr sz="2400" dirty="0"/>
              <a:t> </a:t>
            </a:r>
            <a:r>
              <a:rPr sz="2400" dirty="0" err="1"/>
              <a:t>platūs</a:t>
            </a:r>
            <a:r>
              <a:rPr sz="2400" dirty="0"/>
              <a:t>.</a:t>
            </a:r>
          </a:p>
          <a:p>
            <a:pPr>
              <a:spcAft>
                <a:spcPts val="800"/>
              </a:spcAft>
              <a:defRPr sz="1900"/>
            </a:pPr>
            <a:r>
              <a:rPr sz="2400" dirty="0" err="1"/>
              <a:t>Sunkvežimiai</a:t>
            </a:r>
            <a:r>
              <a:rPr sz="2400" dirty="0"/>
              <a:t> </a:t>
            </a:r>
            <a:r>
              <a:rPr sz="2400" dirty="0" err="1"/>
              <a:t>turi</a:t>
            </a:r>
            <a:r>
              <a:rPr sz="2400" dirty="0"/>
              <a:t> </a:t>
            </a:r>
            <a:r>
              <a:rPr sz="2400" dirty="0" err="1"/>
              <a:t>daug</a:t>
            </a:r>
            <a:r>
              <a:rPr sz="2400" dirty="0"/>
              <a:t> </a:t>
            </a:r>
            <a:r>
              <a:rPr sz="2400" dirty="0" err="1"/>
              <a:t>ratų</a:t>
            </a:r>
            <a:r>
              <a:rPr sz="2400" dirty="0"/>
              <a:t>, </a:t>
            </a:r>
            <a:r>
              <a:rPr sz="2400" dirty="0" err="1"/>
              <a:t>kad</a:t>
            </a:r>
            <a:r>
              <a:rPr sz="2400" dirty="0"/>
              <a:t> </a:t>
            </a:r>
            <a:r>
              <a:rPr sz="2400" dirty="0" err="1"/>
              <a:t>svoris</a:t>
            </a:r>
            <a:r>
              <a:rPr sz="2400" dirty="0"/>
              <a:t> </a:t>
            </a:r>
            <a:r>
              <a:rPr sz="2400" dirty="0" err="1"/>
              <a:t>pasiskirstytų</a:t>
            </a:r>
            <a:r>
              <a:rPr sz="2400" dirty="0"/>
              <a:t>.</a:t>
            </a:r>
          </a:p>
          <a:p>
            <a:pPr>
              <a:spcAft>
                <a:spcPts val="800"/>
              </a:spcAft>
              <a:defRPr sz="1900"/>
            </a:pPr>
            <a:r>
              <a:rPr sz="2400" dirty="0"/>
              <a:t>Transporte </a:t>
            </a:r>
            <a:r>
              <a:rPr sz="2400" dirty="0" err="1"/>
              <a:t>slėgis</a:t>
            </a:r>
            <a:r>
              <a:rPr sz="2400" dirty="0"/>
              <a:t> </a:t>
            </a:r>
            <a:r>
              <a:rPr sz="2400" dirty="0" err="1"/>
              <a:t>labai</a:t>
            </a:r>
            <a:r>
              <a:rPr sz="2400" dirty="0"/>
              <a:t> </a:t>
            </a:r>
            <a:r>
              <a:rPr sz="2400" dirty="0" err="1"/>
              <a:t>svarbus</a:t>
            </a:r>
            <a:r>
              <a:rPr sz="2400" dirty="0"/>
              <a:t> </a:t>
            </a:r>
            <a:r>
              <a:rPr sz="2400" dirty="0" err="1"/>
              <a:t>saugumui</a:t>
            </a:r>
            <a:r>
              <a:rPr sz="2400" dirty="0"/>
              <a:t>.</a:t>
            </a:r>
          </a:p>
        </p:txBody>
      </p:sp>
      <p:pic>
        <p:nvPicPr>
          <p:cNvPr id="6" name="Picture 5"/>
          <p:cNvPicPr/>
          <p:nvPr/>
        </p:nvPicPr>
        <p:blipFill>
          <a:blip r:embed="rId2"/>
          <a:stretch>
            <a:fillRect/>
          </a:stretch>
        </p:blipFill>
        <p:spPr>
          <a:xfrm>
            <a:off x="3979804" y="3682365"/>
            <a:ext cx="3944995" cy="2232083"/>
          </a:xfrm>
          <a:prstGeom prst="rect">
            <a:avLst/>
          </a:prstGeom>
          <a:ln>
            <a:solidFill>
              <a:schemeClr val="accent4"/>
            </a:solidFill>
          </a:ln>
        </p:spPr>
      </p:pic>
      <p:pic>
        <p:nvPicPr>
          <p:cNvPr id="7" name="Picture 6"/>
          <p:cNvPicPr/>
          <p:nvPr/>
        </p:nvPicPr>
        <p:blipFill>
          <a:blip r:embed="rId3"/>
          <a:stretch>
            <a:fillRect/>
          </a:stretch>
        </p:blipFill>
        <p:spPr>
          <a:xfrm>
            <a:off x="840508" y="3682365"/>
            <a:ext cx="2945361" cy="2232083"/>
          </a:xfrm>
          <a:prstGeom prst="rect">
            <a:avLst/>
          </a:prstGeom>
          <a:ln>
            <a:solidFill>
              <a:schemeClr val="accent4"/>
            </a:solidFill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6545"/>
            <a:ext cx="8229600" cy="582613"/>
          </a:xfrm>
        </p:spPr>
        <p:txBody>
          <a:bodyPr/>
          <a:lstStyle/>
          <a:p>
            <a:r>
              <a:rPr sz="3200" b="1"/>
              <a:t>Slėgis statybose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7874000" cy="18764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800"/>
              </a:spcAft>
              <a:defRPr sz="1900"/>
            </a:pPr>
            <a:r>
              <a:rPr sz="2400" dirty="0" err="1"/>
              <a:t>Pastatų</a:t>
            </a:r>
            <a:r>
              <a:rPr sz="2400" dirty="0"/>
              <a:t> </a:t>
            </a:r>
            <a:r>
              <a:rPr sz="2400" dirty="0" err="1"/>
              <a:t>pamatai</a:t>
            </a:r>
            <a:r>
              <a:rPr sz="2400" dirty="0"/>
              <a:t> </a:t>
            </a:r>
            <a:r>
              <a:rPr sz="2400" dirty="0" err="1"/>
              <a:t>būna</a:t>
            </a:r>
            <a:r>
              <a:rPr sz="2400" dirty="0"/>
              <a:t> </a:t>
            </a:r>
            <a:r>
              <a:rPr sz="2400" dirty="0" err="1"/>
              <a:t>platūs</a:t>
            </a:r>
            <a:r>
              <a:rPr sz="2400" dirty="0"/>
              <a:t>, </a:t>
            </a:r>
            <a:r>
              <a:rPr sz="2400" dirty="0" err="1"/>
              <a:t>kad</a:t>
            </a:r>
            <a:r>
              <a:rPr sz="2400" dirty="0"/>
              <a:t> </a:t>
            </a:r>
            <a:r>
              <a:rPr sz="2400" dirty="0" err="1"/>
              <a:t>sumažintų</a:t>
            </a:r>
            <a:r>
              <a:rPr sz="2400" dirty="0"/>
              <a:t> </a:t>
            </a:r>
            <a:r>
              <a:rPr sz="2400" dirty="0" err="1"/>
              <a:t>slėgį</a:t>
            </a:r>
            <a:r>
              <a:rPr sz="2400" dirty="0"/>
              <a:t> </a:t>
            </a:r>
            <a:r>
              <a:rPr sz="2400" dirty="0" err="1"/>
              <a:t>žemei</a:t>
            </a:r>
            <a:r>
              <a:rPr sz="2400" dirty="0"/>
              <a:t>.</a:t>
            </a:r>
          </a:p>
          <a:p>
            <a:pPr>
              <a:spcAft>
                <a:spcPts val="800"/>
              </a:spcAft>
              <a:defRPr sz="1900"/>
            </a:pPr>
            <a:r>
              <a:rPr sz="2400" dirty="0" err="1"/>
              <a:t>Tiltai</a:t>
            </a:r>
            <a:r>
              <a:rPr sz="2400" dirty="0"/>
              <a:t> </a:t>
            </a:r>
            <a:r>
              <a:rPr sz="2400" dirty="0" err="1"/>
              <a:t>projektuojami</a:t>
            </a:r>
            <a:r>
              <a:rPr sz="2400" dirty="0"/>
              <a:t> </a:t>
            </a:r>
            <a:r>
              <a:rPr sz="2400" dirty="0" err="1"/>
              <a:t>taip</a:t>
            </a:r>
            <a:r>
              <a:rPr sz="2400" dirty="0"/>
              <a:t>, </a:t>
            </a:r>
            <a:r>
              <a:rPr sz="2400" dirty="0" err="1"/>
              <a:t>kad</a:t>
            </a:r>
            <a:r>
              <a:rPr sz="2400" dirty="0"/>
              <a:t> </a:t>
            </a:r>
            <a:r>
              <a:rPr sz="2400" dirty="0" err="1"/>
              <a:t>atlaikytų</a:t>
            </a:r>
            <a:r>
              <a:rPr sz="2400" dirty="0"/>
              <a:t> </a:t>
            </a:r>
            <a:r>
              <a:rPr sz="2400" dirty="0" err="1"/>
              <a:t>dideles</a:t>
            </a:r>
            <a:r>
              <a:rPr sz="2400" dirty="0"/>
              <a:t> </a:t>
            </a:r>
            <a:r>
              <a:rPr sz="2400" dirty="0" err="1"/>
              <a:t>jėgas</a:t>
            </a:r>
            <a:r>
              <a:rPr sz="2400" dirty="0"/>
              <a:t>.</a:t>
            </a:r>
          </a:p>
          <a:p>
            <a:pPr>
              <a:spcAft>
                <a:spcPts val="800"/>
              </a:spcAft>
              <a:defRPr sz="1900"/>
            </a:pPr>
            <a:r>
              <a:rPr sz="2400" dirty="0" err="1"/>
              <a:t>Statybose</a:t>
            </a:r>
            <a:r>
              <a:rPr sz="2400" dirty="0"/>
              <a:t> </a:t>
            </a:r>
            <a:r>
              <a:rPr sz="2400" dirty="0" err="1"/>
              <a:t>naudojami</a:t>
            </a:r>
            <a:r>
              <a:rPr sz="2400" dirty="0"/>
              <a:t> </a:t>
            </a:r>
            <a:r>
              <a:rPr sz="2400" dirty="0" err="1"/>
              <a:t>specialūs</a:t>
            </a:r>
            <a:r>
              <a:rPr sz="2400" dirty="0"/>
              <a:t> </a:t>
            </a:r>
            <a:r>
              <a:rPr sz="2400" dirty="0" err="1"/>
              <a:t>skaičiavimai</a:t>
            </a:r>
            <a:r>
              <a:rPr sz="2400" dirty="0"/>
              <a:t>.</a:t>
            </a:r>
          </a:p>
          <a:p>
            <a:pPr>
              <a:spcAft>
                <a:spcPts val="800"/>
              </a:spcAft>
              <a:defRPr sz="1900"/>
            </a:pPr>
            <a:r>
              <a:rPr sz="2400" dirty="0" err="1"/>
              <a:t>Netinkamas</a:t>
            </a:r>
            <a:r>
              <a:rPr sz="2400" dirty="0"/>
              <a:t> </a:t>
            </a:r>
            <a:r>
              <a:rPr sz="2400" dirty="0" err="1"/>
              <a:t>slėgio</a:t>
            </a:r>
            <a:r>
              <a:rPr sz="2400" dirty="0"/>
              <a:t> </a:t>
            </a:r>
            <a:r>
              <a:rPr sz="2400" dirty="0" err="1"/>
              <a:t>paskirstymas</a:t>
            </a:r>
            <a:r>
              <a:rPr sz="2400" dirty="0"/>
              <a:t> </a:t>
            </a:r>
            <a:r>
              <a:rPr sz="2400" dirty="0" err="1"/>
              <a:t>gali</a:t>
            </a:r>
            <a:r>
              <a:rPr sz="2400" dirty="0"/>
              <a:t> </a:t>
            </a:r>
            <a:r>
              <a:rPr sz="2400" dirty="0" err="1"/>
              <a:t>būti</a:t>
            </a:r>
            <a:r>
              <a:rPr sz="2400" dirty="0"/>
              <a:t> </a:t>
            </a:r>
            <a:r>
              <a:rPr sz="2400" dirty="0" err="1"/>
              <a:t>pavojingas</a:t>
            </a:r>
            <a:r>
              <a:rPr sz="2400" dirty="0"/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972140-868E-41F8-885A-B4F0A5B38F83}"/>
              </a:ext>
            </a:extLst>
          </p:cNvPr>
          <p:cNvSpPr txBox="1"/>
          <p:nvPr/>
        </p:nvSpPr>
        <p:spPr>
          <a:xfrm>
            <a:off x="2288309" y="3246643"/>
            <a:ext cx="45766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lt-LT" dirty="0"/>
          </a:p>
        </p:txBody>
      </p:sp>
      <p:pic>
        <p:nvPicPr>
          <p:cNvPr id="13" name="Paveikslėlis 12">
            <a:extLst>
              <a:ext uri="{FF2B5EF4-FFF2-40B4-BE49-F238E27FC236}">
                <a16:creationId xmlns:a16="http://schemas.microsoft.com/office/drawing/2014/main" id="{2CB0C769-9A66-E4F5-D769-67490C2F0A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8309" y="3429000"/>
            <a:ext cx="4662054" cy="279723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D72A8A9-E611-9AB5-328A-75CAB62F6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1 bandymas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160D8AE2-08A0-943C-486F-F357D41920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95928"/>
            <a:ext cx="8229600" cy="3302769"/>
          </a:xfrm>
        </p:spPr>
        <p:txBody>
          <a:bodyPr/>
          <a:lstStyle/>
          <a:p>
            <a:pPr marL="0" indent="0">
              <a:buNone/>
            </a:pPr>
            <a:r>
              <a:rPr lang="lt-LT" sz="2000" b="1" dirty="0"/>
              <a:t>Tikslas: </a:t>
            </a:r>
            <a:r>
              <a:rPr lang="lt-LT" sz="2000" dirty="0"/>
              <a:t>Ištirti, kaip kūno masė veikia slėgį.</a:t>
            </a:r>
          </a:p>
          <a:p>
            <a:pPr marL="0" indent="0">
              <a:buNone/>
            </a:pPr>
            <a:r>
              <a:rPr lang="lt-LT" sz="2000" b="1" dirty="0"/>
              <a:t>Priemonės: </a:t>
            </a:r>
            <a:r>
              <a:rPr lang="lt-LT" sz="2000" dirty="0"/>
              <a:t>kempinė, knygos.</a:t>
            </a:r>
          </a:p>
          <a:p>
            <a:pPr marL="0" indent="0">
              <a:buNone/>
            </a:pPr>
            <a:r>
              <a:rPr lang="lt-LT" sz="2000" b="1" dirty="0"/>
              <a:t>Bandymo eiga</a:t>
            </a:r>
          </a:p>
          <a:p>
            <a:r>
              <a:rPr lang="lt-LT" sz="2000" dirty="0"/>
              <a:t>Ant stalo padėkite kempinę. </a:t>
            </a:r>
          </a:p>
          <a:p>
            <a:r>
              <a:rPr lang="lt-LT" sz="2000" dirty="0"/>
              <a:t>Ant kempinės uždėkite vieną knygą. </a:t>
            </a:r>
          </a:p>
          <a:p>
            <a:r>
              <a:rPr lang="lt-LT" sz="2000" dirty="0"/>
              <a:t>Stebėkite, kiek susispaudžia kempinė. </a:t>
            </a:r>
          </a:p>
          <a:p>
            <a:r>
              <a:rPr lang="lt-LT" sz="2000" dirty="0"/>
              <a:t>Tada ant pirmos knygos uždėkite daugiau knygas. </a:t>
            </a:r>
          </a:p>
          <a:p>
            <a:r>
              <a:rPr lang="lt-LT" sz="2000" dirty="0"/>
              <a:t>Palyginkite, kaip pasikeitė kempinės susispaudimas.</a:t>
            </a:r>
          </a:p>
          <a:p>
            <a:pPr marL="0" indent="0">
              <a:buNone/>
            </a:pPr>
            <a:endParaRPr lang="lt-LT" sz="2000" dirty="0"/>
          </a:p>
          <a:p>
            <a:endParaRPr lang="lt-LT" dirty="0"/>
          </a:p>
        </p:txBody>
      </p:sp>
      <p:pic>
        <p:nvPicPr>
          <p:cNvPr id="4" name="Paveikslėlis 3" descr="Atidaryti nuotrauką">
            <a:extLst>
              <a:ext uri="{FF2B5EF4-FFF2-40B4-BE49-F238E27FC236}">
                <a16:creationId xmlns:a16="http://schemas.microsoft.com/office/drawing/2014/main" id="{93311B47-0456-8C5E-171E-46B170511C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749" y="4171420"/>
            <a:ext cx="1768474" cy="2357965"/>
          </a:xfrm>
          <a:prstGeom prst="rect">
            <a:avLst/>
          </a:prstGeom>
        </p:spPr>
      </p:pic>
      <p:pic>
        <p:nvPicPr>
          <p:cNvPr id="5" name="Paveikslėlis 4" descr="Atidaryti nuotrauką">
            <a:extLst>
              <a:ext uri="{FF2B5EF4-FFF2-40B4-BE49-F238E27FC236}">
                <a16:creationId xmlns:a16="http://schemas.microsoft.com/office/drawing/2014/main" id="{E8A70D0B-7D4E-FAF1-03D8-E28868B2B5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5838" y="4171422"/>
            <a:ext cx="1768473" cy="2357964"/>
          </a:xfrm>
          <a:prstGeom prst="rect">
            <a:avLst/>
          </a:prstGeom>
        </p:spPr>
      </p:pic>
      <p:pic>
        <p:nvPicPr>
          <p:cNvPr id="6" name="Paveikslėlis 5" descr="Atidaryti nuotrauką">
            <a:extLst>
              <a:ext uri="{FF2B5EF4-FFF2-40B4-BE49-F238E27FC236}">
                <a16:creationId xmlns:a16="http://schemas.microsoft.com/office/drawing/2014/main" id="{804D232A-644D-FBCA-5D08-4ABD831E07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3926" y="4171420"/>
            <a:ext cx="1768474" cy="2357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448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76E7B2E3-A51D-9EA9-747E-184E99282D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66618"/>
            <a:ext cx="8229600" cy="5361132"/>
          </a:xfrm>
        </p:spPr>
        <p:txBody>
          <a:bodyPr/>
          <a:lstStyle/>
          <a:p>
            <a:pPr marL="0" indent="0" algn="just">
              <a:buNone/>
            </a:pPr>
            <a:r>
              <a:rPr lang="lt-LT" sz="2400" b="1" dirty="0"/>
              <a:t>Kas įvyko?</a:t>
            </a:r>
          </a:p>
          <a:p>
            <a:pPr algn="just"/>
            <a:r>
              <a:rPr lang="lt-LT" sz="2400" dirty="0"/>
              <a:t>Kai ant kempinės buvo viena knyga, ji susispaudė nedaug.</a:t>
            </a:r>
          </a:p>
          <a:p>
            <a:pPr algn="just"/>
            <a:r>
              <a:rPr lang="lt-LT" sz="2400" dirty="0"/>
              <a:t>Uždėjus daugiau knygų, kempinė susispaudė daug labiau.</a:t>
            </a:r>
          </a:p>
          <a:p>
            <a:pPr marL="0" indent="0">
              <a:buNone/>
            </a:pPr>
            <a:r>
              <a:rPr lang="lt-LT" sz="2400" b="1" dirty="0"/>
              <a:t>Paaiškinimas</a:t>
            </a:r>
          </a:p>
          <a:p>
            <a:r>
              <a:rPr lang="lt-LT" sz="2400" dirty="0"/>
              <a:t>Didesnis knygų skaičius reiškia didesnę svorio jėgą. Kadangi plotas beveik nepasikeitė, slėgis padidėjo, todėl kempinė labiau susispaudė.</a:t>
            </a:r>
          </a:p>
          <a:p>
            <a:pPr marL="0" indent="0">
              <a:buNone/>
            </a:pPr>
            <a:r>
              <a:rPr lang="lt-LT" sz="2400" b="1" dirty="0"/>
              <a:t>Išvada</a:t>
            </a:r>
          </a:p>
          <a:p>
            <a:r>
              <a:rPr lang="lt-LT" sz="2400" dirty="0"/>
              <a:t>Kuo didesnė jėga spaudžia paviršių, tuo didesnis susidaro slėgis.</a:t>
            </a:r>
          </a:p>
          <a:p>
            <a:endParaRPr lang="lt-LT" dirty="0"/>
          </a:p>
          <a:p>
            <a:pPr marL="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1228430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C924A7F9-4958-F5D6-7554-1525ADA09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2 bandymas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60D05DEC-6ACA-1CE1-4DE0-C19BCBB406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95927"/>
            <a:ext cx="8229600" cy="5231823"/>
          </a:xfrm>
        </p:spPr>
        <p:txBody>
          <a:bodyPr/>
          <a:lstStyle/>
          <a:p>
            <a:pPr marL="0" indent="0">
              <a:buNone/>
            </a:pPr>
            <a:r>
              <a:rPr lang="lt-LT" sz="2400" b="1" dirty="0"/>
              <a:t>Tikslas: </a:t>
            </a:r>
            <a:r>
              <a:rPr lang="lt-LT" sz="2400" dirty="0"/>
              <a:t>ištirti, kaip atramos plotas veikia slėgį.</a:t>
            </a:r>
          </a:p>
          <a:p>
            <a:pPr marL="0" indent="0">
              <a:buNone/>
            </a:pPr>
            <a:r>
              <a:rPr lang="lt-LT" sz="2400" b="1" dirty="0"/>
              <a:t>Priemonės: </a:t>
            </a:r>
            <a:r>
              <a:rPr lang="lt-LT" sz="2400" dirty="0"/>
              <a:t>kempinė, peilis.</a:t>
            </a:r>
          </a:p>
          <a:p>
            <a:pPr marL="0" indent="0">
              <a:buNone/>
            </a:pPr>
            <a:r>
              <a:rPr lang="lt-LT" sz="2400" b="1" dirty="0"/>
              <a:t>Bandymo eiga</a:t>
            </a:r>
          </a:p>
          <a:p>
            <a:r>
              <a:rPr lang="lt-LT" sz="2400" dirty="0"/>
              <a:t>Padėkite kempinę ant stalo. </a:t>
            </a:r>
          </a:p>
          <a:p>
            <a:r>
              <a:rPr lang="lt-LT" sz="2400" dirty="0"/>
              <a:t>Lengvai paspauskite kempinę peilio ašmenimis. </a:t>
            </a:r>
          </a:p>
          <a:p>
            <a:r>
              <a:rPr lang="lt-LT" sz="2400" dirty="0"/>
              <a:t>Stebėkite, kaip keičiasi kempinės forma. </a:t>
            </a:r>
          </a:p>
          <a:p>
            <a:r>
              <a:rPr lang="lt-LT" sz="2400" dirty="0"/>
              <a:t>Tada apverskite peilį ir tokiu pačiu stiprumu spauskite peilio kotu. </a:t>
            </a:r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</p:txBody>
      </p:sp>
      <p:pic>
        <p:nvPicPr>
          <p:cNvPr id="4" name="Paveikslėlis 3" descr="Atidaryti nuotrauką">
            <a:extLst>
              <a:ext uri="{FF2B5EF4-FFF2-40B4-BE49-F238E27FC236}">
                <a16:creationId xmlns:a16="http://schemas.microsoft.com/office/drawing/2014/main" id="{4544A513-593E-7E8C-1FA4-9B85B2045A8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265"/>
          <a:stretch>
            <a:fillRect/>
          </a:stretch>
        </p:blipFill>
        <p:spPr>
          <a:xfrm>
            <a:off x="2918690" y="4134709"/>
            <a:ext cx="2184375" cy="2532791"/>
          </a:xfrm>
          <a:prstGeom prst="rect">
            <a:avLst/>
          </a:prstGeom>
        </p:spPr>
      </p:pic>
      <p:pic>
        <p:nvPicPr>
          <p:cNvPr id="5" name="Paveikslėlis 4" descr="Atidaryti nuotrauką">
            <a:extLst>
              <a:ext uri="{FF2B5EF4-FFF2-40B4-BE49-F238E27FC236}">
                <a16:creationId xmlns:a16="http://schemas.microsoft.com/office/drawing/2014/main" id="{EABD8FE6-0C37-2713-75D0-87A2B8AB872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525"/>
          <a:stretch>
            <a:fillRect/>
          </a:stretch>
        </p:blipFill>
        <p:spPr>
          <a:xfrm>
            <a:off x="5447913" y="4120652"/>
            <a:ext cx="2184375" cy="2546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3413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CD1B6B52-5A66-C6F1-C799-A3D676CFC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5795B5BC-0C31-B69B-8184-C5FF7DC23F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74750"/>
            <a:ext cx="7790873" cy="4953000"/>
          </a:xfrm>
        </p:spPr>
        <p:txBody>
          <a:bodyPr/>
          <a:lstStyle/>
          <a:p>
            <a:pPr marL="0" indent="0" algn="just">
              <a:buNone/>
            </a:pPr>
            <a:r>
              <a:rPr lang="lt-LT" sz="2400" b="1" dirty="0"/>
              <a:t>Kas įvyko?</a:t>
            </a:r>
          </a:p>
          <a:p>
            <a:pPr algn="just"/>
            <a:r>
              <a:rPr lang="lt-LT" sz="2400" dirty="0"/>
              <a:t>Spaudžiant peilio ašmenimis, kempinė susispaudė labiau.</a:t>
            </a:r>
          </a:p>
          <a:p>
            <a:pPr algn="just"/>
            <a:r>
              <a:rPr lang="lt-LT" sz="2400" dirty="0"/>
              <a:t>Spaudžiant peilio kotu, kempinė susispaudė mažiau.</a:t>
            </a:r>
          </a:p>
          <a:p>
            <a:pPr marL="0" indent="0" algn="just">
              <a:buNone/>
            </a:pPr>
            <a:r>
              <a:rPr lang="lt-LT" sz="2400" b="1" dirty="0"/>
              <a:t>Paaiškinimas</a:t>
            </a:r>
          </a:p>
          <a:p>
            <a:pPr algn="just"/>
            <a:r>
              <a:rPr lang="lt-LT" sz="2400" dirty="0"/>
              <a:t>Peilio ašmenų plotas yra labai mažas, todėl susidaro didesnis slėgis. Peilio kotas turi didesnį plotą, todėl slėgis mažesnis.</a:t>
            </a:r>
          </a:p>
          <a:p>
            <a:pPr marL="0" indent="0" algn="just">
              <a:buNone/>
            </a:pPr>
            <a:r>
              <a:rPr lang="lt-LT" sz="2400" b="1" dirty="0"/>
              <a:t>Išvada</a:t>
            </a:r>
          </a:p>
          <a:p>
            <a:pPr algn="just"/>
            <a:r>
              <a:rPr lang="lt-LT" sz="2400" dirty="0"/>
              <a:t>Kuo mažesnis paviršiaus plotas, tuo didesnis slėgis.</a:t>
            </a:r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340957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245" y="615315"/>
            <a:ext cx="8229600" cy="582613"/>
          </a:xfrm>
        </p:spPr>
        <p:txBody>
          <a:bodyPr/>
          <a:lstStyle/>
          <a:p>
            <a:r>
              <a:rPr sz="3200" b="1"/>
              <a:t>Išvada</a:t>
            </a:r>
            <a:r>
              <a:rPr lang="lt-LT" sz="3200" b="1"/>
              <a:t>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7725" y="1294765"/>
            <a:ext cx="7231380" cy="18764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800"/>
              </a:spcAft>
              <a:defRPr sz="1900"/>
            </a:pPr>
            <a:r>
              <a:rPr sz="2400" dirty="0"/>
              <a:t>Slėgis </a:t>
            </a:r>
            <a:r>
              <a:rPr sz="2400" dirty="0" err="1"/>
              <a:t>priklauso</a:t>
            </a:r>
            <a:r>
              <a:rPr sz="2400" dirty="0"/>
              <a:t> </a:t>
            </a:r>
            <a:r>
              <a:rPr sz="2400" dirty="0" err="1"/>
              <a:t>nuo</a:t>
            </a:r>
            <a:r>
              <a:rPr sz="2400" dirty="0"/>
              <a:t> </a:t>
            </a:r>
            <a:r>
              <a:rPr sz="2400" dirty="0" err="1"/>
              <a:t>jėgos</a:t>
            </a:r>
            <a:r>
              <a:rPr sz="2400" dirty="0"/>
              <a:t> </a:t>
            </a:r>
            <a:r>
              <a:rPr sz="2400" dirty="0" err="1"/>
              <a:t>ir</a:t>
            </a:r>
            <a:r>
              <a:rPr sz="2400" dirty="0"/>
              <a:t> </a:t>
            </a:r>
            <a:r>
              <a:rPr sz="2400" dirty="0" err="1"/>
              <a:t>ploto</a:t>
            </a:r>
            <a:r>
              <a:rPr sz="2400" dirty="0"/>
              <a:t>.</a:t>
            </a:r>
          </a:p>
          <a:p>
            <a:pPr>
              <a:spcAft>
                <a:spcPts val="800"/>
              </a:spcAft>
              <a:defRPr sz="1900"/>
            </a:pPr>
            <a:r>
              <a:rPr sz="2400" dirty="0" err="1"/>
              <a:t>Mažas</a:t>
            </a:r>
            <a:r>
              <a:rPr sz="2400" dirty="0"/>
              <a:t> </a:t>
            </a:r>
            <a:r>
              <a:rPr sz="2400" dirty="0" err="1"/>
              <a:t>plotas</a:t>
            </a:r>
            <a:r>
              <a:rPr sz="2400" dirty="0"/>
              <a:t> </a:t>
            </a:r>
            <a:r>
              <a:rPr sz="2400" dirty="0" err="1"/>
              <a:t>sukelia</a:t>
            </a:r>
            <a:r>
              <a:rPr sz="2400" dirty="0"/>
              <a:t> </a:t>
            </a:r>
            <a:r>
              <a:rPr sz="2400" dirty="0" err="1"/>
              <a:t>didesnį</a:t>
            </a:r>
            <a:r>
              <a:rPr sz="2400" dirty="0"/>
              <a:t> </a:t>
            </a:r>
            <a:r>
              <a:rPr sz="2400" dirty="0" err="1"/>
              <a:t>slėgį</a:t>
            </a:r>
            <a:r>
              <a:rPr sz="2400" dirty="0"/>
              <a:t>.</a:t>
            </a:r>
          </a:p>
          <a:p>
            <a:pPr>
              <a:spcAft>
                <a:spcPts val="800"/>
              </a:spcAft>
              <a:defRPr sz="1900"/>
            </a:pPr>
            <a:r>
              <a:rPr sz="2400" dirty="0" err="1"/>
              <a:t>Slėgis</a:t>
            </a:r>
            <a:r>
              <a:rPr sz="2400" dirty="0"/>
              <a:t> </a:t>
            </a:r>
            <a:r>
              <a:rPr sz="2400" dirty="0" err="1"/>
              <a:t>labai</a:t>
            </a:r>
            <a:r>
              <a:rPr sz="2400" dirty="0"/>
              <a:t> </a:t>
            </a:r>
            <a:r>
              <a:rPr sz="2400" dirty="0" err="1"/>
              <a:t>svarbus</a:t>
            </a:r>
            <a:r>
              <a:rPr sz="2400" dirty="0"/>
              <a:t> </a:t>
            </a:r>
            <a:r>
              <a:rPr sz="2400" dirty="0" err="1"/>
              <a:t>kasdieniame</a:t>
            </a:r>
            <a:r>
              <a:rPr sz="2400" dirty="0"/>
              <a:t> </a:t>
            </a:r>
            <a:r>
              <a:rPr sz="2400" dirty="0" err="1"/>
              <a:t>gyvenime</a:t>
            </a:r>
            <a:r>
              <a:rPr sz="2400" dirty="0"/>
              <a:t>.</a:t>
            </a:r>
          </a:p>
          <a:p>
            <a:pPr>
              <a:spcAft>
                <a:spcPts val="800"/>
              </a:spcAft>
              <a:defRPr sz="1900"/>
            </a:pPr>
            <a:r>
              <a:rPr sz="2400" dirty="0"/>
              <a:t>Kietųjų </a:t>
            </a:r>
            <a:r>
              <a:rPr sz="2400" dirty="0" err="1"/>
              <a:t>kūnų</a:t>
            </a:r>
            <a:r>
              <a:rPr sz="2400" dirty="0"/>
              <a:t> </a:t>
            </a:r>
            <a:r>
              <a:rPr sz="2400" dirty="0" err="1"/>
              <a:t>slėgį</a:t>
            </a:r>
            <a:r>
              <a:rPr sz="2400" dirty="0"/>
              <a:t> </a:t>
            </a:r>
            <a:r>
              <a:rPr sz="2400" dirty="0" err="1"/>
              <a:t>galime</a:t>
            </a:r>
            <a:r>
              <a:rPr sz="2400" dirty="0"/>
              <a:t> </a:t>
            </a:r>
            <a:r>
              <a:rPr sz="2400" dirty="0" err="1"/>
              <a:t>pastebėti</a:t>
            </a:r>
            <a:r>
              <a:rPr sz="2400" dirty="0"/>
              <a:t> </a:t>
            </a:r>
            <a:r>
              <a:rPr sz="2400" dirty="0" err="1"/>
              <a:t>visur</a:t>
            </a:r>
            <a:r>
              <a:rPr sz="2400" dirty="0"/>
              <a:t> </a:t>
            </a:r>
            <a:r>
              <a:rPr sz="2400" dirty="0" err="1"/>
              <a:t>aplink</a:t>
            </a:r>
            <a:r>
              <a:rPr sz="2400" dirty="0"/>
              <a:t> mus.</a:t>
            </a:r>
          </a:p>
        </p:txBody>
      </p:sp>
      <p:pic>
        <p:nvPicPr>
          <p:cNvPr id="6" name="Paveikslėlis 5">
            <a:extLst>
              <a:ext uri="{FF2B5EF4-FFF2-40B4-BE49-F238E27FC236}">
                <a16:creationId xmlns:a16="http://schemas.microsoft.com/office/drawing/2014/main" id="{ECF5AD85-2807-BABC-E608-4D4BEB7226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3386" y="3807149"/>
            <a:ext cx="5095881" cy="175608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D8EB577-3AF8-B765-8E90-C1BEEEB3E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8282"/>
            <a:ext cx="8229600" cy="582613"/>
          </a:xfrm>
        </p:spPr>
        <p:txBody>
          <a:bodyPr/>
          <a:lstStyle/>
          <a:p>
            <a:r>
              <a:rPr lang="lt-LT" dirty="0"/>
              <a:t>1 uždavinys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91EB89E9-A4FC-7D04-C7E6-3364324FED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724726"/>
            <a:ext cx="8229600" cy="3403023"/>
          </a:xfrm>
        </p:spPr>
        <p:txBody>
          <a:bodyPr/>
          <a:lstStyle/>
          <a:p>
            <a:pPr marL="0" indent="0">
              <a:buNone/>
            </a:pPr>
            <a:r>
              <a:rPr lang="lt-LT" sz="2400" dirty="0"/>
              <a:t>Duota:</a:t>
            </a:r>
            <a:r>
              <a:rPr lang="en-US" sz="2400" dirty="0"/>
              <a:t>                                 </a:t>
            </a:r>
            <a:r>
              <a:rPr lang="en-US" sz="2400" dirty="0" err="1"/>
              <a:t>Sprendimas</a:t>
            </a:r>
            <a:endParaRPr lang="lt-LT" sz="2400" dirty="0"/>
          </a:p>
          <a:p>
            <a:pPr marL="0" indent="0">
              <a:buNone/>
            </a:pPr>
            <a:r>
              <a:rPr lang="lt-LT" sz="2400" dirty="0"/>
              <a:t>F</a:t>
            </a:r>
            <a:r>
              <a:rPr lang="en-US" sz="2400" dirty="0"/>
              <a:t> = 120 N</a:t>
            </a:r>
          </a:p>
          <a:p>
            <a:pPr marL="0" indent="0">
              <a:buNone/>
            </a:pPr>
            <a:r>
              <a:rPr lang="en-US" sz="2400" dirty="0"/>
              <a:t>S =</a:t>
            </a:r>
            <a:r>
              <a:rPr lang="lt-LT" sz="2400" dirty="0"/>
              <a:t> 0,3 m²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Rasti:</a:t>
            </a:r>
          </a:p>
          <a:p>
            <a:pPr marL="0" indent="0">
              <a:buNone/>
            </a:pPr>
            <a:r>
              <a:rPr lang="en-US" sz="2400" dirty="0"/>
              <a:t>p-?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                                                Ats.: 400 Pa</a:t>
            </a:r>
            <a:endParaRPr lang="lt-LT" sz="2400" dirty="0"/>
          </a:p>
        </p:txBody>
      </p:sp>
      <p:sp>
        <p:nvSpPr>
          <p:cNvPr id="4" name="Pavadinimas 1">
            <a:extLst>
              <a:ext uri="{FF2B5EF4-FFF2-40B4-BE49-F238E27FC236}">
                <a16:creationId xmlns:a16="http://schemas.microsoft.com/office/drawing/2014/main" id="{4CD54989-39B4-05DF-1D09-FA0C55679461}"/>
              </a:ext>
            </a:extLst>
          </p:cNvPr>
          <p:cNvSpPr txBox="1">
            <a:spLocks/>
          </p:cNvSpPr>
          <p:nvPr/>
        </p:nvSpPr>
        <p:spPr>
          <a:xfrm>
            <a:off x="526473" y="1166306"/>
            <a:ext cx="8229600" cy="1170494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 defTabSz="914400"/>
            <a:r>
              <a:rPr lang="lt-LT" sz="2800" dirty="0"/>
              <a:t>Ant stalo padėta dėžė veikia stalą 120 N jėga. Dėžės atramos plotas yra 0,3 m². Apskaičiuokite slėgį.</a:t>
            </a:r>
          </a:p>
        </p:txBody>
      </p:sp>
      <p:pic>
        <p:nvPicPr>
          <p:cNvPr id="6" name="Paveikslėlis 5">
            <a:extLst>
              <a:ext uri="{FF2B5EF4-FFF2-40B4-BE49-F238E27FC236}">
                <a16:creationId xmlns:a16="http://schemas.microsoft.com/office/drawing/2014/main" id="{1F619AAB-06C5-072D-5F5C-3F6DB45091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6417" y="3290454"/>
            <a:ext cx="1108364" cy="771036"/>
          </a:xfrm>
          <a:prstGeom prst="rect">
            <a:avLst/>
          </a:prstGeom>
        </p:spPr>
      </p:pic>
      <p:pic>
        <p:nvPicPr>
          <p:cNvPr id="8" name="Paveikslėlis 7">
            <a:extLst>
              <a:ext uri="{FF2B5EF4-FFF2-40B4-BE49-F238E27FC236}">
                <a16:creationId xmlns:a16="http://schemas.microsoft.com/office/drawing/2014/main" id="{04756BCF-597A-EBCE-86C5-6296F92B7F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6417" y="4310870"/>
            <a:ext cx="2789056" cy="870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1135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99E8A0E1-BA4E-2600-D319-F471322DB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 u</a:t>
            </a:r>
            <a:r>
              <a:rPr lang="lt-LT" dirty="0"/>
              <a:t>ždavinys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2465AB01-8833-D71E-2458-EED2486BCA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798618"/>
            <a:ext cx="8229600" cy="3329132"/>
          </a:xfrm>
        </p:spPr>
        <p:txBody>
          <a:bodyPr/>
          <a:lstStyle/>
          <a:p>
            <a:pPr marL="0" indent="0">
              <a:buNone/>
            </a:pPr>
            <a:r>
              <a:rPr lang="lt-LT" sz="2400" dirty="0"/>
              <a:t>Duota:</a:t>
            </a:r>
            <a:r>
              <a:rPr lang="en-US" sz="2400" dirty="0"/>
              <a:t>                                 </a:t>
            </a:r>
            <a:r>
              <a:rPr lang="en-US" sz="2400" dirty="0" err="1"/>
              <a:t>Sprendimas</a:t>
            </a:r>
            <a:endParaRPr lang="lt-LT" sz="2400" dirty="0"/>
          </a:p>
          <a:p>
            <a:pPr marL="0" indent="0">
              <a:buNone/>
            </a:pPr>
            <a:r>
              <a:rPr lang="en-US" sz="2400" dirty="0"/>
              <a:t>p = 500 Pa</a:t>
            </a:r>
          </a:p>
          <a:p>
            <a:pPr marL="0" indent="0">
              <a:buNone/>
            </a:pPr>
            <a:r>
              <a:rPr lang="en-US" sz="2400" dirty="0"/>
              <a:t>S =</a:t>
            </a:r>
            <a:r>
              <a:rPr lang="lt-LT" sz="2400" dirty="0"/>
              <a:t> 0</a:t>
            </a:r>
            <a:r>
              <a:rPr lang="en-US" sz="2400" dirty="0"/>
              <a:t>4</a:t>
            </a:r>
            <a:r>
              <a:rPr lang="lt-LT" sz="2400" dirty="0"/>
              <a:t> m²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Rasti:</a:t>
            </a:r>
          </a:p>
          <a:p>
            <a:pPr marL="0" indent="0">
              <a:buNone/>
            </a:pPr>
            <a:r>
              <a:rPr lang="en-US" sz="2400" dirty="0"/>
              <a:t>F-?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                                                Ats.: 200 N</a:t>
            </a:r>
            <a:endParaRPr lang="lt-LT" sz="2400" dirty="0"/>
          </a:p>
          <a:p>
            <a:pPr marL="0" indent="0">
              <a:buNone/>
            </a:pPr>
            <a:endParaRPr lang="lt-LT" dirty="0"/>
          </a:p>
        </p:txBody>
      </p:sp>
      <p:sp>
        <p:nvSpPr>
          <p:cNvPr id="5" name="Pavadinimas 1">
            <a:extLst>
              <a:ext uri="{FF2B5EF4-FFF2-40B4-BE49-F238E27FC236}">
                <a16:creationId xmlns:a16="http://schemas.microsoft.com/office/drawing/2014/main" id="{9974F702-915B-AEE7-8C72-9F57512489F5}"/>
              </a:ext>
            </a:extLst>
          </p:cNvPr>
          <p:cNvSpPr txBox="1">
            <a:spLocks/>
          </p:cNvSpPr>
          <p:nvPr/>
        </p:nvSpPr>
        <p:spPr>
          <a:xfrm>
            <a:off x="457200" y="1088159"/>
            <a:ext cx="8229600" cy="123940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 defTabSz="914400"/>
            <a:r>
              <a:rPr lang="lt-LT" sz="2800" dirty="0"/>
              <a:t>Dėžė </a:t>
            </a:r>
            <a:r>
              <a:rPr lang="en-US" sz="2800" dirty="0" err="1"/>
              <a:t>slegia</a:t>
            </a:r>
            <a:r>
              <a:rPr lang="en-US" sz="2800" dirty="0"/>
              <a:t> </a:t>
            </a:r>
            <a:r>
              <a:rPr lang="en-US" sz="2800" dirty="0" err="1"/>
              <a:t>grindis</a:t>
            </a:r>
            <a:r>
              <a:rPr lang="en-US" sz="2800" dirty="0"/>
              <a:t> </a:t>
            </a:r>
            <a:r>
              <a:rPr lang="lt-LT" sz="2800" dirty="0"/>
              <a:t>500 Pa slėg</a:t>
            </a:r>
            <a:r>
              <a:rPr lang="en-US" sz="2800" dirty="0" err="1"/>
              <a:t>iu</a:t>
            </a:r>
            <a:r>
              <a:rPr lang="lt-LT" sz="2800" dirty="0"/>
              <a:t>. Jos atramos plotas yra 0,4 m². Kokia jėga dėžė spaudžia grindis?</a:t>
            </a:r>
          </a:p>
        </p:txBody>
      </p:sp>
      <p:pic>
        <p:nvPicPr>
          <p:cNvPr id="7" name="Paveikslėlis 6">
            <a:extLst>
              <a:ext uri="{FF2B5EF4-FFF2-40B4-BE49-F238E27FC236}">
                <a16:creationId xmlns:a16="http://schemas.microsoft.com/office/drawing/2014/main" id="{BD6523B9-7C4A-B11F-66C1-D8B9C1891F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6947" y="3339203"/>
            <a:ext cx="1308803" cy="743270"/>
          </a:xfrm>
          <a:prstGeom prst="rect">
            <a:avLst/>
          </a:prstGeom>
        </p:spPr>
      </p:pic>
      <p:pic>
        <p:nvPicPr>
          <p:cNvPr id="9" name="Paveikslėlis 8">
            <a:extLst>
              <a:ext uri="{FF2B5EF4-FFF2-40B4-BE49-F238E27FC236}">
                <a16:creationId xmlns:a16="http://schemas.microsoft.com/office/drawing/2014/main" id="{F9118054-BD3D-02C3-3D33-4EF8AE5F48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6947" y="4343947"/>
            <a:ext cx="3957624" cy="606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0395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D842B2F3-692D-386B-53A4-266CF1F65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073" y="1428172"/>
            <a:ext cx="8229600" cy="1453573"/>
          </a:xfrm>
        </p:spPr>
        <p:txBody>
          <a:bodyPr/>
          <a:lstStyle/>
          <a:p>
            <a:pPr algn="ctr"/>
            <a:r>
              <a:rPr lang="lt-LT" sz="4800" dirty="0"/>
              <a:t>Testas</a:t>
            </a:r>
          </a:p>
        </p:txBody>
      </p:sp>
    </p:spTree>
    <p:extLst>
      <p:ext uri="{BB962C8B-B14F-4D97-AF65-F5344CB8AC3E}">
        <p14:creationId xmlns:p14="http://schemas.microsoft.com/office/powerpoint/2010/main" val="12295174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33870E76-D460-1C48-2DF8-FA720EFC8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26472"/>
            <a:ext cx="8229600" cy="1209963"/>
          </a:xfrm>
        </p:spPr>
        <p:txBody>
          <a:bodyPr/>
          <a:lstStyle/>
          <a:p>
            <a:r>
              <a:rPr lang="lt-LT" dirty="0"/>
              <a:t>1. Nuo ko priklauso kietojo kūno slėgis?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A4F896CD-C05A-B7CC-83D8-E997E891F5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564" y="2170544"/>
            <a:ext cx="7883236" cy="3957205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lt-LT" sz="2400" dirty="0"/>
              <a:t>A. </a:t>
            </a:r>
            <a:r>
              <a:rPr lang="en-US" sz="2400" dirty="0"/>
              <a:t>Tik </a:t>
            </a:r>
            <a:r>
              <a:rPr lang="en-US" sz="2400" dirty="0" err="1"/>
              <a:t>nuo</a:t>
            </a:r>
            <a:r>
              <a:rPr lang="en-US" sz="2400" dirty="0"/>
              <a:t> </a:t>
            </a:r>
            <a:r>
              <a:rPr lang="en-US" sz="2400" dirty="0" err="1"/>
              <a:t>veikian</a:t>
            </a:r>
            <a:r>
              <a:rPr lang="lt-LT" sz="2400" dirty="0"/>
              <a:t>č</a:t>
            </a:r>
            <a:r>
              <a:rPr lang="en-US" sz="2400" dirty="0" err="1"/>
              <a:t>ios</a:t>
            </a:r>
            <a:r>
              <a:rPr lang="en-US" sz="2400" dirty="0"/>
              <a:t> </a:t>
            </a:r>
            <a:r>
              <a:rPr lang="lt-LT" sz="2400" dirty="0"/>
              <a:t>jėgos</a:t>
            </a:r>
            <a:r>
              <a:rPr lang="en-US" sz="2400" dirty="0"/>
              <a:t>;</a:t>
            </a:r>
            <a:br>
              <a:rPr lang="lt-LT" sz="2400" dirty="0"/>
            </a:br>
            <a:r>
              <a:rPr lang="lt-LT" sz="2400" dirty="0"/>
              <a:t>B. Nuo jėgos ir atramos ploto</a:t>
            </a:r>
            <a:r>
              <a:rPr lang="en-US" sz="2400" dirty="0"/>
              <a:t>;</a:t>
            </a:r>
            <a:br>
              <a:rPr lang="lt-LT" sz="2400" dirty="0"/>
            </a:br>
            <a:r>
              <a:rPr lang="lt-LT" sz="2400" dirty="0"/>
              <a:t>C. Tik nuo kūno masės</a:t>
            </a:r>
            <a:r>
              <a:rPr lang="en-US" sz="2400" dirty="0"/>
              <a:t>;</a:t>
            </a:r>
            <a:br>
              <a:rPr lang="lt-LT" sz="2400" dirty="0"/>
            </a:br>
            <a:r>
              <a:rPr lang="lt-LT" sz="2400" dirty="0"/>
              <a:t>D. Tik nuo atramos ploto</a:t>
            </a:r>
            <a:r>
              <a:rPr lang="en-US" sz="2400" dirty="0"/>
              <a:t>.</a:t>
            </a:r>
            <a:endParaRPr lang="lt-LT" sz="2400" dirty="0"/>
          </a:p>
        </p:txBody>
      </p:sp>
    </p:spTree>
    <p:extLst>
      <p:ext uri="{BB962C8B-B14F-4D97-AF65-F5344CB8AC3E}">
        <p14:creationId xmlns:p14="http://schemas.microsoft.com/office/powerpoint/2010/main" val="16335104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4959227-EE20-F819-F12E-7C435728E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81890"/>
            <a:ext cx="7698509" cy="1385454"/>
          </a:xfrm>
        </p:spPr>
        <p:txBody>
          <a:bodyPr/>
          <a:lstStyle/>
          <a:p>
            <a:pPr algn="just"/>
            <a:r>
              <a:rPr lang="lt-LT" dirty="0"/>
              <a:t>2. Kodėl aukštakulniai batai labiau sminga į žemę negu sportiniai batai?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FF9328DB-0DC9-72AB-02D4-7268297C01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25964"/>
            <a:ext cx="8229600" cy="3901785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lt-LT" sz="2400" dirty="0"/>
              <a:t>A. Nes aukštakulniai yra sunkesni</a:t>
            </a:r>
            <a:r>
              <a:rPr lang="en-US" sz="2400" dirty="0"/>
              <a:t>;</a:t>
            </a:r>
            <a:br>
              <a:rPr lang="lt-LT" sz="2400" dirty="0"/>
            </a:br>
            <a:r>
              <a:rPr lang="lt-LT" sz="2400" dirty="0"/>
              <a:t>B. Nes aukštakulnių atramos plotas mažesnis</a:t>
            </a:r>
            <a:r>
              <a:rPr lang="en-US" sz="2400" dirty="0"/>
              <a:t>;</a:t>
            </a:r>
            <a:br>
              <a:rPr lang="lt-LT" sz="2400" dirty="0"/>
            </a:br>
            <a:r>
              <a:rPr lang="lt-LT" sz="2400" dirty="0"/>
              <a:t>C. Nes sportinių batų slėgis didelis</a:t>
            </a:r>
            <a:r>
              <a:rPr lang="en-US" sz="2400" dirty="0"/>
              <a:t>;</a:t>
            </a:r>
            <a:br>
              <a:rPr lang="lt-LT" sz="2400" dirty="0"/>
            </a:br>
            <a:r>
              <a:rPr lang="lt-LT" sz="2400" dirty="0"/>
              <a:t>D. Nes sportinių batų masė yra didelė</a:t>
            </a:r>
            <a:r>
              <a:rPr lang="en-US" sz="2400" dirty="0"/>
              <a:t>,</a:t>
            </a:r>
            <a:endParaRPr lang="lt-LT" sz="2400" dirty="0"/>
          </a:p>
        </p:txBody>
      </p:sp>
    </p:spTree>
    <p:extLst>
      <p:ext uri="{BB962C8B-B14F-4D97-AF65-F5344CB8AC3E}">
        <p14:creationId xmlns:p14="http://schemas.microsoft.com/office/powerpoint/2010/main" val="11091959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7023E14-DB1D-920A-CFB0-4D16A2FFF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18836"/>
            <a:ext cx="8229600" cy="932873"/>
          </a:xfrm>
        </p:spPr>
        <p:txBody>
          <a:bodyPr/>
          <a:lstStyle/>
          <a:p>
            <a:r>
              <a:rPr lang="lt-LT" dirty="0"/>
              <a:t>3. Kodėl peilio ašmenys yra ploni?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629B0CCD-E388-D45A-4577-B0B0375121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74982"/>
            <a:ext cx="8229600" cy="4252768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lt-LT" sz="2400" dirty="0"/>
              <a:t>A. Kad padidėtų atramos plotas ir padidėtų slėgis</a:t>
            </a:r>
            <a:r>
              <a:rPr lang="en-US" sz="2400" dirty="0"/>
              <a:t>;</a:t>
            </a:r>
            <a:br>
              <a:rPr lang="lt-LT" sz="2400" dirty="0"/>
            </a:br>
            <a:r>
              <a:rPr lang="lt-LT" sz="2400" dirty="0"/>
              <a:t>B. Kad sumažėtų atramos plotas ir sumažėtų slėgis</a:t>
            </a:r>
            <a:r>
              <a:rPr lang="en-US" sz="2400" dirty="0"/>
              <a:t>;</a:t>
            </a:r>
            <a:br>
              <a:rPr lang="lt-LT" sz="2400" dirty="0"/>
            </a:br>
            <a:r>
              <a:rPr lang="lt-LT" sz="2400" dirty="0"/>
              <a:t>C. Kad sumažėtų atramos plotas ir padidėtų slėgis</a:t>
            </a:r>
            <a:r>
              <a:rPr lang="en-US" sz="2400" dirty="0"/>
              <a:t>;</a:t>
            </a:r>
            <a:br>
              <a:rPr lang="lt-LT" sz="2400" dirty="0"/>
            </a:br>
            <a:r>
              <a:rPr lang="lt-LT" sz="2400" dirty="0"/>
              <a:t>D. Kad sumažėtų jėga</a:t>
            </a:r>
            <a:r>
              <a:rPr lang="en-US" sz="2400" dirty="0"/>
              <a:t>.</a:t>
            </a:r>
            <a:endParaRPr lang="lt-LT" sz="2400" dirty="0"/>
          </a:p>
        </p:txBody>
      </p:sp>
    </p:spTree>
    <p:extLst>
      <p:ext uri="{BB962C8B-B14F-4D97-AF65-F5344CB8AC3E}">
        <p14:creationId xmlns:p14="http://schemas.microsoft.com/office/powerpoint/2010/main" val="3096563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D6A9949E-94C5-B474-6F8C-79D889F3A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28072"/>
            <a:ext cx="8229600" cy="1995055"/>
          </a:xfrm>
        </p:spPr>
        <p:txBody>
          <a:bodyPr/>
          <a:lstStyle/>
          <a:p>
            <a:pPr algn="just"/>
            <a:r>
              <a:rPr lang="lt-LT" dirty="0"/>
              <a:t>4. Ant stalo guli dvi vienodos masės plytos. Viena padėta plačiąja puse, kita – siaurąja. Kurios plytos slėgis yra didesnis?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B3D6F031-D17B-0677-72B6-19DE1D0105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992582"/>
            <a:ext cx="8229600" cy="3135167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lt-LT" sz="2400" dirty="0"/>
              <a:t>A. Abiejų vienodas</a:t>
            </a:r>
            <a:r>
              <a:rPr lang="en-US" sz="2400" dirty="0"/>
              <a:t>;</a:t>
            </a:r>
            <a:br>
              <a:rPr lang="lt-LT" sz="2400" dirty="0"/>
            </a:br>
            <a:r>
              <a:rPr lang="lt-LT" sz="2400" dirty="0"/>
              <a:t>B. Plačiąja puse padėta plyta</a:t>
            </a:r>
            <a:r>
              <a:rPr lang="en-US" sz="2400" dirty="0"/>
              <a:t>;</a:t>
            </a:r>
            <a:br>
              <a:rPr lang="lt-LT" sz="2400" dirty="0"/>
            </a:br>
            <a:r>
              <a:rPr lang="lt-LT" sz="2400" dirty="0"/>
              <a:t>C. Siaurąja puse padėta plyta</a:t>
            </a:r>
            <a:r>
              <a:rPr lang="en-US" sz="2400" dirty="0"/>
              <a:t>;</a:t>
            </a:r>
            <a:br>
              <a:rPr lang="lt-LT" sz="2400" dirty="0"/>
            </a:br>
            <a:r>
              <a:rPr lang="lt-LT" sz="2400" dirty="0"/>
              <a:t>D. Neįmanoma nustatyti</a:t>
            </a:r>
            <a:r>
              <a:rPr lang="en-US" sz="2400" dirty="0"/>
              <a:t>.</a:t>
            </a:r>
            <a:endParaRPr lang="lt-LT" sz="2400" dirty="0"/>
          </a:p>
        </p:txBody>
      </p:sp>
    </p:spTree>
    <p:extLst>
      <p:ext uri="{BB962C8B-B14F-4D97-AF65-F5344CB8AC3E}">
        <p14:creationId xmlns:p14="http://schemas.microsoft.com/office/powerpoint/2010/main" val="36652138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F49A5F4-6AA0-FC2D-EFEF-B0CADEC7A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56754"/>
            <a:ext cx="8229600" cy="1675244"/>
          </a:xfrm>
        </p:spPr>
        <p:txBody>
          <a:bodyPr/>
          <a:lstStyle/>
          <a:p>
            <a:r>
              <a:rPr lang="lt-LT" dirty="0"/>
              <a:t>5. Kaip pasikeis slėgis, jei jėga padidės 3 kartus, o plotas nesikeis?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8BA16C25-9031-C07D-68A7-D2812E0B5C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3994149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lt-LT" sz="2400" dirty="0"/>
              <a:t>A. Slėgis sumažės 3 kartus</a:t>
            </a:r>
            <a:r>
              <a:rPr lang="en-US" sz="2400" dirty="0"/>
              <a:t>;</a:t>
            </a:r>
            <a:br>
              <a:rPr lang="lt-LT" sz="2400" dirty="0"/>
            </a:br>
            <a:r>
              <a:rPr lang="lt-LT" sz="2400" dirty="0"/>
              <a:t>B. Slėgis nepasikeis</a:t>
            </a:r>
            <a:r>
              <a:rPr lang="en-US" sz="2400" dirty="0"/>
              <a:t>;</a:t>
            </a:r>
            <a:br>
              <a:rPr lang="lt-LT" sz="2400" dirty="0"/>
            </a:br>
            <a:r>
              <a:rPr lang="lt-LT" sz="2400" dirty="0"/>
              <a:t>C. Slėgis padidės 3 kartus</a:t>
            </a:r>
            <a:r>
              <a:rPr lang="en-US" sz="2400" dirty="0"/>
              <a:t>;</a:t>
            </a:r>
            <a:br>
              <a:rPr lang="lt-LT" sz="2400" dirty="0"/>
            </a:br>
            <a:r>
              <a:rPr lang="lt-LT" sz="2400" dirty="0"/>
              <a:t>D. Slėgis padidės 6 kartus</a:t>
            </a:r>
            <a:r>
              <a:rPr lang="en-US" sz="2400" dirty="0"/>
              <a:t>.</a:t>
            </a:r>
            <a:endParaRPr lang="lt-LT" sz="2400" dirty="0"/>
          </a:p>
        </p:txBody>
      </p:sp>
    </p:spTree>
    <p:extLst>
      <p:ext uri="{BB962C8B-B14F-4D97-AF65-F5344CB8AC3E}">
        <p14:creationId xmlns:p14="http://schemas.microsoft.com/office/powerpoint/2010/main" val="27668279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9CE08877-254C-5D2D-31F4-47AE8C88D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2137"/>
            <a:ext cx="8229600" cy="582613"/>
          </a:xfrm>
        </p:spPr>
        <p:txBody>
          <a:bodyPr/>
          <a:lstStyle/>
          <a:p>
            <a:r>
              <a:rPr lang="lt-LT" dirty="0"/>
              <a:t>6. Kodėl adata lengvai praduria audinį?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FB309E7C-E95A-AC61-AA9D-DF21E07B1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47272"/>
            <a:ext cx="8229600" cy="4280477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lt-LT" sz="2400" dirty="0"/>
              <a:t>A. Nes adata labai sunki</a:t>
            </a:r>
            <a:r>
              <a:rPr lang="en-US" sz="2400" dirty="0"/>
              <a:t>;</a:t>
            </a:r>
            <a:br>
              <a:rPr lang="lt-LT" sz="2400" dirty="0"/>
            </a:br>
            <a:r>
              <a:rPr lang="lt-LT" sz="2400" dirty="0"/>
              <a:t>B. Nes jos smaigalio plotas labai mažas</a:t>
            </a:r>
            <a:r>
              <a:rPr lang="en-US" sz="2400" dirty="0"/>
              <a:t>;</a:t>
            </a:r>
            <a:br>
              <a:rPr lang="lt-LT" sz="2400" dirty="0"/>
            </a:br>
            <a:r>
              <a:rPr lang="lt-LT" sz="2400" dirty="0"/>
              <a:t>C. Nes jos smaigalio plotas yra didelis</a:t>
            </a:r>
            <a:r>
              <a:rPr lang="en-US" sz="2400" dirty="0"/>
              <a:t>;</a:t>
            </a:r>
            <a:br>
              <a:rPr lang="lt-LT" sz="2400" dirty="0"/>
            </a:br>
            <a:r>
              <a:rPr lang="lt-LT" sz="2400" dirty="0"/>
              <a:t>D. Nes gravitacija veikia stipriau</a:t>
            </a:r>
            <a:r>
              <a:rPr lang="en-US" sz="2400" dirty="0"/>
              <a:t>.</a:t>
            </a:r>
            <a:endParaRPr lang="lt-LT" sz="2400" dirty="0"/>
          </a:p>
        </p:txBody>
      </p:sp>
    </p:spTree>
    <p:extLst>
      <p:ext uri="{BB962C8B-B14F-4D97-AF65-F5344CB8AC3E}">
        <p14:creationId xmlns:p14="http://schemas.microsoft.com/office/powerpoint/2010/main" val="33030957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9A0BA03-C4A2-DD32-1D95-0EB50BC9F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44945"/>
            <a:ext cx="8229600" cy="1311564"/>
          </a:xfrm>
        </p:spPr>
        <p:txBody>
          <a:bodyPr/>
          <a:lstStyle/>
          <a:p>
            <a:r>
              <a:rPr lang="lt-LT" dirty="0"/>
              <a:t>7. Kodėl traktorių padangos yra labai plačios?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58433FAF-A69A-FA97-1D22-77DBC78B46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59708"/>
            <a:ext cx="8229600" cy="4068041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lt-LT" sz="2400" dirty="0"/>
              <a:t>A. Kad traktorius būtų sunkesnis</a:t>
            </a:r>
            <a:r>
              <a:rPr lang="en-US" sz="2400" dirty="0"/>
              <a:t>;</a:t>
            </a:r>
            <a:br>
              <a:rPr lang="lt-LT" sz="2400" dirty="0"/>
            </a:br>
            <a:r>
              <a:rPr lang="lt-LT" sz="2400" dirty="0"/>
              <a:t>B. Kad sumažėtų slėgis į žemę</a:t>
            </a:r>
            <a:r>
              <a:rPr lang="en-US" sz="2400" dirty="0"/>
              <a:t>;</a:t>
            </a:r>
            <a:br>
              <a:rPr lang="lt-LT" sz="2400" dirty="0"/>
            </a:br>
            <a:r>
              <a:rPr lang="lt-LT" sz="2400" dirty="0"/>
              <a:t>C. Kad padidėtų variklio galia</a:t>
            </a:r>
            <a:r>
              <a:rPr lang="en-US" sz="2400" dirty="0"/>
              <a:t>;</a:t>
            </a:r>
            <a:br>
              <a:rPr lang="lt-LT" sz="2400" dirty="0"/>
            </a:br>
            <a:r>
              <a:rPr lang="lt-LT" sz="2400" dirty="0"/>
              <a:t>D. Kad padidėtų slėgis į žemę</a:t>
            </a:r>
            <a:r>
              <a:rPr lang="en-US" sz="2400" dirty="0"/>
              <a:t>.</a:t>
            </a:r>
            <a:endParaRPr lang="lt-LT" sz="2400" dirty="0"/>
          </a:p>
        </p:txBody>
      </p:sp>
    </p:spTree>
    <p:extLst>
      <p:ext uri="{BB962C8B-B14F-4D97-AF65-F5344CB8AC3E}">
        <p14:creationId xmlns:p14="http://schemas.microsoft.com/office/powerpoint/2010/main" val="9631464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F314072-3D1D-8D94-49B0-DB6341C0D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30251"/>
            <a:ext cx="8229600" cy="1190913"/>
          </a:xfrm>
        </p:spPr>
        <p:txBody>
          <a:bodyPr/>
          <a:lstStyle/>
          <a:p>
            <a:r>
              <a:rPr lang="lt-LT" dirty="0"/>
              <a:t>8. Ant stalo padėta 5 kg masės dėžė. Ką reikia daryti, kad slėgis padidėtų?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909916A8-A9A0-2D13-D5B2-4914384B7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503054"/>
            <a:ext cx="8229600" cy="3624695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lt-LT" sz="2400" dirty="0"/>
              <a:t>A. Padidinti atramos plotą</a:t>
            </a:r>
            <a:r>
              <a:rPr lang="en-US" sz="2400" dirty="0"/>
              <a:t>;</a:t>
            </a:r>
            <a:br>
              <a:rPr lang="lt-LT" sz="2400" dirty="0"/>
            </a:br>
            <a:r>
              <a:rPr lang="lt-LT" sz="2400" dirty="0"/>
              <a:t>B. Sumažinti dėžės masę</a:t>
            </a:r>
            <a:r>
              <a:rPr lang="en-US" sz="2400" dirty="0"/>
              <a:t>;</a:t>
            </a:r>
            <a:br>
              <a:rPr lang="lt-LT" sz="2400" dirty="0"/>
            </a:br>
            <a:r>
              <a:rPr lang="lt-LT" sz="2400" dirty="0"/>
              <a:t>C. Sumažinti atramos plotą</a:t>
            </a:r>
            <a:r>
              <a:rPr lang="en-US" sz="2400" dirty="0"/>
              <a:t>;</a:t>
            </a:r>
            <a:br>
              <a:rPr lang="lt-LT" sz="2400" dirty="0"/>
            </a:br>
            <a:r>
              <a:rPr lang="lt-LT" sz="2400" dirty="0"/>
              <a:t>D. Pakelti dėžę nuo stalo</a:t>
            </a:r>
            <a:r>
              <a:rPr lang="en-US" sz="2400" dirty="0"/>
              <a:t>.</a:t>
            </a:r>
            <a:endParaRPr lang="lt-LT" sz="2400" dirty="0"/>
          </a:p>
        </p:txBody>
      </p:sp>
    </p:spTree>
    <p:extLst>
      <p:ext uri="{BB962C8B-B14F-4D97-AF65-F5344CB8AC3E}">
        <p14:creationId xmlns:p14="http://schemas.microsoft.com/office/powerpoint/2010/main" val="42035296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1783FA33-BC0C-EAD9-9EE6-B7AC16821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08000"/>
            <a:ext cx="8229600" cy="1339273"/>
          </a:xfrm>
        </p:spPr>
        <p:txBody>
          <a:bodyPr/>
          <a:lstStyle/>
          <a:p>
            <a:r>
              <a:rPr lang="lt-LT" dirty="0"/>
              <a:t>9. Kodėl sunkūs statiniai turi plačius pamatus?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DC14ECF6-84F7-FF1E-5235-8223D2B9C9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392218"/>
            <a:ext cx="8229600" cy="3735532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lt-LT" sz="2400" dirty="0"/>
              <a:t>A. Kad būtų aukštesni</a:t>
            </a:r>
            <a:r>
              <a:rPr lang="en-US" sz="2400" dirty="0"/>
              <a:t>;</a:t>
            </a:r>
            <a:br>
              <a:rPr lang="lt-LT" sz="2400" dirty="0"/>
            </a:br>
            <a:r>
              <a:rPr lang="lt-LT" sz="2400" dirty="0"/>
              <a:t>B. Kad sumažėtų slėgis į gruntą</a:t>
            </a:r>
            <a:r>
              <a:rPr lang="en-US" sz="2400" dirty="0"/>
              <a:t>;</a:t>
            </a:r>
            <a:br>
              <a:rPr lang="lt-LT" sz="2400" dirty="0"/>
            </a:br>
            <a:r>
              <a:rPr lang="lt-LT" sz="2400" dirty="0"/>
              <a:t>C. Kad padidėtų slėgis į gruntą</a:t>
            </a:r>
            <a:r>
              <a:rPr lang="en-US" sz="2400" dirty="0"/>
              <a:t>;</a:t>
            </a:r>
            <a:br>
              <a:rPr lang="lt-LT" sz="2400" dirty="0"/>
            </a:br>
            <a:r>
              <a:rPr lang="lt-LT" sz="2400" dirty="0"/>
              <a:t>D. Kad būtų lengviau statyti</a:t>
            </a:r>
            <a:r>
              <a:rPr lang="en-US" sz="2400" dirty="0"/>
              <a:t>.</a:t>
            </a:r>
            <a:endParaRPr lang="lt-LT" sz="2400" dirty="0"/>
          </a:p>
        </p:txBody>
      </p:sp>
    </p:spTree>
    <p:extLst>
      <p:ext uri="{BB962C8B-B14F-4D97-AF65-F5344CB8AC3E}">
        <p14:creationId xmlns:p14="http://schemas.microsoft.com/office/powerpoint/2010/main" val="40827617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00FD4BAE-29F0-EA8A-E4EC-7A1AA58BA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71055"/>
            <a:ext cx="7652327" cy="1182254"/>
          </a:xfrm>
        </p:spPr>
        <p:txBody>
          <a:bodyPr/>
          <a:lstStyle/>
          <a:p>
            <a:pPr algn="just"/>
            <a:r>
              <a:rPr lang="lt-LT" dirty="0"/>
              <a:t>10. Kuris teiginys apie slėgį yra teisingas?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E4D23F93-2797-4274-5577-05F67CD71E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161886"/>
            <a:ext cx="8229600" cy="4252768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lt-LT" sz="2400" dirty="0"/>
              <a:t>A. Slėgis priklauso tik nuo masės</a:t>
            </a:r>
            <a:r>
              <a:rPr lang="en-US" sz="2400" dirty="0"/>
              <a:t>;</a:t>
            </a:r>
            <a:br>
              <a:rPr lang="lt-LT" sz="2400" dirty="0"/>
            </a:br>
            <a:r>
              <a:rPr lang="lt-LT" sz="2400" dirty="0"/>
              <a:t>B. Slėgis priklauso tik nuo ploto</a:t>
            </a:r>
            <a:r>
              <a:rPr lang="en-US" sz="2400" dirty="0"/>
              <a:t>;</a:t>
            </a:r>
            <a:br>
              <a:rPr lang="lt-LT" sz="2400" dirty="0"/>
            </a:br>
            <a:r>
              <a:rPr lang="lt-LT" sz="2400" dirty="0"/>
              <a:t>C.Slėgis nepriklauso nuo jėgos;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lt-LT" sz="2400" dirty="0"/>
              <a:t>D Slėgis priklauso nuo jėgos ir atramos ploto</a:t>
            </a:r>
            <a:r>
              <a:rPr lang="en-US" sz="2400" dirty="0"/>
              <a:t>.</a:t>
            </a:r>
            <a:endParaRPr lang="lt-LT" sz="2400" dirty="0"/>
          </a:p>
        </p:txBody>
      </p:sp>
    </p:spTree>
    <p:extLst>
      <p:ext uri="{BB962C8B-B14F-4D97-AF65-F5344CB8AC3E}">
        <p14:creationId xmlns:p14="http://schemas.microsoft.com/office/powerpoint/2010/main" val="14056312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9F78BD0C-2741-A9BD-C458-0EFD79BEF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Atsakymai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4BB6F190-2E60-88DE-8B34-C9093D7557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sz="2400" dirty="0"/>
              <a:t>1. B</a:t>
            </a:r>
          </a:p>
          <a:p>
            <a:pPr marL="0" indent="0">
              <a:buNone/>
            </a:pPr>
            <a:r>
              <a:rPr lang="lt-LT" sz="2400" dirty="0"/>
              <a:t>2. B</a:t>
            </a:r>
          </a:p>
          <a:p>
            <a:pPr marL="0" indent="0">
              <a:buNone/>
            </a:pPr>
            <a:r>
              <a:rPr lang="lt-LT" sz="2400" dirty="0"/>
              <a:t>3. C</a:t>
            </a:r>
          </a:p>
          <a:p>
            <a:pPr marL="0" indent="0">
              <a:buNone/>
            </a:pPr>
            <a:r>
              <a:rPr lang="lt-LT" sz="2400" dirty="0"/>
              <a:t>4. C</a:t>
            </a:r>
          </a:p>
          <a:p>
            <a:pPr marL="0" indent="0">
              <a:buNone/>
            </a:pPr>
            <a:r>
              <a:rPr lang="lt-LT" sz="2400" dirty="0"/>
              <a:t>5. C</a:t>
            </a:r>
          </a:p>
          <a:p>
            <a:pPr marL="0" indent="0">
              <a:buNone/>
            </a:pPr>
            <a:r>
              <a:rPr lang="lt-LT" sz="2400" dirty="0"/>
              <a:t>6. B</a:t>
            </a:r>
          </a:p>
          <a:p>
            <a:pPr marL="0" indent="0">
              <a:buNone/>
            </a:pPr>
            <a:r>
              <a:rPr lang="lt-LT" sz="2400" dirty="0"/>
              <a:t>7. B</a:t>
            </a:r>
          </a:p>
          <a:p>
            <a:pPr marL="0" indent="0">
              <a:buNone/>
            </a:pPr>
            <a:r>
              <a:rPr lang="lt-LT" sz="2400" dirty="0"/>
              <a:t>8. C</a:t>
            </a:r>
          </a:p>
          <a:p>
            <a:pPr marL="0" indent="0">
              <a:buNone/>
            </a:pPr>
            <a:r>
              <a:rPr lang="lt-LT" sz="2400" dirty="0"/>
              <a:t>9. B</a:t>
            </a:r>
          </a:p>
          <a:p>
            <a:pPr marL="0" indent="0">
              <a:buNone/>
            </a:pPr>
            <a:r>
              <a:rPr lang="lt-LT" sz="2400" dirty="0"/>
              <a:t>10. D</a:t>
            </a:r>
          </a:p>
        </p:txBody>
      </p:sp>
    </p:spTree>
    <p:extLst>
      <p:ext uri="{BB962C8B-B14F-4D97-AF65-F5344CB8AC3E}">
        <p14:creationId xmlns:p14="http://schemas.microsoft.com/office/powerpoint/2010/main" val="361025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0250" y="1316990"/>
            <a:ext cx="8153400" cy="1148080"/>
          </a:xfrm>
        </p:spPr>
        <p:txBody>
          <a:bodyPr/>
          <a:lstStyle/>
          <a:p>
            <a:r>
              <a:rPr sz="7200" b="1"/>
              <a:t>Ačiū už dėmesį!</a:t>
            </a:r>
          </a:p>
        </p:txBody>
      </p:sp>
      <p:pic>
        <p:nvPicPr>
          <p:cNvPr id="5" name="Picture 4"/>
          <p:cNvPicPr/>
          <p:nvPr/>
        </p:nvPicPr>
        <p:blipFill>
          <a:blip r:embed="rId2"/>
          <a:stretch>
            <a:fillRect/>
          </a:stretch>
        </p:blipFill>
        <p:spPr>
          <a:xfrm>
            <a:off x="875030" y="2802255"/>
            <a:ext cx="6751320" cy="3674745"/>
          </a:xfrm>
          <a:prstGeom prst="rect">
            <a:avLst/>
          </a:prstGeom>
          <a:ln>
            <a:solidFill>
              <a:schemeClr val="accent2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  <a:softEdge rad="63500"/>
          </a:effectLst>
          <a:scene3d>
            <a:camera prst="obliqueTopLeft"/>
            <a:lightRig rig="threePt" dir="t"/>
          </a:scene3d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lue Waves">
  <a:themeElements>
    <a:clrScheme name="Blue Wave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66CC"/>
      </a:accent1>
      <a:accent2>
        <a:srgbClr val="3399FF"/>
      </a:accent2>
      <a:accent3>
        <a:srgbClr val="FFFFFF"/>
      </a:accent3>
      <a:accent4>
        <a:srgbClr val="000000"/>
      </a:accent4>
      <a:accent5>
        <a:srgbClr val="AAB8E2"/>
      </a:accent5>
      <a:accent6>
        <a:srgbClr val="2D8AE7"/>
      </a:accent6>
      <a:hlink>
        <a:srgbClr val="CC3300"/>
      </a:hlink>
      <a:folHlink>
        <a:srgbClr val="996600"/>
      </a:folHlink>
    </a:clrScheme>
    <a:fontScheme name="Blue Wave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Blue Wav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66CC"/>
        </a:accent1>
        <a:accent2>
          <a:srgbClr val="3399FF"/>
        </a:accent2>
        <a:accent3>
          <a:srgbClr val="FFFFFF"/>
        </a:accent3>
        <a:accent4>
          <a:srgbClr val="000000"/>
        </a:accent4>
        <a:accent5>
          <a:srgbClr val="AAB8E2"/>
        </a:accent5>
        <a:accent6>
          <a:srgbClr val="2D8AE7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1135</Words>
  <Application>Microsoft Office PowerPoint</Application>
  <PresentationFormat>Demonstracija ekrane (4:3)</PresentationFormat>
  <Paragraphs>141</Paragraphs>
  <Slides>29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1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29</vt:i4>
      </vt:variant>
    </vt:vector>
  </HeadingPairs>
  <TitlesOfParts>
    <vt:vector size="31" baseType="lpstr">
      <vt:lpstr>Arial</vt:lpstr>
      <vt:lpstr>Blue Waves</vt:lpstr>
      <vt:lpstr>Kietųjų kūnų slėgis</vt:lpstr>
      <vt:lpstr>Kas yra slėgis?</vt:lpstr>
      <vt:lpstr>Slėgio matavimo vienetas</vt:lpstr>
      <vt:lpstr>Slėgio formulė</vt:lpstr>
      <vt:lpstr>Nuo ko priklauso slėgis?</vt:lpstr>
      <vt:lpstr>Slėgis gamtoje</vt:lpstr>
      <vt:lpstr>Slėgio pavyzdžiai kasdienybėje</vt:lpstr>
      <vt:lpstr>Slėgis transporte</vt:lpstr>
      <vt:lpstr>Slėgis statybose</vt:lpstr>
      <vt:lpstr>1 bandymas</vt:lpstr>
      <vt:lpstr>„PowerPoint“ pateiktis</vt:lpstr>
      <vt:lpstr>2 bandymas</vt:lpstr>
      <vt:lpstr>„PowerPoint“ pateiktis</vt:lpstr>
      <vt:lpstr>Išvada:</vt:lpstr>
      <vt:lpstr>1 uždavinys</vt:lpstr>
      <vt:lpstr>2 uždavinys</vt:lpstr>
      <vt:lpstr>Testas</vt:lpstr>
      <vt:lpstr>1. Nuo ko priklauso kietojo kūno slėgis?</vt:lpstr>
      <vt:lpstr>2. Kodėl aukštakulniai batai labiau sminga į žemę negu sportiniai batai?</vt:lpstr>
      <vt:lpstr>3. Kodėl peilio ašmenys yra ploni?</vt:lpstr>
      <vt:lpstr>4. Ant stalo guli dvi vienodos masės plytos. Viena padėta plačiąja puse, kita – siaurąja. Kurios plytos slėgis yra didesnis?</vt:lpstr>
      <vt:lpstr>5. Kaip pasikeis slėgis, jei jėga padidės 3 kartus, o plotas nesikeis?</vt:lpstr>
      <vt:lpstr>6. Kodėl adata lengvai praduria audinį?</vt:lpstr>
      <vt:lpstr>7. Kodėl traktorių padangos yra labai plačios?</vt:lpstr>
      <vt:lpstr>8. Ant stalo padėta 5 kg masės dėžė. Ką reikia daryti, kad slėgis padidėtų?</vt:lpstr>
      <vt:lpstr>9. Kodėl sunkūs statiniai turi plačius pamatus?</vt:lpstr>
      <vt:lpstr>10. Kuris teiginys apie slėgį yra teisingas?</vt:lpstr>
      <vt:lpstr>Atsakymai</vt:lpstr>
      <vt:lpstr>Ačiū už dėmesį!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>generated using python-pptx</dc:description>
  <cp:lastModifiedBy>MIGLĖ KUOSAITĖ</cp:lastModifiedBy>
  <cp:revision>19</cp:revision>
  <dcterms:created xsi:type="dcterms:W3CDTF">2013-01-27T09:14:00Z</dcterms:created>
  <dcterms:modified xsi:type="dcterms:W3CDTF">2026-05-10T06:29:20Z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8E2B9169D0274835ACE1365BC4316D8A_13</vt:lpwstr>
  </property>
  <property fmtid="{D5CDD505-2E9C-101B-9397-08002B2CF9AE}" pid="3" name="KSOProductBuildVer">
    <vt:lpwstr>1033-12.2.0.22549</vt:lpwstr>
  </property>
</Properties>
</file>