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68" r:id="rId24"/>
  </p:sldIdLst>
  <p:sldSz cx="14630400" cy="8229600"/>
  <p:notesSz cx="8229600" cy="14630400"/>
  <p:embeddedFontLst>
    <p:embeddedFont>
      <p:font typeface="Mukta Light" panose="020B0604020202020204" charset="-70"/>
      <p:regular r:id="rId26"/>
    </p:embeddedFont>
    <p:embeddedFont>
      <p:font typeface="Prompt Medium" panose="00000600000000000000" pitchFamily="2" charset="-34"/>
      <p:regular r:id="rId27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8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23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2985135"/>
            <a:ext cx="7381875" cy="122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Potencinė Energija: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aslėpta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j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ėga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j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ūsų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plinkoje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81062" y="4539496"/>
            <a:ext cx="73818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lt-LT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Darbo atliko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·</a:t>
            </a:r>
            <a:r>
              <a:rPr lang="lt-LT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mokiniai 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</a:t>
            </a:r>
            <a:r>
              <a:rPr lang="lt-LT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V</a:t>
            </a:r>
            <a:r>
              <a:rPr lang="lt-LT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, M</a:t>
            </a:r>
            <a:r>
              <a:rPr lang="lt-LT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B</a:t>
            </a:r>
            <a:r>
              <a:rPr lang="lt-LT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lt-LT" sz="1700" dirty="0">
                <a:solidFill>
                  <a:srgbClr val="DAD8E9"/>
                </a:solidFill>
                <a:latin typeface="Mukta Light" pitchFamily="34" charset="0"/>
                <a:cs typeface="Mukta Light" pitchFamily="34" charset="-120"/>
              </a:rPr>
              <a:t>Mokytoja D.K.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998345"/>
            <a:ext cx="7166253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Kas 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yra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otencinė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nergija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?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722471" y="2940725"/>
            <a:ext cx="6482596" cy="3290411"/>
          </a:xfrm>
          <a:prstGeom prst="roundRect">
            <a:avLst>
              <a:gd name="adj" fmla="val 4820"/>
            </a:avLst>
          </a:prstGeom>
          <a:solidFill>
            <a:srgbClr val="A95B95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4" name="Text 2"/>
          <p:cNvSpPr/>
          <p:nvPr/>
        </p:nvSpPr>
        <p:spPr>
          <a:xfrm>
            <a:off x="942737" y="316099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Apibrėžimas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42737" y="3687247"/>
            <a:ext cx="6042065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energija – tai </a:t>
            </a:r>
            <a:r>
              <a:rPr lang="en-US" sz="1700" b="1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sukaupta energija</a:t>
            </a: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, kurią objektas turi dėl savo padėties erdvėje arba sistemos dalių tarpusavio išsidėstymo. Ji yra „paslėpta" tol, kol objektas pradeda judėti arba keičia savo padėtį.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91544" y="3160990"/>
            <a:ext cx="29023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Potencinė </a:t>
            </a:r>
            <a:r>
              <a:rPr lang="lt-LT" sz="1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ir</a:t>
            </a:r>
            <a:r>
              <a:rPr lang="en-US" sz="1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1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</a:t>
            </a:r>
            <a:r>
              <a:rPr lang="en-US" sz="190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inetinė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591544" y="3687247"/>
            <a:ext cx="616541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Priešingai nei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kinetinė energija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(judėjimo energija),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 yra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„laukimo" energija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ji laukia momento, kada galės virsti judėjimu.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91544" y="4942761"/>
            <a:ext cx="6165413" cy="121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Kinetinė – objektas jau juda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– objektas turi galimybę judėti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Abi kartu sudaro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mechaninę energiją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160978"/>
            <a:ext cx="781383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Gravitacinė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Potencinė Energija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81063" y="2213491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Gravitacinė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 priklauso nuo trijų dydžių: objekto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masės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,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gravitacijos pagreičio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ir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aukščio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virš pasirinktos atskaitos padėties (dažniausiai – žemės paviršiaus).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81063" y="3166110"/>
            <a:ext cx="6324005" cy="2083356"/>
          </a:xfrm>
          <a:prstGeom prst="roundRect">
            <a:avLst>
              <a:gd name="adj" fmla="val 4441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Text 3"/>
          <p:cNvSpPr/>
          <p:nvPr/>
        </p:nvSpPr>
        <p:spPr>
          <a:xfrm>
            <a:off x="1108948" y="339399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Formulė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108948" y="3832146"/>
            <a:ext cx="586823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mgh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108948" y="4316730"/>
            <a:ext cx="586823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kur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masė (kg),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gravitacijos pagreitis (~9,81 m/s²),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aukštis (m).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425333" y="3166110"/>
            <a:ext cx="6324005" cy="2083356"/>
          </a:xfrm>
          <a:prstGeom prst="roundRect">
            <a:avLst>
              <a:gd name="adj" fmla="val 4441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9" name="Text 7"/>
          <p:cNvSpPr/>
          <p:nvPr/>
        </p:nvSpPr>
        <p:spPr>
          <a:xfrm>
            <a:off x="7653218" y="339399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Masė (m)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653218" y="3832146"/>
            <a:ext cx="586823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Kuo sunkesnis objektas, tuo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daugiau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potencinės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energijos jis kaupia tame pačiame aukštyje.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81063" y="5469731"/>
            <a:ext cx="6324005" cy="1598771"/>
          </a:xfrm>
          <a:prstGeom prst="roundRect">
            <a:avLst>
              <a:gd name="adj" fmla="val 5787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2" name="Text 10"/>
          <p:cNvSpPr/>
          <p:nvPr/>
        </p:nvSpPr>
        <p:spPr>
          <a:xfrm>
            <a:off x="1108948" y="569761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Aukštis (h)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108948" y="6135767"/>
            <a:ext cx="586823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Kuo aukščiau pakeltas objektas, tuo didesnė jo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gravitacinė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425333" y="5469731"/>
            <a:ext cx="6324005" cy="1598771"/>
          </a:xfrm>
          <a:prstGeom prst="roundRect">
            <a:avLst>
              <a:gd name="adj" fmla="val 5787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5" name="Text 13"/>
          <p:cNvSpPr/>
          <p:nvPr/>
        </p:nvSpPr>
        <p:spPr>
          <a:xfrm>
            <a:off x="7653218" y="569761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Pavyzdys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7653218" y="6135767"/>
            <a:ext cx="586823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Dviratininkas ant kalno viršaus turi didelę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gravitacinę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potencinę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energiją – ji laukia, kol jis pradės riedėti žemyn.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1864638"/>
            <a:ext cx="7381875" cy="122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Gravitacinė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nergija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: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viratis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nt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alno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81063" y="3418999"/>
            <a:ext cx="73818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Įsivaizduokite dviratininką, stovintį kalno viršūnėje. Jo </a:t>
            </a:r>
            <a:r>
              <a:rPr lang="en-US" sz="1700" b="1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 yra didžiausia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šiame taške, nes aukštis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yra maksimalus. Vos pradėjus riedėti žemyn, ši energija pradeda virsti kinetine – dviratis greitėja!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881063" y="4724043"/>
            <a:ext cx="7381875" cy="1640919"/>
          </a:xfrm>
          <a:prstGeom prst="roundRect">
            <a:avLst>
              <a:gd name="adj" fmla="val 5639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28" y="5050393"/>
            <a:ext cx="275273" cy="2202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96866" y="4999315"/>
            <a:ext cx="6445806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Kuo aukštesnė kalno viršūnė ir kuo sunkesnis dviratininkas – tuo didesnė sukaupta </a:t>
            </a:r>
            <a:r>
              <a:rPr lang="en-US" sz="1700" dirty="0" err="1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gravitacinė</a:t>
            </a: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 prieš pradedant judėti.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042988"/>
            <a:ext cx="9647396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Tamprioji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(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lastinė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)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otencinė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nergija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81063" y="2095500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Tamprioji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 kaupiasi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deformuojant elastingus objektus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ištempiant arba suspaudžiant juos. Kai jėga nustoja veikti, objektas grįžta į pradinę padėtį ir sukaupta energija išsiskiria.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881063" y="326838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Formulė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81063" y="3794641"/>
            <a:ext cx="616541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½ kx²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4345305"/>
            <a:ext cx="61654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kur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spyruoklės standumas (N/m),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x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ištempimas arba suspaudimas nuo pusiausvyros padėties (m).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81063" y="5297924"/>
            <a:ext cx="6165413" cy="1640919"/>
          </a:xfrm>
          <a:prstGeom prst="roundRect">
            <a:avLst>
              <a:gd name="adj" fmla="val 5639"/>
            </a:avLst>
          </a:prstGeom>
          <a:solidFill>
            <a:srgbClr val="321A2C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28" y="5624274"/>
            <a:ext cx="275273" cy="22026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96866" y="5573197"/>
            <a:ext cx="5229344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Atkreipkite dėmesį: ištempimas </a:t>
            </a:r>
            <a:r>
              <a:rPr lang="en-US" sz="1700" b="1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x</a:t>
            </a: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yra pakeltas kvadratu – tai reiškia, kad dvigubai ištempus spyruoklę, energija padidėja </a:t>
            </a:r>
            <a:r>
              <a:rPr lang="en-US" sz="1700" b="1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keturis kartus</a:t>
            </a: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!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432953" y="3048119"/>
            <a:ext cx="6482596" cy="4138493"/>
          </a:xfrm>
          <a:prstGeom prst="roundRect">
            <a:avLst>
              <a:gd name="adj" fmla="val 3833"/>
            </a:avLst>
          </a:prstGeom>
          <a:solidFill>
            <a:srgbClr val="A95B95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1" name="Text 8"/>
          <p:cNvSpPr/>
          <p:nvPr/>
        </p:nvSpPr>
        <p:spPr>
          <a:xfrm>
            <a:off x="7653218" y="326838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Realūs pavyzdžiai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653218" y="3794641"/>
            <a:ext cx="6042065" cy="2070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Suspausta spyruoklė žaisliniame automobilyje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Įtemptas lankas prieš paleidžiant strėlę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Ištempta guminė juosta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Tramplyno tinklas šokant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Automobilio amortizatoriai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1141" y="608052"/>
            <a:ext cx="7574518" cy="1089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Tamprioji</a:t>
            </a:r>
            <a:r>
              <a:rPr lang="en-US" sz="3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</a:t>
            </a:r>
            <a:r>
              <a:rPr lang="en-US" sz="340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nergija</a:t>
            </a:r>
            <a:r>
              <a:rPr lang="en-US" sz="3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: </a:t>
            </a:r>
            <a:r>
              <a:rPr lang="lt-LT" sz="3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</a:t>
            </a:r>
            <a:r>
              <a:rPr lang="en-US" sz="340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uspausta</a:t>
            </a:r>
            <a:r>
              <a:rPr lang="en-US" sz="3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</a:t>
            </a:r>
            <a:r>
              <a:rPr lang="en-US" sz="340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pyruoklė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271141" y="1960007"/>
            <a:ext cx="7574518" cy="890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Spyruoklė, suspausta per atstumą </a:t>
            </a:r>
            <a:r>
              <a:rPr lang="en-US" sz="15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x</a:t>
            </a: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nuo pusiausvyros padėties, kaupia </a:t>
            </a:r>
            <a:r>
              <a:rPr lang="en-US" sz="15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tampriąją</a:t>
            </a: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5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potencinę</a:t>
            </a: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energiją. Kuo standesnė spyruoklė (didesnis </a:t>
            </a:r>
            <a:r>
              <a:rPr lang="en-US" sz="15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</a:t>
            </a: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) ir kuo labiau ji suspausta – tuo daugiau energijos joje sukaupta.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271141" y="3046690"/>
            <a:ext cx="7574518" cy="1408509"/>
          </a:xfrm>
          <a:prstGeom prst="roundRect">
            <a:avLst>
              <a:gd name="adj" fmla="val 779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6" name="Shape 3"/>
          <p:cNvSpPr/>
          <p:nvPr/>
        </p:nvSpPr>
        <p:spPr>
          <a:xfrm>
            <a:off x="6248281" y="3046690"/>
            <a:ext cx="91440" cy="1408509"/>
          </a:xfrm>
          <a:prstGeom prst="roundRect">
            <a:avLst>
              <a:gd name="adj" fmla="val 90118"/>
            </a:avLst>
          </a:prstGeom>
          <a:solidFill>
            <a:srgbClr val="A95B95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7" name="Text 4"/>
          <p:cNvSpPr/>
          <p:nvPr/>
        </p:nvSpPr>
        <p:spPr>
          <a:xfrm>
            <a:off x="6558677" y="3265646"/>
            <a:ext cx="2179915" cy="272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Standumas (k)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558677" y="3642836"/>
            <a:ext cx="7068026" cy="593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Matuojamas </a:t>
            </a:r>
            <a:r>
              <a:rPr lang="en-US" sz="15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N/m</a:t>
            </a: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Didesnis standumas reiškia, kad spyruoklę sunkiau deformuoti, bet ji kaupia daugiau energijos.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71141" y="4629864"/>
            <a:ext cx="7574518" cy="1408509"/>
          </a:xfrm>
          <a:prstGeom prst="roundRect">
            <a:avLst>
              <a:gd name="adj" fmla="val 779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0" name="Shape 7"/>
          <p:cNvSpPr/>
          <p:nvPr/>
        </p:nvSpPr>
        <p:spPr>
          <a:xfrm>
            <a:off x="6248281" y="4629864"/>
            <a:ext cx="91440" cy="1408509"/>
          </a:xfrm>
          <a:prstGeom prst="roundRect">
            <a:avLst>
              <a:gd name="adj" fmla="val 90118"/>
            </a:avLst>
          </a:prstGeom>
          <a:solidFill>
            <a:srgbClr val="A95B95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1" name="Text 8"/>
          <p:cNvSpPr/>
          <p:nvPr/>
        </p:nvSpPr>
        <p:spPr>
          <a:xfrm>
            <a:off x="6558677" y="4848820"/>
            <a:ext cx="2179915" cy="272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Deformacija (x)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558677" y="5226010"/>
            <a:ext cx="7068026" cy="593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Matuojama </a:t>
            </a:r>
            <a:r>
              <a:rPr lang="en-US" sz="15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metrais</a:t>
            </a: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Tai atstumas, kuriuo spyruoklė nukrypsta nuo savo natūralios, nedeformuotos padėties.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71141" y="6213038"/>
            <a:ext cx="7574518" cy="1408509"/>
          </a:xfrm>
          <a:prstGeom prst="roundRect">
            <a:avLst>
              <a:gd name="adj" fmla="val 779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4" name="Shape 11"/>
          <p:cNvSpPr/>
          <p:nvPr/>
        </p:nvSpPr>
        <p:spPr>
          <a:xfrm>
            <a:off x="6248281" y="6213038"/>
            <a:ext cx="91440" cy="1408509"/>
          </a:xfrm>
          <a:prstGeom prst="roundRect">
            <a:avLst>
              <a:gd name="adj" fmla="val 90118"/>
            </a:avLst>
          </a:prstGeom>
          <a:solidFill>
            <a:srgbClr val="A95B95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5" name="Text 12"/>
          <p:cNvSpPr/>
          <p:nvPr/>
        </p:nvSpPr>
        <p:spPr>
          <a:xfrm>
            <a:off x="6558677" y="6431994"/>
            <a:ext cx="2296597" cy="272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Energijos išsiskyrimas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558677" y="6809184"/>
            <a:ext cx="7068026" cy="593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Atleidus spyruoklę, visa sukaupta energija virsta kinetine – objektas „iššauna" su didele greičio jėga.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8552" y="572691"/>
            <a:ext cx="9034105" cy="554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Energijos</a:t>
            </a:r>
            <a:r>
              <a:rPr lang="en-US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v</a:t>
            </a:r>
            <a:r>
              <a:rPr lang="en-US" sz="34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irsmai</a:t>
            </a:r>
            <a:r>
              <a:rPr lang="en-US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: </a:t>
            </a:r>
            <a:r>
              <a:rPr lang="lt-LT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</a:t>
            </a:r>
            <a:r>
              <a:rPr lang="en-US" sz="34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otencinė</a:t>
            </a:r>
            <a:r>
              <a:rPr lang="en-US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→ </a:t>
            </a:r>
            <a:r>
              <a:rPr lang="lt-LT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</a:t>
            </a:r>
            <a:r>
              <a:rPr lang="en-US" sz="34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inetinė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798552" y="1488996"/>
            <a:ext cx="13033296" cy="608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Kai objektas, </a:t>
            </a:r>
            <a:r>
              <a:rPr lang="en-US" sz="155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turintis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55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potencinės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energijos, pradeda judėti, ši energija nuolat </a:t>
            </a:r>
            <a:r>
              <a:rPr lang="en-US" sz="155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virsta kinetine energija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Tai vienas svarbiausių fizikos dėsnių – </a:t>
            </a:r>
            <a:r>
              <a:rPr lang="en-US" sz="155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mechaninės energijos tvermės dėsnis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698" y="2301359"/>
            <a:ext cx="7654885" cy="454318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6191" y="3411789"/>
            <a:ext cx="651651" cy="6516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15609" y="5648179"/>
            <a:ext cx="1902825" cy="651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Objektas apačioje</a:t>
            </a:r>
            <a:endParaRPr lang="en-US" sz="2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10532" y="3413011"/>
            <a:ext cx="651652" cy="6516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17528" y="5811092"/>
            <a:ext cx="1902825" cy="325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Krenta</a:t>
            </a:r>
            <a:endParaRPr lang="en-US" sz="20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2451" y="3413011"/>
            <a:ext cx="651652" cy="65165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980349" y="5648179"/>
            <a:ext cx="1902825" cy="651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Objektas aukštyje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798552" y="7048024"/>
            <a:ext cx="13033296" cy="608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Dviračiui riedant nuo kalno, jo </a:t>
            </a:r>
            <a:r>
              <a:rPr lang="en-US" sz="1550" b="1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55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 mažėja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(nes aukštis h mažėja), o </a:t>
            </a:r>
            <a:r>
              <a:rPr lang="en-US" sz="155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kinetinė energija didėja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(nes greitis didėja). Bendras šių dviejų energijų kiekis – </a:t>
            </a:r>
            <a:r>
              <a:rPr lang="en-US" sz="155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mechaninė energija</a:t>
            </a:r>
            <a:r>
              <a:rPr lang="en-US" sz="15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išlieka pastovus, jei veikia tik konservatyviosios jėgos (gravitacija, spyruoklės jėga).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917734"/>
            <a:ext cx="7381875" cy="122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Švytuoklė: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nergijos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vermės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avyzdys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67462" y="2472095"/>
            <a:ext cx="73818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Švytuoklė – puikus mechaninės energijos tvermės pavyzdys. Ji nuolat keičia energijos formą, tačiau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bendra mechaninė energija išlieka ta pati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(neatsižvelgiant į oro pasipriešinimą).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367462" y="3777139"/>
            <a:ext cx="7381875" cy="3534728"/>
          </a:xfrm>
          <a:prstGeom prst="roundRect">
            <a:avLst>
              <a:gd name="adj" fmla="val 2618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6" name="Shape 3"/>
          <p:cNvSpPr/>
          <p:nvPr/>
        </p:nvSpPr>
        <p:spPr>
          <a:xfrm>
            <a:off x="6375083" y="3784759"/>
            <a:ext cx="3683318" cy="1935956"/>
          </a:xfrm>
          <a:prstGeom prst="roundRect">
            <a:avLst>
              <a:gd name="adj" fmla="val 4779"/>
            </a:avLst>
          </a:prstGeom>
          <a:solidFill>
            <a:srgbClr val="542C49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7" name="Text 4"/>
          <p:cNvSpPr/>
          <p:nvPr/>
        </p:nvSpPr>
        <p:spPr>
          <a:xfrm>
            <a:off x="6595348" y="400502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Aukščiausias taškas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595348" y="4443174"/>
            <a:ext cx="3242786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energija: </a:t>
            </a:r>
            <a:r>
              <a:rPr lang="en-US" sz="1700" b="1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didžiausia</a:t>
            </a:r>
            <a:r>
              <a:rPr lang="lt-LT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Kinetinė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energija: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mažiausia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(greitis = 0)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0058400" y="3784759"/>
            <a:ext cx="3683318" cy="1935956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0" name="Shape 7"/>
          <p:cNvSpPr/>
          <p:nvPr/>
        </p:nvSpPr>
        <p:spPr>
          <a:xfrm>
            <a:off x="10058400" y="3784759"/>
            <a:ext cx="30480" cy="1935956"/>
          </a:xfrm>
          <a:prstGeom prst="roundRect">
            <a:avLst>
              <a:gd name="adj" fmla="val 303555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1" name="Text 8"/>
          <p:cNvSpPr/>
          <p:nvPr/>
        </p:nvSpPr>
        <p:spPr>
          <a:xfrm>
            <a:off x="10278666" y="400502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Vidurinis taškas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0278666" y="4443174"/>
            <a:ext cx="3242786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energija: </a:t>
            </a:r>
            <a:r>
              <a:rPr lang="en-US" sz="1700" b="1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mažėja</a:t>
            </a:r>
            <a:endParaRPr lang="lt-LT" sz="1700" b="1" dirty="0">
              <a:solidFill>
                <a:srgbClr val="DAD8E9"/>
              </a:solidFill>
              <a:latin typeface="Mukta Light" pitchFamily="34" charset="0"/>
              <a:ea typeface="Mukta Light" pitchFamily="34" charset="-122"/>
              <a:cs typeface="Mukta Light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lt-LT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Kinetinė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energija: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didėja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(greitis didelis)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6375083" y="5720715"/>
            <a:ext cx="7366635" cy="1583531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4" name="Shape 11"/>
          <p:cNvSpPr/>
          <p:nvPr/>
        </p:nvSpPr>
        <p:spPr>
          <a:xfrm>
            <a:off x="6375083" y="5720715"/>
            <a:ext cx="7366635" cy="30480"/>
          </a:xfrm>
          <a:prstGeom prst="roundRect">
            <a:avLst>
              <a:gd name="adj" fmla="val 303555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5" name="Text 12"/>
          <p:cNvSpPr/>
          <p:nvPr/>
        </p:nvSpPr>
        <p:spPr>
          <a:xfrm>
            <a:off x="6595348" y="594098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Žemiausias taškas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595348" y="6379131"/>
            <a:ext cx="6926104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energija: </a:t>
            </a:r>
            <a:r>
              <a:rPr lang="en-US" sz="1700" b="1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mažiausia</a:t>
            </a:r>
            <a:r>
              <a:rPr lang="lt-LT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1700" dirty="0" err="1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Kinetinė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energija: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didžiausia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(maksimalus greitis)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649248"/>
            <a:ext cx="8973383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Praktiniai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avyzdžiai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ir</a:t>
            </a: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lt-LT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</a:t>
            </a:r>
            <a:r>
              <a:rPr lang="en-US" sz="3850" dirty="0" err="1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pskaičiavimai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722471" y="1591628"/>
            <a:ext cx="6482596" cy="5988725"/>
          </a:xfrm>
          <a:prstGeom prst="roundRect">
            <a:avLst>
              <a:gd name="adj" fmla="val 2649"/>
            </a:avLst>
          </a:prstGeom>
          <a:solidFill>
            <a:srgbClr val="A95B95">
              <a:alpha val="95000"/>
            </a:srgbClr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4" name="Text 2"/>
          <p:cNvSpPr/>
          <p:nvPr/>
        </p:nvSpPr>
        <p:spPr>
          <a:xfrm>
            <a:off x="942737" y="1811893"/>
            <a:ext cx="3723203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Užduotis 1: Gravitacinė energija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42737" y="2338149"/>
            <a:ext cx="604206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Užduotis:</a:t>
            </a: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Kokia 2 kg </a:t>
            </a:r>
            <a:r>
              <a:rPr lang="en-US" sz="1700" dirty="0" err="1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akmens</a:t>
            </a: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</a:t>
            </a: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energija, jei jis guli 10 metrų aukštyje?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42737" y="3241238"/>
            <a:ext cx="604206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Sprendimas: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42737" y="3791903"/>
            <a:ext cx="604206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mgh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42737" y="4342567"/>
            <a:ext cx="604206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2 kg × 9,81 m/s² × 10 m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42737" y="4893231"/>
            <a:ext cx="604206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196,2 J (džauliai)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91544" y="1811893"/>
            <a:ext cx="3525560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Užduotis 2: Tamprioji energija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591544" y="2338149"/>
            <a:ext cx="61654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Užduotis: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Kiek energijos sukaups spyruoklė, kurios standumas 100 N/m, jei ją ištempsime 0,1 m?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591544" y="3241238"/>
            <a:ext cx="616541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Sprendimas: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591544" y="3791903"/>
            <a:ext cx="616541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½ kx²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591544" y="4342567"/>
            <a:ext cx="616541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½ × 100 N/m × (0,1 m)²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591544" y="4893231"/>
            <a:ext cx="616541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50 × 0,01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591544" y="5443895"/>
            <a:ext cx="616541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0,5 J (džauliai)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591544" y="6044089"/>
            <a:ext cx="6165413" cy="1288494"/>
          </a:xfrm>
          <a:prstGeom prst="roundRect">
            <a:avLst>
              <a:gd name="adj" fmla="val 7181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lt-LT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810" y="6370439"/>
            <a:ext cx="275273" cy="22026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8307348" y="6319361"/>
            <a:ext cx="5229344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Džaulis (J) – tai energijos matavimo vienetas SI sistemoje. 1 J = 1 N·m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640443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Apibendrinimas</a:t>
            </a:r>
            <a:endParaRPr lang="en-US" sz="3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1063" y="2692956"/>
            <a:ext cx="550664" cy="5506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06999" y="269295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Gravitacinė energija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706999" y="3131106"/>
            <a:ext cx="3279934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Priklauso nuo masės, gravitacijos ir aukščio. Formulė: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mgh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Kuo aukščiau – tuo daugiau energijos.</a:t>
            </a:r>
            <a:endParaRPr lang="en-US" sz="17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2205" y="2692956"/>
            <a:ext cx="550664" cy="55066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88142" y="269295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Tamprioji energija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6088142" y="3131106"/>
            <a:ext cx="3279934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Kaupiama deformuojant elastingus objektus. Formulė: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 = ½kx²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Dvigubai ištempus – keturis kartus daugiau energijos.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3348" y="2692956"/>
            <a:ext cx="550664" cy="55066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469285" y="269295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Energijos tvermė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0469285" y="3131106"/>
            <a:ext cx="3280053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ir kinetinė energija nuolat virsta viena kita, tačiau jų suma – </a:t>
            </a: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mechaninė energija</a:t>
            </a: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– išlieka pastovi.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1211461" y="5036344"/>
            <a:ext cx="12537877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Potencinė energija yra visur aplink mus – ji yra pagrindas daugeliui fizikos reiškinių ir technologijų, nuo paprastų žaislų iki sudėtingų inžinerinių sistemų.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881063" y="4788575"/>
            <a:ext cx="30480" cy="1200388"/>
          </a:xfrm>
          <a:prstGeom prst="rect">
            <a:avLst/>
          </a:prstGeom>
          <a:solidFill>
            <a:srgbClr val="A95B95"/>
          </a:solidFill>
          <a:ln/>
        </p:spPr>
        <p:txBody>
          <a:bodyPr/>
          <a:lstStyle/>
          <a:p>
            <a:endParaRPr lang="lt-LT"/>
          </a:p>
        </p:txBody>
      </p:sp>
      <p:sp>
        <p:nvSpPr>
          <p:cNvPr id="14" name="Text 9"/>
          <p:cNvSpPr/>
          <p:nvPr/>
        </p:nvSpPr>
        <p:spPr>
          <a:xfrm>
            <a:off x="881063" y="6236732"/>
            <a:ext cx="1286827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Ačiū už dėmesį!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F2124AE-19B6-E84A-A335-979F0A821C55}"/>
              </a:ext>
            </a:extLst>
          </p:cNvPr>
          <p:cNvSpPr/>
          <p:nvPr/>
        </p:nvSpPr>
        <p:spPr>
          <a:xfrm>
            <a:off x="4867513" y="2638926"/>
            <a:ext cx="4895374" cy="987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lt-LT" sz="4800" dirty="0">
                <a:solidFill>
                  <a:srgbClr val="C6BFEE"/>
                </a:solidFill>
                <a:latin typeface="Prompt Medium" pitchFamily="34" charset="0"/>
                <a:cs typeface="Prompt Medium" pitchFamily="34" charset="-120"/>
              </a:rPr>
              <a:t>Testas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59253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AF31086-8B0A-49FE-8C01-4CBDA6B7CE2B}"/>
              </a:ext>
            </a:extLst>
          </p:cNvPr>
          <p:cNvSpPr/>
          <p:nvPr/>
        </p:nvSpPr>
        <p:spPr>
          <a:xfrm>
            <a:off x="881063" y="1640443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850" dirty="0">
                <a:solidFill>
                  <a:schemeClr val="bg1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1. </a:t>
            </a:r>
            <a:r>
              <a:rPr lang="lt-LT" sz="4000" dirty="0">
                <a:solidFill>
                  <a:schemeClr val="bg1"/>
                </a:solidFill>
              </a:rPr>
              <a:t>Kas yra potencinė energija?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D05C93B-F042-3BA4-2C41-D513074E71EF}"/>
              </a:ext>
            </a:extLst>
          </p:cNvPr>
          <p:cNvSpPr/>
          <p:nvPr/>
        </p:nvSpPr>
        <p:spPr>
          <a:xfrm>
            <a:off x="1033463" y="2896429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Energija, susijusi su judėjimu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Energija, sukaupta dėl kūno padėties ar būsenos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Šviesos energija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Garso energija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707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7F42D-AFC9-8ABD-D30E-81092C79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E87B922-CD17-7E13-9CDF-ABBA1867E226}"/>
              </a:ext>
            </a:extLst>
          </p:cNvPr>
          <p:cNvSpPr/>
          <p:nvPr/>
        </p:nvSpPr>
        <p:spPr>
          <a:xfrm>
            <a:off x="881063" y="1640443"/>
            <a:ext cx="11710330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2. Nuo ko priklauso potencinė energija?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12066957-50F1-58B7-D719-596A0B7AD6D4}"/>
              </a:ext>
            </a:extLst>
          </p:cNvPr>
          <p:cNvSpPr/>
          <p:nvPr/>
        </p:nvSpPr>
        <p:spPr>
          <a:xfrm>
            <a:off x="1033463" y="2896429"/>
            <a:ext cx="6870316" cy="2589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Tik nuo aukščio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Kūno aukščio ir masės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Tik nuo kūno masės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Nuo kūno greičio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63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3ED6-6D02-FA15-8CEE-822AE6E6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FA37011-AB98-DC33-3E1B-7C4049DFCA13}"/>
              </a:ext>
            </a:extLst>
          </p:cNvPr>
          <p:cNvSpPr/>
          <p:nvPr/>
        </p:nvSpPr>
        <p:spPr>
          <a:xfrm>
            <a:off x="881062" y="1640443"/>
            <a:ext cx="12698303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850" dirty="0">
                <a:solidFill>
                  <a:schemeClr val="bg1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3. </a:t>
            </a:r>
            <a:r>
              <a:rPr lang="fi-FI" sz="4000" dirty="0">
                <a:solidFill>
                  <a:schemeClr val="bg1"/>
                </a:solidFill>
              </a:rPr>
              <a:t>Kas nutinka potencinei energijai, kai kūnas krenta žemyn?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11791BCE-B98B-C63E-7125-957A3E2C6C3D}"/>
              </a:ext>
            </a:extLst>
          </p:cNvPr>
          <p:cNvSpPr/>
          <p:nvPr/>
        </p:nvSpPr>
        <p:spPr>
          <a:xfrm>
            <a:off x="1033462" y="2896429"/>
            <a:ext cx="6407861" cy="2526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 Ji didėja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Ji išnyksta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Ji virsta kinetine energija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Ji tampa šiluma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0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D01C7-795A-4D6D-F188-6148C267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90680C7-DC8D-AB64-E90A-CF522725F888}"/>
              </a:ext>
            </a:extLst>
          </p:cNvPr>
          <p:cNvSpPr/>
          <p:nvPr/>
        </p:nvSpPr>
        <p:spPr>
          <a:xfrm>
            <a:off x="881062" y="1640443"/>
            <a:ext cx="1162624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850" dirty="0">
                <a:solidFill>
                  <a:schemeClr val="bg1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4. </a:t>
            </a:r>
            <a:r>
              <a:rPr lang="lt-LT" sz="4000" dirty="0">
                <a:solidFill>
                  <a:schemeClr val="bg1"/>
                </a:solidFill>
              </a:rPr>
              <a:t>Kuris kūnas turi daugiausia potencinės energijos?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36D0FB87-EBF8-3095-2E5C-7AACA7A24F77}"/>
              </a:ext>
            </a:extLst>
          </p:cNvPr>
          <p:cNvSpPr/>
          <p:nvPr/>
        </p:nvSpPr>
        <p:spPr>
          <a:xfrm>
            <a:off x="1033462" y="2896429"/>
            <a:ext cx="7816247" cy="2642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Kamuolys ant žemės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Kuprinė ant stalo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Akmuo ant kalno viršūnės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Pieštukas ant grindų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821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BA04B-005E-DF6D-4257-8B562BE22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7EFC056-CB71-8198-9A39-38EEF64F3986}"/>
              </a:ext>
            </a:extLst>
          </p:cNvPr>
          <p:cNvSpPr/>
          <p:nvPr/>
        </p:nvSpPr>
        <p:spPr>
          <a:xfrm>
            <a:off x="881063" y="1640443"/>
            <a:ext cx="11710330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5. Kuris pavyzdys rodo tamprumo potencinę energiją?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D4BC696-997A-AFEE-1933-1F2EF9E98A7F}"/>
              </a:ext>
            </a:extLst>
          </p:cNvPr>
          <p:cNvSpPr/>
          <p:nvPr/>
        </p:nvSpPr>
        <p:spPr>
          <a:xfrm>
            <a:off x="1033463" y="2896429"/>
            <a:ext cx="7784716" cy="2589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Įtempta spyruoklė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Važiuojantis dviratis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Tekantis vanduo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Deganti žvakė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24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88E68-B094-F49B-782C-0415297E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00B950D-2D9D-D017-00B4-ACC10C4C020E}"/>
              </a:ext>
            </a:extLst>
          </p:cNvPr>
          <p:cNvSpPr/>
          <p:nvPr/>
        </p:nvSpPr>
        <p:spPr>
          <a:xfrm>
            <a:off x="786470" y="1104416"/>
            <a:ext cx="12555238" cy="1705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6. Du kūnai yra tame pačiame aukštyje. Vieno masė 2 kg, </a:t>
            </a:r>
          </a:p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kito – 6 kg. Kuris teiginys teisingas?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2EEEB950-67BB-452B-4925-CFE6BDAA1053}"/>
              </a:ext>
            </a:extLst>
          </p:cNvPr>
          <p:cNvSpPr/>
          <p:nvPr/>
        </p:nvSpPr>
        <p:spPr>
          <a:xfrm>
            <a:off x="881063" y="3458732"/>
            <a:ext cx="11652523" cy="3136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Abu turi vienodą potencinę energiją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Didesnės masės kūnas turi didesnę potencinę energiją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Mažesnės masės kūnas turi didesnę potencinę energiją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Potencinė energija nepriklauso nuo masės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46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55BF2-14D5-763B-2742-035CD5F7A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E77A26B-FE12-8503-A402-1A30DA549B93}"/>
              </a:ext>
            </a:extLst>
          </p:cNvPr>
          <p:cNvSpPr/>
          <p:nvPr/>
        </p:nvSpPr>
        <p:spPr>
          <a:xfrm>
            <a:off x="881062" y="1188499"/>
            <a:ext cx="12782385" cy="1407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7. 3 kg kūnas turi 120 J potencinės energijos. Į kokį aukštį jis </a:t>
            </a:r>
          </a:p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pakeltas? 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BA3A4AB4-7195-C891-1E63-A7DD24E185E7}"/>
              </a:ext>
            </a:extLst>
          </p:cNvPr>
          <p:cNvSpPr/>
          <p:nvPr/>
        </p:nvSpPr>
        <p:spPr>
          <a:xfrm>
            <a:off x="1033463" y="2896429"/>
            <a:ext cx="4895374" cy="2737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pt-BR" sz="3200" dirty="0">
                <a:solidFill>
                  <a:schemeClr val="bg1"/>
                </a:solidFill>
              </a:rPr>
              <a:t>A</a:t>
            </a:r>
            <a:r>
              <a:rPr lang="lt-LT" sz="3200" dirty="0">
                <a:solidFill>
                  <a:schemeClr val="bg1"/>
                </a:solidFill>
              </a:rPr>
              <a:t>.</a:t>
            </a:r>
            <a:r>
              <a:rPr lang="pt-BR" sz="3200" dirty="0">
                <a:solidFill>
                  <a:schemeClr val="bg1"/>
                </a:solidFill>
              </a:rPr>
              <a:t> 2 m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B</a:t>
            </a:r>
            <a:r>
              <a:rPr lang="lt-LT" sz="3200" dirty="0">
                <a:solidFill>
                  <a:schemeClr val="bg1"/>
                </a:solidFill>
              </a:rPr>
              <a:t>.</a:t>
            </a:r>
            <a:r>
              <a:rPr lang="pt-BR" sz="3200" dirty="0">
                <a:solidFill>
                  <a:schemeClr val="bg1"/>
                </a:solidFill>
              </a:rPr>
              <a:t> 4 m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C</a:t>
            </a:r>
            <a:r>
              <a:rPr lang="lt-LT" sz="3200" dirty="0">
                <a:solidFill>
                  <a:schemeClr val="bg1"/>
                </a:solidFill>
              </a:rPr>
              <a:t>.</a:t>
            </a:r>
            <a:r>
              <a:rPr lang="pt-BR" sz="3200" dirty="0">
                <a:solidFill>
                  <a:schemeClr val="bg1"/>
                </a:solidFill>
              </a:rPr>
              <a:t> 6 m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D</a:t>
            </a:r>
            <a:r>
              <a:rPr lang="lt-LT" sz="3200" dirty="0">
                <a:solidFill>
                  <a:schemeClr val="bg1"/>
                </a:solidFill>
              </a:rPr>
              <a:t>.</a:t>
            </a:r>
            <a:r>
              <a:rPr lang="pt-BR" sz="3200" dirty="0">
                <a:solidFill>
                  <a:schemeClr val="bg1"/>
                </a:solidFill>
              </a:rPr>
              <a:t> 8 m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436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E4E-6975-B535-E32F-4528C5049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36F9AC0-4767-B7D0-AF5D-7A81D9FD1221}"/>
              </a:ext>
            </a:extLst>
          </p:cNvPr>
          <p:cNvSpPr/>
          <p:nvPr/>
        </p:nvSpPr>
        <p:spPr>
          <a:xfrm>
            <a:off x="881063" y="1251560"/>
            <a:ext cx="12446054" cy="1255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850" dirty="0">
                <a:solidFill>
                  <a:schemeClr val="bg1"/>
                </a:solidFill>
                <a:latin typeface="Prompt Medium" pitchFamily="34" charset="0"/>
                <a:cs typeface="Prompt Medium" pitchFamily="34" charset="-120"/>
              </a:rPr>
              <a:t>8. </a:t>
            </a:r>
            <a:r>
              <a:rPr lang="lt-LT" sz="4000" dirty="0">
                <a:solidFill>
                  <a:schemeClr val="bg1"/>
                </a:solidFill>
              </a:rPr>
              <a:t>Kuri rūšies energijos turi suspausta spyruoklė?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92CC0309-23AD-A6C2-41F7-AFDB293EBC78}"/>
              </a:ext>
            </a:extLst>
          </p:cNvPr>
          <p:cNvSpPr/>
          <p:nvPr/>
        </p:nvSpPr>
        <p:spPr>
          <a:xfrm>
            <a:off x="1033462" y="2896429"/>
            <a:ext cx="6281737" cy="2579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Cheminės energijos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Elektrinės energijos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Potencinė energija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Kinetinės energija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20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34920-B718-6661-2F27-85D2BE92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AD26DF3-3919-F611-CEB1-9951B62027EB}"/>
              </a:ext>
            </a:extLst>
          </p:cNvPr>
          <p:cNvSpPr/>
          <p:nvPr/>
        </p:nvSpPr>
        <p:spPr>
          <a:xfrm>
            <a:off x="866200" y="1459387"/>
            <a:ext cx="12897999" cy="1168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</a:rPr>
              <a:t>9. Kuris kūnas turės didžiausią potencinę energiją?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626389D-1288-A52D-3C14-6AB676A0D9A2}"/>
              </a:ext>
            </a:extLst>
          </p:cNvPr>
          <p:cNvSpPr/>
          <p:nvPr/>
        </p:nvSpPr>
        <p:spPr>
          <a:xfrm>
            <a:off x="1033463" y="2896429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2 kg kūnas 10 m aukštyje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5 kg kūnas 2 m aukštyje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4 kg kūnas 8 m aukštyje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1 kg kūnas 20 m aukštyje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26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23AC5-DA87-9CB5-D61C-5C8D7477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245760F-56EE-FAE5-0EA6-E950716552AA}"/>
              </a:ext>
            </a:extLst>
          </p:cNvPr>
          <p:cNvSpPr/>
          <p:nvPr/>
        </p:nvSpPr>
        <p:spPr>
          <a:xfrm>
            <a:off x="881063" y="1640443"/>
            <a:ext cx="12267378" cy="903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850" dirty="0">
                <a:solidFill>
                  <a:schemeClr val="bg1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10. </a:t>
            </a:r>
            <a:r>
              <a:rPr lang="lt-LT" sz="4000" dirty="0">
                <a:solidFill>
                  <a:schemeClr val="bg1"/>
                </a:solidFill>
              </a:rPr>
              <a:t>Ką rodo neigiama potencinės energijos reikšmė fizikoje?</a:t>
            </a:r>
            <a:endParaRPr lang="en-US" sz="3850" dirty="0">
              <a:solidFill>
                <a:schemeClr val="bg1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A9BD869-72B9-F0E8-09D0-C1A36157F0DB}"/>
              </a:ext>
            </a:extLst>
          </p:cNvPr>
          <p:cNvSpPr/>
          <p:nvPr/>
        </p:nvSpPr>
        <p:spPr>
          <a:xfrm>
            <a:off x="1033462" y="2896429"/>
            <a:ext cx="9865765" cy="2789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200" dirty="0">
                <a:solidFill>
                  <a:schemeClr val="bg1"/>
                </a:solidFill>
              </a:rPr>
              <a:t>A.  Kūnas juda atgal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B. Pasirinktas nulinis energijos lygis yra žemiau kūno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C. Pasirinktas nulinis energijos lygis yra aukščiau kūno</a:t>
            </a:r>
            <a:br>
              <a:rPr lang="lt-LT" sz="3200" dirty="0">
                <a:solidFill>
                  <a:schemeClr val="bg1"/>
                </a:solidFill>
              </a:rPr>
            </a:br>
            <a:r>
              <a:rPr lang="lt-LT" sz="3200" dirty="0">
                <a:solidFill>
                  <a:schemeClr val="bg1"/>
                </a:solidFill>
              </a:rPr>
              <a:t>D. Kūnas prarado masę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652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7EA2B-BBB4-3B80-2AFF-4654CE3CC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5E8F563-9902-3243-B95A-19F620C5D01D}"/>
              </a:ext>
            </a:extLst>
          </p:cNvPr>
          <p:cNvSpPr/>
          <p:nvPr/>
        </p:nvSpPr>
        <p:spPr>
          <a:xfrm>
            <a:off x="1396070" y="715533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00"/>
              </a:lnSpc>
            </a:pPr>
            <a:r>
              <a:rPr lang="lt-LT" sz="3850" dirty="0">
                <a:solidFill>
                  <a:schemeClr val="bg1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Atsakymai</a:t>
            </a:r>
            <a:r>
              <a:rPr lang="lt-LT" sz="4000" dirty="0"/>
              <a:t>?</a:t>
            </a:r>
            <a:endParaRPr lang="en-US" sz="3850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05848F1E-49E6-39C4-2FBB-BBE80D0334CE}"/>
              </a:ext>
            </a:extLst>
          </p:cNvPr>
          <p:cNvSpPr/>
          <p:nvPr/>
        </p:nvSpPr>
        <p:spPr>
          <a:xfrm>
            <a:off x="1033463" y="1765738"/>
            <a:ext cx="5157130" cy="558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B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B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C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C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A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B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B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C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C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lt-LT" sz="2400" dirty="0">
                <a:solidFill>
                  <a:schemeClr val="bg1"/>
                </a:solidFill>
              </a:rPr>
              <a:t>C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114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0EC4A17-F671-0B65-8DF1-A8CDE2E400BB}"/>
              </a:ext>
            </a:extLst>
          </p:cNvPr>
          <p:cNvSpPr/>
          <p:nvPr/>
        </p:nvSpPr>
        <p:spPr>
          <a:xfrm>
            <a:off x="3151297" y="2922705"/>
            <a:ext cx="8031709" cy="1870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800"/>
              </a:lnSpc>
            </a:pPr>
            <a:r>
              <a:rPr lang="lt-LT" sz="4000" dirty="0">
                <a:solidFill>
                  <a:schemeClr val="bg1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Ačiū už dėmesį.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88801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1288</Words>
  <Application>Microsoft Office PowerPoint</Application>
  <PresentationFormat>Pasirinktinai</PresentationFormat>
  <Paragraphs>130</Paragraphs>
  <Slides>23</Slides>
  <Notes>10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7" baseType="lpstr">
      <vt:lpstr>Arial</vt:lpstr>
      <vt:lpstr>Mukta Light</vt:lpstr>
      <vt:lpstr>Prompt Medium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ARMINAS VAMBUTAS</dc:creator>
  <cp:lastModifiedBy>MIGLĖ KUOSAITĖ</cp:lastModifiedBy>
  <cp:revision>12</cp:revision>
  <dcterms:created xsi:type="dcterms:W3CDTF">2026-04-29T13:21:39Z</dcterms:created>
  <dcterms:modified xsi:type="dcterms:W3CDTF">2026-05-10T17:18:27Z</dcterms:modified>
</cp:coreProperties>
</file>