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2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75" r:id="rId6"/>
    <p:sldId id="261" r:id="rId7"/>
    <p:sldId id="276" r:id="rId8"/>
    <p:sldId id="264" r:id="rId9"/>
    <p:sldId id="263" r:id="rId10"/>
    <p:sldId id="277" r:id="rId11"/>
    <p:sldId id="278" r:id="rId12"/>
    <p:sldId id="279" r:id="rId13"/>
    <p:sldId id="280" r:id="rId14"/>
    <p:sldId id="281" r:id="rId15"/>
    <p:sldId id="283" r:id="rId16"/>
    <p:sldId id="284" r:id="rId17"/>
    <p:sldId id="290" r:id="rId18"/>
    <p:sldId id="289" r:id="rId19"/>
    <p:sldId id="288" r:id="rId20"/>
    <p:sldId id="287" r:id="rId21"/>
    <p:sldId id="286" r:id="rId22"/>
    <p:sldId id="285" r:id="rId23"/>
    <p:sldId id="291" r:id="rId24"/>
    <p:sldId id="282" r:id="rId25"/>
    <p:sldId id="292" r:id="rId26"/>
  </p:sldIdLst>
  <p:sldSz cx="9144000" cy="6858000" type="screen4x3"/>
  <p:notesSz cx="6858000" cy="9144000"/>
  <p:embeddedFontLst>
    <p:embeddedFont>
      <p:font typeface="Cambria Math" panose="02040503050406030204" pitchFamily="18" charset="0"/>
      <p:regular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Wingdings 3" panose="05040102010807070707" pitchFamily="18" charset="2"/>
      <p:regular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DN8sBOtVN1CAUmLIMG/PMSf8l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3f31f0f3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3f31f0f3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91bfdf1195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91bfdf1195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178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255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912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932208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8299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295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8458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1862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1730296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949365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857175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425897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9202411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45981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899684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1006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3429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007324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lt-LT" dirty="0"/>
              <a:t>Tamprumo jėga</a:t>
            </a:r>
            <a:br>
              <a:rPr lang="lt-LT" dirty="0"/>
            </a:br>
            <a:endParaRPr dirty="0"/>
          </a:p>
        </p:txBody>
      </p:sp>
      <p:sp>
        <p:nvSpPr>
          <p:cNvPr id="85" name="Google Shape;85;p2"/>
          <p:cNvSpPr txBox="1">
            <a:spLocks noGrp="1"/>
          </p:cNvSpPr>
          <p:nvPr>
            <p:ph type="subTitle" idx="1"/>
          </p:nvPr>
        </p:nvSpPr>
        <p:spPr>
          <a:xfrm>
            <a:off x="1133631" y="3429000"/>
            <a:ext cx="4954250" cy="191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lt-LT" dirty="0"/>
              <a:t>Darbo atliko mokinė A.S.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lt-LT" dirty="0"/>
              <a:t>Mokytoja D.K.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>
            <a:spLocks noGrp="1"/>
          </p:cNvSpPr>
          <p:nvPr>
            <p:ph type="title"/>
          </p:nvPr>
        </p:nvSpPr>
        <p:spPr>
          <a:xfrm>
            <a:off x="1294566" y="0"/>
            <a:ext cx="655486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lt-LT" dirty="0"/>
              <a:t>Tamprumo jėga</a:t>
            </a:r>
            <a:endParaRPr dirty="0"/>
          </a:p>
        </p:txBody>
      </p:sp>
      <p:pic>
        <p:nvPicPr>
          <p:cNvPr id="91" name="Google Shape;91;p3" descr="C:\Users\Daluze\Pictures\batutas.png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79980" y="1268760"/>
            <a:ext cx="3533588" cy="2646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3" descr="C:\Users\Daluze\Pictures\tenisa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0072" y="1268760"/>
            <a:ext cx="3456384" cy="2588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3" descr="C:\Users\Daluze\Pictures\šuolis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15816" y="4048077"/>
            <a:ext cx="4032448" cy="2523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>
            <a:spLocks noGrp="1"/>
          </p:cNvSpPr>
          <p:nvPr>
            <p:ph type="title"/>
          </p:nvPr>
        </p:nvSpPr>
        <p:spPr>
          <a:xfrm>
            <a:off x="1294566" y="708891"/>
            <a:ext cx="6554867" cy="1043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lt-LT" dirty="0"/>
              <a:t>Deformacija</a:t>
            </a:r>
            <a:endParaRPr dirty="0"/>
          </a:p>
        </p:txBody>
      </p:sp>
      <p:sp>
        <p:nvSpPr>
          <p:cNvPr id="99" name="Google Shape;99;p4"/>
          <p:cNvSpPr txBox="1">
            <a:spLocks noGrp="1"/>
          </p:cNvSpPr>
          <p:nvPr>
            <p:ph idx="1"/>
          </p:nvPr>
        </p:nvSpPr>
        <p:spPr>
          <a:xfrm>
            <a:off x="665018" y="1976582"/>
            <a:ext cx="7943273" cy="392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lt-LT" sz="2400" b="1" dirty="0">
                <a:solidFill>
                  <a:schemeClr val="bg1"/>
                </a:solidFill>
              </a:rPr>
              <a:t>Deformacija</a:t>
            </a:r>
            <a:r>
              <a:rPr lang="lt-LT" sz="2400" dirty="0">
                <a:solidFill>
                  <a:schemeClr val="bg1"/>
                </a:solidFill>
              </a:rPr>
              <a:t> vadiname kūnų formos ir matmenų pakitimas.</a:t>
            </a: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pic>
        <p:nvPicPr>
          <p:cNvPr id="100" name="Google Shape;10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1441" y="3281696"/>
            <a:ext cx="230505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4"/>
          <p:cNvPicPr preferRelativeResize="0"/>
          <p:nvPr/>
        </p:nvPicPr>
        <p:blipFill rotWithShape="1">
          <a:blip r:embed="rId4">
            <a:alphaModFix/>
          </a:blip>
          <a:srcRect t="8889" b="11111"/>
          <a:stretch/>
        </p:blipFill>
        <p:spPr>
          <a:xfrm>
            <a:off x="843945" y="3281696"/>
            <a:ext cx="4119570" cy="2238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f31f0f3e9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/>
              <a:t>Deformacija</a:t>
            </a:r>
            <a:endParaRPr/>
          </a:p>
        </p:txBody>
      </p:sp>
      <p:sp>
        <p:nvSpPr>
          <p:cNvPr id="107" name="Google Shape;107;g33f31f0f3e9_0_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8" name="Google Shape;108;g33f31f0f3e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13" y="3005138"/>
            <a:ext cx="6581775" cy="8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E60FB2F-B1BF-B019-41BC-62EAADD5F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345" y="616144"/>
            <a:ext cx="6554867" cy="1074111"/>
          </a:xfrm>
        </p:spPr>
        <p:txBody>
          <a:bodyPr/>
          <a:lstStyle/>
          <a:p>
            <a:r>
              <a:rPr lang="lt-LT" dirty="0"/>
              <a:t>Deformacijos rūšys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DEA7277-6A22-1DB0-9832-C9CABCA1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68" y="1690255"/>
            <a:ext cx="6554867" cy="1810328"/>
          </a:xfrm>
        </p:spPr>
        <p:txBody>
          <a:bodyPr>
            <a:normAutofit/>
          </a:bodyPr>
          <a:lstStyle/>
          <a:p>
            <a:r>
              <a:rPr lang="lt-LT" sz="2400" dirty="0">
                <a:solidFill>
                  <a:schemeClr val="bg1"/>
                </a:solidFill>
              </a:rPr>
              <a:t>1. Gniuždymo deformacija</a:t>
            </a:r>
          </a:p>
          <a:p>
            <a:r>
              <a:rPr lang="lt-LT" sz="2400" dirty="0">
                <a:solidFill>
                  <a:schemeClr val="bg1"/>
                </a:solidFill>
              </a:rPr>
              <a:t>2. Tempimo deformacija</a:t>
            </a:r>
          </a:p>
          <a:p>
            <a:r>
              <a:rPr lang="lt-LT" sz="2400" dirty="0">
                <a:solidFill>
                  <a:schemeClr val="bg1"/>
                </a:solidFill>
              </a:rPr>
              <a:t>3. Lenkimo deformacija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4A35DA5A-F3C6-14E8-589D-D5944BF19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31" y="3749963"/>
            <a:ext cx="2105319" cy="2686425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FBB2ADE-669A-D947-F535-AA3793DA3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277" y="3749963"/>
            <a:ext cx="1425450" cy="2686425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1EE7515D-8387-E193-3A68-9BAD60DC0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236" y="4324758"/>
            <a:ext cx="3756715" cy="129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96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 txBox="1">
            <a:spLocks noGrp="1"/>
          </p:cNvSpPr>
          <p:nvPr>
            <p:ph type="title"/>
          </p:nvPr>
        </p:nvSpPr>
        <p:spPr>
          <a:xfrm>
            <a:off x="957783" y="573249"/>
            <a:ext cx="655486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lt-LT" dirty="0"/>
              <a:t>Tamprumo jėga</a:t>
            </a:r>
            <a:endParaRPr dirty="0"/>
          </a:p>
        </p:txBody>
      </p:sp>
      <p:sp>
        <p:nvSpPr>
          <p:cNvPr id="122" name="Google Shape;122;p5"/>
          <p:cNvSpPr txBox="1">
            <a:spLocks noGrp="1"/>
          </p:cNvSpPr>
          <p:nvPr>
            <p:ph idx="1"/>
          </p:nvPr>
        </p:nvSpPr>
        <p:spPr>
          <a:xfrm>
            <a:off x="585203" y="2097249"/>
            <a:ext cx="5926434" cy="321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60"/>
              <a:buNone/>
            </a:pPr>
            <a:r>
              <a:rPr lang="lt-LT" sz="2400" dirty="0">
                <a:solidFill>
                  <a:schemeClr val="dk1"/>
                </a:solidFill>
              </a:rPr>
              <a:t>Jėga, kuri atsiranda deformuotame kūne ir stengiasi atstatyti pradinę jo formą, vadinama </a:t>
            </a:r>
            <a:r>
              <a:rPr lang="lt-LT" sz="2400" b="1" dirty="0">
                <a:solidFill>
                  <a:schemeClr val="dk1"/>
                </a:solidFill>
              </a:rPr>
              <a:t>tamprumo jėga.</a:t>
            </a:r>
            <a:endParaRPr sz="2400" b="1" dirty="0"/>
          </a:p>
          <a:p>
            <a:pPr marL="342900" lvl="0" indent="-15494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endParaRPr sz="2960" dirty="0"/>
          </a:p>
        </p:txBody>
      </p:sp>
      <p:pic>
        <p:nvPicPr>
          <p:cNvPr id="123" name="Google Shape;1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2757" y="1793527"/>
            <a:ext cx="2055350" cy="29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B53D2AA-131B-05EA-83B9-8E1A641F9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2" y="533400"/>
            <a:ext cx="7305963" cy="1608488"/>
          </a:xfrm>
        </p:spPr>
        <p:txBody>
          <a:bodyPr/>
          <a:lstStyle/>
          <a:p>
            <a:pPr marL="0" indent="0">
              <a:buNone/>
            </a:pPr>
            <a:r>
              <a:rPr lang="lt-LT" sz="2400" dirty="0">
                <a:solidFill>
                  <a:schemeClr val="dk1"/>
                </a:solidFill>
              </a:rPr>
              <a:t>Tamprumo jėga visada yra priešingos krypties nei išorinė jėga.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66BE785D-B71D-ABB0-4AA8-4DF423891A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465"/>
          <a:stretch>
            <a:fillRect/>
          </a:stretch>
        </p:blipFill>
        <p:spPr>
          <a:xfrm>
            <a:off x="895928" y="1695528"/>
            <a:ext cx="2484582" cy="1278941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F112A8F2-62B2-8E16-288E-548E711546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737"/>
          <a:stretch>
            <a:fillRect/>
          </a:stretch>
        </p:blipFill>
        <p:spPr>
          <a:xfrm>
            <a:off x="895927" y="4592269"/>
            <a:ext cx="2686640" cy="1278941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ED8AB89A-8B7B-A624-62A9-B2A7E31A5B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47" r="36060"/>
          <a:stretch>
            <a:fillRect/>
          </a:stretch>
        </p:blipFill>
        <p:spPr>
          <a:xfrm>
            <a:off x="895927" y="3106811"/>
            <a:ext cx="2179782" cy="128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20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>
            <a:spLocks noGrp="1"/>
          </p:cNvSpPr>
          <p:nvPr>
            <p:ph type="title"/>
          </p:nvPr>
        </p:nvSpPr>
        <p:spPr>
          <a:xfrm>
            <a:off x="1368457" y="563618"/>
            <a:ext cx="655486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lt-LT" dirty="0"/>
              <a:t>Tamprumo jėga priklauso nuo:</a:t>
            </a:r>
            <a:endParaRPr dirty="0"/>
          </a:p>
        </p:txBody>
      </p:sp>
      <p:sp>
        <p:nvSpPr>
          <p:cNvPr id="148" name="Google Shape;148;p6"/>
          <p:cNvSpPr txBox="1"/>
          <p:nvPr/>
        </p:nvSpPr>
        <p:spPr>
          <a:xfrm>
            <a:off x="997527" y="2438400"/>
            <a:ext cx="7121237" cy="260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lt-LT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Medžiagos, iš kurios pagamintas kūnas, savybių;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lt-LT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kūno formos ir matmenų;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lt-LT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Deformacijos dydžio.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91bfdf1195_1_17"/>
          <p:cNvSpPr txBox="1">
            <a:spLocks noGrp="1"/>
          </p:cNvSpPr>
          <p:nvPr>
            <p:ph type="title"/>
          </p:nvPr>
        </p:nvSpPr>
        <p:spPr>
          <a:xfrm>
            <a:off x="1660237" y="-86200"/>
            <a:ext cx="6554867" cy="1524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Huko dėsnis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Google Shape;136;g391bfdf1195_1_17"/>
              <p:cNvSpPr txBox="1">
                <a:spLocks noGrp="1"/>
              </p:cNvSpPr>
              <p:nvPr>
                <p:ph idx="1"/>
              </p:nvPr>
            </p:nvSpPr>
            <p:spPr>
              <a:xfrm>
                <a:off x="721778" y="1386231"/>
                <a:ext cx="7295386" cy="3767670"/>
              </a:xfrm>
              <a:prstGeom prst="rect">
                <a:avLst/>
              </a:prstGeom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lvl="0" indent="0" algn="just" rtl="0">
                  <a:spcBef>
                    <a:spcPts val="360"/>
                  </a:spcBef>
                  <a:spcAft>
                    <a:spcPts val="0"/>
                  </a:spcAft>
                  <a:buNone/>
                </a:pPr>
                <a:r>
                  <a:rPr lang="lt-LT" dirty="0"/>
                  <a:t>Spyruoklės pailgėjomas proporcingas ją veikiančiai išorinei jėgai.</a:t>
                </a:r>
                <a:endParaRPr lang="en-US" dirty="0"/>
              </a:p>
              <a:p>
                <a:pPr marL="0" lvl="0" indent="0" algn="just" rtl="0">
                  <a:spcBef>
                    <a:spcPts val="360"/>
                  </a:spcBef>
                  <a:spcAft>
                    <a:spcPts val="0"/>
                  </a:spcAft>
                  <a:buNone/>
                </a:pPr>
                <a:endParaRPr lang="en-US" dirty="0"/>
              </a:p>
              <a:p>
                <a:pPr marL="0" lvl="0" indent="0" algn="just" rtl="0">
                  <a:spcBef>
                    <a:spcPts val="360"/>
                  </a:spcBef>
                  <a:spcAft>
                    <a:spcPts val="0"/>
                  </a:spcAft>
                  <a:buNone/>
                </a:pPr>
                <a:endParaRPr lang="en-US" dirty="0"/>
              </a:p>
              <a:p>
                <a:pPr marL="0" lvl="0" indent="0" algn="just" rtl="0">
                  <a:spcBef>
                    <a:spcPts val="360"/>
                  </a:spcBef>
                  <a:spcAft>
                    <a:spcPts val="0"/>
                  </a:spcAft>
                  <a:buNone/>
                </a:pPr>
                <a:endParaRPr lang="en-US" dirty="0"/>
              </a:p>
              <a:p>
                <a:pPr marL="0" lvl="0" indent="0" algn="just" rtl="0">
                  <a:spcBef>
                    <a:spcPts val="360"/>
                  </a:spcBef>
                  <a:spcAft>
                    <a:spcPts val="0"/>
                  </a:spcAft>
                  <a:buNone/>
                </a:pPr>
                <a:r>
                  <a:rPr lang="en-US" dirty="0"/>
                  <a:t>k – </a:t>
                </a:r>
                <a:r>
                  <a:rPr lang="en-US" dirty="0" err="1"/>
                  <a:t>standumo</a:t>
                </a:r>
                <a:r>
                  <a:rPr lang="en-US" dirty="0"/>
                  <a:t> </a:t>
                </a:r>
                <a:r>
                  <a:rPr lang="en-US" dirty="0" err="1"/>
                  <a:t>koeficientas</a:t>
                </a:r>
                <a:endParaRPr lang="en-US" dirty="0"/>
              </a:p>
              <a:p>
                <a:pPr marL="0" lvl="0" indent="0" algn="just" rtl="0">
                  <a:spcBef>
                    <a:spcPts val="36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lt-L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– </a:t>
                </a:r>
                <a:r>
                  <a:rPr lang="en-US" dirty="0" err="1"/>
                  <a:t>ilgio</a:t>
                </a:r>
                <a:r>
                  <a:rPr lang="en-US" dirty="0"/>
                  <a:t> </a:t>
                </a:r>
                <a:r>
                  <a:rPr lang="en-US" dirty="0" err="1"/>
                  <a:t>pokytis</a:t>
                </a:r>
                <a:endParaRPr dirty="0"/>
              </a:p>
            </p:txBody>
          </p:sp>
        </mc:Choice>
        <mc:Fallback>
          <p:sp>
            <p:nvSpPr>
              <p:cNvPr id="136" name="Google Shape;136;g391bfdf1195_1_17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1778" y="1386231"/>
                <a:ext cx="7295386" cy="3767670"/>
              </a:xfrm>
              <a:prstGeom prst="rect">
                <a:avLst/>
              </a:prstGeom>
              <a:blipFill>
                <a:blip r:embed="rId3"/>
                <a:stretch>
                  <a:fillRect l="-835" r="-91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aveikslėlis 2">
            <a:extLst>
              <a:ext uri="{FF2B5EF4-FFF2-40B4-BE49-F238E27FC236}">
                <a16:creationId xmlns:a16="http://schemas.microsoft.com/office/drawing/2014/main" id="{9FFE0674-BCB7-D385-F880-B445F4A99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56" y="2394625"/>
            <a:ext cx="1533739" cy="3715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4AA548B-BC8F-926B-2C7D-81AC79B4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509" y="357909"/>
            <a:ext cx="6554867" cy="768927"/>
          </a:xfrm>
        </p:spPr>
        <p:txBody>
          <a:bodyPr/>
          <a:lstStyle/>
          <a:p>
            <a:r>
              <a:rPr lang="en-US" dirty="0" err="1"/>
              <a:t>Bandymas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B70CEAC-D193-461A-9F57-51D725694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64" y="1671782"/>
            <a:ext cx="8044871" cy="1302327"/>
          </a:xfrm>
        </p:spPr>
        <p:txBody>
          <a:bodyPr/>
          <a:lstStyle/>
          <a:p>
            <a:pPr algn="just"/>
            <a:r>
              <a:rPr lang="lt-LT" dirty="0"/>
              <a:t>Iš pradžių spyruoklė yra neapkrauta ir turėjo pradinį ilgį. </a:t>
            </a:r>
          </a:p>
          <a:p>
            <a:pPr algn="just"/>
            <a:r>
              <a:rPr lang="lt-LT" dirty="0"/>
              <a:t>Po vieną kabinami svareliai ir matuojamas spyruoklės ilgis.</a:t>
            </a:r>
          </a:p>
          <a:p>
            <a:endParaRPr lang="lt-LT" dirty="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58BD2CBD-3038-BC16-5AF0-B8383EDD5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136" y="3074937"/>
            <a:ext cx="1583459" cy="2111279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A1702108-CE97-E6B7-740C-3ABEA63EA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161" y="3074938"/>
            <a:ext cx="1583459" cy="2111278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717D287E-F640-3D45-5C8F-F2CFCE0C0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186" y="3074937"/>
            <a:ext cx="1583459" cy="2111279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3274CA38-400E-A07D-BF9E-B7E0488FF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295" y="3074938"/>
            <a:ext cx="1583458" cy="2111278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75D3AD41-841F-05C5-98E3-7F851B087D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405" y="3074938"/>
            <a:ext cx="1583458" cy="211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2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1622ADB-C321-EC38-1DF7-AB2B7746F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509" y="402549"/>
            <a:ext cx="6554867" cy="805872"/>
          </a:xfrm>
        </p:spPr>
        <p:txBody>
          <a:bodyPr/>
          <a:lstStyle/>
          <a:p>
            <a:r>
              <a:rPr lang="lt-LT" dirty="0"/>
              <a:t>1 uždavinys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22DBCEE4-706C-808B-71C2-06862777FF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7345" y="2754449"/>
                <a:ext cx="7749309" cy="339898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dirty="0"/>
                  <a:t>Duota:</a:t>
                </a:r>
              </a:p>
              <a:p>
                <a:pPr marL="0" indent="0">
                  <a:buNone/>
                </a:pPr>
                <a:r>
                  <a:rPr lang="en-US" dirty="0"/>
                  <a:t>m=200g=0,2 kg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△x=4cm=0,04 m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Rasti: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𝑡𝑎𝑚𝑝𝑟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−?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 err="1"/>
                  <a:t>Sprendimas</a:t>
                </a:r>
                <a:endParaRPr lang="en-US" dirty="0"/>
              </a:p>
              <a:p>
                <a:pPr marL="0" indent="0">
                  <a:buNone/>
                </a:pPr>
                <a:r>
                  <a:rPr lang="lt-LT" dirty="0"/>
                  <a:t>Kai svarelis kabo ramiai, tamprumo jėga lygi sunkio jėgai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22DBCEE4-706C-808B-71C2-06862777FF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7345" y="2754449"/>
                <a:ext cx="7749309" cy="3398981"/>
              </a:xfrm>
              <a:blipFill>
                <a:blip r:embed="rId2"/>
                <a:stretch>
                  <a:fillRect l="-786" t="-825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avadinimas 1">
            <a:extLst>
              <a:ext uri="{FF2B5EF4-FFF2-40B4-BE49-F238E27FC236}">
                <a16:creationId xmlns:a16="http://schemas.microsoft.com/office/drawing/2014/main" id="{D9F6A1BE-18A5-A427-BBA3-DE9E3E088439}"/>
              </a:ext>
            </a:extLst>
          </p:cNvPr>
          <p:cNvSpPr txBox="1">
            <a:spLocks/>
          </p:cNvSpPr>
          <p:nvPr/>
        </p:nvSpPr>
        <p:spPr>
          <a:xfrm>
            <a:off x="563418" y="1100191"/>
            <a:ext cx="8017164" cy="130387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lt-LT" sz="2800" cap="none" dirty="0">
                <a:solidFill>
                  <a:schemeClr val="bg1"/>
                </a:solidFill>
              </a:rPr>
              <a:t>Prie spyruoklės prikabinus 200 g masės svarelį, spyruoklė pailgėjo 4 cm.</a:t>
            </a:r>
            <a:r>
              <a:rPr lang="en-US" sz="2800" cap="none" dirty="0">
                <a:solidFill>
                  <a:schemeClr val="bg1"/>
                </a:solidFill>
              </a:rPr>
              <a:t> </a:t>
            </a:r>
            <a:r>
              <a:rPr lang="lt-LT" sz="2800" cap="none" dirty="0">
                <a:solidFill>
                  <a:schemeClr val="bg1"/>
                </a:solidFill>
              </a:rPr>
              <a:t>Apskaičiuokite spyruoklės tamprumo jėgą.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C43D7855-EE90-693A-C161-E8B71C59B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819" y="5581850"/>
            <a:ext cx="828791" cy="28579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6DD5E0C4-437C-73D0-4682-5064C7D0C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819" y="6010535"/>
            <a:ext cx="2152950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68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47FCD41-A15E-CF26-2CC2-B195D2B37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5" y="496837"/>
            <a:ext cx="6554867" cy="593436"/>
          </a:xfrm>
        </p:spPr>
        <p:txBody>
          <a:bodyPr/>
          <a:lstStyle/>
          <a:p>
            <a:r>
              <a:rPr lang="lt-LT" dirty="0"/>
              <a:t>2 uždavinys</a:t>
            </a:r>
          </a:p>
        </p:txBody>
      </p:sp>
      <p:sp>
        <p:nvSpPr>
          <p:cNvPr id="4" name="Pavadinimas 1">
            <a:extLst>
              <a:ext uri="{FF2B5EF4-FFF2-40B4-BE49-F238E27FC236}">
                <a16:creationId xmlns:a16="http://schemas.microsoft.com/office/drawing/2014/main" id="{2441D62F-9061-01C2-3E0E-B57415EB5D90}"/>
              </a:ext>
            </a:extLst>
          </p:cNvPr>
          <p:cNvSpPr txBox="1">
            <a:spLocks/>
          </p:cNvSpPr>
          <p:nvPr/>
        </p:nvSpPr>
        <p:spPr>
          <a:xfrm>
            <a:off x="387927" y="1090273"/>
            <a:ext cx="8294255" cy="13573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lt-LT" sz="2800" cap="none" dirty="0">
                <a:solidFill>
                  <a:schemeClr val="bg1"/>
                </a:solidFill>
              </a:rPr>
              <a:t>Spyruoklės standumo koeficientas yra 150N/m. Spyruoklė</a:t>
            </a:r>
            <a:r>
              <a:rPr lang="en-US" sz="2800" cap="none" dirty="0">
                <a:solidFill>
                  <a:schemeClr val="bg1"/>
                </a:solidFill>
              </a:rPr>
              <a:t> </a:t>
            </a:r>
            <a:r>
              <a:rPr lang="lt-LT" sz="2800" cap="none" dirty="0">
                <a:solidFill>
                  <a:schemeClr val="bg1"/>
                </a:solidFill>
              </a:rPr>
              <a:t>išsitempė 0,06 m.</a:t>
            </a:r>
            <a:r>
              <a:rPr lang="en-US" sz="2800" cap="none" dirty="0">
                <a:solidFill>
                  <a:schemeClr val="bg1"/>
                </a:solidFill>
              </a:rPr>
              <a:t> </a:t>
            </a:r>
            <a:r>
              <a:rPr lang="lt-LT" sz="2800" cap="none" dirty="0">
                <a:solidFill>
                  <a:schemeClr val="bg1"/>
                </a:solidFill>
              </a:rPr>
              <a:t>Apskaičiuokite tamprumo jėgą.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urinio vietos rezervavimo ženklas 2">
                <a:extLst>
                  <a:ext uri="{FF2B5EF4-FFF2-40B4-BE49-F238E27FC236}">
                    <a16:creationId xmlns:a16="http://schemas.microsoft.com/office/drawing/2014/main" id="{C998D739-A9BC-000C-015B-35C76B6667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4914" y="2381589"/>
                <a:ext cx="7233948" cy="37671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dirty="0"/>
                  <a:t>Duota:</a:t>
                </a:r>
                <a:r>
                  <a:rPr lang="en-US" dirty="0"/>
                  <a:t>                                    </a:t>
                </a:r>
                <a:r>
                  <a:rPr lang="en-US" dirty="0" err="1"/>
                  <a:t>Sprendimas</a:t>
                </a:r>
                <a:r>
                  <a:rPr lang="en-US" dirty="0"/>
                  <a:t> </a:t>
                </a:r>
                <a:endParaRPr lang="lt-LT" dirty="0"/>
              </a:p>
              <a:p>
                <a:pPr marL="0" indent="0">
                  <a:buNone/>
                </a:pPr>
                <a:r>
                  <a:rPr lang="en-US" dirty="0"/>
                  <a:t>k=150 N/m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△x=0,06 m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Rasti: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𝑡𝑎𝑚𝑝𝑟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−?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>
          <p:sp>
            <p:nvSpPr>
              <p:cNvPr id="5" name="Turinio vietos rezervavimo ženklas 2">
                <a:extLst>
                  <a:ext uri="{FF2B5EF4-FFF2-40B4-BE49-F238E27FC236}">
                    <a16:creationId xmlns:a16="http://schemas.microsoft.com/office/drawing/2014/main" id="{C998D739-A9BC-000C-015B-35C76B6667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4914" y="2381589"/>
                <a:ext cx="7233948" cy="3767138"/>
              </a:xfrm>
              <a:blipFill>
                <a:blip r:embed="rId2"/>
                <a:stretch>
                  <a:fillRect l="-84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aveikslėlis 5">
            <a:extLst>
              <a:ext uri="{FF2B5EF4-FFF2-40B4-BE49-F238E27FC236}">
                <a16:creationId xmlns:a16="http://schemas.microsoft.com/office/drawing/2014/main" id="{411461D7-BE1F-9CE1-E7BB-9946CCBDE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674" y="3367425"/>
            <a:ext cx="1533739" cy="371527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89166D7C-DDB6-F74E-9A38-51D4466B8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674" y="4015024"/>
            <a:ext cx="3091817" cy="57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01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811A6DD-AEEA-CFA9-5681-07C4FE2A8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91" y="1567872"/>
            <a:ext cx="6554867" cy="1524000"/>
          </a:xfrm>
        </p:spPr>
        <p:txBody>
          <a:bodyPr/>
          <a:lstStyle/>
          <a:p>
            <a:pPr algn="ctr"/>
            <a:r>
              <a:rPr lang="lt-LT" dirty="0"/>
              <a:t>TESTAS</a:t>
            </a:r>
          </a:p>
        </p:txBody>
      </p:sp>
    </p:spTree>
    <p:extLst>
      <p:ext uri="{BB962C8B-B14F-4D97-AF65-F5344CB8AC3E}">
        <p14:creationId xmlns:p14="http://schemas.microsoft.com/office/powerpoint/2010/main" val="2642076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DE3F0B-7047-7FB6-AFB9-726979833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180" y="628840"/>
            <a:ext cx="6554867" cy="1524000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lt-LT" cap="none" dirty="0"/>
              <a:t>Kas yra tamprumo jėga?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EE9E7B4-4F06-CDCF-63ED-A9876968F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152840"/>
            <a:ext cx="6554867" cy="1735669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Jėga, kuri stumia kūną žemyn</a:t>
            </a:r>
            <a:br>
              <a:rPr lang="lt-LT" dirty="0"/>
            </a:br>
            <a:r>
              <a:rPr lang="lt-LT" dirty="0"/>
              <a:t>B. Jėga, atsirandanti deformuotame kūne</a:t>
            </a:r>
            <a:br>
              <a:rPr lang="lt-LT" dirty="0"/>
            </a:br>
            <a:r>
              <a:rPr lang="lt-LT" dirty="0"/>
              <a:t>C. Magnetinė jėga</a:t>
            </a:r>
            <a:br>
              <a:rPr lang="lt-LT" dirty="0"/>
            </a:br>
            <a:r>
              <a:rPr lang="lt-LT" dirty="0"/>
              <a:t>D. Trinties jėga</a:t>
            </a:r>
          </a:p>
        </p:txBody>
      </p:sp>
    </p:spTree>
    <p:extLst>
      <p:ext uri="{BB962C8B-B14F-4D97-AF65-F5344CB8AC3E}">
        <p14:creationId xmlns:p14="http://schemas.microsoft.com/office/powerpoint/2010/main" val="339124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5E7E2-325F-7070-40C4-63673D30B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0DA0308-270B-C599-1BFC-95E2EAC36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180" y="628840"/>
            <a:ext cx="6809511" cy="1524000"/>
          </a:xfrm>
        </p:spPr>
        <p:txBody>
          <a:bodyPr>
            <a:normAutofit fontScale="90000"/>
          </a:bodyPr>
          <a:lstStyle/>
          <a:p>
            <a:pPr algn="just"/>
            <a:r>
              <a:rPr lang="lt-LT" dirty="0"/>
              <a:t>2. </a:t>
            </a:r>
            <a:r>
              <a:rPr lang="lt-LT" cap="none" dirty="0"/>
              <a:t>Jei spyruoklė ištempiama dvigubai daugiau, tamprumo jėga: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B02870B-71F9-758D-A9EC-20D9C974B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461490"/>
            <a:ext cx="6554867" cy="1648692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A</a:t>
            </a:r>
            <a:r>
              <a:rPr lang="lt-LT" dirty="0"/>
              <a:t>.</a:t>
            </a:r>
            <a:r>
              <a:rPr lang="fi-FI" dirty="0"/>
              <a:t> Sumažėja</a:t>
            </a:r>
            <a:r>
              <a:rPr lang="lt-LT" dirty="0"/>
              <a:t> 2 kartus</a:t>
            </a:r>
            <a:br>
              <a:rPr lang="fi-FI" dirty="0"/>
            </a:br>
            <a:r>
              <a:rPr lang="fi-FI" dirty="0"/>
              <a:t>B</a:t>
            </a:r>
            <a:r>
              <a:rPr lang="lt-LT" dirty="0"/>
              <a:t>.</a:t>
            </a:r>
            <a:r>
              <a:rPr lang="fi-FI" dirty="0"/>
              <a:t> </a:t>
            </a:r>
            <a:r>
              <a:rPr lang="lt-LT" dirty="0"/>
              <a:t>Sumažėja 4 kartus</a:t>
            </a:r>
            <a:br>
              <a:rPr lang="fi-FI" dirty="0"/>
            </a:br>
            <a:r>
              <a:rPr lang="fi-FI" dirty="0"/>
              <a:t>C</a:t>
            </a:r>
            <a:r>
              <a:rPr lang="lt-LT" dirty="0"/>
              <a:t>.</a:t>
            </a:r>
            <a:r>
              <a:rPr lang="fi-FI" dirty="0"/>
              <a:t> Padidėja 2 kartus</a:t>
            </a:r>
            <a:br>
              <a:rPr lang="fi-FI" dirty="0"/>
            </a:br>
            <a:r>
              <a:rPr lang="fi-FI" dirty="0"/>
              <a:t>D</a:t>
            </a:r>
            <a:r>
              <a:rPr lang="lt-LT" dirty="0"/>
              <a:t>. </a:t>
            </a:r>
            <a:r>
              <a:rPr lang="fi-FI" dirty="0"/>
              <a:t>Padidėja 4 kartus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47951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F205-93E0-422E-F433-F35A10473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680FD9B-0C65-10AA-C6FB-82C199034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2" y="628840"/>
            <a:ext cx="7813963" cy="1524000"/>
          </a:xfrm>
        </p:spPr>
        <p:txBody>
          <a:bodyPr>
            <a:normAutofit fontScale="90000"/>
          </a:bodyPr>
          <a:lstStyle/>
          <a:p>
            <a:pPr algn="just"/>
            <a:r>
              <a:rPr lang="lt-LT" dirty="0"/>
              <a:t>3. </a:t>
            </a:r>
            <a:r>
              <a:rPr lang="lt-LT" cap="none" dirty="0"/>
              <a:t>Spyruoklės standumo koeficientas yra 100 N/m, o pailgėjimas 0,03 m. Kokia tamprumo jėga?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78A77C5-243D-1A57-FF4F-CA7714869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461490"/>
            <a:ext cx="6554867" cy="1741055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A</a:t>
            </a:r>
            <a:r>
              <a:rPr lang="lt-LT" dirty="0"/>
              <a:t>.</a:t>
            </a:r>
            <a:r>
              <a:rPr lang="pt-BR" dirty="0"/>
              <a:t> 0,3 N</a:t>
            </a:r>
            <a:br>
              <a:rPr lang="pt-BR" dirty="0"/>
            </a:br>
            <a:r>
              <a:rPr lang="pt-BR" dirty="0"/>
              <a:t>B</a:t>
            </a:r>
            <a:r>
              <a:rPr lang="lt-LT" dirty="0"/>
              <a:t>.</a:t>
            </a:r>
            <a:r>
              <a:rPr lang="pt-BR" dirty="0"/>
              <a:t> 3 N</a:t>
            </a:r>
            <a:br>
              <a:rPr lang="pt-BR" dirty="0"/>
            </a:br>
            <a:r>
              <a:rPr lang="pt-BR" dirty="0"/>
              <a:t>C</a:t>
            </a:r>
            <a:r>
              <a:rPr lang="lt-LT" dirty="0"/>
              <a:t>.</a:t>
            </a:r>
            <a:r>
              <a:rPr lang="pt-BR" dirty="0"/>
              <a:t> 30 N</a:t>
            </a:r>
            <a:br>
              <a:rPr lang="pt-BR" dirty="0"/>
            </a:br>
            <a:r>
              <a:rPr lang="pt-BR" dirty="0"/>
              <a:t>D</a:t>
            </a:r>
            <a:r>
              <a:rPr lang="lt-LT" dirty="0"/>
              <a:t>.</a:t>
            </a:r>
            <a:r>
              <a:rPr lang="pt-BR" dirty="0"/>
              <a:t> 300 N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6738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B52D8-466B-0FB2-8FB0-9CB9A75EC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283978E-BA15-F798-87AF-F217E3DEF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180" y="628840"/>
            <a:ext cx="6554867" cy="1524000"/>
          </a:xfrm>
        </p:spPr>
        <p:txBody>
          <a:bodyPr/>
          <a:lstStyle/>
          <a:p>
            <a:r>
              <a:rPr lang="lt-LT" dirty="0"/>
              <a:t>4. </a:t>
            </a:r>
            <a:r>
              <a:rPr lang="lt-LT" cap="none" dirty="0"/>
              <a:t>Ką teigia Huko dėsnis?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FB6A292-EE8E-0993-4635-B586404EE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0" y="2249054"/>
            <a:ext cx="6848121" cy="1953492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Tamprumo jėga nepriklauso nuo deformacijos</a:t>
            </a:r>
            <a:br>
              <a:rPr lang="lt-LT" dirty="0"/>
            </a:br>
            <a:r>
              <a:rPr lang="lt-LT" dirty="0"/>
              <a:t>B. Tamprumo jėga tiesiogiai proporcinga deformacijai</a:t>
            </a:r>
            <a:br>
              <a:rPr lang="lt-LT" dirty="0"/>
            </a:br>
            <a:r>
              <a:rPr lang="lt-LT" dirty="0"/>
              <a:t>C. Tamprumo jėga priklauso tik nuo masės</a:t>
            </a:r>
            <a:br>
              <a:rPr lang="lt-LT" dirty="0"/>
            </a:br>
            <a:r>
              <a:rPr lang="lt-LT" dirty="0"/>
              <a:t>D. Tamprumo jėga visada lygi nuliui</a:t>
            </a:r>
          </a:p>
        </p:txBody>
      </p:sp>
    </p:spTree>
    <p:extLst>
      <p:ext uri="{BB962C8B-B14F-4D97-AF65-F5344CB8AC3E}">
        <p14:creationId xmlns:p14="http://schemas.microsoft.com/office/powerpoint/2010/main" val="2721525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12EAB-953C-7557-0F50-AA7CFFF2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B0A18A3-343A-8093-6CF7-2F54965B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45" y="628840"/>
            <a:ext cx="7305963" cy="1524000"/>
          </a:xfrm>
        </p:spPr>
        <p:txBody>
          <a:bodyPr>
            <a:normAutofit fontScale="90000"/>
          </a:bodyPr>
          <a:lstStyle/>
          <a:p>
            <a:pPr algn="just"/>
            <a:r>
              <a:rPr lang="lt-LT" dirty="0"/>
              <a:t>5. </a:t>
            </a:r>
            <a:r>
              <a:rPr lang="lt-LT" cap="none" dirty="0"/>
              <a:t>5 N jėga ištempė spyruoklę 2 cm. Koks spyruoklės standumo koeficientas?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0F0C550-E1E2-8A70-EB42-1F6A4E3B5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461490"/>
            <a:ext cx="6554867" cy="152400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A</a:t>
            </a:r>
            <a:r>
              <a:rPr lang="lt-LT" dirty="0"/>
              <a:t>.</a:t>
            </a:r>
            <a:r>
              <a:rPr lang="pt-BR" dirty="0"/>
              <a:t> </a:t>
            </a:r>
            <a:r>
              <a:rPr lang="lt-LT" dirty="0"/>
              <a:t>10</a:t>
            </a:r>
            <a:r>
              <a:rPr lang="pt-BR" dirty="0"/>
              <a:t> N/m</a:t>
            </a:r>
            <a:br>
              <a:rPr lang="pt-BR" dirty="0"/>
            </a:br>
            <a:r>
              <a:rPr lang="pt-BR" dirty="0"/>
              <a:t>B</a:t>
            </a:r>
            <a:r>
              <a:rPr lang="lt-LT" dirty="0"/>
              <a:t>.</a:t>
            </a:r>
            <a:r>
              <a:rPr lang="pt-BR" dirty="0"/>
              <a:t> 100 N/m</a:t>
            </a:r>
            <a:br>
              <a:rPr lang="pt-BR" dirty="0"/>
            </a:br>
            <a:r>
              <a:rPr lang="pt-BR" dirty="0"/>
              <a:t>C</a:t>
            </a:r>
            <a:r>
              <a:rPr lang="lt-LT" dirty="0"/>
              <a:t>.</a:t>
            </a:r>
            <a:r>
              <a:rPr lang="pt-BR" dirty="0"/>
              <a:t> 250 N/m</a:t>
            </a:r>
            <a:br>
              <a:rPr lang="pt-BR" dirty="0"/>
            </a:br>
            <a:r>
              <a:rPr lang="pt-BR" dirty="0"/>
              <a:t>D</a:t>
            </a:r>
            <a:r>
              <a:rPr lang="lt-LT" dirty="0"/>
              <a:t>.</a:t>
            </a:r>
            <a:r>
              <a:rPr lang="pt-BR" dirty="0"/>
              <a:t> 500 N/m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25973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9CD9B-48D7-B995-271C-F75AE72D3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AF52EC3-2B46-1484-2A75-5893299CD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474" y="628840"/>
            <a:ext cx="6982690" cy="1524000"/>
          </a:xfrm>
        </p:spPr>
        <p:txBody>
          <a:bodyPr>
            <a:normAutofit fontScale="90000"/>
          </a:bodyPr>
          <a:lstStyle/>
          <a:p>
            <a:pPr algn="just"/>
            <a:r>
              <a:rPr lang="lt-LT" dirty="0"/>
              <a:t>6. </a:t>
            </a:r>
            <a:r>
              <a:rPr lang="lt-LT" cap="none" dirty="0"/>
              <a:t>Spyruoklė, kurios standumo koeficientas 400 N/m, veikiama 20 N jėgos. Kiek ji pailgės?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341390D-EECE-3E18-12BD-7760CC73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461490"/>
            <a:ext cx="6554867" cy="152400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A) </a:t>
            </a:r>
            <a:r>
              <a:rPr lang="lt-LT" dirty="0"/>
              <a:t>8000</a:t>
            </a:r>
            <a:r>
              <a:rPr lang="pt-BR" dirty="0"/>
              <a:t> m</a:t>
            </a:r>
            <a:br>
              <a:rPr lang="pt-BR" dirty="0"/>
            </a:br>
            <a:r>
              <a:rPr lang="pt-BR" dirty="0"/>
              <a:t>B) 0,0</a:t>
            </a:r>
            <a:r>
              <a:rPr lang="lt-LT" dirty="0"/>
              <a:t>8</a:t>
            </a:r>
            <a:r>
              <a:rPr lang="pt-BR" dirty="0"/>
              <a:t> m</a:t>
            </a:r>
            <a:br>
              <a:rPr lang="pt-BR" dirty="0"/>
            </a:br>
            <a:r>
              <a:rPr lang="pt-BR" dirty="0"/>
              <a:t>C) 0,5 m</a:t>
            </a:r>
            <a:br>
              <a:rPr lang="pt-BR" dirty="0"/>
            </a:br>
            <a:r>
              <a:rPr lang="pt-BR" dirty="0"/>
              <a:t>D) 5 m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99546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7E399-3F26-FF86-A93A-E51C8F824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15D4314-2182-7AFC-F240-75479881F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45" y="628840"/>
            <a:ext cx="7148945" cy="1524000"/>
          </a:xfrm>
        </p:spPr>
        <p:txBody>
          <a:bodyPr>
            <a:normAutofit fontScale="90000"/>
          </a:bodyPr>
          <a:lstStyle/>
          <a:p>
            <a:pPr algn="just"/>
            <a:r>
              <a:rPr lang="lt-LT" dirty="0"/>
              <a:t>7. </a:t>
            </a:r>
            <a:r>
              <a:rPr lang="lt-LT" cap="none" dirty="0"/>
              <a:t>Spyruoklės standumo koeficientas sumažėjo. Ką tai reiškia?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36CAAE1-9ACC-7B77-624E-05B1DF0A6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461490"/>
            <a:ext cx="6554867" cy="1953492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Spyruoklė tapo standesnė</a:t>
            </a:r>
            <a:br>
              <a:rPr lang="lt-LT" dirty="0"/>
            </a:br>
            <a:r>
              <a:rPr lang="lt-LT" dirty="0"/>
              <a:t>B. Spyruoklė sunkiau deformuojasi</a:t>
            </a:r>
            <a:br>
              <a:rPr lang="lt-LT" dirty="0"/>
            </a:br>
            <a:r>
              <a:rPr lang="lt-LT" dirty="0"/>
              <a:t>C. Spyruoklė lengviau deformuojasi</a:t>
            </a:r>
            <a:br>
              <a:rPr lang="lt-LT" dirty="0"/>
            </a:br>
            <a:r>
              <a:rPr lang="lt-LT" dirty="0"/>
              <a:t>D. Spyruoklė tapo sunkesnė</a:t>
            </a:r>
          </a:p>
        </p:txBody>
      </p:sp>
    </p:spTree>
    <p:extLst>
      <p:ext uri="{BB962C8B-B14F-4D97-AF65-F5344CB8AC3E}">
        <p14:creationId xmlns:p14="http://schemas.microsoft.com/office/powerpoint/2010/main" val="2216498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57295-B1C1-BAD3-F63E-21CA00616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9348C92-A5E2-ABA3-CF34-0320C9099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36" y="628840"/>
            <a:ext cx="7185891" cy="1524000"/>
          </a:xfrm>
        </p:spPr>
        <p:txBody>
          <a:bodyPr>
            <a:normAutofit/>
          </a:bodyPr>
          <a:lstStyle/>
          <a:p>
            <a:pPr algn="just"/>
            <a:r>
              <a:rPr lang="lt-LT" dirty="0"/>
              <a:t>8. </a:t>
            </a:r>
            <a:r>
              <a:rPr lang="lt-LT" cap="none" dirty="0"/>
              <a:t>Spyruoklė pailgėjo 3 kartus. Kaip pakito tamprumo jėga?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5A63609-A445-7667-F6BD-62BA9ADE5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461490"/>
            <a:ext cx="6554867" cy="1898074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A) Padidėja 9 kartus</a:t>
            </a:r>
            <a:br>
              <a:rPr lang="fi-FI" dirty="0"/>
            </a:br>
            <a:r>
              <a:rPr lang="fi-FI" dirty="0"/>
              <a:t>B) Padidėja 3 kartus</a:t>
            </a:r>
            <a:br>
              <a:rPr lang="fi-FI" dirty="0"/>
            </a:br>
            <a:r>
              <a:rPr lang="fi-FI" dirty="0"/>
              <a:t>C) Sumažėja 3 kartus</a:t>
            </a:r>
            <a:br>
              <a:rPr lang="fi-FI" dirty="0"/>
            </a:br>
            <a:r>
              <a:rPr lang="fi-FI" dirty="0"/>
              <a:t>D) Nekinta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40156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57DDE-A39F-60C4-D16D-A9019AE66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ACDC368-F934-B7AD-C89E-AC3BA73B8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945" y="628840"/>
            <a:ext cx="6691104" cy="1524000"/>
          </a:xfrm>
        </p:spPr>
        <p:txBody>
          <a:bodyPr/>
          <a:lstStyle/>
          <a:p>
            <a:pPr algn="just"/>
            <a:r>
              <a:rPr lang="lt-LT" dirty="0"/>
              <a:t>9. </a:t>
            </a:r>
            <a:r>
              <a:rPr lang="lt-LT" cap="none" dirty="0"/>
              <a:t>Ką vadiname tampriąja deformacija?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56C6806-ADDE-E439-DEB3-0B034FC39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461490"/>
            <a:ext cx="6554867" cy="1870365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Kai kūnas lūžta</a:t>
            </a:r>
            <a:br>
              <a:rPr lang="lt-LT" dirty="0"/>
            </a:br>
            <a:r>
              <a:rPr lang="lt-LT" dirty="0"/>
              <a:t>B. Kai kūnas nebegrįžta į pradinę formą</a:t>
            </a:r>
            <a:br>
              <a:rPr lang="lt-LT" dirty="0"/>
            </a:br>
            <a:r>
              <a:rPr lang="lt-LT" dirty="0"/>
              <a:t>C. Kai kūnas grįžta į pradinę formą</a:t>
            </a:r>
            <a:br>
              <a:rPr lang="lt-LT" dirty="0"/>
            </a:br>
            <a:r>
              <a:rPr lang="lt-LT" dirty="0"/>
              <a:t>D. Kai kūnas suyra</a:t>
            </a:r>
          </a:p>
        </p:txBody>
      </p:sp>
    </p:spTree>
    <p:extLst>
      <p:ext uri="{BB962C8B-B14F-4D97-AF65-F5344CB8AC3E}">
        <p14:creationId xmlns:p14="http://schemas.microsoft.com/office/powerpoint/2010/main" val="3603539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F2C88-9C41-C1E4-93C8-E4613690C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42F34FB-3A78-3F7F-1026-A5E22E12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180" y="628840"/>
            <a:ext cx="6554867" cy="1524000"/>
          </a:xfrm>
        </p:spPr>
        <p:txBody>
          <a:bodyPr/>
          <a:lstStyle/>
          <a:p>
            <a:pPr algn="just"/>
            <a:r>
              <a:rPr lang="lt-LT" dirty="0"/>
              <a:t>10. </a:t>
            </a:r>
            <a:r>
              <a:rPr lang="lt-LT" cap="none" dirty="0"/>
              <a:t>Kurį kūną veikia tamprumo jėga?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3F188AC-151D-E12E-6A4F-DC968D2A8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2461490"/>
            <a:ext cx="6554867" cy="1611746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A. Krentantį obuolį</a:t>
            </a:r>
            <a:br>
              <a:rPr lang="lt-LT" dirty="0"/>
            </a:br>
            <a:r>
              <a:rPr lang="lt-LT" dirty="0"/>
              <a:t>B. Degančią žvakę</a:t>
            </a:r>
            <a:br>
              <a:rPr lang="lt-LT" dirty="0"/>
            </a:br>
            <a:r>
              <a:rPr lang="lt-LT" dirty="0"/>
              <a:t>C. Važiuojančią mašiną</a:t>
            </a:r>
            <a:br>
              <a:rPr lang="lt-LT" dirty="0"/>
            </a:br>
            <a:r>
              <a:rPr lang="lt-LT" dirty="0"/>
              <a:t>D. Ištemptą gumą</a:t>
            </a:r>
          </a:p>
        </p:txBody>
      </p:sp>
    </p:spTree>
    <p:extLst>
      <p:ext uri="{BB962C8B-B14F-4D97-AF65-F5344CB8AC3E}">
        <p14:creationId xmlns:p14="http://schemas.microsoft.com/office/powerpoint/2010/main" val="3834904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B1A69-B33A-57E6-8D07-724367A4F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BD28E7-4D1D-B103-8854-A8AD29517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180" y="628840"/>
            <a:ext cx="6554867" cy="691960"/>
          </a:xfrm>
        </p:spPr>
        <p:txBody>
          <a:bodyPr/>
          <a:lstStyle/>
          <a:p>
            <a:r>
              <a:rPr lang="lt-LT" dirty="0"/>
              <a:t>Atsakymai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8110FA5-0881-72CB-6C74-835675E5D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1450109"/>
            <a:ext cx="6554867" cy="4779051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lt-LT" dirty="0"/>
              <a:t>B</a:t>
            </a:r>
          </a:p>
          <a:p>
            <a:pPr marL="457200" indent="-457200">
              <a:buAutoNum type="arabicPeriod"/>
            </a:pPr>
            <a:r>
              <a:rPr lang="lt-LT" dirty="0"/>
              <a:t>C</a:t>
            </a:r>
          </a:p>
          <a:p>
            <a:pPr marL="457200" indent="-457200">
              <a:buAutoNum type="arabicPeriod"/>
            </a:pPr>
            <a:r>
              <a:rPr lang="lt-LT" dirty="0"/>
              <a:t>B</a:t>
            </a:r>
          </a:p>
          <a:p>
            <a:pPr marL="457200" indent="-457200">
              <a:buAutoNum type="arabicPeriod"/>
            </a:pPr>
            <a:r>
              <a:rPr lang="lt-LT" dirty="0"/>
              <a:t>B</a:t>
            </a:r>
          </a:p>
          <a:p>
            <a:pPr marL="457200" indent="-457200">
              <a:buAutoNum type="arabicPeriod"/>
            </a:pPr>
            <a:r>
              <a:rPr lang="lt-LT" dirty="0"/>
              <a:t>C</a:t>
            </a:r>
          </a:p>
          <a:p>
            <a:pPr marL="457200" indent="-457200">
              <a:buAutoNum type="arabicPeriod"/>
            </a:pPr>
            <a:r>
              <a:rPr lang="lt-LT" dirty="0"/>
              <a:t>B</a:t>
            </a:r>
          </a:p>
          <a:p>
            <a:pPr marL="457200" indent="-457200">
              <a:buAutoNum type="arabicPeriod"/>
            </a:pPr>
            <a:r>
              <a:rPr lang="lt-LT" dirty="0"/>
              <a:t>C</a:t>
            </a:r>
          </a:p>
          <a:p>
            <a:pPr marL="457200" indent="-457200">
              <a:buAutoNum type="arabicPeriod"/>
            </a:pPr>
            <a:r>
              <a:rPr lang="lt-LT" dirty="0"/>
              <a:t>B</a:t>
            </a:r>
          </a:p>
          <a:p>
            <a:pPr marL="457200" indent="-457200">
              <a:buAutoNum type="arabicPeriod"/>
            </a:pPr>
            <a:r>
              <a:rPr lang="lt-LT" dirty="0"/>
              <a:t>C</a:t>
            </a:r>
          </a:p>
          <a:p>
            <a:pPr marL="457200" indent="-457200">
              <a:buAutoNum type="arabicPeriod"/>
            </a:pPr>
            <a:r>
              <a:rPr lang="lt-LT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7780806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3BF9E91-74AD-206B-0AE0-42AD0733F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2593109"/>
            <a:ext cx="6554867" cy="1524000"/>
          </a:xfrm>
        </p:spPr>
        <p:txBody>
          <a:bodyPr/>
          <a:lstStyle/>
          <a:p>
            <a:pPr algn="ctr"/>
            <a:r>
              <a:rPr lang="lt-LT" dirty="0"/>
              <a:t>Ačiū už dėmesį.</a:t>
            </a:r>
          </a:p>
        </p:txBody>
      </p:sp>
    </p:spTree>
    <p:extLst>
      <p:ext uri="{BB962C8B-B14F-4D97-AF65-F5344CB8AC3E}">
        <p14:creationId xmlns:p14="http://schemas.microsoft.com/office/powerpoint/2010/main" val="482676969"/>
      </p:ext>
    </p:extLst>
  </p:cSld>
  <p:clrMapOvr>
    <a:masterClrMapping/>
  </p:clrMapOvr>
</p:sld>
</file>

<file path=ppt/theme/theme1.xml><?xml version="1.0" encoding="utf-8"?>
<a:theme xmlns:a="http://schemas.openxmlformats.org/drawingml/2006/main" name="Dalis">
  <a:themeElements>
    <a:clrScheme name="Dalis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ali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i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62</TotalTime>
  <Words>595</Words>
  <Application>Microsoft Office PowerPoint</Application>
  <PresentationFormat>Demonstracija ekrane (4:3)</PresentationFormat>
  <Paragraphs>77</Paragraphs>
  <Slides>25</Slides>
  <Notes>7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31" baseType="lpstr">
      <vt:lpstr>Arial</vt:lpstr>
      <vt:lpstr>Wingdings 3</vt:lpstr>
      <vt:lpstr>Century Gothic</vt:lpstr>
      <vt:lpstr>Calibri</vt:lpstr>
      <vt:lpstr>Cambria Math</vt:lpstr>
      <vt:lpstr>Dalis</vt:lpstr>
      <vt:lpstr>Tamprumo jėga </vt:lpstr>
      <vt:lpstr>Tamprumo jėga</vt:lpstr>
      <vt:lpstr>Deformacija</vt:lpstr>
      <vt:lpstr>Deformacija</vt:lpstr>
      <vt:lpstr>Deformacijos rūšys</vt:lpstr>
      <vt:lpstr>Tamprumo jėga</vt:lpstr>
      <vt:lpstr>„PowerPoint“ pateiktis</vt:lpstr>
      <vt:lpstr>Tamprumo jėga priklauso nuo:</vt:lpstr>
      <vt:lpstr>Huko dėsnis</vt:lpstr>
      <vt:lpstr>Bandymas</vt:lpstr>
      <vt:lpstr>1 uždavinys</vt:lpstr>
      <vt:lpstr>2 uždavinys</vt:lpstr>
      <vt:lpstr>TESTAS</vt:lpstr>
      <vt:lpstr>1. Kas yra tamprumo jėga?</vt:lpstr>
      <vt:lpstr>2. Jei spyruoklė ištempiama dvigubai daugiau, tamprumo jėga:</vt:lpstr>
      <vt:lpstr>3. Spyruoklės standumo koeficientas yra 100 N/m, o pailgėjimas 0,03 m. Kokia tamprumo jėga?</vt:lpstr>
      <vt:lpstr>4. Ką teigia Huko dėsnis?</vt:lpstr>
      <vt:lpstr>5. 5 N jėga ištempė spyruoklę 2 cm. Koks spyruoklės standumo koeficientas?</vt:lpstr>
      <vt:lpstr>6. Spyruoklė, kurios standumo koeficientas 400 N/m, veikiama 20 N jėgos. Kiek ji pailgės?</vt:lpstr>
      <vt:lpstr>7. Spyruoklės standumo koeficientas sumažėjo. Ką tai reiškia?</vt:lpstr>
      <vt:lpstr>8. Spyruoklė pailgėjo 3 kartus. Kaip pakito tamprumo jėga?</vt:lpstr>
      <vt:lpstr>9. Ką vadiname tampriąja deformacija?</vt:lpstr>
      <vt:lpstr>10. Kurį kūną veikia tamprumo jėga?</vt:lpstr>
      <vt:lpstr>Atsakymai</vt:lpstr>
      <vt:lpstr>Ačiū už dėmesį.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Daluze</dc:creator>
  <cp:lastModifiedBy>MIGLĖ KUOSAITĖ</cp:lastModifiedBy>
  <cp:revision>17</cp:revision>
  <dcterms:created xsi:type="dcterms:W3CDTF">2013-11-09T21:47:12Z</dcterms:created>
  <dcterms:modified xsi:type="dcterms:W3CDTF">2026-05-10T20:18:02Z</dcterms:modified>
</cp:coreProperties>
</file>