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0" r:id="rId8"/>
    <p:sldId id="262" r:id="rId9"/>
    <p:sldId id="263" r:id="rId10"/>
    <p:sldId id="264" r:id="rId11"/>
    <p:sldId id="265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66" r:id="rId25"/>
    <p:sldId id="26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3D50AA-169F-4D3D-B6F0-D053DB1EA2D9}" v="53" dt="2026-05-07T20:08:00.146"/>
    <p1510:client id="{25AD4F18-8EA2-4EA9-8ED6-D89D022AA049}" v="10" dt="2026-05-07T20:29:34.685"/>
    <p1510:client id="{3C8F611B-6B1B-4EAE-B476-AFB88F1F5A3B}" v="170" dt="2026-05-07T20:28:38.471"/>
    <p1510:client id="{3DC6DF47-6782-4844-84A3-E0B91F4E87D5}" v="128" dt="2026-05-07T20:45:24.340"/>
    <p1510:client id="{50D2B465-A857-40D8-6DBA-0EED1E59D488}" v="19" dt="2026-05-08T10:46:56.153"/>
    <p1510:client id="{64AD29E5-15E2-4AED-8264-63F9361A7786}" v="2" dt="2026-05-07T20:32:18.313"/>
    <p1510:client id="{84E6A7D3-CEB0-461A-A31F-935CCF0B8BF2}" v="3" dt="2026-05-07T20:30:16.516"/>
    <p1510:client id="{926E3128-1054-1F68-906E-B6D915211750}" v="11" dt="2026-05-09T17:24:51.713"/>
    <p1510:client id="{E42C8CC9-7F40-4AD7-BEE2-19EE545730D9}" v="2" dt="2026-05-07T20:30:44.3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2826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96632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50647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5257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5/10/2026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4590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5/10/2026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6888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5/10/2026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33089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7F45AC6-C491-4585-A584-9CE2AF7D5500}" type="datetime1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1810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6268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319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8064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7F45AC6-C491-4585-A584-9CE2AF7D5500}" type="datetime1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59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dukamentas.lt/study/11-klase/fizika/11-iii-gimnazijos-klase-niutono-desniai" TargetMode="External"/><Relationship Id="rId2" Type="http://schemas.openxmlformats.org/officeDocument/2006/relationships/hyperlink" Target="https://lt.wikipedia.org/wiki/Izaokas_Niutona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vilniusyramokykla.lt/pamoka/fizika/niutono-pirmasis-desnis-slaptas-suolio-partneris/" TargetMode="External"/><Relationship Id="rId5" Type="http://schemas.openxmlformats.org/officeDocument/2006/relationships/hyperlink" Target="https://nemoku.lt/niutono-desniai-niutono-desniu-pritaikymas/" TargetMode="External"/><Relationship Id="rId4" Type="http://schemas.openxmlformats.org/officeDocument/2006/relationships/hyperlink" Target="https://protas.pypt.lt/fizika/fizikos_teorijos_konspektas/dinamikos_pagrindai.html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510074" y="1635260"/>
            <a:ext cx="3348297" cy="224175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/>
              <a:t>Pirmasis Niutono dėsnis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510074" y="4389643"/>
            <a:ext cx="3754697" cy="118458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l"/>
            <a:r>
              <a:rPr lang="en-US" cap="none" dirty="0" err="1"/>
              <a:t>Pristato</a:t>
            </a:r>
            <a:r>
              <a:rPr lang="en-US" cap="none" dirty="0"/>
              <a:t>: </a:t>
            </a:r>
            <a:endParaRPr lang="lt-LT" cap="none" dirty="0"/>
          </a:p>
          <a:p>
            <a:pPr algn="l"/>
            <a:r>
              <a:rPr lang="en-US" cap="none" dirty="0" err="1"/>
              <a:t>mokiniai</a:t>
            </a:r>
            <a:r>
              <a:rPr lang="en-US" cap="none" dirty="0"/>
              <a:t> </a:t>
            </a:r>
            <a:r>
              <a:rPr lang="en-US" dirty="0"/>
              <a:t>M. K. &amp; V. M.</a:t>
            </a:r>
          </a:p>
          <a:p>
            <a:pPr algn="l"/>
            <a:r>
              <a:rPr lang="en-US" cap="none" dirty="0" err="1"/>
              <a:t>mokytoja</a:t>
            </a:r>
            <a:r>
              <a:rPr lang="en-US" cap="none" dirty="0"/>
              <a:t> </a:t>
            </a:r>
            <a:r>
              <a:rPr lang="en-US" dirty="0"/>
              <a:t>D.K.</a:t>
            </a:r>
          </a:p>
          <a:p>
            <a:pPr algn="l"/>
            <a:endParaRPr lang="en-US" dirty="0"/>
          </a:p>
        </p:txBody>
      </p:sp>
      <p:pic>
        <p:nvPicPr>
          <p:cNvPr id="4" name="Paveikslėlis 3" descr="Paveikslėlis, kuriame yra eskizas, piešimas, medis, iliustracija&#10;&#10;Dirbtinio intelekto sugeneruotas turinys gali būti neteisingas.">
            <a:extLst>
              <a:ext uri="{FF2B5EF4-FFF2-40B4-BE49-F238E27FC236}">
                <a16:creationId xmlns:a16="http://schemas.microsoft.com/office/drawing/2014/main" id="{796A7990-1901-2187-4EE4-CB9A5F86C3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900" r="13113" b="-2"/>
          <a:stretch>
            <a:fillRect/>
          </a:stretch>
        </p:blipFill>
        <p:spPr>
          <a:xfrm>
            <a:off x="4999358" y="394504"/>
            <a:ext cx="6080289" cy="60619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4AFA76-EE6F-82B1-F4BF-6B039777CFF2}"/>
              </a:ext>
            </a:extLst>
          </p:cNvPr>
          <p:cNvSpPr txBox="1"/>
          <p:nvPr/>
        </p:nvSpPr>
        <p:spPr>
          <a:xfrm>
            <a:off x="2188675" y="3624201"/>
            <a:ext cx="480314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lt-LT" sz="2800">
                <a:ea typeface="+mn-lt"/>
                <a:cs typeface="+mn-lt"/>
              </a:rPr>
              <a:t>Judėjimo dėsniai fizikoje</a:t>
            </a:r>
          </a:p>
        </p:txBody>
      </p:sp>
    </p:spTree>
    <p:extLst>
      <p:ext uri="{BB962C8B-B14F-4D97-AF65-F5344CB8AC3E}">
        <p14:creationId xmlns:p14="http://schemas.microsoft.com/office/powerpoint/2010/main" val="424736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E44FE0A-A9F7-E5F4-BE24-7D96F0B6F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872214" cy="1132258"/>
          </a:xfrm>
        </p:spPr>
        <p:txBody>
          <a:bodyPr>
            <a:normAutofit/>
          </a:bodyPr>
          <a:lstStyle/>
          <a:p>
            <a:r>
              <a:rPr lang="lt-LT" b="0">
                <a:ea typeface="+mj-lt"/>
                <a:cs typeface="+mj-lt"/>
              </a:rPr>
              <a:t>Kas yra Niutonas?</a:t>
            </a:r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53E7556-B0B8-E047-9ACC-740D32D8E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728" y="1775012"/>
            <a:ext cx="5828134" cy="453434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t-LT" sz="1700" b="1">
                <a:ea typeface="+mn-lt"/>
                <a:cs typeface="+mn-lt"/>
              </a:rPr>
              <a:t>Izaokas Niutonas buvo garsus anglų fizikas, matematikas ir astronomas.</a:t>
            </a:r>
            <a:endParaRPr lang="lt-LT" sz="1700" b="1"/>
          </a:p>
          <a:p>
            <a:r>
              <a:rPr lang="lt-LT" sz="1700" b="1">
                <a:ea typeface="+mn-lt"/>
                <a:cs typeface="+mn-lt"/>
              </a:rPr>
              <a:t>Jis gimė 1643 metais Anglijoje.</a:t>
            </a:r>
            <a:endParaRPr lang="lt-LT" sz="1700" b="1"/>
          </a:p>
          <a:p>
            <a:r>
              <a:rPr lang="lt-LT" sz="1700" b="1">
                <a:ea typeface="+mn-lt"/>
                <a:cs typeface="+mn-lt"/>
              </a:rPr>
              <a:t>Niutonas sukūrė tris mechanikos dėsnius.</a:t>
            </a:r>
            <a:endParaRPr lang="lt-LT" sz="1700" b="1"/>
          </a:p>
          <a:p>
            <a:r>
              <a:rPr lang="lt-LT" sz="1700" b="1">
                <a:ea typeface="+mn-lt"/>
                <a:cs typeface="+mn-lt"/>
              </a:rPr>
              <a:t>Šie dėsniai paaiškina kūnų judėjimą ir jėgų veikimą.</a:t>
            </a:r>
            <a:endParaRPr lang="lt-LT" sz="1700" b="1"/>
          </a:p>
          <a:p>
            <a:r>
              <a:rPr lang="lt-LT" sz="1700" b="1">
                <a:ea typeface="+mn-lt"/>
                <a:cs typeface="+mn-lt"/>
              </a:rPr>
              <a:t>Mokslininkas taip pat tyrinėjo gravitaciją ir šviesą.</a:t>
            </a:r>
            <a:endParaRPr lang="lt-LT" sz="1700" b="1"/>
          </a:p>
          <a:p>
            <a:r>
              <a:rPr lang="lt-LT" sz="1700" b="1">
                <a:ea typeface="+mn-lt"/>
                <a:cs typeface="+mn-lt"/>
              </a:rPr>
              <a:t>Jo atradimai padarė didelę įtaką šiuolaikinei fizikai.</a:t>
            </a:r>
            <a:endParaRPr lang="lt-LT" sz="1700" b="1"/>
          </a:p>
          <a:p>
            <a:r>
              <a:rPr lang="lt-LT" sz="1700" b="1"/>
              <a:t>Įdomus faktas</a:t>
            </a:r>
          </a:p>
          <a:p>
            <a:r>
              <a:rPr lang="lt-LT" sz="1700" b="1">
                <a:ea typeface="+mn-lt"/>
                <a:cs typeface="+mn-lt"/>
              </a:rPr>
              <a:t>Pasakojama, kad Niutonas susidomėjo gravitacija stebėdamas krintantį obuolį.</a:t>
            </a:r>
            <a:endParaRPr lang="lt-LT" sz="1700" b="1"/>
          </a:p>
          <a:p>
            <a:endParaRPr lang="lt-LT" sz="1700" b="1"/>
          </a:p>
        </p:txBody>
      </p:sp>
      <p:pic>
        <p:nvPicPr>
          <p:cNvPr id="4" name="Paveikslėlis 3" descr="Paveikslėlis, kuriame yra Žmogaus veidas, tapymas, portretas, menas&#10;&#10;Dirbtinio intelekto sugeneruotas turinys gali būti neteisingas.">
            <a:extLst>
              <a:ext uri="{FF2B5EF4-FFF2-40B4-BE49-F238E27FC236}">
                <a16:creationId xmlns:a16="http://schemas.microsoft.com/office/drawing/2014/main" id="{68281DE0-C8E4-AF7C-0B5B-B2E0818011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5793"/>
          <a:stretch>
            <a:fillRect/>
          </a:stretch>
        </p:blipFill>
        <p:spPr>
          <a:xfrm>
            <a:off x="727379" y="1775012"/>
            <a:ext cx="4445256" cy="453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24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D951D2E-E97D-4ED5-F619-3AD1B151E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497" y="-6511"/>
            <a:ext cx="4621553" cy="1360728"/>
          </a:xfrm>
        </p:spPr>
        <p:txBody>
          <a:bodyPr anchor="b">
            <a:normAutofit/>
          </a:bodyPr>
          <a:lstStyle/>
          <a:p>
            <a:r>
              <a:rPr lang="lt-LT" b="0">
                <a:ea typeface="+mj-lt"/>
                <a:cs typeface="+mj-lt"/>
              </a:rPr>
              <a:t>Pirmasis Niutono dėsnis</a:t>
            </a:r>
            <a:endParaRPr lang="lt-LT">
              <a:ea typeface="+mj-lt"/>
              <a:cs typeface="+mj-lt"/>
            </a:endParaRPr>
          </a:p>
        </p:txBody>
      </p:sp>
      <p:sp>
        <p:nvSpPr>
          <p:cNvPr id="19" name="Turinio vietos rezervavimo ženklas 18">
            <a:extLst>
              <a:ext uri="{FF2B5EF4-FFF2-40B4-BE49-F238E27FC236}">
                <a16:creationId xmlns:a16="http://schemas.microsoft.com/office/drawing/2014/main" id="{0F4FEB6C-3768-A932-4F76-35C9038E8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497" y="1347605"/>
            <a:ext cx="4621553" cy="315901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lt-LT" sz="2800" b="1" dirty="0"/>
              <a:t>Formuluotė</a:t>
            </a:r>
          </a:p>
          <a:p>
            <a:pPr>
              <a:lnSpc>
                <a:spcPct val="110000"/>
              </a:lnSpc>
            </a:pPr>
            <a:r>
              <a:rPr lang="lt-LT" sz="1400" i="1" dirty="0">
                <a:ea typeface="+mn-lt"/>
                <a:cs typeface="+mn-lt"/>
              </a:rPr>
              <a:t>Kiekvienas kūnas išlieka rimties būsenoje arba juda tolygiai tiesiai, kol kitos jėgos nepriverčia pakeisti šios būsenos.</a:t>
            </a:r>
            <a:endParaRPr lang="lt-LT" sz="1400" dirty="0"/>
          </a:p>
          <a:p>
            <a:pPr marL="0" indent="0">
              <a:lnSpc>
                <a:spcPct val="110000"/>
              </a:lnSpc>
              <a:buNone/>
            </a:pPr>
            <a:r>
              <a:rPr lang="lt-LT" sz="2800" b="1" dirty="0"/>
              <a:t>Paaiškinimas</a:t>
            </a:r>
          </a:p>
          <a:p>
            <a:pPr>
              <a:lnSpc>
                <a:spcPct val="110000"/>
              </a:lnSpc>
            </a:pPr>
            <a:r>
              <a:rPr lang="lt-LT" sz="1400" dirty="0">
                <a:ea typeface="+mn-lt"/>
                <a:cs typeface="+mn-lt"/>
              </a:rPr>
              <a:t>Kūnas nekeičia savo judėjimo savaime.</a:t>
            </a:r>
            <a:endParaRPr lang="lt-LT" sz="1400" dirty="0"/>
          </a:p>
          <a:p>
            <a:pPr>
              <a:lnSpc>
                <a:spcPct val="110000"/>
              </a:lnSpc>
            </a:pPr>
            <a:r>
              <a:rPr lang="lt-LT" sz="1400" dirty="0">
                <a:ea typeface="+mn-lt"/>
                <a:cs typeface="+mn-lt"/>
              </a:rPr>
              <a:t>Judėjimo pokyčiui reikalinga jėga.</a:t>
            </a:r>
            <a:endParaRPr lang="lt-LT" sz="1400" dirty="0"/>
          </a:p>
          <a:p>
            <a:pPr>
              <a:lnSpc>
                <a:spcPct val="110000"/>
              </a:lnSpc>
            </a:pPr>
            <a:r>
              <a:rPr lang="lt-LT" sz="1400" dirty="0">
                <a:ea typeface="+mn-lt"/>
                <a:cs typeface="+mn-lt"/>
              </a:rPr>
              <a:t>Jei jėgos neveikia arba jos susilygina, kūnas juda pastoviu greičiu.</a:t>
            </a:r>
            <a:endParaRPr lang="lt-LT" sz="1400" dirty="0"/>
          </a:p>
          <a:p>
            <a:pPr>
              <a:lnSpc>
                <a:spcPct val="110000"/>
              </a:lnSpc>
            </a:pPr>
            <a:r>
              <a:rPr lang="lt-LT" sz="1400" dirty="0">
                <a:ea typeface="+mn-lt"/>
                <a:cs typeface="+mn-lt"/>
              </a:rPr>
              <a:t>Šis dėsnis dar vadinamas inercijos dėsniu.</a:t>
            </a:r>
            <a:endParaRPr lang="lt-LT" sz="1400" dirty="0"/>
          </a:p>
          <a:p>
            <a:pPr>
              <a:lnSpc>
                <a:spcPct val="110000"/>
              </a:lnSpc>
            </a:pPr>
            <a:r>
              <a:rPr lang="lt-LT" sz="1400" dirty="0"/>
              <a:t>Svarbiausia mintis:</a:t>
            </a:r>
          </a:p>
          <a:p>
            <a:pPr>
              <a:lnSpc>
                <a:spcPct val="110000"/>
              </a:lnSpc>
            </a:pPr>
            <a:r>
              <a:rPr lang="lt-LT" sz="1400" dirty="0">
                <a:ea typeface="+mn-lt"/>
                <a:cs typeface="+mn-lt"/>
              </a:rPr>
              <a:t>Jei kūno neveikia išorinė jėga, jo judėjimas nesikeičia.</a:t>
            </a:r>
            <a:endParaRPr lang="lt-LT" sz="1400" dirty="0"/>
          </a:p>
          <a:p>
            <a:pPr>
              <a:lnSpc>
                <a:spcPct val="110000"/>
              </a:lnSpc>
            </a:pPr>
            <a:endParaRPr lang="lt-LT" sz="1400" dirty="0"/>
          </a:p>
        </p:txBody>
      </p:sp>
      <p:pic>
        <p:nvPicPr>
          <p:cNvPr id="20" name="Paveikslėlis 19" descr="Paveikslėlis, kuriame yra lauko, žolė, debesis, dangus&#10;&#10;Dirbtinio intelekto sugeneruotas turinys gali būti neteisingas.">
            <a:extLst>
              <a:ext uri="{FF2B5EF4-FFF2-40B4-BE49-F238E27FC236}">
                <a16:creationId xmlns:a16="http://schemas.microsoft.com/office/drawing/2014/main" id="{2AD39C8B-ED06-BD7C-DBC9-5A2E21F07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1261" y="1794421"/>
            <a:ext cx="5837780" cy="326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39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F2E4C9C-63DA-50E5-AA0F-75554983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4803224" cy="1298446"/>
          </a:xfrm>
        </p:spPr>
        <p:txBody>
          <a:bodyPr>
            <a:normAutofit/>
          </a:bodyPr>
          <a:lstStyle/>
          <a:p>
            <a:r>
              <a:rPr lang="lt-LT" b="0" dirty="0">
                <a:ea typeface="+mj-lt"/>
                <a:cs typeface="+mj-lt"/>
              </a:rPr>
              <a:t>Inercija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998E2BF-8113-F711-569F-16D799390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8520" y="548637"/>
            <a:ext cx="5546770" cy="576072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lt-LT" sz="1500" b="1" dirty="0"/>
              <a:t>Kas yra inercija?</a:t>
            </a:r>
          </a:p>
          <a:p>
            <a:pPr algn="just">
              <a:lnSpc>
                <a:spcPct val="110000"/>
              </a:lnSpc>
            </a:pPr>
            <a:r>
              <a:rPr lang="lt-LT" sz="1500" dirty="0">
                <a:ea typeface="+mn-lt"/>
                <a:cs typeface="+mn-lt"/>
              </a:rPr>
              <a:t>Inercija – kūno savybė išlaikyti esamą judėjimo būseną.</a:t>
            </a:r>
            <a:endParaRPr lang="lt-LT" sz="1500" dirty="0"/>
          </a:p>
          <a:p>
            <a:pPr algn="just">
              <a:lnSpc>
                <a:spcPct val="110000"/>
              </a:lnSpc>
            </a:pPr>
            <a:r>
              <a:rPr lang="lt-LT" sz="1500" dirty="0">
                <a:ea typeface="+mn-lt"/>
                <a:cs typeface="+mn-lt"/>
              </a:rPr>
              <a:t>Kūnas priešinasi bet kokiam judėjimo pokyčiui.</a:t>
            </a:r>
            <a:endParaRPr lang="lt-LT" sz="1500" dirty="0"/>
          </a:p>
          <a:p>
            <a:pPr algn="just">
              <a:lnSpc>
                <a:spcPct val="110000"/>
              </a:lnSpc>
            </a:pPr>
            <a:r>
              <a:rPr lang="lt-LT" sz="1500" dirty="0">
                <a:ea typeface="+mn-lt"/>
                <a:cs typeface="+mn-lt"/>
              </a:rPr>
              <a:t>Jeigu kūnas juda, jis stengiasi judėti toliau tuo pačiu greičiu ir kryptimi.</a:t>
            </a:r>
            <a:endParaRPr lang="lt-LT" sz="1500" dirty="0"/>
          </a:p>
          <a:p>
            <a:pPr algn="just">
              <a:lnSpc>
                <a:spcPct val="110000"/>
              </a:lnSpc>
            </a:pPr>
            <a:r>
              <a:rPr lang="lt-LT" sz="1500" dirty="0">
                <a:ea typeface="+mn-lt"/>
                <a:cs typeface="+mn-lt"/>
              </a:rPr>
              <a:t>Jeigu kūnas nejuda, jis stengiasi likti rimties būsenoje.</a:t>
            </a:r>
            <a:endParaRPr lang="lt-LT" sz="1500" dirty="0"/>
          </a:p>
          <a:p>
            <a:pPr algn="just">
              <a:lnSpc>
                <a:spcPct val="110000"/>
              </a:lnSpc>
            </a:pPr>
            <a:r>
              <a:rPr lang="lt-LT" sz="1500" dirty="0">
                <a:ea typeface="+mn-lt"/>
                <a:cs typeface="+mn-lt"/>
              </a:rPr>
              <a:t>Inercija priklauso nuo kūno masės.</a:t>
            </a:r>
            <a:endParaRPr lang="lt-LT" sz="1500" dirty="0"/>
          </a:p>
          <a:p>
            <a:pPr algn="just">
              <a:lnSpc>
                <a:spcPct val="110000"/>
              </a:lnSpc>
            </a:pPr>
            <a:r>
              <a:rPr lang="lt-LT" sz="1500" dirty="0">
                <a:ea typeface="+mn-lt"/>
                <a:cs typeface="+mn-lt"/>
              </a:rPr>
              <a:t>Kuo didesnė kūno masė, tuo didesnė jo inercija.</a:t>
            </a:r>
            <a:endParaRPr lang="lt-LT" sz="1500" dirty="0"/>
          </a:p>
          <a:p>
            <a:pPr marL="0" indent="0">
              <a:lnSpc>
                <a:spcPct val="110000"/>
              </a:lnSpc>
              <a:buNone/>
            </a:pPr>
            <a:r>
              <a:rPr lang="lt-LT" sz="1500" b="1" dirty="0"/>
              <a:t>Pavyzdžiai</a:t>
            </a:r>
            <a:r>
              <a:rPr lang="lt-LT" sz="1500" dirty="0"/>
              <a:t>:</a:t>
            </a:r>
          </a:p>
          <a:p>
            <a:pPr algn="just">
              <a:lnSpc>
                <a:spcPct val="110000"/>
              </a:lnSpc>
            </a:pPr>
            <a:r>
              <a:rPr lang="lt-LT" sz="1500" dirty="0">
                <a:ea typeface="+mn-lt"/>
                <a:cs typeface="+mn-lt"/>
              </a:rPr>
              <a:t>Staigiai stabdant automobilį keleiviai pasvyra į priekį.</a:t>
            </a:r>
            <a:endParaRPr lang="lt-LT" sz="1500" dirty="0"/>
          </a:p>
          <a:p>
            <a:pPr algn="just">
              <a:lnSpc>
                <a:spcPct val="110000"/>
              </a:lnSpc>
            </a:pPr>
            <a:r>
              <a:rPr lang="lt-LT" sz="1500" dirty="0">
                <a:ea typeface="+mn-lt"/>
                <a:cs typeface="+mn-lt"/>
              </a:rPr>
              <a:t>Traukiniui pajudėjus keleiviai pasvyra atgal.</a:t>
            </a:r>
            <a:endParaRPr lang="lt-LT" sz="1500" dirty="0"/>
          </a:p>
          <a:p>
            <a:pPr algn="just">
              <a:lnSpc>
                <a:spcPct val="110000"/>
              </a:lnSpc>
            </a:pPr>
            <a:r>
              <a:rPr lang="lt-LT" sz="1500" dirty="0">
                <a:ea typeface="+mn-lt"/>
                <a:cs typeface="+mn-lt"/>
              </a:rPr>
              <a:t>Riedantis kamuolys juda tol, kol jo nesustabdo trintis.</a:t>
            </a:r>
            <a:endParaRPr lang="lt-LT" sz="1500" dirty="0"/>
          </a:p>
          <a:p>
            <a:pPr algn="just">
              <a:lnSpc>
                <a:spcPct val="110000"/>
              </a:lnSpc>
            </a:pPr>
            <a:r>
              <a:rPr lang="lt-LT" sz="1500" dirty="0">
                <a:ea typeface="+mn-lt"/>
                <a:cs typeface="+mn-lt"/>
              </a:rPr>
              <a:t>Kosmose objektai gali judėti labai ilgai.</a:t>
            </a:r>
            <a:endParaRPr lang="lt-LT" sz="1500" dirty="0"/>
          </a:p>
          <a:p>
            <a:pPr>
              <a:lnSpc>
                <a:spcPct val="110000"/>
              </a:lnSpc>
            </a:pPr>
            <a:endParaRPr lang="lt-LT" sz="1500" dirty="0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E05FAA01-E056-FE29-E7DA-7759C7EE98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8" r="2" b="2"/>
          <a:stretch>
            <a:fillRect/>
          </a:stretch>
        </p:blipFill>
        <p:spPr>
          <a:xfrm>
            <a:off x="731521" y="2011679"/>
            <a:ext cx="4684352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962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86E15D4-48E5-D0B7-AA2F-62F63FB9F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455" y="766618"/>
            <a:ext cx="10584873" cy="51631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lt-LT" sz="1400" b="1" dirty="0"/>
              <a:t>Pagrindinė sąlyga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lt-LT" sz="1400" b="1" dirty="0"/>
              <a:t>Jėgų suma:</a:t>
            </a:r>
          </a:p>
          <a:p>
            <a:pPr>
              <a:lnSpc>
                <a:spcPct val="110000"/>
              </a:lnSpc>
            </a:pPr>
            <a:r>
              <a:rPr lang="lt-LT" sz="1400" dirty="0">
                <a:ea typeface="+mn-lt"/>
                <a:cs typeface="+mn-lt"/>
              </a:rPr>
              <a:t>F = 0</a:t>
            </a:r>
            <a:endParaRPr lang="lt-LT" sz="1400" dirty="0"/>
          </a:p>
          <a:p>
            <a:pPr>
              <a:lnSpc>
                <a:spcPct val="110000"/>
              </a:lnSpc>
            </a:pPr>
            <a:r>
              <a:rPr lang="lt-LT" sz="1400" dirty="0">
                <a:ea typeface="+mn-lt"/>
                <a:cs typeface="+mn-lt"/>
              </a:rPr>
              <a:t>Tai reiškia, kad kūną veikiančios jėgos susilygina.</a:t>
            </a:r>
            <a:endParaRPr lang="lt-LT" sz="1400" dirty="0"/>
          </a:p>
          <a:p>
            <a:pPr>
              <a:lnSpc>
                <a:spcPct val="110000"/>
              </a:lnSpc>
            </a:pPr>
            <a:r>
              <a:rPr lang="lt-LT" sz="1400" dirty="0">
                <a:ea typeface="+mn-lt"/>
                <a:cs typeface="+mn-lt"/>
              </a:rPr>
              <a:t>Kai visų jėgų suma lygi nuliui:</a:t>
            </a:r>
            <a:endParaRPr lang="lt-LT" sz="1400" dirty="0"/>
          </a:p>
          <a:p>
            <a:pPr>
              <a:lnSpc>
                <a:spcPct val="110000"/>
              </a:lnSpc>
            </a:pPr>
            <a:r>
              <a:rPr lang="lt-LT" sz="1400" dirty="0">
                <a:ea typeface="+mn-lt"/>
                <a:cs typeface="+mn-lt"/>
              </a:rPr>
              <a:t>kūnas nejuda;</a:t>
            </a:r>
            <a:endParaRPr lang="lt-LT" sz="1400" dirty="0"/>
          </a:p>
          <a:p>
            <a:pPr>
              <a:lnSpc>
                <a:spcPct val="110000"/>
              </a:lnSpc>
            </a:pPr>
            <a:r>
              <a:rPr lang="lt-LT" sz="1400" dirty="0">
                <a:ea typeface="+mn-lt"/>
                <a:cs typeface="+mn-lt"/>
              </a:rPr>
              <a:t>arba juda tiesiai pastoviu greičiu.</a:t>
            </a:r>
            <a:endParaRPr lang="lt-LT" sz="1400" dirty="0"/>
          </a:p>
          <a:p>
            <a:pPr marL="0" indent="0">
              <a:lnSpc>
                <a:spcPct val="110000"/>
              </a:lnSpc>
              <a:buNone/>
            </a:pPr>
            <a:r>
              <a:rPr lang="lt-LT" sz="1400" b="1" dirty="0"/>
              <a:t>Greičio formulė:</a:t>
            </a:r>
          </a:p>
          <a:p>
            <a:pPr>
              <a:lnSpc>
                <a:spcPct val="110000"/>
              </a:lnSpc>
            </a:pPr>
            <a:r>
              <a:rPr lang="lt-LT" sz="1400" dirty="0">
                <a:ea typeface="+mn-lt"/>
                <a:cs typeface="+mn-lt"/>
              </a:rPr>
              <a:t>v = const</a:t>
            </a:r>
            <a:endParaRPr lang="lt-LT" sz="1400" dirty="0"/>
          </a:p>
          <a:p>
            <a:pPr>
              <a:lnSpc>
                <a:spcPct val="110000"/>
              </a:lnSpc>
            </a:pPr>
            <a:r>
              <a:rPr lang="lt-LT" sz="1400" dirty="0">
                <a:ea typeface="+mn-lt"/>
                <a:cs typeface="+mn-lt"/>
              </a:rPr>
              <a:t>Tai reiškia, kad greitis nekinta.</a:t>
            </a:r>
            <a:endParaRPr lang="lt-LT" sz="1400" dirty="0"/>
          </a:p>
          <a:p>
            <a:pPr>
              <a:lnSpc>
                <a:spcPct val="110000"/>
              </a:lnSpc>
            </a:pPr>
            <a:r>
              <a:rPr lang="lt-LT" sz="1400" b="1" dirty="0"/>
              <a:t>Paaiškinimas</a:t>
            </a:r>
          </a:p>
          <a:p>
            <a:pPr algn="just">
              <a:lnSpc>
                <a:spcPct val="110000"/>
              </a:lnSpc>
            </a:pPr>
            <a:r>
              <a:rPr lang="lt-LT" sz="1400" dirty="0">
                <a:ea typeface="+mn-lt"/>
                <a:cs typeface="+mn-lt"/>
              </a:rPr>
              <a:t>Jeigu kūną pradeda veikti papildoma jėga, jo greitis arba judėjimo kryptis pasikeičia. Tuomet kūnas gali pradėti greitėti, lėtėti arba keisti kryptį.</a:t>
            </a:r>
            <a:endParaRPr lang="lt-LT" sz="1400" dirty="0"/>
          </a:p>
          <a:p>
            <a:pPr>
              <a:lnSpc>
                <a:spcPct val="110000"/>
              </a:lnSpc>
            </a:pPr>
            <a:endParaRPr lang="lt-LT" sz="1100" dirty="0"/>
          </a:p>
        </p:txBody>
      </p:sp>
    </p:spTree>
    <p:extLst>
      <p:ext uri="{BB962C8B-B14F-4D97-AF65-F5344CB8AC3E}">
        <p14:creationId xmlns:p14="http://schemas.microsoft.com/office/powerpoint/2010/main" val="527733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2C61851-0438-21C9-4070-C60DC1F0B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508" y="436326"/>
            <a:ext cx="4326921" cy="1353312"/>
          </a:xfrm>
        </p:spPr>
        <p:txBody>
          <a:bodyPr anchor="b">
            <a:normAutofit/>
          </a:bodyPr>
          <a:lstStyle/>
          <a:p>
            <a:r>
              <a:rPr lang="lt-LT" b="0" dirty="0">
                <a:ea typeface="+mj-lt"/>
                <a:cs typeface="+mj-lt"/>
              </a:rPr>
              <a:t>Pavyzdžiai gyvenime</a:t>
            </a:r>
            <a:endParaRPr lang="lt-LT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A706DD0-9D4B-B4F6-5ACD-9830DADF5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692" y="1921164"/>
            <a:ext cx="5301672" cy="4241892"/>
          </a:xfr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en-US" sz="1600" dirty="0">
                <a:ea typeface="+mn-lt"/>
                <a:cs typeface="+mn-lt"/>
              </a:rPr>
              <a:t>Ledo </a:t>
            </a:r>
            <a:r>
              <a:rPr lang="en-US" sz="1600" dirty="0" err="1">
                <a:ea typeface="+mn-lt"/>
                <a:cs typeface="+mn-lt"/>
              </a:rPr>
              <a:t>ritulio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ritulys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ilgai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slysta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ledu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dėl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mažos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trinties</a:t>
            </a:r>
            <a:r>
              <a:rPr lang="en-US" sz="1600" dirty="0">
                <a:ea typeface="+mn-lt"/>
                <a:cs typeface="+mn-lt"/>
              </a:rPr>
              <a:t>.</a:t>
            </a:r>
            <a:endParaRPr lang="en-US" sz="1600" dirty="0"/>
          </a:p>
          <a:p>
            <a:pPr algn="just">
              <a:lnSpc>
                <a:spcPct val="110000"/>
              </a:lnSpc>
            </a:pPr>
            <a:r>
              <a:rPr lang="en-US" sz="1600" dirty="0" err="1">
                <a:ea typeface="+mn-lt"/>
                <a:cs typeface="+mn-lt"/>
              </a:rPr>
              <a:t>Kosmose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palydovai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juda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beveik</a:t>
            </a:r>
            <a:r>
              <a:rPr lang="en-US" sz="1600" dirty="0">
                <a:ea typeface="+mn-lt"/>
                <a:cs typeface="+mn-lt"/>
              </a:rPr>
              <a:t> be </a:t>
            </a:r>
            <a:r>
              <a:rPr lang="en-US" sz="1600" dirty="0" err="1">
                <a:ea typeface="+mn-lt"/>
                <a:cs typeface="+mn-lt"/>
              </a:rPr>
              <a:t>pasipriešinimo</a:t>
            </a:r>
            <a:r>
              <a:rPr lang="en-US" sz="1600" dirty="0">
                <a:ea typeface="+mn-lt"/>
                <a:cs typeface="+mn-lt"/>
              </a:rPr>
              <a:t>.</a:t>
            </a:r>
            <a:endParaRPr lang="en-US" sz="1600" dirty="0"/>
          </a:p>
          <a:p>
            <a:pPr algn="just">
              <a:lnSpc>
                <a:spcPct val="110000"/>
              </a:lnSpc>
            </a:pPr>
            <a:r>
              <a:rPr lang="en-US" sz="1600" dirty="0" err="1">
                <a:ea typeface="+mn-lt"/>
                <a:cs typeface="+mn-lt"/>
              </a:rPr>
              <a:t>Knyga</a:t>
            </a:r>
            <a:r>
              <a:rPr lang="en-US" sz="1600" dirty="0">
                <a:ea typeface="+mn-lt"/>
                <a:cs typeface="+mn-lt"/>
              </a:rPr>
              <a:t> ant </a:t>
            </a:r>
            <a:r>
              <a:rPr lang="en-US" sz="1600" dirty="0" err="1">
                <a:ea typeface="+mn-lt"/>
                <a:cs typeface="+mn-lt"/>
              </a:rPr>
              <a:t>stalo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nejuda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nes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ją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veikiančios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jėgos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susilygina</a:t>
            </a:r>
            <a:r>
              <a:rPr lang="en-US" sz="1600" dirty="0">
                <a:ea typeface="+mn-lt"/>
                <a:cs typeface="+mn-lt"/>
              </a:rPr>
              <a:t>.</a:t>
            </a:r>
            <a:endParaRPr lang="en-US" sz="1600" dirty="0"/>
          </a:p>
          <a:p>
            <a:pPr algn="just">
              <a:lnSpc>
                <a:spcPct val="110000"/>
              </a:lnSpc>
            </a:pPr>
            <a:r>
              <a:rPr lang="en-US" sz="1600" dirty="0" err="1">
                <a:ea typeface="+mn-lt"/>
                <a:cs typeface="+mn-lt"/>
              </a:rPr>
              <a:t>Važiuojant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autobusu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keleiviai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pasvyra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stabdant</a:t>
            </a:r>
            <a:r>
              <a:rPr lang="en-US" sz="1600" dirty="0">
                <a:ea typeface="+mn-lt"/>
                <a:cs typeface="+mn-lt"/>
              </a:rPr>
              <a:t>.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1600" dirty="0">
                <a:ea typeface="+mn-lt"/>
                <a:cs typeface="+mn-lt"/>
              </a:rPr>
              <a:t>Riedantis </a:t>
            </a:r>
            <a:r>
              <a:rPr lang="en-US" sz="1600" dirty="0" err="1">
                <a:ea typeface="+mn-lt"/>
                <a:cs typeface="+mn-lt"/>
              </a:rPr>
              <a:t>dviratis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juda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tol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kol</a:t>
            </a:r>
            <a:r>
              <a:rPr lang="en-US" sz="1600" dirty="0">
                <a:ea typeface="+mn-lt"/>
                <a:cs typeface="+mn-lt"/>
              </a:rPr>
              <a:t> jo </a:t>
            </a:r>
            <a:r>
              <a:rPr lang="en-US" sz="1600" dirty="0" err="1">
                <a:ea typeface="+mn-lt"/>
                <a:cs typeface="+mn-lt"/>
              </a:rPr>
              <a:t>nesustabdo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trintis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arba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stabdžiai</a:t>
            </a:r>
            <a:r>
              <a:rPr lang="en-US" sz="1600" dirty="0">
                <a:ea typeface="+mn-lt"/>
                <a:cs typeface="+mn-lt"/>
              </a:rPr>
              <a:t>.</a:t>
            </a:r>
            <a:br>
              <a:rPr lang="en-US" sz="1600" dirty="0"/>
            </a:br>
            <a:br>
              <a:rPr lang="en-US" sz="1600" dirty="0"/>
            </a:br>
            <a:r>
              <a:rPr lang="en-US" sz="1600" b="1" dirty="0" err="1"/>
              <a:t>Išvada</a:t>
            </a:r>
            <a:endParaRPr lang="en-US" sz="1600" b="1" dirty="0"/>
          </a:p>
          <a:p>
            <a:pPr algn="just">
              <a:lnSpc>
                <a:spcPct val="110000"/>
              </a:lnSpc>
            </a:pPr>
            <a:r>
              <a:rPr lang="en-US" sz="1600" dirty="0" err="1">
                <a:ea typeface="+mn-lt"/>
                <a:cs typeface="+mn-lt"/>
              </a:rPr>
              <a:t>Pirmasis</a:t>
            </a:r>
            <a:r>
              <a:rPr lang="en-US" sz="1600" dirty="0">
                <a:ea typeface="+mn-lt"/>
                <a:cs typeface="+mn-lt"/>
              </a:rPr>
              <a:t> Niutono </a:t>
            </a:r>
            <a:r>
              <a:rPr lang="en-US" sz="1600" dirty="0" err="1">
                <a:ea typeface="+mn-lt"/>
                <a:cs typeface="+mn-lt"/>
              </a:rPr>
              <a:t>dėsnis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pastebimas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daugelyje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kasdienių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situacijų</a:t>
            </a:r>
            <a:r>
              <a:rPr lang="en-US" sz="1600" dirty="0">
                <a:ea typeface="+mn-lt"/>
                <a:cs typeface="+mn-lt"/>
              </a:rPr>
              <a:t>.</a:t>
            </a:r>
            <a:endParaRPr lang="en-US" sz="1600" dirty="0"/>
          </a:p>
        </p:txBody>
      </p:sp>
      <p:pic>
        <p:nvPicPr>
          <p:cNvPr id="5" name="Paveikslėlis 4" descr="Paveikslėlis, kuriame yra transportas, palydovas, Kosmoso stotis, erdvė&#10;&#10;Dirbtinio intelekto sugeneruotas turinys gali būti neteisingas.">
            <a:extLst>
              <a:ext uri="{FF2B5EF4-FFF2-40B4-BE49-F238E27FC236}">
                <a16:creationId xmlns:a16="http://schemas.microsoft.com/office/drawing/2014/main" id="{4F7BDE8C-9C20-266D-F8E4-D08826112D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516" r="22763" b="-3"/>
          <a:stretch>
            <a:fillRect/>
          </a:stretch>
        </p:blipFill>
        <p:spPr>
          <a:xfrm>
            <a:off x="6494646" y="1158388"/>
            <a:ext cx="2238227" cy="1827699"/>
          </a:xfrm>
          <a:prstGeom prst="rect">
            <a:avLst/>
          </a:prstGeom>
        </p:spPr>
      </p:pic>
      <p:pic>
        <p:nvPicPr>
          <p:cNvPr id="4" name="Turinio vietos rezervavimo ženklas 3" descr="Paveikslėlis, kuriame yra vanduo, sniegas, žiema, lašas&#10;&#10;Dirbtinio intelekto sugeneruotas turinys gali būti neteisingas.">
            <a:extLst>
              <a:ext uri="{FF2B5EF4-FFF2-40B4-BE49-F238E27FC236}">
                <a16:creationId xmlns:a16="http://schemas.microsoft.com/office/drawing/2014/main" id="{2A0C2003-87D8-3C4B-FBD5-9DAAAE1A06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273" r="3" b="3"/>
          <a:stretch>
            <a:fillRect/>
          </a:stretch>
        </p:blipFill>
        <p:spPr>
          <a:xfrm>
            <a:off x="8781265" y="1163227"/>
            <a:ext cx="2238227" cy="1823759"/>
          </a:xfrm>
          <a:prstGeom prst="rect">
            <a:avLst/>
          </a:prstGeom>
        </p:spPr>
      </p:pic>
      <p:pic>
        <p:nvPicPr>
          <p:cNvPr id="11" name="Paveikslėlis 10" descr="Paveikslėlis, kuriame yra tekstas, laiškas, knyga, biuro reikmenys&#10;&#10;Dirbtinio intelekto sugeneruotas turinys gali būti neteisingas.">
            <a:extLst>
              <a:ext uri="{FF2B5EF4-FFF2-40B4-BE49-F238E27FC236}">
                <a16:creationId xmlns:a16="http://schemas.microsoft.com/office/drawing/2014/main" id="{1245CFC4-FF90-0964-2604-8AD47372B0E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1678"/>
          <a:stretch>
            <a:fillRect/>
          </a:stretch>
        </p:blipFill>
        <p:spPr>
          <a:xfrm>
            <a:off x="6494645" y="3032522"/>
            <a:ext cx="4524846" cy="265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68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005E9AC-DC86-80D3-3FA8-B4B881CCD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559724"/>
          </a:xfrm>
        </p:spPr>
        <p:txBody>
          <a:bodyPr>
            <a:normAutofit fontScale="90000"/>
          </a:bodyPr>
          <a:lstStyle/>
          <a:p>
            <a:pPr algn="ctr"/>
            <a:r>
              <a:rPr lang="lt-LT" b="0" dirty="0"/>
              <a:t>I Niutono dėsnio bandymas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373563F-A5D1-F7FE-E511-0A4ADE284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182255"/>
            <a:ext cx="10653579" cy="5127105"/>
          </a:xfrm>
        </p:spPr>
        <p:txBody>
          <a:bodyPr>
            <a:normAutofit fontScale="92500" lnSpcReduction="10000"/>
          </a:bodyPr>
          <a:lstStyle/>
          <a:p>
            <a:r>
              <a:rPr lang="lt-LT" b="1" dirty="0"/>
              <a:t>Tikslas: </a:t>
            </a:r>
            <a:r>
              <a:rPr lang="lt-LT" dirty="0"/>
              <a:t>parodyti, kad kūnai išlaiko savo būseną, jei jų neveikia išorinės jėgos.</a:t>
            </a:r>
          </a:p>
          <a:p>
            <a:r>
              <a:rPr lang="lt-LT" b="1" dirty="0"/>
              <a:t>Priemonės : </a:t>
            </a:r>
            <a:r>
              <a:rPr lang="lt-LT" dirty="0"/>
              <a:t>stiklinė, popieriaus lapelis, moneta</a:t>
            </a:r>
          </a:p>
          <a:p>
            <a:r>
              <a:rPr lang="lt-LT" b="1" dirty="0"/>
              <a:t>Bandymo eiga:</a:t>
            </a:r>
          </a:p>
          <a:p>
            <a:pPr marL="0" indent="0">
              <a:buNone/>
            </a:pPr>
            <a:r>
              <a:rPr lang="lt-LT" dirty="0"/>
              <a:t>Ant stiklinės uždėkite popieriaus lapelį. </a:t>
            </a:r>
          </a:p>
          <a:p>
            <a:pPr marL="0" indent="0">
              <a:buNone/>
            </a:pPr>
            <a:r>
              <a:rPr lang="lt-LT" dirty="0"/>
              <a:t>Ant lapelio padėkite monetą. </a:t>
            </a:r>
          </a:p>
          <a:p>
            <a:pPr marL="0" indent="0">
              <a:buNone/>
            </a:pPr>
            <a:r>
              <a:rPr lang="lt-LT" dirty="0"/>
              <a:t>Staigiai patraukite lapelį į šoną. </a:t>
            </a:r>
          </a:p>
          <a:p>
            <a:pPr marL="0" indent="0">
              <a:buNone/>
            </a:pPr>
            <a:r>
              <a:rPr lang="lt-LT" dirty="0"/>
              <a:t>Stebėkite, kas atsitinka su moneta.</a:t>
            </a:r>
          </a:p>
          <a:p>
            <a:r>
              <a:rPr lang="lt-LT" b="1" dirty="0"/>
              <a:t>Kas įvyko? </a:t>
            </a:r>
            <a:r>
              <a:rPr lang="lt-LT" dirty="0"/>
              <a:t>Moneta įkrito į stiklinę.</a:t>
            </a:r>
          </a:p>
          <a:p>
            <a:r>
              <a:rPr lang="lt-LT" b="1" dirty="0"/>
              <a:t>Paaiškinimas:</a:t>
            </a:r>
          </a:p>
          <a:p>
            <a:pPr marL="0" indent="0">
              <a:buNone/>
            </a:pPr>
            <a:r>
              <a:rPr lang="lt-LT" dirty="0"/>
              <a:t>Moneta buvo ramybės būsenoje, todėl dėl inercijos ji stengėsi likti vietoje. Kai lapelis buvo greitai ištrauktas, moneta nejudėjo kartu su juo ir nukrito žemyn į stiklinę.</a:t>
            </a:r>
          </a:p>
          <a:p>
            <a:r>
              <a:rPr lang="lt-LT" b="1" dirty="0"/>
              <a:t>Išvada</a:t>
            </a:r>
          </a:p>
          <a:p>
            <a:pPr marL="0" indent="0">
              <a:buNone/>
            </a:pPr>
            <a:r>
              <a:rPr lang="lt-LT" dirty="0"/>
              <a:t>Kūnai linkę išlaikyti savo ramybės arba judėjimo būseną. Tai parodo I Niutono dėsnį – inercijos dėsnį.</a:t>
            </a:r>
          </a:p>
          <a:p>
            <a:endParaRPr lang="lt-LT" dirty="0"/>
          </a:p>
          <a:p>
            <a:endParaRPr lang="lt-LT" dirty="0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F40E237A-F002-CBDB-D700-94E129FB51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04938" y="2064675"/>
            <a:ext cx="2699785" cy="2024839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19FD8DE6-BF8D-607B-A8AD-0A80266021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38332" y="2064675"/>
            <a:ext cx="2699785" cy="202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61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4569F07-8451-DF3F-82E4-2FD934B3A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48640"/>
            <a:ext cx="10872216" cy="1133856"/>
          </a:xfrm>
        </p:spPr>
        <p:txBody>
          <a:bodyPr anchor="t">
            <a:normAutofit/>
          </a:bodyPr>
          <a:lstStyle/>
          <a:p>
            <a:r>
              <a:rPr lang="lt-LT" b="0">
                <a:ea typeface="+mj-lt"/>
                <a:cs typeface="+mj-lt"/>
              </a:rPr>
              <a:t>Uždavinys Nr. 1</a:t>
            </a:r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4CDC19F-B0DD-A15F-7C4F-41F69EC74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9273" y="683491"/>
            <a:ext cx="5237959" cy="516579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lt-LT" sz="1400" b="1" dirty="0"/>
              <a:t>S</a:t>
            </a:r>
            <a:r>
              <a:rPr lang="lt-LT" sz="1600" b="1" dirty="0"/>
              <a:t>ąlyga</a:t>
            </a:r>
          </a:p>
          <a:p>
            <a:pPr algn="just">
              <a:lnSpc>
                <a:spcPct val="110000"/>
              </a:lnSpc>
            </a:pPr>
            <a:r>
              <a:rPr lang="lt-LT" sz="1600" dirty="0">
                <a:ea typeface="+mn-lt"/>
                <a:cs typeface="+mn-lt"/>
              </a:rPr>
              <a:t>Automobilis juda tiesiu keliu pastoviu 20 m/s greičiu. Kokia yra visų jėgų suma?</a:t>
            </a:r>
            <a:endParaRPr lang="lt-LT" sz="1600" dirty="0"/>
          </a:p>
          <a:p>
            <a:pPr marL="0" indent="0">
              <a:lnSpc>
                <a:spcPct val="110000"/>
              </a:lnSpc>
              <a:buNone/>
            </a:pPr>
            <a:r>
              <a:rPr lang="lt-LT" sz="1600" b="1" dirty="0"/>
              <a:t>Sprendimas</a:t>
            </a:r>
          </a:p>
          <a:p>
            <a:pPr>
              <a:lnSpc>
                <a:spcPct val="110000"/>
              </a:lnSpc>
            </a:pPr>
            <a:r>
              <a:rPr lang="lt-LT" sz="1600" dirty="0">
                <a:ea typeface="+mn-lt"/>
                <a:cs typeface="+mn-lt"/>
              </a:rPr>
              <a:t>Automobilio greitis nekinta.</a:t>
            </a:r>
            <a:endParaRPr lang="lt-LT" sz="1600" dirty="0"/>
          </a:p>
          <a:p>
            <a:pPr>
              <a:lnSpc>
                <a:spcPct val="110000"/>
              </a:lnSpc>
            </a:pPr>
            <a:r>
              <a:rPr lang="lt-LT" sz="1600" dirty="0">
                <a:ea typeface="+mn-lt"/>
                <a:cs typeface="+mn-lt"/>
              </a:rPr>
              <a:t>Judėjimas yra tolygus.</a:t>
            </a:r>
            <a:endParaRPr lang="lt-LT" sz="1600" dirty="0"/>
          </a:p>
          <a:p>
            <a:pPr algn="just">
              <a:lnSpc>
                <a:spcPct val="110000"/>
              </a:lnSpc>
            </a:pPr>
            <a:r>
              <a:rPr lang="lt-LT" sz="1600" dirty="0">
                <a:ea typeface="+mn-lt"/>
                <a:cs typeface="+mn-lt"/>
              </a:rPr>
              <a:t>Pagal pirmąjį Niutono dėsnį tai reiškia, kad jėgos susilygina.</a:t>
            </a:r>
            <a:endParaRPr lang="lt-LT" sz="1600" dirty="0"/>
          </a:p>
          <a:p>
            <a:pPr>
              <a:lnSpc>
                <a:spcPct val="110000"/>
              </a:lnSpc>
            </a:pPr>
            <a:r>
              <a:rPr lang="lt-LT" sz="1600" dirty="0">
                <a:ea typeface="+mn-lt"/>
                <a:cs typeface="+mn-lt"/>
              </a:rPr>
              <a:t>F = 0</a:t>
            </a:r>
            <a:endParaRPr lang="lt-LT" sz="1600" dirty="0"/>
          </a:p>
          <a:p>
            <a:pPr marL="0" indent="0">
              <a:lnSpc>
                <a:spcPct val="110000"/>
              </a:lnSpc>
              <a:buNone/>
            </a:pPr>
            <a:r>
              <a:rPr lang="lt-LT" sz="1600" b="1" dirty="0"/>
              <a:t>Atsakymas</a:t>
            </a:r>
          </a:p>
          <a:p>
            <a:pPr>
              <a:lnSpc>
                <a:spcPct val="110000"/>
              </a:lnSpc>
            </a:pPr>
            <a:r>
              <a:rPr lang="lt-LT" sz="1600" dirty="0">
                <a:ea typeface="+mn-lt"/>
                <a:cs typeface="+mn-lt"/>
              </a:rPr>
              <a:t>Visų jėgų suma lygi nuliui.</a:t>
            </a:r>
            <a:endParaRPr lang="lt-LT" sz="1600" dirty="0"/>
          </a:p>
          <a:p>
            <a:pPr marL="0" indent="0">
              <a:lnSpc>
                <a:spcPct val="110000"/>
              </a:lnSpc>
              <a:buNone/>
            </a:pPr>
            <a:r>
              <a:rPr lang="lt-LT" sz="1600" b="1" dirty="0"/>
              <a:t>Paaiškinimas</a:t>
            </a:r>
          </a:p>
          <a:p>
            <a:pPr>
              <a:lnSpc>
                <a:spcPct val="110000"/>
              </a:lnSpc>
            </a:pPr>
            <a:r>
              <a:rPr lang="lt-LT" sz="1600" dirty="0">
                <a:ea typeface="+mn-lt"/>
                <a:cs typeface="+mn-lt"/>
              </a:rPr>
              <a:t>Variklio jėga ir pasipriešinimo jėgos yra vienodos.</a:t>
            </a:r>
            <a:endParaRPr lang="lt-LT" sz="1600" dirty="0"/>
          </a:p>
          <a:p>
            <a:pPr>
              <a:lnSpc>
                <a:spcPct val="110000"/>
              </a:lnSpc>
            </a:pPr>
            <a:endParaRPr lang="lt-LT" sz="1400" dirty="0"/>
          </a:p>
        </p:txBody>
      </p:sp>
      <p:pic>
        <p:nvPicPr>
          <p:cNvPr id="4" name="Paveikslėlis 3" descr="Paveikslėlis, kuriame yra įrenginys, tekstas, Matavimo priemonė, matuoklis&#10;&#10;Dirbtinio intelekto sugeneruotas turinys gali būti neteisingas.">
            <a:extLst>
              <a:ext uri="{FF2B5EF4-FFF2-40B4-BE49-F238E27FC236}">
                <a16:creationId xmlns:a16="http://schemas.microsoft.com/office/drawing/2014/main" id="{C537940E-3696-DB1E-AAE4-4A8CC5B8D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792223"/>
            <a:ext cx="5413260" cy="320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65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B0FD9CD-643C-9894-C136-9F845C3D4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538" y="199168"/>
            <a:ext cx="4621553" cy="861659"/>
          </a:xfrm>
        </p:spPr>
        <p:txBody>
          <a:bodyPr anchor="b">
            <a:normAutofit/>
          </a:bodyPr>
          <a:lstStyle/>
          <a:p>
            <a:r>
              <a:rPr lang="lt-LT" b="0" dirty="0">
                <a:ea typeface="+mj-lt"/>
                <a:cs typeface="+mj-lt"/>
              </a:rPr>
              <a:t>Uždavinys Nr. 2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F29DC3E-8E71-B527-7597-3E4D92D93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945" y="1259995"/>
            <a:ext cx="5395698" cy="5085388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lt-LT" sz="2900" b="1" dirty="0"/>
              <a:t>Sąlyga</a:t>
            </a:r>
          </a:p>
          <a:p>
            <a:pPr>
              <a:lnSpc>
                <a:spcPct val="110000"/>
              </a:lnSpc>
            </a:pPr>
            <a:r>
              <a:rPr lang="lt-LT" sz="2900" dirty="0">
                <a:ea typeface="+mn-lt"/>
                <a:cs typeface="+mn-lt"/>
              </a:rPr>
              <a:t>Knyga guli ant stalo ir nejuda. Ar ją veikiančios jėgos susilygina?</a:t>
            </a:r>
            <a:endParaRPr lang="lt-LT" sz="2900" dirty="0"/>
          </a:p>
          <a:p>
            <a:pPr marL="0" indent="0">
              <a:lnSpc>
                <a:spcPct val="110000"/>
              </a:lnSpc>
              <a:buNone/>
            </a:pPr>
            <a:r>
              <a:rPr lang="lt-LT" sz="2900" b="1" dirty="0"/>
              <a:t>Sprendimas</a:t>
            </a:r>
          </a:p>
          <a:p>
            <a:pPr>
              <a:lnSpc>
                <a:spcPct val="110000"/>
              </a:lnSpc>
            </a:pPr>
            <a:r>
              <a:rPr lang="lt-LT" sz="2900" dirty="0">
                <a:ea typeface="+mn-lt"/>
                <a:cs typeface="+mn-lt"/>
              </a:rPr>
              <a:t>Žemės traukos jėga veikia žemyn.</a:t>
            </a:r>
            <a:endParaRPr lang="lt-LT" sz="2900" dirty="0"/>
          </a:p>
          <a:p>
            <a:pPr>
              <a:lnSpc>
                <a:spcPct val="110000"/>
              </a:lnSpc>
            </a:pPr>
            <a:r>
              <a:rPr lang="lt-LT" sz="2900" dirty="0">
                <a:ea typeface="+mn-lt"/>
                <a:cs typeface="+mn-lt"/>
              </a:rPr>
              <a:t>Stalo atramos jėga veikia aukštyn.</a:t>
            </a:r>
            <a:endParaRPr lang="lt-LT" sz="2900" dirty="0"/>
          </a:p>
          <a:p>
            <a:pPr>
              <a:lnSpc>
                <a:spcPct val="110000"/>
              </a:lnSpc>
            </a:pPr>
            <a:r>
              <a:rPr lang="lt-LT" sz="2900" dirty="0">
                <a:ea typeface="+mn-lt"/>
                <a:cs typeface="+mn-lt"/>
              </a:rPr>
              <a:t>Abi jėgos yra vienodo dydžio.</a:t>
            </a:r>
            <a:endParaRPr lang="lt-LT" sz="2900" dirty="0"/>
          </a:p>
          <a:p>
            <a:pPr>
              <a:lnSpc>
                <a:spcPct val="110000"/>
              </a:lnSpc>
            </a:pPr>
            <a:r>
              <a:rPr lang="lt-LT" sz="2900" dirty="0">
                <a:ea typeface="+mn-lt"/>
                <a:cs typeface="+mn-lt"/>
              </a:rPr>
              <a:t>Kadangi jėgos susilygina, kūnas lieka rimties būsenoje.</a:t>
            </a:r>
            <a:endParaRPr lang="lt-LT" sz="2900" dirty="0"/>
          </a:p>
          <a:p>
            <a:pPr marL="0" indent="0">
              <a:lnSpc>
                <a:spcPct val="110000"/>
              </a:lnSpc>
              <a:buNone/>
            </a:pPr>
            <a:r>
              <a:rPr lang="lt-LT" sz="2900" b="1" dirty="0"/>
              <a:t>Atsakymas</a:t>
            </a:r>
          </a:p>
          <a:p>
            <a:pPr>
              <a:lnSpc>
                <a:spcPct val="110000"/>
              </a:lnSpc>
            </a:pPr>
            <a:r>
              <a:rPr lang="lt-LT" sz="2900" dirty="0"/>
              <a:t>Taip, jėgos susilygina, todėl kūnas nejuda.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lt-LT" sz="2900" b="1" dirty="0"/>
              <a:t>Išvada</a:t>
            </a:r>
          </a:p>
          <a:p>
            <a:pPr>
              <a:lnSpc>
                <a:spcPct val="110000"/>
              </a:lnSpc>
            </a:pPr>
            <a:r>
              <a:rPr lang="lt-LT" sz="2900" dirty="0">
                <a:ea typeface="+mn-lt"/>
                <a:cs typeface="+mn-lt"/>
              </a:rPr>
              <a:t>Kai jėgų suma lygi nuliui, kūnas nekeičia savo būsenos.</a:t>
            </a:r>
            <a:endParaRPr lang="lt-LT" sz="2900" dirty="0"/>
          </a:p>
        </p:txBody>
      </p:sp>
      <p:pic>
        <p:nvPicPr>
          <p:cNvPr id="4" name="Paveikslėlis 3" descr="Paveikslėlis, kuriame yra baldai, dizainas, stalas&#10;&#10;Dirbtinio intelekto sugeneruotas turinys gali būti neteisingas.">
            <a:extLst>
              <a:ext uri="{FF2B5EF4-FFF2-40B4-BE49-F238E27FC236}">
                <a16:creationId xmlns:a16="http://schemas.microsoft.com/office/drawing/2014/main" id="{804B3B7F-F17E-81BD-DAAF-FC74970CE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643" y="1506665"/>
            <a:ext cx="5837780" cy="35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841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24ECF89-A049-4202-8BF8-ED7F1E4F3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34559"/>
            <a:ext cx="4621553" cy="1360728"/>
          </a:xfrm>
        </p:spPr>
        <p:txBody>
          <a:bodyPr anchor="b">
            <a:normAutofit/>
          </a:bodyPr>
          <a:lstStyle/>
          <a:p>
            <a:pPr algn="just"/>
            <a:r>
              <a:rPr lang="lt-LT" sz="3100" b="0" dirty="0">
                <a:ea typeface="+mj-lt"/>
                <a:cs typeface="+mj-lt"/>
              </a:rPr>
              <a:t>Kodėl svarbus pirmasis Niutono dėsnis?</a:t>
            </a:r>
            <a:endParaRPr lang="lt-LT" sz="310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936A7A3-82D2-DDC3-3EBF-1CE30C2F7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105891"/>
            <a:ext cx="5187788" cy="3637185"/>
          </a:xfr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lt-LT" sz="1600" dirty="0">
                <a:ea typeface="+mn-lt"/>
                <a:cs typeface="+mn-lt"/>
              </a:rPr>
              <a:t>Padeda suprasti kūnų judėjimą.</a:t>
            </a:r>
            <a:endParaRPr lang="lt-LT" sz="1600" dirty="0"/>
          </a:p>
          <a:p>
            <a:pPr algn="just">
              <a:lnSpc>
                <a:spcPct val="110000"/>
              </a:lnSpc>
            </a:pPr>
            <a:r>
              <a:rPr lang="lt-LT" sz="1600" dirty="0">
                <a:ea typeface="+mn-lt"/>
                <a:cs typeface="+mn-lt"/>
              </a:rPr>
              <a:t>Paaiškina, kodėl reikalingi saugos diržai automobiliuose.</a:t>
            </a:r>
            <a:endParaRPr lang="lt-LT" sz="1600" dirty="0"/>
          </a:p>
          <a:p>
            <a:pPr algn="just">
              <a:lnSpc>
                <a:spcPct val="110000"/>
              </a:lnSpc>
            </a:pPr>
            <a:r>
              <a:rPr lang="lt-LT" sz="1600" dirty="0">
                <a:ea typeface="+mn-lt"/>
                <a:cs typeface="+mn-lt"/>
              </a:rPr>
              <a:t>Naudojamas projektuojant transporto priemones.</a:t>
            </a:r>
            <a:endParaRPr lang="lt-LT" sz="1600" dirty="0"/>
          </a:p>
          <a:p>
            <a:pPr algn="just">
              <a:lnSpc>
                <a:spcPct val="110000"/>
              </a:lnSpc>
            </a:pPr>
            <a:r>
              <a:rPr lang="lt-LT" sz="1600" dirty="0">
                <a:ea typeface="+mn-lt"/>
                <a:cs typeface="+mn-lt"/>
              </a:rPr>
              <a:t>Svarbus kosmoso tyrimuose ir palydovų judėjime.</a:t>
            </a:r>
            <a:endParaRPr lang="lt-LT" sz="1600" dirty="0"/>
          </a:p>
          <a:p>
            <a:pPr algn="just">
              <a:lnSpc>
                <a:spcPct val="110000"/>
              </a:lnSpc>
            </a:pPr>
            <a:r>
              <a:rPr lang="lt-LT" sz="1600" dirty="0">
                <a:ea typeface="+mn-lt"/>
                <a:cs typeface="+mn-lt"/>
              </a:rPr>
              <a:t>Taikomas sporte, technikoje ir kasdieniame gyvenime.</a:t>
            </a:r>
            <a:endParaRPr lang="lt-LT" sz="1600" dirty="0"/>
          </a:p>
          <a:p>
            <a:pPr algn="just">
              <a:lnSpc>
                <a:spcPct val="110000"/>
              </a:lnSpc>
            </a:pPr>
            <a:r>
              <a:rPr lang="lt-LT" sz="1600" dirty="0">
                <a:ea typeface="+mn-lt"/>
                <a:cs typeface="+mn-lt"/>
              </a:rPr>
              <a:t>Šis dėsnis yra vienas pagrindinių klasikinės mechanikos dėsnių.</a:t>
            </a:r>
            <a:endParaRPr lang="lt-LT" sz="1600" dirty="0"/>
          </a:p>
          <a:p>
            <a:pPr>
              <a:lnSpc>
                <a:spcPct val="110000"/>
              </a:lnSpc>
            </a:pPr>
            <a:endParaRPr lang="lt-LT" sz="1400" dirty="0"/>
          </a:p>
        </p:txBody>
      </p:sp>
      <p:pic>
        <p:nvPicPr>
          <p:cNvPr id="4" name="Paveikslėlis 3" descr="Paveikslėlis, kuriame yra transportas, palydovas, Kosmoso stotis, erdvė&#10;&#10;Dirbtinio intelekto sugeneruotas turinys gali būti neteisingas.">
            <a:extLst>
              <a:ext uri="{FF2B5EF4-FFF2-40B4-BE49-F238E27FC236}">
                <a16:creationId xmlns:a16="http://schemas.microsoft.com/office/drawing/2014/main" id="{BAD36386-7EC4-60BC-4E5F-0461F90B0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622" y="1114923"/>
            <a:ext cx="4881057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567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4B646A1-C57D-3630-5541-B5CFF00FB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48640"/>
            <a:ext cx="10872216" cy="1133856"/>
          </a:xfrm>
        </p:spPr>
        <p:txBody>
          <a:bodyPr anchor="t">
            <a:normAutofit/>
          </a:bodyPr>
          <a:lstStyle/>
          <a:p>
            <a:r>
              <a:rPr lang="lt-LT" b="0">
                <a:ea typeface="+mj-lt"/>
                <a:cs typeface="+mj-lt"/>
              </a:rPr>
              <a:t>Išvados</a:t>
            </a:r>
            <a:endParaRPr lang="lt-LT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49AA995-350A-E176-F97F-6293C91D1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7176" y="1228436"/>
            <a:ext cx="4307527" cy="5080924"/>
          </a:xfrm>
        </p:spPr>
        <p:txBody>
          <a:bodyPr anchor="t">
            <a:normAutofit/>
          </a:bodyPr>
          <a:lstStyle/>
          <a:p>
            <a:r>
              <a:rPr lang="en-US" sz="1800" dirty="0" err="1">
                <a:ea typeface="+mn-lt"/>
                <a:cs typeface="+mn-lt"/>
              </a:rPr>
              <a:t>Pirmasis</a:t>
            </a:r>
            <a:r>
              <a:rPr lang="en-US" sz="1800" dirty="0">
                <a:ea typeface="+mn-lt"/>
                <a:cs typeface="+mn-lt"/>
              </a:rPr>
              <a:t> Niutono </a:t>
            </a:r>
            <a:r>
              <a:rPr lang="en-US" sz="1800" dirty="0" err="1">
                <a:ea typeface="+mn-lt"/>
                <a:cs typeface="+mn-lt"/>
              </a:rPr>
              <a:t>dėsnis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vadinamas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inercijos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dėsniu</a:t>
            </a:r>
            <a:r>
              <a:rPr lang="en-US" sz="1800" dirty="0">
                <a:ea typeface="+mn-lt"/>
                <a:cs typeface="+mn-lt"/>
              </a:rPr>
              <a:t>.</a:t>
            </a:r>
            <a:endParaRPr lang="en-US" sz="1800" dirty="0"/>
          </a:p>
          <a:p>
            <a:r>
              <a:rPr lang="en-US" sz="1800" dirty="0" err="1">
                <a:ea typeface="+mn-lt"/>
                <a:cs typeface="+mn-lt"/>
              </a:rPr>
              <a:t>Kūnas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nekeičia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judėjimo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būsenos</a:t>
            </a:r>
            <a:r>
              <a:rPr lang="en-US" sz="1800" dirty="0">
                <a:ea typeface="+mn-lt"/>
                <a:cs typeface="+mn-lt"/>
              </a:rPr>
              <a:t> be </a:t>
            </a:r>
            <a:r>
              <a:rPr lang="en-US" sz="1800" dirty="0" err="1">
                <a:ea typeface="+mn-lt"/>
                <a:cs typeface="+mn-lt"/>
              </a:rPr>
              <a:t>išorinių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jėgų</a:t>
            </a:r>
            <a:r>
              <a:rPr lang="en-US" sz="1800" dirty="0">
                <a:ea typeface="+mn-lt"/>
                <a:cs typeface="+mn-lt"/>
              </a:rPr>
              <a:t>.</a:t>
            </a:r>
            <a:endParaRPr lang="en-US" dirty="0"/>
          </a:p>
          <a:p>
            <a:r>
              <a:rPr lang="en-US" sz="1800" dirty="0">
                <a:ea typeface="+mn-lt"/>
                <a:cs typeface="+mn-lt"/>
              </a:rPr>
              <a:t>Jei </a:t>
            </a:r>
            <a:r>
              <a:rPr lang="en-US" sz="1800" dirty="0" err="1">
                <a:ea typeface="+mn-lt"/>
                <a:cs typeface="+mn-lt"/>
              </a:rPr>
              <a:t>jėgos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susilygina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dirty="0" err="1">
                <a:ea typeface="+mn-lt"/>
                <a:cs typeface="+mn-lt"/>
              </a:rPr>
              <a:t>kūnas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juda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tolygiai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arba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nejuda</a:t>
            </a:r>
            <a:r>
              <a:rPr lang="en-US" sz="1800" dirty="0">
                <a:ea typeface="+mn-lt"/>
                <a:cs typeface="+mn-lt"/>
              </a:rPr>
              <a:t>.</a:t>
            </a:r>
            <a:endParaRPr lang="en-US" dirty="0"/>
          </a:p>
          <a:p>
            <a:r>
              <a:rPr lang="en-US" sz="1800" dirty="0">
                <a:ea typeface="+mn-lt"/>
                <a:cs typeface="+mn-lt"/>
              </a:rPr>
              <a:t>Inercija </a:t>
            </a:r>
            <a:r>
              <a:rPr lang="en-US" sz="1800" dirty="0" err="1">
                <a:ea typeface="+mn-lt"/>
                <a:cs typeface="+mn-lt"/>
              </a:rPr>
              <a:t>priklauso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nuo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kūno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masės</a:t>
            </a:r>
            <a:r>
              <a:rPr lang="en-US" sz="1800" dirty="0">
                <a:ea typeface="+mn-lt"/>
                <a:cs typeface="+mn-lt"/>
              </a:rPr>
              <a:t>.</a:t>
            </a:r>
            <a:endParaRPr lang="en-US" dirty="0"/>
          </a:p>
          <a:p>
            <a:r>
              <a:rPr lang="en-US" sz="1800" dirty="0">
                <a:ea typeface="+mn-lt"/>
                <a:cs typeface="+mn-lt"/>
              </a:rPr>
              <a:t>Šis </a:t>
            </a:r>
            <a:r>
              <a:rPr lang="en-US" sz="1800" dirty="0" err="1">
                <a:ea typeface="+mn-lt"/>
                <a:cs typeface="+mn-lt"/>
              </a:rPr>
              <a:t>dėsnis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padeda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paaiškinti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daugelį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reiškinių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kasdieniame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gyvenime</a:t>
            </a:r>
            <a:r>
              <a:rPr lang="en-US" sz="1800" dirty="0">
                <a:ea typeface="+mn-lt"/>
                <a:cs typeface="+mn-lt"/>
              </a:rPr>
              <a:t>.</a:t>
            </a:r>
            <a:endParaRPr lang="en-US" dirty="0"/>
          </a:p>
          <a:p>
            <a:r>
              <a:rPr lang="en-US" sz="1800" dirty="0" err="1">
                <a:ea typeface="+mn-lt"/>
                <a:cs typeface="+mn-lt"/>
              </a:rPr>
              <a:t>Pirmasis</a:t>
            </a:r>
            <a:r>
              <a:rPr lang="en-US" sz="1800" dirty="0">
                <a:ea typeface="+mn-lt"/>
                <a:cs typeface="+mn-lt"/>
              </a:rPr>
              <a:t> Niutono </a:t>
            </a:r>
            <a:r>
              <a:rPr lang="en-US" sz="1800" dirty="0" err="1">
                <a:ea typeface="+mn-lt"/>
                <a:cs typeface="+mn-lt"/>
              </a:rPr>
              <a:t>dėsnis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yra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svarbi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fizikos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ir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mechanikos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dalis</a:t>
            </a:r>
            <a:r>
              <a:rPr lang="en-US" sz="1800" dirty="0">
                <a:ea typeface="+mn-lt"/>
                <a:cs typeface="+mn-lt"/>
              </a:rPr>
              <a:t>.</a:t>
            </a:r>
            <a:endParaRPr lang="en-US" dirty="0"/>
          </a:p>
        </p:txBody>
      </p:sp>
      <p:pic>
        <p:nvPicPr>
          <p:cNvPr id="4" name="Turinio vietos rezervavimo ženklas 3" descr="Paveikslėlis, kuriame yra tekstas, klasės lenta, rankraštis&#10;&#10;Dirbtinio intelekto sugeneruotas turinys gali būti neteisingas.">
            <a:extLst>
              <a:ext uri="{FF2B5EF4-FFF2-40B4-BE49-F238E27FC236}">
                <a16:creationId xmlns:a16="http://schemas.microsoft.com/office/drawing/2014/main" id="{60B1937C-AA14-623B-A46B-75DF46A84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792223"/>
            <a:ext cx="6113926" cy="364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16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53F03C3-E875-C1CC-92CD-1B4B12D2A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0" dirty="0"/>
              <a:t>Testas</a:t>
            </a:r>
          </a:p>
        </p:txBody>
      </p:sp>
    </p:spTree>
    <p:extLst>
      <p:ext uri="{BB962C8B-B14F-4D97-AF65-F5344CB8AC3E}">
        <p14:creationId xmlns:p14="http://schemas.microsoft.com/office/powerpoint/2010/main" val="2214044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E7AD321-DD29-F900-4694-3471164DC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lt-LT" b="0" dirty="0"/>
              <a:t>1. Kuriuo atveju kūną veikiančių jėgų atstojamoji lygi nuliui?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2AAF3F9-2595-0B8F-4E85-4E5AB737E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330982"/>
            <a:ext cx="10653579" cy="4240415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A. Automobilis greitėja tiesiame kelyje.</a:t>
            </a:r>
            <a:br>
              <a:rPr lang="lt-LT" dirty="0"/>
            </a:br>
            <a:r>
              <a:rPr lang="lt-LT" dirty="0"/>
              <a:t>B. Dviratininkas stabdo.</a:t>
            </a:r>
            <a:br>
              <a:rPr lang="lt-LT" dirty="0"/>
            </a:br>
            <a:r>
              <a:rPr lang="lt-LT" dirty="0"/>
              <a:t>C. Liftas leidžiasi pastoviu greičiu.</a:t>
            </a:r>
            <a:br>
              <a:rPr lang="lt-LT" dirty="0"/>
            </a:br>
            <a:r>
              <a:rPr lang="lt-LT" dirty="0"/>
              <a:t>D. Kamuolys krenta žemyn.</a:t>
            </a:r>
          </a:p>
        </p:txBody>
      </p:sp>
    </p:spTree>
    <p:extLst>
      <p:ext uri="{BB962C8B-B14F-4D97-AF65-F5344CB8AC3E}">
        <p14:creationId xmlns:p14="http://schemas.microsoft.com/office/powerpoint/2010/main" val="476953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8E4CDE0-AF6A-F086-FC2E-36C749F8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lt-LT" b="0" dirty="0"/>
              <a:t>2. Kodėl keleivis automobilyje, staigiai stabdant, pasvyra į priekį?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B6383C0-2B65-47F6-BDC3-B37A3C7B8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515710"/>
            <a:ext cx="10653579" cy="4055687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A. Dėl sunkio jėgos.</a:t>
            </a:r>
            <a:br>
              <a:rPr lang="lt-LT" dirty="0"/>
            </a:br>
            <a:r>
              <a:rPr lang="lt-LT" dirty="0"/>
              <a:t>B. Dėl inercijos kūnas siekia išlaikyti judėjimo būseną.</a:t>
            </a:r>
            <a:br>
              <a:rPr lang="lt-LT" dirty="0"/>
            </a:br>
            <a:r>
              <a:rPr lang="lt-LT" dirty="0"/>
              <a:t>C. Dėl trinties tarp keleivio ir sėdynės.</a:t>
            </a:r>
            <a:br>
              <a:rPr lang="lt-LT" dirty="0"/>
            </a:br>
            <a:r>
              <a:rPr lang="lt-LT" dirty="0"/>
              <a:t>D. Dėl oro pasipriešinimo.</a:t>
            </a:r>
          </a:p>
        </p:txBody>
      </p:sp>
      <p:pic>
        <p:nvPicPr>
          <p:cNvPr id="4" name="Paveikslėlis 3" descr="Keleivių pervežimo sprendimai | Evitra">
            <a:extLst>
              <a:ext uri="{FF2B5EF4-FFF2-40B4-BE49-F238E27FC236}">
                <a16:creationId xmlns:a16="http://schemas.microsoft.com/office/drawing/2014/main" id="{B1B799F1-4A95-6C9B-73BF-2DE68647D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1793" y="3476652"/>
            <a:ext cx="283845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326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E2F5E23-D84D-4D71-595D-CDE9D159F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lt-LT" b="0" dirty="0"/>
              <a:t>3. Futbolo kamuolys juda lygiu paviršiumi. Kas nutiktų, jei staiga išnyktų trintis ir oro pasipriešinimas?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146568B-93BF-CD9E-B4C8-A88479636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4611" y="2377164"/>
            <a:ext cx="10653579" cy="4194233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A. Kamuolys sustotų.</a:t>
            </a:r>
            <a:br>
              <a:rPr lang="lt-LT" dirty="0"/>
            </a:br>
            <a:r>
              <a:rPr lang="lt-LT" dirty="0"/>
              <a:t>B. Kamuolys pradėtų greitėti.</a:t>
            </a:r>
            <a:br>
              <a:rPr lang="lt-LT" dirty="0"/>
            </a:br>
            <a:r>
              <a:rPr lang="lt-LT" dirty="0"/>
              <a:t>C. Kamuolys judėtų tiesiai tuo pačiu greičiu.</a:t>
            </a:r>
            <a:br>
              <a:rPr lang="lt-LT" dirty="0"/>
            </a:br>
            <a:r>
              <a:rPr lang="lt-LT" dirty="0"/>
              <a:t>D. Kamuolys pakeistų kryptį.</a:t>
            </a:r>
          </a:p>
        </p:txBody>
      </p:sp>
      <p:pic>
        <p:nvPicPr>
          <p:cNvPr id="4" name="Paveikslėlis 3" descr="Marijampolės „Sūduvą“ papildė buvęs geriausias jaunasis Kinijos futbolininkas | Sportas | 15min.lt">
            <a:extLst>
              <a:ext uri="{FF2B5EF4-FFF2-40B4-BE49-F238E27FC236}">
                <a16:creationId xmlns:a16="http://schemas.microsoft.com/office/drawing/2014/main" id="{455AF274-B04B-2F0B-F0E3-77C8D9C3F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1193" y="3429000"/>
            <a:ext cx="2622371" cy="166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688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DE8BB86-51E3-FAF7-443E-1AF85BD4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lt-LT" b="0" dirty="0"/>
              <a:t>4. Automobilis staiga pajuda iš vietos. Kas nutinka keleiviui?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7C4AC93-EA40-EDCE-8908-4E2D444E2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4611" y="2373745"/>
            <a:ext cx="10653579" cy="4314305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A. Keleivis pasvyra į priekį.</a:t>
            </a:r>
            <a:br>
              <a:rPr lang="lt-LT" dirty="0"/>
            </a:br>
            <a:r>
              <a:rPr lang="lt-LT" dirty="0"/>
              <a:t>B. Keleivis pasvyra atgal.</a:t>
            </a:r>
            <a:br>
              <a:rPr lang="lt-LT" dirty="0"/>
            </a:br>
            <a:r>
              <a:rPr lang="lt-LT" dirty="0"/>
              <a:t>C. Keleivis nejuda automobilio atžvilgiu.</a:t>
            </a:r>
            <a:br>
              <a:rPr lang="lt-LT" dirty="0"/>
            </a:br>
            <a:r>
              <a:rPr lang="lt-LT" dirty="0"/>
              <a:t>D. Keleivis pašoka aukštyn.</a:t>
            </a:r>
          </a:p>
        </p:txBody>
      </p:sp>
    </p:spTree>
    <p:extLst>
      <p:ext uri="{BB962C8B-B14F-4D97-AF65-F5344CB8AC3E}">
        <p14:creationId xmlns:p14="http://schemas.microsoft.com/office/powerpoint/2010/main" val="876530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49C402E-867B-7B7A-572D-1F703565F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lt-LT" b="0" dirty="0"/>
              <a:t>5. Kodėl sunkvežimį sunkiau sustabdyti negu lengvą automobilį?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CD5B141-1C97-CA42-201A-34B1B60A6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419928"/>
            <a:ext cx="10653579" cy="4286596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A. Nes sunkvežimis turi didesnį greitį.</a:t>
            </a:r>
            <a:br>
              <a:rPr lang="lt-LT" dirty="0"/>
            </a:br>
            <a:r>
              <a:rPr lang="lt-LT" dirty="0"/>
              <a:t>B. Nes sunkvežimis turi didesnę inerciją dėl didesnės masės.</a:t>
            </a:r>
            <a:br>
              <a:rPr lang="lt-LT" dirty="0"/>
            </a:br>
            <a:r>
              <a:rPr lang="lt-LT" dirty="0"/>
              <a:t>C. Nes sunkvežimį mažiau veikia trintis.</a:t>
            </a:r>
            <a:br>
              <a:rPr lang="lt-LT" dirty="0"/>
            </a:br>
            <a:r>
              <a:rPr lang="lt-LT" dirty="0"/>
              <a:t>D. Nes sunkvežimiai neturi stabdžių.</a:t>
            </a:r>
          </a:p>
        </p:txBody>
      </p:sp>
      <p:pic>
        <p:nvPicPr>
          <p:cNvPr id="4" name="Paveikslėlis 3" descr="Kas kelia didesnį pavojų keliuose: sunkvežimis ar lengvasis automobilis |  trans.info">
            <a:extLst>
              <a:ext uri="{FF2B5EF4-FFF2-40B4-BE49-F238E27FC236}">
                <a16:creationId xmlns:a16="http://schemas.microsoft.com/office/drawing/2014/main" id="{345A3E12-421E-687A-787F-8F0966D6A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761" y="3642734"/>
            <a:ext cx="28765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099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A1D4E95-D15B-F1A3-8F92-AE2512C55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0" dirty="0"/>
              <a:t>6. </a:t>
            </a:r>
            <a:r>
              <a:rPr lang="fi-FI" b="0" dirty="0"/>
              <a:t>Kada kūnas juda tolygiai tiesiai?</a:t>
            </a:r>
            <a:endParaRPr lang="lt-LT" b="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44FF427-B955-0054-F07B-309C35769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499" y="2362970"/>
            <a:ext cx="10058400" cy="4023360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A. Kai kūną veikiančių jėgų atstojamoji nelygi nuliui.</a:t>
            </a:r>
            <a:br>
              <a:rPr lang="lt-LT" dirty="0"/>
            </a:br>
            <a:r>
              <a:rPr lang="lt-LT" dirty="0"/>
              <a:t>B. Kai kūną veikiančių jėgų atstojamoji lygi nuliui.</a:t>
            </a:r>
            <a:br>
              <a:rPr lang="lt-LT" dirty="0"/>
            </a:br>
            <a:r>
              <a:rPr lang="lt-LT" dirty="0"/>
              <a:t>C. Kai kūną veikia tik sunkio jėga.</a:t>
            </a:r>
            <a:br>
              <a:rPr lang="lt-LT" dirty="0"/>
            </a:br>
            <a:r>
              <a:rPr lang="lt-LT" dirty="0"/>
              <a:t>D. Kai kūnas neturi masės.</a:t>
            </a:r>
          </a:p>
        </p:txBody>
      </p:sp>
    </p:spTree>
    <p:extLst>
      <p:ext uri="{BB962C8B-B14F-4D97-AF65-F5344CB8AC3E}">
        <p14:creationId xmlns:p14="http://schemas.microsoft.com/office/powerpoint/2010/main" val="896919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06C94C-EC11-D118-6075-4A8D5303E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lt-LT" b="0" dirty="0"/>
              <a:t>7. Knyga guli ant stalo nejudėdama. Kuris teiginys teisingas?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9A86026-6A56-429C-44EC-D794DD0A2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301" y="2303273"/>
            <a:ext cx="10653579" cy="4268124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A. Knygą veikia tik sunkio jėga.</a:t>
            </a:r>
            <a:br>
              <a:rPr lang="lt-LT" dirty="0"/>
            </a:br>
            <a:r>
              <a:rPr lang="lt-LT" dirty="0"/>
              <a:t>B. Knygos neveikia jokios jėgos.</a:t>
            </a:r>
            <a:br>
              <a:rPr lang="lt-LT" dirty="0"/>
            </a:br>
            <a:r>
              <a:rPr lang="lt-LT" dirty="0"/>
              <a:t>C. Sunkio jėga ir atramos reakcijos jėga yra vienodo didumo.</a:t>
            </a:r>
            <a:br>
              <a:rPr lang="lt-LT" dirty="0"/>
            </a:br>
            <a:r>
              <a:rPr lang="lt-LT" dirty="0"/>
              <a:t>D. Knyga juda labai lėtai.</a:t>
            </a:r>
          </a:p>
        </p:txBody>
      </p:sp>
      <p:pic>
        <p:nvPicPr>
          <p:cNvPr id="5" name="Paveikslėlis 4" descr="Paveikslėlis, kuriame yra baldai, dizainas, stalas&#10;&#10;Dirbtinio intelekto sugeneruotas turinys gali būti neteisingas.">
            <a:extLst>
              <a:ext uri="{FF2B5EF4-FFF2-40B4-BE49-F238E27FC236}">
                <a16:creationId xmlns:a16="http://schemas.microsoft.com/office/drawing/2014/main" id="{C07C7B08-2862-9043-9059-4C3A0CD56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712" y="3198091"/>
            <a:ext cx="4518641" cy="271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535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380B636-99BB-5526-E1F0-4BDB0470D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0" dirty="0"/>
              <a:t>8. Kuris teiginys neteisingas?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6784E1B-0808-6D4C-9227-D3F333DFA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0480" y="2242897"/>
            <a:ext cx="10058400" cy="4023360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A. Inercija priklauso nuo kūno masės.</a:t>
            </a:r>
            <a:br>
              <a:rPr lang="lt-LT" dirty="0"/>
            </a:br>
            <a:r>
              <a:rPr lang="lt-LT" dirty="0"/>
              <a:t>B. Kuo didesnė masė, tuo didesnė inercija.</a:t>
            </a:r>
            <a:br>
              <a:rPr lang="lt-LT" dirty="0"/>
            </a:br>
            <a:r>
              <a:rPr lang="lt-LT" dirty="0"/>
              <a:t>C. Inercija būdinga tik judantiems kūnams.</a:t>
            </a:r>
            <a:br>
              <a:rPr lang="lt-LT" dirty="0"/>
            </a:br>
            <a:r>
              <a:rPr lang="lt-LT" dirty="0"/>
              <a:t>D. Inercija – kūno savybė priešintis judėjimo pokyčiams.</a:t>
            </a:r>
          </a:p>
        </p:txBody>
      </p:sp>
    </p:spTree>
    <p:extLst>
      <p:ext uri="{BB962C8B-B14F-4D97-AF65-F5344CB8AC3E}">
        <p14:creationId xmlns:p14="http://schemas.microsoft.com/office/powerpoint/2010/main" val="2305272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4CD069E-F421-A3C3-6EBC-9B3338B15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lt-LT" b="0" dirty="0"/>
              <a:t>9. Autobusas juda į kairę ir staiga sustoja. Keleiviai pasvyra: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854ABDE-418F-D92E-DF3A-B96EA2A61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538" y="2373744"/>
            <a:ext cx="10653579" cy="4295833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A. Į kairę.</a:t>
            </a:r>
            <a:br>
              <a:rPr lang="lt-LT" dirty="0"/>
            </a:br>
            <a:r>
              <a:rPr lang="lt-LT" dirty="0"/>
              <a:t>B. Į dešinę.</a:t>
            </a:r>
            <a:br>
              <a:rPr lang="lt-LT" dirty="0"/>
            </a:br>
            <a:r>
              <a:rPr lang="lt-LT" dirty="0"/>
              <a:t>C. Į priekį pagal judėjimo kryptį.</a:t>
            </a:r>
            <a:br>
              <a:rPr lang="lt-LT" dirty="0"/>
            </a:br>
            <a:r>
              <a:rPr lang="lt-LT" dirty="0"/>
              <a:t>D. Aukštyn.</a:t>
            </a:r>
          </a:p>
        </p:txBody>
      </p:sp>
    </p:spTree>
    <p:extLst>
      <p:ext uri="{BB962C8B-B14F-4D97-AF65-F5344CB8AC3E}">
        <p14:creationId xmlns:p14="http://schemas.microsoft.com/office/powerpoint/2010/main" val="4257097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63F3444-E8CC-6CDB-5F01-19BDB1F05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0" dirty="0"/>
              <a:t>10. Kodėl ant ledo ritulio ritulys gali ilgai slysti?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06008E1-33C9-6461-0006-F9ECA2AEF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3091" y="2299854"/>
            <a:ext cx="10653579" cy="4443615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A. Nes jo neveikia gravitacija.</a:t>
            </a:r>
            <a:br>
              <a:rPr lang="lt-LT" dirty="0"/>
            </a:br>
            <a:r>
              <a:rPr lang="lt-LT" dirty="0"/>
              <a:t>B. Nes trintis yra labai maža.</a:t>
            </a:r>
            <a:br>
              <a:rPr lang="lt-LT" dirty="0"/>
            </a:br>
            <a:r>
              <a:rPr lang="lt-LT" dirty="0"/>
              <a:t>C. Nes ritulys neturi masės.</a:t>
            </a:r>
            <a:br>
              <a:rPr lang="lt-LT" dirty="0"/>
            </a:br>
            <a:r>
              <a:rPr lang="lt-LT" dirty="0"/>
              <a:t>D. Nes ledas jį stumia.</a:t>
            </a:r>
          </a:p>
        </p:txBody>
      </p:sp>
      <p:pic>
        <p:nvPicPr>
          <p:cNvPr id="4" name="Paveikslėlis 3" descr="Stanley Cup Playoffs: Penguins vs. Flyers Penguins - 50% Flyers - 50%">
            <a:extLst>
              <a:ext uri="{FF2B5EF4-FFF2-40B4-BE49-F238E27FC236}">
                <a16:creationId xmlns:a16="http://schemas.microsoft.com/office/drawing/2014/main" id="{1147BFB9-046B-613F-5147-4EE067BDF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4984" y="2618464"/>
            <a:ext cx="2283925" cy="293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4054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7F969F4-42D5-6F94-2697-E4A8C560C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0" dirty="0"/>
              <a:t>Atsakymai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F179682-147F-0002-BF0E-05D8D5818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2392" y="1884218"/>
            <a:ext cx="10653579" cy="4803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1. C</a:t>
            </a:r>
          </a:p>
          <a:p>
            <a:pPr marL="0" indent="0">
              <a:buNone/>
            </a:pPr>
            <a:r>
              <a:rPr lang="lt-LT" dirty="0"/>
              <a:t>2. B</a:t>
            </a:r>
          </a:p>
          <a:p>
            <a:pPr marL="0" indent="0">
              <a:buNone/>
            </a:pPr>
            <a:r>
              <a:rPr lang="lt-LT" dirty="0"/>
              <a:t>3. C</a:t>
            </a:r>
          </a:p>
          <a:p>
            <a:pPr marL="0" indent="0">
              <a:buNone/>
            </a:pPr>
            <a:r>
              <a:rPr lang="lt-LT" dirty="0"/>
              <a:t>4. B</a:t>
            </a:r>
          </a:p>
          <a:p>
            <a:pPr marL="0" indent="0">
              <a:buNone/>
            </a:pPr>
            <a:r>
              <a:rPr lang="lt-LT" dirty="0"/>
              <a:t>5. B</a:t>
            </a:r>
          </a:p>
          <a:p>
            <a:pPr marL="0" indent="0">
              <a:buNone/>
            </a:pPr>
            <a:r>
              <a:rPr lang="lt-LT" dirty="0"/>
              <a:t>6. B</a:t>
            </a:r>
          </a:p>
          <a:p>
            <a:pPr marL="0" indent="0">
              <a:buNone/>
            </a:pPr>
            <a:r>
              <a:rPr lang="lt-LT" dirty="0"/>
              <a:t>7. C</a:t>
            </a:r>
          </a:p>
          <a:p>
            <a:pPr marL="0" indent="0">
              <a:buNone/>
            </a:pPr>
            <a:r>
              <a:rPr lang="lt-LT" dirty="0"/>
              <a:t>8. C</a:t>
            </a:r>
          </a:p>
          <a:p>
            <a:pPr marL="0" indent="0">
              <a:buNone/>
            </a:pPr>
            <a:r>
              <a:rPr lang="lt-LT" dirty="0"/>
              <a:t>9. C</a:t>
            </a:r>
          </a:p>
          <a:p>
            <a:pPr marL="0" indent="0">
              <a:buNone/>
            </a:pPr>
            <a:r>
              <a:rPr lang="lt-LT" dirty="0"/>
              <a:t>10. B</a:t>
            </a:r>
          </a:p>
        </p:txBody>
      </p:sp>
    </p:spTree>
    <p:extLst>
      <p:ext uri="{BB962C8B-B14F-4D97-AF65-F5344CB8AC3E}">
        <p14:creationId xmlns:p14="http://schemas.microsoft.com/office/powerpoint/2010/main" val="2291687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4883634-21F6-FCBD-77BB-93214AA43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0">
                <a:ea typeface="+mj-lt"/>
                <a:cs typeface="+mj-lt"/>
              </a:rPr>
              <a:t>Šaltiniai</a:t>
            </a:r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F34BA3E-3D59-8176-24DE-13DA3A029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lt-LT">
                <a:ea typeface="+mn-lt"/>
                <a:cs typeface="+mn-lt"/>
                <a:hlinkClick r:id="rId2"/>
              </a:rPr>
              <a:t>https://lt.wikipedia.org/wiki/Izaokas_Niutonas</a:t>
            </a:r>
            <a:endParaRPr lang="lt-LT"/>
          </a:p>
          <a:p>
            <a:r>
              <a:rPr lang="lt-LT">
                <a:ea typeface="+mn-lt"/>
                <a:cs typeface="+mn-lt"/>
                <a:hlinkClick r:id="rId3"/>
              </a:rPr>
              <a:t>https://edukamentas.lt/study/11-klase/fizika/11-iii-gimnazijos-klase-niutono-desniai</a:t>
            </a:r>
            <a:endParaRPr lang="lt-LT"/>
          </a:p>
          <a:p>
            <a:r>
              <a:rPr lang="lt-LT">
                <a:ea typeface="+mn-lt"/>
                <a:cs typeface="+mn-lt"/>
                <a:hlinkClick r:id="rId4"/>
              </a:rPr>
              <a:t>https://protas.pypt.lt/fizika/fizikos_teorijos_konspektas/dinamikos_pagrindai.html</a:t>
            </a:r>
            <a:endParaRPr lang="lt-LT"/>
          </a:p>
          <a:p>
            <a:r>
              <a:rPr lang="lt-LT">
                <a:ea typeface="+mn-lt"/>
                <a:cs typeface="+mn-lt"/>
                <a:hlinkClick r:id="rId5"/>
              </a:rPr>
              <a:t>https://nemoku.lt/niutono-desniai-niutono-desniu-pritaikymas/</a:t>
            </a:r>
            <a:endParaRPr lang="lt-LT"/>
          </a:p>
          <a:p>
            <a:r>
              <a:rPr lang="lt-LT">
                <a:ea typeface="+mn-lt"/>
                <a:cs typeface="+mn-lt"/>
                <a:hlinkClick r:id="rId6"/>
              </a:rPr>
              <a:t>https://www.vilniusyramokykla.lt/pamoka/fizika/niutono-pirmasis-desnis-slaptas-suolio-partneris/</a:t>
            </a:r>
            <a:endParaRPr lang="lt-LT"/>
          </a:p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073859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E79DDB1-9365-4998-29C6-A40AC75D6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8047" y="1018930"/>
            <a:ext cx="8728364" cy="68927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err="1"/>
              <a:t>Ačiū</a:t>
            </a:r>
            <a:r>
              <a:rPr lang="en-US"/>
              <a:t> </a:t>
            </a:r>
            <a:r>
              <a:rPr lang="en-US" err="1"/>
              <a:t>už</a:t>
            </a:r>
            <a:r>
              <a:rPr lang="en-US"/>
              <a:t> </a:t>
            </a:r>
            <a:r>
              <a:rPr lang="en-US" err="1"/>
              <a:t>dėmesį</a:t>
            </a:r>
            <a:r>
              <a:rPr lang="en-US"/>
              <a:t>!</a:t>
            </a:r>
          </a:p>
        </p:txBody>
      </p:sp>
      <p:pic>
        <p:nvPicPr>
          <p:cNvPr id="4" name="Turinio vietos rezervavimo ženklas 3" descr="Paveikslėlis, kuriame yra erdvė, Kosmosas, Visata, gamta&#10;&#10;Dirbtinio intelekto sugeneruotas turinys gali būti neteisingas.">
            <a:extLst>
              <a:ext uri="{FF2B5EF4-FFF2-40B4-BE49-F238E27FC236}">
                <a16:creationId xmlns:a16="http://schemas.microsoft.com/office/drawing/2014/main" id="{CE3E9CBE-F940-9D83-93C3-DC515CFDAA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97413" y="3057525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6799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yvinė">
  <a:themeElements>
    <a:clrScheme name="Retrospektyvinė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tyvinė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yvinė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67</TotalTime>
  <Words>1270</Words>
  <Application>Microsoft Office PowerPoint</Application>
  <PresentationFormat>Plačiaekranė</PresentationFormat>
  <Paragraphs>146</Paragraphs>
  <Slides>25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25</vt:i4>
      </vt:variant>
    </vt:vector>
  </HeadingPairs>
  <TitlesOfParts>
    <vt:vector size="28" baseType="lpstr">
      <vt:lpstr>Calibri</vt:lpstr>
      <vt:lpstr>Calibri Light</vt:lpstr>
      <vt:lpstr>Retrospektyvinė</vt:lpstr>
      <vt:lpstr>Pirmasis Niutono dėsnis</vt:lpstr>
      <vt:lpstr>Kas yra Niutonas?</vt:lpstr>
      <vt:lpstr>Pirmasis Niutono dėsnis</vt:lpstr>
      <vt:lpstr>Inercija</vt:lpstr>
      <vt:lpstr>„PowerPoint“ pateiktis</vt:lpstr>
      <vt:lpstr>Pavyzdžiai gyvenime</vt:lpstr>
      <vt:lpstr>I Niutono dėsnio bandymas</vt:lpstr>
      <vt:lpstr>Uždavinys Nr. 1</vt:lpstr>
      <vt:lpstr>Uždavinys Nr. 2</vt:lpstr>
      <vt:lpstr>Kodėl svarbus pirmasis Niutono dėsnis?</vt:lpstr>
      <vt:lpstr>Išvados</vt:lpstr>
      <vt:lpstr>Testas</vt:lpstr>
      <vt:lpstr>1. Kuriuo atveju kūną veikiančių jėgų atstojamoji lygi nuliui?</vt:lpstr>
      <vt:lpstr>2. Kodėl keleivis automobilyje, staigiai stabdant, pasvyra į priekį?</vt:lpstr>
      <vt:lpstr>3. Futbolo kamuolys juda lygiu paviršiumi. Kas nutiktų, jei staiga išnyktų trintis ir oro pasipriešinimas?</vt:lpstr>
      <vt:lpstr>4. Automobilis staiga pajuda iš vietos. Kas nutinka keleiviui?</vt:lpstr>
      <vt:lpstr>5. Kodėl sunkvežimį sunkiau sustabdyti negu lengvą automobilį?</vt:lpstr>
      <vt:lpstr>6. Kada kūnas juda tolygiai tiesiai?</vt:lpstr>
      <vt:lpstr>7. Knyga guli ant stalo nejudėdama. Kuris teiginys teisingas?</vt:lpstr>
      <vt:lpstr>8. Kuris teiginys neteisingas?</vt:lpstr>
      <vt:lpstr>9. Autobusas juda į kairę ir staiga sustoja. Keleiviai pasvyra:</vt:lpstr>
      <vt:lpstr>10. Kodėl ant ledo ritulio ritulys gali ilgai slysti?</vt:lpstr>
      <vt:lpstr>Atsakymai</vt:lpstr>
      <vt:lpstr>Šaltiniai</vt:lpstr>
      <vt:lpstr>Ačiū už dėmesį!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MIGLĖ KUOSAITĖ</cp:lastModifiedBy>
  <cp:revision>31</cp:revision>
  <dcterms:created xsi:type="dcterms:W3CDTF">2026-05-07T20:03:52Z</dcterms:created>
  <dcterms:modified xsi:type="dcterms:W3CDTF">2026-05-10T17:28:19Z</dcterms:modified>
</cp:coreProperties>
</file>