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</p:sldIdLst>
  <p:sldSz cx="18288000" cy="10287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Lora" panose="020B0604020202020204" charset="-70"/>
      <p:regular r:id="rId22"/>
    </p:embeddedFont>
    <p:embeddedFont>
      <p:font typeface="Lora Bold" panose="020B0604020202020204" charset="-70"/>
      <p:regular r:id="rId23"/>
    </p:embeddedFont>
    <p:embeddedFont>
      <p:font typeface="Open Sans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114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28.04.2026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409710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458330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2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33.png"/><Relationship Id="rId4" Type="http://schemas.openxmlformats.org/officeDocument/2006/relationships/image" Target="../media/image13.sv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20386" y="-252909"/>
            <a:ext cx="19537311" cy="14415872"/>
          </a:xfrm>
          <a:custGeom>
            <a:avLst/>
            <a:gdLst/>
            <a:ahLst/>
            <a:cxnLst/>
            <a:rect l="l" t="t" r="r" b="b"/>
            <a:pathLst>
              <a:path w="19537311" h="14415872">
                <a:moveTo>
                  <a:pt x="0" y="0"/>
                </a:moveTo>
                <a:lnTo>
                  <a:pt x="19537311" y="0"/>
                </a:lnTo>
                <a:lnTo>
                  <a:pt x="19537311" y="14415872"/>
                </a:lnTo>
                <a:lnTo>
                  <a:pt x="0" y="144158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85196">
            <a:off x="14673049" y="7545958"/>
            <a:ext cx="3585917" cy="2614483"/>
          </a:xfrm>
          <a:custGeom>
            <a:avLst/>
            <a:gdLst/>
            <a:ahLst/>
            <a:cxnLst/>
            <a:rect l="l" t="t" r="r" b="b"/>
            <a:pathLst>
              <a:path w="3585917" h="2614483">
                <a:moveTo>
                  <a:pt x="0" y="0"/>
                </a:moveTo>
                <a:lnTo>
                  <a:pt x="3585917" y="0"/>
                </a:lnTo>
                <a:lnTo>
                  <a:pt x="3585917" y="2614483"/>
                </a:lnTo>
                <a:lnTo>
                  <a:pt x="0" y="26144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" b="-37159"/>
            </a:stretch>
          </a:blipFill>
        </p:spPr>
      </p:sp>
      <p:sp>
        <p:nvSpPr>
          <p:cNvPr id="4" name="Freeform 4"/>
          <p:cNvSpPr/>
          <p:nvPr/>
        </p:nvSpPr>
        <p:spPr>
          <a:xfrm rot="-3039005">
            <a:off x="-1711079" y="-111480"/>
            <a:ext cx="6993670" cy="5339413"/>
          </a:xfrm>
          <a:custGeom>
            <a:avLst/>
            <a:gdLst/>
            <a:ahLst/>
            <a:cxnLst/>
            <a:rect l="l" t="t" r="r" b="b"/>
            <a:pathLst>
              <a:path w="6993670" h="5339413">
                <a:moveTo>
                  <a:pt x="0" y="0"/>
                </a:moveTo>
                <a:lnTo>
                  <a:pt x="6993670" y="0"/>
                </a:lnTo>
                <a:lnTo>
                  <a:pt x="6993670" y="5339412"/>
                </a:lnTo>
                <a:lnTo>
                  <a:pt x="0" y="53394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8131" b="-12850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950040" y="3750917"/>
            <a:ext cx="12387919" cy="3124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79"/>
              </a:lnSpc>
            </a:pPr>
            <a:r>
              <a:rPr lang="lt-LT" sz="5999" b="1" dirty="0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,,9-</a:t>
            </a:r>
            <a:r>
              <a:rPr lang="en-US" sz="5999" b="1" dirty="0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VARIO (II) SULFATO TIRPALŲ   IR KRISTALOHIDRATO LAIDUMAS</a:t>
            </a:r>
            <a:r>
              <a:rPr lang="lt-LT" sz="5999" b="1" dirty="0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-PPT“</a:t>
            </a:r>
            <a:endParaRPr lang="en-US" sz="5999" b="1" dirty="0">
              <a:solidFill>
                <a:srgbClr val="17235B"/>
              </a:solidFill>
              <a:latin typeface="Lora Bold"/>
              <a:ea typeface="Lora Bold"/>
              <a:cs typeface="Lora Bold"/>
              <a:sym typeface="Lora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4574570" y="1807776"/>
            <a:ext cx="8947399" cy="750450"/>
            <a:chOff x="0" y="0"/>
            <a:chExt cx="11929866" cy="1000600"/>
          </a:xfrm>
        </p:grpSpPr>
        <p:sp>
          <p:nvSpPr>
            <p:cNvPr id="7" name="Freeform 7"/>
            <p:cNvSpPr/>
            <p:nvPr/>
          </p:nvSpPr>
          <p:spPr>
            <a:xfrm>
              <a:off x="15421" y="12700"/>
              <a:ext cx="11899015" cy="975233"/>
            </a:xfrm>
            <a:custGeom>
              <a:avLst/>
              <a:gdLst/>
              <a:ahLst/>
              <a:cxnLst/>
              <a:rect l="l" t="t" r="r" b="b"/>
              <a:pathLst>
                <a:path w="11899015" h="975233">
                  <a:moveTo>
                    <a:pt x="0" y="0"/>
                  </a:moveTo>
                  <a:lnTo>
                    <a:pt x="11899015" y="0"/>
                  </a:lnTo>
                  <a:lnTo>
                    <a:pt x="11899015" y="975233"/>
                  </a:lnTo>
                  <a:lnTo>
                    <a:pt x="0" y="9752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11929858" cy="1000633"/>
            </a:xfrm>
            <a:custGeom>
              <a:avLst/>
              <a:gdLst/>
              <a:ahLst/>
              <a:cxnLst/>
              <a:rect l="l" t="t" r="r" b="b"/>
              <a:pathLst>
                <a:path w="11929858" h="1000633">
                  <a:moveTo>
                    <a:pt x="15421" y="0"/>
                  </a:moveTo>
                  <a:lnTo>
                    <a:pt x="11914436" y="0"/>
                  </a:lnTo>
                  <a:cubicBezTo>
                    <a:pt x="11922918" y="0"/>
                    <a:pt x="11929858" y="5715"/>
                    <a:pt x="11929858" y="12700"/>
                  </a:cubicBezTo>
                  <a:lnTo>
                    <a:pt x="11929858" y="987933"/>
                  </a:lnTo>
                  <a:cubicBezTo>
                    <a:pt x="11929858" y="994918"/>
                    <a:pt x="11922918" y="1000633"/>
                    <a:pt x="11914436" y="1000633"/>
                  </a:cubicBezTo>
                  <a:lnTo>
                    <a:pt x="15421" y="1000633"/>
                  </a:lnTo>
                  <a:cubicBezTo>
                    <a:pt x="6940" y="1000633"/>
                    <a:pt x="0" y="994918"/>
                    <a:pt x="0" y="987933"/>
                  </a:cubicBezTo>
                  <a:lnTo>
                    <a:pt x="0" y="12700"/>
                  </a:lnTo>
                  <a:cubicBezTo>
                    <a:pt x="0" y="5715"/>
                    <a:pt x="6940" y="0"/>
                    <a:pt x="15421" y="0"/>
                  </a:cubicBezTo>
                  <a:moveTo>
                    <a:pt x="15421" y="25400"/>
                  </a:moveTo>
                  <a:lnTo>
                    <a:pt x="15421" y="12700"/>
                  </a:lnTo>
                  <a:lnTo>
                    <a:pt x="30843" y="12700"/>
                  </a:lnTo>
                  <a:lnTo>
                    <a:pt x="30843" y="987933"/>
                  </a:lnTo>
                  <a:lnTo>
                    <a:pt x="15421" y="987933"/>
                  </a:lnTo>
                  <a:lnTo>
                    <a:pt x="15421" y="975233"/>
                  </a:lnTo>
                  <a:lnTo>
                    <a:pt x="11914436" y="975233"/>
                  </a:lnTo>
                  <a:lnTo>
                    <a:pt x="11914436" y="987933"/>
                  </a:lnTo>
                  <a:lnTo>
                    <a:pt x="11899015" y="987933"/>
                  </a:lnTo>
                  <a:lnTo>
                    <a:pt x="11899015" y="12700"/>
                  </a:lnTo>
                  <a:lnTo>
                    <a:pt x="11914436" y="12700"/>
                  </a:lnTo>
                  <a:lnTo>
                    <a:pt x="11914436" y="25400"/>
                  </a:lnTo>
                  <a:lnTo>
                    <a:pt x="15421" y="25400"/>
                  </a:lnTo>
                  <a:close/>
                </a:path>
              </a:pathLst>
            </a:custGeom>
            <a:solidFill>
              <a:srgbClr val="17235B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1929866" cy="1000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799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Trakų Vytauto Didžiojo gimnazija   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022464" y="8068285"/>
            <a:ext cx="8051604" cy="1092225"/>
            <a:chOff x="0" y="0"/>
            <a:chExt cx="12936536" cy="1456300"/>
          </a:xfrm>
        </p:grpSpPr>
        <p:sp>
          <p:nvSpPr>
            <p:cNvPr id="11" name="Freeform 11"/>
            <p:cNvSpPr/>
            <p:nvPr/>
          </p:nvSpPr>
          <p:spPr>
            <a:xfrm>
              <a:off x="16723" y="18483"/>
              <a:ext cx="12903090" cy="1419348"/>
            </a:xfrm>
            <a:custGeom>
              <a:avLst/>
              <a:gdLst/>
              <a:ahLst/>
              <a:cxnLst/>
              <a:rect l="l" t="t" r="r" b="b"/>
              <a:pathLst>
                <a:path w="12903090" h="1419348">
                  <a:moveTo>
                    <a:pt x="0" y="0"/>
                  </a:moveTo>
                  <a:lnTo>
                    <a:pt x="12903090" y="0"/>
                  </a:lnTo>
                  <a:lnTo>
                    <a:pt x="12903090" y="1419348"/>
                  </a:lnTo>
                  <a:lnTo>
                    <a:pt x="0" y="141934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12936536" cy="1456300"/>
            </a:xfrm>
            <a:custGeom>
              <a:avLst/>
              <a:gdLst/>
              <a:ahLst/>
              <a:cxnLst/>
              <a:rect l="l" t="t" r="r" b="b"/>
              <a:pathLst>
                <a:path w="12936536" h="1456300">
                  <a:moveTo>
                    <a:pt x="16723" y="0"/>
                  </a:moveTo>
                  <a:lnTo>
                    <a:pt x="12919813" y="0"/>
                  </a:lnTo>
                  <a:cubicBezTo>
                    <a:pt x="12929011" y="0"/>
                    <a:pt x="12936536" y="8318"/>
                    <a:pt x="12936536" y="18483"/>
                  </a:cubicBezTo>
                  <a:lnTo>
                    <a:pt x="12936536" y="1437831"/>
                  </a:lnTo>
                  <a:cubicBezTo>
                    <a:pt x="12936536" y="1447997"/>
                    <a:pt x="12929011" y="1456300"/>
                    <a:pt x="12919813" y="1456300"/>
                  </a:cubicBezTo>
                  <a:lnTo>
                    <a:pt x="16723" y="1456300"/>
                  </a:lnTo>
                  <a:cubicBezTo>
                    <a:pt x="7525" y="1456300"/>
                    <a:pt x="0" y="1447997"/>
                    <a:pt x="0" y="1437831"/>
                  </a:cubicBezTo>
                  <a:lnTo>
                    <a:pt x="0" y="18483"/>
                  </a:lnTo>
                  <a:cubicBezTo>
                    <a:pt x="0" y="8318"/>
                    <a:pt x="7525" y="0"/>
                    <a:pt x="16723" y="0"/>
                  </a:cubicBezTo>
                  <a:moveTo>
                    <a:pt x="16723" y="36967"/>
                  </a:moveTo>
                  <a:lnTo>
                    <a:pt x="16723" y="18483"/>
                  </a:lnTo>
                  <a:lnTo>
                    <a:pt x="33445" y="18483"/>
                  </a:lnTo>
                  <a:lnTo>
                    <a:pt x="33445" y="1437831"/>
                  </a:lnTo>
                  <a:lnTo>
                    <a:pt x="16723" y="1437831"/>
                  </a:lnTo>
                  <a:lnTo>
                    <a:pt x="16723" y="1419348"/>
                  </a:lnTo>
                  <a:lnTo>
                    <a:pt x="12919813" y="1419348"/>
                  </a:lnTo>
                  <a:lnTo>
                    <a:pt x="12919813" y="1437831"/>
                  </a:lnTo>
                  <a:lnTo>
                    <a:pt x="12903091" y="1437831"/>
                  </a:lnTo>
                  <a:lnTo>
                    <a:pt x="12903091" y="18483"/>
                  </a:lnTo>
                  <a:lnTo>
                    <a:pt x="12919813" y="18483"/>
                  </a:lnTo>
                  <a:lnTo>
                    <a:pt x="12919813" y="36967"/>
                  </a:lnTo>
                  <a:lnTo>
                    <a:pt x="16723" y="36967"/>
                  </a:lnTo>
                  <a:close/>
                </a:path>
              </a:pathLst>
            </a:custGeom>
            <a:solidFill>
              <a:srgbClr val="17235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6723" y="0"/>
              <a:ext cx="12273413" cy="1456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</a:t>
              </a:r>
              <a:r>
                <a:rPr lang="lt-LT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M</a:t>
              </a:r>
              <a:r>
                <a:rPr lang="en-US" sz="2799" dirty="0" err="1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okinės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V</a:t>
              </a:r>
              <a:r>
                <a:rPr lang="lt-LT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. S.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</a:t>
              </a:r>
              <a:r>
                <a:rPr lang="en-US" sz="2799" dirty="0" err="1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ir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A</a:t>
              </a:r>
              <a:r>
                <a:rPr lang="lt-LT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. 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Š</a:t>
              </a:r>
              <a:r>
                <a:rPr lang="lt-LT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.</a:t>
              </a:r>
              <a:endParaRPr lang="en-US" sz="2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endParaRPr>
            </a:p>
            <a:p>
              <a:pPr algn="ctr">
                <a:lnSpc>
                  <a:spcPts val="3359"/>
                </a:lnSpc>
              </a:pPr>
              <a:r>
                <a:rPr lang="en-US" sz="2799" dirty="0" err="1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Mokytojos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: E</a:t>
              </a:r>
              <a:r>
                <a:rPr lang="lt-LT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.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Š</a:t>
              </a:r>
              <a:r>
                <a:rPr lang="lt-LT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.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</a:t>
              </a:r>
              <a:r>
                <a:rPr lang="en-US" sz="2799" dirty="0" err="1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ir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D</a:t>
              </a:r>
              <a:r>
                <a:rPr lang="lt-LT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.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B</a:t>
              </a:r>
              <a:r>
                <a:rPr lang="lt-LT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.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640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46195" y="6719372"/>
            <a:ext cx="1345671" cy="1345670"/>
          </a:xfrm>
          <a:custGeom>
            <a:avLst/>
            <a:gdLst/>
            <a:ahLst/>
            <a:cxnLst/>
            <a:rect l="l" t="t" r="r" b="b"/>
            <a:pathLst>
              <a:path w="1345671" h="1345670">
                <a:moveTo>
                  <a:pt x="0" y="0"/>
                </a:moveTo>
                <a:lnTo>
                  <a:pt x="1345671" y="0"/>
                </a:lnTo>
                <a:lnTo>
                  <a:pt x="1345671" y="1345671"/>
                </a:lnTo>
                <a:lnTo>
                  <a:pt x="0" y="13456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046195" y="8188868"/>
            <a:ext cx="1345671" cy="1345670"/>
          </a:xfrm>
          <a:custGeom>
            <a:avLst/>
            <a:gdLst/>
            <a:ahLst/>
            <a:cxnLst/>
            <a:rect l="l" t="t" r="r" b="b"/>
            <a:pathLst>
              <a:path w="1345671" h="1345670">
                <a:moveTo>
                  <a:pt x="0" y="0"/>
                </a:moveTo>
                <a:lnTo>
                  <a:pt x="1345671" y="0"/>
                </a:lnTo>
                <a:lnTo>
                  <a:pt x="1345671" y="1345670"/>
                </a:lnTo>
                <a:lnTo>
                  <a:pt x="0" y="13456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649588" y="-309072"/>
            <a:ext cx="18834638" cy="10799772"/>
          </a:xfrm>
          <a:custGeom>
            <a:avLst/>
            <a:gdLst/>
            <a:ahLst/>
            <a:cxnLst/>
            <a:rect l="l" t="t" r="r" b="b"/>
            <a:pathLst>
              <a:path w="18834638" h="10799772">
                <a:moveTo>
                  <a:pt x="0" y="0"/>
                </a:moveTo>
                <a:lnTo>
                  <a:pt x="18834638" y="0"/>
                </a:lnTo>
                <a:lnTo>
                  <a:pt x="18834638" y="10799772"/>
                </a:lnTo>
                <a:lnTo>
                  <a:pt x="0" y="107997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632542">
            <a:off x="-3629192" y="-1726160"/>
            <a:ext cx="6193732" cy="4166268"/>
          </a:xfrm>
          <a:custGeom>
            <a:avLst/>
            <a:gdLst/>
            <a:ahLst/>
            <a:cxnLst/>
            <a:rect l="l" t="t" r="r" b="b"/>
            <a:pathLst>
              <a:path w="6193732" h="4166268">
                <a:moveTo>
                  <a:pt x="0" y="0"/>
                </a:moveTo>
                <a:lnTo>
                  <a:pt x="6193732" y="0"/>
                </a:lnTo>
                <a:lnTo>
                  <a:pt x="6193732" y="4166268"/>
                </a:lnTo>
                <a:lnTo>
                  <a:pt x="0" y="41662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2430" b="-2623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046195" y="2308077"/>
            <a:ext cx="1345671" cy="1345671"/>
          </a:xfrm>
          <a:custGeom>
            <a:avLst/>
            <a:gdLst/>
            <a:ahLst/>
            <a:cxnLst/>
            <a:rect l="l" t="t" r="r" b="b"/>
            <a:pathLst>
              <a:path w="1345671" h="1345671">
                <a:moveTo>
                  <a:pt x="0" y="0"/>
                </a:moveTo>
                <a:lnTo>
                  <a:pt x="1345671" y="0"/>
                </a:lnTo>
                <a:lnTo>
                  <a:pt x="1345671" y="1345670"/>
                </a:lnTo>
                <a:lnTo>
                  <a:pt x="0" y="134567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512293" y="933450"/>
            <a:ext cx="3263413" cy="94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27"/>
              </a:lnSpc>
            </a:pPr>
            <a:r>
              <a:rPr lang="en-US" sz="5599" b="1" dirty="0" err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Turinys</a:t>
            </a:r>
            <a:endParaRPr lang="en-US" sz="5599" b="1" dirty="0">
              <a:solidFill>
                <a:srgbClr val="17235B"/>
              </a:solidFill>
              <a:latin typeface="Lora Bold"/>
              <a:ea typeface="Lora Bold"/>
              <a:cs typeface="Lora Bold"/>
              <a:sym typeface="Lora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993331" y="2459133"/>
            <a:ext cx="1451400" cy="94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27"/>
              </a:lnSpc>
            </a:pPr>
            <a:r>
              <a:rPr lang="en-US" sz="5599" b="1" dirty="0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96239" y="2499709"/>
            <a:ext cx="10551295" cy="75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9"/>
              </a:lnSpc>
            </a:pPr>
            <a:r>
              <a:rPr lang="en-US" sz="4500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Tyrimo</a:t>
            </a:r>
            <a:r>
              <a:rPr lang="en-US" sz="4500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4500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tikslas</a:t>
            </a:r>
            <a:r>
              <a:rPr lang="en-US" sz="4500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, </a:t>
            </a:r>
            <a:r>
              <a:rPr lang="en-US" sz="4500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problema</a:t>
            </a:r>
            <a:r>
              <a:rPr lang="en-US" sz="4500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, </a:t>
            </a:r>
            <a:r>
              <a:rPr lang="en-US" sz="4500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svarba</a:t>
            </a:r>
            <a:endParaRPr lang="en-US" sz="4500" dirty="0">
              <a:solidFill>
                <a:srgbClr val="17235B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3046195" y="3780381"/>
            <a:ext cx="1345671" cy="1345670"/>
          </a:xfrm>
          <a:custGeom>
            <a:avLst/>
            <a:gdLst/>
            <a:ahLst/>
            <a:cxnLst/>
            <a:rect l="l" t="t" r="r" b="b"/>
            <a:pathLst>
              <a:path w="1345671" h="1345670">
                <a:moveTo>
                  <a:pt x="0" y="0"/>
                </a:moveTo>
                <a:lnTo>
                  <a:pt x="1345671" y="0"/>
                </a:lnTo>
                <a:lnTo>
                  <a:pt x="1345671" y="1345671"/>
                </a:lnTo>
                <a:lnTo>
                  <a:pt x="0" y="13456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993331" y="3931437"/>
            <a:ext cx="1451400" cy="94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27"/>
              </a:lnSpc>
            </a:pPr>
            <a:r>
              <a:rPr lang="en-US" sz="5599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993331" y="6805299"/>
            <a:ext cx="1451400" cy="94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27"/>
              </a:lnSpc>
            </a:pPr>
            <a:r>
              <a:rPr lang="en-US" sz="5599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04</a:t>
            </a:r>
          </a:p>
        </p:txBody>
      </p:sp>
      <p:sp>
        <p:nvSpPr>
          <p:cNvPr id="13" name="Freeform 13"/>
          <p:cNvSpPr/>
          <p:nvPr/>
        </p:nvSpPr>
        <p:spPr>
          <a:xfrm>
            <a:off x="3046195" y="5249877"/>
            <a:ext cx="1345671" cy="1345670"/>
          </a:xfrm>
          <a:custGeom>
            <a:avLst/>
            <a:gdLst/>
            <a:ahLst/>
            <a:cxnLst/>
            <a:rect l="l" t="t" r="r" b="b"/>
            <a:pathLst>
              <a:path w="1345671" h="1345670">
                <a:moveTo>
                  <a:pt x="0" y="0"/>
                </a:moveTo>
                <a:lnTo>
                  <a:pt x="1345671" y="0"/>
                </a:lnTo>
                <a:lnTo>
                  <a:pt x="1345671" y="1345670"/>
                </a:lnTo>
                <a:lnTo>
                  <a:pt x="0" y="134567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993331" y="5400933"/>
            <a:ext cx="1451400" cy="94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27"/>
              </a:lnSpc>
            </a:pPr>
            <a:r>
              <a:rPr lang="en-US" sz="5599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03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40466" y="8369843"/>
            <a:ext cx="1451400" cy="94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27"/>
              </a:lnSpc>
            </a:pPr>
            <a:r>
              <a:rPr lang="en-US" sz="5599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05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96239" y="5441509"/>
            <a:ext cx="8807062" cy="75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9"/>
              </a:lnSpc>
            </a:pPr>
            <a:r>
              <a:rPr lang="en-US" sz="4500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Tyrimo</a:t>
            </a:r>
            <a:r>
              <a:rPr lang="en-US" sz="4500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4500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eiga</a:t>
            </a:r>
            <a:r>
              <a:rPr lang="en-US" sz="4500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, </a:t>
            </a:r>
            <a:r>
              <a:rPr lang="en-US" sz="4500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tirpalų</a:t>
            </a:r>
            <a:r>
              <a:rPr lang="en-US" sz="4500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4500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paruošimas</a:t>
            </a:r>
            <a:endParaRPr lang="en-US" sz="4500" dirty="0">
              <a:solidFill>
                <a:srgbClr val="17235B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796239" y="6911788"/>
            <a:ext cx="7249856" cy="75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9"/>
              </a:lnSpc>
            </a:pPr>
            <a:r>
              <a:rPr lang="en-US" sz="4500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Tyrimo</a:t>
            </a:r>
            <a:r>
              <a:rPr lang="en-US" sz="4500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4500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išvada</a:t>
            </a:r>
            <a:endParaRPr lang="en-US" sz="4500" dirty="0">
              <a:solidFill>
                <a:srgbClr val="17235B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796239" y="8380500"/>
            <a:ext cx="7249856" cy="75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9"/>
              </a:lnSpc>
            </a:pPr>
            <a:r>
              <a:rPr lang="en-US" sz="4500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Literatūra</a:t>
            </a:r>
            <a:endParaRPr lang="en-US" sz="4500" dirty="0">
              <a:solidFill>
                <a:srgbClr val="17235B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" name="Freeform 19"/>
          <p:cNvSpPr/>
          <p:nvPr/>
        </p:nvSpPr>
        <p:spPr>
          <a:xfrm rot="8236064">
            <a:off x="12345768" y="5725304"/>
            <a:ext cx="6881359" cy="4954756"/>
          </a:xfrm>
          <a:custGeom>
            <a:avLst/>
            <a:gdLst/>
            <a:ahLst/>
            <a:cxnLst/>
            <a:rect l="l" t="t" r="r" b="b"/>
            <a:pathLst>
              <a:path w="6881359" h="4954756">
                <a:moveTo>
                  <a:pt x="0" y="0"/>
                </a:moveTo>
                <a:lnTo>
                  <a:pt x="6881359" y="0"/>
                </a:lnTo>
                <a:lnTo>
                  <a:pt x="6881359" y="4954756"/>
                </a:lnTo>
                <a:lnTo>
                  <a:pt x="0" y="49547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0954" b="-17929"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4796239" y="4034117"/>
            <a:ext cx="3052361" cy="7620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Priemonės</a:t>
            </a:r>
            <a:endParaRPr lang="en-US" sz="4500" dirty="0">
              <a:solidFill>
                <a:srgbClr val="17235B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6" grpId="0"/>
      <p:bldP spid="17" grpId="0"/>
      <p:bldP spid="18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8430" y="-715300"/>
            <a:ext cx="19207214" cy="10946782"/>
          </a:xfrm>
          <a:custGeom>
            <a:avLst/>
            <a:gdLst/>
            <a:ahLst/>
            <a:cxnLst/>
            <a:rect l="l" t="t" r="r" b="b"/>
            <a:pathLst>
              <a:path w="19207214" h="10946782">
                <a:moveTo>
                  <a:pt x="0" y="0"/>
                </a:moveTo>
                <a:lnTo>
                  <a:pt x="19207214" y="0"/>
                </a:lnTo>
                <a:lnTo>
                  <a:pt x="19207214" y="10946782"/>
                </a:lnTo>
                <a:lnTo>
                  <a:pt x="0" y="109467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31295">
            <a:off x="15289290" y="7369714"/>
            <a:ext cx="2507368" cy="2507414"/>
          </a:xfrm>
          <a:custGeom>
            <a:avLst/>
            <a:gdLst/>
            <a:ahLst/>
            <a:cxnLst/>
            <a:rect l="l" t="t" r="r" b="b"/>
            <a:pathLst>
              <a:path w="2507368" h="2507414">
                <a:moveTo>
                  <a:pt x="0" y="0"/>
                </a:moveTo>
                <a:lnTo>
                  <a:pt x="2507368" y="0"/>
                </a:lnTo>
                <a:lnTo>
                  <a:pt x="2507368" y="2507414"/>
                </a:lnTo>
                <a:lnTo>
                  <a:pt x="0" y="250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26755" flipH="1">
            <a:off x="-141019" y="192295"/>
            <a:ext cx="1943894" cy="2724514"/>
          </a:xfrm>
          <a:custGeom>
            <a:avLst/>
            <a:gdLst/>
            <a:ahLst/>
            <a:cxnLst/>
            <a:rect l="l" t="t" r="r" b="b"/>
            <a:pathLst>
              <a:path w="1943894" h="2724514">
                <a:moveTo>
                  <a:pt x="1943894" y="0"/>
                </a:moveTo>
                <a:lnTo>
                  <a:pt x="0" y="0"/>
                </a:lnTo>
                <a:lnTo>
                  <a:pt x="0" y="2724514"/>
                </a:lnTo>
                <a:lnTo>
                  <a:pt x="1943894" y="2724514"/>
                </a:lnTo>
                <a:lnTo>
                  <a:pt x="1943894" y="0"/>
                </a:lnTo>
                <a:close/>
              </a:path>
            </a:pathLst>
          </a:custGeom>
          <a:blipFill>
            <a:blip r:embed="rId6"/>
            <a:stretch>
              <a:fillRect r="-40158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002809" y="1976390"/>
            <a:ext cx="13467007" cy="1132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5"/>
              </a:lnSpc>
            </a:pPr>
            <a:r>
              <a:rPr lang="en-US" sz="6699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Tyrimo tikslas, problema, svarba</a:t>
            </a:r>
          </a:p>
        </p:txBody>
      </p:sp>
      <p:grpSp>
        <p:nvGrpSpPr>
          <p:cNvPr id="6" name="Group 6"/>
          <p:cNvGrpSpPr/>
          <p:nvPr/>
        </p:nvGrpSpPr>
        <p:grpSpPr>
          <a:xfrm rot="-5400000">
            <a:off x="704116" y="10641550"/>
            <a:ext cx="253624" cy="218774"/>
            <a:chOff x="0" y="0"/>
            <a:chExt cx="338165" cy="2916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38201" cy="291592"/>
            </a:xfrm>
            <a:custGeom>
              <a:avLst/>
              <a:gdLst/>
              <a:ahLst/>
              <a:cxnLst/>
              <a:rect l="l" t="t" r="r" b="b"/>
              <a:pathLst>
                <a:path w="338201" h="291592">
                  <a:moveTo>
                    <a:pt x="84709" y="0"/>
                  </a:moveTo>
                  <a:lnTo>
                    <a:pt x="0" y="144399"/>
                  </a:lnTo>
                  <a:lnTo>
                    <a:pt x="84709" y="291592"/>
                  </a:lnTo>
                  <a:lnTo>
                    <a:pt x="253746" y="291592"/>
                  </a:lnTo>
                  <a:lnTo>
                    <a:pt x="338201" y="144399"/>
                  </a:lnTo>
                  <a:lnTo>
                    <a:pt x="253746" y="0"/>
                  </a:lnTo>
                  <a:close/>
                </a:path>
              </a:pathLst>
            </a:custGeom>
            <a:solidFill>
              <a:srgbClr val="17235B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2194381" y="625255"/>
            <a:ext cx="1585724" cy="1585724"/>
          </a:xfrm>
          <a:custGeom>
            <a:avLst/>
            <a:gdLst/>
            <a:ahLst/>
            <a:cxnLst/>
            <a:rect l="l" t="t" r="r" b="b"/>
            <a:pathLst>
              <a:path w="1585724" h="1585724">
                <a:moveTo>
                  <a:pt x="0" y="0"/>
                </a:moveTo>
                <a:lnTo>
                  <a:pt x="1585723" y="0"/>
                </a:lnTo>
                <a:lnTo>
                  <a:pt x="1585723" y="1585723"/>
                </a:lnTo>
                <a:lnTo>
                  <a:pt x="0" y="15857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132086" y="796933"/>
            <a:ext cx="1710314" cy="1128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69"/>
              </a:lnSpc>
            </a:pPr>
            <a:r>
              <a:rPr lang="en-US" sz="6716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4010961"/>
            <a:ext cx="14651632" cy="4853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29"/>
              </a:lnSpc>
              <a:spcBef>
                <a:spcPct val="0"/>
              </a:spcBef>
            </a:pPr>
            <a:r>
              <a:rPr lang="en-US" sz="3499" b="1" dirty="0" err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Tikslas</a:t>
            </a:r>
            <a:r>
              <a:rPr lang="en-US" sz="3499" b="1" dirty="0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: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Ištirti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ir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palyginti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vario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(II)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sulfato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kristalo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bei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jo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nesotaus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,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sotaus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ir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persotinto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tirpalo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elektrinį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laidumą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.</a:t>
            </a:r>
          </a:p>
          <a:p>
            <a:pPr algn="l">
              <a:lnSpc>
                <a:spcPts val="4829"/>
              </a:lnSpc>
              <a:spcBef>
                <a:spcPct val="0"/>
              </a:spcBef>
            </a:pPr>
            <a:endParaRPr lang="en-US" sz="3499" dirty="0">
              <a:solidFill>
                <a:srgbClr val="17235B"/>
              </a:solidFill>
              <a:latin typeface="Lora"/>
              <a:ea typeface="Lora"/>
              <a:cs typeface="Lora"/>
              <a:sym typeface="Lora"/>
            </a:endParaRPr>
          </a:p>
          <a:p>
            <a:pPr algn="l">
              <a:lnSpc>
                <a:spcPts val="4829"/>
              </a:lnSpc>
              <a:spcBef>
                <a:spcPct val="0"/>
              </a:spcBef>
            </a:pPr>
            <a:r>
              <a:rPr lang="en-US" sz="3499" b="1" dirty="0" err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Problema</a:t>
            </a:r>
            <a:r>
              <a:rPr lang="en-US" sz="3499" b="1" dirty="0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: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Kaip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ištirpusio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vario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(II)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sulfato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koncentracija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vandenyje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veikia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tirpalo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ir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susiformavusio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kristalo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elektrinį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laidumą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?</a:t>
            </a:r>
          </a:p>
          <a:p>
            <a:pPr algn="l">
              <a:lnSpc>
                <a:spcPts val="4829"/>
              </a:lnSpc>
              <a:spcBef>
                <a:spcPct val="0"/>
              </a:spcBef>
            </a:pPr>
            <a:endParaRPr lang="en-US" sz="3499" dirty="0">
              <a:solidFill>
                <a:srgbClr val="17235B"/>
              </a:solidFill>
              <a:latin typeface="Lora"/>
              <a:ea typeface="Lora"/>
              <a:cs typeface="Lora"/>
              <a:sym typeface="Lora"/>
            </a:endParaRPr>
          </a:p>
          <a:p>
            <a:pPr algn="l">
              <a:lnSpc>
                <a:spcPts val="4829"/>
              </a:lnSpc>
              <a:spcBef>
                <a:spcPct val="0"/>
              </a:spcBef>
            </a:pPr>
            <a:r>
              <a:rPr lang="en-US" sz="3499" b="1" dirty="0" err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Svarba</a:t>
            </a:r>
            <a:r>
              <a:rPr lang="en-US" sz="3499" b="1" dirty="0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: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Laidumo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matavimas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parodo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,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kiek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jame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yra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laisvų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dalelių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,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kurios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neša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energiją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ir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kiek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medžiagos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ištirpo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4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vandenyje</a:t>
            </a:r>
            <a:r>
              <a:rPr lang="en-US" sz="34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8430" y="-715300"/>
            <a:ext cx="19207214" cy="10946782"/>
          </a:xfrm>
          <a:custGeom>
            <a:avLst/>
            <a:gdLst/>
            <a:ahLst/>
            <a:cxnLst/>
            <a:rect l="l" t="t" r="r" b="b"/>
            <a:pathLst>
              <a:path w="19207214" h="10946782">
                <a:moveTo>
                  <a:pt x="0" y="0"/>
                </a:moveTo>
                <a:lnTo>
                  <a:pt x="19207214" y="0"/>
                </a:lnTo>
                <a:lnTo>
                  <a:pt x="19207214" y="10946782"/>
                </a:lnTo>
                <a:lnTo>
                  <a:pt x="0" y="109467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31295">
            <a:off x="15743836" y="164409"/>
            <a:ext cx="2507368" cy="2507414"/>
          </a:xfrm>
          <a:custGeom>
            <a:avLst/>
            <a:gdLst/>
            <a:ahLst/>
            <a:cxnLst/>
            <a:rect l="l" t="t" r="r" b="b"/>
            <a:pathLst>
              <a:path w="2507368" h="2507414">
                <a:moveTo>
                  <a:pt x="0" y="0"/>
                </a:moveTo>
                <a:lnTo>
                  <a:pt x="2507368" y="0"/>
                </a:lnTo>
                <a:lnTo>
                  <a:pt x="2507368" y="2507414"/>
                </a:lnTo>
                <a:lnTo>
                  <a:pt x="0" y="250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26755" flipH="1">
            <a:off x="-141019" y="192295"/>
            <a:ext cx="1943894" cy="2724514"/>
          </a:xfrm>
          <a:custGeom>
            <a:avLst/>
            <a:gdLst/>
            <a:ahLst/>
            <a:cxnLst/>
            <a:rect l="l" t="t" r="r" b="b"/>
            <a:pathLst>
              <a:path w="1943894" h="2724514">
                <a:moveTo>
                  <a:pt x="1943894" y="0"/>
                </a:moveTo>
                <a:lnTo>
                  <a:pt x="0" y="0"/>
                </a:lnTo>
                <a:lnTo>
                  <a:pt x="0" y="2724514"/>
                </a:lnTo>
                <a:lnTo>
                  <a:pt x="1943894" y="2724514"/>
                </a:lnTo>
                <a:lnTo>
                  <a:pt x="1943894" y="0"/>
                </a:lnTo>
                <a:close/>
              </a:path>
            </a:pathLst>
          </a:custGeom>
          <a:blipFill>
            <a:blip r:embed="rId6"/>
            <a:stretch>
              <a:fillRect r="-40158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610623" y="1810699"/>
            <a:ext cx="9495710" cy="1132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5"/>
              </a:lnSpc>
            </a:pPr>
            <a:r>
              <a:rPr lang="en-US" sz="6699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Priemonės</a:t>
            </a:r>
          </a:p>
        </p:txBody>
      </p:sp>
      <p:grpSp>
        <p:nvGrpSpPr>
          <p:cNvPr id="6" name="Group 6"/>
          <p:cNvGrpSpPr/>
          <p:nvPr/>
        </p:nvGrpSpPr>
        <p:grpSpPr>
          <a:xfrm rot="-5400000">
            <a:off x="704116" y="10641550"/>
            <a:ext cx="253624" cy="218774"/>
            <a:chOff x="0" y="0"/>
            <a:chExt cx="338165" cy="2916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38201" cy="291592"/>
            </a:xfrm>
            <a:custGeom>
              <a:avLst/>
              <a:gdLst/>
              <a:ahLst/>
              <a:cxnLst/>
              <a:rect l="l" t="t" r="r" b="b"/>
              <a:pathLst>
                <a:path w="338201" h="291592">
                  <a:moveTo>
                    <a:pt x="84709" y="0"/>
                  </a:moveTo>
                  <a:lnTo>
                    <a:pt x="0" y="144399"/>
                  </a:lnTo>
                  <a:lnTo>
                    <a:pt x="84709" y="291592"/>
                  </a:lnTo>
                  <a:lnTo>
                    <a:pt x="253746" y="291592"/>
                  </a:lnTo>
                  <a:lnTo>
                    <a:pt x="338201" y="144399"/>
                  </a:lnTo>
                  <a:lnTo>
                    <a:pt x="253746" y="0"/>
                  </a:lnTo>
                  <a:close/>
                </a:path>
              </a:pathLst>
            </a:custGeom>
            <a:solidFill>
              <a:srgbClr val="17235B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2194381" y="625255"/>
            <a:ext cx="1585724" cy="1585724"/>
          </a:xfrm>
          <a:custGeom>
            <a:avLst/>
            <a:gdLst/>
            <a:ahLst/>
            <a:cxnLst/>
            <a:rect l="l" t="t" r="r" b="b"/>
            <a:pathLst>
              <a:path w="1585724" h="1585724">
                <a:moveTo>
                  <a:pt x="0" y="0"/>
                </a:moveTo>
                <a:lnTo>
                  <a:pt x="1585723" y="0"/>
                </a:lnTo>
                <a:lnTo>
                  <a:pt x="1585723" y="1585723"/>
                </a:lnTo>
                <a:lnTo>
                  <a:pt x="0" y="15857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132086" y="796933"/>
            <a:ext cx="1710314" cy="1128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69"/>
              </a:lnSpc>
            </a:pPr>
            <a:r>
              <a:rPr lang="en-US" sz="6716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02</a:t>
            </a:r>
          </a:p>
        </p:txBody>
      </p:sp>
      <p:sp>
        <p:nvSpPr>
          <p:cNvPr id="10" name="Freeform 10"/>
          <p:cNvSpPr/>
          <p:nvPr/>
        </p:nvSpPr>
        <p:spPr>
          <a:xfrm>
            <a:off x="9396938" y="3109104"/>
            <a:ext cx="7418792" cy="5992446"/>
          </a:xfrm>
          <a:custGeom>
            <a:avLst/>
            <a:gdLst/>
            <a:ahLst/>
            <a:cxnLst/>
            <a:rect l="l" t="t" r="r" b="b"/>
            <a:pathLst>
              <a:path w="7418792" h="5992446">
                <a:moveTo>
                  <a:pt x="0" y="0"/>
                </a:moveTo>
                <a:lnTo>
                  <a:pt x="7418791" y="0"/>
                </a:lnTo>
                <a:lnTo>
                  <a:pt x="7418791" y="5992446"/>
                </a:lnTo>
                <a:lnTo>
                  <a:pt x="0" y="59924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2425" t="-23933" r="-17897" b="-15644"/>
            </a:stretch>
          </a:blipFill>
          <a:ln w="66675" cap="sq">
            <a:solidFill>
              <a:srgbClr val="A7D7F2"/>
            </a:solidFill>
            <a:prstDash val="solid"/>
            <a:miter/>
          </a:ln>
        </p:spPr>
      </p:sp>
      <p:sp>
        <p:nvSpPr>
          <p:cNvPr id="11" name="TextBox 11"/>
          <p:cNvSpPr txBox="1"/>
          <p:nvPr/>
        </p:nvSpPr>
        <p:spPr>
          <a:xfrm>
            <a:off x="2319959" y="4118351"/>
            <a:ext cx="5528641" cy="5155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06775" lvl="1" indent="-453388" algn="l">
              <a:lnSpc>
                <a:spcPts val="5879"/>
              </a:lnSpc>
              <a:buFont typeface="Arial"/>
              <a:buChar char="•"/>
            </a:pPr>
            <a:r>
              <a:rPr lang="en-US" sz="41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Vario</a:t>
            </a:r>
            <a:r>
              <a:rPr lang="en-US" sz="41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(II) </a:t>
            </a:r>
            <a:r>
              <a:rPr lang="en-US" sz="41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sulfatas</a:t>
            </a:r>
            <a:endParaRPr lang="en-US" sz="4199" dirty="0">
              <a:solidFill>
                <a:srgbClr val="17235B"/>
              </a:solidFill>
              <a:latin typeface="Lora"/>
              <a:ea typeface="Lora"/>
              <a:cs typeface="Lora"/>
              <a:sym typeface="Lora"/>
            </a:endParaRPr>
          </a:p>
          <a:p>
            <a:pPr marL="906775" lvl="1" indent="-453388" algn="l">
              <a:lnSpc>
                <a:spcPts val="5879"/>
              </a:lnSpc>
              <a:buFont typeface="Arial"/>
              <a:buChar char="•"/>
            </a:pPr>
            <a:r>
              <a:rPr lang="en-US" sz="41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Vanduo</a:t>
            </a:r>
            <a:endParaRPr lang="en-US" sz="4199" dirty="0">
              <a:solidFill>
                <a:srgbClr val="17235B"/>
              </a:solidFill>
              <a:latin typeface="Lora"/>
              <a:ea typeface="Lora"/>
              <a:cs typeface="Lora"/>
              <a:sym typeface="Lora"/>
            </a:endParaRPr>
          </a:p>
          <a:p>
            <a:pPr marL="906775" lvl="1" indent="-453388" algn="l">
              <a:lnSpc>
                <a:spcPts val="5879"/>
              </a:lnSpc>
              <a:buFont typeface="Arial"/>
              <a:buChar char="•"/>
            </a:pPr>
            <a:r>
              <a:rPr lang="en-US" sz="41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Ampermetras</a:t>
            </a:r>
            <a:endParaRPr lang="en-US" sz="4199" dirty="0">
              <a:solidFill>
                <a:srgbClr val="17235B"/>
              </a:solidFill>
              <a:latin typeface="Lora"/>
              <a:ea typeface="Lora"/>
              <a:cs typeface="Lora"/>
              <a:sym typeface="Lora"/>
            </a:endParaRPr>
          </a:p>
          <a:p>
            <a:pPr marL="906775" lvl="1" indent="-453388" algn="l">
              <a:lnSpc>
                <a:spcPts val="5879"/>
              </a:lnSpc>
              <a:buFont typeface="Arial"/>
              <a:buChar char="•"/>
            </a:pPr>
            <a:r>
              <a:rPr lang="en-US" sz="41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Laidai</a:t>
            </a:r>
            <a:endParaRPr lang="en-US" sz="4199" dirty="0">
              <a:solidFill>
                <a:srgbClr val="17235B"/>
              </a:solidFill>
              <a:latin typeface="Lora"/>
              <a:ea typeface="Lora"/>
              <a:cs typeface="Lora"/>
              <a:sym typeface="Lora"/>
            </a:endParaRPr>
          </a:p>
          <a:p>
            <a:pPr marL="906775" lvl="1" indent="-453388" algn="l">
              <a:lnSpc>
                <a:spcPts val="5879"/>
              </a:lnSpc>
              <a:buFont typeface="Arial"/>
              <a:buChar char="•"/>
            </a:pPr>
            <a:r>
              <a:rPr lang="en-US" sz="41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Elektrodai</a:t>
            </a:r>
            <a:endParaRPr lang="en-US" sz="4199" dirty="0">
              <a:solidFill>
                <a:srgbClr val="17235B"/>
              </a:solidFill>
              <a:latin typeface="Lora"/>
              <a:ea typeface="Lora"/>
              <a:cs typeface="Lora"/>
              <a:sym typeface="Lora"/>
            </a:endParaRPr>
          </a:p>
          <a:p>
            <a:pPr marL="906775" lvl="1" indent="-453388" algn="l">
              <a:lnSpc>
                <a:spcPts val="5879"/>
              </a:lnSpc>
              <a:buFont typeface="Arial"/>
              <a:buChar char="•"/>
            </a:pPr>
            <a:r>
              <a:rPr lang="en-US" sz="41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Srovės</a:t>
            </a:r>
            <a:r>
              <a:rPr lang="en-US" sz="41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41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šaltinis</a:t>
            </a:r>
            <a:endParaRPr lang="en-US" sz="4199" dirty="0">
              <a:solidFill>
                <a:srgbClr val="17235B"/>
              </a:solidFill>
              <a:latin typeface="Lora"/>
              <a:ea typeface="Lora"/>
              <a:cs typeface="Lora"/>
              <a:sym typeface="Lora"/>
            </a:endParaRPr>
          </a:p>
          <a:p>
            <a:pPr algn="ctr">
              <a:lnSpc>
                <a:spcPts val="4759"/>
              </a:lnSpc>
            </a:pPr>
            <a:endParaRPr lang="en-US" sz="4199" dirty="0">
              <a:solidFill>
                <a:srgbClr val="17235B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162155" flipH="1">
            <a:off x="-3142956" y="596344"/>
            <a:ext cx="7114170" cy="5003562"/>
          </a:xfrm>
          <a:custGeom>
            <a:avLst/>
            <a:gdLst/>
            <a:ahLst/>
            <a:cxnLst/>
            <a:rect l="l" t="t" r="r" b="b"/>
            <a:pathLst>
              <a:path w="7114170" h="5003562">
                <a:moveTo>
                  <a:pt x="7114170" y="0"/>
                </a:moveTo>
                <a:lnTo>
                  <a:pt x="0" y="0"/>
                </a:lnTo>
                <a:lnTo>
                  <a:pt x="0" y="5003562"/>
                </a:lnTo>
                <a:lnTo>
                  <a:pt x="7114170" y="5003562"/>
                </a:lnTo>
                <a:lnTo>
                  <a:pt x="7114170" y="0"/>
                </a:lnTo>
                <a:close/>
              </a:path>
            </a:pathLst>
          </a:custGeom>
          <a:blipFill>
            <a:blip r:embed="rId3"/>
            <a:stretch>
              <a:fillRect t="-17589" b="-24592"/>
            </a:stretch>
          </a:blipFill>
        </p:spPr>
      </p:sp>
      <p:sp>
        <p:nvSpPr>
          <p:cNvPr id="3" name="Freeform 3"/>
          <p:cNvSpPr/>
          <p:nvPr/>
        </p:nvSpPr>
        <p:spPr>
          <a:xfrm rot="9331888">
            <a:off x="16070896" y="420166"/>
            <a:ext cx="1940300" cy="3227648"/>
          </a:xfrm>
          <a:custGeom>
            <a:avLst/>
            <a:gdLst/>
            <a:ahLst/>
            <a:cxnLst/>
            <a:rect l="l" t="t" r="r" b="b"/>
            <a:pathLst>
              <a:path w="1940300" h="3227648">
                <a:moveTo>
                  <a:pt x="0" y="0"/>
                </a:moveTo>
                <a:lnTo>
                  <a:pt x="1940300" y="0"/>
                </a:lnTo>
                <a:lnTo>
                  <a:pt x="1940300" y="3227648"/>
                </a:lnTo>
                <a:lnTo>
                  <a:pt x="0" y="32276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597" t="-14409" r="-62687" b="-1019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11476" y="4577336"/>
            <a:ext cx="11426882" cy="3118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67"/>
              </a:lnSpc>
              <a:spcBef>
                <a:spcPct val="0"/>
              </a:spcBef>
            </a:pPr>
            <a:r>
              <a:rPr lang="en-US" sz="3600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Nesočiojo tirpalo paruošimas:</a:t>
            </a:r>
            <a:r>
              <a:rPr lang="en-US" sz="360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Į šiltą vandenį (apie 60°C) įdedame nedidelį kiekį vario (II) sulfato, taip gauname nesotųjį tirpalą. Įdedame bulvę, kad pamatuotume sotumą, jeigu bulvė nuskęsta- tirpalas yra nesotus.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164501" y="1543210"/>
            <a:ext cx="7914481" cy="1132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5"/>
              </a:lnSpc>
              <a:spcBef>
                <a:spcPct val="0"/>
              </a:spcBef>
            </a:pPr>
            <a:r>
              <a:rPr lang="en-US" sz="6699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Tirpalų paruošimas</a:t>
            </a:r>
          </a:p>
        </p:txBody>
      </p:sp>
      <p:sp>
        <p:nvSpPr>
          <p:cNvPr id="6" name="Freeform 6"/>
          <p:cNvSpPr/>
          <p:nvPr/>
        </p:nvSpPr>
        <p:spPr>
          <a:xfrm>
            <a:off x="2194381" y="625255"/>
            <a:ext cx="1585724" cy="1585724"/>
          </a:xfrm>
          <a:custGeom>
            <a:avLst/>
            <a:gdLst/>
            <a:ahLst/>
            <a:cxnLst/>
            <a:rect l="l" t="t" r="r" b="b"/>
            <a:pathLst>
              <a:path w="1585724" h="1585724">
                <a:moveTo>
                  <a:pt x="0" y="0"/>
                </a:moveTo>
                <a:lnTo>
                  <a:pt x="1585723" y="0"/>
                </a:lnTo>
                <a:lnTo>
                  <a:pt x="1585723" y="1585723"/>
                </a:lnTo>
                <a:lnTo>
                  <a:pt x="0" y="15857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132086" y="796933"/>
            <a:ext cx="1710314" cy="1128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69"/>
              </a:lnSpc>
            </a:pPr>
            <a:r>
              <a:rPr lang="en-US" sz="6716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03</a:t>
            </a:r>
          </a:p>
        </p:txBody>
      </p:sp>
      <p:sp>
        <p:nvSpPr>
          <p:cNvPr id="8" name="Freeform 8"/>
          <p:cNvSpPr/>
          <p:nvPr/>
        </p:nvSpPr>
        <p:spPr>
          <a:xfrm>
            <a:off x="13205914" y="3770062"/>
            <a:ext cx="3655822" cy="5205080"/>
          </a:xfrm>
          <a:custGeom>
            <a:avLst/>
            <a:gdLst/>
            <a:ahLst/>
            <a:cxnLst/>
            <a:rect l="l" t="t" r="r" b="b"/>
            <a:pathLst>
              <a:path w="3655822" h="5205080">
                <a:moveTo>
                  <a:pt x="0" y="0"/>
                </a:moveTo>
                <a:lnTo>
                  <a:pt x="3655822" y="0"/>
                </a:lnTo>
                <a:lnTo>
                  <a:pt x="3655822" y="5205079"/>
                </a:lnTo>
                <a:lnTo>
                  <a:pt x="0" y="52050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8748" t="-22090" r="-37497" b="-24229"/>
            </a:stretch>
          </a:blipFill>
          <a:ln w="76200" cap="sq">
            <a:solidFill>
              <a:srgbClr val="A7D7F2"/>
            </a:solidFill>
            <a:prstDash val="solid"/>
            <a:miter/>
          </a:ln>
        </p:spPr>
      </p:sp>
      <p:sp>
        <p:nvSpPr>
          <p:cNvPr id="9" name="TextBox 9"/>
          <p:cNvSpPr txBox="1"/>
          <p:nvPr/>
        </p:nvSpPr>
        <p:spPr>
          <a:xfrm>
            <a:off x="9139238" y="4520186"/>
            <a:ext cx="9525" cy="1132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69"/>
              </a:lnSpc>
              <a:spcBef>
                <a:spcPct val="0"/>
              </a:spcBef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8430" y="-715300"/>
            <a:ext cx="19207214" cy="10946782"/>
          </a:xfrm>
          <a:custGeom>
            <a:avLst/>
            <a:gdLst/>
            <a:ahLst/>
            <a:cxnLst/>
            <a:rect l="l" t="t" r="r" b="b"/>
            <a:pathLst>
              <a:path w="19207214" h="10946782">
                <a:moveTo>
                  <a:pt x="0" y="0"/>
                </a:moveTo>
                <a:lnTo>
                  <a:pt x="19207214" y="0"/>
                </a:lnTo>
                <a:lnTo>
                  <a:pt x="19207214" y="10946782"/>
                </a:lnTo>
                <a:lnTo>
                  <a:pt x="0" y="109467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31295">
            <a:off x="15743836" y="164409"/>
            <a:ext cx="2507368" cy="2507414"/>
          </a:xfrm>
          <a:custGeom>
            <a:avLst/>
            <a:gdLst/>
            <a:ahLst/>
            <a:cxnLst/>
            <a:rect l="l" t="t" r="r" b="b"/>
            <a:pathLst>
              <a:path w="2507368" h="2507414">
                <a:moveTo>
                  <a:pt x="0" y="0"/>
                </a:moveTo>
                <a:lnTo>
                  <a:pt x="2507368" y="0"/>
                </a:lnTo>
                <a:lnTo>
                  <a:pt x="2507368" y="2507414"/>
                </a:lnTo>
                <a:lnTo>
                  <a:pt x="0" y="250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26755" flipH="1">
            <a:off x="-141019" y="192295"/>
            <a:ext cx="1943894" cy="2724514"/>
          </a:xfrm>
          <a:custGeom>
            <a:avLst/>
            <a:gdLst/>
            <a:ahLst/>
            <a:cxnLst/>
            <a:rect l="l" t="t" r="r" b="b"/>
            <a:pathLst>
              <a:path w="1943894" h="2724514">
                <a:moveTo>
                  <a:pt x="1943894" y="0"/>
                </a:moveTo>
                <a:lnTo>
                  <a:pt x="0" y="0"/>
                </a:lnTo>
                <a:lnTo>
                  <a:pt x="0" y="2724514"/>
                </a:lnTo>
                <a:lnTo>
                  <a:pt x="1943894" y="2724514"/>
                </a:lnTo>
                <a:lnTo>
                  <a:pt x="1943894" y="0"/>
                </a:lnTo>
                <a:close/>
              </a:path>
            </a:pathLst>
          </a:custGeom>
          <a:blipFill>
            <a:blip r:embed="rId6"/>
            <a:stretch>
              <a:fillRect r="-40158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610623" y="1810699"/>
            <a:ext cx="9495710" cy="1132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5"/>
              </a:lnSpc>
            </a:pPr>
            <a:r>
              <a:rPr lang="en-US" sz="6699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Tyrimo eiga</a:t>
            </a:r>
          </a:p>
        </p:txBody>
      </p:sp>
      <p:grpSp>
        <p:nvGrpSpPr>
          <p:cNvPr id="6" name="Group 6"/>
          <p:cNvGrpSpPr/>
          <p:nvPr/>
        </p:nvGrpSpPr>
        <p:grpSpPr>
          <a:xfrm rot="-5400000">
            <a:off x="704116" y="10641550"/>
            <a:ext cx="253624" cy="218774"/>
            <a:chOff x="0" y="0"/>
            <a:chExt cx="338165" cy="2916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38201" cy="291592"/>
            </a:xfrm>
            <a:custGeom>
              <a:avLst/>
              <a:gdLst/>
              <a:ahLst/>
              <a:cxnLst/>
              <a:rect l="l" t="t" r="r" b="b"/>
              <a:pathLst>
                <a:path w="338201" h="291592">
                  <a:moveTo>
                    <a:pt x="84709" y="0"/>
                  </a:moveTo>
                  <a:lnTo>
                    <a:pt x="0" y="144399"/>
                  </a:lnTo>
                  <a:lnTo>
                    <a:pt x="84709" y="291592"/>
                  </a:lnTo>
                  <a:lnTo>
                    <a:pt x="253746" y="291592"/>
                  </a:lnTo>
                  <a:lnTo>
                    <a:pt x="338201" y="144399"/>
                  </a:lnTo>
                  <a:lnTo>
                    <a:pt x="253746" y="0"/>
                  </a:lnTo>
                  <a:close/>
                </a:path>
              </a:pathLst>
            </a:custGeom>
            <a:solidFill>
              <a:srgbClr val="17235B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2194381" y="625255"/>
            <a:ext cx="1585724" cy="1585724"/>
          </a:xfrm>
          <a:custGeom>
            <a:avLst/>
            <a:gdLst/>
            <a:ahLst/>
            <a:cxnLst/>
            <a:rect l="l" t="t" r="r" b="b"/>
            <a:pathLst>
              <a:path w="1585724" h="1585724">
                <a:moveTo>
                  <a:pt x="0" y="0"/>
                </a:moveTo>
                <a:lnTo>
                  <a:pt x="1585723" y="0"/>
                </a:lnTo>
                <a:lnTo>
                  <a:pt x="1585723" y="1585723"/>
                </a:lnTo>
                <a:lnTo>
                  <a:pt x="0" y="15857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034839" y="4758091"/>
            <a:ext cx="5224461" cy="4465340"/>
          </a:xfrm>
          <a:custGeom>
            <a:avLst/>
            <a:gdLst/>
            <a:ahLst/>
            <a:cxnLst/>
            <a:rect l="l" t="t" r="r" b="b"/>
            <a:pathLst>
              <a:path w="5224461" h="4465340">
                <a:moveTo>
                  <a:pt x="0" y="0"/>
                </a:moveTo>
                <a:lnTo>
                  <a:pt x="5224461" y="0"/>
                </a:lnTo>
                <a:lnTo>
                  <a:pt x="5224461" y="4465340"/>
                </a:lnTo>
                <a:lnTo>
                  <a:pt x="0" y="44653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5812" t="-3929" r="-8063" b="-4771"/>
            </a:stretch>
          </a:blipFill>
          <a:ln w="66675" cap="sq">
            <a:solidFill>
              <a:srgbClr val="A7D7F2"/>
            </a:solidFill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0345316" y="911233"/>
            <a:ext cx="2761018" cy="3681357"/>
          </a:xfrm>
          <a:custGeom>
            <a:avLst/>
            <a:gdLst/>
            <a:ahLst/>
            <a:cxnLst/>
            <a:rect l="l" t="t" r="r" b="b"/>
            <a:pathLst>
              <a:path w="2761018" h="3681357">
                <a:moveTo>
                  <a:pt x="0" y="0"/>
                </a:moveTo>
                <a:lnTo>
                  <a:pt x="2761018" y="0"/>
                </a:lnTo>
                <a:lnTo>
                  <a:pt x="2761018" y="3681357"/>
                </a:lnTo>
                <a:lnTo>
                  <a:pt x="0" y="368135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w="66675" cap="sq">
            <a:solidFill>
              <a:srgbClr val="A7D7F2"/>
            </a:solidFill>
            <a:prstDash val="solid"/>
            <a:miter/>
          </a:ln>
        </p:spPr>
      </p:sp>
      <p:sp>
        <p:nvSpPr>
          <p:cNvPr id="11" name="TextBox 11"/>
          <p:cNvSpPr txBox="1"/>
          <p:nvPr/>
        </p:nvSpPr>
        <p:spPr>
          <a:xfrm>
            <a:off x="2132086" y="796933"/>
            <a:ext cx="1710314" cy="1128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69"/>
              </a:lnSpc>
            </a:pPr>
            <a:r>
              <a:rPr lang="en-US" sz="6716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03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36244" y="5067300"/>
            <a:ext cx="9263617" cy="3124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Į indą su nesočiuoju tirpalu įdedami elektrodai, laidais prijungiami prie srovės šaltinio ir ampermetro. Laidumas yra 0,1A.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8430" y="-715300"/>
            <a:ext cx="19207214" cy="10946782"/>
          </a:xfrm>
          <a:custGeom>
            <a:avLst/>
            <a:gdLst/>
            <a:ahLst/>
            <a:cxnLst/>
            <a:rect l="l" t="t" r="r" b="b"/>
            <a:pathLst>
              <a:path w="19207214" h="10946782">
                <a:moveTo>
                  <a:pt x="0" y="0"/>
                </a:moveTo>
                <a:lnTo>
                  <a:pt x="19207214" y="0"/>
                </a:lnTo>
                <a:lnTo>
                  <a:pt x="19207214" y="10946782"/>
                </a:lnTo>
                <a:lnTo>
                  <a:pt x="0" y="109467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31295">
            <a:off x="15743836" y="164409"/>
            <a:ext cx="2507368" cy="2507414"/>
          </a:xfrm>
          <a:custGeom>
            <a:avLst/>
            <a:gdLst/>
            <a:ahLst/>
            <a:cxnLst/>
            <a:rect l="l" t="t" r="r" b="b"/>
            <a:pathLst>
              <a:path w="2507368" h="2507414">
                <a:moveTo>
                  <a:pt x="0" y="0"/>
                </a:moveTo>
                <a:lnTo>
                  <a:pt x="2507368" y="0"/>
                </a:lnTo>
                <a:lnTo>
                  <a:pt x="2507368" y="2507414"/>
                </a:lnTo>
                <a:lnTo>
                  <a:pt x="0" y="250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26755" flipH="1">
            <a:off x="-141019" y="192295"/>
            <a:ext cx="1943894" cy="2724514"/>
          </a:xfrm>
          <a:custGeom>
            <a:avLst/>
            <a:gdLst/>
            <a:ahLst/>
            <a:cxnLst/>
            <a:rect l="l" t="t" r="r" b="b"/>
            <a:pathLst>
              <a:path w="1943894" h="2724514">
                <a:moveTo>
                  <a:pt x="1943894" y="0"/>
                </a:moveTo>
                <a:lnTo>
                  <a:pt x="0" y="0"/>
                </a:lnTo>
                <a:lnTo>
                  <a:pt x="0" y="2724514"/>
                </a:lnTo>
                <a:lnTo>
                  <a:pt x="1943894" y="2724514"/>
                </a:lnTo>
                <a:lnTo>
                  <a:pt x="1943894" y="0"/>
                </a:lnTo>
                <a:close/>
              </a:path>
            </a:pathLst>
          </a:custGeom>
          <a:blipFill>
            <a:blip r:embed="rId6"/>
            <a:stretch>
              <a:fillRect r="-40158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562776" y="1976390"/>
            <a:ext cx="9495710" cy="1132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5"/>
              </a:lnSpc>
            </a:pPr>
            <a:r>
              <a:rPr lang="en-US" sz="6699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Tirpalų paruošimas</a:t>
            </a:r>
          </a:p>
        </p:txBody>
      </p:sp>
      <p:grpSp>
        <p:nvGrpSpPr>
          <p:cNvPr id="6" name="Group 6"/>
          <p:cNvGrpSpPr/>
          <p:nvPr/>
        </p:nvGrpSpPr>
        <p:grpSpPr>
          <a:xfrm rot="-5400000">
            <a:off x="704116" y="10641550"/>
            <a:ext cx="253624" cy="218774"/>
            <a:chOff x="0" y="0"/>
            <a:chExt cx="338165" cy="2916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38201" cy="291592"/>
            </a:xfrm>
            <a:custGeom>
              <a:avLst/>
              <a:gdLst/>
              <a:ahLst/>
              <a:cxnLst/>
              <a:rect l="l" t="t" r="r" b="b"/>
              <a:pathLst>
                <a:path w="338201" h="291592">
                  <a:moveTo>
                    <a:pt x="84709" y="0"/>
                  </a:moveTo>
                  <a:lnTo>
                    <a:pt x="0" y="144399"/>
                  </a:lnTo>
                  <a:lnTo>
                    <a:pt x="84709" y="291592"/>
                  </a:lnTo>
                  <a:lnTo>
                    <a:pt x="253746" y="291592"/>
                  </a:lnTo>
                  <a:lnTo>
                    <a:pt x="338201" y="144399"/>
                  </a:lnTo>
                  <a:lnTo>
                    <a:pt x="253746" y="0"/>
                  </a:lnTo>
                  <a:close/>
                </a:path>
              </a:pathLst>
            </a:custGeom>
            <a:solidFill>
              <a:srgbClr val="17235B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2194381" y="625255"/>
            <a:ext cx="1585724" cy="1585724"/>
          </a:xfrm>
          <a:custGeom>
            <a:avLst/>
            <a:gdLst/>
            <a:ahLst/>
            <a:cxnLst/>
            <a:rect l="l" t="t" r="r" b="b"/>
            <a:pathLst>
              <a:path w="1585724" h="1585724">
                <a:moveTo>
                  <a:pt x="0" y="0"/>
                </a:moveTo>
                <a:lnTo>
                  <a:pt x="1585723" y="0"/>
                </a:lnTo>
                <a:lnTo>
                  <a:pt x="1585723" y="1585723"/>
                </a:lnTo>
                <a:lnTo>
                  <a:pt x="0" y="15857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132086" y="796933"/>
            <a:ext cx="1710314" cy="1128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69"/>
              </a:lnSpc>
            </a:pPr>
            <a:r>
              <a:rPr lang="en-US" sz="6716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03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058487" y="4058121"/>
            <a:ext cx="4200813" cy="5200179"/>
          </a:xfrm>
          <a:custGeom>
            <a:avLst/>
            <a:gdLst/>
            <a:ahLst/>
            <a:cxnLst/>
            <a:rect l="l" t="t" r="r" b="b"/>
            <a:pathLst>
              <a:path w="4200813" h="5200179">
                <a:moveTo>
                  <a:pt x="0" y="0"/>
                </a:moveTo>
                <a:lnTo>
                  <a:pt x="4200813" y="0"/>
                </a:lnTo>
                <a:lnTo>
                  <a:pt x="4200813" y="5200179"/>
                </a:lnTo>
                <a:lnTo>
                  <a:pt x="0" y="52001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3641" t="-46759" r="-35937" b="-35893"/>
            </a:stretch>
          </a:blipFill>
          <a:ln w="76200" cap="sq">
            <a:solidFill>
              <a:srgbClr val="A7D7F2"/>
            </a:solidFill>
            <a:prstDash val="solid"/>
            <a:miter/>
          </a:ln>
        </p:spPr>
      </p:sp>
      <p:sp>
        <p:nvSpPr>
          <p:cNvPr id="11" name="TextBox 11"/>
          <p:cNvSpPr txBox="1"/>
          <p:nvPr/>
        </p:nvSpPr>
        <p:spPr>
          <a:xfrm>
            <a:off x="1698567" y="4700941"/>
            <a:ext cx="10799953" cy="3025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9"/>
              </a:lnSpc>
              <a:spcBef>
                <a:spcPct val="0"/>
              </a:spcBef>
            </a:pPr>
            <a:r>
              <a:rPr lang="en-US" sz="3499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Sočiojo tirpalo paruošimas:</a:t>
            </a:r>
            <a:r>
              <a:rPr lang="en-US" sz="3499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Į šiltą vandenį (apie 60°C) įdedame vario (II) sulfatą, maišome tol kol jis nebegalės ištirpti vandenyje taip gauname sotųjį tirpalą. Įdedame bulvę, kad pamatuotume sotumą, jeigu bulvė plūduriuoja- tirpalas yra sotus.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8430" y="-715300"/>
            <a:ext cx="19207214" cy="10946782"/>
          </a:xfrm>
          <a:custGeom>
            <a:avLst/>
            <a:gdLst/>
            <a:ahLst/>
            <a:cxnLst/>
            <a:rect l="l" t="t" r="r" b="b"/>
            <a:pathLst>
              <a:path w="19207214" h="10946782">
                <a:moveTo>
                  <a:pt x="0" y="0"/>
                </a:moveTo>
                <a:lnTo>
                  <a:pt x="19207214" y="0"/>
                </a:lnTo>
                <a:lnTo>
                  <a:pt x="19207214" y="10946782"/>
                </a:lnTo>
                <a:lnTo>
                  <a:pt x="0" y="109467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31295">
            <a:off x="15743836" y="164409"/>
            <a:ext cx="2507368" cy="2507414"/>
          </a:xfrm>
          <a:custGeom>
            <a:avLst/>
            <a:gdLst/>
            <a:ahLst/>
            <a:cxnLst/>
            <a:rect l="l" t="t" r="r" b="b"/>
            <a:pathLst>
              <a:path w="2507368" h="2507414">
                <a:moveTo>
                  <a:pt x="0" y="0"/>
                </a:moveTo>
                <a:lnTo>
                  <a:pt x="2507368" y="0"/>
                </a:lnTo>
                <a:lnTo>
                  <a:pt x="2507368" y="2507414"/>
                </a:lnTo>
                <a:lnTo>
                  <a:pt x="0" y="250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26755" flipH="1">
            <a:off x="-141019" y="192295"/>
            <a:ext cx="1943894" cy="2724514"/>
          </a:xfrm>
          <a:custGeom>
            <a:avLst/>
            <a:gdLst/>
            <a:ahLst/>
            <a:cxnLst/>
            <a:rect l="l" t="t" r="r" b="b"/>
            <a:pathLst>
              <a:path w="1943894" h="2724514">
                <a:moveTo>
                  <a:pt x="1943894" y="0"/>
                </a:moveTo>
                <a:lnTo>
                  <a:pt x="0" y="0"/>
                </a:lnTo>
                <a:lnTo>
                  <a:pt x="0" y="2724514"/>
                </a:lnTo>
                <a:lnTo>
                  <a:pt x="1943894" y="2724514"/>
                </a:lnTo>
                <a:lnTo>
                  <a:pt x="1943894" y="0"/>
                </a:lnTo>
                <a:close/>
              </a:path>
            </a:pathLst>
          </a:custGeom>
          <a:blipFill>
            <a:blip r:embed="rId6"/>
            <a:stretch>
              <a:fillRect r="-40158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610623" y="1810699"/>
            <a:ext cx="9495710" cy="1132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5"/>
              </a:lnSpc>
            </a:pPr>
            <a:r>
              <a:rPr lang="en-US" sz="6699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Tyrimo eiga</a:t>
            </a:r>
          </a:p>
        </p:txBody>
      </p:sp>
      <p:grpSp>
        <p:nvGrpSpPr>
          <p:cNvPr id="6" name="Group 6"/>
          <p:cNvGrpSpPr/>
          <p:nvPr/>
        </p:nvGrpSpPr>
        <p:grpSpPr>
          <a:xfrm rot="-5400000">
            <a:off x="704116" y="10641550"/>
            <a:ext cx="253624" cy="218774"/>
            <a:chOff x="0" y="0"/>
            <a:chExt cx="338165" cy="2916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38201" cy="291592"/>
            </a:xfrm>
            <a:custGeom>
              <a:avLst/>
              <a:gdLst/>
              <a:ahLst/>
              <a:cxnLst/>
              <a:rect l="l" t="t" r="r" b="b"/>
              <a:pathLst>
                <a:path w="338201" h="291592">
                  <a:moveTo>
                    <a:pt x="84709" y="0"/>
                  </a:moveTo>
                  <a:lnTo>
                    <a:pt x="0" y="144399"/>
                  </a:lnTo>
                  <a:lnTo>
                    <a:pt x="84709" y="291592"/>
                  </a:lnTo>
                  <a:lnTo>
                    <a:pt x="253746" y="291592"/>
                  </a:lnTo>
                  <a:lnTo>
                    <a:pt x="338201" y="144399"/>
                  </a:lnTo>
                  <a:lnTo>
                    <a:pt x="253746" y="0"/>
                  </a:lnTo>
                  <a:close/>
                </a:path>
              </a:pathLst>
            </a:custGeom>
            <a:solidFill>
              <a:srgbClr val="17235B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2194381" y="625255"/>
            <a:ext cx="1585724" cy="1585724"/>
          </a:xfrm>
          <a:custGeom>
            <a:avLst/>
            <a:gdLst/>
            <a:ahLst/>
            <a:cxnLst/>
            <a:rect l="l" t="t" r="r" b="b"/>
            <a:pathLst>
              <a:path w="1585724" h="1585724">
                <a:moveTo>
                  <a:pt x="0" y="0"/>
                </a:moveTo>
                <a:lnTo>
                  <a:pt x="1585723" y="0"/>
                </a:lnTo>
                <a:lnTo>
                  <a:pt x="1585723" y="1585723"/>
                </a:lnTo>
                <a:lnTo>
                  <a:pt x="0" y="15857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>
            <a:off x="12564110" y="4563110"/>
            <a:ext cx="4214981" cy="5175399"/>
          </a:xfrm>
          <a:custGeom>
            <a:avLst/>
            <a:gdLst/>
            <a:ahLst/>
            <a:cxnLst/>
            <a:rect l="l" t="t" r="r" b="b"/>
            <a:pathLst>
              <a:path w="4214981" h="5175399">
                <a:moveTo>
                  <a:pt x="0" y="0"/>
                </a:moveTo>
                <a:lnTo>
                  <a:pt x="4214981" y="0"/>
                </a:lnTo>
                <a:lnTo>
                  <a:pt x="4214981" y="5175399"/>
                </a:lnTo>
                <a:lnTo>
                  <a:pt x="0" y="51753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1865" t="-16643" r="-2636" b="-7695"/>
            </a:stretch>
          </a:blipFill>
          <a:ln w="66675" cap="sq">
            <a:solidFill>
              <a:srgbClr val="A7D7F2"/>
            </a:solidFill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0817678" y="1080562"/>
            <a:ext cx="2758147" cy="3677529"/>
          </a:xfrm>
          <a:custGeom>
            <a:avLst/>
            <a:gdLst/>
            <a:ahLst/>
            <a:cxnLst/>
            <a:rect l="l" t="t" r="r" b="b"/>
            <a:pathLst>
              <a:path w="2758147" h="3677529">
                <a:moveTo>
                  <a:pt x="0" y="0"/>
                </a:moveTo>
                <a:lnTo>
                  <a:pt x="2758147" y="0"/>
                </a:lnTo>
                <a:lnTo>
                  <a:pt x="2758147" y="3677529"/>
                </a:lnTo>
                <a:lnTo>
                  <a:pt x="0" y="36775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w="66675" cap="sq">
            <a:solidFill>
              <a:srgbClr val="A7D7F2"/>
            </a:solidFill>
            <a:prstDash val="solid"/>
            <a:miter/>
          </a:ln>
        </p:spPr>
      </p:sp>
      <p:sp>
        <p:nvSpPr>
          <p:cNvPr id="11" name="TextBox 11"/>
          <p:cNvSpPr txBox="1"/>
          <p:nvPr/>
        </p:nvSpPr>
        <p:spPr>
          <a:xfrm>
            <a:off x="2132086" y="796933"/>
            <a:ext cx="1710314" cy="1128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69"/>
              </a:lnSpc>
            </a:pPr>
            <a:r>
              <a:rPr lang="en-US" sz="6716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03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38637" y="5067300"/>
            <a:ext cx="9144000" cy="3124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Į indą su sočiuoju tirpalu įdedami elektrodai, laidais prijungiami prie srovės šaltinio ir ampermetro. Laidumas yra 0,25A.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8430" y="-715300"/>
            <a:ext cx="19207214" cy="10946782"/>
          </a:xfrm>
          <a:custGeom>
            <a:avLst/>
            <a:gdLst/>
            <a:ahLst/>
            <a:cxnLst/>
            <a:rect l="l" t="t" r="r" b="b"/>
            <a:pathLst>
              <a:path w="19207214" h="10946782">
                <a:moveTo>
                  <a:pt x="0" y="0"/>
                </a:moveTo>
                <a:lnTo>
                  <a:pt x="19207214" y="0"/>
                </a:lnTo>
                <a:lnTo>
                  <a:pt x="19207214" y="10946782"/>
                </a:lnTo>
                <a:lnTo>
                  <a:pt x="0" y="109467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31295">
            <a:off x="15743836" y="164409"/>
            <a:ext cx="2507368" cy="2507414"/>
          </a:xfrm>
          <a:custGeom>
            <a:avLst/>
            <a:gdLst/>
            <a:ahLst/>
            <a:cxnLst/>
            <a:rect l="l" t="t" r="r" b="b"/>
            <a:pathLst>
              <a:path w="2507368" h="2507414">
                <a:moveTo>
                  <a:pt x="0" y="0"/>
                </a:moveTo>
                <a:lnTo>
                  <a:pt x="2507368" y="0"/>
                </a:lnTo>
                <a:lnTo>
                  <a:pt x="2507368" y="2507414"/>
                </a:lnTo>
                <a:lnTo>
                  <a:pt x="0" y="250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26755" flipH="1">
            <a:off x="-141019" y="192295"/>
            <a:ext cx="1943894" cy="2724514"/>
          </a:xfrm>
          <a:custGeom>
            <a:avLst/>
            <a:gdLst/>
            <a:ahLst/>
            <a:cxnLst/>
            <a:rect l="l" t="t" r="r" b="b"/>
            <a:pathLst>
              <a:path w="1943894" h="2724514">
                <a:moveTo>
                  <a:pt x="1943894" y="0"/>
                </a:moveTo>
                <a:lnTo>
                  <a:pt x="0" y="0"/>
                </a:lnTo>
                <a:lnTo>
                  <a:pt x="0" y="2724514"/>
                </a:lnTo>
                <a:lnTo>
                  <a:pt x="1943894" y="2724514"/>
                </a:lnTo>
                <a:lnTo>
                  <a:pt x="1943894" y="0"/>
                </a:lnTo>
                <a:close/>
              </a:path>
            </a:pathLst>
          </a:custGeom>
          <a:blipFill>
            <a:blip r:embed="rId6"/>
            <a:stretch>
              <a:fillRect r="-40158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562776" y="1976390"/>
            <a:ext cx="9495710" cy="1132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5"/>
              </a:lnSpc>
            </a:pPr>
            <a:r>
              <a:rPr lang="en-US" sz="6699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Tirpalų paruošimas</a:t>
            </a:r>
          </a:p>
        </p:txBody>
      </p:sp>
      <p:grpSp>
        <p:nvGrpSpPr>
          <p:cNvPr id="6" name="Group 6"/>
          <p:cNvGrpSpPr/>
          <p:nvPr/>
        </p:nvGrpSpPr>
        <p:grpSpPr>
          <a:xfrm rot="-5400000">
            <a:off x="704116" y="10641550"/>
            <a:ext cx="253624" cy="218774"/>
            <a:chOff x="0" y="0"/>
            <a:chExt cx="338165" cy="2916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38201" cy="291592"/>
            </a:xfrm>
            <a:custGeom>
              <a:avLst/>
              <a:gdLst/>
              <a:ahLst/>
              <a:cxnLst/>
              <a:rect l="l" t="t" r="r" b="b"/>
              <a:pathLst>
                <a:path w="338201" h="291592">
                  <a:moveTo>
                    <a:pt x="84709" y="0"/>
                  </a:moveTo>
                  <a:lnTo>
                    <a:pt x="0" y="144399"/>
                  </a:lnTo>
                  <a:lnTo>
                    <a:pt x="84709" y="291592"/>
                  </a:lnTo>
                  <a:lnTo>
                    <a:pt x="253746" y="291592"/>
                  </a:lnTo>
                  <a:lnTo>
                    <a:pt x="338201" y="144399"/>
                  </a:lnTo>
                  <a:lnTo>
                    <a:pt x="253746" y="0"/>
                  </a:lnTo>
                  <a:close/>
                </a:path>
              </a:pathLst>
            </a:custGeom>
            <a:solidFill>
              <a:srgbClr val="17235B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2194381" y="625255"/>
            <a:ext cx="1585724" cy="1585724"/>
          </a:xfrm>
          <a:custGeom>
            <a:avLst/>
            <a:gdLst/>
            <a:ahLst/>
            <a:cxnLst/>
            <a:rect l="l" t="t" r="r" b="b"/>
            <a:pathLst>
              <a:path w="1585724" h="1585724">
                <a:moveTo>
                  <a:pt x="0" y="0"/>
                </a:moveTo>
                <a:lnTo>
                  <a:pt x="1585723" y="0"/>
                </a:lnTo>
                <a:lnTo>
                  <a:pt x="1585723" y="1585723"/>
                </a:lnTo>
                <a:lnTo>
                  <a:pt x="0" y="15857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132086" y="796933"/>
            <a:ext cx="1710314" cy="1128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69"/>
              </a:lnSpc>
            </a:pPr>
            <a:r>
              <a:rPr lang="en-US" sz="6716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03</a:t>
            </a:r>
          </a:p>
        </p:txBody>
      </p:sp>
      <p:sp>
        <p:nvSpPr>
          <p:cNvPr id="10" name="Freeform 10"/>
          <p:cNvSpPr/>
          <p:nvPr/>
        </p:nvSpPr>
        <p:spPr>
          <a:xfrm>
            <a:off x="12687514" y="4542780"/>
            <a:ext cx="4571786" cy="4715520"/>
          </a:xfrm>
          <a:custGeom>
            <a:avLst/>
            <a:gdLst/>
            <a:ahLst/>
            <a:cxnLst/>
            <a:rect l="l" t="t" r="r" b="b"/>
            <a:pathLst>
              <a:path w="4571786" h="4715520">
                <a:moveTo>
                  <a:pt x="0" y="0"/>
                </a:moveTo>
                <a:lnTo>
                  <a:pt x="4571786" y="0"/>
                </a:lnTo>
                <a:lnTo>
                  <a:pt x="4571786" y="4715520"/>
                </a:lnTo>
                <a:lnTo>
                  <a:pt x="0" y="47155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5503" b="-13765"/>
            </a:stretch>
          </a:blipFill>
          <a:ln w="76200" cap="sq">
            <a:solidFill>
              <a:srgbClr val="A7D7F2"/>
            </a:solidFill>
            <a:prstDash val="solid"/>
            <a:miter/>
          </a:ln>
        </p:spPr>
      </p:sp>
      <p:sp>
        <p:nvSpPr>
          <p:cNvPr id="11" name="TextBox 11"/>
          <p:cNvSpPr txBox="1"/>
          <p:nvPr/>
        </p:nvSpPr>
        <p:spPr>
          <a:xfrm>
            <a:off x="1480862" y="4485630"/>
            <a:ext cx="10991341" cy="4853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0"/>
              </a:lnSpc>
              <a:spcBef>
                <a:spcPct val="0"/>
              </a:spcBef>
            </a:pPr>
            <a:r>
              <a:rPr lang="en-US" sz="3500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Persotinto tirpalo paruošimas:</a:t>
            </a:r>
            <a:r>
              <a:rPr lang="en-US" sz="350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Paruošiame sotųjį tirpalą ir įdedame siūlą, kuris pritvirtintas prie lazdelės. Paliekame tirpalą kelioms savaitėms kristalizuotis ir jį papildome vario (II) sulfatu. Po kelių savaičių tirpalas bus persotintas(jame turi užaugti kristalas). Į jį įdedame bulvę, kad pamatuotume sotumą, jeigu bulvė plūduriuoja- tirpalas yra persotintas.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8430" y="-715300"/>
            <a:ext cx="19207214" cy="10946782"/>
          </a:xfrm>
          <a:custGeom>
            <a:avLst/>
            <a:gdLst/>
            <a:ahLst/>
            <a:cxnLst/>
            <a:rect l="l" t="t" r="r" b="b"/>
            <a:pathLst>
              <a:path w="19207214" h="10946782">
                <a:moveTo>
                  <a:pt x="0" y="0"/>
                </a:moveTo>
                <a:lnTo>
                  <a:pt x="19207214" y="0"/>
                </a:lnTo>
                <a:lnTo>
                  <a:pt x="19207214" y="10946782"/>
                </a:lnTo>
                <a:lnTo>
                  <a:pt x="0" y="109467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31295">
            <a:off x="15743836" y="164409"/>
            <a:ext cx="2507368" cy="2507414"/>
          </a:xfrm>
          <a:custGeom>
            <a:avLst/>
            <a:gdLst/>
            <a:ahLst/>
            <a:cxnLst/>
            <a:rect l="l" t="t" r="r" b="b"/>
            <a:pathLst>
              <a:path w="2507368" h="2507414">
                <a:moveTo>
                  <a:pt x="0" y="0"/>
                </a:moveTo>
                <a:lnTo>
                  <a:pt x="2507368" y="0"/>
                </a:lnTo>
                <a:lnTo>
                  <a:pt x="2507368" y="2507414"/>
                </a:lnTo>
                <a:lnTo>
                  <a:pt x="0" y="250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26755" flipH="1">
            <a:off x="-141019" y="192295"/>
            <a:ext cx="1943894" cy="2724514"/>
          </a:xfrm>
          <a:custGeom>
            <a:avLst/>
            <a:gdLst/>
            <a:ahLst/>
            <a:cxnLst/>
            <a:rect l="l" t="t" r="r" b="b"/>
            <a:pathLst>
              <a:path w="1943894" h="2724514">
                <a:moveTo>
                  <a:pt x="1943894" y="0"/>
                </a:moveTo>
                <a:lnTo>
                  <a:pt x="0" y="0"/>
                </a:lnTo>
                <a:lnTo>
                  <a:pt x="0" y="2724514"/>
                </a:lnTo>
                <a:lnTo>
                  <a:pt x="1943894" y="2724514"/>
                </a:lnTo>
                <a:lnTo>
                  <a:pt x="1943894" y="0"/>
                </a:lnTo>
                <a:close/>
              </a:path>
            </a:pathLst>
          </a:custGeom>
          <a:blipFill>
            <a:blip r:embed="rId6"/>
            <a:stretch>
              <a:fillRect r="-40158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610623" y="1810699"/>
            <a:ext cx="9495710" cy="1132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5"/>
              </a:lnSpc>
            </a:pPr>
            <a:r>
              <a:rPr lang="en-US" sz="6699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Tyrimo eiga</a:t>
            </a:r>
          </a:p>
        </p:txBody>
      </p:sp>
      <p:grpSp>
        <p:nvGrpSpPr>
          <p:cNvPr id="6" name="Group 6"/>
          <p:cNvGrpSpPr/>
          <p:nvPr/>
        </p:nvGrpSpPr>
        <p:grpSpPr>
          <a:xfrm rot="-5400000">
            <a:off x="704116" y="10641550"/>
            <a:ext cx="253624" cy="218774"/>
            <a:chOff x="0" y="0"/>
            <a:chExt cx="338165" cy="2916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38201" cy="291592"/>
            </a:xfrm>
            <a:custGeom>
              <a:avLst/>
              <a:gdLst/>
              <a:ahLst/>
              <a:cxnLst/>
              <a:rect l="l" t="t" r="r" b="b"/>
              <a:pathLst>
                <a:path w="338201" h="291592">
                  <a:moveTo>
                    <a:pt x="84709" y="0"/>
                  </a:moveTo>
                  <a:lnTo>
                    <a:pt x="0" y="144399"/>
                  </a:lnTo>
                  <a:lnTo>
                    <a:pt x="84709" y="291592"/>
                  </a:lnTo>
                  <a:lnTo>
                    <a:pt x="253746" y="291592"/>
                  </a:lnTo>
                  <a:lnTo>
                    <a:pt x="338201" y="144399"/>
                  </a:lnTo>
                  <a:lnTo>
                    <a:pt x="253746" y="0"/>
                  </a:lnTo>
                  <a:close/>
                </a:path>
              </a:pathLst>
            </a:custGeom>
            <a:solidFill>
              <a:srgbClr val="17235B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2194381" y="625255"/>
            <a:ext cx="1585724" cy="1585724"/>
          </a:xfrm>
          <a:custGeom>
            <a:avLst/>
            <a:gdLst/>
            <a:ahLst/>
            <a:cxnLst/>
            <a:rect l="l" t="t" r="r" b="b"/>
            <a:pathLst>
              <a:path w="1585724" h="1585724">
                <a:moveTo>
                  <a:pt x="0" y="0"/>
                </a:moveTo>
                <a:lnTo>
                  <a:pt x="1585723" y="0"/>
                </a:lnTo>
                <a:lnTo>
                  <a:pt x="1585723" y="1585723"/>
                </a:lnTo>
                <a:lnTo>
                  <a:pt x="0" y="15857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509509" y="4622412"/>
            <a:ext cx="4749791" cy="4586571"/>
          </a:xfrm>
          <a:custGeom>
            <a:avLst/>
            <a:gdLst/>
            <a:ahLst/>
            <a:cxnLst/>
            <a:rect l="l" t="t" r="r" b="b"/>
            <a:pathLst>
              <a:path w="4749791" h="4586571">
                <a:moveTo>
                  <a:pt x="0" y="0"/>
                </a:moveTo>
                <a:lnTo>
                  <a:pt x="4749791" y="0"/>
                </a:lnTo>
                <a:lnTo>
                  <a:pt x="4749791" y="4586571"/>
                </a:lnTo>
                <a:lnTo>
                  <a:pt x="0" y="45865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5182" t="-3061" r="-7510"/>
            </a:stretch>
          </a:blipFill>
          <a:ln w="66675" cap="sq">
            <a:solidFill>
              <a:srgbClr val="A7D7F2"/>
            </a:solidFill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5400000">
            <a:off x="10246712" y="1366053"/>
            <a:ext cx="3388363" cy="2713656"/>
          </a:xfrm>
          <a:custGeom>
            <a:avLst/>
            <a:gdLst/>
            <a:ahLst/>
            <a:cxnLst/>
            <a:rect l="l" t="t" r="r" b="b"/>
            <a:pathLst>
              <a:path w="3388363" h="2713656">
                <a:moveTo>
                  <a:pt x="0" y="0"/>
                </a:moveTo>
                <a:lnTo>
                  <a:pt x="3388363" y="0"/>
                </a:lnTo>
                <a:lnTo>
                  <a:pt x="3388363" y="2713656"/>
                </a:lnTo>
                <a:lnTo>
                  <a:pt x="0" y="271365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4894" t="-29737" r="-32796" b="-27300"/>
            </a:stretch>
          </a:blipFill>
          <a:ln w="66675" cap="sq">
            <a:solidFill>
              <a:srgbClr val="A7D7F2"/>
            </a:solidFill>
            <a:prstDash val="solid"/>
            <a:miter/>
          </a:ln>
        </p:spPr>
      </p:sp>
      <p:sp>
        <p:nvSpPr>
          <p:cNvPr id="11" name="TextBox 11"/>
          <p:cNvSpPr txBox="1"/>
          <p:nvPr/>
        </p:nvSpPr>
        <p:spPr>
          <a:xfrm>
            <a:off x="2132086" y="796933"/>
            <a:ext cx="1710314" cy="1128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69"/>
              </a:lnSpc>
            </a:pPr>
            <a:r>
              <a:rPr lang="en-US" sz="6716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03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98557" y="5067300"/>
            <a:ext cx="9715314" cy="3097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09"/>
              </a:lnSpc>
              <a:spcBef>
                <a:spcPct val="0"/>
              </a:spcBef>
            </a:pPr>
            <a:r>
              <a:rPr lang="en-US" sz="450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Į dubenį, su augančiu kristalu persotintame tirpale, įmerkiame elektrodus, kad jie liestų kristalą. Laidumas yra 0,3A.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8430" y="-715300"/>
            <a:ext cx="19207214" cy="10946782"/>
          </a:xfrm>
          <a:custGeom>
            <a:avLst/>
            <a:gdLst/>
            <a:ahLst/>
            <a:cxnLst/>
            <a:rect l="l" t="t" r="r" b="b"/>
            <a:pathLst>
              <a:path w="19207214" h="10946782">
                <a:moveTo>
                  <a:pt x="0" y="0"/>
                </a:moveTo>
                <a:lnTo>
                  <a:pt x="19207214" y="0"/>
                </a:lnTo>
                <a:lnTo>
                  <a:pt x="19207214" y="10946782"/>
                </a:lnTo>
                <a:lnTo>
                  <a:pt x="0" y="109467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826755" flipH="1">
            <a:off x="-141019" y="192295"/>
            <a:ext cx="1943894" cy="2724514"/>
          </a:xfrm>
          <a:custGeom>
            <a:avLst/>
            <a:gdLst/>
            <a:ahLst/>
            <a:cxnLst/>
            <a:rect l="l" t="t" r="r" b="b"/>
            <a:pathLst>
              <a:path w="1943894" h="2724514">
                <a:moveTo>
                  <a:pt x="1943894" y="0"/>
                </a:moveTo>
                <a:lnTo>
                  <a:pt x="0" y="0"/>
                </a:lnTo>
                <a:lnTo>
                  <a:pt x="0" y="2724514"/>
                </a:lnTo>
                <a:lnTo>
                  <a:pt x="1943894" y="2724514"/>
                </a:lnTo>
                <a:lnTo>
                  <a:pt x="1943894" y="0"/>
                </a:lnTo>
                <a:close/>
              </a:path>
            </a:pathLst>
          </a:custGeom>
          <a:blipFill>
            <a:blip r:embed="rId5"/>
            <a:stretch>
              <a:fillRect r="-40158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610623" y="1810699"/>
            <a:ext cx="9495710" cy="1132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5"/>
              </a:lnSpc>
            </a:pPr>
            <a:r>
              <a:rPr lang="en-US" sz="6699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Tyrimo eiga</a:t>
            </a:r>
          </a:p>
        </p:txBody>
      </p:sp>
      <p:grpSp>
        <p:nvGrpSpPr>
          <p:cNvPr id="5" name="Group 5"/>
          <p:cNvGrpSpPr/>
          <p:nvPr/>
        </p:nvGrpSpPr>
        <p:grpSpPr>
          <a:xfrm rot="-5400000">
            <a:off x="704116" y="10641550"/>
            <a:ext cx="253624" cy="218774"/>
            <a:chOff x="0" y="0"/>
            <a:chExt cx="338165" cy="2916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8201" cy="291592"/>
            </a:xfrm>
            <a:custGeom>
              <a:avLst/>
              <a:gdLst/>
              <a:ahLst/>
              <a:cxnLst/>
              <a:rect l="l" t="t" r="r" b="b"/>
              <a:pathLst>
                <a:path w="338201" h="291592">
                  <a:moveTo>
                    <a:pt x="84709" y="0"/>
                  </a:moveTo>
                  <a:lnTo>
                    <a:pt x="0" y="144399"/>
                  </a:lnTo>
                  <a:lnTo>
                    <a:pt x="84709" y="291592"/>
                  </a:lnTo>
                  <a:lnTo>
                    <a:pt x="253746" y="291592"/>
                  </a:lnTo>
                  <a:lnTo>
                    <a:pt x="338201" y="144399"/>
                  </a:lnTo>
                  <a:lnTo>
                    <a:pt x="253746" y="0"/>
                  </a:lnTo>
                  <a:close/>
                </a:path>
              </a:pathLst>
            </a:custGeom>
            <a:solidFill>
              <a:srgbClr val="17235B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2194381" y="625255"/>
            <a:ext cx="1585724" cy="1585724"/>
          </a:xfrm>
          <a:custGeom>
            <a:avLst/>
            <a:gdLst/>
            <a:ahLst/>
            <a:cxnLst/>
            <a:rect l="l" t="t" r="r" b="b"/>
            <a:pathLst>
              <a:path w="1585724" h="1585724">
                <a:moveTo>
                  <a:pt x="0" y="0"/>
                </a:moveTo>
                <a:lnTo>
                  <a:pt x="1585723" y="0"/>
                </a:lnTo>
                <a:lnTo>
                  <a:pt x="1585723" y="1585723"/>
                </a:lnTo>
                <a:lnTo>
                  <a:pt x="0" y="15857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354610">
            <a:off x="16135871" y="-661026"/>
            <a:ext cx="2583678" cy="3379452"/>
          </a:xfrm>
          <a:custGeom>
            <a:avLst/>
            <a:gdLst/>
            <a:ahLst/>
            <a:cxnLst/>
            <a:rect l="l" t="t" r="r" b="b"/>
            <a:pathLst>
              <a:path w="2583678" h="3379452">
                <a:moveTo>
                  <a:pt x="0" y="0"/>
                </a:moveTo>
                <a:lnTo>
                  <a:pt x="2583678" y="0"/>
                </a:lnTo>
                <a:lnTo>
                  <a:pt x="2583678" y="3379452"/>
                </a:lnTo>
                <a:lnTo>
                  <a:pt x="0" y="33794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2318" t="-1159" b="-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747338" y="5023299"/>
            <a:ext cx="5511962" cy="4235001"/>
          </a:xfrm>
          <a:custGeom>
            <a:avLst/>
            <a:gdLst/>
            <a:ahLst/>
            <a:cxnLst/>
            <a:rect l="l" t="t" r="r" b="b"/>
            <a:pathLst>
              <a:path w="5511962" h="4235001">
                <a:moveTo>
                  <a:pt x="0" y="0"/>
                </a:moveTo>
                <a:lnTo>
                  <a:pt x="5511962" y="0"/>
                </a:lnTo>
                <a:lnTo>
                  <a:pt x="5511962" y="4235001"/>
                </a:lnTo>
                <a:lnTo>
                  <a:pt x="0" y="42350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8522" t="-3776" r="-906" b="-3042"/>
            </a:stretch>
          </a:blipFill>
          <a:ln w="66675" cap="sq">
            <a:solidFill>
              <a:srgbClr val="A7D7F2"/>
            </a:solidFill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0577550" y="866497"/>
            <a:ext cx="2996673" cy="3891594"/>
          </a:xfrm>
          <a:custGeom>
            <a:avLst/>
            <a:gdLst/>
            <a:ahLst/>
            <a:cxnLst/>
            <a:rect l="l" t="t" r="r" b="b"/>
            <a:pathLst>
              <a:path w="2996673" h="3891594">
                <a:moveTo>
                  <a:pt x="0" y="0"/>
                </a:moveTo>
                <a:lnTo>
                  <a:pt x="2996673" y="0"/>
                </a:lnTo>
                <a:lnTo>
                  <a:pt x="2996673" y="3891594"/>
                </a:lnTo>
                <a:lnTo>
                  <a:pt x="0" y="38915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9511" t="-24233" r="-18982" b="-7693"/>
            </a:stretch>
          </a:blipFill>
          <a:ln w="66675" cap="sq">
            <a:solidFill>
              <a:srgbClr val="A7D7F2"/>
            </a:solidFill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3905919" y="705429"/>
            <a:ext cx="4226127" cy="4052662"/>
          </a:xfrm>
          <a:custGeom>
            <a:avLst/>
            <a:gdLst/>
            <a:ahLst/>
            <a:cxnLst/>
            <a:rect l="l" t="t" r="r" b="b"/>
            <a:pathLst>
              <a:path w="4226127" h="4052662">
                <a:moveTo>
                  <a:pt x="0" y="0"/>
                </a:moveTo>
                <a:lnTo>
                  <a:pt x="4226126" y="0"/>
                </a:lnTo>
                <a:lnTo>
                  <a:pt x="4226126" y="4052662"/>
                </a:lnTo>
                <a:lnTo>
                  <a:pt x="0" y="405266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9030" t="-29172" r="-12963" b="-27685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132086" y="796933"/>
            <a:ext cx="1710314" cy="1128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69"/>
              </a:lnSpc>
            </a:pPr>
            <a:r>
              <a:rPr lang="en-US" sz="6716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03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33616" y="5067300"/>
            <a:ext cx="7767750" cy="2316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09"/>
              </a:lnSpc>
              <a:spcBef>
                <a:spcPct val="0"/>
              </a:spcBef>
            </a:pPr>
            <a:r>
              <a:rPr lang="en-US" sz="4499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Laidus prijungiame prie pačio kristalo, matuojame laidumą. Laidumo nėra.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8430" y="-715300"/>
            <a:ext cx="19207214" cy="10946782"/>
          </a:xfrm>
          <a:custGeom>
            <a:avLst/>
            <a:gdLst/>
            <a:ahLst/>
            <a:cxnLst/>
            <a:rect l="l" t="t" r="r" b="b"/>
            <a:pathLst>
              <a:path w="19207214" h="10946782">
                <a:moveTo>
                  <a:pt x="0" y="0"/>
                </a:moveTo>
                <a:lnTo>
                  <a:pt x="19207214" y="0"/>
                </a:lnTo>
                <a:lnTo>
                  <a:pt x="19207214" y="10946782"/>
                </a:lnTo>
                <a:lnTo>
                  <a:pt x="0" y="109467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31295">
            <a:off x="15743836" y="164409"/>
            <a:ext cx="2507368" cy="2507414"/>
          </a:xfrm>
          <a:custGeom>
            <a:avLst/>
            <a:gdLst/>
            <a:ahLst/>
            <a:cxnLst/>
            <a:rect l="l" t="t" r="r" b="b"/>
            <a:pathLst>
              <a:path w="2507368" h="2507414">
                <a:moveTo>
                  <a:pt x="0" y="0"/>
                </a:moveTo>
                <a:lnTo>
                  <a:pt x="2507368" y="0"/>
                </a:lnTo>
                <a:lnTo>
                  <a:pt x="2507368" y="2507414"/>
                </a:lnTo>
                <a:lnTo>
                  <a:pt x="0" y="250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26755" flipH="1">
            <a:off x="-141019" y="192295"/>
            <a:ext cx="1943894" cy="2724514"/>
          </a:xfrm>
          <a:custGeom>
            <a:avLst/>
            <a:gdLst/>
            <a:ahLst/>
            <a:cxnLst/>
            <a:rect l="l" t="t" r="r" b="b"/>
            <a:pathLst>
              <a:path w="1943894" h="2724514">
                <a:moveTo>
                  <a:pt x="1943894" y="0"/>
                </a:moveTo>
                <a:lnTo>
                  <a:pt x="0" y="0"/>
                </a:lnTo>
                <a:lnTo>
                  <a:pt x="0" y="2724514"/>
                </a:lnTo>
                <a:lnTo>
                  <a:pt x="1943894" y="2724514"/>
                </a:lnTo>
                <a:lnTo>
                  <a:pt x="1943894" y="0"/>
                </a:lnTo>
                <a:close/>
              </a:path>
            </a:pathLst>
          </a:custGeom>
          <a:blipFill>
            <a:blip r:embed="rId6"/>
            <a:stretch>
              <a:fillRect r="-40158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896148" y="1432704"/>
            <a:ext cx="4950250" cy="1676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99"/>
              </a:lnSpc>
            </a:pPr>
            <a:r>
              <a:rPr lang="en-US" sz="9999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Išvados</a:t>
            </a:r>
          </a:p>
        </p:txBody>
      </p:sp>
      <p:grpSp>
        <p:nvGrpSpPr>
          <p:cNvPr id="6" name="Group 6"/>
          <p:cNvGrpSpPr/>
          <p:nvPr/>
        </p:nvGrpSpPr>
        <p:grpSpPr>
          <a:xfrm rot="-5400000">
            <a:off x="704116" y="10641550"/>
            <a:ext cx="253624" cy="218774"/>
            <a:chOff x="0" y="0"/>
            <a:chExt cx="338165" cy="2916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38201" cy="291592"/>
            </a:xfrm>
            <a:custGeom>
              <a:avLst/>
              <a:gdLst/>
              <a:ahLst/>
              <a:cxnLst/>
              <a:rect l="l" t="t" r="r" b="b"/>
              <a:pathLst>
                <a:path w="338201" h="291592">
                  <a:moveTo>
                    <a:pt x="84709" y="0"/>
                  </a:moveTo>
                  <a:lnTo>
                    <a:pt x="0" y="144399"/>
                  </a:lnTo>
                  <a:lnTo>
                    <a:pt x="84709" y="291592"/>
                  </a:lnTo>
                  <a:lnTo>
                    <a:pt x="253746" y="291592"/>
                  </a:lnTo>
                  <a:lnTo>
                    <a:pt x="338201" y="144399"/>
                  </a:lnTo>
                  <a:lnTo>
                    <a:pt x="253746" y="0"/>
                  </a:lnTo>
                  <a:close/>
                </a:path>
              </a:pathLst>
            </a:custGeom>
            <a:solidFill>
              <a:srgbClr val="17235B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028700" y="4691416"/>
            <a:ext cx="16214515" cy="3265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43"/>
              </a:lnSpc>
              <a:spcBef>
                <a:spcPct val="0"/>
              </a:spcBef>
            </a:pP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Eksperimentas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rodo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,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kad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tirpalo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elektros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laidumas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priklauso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nuo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ištirpusių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jonų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koncentracijos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: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didžiausias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srovės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stipris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buvo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sočiame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tirpale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,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kur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laisvųjų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jonų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kiekis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yra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didžiausiais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.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Tuo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tarpu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persotintame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tirpale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laidumas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mažėja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prasidėjus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kristalizacijai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,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nes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krūvį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nešę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jonai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susijungia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į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kietus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kristalus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ir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nustoja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799" dirty="0" err="1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judėti</a:t>
            </a:r>
            <a:r>
              <a:rPr lang="en-US" sz="3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rPr>
              <a:t>. </a:t>
            </a:r>
          </a:p>
        </p:txBody>
      </p:sp>
      <p:sp>
        <p:nvSpPr>
          <p:cNvPr id="9" name="Freeform 9"/>
          <p:cNvSpPr/>
          <p:nvPr/>
        </p:nvSpPr>
        <p:spPr>
          <a:xfrm>
            <a:off x="3890398" y="1028700"/>
            <a:ext cx="1738700" cy="1738700"/>
          </a:xfrm>
          <a:custGeom>
            <a:avLst/>
            <a:gdLst/>
            <a:ahLst/>
            <a:cxnLst/>
            <a:rect l="l" t="t" r="r" b="b"/>
            <a:pathLst>
              <a:path w="1738700" h="1738700">
                <a:moveTo>
                  <a:pt x="0" y="0"/>
                </a:moveTo>
                <a:lnTo>
                  <a:pt x="1738700" y="0"/>
                </a:lnTo>
                <a:lnTo>
                  <a:pt x="1738700" y="1738700"/>
                </a:lnTo>
                <a:lnTo>
                  <a:pt x="0" y="17387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822093" y="1223119"/>
            <a:ext cx="1875310" cy="1226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85"/>
              </a:lnSpc>
            </a:pPr>
            <a:r>
              <a:rPr lang="en-US" sz="7235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04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8430" y="-715300"/>
            <a:ext cx="19207214" cy="10946782"/>
          </a:xfrm>
          <a:custGeom>
            <a:avLst/>
            <a:gdLst/>
            <a:ahLst/>
            <a:cxnLst/>
            <a:rect l="l" t="t" r="r" b="b"/>
            <a:pathLst>
              <a:path w="19207214" h="10946782">
                <a:moveTo>
                  <a:pt x="0" y="0"/>
                </a:moveTo>
                <a:lnTo>
                  <a:pt x="19207214" y="0"/>
                </a:lnTo>
                <a:lnTo>
                  <a:pt x="19207214" y="10946782"/>
                </a:lnTo>
                <a:lnTo>
                  <a:pt x="0" y="109467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31295">
            <a:off x="15743836" y="164409"/>
            <a:ext cx="2507368" cy="2507414"/>
          </a:xfrm>
          <a:custGeom>
            <a:avLst/>
            <a:gdLst/>
            <a:ahLst/>
            <a:cxnLst/>
            <a:rect l="l" t="t" r="r" b="b"/>
            <a:pathLst>
              <a:path w="2507368" h="2507414">
                <a:moveTo>
                  <a:pt x="0" y="0"/>
                </a:moveTo>
                <a:lnTo>
                  <a:pt x="2507368" y="0"/>
                </a:lnTo>
                <a:lnTo>
                  <a:pt x="2507368" y="2507414"/>
                </a:lnTo>
                <a:lnTo>
                  <a:pt x="0" y="250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26755" flipH="1">
            <a:off x="-141019" y="192295"/>
            <a:ext cx="1943894" cy="2724514"/>
          </a:xfrm>
          <a:custGeom>
            <a:avLst/>
            <a:gdLst/>
            <a:ahLst/>
            <a:cxnLst/>
            <a:rect l="l" t="t" r="r" b="b"/>
            <a:pathLst>
              <a:path w="1943894" h="2724514">
                <a:moveTo>
                  <a:pt x="1943894" y="0"/>
                </a:moveTo>
                <a:lnTo>
                  <a:pt x="0" y="0"/>
                </a:lnTo>
                <a:lnTo>
                  <a:pt x="0" y="2724514"/>
                </a:lnTo>
                <a:lnTo>
                  <a:pt x="1943894" y="2724514"/>
                </a:lnTo>
                <a:lnTo>
                  <a:pt x="1943894" y="0"/>
                </a:lnTo>
                <a:close/>
              </a:path>
            </a:pathLst>
          </a:custGeom>
          <a:blipFill>
            <a:blip r:embed="rId6"/>
            <a:stretch>
              <a:fillRect r="-40158"/>
            </a:stretch>
          </a:blipFill>
        </p:spPr>
      </p:sp>
      <p:grpSp>
        <p:nvGrpSpPr>
          <p:cNvPr id="5" name="Group 5"/>
          <p:cNvGrpSpPr/>
          <p:nvPr/>
        </p:nvGrpSpPr>
        <p:grpSpPr>
          <a:xfrm rot="-5400000">
            <a:off x="704116" y="10641550"/>
            <a:ext cx="253624" cy="218774"/>
            <a:chOff x="0" y="0"/>
            <a:chExt cx="338165" cy="2916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8201" cy="291592"/>
            </a:xfrm>
            <a:custGeom>
              <a:avLst/>
              <a:gdLst/>
              <a:ahLst/>
              <a:cxnLst/>
              <a:rect l="l" t="t" r="r" b="b"/>
              <a:pathLst>
                <a:path w="338201" h="291592">
                  <a:moveTo>
                    <a:pt x="84709" y="0"/>
                  </a:moveTo>
                  <a:lnTo>
                    <a:pt x="0" y="144399"/>
                  </a:lnTo>
                  <a:lnTo>
                    <a:pt x="84709" y="291592"/>
                  </a:lnTo>
                  <a:lnTo>
                    <a:pt x="253746" y="291592"/>
                  </a:lnTo>
                  <a:lnTo>
                    <a:pt x="338201" y="144399"/>
                  </a:lnTo>
                  <a:lnTo>
                    <a:pt x="253746" y="0"/>
                  </a:lnTo>
                  <a:close/>
                </a:path>
              </a:pathLst>
            </a:custGeom>
            <a:solidFill>
              <a:srgbClr val="17235B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1306727" y="192113"/>
            <a:ext cx="7006213" cy="9902774"/>
          </a:xfrm>
          <a:custGeom>
            <a:avLst/>
            <a:gdLst/>
            <a:ahLst/>
            <a:cxnLst/>
            <a:rect l="l" t="t" r="r" b="b"/>
            <a:pathLst>
              <a:path w="7006213" h="9902774">
                <a:moveTo>
                  <a:pt x="0" y="0"/>
                </a:moveTo>
                <a:lnTo>
                  <a:pt x="7006213" y="0"/>
                </a:lnTo>
                <a:lnTo>
                  <a:pt x="7006213" y="9902774"/>
                </a:lnTo>
                <a:lnTo>
                  <a:pt x="0" y="99027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144000" y="192113"/>
            <a:ext cx="7102760" cy="9902774"/>
          </a:xfrm>
          <a:custGeom>
            <a:avLst/>
            <a:gdLst/>
            <a:ahLst/>
            <a:cxnLst/>
            <a:rect l="l" t="t" r="r" b="b"/>
            <a:pathLst>
              <a:path w="7102760" h="9902774">
                <a:moveTo>
                  <a:pt x="0" y="0"/>
                </a:moveTo>
                <a:lnTo>
                  <a:pt x="7102760" y="0"/>
                </a:lnTo>
                <a:lnTo>
                  <a:pt x="7102760" y="9902774"/>
                </a:lnTo>
                <a:lnTo>
                  <a:pt x="0" y="99027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1378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8430" y="-715300"/>
            <a:ext cx="19207214" cy="10946782"/>
          </a:xfrm>
          <a:custGeom>
            <a:avLst/>
            <a:gdLst/>
            <a:ahLst/>
            <a:cxnLst/>
            <a:rect l="l" t="t" r="r" b="b"/>
            <a:pathLst>
              <a:path w="19207214" h="10946782">
                <a:moveTo>
                  <a:pt x="0" y="0"/>
                </a:moveTo>
                <a:lnTo>
                  <a:pt x="19207214" y="0"/>
                </a:lnTo>
                <a:lnTo>
                  <a:pt x="19207214" y="10946782"/>
                </a:lnTo>
                <a:lnTo>
                  <a:pt x="0" y="109467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31295">
            <a:off x="15743836" y="164409"/>
            <a:ext cx="2507368" cy="2507414"/>
          </a:xfrm>
          <a:custGeom>
            <a:avLst/>
            <a:gdLst/>
            <a:ahLst/>
            <a:cxnLst/>
            <a:rect l="l" t="t" r="r" b="b"/>
            <a:pathLst>
              <a:path w="2507368" h="2507414">
                <a:moveTo>
                  <a:pt x="0" y="0"/>
                </a:moveTo>
                <a:lnTo>
                  <a:pt x="2507368" y="0"/>
                </a:lnTo>
                <a:lnTo>
                  <a:pt x="2507368" y="2507414"/>
                </a:lnTo>
                <a:lnTo>
                  <a:pt x="0" y="250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26755" flipH="1">
            <a:off x="-141019" y="192295"/>
            <a:ext cx="1943894" cy="2724514"/>
          </a:xfrm>
          <a:custGeom>
            <a:avLst/>
            <a:gdLst/>
            <a:ahLst/>
            <a:cxnLst/>
            <a:rect l="l" t="t" r="r" b="b"/>
            <a:pathLst>
              <a:path w="1943894" h="2724514">
                <a:moveTo>
                  <a:pt x="1943894" y="0"/>
                </a:moveTo>
                <a:lnTo>
                  <a:pt x="0" y="0"/>
                </a:lnTo>
                <a:lnTo>
                  <a:pt x="0" y="2724514"/>
                </a:lnTo>
                <a:lnTo>
                  <a:pt x="1943894" y="2724514"/>
                </a:lnTo>
                <a:lnTo>
                  <a:pt x="1943894" y="0"/>
                </a:lnTo>
                <a:close/>
              </a:path>
            </a:pathLst>
          </a:custGeom>
          <a:blipFill>
            <a:blip r:embed="rId6"/>
            <a:stretch>
              <a:fillRect r="-40158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162348" y="1392627"/>
            <a:ext cx="6385659" cy="1676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99"/>
              </a:lnSpc>
            </a:pPr>
            <a:r>
              <a:rPr lang="en-US" sz="9999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Literatūra</a:t>
            </a:r>
          </a:p>
        </p:txBody>
      </p:sp>
      <p:grpSp>
        <p:nvGrpSpPr>
          <p:cNvPr id="6" name="Group 6"/>
          <p:cNvGrpSpPr/>
          <p:nvPr/>
        </p:nvGrpSpPr>
        <p:grpSpPr>
          <a:xfrm rot="-5400000">
            <a:off x="704116" y="10641550"/>
            <a:ext cx="253624" cy="218774"/>
            <a:chOff x="0" y="0"/>
            <a:chExt cx="338165" cy="2916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38201" cy="291592"/>
            </a:xfrm>
            <a:custGeom>
              <a:avLst/>
              <a:gdLst/>
              <a:ahLst/>
              <a:cxnLst/>
              <a:rect l="l" t="t" r="r" b="b"/>
              <a:pathLst>
                <a:path w="338201" h="291592">
                  <a:moveTo>
                    <a:pt x="84709" y="0"/>
                  </a:moveTo>
                  <a:lnTo>
                    <a:pt x="0" y="144399"/>
                  </a:lnTo>
                  <a:lnTo>
                    <a:pt x="84709" y="291592"/>
                  </a:lnTo>
                  <a:lnTo>
                    <a:pt x="253746" y="291592"/>
                  </a:lnTo>
                  <a:lnTo>
                    <a:pt x="338201" y="144399"/>
                  </a:lnTo>
                  <a:lnTo>
                    <a:pt x="253746" y="0"/>
                  </a:lnTo>
                  <a:close/>
                </a:path>
              </a:pathLst>
            </a:custGeom>
            <a:solidFill>
              <a:srgbClr val="17235B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028700" y="4497835"/>
            <a:ext cx="15968820" cy="3638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17235B"/>
                </a:solidFill>
                <a:latin typeface="Open Sans"/>
                <a:ea typeface="Open Sans"/>
                <a:cs typeface="Open Sans"/>
                <a:sym typeface="Open Sans"/>
              </a:rPr>
              <a:t>https://eduka.lt/publisher/material/open/theory/58160/691?teachingPackageId=691&amp;teachingGroupCreation=0&amp;lesson=61554&amp;subtype=tasks&amp;pageFlip=66</a:t>
            </a:r>
          </a:p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17235B"/>
                </a:solidFill>
                <a:latin typeface="Open Sans"/>
                <a:ea typeface="Open Sans"/>
                <a:cs typeface="Open Sans"/>
                <a:sym typeface="Open Sans"/>
              </a:rPr>
              <a:t>https://eduka.lt/publisher/material/open/theory/58152/675?teachingPackageId=675&amp;teachingGroupCreation=0&amp;lesson=61546&amp;subtype=tasks&amp;pageFlip=118</a:t>
            </a:r>
          </a:p>
          <a:p>
            <a:pPr algn="l">
              <a:lnSpc>
                <a:spcPts val="4199"/>
              </a:lnSpc>
            </a:pPr>
            <a:endParaRPr lang="en-US" sz="2999">
              <a:solidFill>
                <a:srgbClr val="1723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3704924" y="1028700"/>
            <a:ext cx="1721829" cy="1721829"/>
          </a:xfrm>
          <a:custGeom>
            <a:avLst/>
            <a:gdLst/>
            <a:ahLst/>
            <a:cxnLst/>
            <a:rect l="l" t="t" r="r" b="b"/>
            <a:pathLst>
              <a:path w="1721829" h="1721829">
                <a:moveTo>
                  <a:pt x="0" y="0"/>
                </a:moveTo>
                <a:lnTo>
                  <a:pt x="1721830" y="0"/>
                </a:lnTo>
                <a:lnTo>
                  <a:pt x="1721830" y="1721829"/>
                </a:lnTo>
                <a:lnTo>
                  <a:pt x="0" y="172182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569640" y="1253413"/>
            <a:ext cx="1857113" cy="1225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1"/>
              </a:lnSpc>
            </a:pPr>
            <a:r>
              <a:rPr lang="en-US" sz="7239" b="1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05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20386" y="-252909"/>
            <a:ext cx="19537311" cy="14415872"/>
          </a:xfrm>
          <a:custGeom>
            <a:avLst/>
            <a:gdLst/>
            <a:ahLst/>
            <a:cxnLst/>
            <a:rect l="l" t="t" r="r" b="b"/>
            <a:pathLst>
              <a:path w="19537311" h="14415872">
                <a:moveTo>
                  <a:pt x="0" y="0"/>
                </a:moveTo>
                <a:lnTo>
                  <a:pt x="19537311" y="0"/>
                </a:lnTo>
                <a:lnTo>
                  <a:pt x="19537311" y="14415872"/>
                </a:lnTo>
                <a:lnTo>
                  <a:pt x="0" y="144158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85196">
            <a:off x="14673049" y="7545958"/>
            <a:ext cx="3585917" cy="2614483"/>
          </a:xfrm>
          <a:custGeom>
            <a:avLst/>
            <a:gdLst/>
            <a:ahLst/>
            <a:cxnLst/>
            <a:rect l="l" t="t" r="r" b="b"/>
            <a:pathLst>
              <a:path w="3585917" h="2614483">
                <a:moveTo>
                  <a:pt x="0" y="0"/>
                </a:moveTo>
                <a:lnTo>
                  <a:pt x="3585917" y="0"/>
                </a:lnTo>
                <a:lnTo>
                  <a:pt x="3585917" y="2614483"/>
                </a:lnTo>
                <a:lnTo>
                  <a:pt x="0" y="26144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" b="-37159"/>
            </a:stretch>
          </a:blipFill>
        </p:spPr>
      </p:sp>
      <p:sp>
        <p:nvSpPr>
          <p:cNvPr id="4" name="Freeform 4"/>
          <p:cNvSpPr/>
          <p:nvPr/>
        </p:nvSpPr>
        <p:spPr>
          <a:xfrm rot="-3039005">
            <a:off x="-1711079" y="-111480"/>
            <a:ext cx="6993670" cy="5339413"/>
          </a:xfrm>
          <a:custGeom>
            <a:avLst/>
            <a:gdLst/>
            <a:ahLst/>
            <a:cxnLst/>
            <a:rect l="l" t="t" r="r" b="b"/>
            <a:pathLst>
              <a:path w="6993670" h="5339413">
                <a:moveTo>
                  <a:pt x="0" y="0"/>
                </a:moveTo>
                <a:lnTo>
                  <a:pt x="6993670" y="0"/>
                </a:lnTo>
                <a:lnTo>
                  <a:pt x="6993670" y="5339412"/>
                </a:lnTo>
                <a:lnTo>
                  <a:pt x="0" y="53394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8131" b="-12850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950040" y="3750917"/>
            <a:ext cx="12387919" cy="3124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79"/>
              </a:lnSpc>
            </a:pPr>
            <a:r>
              <a:rPr lang="lt-LT" sz="5999" b="1" dirty="0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,,9-</a:t>
            </a:r>
            <a:r>
              <a:rPr lang="en-US" sz="5999" b="1" dirty="0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VARIO (II) SULFATO TIRPALŲ   IR KRISTALOHIDRATO LAIDUMAS</a:t>
            </a:r>
            <a:r>
              <a:rPr lang="lt-LT" sz="5999" b="1" dirty="0">
                <a:solidFill>
                  <a:srgbClr val="17235B"/>
                </a:solidFill>
                <a:latin typeface="Lora Bold"/>
                <a:ea typeface="Lora Bold"/>
                <a:cs typeface="Lora Bold"/>
                <a:sym typeface="Lora Bold"/>
              </a:rPr>
              <a:t>-PPT“</a:t>
            </a:r>
            <a:endParaRPr lang="en-US" sz="5999" b="1" dirty="0">
              <a:solidFill>
                <a:srgbClr val="17235B"/>
              </a:solidFill>
              <a:latin typeface="Lora Bold"/>
              <a:ea typeface="Lora Bold"/>
              <a:cs typeface="Lora Bold"/>
              <a:sym typeface="Lora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4574570" y="1807776"/>
            <a:ext cx="8947399" cy="750450"/>
            <a:chOff x="0" y="0"/>
            <a:chExt cx="11929866" cy="1000600"/>
          </a:xfrm>
        </p:grpSpPr>
        <p:sp>
          <p:nvSpPr>
            <p:cNvPr id="7" name="Freeform 7"/>
            <p:cNvSpPr/>
            <p:nvPr/>
          </p:nvSpPr>
          <p:spPr>
            <a:xfrm>
              <a:off x="15421" y="12700"/>
              <a:ext cx="11899015" cy="975233"/>
            </a:xfrm>
            <a:custGeom>
              <a:avLst/>
              <a:gdLst/>
              <a:ahLst/>
              <a:cxnLst/>
              <a:rect l="l" t="t" r="r" b="b"/>
              <a:pathLst>
                <a:path w="11899015" h="975233">
                  <a:moveTo>
                    <a:pt x="0" y="0"/>
                  </a:moveTo>
                  <a:lnTo>
                    <a:pt x="11899015" y="0"/>
                  </a:lnTo>
                  <a:lnTo>
                    <a:pt x="11899015" y="975233"/>
                  </a:lnTo>
                  <a:lnTo>
                    <a:pt x="0" y="9752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11929858" cy="1000633"/>
            </a:xfrm>
            <a:custGeom>
              <a:avLst/>
              <a:gdLst/>
              <a:ahLst/>
              <a:cxnLst/>
              <a:rect l="l" t="t" r="r" b="b"/>
              <a:pathLst>
                <a:path w="11929858" h="1000633">
                  <a:moveTo>
                    <a:pt x="15421" y="0"/>
                  </a:moveTo>
                  <a:lnTo>
                    <a:pt x="11914436" y="0"/>
                  </a:lnTo>
                  <a:cubicBezTo>
                    <a:pt x="11922918" y="0"/>
                    <a:pt x="11929858" y="5715"/>
                    <a:pt x="11929858" y="12700"/>
                  </a:cubicBezTo>
                  <a:lnTo>
                    <a:pt x="11929858" y="987933"/>
                  </a:lnTo>
                  <a:cubicBezTo>
                    <a:pt x="11929858" y="994918"/>
                    <a:pt x="11922918" y="1000633"/>
                    <a:pt x="11914436" y="1000633"/>
                  </a:cubicBezTo>
                  <a:lnTo>
                    <a:pt x="15421" y="1000633"/>
                  </a:lnTo>
                  <a:cubicBezTo>
                    <a:pt x="6940" y="1000633"/>
                    <a:pt x="0" y="994918"/>
                    <a:pt x="0" y="987933"/>
                  </a:cubicBezTo>
                  <a:lnTo>
                    <a:pt x="0" y="12700"/>
                  </a:lnTo>
                  <a:cubicBezTo>
                    <a:pt x="0" y="5715"/>
                    <a:pt x="6940" y="0"/>
                    <a:pt x="15421" y="0"/>
                  </a:cubicBezTo>
                  <a:moveTo>
                    <a:pt x="15421" y="25400"/>
                  </a:moveTo>
                  <a:lnTo>
                    <a:pt x="15421" y="12700"/>
                  </a:lnTo>
                  <a:lnTo>
                    <a:pt x="30843" y="12700"/>
                  </a:lnTo>
                  <a:lnTo>
                    <a:pt x="30843" y="987933"/>
                  </a:lnTo>
                  <a:lnTo>
                    <a:pt x="15421" y="987933"/>
                  </a:lnTo>
                  <a:lnTo>
                    <a:pt x="15421" y="975233"/>
                  </a:lnTo>
                  <a:lnTo>
                    <a:pt x="11914436" y="975233"/>
                  </a:lnTo>
                  <a:lnTo>
                    <a:pt x="11914436" y="987933"/>
                  </a:lnTo>
                  <a:lnTo>
                    <a:pt x="11899015" y="987933"/>
                  </a:lnTo>
                  <a:lnTo>
                    <a:pt x="11899015" y="12700"/>
                  </a:lnTo>
                  <a:lnTo>
                    <a:pt x="11914436" y="12700"/>
                  </a:lnTo>
                  <a:lnTo>
                    <a:pt x="11914436" y="25400"/>
                  </a:lnTo>
                  <a:lnTo>
                    <a:pt x="15421" y="25400"/>
                  </a:lnTo>
                  <a:close/>
                </a:path>
              </a:pathLst>
            </a:custGeom>
            <a:solidFill>
              <a:srgbClr val="17235B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1929866" cy="1000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799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Trakų Vytauto Didžiojo gimnazija   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022464" y="8068285"/>
            <a:ext cx="8051604" cy="1092225"/>
            <a:chOff x="0" y="0"/>
            <a:chExt cx="12936536" cy="1456300"/>
          </a:xfrm>
        </p:grpSpPr>
        <p:sp>
          <p:nvSpPr>
            <p:cNvPr id="11" name="Freeform 11"/>
            <p:cNvSpPr/>
            <p:nvPr/>
          </p:nvSpPr>
          <p:spPr>
            <a:xfrm>
              <a:off x="16723" y="18483"/>
              <a:ext cx="12903090" cy="1419348"/>
            </a:xfrm>
            <a:custGeom>
              <a:avLst/>
              <a:gdLst/>
              <a:ahLst/>
              <a:cxnLst/>
              <a:rect l="l" t="t" r="r" b="b"/>
              <a:pathLst>
                <a:path w="12903090" h="1419348">
                  <a:moveTo>
                    <a:pt x="0" y="0"/>
                  </a:moveTo>
                  <a:lnTo>
                    <a:pt x="12903090" y="0"/>
                  </a:lnTo>
                  <a:lnTo>
                    <a:pt x="12903090" y="1419348"/>
                  </a:lnTo>
                  <a:lnTo>
                    <a:pt x="0" y="141934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12936536" cy="1456300"/>
            </a:xfrm>
            <a:custGeom>
              <a:avLst/>
              <a:gdLst/>
              <a:ahLst/>
              <a:cxnLst/>
              <a:rect l="l" t="t" r="r" b="b"/>
              <a:pathLst>
                <a:path w="12936536" h="1456300">
                  <a:moveTo>
                    <a:pt x="16723" y="0"/>
                  </a:moveTo>
                  <a:lnTo>
                    <a:pt x="12919813" y="0"/>
                  </a:lnTo>
                  <a:cubicBezTo>
                    <a:pt x="12929011" y="0"/>
                    <a:pt x="12936536" y="8318"/>
                    <a:pt x="12936536" y="18483"/>
                  </a:cubicBezTo>
                  <a:lnTo>
                    <a:pt x="12936536" y="1437831"/>
                  </a:lnTo>
                  <a:cubicBezTo>
                    <a:pt x="12936536" y="1447997"/>
                    <a:pt x="12929011" y="1456300"/>
                    <a:pt x="12919813" y="1456300"/>
                  </a:cubicBezTo>
                  <a:lnTo>
                    <a:pt x="16723" y="1456300"/>
                  </a:lnTo>
                  <a:cubicBezTo>
                    <a:pt x="7525" y="1456300"/>
                    <a:pt x="0" y="1447997"/>
                    <a:pt x="0" y="1437831"/>
                  </a:cubicBezTo>
                  <a:lnTo>
                    <a:pt x="0" y="18483"/>
                  </a:lnTo>
                  <a:cubicBezTo>
                    <a:pt x="0" y="8318"/>
                    <a:pt x="7525" y="0"/>
                    <a:pt x="16723" y="0"/>
                  </a:cubicBezTo>
                  <a:moveTo>
                    <a:pt x="16723" y="36967"/>
                  </a:moveTo>
                  <a:lnTo>
                    <a:pt x="16723" y="18483"/>
                  </a:lnTo>
                  <a:lnTo>
                    <a:pt x="33445" y="18483"/>
                  </a:lnTo>
                  <a:lnTo>
                    <a:pt x="33445" y="1437831"/>
                  </a:lnTo>
                  <a:lnTo>
                    <a:pt x="16723" y="1437831"/>
                  </a:lnTo>
                  <a:lnTo>
                    <a:pt x="16723" y="1419348"/>
                  </a:lnTo>
                  <a:lnTo>
                    <a:pt x="12919813" y="1419348"/>
                  </a:lnTo>
                  <a:lnTo>
                    <a:pt x="12919813" y="1437831"/>
                  </a:lnTo>
                  <a:lnTo>
                    <a:pt x="12903091" y="1437831"/>
                  </a:lnTo>
                  <a:lnTo>
                    <a:pt x="12903091" y="18483"/>
                  </a:lnTo>
                  <a:lnTo>
                    <a:pt x="12919813" y="18483"/>
                  </a:lnTo>
                  <a:lnTo>
                    <a:pt x="12919813" y="36967"/>
                  </a:lnTo>
                  <a:lnTo>
                    <a:pt x="16723" y="36967"/>
                  </a:lnTo>
                  <a:close/>
                </a:path>
              </a:pathLst>
            </a:custGeom>
            <a:solidFill>
              <a:srgbClr val="17235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6723" y="0"/>
              <a:ext cx="12273413" cy="1456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</a:t>
              </a:r>
              <a:r>
                <a:rPr lang="lt-LT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M</a:t>
              </a:r>
              <a:r>
                <a:rPr lang="en-US" sz="2799" dirty="0" err="1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okinės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V</a:t>
              </a:r>
              <a:r>
                <a:rPr lang="lt-LT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. S.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</a:t>
              </a:r>
              <a:r>
                <a:rPr lang="en-US" sz="2799" dirty="0" err="1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ir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A</a:t>
              </a:r>
              <a:r>
                <a:rPr lang="lt-LT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. 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Š</a:t>
              </a:r>
              <a:r>
                <a:rPr lang="lt-LT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.</a:t>
              </a:r>
              <a:endParaRPr lang="en-US" sz="2799" dirty="0">
                <a:solidFill>
                  <a:srgbClr val="17235B"/>
                </a:solidFill>
                <a:latin typeface="Lora"/>
                <a:ea typeface="Lora"/>
                <a:cs typeface="Lora"/>
                <a:sym typeface="Lora"/>
              </a:endParaRPr>
            </a:p>
            <a:p>
              <a:pPr algn="ctr">
                <a:lnSpc>
                  <a:spcPts val="3359"/>
                </a:lnSpc>
              </a:pPr>
              <a:r>
                <a:rPr lang="en-US" sz="2799" dirty="0" err="1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Mokytojos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: E</a:t>
              </a:r>
              <a:r>
                <a:rPr lang="lt-LT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.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Š</a:t>
              </a:r>
              <a:r>
                <a:rPr lang="lt-LT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.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</a:t>
              </a:r>
              <a:r>
                <a:rPr lang="en-US" sz="2799" dirty="0" err="1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ir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D</a:t>
              </a:r>
              <a:r>
                <a:rPr lang="lt-LT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.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B</a:t>
              </a:r>
              <a:r>
                <a:rPr lang="lt-LT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.</a:t>
              </a:r>
              <a:r>
                <a:rPr lang="en-US" sz="2799" dirty="0">
                  <a:solidFill>
                    <a:srgbClr val="17235B"/>
                  </a:solidFill>
                  <a:latin typeface="Lora"/>
                  <a:ea typeface="Lora"/>
                  <a:cs typeface="Lora"/>
                  <a:sym typeface="Lora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350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576</Words>
  <Application>Microsoft Office PowerPoint</Application>
  <PresentationFormat>Pasirinktinai</PresentationFormat>
  <Paragraphs>92</Paragraphs>
  <Slides>15</Slides>
  <Notes>15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15</vt:i4>
      </vt:variant>
    </vt:vector>
  </HeadingPairs>
  <TitlesOfParts>
    <vt:vector size="21" baseType="lpstr">
      <vt:lpstr>Lora Bold</vt:lpstr>
      <vt:lpstr>Lora</vt:lpstr>
      <vt:lpstr>Arial</vt:lpstr>
      <vt:lpstr>Open Sans</vt:lpstr>
      <vt:lpstr>Calibri</vt:lpstr>
      <vt:lpstr>Office Theme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„Scientific Research Thesis Defense by Slidesgo.pptx“ kopija</dc:title>
  <dc:creator>Elena</dc:creator>
  <cp:lastModifiedBy>Elena Šišenina</cp:lastModifiedBy>
  <cp:revision>3</cp:revision>
  <dcterms:created xsi:type="dcterms:W3CDTF">2006-08-16T00:00:00Z</dcterms:created>
  <dcterms:modified xsi:type="dcterms:W3CDTF">2026-04-28T08:11:47Z</dcterms:modified>
  <dc:identifier>DAHHrn9TulI</dc:identifier>
</cp:coreProperties>
</file>