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80" r:id="rId3"/>
    <p:sldId id="257" r:id="rId4"/>
    <p:sldId id="258" r:id="rId5"/>
    <p:sldId id="266" r:id="rId6"/>
    <p:sldId id="267" r:id="rId7"/>
    <p:sldId id="268" r:id="rId8"/>
    <p:sldId id="259" r:id="rId9"/>
    <p:sldId id="260" r:id="rId10"/>
    <p:sldId id="261" r:id="rId11"/>
    <p:sldId id="264" r:id="rId12"/>
    <p:sldId id="263" r:id="rId13"/>
    <p:sldId id="265" r:id="rId14"/>
    <p:sldId id="269" r:id="rId15"/>
    <p:sldId id="270" r:id="rId16"/>
    <p:sldId id="271" r:id="rId17"/>
    <p:sldId id="272" r:id="rId18"/>
    <p:sldId id="273" r:id="rId19"/>
    <p:sldId id="279" r:id="rId20"/>
    <p:sldId id="274" r:id="rId21"/>
    <p:sldId id="275" r:id="rId22"/>
    <p:sldId id="276" r:id="rId23"/>
    <p:sldId id="277" r:id="rId24"/>
    <p:sldId id="278" r:id="rId25"/>
    <p:sldId id="26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15F0DE-6530-475A-9C98-BCA78942D62F}">
          <p14:sldIdLst>
            <p14:sldId id="256"/>
            <p14:sldId id="280"/>
            <p14:sldId id="257"/>
            <p14:sldId id="258"/>
            <p14:sldId id="266"/>
            <p14:sldId id="267"/>
            <p14:sldId id="268"/>
            <p14:sldId id="259"/>
            <p14:sldId id="260"/>
            <p14:sldId id="261"/>
            <p14:sldId id="264"/>
            <p14:sldId id="263"/>
            <p14:sldId id="265"/>
            <p14:sldId id="269"/>
            <p14:sldId id="270"/>
            <p14:sldId id="271"/>
            <p14:sldId id="272"/>
            <p14:sldId id="273"/>
            <p14:sldId id="279"/>
            <p14:sldId id="274"/>
            <p14:sldId id="275"/>
            <p14:sldId id="276"/>
            <p14:sldId id="277"/>
            <p14:sldId id="278"/>
            <p14:sldId id="26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1783" autoAdjust="0"/>
  </p:normalViewPr>
  <p:slideViewPr>
    <p:cSldViewPr snapToGrid="0">
      <p:cViewPr varScale="1">
        <p:scale>
          <a:sx n="75" d="100"/>
          <a:sy n="75" d="100"/>
        </p:scale>
        <p:origin x="811"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t-LT" sz="1800" b="0" i="0" u="none" strike="noStrike" kern="1200" spc="0" baseline="0" dirty="0">
                <a:solidFill>
                  <a:prstClr val="black">
                    <a:lumMod val="65000"/>
                    <a:lumOff val="35000"/>
                  </a:prstClr>
                </a:solidFill>
                <a:latin typeface="Times New Roman" panose="02020603050405020304" pitchFamily="18" charset="0"/>
                <a:cs typeface="Times New Roman" panose="02020603050405020304" pitchFamily="18" charset="0"/>
              </a:rPr>
              <a:t>F(x)  grafikas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Column1</c:v>
                </c:pt>
              </c:strCache>
            </c:strRef>
          </c:tx>
          <c:spPr>
            <a:ln w="28575" cap="rnd">
              <a:solidFill>
                <a:schemeClr val="accent1"/>
              </a:solidFill>
              <a:round/>
            </a:ln>
            <a:effectLst/>
          </c:spPr>
          <c:marker>
            <c:symbol val="none"/>
          </c:marker>
          <c:cat>
            <c:numRef>
              <c:f>Sheet1!$A$2:$A$4</c:f>
              <c:numCache>
                <c:formatCode>General</c:formatCode>
                <c:ptCount val="3"/>
                <c:pt idx="0">
                  <c:v>1</c:v>
                </c:pt>
                <c:pt idx="1">
                  <c:v>2</c:v>
                </c:pt>
                <c:pt idx="2">
                  <c:v>3</c:v>
                </c:pt>
              </c:numCache>
            </c:numRef>
          </c:cat>
          <c:val>
            <c:numRef>
              <c:f>Sheet1!$B$2:$B$4</c:f>
              <c:numCache>
                <c:formatCode>General</c:formatCode>
                <c:ptCount val="3"/>
                <c:pt idx="0">
                  <c:v>2.5000000000000001E-2</c:v>
                </c:pt>
                <c:pt idx="1">
                  <c:v>4.4999999999999998E-2</c:v>
                </c:pt>
                <c:pt idx="2">
                  <c:v>6.5000000000000002E-2</c:v>
                </c:pt>
              </c:numCache>
            </c:numRef>
          </c:val>
          <c:smooth val="0"/>
          <c:extLst>
            <c:ext xmlns:c16="http://schemas.microsoft.com/office/drawing/2014/chart" uri="{C3380CC4-5D6E-409C-BE32-E72D297353CC}">
              <c16:uniqueId val="{00000000-F321-4720-ADFB-13D886F25813}"/>
            </c:ext>
          </c:extLst>
        </c:ser>
        <c:dLbls>
          <c:showLegendKey val="0"/>
          <c:showVal val="0"/>
          <c:showCatName val="0"/>
          <c:showSerName val="0"/>
          <c:showPercent val="0"/>
          <c:showBubbleSize val="0"/>
        </c:dLbls>
        <c:smooth val="0"/>
        <c:axId val="1953732959"/>
        <c:axId val="1953758879"/>
      </c:lineChart>
      <c:catAx>
        <c:axId val="1953732959"/>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lt-LT" dirty="0"/>
                  <a:t>F, N</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lt-LT"/>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1953758879"/>
        <c:crosses val="autoZero"/>
        <c:auto val="1"/>
        <c:lblAlgn val="ctr"/>
        <c:lblOffset val="100"/>
        <c:noMultiLvlLbl val="0"/>
      </c:catAx>
      <c:valAx>
        <c:axId val="19537588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lt-LT" dirty="0"/>
                  <a:t>x, m</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lt-LT"/>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195373295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7D0EAE-0898-4BC5-87C0-24D17FA7F5E0}" type="datetimeFigureOut">
              <a:rPr lang="lt-LT" smtClean="0"/>
              <a:t>2026-05-10</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0870E9-BE53-43DC-8A45-3E5E17E54199}" type="slidenum">
              <a:rPr lang="lt-LT" smtClean="0"/>
              <a:t>‹#›</a:t>
            </a:fld>
            <a:endParaRPr lang="lt-LT"/>
          </a:p>
        </p:txBody>
      </p:sp>
    </p:spTree>
    <p:extLst>
      <p:ext uri="{BB962C8B-B14F-4D97-AF65-F5344CB8AC3E}">
        <p14:creationId xmlns:p14="http://schemas.microsoft.com/office/powerpoint/2010/main" val="4196375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F50870E9-BE53-43DC-8A45-3E5E17E54199}" type="slidenum">
              <a:rPr lang="lt-LT" smtClean="0"/>
              <a:t>22</a:t>
            </a:fld>
            <a:endParaRPr lang="lt-LT"/>
          </a:p>
        </p:txBody>
      </p:sp>
    </p:spTree>
    <p:extLst>
      <p:ext uri="{BB962C8B-B14F-4D97-AF65-F5344CB8AC3E}">
        <p14:creationId xmlns:p14="http://schemas.microsoft.com/office/powerpoint/2010/main" val="161929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F50870E9-BE53-43DC-8A45-3E5E17E54199}" type="slidenum">
              <a:rPr lang="lt-LT" smtClean="0"/>
              <a:t>23</a:t>
            </a:fld>
            <a:endParaRPr lang="lt-LT"/>
          </a:p>
        </p:txBody>
      </p:sp>
    </p:spTree>
    <p:extLst>
      <p:ext uri="{BB962C8B-B14F-4D97-AF65-F5344CB8AC3E}">
        <p14:creationId xmlns:p14="http://schemas.microsoft.com/office/powerpoint/2010/main" val="2101756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lt-LT"/>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41603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1810852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1700029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A6E78C0-5D29-4B1D-A02E-C2C1D668D48D}"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420831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6E78C0-5D29-4B1D-A02E-C2C1D668D48D}" type="datetimeFigureOut">
              <a:rPr lang="lt-LT" smtClean="0"/>
              <a:t>2026-05-10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704120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6E78C0-5D29-4B1D-A02E-C2C1D668D48D}" type="datetimeFigureOut">
              <a:rPr lang="lt-LT" smtClean="0"/>
              <a:t>2026-05-10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708744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6E78C0-5D29-4B1D-A02E-C2C1D668D48D}" type="datetimeFigureOut">
              <a:rPr lang="lt-LT" smtClean="0"/>
              <a:t>2026-05-10</a:t>
            </a:fld>
            <a:endParaRPr lang="lt-LT"/>
          </a:p>
        </p:txBody>
      </p:sp>
      <p:sp>
        <p:nvSpPr>
          <p:cNvPr id="3" name="Footer Placeholder 2"/>
          <p:cNvSpPr>
            <a:spLocks noGrp="1"/>
          </p:cNvSpPr>
          <p:nvPr>
            <p:ph type="ftr" sz="quarter" idx="11"/>
          </p:nvPr>
        </p:nvSpPr>
        <p:spPr/>
        <p:txBody>
          <a:bodyPr/>
          <a:lstStyle/>
          <a:p>
            <a:endParaRPr lang="lt-LT"/>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3858112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6E78C0-5D29-4B1D-A02E-C2C1D668D48D}"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3105275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6E78C0-5D29-4B1D-A02E-C2C1D668D48D}"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1753860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6E78C0-5D29-4B1D-A02E-C2C1D668D48D}" type="datetimeFigureOut">
              <a:rPr lang="lt-LT" smtClean="0"/>
              <a:t>2026-05-10</a:t>
            </a:fld>
            <a:endParaRPr lang="lt-LT"/>
          </a:p>
        </p:txBody>
      </p:sp>
      <p:sp>
        <p:nvSpPr>
          <p:cNvPr id="6" name="Footer Placeholder 5"/>
          <p:cNvSpPr>
            <a:spLocks noGrp="1"/>
          </p:cNvSpPr>
          <p:nvPr>
            <p:ph type="ftr" sz="quarter" idx="11"/>
          </p:nvPr>
        </p:nvSpPr>
        <p:spPr/>
        <p:txBody>
          <a:bodyPr/>
          <a:lstStyle/>
          <a:p>
            <a:endParaRPr lang="lt-LT"/>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1677155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4133106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3881217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519167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6E78C0-5D29-4B1D-A02E-C2C1D668D48D}" type="datetimeFigureOut">
              <a:rPr lang="lt-LT" smtClean="0"/>
              <a:t>2026-05-10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4053206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A6E78C0-5D29-4B1D-A02E-C2C1D668D48D}" type="datetimeFigureOut">
              <a:rPr lang="lt-LT" smtClean="0"/>
              <a:t>2026-05-10</a:t>
            </a:fld>
            <a:endParaRPr lang="lt-LT"/>
          </a:p>
        </p:txBody>
      </p:sp>
      <p:sp>
        <p:nvSpPr>
          <p:cNvPr id="8" name="Footer Placeholder 7"/>
          <p:cNvSpPr>
            <a:spLocks noGrp="1"/>
          </p:cNvSpPr>
          <p:nvPr>
            <p:ph type="ftr" sz="quarter" idx="11"/>
          </p:nvPr>
        </p:nvSpPr>
        <p:spPr>
          <a:xfrm>
            <a:off x="561111" y="6391838"/>
            <a:ext cx="3644282" cy="304801"/>
          </a:xfrm>
        </p:spPr>
        <p:txBody>
          <a:bodyPr/>
          <a:lstStyle/>
          <a:p>
            <a:endParaRPr lang="lt-LT"/>
          </a:p>
        </p:txBody>
      </p:sp>
      <p:sp>
        <p:nvSpPr>
          <p:cNvPr id="9" name="Slide Number Placeholder 8"/>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4010540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3923890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A6E78C0-5D29-4B1D-A02E-C2C1D668D48D}" type="datetimeFigureOut">
              <a:rPr lang="lt-LT" smtClean="0"/>
              <a:t>2026-05-10</a:t>
            </a:fld>
            <a:endParaRPr lang="lt-LT"/>
          </a:p>
        </p:txBody>
      </p:sp>
      <p:sp>
        <p:nvSpPr>
          <p:cNvPr id="5" name="Footer Placeholder 4"/>
          <p:cNvSpPr>
            <a:spLocks noGrp="1"/>
          </p:cNvSpPr>
          <p:nvPr>
            <p:ph type="ftr" sz="quarter" idx="11"/>
          </p:nvPr>
        </p:nvSpPr>
        <p:spPr/>
        <p:txBody>
          <a:bodyPr/>
          <a:lstStyle/>
          <a:p>
            <a:endParaRPr lang="lt-LT"/>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D5F5354-305B-4E04-9E1A-43A05202C35F}" type="slidenum">
              <a:rPr lang="lt-LT" smtClean="0"/>
              <a:t>‹#›</a:t>
            </a:fld>
            <a:endParaRPr lang="lt-LT"/>
          </a:p>
        </p:txBody>
      </p:sp>
    </p:spTree>
    <p:extLst>
      <p:ext uri="{BB962C8B-B14F-4D97-AF65-F5344CB8AC3E}">
        <p14:creationId xmlns:p14="http://schemas.microsoft.com/office/powerpoint/2010/main" val="264383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A6E78C0-5D29-4B1D-A02E-C2C1D668D48D}" type="datetimeFigureOut">
              <a:rPr lang="lt-LT" smtClean="0"/>
              <a:t>2026-05-10</a:t>
            </a:fld>
            <a:endParaRPr lang="lt-LT"/>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lt-LT"/>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D5F5354-305B-4E04-9E1A-43A05202C35F}" type="slidenum">
              <a:rPr lang="lt-LT" smtClean="0"/>
              <a:t>‹#›</a:t>
            </a:fld>
            <a:endParaRPr lang="lt-LT"/>
          </a:p>
        </p:txBody>
      </p:sp>
    </p:spTree>
    <p:extLst>
      <p:ext uri="{BB962C8B-B14F-4D97-AF65-F5344CB8AC3E}">
        <p14:creationId xmlns:p14="http://schemas.microsoft.com/office/powerpoint/2010/main" val="21972405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lt.wikipedia.org/wiki/K%C5%ABno_deformacija" TargetMode="External"/><Relationship Id="rId2" Type="http://schemas.openxmlformats.org/officeDocument/2006/relationships/hyperlink" Target="https://lt.wikipedia.org/wiki/Tamprumo_j%C4%97g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CF9D-3D6B-2D25-3EAC-799128C61EC6}"/>
              </a:ext>
            </a:extLst>
          </p:cNvPr>
          <p:cNvSpPr>
            <a:spLocks noGrp="1"/>
          </p:cNvSpPr>
          <p:nvPr>
            <p:ph type="ctrTitle"/>
          </p:nvPr>
        </p:nvSpPr>
        <p:spPr>
          <a:xfrm>
            <a:off x="1683171" y="2194001"/>
            <a:ext cx="8825658" cy="861420"/>
          </a:xfrm>
        </p:spPr>
        <p:txBody>
          <a:bodyPr/>
          <a:lstStyle/>
          <a:p>
            <a:pPr algn="ctr"/>
            <a:r>
              <a:rPr lang="lt-LT" sz="4800" dirty="0">
                <a:latin typeface="Times New Roman" panose="02020603050405020304" pitchFamily="18" charset="0"/>
                <a:cs typeface="Times New Roman" panose="02020603050405020304" pitchFamily="18" charset="0"/>
              </a:rPr>
              <a:t>Tamprumo jėga. Huko dėsnis</a:t>
            </a:r>
          </a:p>
        </p:txBody>
      </p:sp>
      <p:sp>
        <p:nvSpPr>
          <p:cNvPr id="3" name="Subtitle 2">
            <a:extLst>
              <a:ext uri="{FF2B5EF4-FFF2-40B4-BE49-F238E27FC236}">
                <a16:creationId xmlns:a16="http://schemas.microsoft.com/office/drawing/2014/main" id="{202C47FA-63C9-7082-0588-6E2C68487E03}"/>
              </a:ext>
            </a:extLst>
          </p:cNvPr>
          <p:cNvSpPr>
            <a:spLocks noGrp="1"/>
          </p:cNvSpPr>
          <p:nvPr>
            <p:ph type="subTitle" idx="1"/>
          </p:nvPr>
        </p:nvSpPr>
        <p:spPr>
          <a:xfrm rot="10800000" flipV="1">
            <a:off x="1512302" y="4972639"/>
            <a:ext cx="9167396" cy="1885361"/>
          </a:xfrm>
        </p:spPr>
        <p:txBody>
          <a:bodyPr>
            <a:normAutofit/>
          </a:bodyPr>
          <a:lstStyle/>
          <a:p>
            <a:pPr algn="ctr"/>
            <a:r>
              <a:rPr lang="lt-LT" sz="2000" dirty="0">
                <a:latin typeface="Times New Roman" panose="02020603050405020304" pitchFamily="18" charset="0"/>
                <a:cs typeface="Times New Roman" panose="02020603050405020304" pitchFamily="18" charset="0"/>
              </a:rPr>
              <a:t>Darbą atliko: Prienų rajono Užnemunės pagrindinės mokyklos Išlaužo skyriaus 9 klasės mokinės M. G. ir E. B.</a:t>
            </a:r>
          </a:p>
          <a:p>
            <a:pPr algn="ctr"/>
            <a:r>
              <a:rPr lang="lt-LT" sz="2000" dirty="0">
                <a:latin typeface="Times New Roman" panose="02020603050405020304" pitchFamily="18" charset="0"/>
                <a:cs typeface="Times New Roman" panose="02020603050405020304" pitchFamily="18" charset="0"/>
              </a:rPr>
              <a:t>fizikos mokytoja z. F.</a:t>
            </a:r>
          </a:p>
          <a:p>
            <a:pPr algn="ct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1471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91C47-4654-B479-84E5-B77A90D0A146}"/>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Turinys</a:t>
            </a:r>
          </a:p>
        </p:txBody>
      </p:sp>
      <p:sp>
        <p:nvSpPr>
          <p:cNvPr id="3" name="Content Placeholder 2">
            <a:extLst>
              <a:ext uri="{FF2B5EF4-FFF2-40B4-BE49-F238E27FC236}">
                <a16:creationId xmlns:a16="http://schemas.microsoft.com/office/drawing/2014/main" id="{D5E9D6FC-527E-2064-47D8-50B2C4DC48E9}"/>
              </a:ext>
            </a:extLst>
          </p:cNvPr>
          <p:cNvSpPr>
            <a:spLocks noGrp="1"/>
          </p:cNvSpPr>
          <p:nvPr>
            <p:ph idx="1"/>
          </p:nvPr>
        </p:nvSpPr>
        <p:spPr>
          <a:xfrm>
            <a:off x="1122830" y="2705100"/>
            <a:ext cx="8825659" cy="3416300"/>
          </a:xfrm>
        </p:spPr>
        <p:txBody>
          <a:bodyPr/>
          <a:lstStyle/>
          <a:p>
            <a:pPr marL="0" indent="0">
              <a:buNone/>
            </a:pPr>
            <a:r>
              <a:rPr lang="lt-LT" sz="2000" dirty="0">
                <a:latin typeface="Times New Roman" panose="02020603050405020304" pitchFamily="18" charset="0"/>
                <a:cs typeface="Times New Roman" panose="02020603050405020304" pitchFamily="18" charset="0"/>
              </a:rPr>
              <a:t>Teorinė dalis</a:t>
            </a:r>
          </a:p>
          <a:p>
            <a:pPr marL="0" indent="0">
              <a:buNone/>
            </a:pPr>
            <a:r>
              <a:rPr lang="lt-LT" sz="2000" dirty="0">
                <a:latin typeface="Times New Roman" panose="02020603050405020304" pitchFamily="18" charset="0"/>
                <a:cs typeface="Times New Roman" panose="02020603050405020304" pitchFamily="18" charset="0"/>
              </a:rPr>
              <a:t>Tampraus kūno bandymas</a:t>
            </a:r>
          </a:p>
          <a:p>
            <a:pPr marL="0" indent="0">
              <a:buNone/>
            </a:pPr>
            <a:r>
              <a:rPr lang="lt-LT" sz="2000" dirty="0">
                <a:latin typeface="Times New Roman" panose="02020603050405020304" pitchFamily="18" charset="0"/>
                <a:cs typeface="Times New Roman" panose="02020603050405020304" pitchFamily="18" charset="0"/>
              </a:rPr>
              <a:t>Plastiško kūno bandymas</a:t>
            </a:r>
          </a:p>
          <a:p>
            <a:pPr marL="0" indent="0">
              <a:buNone/>
            </a:pPr>
            <a:r>
              <a:rPr lang="lt-LT" sz="2000" dirty="0">
                <a:latin typeface="Times New Roman" panose="02020603050405020304" pitchFamily="18" charset="0"/>
                <a:cs typeface="Times New Roman" panose="02020603050405020304" pitchFamily="18" charset="0"/>
              </a:rPr>
              <a:t>Huko dėsnio tyrimas</a:t>
            </a:r>
          </a:p>
          <a:p>
            <a:pPr marL="0" indent="0">
              <a:buNone/>
            </a:pPr>
            <a:r>
              <a:rPr lang="lt-LT" sz="2000" dirty="0">
                <a:latin typeface="Times New Roman" panose="02020603050405020304" pitchFamily="18" charset="0"/>
                <a:cs typeface="Times New Roman" panose="02020603050405020304" pitchFamily="18" charset="0"/>
              </a:rPr>
              <a:t>Uždaviniai</a:t>
            </a:r>
          </a:p>
          <a:p>
            <a:pPr marL="0" indent="0">
              <a:buNone/>
            </a:pPr>
            <a:r>
              <a:rPr lang="lt-LT" sz="2000" dirty="0">
                <a:latin typeface="Times New Roman" panose="02020603050405020304" pitchFamily="18" charset="0"/>
                <a:cs typeface="Times New Roman" panose="02020603050405020304" pitchFamily="18" charset="0"/>
              </a:rPr>
              <a:t>Testas</a:t>
            </a:r>
          </a:p>
          <a:p>
            <a:pPr marL="0" indent="0">
              <a:buNone/>
            </a:pPr>
            <a:r>
              <a:rPr lang="lt-LT" sz="2000" dirty="0">
                <a:latin typeface="Times New Roman" panose="02020603050405020304" pitchFamily="18" charset="0"/>
                <a:cs typeface="Times New Roman" panose="02020603050405020304" pitchFamily="18" charset="0"/>
              </a:rPr>
              <a:t>Šaltiniai</a:t>
            </a:r>
          </a:p>
          <a:p>
            <a:pPr marL="0" indent="0">
              <a:buNone/>
            </a:pPr>
            <a:endParaRPr lang="lt-LT" dirty="0"/>
          </a:p>
        </p:txBody>
      </p:sp>
    </p:spTree>
    <p:extLst>
      <p:ext uri="{BB962C8B-B14F-4D97-AF65-F5344CB8AC3E}">
        <p14:creationId xmlns:p14="http://schemas.microsoft.com/office/powerpoint/2010/main" val="2453831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047C5-53E6-FCD5-8013-06AFFB025D6E}"/>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Tamprumo jėga</a:t>
            </a:r>
          </a:p>
        </p:txBody>
      </p:sp>
      <p:sp>
        <p:nvSpPr>
          <p:cNvPr id="3" name="Content Placeholder 2">
            <a:extLst>
              <a:ext uri="{FF2B5EF4-FFF2-40B4-BE49-F238E27FC236}">
                <a16:creationId xmlns:a16="http://schemas.microsoft.com/office/drawing/2014/main" id="{F603D836-11BA-751A-DEE8-9D999BB9880D}"/>
              </a:ext>
            </a:extLst>
          </p:cNvPr>
          <p:cNvSpPr>
            <a:spLocks noGrp="1"/>
          </p:cNvSpPr>
          <p:nvPr>
            <p:ph idx="1"/>
          </p:nvPr>
        </p:nvSpPr>
        <p:spPr>
          <a:xfrm>
            <a:off x="813578" y="2530348"/>
            <a:ext cx="6304625" cy="4013868"/>
          </a:xfrm>
        </p:spPr>
        <p:txBody>
          <a:bodyPr>
            <a:normAutofit/>
          </a:bodyPr>
          <a:lstStyle/>
          <a:p>
            <a:pPr marL="0" indent="0" algn="ctr">
              <a:buNone/>
            </a:pPr>
            <a:endParaRPr lang="lt-LT" sz="2000" dirty="0">
              <a:latin typeface="Times New Roman" panose="02020603050405020304" pitchFamily="18" charset="0"/>
              <a:cs typeface="Times New Roman" panose="02020603050405020304" pitchFamily="18" charset="0"/>
            </a:endParaRPr>
          </a:p>
          <a:p>
            <a:pPr marL="0" indent="0" algn="just">
              <a:buNone/>
            </a:pPr>
            <a:r>
              <a:rPr lang="lt-LT" sz="2000" dirty="0">
                <a:latin typeface="Times New Roman" panose="02020603050405020304" pitchFamily="18" charset="0"/>
                <a:cs typeface="Times New Roman" panose="02020603050405020304" pitchFamily="18" charset="0"/>
              </a:rPr>
              <a:t>Tamprumo jėga – tai jėga, kuri  atsiranda deformuojame kūne. Jos kryptis yra priešinga nei kūną veikiančios išorinės jėgos (priešingos pusės nei kūnas deformuojamas). Tamprumo jėga priklauso nuo: kūno medžiagos savybių, kūno formos ir matmenų, deformacijos dydžio. Jėgą matuojame dinamometru.</a:t>
            </a:r>
          </a:p>
        </p:txBody>
      </p:sp>
      <p:pic>
        <p:nvPicPr>
          <p:cNvPr id="1028" name="Picture 4" descr="Jėgų rūšys Quiz">
            <a:extLst>
              <a:ext uri="{FF2B5EF4-FFF2-40B4-BE49-F238E27FC236}">
                <a16:creationId xmlns:a16="http://schemas.microsoft.com/office/drawing/2014/main" id="{5527BF7B-0D6B-7A2A-9370-2871E5F0DB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0373" y="2745092"/>
            <a:ext cx="4247990" cy="3420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762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53148-C69D-2543-E703-C6A0DD1AD316}"/>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Kūno deformacija</a:t>
            </a:r>
          </a:p>
        </p:txBody>
      </p:sp>
      <p:sp>
        <p:nvSpPr>
          <p:cNvPr id="3" name="Content Placeholder 2">
            <a:extLst>
              <a:ext uri="{FF2B5EF4-FFF2-40B4-BE49-F238E27FC236}">
                <a16:creationId xmlns:a16="http://schemas.microsoft.com/office/drawing/2014/main" id="{AC2FA3E2-0B41-1CB6-04EF-EC83E911C10C}"/>
              </a:ext>
            </a:extLst>
          </p:cNvPr>
          <p:cNvSpPr>
            <a:spLocks noGrp="1"/>
          </p:cNvSpPr>
          <p:nvPr>
            <p:ph idx="1"/>
          </p:nvPr>
        </p:nvSpPr>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Deformacija – kietojo kūno formos arba tūrio keitimas.</a:t>
            </a:r>
          </a:p>
          <a:p>
            <a:pPr marL="0" indent="0" algn="just">
              <a:buNone/>
            </a:pPr>
            <a:r>
              <a:rPr lang="lt-LT" sz="2000" dirty="0">
                <a:latin typeface="Times New Roman" panose="02020603050405020304" pitchFamily="18" charset="0"/>
                <a:cs typeface="Times New Roman" panose="02020603050405020304" pitchFamily="18" charset="0"/>
              </a:rPr>
              <a:t>Kuomet nustojus veikti jėgoms deformuotas kūnas atgauna pradinę formą, sukelta deformacija vadinama tampriąja. Jeigu jis lieka deformuotas deformacija vadinama plastine.</a:t>
            </a:r>
          </a:p>
          <a:p>
            <a:pPr marL="0" indent="0" algn="just">
              <a:buNone/>
            </a:pPr>
            <a:r>
              <a:rPr lang="lt-LT" sz="2000" dirty="0">
                <a:latin typeface="Times New Roman" panose="02020603050405020304" pitchFamily="18" charset="0"/>
                <a:cs typeface="Times New Roman" panose="02020603050405020304" pitchFamily="18" charset="0"/>
              </a:rPr>
              <a:t>Deformacijos metu vidutiniai atstumai tarp dalelių pakinta. Suartintos dalelės pradeda stumti viena kitą, atitolusios traukti. Išnykus išoriniam veikimui, tarpusavio sąveikos dėka dalelės sugrįžta į buvusias savo padėtis.</a:t>
            </a:r>
          </a:p>
        </p:txBody>
      </p:sp>
    </p:spTree>
    <p:extLst>
      <p:ext uri="{BB962C8B-B14F-4D97-AF65-F5344CB8AC3E}">
        <p14:creationId xmlns:p14="http://schemas.microsoft.com/office/powerpoint/2010/main" val="308494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213F-12F0-9479-2F47-4E0A2D167772}"/>
              </a:ext>
            </a:extLst>
          </p:cNvPr>
          <p:cNvSpPr>
            <a:spLocks noGrp="1"/>
          </p:cNvSpPr>
          <p:nvPr>
            <p:ph type="title"/>
          </p:nvPr>
        </p:nvSpPr>
        <p:spPr/>
        <p:txBody>
          <a:bodyPr/>
          <a:lstStyle/>
          <a:p>
            <a:pPr algn="ctr"/>
            <a:r>
              <a:rPr lang="lt-LT" sz="4800" dirty="0">
                <a:latin typeface="Times New Roman" panose="02020603050405020304" pitchFamily="18" charset="0"/>
                <a:cs typeface="Times New Roman" panose="02020603050405020304" pitchFamily="18" charset="0"/>
              </a:rPr>
              <a:t>Tamprūs ir plastiški kūnai</a:t>
            </a:r>
          </a:p>
        </p:txBody>
      </p:sp>
      <p:sp>
        <p:nvSpPr>
          <p:cNvPr id="3" name="Content Placeholder 2">
            <a:extLst>
              <a:ext uri="{FF2B5EF4-FFF2-40B4-BE49-F238E27FC236}">
                <a16:creationId xmlns:a16="http://schemas.microsoft.com/office/drawing/2014/main" id="{DBDE2FAD-BF18-D888-44FE-54D350FD28F5}"/>
              </a:ext>
            </a:extLst>
          </p:cNvPr>
          <p:cNvSpPr>
            <a:spLocks noGrp="1"/>
          </p:cNvSpPr>
          <p:nvPr>
            <p:ph idx="1"/>
          </p:nvPr>
        </p:nvSpPr>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Pagal deformaciją, kūnai skirstomi į tampriuosius ir plastiškus.</a:t>
            </a:r>
          </a:p>
          <a:p>
            <a:pPr marL="0" indent="0" algn="just">
              <a:buNone/>
            </a:pPr>
            <a:r>
              <a:rPr lang="lt-LT" sz="2000" dirty="0">
                <a:latin typeface="Times New Roman" panose="02020603050405020304" pitchFamily="18" charset="0"/>
                <a:cs typeface="Times New Roman" panose="02020603050405020304" pitchFamily="18" charset="0"/>
              </a:rPr>
              <a:t>Tamprūs kūnai – tai kūnai, kurie po deformacijos atgauna pradinę formą.Žmonių ir gyvūnų raumenys ir sausgyslės taip pat yra tamprūs. Tamprumas padeda judėti. Pavyzdžiui, šokdamos nuo vieno medžio ant kito, medvarlės atsispiria raumeningomis kojomis. Raumenys veikia kaip guminės juostelės.</a:t>
            </a:r>
          </a:p>
          <a:p>
            <a:pPr marL="0" indent="0" algn="just">
              <a:buNone/>
            </a:pPr>
            <a:r>
              <a:rPr lang="lt-LT" sz="2000" dirty="0">
                <a:latin typeface="Times New Roman" panose="02020603050405020304" pitchFamily="18" charset="0"/>
                <a:cs typeface="Times New Roman" panose="02020603050405020304" pitchFamily="18" charset="0"/>
              </a:rPr>
              <a:t>Plastiški kūnai – tai kūnai, kurie po deformacijos neatgauna pradinės formos. Plastilinas formą gali keisti, bet jis neatgauna pradinės savo formos. Plastilinas, molis, parafinas yra plastiškos medžiagos.</a:t>
            </a:r>
          </a:p>
          <a:p>
            <a:pPr marL="0" indent="0">
              <a:buNone/>
            </a:pPr>
            <a:endParaRPr lang="lt-LT" sz="2000"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3427749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24E4-B005-9802-CF53-A009A420FBF4}"/>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Tampraus kūno bandymas</a:t>
            </a:r>
          </a:p>
        </p:txBody>
      </p:sp>
      <p:pic>
        <p:nvPicPr>
          <p:cNvPr id="5" name="Content Placeholder 4">
            <a:extLst>
              <a:ext uri="{FF2B5EF4-FFF2-40B4-BE49-F238E27FC236}">
                <a16:creationId xmlns:a16="http://schemas.microsoft.com/office/drawing/2014/main" id="{B3180F0F-58BD-8E6F-E603-2C9F36DBC5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6393" y="2472560"/>
            <a:ext cx="3389999" cy="2542500"/>
          </a:xfrm>
        </p:spPr>
      </p:pic>
      <p:pic>
        <p:nvPicPr>
          <p:cNvPr id="7" name="Picture 6">
            <a:extLst>
              <a:ext uri="{FF2B5EF4-FFF2-40B4-BE49-F238E27FC236}">
                <a16:creationId xmlns:a16="http://schemas.microsoft.com/office/drawing/2014/main" id="{D2D0154E-7310-6290-2B22-B8E6A91885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872" y="2472560"/>
            <a:ext cx="3390000" cy="2542500"/>
          </a:xfrm>
          <a:prstGeom prst="rect">
            <a:avLst/>
          </a:prstGeom>
        </p:spPr>
      </p:pic>
      <p:pic>
        <p:nvPicPr>
          <p:cNvPr id="9" name="Picture 8">
            <a:extLst>
              <a:ext uri="{FF2B5EF4-FFF2-40B4-BE49-F238E27FC236}">
                <a16:creationId xmlns:a16="http://schemas.microsoft.com/office/drawing/2014/main" id="{6601150D-069C-8E2E-1645-460A6F1B06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8185604" y="2480154"/>
            <a:ext cx="3390001" cy="2542502"/>
          </a:xfrm>
          <a:prstGeom prst="rect">
            <a:avLst/>
          </a:prstGeom>
        </p:spPr>
      </p:pic>
      <p:sp>
        <p:nvSpPr>
          <p:cNvPr id="10" name="TextBox 9">
            <a:extLst>
              <a:ext uri="{FF2B5EF4-FFF2-40B4-BE49-F238E27FC236}">
                <a16:creationId xmlns:a16="http://schemas.microsoft.com/office/drawing/2014/main" id="{42CE27BE-3E4F-3C45-C4D0-D3DBEE53A32F}"/>
              </a:ext>
            </a:extLst>
          </p:cNvPr>
          <p:cNvSpPr txBox="1"/>
          <p:nvPr/>
        </p:nvSpPr>
        <p:spPr>
          <a:xfrm>
            <a:off x="932314" y="5165148"/>
            <a:ext cx="2294517" cy="646331"/>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Pradinė spyruoklės forma</a:t>
            </a:r>
          </a:p>
        </p:txBody>
      </p:sp>
      <p:sp>
        <p:nvSpPr>
          <p:cNvPr id="11" name="TextBox 10">
            <a:extLst>
              <a:ext uri="{FF2B5EF4-FFF2-40B4-BE49-F238E27FC236}">
                <a16:creationId xmlns:a16="http://schemas.microsoft.com/office/drawing/2014/main" id="{2C6A9E00-8373-ED9E-07C6-66D952E92722}"/>
              </a:ext>
            </a:extLst>
          </p:cNvPr>
          <p:cNvSpPr txBox="1"/>
          <p:nvPr/>
        </p:nvSpPr>
        <p:spPr>
          <a:xfrm>
            <a:off x="4768645" y="5165148"/>
            <a:ext cx="2548454" cy="646331"/>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Ištempiau spyruoklę, ji deformavosi</a:t>
            </a:r>
          </a:p>
        </p:txBody>
      </p:sp>
      <p:sp>
        <p:nvSpPr>
          <p:cNvPr id="12" name="TextBox 11">
            <a:extLst>
              <a:ext uri="{FF2B5EF4-FFF2-40B4-BE49-F238E27FC236}">
                <a16:creationId xmlns:a16="http://schemas.microsoft.com/office/drawing/2014/main" id="{1AF9E6B3-A9EF-23E3-C204-4A8ACBDD88A0}"/>
              </a:ext>
            </a:extLst>
          </p:cNvPr>
          <p:cNvSpPr txBox="1"/>
          <p:nvPr/>
        </p:nvSpPr>
        <p:spPr>
          <a:xfrm>
            <a:off x="8537284" y="5165147"/>
            <a:ext cx="2686639" cy="646331"/>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Paleidau spyruoklę, ji grįžo į pradinę padėtį</a:t>
            </a:r>
          </a:p>
        </p:txBody>
      </p:sp>
    </p:spTree>
    <p:extLst>
      <p:ext uri="{BB962C8B-B14F-4D97-AF65-F5344CB8AC3E}">
        <p14:creationId xmlns:p14="http://schemas.microsoft.com/office/powerpoint/2010/main" val="2576174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DD032-87FF-ED7E-6BAA-8BF6D19DF277}"/>
              </a:ext>
            </a:extLst>
          </p:cNvPr>
          <p:cNvSpPr>
            <a:spLocks noGrp="1"/>
          </p:cNvSpPr>
          <p:nvPr>
            <p:ph type="title"/>
          </p:nvPr>
        </p:nvSpPr>
        <p:spPr/>
        <p:txBody>
          <a:bodyPr/>
          <a:lstStyle/>
          <a:p>
            <a:r>
              <a:rPr lang="lt-LT" dirty="0"/>
              <a:t>Plastiško kūno bandymas</a:t>
            </a:r>
          </a:p>
        </p:txBody>
      </p:sp>
      <p:pic>
        <p:nvPicPr>
          <p:cNvPr id="5" name="Content Placeholder 4">
            <a:extLst>
              <a:ext uri="{FF2B5EF4-FFF2-40B4-BE49-F238E27FC236}">
                <a16:creationId xmlns:a16="http://schemas.microsoft.com/office/drawing/2014/main" id="{EFD35D9B-287A-A46C-FFA6-D8082172DF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19289" y="2437274"/>
            <a:ext cx="3877331" cy="2907999"/>
          </a:xfrm>
        </p:spPr>
      </p:pic>
      <p:pic>
        <p:nvPicPr>
          <p:cNvPr id="7" name="Picture 6">
            <a:extLst>
              <a:ext uri="{FF2B5EF4-FFF2-40B4-BE49-F238E27FC236}">
                <a16:creationId xmlns:a16="http://schemas.microsoft.com/office/drawing/2014/main" id="{CAA61136-3378-BD82-F3C1-5769F5CB4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7923" y="2437274"/>
            <a:ext cx="3877331" cy="2907998"/>
          </a:xfrm>
          <a:prstGeom prst="rect">
            <a:avLst/>
          </a:prstGeom>
        </p:spPr>
      </p:pic>
      <p:sp>
        <p:nvSpPr>
          <p:cNvPr id="8" name="TextBox 7">
            <a:extLst>
              <a:ext uri="{FF2B5EF4-FFF2-40B4-BE49-F238E27FC236}">
                <a16:creationId xmlns:a16="http://schemas.microsoft.com/office/drawing/2014/main" id="{09DEF8E5-DE14-968F-4F52-DEC38919805E}"/>
              </a:ext>
            </a:extLst>
          </p:cNvPr>
          <p:cNvSpPr txBox="1"/>
          <p:nvPr/>
        </p:nvSpPr>
        <p:spPr>
          <a:xfrm>
            <a:off x="2053652" y="5535221"/>
            <a:ext cx="2535810" cy="369332"/>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Pradinė plastilino forma</a:t>
            </a:r>
          </a:p>
        </p:txBody>
      </p:sp>
      <p:sp>
        <p:nvSpPr>
          <p:cNvPr id="12" name="TextBox 11">
            <a:extLst>
              <a:ext uri="{FF2B5EF4-FFF2-40B4-BE49-F238E27FC236}">
                <a16:creationId xmlns:a16="http://schemas.microsoft.com/office/drawing/2014/main" id="{BFF3CB40-E7C3-D82D-FA63-B822407FFEB2}"/>
              </a:ext>
            </a:extLst>
          </p:cNvPr>
          <p:cNvSpPr txBox="1"/>
          <p:nvPr/>
        </p:nvSpPr>
        <p:spPr>
          <a:xfrm>
            <a:off x="7602539" y="5535221"/>
            <a:ext cx="2910830" cy="646331"/>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Po deformacijos plastilinas negrįžo į pradinę formą</a:t>
            </a:r>
          </a:p>
        </p:txBody>
      </p:sp>
    </p:spTree>
    <p:extLst>
      <p:ext uri="{BB962C8B-B14F-4D97-AF65-F5344CB8AC3E}">
        <p14:creationId xmlns:p14="http://schemas.microsoft.com/office/powerpoint/2010/main" val="36756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2C0C2-FDD5-597B-08A9-BF293AFA5B82}"/>
              </a:ext>
            </a:extLst>
          </p:cNvPr>
          <p:cNvSpPr>
            <a:spLocks noGrp="1"/>
          </p:cNvSpPr>
          <p:nvPr>
            <p:ph type="title"/>
          </p:nvPr>
        </p:nvSpPr>
        <p:spPr/>
        <p:txBody>
          <a:bodyPr/>
          <a:lstStyle/>
          <a:p>
            <a:r>
              <a:rPr lang="lt-LT" sz="4000" dirty="0">
                <a:latin typeface="Times New Roman" panose="02020603050405020304" pitchFamily="18" charset="0"/>
                <a:cs typeface="Times New Roman" panose="02020603050405020304" pitchFamily="18" charset="0"/>
              </a:rPr>
              <a:t>Tempimo deformacija</a:t>
            </a:r>
          </a:p>
        </p:txBody>
      </p:sp>
      <p:sp>
        <p:nvSpPr>
          <p:cNvPr id="3" name="Content Placeholder 2">
            <a:extLst>
              <a:ext uri="{FF2B5EF4-FFF2-40B4-BE49-F238E27FC236}">
                <a16:creationId xmlns:a16="http://schemas.microsoft.com/office/drawing/2014/main" id="{8140002E-BE81-98E6-F969-B164858F3D57}"/>
              </a:ext>
            </a:extLst>
          </p:cNvPr>
          <p:cNvSpPr>
            <a:spLocks noGrp="1"/>
          </p:cNvSpPr>
          <p:nvPr>
            <p:ph idx="1"/>
          </p:nvPr>
        </p:nvSpPr>
        <p:spPr>
          <a:xfrm>
            <a:off x="1154954" y="2540570"/>
            <a:ext cx="10421161" cy="1253764"/>
          </a:xfrm>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Tempimo deformacija – susidaro veikiant dviem priešingų krypčių jėgoms, veikiančioms išilgai vienos tiesės. Taip deformuojami kėlimo ir traukimo lynai bei grandinės, muzikos instrumentų stygos, žmogaus raumenys,  sausgyslės.</a:t>
            </a:r>
          </a:p>
          <a:p>
            <a:pPr marL="0" indent="0">
              <a:buNone/>
            </a:pPr>
            <a:endParaRPr lang="lt-LT" dirty="0"/>
          </a:p>
        </p:txBody>
      </p:sp>
      <p:pic>
        <p:nvPicPr>
          <p:cNvPr id="2052" name="Picture 4" descr="Muzikos instrumentas – Vikipedija">
            <a:extLst>
              <a:ext uri="{FF2B5EF4-FFF2-40B4-BE49-F238E27FC236}">
                <a16:creationId xmlns:a16="http://schemas.microsoft.com/office/drawing/2014/main" id="{CA116D68-1981-9B0C-4F5A-30B29FF79A7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3932" y="4155306"/>
            <a:ext cx="3064869" cy="229865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orsch kėlimo lynas gs leeb gs 6000 8000">
            <a:extLst>
              <a:ext uri="{FF2B5EF4-FFF2-40B4-BE49-F238E27FC236}">
                <a16:creationId xmlns:a16="http://schemas.microsoft.com/office/drawing/2014/main" id="{31D73C60-A1EB-81B3-F50D-ECC43986D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296" y="4089318"/>
            <a:ext cx="2681756" cy="268175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Krūtinė ir pilvas - Kineziterapija24">
            <a:extLst>
              <a:ext uri="{FF2B5EF4-FFF2-40B4-BE49-F238E27FC236}">
                <a16:creationId xmlns:a16="http://schemas.microsoft.com/office/drawing/2014/main" id="{73B67428-8885-DE98-57E1-CC6A0DDA121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6674" y="4155306"/>
            <a:ext cx="2298652" cy="2298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562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E7E3-DB8D-A280-2921-CCE9F8CED437}"/>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Gniuždymo deformacija</a:t>
            </a:r>
          </a:p>
        </p:txBody>
      </p:sp>
      <p:sp>
        <p:nvSpPr>
          <p:cNvPr id="3" name="Content Placeholder 2">
            <a:extLst>
              <a:ext uri="{FF2B5EF4-FFF2-40B4-BE49-F238E27FC236}">
                <a16:creationId xmlns:a16="http://schemas.microsoft.com/office/drawing/2014/main" id="{A7A973DF-4D07-4703-4FB7-3D500943048B}"/>
              </a:ext>
            </a:extLst>
          </p:cNvPr>
          <p:cNvSpPr>
            <a:spLocks noGrp="1"/>
          </p:cNvSpPr>
          <p:nvPr>
            <p:ph idx="1"/>
          </p:nvPr>
        </p:nvSpPr>
        <p:spPr>
          <a:xfrm>
            <a:off x="1154954" y="2596907"/>
            <a:ext cx="10147784" cy="1289770"/>
          </a:xfrm>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Gniuždymo deformacija – susidaro veikiant dviem priešingų krypčių jėgoms, veikiančioms priešpriešiais vienoje tiesėje. Tokia deformacija veikia pastatų atramines kolonas, sienas ir pamatus, medžių kamienus, kaulus.</a:t>
            </a:r>
          </a:p>
        </p:txBody>
      </p:sp>
      <p:pic>
        <p:nvPicPr>
          <p:cNvPr id="3076" name="Picture 4" descr="Medžiai, krūmai ir žolės | Gamtos mokslai | 1-4 kl.">
            <a:extLst>
              <a:ext uri="{FF2B5EF4-FFF2-40B4-BE49-F238E27FC236}">
                <a16:creationId xmlns:a16="http://schemas.microsoft.com/office/drawing/2014/main" id="{A4ABF185-BECB-C30B-4928-28E14448FD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6041" y="3886677"/>
            <a:ext cx="2652520" cy="265252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Kolona – Vikipedija">
            <a:extLst>
              <a:ext uri="{FF2B5EF4-FFF2-40B4-BE49-F238E27FC236}">
                <a16:creationId xmlns:a16="http://schemas.microsoft.com/office/drawing/2014/main" id="{564CC6D1-1A23-776C-7609-77874BB203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9335" y="3886677"/>
            <a:ext cx="3871501" cy="2679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566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28997-889C-8174-D017-D306ED6BA832}"/>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Lenkimo deformacija</a:t>
            </a:r>
          </a:p>
        </p:txBody>
      </p:sp>
      <p:sp>
        <p:nvSpPr>
          <p:cNvPr id="3" name="Content Placeholder 2">
            <a:extLst>
              <a:ext uri="{FF2B5EF4-FFF2-40B4-BE49-F238E27FC236}">
                <a16:creationId xmlns:a16="http://schemas.microsoft.com/office/drawing/2014/main" id="{3E0E9DE6-9A90-067A-E1C6-4E619A10CB0F}"/>
              </a:ext>
            </a:extLst>
          </p:cNvPr>
          <p:cNvSpPr>
            <a:spLocks noGrp="1"/>
          </p:cNvSpPr>
          <p:nvPr>
            <p:ph idx="1"/>
          </p:nvPr>
        </p:nvSpPr>
        <p:spPr>
          <a:xfrm>
            <a:off x="1028293" y="2432999"/>
            <a:ext cx="10500689" cy="1653184"/>
          </a:xfrm>
        </p:spPr>
        <p:txBody>
          <a:bodyPr/>
          <a:lstStyle/>
          <a:p>
            <a:pPr marL="0" indent="0" algn="just">
              <a:buNone/>
            </a:pPr>
            <a:r>
              <a:rPr lang="lt-LT" sz="2000" dirty="0">
                <a:latin typeface="Times New Roman" panose="02020603050405020304" pitchFamily="18" charset="0"/>
                <a:cs typeface="Times New Roman" panose="02020603050405020304" pitchFamily="18" charset="0"/>
              </a:rPr>
              <a:t>Lenkimo deformacija yra konstrukcijos (sijos) formos pokytis, veikiant apkrovoms, statmenoms jos išilginei ašiai, sukeliančioms įgaubtą paviršių. Ji pasireiškia skersiniu lenkimu, kurį sukelia lenkimo momentas ir skersinė jėga. Lenkimo deformacija  – susidaro veikiant kūną tempimo ir gniuždymo deformacijoms. Vienos kūno dalys yra tempiamos, o kitos gniuždomos. Ji pasireiškia tiltuose, medžių šakose, sporto įrangoje ir t.t.</a:t>
            </a:r>
          </a:p>
          <a:p>
            <a:endParaRPr lang="lt-LT" dirty="0"/>
          </a:p>
        </p:txBody>
      </p:sp>
      <p:pic>
        <p:nvPicPr>
          <p:cNvPr id="5" name="Picture 8">
            <a:extLst>
              <a:ext uri="{FF2B5EF4-FFF2-40B4-BE49-F238E27FC236}">
                <a16:creationId xmlns:a16="http://schemas.microsoft.com/office/drawing/2014/main" id="{7EE78518-A8CF-3310-9C73-B64159316B3C}"/>
              </a:ext>
            </a:extLst>
          </p:cNvPr>
          <p:cNvPicPr>
            <a:picLocks noChangeAspect="1" noChangeArrowheads="1"/>
          </p:cNvPicPr>
          <p:nvPr/>
        </p:nvPicPr>
        <p:blipFill>
          <a:blip r:embed="rId2"/>
          <a:srcRect/>
          <a:stretch>
            <a:fillRect/>
          </a:stretch>
        </p:blipFill>
        <p:spPr bwMode="auto">
          <a:xfrm>
            <a:off x="1845149" y="4184170"/>
            <a:ext cx="3135520" cy="2435706"/>
          </a:xfrm>
          <a:prstGeom prst="rect">
            <a:avLst/>
          </a:prstGeom>
          <a:ln>
            <a:noFill/>
          </a:ln>
          <a:effectLst>
            <a:softEdge rad="112500"/>
          </a:effectLst>
        </p:spPr>
      </p:pic>
      <p:pic>
        <p:nvPicPr>
          <p:cNvPr id="1026" name="Picture 2" descr="Facebook">
            <a:extLst>
              <a:ext uri="{FF2B5EF4-FFF2-40B4-BE49-F238E27FC236}">
                <a16:creationId xmlns:a16="http://schemas.microsoft.com/office/drawing/2014/main" id="{14FB2E22-5D85-946F-7A65-F751285DF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214" y="4213517"/>
            <a:ext cx="3616113" cy="2406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680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76726-D7F1-880B-8220-73271A371889}"/>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Šlyties deformacija</a:t>
            </a:r>
          </a:p>
        </p:txBody>
      </p:sp>
      <p:sp>
        <p:nvSpPr>
          <p:cNvPr id="3" name="Content Placeholder 2">
            <a:extLst>
              <a:ext uri="{FF2B5EF4-FFF2-40B4-BE49-F238E27FC236}">
                <a16:creationId xmlns:a16="http://schemas.microsoft.com/office/drawing/2014/main" id="{82AEF48C-9521-EE7A-4A06-7F94495AF040}"/>
              </a:ext>
            </a:extLst>
          </p:cNvPr>
          <p:cNvSpPr>
            <a:spLocks noGrp="1"/>
          </p:cNvSpPr>
          <p:nvPr>
            <p:ph idx="1"/>
          </p:nvPr>
        </p:nvSpPr>
        <p:spPr>
          <a:xfrm>
            <a:off x="857139" y="2372092"/>
            <a:ext cx="10477721" cy="3370867"/>
          </a:xfrm>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Šlyties deformacija yra kietojo kūno formos pokytis, kai dėl priešingų krypčių lygiagrečių jėgų poveikio vidiniai kūno sluoksniai pasislenka vienas kito atžvilgiu.  Šlyties deformacija – susidaro veikiant kūną (ne vienoje vietoje) dviem lygiagrečioms, priešingų krypčių jėgoms. Kūno sluoksniai pasislenka lygiagrečiai vieni kitų atžvilgiu. Ši deformacija veikia uolienas ir ledynus kalnų šlaituose, detales jungiančius varžtus ir kniedes, kūnus, judančius veikiant didelei trinčiai.</a:t>
            </a:r>
          </a:p>
          <a:p>
            <a:pPr marL="0" indent="0" algn="just">
              <a:buNone/>
            </a:pPr>
            <a:endParaRPr lang="lt-LT" sz="2000" dirty="0">
              <a:latin typeface="Times New Roman" panose="02020603050405020304" pitchFamily="18" charset="0"/>
              <a:cs typeface="Times New Roman" panose="02020603050405020304" pitchFamily="18" charset="0"/>
            </a:endParaRPr>
          </a:p>
          <a:p>
            <a:endParaRPr lang="lt-LT" dirty="0"/>
          </a:p>
        </p:txBody>
      </p:sp>
      <p:pic>
        <p:nvPicPr>
          <p:cNvPr id="4" name="Picture 5" descr="http://www.latinotravel.lt/app/webroot/files/DSC1758.jpg">
            <a:extLst>
              <a:ext uri="{FF2B5EF4-FFF2-40B4-BE49-F238E27FC236}">
                <a16:creationId xmlns:a16="http://schemas.microsoft.com/office/drawing/2014/main" id="{36EE5B78-53B7-FDF5-F299-7AF966E1956E}"/>
              </a:ext>
            </a:extLst>
          </p:cNvPr>
          <p:cNvPicPr>
            <a:picLocks noChangeAspect="1" noChangeArrowheads="1"/>
          </p:cNvPicPr>
          <p:nvPr/>
        </p:nvPicPr>
        <p:blipFill>
          <a:blip r:embed="rId2" cstate="print"/>
          <a:srcRect/>
          <a:stretch>
            <a:fillRect/>
          </a:stretch>
        </p:blipFill>
        <p:spPr bwMode="auto">
          <a:xfrm>
            <a:off x="6763381" y="4246240"/>
            <a:ext cx="3671460" cy="2456006"/>
          </a:xfrm>
          <a:prstGeom prst="rect">
            <a:avLst/>
          </a:prstGeom>
          <a:ln>
            <a:noFill/>
          </a:ln>
          <a:effectLst>
            <a:softEdge rad="112500"/>
          </a:effectLst>
        </p:spPr>
      </p:pic>
      <p:pic>
        <p:nvPicPr>
          <p:cNvPr id="5" name="Picture 3">
            <a:extLst>
              <a:ext uri="{FF2B5EF4-FFF2-40B4-BE49-F238E27FC236}">
                <a16:creationId xmlns:a16="http://schemas.microsoft.com/office/drawing/2014/main" id="{7D62A69C-E78D-7DF6-ED4C-F5175549B513}"/>
              </a:ext>
            </a:extLst>
          </p:cNvPr>
          <p:cNvPicPr>
            <a:picLocks noChangeAspect="1" noChangeArrowheads="1"/>
          </p:cNvPicPr>
          <p:nvPr/>
        </p:nvPicPr>
        <p:blipFill>
          <a:blip r:embed="rId3"/>
          <a:srcRect/>
          <a:stretch>
            <a:fillRect/>
          </a:stretch>
        </p:blipFill>
        <p:spPr bwMode="auto">
          <a:xfrm>
            <a:off x="1899672" y="4246240"/>
            <a:ext cx="2961680" cy="2384964"/>
          </a:xfrm>
          <a:prstGeom prst="rect">
            <a:avLst/>
          </a:prstGeom>
          <a:ln>
            <a:noFill/>
          </a:ln>
          <a:effectLst>
            <a:softEdge rad="112500"/>
          </a:effectLst>
        </p:spPr>
      </p:pic>
    </p:spTree>
    <p:extLst>
      <p:ext uri="{BB962C8B-B14F-4D97-AF65-F5344CB8AC3E}">
        <p14:creationId xmlns:p14="http://schemas.microsoft.com/office/powerpoint/2010/main" val="114667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BD6FD-B918-B026-6030-EEB808309348}"/>
              </a:ext>
            </a:extLst>
          </p:cNvPr>
          <p:cNvSpPr>
            <a:spLocks noGrp="1"/>
          </p:cNvSpPr>
          <p:nvPr>
            <p:ph type="title"/>
          </p:nvPr>
        </p:nvSpPr>
        <p:spPr/>
        <p:txBody>
          <a:bodyPr/>
          <a:lstStyle/>
          <a:p>
            <a:r>
              <a:rPr lang="lt-LT" sz="4800" dirty="0" err="1">
                <a:latin typeface="Times New Roman" panose="02020603050405020304" pitchFamily="18" charset="0"/>
                <a:cs typeface="Times New Roman" panose="02020603050405020304" pitchFamily="18" charset="0"/>
              </a:rPr>
              <a:t>Sąsūkos</a:t>
            </a:r>
            <a:r>
              <a:rPr lang="lt-LT" sz="4800" dirty="0">
                <a:latin typeface="Times New Roman" panose="02020603050405020304" pitchFamily="18" charset="0"/>
                <a:cs typeface="Times New Roman" panose="02020603050405020304" pitchFamily="18" charset="0"/>
              </a:rPr>
              <a:t> deformacija</a:t>
            </a:r>
          </a:p>
        </p:txBody>
      </p:sp>
      <p:sp>
        <p:nvSpPr>
          <p:cNvPr id="3" name="Content Placeholder 2">
            <a:extLst>
              <a:ext uri="{FF2B5EF4-FFF2-40B4-BE49-F238E27FC236}">
                <a16:creationId xmlns:a16="http://schemas.microsoft.com/office/drawing/2014/main" id="{71D381C7-CB2A-DE79-0B2A-256A82C8AA00}"/>
              </a:ext>
            </a:extLst>
          </p:cNvPr>
          <p:cNvSpPr>
            <a:spLocks noGrp="1"/>
          </p:cNvSpPr>
          <p:nvPr>
            <p:ph idx="1"/>
          </p:nvPr>
        </p:nvSpPr>
        <p:spPr>
          <a:xfrm>
            <a:off x="701596" y="2474458"/>
            <a:ext cx="10788807" cy="3310814"/>
          </a:xfrm>
        </p:spPr>
        <p:txBody>
          <a:bodyPr/>
          <a:lstStyle/>
          <a:p>
            <a:pPr marL="0" indent="0" algn="just">
              <a:buNone/>
            </a:pPr>
            <a:r>
              <a:rPr lang="lt-LT" sz="2000" dirty="0" err="1">
                <a:latin typeface="Times New Roman" panose="02020603050405020304" pitchFamily="18" charset="0"/>
                <a:cs typeface="Times New Roman" panose="02020603050405020304" pitchFamily="18" charset="0"/>
              </a:rPr>
              <a:t>Sąsūkos</a:t>
            </a:r>
            <a:r>
              <a:rPr lang="lt-LT" sz="2000" dirty="0">
                <a:latin typeface="Times New Roman" panose="02020603050405020304" pitchFamily="18" charset="0"/>
                <a:cs typeface="Times New Roman" panose="02020603050405020304" pitchFamily="18" charset="0"/>
              </a:rPr>
              <a:t> deformacija yra kietojo kūno formos pakitimas, kai jį veikiančios priešingos jėgos (sukimo momentas) suka kūną aplink jo ašį. Jos metu skerspjūviai pasislenka vienas kito atžvilgiu kampu, pasireiškiantis kaip nevienalytė šlytis. Ši deformacija būdinga mašinų velenams, varžtams, grąžtams. </a:t>
            </a:r>
            <a:r>
              <a:rPr lang="lt-LT" sz="2000" dirty="0" err="1">
                <a:latin typeface="Times New Roman" panose="02020603050405020304" pitchFamily="18" charset="0"/>
                <a:cs typeface="Times New Roman" panose="02020603050405020304" pitchFamily="18" charset="0"/>
              </a:rPr>
              <a:t>Sąsūkos</a:t>
            </a:r>
            <a:r>
              <a:rPr lang="lt-LT" sz="2000" dirty="0">
                <a:latin typeface="Times New Roman" panose="02020603050405020304" pitchFamily="18" charset="0"/>
                <a:cs typeface="Times New Roman" panose="02020603050405020304" pitchFamily="18" charset="0"/>
              </a:rPr>
              <a:t> deformacija – susidaro, kai negalintį laisvai suktis kūną veikia dvi jėgos, sukančios priešingomis kryptimis.</a:t>
            </a:r>
          </a:p>
          <a:p>
            <a:endParaRPr lang="lt-LT" dirty="0"/>
          </a:p>
        </p:txBody>
      </p:sp>
      <p:pic>
        <p:nvPicPr>
          <p:cNvPr id="4" name="Picture 3">
            <a:extLst>
              <a:ext uri="{FF2B5EF4-FFF2-40B4-BE49-F238E27FC236}">
                <a16:creationId xmlns:a16="http://schemas.microsoft.com/office/drawing/2014/main" id="{C03C5A44-F714-DF48-4213-68D6E39EEF88}"/>
              </a:ext>
            </a:extLst>
          </p:cNvPr>
          <p:cNvPicPr>
            <a:picLocks noChangeAspect="1"/>
          </p:cNvPicPr>
          <p:nvPr/>
        </p:nvPicPr>
        <p:blipFill>
          <a:blip r:embed="rId2" cstate="print"/>
          <a:stretch>
            <a:fillRect/>
          </a:stretch>
        </p:blipFill>
        <p:spPr>
          <a:xfrm rot="5400000">
            <a:off x="3024370" y="3507839"/>
            <a:ext cx="2436282" cy="3878454"/>
          </a:xfrm>
          <a:prstGeom prst="rect">
            <a:avLst/>
          </a:prstGeom>
          <a:ln>
            <a:noFill/>
          </a:ln>
          <a:effectLst>
            <a:softEdge rad="112500"/>
          </a:effectLst>
        </p:spPr>
      </p:pic>
      <p:pic>
        <p:nvPicPr>
          <p:cNvPr id="5" name="Picture 6">
            <a:extLst>
              <a:ext uri="{FF2B5EF4-FFF2-40B4-BE49-F238E27FC236}">
                <a16:creationId xmlns:a16="http://schemas.microsoft.com/office/drawing/2014/main" id="{84F92155-D84F-44B5-C9B2-5B3379F96C29}"/>
              </a:ext>
            </a:extLst>
          </p:cNvPr>
          <p:cNvPicPr>
            <a:picLocks noChangeAspect="1" noChangeArrowheads="1"/>
          </p:cNvPicPr>
          <p:nvPr/>
        </p:nvPicPr>
        <p:blipFill>
          <a:blip r:embed="rId3"/>
          <a:srcRect/>
          <a:stretch>
            <a:fillRect/>
          </a:stretch>
        </p:blipFill>
        <p:spPr bwMode="auto">
          <a:xfrm>
            <a:off x="8110460" y="3950378"/>
            <a:ext cx="1778256" cy="2690182"/>
          </a:xfrm>
          <a:prstGeom prst="rect">
            <a:avLst/>
          </a:prstGeom>
          <a:ln>
            <a:noFill/>
          </a:ln>
          <a:effectLst>
            <a:softEdge rad="112500"/>
          </a:effectLst>
        </p:spPr>
      </p:pic>
    </p:spTree>
    <p:extLst>
      <p:ext uri="{BB962C8B-B14F-4D97-AF65-F5344CB8AC3E}">
        <p14:creationId xmlns:p14="http://schemas.microsoft.com/office/powerpoint/2010/main" val="3512913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F338-3352-A262-6DCA-6411EE97C234}"/>
              </a:ext>
            </a:extLst>
          </p:cNvPr>
          <p:cNvSpPr>
            <a:spLocks noGrp="1"/>
          </p:cNvSpPr>
          <p:nvPr>
            <p:ph type="title"/>
          </p:nvPr>
        </p:nvSpPr>
        <p:spPr>
          <a:xfrm>
            <a:off x="1018095" y="945388"/>
            <a:ext cx="8898273" cy="706964"/>
          </a:xfrm>
        </p:spPr>
        <p:txBody>
          <a:bodyPr/>
          <a:lstStyle/>
          <a:p>
            <a:r>
              <a:rPr lang="lt-LT" sz="4800" dirty="0" err="1">
                <a:latin typeface="Times New Roman" panose="02020603050405020304" pitchFamily="18" charset="0"/>
                <a:cs typeface="Times New Roman" panose="02020603050405020304" pitchFamily="18" charset="0"/>
              </a:rPr>
              <a:t>Huko</a:t>
            </a:r>
            <a:r>
              <a:rPr lang="lt-LT" sz="4800" dirty="0">
                <a:latin typeface="Times New Roman" panose="02020603050405020304" pitchFamily="18" charset="0"/>
                <a:cs typeface="Times New Roman" panose="02020603050405020304" pitchFamily="18" charset="0"/>
              </a:rPr>
              <a:t> dėsnis</a:t>
            </a:r>
          </a:p>
        </p:txBody>
      </p:sp>
      <p:sp>
        <p:nvSpPr>
          <p:cNvPr id="3" name="Content Placeholder 2">
            <a:extLst>
              <a:ext uri="{FF2B5EF4-FFF2-40B4-BE49-F238E27FC236}">
                <a16:creationId xmlns:a16="http://schemas.microsoft.com/office/drawing/2014/main" id="{7F03137A-C9A3-6C0B-583D-C1D0AFC78696}"/>
              </a:ext>
            </a:extLst>
          </p:cNvPr>
          <p:cNvSpPr>
            <a:spLocks noGrp="1"/>
          </p:cNvSpPr>
          <p:nvPr>
            <p:ph idx="1"/>
          </p:nvPr>
        </p:nvSpPr>
        <p:spPr>
          <a:xfrm>
            <a:off x="1154954" y="2526384"/>
            <a:ext cx="9742432" cy="4091232"/>
          </a:xfrm>
        </p:spPr>
        <p:txBody>
          <a:bodyPr/>
          <a:lstStyle/>
          <a:p>
            <a:pPr marL="0" indent="0">
              <a:buNone/>
            </a:pPr>
            <a:r>
              <a:rPr lang="lt-LT" dirty="0"/>
              <a:t>Huko dėsnis  teigia, kad tampriojo kūno deformacija (pvz., spyruoklės pailgėjimas) yra tiesiogiai proporcinga ją sukeliančiai jėgai, neviršijant tamprumo ribos. </a:t>
            </a:r>
          </a:p>
          <a:p>
            <a:pPr marL="0" indent="0" algn="ctr">
              <a:buNone/>
            </a:pPr>
            <a:endParaRPr lang="lt-LT" sz="2000" dirty="0">
              <a:latin typeface="Times New Roman" panose="02020603050405020304" pitchFamily="18" charset="0"/>
              <a:cs typeface="Times New Roman" panose="02020603050405020304" pitchFamily="18"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8476" y="3186332"/>
            <a:ext cx="4163054" cy="3431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22E1A8C-8A8C-D830-D8A6-4705A2C6ED2F}"/>
                  </a:ext>
                </a:extLst>
              </p:cNvPr>
              <p:cNvSpPr txBox="1"/>
              <p:nvPr/>
            </p:nvSpPr>
            <p:spPr>
              <a:xfrm>
                <a:off x="2100403" y="3940024"/>
                <a:ext cx="5129956" cy="1631216"/>
              </a:xfrm>
              <a:prstGeom prst="rect">
                <a:avLst/>
              </a:prstGeom>
              <a:noFill/>
            </p:spPr>
            <p:txBody>
              <a:bodyPr wrap="square" rtlCol="0">
                <a:spAutoFit/>
              </a:bodyPr>
              <a:lstStyle/>
              <a:p>
                <a:pPr algn="ctr"/>
                <a:r>
                  <a:rPr lang="lt-LT" sz="2000" dirty="0">
                    <a:latin typeface="Times New Roman" panose="02020603050405020304" pitchFamily="18" charset="0"/>
                    <a:cs typeface="Times New Roman" panose="02020603050405020304" pitchFamily="18" charset="0"/>
                  </a:rPr>
                  <a:t>Pagrindinė formulė:</a:t>
                </a:r>
                <a:r>
                  <a:rPr lang="lt-LT" sz="2800" dirty="0">
                    <a:latin typeface="Times New Roman" panose="02020603050405020304" pitchFamily="18" charset="0"/>
                    <a:cs typeface="Times New Roman" panose="02020603050405020304" pitchFamily="18" charset="0"/>
                  </a:rPr>
                  <a:t>   F</a:t>
                </a:r>
                <a14:m>
                  <m:oMath xmlns:m="http://schemas.openxmlformats.org/officeDocument/2006/math">
                    <m:r>
                      <a:rPr lang="lt-LT" sz="2800" i="1">
                        <a:latin typeface="Cambria Math"/>
                        <a:ea typeface="Cambria Math"/>
                      </a:rPr>
                      <m:t>=</m:t>
                    </m:r>
                  </m:oMath>
                </a14:m>
                <a:r>
                  <a:rPr lang="lt-LT" sz="2800" b="1" dirty="0">
                    <a:latin typeface="Times New Roman" panose="02020603050405020304" pitchFamily="18" charset="0"/>
                    <a:cs typeface="Times New Roman" panose="02020603050405020304" pitchFamily="18" charset="0"/>
                  </a:rPr>
                  <a:t> -</a:t>
                </a:r>
                <a:r>
                  <a:rPr lang="lt-LT" sz="2800" dirty="0" err="1">
                    <a:latin typeface="Times New Roman" panose="02020603050405020304" pitchFamily="18" charset="0"/>
                    <a:cs typeface="Times New Roman" panose="02020603050405020304" pitchFamily="18" charset="0"/>
                  </a:rPr>
                  <a:t>kx</a:t>
                </a:r>
                <a:endParaRPr lang="lt-LT" sz="2800" dirty="0">
                  <a:latin typeface="Times New Roman" panose="02020603050405020304" pitchFamily="18" charset="0"/>
                  <a:cs typeface="Times New Roman" panose="02020603050405020304" pitchFamily="18" charset="0"/>
                </a:endParaRPr>
              </a:p>
              <a:p>
                <a:pPr algn="ctr"/>
                <a:r>
                  <a:rPr lang="lt-LT" dirty="0"/>
                  <a:t>F – tamprumo jėga (N) </a:t>
                </a:r>
              </a:p>
              <a:p>
                <a:pPr algn="ctr"/>
                <a:r>
                  <a:rPr lang="lt-LT" dirty="0"/>
                  <a:t>k – standumo koeficientas (N/m)</a:t>
                </a:r>
              </a:p>
              <a:p>
                <a:pPr algn="ctr"/>
                <a:r>
                  <a:rPr lang="lt-LT" dirty="0"/>
                  <a:t>x - pailgėjimas arba suspaudimas (m)</a:t>
                </a:r>
              </a:p>
              <a:p>
                <a:endParaRPr lang="lt-LT" dirty="0"/>
              </a:p>
            </p:txBody>
          </p:sp>
        </mc:Choice>
        <mc:Fallback xmlns="">
          <p:sp>
            <p:nvSpPr>
              <p:cNvPr id="4" name="TextBox 3">
                <a:extLst>
                  <a:ext uri="{FF2B5EF4-FFF2-40B4-BE49-F238E27FC236}">
                    <a16:creationId xmlns:a16="http://schemas.microsoft.com/office/drawing/2014/main" id="{D22E1A8C-8A8C-D830-D8A6-4705A2C6ED2F}"/>
                  </a:ext>
                </a:extLst>
              </p:cNvPr>
              <p:cNvSpPr txBox="1">
                <a:spLocks noRot="1" noChangeAspect="1" noMove="1" noResize="1" noEditPoints="1" noAdjustHandles="1" noChangeArrowheads="1" noChangeShapeType="1" noTextEdit="1"/>
              </p:cNvSpPr>
              <p:nvPr/>
            </p:nvSpPr>
            <p:spPr>
              <a:xfrm>
                <a:off x="2100403" y="3940024"/>
                <a:ext cx="5129956" cy="1631216"/>
              </a:xfrm>
              <a:prstGeom prst="rect">
                <a:avLst/>
              </a:prstGeom>
              <a:blipFill>
                <a:blip r:embed="rId3"/>
                <a:stretch>
                  <a:fillRect t="-3731"/>
                </a:stretch>
              </a:blipFill>
            </p:spPr>
            <p:txBody>
              <a:bodyPr/>
              <a:lstStyle/>
              <a:p>
                <a:r>
                  <a:rPr lang="lt-LT">
                    <a:noFill/>
                  </a:rPr>
                  <a:t> </a:t>
                </a:r>
              </a:p>
            </p:txBody>
          </p:sp>
        </mc:Fallback>
      </mc:AlternateContent>
    </p:spTree>
    <p:extLst>
      <p:ext uri="{BB962C8B-B14F-4D97-AF65-F5344CB8AC3E}">
        <p14:creationId xmlns:p14="http://schemas.microsoft.com/office/powerpoint/2010/main" val="2925983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4394-2F7E-937C-42F0-A25F417A01B4}"/>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Huko dėsnio aspektai</a:t>
            </a:r>
          </a:p>
        </p:txBody>
      </p:sp>
      <p:sp>
        <p:nvSpPr>
          <p:cNvPr id="4" name="Rectangle 1">
            <a:extLst>
              <a:ext uri="{FF2B5EF4-FFF2-40B4-BE49-F238E27FC236}">
                <a16:creationId xmlns:a16="http://schemas.microsoft.com/office/drawing/2014/main" id="{7EE7BB66-81EE-1B53-9614-B950DD6AEF24}"/>
              </a:ext>
            </a:extLst>
          </p:cNvPr>
          <p:cNvSpPr>
            <a:spLocks noGrp="1" noChangeArrowheads="1"/>
          </p:cNvSpPr>
          <p:nvPr>
            <p:ph idx="1"/>
          </p:nvPr>
        </p:nvSpPr>
        <p:spPr bwMode="auto">
          <a:xfrm>
            <a:off x="603315" y="2383291"/>
            <a:ext cx="9587060" cy="3176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Tamprioji deformacija:</a:t>
            </a: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dėsnis galioja tik tol, kol jėgai nustojus veikti, kūnas grįžta į pradinę formą.</a:t>
            </a:r>
          </a:p>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Formulė: </a:t>
            </a: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 = -kx) (jėga nukreipta priešingai deformacijai).</a:t>
            </a:r>
          </a:p>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Standumo koeficientas (k):</a:t>
            </a: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lang="lt-LT" altLang="lt-LT" sz="2000" dirty="0">
                <a:solidFill>
                  <a:schemeClr val="tx1"/>
                </a:solidFill>
                <a:latin typeface="Times New Roman" panose="02020603050405020304" pitchFamily="18" charset="0"/>
                <a:cs typeface="Times New Roman" panose="02020603050405020304" pitchFamily="18" charset="0"/>
              </a:rPr>
              <a:t>m</a:t>
            </a: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atuojamas niutonais metrui (N/m), apibūdina, kaip sunku deformuoti medžiagą.</a:t>
            </a:r>
          </a:p>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Taikymas:</a:t>
            </a: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naudojamas inžinerijoje (konstrukcijų stiprumas), spyruoklių gamyboje, fizikos eksperimentuose. </a:t>
            </a:r>
          </a:p>
        </p:txBody>
      </p:sp>
    </p:spTree>
    <p:extLst>
      <p:ext uri="{BB962C8B-B14F-4D97-AF65-F5344CB8AC3E}">
        <p14:creationId xmlns:p14="http://schemas.microsoft.com/office/powerpoint/2010/main" val="3421944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B1811-0E0D-7F5C-C4AF-DB8391926F18}"/>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Huko dėsnio tyrimas</a:t>
            </a:r>
          </a:p>
        </p:txBody>
      </p:sp>
      <p:sp>
        <p:nvSpPr>
          <p:cNvPr id="3" name="Content Placeholder 2">
            <a:extLst>
              <a:ext uri="{FF2B5EF4-FFF2-40B4-BE49-F238E27FC236}">
                <a16:creationId xmlns:a16="http://schemas.microsoft.com/office/drawing/2014/main" id="{6E5CBC72-6A68-D3E5-6057-044321120123}"/>
              </a:ext>
            </a:extLst>
          </p:cNvPr>
          <p:cNvSpPr>
            <a:spLocks noGrp="1"/>
          </p:cNvSpPr>
          <p:nvPr>
            <p:ph idx="1"/>
          </p:nvPr>
        </p:nvSpPr>
        <p:spPr>
          <a:xfrm>
            <a:off x="1154954" y="2603500"/>
            <a:ext cx="9242811" cy="4098958"/>
          </a:xfrm>
        </p:spPr>
        <p:txBody>
          <a:bodyPr/>
          <a:lstStyle/>
          <a:p>
            <a:pPr marL="0" indent="0">
              <a:buNone/>
            </a:pPr>
            <a:r>
              <a:rPr lang="lt-LT" sz="2000" b="1" dirty="0">
                <a:latin typeface="Times New Roman" panose="02020603050405020304" pitchFamily="18" charset="0"/>
                <a:cs typeface="Times New Roman" panose="02020603050405020304" pitchFamily="18" charset="0"/>
              </a:rPr>
              <a:t>Tyrimo tikslas: </a:t>
            </a:r>
            <a:r>
              <a:rPr lang="lt-LT" sz="2000" dirty="0">
                <a:latin typeface="Times New Roman" panose="02020603050405020304" pitchFamily="18" charset="0"/>
                <a:cs typeface="Times New Roman" panose="02020603050405020304" pitchFamily="18" charset="0"/>
              </a:rPr>
              <a:t>patikrinti Huko dėsnį </a:t>
            </a:r>
            <a:r>
              <a:rPr lang="lt-LT" dirty="0"/>
              <a:t> </a:t>
            </a:r>
            <a:r>
              <a:rPr lang="lt-LT" sz="2000" dirty="0">
                <a:latin typeface="Times New Roman" panose="02020603050405020304" pitchFamily="18" charset="0"/>
                <a:cs typeface="Times New Roman" panose="02020603050405020304" pitchFamily="18" charset="0"/>
              </a:rPr>
              <a:t>ir apskaičiuoti jos standumo koeficientą </a:t>
            </a:r>
            <a:r>
              <a:rPr lang="lt-LT" sz="2000" b="1" dirty="0">
                <a:latin typeface="Times New Roman" panose="02020603050405020304" pitchFamily="18" charset="0"/>
                <a:cs typeface="Times New Roman" panose="02020603050405020304" pitchFamily="18" charset="0"/>
              </a:rPr>
              <a:t>k</a:t>
            </a:r>
            <a:r>
              <a:rPr lang="lt-LT" sz="2000" dirty="0">
                <a:latin typeface="Times New Roman" panose="02020603050405020304" pitchFamily="18" charset="0"/>
                <a:cs typeface="Times New Roman" panose="02020603050405020304" pitchFamily="18" charset="0"/>
              </a:rPr>
              <a:t>.</a:t>
            </a:r>
          </a:p>
          <a:p>
            <a:pPr marL="0" indent="0">
              <a:buNone/>
            </a:pPr>
            <a:r>
              <a:rPr lang="lt-LT" sz="2000" b="1" dirty="0">
                <a:latin typeface="Times New Roman" panose="02020603050405020304" pitchFamily="18" charset="0"/>
                <a:cs typeface="Times New Roman" panose="02020603050405020304" pitchFamily="18" charset="0"/>
              </a:rPr>
              <a:t>Hipotezė: </a:t>
            </a:r>
            <a:r>
              <a:rPr lang="lt-LT" sz="2000" dirty="0">
                <a:latin typeface="Times New Roman" panose="02020603050405020304" pitchFamily="18" charset="0"/>
                <a:cs typeface="Times New Roman" panose="02020603050405020304" pitchFamily="18" charset="0"/>
              </a:rPr>
              <a:t>spyruoklės standumo koeficientas bus apie 40 N/m.</a:t>
            </a:r>
          </a:p>
          <a:p>
            <a:pPr marL="0" indent="0">
              <a:buNone/>
            </a:pPr>
            <a:r>
              <a:rPr lang="lt-LT" sz="2000" b="1" dirty="0">
                <a:latin typeface="Times New Roman" panose="02020603050405020304" pitchFamily="18" charset="0"/>
                <a:cs typeface="Times New Roman" panose="02020603050405020304" pitchFamily="18" charset="0"/>
              </a:rPr>
              <a:t>Priemonės: </a:t>
            </a:r>
            <a:r>
              <a:rPr lang="lt-LT" sz="2000" dirty="0">
                <a:latin typeface="Times New Roman" panose="02020603050405020304" pitchFamily="18" charset="0"/>
                <a:cs typeface="Times New Roman" panose="02020603050405020304" pitchFamily="18" charset="0"/>
              </a:rPr>
              <a:t>metalinė dinamometro spyruoklė, skirtingos masės svareliai, liniuotė.</a:t>
            </a:r>
            <a:endParaRPr lang="lt-LT" sz="2000" b="1" dirty="0">
              <a:latin typeface="Times New Roman" panose="02020603050405020304" pitchFamily="18" charset="0"/>
              <a:cs typeface="Times New Roman" panose="02020603050405020304" pitchFamily="18" charset="0"/>
            </a:endParaRPr>
          </a:p>
          <a:p>
            <a:pPr marL="0" indent="0">
              <a:buNone/>
            </a:pPr>
            <a:endParaRPr lang="lt-LT" dirty="0"/>
          </a:p>
        </p:txBody>
      </p:sp>
      <p:pic>
        <p:nvPicPr>
          <p:cNvPr id="5" name="Picture 4">
            <a:extLst>
              <a:ext uri="{FF2B5EF4-FFF2-40B4-BE49-F238E27FC236}">
                <a16:creationId xmlns:a16="http://schemas.microsoft.com/office/drawing/2014/main" id="{F3EC0FB0-7DE7-DA30-6EF7-B524EC4013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625" y="3908895"/>
            <a:ext cx="3724750" cy="2793563"/>
          </a:xfrm>
          <a:prstGeom prst="rect">
            <a:avLst/>
          </a:prstGeom>
        </p:spPr>
      </p:pic>
    </p:spTree>
    <p:extLst>
      <p:ext uri="{BB962C8B-B14F-4D97-AF65-F5344CB8AC3E}">
        <p14:creationId xmlns:p14="http://schemas.microsoft.com/office/powerpoint/2010/main" val="3950905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D1551-4BBC-E1D6-9CF2-B764D8E43F02}"/>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Tyrimo eiga</a:t>
            </a:r>
          </a:p>
        </p:txBody>
      </p:sp>
      <p:sp>
        <p:nvSpPr>
          <p:cNvPr id="4" name="Rectangle 1">
            <a:extLst>
              <a:ext uri="{FF2B5EF4-FFF2-40B4-BE49-F238E27FC236}">
                <a16:creationId xmlns:a16="http://schemas.microsoft.com/office/drawing/2014/main" id="{411CB45F-0E74-019A-52FD-7F4F313269CF}"/>
              </a:ext>
            </a:extLst>
          </p:cNvPr>
          <p:cNvSpPr>
            <a:spLocks noGrp="1" noChangeArrowheads="1"/>
          </p:cNvSpPr>
          <p:nvPr>
            <p:ph idx="1"/>
          </p:nvPr>
        </p:nvSpPr>
        <p:spPr bwMode="auto">
          <a:xfrm>
            <a:off x="914401" y="1977497"/>
            <a:ext cx="10162094" cy="4622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lt-LT" sz="1800" b="0" i="0" u="none" strike="noStrike" cap="none" normalizeH="0" baseline="0" dirty="0">
              <a:ln>
                <a:noFill/>
              </a:ln>
              <a:solidFill>
                <a:schemeClr val="tx1"/>
              </a:solidFill>
              <a:effectLst/>
              <a:latin typeface="Arial" panose="020B0604020202020204" pitchFamily="34" charset="0"/>
            </a:endParaRP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pP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Pakabink spyruoklę ant stovo ir išmatuok jos pradinį ilgį. </a:t>
            </a: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pP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Pakabink pirmą svarelį ir išmatuok naują ilgį. </a:t>
            </a:r>
          </a:p>
          <a:p>
            <a:pPr marL="457200" marR="0" lvl="0" indent="-457200" algn="just" defTabSz="914400" rtl="0" eaLnBrk="0" fontAlgn="base" latinLnBrk="0" hangingPunct="0">
              <a:lnSpc>
                <a:spcPct val="150000"/>
              </a:lnSpc>
              <a:spcBef>
                <a:spcPct val="0"/>
              </a:spcBef>
              <a:spcAft>
                <a:spcPct val="0"/>
              </a:spcAft>
              <a:buClrTx/>
              <a:buSzTx/>
              <a:buFont typeface="+mj-lt"/>
              <a:buAutoNum type="arabicPeriod"/>
              <a:tabLst/>
            </a:pP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Apskaičiuok pailgėjimą:</a:t>
            </a:r>
          </a:p>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x= l − l</a:t>
            </a:r>
            <a:r>
              <a:rPr kumimoji="0" lang="lt-LT" altLang="lt-LT" sz="2000" b="0" i="0" u="none" strike="noStrike" cap="none" normalizeH="0" baseline="-25000" dirty="0">
                <a:ln>
                  <a:noFill/>
                </a:ln>
                <a:solidFill>
                  <a:schemeClr val="tx1"/>
                </a:solidFill>
                <a:effectLst/>
                <a:latin typeface="Times New Roman" panose="02020603050405020304" pitchFamily="18" charset="0"/>
                <a:cs typeface="Times New Roman" panose="02020603050405020304" pitchFamily="18" charset="0"/>
              </a:rPr>
              <a:t>0</a:t>
            </a:r>
          </a:p>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     Apskaičiuok jėgą:</a:t>
            </a:r>
          </a:p>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F=m⋅g</a:t>
            </a:r>
            <a:endParaRPr lang="lt-LT" altLang="lt-LT" sz="2000" dirty="0">
              <a:solidFill>
                <a:schemeClr val="tx1"/>
              </a:solidFill>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50000"/>
              </a:lnSpc>
              <a:spcBef>
                <a:spcPct val="0"/>
              </a:spcBef>
              <a:spcAft>
                <a:spcPct val="0"/>
              </a:spcAft>
              <a:buClrTx/>
              <a:buSzTx/>
              <a:buNone/>
              <a:tabLst/>
            </a:pPr>
            <a:r>
              <a:rPr kumimoji="0" lang="lt-LT" altLang="lt-LT"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 Kartok su skirtingomis masėmis. </a:t>
            </a:r>
          </a:p>
          <a:p>
            <a:pPr marL="0" marR="0" lvl="0" indent="0" algn="just" defTabSz="914400" rtl="0" eaLnBrk="0" fontAlgn="base" latinLnBrk="0" hangingPunct="0">
              <a:spcBef>
                <a:spcPct val="0"/>
              </a:spcBef>
              <a:spcAft>
                <a:spcPct val="0"/>
              </a:spcAft>
              <a:buClrTx/>
              <a:buSzTx/>
              <a:buNone/>
              <a:tabLst/>
            </a:pPr>
            <a:r>
              <a:rPr lang="lt-LT" altLang="lt-LT" sz="2000" dirty="0">
                <a:solidFill>
                  <a:schemeClr val="tx1"/>
                </a:solidFill>
                <a:latin typeface="Times New Roman" panose="02020603050405020304" pitchFamily="18" charset="0"/>
                <a:cs typeface="Times New Roman" panose="02020603050405020304" pitchFamily="18" charset="0"/>
              </a:rPr>
              <a:t>6. Pasinaudoję formule k </a:t>
            </a:r>
            <a:r>
              <a:rPr lang="en-US" altLang="lt-LT" sz="2000" dirty="0">
                <a:solidFill>
                  <a:schemeClr val="tx1"/>
                </a:solidFill>
                <a:latin typeface="Times New Roman" panose="02020603050405020304" pitchFamily="18" charset="0"/>
                <a:cs typeface="Times New Roman" panose="02020603050405020304" pitchFamily="18" charset="0"/>
              </a:rPr>
              <a:t>=</a:t>
            </a:r>
            <a:r>
              <a:rPr lang="lt-LT" altLang="lt-LT" sz="2000" dirty="0">
                <a:solidFill>
                  <a:schemeClr val="tx1"/>
                </a:solidFill>
                <a:latin typeface="Times New Roman" panose="02020603050405020304" pitchFamily="18" charset="0"/>
                <a:cs typeface="Times New Roman" panose="02020603050405020304" pitchFamily="18" charset="0"/>
              </a:rPr>
              <a:t> F/m,  kiekvienu atveju apskaičiuoju</a:t>
            </a:r>
          </a:p>
          <a:p>
            <a:pPr marL="0" marR="0" lvl="0" indent="0" algn="just" defTabSz="914400" rtl="0" eaLnBrk="0" fontAlgn="base" latinLnBrk="0" hangingPunct="0">
              <a:spcBef>
                <a:spcPct val="0"/>
              </a:spcBef>
              <a:spcAft>
                <a:spcPct val="0"/>
              </a:spcAft>
              <a:buClrTx/>
              <a:buSzTx/>
              <a:buNone/>
              <a:tabLst/>
            </a:pPr>
            <a:r>
              <a:rPr lang="lt-LT" altLang="lt-LT" sz="2000" dirty="0">
                <a:solidFill>
                  <a:schemeClr val="tx1"/>
                </a:solidFill>
                <a:latin typeface="Times New Roman" panose="02020603050405020304" pitchFamily="18" charset="0"/>
                <a:cs typeface="Times New Roman" panose="02020603050405020304" pitchFamily="18" charset="0"/>
              </a:rPr>
              <a:t>spyruoklės standumą.</a:t>
            </a:r>
          </a:p>
          <a:p>
            <a:pPr marL="0" marR="0" lvl="0" indent="0" algn="just" defTabSz="914400" rtl="0" eaLnBrk="0" fontAlgn="base" latinLnBrk="0" hangingPunct="0">
              <a:lnSpc>
                <a:spcPct val="150000"/>
              </a:lnSpc>
              <a:spcBef>
                <a:spcPct val="0"/>
              </a:spcBef>
              <a:spcAft>
                <a:spcPct val="0"/>
              </a:spcAft>
              <a:buClrTx/>
              <a:buSzTx/>
              <a:buNone/>
              <a:tabLst/>
            </a:pPr>
            <a:r>
              <a:rPr lang="lt-LT" altLang="lt-LT" sz="2000" dirty="0">
                <a:solidFill>
                  <a:schemeClr val="tx1"/>
                </a:solidFill>
                <a:latin typeface="Times New Roman" panose="02020603050405020304" pitchFamily="18" charset="0"/>
                <a:cs typeface="Times New Roman" panose="02020603050405020304" pitchFamily="18" charset="0"/>
              </a:rPr>
              <a:t>7. Surandame vidutinę k reikšmę.</a:t>
            </a:r>
          </a:p>
        </p:txBody>
      </p:sp>
      <p:pic>
        <p:nvPicPr>
          <p:cNvPr id="5" name="Picture 4">
            <a:extLst>
              <a:ext uri="{FF2B5EF4-FFF2-40B4-BE49-F238E27FC236}">
                <a16:creationId xmlns:a16="http://schemas.microsoft.com/office/drawing/2014/main" id="{7B14CBA8-D9D0-2ACF-ABCA-CE9C5470D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741626" y="2880697"/>
            <a:ext cx="4041112" cy="3030834"/>
          </a:xfrm>
          <a:prstGeom prst="rect">
            <a:avLst/>
          </a:prstGeom>
        </p:spPr>
      </p:pic>
    </p:spTree>
    <p:extLst>
      <p:ext uri="{BB962C8B-B14F-4D97-AF65-F5344CB8AC3E}">
        <p14:creationId xmlns:p14="http://schemas.microsoft.com/office/powerpoint/2010/main" val="1454909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248C-FC42-2BB1-B7F2-73139ACA0F51}"/>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Tyrimo rezultatai</a:t>
            </a:r>
          </a:p>
        </p:txBody>
      </p:sp>
      <p:graphicFrame>
        <p:nvGraphicFramePr>
          <p:cNvPr id="7" name="Content Placeholder 6">
            <a:extLst>
              <a:ext uri="{FF2B5EF4-FFF2-40B4-BE49-F238E27FC236}">
                <a16:creationId xmlns:a16="http://schemas.microsoft.com/office/drawing/2014/main" id="{2D0D17C4-2AD5-9365-75E0-5FAC34DF7791}"/>
              </a:ext>
            </a:extLst>
          </p:cNvPr>
          <p:cNvGraphicFramePr>
            <a:graphicFrameLocks noGrp="1"/>
          </p:cNvGraphicFramePr>
          <p:nvPr>
            <p:ph idx="1"/>
            <p:extLst>
              <p:ext uri="{D42A27DB-BD31-4B8C-83A1-F6EECF244321}">
                <p14:modId xmlns:p14="http://schemas.microsoft.com/office/powerpoint/2010/main" val="2985095937"/>
              </p:ext>
            </p:extLst>
          </p:nvPr>
        </p:nvGraphicFramePr>
        <p:xfrm>
          <a:off x="1575848" y="2858021"/>
          <a:ext cx="9040303" cy="1845952"/>
        </p:xfrm>
        <a:graphic>
          <a:graphicData uri="http://schemas.openxmlformats.org/drawingml/2006/table">
            <a:tbl>
              <a:tblPr firstRow="1" bandRow="1">
                <a:tableStyleId>{5C22544A-7EE6-4342-B048-85BDC9FD1C3A}</a:tableStyleId>
              </a:tblPr>
              <a:tblGrid>
                <a:gridCol w="1304671">
                  <a:extLst>
                    <a:ext uri="{9D8B030D-6E8A-4147-A177-3AD203B41FA5}">
                      <a16:colId xmlns:a16="http://schemas.microsoft.com/office/drawing/2014/main" val="73421179"/>
                    </a:ext>
                  </a:extLst>
                </a:gridCol>
                <a:gridCol w="1289272">
                  <a:extLst>
                    <a:ext uri="{9D8B030D-6E8A-4147-A177-3AD203B41FA5}">
                      <a16:colId xmlns:a16="http://schemas.microsoft.com/office/drawing/2014/main" val="3249352719"/>
                    </a:ext>
                  </a:extLst>
                </a:gridCol>
                <a:gridCol w="1289272">
                  <a:extLst>
                    <a:ext uri="{9D8B030D-6E8A-4147-A177-3AD203B41FA5}">
                      <a16:colId xmlns:a16="http://schemas.microsoft.com/office/drawing/2014/main" val="1542083011"/>
                    </a:ext>
                  </a:extLst>
                </a:gridCol>
                <a:gridCol w="1289272">
                  <a:extLst>
                    <a:ext uri="{9D8B030D-6E8A-4147-A177-3AD203B41FA5}">
                      <a16:colId xmlns:a16="http://schemas.microsoft.com/office/drawing/2014/main" val="4271149527"/>
                    </a:ext>
                  </a:extLst>
                </a:gridCol>
                <a:gridCol w="1289272">
                  <a:extLst>
                    <a:ext uri="{9D8B030D-6E8A-4147-A177-3AD203B41FA5}">
                      <a16:colId xmlns:a16="http://schemas.microsoft.com/office/drawing/2014/main" val="3144143437"/>
                    </a:ext>
                  </a:extLst>
                </a:gridCol>
                <a:gridCol w="1289272">
                  <a:extLst>
                    <a:ext uri="{9D8B030D-6E8A-4147-A177-3AD203B41FA5}">
                      <a16:colId xmlns:a16="http://schemas.microsoft.com/office/drawing/2014/main" val="585539481"/>
                    </a:ext>
                  </a:extLst>
                </a:gridCol>
                <a:gridCol w="1289272">
                  <a:extLst>
                    <a:ext uri="{9D8B030D-6E8A-4147-A177-3AD203B41FA5}">
                      <a16:colId xmlns:a16="http://schemas.microsoft.com/office/drawing/2014/main" val="1262322832"/>
                    </a:ext>
                  </a:extLst>
                </a:gridCol>
              </a:tblGrid>
              <a:tr h="461488">
                <a:tc>
                  <a:txBody>
                    <a:bodyPr/>
                    <a:lstStyle/>
                    <a:p>
                      <a:pPr algn="ctr"/>
                      <a:r>
                        <a:rPr lang="lt-LT" dirty="0"/>
                        <a:t>Eil. Nr.</a:t>
                      </a:r>
                    </a:p>
                  </a:txBody>
                  <a:tcPr/>
                </a:tc>
                <a:tc>
                  <a:txBody>
                    <a:bodyPr/>
                    <a:lstStyle/>
                    <a:p>
                      <a:pPr algn="ctr"/>
                      <a:r>
                        <a:rPr lang="lt-LT" dirty="0"/>
                        <a:t>m, kg</a:t>
                      </a:r>
                    </a:p>
                  </a:txBody>
                  <a:tcPr/>
                </a:tc>
                <a:tc>
                  <a:txBody>
                    <a:bodyPr/>
                    <a:lstStyle/>
                    <a:p>
                      <a:pPr algn="ctr"/>
                      <a:r>
                        <a:rPr lang="lt-LT" dirty="0"/>
                        <a:t>F, N</a:t>
                      </a:r>
                    </a:p>
                  </a:txBody>
                  <a:tcPr/>
                </a:tc>
                <a:tc>
                  <a:txBody>
                    <a:bodyPr/>
                    <a:lstStyle/>
                    <a:p>
                      <a:pPr algn="ctr"/>
                      <a:r>
                        <a:rPr lang="lt-LT" dirty="0"/>
                        <a:t>l</a:t>
                      </a:r>
                      <a:r>
                        <a:rPr lang="lt-LT" baseline="-25000" dirty="0"/>
                        <a:t>0</a:t>
                      </a:r>
                      <a:r>
                        <a:rPr lang="lt-LT" dirty="0"/>
                        <a:t> m</a:t>
                      </a:r>
                    </a:p>
                  </a:txBody>
                  <a:tcPr/>
                </a:tc>
                <a:tc>
                  <a:txBody>
                    <a:bodyPr/>
                    <a:lstStyle/>
                    <a:p>
                      <a:pPr algn="ctr"/>
                      <a:r>
                        <a:rPr lang="lt-LT" dirty="0"/>
                        <a:t>l, m</a:t>
                      </a:r>
                    </a:p>
                  </a:txBody>
                  <a:tcPr/>
                </a:tc>
                <a:tc>
                  <a:txBody>
                    <a:bodyPr/>
                    <a:lstStyle/>
                    <a:p>
                      <a:pPr algn="ctr"/>
                      <a:r>
                        <a:rPr lang="lt-LT" dirty="0"/>
                        <a:t> x, m</a:t>
                      </a:r>
                    </a:p>
                  </a:txBody>
                  <a:tcPr/>
                </a:tc>
                <a:tc>
                  <a:txBody>
                    <a:bodyPr/>
                    <a:lstStyle/>
                    <a:p>
                      <a:pPr algn="ctr"/>
                      <a:r>
                        <a:rPr lang="lt-LT" dirty="0"/>
                        <a:t>k, N/m</a:t>
                      </a:r>
                    </a:p>
                  </a:txBody>
                  <a:tcPr/>
                </a:tc>
                <a:extLst>
                  <a:ext uri="{0D108BD9-81ED-4DB2-BD59-A6C34878D82A}">
                    <a16:rowId xmlns:a16="http://schemas.microsoft.com/office/drawing/2014/main" val="3431102473"/>
                  </a:ext>
                </a:extLst>
              </a:tr>
              <a:tr h="461488">
                <a:tc>
                  <a:txBody>
                    <a:bodyPr/>
                    <a:lstStyle/>
                    <a:p>
                      <a:pPr algn="ctr"/>
                      <a:r>
                        <a:rPr lang="lt-LT" dirty="0"/>
                        <a:t>1</a:t>
                      </a:r>
                    </a:p>
                  </a:txBody>
                  <a:tcPr/>
                </a:tc>
                <a:tc>
                  <a:txBody>
                    <a:bodyPr/>
                    <a:lstStyle/>
                    <a:p>
                      <a:pPr algn="ctr"/>
                      <a:r>
                        <a:rPr lang="lt-LT" dirty="0"/>
                        <a:t>0,1</a:t>
                      </a:r>
                    </a:p>
                  </a:txBody>
                  <a:tcPr/>
                </a:tc>
                <a:tc>
                  <a:txBody>
                    <a:bodyPr/>
                    <a:lstStyle/>
                    <a:p>
                      <a:pPr algn="ctr"/>
                      <a:r>
                        <a:rPr lang="lt-LT" dirty="0"/>
                        <a:t>1</a:t>
                      </a:r>
                    </a:p>
                  </a:txBody>
                  <a:tcPr/>
                </a:tc>
                <a:tc>
                  <a:txBody>
                    <a:bodyPr/>
                    <a:lstStyle/>
                    <a:p>
                      <a:pPr algn="ctr"/>
                      <a:r>
                        <a:rPr lang="lt-LT" dirty="0"/>
                        <a:t>0,045</a:t>
                      </a:r>
                    </a:p>
                  </a:txBody>
                  <a:tcPr/>
                </a:tc>
                <a:tc>
                  <a:txBody>
                    <a:bodyPr/>
                    <a:lstStyle/>
                    <a:p>
                      <a:pPr algn="ctr"/>
                      <a:r>
                        <a:rPr lang="lt-LT" dirty="0"/>
                        <a:t>0,07</a:t>
                      </a:r>
                    </a:p>
                  </a:txBody>
                  <a:tcPr/>
                </a:tc>
                <a:tc>
                  <a:txBody>
                    <a:bodyPr/>
                    <a:lstStyle/>
                    <a:p>
                      <a:pPr algn="ctr"/>
                      <a:r>
                        <a:rPr lang="lt-LT" dirty="0"/>
                        <a:t>0,025</a:t>
                      </a:r>
                    </a:p>
                  </a:txBody>
                  <a:tcPr/>
                </a:tc>
                <a:tc>
                  <a:txBody>
                    <a:bodyPr/>
                    <a:lstStyle/>
                    <a:p>
                      <a:pPr algn="ctr"/>
                      <a:r>
                        <a:rPr lang="lt-LT" dirty="0"/>
                        <a:t>40</a:t>
                      </a:r>
                    </a:p>
                  </a:txBody>
                  <a:tcPr/>
                </a:tc>
                <a:extLst>
                  <a:ext uri="{0D108BD9-81ED-4DB2-BD59-A6C34878D82A}">
                    <a16:rowId xmlns:a16="http://schemas.microsoft.com/office/drawing/2014/main" val="402119297"/>
                  </a:ext>
                </a:extLst>
              </a:tr>
              <a:tr h="461488">
                <a:tc>
                  <a:txBody>
                    <a:bodyPr/>
                    <a:lstStyle/>
                    <a:p>
                      <a:pPr algn="ctr"/>
                      <a:r>
                        <a:rPr lang="lt-LT" dirty="0"/>
                        <a:t>2</a:t>
                      </a:r>
                    </a:p>
                  </a:txBody>
                  <a:tcPr/>
                </a:tc>
                <a:tc>
                  <a:txBody>
                    <a:bodyPr/>
                    <a:lstStyle/>
                    <a:p>
                      <a:pPr algn="ctr"/>
                      <a:r>
                        <a:rPr lang="lt-LT" dirty="0"/>
                        <a:t>0,2</a:t>
                      </a:r>
                    </a:p>
                  </a:txBody>
                  <a:tcPr/>
                </a:tc>
                <a:tc>
                  <a:txBody>
                    <a:bodyPr/>
                    <a:lstStyle/>
                    <a:p>
                      <a:pPr algn="ctr"/>
                      <a:r>
                        <a:rPr lang="lt-LT" dirty="0"/>
                        <a:t>2</a:t>
                      </a:r>
                    </a:p>
                  </a:txBody>
                  <a:tcPr/>
                </a:tc>
                <a:tc>
                  <a:txBody>
                    <a:bodyPr/>
                    <a:lstStyle/>
                    <a:p>
                      <a:pPr algn="ctr"/>
                      <a:r>
                        <a:rPr lang="lt-LT" dirty="0"/>
                        <a:t>0,045</a:t>
                      </a:r>
                    </a:p>
                  </a:txBody>
                  <a:tcPr/>
                </a:tc>
                <a:tc>
                  <a:txBody>
                    <a:bodyPr/>
                    <a:lstStyle/>
                    <a:p>
                      <a:pPr algn="ctr"/>
                      <a:r>
                        <a:rPr lang="lt-LT" dirty="0"/>
                        <a:t>0,09</a:t>
                      </a:r>
                    </a:p>
                  </a:txBody>
                  <a:tcPr/>
                </a:tc>
                <a:tc>
                  <a:txBody>
                    <a:bodyPr/>
                    <a:lstStyle/>
                    <a:p>
                      <a:pPr algn="ctr"/>
                      <a:r>
                        <a:rPr lang="lt-LT" dirty="0"/>
                        <a:t>0,045</a:t>
                      </a:r>
                    </a:p>
                  </a:txBody>
                  <a:tcPr/>
                </a:tc>
                <a:tc>
                  <a:txBody>
                    <a:bodyPr/>
                    <a:lstStyle/>
                    <a:p>
                      <a:pPr algn="ctr"/>
                      <a:r>
                        <a:rPr lang="lt-LT" dirty="0"/>
                        <a:t>44</a:t>
                      </a:r>
                    </a:p>
                  </a:txBody>
                  <a:tcPr/>
                </a:tc>
                <a:extLst>
                  <a:ext uri="{0D108BD9-81ED-4DB2-BD59-A6C34878D82A}">
                    <a16:rowId xmlns:a16="http://schemas.microsoft.com/office/drawing/2014/main" val="3483569371"/>
                  </a:ext>
                </a:extLst>
              </a:tr>
              <a:tr h="461488">
                <a:tc>
                  <a:txBody>
                    <a:bodyPr/>
                    <a:lstStyle/>
                    <a:p>
                      <a:pPr algn="ctr"/>
                      <a:r>
                        <a:rPr lang="lt-LT" dirty="0"/>
                        <a:t>3</a:t>
                      </a:r>
                    </a:p>
                  </a:txBody>
                  <a:tcPr/>
                </a:tc>
                <a:tc>
                  <a:txBody>
                    <a:bodyPr/>
                    <a:lstStyle/>
                    <a:p>
                      <a:pPr algn="ctr"/>
                      <a:r>
                        <a:rPr lang="lt-LT" dirty="0"/>
                        <a:t>0.3</a:t>
                      </a:r>
                    </a:p>
                  </a:txBody>
                  <a:tcPr/>
                </a:tc>
                <a:tc>
                  <a:txBody>
                    <a:bodyPr/>
                    <a:lstStyle/>
                    <a:p>
                      <a:pPr algn="ctr"/>
                      <a:r>
                        <a:rPr lang="lt-LT" dirty="0"/>
                        <a:t>3</a:t>
                      </a:r>
                    </a:p>
                  </a:txBody>
                  <a:tcPr/>
                </a:tc>
                <a:tc>
                  <a:txBody>
                    <a:bodyPr/>
                    <a:lstStyle/>
                    <a:p>
                      <a:pPr algn="ctr"/>
                      <a:r>
                        <a:rPr lang="lt-LT" dirty="0"/>
                        <a:t>0,045</a:t>
                      </a:r>
                    </a:p>
                  </a:txBody>
                  <a:tcPr/>
                </a:tc>
                <a:tc>
                  <a:txBody>
                    <a:bodyPr/>
                    <a:lstStyle/>
                    <a:p>
                      <a:pPr algn="ctr"/>
                      <a:r>
                        <a:rPr lang="lt-LT" dirty="0"/>
                        <a:t>0,11</a:t>
                      </a:r>
                    </a:p>
                  </a:txBody>
                  <a:tcPr/>
                </a:tc>
                <a:tc>
                  <a:txBody>
                    <a:bodyPr/>
                    <a:lstStyle/>
                    <a:p>
                      <a:pPr algn="ctr"/>
                      <a:r>
                        <a:rPr lang="lt-LT" dirty="0"/>
                        <a:t>0,065</a:t>
                      </a:r>
                    </a:p>
                  </a:txBody>
                  <a:tcPr/>
                </a:tc>
                <a:tc>
                  <a:txBody>
                    <a:bodyPr/>
                    <a:lstStyle/>
                    <a:p>
                      <a:pPr algn="ctr"/>
                      <a:r>
                        <a:rPr lang="lt-LT" dirty="0"/>
                        <a:t>47</a:t>
                      </a:r>
                    </a:p>
                  </a:txBody>
                  <a:tcPr/>
                </a:tc>
                <a:extLst>
                  <a:ext uri="{0D108BD9-81ED-4DB2-BD59-A6C34878D82A}">
                    <a16:rowId xmlns:a16="http://schemas.microsoft.com/office/drawing/2014/main" val="1103225930"/>
                  </a:ext>
                </a:extLst>
              </a:tr>
            </a:tbl>
          </a:graphicData>
        </a:graphic>
      </p:graphicFrame>
      <p:sp>
        <p:nvSpPr>
          <p:cNvPr id="3" name="TextBox 2">
            <a:extLst>
              <a:ext uri="{FF2B5EF4-FFF2-40B4-BE49-F238E27FC236}">
                <a16:creationId xmlns:a16="http://schemas.microsoft.com/office/drawing/2014/main" id="{3BF584A9-C6D5-C132-3438-03956810BC55}"/>
              </a:ext>
            </a:extLst>
          </p:cNvPr>
          <p:cNvSpPr txBox="1"/>
          <p:nvPr/>
        </p:nvSpPr>
        <p:spPr>
          <a:xfrm>
            <a:off x="1154954" y="5062193"/>
            <a:ext cx="7211505" cy="1107996"/>
          </a:xfrm>
          <a:prstGeom prst="rect">
            <a:avLst/>
          </a:prstGeom>
          <a:noFill/>
        </p:spPr>
        <p:txBody>
          <a:bodyPr wrap="square" rtlCol="0">
            <a:spAutoFit/>
          </a:bodyPr>
          <a:lstStyle/>
          <a:p>
            <a:r>
              <a:rPr lang="lt-LT" sz="2400" dirty="0">
                <a:latin typeface="Times New Roman" panose="02020603050405020304" pitchFamily="18" charset="0"/>
                <a:cs typeface="Times New Roman" panose="02020603050405020304" pitchFamily="18" charset="0"/>
              </a:rPr>
              <a:t>Apskaičiuojame vidutinę k reikšmę</a:t>
            </a:r>
          </a:p>
          <a:p>
            <a:r>
              <a:rPr lang="en-US" sz="2400" dirty="0">
                <a:latin typeface="Times New Roman" panose="02020603050405020304" pitchFamily="18" charset="0"/>
                <a:cs typeface="Times New Roman" panose="02020603050405020304" pitchFamily="18" charset="0"/>
              </a:rPr>
              <a:t>k = </a:t>
            </a:r>
            <a:r>
              <a:rPr lang="lt-LT" sz="2400" dirty="0">
                <a:latin typeface="Times New Roman" panose="02020603050405020304" pitchFamily="18" charset="0"/>
                <a:cs typeface="Times New Roman" panose="02020603050405020304" pitchFamily="18" charset="0"/>
              </a:rPr>
              <a:t>40+44+47</a:t>
            </a:r>
            <a:r>
              <a:rPr lang="en-US" sz="2400" dirty="0">
                <a:latin typeface="Times New Roman" panose="02020603050405020304" pitchFamily="18" charset="0"/>
                <a:cs typeface="Times New Roman" panose="02020603050405020304" pitchFamily="18" charset="0"/>
              </a:rPr>
              <a:t>/3</a:t>
            </a:r>
            <a:r>
              <a:rPr lang="lt-LT"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43 N/m</a:t>
            </a:r>
          </a:p>
          <a:p>
            <a:endParaRPr lang="lt-LT" dirty="0"/>
          </a:p>
        </p:txBody>
      </p:sp>
    </p:spTree>
    <p:extLst>
      <p:ext uri="{BB962C8B-B14F-4D97-AF65-F5344CB8AC3E}">
        <p14:creationId xmlns:p14="http://schemas.microsoft.com/office/powerpoint/2010/main" val="1828110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B8F9D-67F0-447E-A243-1105A6C522BB}"/>
              </a:ext>
            </a:extLst>
          </p:cNvPr>
          <p:cNvSpPr>
            <a:spLocks noGrp="1"/>
          </p:cNvSpPr>
          <p:nvPr>
            <p:ph type="title"/>
          </p:nvPr>
        </p:nvSpPr>
        <p:spPr>
          <a:xfrm>
            <a:off x="1154954" y="907680"/>
            <a:ext cx="8761413" cy="706964"/>
          </a:xfrm>
        </p:spPr>
        <p:txBody>
          <a:bodyPr/>
          <a:lstStyle/>
          <a:p>
            <a:r>
              <a:rPr lang="lt-LT" sz="4800" dirty="0">
                <a:latin typeface="Times New Roman" panose="02020603050405020304" pitchFamily="18" charset="0"/>
                <a:cs typeface="Times New Roman" panose="02020603050405020304" pitchFamily="18" charset="0"/>
              </a:rPr>
              <a:t>Tamprumo jėgos priklausomybės nuo pailgėjimo grafikas</a:t>
            </a:r>
            <a:endParaRPr lang="lt-LT" sz="4800" dirty="0"/>
          </a:p>
        </p:txBody>
      </p:sp>
      <p:graphicFrame>
        <p:nvGraphicFramePr>
          <p:cNvPr id="6" name="Chart 5">
            <a:extLst>
              <a:ext uri="{FF2B5EF4-FFF2-40B4-BE49-F238E27FC236}">
                <a16:creationId xmlns:a16="http://schemas.microsoft.com/office/drawing/2014/main" id="{1C89D75C-F846-6B9C-7FE2-6F645437558D}"/>
              </a:ext>
            </a:extLst>
          </p:cNvPr>
          <p:cNvGraphicFramePr/>
          <p:nvPr>
            <p:extLst>
              <p:ext uri="{D42A27DB-BD31-4B8C-83A1-F6EECF244321}">
                <p14:modId xmlns:p14="http://schemas.microsoft.com/office/powerpoint/2010/main" val="1530122477"/>
              </p:ext>
            </p:extLst>
          </p:nvPr>
        </p:nvGraphicFramePr>
        <p:xfrm>
          <a:off x="2162751" y="2296670"/>
          <a:ext cx="7866498" cy="46367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33285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BC92-49BF-4688-E498-86DF6CEEE757}"/>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Tyrimo išvados</a:t>
            </a:r>
          </a:p>
        </p:txBody>
      </p:sp>
      <p:sp>
        <p:nvSpPr>
          <p:cNvPr id="3" name="Content Placeholder 2">
            <a:extLst>
              <a:ext uri="{FF2B5EF4-FFF2-40B4-BE49-F238E27FC236}">
                <a16:creationId xmlns:a16="http://schemas.microsoft.com/office/drawing/2014/main" id="{34332881-266F-F38E-0E03-A7CC7666DEA5}"/>
              </a:ext>
            </a:extLst>
          </p:cNvPr>
          <p:cNvSpPr>
            <a:spLocks noGrp="1"/>
          </p:cNvSpPr>
          <p:nvPr>
            <p:ph idx="1"/>
          </p:nvPr>
        </p:nvSpPr>
        <p:spPr>
          <a:xfrm>
            <a:off x="1292114" y="2598420"/>
            <a:ext cx="9337786" cy="3459480"/>
          </a:xfrm>
        </p:spPr>
        <p:txBody>
          <a:bodyPr/>
          <a:lstStyle/>
          <a:p>
            <a:pPr marL="0" indent="0" algn="just">
              <a:buNone/>
            </a:pPr>
            <a:r>
              <a:rPr lang="lt-LT" sz="2000" dirty="0">
                <a:latin typeface="Times New Roman" panose="02020603050405020304" pitchFamily="18" charset="0"/>
                <a:cs typeface="Times New Roman" panose="02020603050405020304" pitchFamily="18" charset="0"/>
              </a:rPr>
              <a:t>Tyrimo metu nustatyta, kad spyruoklės pailgėjimas priklauso nuo ją veikiančios jėgos dydžio. Didėjant jėgai, spyruoklė ilgėjo proporcingai. Nubraižius jėgos ir pailgėjimo grafiką gauta beveik tiesė, rodanti tiesinę priklausomybę tarp šių dydžių.Apskaičiuotas spyruoklės standumo koeficientas parodė, kad kuo didesnis standumo koeficientas, tuo sunkiau deformuoti spyruoklę.Tyrimo rezultatai galėjo šiek tiek skirtis dėl matavimo paklaidų: netikslaus ilgio matavimo, svarelių masės paklaidų ar netolygaus spyruoklės tempimo</a:t>
            </a:r>
            <a:r>
              <a:rPr lang="lt-LT" dirty="0">
                <a:latin typeface="Times New Roman" panose="02020603050405020304" pitchFamily="18" charset="0"/>
                <a:cs typeface="Times New Roman" panose="02020603050405020304" pitchFamily="18" charset="0"/>
              </a:rPr>
              <a:t>. Hipotezė pasitvirtino.</a:t>
            </a:r>
          </a:p>
        </p:txBody>
      </p:sp>
    </p:spTree>
    <p:extLst>
      <p:ext uri="{BB962C8B-B14F-4D97-AF65-F5344CB8AC3E}">
        <p14:creationId xmlns:p14="http://schemas.microsoft.com/office/powerpoint/2010/main" val="2606433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8E92-9A0D-1580-A84E-A5272A28FA2D}"/>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Uždavinys Nr. 1</a:t>
            </a:r>
          </a:p>
        </p:txBody>
      </p:sp>
      <p:sp>
        <p:nvSpPr>
          <p:cNvPr id="3" name="Content Placeholder 2">
            <a:extLst>
              <a:ext uri="{FF2B5EF4-FFF2-40B4-BE49-F238E27FC236}">
                <a16:creationId xmlns:a16="http://schemas.microsoft.com/office/drawing/2014/main" id="{C95368B7-F8E0-2372-4FF9-472C5AFFD5A0}"/>
              </a:ext>
            </a:extLst>
          </p:cNvPr>
          <p:cNvSpPr>
            <a:spLocks noGrp="1"/>
          </p:cNvSpPr>
          <p:nvPr>
            <p:ph idx="1"/>
          </p:nvPr>
        </p:nvSpPr>
        <p:spPr>
          <a:xfrm>
            <a:off x="730748" y="2384981"/>
            <a:ext cx="11037046" cy="4062953"/>
          </a:xfrm>
        </p:spPr>
        <p:txBody>
          <a:bodyPr>
            <a:normAutofit fontScale="92500" lnSpcReduction="20000"/>
          </a:bodyPr>
          <a:lstStyle/>
          <a:p>
            <a:pPr marL="0" indent="0">
              <a:buNone/>
            </a:pPr>
            <a:r>
              <a:rPr lang="lt-LT" sz="2000" dirty="0">
                <a:latin typeface="Times New Roman" panose="02020603050405020304" pitchFamily="18" charset="0"/>
                <a:cs typeface="Times New Roman" panose="02020603050405020304" pitchFamily="18" charset="0"/>
              </a:rPr>
              <a:t>1. Veikiama 2 N jėga, Archimedo kibirėlio spyruoklė išsitempia 20 mm. Kokia jos tamprumo jėga, jei spyruoklę ištempsime 2,5 cm ?</a:t>
            </a:r>
          </a:p>
          <a:p>
            <a:pPr marL="0" indent="0">
              <a:lnSpc>
                <a:spcPct val="170000"/>
              </a:lnSpc>
              <a:spcBef>
                <a:spcPts val="0"/>
              </a:spcBef>
              <a:buNone/>
            </a:pPr>
            <a:r>
              <a:rPr lang="lt-LT" sz="2000" dirty="0">
                <a:latin typeface="Times New Roman" panose="02020603050405020304" pitchFamily="18" charset="0"/>
                <a:cs typeface="Times New Roman" panose="02020603050405020304" pitchFamily="18" charset="0"/>
              </a:rPr>
              <a:t>Duota:</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F</a:t>
            </a:r>
            <a:r>
              <a:rPr lang="lt-LT" sz="2000" baseline="-25000" dirty="0">
                <a:latin typeface="Times New Roman" panose="02020603050405020304" pitchFamily="18" charset="0"/>
                <a:cs typeface="Times New Roman" panose="02020603050405020304" pitchFamily="18" charset="0"/>
              </a:rPr>
              <a:t>tampr1 </a:t>
            </a:r>
            <a:r>
              <a:rPr lang="lt-LT" sz="2000" dirty="0">
                <a:latin typeface="Times New Roman" panose="02020603050405020304" pitchFamily="18" charset="0"/>
                <a:cs typeface="Times New Roman" panose="02020603050405020304" pitchFamily="18" charset="0"/>
              </a:rPr>
              <a:t>= 2 N</a:t>
            </a:r>
          </a:p>
          <a:p>
            <a:pPr marL="0" indent="0">
              <a:lnSpc>
                <a:spcPct val="150000"/>
              </a:lnSpc>
              <a:spcBef>
                <a:spcPts val="0"/>
              </a:spcBef>
              <a:buNone/>
            </a:pPr>
            <a:r>
              <a:rPr lang="lt-LT" sz="2000" baseline="-25000" dirty="0">
                <a:solidFill>
                  <a:schemeClr val="tx1"/>
                </a:solidFill>
                <a:latin typeface="Times New Roman" panose="02020603050405020304" pitchFamily="18" charset="0"/>
                <a:cs typeface="Times New Roman" panose="02020603050405020304" pitchFamily="18" charset="0"/>
              </a:rPr>
              <a:t>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x</a:t>
            </a:r>
            <a:r>
              <a:rPr lang="lt-LT" sz="2000" baseline="-25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1</a:t>
            </a:r>
            <a:r>
              <a:rPr lang="lt-LT" sz="2000" baseline="-25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 20 mm = 0,02 m</a:t>
            </a:r>
          </a:p>
          <a:p>
            <a:pPr marL="0" indent="0">
              <a:lnSpc>
                <a:spcPct val="150000"/>
              </a:lnSpc>
              <a:spcBef>
                <a:spcPts val="0"/>
              </a:spcBef>
              <a:buNone/>
            </a:pP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x</a:t>
            </a:r>
            <a:r>
              <a:rPr lang="lt-LT" sz="2000" baseline="-25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2 </a:t>
            </a:r>
            <a:r>
              <a:rPr lang="lt-LT" sz="2000" dirty="0">
                <a:latin typeface="Times New Roman" panose="02020603050405020304" pitchFamily="18" charset="0"/>
                <a:cs typeface="Times New Roman" panose="02020603050405020304" pitchFamily="18" charset="0"/>
              </a:rPr>
              <a:t>= 2,5 cm = 0,025 m</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Rasti:</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F</a:t>
            </a:r>
            <a:r>
              <a:rPr lang="lt-LT" sz="2000" baseline="-25000" dirty="0">
                <a:latin typeface="Times New Roman" panose="02020603050405020304" pitchFamily="18" charset="0"/>
                <a:cs typeface="Times New Roman" panose="02020603050405020304" pitchFamily="18" charset="0"/>
              </a:rPr>
              <a:t>tampr2 </a:t>
            </a:r>
            <a:r>
              <a:rPr lang="lt-LT" sz="2000" dirty="0">
                <a:latin typeface="Times New Roman" panose="02020603050405020304" pitchFamily="18" charset="0"/>
                <a:cs typeface="Times New Roman" panose="02020603050405020304" pitchFamily="18" charset="0"/>
              </a:rPr>
              <a:t>= ?</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Sprendimas:  </a:t>
            </a:r>
          </a:p>
          <a:p>
            <a:pPr marL="0" indent="0">
              <a:lnSpc>
                <a:spcPct val="150000"/>
              </a:lnSpc>
              <a:spcBef>
                <a:spcPts val="0"/>
              </a:spcBef>
              <a:buNone/>
            </a:pPr>
            <a:r>
              <a:rPr lang="lt-LT" sz="2000" dirty="0">
                <a:solidFill>
                  <a:schemeClr val="tx1"/>
                </a:solidFill>
                <a:latin typeface="Times New Roman" panose="02020603050405020304" pitchFamily="18" charset="0"/>
                <a:cs typeface="Times New Roman" panose="02020603050405020304" pitchFamily="18" charset="0"/>
              </a:rPr>
              <a:t>k = F</a:t>
            </a:r>
            <a:r>
              <a:rPr lang="lt-LT" sz="2000" baseline="-25000" dirty="0">
                <a:solidFill>
                  <a:schemeClr val="tx1"/>
                </a:solidFill>
                <a:latin typeface="Times New Roman" panose="02020603050405020304" pitchFamily="18" charset="0"/>
                <a:cs typeface="Times New Roman" panose="02020603050405020304" pitchFamily="18" charset="0"/>
              </a:rPr>
              <a:t>tampr1</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a:t>
            </a:r>
            <a:r>
              <a:rPr lang="lt-LT" sz="2000" baseline="-25000" dirty="0">
                <a:solidFill>
                  <a:schemeClr val="tx1"/>
                </a:solidFill>
                <a:latin typeface="Times New Roman" panose="02020603050405020304" pitchFamily="18" charset="0"/>
                <a:cs typeface="Times New Roman" panose="02020603050405020304" pitchFamily="18" charset="0"/>
              </a:rPr>
              <a:t>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x</a:t>
            </a:r>
            <a:r>
              <a:rPr lang="lt-LT" sz="2000" baseline="-25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1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2 N  0,02 m = </a:t>
            </a:r>
            <a:r>
              <a:rPr lang="lt-LT" sz="2000" b="1"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100 N/m</a:t>
            </a:r>
            <a:r>
              <a:rPr lang="lt-LT" sz="2000" dirty="0">
                <a:latin typeface="Times New Roman" panose="02020603050405020304" pitchFamily="18" charset="0"/>
                <a:cs typeface="Times New Roman" panose="02020603050405020304" pitchFamily="18" charset="0"/>
              </a:rPr>
              <a:t>                                                           </a:t>
            </a:r>
          </a:p>
          <a:p>
            <a:pPr marL="0" indent="0">
              <a:lnSpc>
                <a:spcPct val="150000"/>
              </a:lnSpc>
              <a:spcBef>
                <a:spcPts val="0"/>
              </a:spcBef>
              <a:buNone/>
            </a:pPr>
            <a:r>
              <a:rPr lang="lt-LT" sz="2000" dirty="0">
                <a:solidFill>
                  <a:schemeClr val="tx1"/>
                </a:solidFill>
                <a:latin typeface="Times New Roman" panose="02020603050405020304" pitchFamily="18" charset="0"/>
                <a:cs typeface="Times New Roman" panose="02020603050405020304" pitchFamily="18" charset="0"/>
              </a:rPr>
              <a:t>F</a:t>
            </a:r>
            <a:r>
              <a:rPr lang="lt-LT" sz="2000" baseline="-25000" dirty="0">
                <a:solidFill>
                  <a:schemeClr val="tx1"/>
                </a:solidFill>
                <a:latin typeface="Times New Roman" panose="02020603050405020304" pitchFamily="18" charset="0"/>
                <a:cs typeface="Times New Roman" panose="02020603050405020304" pitchFamily="18" charset="0"/>
              </a:rPr>
              <a:t>tampr2 </a:t>
            </a:r>
            <a:r>
              <a:rPr lang="lt-LT" sz="2000" dirty="0">
                <a:solidFill>
                  <a:schemeClr val="tx1"/>
                </a:solidFill>
                <a:latin typeface="Times New Roman" panose="02020603050405020304" pitchFamily="18" charset="0"/>
                <a:cs typeface="Times New Roman" panose="02020603050405020304" pitchFamily="18" charset="0"/>
              </a:rPr>
              <a:t>= k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x</a:t>
            </a:r>
            <a:r>
              <a:rPr lang="lt-LT" sz="2000" baseline="-25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2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100 N/m  0,025 m = </a:t>
            </a:r>
            <a:r>
              <a:rPr lang="lt-LT" sz="2000" b="1"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2,5 N</a:t>
            </a:r>
          </a:p>
        </p:txBody>
      </p:sp>
    </p:spTree>
    <p:extLst>
      <p:ext uri="{BB962C8B-B14F-4D97-AF65-F5344CB8AC3E}">
        <p14:creationId xmlns:p14="http://schemas.microsoft.com/office/powerpoint/2010/main" val="1619911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D0A3-9B44-8FE8-51EB-E093CDE79AB8}"/>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Uždavinys Nr. 2</a:t>
            </a:r>
          </a:p>
        </p:txBody>
      </p:sp>
      <p:sp>
        <p:nvSpPr>
          <p:cNvPr id="3" name="Content Placeholder 2">
            <a:extLst>
              <a:ext uri="{FF2B5EF4-FFF2-40B4-BE49-F238E27FC236}">
                <a16:creationId xmlns:a16="http://schemas.microsoft.com/office/drawing/2014/main" id="{0D5ED1DE-6B49-2ECA-F217-E809584C1F7C}"/>
              </a:ext>
            </a:extLst>
          </p:cNvPr>
          <p:cNvSpPr>
            <a:spLocks noGrp="1"/>
          </p:cNvSpPr>
          <p:nvPr>
            <p:ph idx="1"/>
          </p:nvPr>
        </p:nvSpPr>
        <p:spPr>
          <a:xfrm>
            <a:off x="721321" y="2348976"/>
            <a:ext cx="10977343" cy="4080104"/>
          </a:xfrm>
        </p:spPr>
        <p:txBody>
          <a:bodyPr>
            <a:normAutofit fontScale="92500" lnSpcReduction="20000"/>
          </a:bodyPr>
          <a:lstStyle/>
          <a:p>
            <a:pPr marL="0" indent="0">
              <a:buNone/>
            </a:pPr>
            <a:r>
              <a:rPr lang="lt-LT" dirty="0"/>
              <a:t> 2. </a:t>
            </a:r>
            <a:r>
              <a:rPr lang="lt-LT" sz="2000" dirty="0">
                <a:latin typeface="Times New Roman" panose="02020603050405020304" pitchFamily="18" charset="0"/>
                <a:cs typeface="Times New Roman" panose="02020603050405020304" pitchFamily="18" charset="0"/>
              </a:rPr>
              <a:t>Automobilio amortizatoriaus spyruoklė, veikiama 2 kN jėga, susitraukia 52 mm. Kiek susitrauks spyruoklė, veikiant 500 N jėga?</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Duota:</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F</a:t>
            </a:r>
            <a:r>
              <a:rPr lang="lt-LT" sz="2000" baseline="-25000" dirty="0">
                <a:latin typeface="Times New Roman" panose="02020603050405020304" pitchFamily="18" charset="0"/>
                <a:cs typeface="Times New Roman" panose="02020603050405020304" pitchFamily="18" charset="0"/>
              </a:rPr>
              <a:t>tampr1 </a:t>
            </a:r>
            <a:r>
              <a:rPr lang="lt-LT" sz="2000" dirty="0">
                <a:latin typeface="Times New Roman" panose="02020603050405020304" pitchFamily="18" charset="0"/>
                <a:cs typeface="Times New Roman" panose="02020603050405020304" pitchFamily="18" charset="0"/>
              </a:rPr>
              <a:t>= 2 kN= 2000 N</a:t>
            </a:r>
            <a:endParaRPr lang="lt-LT" sz="22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endParaRPr>
          </a:p>
          <a:p>
            <a:pPr marL="0" indent="0">
              <a:lnSpc>
                <a:spcPct val="150000"/>
              </a:lnSpc>
              <a:spcBef>
                <a:spcPts val="0"/>
              </a:spcBef>
              <a:buNone/>
            </a:pPr>
            <a:r>
              <a:rPr lang="lt-LT" sz="2200" dirty="0">
                <a:solidFill>
                  <a:schemeClr val="tx1"/>
                </a:solidFill>
                <a:latin typeface="Times New Roman" panose="02020603050405020304" pitchFamily="18" charset="0"/>
                <a:cs typeface="Times New Roman" panose="02020603050405020304" pitchFamily="18" charset="0"/>
              </a:rPr>
              <a:t>F</a:t>
            </a:r>
            <a:r>
              <a:rPr lang="lt-LT" sz="2000" baseline="-25000" dirty="0">
                <a:solidFill>
                  <a:schemeClr val="tx1"/>
                </a:solidFill>
                <a:latin typeface="Times New Roman" panose="02020603050405020304" pitchFamily="18" charset="0"/>
                <a:cs typeface="Times New Roman" panose="02020603050405020304" pitchFamily="18" charset="0"/>
              </a:rPr>
              <a:t>tampr2</a:t>
            </a:r>
            <a:r>
              <a:rPr lang="lt-LT" sz="2200" baseline="-25000" dirty="0">
                <a:solidFill>
                  <a:schemeClr val="tx1"/>
                </a:solidFill>
                <a:latin typeface="Times New Roman" panose="02020603050405020304" pitchFamily="18" charset="0"/>
                <a:cs typeface="Times New Roman" panose="02020603050405020304" pitchFamily="18" charset="0"/>
              </a:rPr>
              <a:t> </a:t>
            </a:r>
            <a:r>
              <a:rPr lang="lt-LT" sz="2200" dirty="0">
                <a:solidFill>
                  <a:schemeClr val="tx1"/>
                </a:solidFill>
                <a:latin typeface="Times New Roman" panose="02020603050405020304" pitchFamily="18" charset="0"/>
                <a:cs typeface="Times New Roman" panose="02020603050405020304" pitchFamily="18" charset="0"/>
              </a:rPr>
              <a:t>= </a:t>
            </a:r>
            <a:r>
              <a:rPr lang="lt-LT" sz="2000" dirty="0">
                <a:solidFill>
                  <a:schemeClr val="tx1"/>
                </a:solidFill>
                <a:latin typeface="Times New Roman" panose="02020603050405020304" pitchFamily="18" charset="0"/>
                <a:cs typeface="Times New Roman" panose="02020603050405020304" pitchFamily="18" charset="0"/>
              </a:rPr>
              <a:t>500 N</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X</a:t>
            </a:r>
            <a:r>
              <a:rPr lang="lt-LT" sz="2000" baseline="-25000" dirty="0">
                <a:latin typeface="Times New Roman" panose="02020603050405020304" pitchFamily="18" charset="0"/>
                <a:cs typeface="Times New Roman" panose="02020603050405020304" pitchFamily="18" charset="0"/>
              </a:rPr>
              <a:t>1 </a:t>
            </a:r>
            <a:r>
              <a:rPr lang="lt-LT" sz="2000" dirty="0">
                <a:latin typeface="Times New Roman" panose="02020603050405020304" pitchFamily="18" charset="0"/>
                <a:cs typeface="Times New Roman" panose="02020603050405020304" pitchFamily="18" charset="0"/>
              </a:rPr>
              <a:t>= 52 mm = 0,052 m</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Rasti:</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X</a:t>
            </a:r>
            <a:r>
              <a:rPr lang="lt-LT" sz="2000" baseline="-25000" dirty="0">
                <a:latin typeface="Times New Roman" panose="02020603050405020304" pitchFamily="18" charset="0"/>
                <a:cs typeface="Times New Roman" panose="02020603050405020304" pitchFamily="18" charset="0"/>
              </a:rPr>
              <a:t>2 </a:t>
            </a:r>
            <a:r>
              <a:rPr lang="lt-LT" sz="2000" dirty="0">
                <a:latin typeface="Times New Roman" panose="02020603050405020304" pitchFamily="18" charset="0"/>
                <a:cs typeface="Times New Roman" panose="02020603050405020304" pitchFamily="18" charset="0"/>
              </a:rPr>
              <a:t>= ?</a:t>
            </a:r>
          </a:p>
          <a:p>
            <a:pPr marL="0" indent="0">
              <a:lnSpc>
                <a:spcPct val="150000"/>
              </a:lnSpc>
              <a:spcBef>
                <a:spcPts val="0"/>
              </a:spcBef>
              <a:buNone/>
            </a:pPr>
            <a:r>
              <a:rPr lang="lt-LT" sz="2000" dirty="0">
                <a:latin typeface="Times New Roman" panose="02020603050405020304" pitchFamily="18" charset="0"/>
                <a:cs typeface="Times New Roman" panose="02020603050405020304" pitchFamily="18" charset="0"/>
              </a:rPr>
              <a:t>Sprendimas:</a:t>
            </a:r>
          </a:p>
          <a:p>
            <a:pPr marL="0" indent="0">
              <a:lnSpc>
                <a:spcPct val="150000"/>
              </a:lnSpc>
              <a:spcBef>
                <a:spcPts val="0"/>
              </a:spcBef>
              <a:buNone/>
            </a:pPr>
            <a:r>
              <a:rPr lang="lt-LT" sz="2000" dirty="0">
                <a:solidFill>
                  <a:schemeClr val="tx1"/>
                </a:solidFill>
                <a:latin typeface="Times New Roman" panose="02020603050405020304" pitchFamily="18" charset="0"/>
                <a:cs typeface="Times New Roman" panose="02020603050405020304" pitchFamily="18" charset="0"/>
              </a:rPr>
              <a:t>k = F</a:t>
            </a:r>
            <a:r>
              <a:rPr lang="lt-LT" sz="2000" baseline="-25000" dirty="0">
                <a:solidFill>
                  <a:schemeClr val="tx1"/>
                </a:solidFill>
                <a:latin typeface="Times New Roman" panose="02020603050405020304" pitchFamily="18" charset="0"/>
                <a:cs typeface="Times New Roman" panose="02020603050405020304" pitchFamily="18" charset="0"/>
              </a:rPr>
              <a:t>tampr1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x</a:t>
            </a:r>
            <a:r>
              <a:rPr lang="lt-LT" sz="2000" baseline="-25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1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2000 N  0,052 m = </a:t>
            </a:r>
            <a:r>
              <a:rPr lang="lt-LT" sz="2000" b="1"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38461,53 N/m</a:t>
            </a:r>
          </a:p>
          <a:p>
            <a:pPr marL="0" indent="0">
              <a:lnSpc>
                <a:spcPct val="150000"/>
              </a:lnSpc>
              <a:spcBef>
                <a:spcPts val="0"/>
              </a:spcBef>
              <a:buNone/>
            </a:pP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x</a:t>
            </a:r>
            <a:r>
              <a:rPr lang="lt-LT" sz="2000" baseline="-25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2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a:t>
            </a:r>
            <a:r>
              <a:rPr lang="lt-LT" sz="2000" dirty="0">
                <a:solidFill>
                  <a:schemeClr val="tx1"/>
                </a:solidFill>
                <a:latin typeface="Times New Roman" panose="02020603050405020304" pitchFamily="18" charset="0"/>
                <a:cs typeface="Times New Roman" panose="02020603050405020304" pitchFamily="18" charset="0"/>
              </a:rPr>
              <a:t>F</a:t>
            </a:r>
            <a:r>
              <a:rPr lang="lt-LT" sz="2000" baseline="-25000" dirty="0">
                <a:solidFill>
                  <a:schemeClr val="tx1"/>
                </a:solidFill>
                <a:latin typeface="Times New Roman" panose="02020603050405020304" pitchFamily="18" charset="0"/>
                <a:cs typeface="Times New Roman" panose="02020603050405020304" pitchFamily="18" charset="0"/>
              </a:rPr>
              <a:t>tampr2 </a:t>
            </a:r>
            <a:r>
              <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k = 500 N  38461,53 N/m = </a:t>
            </a:r>
            <a:r>
              <a:rPr lang="lt-LT" sz="2000" b="1"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0,013 m</a:t>
            </a:r>
          </a:p>
          <a:p>
            <a:pPr marL="0" indent="0">
              <a:spcBef>
                <a:spcPts val="0"/>
              </a:spcBef>
              <a:buNone/>
            </a:pPr>
            <a:endParaRPr lang="lt-LT" sz="2000" dirty="0">
              <a:solidFill>
                <a:schemeClr val="tx1"/>
              </a:solidFill>
              <a:latin typeface="Times New Roman" panose="02020603050405020304" pitchFamily="18" charset="0"/>
              <a:cs typeface="Times New Roman" panose="02020603050405020304" pitchFamily="18" charset="0"/>
              <a:sym typeface="Symbol" panose="05050102010706020507" pitchFamily="18" charset="2"/>
            </a:endParaRPr>
          </a:p>
          <a:p>
            <a:pPr marL="0" indent="0">
              <a:spcBef>
                <a:spcPts val="0"/>
              </a:spcBef>
              <a:buNone/>
            </a:pP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4669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BE5B-6771-6F03-24BF-E2673B857879}"/>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Testas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87F575D-398A-61D9-1BEF-102B49179EAF}"/>
                  </a:ext>
                </a:extLst>
              </p:cNvPr>
              <p:cNvSpPr>
                <a:spLocks noGrp="1"/>
              </p:cNvSpPr>
              <p:nvPr>
                <p:ph idx="1"/>
              </p:nvPr>
            </p:nvSpPr>
            <p:spPr>
              <a:xfrm>
                <a:off x="975845" y="2386684"/>
                <a:ext cx="8825659" cy="3416300"/>
              </a:xfrm>
            </p:spPr>
            <p:txBody>
              <a:bodyPr>
                <a:normAutofit/>
              </a:bodyPr>
              <a:lstStyle/>
              <a:p>
                <a:pPr marL="0" indent="0">
                  <a:buNone/>
                </a:pPr>
                <a:r>
                  <a:rPr lang="lt-LT" b="1" dirty="0"/>
                  <a:t>1</a:t>
                </a:r>
                <a:r>
                  <a:rPr lang="lt-LT" b="1" dirty="0">
                    <a:latin typeface="Times New Roman" panose="02020603050405020304" pitchFamily="18" charset="0"/>
                    <a:cs typeface="Times New Roman" panose="02020603050405020304" pitchFamily="18" charset="0"/>
                  </a:rPr>
                  <a:t>. Kas yra tamprumo jėga</a:t>
                </a:r>
              </a:p>
              <a:p>
                <a:pPr marL="0" indent="0">
                  <a:buNone/>
                </a:pPr>
                <a:r>
                  <a:rPr lang="lt-LT" dirty="0">
                    <a:latin typeface="Times New Roman" panose="02020603050405020304" pitchFamily="18" charset="0"/>
                    <a:cs typeface="Times New Roman" panose="02020603050405020304" pitchFamily="18" charset="0"/>
                  </a:rPr>
                  <a:t>A) Jėga, kuri visada didėja</a:t>
                </a:r>
                <a:br>
                  <a:rPr lang="lt-LT" dirty="0">
                    <a:latin typeface="Times New Roman" panose="02020603050405020304" pitchFamily="18" charset="0"/>
                    <a:cs typeface="Times New Roman" panose="02020603050405020304" pitchFamily="18" charset="0"/>
                  </a:rPr>
                </a:br>
                <a:r>
                  <a:rPr lang="lt-LT" b="1" dirty="0">
                    <a:latin typeface="Times New Roman" panose="02020603050405020304" pitchFamily="18" charset="0"/>
                    <a:cs typeface="Times New Roman" panose="02020603050405020304" pitchFamily="18" charset="0"/>
                  </a:rPr>
                  <a:t>B) Jėga, kuri atsiranda deformuojant kūną</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Tik gravitacinė jėga</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D) Jėga, kuri nepriklauso nuo deformacijos</a:t>
                </a:r>
              </a:p>
              <a:p>
                <a:pPr marL="0" indent="0">
                  <a:buNone/>
                </a:pPr>
                <a:r>
                  <a:rPr lang="lt-LT" b="1" dirty="0">
                    <a:latin typeface="Times New Roman" panose="02020603050405020304" pitchFamily="18" charset="0"/>
                    <a:cs typeface="Times New Roman" panose="02020603050405020304" pitchFamily="18" charset="0"/>
                  </a:rPr>
                  <a:t>2. Huko dėsnio formulė:</a:t>
                </a:r>
              </a:p>
              <a:p>
                <a:pPr marL="0" indent="0">
                  <a:buNone/>
                </a:pPr>
                <a:r>
                  <a:rPr lang="lt-LT" dirty="0">
                    <a:latin typeface="Times New Roman" panose="02020603050405020304" pitchFamily="18" charset="0"/>
                    <a:cs typeface="Times New Roman" panose="02020603050405020304" pitchFamily="18" charset="0"/>
                  </a:rPr>
                  <a:t>A) </a:t>
                </a:r>
                <a14:m>
                  <m:oMath xmlns:m="http://schemas.openxmlformats.org/officeDocument/2006/math">
                    <m:r>
                      <a:rPr lang="lt-LT" i="1">
                        <a:latin typeface="Cambria Math" panose="02040503050406030204" pitchFamily="18" charset="0"/>
                      </a:rPr>
                      <m:t>𝐹</m:t>
                    </m:r>
                    <m:r>
                      <a:rPr lang="lt-LT">
                        <a:latin typeface="Cambria Math" panose="02040503050406030204" pitchFamily="18" charset="0"/>
                      </a:rPr>
                      <m:t>=</m:t>
                    </m:r>
                    <m:r>
                      <a:rPr lang="lt-LT" i="1">
                        <a:latin typeface="Cambria Math" panose="02040503050406030204" pitchFamily="18" charset="0"/>
                      </a:rPr>
                      <m:t>𝑚𝑎</m:t>
                    </m:r>
                  </m:oMath>
                </a14:m>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a:t>
                </a:r>
                <a14:m>
                  <m:oMath xmlns:m="http://schemas.openxmlformats.org/officeDocument/2006/math">
                    <m:r>
                      <a:rPr lang="lt-LT" i="1">
                        <a:latin typeface="Cambria Math" panose="02040503050406030204" pitchFamily="18" charset="0"/>
                      </a:rPr>
                      <m:t>𝐹</m:t>
                    </m:r>
                    <m:r>
                      <a:rPr lang="lt-LT">
                        <a:latin typeface="Cambria Math" panose="02040503050406030204" pitchFamily="18" charset="0"/>
                      </a:rPr>
                      <m:t>=</m:t>
                    </m:r>
                    <m:r>
                      <a:rPr lang="lt-LT" i="1">
                        <a:latin typeface="Cambria Math" panose="02040503050406030204" pitchFamily="18" charset="0"/>
                      </a:rPr>
                      <m:t>𝑚𝑔</m:t>
                    </m:r>
                  </m:oMath>
                </a14:m>
                <a:br>
                  <a:rPr lang="lt-LT" dirty="0">
                    <a:latin typeface="Times New Roman" panose="02020603050405020304" pitchFamily="18" charset="0"/>
                    <a:cs typeface="Times New Roman" panose="02020603050405020304" pitchFamily="18" charset="0"/>
                  </a:rPr>
                </a:br>
                <a:r>
                  <a:rPr lang="lt-LT" b="1" dirty="0">
                    <a:latin typeface="Times New Roman" panose="02020603050405020304" pitchFamily="18" charset="0"/>
                    <a:cs typeface="Times New Roman" panose="02020603050405020304" pitchFamily="18" charset="0"/>
                  </a:rPr>
                  <a:t>C) </a:t>
                </a:r>
                <a14:m>
                  <m:oMath xmlns:m="http://schemas.openxmlformats.org/officeDocument/2006/math">
                    <m:r>
                      <a:rPr lang="lt-LT" b="1" i="1">
                        <a:latin typeface="Cambria Math" panose="02040503050406030204" pitchFamily="18" charset="0"/>
                      </a:rPr>
                      <m:t>𝑭</m:t>
                    </m:r>
                    <m:r>
                      <a:rPr lang="lt-LT" b="1">
                        <a:latin typeface="Cambria Math" panose="02040503050406030204" pitchFamily="18" charset="0"/>
                      </a:rPr>
                      <m:t>=</m:t>
                    </m:r>
                    <m:r>
                      <a:rPr lang="lt-LT" b="1" i="1">
                        <a:latin typeface="Cambria Math" panose="02040503050406030204" pitchFamily="18" charset="0"/>
                      </a:rPr>
                      <m:t>𝒌𝒙</m:t>
                    </m:r>
                  </m:oMath>
                </a14:m>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D) </a:t>
                </a:r>
                <a14:m>
                  <m:oMath xmlns:m="http://schemas.openxmlformats.org/officeDocument/2006/math">
                    <m:r>
                      <a:rPr lang="lt-LT" i="1">
                        <a:latin typeface="Cambria Math" panose="02040503050406030204" pitchFamily="18" charset="0"/>
                      </a:rPr>
                      <m:t>𝐹</m:t>
                    </m:r>
                    <m:r>
                      <a:rPr lang="lt-LT">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𝑘</m:t>
                        </m:r>
                      </m:num>
                      <m:den>
                        <m:r>
                          <a:rPr lang="ar-AE" i="1">
                            <a:latin typeface="Cambria Math" panose="02040503050406030204" pitchFamily="18" charset="0"/>
                          </a:rPr>
                          <m:t>𝑥</m:t>
                        </m:r>
                      </m:den>
                    </m:f>
                  </m:oMath>
                </a14:m>
                <a:endParaRPr lang="ar-AE" dirty="0">
                  <a:latin typeface="Times New Roman" panose="02020603050405020304" pitchFamily="18" charset="0"/>
                  <a:cs typeface="Times New Roman" panose="02020603050405020304" pitchFamily="18" charset="0"/>
                </a:endParaRPr>
              </a:p>
              <a:p>
                <a:pPr marL="0" indent="0">
                  <a:buNone/>
                </a:pPr>
                <a:endParaRPr lang="lt-LT" dirty="0"/>
              </a:p>
            </p:txBody>
          </p:sp>
        </mc:Choice>
        <mc:Fallback xmlns="">
          <p:sp>
            <p:nvSpPr>
              <p:cNvPr id="3" name="Content Placeholder 2">
                <a:extLst>
                  <a:ext uri="{FF2B5EF4-FFF2-40B4-BE49-F238E27FC236}">
                    <a16:creationId xmlns:a16="http://schemas.microsoft.com/office/drawing/2014/main" id="{E87F575D-398A-61D9-1BEF-102B49179EAF}"/>
                  </a:ext>
                </a:extLst>
              </p:cNvPr>
              <p:cNvSpPr>
                <a:spLocks noGrp="1" noRot="1" noChangeAspect="1" noMove="1" noResize="1" noEditPoints="1" noAdjustHandles="1" noChangeArrowheads="1" noChangeShapeType="1" noTextEdit="1"/>
              </p:cNvSpPr>
              <p:nvPr>
                <p:ph idx="1"/>
              </p:nvPr>
            </p:nvSpPr>
            <p:spPr>
              <a:xfrm>
                <a:off x="975845" y="2386684"/>
                <a:ext cx="8825659" cy="3416300"/>
              </a:xfrm>
              <a:blipFill>
                <a:blip r:embed="rId3"/>
                <a:stretch>
                  <a:fillRect l="-552" t="-1250"/>
                </a:stretch>
              </a:blipFill>
            </p:spPr>
            <p:txBody>
              <a:bodyPr/>
              <a:lstStyle/>
              <a:p>
                <a:r>
                  <a:rPr lang="lt-LT">
                    <a:noFill/>
                  </a:rPr>
                  <a:t> </a:t>
                </a:r>
              </a:p>
            </p:txBody>
          </p:sp>
        </mc:Fallback>
      </mc:AlternateContent>
    </p:spTree>
    <p:extLst>
      <p:ext uri="{BB962C8B-B14F-4D97-AF65-F5344CB8AC3E}">
        <p14:creationId xmlns:p14="http://schemas.microsoft.com/office/powerpoint/2010/main" val="3554902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D1E07-44D0-6F20-FB0F-DD68CECCFDA9}"/>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Testas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A7E8591-6D2C-CEDC-4A80-4EC1A25AF82C}"/>
                  </a:ext>
                </a:extLst>
              </p:cNvPr>
              <p:cNvSpPr>
                <a:spLocks noGrp="1"/>
              </p:cNvSpPr>
              <p:nvPr>
                <p:ph idx="1"/>
              </p:nvPr>
            </p:nvSpPr>
            <p:spPr/>
            <p:txBody>
              <a:bodyPr/>
              <a:lstStyle/>
              <a:p>
                <a:pPr marL="0" indent="0">
                  <a:buNone/>
                </a:pPr>
                <a:r>
                  <a:rPr lang="lt-LT" b="1" dirty="0">
                    <a:latin typeface="Times New Roman" panose="02020603050405020304" pitchFamily="18" charset="0"/>
                    <a:cs typeface="Times New Roman" panose="02020603050405020304" pitchFamily="18" charset="0"/>
                  </a:rPr>
                  <a:t>3. </a:t>
                </a:r>
                <a:r>
                  <a:rPr lang="pt-BR" b="1" dirty="0">
                    <a:latin typeface="Times New Roman" panose="02020603050405020304" pitchFamily="18" charset="0"/>
                    <a:cs typeface="Times New Roman" panose="02020603050405020304" pitchFamily="18" charset="0"/>
                  </a:rPr>
                  <a:t>Koks yra pailgėjimas, jei </a:t>
                </a:r>
                <a14:m>
                  <m:oMath xmlns:m="http://schemas.openxmlformats.org/officeDocument/2006/math">
                    <m:r>
                      <a:rPr lang="pt-BR" b="1" i="1">
                        <a:latin typeface="Cambria Math" panose="02040503050406030204" pitchFamily="18" charset="0"/>
                      </a:rPr>
                      <m:t>𝒌</m:t>
                    </m:r>
                    <m:r>
                      <a:rPr lang="pt-BR" b="1">
                        <a:latin typeface="Cambria Math" panose="02040503050406030204" pitchFamily="18" charset="0"/>
                      </a:rPr>
                      <m:t>=</m:t>
                    </m:r>
                    <m:r>
                      <a:rPr lang="pt-BR" b="1" i="1">
                        <a:latin typeface="Cambria Math" panose="02040503050406030204" pitchFamily="18" charset="0"/>
                      </a:rPr>
                      <m:t>𝟏𝟎𝟎</m:t>
                    </m:r>
                    <m:r>
                      <m:rPr>
                        <m:nor/>
                      </m:rPr>
                      <a:rPr lang="pt-BR" b="1" i="1">
                        <a:latin typeface="Times New Roman" panose="02020603050405020304" pitchFamily="18" charset="0"/>
                        <a:cs typeface="Times New Roman" panose="02020603050405020304" pitchFamily="18" charset="0"/>
                      </a:rPr>
                      <m:t> </m:t>
                    </m:r>
                    <m:r>
                      <m:rPr>
                        <m:nor/>
                      </m:rPr>
                      <a:rPr lang="pt-BR" b="1" i="1">
                        <a:latin typeface="Times New Roman" panose="02020603050405020304" pitchFamily="18" charset="0"/>
                        <a:cs typeface="Times New Roman" panose="02020603050405020304" pitchFamily="18" charset="0"/>
                      </a:rPr>
                      <m:t>N</m:t>
                    </m:r>
                    <m:r>
                      <m:rPr>
                        <m:nor/>
                      </m:rPr>
                      <a:rPr lang="pt-BR" b="1" i="1">
                        <a:latin typeface="Times New Roman" panose="02020603050405020304" pitchFamily="18" charset="0"/>
                        <a:cs typeface="Times New Roman" panose="02020603050405020304" pitchFamily="18" charset="0"/>
                      </a:rPr>
                      <m:t>/</m:t>
                    </m:r>
                    <m:r>
                      <m:rPr>
                        <m:nor/>
                      </m:rPr>
                      <a:rPr lang="pt-BR" b="1" i="1">
                        <a:latin typeface="Times New Roman" panose="02020603050405020304" pitchFamily="18" charset="0"/>
                        <a:cs typeface="Times New Roman" panose="02020603050405020304" pitchFamily="18" charset="0"/>
                      </a:rPr>
                      <m:t>m</m:t>
                    </m:r>
                  </m:oMath>
                </a14:m>
                <a:r>
                  <a:rPr lang="pt-BR" b="1" dirty="0">
                    <a:latin typeface="Times New Roman" panose="02020603050405020304" pitchFamily="18" charset="0"/>
                    <a:cs typeface="Times New Roman" panose="02020603050405020304" pitchFamily="18" charset="0"/>
                  </a:rPr>
                  <a:t>, o </a:t>
                </a:r>
                <a14:m>
                  <m:oMath xmlns:m="http://schemas.openxmlformats.org/officeDocument/2006/math">
                    <m:r>
                      <a:rPr lang="pt-BR" b="1" i="1">
                        <a:latin typeface="Cambria Math" panose="02040503050406030204" pitchFamily="18" charset="0"/>
                      </a:rPr>
                      <m:t>𝑭</m:t>
                    </m:r>
                    <m:r>
                      <a:rPr lang="pt-BR" b="1">
                        <a:latin typeface="Cambria Math" panose="02040503050406030204" pitchFamily="18" charset="0"/>
                      </a:rPr>
                      <m:t>=</m:t>
                    </m:r>
                    <m:r>
                      <a:rPr lang="pt-BR" b="1" i="1">
                        <a:latin typeface="Cambria Math" panose="02040503050406030204" pitchFamily="18" charset="0"/>
                      </a:rPr>
                      <m:t>𝟓</m:t>
                    </m:r>
                    <m:r>
                      <m:rPr>
                        <m:nor/>
                      </m:rPr>
                      <a:rPr lang="pt-BR" b="1" i="1">
                        <a:latin typeface="Times New Roman" panose="02020603050405020304" pitchFamily="18" charset="0"/>
                        <a:cs typeface="Times New Roman" panose="02020603050405020304" pitchFamily="18" charset="0"/>
                      </a:rPr>
                      <m:t> </m:t>
                    </m:r>
                    <m:r>
                      <m:rPr>
                        <m:nor/>
                      </m:rPr>
                      <a:rPr lang="pt-BR" b="1" i="1">
                        <a:latin typeface="Times New Roman" panose="02020603050405020304" pitchFamily="18" charset="0"/>
                        <a:cs typeface="Times New Roman" panose="02020603050405020304" pitchFamily="18" charset="0"/>
                      </a:rPr>
                      <m:t>N</m:t>
                    </m:r>
                  </m:oMath>
                </a14:m>
                <a:r>
                  <a:rPr lang="pt-BR" b="1" dirty="0">
                    <a:latin typeface="Times New Roman" panose="02020603050405020304" pitchFamily="18" charset="0"/>
                    <a:cs typeface="Times New Roman" panose="02020603050405020304" pitchFamily="18" charset="0"/>
                  </a:rPr>
                  <a:t>?</a:t>
                </a:r>
              </a:p>
              <a:p>
                <a:pPr marL="0" indent="0">
                  <a:buNone/>
                </a:pPr>
                <a:r>
                  <a:rPr lang="pt-BR" dirty="0">
                    <a:latin typeface="Times New Roman" panose="02020603050405020304" pitchFamily="18" charset="0"/>
                    <a:cs typeface="Times New Roman" panose="02020603050405020304" pitchFamily="18" charset="0"/>
                  </a:rPr>
                  <a:t>A) 0.5 m</a:t>
                </a:r>
                <a:br>
                  <a:rPr lang="pt-BR" dirty="0">
                    <a:latin typeface="Times New Roman" panose="02020603050405020304" pitchFamily="18" charset="0"/>
                    <a:cs typeface="Times New Roman" panose="02020603050405020304" pitchFamily="18" charset="0"/>
                  </a:rPr>
                </a:br>
                <a:r>
                  <a:rPr lang="pt-BR" b="1" dirty="0">
                    <a:latin typeface="Times New Roman" panose="02020603050405020304" pitchFamily="18" charset="0"/>
                    <a:cs typeface="Times New Roman" panose="02020603050405020304" pitchFamily="18" charset="0"/>
                  </a:rPr>
                  <a:t>B) 0.05 m</a:t>
                </a:r>
                <a:br>
                  <a:rPr lang="pt-BR" b="1"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C) 20 m</a:t>
                </a:r>
                <a:br>
                  <a:rPr lang="pt-BR"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D) 500 m</a:t>
                </a:r>
              </a:p>
              <a:p>
                <a:pPr marL="0" indent="0">
                  <a:buNone/>
                </a:pPr>
                <a:r>
                  <a:rPr lang="lt-LT" b="1" dirty="0">
                    <a:latin typeface="Times New Roman" panose="02020603050405020304" pitchFamily="18" charset="0"/>
                    <a:cs typeface="Times New Roman" panose="02020603050405020304" pitchFamily="18" charset="0"/>
                  </a:rPr>
                  <a:t>4. Nuo ko priklauso standumo koeficientas </a:t>
                </a:r>
                <a14:m>
                  <m:oMath xmlns:m="http://schemas.openxmlformats.org/officeDocument/2006/math">
                    <m:r>
                      <a:rPr lang="lt-LT" b="1" i="1">
                        <a:latin typeface="Cambria Math" panose="02040503050406030204" pitchFamily="18" charset="0"/>
                      </a:rPr>
                      <m:t>𝒌</m:t>
                    </m:r>
                  </m:oMath>
                </a14:m>
                <a:r>
                  <a:rPr lang="lt-LT" b="1" dirty="0">
                    <a:latin typeface="Times New Roman" panose="02020603050405020304" pitchFamily="18" charset="0"/>
                    <a:cs typeface="Times New Roman" panose="02020603050405020304" pitchFamily="18" charset="0"/>
                  </a:rPr>
                  <a:t>?</a:t>
                </a:r>
              </a:p>
              <a:p>
                <a:pPr marL="0" indent="0">
                  <a:buNone/>
                </a:pPr>
                <a:r>
                  <a:rPr lang="lt-LT" dirty="0">
                    <a:latin typeface="Times New Roman" panose="02020603050405020304" pitchFamily="18" charset="0"/>
                    <a:cs typeface="Times New Roman" panose="02020603050405020304" pitchFamily="18" charset="0"/>
                  </a:rPr>
                  <a:t>A) Tik nuo jėgos</a:t>
                </a:r>
                <a:br>
                  <a:rPr lang="lt-LT" dirty="0">
                    <a:latin typeface="Times New Roman" panose="02020603050405020304" pitchFamily="18" charset="0"/>
                    <a:cs typeface="Times New Roman" panose="02020603050405020304" pitchFamily="18" charset="0"/>
                  </a:rPr>
                </a:br>
                <a:r>
                  <a:rPr lang="lt-LT" b="1" dirty="0">
                    <a:latin typeface="Times New Roman" panose="02020603050405020304" pitchFamily="18" charset="0"/>
                    <a:cs typeface="Times New Roman" panose="02020603050405020304" pitchFamily="18" charset="0"/>
                  </a:rPr>
                  <a:t>B) Nuo spyruoklės medžiagos ir formos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Tik nuo masės</a:t>
                </a:r>
              </a:p>
              <a:p>
                <a:pPr marL="0" indent="0">
                  <a:buNone/>
                </a:pPr>
                <a:endParaRPr lang="lt-LT" dirty="0"/>
              </a:p>
            </p:txBody>
          </p:sp>
        </mc:Choice>
        <mc:Fallback xmlns="">
          <p:sp>
            <p:nvSpPr>
              <p:cNvPr id="3" name="Content Placeholder 2">
                <a:extLst>
                  <a:ext uri="{FF2B5EF4-FFF2-40B4-BE49-F238E27FC236}">
                    <a16:creationId xmlns:a16="http://schemas.microsoft.com/office/drawing/2014/main" id="{BA7E8591-6D2C-CEDC-4A80-4EC1A25AF82C}"/>
                  </a:ext>
                </a:extLst>
              </p:cNvPr>
              <p:cNvSpPr>
                <a:spLocks noGrp="1" noRot="1" noChangeAspect="1" noMove="1" noResize="1" noEditPoints="1" noAdjustHandles="1" noChangeArrowheads="1" noChangeShapeType="1" noTextEdit="1"/>
              </p:cNvSpPr>
              <p:nvPr>
                <p:ph idx="1"/>
              </p:nvPr>
            </p:nvSpPr>
            <p:spPr>
              <a:blipFill>
                <a:blip r:embed="rId3"/>
                <a:stretch>
                  <a:fillRect l="-552" t="-891"/>
                </a:stretch>
              </a:blipFill>
            </p:spPr>
            <p:txBody>
              <a:bodyPr/>
              <a:lstStyle/>
              <a:p>
                <a:r>
                  <a:rPr lang="lt-LT">
                    <a:noFill/>
                  </a:rPr>
                  <a:t> </a:t>
                </a:r>
              </a:p>
            </p:txBody>
          </p:sp>
        </mc:Fallback>
      </mc:AlternateContent>
    </p:spTree>
    <p:extLst>
      <p:ext uri="{BB962C8B-B14F-4D97-AF65-F5344CB8AC3E}">
        <p14:creationId xmlns:p14="http://schemas.microsoft.com/office/powerpoint/2010/main" val="2846685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DE785-B294-6210-C126-683B5C6476E0}"/>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A970E2-8D33-5DC1-8784-F4AC8799B9A7}"/>
                  </a:ext>
                </a:extLst>
              </p:cNvPr>
              <p:cNvSpPr>
                <a:spLocks noGrp="1"/>
              </p:cNvSpPr>
              <p:nvPr>
                <p:ph idx="1"/>
              </p:nvPr>
            </p:nvSpPr>
            <p:spPr/>
            <p:txBody>
              <a:bodyPr/>
              <a:lstStyle/>
              <a:p>
                <a:pPr marL="0" indent="0">
                  <a:buNone/>
                </a:pPr>
                <a:r>
                  <a:rPr lang="lt-LT" b="1" dirty="0"/>
                  <a:t>5. </a:t>
                </a:r>
                <a:r>
                  <a:rPr lang="pt-BR" b="1" dirty="0">
                    <a:latin typeface="Times New Roman" panose="02020603050405020304" pitchFamily="18" charset="0"/>
                    <a:cs typeface="Times New Roman" panose="02020603050405020304" pitchFamily="18" charset="0"/>
                  </a:rPr>
                  <a:t>Spyruoklė pailgėjo 4 cm, kai veikė 8 N jėga. Rask </a:t>
                </a:r>
                <a14:m>
                  <m:oMath xmlns:m="http://schemas.openxmlformats.org/officeDocument/2006/math">
                    <m:r>
                      <a:rPr lang="pt-BR" b="1" i="1">
                        <a:latin typeface="Cambria Math" panose="02040503050406030204" pitchFamily="18" charset="0"/>
                      </a:rPr>
                      <m:t>𝒌</m:t>
                    </m:r>
                  </m:oMath>
                </a14:m>
                <a:r>
                  <a:rPr lang="pt-BR" b="1" dirty="0">
                    <a:latin typeface="Times New Roman" panose="02020603050405020304" pitchFamily="18" charset="0"/>
                    <a:cs typeface="Times New Roman" panose="02020603050405020304" pitchFamily="18" charset="0"/>
                  </a:rPr>
                  <a:t>.</a:t>
                </a:r>
              </a:p>
              <a:p>
                <a:pPr marL="0" indent="0">
                  <a:buNone/>
                </a:pPr>
                <a:r>
                  <a:rPr lang="pt-BR" dirty="0">
                    <a:latin typeface="Times New Roman" panose="02020603050405020304" pitchFamily="18" charset="0"/>
                    <a:cs typeface="Times New Roman" panose="02020603050405020304" pitchFamily="18" charset="0"/>
                  </a:rPr>
                  <a:t>A) 2 N/m</a:t>
                </a:r>
                <a:br>
                  <a:rPr lang="pt-BR"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B) </a:t>
                </a:r>
                <a:r>
                  <a:rPr lang="pt-BR" b="1" dirty="0">
                    <a:latin typeface="Times New Roman" panose="02020603050405020304" pitchFamily="18" charset="0"/>
                    <a:cs typeface="Times New Roman" panose="02020603050405020304" pitchFamily="18" charset="0"/>
                  </a:rPr>
                  <a:t>200 N/m</a:t>
                </a:r>
                <a:br>
                  <a:rPr lang="pt-BR"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C) 32 N/m</a:t>
                </a:r>
                <a:br>
                  <a:rPr lang="pt-BR"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D) 0.5 N/m</a:t>
                </a:r>
              </a:p>
              <a:p>
                <a:pPr marL="0" indent="0">
                  <a:buNone/>
                </a:pPr>
                <a:r>
                  <a:rPr lang="lt-LT" dirty="0"/>
                  <a:t>6. </a:t>
                </a:r>
                <a:r>
                  <a:rPr lang="pt-BR" b="1" dirty="0">
                    <a:latin typeface="Times New Roman" panose="02020603050405020304" pitchFamily="18" charset="0"/>
                    <a:cs typeface="Times New Roman" panose="02020603050405020304" pitchFamily="18" charset="0"/>
                  </a:rPr>
                  <a:t>Kuriame vienete matuojamas standumo koeficientas?</a:t>
                </a:r>
              </a:p>
              <a:p>
                <a:pPr marL="0" indent="0">
                  <a:buNone/>
                </a:pPr>
                <a:r>
                  <a:rPr lang="pt-BR" dirty="0">
                    <a:latin typeface="Times New Roman" panose="02020603050405020304" pitchFamily="18" charset="0"/>
                    <a:cs typeface="Times New Roman" panose="02020603050405020304" pitchFamily="18" charset="0"/>
                  </a:rPr>
                  <a:t>A) N</a:t>
                </a:r>
                <a:br>
                  <a:rPr lang="pt-BR"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B) m</a:t>
                </a:r>
                <a:br>
                  <a:rPr lang="pt-BR"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C) </a:t>
                </a:r>
                <a:r>
                  <a:rPr lang="pt-BR" b="1" dirty="0">
                    <a:latin typeface="Times New Roman" panose="02020603050405020304" pitchFamily="18" charset="0"/>
                    <a:cs typeface="Times New Roman" panose="02020603050405020304" pitchFamily="18" charset="0"/>
                  </a:rPr>
                  <a:t>N/m</a:t>
                </a:r>
                <a:br>
                  <a:rPr lang="pt-BR" dirty="0">
                    <a:latin typeface="Times New Roman" panose="02020603050405020304" pitchFamily="18" charset="0"/>
                    <a:cs typeface="Times New Roman" panose="02020603050405020304" pitchFamily="18" charset="0"/>
                  </a:rPr>
                </a:br>
                <a:r>
                  <a:rPr lang="pt-BR" dirty="0">
                    <a:latin typeface="Times New Roman" panose="02020603050405020304" pitchFamily="18" charset="0"/>
                    <a:cs typeface="Times New Roman" panose="02020603050405020304" pitchFamily="18" charset="0"/>
                  </a:rPr>
                  <a:t>D) kg</a:t>
                </a:r>
              </a:p>
              <a:p>
                <a:pPr marL="0" indent="0">
                  <a:buNone/>
                </a:pPr>
                <a:endParaRPr lang="lt-LT" dirty="0"/>
              </a:p>
            </p:txBody>
          </p:sp>
        </mc:Choice>
        <mc:Fallback xmlns="">
          <p:sp>
            <p:nvSpPr>
              <p:cNvPr id="3" name="Content Placeholder 2">
                <a:extLst>
                  <a:ext uri="{FF2B5EF4-FFF2-40B4-BE49-F238E27FC236}">
                    <a16:creationId xmlns:a16="http://schemas.microsoft.com/office/drawing/2014/main" id="{16A970E2-8D33-5DC1-8784-F4AC8799B9A7}"/>
                  </a:ext>
                </a:extLst>
              </p:cNvPr>
              <p:cNvSpPr>
                <a:spLocks noGrp="1" noRot="1" noChangeAspect="1" noMove="1" noResize="1" noEditPoints="1" noAdjustHandles="1" noChangeArrowheads="1" noChangeShapeType="1" noTextEdit="1"/>
              </p:cNvSpPr>
              <p:nvPr>
                <p:ph idx="1"/>
              </p:nvPr>
            </p:nvSpPr>
            <p:spPr>
              <a:blipFill>
                <a:blip r:embed="rId2"/>
                <a:stretch>
                  <a:fillRect l="-552" t="-1070"/>
                </a:stretch>
              </a:blipFill>
            </p:spPr>
            <p:txBody>
              <a:bodyPr/>
              <a:lstStyle/>
              <a:p>
                <a:r>
                  <a:rPr lang="lt-LT">
                    <a:noFill/>
                  </a:rPr>
                  <a:t> </a:t>
                </a:r>
              </a:p>
            </p:txBody>
          </p:sp>
        </mc:Fallback>
      </mc:AlternateContent>
    </p:spTree>
    <p:extLst>
      <p:ext uri="{BB962C8B-B14F-4D97-AF65-F5344CB8AC3E}">
        <p14:creationId xmlns:p14="http://schemas.microsoft.com/office/powerpoint/2010/main" val="579373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40BB7-F7A2-F80E-5518-EC59DB951958}"/>
              </a:ext>
            </a:extLst>
          </p:cNvPr>
          <p:cNvSpPr>
            <a:spLocks noGrp="1"/>
          </p:cNvSpPr>
          <p:nvPr>
            <p:ph type="title"/>
          </p:nvPr>
        </p:nvSpPr>
        <p:spPr/>
        <p:txBody>
          <a:bodyPr/>
          <a:lstStyle/>
          <a:p>
            <a:r>
              <a:rPr lang="lt-LT" sz="4800" dirty="0">
                <a:latin typeface="Times New Roman" panose="02020603050405020304" pitchFamily="18" charset="0"/>
                <a:cs typeface="Times New Roman" panose="02020603050405020304" pitchFamily="18" charset="0"/>
              </a:rPr>
              <a:t>Šaltiniai</a:t>
            </a:r>
          </a:p>
        </p:txBody>
      </p:sp>
      <p:sp>
        <p:nvSpPr>
          <p:cNvPr id="3" name="Content Placeholder 2">
            <a:extLst>
              <a:ext uri="{FF2B5EF4-FFF2-40B4-BE49-F238E27FC236}">
                <a16:creationId xmlns:a16="http://schemas.microsoft.com/office/drawing/2014/main" id="{4AA208F3-BE0A-C386-F0FE-147A8D5665C8}"/>
              </a:ext>
            </a:extLst>
          </p:cNvPr>
          <p:cNvSpPr>
            <a:spLocks noGrp="1"/>
          </p:cNvSpPr>
          <p:nvPr>
            <p:ph idx="1"/>
          </p:nvPr>
        </p:nvSpPr>
        <p:spPr/>
        <p:txBody>
          <a:bodyPr/>
          <a:lstStyle/>
          <a:p>
            <a:pPr marL="0" indent="0">
              <a:buNone/>
            </a:pPr>
            <a:r>
              <a:rPr lang="lt-LT"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https://lt.wikipedia.org/wiki/Tamprumo_j%C4%97ga</a:t>
            </a:r>
            <a:endParaRPr lang="lt-LT" dirty="0">
              <a:solidFill>
                <a:schemeClr val="tx1"/>
              </a:solidFill>
              <a:latin typeface="Times New Roman" panose="02020603050405020304" pitchFamily="18" charset="0"/>
              <a:cs typeface="Times New Roman" panose="02020603050405020304" pitchFamily="18" charset="0"/>
            </a:endParaRPr>
          </a:p>
          <a:p>
            <a:pPr marL="0" indent="0">
              <a:buNone/>
            </a:pPr>
            <a:r>
              <a:rPr lang="lt-LT" dirty="0">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https://lt.wikipedia.org/wiki/K%C5%ABno_deformacija</a:t>
            </a:r>
            <a:r>
              <a:rPr lang="lt-LT" dirty="0">
                <a:solidFill>
                  <a:schemeClr val="tx1"/>
                </a:solidFill>
                <a:latin typeface="Times New Roman" panose="02020603050405020304" pitchFamily="18" charset="0"/>
                <a:cs typeface="Times New Roman" panose="02020603050405020304" pitchFamily="18" charset="0"/>
              </a:rPr>
              <a:t> </a:t>
            </a:r>
          </a:p>
          <a:p>
            <a:pPr marL="0" indent="0">
              <a:buNone/>
            </a:pPr>
            <a:r>
              <a:rPr lang="lt-LT" dirty="0">
                <a:solidFill>
                  <a:schemeClr val="tx1"/>
                </a:solidFill>
                <a:latin typeface="Times New Roman" panose="02020603050405020304" pitchFamily="18" charset="0"/>
                <a:cs typeface="Times New Roman" panose="02020603050405020304" pitchFamily="18" charset="0"/>
              </a:rPr>
              <a:t>https://lt.wikipedia.org/wiki/Tamprumo_j%C4%97ga</a:t>
            </a:r>
          </a:p>
        </p:txBody>
      </p:sp>
    </p:spTree>
    <p:extLst>
      <p:ext uri="{BB962C8B-B14F-4D97-AF65-F5344CB8AC3E}">
        <p14:creationId xmlns:p14="http://schemas.microsoft.com/office/powerpoint/2010/main" val="6384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431</TotalTime>
  <Words>1399</Words>
  <Application>Microsoft Office PowerPoint</Application>
  <PresentationFormat>Widescreen</PresentationFormat>
  <Paragraphs>146</Paragraphs>
  <Slides>25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Cambria Math</vt:lpstr>
      <vt:lpstr>Century Gothic</vt:lpstr>
      <vt:lpstr>Times New Roman</vt:lpstr>
      <vt:lpstr>Wingdings 3</vt:lpstr>
      <vt:lpstr>Ion Boardroom</vt:lpstr>
      <vt:lpstr>Tamprumo jėga. Huko dėsnis</vt:lpstr>
      <vt:lpstr>Turinys</vt:lpstr>
      <vt:lpstr>Tamprumo jėga</vt:lpstr>
      <vt:lpstr>Kūno deformacija</vt:lpstr>
      <vt:lpstr>Tamprūs ir plastiški kūnai</vt:lpstr>
      <vt:lpstr>Tampraus kūno bandymas</vt:lpstr>
      <vt:lpstr>Plastiško kūno bandymas</vt:lpstr>
      <vt:lpstr>Tempimo deformacija</vt:lpstr>
      <vt:lpstr>Gniuždymo deformacija</vt:lpstr>
      <vt:lpstr>Lenkimo deformacija</vt:lpstr>
      <vt:lpstr>Šlyties deformacija</vt:lpstr>
      <vt:lpstr>Sąsūkos deformacija</vt:lpstr>
      <vt:lpstr>Huko dėsnis</vt:lpstr>
      <vt:lpstr>Huko dėsnio aspektai</vt:lpstr>
      <vt:lpstr>Huko dėsnio tyrimas</vt:lpstr>
      <vt:lpstr>Tyrimo eiga</vt:lpstr>
      <vt:lpstr>Tyrimo rezultatai</vt:lpstr>
      <vt:lpstr>Tamprumo jėgos priklausomybės nuo pailgėjimo grafikas</vt:lpstr>
      <vt:lpstr>Tyrimo išvados</vt:lpstr>
      <vt:lpstr>Uždavinys Nr. 1</vt:lpstr>
      <vt:lpstr>Uždavinys Nr. 2</vt:lpstr>
      <vt:lpstr>Testas</vt:lpstr>
      <vt:lpstr>Testas</vt:lpstr>
      <vt:lpstr>Testas</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Kazimieras Giniūnas</dc:creator>
  <cp:lastModifiedBy>Simas Ferevičius</cp:lastModifiedBy>
  <cp:revision>12</cp:revision>
  <dcterms:created xsi:type="dcterms:W3CDTF">2026-04-28T13:29:39Z</dcterms:created>
  <dcterms:modified xsi:type="dcterms:W3CDTF">2026-05-10T15:59:38Z</dcterms:modified>
</cp:coreProperties>
</file>