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8" r:id="rId3"/>
    <p:sldId id="257" r:id="rId4"/>
    <p:sldId id="262" r:id="rId5"/>
    <p:sldId id="258" r:id="rId6"/>
    <p:sldId id="259" r:id="rId7"/>
    <p:sldId id="266" r:id="rId8"/>
    <p:sldId id="279" r:id="rId9"/>
    <p:sldId id="260" r:id="rId10"/>
    <p:sldId id="261" r:id="rId11"/>
    <p:sldId id="263" r:id="rId12"/>
    <p:sldId id="277" r:id="rId13"/>
    <p:sldId id="267" r:id="rId14"/>
    <p:sldId id="268" r:id="rId15"/>
    <p:sldId id="275" r:id="rId16"/>
    <p:sldId id="269" r:id="rId17"/>
    <p:sldId id="270" r:id="rId18"/>
    <p:sldId id="271" r:id="rId19"/>
    <p:sldId id="272" r:id="rId20"/>
    <p:sldId id="273" r:id="rId21"/>
    <p:sldId id="274" r:id="rId22"/>
    <p:sldId id="27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as Ferevičius" initials="SF" lastIdx="1" clrIdx="0">
    <p:extLst>
      <p:ext uri="{19B8F6BF-5375-455C-9EA6-DF929625EA0E}">
        <p15:presenceInfo xmlns:p15="http://schemas.microsoft.com/office/powerpoint/2012/main" userId="19c5c12a42d63a2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83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5-09T23:42:15.335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C2FEA-7103-4C3C-8B7B-D20374E03BF7}" type="datetimeFigureOut">
              <a:rPr lang="lt-LT" smtClean="0"/>
              <a:t>2026-05-10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DA762-9195-4A63-B4EC-4A59F2FB5E4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85481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C2FEA-7103-4C3C-8B7B-D20374E03BF7}" type="datetimeFigureOut">
              <a:rPr lang="lt-LT" smtClean="0"/>
              <a:t>2026-05-10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DA762-9195-4A63-B4EC-4A59F2FB5E4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99821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C2FEA-7103-4C3C-8B7B-D20374E03BF7}" type="datetimeFigureOut">
              <a:rPr lang="lt-LT" smtClean="0"/>
              <a:t>2026-05-10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DA762-9195-4A63-B4EC-4A59F2FB5E4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32742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C2FEA-7103-4C3C-8B7B-D20374E03BF7}" type="datetimeFigureOut">
              <a:rPr lang="lt-LT" smtClean="0"/>
              <a:t>2026-05-10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DA762-9195-4A63-B4EC-4A59F2FB5E4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13655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C2FEA-7103-4C3C-8B7B-D20374E03BF7}" type="datetimeFigureOut">
              <a:rPr lang="lt-LT" smtClean="0"/>
              <a:t>2026-05-10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DA762-9195-4A63-B4EC-4A59F2FB5E4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5813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C2FEA-7103-4C3C-8B7B-D20374E03BF7}" type="datetimeFigureOut">
              <a:rPr lang="lt-LT" smtClean="0"/>
              <a:t>2026-05-10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DA762-9195-4A63-B4EC-4A59F2FB5E4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64423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C2FEA-7103-4C3C-8B7B-D20374E03BF7}" type="datetimeFigureOut">
              <a:rPr lang="lt-LT" smtClean="0"/>
              <a:t>2026-05-10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DA762-9195-4A63-B4EC-4A59F2FB5E4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51179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C2FEA-7103-4C3C-8B7B-D20374E03BF7}" type="datetimeFigureOut">
              <a:rPr lang="lt-LT" smtClean="0"/>
              <a:t>2026-05-10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DA762-9195-4A63-B4EC-4A59F2FB5E4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70116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C2FEA-7103-4C3C-8B7B-D20374E03BF7}" type="datetimeFigureOut">
              <a:rPr lang="lt-LT" smtClean="0"/>
              <a:t>2026-05-10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DA762-9195-4A63-B4EC-4A59F2FB5E4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91942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C2FEA-7103-4C3C-8B7B-D20374E03BF7}" type="datetimeFigureOut">
              <a:rPr lang="lt-LT" smtClean="0"/>
              <a:t>2026-05-10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DA762-9195-4A63-B4EC-4A59F2FB5E4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76701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C2FEA-7103-4C3C-8B7B-D20374E03BF7}" type="datetimeFigureOut">
              <a:rPr lang="lt-LT" smtClean="0"/>
              <a:t>2026-05-10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DA762-9195-4A63-B4EC-4A59F2FB5E4F}" type="slidenum">
              <a:rPr lang="lt-LT" smtClean="0"/>
              <a:t>‹#›</a:t>
            </a:fld>
            <a:endParaRPr lang="lt-LT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00982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C2FEA-7103-4C3C-8B7B-D20374E03BF7}" type="datetimeFigureOut">
              <a:rPr lang="lt-LT" smtClean="0"/>
              <a:t>2026-05-10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DA762-9195-4A63-B4EC-4A59F2FB5E4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5887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C2FEA-7103-4C3C-8B7B-D20374E03BF7}" type="datetimeFigureOut">
              <a:rPr lang="lt-LT" smtClean="0"/>
              <a:t>2026-05-10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DA762-9195-4A63-B4EC-4A59F2FB5E4F}" type="slidenum">
              <a:rPr lang="lt-LT" smtClean="0"/>
              <a:t>‹#›</a:t>
            </a:fld>
            <a:endParaRPr lang="lt-L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493804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C2FEA-7103-4C3C-8B7B-D20374E03BF7}" type="datetimeFigureOut">
              <a:rPr lang="lt-LT" smtClean="0"/>
              <a:t>2026-05-10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DA762-9195-4A63-B4EC-4A59F2FB5E4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578366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C2FEA-7103-4C3C-8B7B-D20374E03BF7}" type="datetimeFigureOut">
              <a:rPr lang="lt-LT" smtClean="0"/>
              <a:t>2026-05-10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DA762-9195-4A63-B4EC-4A59F2FB5E4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194575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C2FEA-7103-4C3C-8B7B-D20374E03BF7}" type="datetimeFigureOut">
              <a:rPr lang="lt-LT" smtClean="0"/>
              <a:t>2026-05-10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DA762-9195-4A63-B4EC-4A59F2FB5E4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11473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C2FEA-7103-4C3C-8B7B-D20374E03BF7}" type="datetimeFigureOut">
              <a:rPr lang="lt-LT" smtClean="0"/>
              <a:t>2026-05-10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F7DA762-9195-4A63-B4EC-4A59F2FB5E4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00438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gktekstai.lt/?p_id=51&amp;r_id=N&amp;i_id=3804" TargetMode="External"/><Relationship Id="rId2" Type="http://schemas.openxmlformats.org/officeDocument/2006/relationships/hyperlink" Target="https://www.delfi.lt/news/DELFI_for_women/yoga/nuozulnioji-plokstuma-variantai-247426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BF276-E1D4-DA80-6EA4-359032AF5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636840"/>
          </a:xfrm>
        </p:spPr>
        <p:txBody>
          <a:bodyPr/>
          <a:lstStyle/>
          <a:p>
            <a:pPr algn="ctr"/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Nuožulnioji plokštuma.Naudingumo koeficiento apskaičiavimas.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4375B1-C775-577E-9DF5-9C3320F56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3677479"/>
            <a:ext cx="7766936" cy="1470254"/>
          </a:xfrm>
        </p:spPr>
        <p:txBody>
          <a:bodyPr>
            <a:noAutofit/>
          </a:bodyPr>
          <a:lstStyle/>
          <a:p>
            <a:pPr algn="ctr"/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Darbą atliko Prienų ,,Revuonos“ pagrindinės mokyklos</a:t>
            </a:r>
          </a:p>
          <a:p>
            <a:pPr algn="ctr"/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9a kl. mokinys T.B</a:t>
            </a:r>
          </a:p>
          <a:p>
            <a:pPr algn="ctr"/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Fizikos mokytoja Z.F.</a:t>
            </a:r>
          </a:p>
        </p:txBody>
      </p:sp>
    </p:spTree>
    <p:extLst>
      <p:ext uri="{BB962C8B-B14F-4D97-AF65-F5344CB8AC3E}">
        <p14:creationId xmlns:p14="http://schemas.microsoft.com/office/powerpoint/2010/main" val="810362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632EF-F92A-01AE-19B8-F6BA66E58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Turinys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F8645-6DE4-BC6F-ED79-E1163F6594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70529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Teorinė dalis.</a:t>
            </a:r>
          </a:p>
          <a:p>
            <a:pPr mar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Nuožulniosios plokštumos naudingumo koeficiento apskaičiavimas.</a:t>
            </a:r>
          </a:p>
          <a:p>
            <a:pPr mar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Bandymas ,,Nustatyti kiek nuožulniąja plokštuma reikia mažiau jėgos negu paprastai keliant daiktą“ .</a:t>
            </a:r>
          </a:p>
          <a:p>
            <a:pPr mar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Uždaviniai.</a:t>
            </a:r>
          </a:p>
          <a:p>
            <a:pPr mar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Testas. </a:t>
            </a:r>
          </a:p>
          <a:p>
            <a:pPr mar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Šaltiniai.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084970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23E3C-3628-B94C-3D22-FE9A2CC02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Paprastieji mechanizmai</a:t>
            </a:r>
            <a:endParaRPr lang="lt-L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308D7-EF24-A6D8-E8B2-A58FB6124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895" y="1421296"/>
            <a:ext cx="9790043" cy="490993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Paprastieji mechanizmai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tai įrenginiai, kurie padeda atlikti darbą lengviau, pakeisdami jėgos dydį arba kryptį. Jie nesumažina darbo kiekio, bet leidžia jį atlikti patogiau.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Yra šeši pagrindiniai paprastieji mechanizmai: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Svertas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Standi juosta, besiremianti į atramos tašką.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Pavyzdys: laužtuvas, svarstyklės.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Skridinys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Ratas su grioveliu virvei, keičiantis jėgos kryptį arba mažinantis reikalingą jėgą.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Pavyzdys: šulinio kibiro kėlimas.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Nuožulnioji plokštuma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Pasviręs paviršius, leidžiantis kelti daiktus mažesne jėga.      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Pavyzdys: rampa. </a:t>
            </a:r>
          </a:p>
          <a:p>
            <a:pPr marL="0" indent="0">
              <a:buNone/>
            </a:pPr>
            <a:endParaRPr lang="lt-LT" sz="2000" dirty="0"/>
          </a:p>
          <a:p>
            <a:endParaRPr lang="lt-LT" sz="2000" dirty="0"/>
          </a:p>
        </p:txBody>
      </p:sp>
      <p:pic>
        <p:nvPicPr>
          <p:cNvPr id="2050" name="Picture 2" descr="Svertas – Vikipedija">
            <a:extLst>
              <a:ext uri="{FF2B5EF4-FFF2-40B4-BE49-F238E27FC236}">
                <a16:creationId xmlns:a16="http://schemas.microsoft.com/office/drawing/2014/main" id="{68585D21-9F2D-A2EB-7859-D52CEF495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310" y="2648629"/>
            <a:ext cx="2231922" cy="1000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5DC47E-3703-18ED-F4E2-3DBBF6BE0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227" y="5026993"/>
            <a:ext cx="2114757" cy="158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671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C0D06-9062-0290-F08F-6340DCA28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Paprastieji mechanizmai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C176E-C3A9-991E-6033-1A23DA18F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61052"/>
            <a:ext cx="9050044" cy="4787348"/>
          </a:xfrm>
        </p:spPr>
        <p:txBody>
          <a:bodyPr/>
          <a:lstStyle/>
          <a:p>
            <a:pPr marL="0" indent="0">
              <a:buNone/>
            </a:pP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Varžtas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Cilindras su sriegiu – tarsi „susukta“ nuožulnioji plokštuma.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Pavyzdys: varžtai, kamščiatraukis. </a:t>
            </a:r>
          </a:p>
          <a:p>
            <a:pPr marL="0" indent="0">
              <a:buNone/>
            </a:pP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Pleštas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 nuožulniosios plokštumos sujungtos kartu.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Pavyzdys: peilis, kirvis. </a:t>
            </a:r>
          </a:p>
          <a:p>
            <a:pPr marL="0" indent="0">
              <a:buNone/>
            </a:pP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Ratas ir ašis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Ratas, besisukantis apie ašį, sumažina trintį ir palengvina judėjimą.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Pavyzdys: dviratis, vežimėlis. </a:t>
            </a:r>
          </a:p>
          <a:p>
            <a:endParaRPr lang="lt-LT" dirty="0"/>
          </a:p>
        </p:txBody>
      </p:sp>
      <p:pic>
        <p:nvPicPr>
          <p:cNvPr id="3074" name="Picture 2" descr="Varžtas LAMIDA, DIN933, 8 x 60 mm, su veržle DIN934 M8, cinkuoti, 6 kompl.  | MOKI VEŽI">
            <a:extLst>
              <a:ext uri="{FF2B5EF4-FFF2-40B4-BE49-F238E27FC236}">
                <a16:creationId xmlns:a16="http://schemas.microsoft.com/office/drawing/2014/main" id="{5558A190-8C2B-1B9F-5846-77757176C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660" y="1109796"/>
            <a:ext cx="1644687" cy="1094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he thin end of the wedge | Michelle Balderson">
            <a:extLst>
              <a:ext uri="{FF2B5EF4-FFF2-40B4-BE49-F238E27FC236}">
                <a16:creationId xmlns:a16="http://schemas.microsoft.com/office/drawing/2014/main" id="{87BCA6D2-64B4-C9D9-95B1-5D774BFE5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833" y="2204260"/>
            <a:ext cx="1445342" cy="1452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Galinis ratas 20&quot; BMX 20&quot; aliuminis dvigubvas ratlankis, ...">
            <a:extLst>
              <a:ext uri="{FF2B5EF4-FFF2-40B4-BE49-F238E27FC236}">
                <a16:creationId xmlns:a16="http://schemas.microsoft.com/office/drawing/2014/main" id="{1C696040-C944-904E-0EFA-F0ECEFAC0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670" y="3862456"/>
            <a:ext cx="1425677" cy="1425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3620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0E107-1ACA-2A06-24A6-328ABABDD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Nuožulnioji plokštuma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09242-AFDC-082E-5EA2-20FA6B599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729409"/>
            <a:ext cx="9410883" cy="4661452"/>
          </a:xfrm>
        </p:spPr>
        <p:txBody>
          <a:bodyPr/>
          <a:lstStyle/>
          <a:p>
            <a:pPr marL="0" indent="0" algn="just">
              <a:buNone/>
            </a:pP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Nuožulnioji plokštuma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tai vienas paprasčiausių mechanizmų: pasviręs paviršius, kuriuo kūnas keliamas ar leidžiamas vietoje staigaus pakėlimo. Nuožulnioji plokštuma – tai plokštuma, kuri su horizontu sudaro statų kampą.</a:t>
            </a:r>
          </a:p>
          <a:p>
            <a:pPr marL="0" indent="0">
              <a:buNone/>
            </a:pP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Kaip ji veikia?</a:t>
            </a:r>
          </a:p>
          <a:p>
            <a:pPr mar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Vietoj to, kad daiktą keltum tiesiai aukštyn (reikia didelės jėgos), tu jį stumi pasvirusia plokštuma. Jėga tampa mažesnė, bet kelias – ilgesnis. Kuo ilgesnė plokštuma ir mažesnis kampas – tuo lengviau kelt</a:t>
            </a:r>
          </a:p>
          <a:p>
            <a:pPr marL="0" indent="0">
              <a:buNone/>
            </a:pP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Pagrindinis nuožulnios plokštumos  principas:</a:t>
            </a:r>
            <a:b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ką laimi jėgoje, prarandi kelyje.           </a:t>
            </a:r>
          </a:p>
          <a:p>
            <a:pPr marL="0" indent="0">
              <a:buNone/>
            </a:pPr>
            <a:endParaRPr lang="lt-LT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b="1" dirty="0"/>
          </a:p>
          <a:p>
            <a:pPr marL="0" indent="0">
              <a:buNone/>
            </a:pPr>
            <a:endParaRPr lang="lt-LT" b="1" dirty="0"/>
          </a:p>
          <a:p>
            <a:pPr marL="0" indent="0">
              <a:buNone/>
            </a:pPr>
            <a:endParaRPr lang="lt-LT" b="1" dirty="0"/>
          </a:p>
          <a:p>
            <a:pPr marL="0" indent="0">
              <a:buNone/>
            </a:pPr>
            <a:endParaRPr lang="lt-LT" b="1" dirty="0"/>
          </a:p>
          <a:p>
            <a:pPr marL="0" indent="0">
              <a:buNone/>
            </a:pPr>
            <a:endParaRPr lang="lt-LT" b="1" dirty="0"/>
          </a:p>
          <a:p>
            <a:pPr marL="0" indent="0">
              <a:buNone/>
            </a:pPr>
            <a:endParaRPr lang="lt-LT" b="1" dirty="0"/>
          </a:p>
          <a:p>
            <a:pPr marL="0" indent="0">
              <a:buNone/>
            </a:pPr>
            <a:endParaRPr lang="lt-LT" b="1" dirty="0"/>
          </a:p>
          <a:p>
            <a:pPr marL="0" indent="0">
              <a:buNone/>
            </a:pP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97651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E43B6-0803-F068-F580-64DF64577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Nuožulnioji plokštuma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BCB5C-6373-328E-954E-4A363DDA4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20985"/>
            <a:ext cx="9388567" cy="4725792"/>
          </a:xfrm>
        </p:spPr>
        <p:txBody>
          <a:bodyPr/>
          <a:lstStyle/>
          <a:p>
            <a:pPr marL="0" indent="0">
              <a:buNone/>
            </a:pPr>
            <a:endParaRPr lang="lt-LT" dirty="0"/>
          </a:p>
          <a:p>
            <a:pPr marL="0" indent="0" algn="just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Kroviniui pakelti nuožulniąja plokštuma reikia tiek kartų mažesnės jėgos, kiek kartų nuožulniąja plokštuma kūno nueitas kelias didesnis už to kūno pakilimo aukštį.</a:t>
            </a:r>
          </a:p>
          <a:p>
            <a:pPr marL="0" indent="0">
              <a:buNone/>
            </a:pPr>
            <a:endParaRPr lang="lt-LT" dirty="0"/>
          </a:p>
        </p:txBody>
      </p:sp>
      <p:grpSp>
        <p:nvGrpSpPr>
          <p:cNvPr id="4" name="Grupė 19">
            <a:extLst>
              <a:ext uri="{FF2B5EF4-FFF2-40B4-BE49-F238E27FC236}">
                <a16:creationId xmlns:a16="http://schemas.microsoft.com/office/drawing/2014/main" id="{117D8C21-D612-D9FC-AABE-8B235291706E}"/>
              </a:ext>
            </a:extLst>
          </p:cNvPr>
          <p:cNvGrpSpPr/>
          <p:nvPr/>
        </p:nvGrpSpPr>
        <p:grpSpPr>
          <a:xfrm>
            <a:off x="3581875" y="3429000"/>
            <a:ext cx="4578152" cy="2703443"/>
            <a:chOff x="6249920" y="2814775"/>
            <a:chExt cx="4256155" cy="1722554"/>
          </a:xfrm>
        </p:grpSpPr>
        <p:sp>
          <p:nvSpPr>
            <p:cNvPr id="5" name="Stačiakampis 20">
              <a:extLst>
                <a:ext uri="{FF2B5EF4-FFF2-40B4-BE49-F238E27FC236}">
                  <a16:creationId xmlns:a16="http://schemas.microsoft.com/office/drawing/2014/main" id="{7D3A5227-50CD-6176-34B2-ADB611B2379D}"/>
                </a:ext>
              </a:extLst>
            </p:cNvPr>
            <p:cNvSpPr/>
            <p:nvPr/>
          </p:nvSpPr>
          <p:spPr>
            <a:xfrm>
              <a:off x="6268202" y="4327107"/>
              <a:ext cx="4237873" cy="21022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350"/>
            </a:p>
          </p:txBody>
        </p:sp>
        <p:sp>
          <p:nvSpPr>
            <p:cNvPr id="6" name="Lygiašonis trikampis 21">
              <a:extLst>
                <a:ext uri="{FF2B5EF4-FFF2-40B4-BE49-F238E27FC236}">
                  <a16:creationId xmlns:a16="http://schemas.microsoft.com/office/drawing/2014/main" id="{8DB4BFFC-B263-6414-E718-F7102C53C52F}"/>
                </a:ext>
              </a:extLst>
            </p:cNvPr>
            <p:cNvSpPr/>
            <p:nvPr/>
          </p:nvSpPr>
          <p:spPr>
            <a:xfrm>
              <a:off x="7458075" y="3755607"/>
              <a:ext cx="2809875" cy="563446"/>
            </a:xfrm>
            <a:prstGeom prst="triangle">
              <a:avLst>
                <a:gd name="adj" fmla="val 0"/>
              </a:avLst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350"/>
            </a:p>
          </p:txBody>
        </p:sp>
        <p:sp>
          <p:nvSpPr>
            <p:cNvPr id="7" name="Stačiakampis 22">
              <a:extLst>
                <a:ext uri="{FF2B5EF4-FFF2-40B4-BE49-F238E27FC236}">
                  <a16:creationId xmlns:a16="http://schemas.microsoft.com/office/drawing/2014/main" id="{0A631A97-5191-90D9-E7D0-5FACAD6E8D7E}"/>
                </a:ext>
              </a:extLst>
            </p:cNvPr>
            <p:cNvSpPr/>
            <p:nvPr/>
          </p:nvSpPr>
          <p:spPr>
            <a:xfrm rot="719708">
              <a:off x="9520206" y="3769784"/>
              <a:ext cx="709613" cy="44150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350"/>
            </a:p>
          </p:txBody>
        </p:sp>
        <p:sp>
          <p:nvSpPr>
            <p:cNvPr id="8" name="Stačiakampis 23">
              <a:extLst>
                <a:ext uri="{FF2B5EF4-FFF2-40B4-BE49-F238E27FC236}">
                  <a16:creationId xmlns:a16="http://schemas.microsoft.com/office/drawing/2014/main" id="{AB4E0B8D-3CCA-BCE6-C38A-4B91A5CAFA50}"/>
                </a:ext>
              </a:extLst>
            </p:cNvPr>
            <p:cNvSpPr/>
            <p:nvPr/>
          </p:nvSpPr>
          <p:spPr>
            <a:xfrm>
              <a:off x="6552055" y="3877546"/>
              <a:ext cx="519113" cy="4415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35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E8FA4BE-1533-7901-C6DF-A2E64EE9EC47}"/>
                </a:ext>
              </a:extLst>
            </p:cNvPr>
            <p:cNvSpPr txBox="1"/>
            <p:nvPr/>
          </p:nvSpPr>
          <p:spPr>
            <a:xfrm>
              <a:off x="8294097" y="2814775"/>
              <a:ext cx="171737" cy="1912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lt-LT" sz="1350" dirty="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EE775228-590A-1189-CABF-960993F5D92D}"/>
                    </a:ext>
                  </a:extLst>
                </p:cNvPr>
                <p:cNvSpPr txBox="1"/>
                <p:nvPr/>
              </p:nvSpPr>
              <p:spPr>
                <a:xfrm rot="506695">
                  <a:off x="8095711" y="3646871"/>
                  <a:ext cx="699905" cy="23532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lt-LT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b/>
                        </m:sSub>
                      </m:oMath>
                    </m:oMathPara>
                  </a14:m>
                  <a:endParaRPr lang="lt-LT" dirty="0"/>
                </a:p>
              </p:txBody>
            </p:sp>
          </mc:Choice>
          <mc:Fallback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EE775228-590A-1189-CABF-960993F5D9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06695">
                  <a:off x="8095711" y="3646871"/>
                  <a:ext cx="699905" cy="235327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Tiesioji rodyklės jungtis 26">
              <a:extLst>
                <a:ext uri="{FF2B5EF4-FFF2-40B4-BE49-F238E27FC236}">
                  <a16:creationId xmlns:a16="http://schemas.microsoft.com/office/drawing/2014/main" id="{C5EC860F-BCBA-3455-29D6-5C45709C31D8}"/>
                </a:ext>
              </a:extLst>
            </p:cNvPr>
            <p:cNvCxnSpPr>
              <a:stCxn id="7" idx="1"/>
            </p:cNvCxnSpPr>
            <p:nvPr/>
          </p:nvCxnSpPr>
          <p:spPr>
            <a:xfrm flipH="1" flipV="1">
              <a:off x="8591550" y="3692811"/>
              <a:ext cx="936403" cy="2239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1083D741-3427-4CA4-8CAA-8DF449EDB9CB}"/>
                    </a:ext>
                  </a:extLst>
                </p:cNvPr>
                <p:cNvSpPr txBox="1"/>
                <p:nvPr/>
              </p:nvSpPr>
              <p:spPr>
                <a:xfrm rot="824987">
                  <a:off x="9024331" y="3570137"/>
                  <a:ext cx="520338" cy="2353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lt-LT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/>
                        </m:sSub>
                      </m:oMath>
                    </m:oMathPara>
                  </a14:m>
                  <a:endParaRPr lang="lt-LT" sz="1350" dirty="0"/>
                </a:p>
              </p:txBody>
            </p:sp>
          </mc:Choice>
          <mc:Fallback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1083D741-3427-4CA4-8CAA-8DF449EDB9C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824987">
                  <a:off x="9024331" y="3570137"/>
                  <a:ext cx="520338" cy="23532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Tiesioji rodyklės jungtis 28">
              <a:extLst>
                <a:ext uri="{FF2B5EF4-FFF2-40B4-BE49-F238E27FC236}">
                  <a16:creationId xmlns:a16="http://schemas.microsoft.com/office/drawing/2014/main" id="{EB911B7A-0CE2-EC16-AEFC-E751146B5579}"/>
                </a:ext>
              </a:extLst>
            </p:cNvPr>
            <p:cNvCxnSpPr>
              <a:stCxn id="8" idx="0"/>
            </p:cNvCxnSpPr>
            <p:nvPr/>
          </p:nvCxnSpPr>
          <p:spPr>
            <a:xfrm flipH="1" flipV="1">
              <a:off x="6811611" y="3394329"/>
              <a:ext cx="1" cy="48321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15133AA-270E-7477-2FBA-F83AC0F5250A}"/>
                    </a:ext>
                  </a:extLst>
                </p:cNvPr>
                <p:cNvSpPr txBox="1"/>
                <p:nvPr/>
              </p:nvSpPr>
              <p:spPr>
                <a:xfrm>
                  <a:off x="7078840" y="3804805"/>
                  <a:ext cx="699905" cy="23532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lt-LT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/>
                        </m:sSub>
                      </m:oMath>
                    </m:oMathPara>
                  </a14:m>
                  <a:endParaRPr lang="lt-LT" dirty="0"/>
                </a:p>
              </p:txBody>
            </p:sp>
          </mc:Choice>
          <mc:Fallback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15133AA-270E-7477-2FBA-F83AC0F5250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78840" y="3804805"/>
                  <a:ext cx="699905" cy="23532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BD9BAB7-1360-51C6-0032-3252FDFD3E91}"/>
                    </a:ext>
                  </a:extLst>
                </p:cNvPr>
                <p:cNvSpPr txBox="1"/>
                <p:nvPr/>
              </p:nvSpPr>
              <p:spPr>
                <a:xfrm>
                  <a:off x="6249920" y="3583779"/>
                  <a:ext cx="699905" cy="23532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lt-LT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/>
                        </m:sSub>
                      </m:oMath>
                    </m:oMathPara>
                  </a14:m>
                  <a:endParaRPr lang="lt-LT" dirty="0"/>
                </a:p>
              </p:txBody>
            </p:sp>
          </mc:Choice>
          <mc:Fallback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0BD9BAB7-1360-51C6-0032-3252FDFD3E9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49920" y="3583779"/>
                  <a:ext cx="699905" cy="23532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lt-LT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722D0E8-341E-3CBA-E4A6-42C60B684D6B}"/>
                  </a:ext>
                </a:extLst>
              </p:cNvPr>
              <p:cNvSpPr txBox="1"/>
              <p:nvPr/>
            </p:nvSpPr>
            <p:spPr>
              <a:xfrm rot="10800000" flipV="1">
                <a:off x="3875283" y="3310574"/>
                <a:ext cx="1568859" cy="5888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lt-LT" sz="2700" i="1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lt-LT" sz="27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num>
                            <m:den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den>
                          </m:f>
                          <m:r>
                            <a:rPr lang="en-US" sz="27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box>
                      <m:box>
                        <m:boxPr>
                          <m:ctrlPr>
                            <a:rPr lang="lt-LT" sz="2700" i="1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lt-LT" sz="27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num>
                            <m:den>
                              <m:r>
                                <a:rPr lang="en-US" sz="27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lt-LT" sz="27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722D0E8-341E-3CBA-E4A6-42C60B684D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800000" flipV="1">
                <a:off x="3875283" y="3310574"/>
                <a:ext cx="1568859" cy="58887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1382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276FE-0655-FDE8-FEFC-4A4D76971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099" y="510209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Bandymas ,,Nustatyti kiek nuožulniąja plokštuma reikia mažiau jėgos negu paprastai keliant daiktą“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0A4A6-CD4F-1ACD-5BBE-B0358301B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Darbo tikslas</a:t>
            </a:r>
            <a:r>
              <a:rPr lang="lt-LT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nuožulniąja plokštuma reikia mažiau jėgos negu paprastai keliant, </a:t>
            </a:r>
            <a:r>
              <a:rPr lang="lt-LT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Priemonės:</a:t>
            </a:r>
            <a:r>
              <a:rPr lang="lt-LT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nuožulnioji plokštuma, liniuotė. </a:t>
            </a:r>
          </a:p>
          <a:p>
            <a:pPr marL="0" indent="0">
              <a:buNone/>
            </a:pPr>
            <a:r>
              <a:rPr lang="lt-LT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Darbo eiga:</a:t>
            </a:r>
          </a:p>
          <a:p>
            <a:pPr marL="0" indent="0">
              <a:buNone/>
            </a:pPr>
            <a:r>
              <a:rPr lang="lt-LT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Išmatavau nuožulnios plokštumos ilgį ir gavau 28 cm.</a:t>
            </a:r>
          </a:p>
          <a:p>
            <a:pPr marL="0" indent="0">
              <a:buNone/>
            </a:pPr>
            <a:r>
              <a:rPr lang="lt-LT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Išmatavau nuožulnios plokštumos aukštį ir gavau 7 cm.</a:t>
            </a:r>
          </a:p>
          <a:p>
            <a:pPr marL="0" indent="0">
              <a:buNone/>
            </a:pPr>
            <a:r>
              <a:rPr lang="lt-LT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Apskaičiavau kiek nuožulniąja plokštuma reikia mažiau jėgos negu paprastai keliant, l/h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28/7 = 4 </a:t>
            </a:r>
            <a:r>
              <a:rPr lang="lt-LT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kartus.</a:t>
            </a:r>
          </a:p>
          <a:p>
            <a:pPr marL="0" indent="0">
              <a:buNone/>
            </a:pPr>
            <a:r>
              <a:rPr lang="lt-LT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Išvada. N</a:t>
            </a:r>
            <a:r>
              <a:rPr lang="lt-LT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uožulniąja plokštuma reikia4 kartus mažiau jėgos negu paprastai keliant.</a:t>
            </a:r>
            <a:endParaRPr lang="lt-LT" sz="2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738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D05D234-6B78-5B27-C37E-5E651B7619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38" y="2059607"/>
            <a:ext cx="3249910" cy="243743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CC645F-91DC-10C6-3B9A-D80FD0D358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949" y="2059606"/>
            <a:ext cx="3249910" cy="24374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26D5B1-2FE7-FD90-5D2B-FB4FF7A34E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660" y="2059606"/>
            <a:ext cx="3249910" cy="24374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09F2277-BEE3-60FD-3804-29BCFA8944A4}"/>
              </a:ext>
            </a:extLst>
          </p:cNvPr>
          <p:cNvSpPr txBox="1"/>
          <p:nvPr/>
        </p:nvSpPr>
        <p:spPr>
          <a:xfrm>
            <a:off x="318240" y="4959626"/>
            <a:ext cx="317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Pasidariau nuožulniąją plokštumą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1B0358-6462-642D-24B7-393247D75AB2}"/>
              </a:ext>
            </a:extLst>
          </p:cNvPr>
          <p:cNvSpPr txBox="1"/>
          <p:nvPr/>
        </p:nvSpPr>
        <p:spPr>
          <a:xfrm>
            <a:off x="3887949" y="4959626"/>
            <a:ext cx="3249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Matuoju nuožulnios plokštums </a:t>
            </a:r>
          </a:p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ilgį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FDAA0E-DD79-9D43-E21B-95383ACD5240}"/>
              </a:ext>
            </a:extLst>
          </p:cNvPr>
          <p:cNvSpPr txBox="1"/>
          <p:nvPr/>
        </p:nvSpPr>
        <p:spPr>
          <a:xfrm>
            <a:off x="7457660" y="4959626"/>
            <a:ext cx="3249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Matuoju nuožulnios plokštumos</a:t>
            </a:r>
          </a:p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aukštį</a:t>
            </a:r>
          </a:p>
        </p:txBody>
      </p:sp>
    </p:spTree>
    <p:extLst>
      <p:ext uri="{BB962C8B-B14F-4D97-AF65-F5344CB8AC3E}">
        <p14:creationId xmlns:p14="http://schemas.microsoft.com/office/powerpoint/2010/main" val="1405850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54AEC-B31F-7E40-1107-E3D912C39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Nuožulniosios plokštumos pavyzdžiai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8B57484-D9DF-ACA0-95AF-173880B781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79782" y="1299886"/>
            <a:ext cx="9617766" cy="2160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lt-L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lt-LT" altLang="lt-L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Rampa prie sandėlio.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lt-LT" altLang="lt-L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Neįgaliųjų vežimėlių takai.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lt-LT" altLang="lt-L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Laiptai (iš esmės „sulaužyta“ nuožulnioji plokštuma).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lt-LT" altLang="lt-L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Kalnų keliai (vingiuoti, kad sumažintų statumą).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8C9013-67EF-D628-40E2-BE70B8F5F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782" y="3687417"/>
            <a:ext cx="2560983" cy="25609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843094-B19C-1969-F911-B059391B1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9093" y="3687417"/>
            <a:ext cx="1641722" cy="24625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580CF9-BC09-B9ED-9935-804D512988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361" y="3687417"/>
            <a:ext cx="3693874" cy="246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480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E2FA5-B53C-3770-4BE1-E13F7629E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Nuožulniosios plokštumos nauda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5F038-38A4-A0C0-B23B-B0A178132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69165"/>
            <a:ext cx="8596668" cy="427219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 plokštuma naudinga todėl, kad ji leidžia pakelti arba nuleisti daiktus naudojant mažesnę jėgą. Vietoje to, kad daiktą keltume tiesiai aukštyn, jį stumiame ar tempiame ilgesniu keliu, bet lengviau.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Pagrindiniai privalumai:</a:t>
            </a:r>
          </a:p>
          <a:p>
            <a:pPr>
              <a:lnSpc>
                <a:spcPct val="120000"/>
              </a:lnSpc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Reikia mažiau jėgos pakelti sunkų daiktą. </a:t>
            </a:r>
          </a:p>
          <a:p>
            <a:pPr>
              <a:lnSpc>
                <a:spcPct val="120000"/>
              </a:lnSpc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Patogiau transportuoti krovinius. </a:t>
            </a:r>
          </a:p>
          <a:p>
            <a:pPr>
              <a:lnSpc>
                <a:spcPct val="120000"/>
              </a:lnSpc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Sumažina fizinį krūvį žmogui ar mechanizmui. </a:t>
            </a:r>
          </a:p>
          <a:p>
            <a:pPr>
              <a:lnSpc>
                <a:spcPct val="120000"/>
              </a:lnSpc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Leidžia saugiau užstumti ar nuridenti daiktus.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671526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343A7-E6BA-A8F0-08A7-D4181AE1F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816638"/>
            <a:ext cx="8506423" cy="1151310"/>
          </a:xfrm>
        </p:spPr>
        <p:txBody>
          <a:bodyPr>
            <a:noAutofit/>
          </a:bodyPr>
          <a:lstStyle/>
          <a:p>
            <a:pPr algn="ctr"/>
            <a:r>
              <a:rPr lang="lt-LT" sz="4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Nuožulniosios plokštumos naudingumo koeficientas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ADE7D-E712-0183-265B-C47F988AC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lt-LT" alt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Darbas, kuris atliekamas tolygiai vertikaliai keliant kūną, vadinamas </a:t>
            </a:r>
            <a:r>
              <a:rPr lang="lt-LT" altLang="lt-LT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naudinguoju darbu: </a:t>
            </a:r>
            <a:r>
              <a:rPr lang="lt-LT" altLang="lt-LT" sz="20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lt-LT" altLang="lt-LT" sz="2000" i="1" baseline="-250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lt-LT" altLang="lt-LT" sz="20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 P ∙ h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lt-LT" alt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Darbas, kuris atliekamas pritaikant paprastuosius mechanizmus, vadinamas </a:t>
            </a:r>
            <a:r>
              <a:rPr lang="lt-LT" altLang="lt-LT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visu darbu: </a:t>
            </a:r>
            <a:r>
              <a:rPr lang="lt-LT" altLang="lt-LT" sz="20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lt-LT" altLang="lt-LT" sz="2000" i="1" baseline="-250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lt-LT" altLang="lt-LT" sz="20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 F ∙ l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defRPr/>
            </a:pPr>
            <a:r>
              <a:rPr lang="lt-LT" alt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Naudingo ir viso atlikto darbo santykis vadinamas </a:t>
            </a:r>
            <a:r>
              <a:rPr lang="lt-LT" altLang="lt-LT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naudingumo koeficientu</a:t>
            </a:r>
            <a:r>
              <a:rPr lang="lt-LT" alt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4" name="Paveikslėlis 4">
            <a:extLst>
              <a:ext uri="{FF2B5EF4-FFF2-40B4-BE49-F238E27FC236}">
                <a16:creationId xmlns:a16="http://schemas.microsoft.com/office/drawing/2014/main" id="{F055C59B-C237-F51D-494C-FC52E2E81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84" t="59155" r="34283" b="21777"/>
          <a:stretch>
            <a:fillRect/>
          </a:stretch>
        </p:blipFill>
        <p:spPr bwMode="auto">
          <a:xfrm>
            <a:off x="2547650" y="4420487"/>
            <a:ext cx="4856035" cy="16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1596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16F54-815A-F62E-82B1-8522CB740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Naudingumo koeficientas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88507-45F8-6F5F-5953-EE1D82173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99591"/>
            <a:ext cx="8596668" cy="434177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Naudingumo koeficientas matavimo vieneto neturi, bet gali būti išreikštas procentais.</a:t>
            </a:r>
          </a:p>
          <a:p>
            <a:pPr>
              <a:lnSpc>
                <a:spcPct val="150000"/>
              </a:lnSpc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Naudingumo koeficientas visada mažesnis už vienetą, nes atliktas naudingas darbas visada mažesnis už visą atliktą darbą. </a:t>
            </a:r>
          </a:p>
          <a:p>
            <a:pPr>
              <a:lnSpc>
                <a:spcPct val="150000"/>
              </a:lnSpc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Kuo naudingumo koeficientas didesnis, tuo mažiau energijos prarandama dėl trinties. </a:t>
            </a:r>
          </a:p>
          <a:p>
            <a:pPr>
              <a:lnSpc>
                <a:spcPct val="150000"/>
              </a:lnSpc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Idealios nuožulniosios plokštumos naudingumo koeficientas būtų 100 %, tačiau praktikoje jis visada mažesnis.</a:t>
            </a:r>
          </a:p>
          <a:p>
            <a:pPr marL="0" indent="0">
              <a:buNone/>
            </a:pP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455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FA292-DFD2-025D-2AFA-412F6E65D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/>
              <a:t>Nuožulniosios plokštumos naudingumo koeficiento apskaičiavimas</a:t>
            </a:r>
            <a:br>
              <a:rPr lang="lt-LT" dirty="0"/>
            </a:br>
            <a:endParaRPr lang="lt-L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93E06-C55D-7539-F139-C2626EA05F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Priemonės: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lenta, dinamometras, liniuotė, tašelis.</a:t>
            </a:r>
          </a:p>
          <a:p>
            <a:pPr marL="0" indent="0">
              <a:buNone/>
            </a:pP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Tikslas: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Apskaičiuokite nuožulniosios plokštumos naudingumo koeficientą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44C654-E7CF-F943-EEF9-45FADC122C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481" y="3216986"/>
            <a:ext cx="3664197" cy="274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133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FBDC4-464F-828A-5983-81FA7BCFD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Darbo eiga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CD0249-92DC-1C43-8E0D-ED9C0A822A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Pasidarome nuožulniąją plokštumą</a:t>
            </a:r>
          </a:p>
          <a:p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Dinamometru išmatuojame tašelio svorį</a:t>
            </a:r>
          </a:p>
          <a:p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Išmatuojame aukštį h</a:t>
            </a:r>
          </a:p>
          <a:p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Apskaičiuojame darbą, kuris atliekamas vertikaliai keliant tašelį į aukštį h</a:t>
            </a:r>
          </a:p>
          <a:p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Išmatuokite nuožulniosios plokštumos ilgį</a:t>
            </a:r>
          </a:p>
          <a:p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Tolygiai traukdami tašelį plokštuma aukštyn, išmatuojame traukos jėgą</a:t>
            </a:r>
          </a:p>
          <a:p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Apskaičiuojame darbą, kuris atliekamas traukiant tašelį </a:t>
            </a:r>
          </a:p>
          <a:p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Apskaičiuojame nuožulniosios plokštumos naudingumo koeficientą.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3946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0A600-B172-A9DF-ACD3-EEF226AD49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  <a:p>
            <a:endParaRPr lang="lt-LT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3A87D1-908C-4A8C-6F1C-5B0BA4A9F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998" y="1759227"/>
            <a:ext cx="3647524" cy="27356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881075-52A2-466A-7690-1D8D9B4C75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8743" y="1758329"/>
            <a:ext cx="3283778" cy="24628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CB1A56-2BE8-DB4B-F7A1-F5007F65E1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957" y="1759227"/>
            <a:ext cx="3647524" cy="273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799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F9E50-C5B5-08EB-37D2-9DD6A42B7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70113"/>
          </a:xfrm>
        </p:spPr>
        <p:txBody>
          <a:bodyPr/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Rezultatai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švada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3D1B0-4373-32DF-1E9F-F57EBFF61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79713"/>
            <a:ext cx="9748814" cy="4568687"/>
          </a:xfrm>
        </p:spPr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Tašelio masė 80 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0,08 kg.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Tašelio svoris 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0,8 N.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Nuožulniosios plokštumos ilgis 50 cm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0,5 cm.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Nuožulniosios plokštumos aukštis 10 cm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0,5 m.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Tolygiai traukdami tašelį plokštuma aukštyn, išmatuojame traukos jėgą, kuri lygi 0,4 N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Apskaičiuojame darbą, kuris atliekamas vertikaliai keliant tašelį į aukštį h. 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0.08J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Apskaičiuojame darbą, kuris atliekamas traukiant tašelį 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0,2J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Naudingumo koeficientas 0,4 arba 40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procent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ų.</a:t>
            </a: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Išvada </a:t>
            </a: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Nuožulniosios plokštumos naudingumo koeficientas 0,4.</a:t>
            </a:r>
            <a:endParaRPr lang="lt-LT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8087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D1942-1F71-B84B-22AC-4A801865B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70722"/>
          </a:xfrm>
        </p:spPr>
        <p:txBody>
          <a:bodyPr/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Uždavinys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AE9A1D-9B50-C116-8C57-B62AC109113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7333" y="1292087"/>
                <a:ext cx="9480457" cy="4749276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 algn="just">
                  <a:buNone/>
                </a:pPr>
                <a: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Nuožulniąja plokštuma į 1,5 m aukštį buvo užstumtas 20 kg krovinys.</a:t>
                </a:r>
                <a:b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Plokštumos ilgis 5 m, o krovinys buvo stumiamas 80 N jėga. Apskaičiuokite nuožulniosios plokštumos naudingumo koeficientą.</a:t>
                </a:r>
              </a:p>
              <a:p>
                <a:pPr marL="0" indent="0">
                  <a:buNone/>
                </a:pPr>
                <a:r>
                  <a:rPr lang="lt-LT" sz="2000" dirty="0"/>
                  <a:t> </a:t>
                </a:r>
                <a: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m=20 kg </a:t>
                </a:r>
              </a:p>
              <a:p>
                <a:pPr marL="0" indent="0">
                  <a:buNone/>
                </a:pPr>
                <a: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i="1"/>
                      <m:t>h</m:t>
                    </m:r>
                    <m:r>
                      <a:rPr lang="lt-LT"/>
                      <m:t>=</m:t>
                    </m:r>
                    <m:r>
                      <a:rPr lang="lt-LT"/>
                      <m:t>1</m:t>
                    </m:r>
                    <m:r>
                      <a:rPr lang="lt-LT"/>
                      <m:t>,</m:t>
                    </m:r>
                    <m:r>
                      <a:rPr lang="lt-LT"/>
                      <m:t>5</m:t>
                    </m:r>
                    <m:r>
                      <m:rPr>
                        <m:nor/>
                      </m:rPr>
                      <a:rPr lang="lt-LT" i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 </m:t>
                    </m:r>
                    <m:r>
                      <a:rPr lang="lt-LT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lt-LT" b="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lt-L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lt-LT" i="1"/>
                      <m:t>𝑙</m:t>
                    </m:r>
                    <m:r>
                      <a:rPr lang="lt-LT"/>
                      <m:t>=</m:t>
                    </m:r>
                    <m:r>
                      <a:rPr lang="lt-LT"/>
                      <m:t>5</m:t>
                    </m:r>
                    <m:r>
                      <m:rPr>
                        <m:nor/>
                      </m:rPr>
                      <a:rPr lang="lt-LT" i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 </m:t>
                    </m:r>
                    <m:r>
                      <a:rPr lang="lt-LT" i="1"/>
                      <m:t>𝑚</m:t>
                    </m:r>
                  </m:oMath>
                </a14:m>
                <a:endParaRPr lang="lt-LT" sz="20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lt-L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lt-LT" i="1"/>
                      <m:t>𝐹</m:t>
                    </m:r>
                    <m:r>
                      <a:rPr lang="lt-LT"/>
                      <m:t>=</m:t>
                    </m:r>
                    <m:r>
                      <a:rPr lang="lt-LT"/>
                      <m:t>80</m:t>
                    </m:r>
                    <m:r>
                      <m:rPr>
                        <m:nor/>
                      </m:rPr>
                      <a:rPr lang="lt-LT" i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 </m:t>
                    </m:r>
                    <m:r>
                      <a:rPr lang="lt-LT" i="1"/>
                      <m:t>𝑁</m:t>
                    </m:r>
                  </m:oMath>
                </a14:m>
                <a:endParaRPr lang="lt-LT" sz="20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lt-LT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lt-LT" i="1"/>
                      <m:t>𝑔</m:t>
                    </m:r>
                    <m:r>
                      <a:rPr lang="lt-LT"/>
                      <m:t>≈</m:t>
                    </m:r>
                    <m:r>
                      <a:rPr lang="lt-LT"/>
                      <m:t>10</m:t>
                    </m:r>
                    <m:r>
                      <m:rPr>
                        <m:nor/>
                      </m:rPr>
                      <a:rPr lang="lt-LT" i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 </m:t>
                    </m:r>
                    <m:r>
                      <a:rPr lang="lt-LT" i="1"/>
                      <m:t>𝑚</m:t>
                    </m:r>
                    <m:r>
                      <a:rPr lang="lt-LT"/>
                      <m:t>/</m:t>
                    </m:r>
                    <m:sSup>
                      <m:sSupPr>
                        <m:ctrlPr>
                          <a:rPr lang="ar-AE" i="1"/>
                        </m:ctrlPr>
                      </m:sSupPr>
                      <m:e>
                        <m:r>
                          <a:rPr lang="ar-AE" i="1"/>
                          <m:t>𝑠</m:t>
                        </m:r>
                      </m:e>
                      <m:sup>
                        <m:r>
                          <a:rPr lang="ar-AE"/>
                          <m:t>2</m:t>
                        </m:r>
                      </m:sup>
                    </m:sSup>
                  </m:oMath>
                </a14:m>
                <a:endParaRPr lang="ar-AE" sz="20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lt-LT" sz="2000" dirty="0"/>
                  <a:t>Rasti:</a:t>
                </a:r>
              </a:p>
              <a:p>
                <a:pPr marL="0" indent="0">
                  <a:buNone/>
                </a:pPr>
                <a:r>
                  <a:rPr lang="lt-LT" dirty="0"/>
                  <a:t> </a:t>
                </a:r>
                <a14:m>
                  <m:oMath xmlns:m="http://schemas.openxmlformats.org/officeDocument/2006/math">
                    <m:r>
                      <a:rPr lang="lt-LT" i="1"/>
                      <m:t>𝜂</m:t>
                    </m:r>
                    <m:r>
                      <a:rPr lang="lt-LT"/>
                      <m:t>−?</m:t>
                    </m:r>
                  </m:oMath>
                </a14:m>
                <a:endParaRPr lang="lt-LT" sz="2000" dirty="0"/>
              </a:p>
              <a:p>
                <a:pPr marL="0" indent="0">
                  <a:buNone/>
                </a:pPr>
                <a:r>
                  <a:rPr lang="lt-LT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Sprendimas    </a:t>
                </a:r>
              </a:p>
              <a:p>
                <a:pPr marL="0" indent="0">
                  <a:buNone/>
                </a:pPr>
                <a:r>
                  <a:rPr lang="lt-LT" sz="2000" dirty="0"/>
                  <a:t> </a:t>
                </a:r>
                <a:r>
                  <a:rPr lang="el-GR" sz="2000" dirty="0"/>
                  <a:t>η=</a:t>
                </a:r>
                <a:r>
                  <a:rPr lang="lt-LT" sz="2000" dirty="0"/>
                  <a:t> mgh/Fl   P </a:t>
                </a:r>
                <a:r>
                  <a:rPr lang="en-US" sz="2000" dirty="0"/>
                  <a:t>= </a:t>
                </a:r>
                <a:r>
                  <a:rPr lang="lt-LT" sz="2000" dirty="0"/>
                  <a:t>mg</a:t>
                </a:r>
              </a:p>
              <a:p>
                <a:pPr marL="0" indent="0">
                  <a:buNone/>
                </a:pPr>
                <a:r>
                  <a:rPr lang="lt-LT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Įstatę reikšmes gausime  </a:t>
                </a:r>
                <a:r>
                  <a:rPr lang="el-GR" sz="2000" b="1" dirty="0"/>
                  <a:t>η</a:t>
                </a:r>
                <a:r>
                  <a:rPr lang="lt-LT" sz="2000" b="1" dirty="0"/>
                  <a:t> </a:t>
                </a:r>
                <a:r>
                  <a:rPr lang="en-US" sz="2000" b="1" dirty="0"/>
                  <a:t>= </a:t>
                </a:r>
                <a:r>
                  <a:rPr lang="lt-LT" sz="2000" b="1" dirty="0"/>
                  <a:t>0,75         </a:t>
                </a:r>
                <a:r>
                  <a:rPr lang="lt-LT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Atsakymas naudingumo koeficientas </a:t>
                </a:r>
                <a:r>
                  <a:rPr lang="el-GR" sz="2400" dirty="0"/>
                  <a:t>η</a:t>
                </a:r>
                <a:r>
                  <a:rPr lang="lt-LT" sz="2400" dirty="0"/>
                  <a:t> </a:t>
                </a:r>
                <a:r>
                  <a:rPr lang="en-US" sz="2400" dirty="0"/>
                  <a:t>= </a:t>
                </a:r>
                <a:r>
                  <a:rPr lang="lt-LT" sz="2400" dirty="0"/>
                  <a:t>0,75</a:t>
                </a:r>
                <a:endParaRPr lang="lt-LT" sz="2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lt-LT" sz="2000" b="1" dirty="0"/>
              </a:p>
              <a:p>
                <a:pPr marL="0" indent="0">
                  <a:buNone/>
                </a:pPr>
                <a:endParaRPr lang="lt-LT" sz="2000" b="1" dirty="0"/>
              </a:p>
              <a:p>
                <a:pPr marL="0" indent="0" algn="just">
                  <a:buNone/>
                </a:pPr>
                <a:endParaRPr lang="lt-LT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lt-LT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AE9A1D-9B50-C116-8C57-B62AC10911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3" y="1292087"/>
                <a:ext cx="9480457" cy="4749276"/>
              </a:xfrm>
              <a:blipFill>
                <a:blip r:embed="rId2"/>
                <a:stretch>
                  <a:fillRect l="-643" t="-1284" r="-643" b="-141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95761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2A50A-8642-77D2-2BB8-35DF68106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Uždavinys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61D2F35-CC19-4E6C-4CA3-6C96B123899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lt-LT" dirty="0"/>
                  <a:t>Nuožulniosios plokštumos ilgis yra 6 m, o aukštis — 2 m. Kiek kartų laimima jėgos naudojant šią nuožulniąją plokštumą?</a:t>
                </a:r>
              </a:p>
              <a:p>
                <a:pPr marL="0" indent="0">
                  <a:buNone/>
                </a:pPr>
                <a:r>
                  <a:rPr lang="lt-LT" b="1" dirty="0"/>
                  <a:t>Duota</a:t>
                </a:r>
              </a:p>
              <a:p>
                <a:pPr marL="0" indent="0">
                  <a:buNone/>
                </a:pPr>
                <a:r>
                  <a:rPr lang="lt-LT" dirty="0"/>
                  <a:t> </a:t>
                </a:r>
                <a14:m>
                  <m:oMath xmlns:m="http://schemas.openxmlformats.org/officeDocument/2006/math">
                    <m:r>
                      <a:rPr lang="lt-LT" i="1"/>
                      <m:t>𝑙</m:t>
                    </m:r>
                    <m:r>
                      <a:rPr lang="lt-LT"/>
                      <m:t>=</m:t>
                    </m:r>
                    <m:r>
                      <a:rPr lang="lt-LT"/>
                      <m:t>6</m:t>
                    </m:r>
                    <m:r>
                      <m:rPr>
                        <m:nor/>
                      </m:rPr>
                      <a:rPr lang="lt-LT" i="1"/>
                      <m:t> </m:t>
                    </m:r>
                    <m:r>
                      <a:rPr lang="lt-LT" i="1"/>
                      <m:t>𝑚</m:t>
                    </m:r>
                  </m:oMath>
                </a14:m>
                <a:endParaRPr lang="lt-LT" b="0" dirty="0"/>
              </a:p>
              <a:p>
                <a:pPr marL="0" indent="0">
                  <a:buNone/>
                </a:pPr>
                <a:r>
                  <a:rPr lang="lt-LT" dirty="0"/>
                  <a:t> </a:t>
                </a:r>
                <a14:m>
                  <m:oMath xmlns:m="http://schemas.openxmlformats.org/officeDocument/2006/math">
                    <m:r>
                      <a:rPr lang="lt-LT" i="1"/>
                      <m:t>h</m:t>
                    </m:r>
                    <m:r>
                      <a:rPr lang="lt-LT"/>
                      <m:t>=</m:t>
                    </m:r>
                    <m:r>
                      <a:rPr lang="lt-LT"/>
                      <m:t>2</m:t>
                    </m:r>
                    <m:r>
                      <m:rPr>
                        <m:nor/>
                      </m:rPr>
                      <a:rPr lang="lt-LT" i="1"/>
                      <m:t> </m:t>
                    </m:r>
                    <m:r>
                      <a:rPr lang="lt-LT" i="1"/>
                      <m:t>𝑚</m:t>
                    </m:r>
                  </m:oMath>
                </a14:m>
                <a:endParaRPr lang="lt-LT" b="0" dirty="0"/>
              </a:p>
              <a:p>
                <a:pPr marL="0" indent="0">
                  <a:buNone/>
                </a:pPr>
                <a:r>
                  <a:rPr lang="lt-LT" dirty="0"/>
                  <a:t>Rasti:</a:t>
                </a:r>
              </a:p>
              <a:p>
                <a:pPr marL="0" indent="0">
                  <a:buNone/>
                </a:pPr>
                <a:r>
                  <a:rPr lang="lt-LT" dirty="0"/>
                  <a:t> </a:t>
                </a:r>
                <a14:m>
                  <m:oMath xmlns:m="http://schemas.openxmlformats.org/officeDocument/2006/math">
                    <m:r>
                      <a:rPr lang="lt-LT" i="1"/>
                      <m:t>𝑘</m:t>
                    </m:r>
                    <m:r>
                      <a:rPr lang="lt-LT"/>
                      <m:t>−?</m:t>
                    </m:r>
                  </m:oMath>
                </a14:m>
                <a:endParaRPr lang="lt-LT" dirty="0"/>
              </a:p>
              <a:p>
                <a:pPr marL="0" indent="0">
                  <a:buNone/>
                </a:pPr>
                <a:r>
                  <a:rPr lang="lt-LT" dirty="0"/>
                  <a:t>Sprendimas</a:t>
                </a:r>
              </a:p>
              <a:p>
                <a:pPr marL="0" indent="0">
                  <a:buNone/>
                </a:pPr>
                <a:r>
                  <a:rPr lang="en-US" dirty="0"/>
                  <a:t>k</a:t>
                </a:r>
                <a:r>
                  <a:rPr lang="lt-LT" dirty="0"/>
                  <a:t> </a:t>
                </a:r>
                <a:r>
                  <a:rPr lang="en-US" dirty="0"/>
                  <a:t>= l/h = 6/2 = 3 </a:t>
                </a:r>
                <a:r>
                  <a:rPr lang="en-US" dirty="0" err="1"/>
                  <a:t>kartus</a:t>
                </a:r>
                <a:endParaRPr lang="en-US" dirty="0"/>
              </a:p>
              <a:p>
                <a:pPr marL="0" indent="0">
                  <a:buNone/>
                </a:pPr>
                <a:r>
                  <a:rPr lang="lt-LT" dirty="0"/>
                  <a:t>Atsakymas. Nuožulniąja plokštuma laimime 3 kartus daugiau jėgos</a:t>
                </a:r>
              </a:p>
              <a:p>
                <a:pPr marL="0" indent="0">
                  <a:buNone/>
                </a:pPr>
                <a:endParaRPr lang="lt-LT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61D2F35-CC19-4E6C-4CA3-6C96B123899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67" t="-942" r="-284" b="-157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058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72CF8-B2C3-6453-0D70-FC83238A5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3E48A-6203-5196-AA1E-1ED938688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Kas yra nuožulnioji plokštuma?</a:t>
            </a:r>
          </a:p>
          <a:p>
            <a:pPr mar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Elektros prietaisas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Paprastasis mechanizmas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Matavimo vienetas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Energijos rūšis </a:t>
            </a:r>
          </a:p>
          <a:p>
            <a:pPr marL="0" indent="0">
              <a:buNone/>
            </a:pP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Kam naudojama nuožulnioji plokštuma?</a:t>
            </a:r>
          </a:p>
          <a:p>
            <a:pPr mar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Padidinti temperatūrą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Sumažinti reikalingą jėgą keliant kūną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Padidinti kūno masę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Sustabdyti judėjimą</a:t>
            </a: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604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FA696-8970-742E-9F93-2C45E3427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Testas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A762BA-953A-D27A-D60A-E8B754F0A2C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lt-LT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 Koks yra naudingumo koeficiento matavimo vienetas?</a:t>
                </a:r>
              </a:p>
              <a:p>
                <a:pPr marL="0" indent="0">
                  <a:buNone/>
                </a:pPr>
                <a: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 Niutonas (N)</a:t>
                </a:r>
                <a:b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 Džaulis (J)</a:t>
                </a:r>
                <a:b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lt-LT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C) Procentai (%)</a:t>
                </a:r>
                <a:b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D) Metras (m) </a:t>
                </a:r>
              </a:p>
              <a:p>
                <a:pPr marL="0" indent="0">
                  <a:buNone/>
                </a:pPr>
                <a:r>
                  <a:rPr lang="lt-LT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4. Ką reiškia dydis </a:t>
                </a:r>
                <a14:m>
                  <m:oMath xmlns:m="http://schemas.openxmlformats.org/officeDocument/2006/math">
                    <m:r>
                      <a:rPr lang="lt-LT" sz="2000" i="1"/>
                      <m:t>h</m:t>
                    </m:r>
                  </m:oMath>
                </a14:m>
                <a:r>
                  <a:rPr lang="lt-LT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formulėje?</a:t>
                </a:r>
              </a:p>
              <a:p>
                <a:pPr marL="0" indent="0">
                  <a:buNone/>
                </a:pPr>
                <a: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 Jėgą</a:t>
                </a:r>
                <a:b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lt-LT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 Aukštį</a:t>
                </a:r>
                <a:b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C) Ilgį</a:t>
                </a:r>
                <a:b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D) Masę</a:t>
                </a:r>
              </a:p>
              <a:p>
                <a:pPr marL="0" indent="0">
                  <a:buNone/>
                </a:pPr>
                <a:endParaRPr lang="lt-LT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lt-LT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A762BA-953A-D27A-D60A-E8B754F0A2C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09" t="-78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29681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5009C-24CE-6470-FA03-5A7D9D9DC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45DA7-1084-EE45-120C-0133D367D8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Nuožulniosios plokštumos ilgis 8 m, aukštis 2 m. Kiek kartų laimima jėgos?</a:t>
            </a:r>
          </a:p>
          <a:p>
            <a:pPr mar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2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4</a:t>
            </a:r>
            <a:b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6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16  </a:t>
            </a:r>
          </a:p>
          <a:p>
            <a:pPr marL="0" indent="0">
              <a:buNone/>
            </a:pP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Kodėl realios nuožulniosios plokštumos naudingumo koeficientas mažesnis už 100 %?</a:t>
            </a:r>
          </a:p>
          <a:p>
            <a:pPr marL="0" indent="0">
              <a:buNone/>
            </a:pP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Dėl trinties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Dėl masės sumažėjimo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Dėl aukščio padidėjimo</a:t>
            </a:r>
            <a:b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Dėl gravitacijos nebuvimo</a:t>
            </a:r>
          </a:p>
        </p:txBody>
      </p:sp>
    </p:spTree>
    <p:extLst>
      <p:ext uri="{BB962C8B-B14F-4D97-AF65-F5344CB8AC3E}">
        <p14:creationId xmlns:p14="http://schemas.microsoft.com/office/powerpoint/2010/main" val="28445074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E9F31-12C3-899A-0DD4-438828123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Šaltiniai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E3D57-2B0E-BE3F-F9E8-E19A31044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30772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lt-LT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t.wikipedia.org/wiki/Nuožulnioji_plokštuma</a:t>
            </a:r>
          </a:p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https://www.delfi.lt/news/DELFI_for_women/yoga/nuozulnioji-plokstuma-variantai-247426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https://www.lgktekstai.lt/?p_id=51&amp;r_id=N&amp;i_id=3804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32239948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197</TotalTime>
  <Words>1191</Words>
  <Application>Microsoft Office PowerPoint</Application>
  <PresentationFormat>Widescreen</PresentationFormat>
  <Paragraphs>142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Cambria Math</vt:lpstr>
      <vt:lpstr>Times New Roman</vt:lpstr>
      <vt:lpstr>Trebuchet MS</vt:lpstr>
      <vt:lpstr>Wingdings 3</vt:lpstr>
      <vt:lpstr>Facet</vt:lpstr>
      <vt:lpstr>Nuožulnioji plokštuma.Naudingumo koeficiento apskaičiavimas.</vt:lpstr>
      <vt:lpstr>Turinys</vt:lpstr>
      <vt:lpstr>Paprastieji mechanizmai</vt:lpstr>
      <vt:lpstr>Paprastieji mechanizmai</vt:lpstr>
      <vt:lpstr>Nuožulnioji plokštuma</vt:lpstr>
      <vt:lpstr>Nuožulnioji plokštuma</vt:lpstr>
      <vt:lpstr>Bandymas ,,Nustatyti kiek nuožulniąja plokštuma reikia mažiau jėgos negu paprastai keliant daiktą“</vt:lpstr>
      <vt:lpstr>PowerPoint Presentation</vt:lpstr>
      <vt:lpstr>Nuožulniosios plokštumos pavyzdžiai</vt:lpstr>
      <vt:lpstr>Nuožulniosios plokštumos nauda</vt:lpstr>
      <vt:lpstr>Nuožulniosios plokštumos naudingumo koeficientas</vt:lpstr>
      <vt:lpstr>Naudingumo koeficientas</vt:lpstr>
      <vt:lpstr>Nuožulniosios plokštumos naudingumo koeficiento apskaičiavimas </vt:lpstr>
      <vt:lpstr>Darbo eiga</vt:lpstr>
      <vt:lpstr>PowerPoint Presentation</vt:lpstr>
      <vt:lpstr>Rezultatai ir išvada</vt:lpstr>
      <vt:lpstr>Uždavinys</vt:lpstr>
      <vt:lpstr>Uždavinys</vt:lpstr>
      <vt:lpstr>Testas</vt:lpstr>
      <vt:lpstr>Testas</vt:lpstr>
      <vt:lpstr>Testas</vt:lpstr>
      <vt:lpstr>Šaltiniai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Simas Ferevičius</dc:creator>
  <cp:lastModifiedBy>Simas Ferevičius</cp:lastModifiedBy>
  <cp:revision>7</cp:revision>
  <dcterms:created xsi:type="dcterms:W3CDTF">2026-05-05T19:07:37Z</dcterms:created>
  <dcterms:modified xsi:type="dcterms:W3CDTF">2026-05-10T18:15:11Z</dcterms:modified>
</cp:coreProperties>
</file>