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7" r:id="rId7"/>
    <p:sldId id="261" r:id="rId8"/>
    <p:sldId id="266" r:id="rId9"/>
    <p:sldId id="268" r:id="rId10"/>
    <p:sldId id="262" r:id="rId11"/>
    <p:sldId id="269" r:id="rId12"/>
    <p:sldId id="282" r:id="rId13"/>
    <p:sldId id="263" r:id="rId14"/>
    <p:sldId id="271" r:id="rId15"/>
    <p:sldId id="270" r:id="rId16"/>
    <p:sldId id="264" r:id="rId17"/>
    <p:sldId id="273" r:id="rId18"/>
    <p:sldId id="274" r:id="rId19"/>
    <p:sldId id="275" r:id="rId20"/>
    <p:sldId id="276" r:id="rId21"/>
    <p:sldId id="277" r:id="rId22"/>
    <p:sldId id="278" r:id="rId23"/>
    <p:sldId id="279" r:id="rId24"/>
    <p:sldId id="280" r:id="rId25"/>
    <p:sldId id="281" r:id="rId26"/>
    <p:sldId id="283" r:id="rId27"/>
    <p:sldId id="265"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Vidutinis stilius 2 – paryškinima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Vidutinis stilius 2 – paryškinima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Vidutinis stilius 2 – paryškinima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7" d="100"/>
          <a:sy n="127" d="100"/>
        </p:scale>
        <p:origin x="56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lt-LT"/>
              <a:t>Spustelėję redaguokite stilių</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lt-LT"/>
              <a:t>Spustelėję redaguokite stilių</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48A87A34-81AB-432B-8DAE-1953F412C126}" type="datetimeFigureOut">
              <a:rPr lang="en-US" dirty="0"/>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lt-LT"/>
              <a:t>Spustelėję redaguokite stilių</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lt-LT"/>
              <a:t>Spustelėję redaguokite stilių</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2" name="Content Placeholder 3"/>
          <p:cNvSpPr>
            <a:spLocks noGrp="1"/>
          </p:cNvSpPr>
          <p:nvPr>
            <p:ph sz="quarter" idx="13"/>
          </p:nvPr>
        </p:nvSpPr>
        <p:spPr>
          <a:xfrm>
            <a:off x="913774" y="3051012"/>
            <a:ext cx="5106027" cy="274018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3" name="Content Placeholder 5"/>
          <p:cNvSpPr>
            <a:spLocks noGrp="1"/>
          </p:cNvSpPr>
          <p:nvPr>
            <p:ph sz="quarter" idx="14"/>
          </p:nvPr>
        </p:nvSpPr>
        <p:spPr>
          <a:xfrm>
            <a:off x="6172200" y="3051012"/>
            <a:ext cx="5105401" cy="2740187"/>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5/21/26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5/21/26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5/21/26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lt-LT"/>
              <a:t>Spustelėję redaguokite stilių</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lt-LT"/>
              <a:t>Spustelėję redaguokite stilių</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lt-LT"/>
              <a:t>Spustelėję redaguokite stilių</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lt-LT"/>
              <a:t>Spustelėję redaguokite stilių</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lt-LT"/>
              <a:t>Spustelėję redaguokite stilių</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8A87A34-81AB-432B-8DAE-1953F412C126}" type="datetimeFigureOut">
              <a:rPr lang="en-US" dirty="0"/>
              <a:t>5/21/26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lt-LT"/>
              <a:t>Spustelėję redaguokite stilių</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3" name="Date Placeholder 2"/>
          <p:cNvSpPr>
            <a:spLocks noGrp="1"/>
          </p:cNvSpPr>
          <p:nvPr>
            <p:ph type="dt" sz="half" idx="10"/>
          </p:nvPr>
        </p:nvSpPr>
        <p:spPr/>
        <p:txBody>
          <a:bodyPr/>
          <a:lstStyle/>
          <a:p>
            <a:fld id="{48A87A34-81AB-432B-8DAE-1953F412C126}" type="datetimeFigureOut">
              <a:rPr lang="en-US" dirty="0"/>
              <a:t>5/21/26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lt-LT"/>
              <a:t>Spustelėję redaguokite stilių</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3" name="Date Placeholder 2"/>
          <p:cNvSpPr>
            <a:spLocks noGrp="1"/>
          </p:cNvSpPr>
          <p:nvPr>
            <p:ph type="dt" sz="half" idx="10"/>
          </p:nvPr>
        </p:nvSpPr>
        <p:spPr/>
        <p:txBody>
          <a:bodyPr/>
          <a:lstStyle/>
          <a:p>
            <a:fld id="{48A87A34-81AB-432B-8DAE-1953F412C126}" type="datetimeFigureOut">
              <a:rPr lang="en-US" dirty="0"/>
              <a:t>5/21/26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lt-LT"/>
              <a:t>Spustelėję redaguokite stilių</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lt-LT"/>
              <a:t>Spustelėję redaguokite stilių</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5/21/26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5/21/26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propereplet.ru/krahmalnyj-klej-dva-retsept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398B19A-8DFD-4447-82A9-2B929C1D5FB3}"/>
              </a:ext>
            </a:extLst>
          </p:cNvPr>
          <p:cNvSpPr>
            <a:spLocks noGrp="1"/>
          </p:cNvSpPr>
          <p:nvPr>
            <p:ph type="ctrTitle"/>
          </p:nvPr>
        </p:nvSpPr>
        <p:spPr/>
        <p:txBody>
          <a:bodyPr>
            <a:normAutofit/>
          </a:bodyPr>
          <a:lstStyle/>
          <a:p>
            <a:r>
              <a:rPr lang="lt-LT" sz="7200" dirty="0" err="1"/>
              <a:t>Bioklijai</a:t>
            </a:r>
            <a:endParaRPr lang="lt-LT" sz="7200" dirty="0"/>
          </a:p>
        </p:txBody>
      </p:sp>
      <p:sp>
        <p:nvSpPr>
          <p:cNvPr id="3" name="Antrinis pavadinimas 2">
            <a:extLst>
              <a:ext uri="{FF2B5EF4-FFF2-40B4-BE49-F238E27FC236}">
                <a16:creationId xmlns:a16="http://schemas.microsoft.com/office/drawing/2014/main" id="{595BF62A-F59D-40BF-B1D2-53B3A4D33881}"/>
              </a:ext>
            </a:extLst>
          </p:cNvPr>
          <p:cNvSpPr>
            <a:spLocks noGrp="1"/>
          </p:cNvSpPr>
          <p:nvPr>
            <p:ph type="subTitle" idx="1"/>
          </p:nvPr>
        </p:nvSpPr>
        <p:spPr/>
        <p:txBody>
          <a:bodyPr>
            <a:normAutofit fontScale="92500" lnSpcReduction="10000"/>
          </a:bodyPr>
          <a:lstStyle/>
          <a:p>
            <a:r>
              <a:rPr lang="lt-LT" dirty="0"/>
              <a:t>Šalčininkų „santarvės“ gimnazija</a:t>
            </a:r>
          </a:p>
          <a:p>
            <a:r>
              <a:rPr lang="lt-LT" dirty="0"/>
              <a:t>Darbą parengė 7 kl. mokiniai: </a:t>
            </a:r>
            <a:r>
              <a:rPr lang="lt-LT" dirty="0" err="1"/>
              <a:t>vladislav</a:t>
            </a:r>
            <a:r>
              <a:rPr lang="lt-LT" dirty="0"/>
              <a:t> </a:t>
            </a:r>
            <a:r>
              <a:rPr lang="lt-LT" dirty="0" err="1"/>
              <a:t>Spirgulevič</a:t>
            </a:r>
            <a:r>
              <a:rPr lang="lt-LT" dirty="0"/>
              <a:t> ir </a:t>
            </a:r>
            <a:r>
              <a:rPr lang="lt-LT" dirty="0" err="1"/>
              <a:t>devid</a:t>
            </a:r>
            <a:r>
              <a:rPr lang="lt-LT" dirty="0"/>
              <a:t> </a:t>
            </a:r>
            <a:r>
              <a:rPr lang="lt-LT" dirty="0" err="1"/>
              <a:t>žukauskas</a:t>
            </a:r>
            <a:endParaRPr lang="lt-LT" dirty="0"/>
          </a:p>
          <a:p>
            <a:pPr algn="r"/>
            <a:r>
              <a:rPr lang="lt-LT" dirty="0"/>
              <a:t>Mokinius parengė fizikos mokytoja </a:t>
            </a:r>
            <a:r>
              <a:rPr lang="lt-LT" dirty="0" err="1"/>
              <a:t>tatjana</a:t>
            </a:r>
            <a:r>
              <a:rPr lang="lt-LT" dirty="0"/>
              <a:t> </a:t>
            </a:r>
            <a:r>
              <a:rPr lang="lt-LT" dirty="0" err="1"/>
              <a:t>pesliak</a:t>
            </a:r>
            <a:endParaRPr lang="lt-LT" dirty="0"/>
          </a:p>
          <a:p>
            <a:endParaRPr lang="lt-LT" dirty="0"/>
          </a:p>
          <a:p>
            <a:endParaRPr lang="lt-LT" dirty="0"/>
          </a:p>
        </p:txBody>
      </p:sp>
    </p:spTree>
    <p:extLst>
      <p:ext uri="{BB962C8B-B14F-4D97-AF65-F5344CB8AC3E}">
        <p14:creationId xmlns:p14="http://schemas.microsoft.com/office/powerpoint/2010/main" val="3939826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89C9430-DA54-4103-9EC8-CD3A853D99C4}"/>
              </a:ext>
            </a:extLst>
          </p:cNvPr>
          <p:cNvSpPr>
            <a:spLocks noGrp="1"/>
          </p:cNvSpPr>
          <p:nvPr>
            <p:ph type="title"/>
          </p:nvPr>
        </p:nvSpPr>
        <p:spPr>
          <a:xfrm>
            <a:off x="913774" y="127450"/>
            <a:ext cx="10364451" cy="1596177"/>
          </a:xfrm>
        </p:spPr>
        <p:txBody>
          <a:bodyPr>
            <a:normAutofit/>
          </a:bodyPr>
          <a:lstStyle/>
          <a:p>
            <a:r>
              <a:rPr lang="lt-LT" sz="4800" dirty="0"/>
              <a:t>Turinys</a:t>
            </a:r>
          </a:p>
        </p:txBody>
      </p:sp>
      <p:sp>
        <p:nvSpPr>
          <p:cNvPr id="3" name="Turinio vietos rezervavimo ženklas 2">
            <a:extLst>
              <a:ext uri="{FF2B5EF4-FFF2-40B4-BE49-F238E27FC236}">
                <a16:creationId xmlns:a16="http://schemas.microsoft.com/office/drawing/2014/main" id="{1F74341F-758F-412A-B824-F7182F56A16D}"/>
              </a:ext>
            </a:extLst>
          </p:cNvPr>
          <p:cNvSpPr>
            <a:spLocks noGrp="1"/>
          </p:cNvSpPr>
          <p:nvPr>
            <p:ph sz="quarter" idx="13"/>
          </p:nvPr>
        </p:nvSpPr>
        <p:spPr>
          <a:xfrm>
            <a:off x="913774" y="1955800"/>
            <a:ext cx="10363826" cy="4318000"/>
          </a:xfrm>
        </p:spPr>
        <p:txBody>
          <a:bodyPr>
            <a:normAutofit fontScale="92500" lnSpcReduction="20000"/>
          </a:bodyPr>
          <a:lstStyle/>
          <a:p>
            <a:r>
              <a:rPr lang="lt-LT" dirty="0"/>
              <a:t>Tikslas </a:t>
            </a:r>
            <a:endParaRPr lang="en-GB" dirty="0"/>
          </a:p>
          <a:p>
            <a:r>
              <a:rPr lang="lt-LT" dirty="0"/>
              <a:t>uždaviniai</a:t>
            </a:r>
          </a:p>
          <a:p>
            <a:r>
              <a:rPr lang="lt-LT" dirty="0"/>
              <a:t>Aktualumas</a:t>
            </a:r>
          </a:p>
          <a:p>
            <a:r>
              <a:rPr lang="lt-LT" dirty="0"/>
              <a:t>Kas yra klijai?</a:t>
            </a:r>
          </a:p>
          <a:p>
            <a:r>
              <a:rPr lang="lt-LT" dirty="0"/>
              <a:t>Bandymai/išvados</a:t>
            </a:r>
          </a:p>
          <a:p>
            <a:r>
              <a:rPr lang="lt-LT" dirty="0"/>
              <a:t>Uždaviniai</a:t>
            </a:r>
          </a:p>
          <a:p>
            <a:r>
              <a:rPr lang="lt-LT" dirty="0"/>
              <a:t>Testas</a:t>
            </a:r>
          </a:p>
          <a:p>
            <a:r>
              <a:rPr lang="lt-LT" dirty="0"/>
              <a:t>Atsakymai</a:t>
            </a:r>
            <a:endParaRPr lang="en-GB" dirty="0"/>
          </a:p>
          <a:p>
            <a:r>
              <a:rPr lang="en-GB" dirty="0" err="1"/>
              <a:t>Tyrimo</a:t>
            </a:r>
            <a:r>
              <a:rPr lang="en-GB" dirty="0"/>
              <a:t> </a:t>
            </a:r>
            <a:r>
              <a:rPr lang="en-GB" dirty="0" err="1"/>
              <a:t>rekomendacijos</a:t>
            </a:r>
            <a:endParaRPr lang="en-GB" dirty="0"/>
          </a:p>
          <a:p>
            <a:r>
              <a:rPr lang="lt-LT" dirty="0"/>
              <a:t>Naudota literatūra</a:t>
            </a:r>
          </a:p>
        </p:txBody>
      </p:sp>
    </p:spTree>
    <p:extLst>
      <p:ext uri="{BB962C8B-B14F-4D97-AF65-F5344CB8AC3E}">
        <p14:creationId xmlns:p14="http://schemas.microsoft.com/office/powerpoint/2010/main" val="1635835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102BB27-25F7-4074-AC03-B6FD9C926649}"/>
              </a:ext>
            </a:extLst>
          </p:cNvPr>
          <p:cNvSpPr>
            <a:spLocks noGrp="1"/>
          </p:cNvSpPr>
          <p:nvPr>
            <p:ph type="title"/>
          </p:nvPr>
        </p:nvSpPr>
        <p:spPr/>
        <p:txBody>
          <a:bodyPr/>
          <a:lstStyle/>
          <a:p>
            <a:r>
              <a:rPr lang="lt-LT" sz="4800" dirty="0">
                <a:effectLst/>
                <a:ea typeface="Times New Roman" panose="02020603050405020304" pitchFamily="18" charset="0"/>
                <a:cs typeface="Times New Roman" panose="02020603050405020304" pitchFamily="18" charset="0"/>
              </a:rPr>
              <a:t>Tyrimo tikslas</a:t>
            </a:r>
            <a:br>
              <a:rPr lang="lt-LT" sz="1800" dirty="0">
                <a:effectLst/>
                <a:latin typeface="Calibri" panose="020F0502020204030204" pitchFamily="34" charset="0"/>
                <a:ea typeface="Calibri" panose="020F0502020204030204" pitchFamily="34" charset="0"/>
                <a:cs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6CABDCC9-69D3-4241-8385-A0C41BBE700A}"/>
              </a:ext>
            </a:extLst>
          </p:cNvPr>
          <p:cNvSpPr>
            <a:spLocks noGrp="1"/>
          </p:cNvSpPr>
          <p:nvPr>
            <p:ph sz="quarter" idx="13"/>
          </p:nvPr>
        </p:nvSpPr>
        <p:spPr>
          <a:xfrm>
            <a:off x="914400" y="2815376"/>
            <a:ext cx="10363826" cy="3424107"/>
          </a:xfrm>
        </p:spPr>
        <p:txBody>
          <a:bodyPr>
            <a:noAutofit/>
          </a:bodyPr>
          <a:lstStyle/>
          <a:p>
            <a:pPr marL="0" indent="0" algn="ctr">
              <a:lnSpc>
                <a:spcPct val="107000"/>
              </a:lnSpc>
              <a:spcAft>
                <a:spcPts val="800"/>
              </a:spcAft>
              <a:buNone/>
            </a:pPr>
            <a:r>
              <a:rPr lang="lt-LT" dirty="0">
                <a:effectLst/>
                <a:latin typeface="+mj-lt"/>
                <a:ea typeface="Times New Roman" panose="02020603050405020304" pitchFamily="18" charset="0"/>
                <a:cs typeface="Times New Roman" panose="02020603050405020304" pitchFamily="18" charset="0"/>
              </a:rPr>
              <a:t>Nustatyti skirtingų klijų (</a:t>
            </a:r>
            <a:r>
              <a:rPr lang="lt-LT" dirty="0" err="1">
                <a:effectLst/>
                <a:latin typeface="+mj-lt"/>
                <a:ea typeface="Times New Roman" panose="02020603050405020304" pitchFamily="18" charset="0"/>
                <a:cs typeface="Times New Roman" panose="02020603050405020304" pitchFamily="18" charset="0"/>
              </a:rPr>
              <a:t>bioklijų</a:t>
            </a:r>
            <a:r>
              <a:rPr lang="lt-LT" dirty="0">
                <a:effectLst/>
                <a:latin typeface="+mj-lt"/>
                <a:ea typeface="Times New Roman" panose="02020603050405020304" pitchFamily="18" charset="0"/>
                <a:cs typeface="Times New Roman" panose="02020603050405020304" pitchFamily="18" charset="0"/>
              </a:rPr>
              <a:t> iš kiaušinio trynio ir krakmolo bei lipalo klijų) </a:t>
            </a:r>
            <a:r>
              <a:rPr lang="lt-LT" dirty="0">
                <a:latin typeface="+mj-lt"/>
                <a:ea typeface="Times New Roman" panose="02020603050405020304" pitchFamily="18" charset="0"/>
                <a:cs typeface="Times New Roman" panose="02020603050405020304" pitchFamily="18" charset="0"/>
              </a:rPr>
              <a:t>lipnumą</a:t>
            </a:r>
            <a:r>
              <a:rPr lang="lt-LT" dirty="0">
                <a:effectLst/>
                <a:latin typeface="+mj-lt"/>
                <a:ea typeface="Times New Roman" panose="02020603050405020304" pitchFamily="18" charset="0"/>
                <a:cs typeface="Times New Roman" panose="02020603050405020304" pitchFamily="18" charset="0"/>
              </a:rPr>
              <a:t> ir atsparumą vandeniui bei palyginti jų efektyvumą klijuojant skirtingas medžiagas (kartoną, plastiką ir medį).</a:t>
            </a:r>
            <a:endParaRPr lang="lt-LT"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21579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CFEC452-C9B2-49B8-8D59-5DF3FF170DAF}"/>
              </a:ext>
            </a:extLst>
          </p:cNvPr>
          <p:cNvSpPr>
            <a:spLocks noGrp="1"/>
          </p:cNvSpPr>
          <p:nvPr>
            <p:ph type="title"/>
          </p:nvPr>
        </p:nvSpPr>
        <p:spPr/>
        <p:txBody>
          <a:bodyPr/>
          <a:lstStyle/>
          <a:p>
            <a:r>
              <a:rPr lang="lt-LT" sz="4800" dirty="0">
                <a:effectLst/>
                <a:ea typeface="Times New Roman" panose="02020603050405020304" pitchFamily="18" charset="0"/>
                <a:cs typeface="Times New Roman" panose="02020603050405020304" pitchFamily="18" charset="0"/>
              </a:rPr>
              <a:t>Uždaviniai</a:t>
            </a:r>
            <a:br>
              <a:rPr lang="lt-LT" sz="3600" dirty="0">
                <a:effectLst/>
                <a:latin typeface="Calibri" panose="020F0502020204030204" pitchFamily="34" charset="0"/>
                <a:ea typeface="Calibri" panose="020F0502020204030204" pitchFamily="34" charset="0"/>
                <a:cs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C6DAD88A-8A0D-45CD-9905-7ED539D711DB}"/>
              </a:ext>
            </a:extLst>
          </p:cNvPr>
          <p:cNvSpPr>
            <a:spLocks noGrp="1"/>
          </p:cNvSpPr>
          <p:nvPr>
            <p:ph sz="quarter" idx="13"/>
          </p:nvPr>
        </p:nvSpPr>
        <p:spPr>
          <a:xfrm>
            <a:off x="786774" y="1342625"/>
            <a:ext cx="10363826" cy="4759595"/>
          </a:xfrm>
        </p:spPr>
        <p:txBody>
          <a:bodyPr>
            <a:noAutofit/>
          </a:bodyPr>
          <a:lstStyle/>
          <a:p>
            <a:pPr marL="0" indent="0">
              <a:lnSpc>
                <a:spcPct val="107000"/>
              </a:lnSpc>
              <a:spcAft>
                <a:spcPts val="800"/>
              </a:spcAft>
              <a:buNone/>
            </a:pPr>
            <a:endParaRPr lang="lt-LT"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lt-LT" dirty="0">
                <a:effectLst/>
                <a:latin typeface="+mj-lt"/>
                <a:ea typeface="Times New Roman" panose="02020603050405020304" pitchFamily="18" charset="0"/>
                <a:cs typeface="Times New Roman" panose="02020603050405020304" pitchFamily="18" charset="0"/>
              </a:rPr>
              <a:t>Pagaminti </a:t>
            </a:r>
            <a:r>
              <a:rPr lang="lt-LT" dirty="0" err="1">
                <a:effectLst/>
                <a:latin typeface="+mj-lt"/>
                <a:ea typeface="Times New Roman" panose="02020603050405020304" pitchFamily="18" charset="0"/>
                <a:cs typeface="Times New Roman" panose="02020603050405020304" pitchFamily="18" charset="0"/>
              </a:rPr>
              <a:t>bioklijus</a:t>
            </a:r>
            <a:r>
              <a:rPr lang="lt-LT" dirty="0">
                <a:effectLst/>
                <a:latin typeface="+mj-lt"/>
                <a:ea typeface="Times New Roman" panose="02020603050405020304" pitchFamily="18" charset="0"/>
                <a:cs typeface="Times New Roman" panose="02020603050405020304" pitchFamily="18" charset="0"/>
              </a:rPr>
              <a:t> iš kiaušinio trynio ir krakmolo.</a:t>
            </a:r>
            <a:endParaRPr lang="lt-LT" dirty="0">
              <a:effectLst/>
              <a:latin typeface="+mj-lt"/>
              <a:ea typeface="Calibri" panose="020F0502020204030204" pitchFamily="34" charset="0"/>
              <a:cs typeface="Times New Roman" panose="02020603050405020304" pitchFamily="18" charset="0"/>
            </a:endParaRPr>
          </a:p>
          <a:p>
            <a:pPr>
              <a:lnSpc>
                <a:spcPct val="107000"/>
              </a:lnSpc>
              <a:spcAft>
                <a:spcPts val="800"/>
              </a:spcAft>
            </a:pPr>
            <a:r>
              <a:rPr lang="lt-LT" dirty="0">
                <a:effectLst/>
                <a:latin typeface="+mj-lt"/>
                <a:ea typeface="Times New Roman" panose="02020603050405020304" pitchFamily="18" charset="0"/>
                <a:cs typeface="Times New Roman" panose="02020603050405020304" pitchFamily="18" charset="0"/>
              </a:rPr>
              <a:t>Palyginti </a:t>
            </a:r>
            <a:r>
              <a:rPr lang="lt-LT" dirty="0" err="1">
                <a:effectLst/>
                <a:latin typeface="+mj-lt"/>
                <a:ea typeface="Times New Roman" panose="02020603050405020304" pitchFamily="18" charset="0"/>
                <a:cs typeface="Times New Roman" panose="02020603050405020304" pitchFamily="18" charset="0"/>
              </a:rPr>
              <a:t>bioklijus</a:t>
            </a:r>
            <a:r>
              <a:rPr lang="lt-LT" dirty="0">
                <a:effectLst/>
                <a:latin typeface="+mj-lt"/>
                <a:ea typeface="Times New Roman" panose="02020603050405020304" pitchFamily="18" charset="0"/>
                <a:cs typeface="Times New Roman" panose="02020603050405020304" pitchFamily="18" charset="0"/>
              </a:rPr>
              <a:t> su lipalo klijais.</a:t>
            </a:r>
            <a:endParaRPr lang="lt-LT" dirty="0">
              <a:effectLst/>
              <a:latin typeface="+mj-lt"/>
              <a:ea typeface="Calibri" panose="020F0502020204030204" pitchFamily="34" charset="0"/>
              <a:cs typeface="Times New Roman" panose="02020603050405020304" pitchFamily="18" charset="0"/>
            </a:endParaRPr>
          </a:p>
          <a:p>
            <a:pPr>
              <a:lnSpc>
                <a:spcPct val="107000"/>
              </a:lnSpc>
              <a:spcAft>
                <a:spcPts val="800"/>
              </a:spcAft>
            </a:pPr>
            <a:r>
              <a:rPr lang="lt-LT" dirty="0">
                <a:effectLst/>
                <a:latin typeface="+mj-lt"/>
                <a:ea typeface="Times New Roman" panose="02020603050405020304" pitchFamily="18" charset="0"/>
                <a:cs typeface="Times New Roman" panose="02020603050405020304" pitchFamily="18" charset="0"/>
              </a:rPr>
              <a:t>Išbandyti visus klijus klijuojant kartoną</a:t>
            </a:r>
            <a:r>
              <a:rPr lang="lt-LT" dirty="0">
                <a:latin typeface="+mj-lt"/>
                <a:ea typeface="Calibri" panose="020F0502020204030204" pitchFamily="34" charset="0"/>
                <a:cs typeface="Times New Roman" panose="02020603050405020304" pitchFamily="18" charset="0"/>
              </a:rPr>
              <a:t>, </a:t>
            </a:r>
            <a:r>
              <a:rPr lang="lt-LT" dirty="0">
                <a:effectLst/>
                <a:latin typeface="+mj-lt"/>
                <a:ea typeface="Times New Roman" panose="02020603050405020304" pitchFamily="18" charset="0"/>
                <a:cs typeface="Times New Roman" panose="02020603050405020304" pitchFamily="18" charset="0"/>
              </a:rPr>
              <a:t>Plastiką, medį.</a:t>
            </a:r>
            <a:endParaRPr lang="lt-LT" dirty="0">
              <a:effectLst/>
              <a:latin typeface="+mj-lt"/>
              <a:ea typeface="Calibri" panose="020F0502020204030204" pitchFamily="34" charset="0"/>
              <a:cs typeface="Times New Roman" panose="02020603050405020304" pitchFamily="18" charset="0"/>
            </a:endParaRPr>
          </a:p>
          <a:p>
            <a:pPr>
              <a:lnSpc>
                <a:spcPct val="107000"/>
              </a:lnSpc>
              <a:spcAft>
                <a:spcPts val="800"/>
              </a:spcAft>
            </a:pPr>
            <a:r>
              <a:rPr lang="lt-LT" dirty="0">
                <a:effectLst/>
                <a:latin typeface="+mj-lt"/>
                <a:ea typeface="Times New Roman" panose="02020603050405020304" pitchFamily="18" charset="0"/>
                <a:cs typeface="Times New Roman" panose="02020603050405020304" pitchFamily="18" charset="0"/>
              </a:rPr>
              <a:t>Įvertinti klijų savybes: </a:t>
            </a:r>
            <a:endParaRPr lang="lt-LT" dirty="0">
              <a:effectLst/>
              <a:latin typeface="+mj-lt"/>
              <a:ea typeface="Calibri" panose="020F0502020204030204" pitchFamily="34" charset="0"/>
              <a:cs typeface="Times New Roman" panose="02020603050405020304" pitchFamily="18" charset="0"/>
            </a:endParaRPr>
          </a:p>
          <a:p>
            <a:pPr lvl="6">
              <a:lnSpc>
                <a:spcPct val="107000"/>
              </a:lnSpc>
              <a:spcAft>
                <a:spcPts val="800"/>
              </a:spcAft>
            </a:pPr>
            <a:r>
              <a:rPr lang="lt-LT" sz="1800" dirty="0">
                <a:latin typeface="+mj-lt"/>
                <a:ea typeface="Times New Roman" panose="02020603050405020304" pitchFamily="18" charset="0"/>
                <a:cs typeface="Times New Roman" panose="02020603050405020304" pitchFamily="18" charset="0"/>
              </a:rPr>
              <a:t>lipnumą</a:t>
            </a:r>
            <a:r>
              <a:rPr lang="lt-LT" sz="1800" dirty="0">
                <a:effectLst/>
                <a:latin typeface="+mj-lt"/>
                <a:ea typeface="Times New Roman" panose="02020603050405020304" pitchFamily="18" charset="0"/>
                <a:cs typeface="Times New Roman" panose="02020603050405020304" pitchFamily="18" charset="0"/>
              </a:rPr>
              <a:t> </a:t>
            </a:r>
            <a:endParaRPr lang="lt-LT" sz="1800" dirty="0">
              <a:latin typeface="+mj-lt"/>
              <a:ea typeface="Calibri" panose="020F0502020204030204" pitchFamily="34" charset="0"/>
              <a:cs typeface="Times New Roman" panose="02020603050405020304" pitchFamily="18" charset="0"/>
            </a:endParaRPr>
          </a:p>
          <a:p>
            <a:pPr lvl="6">
              <a:lnSpc>
                <a:spcPct val="107000"/>
              </a:lnSpc>
              <a:spcAft>
                <a:spcPts val="800"/>
              </a:spcAft>
            </a:pPr>
            <a:r>
              <a:rPr lang="lt-LT" sz="1800" dirty="0">
                <a:effectLst/>
                <a:latin typeface="+mj-lt"/>
                <a:ea typeface="Times New Roman" panose="02020603050405020304" pitchFamily="18" charset="0"/>
                <a:cs typeface="Times New Roman" panose="02020603050405020304" pitchFamily="18" charset="0"/>
              </a:rPr>
              <a:t>atsparumą vandeniui</a:t>
            </a:r>
            <a:endParaRPr lang="lt-LT" sz="1800" dirty="0">
              <a:effectLst/>
              <a:latin typeface="+mj-lt"/>
              <a:ea typeface="Calibri" panose="020F0502020204030204" pitchFamily="34" charset="0"/>
              <a:cs typeface="Times New Roman" panose="02020603050405020304" pitchFamily="18" charset="0"/>
            </a:endParaRPr>
          </a:p>
          <a:p>
            <a:r>
              <a:rPr lang="lt-LT" dirty="0">
                <a:effectLst/>
                <a:latin typeface="+mj-lt"/>
                <a:ea typeface="Times New Roman" panose="02020603050405020304" pitchFamily="18" charset="0"/>
              </a:rPr>
              <a:t>Palyginti gautus rezultatus ir nustatyti, kurie klijai yra efektyviausi.</a:t>
            </a:r>
            <a:endParaRPr lang="lt-LT" dirty="0">
              <a:latin typeface="+mj-lt"/>
            </a:endParaRPr>
          </a:p>
          <a:p>
            <a:endParaRPr lang="lt-LT" dirty="0"/>
          </a:p>
        </p:txBody>
      </p:sp>
    </p:spTree>
    <p:extLst>
      <p:ext uri="{BB962C8B-B14F-4D97-AF65-F5344CB8AC3E}">
        <p14:creationId xmlns:p14="http://schemas.microsoft.com/office/powerpoint/2010/main" val="3360342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0E245CC-9CDF-4937-8885-B8D75B36F1B1}"/>
              </a:ext>
            </a:extLst>
          </p:cNvPr>
          <p:cNvSpPr>
            <a:spLocks noGrp="1"/>
          </p:cNvSpPr>
          <p:nvPr>
            <p:ph type="title"/>
          </p:nvPr>
        </p:nvSpPr>
        <p:spPr/>
        <p:txBody>
          <a:bodyPr/>
          <a:lstStyle/>
          <a:p>
            <a:r>
              <a:rPr lang="lt-LT" sz="4800" dirty="0"/>
              <a:t>Aktualumas</a:t>
            </a:r>
            <a:br>
              <a:rPr lang="lt-LT" dirty="0"/>
            </a:br>
            <a:endParaRPr lang="lt-LT" dirty="0"/>
          </a:p>
        </p:txBody>
      </p:sp>
      <p:sp>
        <p:nvSpPr>
          <p:cNvPr id="3" name="Turinio vietos rezervavimo ženklas 2">
            <a:extLst>
              <a:ext uri="{FF2B5EF4-FFF2-40B4-BE49-F238E27FC236}">
                <a16:creationId xmlns:a16="http://schemas.microsoft.com/office/drawing/2014/main" id="{EA5C903A-545D-4D28-A97F-78D23611123F}"/>
              </a:ext>
            </a:extLst>
          </p:cNvPr>
          <p:cNvSpPr>
            <a:spLocks noGrp="1"/>
          </p:cNvSpPr>
          <p:nvPr>
            <p:ph sz="quarter" idx="13"/>
          </p:nvPr>
        </p:nvSpPr>
        <p:spPr>
          <a:xfrm>
            <a:off x="914400" y="2748092"/>
            <a:ext cx="10363826" cy="3424107"/>
          </a:xfrm>
        </p:spPr>
        <p:txBody>
          <a:bodyPr>
            <a:normAutofit/>
          </a:bodyPr>
          <a:lstStyle/>
          <a:p>
            <a:pPr marL="0" indent="0" algn="ctr">
              <a:buNone/>
            </a:pPr>
            <a:r>
              <a:rPr lang="lt-LT" dirty="0">
                <a:effectLst/>
                <a:latin typeface="+mj-lt"/>
                <a:ea typeface="Times New Roman" panose="02020603050405020304" pitchFamily="18" charset="0"/>
                <a:cs typeface="Times New Roman" panose="02020603050405020304" pitchFamily="18" charset="0"/>
              </a:rPr>
              <a:t>Šis tyrimas yra aktualus, nes vis dažniau ieškoma ekologiškų ir natūralių alternatyvų įprastiems cheminiams klijams. </a:t>
            </a:r>
            <a:r>
              <a:rPr lang="lt-LT" dirty="0" err="1">
                <a:effectLst/>
                <a:latin typeface="+mj-lt"/>
                <a:ea typeface="Times New Roman" panose="02020603050405020304" pitchFamily="18" charset="0"/>
                <a:cs typeface="Times New Roman" panose="02020603050405020304" pitchFamily="18" charset="0"/>
              </a:rPr>
              <a:t>Bioklijai</a:t>
            </a:r>
            <a:r>
              <a:rPr lang="lt-LT" dirty="0">
                <a:effectLst/>
                <a:latin typeface="+mj-lt"/>
                <a:ea typeface="Times New Roman" panose="02020603050405020304" pitchFamily="18" charset="0"/>
                <a:cs typeface="Times New Roman" panose="02020603050405020304" pitchFamily="18" charset="0"/>
              </a:rPr>
              <a:t> gali būti saugesni žmogui ir aplinkai, todėl svarbu ištirti jų savybes ir įvertinti, ar jie gali pakeisti įprastus klijus kasdieniniame naudojime.</a:t>
            </a:r>
            <a:endParaRPr lang="lt-LT" dirty="0">
              <a:effectLst/>
              <a:latin typeface="+mj-lt"/>
              <a:ea typeface="Calibri" panose="020F0502020204030204" pitchFamily="34" charset="0"/>
              <a:cs typeface="Times New Roman" panose="02020603050405020304" pitchFamily="18" charset="0"/>
            </a:endParaRPr>
          </a:p>
          <a:p>
            <a:pPr marL="0" indent="0">
              <a:buNone/>
            </a:pPr>
            <a:endParaRPr lang="lt-LT" dirty="0"/>
          </a:p>
        </p:txBody>
      </p:sp>
    </p:spTree>
    <p:extLst>
      <p:ext uri="{BB962C8B-B14F-4D97-AF65-F5344CB8AC3E}">
        <p14:creationId xmlns:p14="http://schemas.microsoft.com/office/powerpoint/2010/main" val="3735236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BDC7C16-E847-2811-CFEE-C438AAC7F028}"/>
              </a:ext>
            </a:extLst>
          </p:cNvPr>
          <p:cNvSpPr>
            <a:spLocks noGrp="1"/>
          </p:cNvSpPr>
          <p:nvPr>
            <p:ph type="title"/>
          </p:nvPr>
        </p:nvSpPr>
        <p:spPr>
          <a:xfrm>
            <a:off x="699171" y="151987"/>
            <a:ext cx="10364451" cy="1596177"/>
          </a:xfrm>
        </p:spPr>
        <p:txBody>
          <a:bodyPr/>
          <a:lstStyle/>
          <a:p>
            <a:r>
              <a:rPr lang="lt-LT" dirty="0"/>
              <a:t>Kas yra klijai?</a:t>
            </a:r>
          </a:p>
        </p:txBody>
      </p:sp>
      <p:sp>
        <p:nvSpPr>
          <p:cNvPr id="3" name="Turinio vietos rezervavimo ženklas 2">
            <a:extLst>
              <a:ext uri="{FF2B5EF4-FFF2-40B4-BE49-F238E27FC236}">
                <a16:creationId xmlns:a16="http://schemas.microsoft.com/office/drawing/2014/main" id="{A5268BBB-AE6B-3B33-E935-CE68A4A979EB}"/>
              </a:ext>
            </a:extLst>
          </p:cNvPr>
          <p:cNvSpPr>
            <a:spLocks noGrp="1"/>
          </p:cNvSpPr>
          <p:nvPr>
            <p:ph sz="quarter" idx="13"/>
          </p:nvPr>
        </p:nvSpPr>
        <p:spPr>
          <a:xfrm>
            <a:off x="913774" y="1427584"/>
            <a:ext cx="10363826" cy="4363615"/>
          </a:xfrm>
        </p:spPr>
        <p:txBody>
          <a:bodyPr>
            <a:normAutofit/>
          </a:bodyPr>
          <a:lstStyle/>
          <a:p>
            <a:pPr marL="0" lvl="0" indent="0" eaLnBrk="0" fontAlgn="base" hangingPunct="0">
              <a:lnSpc>
                <a:spcPct val="100000"/>
              </a:lnSpc>
              <a:spcBef>
                <a:spcPct val="0"/>
              </a:spcBef>
              <a:spcAft>
                <a:spcPct val="0"/>
              </a:spcAft>
              <a:buClrTx/>
              <a:buNone/>
            </a:pPr>
            <a:r>
              <a:rPr lang="lt-LT" altLang="lt-LT" cap="none" dirty="0">
                <a:solidFill>
                  <a:srgbClr val="222222"/>
                </a:solidFill>
                <a:latin typeface="Arial" panose="020B0604020202020204" pitchFamily="34" charset="0"/>
                <a:cs typeface="Arial" panose="020B0604020202020204" pitchFamily="34" charset="0"/>
              </a:rPr>
              <a:t>	Klijai – tai medžiagos, skirtos sujungti du ar daugiau paviršių, sudarant stiprų ryšį tarp jų. Klijai veikia dėl fizinių ir cheminių procesų, tokių, kaip sukibimas ir vidinė medžiagos sąveika. Jie naudojami įvairiose srityse – nuo buities iki pramonės.</a:t>
            </a:r>
            <a:endParaRPr lang="lt-LT" altLang="lt-LT" cap="none" dirty="0"/>
          </a:p>
          <a:p>
            <a:pPr marL="0" lvl="0" indent="0" eaLnBrk="0" fontAlgn="base" hangingPunct="0">
              <a:lnSpc>
                <a:spcPct val="100000"/>
              </a:lnSpc>
              <a:spcBef>
                <a:spcPct val="0"/>
              </a:spcBef>
              <a:spcAft>
                <a:spcPct val="0"/>
              </a:spcAft>
              <a:buClrTx/>
              <a:buNone/>
            </a:pPr>
            <a:r>
              <a:rPr lang="lt-LT" altLang="lt-LT" cap="none" dirty="0">
                <a:solidFill>
                  <a:srgbClr val="222222"/>
                </a:solidFill>
                <a:latin typeface="Arial" panose="020B0604020202020204" pitchFamily="34" charset="0"/>
                <a:cs typeface="Arial" panose="020B0604020202020204" pitchFamily="34" charset="0"/>
              </a:rPr>
              <a:t>       </a:t>
            </a:r>
          </a:p>
          <a:p>
            <a:pPr marL="0" lvl="0" indent="0" eaLnBrk="0" fontAlgn="base" hangingPunct="0">
              <a:lnSpc>
                <a:spcPct val="100000"/>
              </a:lnSpc>
              <a:spcBef>
                <a:spcPct val="0"/>
              </a:spcBef>
              <a:spcAft>
                <a:spcPct val="0"/>
              </a:spcAft>
              <a:buClrTx/>
              <a:buNone/>
            </a:pPr>
            <a:endParaRPr lang="lt-LT" altLang="lt-LT" cap="none" dirty="0">
              <a:solidFill>
                <a:srgbClr val="222222"/>
              </a:solidFill>
              <a:latin typeface="Arial" panose="020B0604020202020204" pitchFamily="34" charset="0"/>
              <a:cs typeface="Arial" panose="020B0604020202020204" pitchFamily="34" charset="0"/>
            </a:endParaRPr>
          </a:p>
          <a:p>
            <a:pPr marL="0" lvl="0" indent="0" eaLnBrk="0" fontAlgn="base" hangingPunct="0">
              <a:lnSpc>
                <a:spcPct val="100000"/>
              </a:lnSpc>
              <a:spcBef>
                <a:spcPct val="0"/>
              </a:spcBef>
              <a:spcAft>
                <a:spcPct val="0"/>
              </a:spcAft>
              <a:buClrTx/>
              <a:buNone/>
            </a:pPr>
            <a:endParaRPr lang="lt-LT" altLang="lt-LT" cap="none" dirty="0">
              <a:solidFill>
                <a:srgbClr val="222222"/>
              </a:solidFill>
              <a:latin typeface="Arial" panose="020B0604020202020204" pitchFamily="34" charset="0"/>
              <a:cs typeface="Arial" panose="020B0604020202020204" pitchFamily="34" charset="0"/>
            </a:endParaRPr>
          </a:p>
          <a:p>
            <a:pPr marL="0" lvl="0" indent="0" algn="ctr" eaLnBrk="0" fontAlgn="base" hangingPunct="0">
              <a:lnSpc>
                <a:spcPct val="100000"/>
              </a:lnSpc>
              <a:spcBef>
                <a:spcPct val="0"/>
              </a:spcBef>
              <a:spcAft>
                <a:spcPct val="0"/>
              </a:spcAft>
              <a:buClrTx/>
              <a:buNone/>
            </a:pPr>
            <a:r>
              <a:rPr lang="lt-LT" altLang="lt-LT" sz="3600" cap="none" dirty="0">
                <a:solidFill>
                  <a:srgbClr val="222222"/>
                </a:solidFill>
                <a:cs typeface="Arial" panose="020B0604020202020204" pitchFamily="34" charset="0"/>
              </a:rPr>
              <a:t> Kodėl verta naudoti </a:t>
            </a:r>
            <a:r>
              <a:rPr lang="lt-LT" altLang="lt-LT" sz="3600" cap="none" dirty="0" err="1">
                <a:solidFill>
                  <a:srgbClr val="222222"/>
                </a:solidFill>
                <a:cs typeface="Arial" panose="020B0604020202020204" pitchFamily="34" charset="0"/>
              </a:rPr>
              <a:t>bioklijus</a:t>
            </a:r>
            <a:r>
              <a:rPr lang="lt-LT" altLang="lt-LT" sz="3600" cap="none" dirty="0">
                <a:solidFill>
                  <a:srgbClr val="222222"/>
                </a:solidFill>
                <a:cs typeface="Arial" panose="020B0604020202020204" pitchFamily="34" charset="0"/>
              </a:rPr>
              <a:t>?</a:t>
            </a:r>
            <a:endParaRPr lang="lt-LT" altLang="lt-LT" sz="3600" cap="none" dirty="0"/>
          </a:p>
          <a:p>
            <a:pPr marL="0" lvl="0" indent="0" eaLnBrk="0" fontAlgn="base" hangingPunct="0">
              <a:lnSpc>
                <a:spcPct val="100000"/>
              </a:lnSpc>
              <a:spcBef>
                <a:spcPct val="0"/>
              </a:spcBef>
              <a:spcAft>
                <a:spcPct val="0"/>
              </a:spcAft>
              <a:buClrTx/>
              <a:buNone/>
            </a:pPr>
            <a:r>
              <a:rPr lang="lt-LT" altLang="lt-LT" cap="none" dirty="0">
                <a:solidFill>
                  <a:srgbClr val="222222"/>
                </a:solidFill>
                <a:latin typeface="Arial" panose="020B0604020202020204" pitchFamily="34" charset="0"/>
                <a:cs typeface="Arial" panose="020B0604020202020204" pitchFamily="34" charset="0"/>
              </a:rPr>
              <a:t>	</a:t>
            </a:r>
            <a:r>
              <a:rPr lang="lt-LT" altLang="lt-LT" cap="none" dirty="0" err="1">
                <a:solidFill>
                  <a:srgbClr val="222222"/>
                </a:solidFill>
                <a:latin typeface="Arial" panose="020B0604020202020204" pitchFamily="34" charset="0"/>
                <a:cs typeface="Arial" panose="020B0604020202020204" pitchFamily="34" charset="0"/>
              </a:rPr>
              <a:t>Bioklijai</a:t>
            </a:r>
            <a:r>
              <a:rPr lang="lt-LT" altLang="lt-LT" cap="none" dirty="0">
                <a:solidFill>
                  <a:srgbClr val="222222"/>
                </a:solidFill>
                <a:latin typeface="Arial" panose="020B0604020202020204" pitchFamily="34" charset="0"/>
                <a:cs typeface="Arial" panose="020B0604020202020204" pitchFamily="34" charset="0"/>
              </a:rPr>
              <a:t> yra gaminami iš natūralių medžiagų (pvz.: kiaušinio, krakmolo), todėl:</a:t>
            </a:r>
            <a:endParaRPr lang="lt-LT" altLang="lt-LT" cap="none" dirty="0"/>
          </a:p>
          <a:p>
            <a:pPr lvl="0" eaLnBrk="0" fontAlgn="base" hangingPunct="0">
              <a:lnSpc>
                <a:spcPct val="100000"/>
              </a:lnSpc>
              <a:spcBef>
                <a:spcPct val="0"/>
              </a:spcBef>
              <a:spcAft>
                <a:spcPct val="0"/>
              </a:spcAft>
              <a:buClrTx/>
              <a:buFont typeface="Wingdings" panose="05000000000000000000" pitchFamily="2" charset="2"/>
              <a:buChar char="ü"/>
            </a:pPr>
            <a:r>
              <a:rPr lang="lt-LT" altLang="lt-LT" cap="none" dirty="0">
                <a:solidFill>
                  <a:srgbClr val="222222"/>
                </a:solidFill>
                <a:latin typeface="Arial" panose="020B0604020202020204" pitchFamily="34" charset="0"/>
                <a:cs typeface="Arial" panose="020B0604020202020204" pitchFamily="34" charset="0"/>
              </a:rPr>
              <a:t>yra ekologiškesni ir mažiau kenkia aplinkai</a:t>
            </a:r>
            <a:endParaRPr lang="lt-LT" altLang="lt-LT" cap="none" dirty="0"/>
          </a:p>
          <a:p>
            <a:pPr lvl="0" eaLnBrk="0" fontAlgn="base" hangingPunct="0">
              <a:lnSpc>
                <a:spcPct val="100000"/>
              </a:lnSpc>
              <a:spcBef>
                <a:spcPct val="0"/>
              </a:spcBef>
              <a:spcAft>
                <a:spcPct val="0"/>
              </a:spcAft>
              <a:buClrTx/>
              <a:buFont typeface="Wingdings" panose="05000000000000000000" pitchFamily="2" charset="2"/>
              <a:buChar char="ü"/>
            </a:pPr>
            <a:r>
              <a:rPr lang="lt-LT" altLang="lt-LT" cap="none" dirty="0">
                <a:solidFill>
                  <a:srgbClr val="222222"/>
                </a:solidFill>
                <a:latin typeface="Arial" panose="020B0604020202020204" pitchFamily="34" charset="0"/>
                <a:cs typeface="Arial" panose="020B0604020202020204" pitchFamily="34" charset="0"/>
              </a:rPr>
              <a:t>saugesni žmogui (neturi kenksmingų cheminių medžiagų)</a:t>
            </a:r>
            <a:endParaRPr lang="lt-LT" altLang="lt-LT" cap="none" dirty="0"/>
          </a:p>
          <a:p>
            <a:pPr lvl="0" eaLnBrk="0" fontAlgn="base" hangingPunct="0">
              <a:lnSpc>
                <a:spcPct val="100000"/>
              </a:lnSpc>
              <a:spcBef>
                <a:spcPct val="0"/>
              </a:spcBef>
              <a:spcAft>
                <a:spcPct val="0"/>
              </a:spcAft>
              <a:buClrTx/>
              <a:buFont typeface="Wingdings" panose="05000000000000000000" pitchFamily="2" charset="2"/>
              <a:buChar char="ü"/>
            </a:pPr>
            <a:r>
              <a:rPr lang="lt-LT" altLang="lt-LT" cap="none" dirty="0">
                <a:solidFill>
                  <a:srgbClr val="222222"/>
                </a:solidFill>
                <a:latin typeface="Arial" panose="020B0604020202020204" pitchFamily="34" charset="0"/>
                <a:cs typeface="Arial" panose="020B0604020202020204" pitchFamily="34" charset="0"/>
              </a:rPr>
              <a:t>gali būti lengvai pagaminami namuose ar mokyklose</a:t>
            </a:r>
            <a:endParaRPr lang="lt-LT" altLang="lt-LT" cap="none" dirty="0"/>
          </a:p>
          <a:p>
            <a:pPr lvl="0" eaLnBrk="0" fontAlgn="base" hangingPunct="0">
              <a:lnSpc>
                <a:spcPct val="100000"/>
              </a:lnSpc>
              <a:spcBef>
                <a:spcPct val="0"/>
              </a:spcBef>
              <a:spcAft>
                <a:spcPct val="0"/>
              </a:spcAft>
              <a:buClrTx/>
              <a:buFont typeface="Wingdings" panose="05000000000000000000" pitchFamily="2" charset="2"/>
              <a:buChar char="ü"/>
            </a:pPr>
            <a:r>
              <a:rPr lang="lt-LT" altLang="lt-LT" cap="none" dirty="0">
                <a:solidFill>
                  <a:srgbClr val="222222"/>
                </a:solidFill>
                <a:latin typeface="Arial" panose="020B0604020202020204" pitchFamily="34" charset="0"/>
                <a:cs typeface="Arial" panose="020B0604020202020204" pitchFamily="34" charset="0"/>
              </a:rPr>
              <a:t>yra tinkami paprastiems darbams ir mokymuisi</a:t>
            </a:r>
            <a:endParaRPr lang="lt-LT" altLang="lt-LT" cap="none" dirty="0">
              <a:latin typeface="Arial" panose="020B0604020202020204" pitchFamily="34" charset="0"/>
            </a:endParaRPr>
          </a:p>
          <a:p>
            <a:endParaRPr lang="lt-LT" dirty="0"/>
          </a:p>
        </p:txBody>
      </p:sp>
      <p:pic>
        <p:nvPicPr>
          <p:cNvPr id="1026" name="Picture 2" descr="🌱">
            <a:extLst>
              <a:ext uri="{FF2B5EF4-FFF2-40B4-BE49-F238E27FC236}">
                <a16:creationId xmlns:a16="http://schemas.microsoft.com/office/drawing/2014/main" id="{2AB0B4B1-7123-7367-B467-29660161F16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7000" y="-739775"/>
            <a:ext cx="685800" cy="68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0088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13B00D-39E8-492D-B014-08D95D253D43}"/>
              </a:ext>
            </a:extLst>
          </p:cNvPr>
          <p:cNvSpPr>
            <a:spLocks noGrp="1"/>
          </p:cNvSpPr>
          <p:nvPr>
            <p:ph type="title"/>
          </p:nvPr>
        </p:nvSpPr>
        <p:spPr/>
        <p:txBody>
          <a:bodyPr>
            <a:normAutofit fontScale="90000"/>
          </a:bodyPr>
          <a:lstStyle/>
          <a:p>
            <a:r>
              <a:rPr lang="lt-LT" sz="4800" dirty="0"/>
              <a:t>Bandymas </a:t>
            </a:r>
            <a:r>
              <a:rPr lang="lt-LT" sz="4800" dirty="0" err="1"/>
              <a:t>nr.</a:t>
            </a:r>
            <a:r>
              <a:rPr lang="lt-LT" sz="4800" dirty="0"/>
              <a:t> 1</a:t>
            </a:r>
            <a:br>
              <a:rPr lang="lt-LT" sz="4800" dirty="0"/>
            </a:br>
            <a:r>
              <a:rPr lang="lt-LT" sz="4800" dirty="0"/>
              <a:t>(</a:t>
            </a:r>
            <a:r>
              <a:rPr lang="lt-LT" sz="4800" dirty="0" err="1">
                <a:effectLst/>
                <a:latin typeface="+mj-lt"/>
                <a:ea typeface="Times New Roman" panose="02020603050405020304" pitchFamily="18" charset="0"/>
                <a:cs typeface="Times New Roman" panose="02020603050405020304" pitchFamily="18" charset="0"/>
              </a:rPr>
              <a:t>atsparum</a:t>
            </a:r>
            <a:r>
              <a:rPr lang="en-GB" sz="4800" dirty="0">
                <a:effectLst/>
                <a:latin typeface="+mj-lt"/>
                <a:ea typeface="Times New Roman" panose="02020603050405020304" pitchFamily="18" charset="0"/>
                <a:cs typeface="Times New Roman" panose="02020603050405020304" pitchFamily="18" charset="0"/>
              </a:rPr>
              <a:t>as</a:t>
            </a:r>
            <a:r>
              <a:rPr lang="lt-LT" sz="4800" dirty="0">
                <a:effectLst/>
                <a:latin typeface="+mj-lt"/>
                <a:ea typeface="Times New Roman" panose="02020603050405020304" pitchFamily="18" charset="0"/>
                <a:cs typeface="Times New Roman" panose="02020603050405020304" pitchFamily="18" charset="0"/>
              </a:rPr>
              <a:t> vandeniui)</a:t>
            </a:r>
            <a:br>
              <a:rPr lang="lt-LT" dirty="0">
                <a:effectLst/>
                <a:latin typeface="+mj-lt"/>
                <a:ea typeface="Calibri" panose="020F0502020204030204" pitchFamily="34" charset="0"/>
                <a:cs typeface="Times New Roman" panose="02020603050405020304" pitchFamily="18" charset="0"/>
              </a:rPr>
            </a:br>
            <a:endParaRPr lang="lt-LT" dirty="0"/>
          </a:p>
        </p:txBody>
      </p:sp>
      <p:sp>
        <p:nvSpPr>
          <p:cNvPr id="6" name="TextBox 5">
            <a:extLst>
              <a:ext uri="{FF2B5EF4-FFF2-40B4-BE49-F238E27FC236}">
                <a16:creationId xmlns:a16="http://schemas.microsoft.com/office/drawing/2014/main" id="{50F77D83-8EFA-4242-A2C9-934E3FD53DEA}"/>
              </a:ext>
            </a:extLst>
          </p:cNvPr>
          <p:cNvSpPr txBox="1"/>
          <p:nvPr/>
        </p:nvSpPr>
        <p:spPr>
          <a:xfrm>
            <a:off x="635001" y="1828746"/>
            <a:ext cx="10364450" cy="1200329"/>
          </a:xfrm>
          <a:prstGeom prst="rect">
            <a:avLst/>
          </a:prstGeom>
          <a:noFill/>
        </p:spPr>
        <p:txBody>
          <a:bodyPr wrap="square">
            <a:spAutoFit/>
          </a:bodyPr>
          <a:lstStyle/>
          <a:p>
            <a:r>
              <a:rPr lang="lt-LT" sz="2400" dirty="0" err="1"/>
              <a:t>Bioklijų</a:t>
            </a:r>
            <a:r>
              <a:rPr lang="lt-LT" sz="2400" dirty="0"/>
              <a:t> gamyba iš kiaušinio baltymo ir krakmolo, kartono, medžio ir plastiko klijavimas paruoštais </a:t>
            </a:r>
            <a:r>
              <a:rPr lang="lt-LT" sz="2400" dirty="0" err="1"/>
              <a:t>bioklijais</a:t>
            </a:r>
            <a:r>
              <a:rPr lang="lt-LT" sz="2400" dirty="0"/>
              <a:t>.</a:t>
            </a:r>
            <a:r>
              <a:rPr lang="ru-RU" sz="2400" dirty="0"/>
              <a:t> </a:t>
            </a:r>
            <a:r>
              <a:rPr lang="lt-LT" sz="2400" dirty="0"/>
              <a:t>Taip pat paruoštų medžiagų klijavimas klijais „Lipalas“.</a:t>
            </a:r>
            <a:endParaRPr lang="en-GB" sz="2400" dirty="0"/>
          </a:p>
        </p:txBody>
      </p:sp>
      <p:pic>
        <p:nvPicPr>
          <p:cNvPr id="7" name="Paveikslėlis 6">
            <a:extLst>
              <a:ext uri="{FF2B5EF4-FFF2-40B4-BE49-F238E27FC236}">
                <a16:creationId xmlns:a16="http://schemas.microsoft.com/office/drawing/2014/main" id="{A6EA5445-FCFF-487B-9C9F-CA3D532FABC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81965" y="3204695"/>
            <a:ext cx="3949657" cy="2962241"/>
          </a:xfrm>
          <a:prstGeom prst="rect">
            <a:avLst/>
          </a:prstGeom>
        </p:spPr>
      </p:pic>
      <p:pic>
        <p:nvPicPr>
          <p:cNvPr id="9" name="Рисунок 8">
            <a:extLst>
              <a:ext uri="{FF2B5EF4-FFF2-40B4-BE49-F238E27FC236}">
                <a16:creationId xmlns:a16="http://schemas.microsoft.com/office/drawing/2014/main" id="{356BC8DF-E447-46ED-AE7A-C18B0FE712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508071" y="3319346"/>
            <a:ext cx="4044176" cy="3033132"/>
          </a:xfrm>
          <a:prstGeom prst="rect">
            <a:avLst/>
          </a:prstGeom>
        </p:spPr>
      </p:pic>
      <p:pic>
        <p:nvPicPr>
          <p:cNvPr id="4" name="Рисунок 3">
            <a:extLst>
              <a:ext uri="{FF2B5EF4-FFF2-40B4-BE49-F238E27FC236}">
                <a16:creationId xmlns:a16="http://schemas.microsoft.com/office/drawing/2014/main" id="{87B4A36E-493B-4DD3-9E40-7455A99C1E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3507782" y="3311620"/>
            <a:ext cx="4044176" cy="3033131"/>
          </a:xfrm>
          <a:prstGeom prst="rect">
            <a:avLst/>
          </a:prstGeom>
        </p:spPr>
      </p:pic>
      <p:pic>
        <p:nvPicPr>
          <p:cNvPr id="11" name="Рисунок 10">
            <a:extLst>
              <a:ext uri="{FF2B5EF4-FFF2-40B4-BE49-F238E27FC236}">
                <a16:creationId xmlns:a16="http://schemas.microsoft.com/office/drawing/2014/main" id="{5EA6DB18-7A7C-48B6-83D0-0F4E5669C5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3507076" y="3327519"/>
            <a:ext cx="4049829" cy="3037373"/>
          </a:xfrm>
          <a:prstGeom prst="rect">
            <a:avLst/>
          </a:prstGeom>
        </p:spPr>
      </p:pic>
      <p:pic>
        <p:nvPicPr>
          <p:cNvPr id="13" name="Рисунок 12">
            <a:extLst>
              <a:ext uri="{FF2B5EF4-FFF2-40B4-BE49-F238E27FC236}">
                <a16:creationId xmlns:a16="http://schemas.microsoft.com/office/drawing/2014/main" id="{0E5209FB-74A6-4C9F-BE41-4568234A62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3503829" y="3282068"/>
            <a:ext cx="4044176" cy="3033132"/>
          </a:xfrm>
          <a:prstGeom prst="rect">
            <a:avLst/>
          </a:prstGeom>
        </p:spPr>
      </p:pic>
      <p:pic>
        <p:nvPicPr>
          <p:cNvPr id="5" name="Turinio vietos rezervavimo ženklas 4">
            <a:extLst>
              <a:ext uri="{FF2B5EF4-FFF2-40B4-BE49-F238E27FC236}">
                <a16:creationId xmlns:a16="http://schemas.microsoft.com/office/drawing/2014/main" id="{5B454CA2-7344-4ED4-B66A-6D3EEFAE9634}"/>
              </a:ext>
            </a:extLst>
          </p:cNvPr>
          <p:cNvPicPr>
            <a:picLocks noGrp="1" noChangeAspect="1"/>
          </p:cNvPicPr>
          <p:nvPr>
            <p:ph sz="quarter" idx="13"/>
          </p:nvPr>
        </p:nvPicPr>
        <p:blipFill>
          <a:blip r:embed="rId7" cstate="screen">
            <a:extLst>
              <a:ext uri="{28A0092B-C50C-407E-A947-70E740481C1C}">
                <a14:useLocalDpi xmlns:a14="http://schemas.microsoft.com/office/drawing/2010/main"/>
              </a:ext>
            </a:extLst>
          </a:blip>
          <a:stretch>
            <a:fillRect/>
          </a:stretch>
        </p:blipFill>
        <p:spPr>
          <a:xfrm rot="5400000">
            <a:off x="3494057" y="3274766"/>
            <a:ext cx="4090711" cy="3068032"/>
          </a:xfrm>
        </p:spPr>
      </p:pic>
    </p:spTree>
    <p:extLst>
      <p:ext uri="{BB962C8B-B14F-4D97-AF65-F5344CB8AC3E}">
        <p14:creationId xmlns:p14="http://schemas.microsoft.com/office/powerpoint/2010/main" val="3712916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1"/>
                                        </p:tgtEl>
                                      </p:cBhvr>
                                    </p:animEffect>
                                    <p:set>
                                      <p:cBhvr>
                                        <p:cTn id="17" dur="1" fill="hold">
                                          <p:stCondLst>
                                            <p:cond delay="499"/>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9"/>
                                        </p:tgtEl>
                                      </p:cBhvr>
                                    </p:animEffect>
                                    <p:set>
                                      <p:cBhvr>
                                        <p:cTn id="27" dur="1" fill="hold">
                                          <p:stCondLst>
                                            <p:cond delay="499"/>
                                          </p:stCondLst>
                                        </p:cTn>
                                        <p:tgtEl>
                                          <p:spTgt spid="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10"/>
                                        <p:tgtEl>
                                          <p:spTgt spid="7"/>
                                        </p:tgtEl>
                                      </p:cBhvr>
                                    </p:animEffect>
                                    <p:set>
                                      <p:cBhvr>
                                        <p:cTn id="32" dur="1" fill="hold">
                                          <p:stCondLst>
                                            <p:cond delay="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74E6D069-22A8-4C93-8359-95EAF09EFC1D}"/>
              </a:ext>
            </a:extLst>
          </p:cNvPr>
          <p:cNvSpPr>
            <a:spLocks noGrp="1"/>
          </p:cNvSpPr>
          <p:nvPr>
            <p:ph sz="quarter" idx="13"/>
          </p:nvPr>
        </p:nvSpPr>
        <p:spPr>
          <a:xfrm>
            <a:off x="731482" y="1245186"/>
            <a:ext cx="10363826" cy="3424107"/>
          </a:xfrm>
        </p:spPr>
        <p:txBody>
          <a:bodyPr>
            <a:normAutofit/>
          </a:bodyPr>
          <a:lstStyle/>
          <a:p>
            <a:r>
              <a:rPr lang="lt-LT" dirty="0" err="1"/>
              <a:t>Bioklijų</a:t>
            </a:r>
            <a:r>
              <a:rPr lang="ru-RU" dirty="0"/>
              <a:t> </a:t>
            </a:r>
            <a:r>
              <a:rPr lang="en-US" dirty="0" err="1"/>
              <a:t>Ir</a:t>
            </a:r>
            <a:r>
              <a:rPr lang="en-US" dirty="0"/>
              <a:t> </a:t>
            </a:r>
            <a:r>
              <a:rPr lang="lt-LT" dirty="0"/>
              <a:t>„</a:t>
            </a:r>
            <a:r>
              <a:rPr lang="en-US" dirty="0" err="1"/>
              <a:t>lipalo</a:t>
            </a:r>
            <a:r>
              <a:rPr lang="lt-LT" dirty="0"/>
              <a:t>“</a:t>
            </a:r>
            <a:r>
              <a:rPr lang="en-US" dirty="0"/>
              <a:t> </a:t>
            </a:r>
            <a:r>
              <a:rPr lang="en-US" dirty="0" err="1"/>
              <a:t>klijų</a:t>
            </a:r>
            <a:r>
              <a:rPr lang="lt-LT" dirty="0"/>
              <a:t> atsparumui vandeniui tirti naudota: 3 indai tirpalams, po 3 medinius bėgelius, suklijuotus trimis skirtingomis klijų rūšimis, vanduo (šaltas, šiltas, distiliuotas),</a:t>
            </a:r>
            <a:r>
              <a:rPr lang="ru-RU" dirty="0"/>
              <a:t> </a:t>
            </a:r>
            <a:r>
              <a:rPr lang="lt-LT" dirty="0"/>
              <a:t>termometras ir laikmatis.</a:t>
            </a:r>
          </a:p>
          <a:p>
            <a:r>
              <a:rPr lang="lt-LT" dirty="0"/>
              <a:t>Praėjus 24 val. po bėgelių suklijavimo, pradėtas tirti atsparumas vandeniui.</a:t>
            </a:r>
            <a:endParaRPr lang="ru-RU" dirty="0"/>
          </a:p>
          <a:p>
            <a:r>
              <a:rPr lang="lt-LT" dirty="0"/>
              <a:t>Šaltas -  23 °C </a:t>
            </a:r>
          </a:p>
          <a:p>
            <a:r>
              <a:rPr lang="lt-LT" dirty="0"/>
              <a:t>Šiltas - 50 °C </a:t>
            </a:r>
          </a:p>
          <a:p>
            <a:r>
              <a:rPr lang="lt-LT" dirty="0"/>
              <a:t>distiliuotame vandenyje – 20,5 °C</a:t>
            </a:r>
          </a:p>
          <a:p>
            <a:endParaRPr lang="lt-LT" dirty="0"/>
          </a:p>
        </p:txBody>
      </p:sp>
      <p:pic>
        <p:nvPicPr>
          <p:cNvPr id="5" name="Рисунок 4">
            <a:extLst>
              <a:ext uri="{FF2B5EF4-FFF2-40B4-BE49-F238E27FC236}">
                <a16:creationId xmlns:a16="http://schemas.microsoft.com/office/drawing/2014/main" id="{1392A09F-8622-46F1-AF12-4A52AE3F68D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5400000">
            <a:off x="5174164" y="3528506"/>
            <a:ext cx="3546839" cy="3112149"/>
          </a:xfrm>
          <a:prstGeom prst="rect">
            <a:avLst/>
          </a:prstGeom>
        </p:spPr>
      </p:pic>
      <p:pic>
        <p:nvPicPr>
          <p:cNvPr id="7" name="Рисунок 6">
            <a:extLst>
              <a:ext uri="{FF2B5EF4-FFF2-40B4-BE49-F238E27FC236}">
                <a16:creationId xmlns:a16="http://schemas.microsoft.com/office/drawing/2014/main" id="{52A4C2AC-CAAD-4A77-9472-D3473FF7D41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5"/>
          <a:stretch/>
        </p:blipFill>
        <p:spPr>
          <a:xfrm>
            <a:off x="5391509" y="3311161"/>
            <a:ext cx="4788010" cy="2874469"/>
          </a:xfrm>
          <a:prstGeom prst="rect">
            <a:avLst/>
          </a:prstGeom>
        </p:spPr>
      </p:pic>
      <p:pic>
        <p:nvPicPr>
          <p:cNvPr id="9" name="Рисунок 8">
            <a:extLst>
              <a:ext uri="{FF2B5EF4-FFF2-40B4-BE49-F238E27FC236}">
                <a16:creationId xmlns:a16="http://schemas.microsoft.com/office/drawing/2014/main" id="{3BD661B7-9220-4FE1-83C4-17D9F887C6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391509" y="3311161"/>
            <a:ext cx="4919896" cy="3192918"/>
          </a:xfrm>
          <a:prstGeom prst="rect">
            <a:avLst/>
          </a:prstGeom>
        </p:spPr>
      </p:pic>
    </p:spTree>
    <p:extLst>
      <p:ext uri="{BB962C8B-B14F-4D97-AF65-F5344CB8AC3E}">
        <p14:creationId xmlns:p14="http://schemas.microsoft.com/office/powerpoint/2010/main" val="2395796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urinio vietos rezervavimo ženklas 3">
            <a:extLst>
              <a:ext uri="{FF2B5EF4-FFF2-40B4-BE49-F238E27FC236}">
                <a16:creationId xmlns:a16="http://schemas.microsoft.com/office/drawing/2014/main" id="{8691AB5E-D93F-DF04-5992-DCC76A7FA31E}"/>
              </a:ext>
            </a:extLst>
          </p:cNvPr>
          <p:cNvGraphicFramePr>
            <a:graphicFrameLocks noGrp="1"/>
          </p:cNvGraphicFramePr>
          <p:nvPr>
            <p:ph sz="quarter" idx="13"/>
            <p:extLst>
              <p:ext uri="{D42A27DB-BD31-4B8C-83A1-F6EECF244321}">
                <p14:modId xmlns:p14="http://schemas.microsoft.com/office/powerpoint/2010/main" val="170365378"/>
              </p:ext>
            </p:extLst>
          </p:nvPr>
        </p:nvGraphicFramePr>
        <p:xfrm>
          <a:off x="982133" y="1021474"/>
          <a:ext cx="10363200" cy="1483360"/>
        </p:xfrm>
        <a:graphic>
          <a:graphicData uri="http://schemas.openxmlformats.org/drawingml/2006/table">
            <a:tbl>
              <a:tblPr firstRow="1" bandRow="1">
                <a:tableStyleId>{5C22544A-7EE6-4342-B048-85BDC9FD1C3A}</a:tableStyleId>
              </a:tblPr>
              <a:tblGrid>
                <a:gridCol w="2590800">
                  <a:extLst>
                    <a:ext uri="{9D8B030D-6E8A-4147-A177-3AD203B41FA5}">
                      <a16:colId xmlns:a16="http://schemas.microsoft.com/office/drawing/2014/main" val="4135986407"/>
                    </a:ext>
                  </a:extLst>
                </a:gridCol>
                <a:gridCol w="2590800">
                  <a:extLst>
                    <a:ext uri="{9D8B030D-6E8A-4147-A177-3AD203B41FA5}">
                      <a16:colId xmlns:a16="http://schemas.microsoft.com/office/drawing/2014/main" val="1679567398"/>
                    </a:ext>
                  </a:extLst>
                </a:gridCol>
                <a:gridCol w="2590800">
                  <a:extLst>
                    <a:ext uri="{9D8B030D-6E8A-4147-A177-3AD203B41FA5}">
                      <a16:colId xmlns:a16="http://schemas.microsoft.com/office/drawing/2014/main" val="1982399741"/>
                    </a:ext>
                  </a:extLst>
                </a:gridCol>
                <a:gridCol w="2590800">
                  <a:extLst>
                    <a:ext uri="{9D8B030D-6E8A-4147-A177-3AD203B41FA5}">
                      <a16:colId xmlns:a16="http://schemas.microsoft.com/office/drawing/2014/main" val="1179625452"/>
                    </a:ext>
                  </a:extLst>
                </a:gridCol>
              </a:tblGrid>
              <a:tr h="370840">
                <a:tc>
                  <a:txBody>
                    <a:bodyPr/>
                    <a:lstStyle/>
                    <a:p>
                      <a:endParaRPr lang="lt-LT" dirty="0"/>
                    </a:p>
                  </a:txBody>
                  <a:tcPr/>
                </a:tc>
                <a:tc>
                  <a:txBody>
                    <a:bodyPr/>
                    <a:lstStyle/>
                    <a:p>
                      <a:r>
                        <a:rPr lang="lt-LT" dirty="0"/>
                        <a:t>Šaltas vanduo</a:t>
                      </a:r>
                    </a:p>
                  </a:txBody>
                  <a:tcPr/>
                </a:tc>
                <a:tc>
                  <a:txBody>
                    <a:bodyPr/>
                    <a:lstStyle/>
                    <a:p>
                      <a:r>
                        <a:rPr lang="lt-LT" dirty="0"/>
                        <a:t>Šiltas vanduo</a:t>
                      </a:r>
                    </a:p>
                  </a:txBody>
                  <a:tcPr/>
                </a:tc>
                <a:tc>
                  <a:txBody>
                    <a:bodyPr/>
                    <a:lstStyle/>
                    <a:p>
                      <a:r>
                        <a:rPr lang="lt-LT" dirty="0"/>
                        <a:t>Distiliuotas</a:t>
                      </a:r>
                    </a:p>
                  </a:txBody>
                  <a:tcPr/>
                </a:tc>
                <a:extLst>
                  <a:ext uri="{0D108BD9-81ED-4DB2-BD59-A6C34878D82A}">
                    <a16:rowId xmlns:a16="http://schemas.microsoft.com/office/drawing/2014/main" val="2720213811"/>
                  </a:ext>
                </a:extLst>
              </a:tr>
              <a:tr h="370840">
                <a:tc>
                  <a:txBody>
                    <a:bodyPr/>
                    <a:lstStyle/>
                    <a:p>
                      <a:r>
                        <a:rPr lang="lt-LT" dirty="0"/>
                        <a:t>Lipalas</a:t>
                      </a:r>
                    </a:p>
                  </a:txBody>
                  <a:tcPr/>
                </a:tc>
                <a:tc>
                  <a:txBody>
                    <a:bodyPr/>
                    <a:lstStyle/>
                    <a:p>
                      <a:r>
                        <a:rPr lang="lt-LT" dirty="0"/>
                        <a:t>            -</a:t>
                      </a:r>
                    </a:p>
                  </a:txBody>
                  <a:tcPr/>
                </a:tc>
                <a:tc>
                  <a:txBody>
                    <a:bodyPr/>
                    <a:lstStyle/>
                    <a:p>
                      <a:r>
                        <a:rPr lang="lt-LT" dirty="0"/>
                        <a:t>               -</a:t>
                      </a:r>
                    </a:p>
                  </a:txBody>
                  <a:tcPr/>
                </a:tc>
                <a:tc>
                  <a:txBody>
                    <a:bodyPr/>
                    <a:lstStyle/>
                    <a:p>
                      <a:r>
                        <a:rPr lang="lt-LT" dirty="0"/>
                        <a:t>               -</a:t>
                      </a:r>
                    </a:p>
                  </a:txBody>
                  <a:tcPr/>
                </a:tc>
                <a:extLst>
                  <a:ext uri="{0D108BD9-81ED-4DB2-BD59-A6C34878D82A}">
                    <a16:rowId xmlns:a16="http://schemas.microsoft.com/office/drawing/2014/main" val="2055726809"/>
                  </a:ext>
                </a:extLst>
              </a:tr>
              <a:tr h="370840">
                <a:tc>
                  <a:txBody>
                    <a:bodyPr/>
                    <a:lstStyle/>
                    <a:p>
                      <a:r>
                        <a:rPr lang="lt-LT" sz="1600" kern="1200" dirty="0" err="1">
                          <a:solidFill>
                            <a:schemeClr val="dk1"/>
                          </a:solidFill>
                          <a:effectLst/>
                          <a:latin typeface="+mn-lt"/>
                          <a:ea typeface="Times New Roman" panose="02020603050405020304" pitchFamily="18" charset="0"/>
                          <a:cs typeface="Times New Roman" panose="02020603050405020304" pitchFamily="18" charset="0"/>
                        </a:rPr>
                        <a:t>Bioklijai</a:t>
                      </a:r>
                      <a:r>
                        <a:rPr lang="lt-LT" sz="1600" kern="1200" dirty="0">
                          <a:solidFill>
                            <a:schemeClr val="dk1"/>
                          </a:solidFill>
                          <a:effectLst/>
                          <a:latin typeface="+mn-lt"/>
                          <a:ea typeface="Times New Roman" panose="02020603050405020304" pitchFamily="18" charset="0"/>
                          <a:cs typeface="Times New Roman" panose="02020603050405020304" pitchFamily="18" charset="0"/>
                        </a:rPr>
                        <a:t> iš kiaušinio trynio </a:t>
                      </a:r>
                      <a:endParaRPr lang="lt-LT" dirty="0"/>
                    </a:p>
                  </a:txBody>
                  <a:tcPr/>
                </a:tc>
                <a:tc>
                  <a:txBody>
                    <a:bodyPr/>
                    <a:lstStyle/>
                    <a:p>
                      <a:r>
                        <a:rPr lang="lt-LT" dirty="0"/>
                        <a:t>29 min. 51 s.</a:t>
                      </a:r>
                    </a:p>
                  </a:txBody>
                  <a:tcPr/>
                </a:tc>
                <a:tc>
                  <a:txBody>
                    <a:bodyPr/>
                    <a:lstStyle/>
                    <a:p>
                      <a:r>
                        <a:rPr lang="lt-LT" dirty="0"/>
                        <a:t>28 min. 16 s.</a:t>
                      </a:r>
                    </a:p>
                  </a:txBody>
                  <a:tcPr/>
                </a:tc>
                <a:tc>
                  <a:txBody>
                    <a:bodyPr/>
                    <a:lstStyle/>
                    <a:p>
                      <a:r>
                        <a:rPr lang="lt-LT" dirty="0"/>
                        <a:t>40 min. 55s.</a:t>
                      </a:r>
                    </a:p>
                  </a:txBody>
                  <a:tcPr/>
                </a:tc>
                <a:extLst>
                  <a:ext uri="{0D108BD9-81ED-4DB2-BD59-A6C34878D82A}">
                    <a16:rowId xmlns:a16="http://schemas.microsoft.com/office/drawing/2014/main" val="1327746880"/>
                  </a:ext>
                </a:extLst>
              </a:tr>
              <a:tr h="370840">
                <a:tc>
                  <a:txBody>
                    <a:bodyPr/>
                    <a:lstStyle/>
                    <a:p>
                      <a:r>
                        <a:rPr lang="lt-LT" dirty="0" err="1"/>
                        <a:t>Bioklijai</a:t>
                      </a:r>
                      <a:r>
                        <a:rPr lang="lt-LT" dirty="0"/>
                        <a:t> iš </a:t>
                      </a:r>
                      <a:r>
                        <a:rPr lang="lt-LT" sz="1600" kern="1200" dirty="0">
                          <a:solidFill>
                            <a:schemeClr val="dk1"/>
                          </a:solidFill>
                          <a:effectLst/>
                          <a:latin typeface="+mn-lt"/>
                          <a:ea typeface="Times New Roman" panose="02020603050405020304" pitchFamily="18" charset="0"/>
                          <a:cs typeface="Times New Roman" panose="02020603050405020304" pitchFamily="18" charset="0"/>
                        </a:rPr>
                        <a:t>krakmolo</a:t>
                      </a:r>
                      <a:endParaRPr lang="lt-LT" dirty="0"/>
                    </a:p>
                  </a:txBody>
                  <a:tcPr/>
                </a:tc>
                <a:tc>
                  <a:txBody>
                    <a:bodyPr/>
                    <a:lstStyle/>
                    <a:p>
                      <a:r>
                        <a:rPr lang="lt-LT" dirty="0"/>
                        <a:t>1 val. 14 min. 03s.</a:t>
                      </a:r>
                    </a:p>
                  </a:txBody>
                  <a:tcPr/>
                </a:tc>
                <a:tc>
                  <a:txBody>
                    <a:bodyPr/>
                    <a:lstStyle/>
                    <a:p>
                      <a:r>
                        <a:rPr lang="lt-LT" dirty="0"/>
                        <a:t>29 min. 05s.</a:t>
                      </a:r>
                    </a:p>
                  </a:txBody>
                  <a:tcPr/>
                </a:tc>
                <a:tc>
                  <a:txBody>
                    <a:bodyPr/>
                    <a:lstStyle/>
                    <a:p>
                      <a:r>
                        <a:rPr lang="lt-LT" dirty="0"/>
                        <a:t>1 val. 32 min. 05s.</a:t>
                      </a:r>
                    </a:p>
                  </a:txBody>
                  <a:tcPr/>
                </a:tc>
                <a:extLst>
                  <a:ext uri="{0D108BD9-81ED-4DB2-BD59-A6C34878D82A}">
                    <a16:rowId xmlns:a16="http://schemas.microsoft.com/office/drawing/2014/main" val="3664150997"/>
                  </a:ext>
                </a:extLst>
              </a:tr>
            </a:tbl>
          </a:graphicData>
        </a:graphic>
      </p:graphicFrame>
      <p:sp>
        <p:nvSpPr>
          <p:cNvPr id="5" name="TextBox 4">
            <a:extLst>
              <a:ext uri="{FF2B5EF4-FFF2-40B4-BE49-F238E27FC236}">
                <a16:creationId xmlns:a16="http://schemas.microsoft.com/office/drawing/2014/main" id="{7DE22AC5-334F-CB3B-D90A-F27C81E769C2}"/>
              </a:ext>
            </a:extLst>
          </p:cNvPr>
          <p:cNvSpPr txBox="1"/>
          <p:nvPr/>
        </p:nvSpPr>
        <p:spPr>
          <a:xfrm>
            <a:off x="1252440" y="652142"/>
            <a:ext cx="2791149" cy="369332"/>
          </a:xfrm>
          <a:prstGeom prst="rect">
            <a:avLst/>
          </a:prstGeom>
          <a:noFill/>
        </p:spPr>
        <p:txBody>
          <a:bodyPr wrap="none" rtlCol="0">
            <a:spAutoFit/>
          </a:bodyPr>
          <a:lstStyle/>
          <a:p>
            <a:r>
              <a:rPr lang="lt-LT" dirty="0"/>
              <a:t>1lentelė. Klijų tirpumo laikas</a:t>
            </a:r>
          </a:p>
        </p:txBody>
      </p:sp>
      <p:sp>
        <p:nvSpPr>
          <p:cNvPr id="7" name="TextBox 6">
            <a:extLst>
              <a:ext uri="{FF2B5EF4-FFF2-40B4-BE49-F238E27FC236}">
                <a16:creationId xmlns:a16="http://schemas.microsoft.com/office/drawing/2014/main" id="{314763C3-5CE4-40B6-9D1A-6E0BCBDADCDB}"/>
              </a:ext>
            </a:extLst>
          </p:cNvPr>
          <p:cNvSpPr txBox="1"/>
          <p:nvPr/>
        </p:nvSpPr>
        <p:spPr>
          <a:xfrm>
            <a:off x="670700" y="2874166"/>
            <a:ext cx="10542951" cy="3539430"/>
          </a:xfrm>
          <a:prstGeom prst="rect">
            <a:avLst/>
          </a:prstGeom>
          <a:noFill/>
        </p:spPr>
        <p:txBody>
          <a:bodyPr wrap="none" rtlCol="0">
            <a:spAutoFit/>
          </a:bodyPr>
          <a:lstStyle/>
          <a:p>
            <a:r>
              <a:rPr lang="en-US" sz="2800" dirty="0"/>
              <a:t>I</a:t>
            </a:r>
            <a:r>
              <a:rPr lang="lt-LT" sz="2800" dirty="0" err="1"/>
              <a:t>švados</a:t>
            </a:r>
            <a:r>
              <a:rPr lang="en-US" sz="2800" dirty="0"/>
              <a:t>:</a:t>
            </a:r>
            <a:endParaRPr lang="lt-LT" sz="2800" dirty="0"/>
          </a:p>
          <a:p>
            <a:pPr>
              <a:buFont typeface="+mj-lt"/>
              <a:buAutoNum type="arabicPeriod"/>
            </a:pPr>
            <a:r>
              <a:rPr lang="lt-LT" dirty="0"/>
              <a:t> Klijų atsparumas vandeniui labai priklauso nuo temperatūros. </a:t>
            </a:r>
          </a:p>
          <a:p>
            <a:r>
              <a:rPr lang="lt-LT" sz="1400" dirty="0"/>
              <a:t>Tiek kiaušinio trynio, tiek krakmolo pagrindo </a:t>
            </a:r>
            <a:r>
              <a:rPr lang="lt-LT" sz="1400" dirty="0" err="1"/>
              <a:t>bioklijai</a:t>
            </a:r>
            <a:r>
              <a:rPr lang="lt-LT" sz="1400" dirty="0"/>
              <a:t> šiltesniame vandenyje (50 °C) suyra greičiau arba praranda sukibimą greičiau nei šaltame </a:t>
            </a:r>
          </a:p>
          <a:p>
            <a:r>
              <a:rPr lang="lt-LT" sz="1400" dirty="0"/>
              <a:t>ar distiliuotame vandenyje. Tai rodo, kad aukštesnė temperatūra silpnina klijų struktūrą ir spartina jų irimą. </a:t>
            </a:r>
          </a:p>
          <a:p>
            <a:r>
              <a:rPr lang="lt-LT" dirty="0"/>
              <a:t>2. Krakmolo pagrindo </a:t>
            </a:r>
            <a:r>
              <a:rPr lang="lt-LT" dirty="0" err="1"/>
              <a:t>bioklijai</a:t>
            </a:r>
            <a:r>
              <a:rPr lang="lt-LT" dirty="0"/>
              <a:t> yra atspariausi iš tirtų </a:t>
            </a:r>
            <a:r>
              <a:rPr lang="lt-LT" dirty="0" err="1"/>
              <a:t>bioklijų</a:t>
            </a:r>
            <a:r>
              <a:rPr lang="lt-LT" dirty="0"/>
              <a:t>. </a:t>
            </a:r>
          </a:p>
          <a:p>
            <a:r>
              <a:rPr lang="lt-LT" sz="1400" dirty="0"/>
              <a:t>Jie išlaikė sukibimą ilgiausiai. Tai rodo geresnes jų atsparumo vandeniui savybes, palyginti su kiaušinio trynio klijais. </a:t>
            </a:r>
          </a:p>
          <a:p>
            <a:r>
              <a:rPr lang="lt-LT" dirty="0"/>
              <a:t>3. Kiaušinio trynio klijai yra mažiau atsparūs vandeniui.</a:t>
            </a:r>
          </a:p>
          <a:p>
            <a:r>
              <a:rPr lang="lt-LT" dirty="0"/>
              <a:t> </a:t>
            </a:r>
            <a:r>
              <a:rPr lang="lt-LT" sz="1400" dirty="0"/>
              <a:t>Jų suirimo laikas visais atvejais trumpesnis (apie 28–41 min.), todėl jų struktūra lengviau ardom</a:t>
            </a:r>
            <a:r>
              <a:rPr lang="ru-RU" sz="1400" dirty="0"/>
              <a:t>а </a:t>
            </a:r>
            <a:r>
              <a:rPr lang="lt-LT" sz="1400" dirty="0"/>
              <a:t>vandens poveikiu. </a:t>
            </a:r>
          </a:p>
          <a:p>
            <a:r>
              <a:rPr lang="lt-LT" dirty="0"/>
              <a:t>4. Distiliuotas vanduo kai kuriais atvejais sulėtina klijų irimą.</a:t>
            </a:r>
          </a:p>
          <a:p>
            <a:r>
              <a:rPr lang="lt-LT" sz="1400" dirty="0"/>
              <a:t>Ypač krakmolo klijams jis suteikė ilgiausią išlaikymo laiką. </a:t>
            </a:r>
          </a:p>
          <a:p>
            <a:r>
              <a:rPr lang="lt-LT" dirty="0"/>
              <a:t>5. „Lipalas“  eksperimento metu išliko stabiliausias. </a:t>
            </a:r>
          </a:p>
          <a:p>
            <a:r>
              <a:rPr lang="lt-LT" sz="1400" dirty="0"/>
              <a:t>Nebuvo pastebimo suirimo per stebėjimo laiką</a:t>
            </a:r>
            <a:r>
              <a:rPr lang="ru-RU" sz="1400" dirty="0"/>
              <a:t> - </a:t>
            </a:r>
            <a:r>
              <a:rPr lang="lt-LT" sz="1400" dirty="0"/>
              <a:t> 48 val. </a:t>
            </a:r>
          </a:p>
          <a:p>
            <a:endParaRPr lang="en-GB" dirty="0"/>
          </a:p>
        </p:txBody>
      </p:sp>
    </p:spTree>
    <p:extLst>
      <p:ext uri="{BB962C8B-B14F-4D97-AF65-F5344CB8AC3E}">
        <p14:creationId xmlns:p14="http://schemas.microsoft.com/office/powerpoint/2010/main" val="1888044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4EBDB81-1439-4D50-A56A-95EA9DDEC547}"/>
              </a:ext>
            </a:extLst>
          </p:cNvPr>
          <p:cNvSpPr>
            <a:spLocks noGrp="1"/>
          </p:cNvSpPr>
          <p:nvPr>
            <p:ph type="title"/>
          </p:nvPr>
        </p:nvSpPr>
        <p:spPr>
          <a:xfrm>
            <a:off x="913149" y="1066801"/>
            <a:ext cx="10364451" cy="1596177"/>
          </a:xfrm>
        </p:spPr>
        <p:txBody>
          <a:bodyPr>
            <a:normAutofit fontScale="90000"/>
          </a:bodyPr>
          <a:lstStyle/>
          <a:p>
            <a:r>
              <a:rPr lang="lt-LT" sz="5300" dirty="0"/>
              <a:t>Bandymas </a:t>
            </a:r>
            <a:r>
              <a:rPr lang="lt-LT" sz="5300" dirty="0" err="1"/>
              <a:t>nr.</a:t>
            </a:r>
            <a:r>
              <a:rPr lang="lt-LT" sz="5300" dirty="0"/>
              <a:t> 2</a:t>
            </a:r>
            <a:br>
              <a:rPr lang="lt-LT" sz="5300" dirty="0"/>
            </a:br>
            <a:r>
              <a:rPr lang="lt-LT" sz="5300" dirty="0"/>
              <a:t>(</a:t>
            </a:r>
            <a:r>
              <a:rPr lang="lt-LT" sz="5300" dirty="0">
                <a:effectLst/>
                <a:latin typeface="+mj-lt"/>
                <a:ea typeface="Times New Roman" panose="02020603050405020304" pitchFamily="18" charset="0"/>
                <a:cs typeface="Times New Roman" panose="02020603050405020304" pitchFamily="18" charset="0"/>
              </a:rPr>
              <a:t>Lipnumas)</a:t>
            </a:r>
            <a:br>
              <a:rPr lang="lt-LT" dirty="0">
                <a:effectLst/>
                <a:latin typeface="+mj-lt"/>
                <a:ea typeface="Calibri" panose="020F0502020204030204" pitchFamily="34" charset="0"/>
                <a:cs typeface="Times New Roman" panose="02020603050405020304" pitchFamily="18" charset="0"/>
              </a:rPr>
            </a:br>
            <a:br>
              <a:rPr lang="lt-LT" sz="3600" dirty="0"/>
            </a:br>
            <a:endParaRPr lang="lt-LT" dirty="0"/>
          </a:p>
        </p:txBody>
      </p:sp>
      <p:sp>
        <p:nvSpPr>
          <p:cNvPr id="3" name="Turinio vietos rezervavimo ženklas 2">
            <a:extLst>
              <a:ext uri="{FF2B5EF4-FFF2-40B4-BE49-F238E27FC236}">
                <a16:creationId xmlns:a16="http://schemas.microsoft.com/office/drawing/2014/main" id="{CF688965-6CF0-431D-B591-1C89741906FC}"/>
              </a:ext>
            </a:extLst>
          </p:cNvPr>
          <p:cNvSpPr>
            <a:spLocks noGrp="1"/>
          </p:cNvSpPr>
          <p:nvPr>
            <p:ph sz="quarter" idx="13"/>
          </p:nvPr>
        </p:nvSpPr>
        <p:spPr/>
        <p:txBody>
          <a:bodyPr/>
          <a:lstStyle/>
          <a:p>
            <a:r>
              <a:rPr lang="lt-LT" dirty="0" err="1"/>
              <a:t>Bioklijų</a:t>
            </a:r>
            <a:r>
              <a:rPr lang="lt-LT" dirty="0"/>
              <a:t> lipnumui tirti reikėjo: po 3 poras medinių, plastikinių</a:t>
            </a:r>
            <a:r>
              <a:rPr lang="ru-RU" dirty="0"/>
              <a:t> </a:t>
            </a:r>
            <a:r>
              <a:rPr lang="lt-LT" dirty="0"/>
              <a:t>bėgelių ir kartoninių</a:t>
            </a:r>
            <a:r>
              <a:rPr lang="ru-RU" dirty="0"/>
              <a:t> </a:t>
            </a:r>
            <a:r>
              <a:rPr lang="en-US" dirty="0" err="1"/>
              <a:t>juos</a:t>
            </a:r>
            <a:r>
              <a:rPr lang="lt-LT" dirty="0"/>
              <a:t>tų, suklijuotų trimis klijų rūšimis, stovo, svorių rinkinio ir siūlo.</a:t>
            </a:r>
          </a:p>
        </p:txBody>
      </p:sp>
      <p:pic>
        <p:nvPicPr>
          <p:cNvPr id="5" name="Рисунок 4">
            <a:extLst>
              <a:ext uri="{FF2B5EF4-FFF2-40B4-BE49-F238E27FC236}">
                <a16:creationId xmlns:a16="http://schemas.microsoft.com/office/drawing/2014/main" id="{B0C1B5DD-FCF6-4492-AB1C-E542A7C90ED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00311" y="3706087"/>
            <a:ext cx="3429000" cy="2571750"/>
          </a:xfrm>
          <a:prstGeom prst="rect">
            <a:avLst/>
          </a:prstGeom>
        </p:spPr>
      </p:pic>
      <p:pic>
        <p:nvPicPr>
          <p:cNvPr id="9" name="Рисунок 8">
            <a:extLst>
              <a:ext uri="{FF2B5EF4-FFF2-40B4-BE49-F238E27FC236}">
                <a16:creationId xmlns:a16="http://schemas.microsoft.com/office/drawing/2014/main" id="{44E838F0-424D-4164-9CC0-D66E580964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3900311" y="3695765"/>
            <a:ext cx="3429000" cy="2571750"/>
          </a:xfrm>
          <a:prstGeom prst="rect">
            <a:avLst/>
          </a:prstGeom>
        </p:spPr>
      </p:pic>
      <p:pic>
        <p:nvPicPr>
          <p:cNvPr id="13" name="Рисунок 12">
            <a:extLst>
              <a:ext uri="{FF2B5EF4-FFF2-40B4-BE49-F238E27FC236}">
                <a16:creationId xmlns:a16="http://schemas.microsoft.com/office/drawing/2014/main" id="{C3780022-1944-481D-852E-C5628C1AD7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3900310" y="3690539"/>
            <a:ext cx="3428999" cy="2571749"/>
          </a:xfrm>
          <a:prstGeom prst="rect">
            <a:avLst/>
          </a:prstGeom>
        </p:spPr>
      </p:pic>
      <p:pic>
        <p:nvPicPr>
          <p:cNvPr id="11" name="Рисунок 10">
            <a:extLst>
              <a:ext uri="{FF2B5EF4-FFF2-40B4-BE49-F238E27FC236}">
                <a16:creationId xmlns:a16="http://schemas.microsoft.com/office/drawing/2014/main" id="{96EB047B-3C4D-4D3D-9F5D-95CDC49F91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3895736" y="3685966"/>
            <a:ext cx="3434226" cy="2575669"/>
          </a:xfrm>
          <a:prstGeom prst="rect">
            <a:avLst/>
          </a:prstGeom>
        </p:spPr>
      </p:pic>
      <p:pic>
        <p:nvPicPr>
          <p:cNvPr id="7" name="Рисунок 6">
            <a:extLst>
              <a:ext uri="{FF2B5EF4-FFF2-40B4-BE49-F238E27FC236}">
                <a16:creationId xmlns:a16="http://schemas.microsoft.com/office/drawing/2014/main" id="{CD5E5962-C3BB-404D-B088-C2C10E1351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5400000">
            <a:off x="4019495" y="3546660"/>
            <a:ext cx="3457548" cy="2846512"/>
          </a:xfrm>
          <a:prstGeom prst="rect">
            <a:avLst/>
          </a:prstGeom>
        </p:spPr>
      </p:pic>
    </p:spTree>
    <p:extLst>
      <p:ext uri="{BB962C8B-B14F-4D97-AF65-F5344CB8AC3E}">
        <p14:creationId xmlns:p14="http://schemas.microsoft.com/office/powerpoint/2010/main" val="29040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urinio vietos rezervavimo ženklas 3">
            <a:extLst>
              <a:ext uri="{FF2B5EF4-FFF2-40B4-BE49-F238E27FC236}">
                <a16:creationId xmlns:a16="http://schemas.microsoft.com/office/drawing/2014/main" id="{6519F42B-EF2F-5C37-D590-45A323C3FB25}"/>
              </a:ext>
            </a:extLst>
          </p:cNvPr>
          <p:cNvGraphicFramePr>
            <a:graphicFrameLocks noGrp="1"/>
          </p:cNvGraphicFramePr>
          <p:nvPr>
            <p:ph sz="quarter" idx="13"/>
            <p:extLst>
              <p:ext uri="{D42A27DB-BD31-4B8C-83A1-F6EECF244321}">
                <p14:modId xmlns:p14="http://schemas.microsoft.com/office/powerpoint/2010/main" val="2254636166"/>
              </p:ext>
            </p:extLst>
          </p:nvPr>
        </p:nvGraphicFramePr>
        <p:xfrm>
          <a:off x="1362270" y="1305560"/>
          <a:ext cx="8033657" cy="2123440"/>
        </p:xfrm>
        <a:graphic>
          <a:graphicData uri="http://schemas.openxmlformats.org/drawingml/2006/table">
            <a:tbl>
              <a:tblPr firstRow="1" bandRow="1">
                <a:tableStyleId>{F5AB1C69-6EDB-4FF4-983F-18BD219EF322}</a:tableStyleId>
              </a:tblPr>
              <a:tblGrid>
                <a:gridCol w="1315616">
                  <a:extLst>
                    <a:ext uri="{9D8B030D-6E8A-4147-A177-3AD203B41FA5}">
                      <a16:colId xmlns:a16="http://schemas.microsoft.com/office/drawing/2014/main" val="4151019032"/>
                    </a:ext>
                  </a:extLst>
                </a:gridCol>
                <a:gridCol w="1166326">
                  <a:extLst>
                    <a:ext uri="{9D8B030D-6E8A-4147-A177-3AD203B41FA5}">
                      <a16:colId xmlns:a16="http://schemas.microsoft.com/office/drawing/2014/main" val="3244669334"/>
                    </a:ext>
                  </a:extLst>
                </a:gridCol>
                <a:gridCol w="1129005">
                  <a:extLst>
                    <a:ext uri="{9D8B030D-6E8A-4147-A177-3AD203B41FA5}">
                      <a16:colId xmlns:a16="http://schemas.microsoft.com/office/drawing/2014/main" val="650622121"/>
                    </a:ext>
                  </a:extLst>
                </a:gridCol>
                <a:gridCol w="1175656">
                  <a:extLst>
                    <a:ext uri="{9D8B030D-6E8A-4147-A177-3AD203B41FA5}">
                      <a16:colId xmlns:a16="http://schemas.microsoft.com/office/drawing/2014/main" val="1861856403"/>
                    </a:ext>
                  </a:extLst>
                </a:gridCol>
                <a:gridCol w="1091682">
                  <a:extLst>
                    <a:ext uri="{9D8B030D-6E8A-4147-A177-3AD203B41FA5}">
                      <a16:colId xmlns:a16="http://schemas.microsoft.com/office/drawing/2014/main" val="1983796757"/>
                    </a:ext>
                  </a:extLst>
                </a:gridCol>
                <a:gridCol w="1091682">
                  <a:extLst>
                    <a:ext uri="{9D8B030D-6E8A-4147-A177-3AD203B41FA5}">
                      <a16:colId xmlns:a16="http://schemas.microsoft.com/office/drawing/2014/main" val="3217139089"/>
                    </a:ext>
                  </a:extLst>
                </a:gridCol>
                <a:gridCol w="1063690">
                  <a:extLst>
                    <a:ext uri="{9D8B030D-6E8A-4147-A177-3AD203B41FA5}">
                      <a16:colId xmlns:a16="http://schemas.microsoft.com/office/drawing/2014/main" val="1851850999"/>
                    </a:ext>
                  </a:extLst>
                </a:gridCol>
              </a:tblGrid>
              <a:tr h="370840">
                <a:tc>
                  <a:txBody>
                    <a:bodyPr/>
                    <a:lstStyle/>
                    <a:p>
                      <a:endParaRPr lang="lt-LT" dirty="0"/>
                    </a:p>
                  </a:txBody>
                  <a:tcPr/>
                </a:tc>
                <a:tc gridSpan="2">
                  <a:txBody>
                    <a:bodyPr/>
                    <a:lstStyle/>
                    <a:p>
                      <a:pPr algn="ctr"/>
                      <a:r>
                        <a:rPr lang="lt-LT" dirty="0">
                          <a:solidFill>
                            <a:schemeClr val="tx1"/>
                          </a:solidFill>
                        </a:rPr>
                        <a:t>Lipalas</a:t>
                      </a:r>
                    </a:p>
                  </a:txBody>
                  <a:tcPr/>
                </a:tc>
                <a:tc hMerge="1">
                  <a:txBody>
                    <a:bodyPr/>
                    <a:lstStyle/>
                    <a:p>
                      <a:endParaRPr lang="lt-LT"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sz="1800" kern="1200" dirty="0" err="1">
                          <a:solidFill>
                            <a:schemeClr val="dk1"/>
                          </a:solidFill>
                          <a:effectLst/>
                          <a:latin typeface="+mn-lt"/>
                          <a:ea typeface="Times New Roman" panose="02020603050405020304" pitchFamily="18" charset="0"/>
                          <a:cs typeface="Times New Roman" panose="02020603050405020304" pitchFamily="18" charset="0"/>
                        </a:rPr>
                        <a:t>Bioklijai</a:t>
                      </a:r>
                      <a:r>
                        <a:rPr lang="lt-LT" sz="1800" kern="1200" dirty="0">
                          <a:solidFill>
                            <a:schemeClr val="dk1"/>
                          </a:solidFill>
                          <a:effectLst/>
                          <a:latin typeface="+mn-lt"/>
                          <a:ea typeface="Times New Roman" panose="02020603050405020304" pitchFamily="18" charset="0"/>
                          <a:cs typeface="Times New Roman" panose="02020603050405020304" pitchFamily="18" charset="0"/>
                        </a:rPr>
                        <a:t> iš kiaušinio trynio </a:t>
                      </a:r>
                      <a:endParaRPr lang="lt-LT" dirty="0"/>
                    </a:p>
                  </a:txBody>
                  <a:tcPr>
                    <a:solidFill>
                      <a:schemeClr val="accent3">
                        <a:lumMod val="60000"/>
                        <a:lumOff val="40000"/>
                      </a:schemeClr>
                    </a:solidFill>
                  </a:tcPr>
                </a:tc>
                <a:tc hMerge="1">
                  <a:txBody>
                    <a:bodyPr/>
                    <a:lstStyle/>
                    <a:p>
                      <a:endParaRPr lang="lt-LT"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dirty="0" err="1">
                          <a:solidFill>
                            <a:schemeClr val="tx1"/>
                          </a:solidFill>
                        </a:rPr>
                        <a:t>Bioklijai</a:t>
                      </a:r>
                      <a:r>
                        <a:rPr lang="lt-LT" dirty="0">
                          <a:solidFill>
                            <a:schemeClr val="tx1"/>
                          </a:solidFill>
                        </a:rPr>
                        <a:t> iš </a:t>
                      </a:r>
                      <a:r>
                        <a:rPr lang="lt-LT" sz="1600" kern="1200" dirty="0">
                          <a:solidFill>
                            <a:schemeClr val="tx1"/>
                          </a:solidFill>
                          <a:effectLst/>
                          <a:latin typeface="+mn-lt"/>
                          <a:ea typeface="Times New Roman" panose="02020603050405020304" pitchFamily="18" charset="0"/>
                          <a:cs typeface="Times New Roman" panose="02020603050405020304" pitchFamily="18" charset="0"/>
                        </a:rPr>
                        <a:t>krakmolo</a:t>
                      </a:r>
                      <a:endParaRPr lang="lt-LT" dirty="0">
                        <a:solidFill>
                          <a:schemeClr val="tx1"/>
                        </a:solidFill>
                      </a:endParaRPr>
                    </a:p>
                  </a:txBody>
                  <a:tcPr>
                    <a:solidFill>
                      <a:schemeClr val="accent5">
                        <a:lumMod val="60000"/>
                        <a:lumOff val="40000"/>
                      </a:schemeClr>
                    </a:solidFill>
                  </a:tcPr>
                </a:tc>
                <a:tc hMerge="1">
                  <a:txBody>
                    <a:bodyPr/>
                    <a:lstStyle/>
                    <a:p>
                      <a:endParaRPr lang="lt-LT" dirty="0"/>
                    </a:p>
                  </a:txBody>
                  <a:tcPr/>
                </a:tc>
                <a:extLst>
                  <a:ext uri="{0D108BD9-81ED-4DB2-BD59-A6C34878D82A}">
                    <a16:rowId xmlns:a16="http://schemas.microsoft.com/office/drawing/2014/main" val="2307136628"/>
                  </a:ext>
                </a:extLst>
              </a:tr>
              <a:tr h="370840">
                <a:tc>
                  <a:txBody>
                    <a:bodyPr/>
                    <a:lstStyle/>
                    <a:p>
                      <a:r>
                        <a:rPr lang="lt-LT" dirty="0"/>
                        <a:t>Medžiaga</a:t>
                      </a:r>
                    </a:p>
                  </a:txBody>
                  <a:tcPr/>
                </a:tc>
                <a:tc>
                  <a:txBody>
                    <a:bodyPr/>
                    <a:lstStyle/>
                    <a:p>
                      <a:r>
                        <a:rPr lang="lt-LT" dirty="0"/>
                        <a:t>Masė (kg)</a:t>
                      </a:r>
                    </a:p>
                  </a:txBody>
                  <a:tcPr>
                    <a:solidFill>
                      <a:schemeClr val="accent2">
                        <a:lumMod val="40000"/>
                        <a:lumOff val="60000"/>
                      </a:schemeClr>
                    </a:solidFill>
                  </a:tcPr>
                </a:tc>
                <a:tc>
                  <a:txBody>
                    <a:bodyPr/>
                    <a:lstStyle/>
                    <a:p>
                      <a:r>
                        <a:rPr lang="lt-LT" dirty="0"/>
                        <a:t>Svoris (N)</a:t>
                      </a:r>
                    </a:p>
                  </a:txBody>
                  <a:tcPr>
                    <a:solidFill>
                      <a:schemeClr val="accent2">
                        <a:lumMod val="40000"/>
                        <a:lumOff val="60000"/>
                      </a:schemeClr>
                    </a:solidFill>
                  </a:tcPr>
                </a:tc>
                <a:tc>
                  <a:txBody>
                    <a:bodyPr/>
                    <a:lstStyle/>
                    <a:p>
                      <a:r>
                        <a:rPr lang="lt-LT" dirty="0"/>
                        <a:t>Masė (kg)</a:t>
                      </a:r>
                    </a:p>
                  </a:txBody>
                  <a:tcPr>
                    <a:solidFill>
                      <a:schemeClr val="accent3">
                        <a:lumMod val="60000"/>
                        <a:lumOff val="40000"/>
                      </a:schemeClr>
                    </a:solidFill>
                  </a:tcPr>
                </a:tc>
                <a:tc>
                  <a:txBody>
                    <a:bodyPr/>
                    <a:lstStyle/>
                    <a:p>
                      <a:r>
                        <a:rPr lang="lt-LT" dirty="0"/>
                        <a:t>Svoris (N)</a:t>
                      </a:r>
                    </a:p>
                  </a:txBody>
                  <a:tcPr>
                    <a:solidFill>
                      <a:schemeClr val="accent3">
                        <a:lumMod val="60000"/>
                        <a:lumOff val="40000"/>
                      </a:schemeClr>
                    </a:solidFill>
                  </a:tcPr>
                </a:tc>
                <a:tc>
                  <a:txBody>
                    <a:bodyPr/>
                    <a:lstStyle/>
                    <a:p>
                      <a:r>
                        <a:rPr lang="lt-LT" dirty="0"/>
                        <a:t>Masė (kg)</a:t>
                      </a:r>
                    </a:p>
                  </a:txBody>
                  <a:tcPr>
                    <a:solidFill>
                      <a:schemeClr val="accent5">
                        <a:lumMod val="60000"/>
                        <a:lumOff val="40000"/>
                      </a:schemeClr>
                    </a:solidFill>
                  </a:tcPr>
                </a:tc>
                <a:tc>
                  <a:txBody>
                    <a:bodyPr/>
                    <a:lstStyle/>
                    <a:p>
                      <a:r>
                        <a:rPr lang="lt-LT" dirty="0"/>
                        <a:t>Svoris (N)</a:t>
                      </a:r>
                    </a:p>
                  </a:txBody>
                  <a:tcPr>
                    <a:solidFill>
                      <a:schemeClr val="accent5">
                        <a:lumMod val="60000"/>
                        <a:lumOff val="40000"/>
                      </a:schemeClr>
                    </a:solidFill>
                  </a:tcPr>
                </a:tc>
                <a:extLst>
                  <a:ext uri="{0D108BD9-81ED-4DB2-BD59-A6C34878D82A}">
                    <a16:rowId xmlns:a16="http://schemas.microsoft.com/office/drawing/2014/main" val="1365708672"/>
                  </a:ext>
                </a:extLst>
              </a:tr>
              <a:tr h="370840">
                <a:tc>
                  <a:txBody>
                    <a:bodyPr/>
                    <a:lstStyle/>
                    <a:p>
                      <a:r>
                        <a:rPr lang="lt-LT" dirty="0"/>
                        <a:t>Plastikas</a:t>
                      </a:r>
                    </a:p>
                  </a:txBody>
                  <a:tcPr/>
                </a:tc>
                <a:tc>
                  <a:txBody>
                    <a:bodyPr/>
                    <a:lstStyle/>
                    <a:p>
                      <a:r>
                        <a:rPr lang="en-US" dirty="0"/>
                        <a:t>1,8</a:t>
                      </a:r>
                      <a:endParaRPr lang="lt-LT" dirty="0"/>
                    </a:p>
                  </a:txBody>
                  <a:tcPr>
                    <a:solidFill>
                      <a:schemeClr val="accent2">
                        <a:lumMod val="40000"/>
                        <a:lumOff val="60000"/>
                      </a:schemeClr>
                    </a:solidFill>
                  </a:tcPr>
                </a:tc>
                <a:tc>
                  <a:txBody>
                    <a:bodyPr/>
                    <a:lstStyle/>
                    <a:p>
                      <a:r>
                        <a:rPr lang="en-US" dirty="0"/>
                        <a:t>17,64</a:t>
                      </a:r>
                      <a:endParaRPr lang="lt-LT" dirty="0"/>
                    </a:p>
                  </a:txBody>
                  <a:tcPr>
                    <a:solidFill>
                      <a:schemeClr val="accent2">
                        <a:lumMod val="40000"/>
                        <a:lumOff val="60000"/>
                      </a:schemeClr>
                    </a:solidFill>
                  </a:tcPr>
                </a:tc>
                <a:tc>
                  <a:txBody>
                    <a:bodyPr/>
                    <a:lstStyle/>
                    <a:p>
                      <a:r>
                        <a:rPr lang="lt-LT" dirty="0"/>
                        <a:t>-*</a:t>
                      </a:r>
                    </a:p>
                  </a:txBody>
                  <a:tcPr>
                    <a:solidFill>
                      <a:schemeClr val="accent3">
                        <a:lumMod val="60000"/>
                        <a:lumOff val="40000"/>
                      </a:schemeClr>
                    </a:solidFill>
                  </a:tcPr>
                </a:tc>
                <a:tc>
                  <a:txBody>
                    <a:bodyPr/>
                    <a:lstStyle/>
                    <a:p>
                      <a:r>
                        <a:rPr lang="en-US" dirty="0"/>
                        <a:t>-</a:t>
                      </a:r>
                      <a:endParaRPr lang="lt-LT" dirty="0"/>
                    </a:p>
                  </a:txBody>
                  <a:tcPr>
                    <a:solidFill>
                      <a:schemeClr val="accent3">
                        <a:lumMod val="60000"/>
                        <a:lumOff val="40000"/>
                      </a:schemeClr>
                    </a:solidFill>
                  </a:tcPr>
                </a:tc>
                <a:tc>
                  <a:txBody>
                    <a:bodyPr/>
                    <a:lstStyle/>
                    <a:p>
                      <a:r>
                        <a:rPr lang="lt-LT" dirty="0"/>
                        <a:t>0,3</a:t>
                      </a:r>
                    </a:p>
                  </a:txBody>
                  <a:tcPr>
                    <a:solidFill>
                      <a:schemeClr val="accent5">
                        <a:lumMod val="60000"/>
                        <a:lumOff val="40000"/>
                      </a:schemeClr>
                    </a:solidFill>
                  </a:tcPr>
                </a:tc>
                <a:tc>
                  <a:txBody>
                    <a:bodyPr/>
                    <a:lstStyle/>
                    <a:p>
                      <a:r>
                        <a:rPr lang="en-US" dirty="0"/>
                        <a:t>2,94</a:t>
                      </a:r>
                      <a:endParaRPr lang="lt-LT" dirty="0"/>
                    </a:p>
                  </a:txBody>
                  <a:tcPr>
                    <a:solidFill>
                      <a:schemeClr val="accent5">
                        <a:lumMod val="60000"/>
                        <a:lumOff val="40000"/>
                      </a:schemeClr>
                    </a:solidFill>
                  </a:tcPr>
                </a:tc>
                <a:extLst>
                  <a:ext uri="{0D108BD9-81ED-4DB2-BD59-A6C34878D82A}">
                    <a16:rowId xmlns:a16="http://schemas.microsoft.com/office/drawing/2014/main" val="3760183847"/>
                  </a:ext>
                </a:extLst>
              </a:tr>
              <a:tr h="370840">
                <a:tc>
                  <a:txBody>
                    <a:bodyPr/>
                    <a:lstStyle/>
                    <a:p>
                      <a:r>
                        <a:rPr lang="lt-LT" dirty="0"/>
                        <a:t>Medis</a:t>
                      </a:r>
                    </a:p>
                  </a:txBody>
                  <a:tcPr/>
                </a:tc>
                <a:tc>
                  <a:txBody>
                    <a:bodyPr/>
                    <a:lstStyle/>
                    <a:p>
                      <a:r>
                        <a:rPr lang="en-US" dirty="0"/>
                        <a:t>&gt;4,8</a:t>
                      </a:r>
                      <a:endParaRPr lang="lt-LT" dirty="0"/>
                    </a:p>
                  </a:txBody>
                  <a:tcPr>
                    <a:solidFill>
                      <a:schemeClr val="accent2">
                        <a:lumMod val="40000"/>
                        <a:lumOff val="60000"/>
                      </a:schemeClr>
                    </a:solidFill>
                  </a:tcPr>
                </a:tc>
                <a:tc>
                  <a:txBody>
                    <a:bodyPr/>
                    <a:lstStyle/>
                    <a:p>
                      <a:r>
                        <a:rPr lang="en-US" dirty="0"/>
                        <a:t>&gt;47,04</a:t>
                      </a:r>
                      <a:endParaRPr lang="lt-LT" dirty="0"/>
                    </a:p>
                  </a:txBody>
                  <a:tcPr>
                    <a:solidFill>
                      <a:schemeClr val="accent2">
                        <a:lumMod val="40000"/>
                        <a:lumOff val="60000"/>
                      </a:schemeClr>
                    </a:solidFill>
                  </a:tcPr>
                </a:tc>
                <a:tc>
                  <a:txBody>
                    <a:bodyPr/>
                    <a:lstStyle/>
                    <a:p>
                      <a:r>
                        <a:rPr lang="lt-LT" dirty="0"/>
                        <a:t>0,1</a:t>
                      </a:r>
                    </a:p>
                  </a:txBody>
                  <a:tcPr>
                    <a:solidFill>
                      <a:schemeClr val="accent3">
                        <a:lumMod val="60000"/>
                        <a:lumOff val="40000"/>
                      </a:schemeClr>
                    </a:solidFill>
                  </a:tcPr>
                </a:tc>
                <a:tc>
                  <a:txBody>
                    <a:bodyPr/>
                    <a:lstStyle/>
                    <a:p>
                      <a:r>
                        <a:rPr lang="en-US" dirty="0"/>
                        <a:t>0,98</a:t>
                      </a:r>
                      <a:endParaRPr lang="lt-LT" dirty="0"/>
                    </a:p>
                  </a:txBody>
                  <a:tcPr>
                    <a:solidFill>
                      <a:schemeClr val="accent3">
                        <a:lumMod val="60000"/>
                        <a:lumOff val="40000"/>
                      </a:schemeClr>
                    </a:solidFill>
                  </a:tcPr>
                </a:tc>
                <a:tc>
                  <a:txBody>
                    <a:bodyPr/>
                    <a:lstStyle/>
                    <a:p>
                      <a:r>
                        <a:rPr lang="lt-LT" dirty="0"/>
                        <a:t>0,4</a:t>
                      </a:r>
                    </a:p>
                  </a:txBody>
                  <a:tcPr>
                    <a:solidFill>
                      <a:schemeClr val="accent5">
                        <a:lumMod val="60000"/>
                        <a:lumOff val="40000"/>
                      </a:schemeClr>
                    </a:solidFill>
                  </a:tcPr>
                </a:tc>
                <a:tc>
                  <a:txBody>
                    <a:bodyPr/>
                    <a:lstStyle/>
                    <a:p>
                      <a:r>
                        <a:rPr lang="en-US" dirty="0"/>
                        <a:t>3,92</a:t>
                      </a:r>
                      <a:endParaRPr lang="lt-LT" dirty="0"/>
                    </a:p>
                  </a:txBody>
                  <a:tcPr>
                    <a:solidFill>
                      <a:schemeClr val="accent5">
                        <a:lumMod val="60000"/>
                        <a:lumOff val="40000"/>
                      </a:schemeClr>
                    </a:solidFill>
                  </a:tcPr>
                </a:tc>
                <a:extLst>
                  <a:ext uri="{0D108BD9-81ED-4DB2-BD59-A6C34878D82A}">
                    <a16:rowId xmlns:a16="http://schemas.microsoft.com/office/drawing/2014/main" val="226094168"/>
                  </a:ext>
                </a:extLst>
              </a:tr>
              <a:tr h="370840">
                <a:tc>
                  <a:txBody>
                    <a:bodyPr/>
                    <a:lstStyle/>
                    <a:p>
                      <a:r>
                        <a:rPr lang="lt-LT" dirty="0"/>
                        <a:t>Kartonas</a:t>
                      </a:r>
                    </a:p>
                  </a:txBody>
                  <a:tcPr/>
                </a:tc>
                <a:tc>
                  <a:txBody>
                    <a:bodyPr/>
                    <a:lstStyle/>
                    <a:p>
                      <a:r>
                        <a:rPr lang="en-US" dirty="0"/>
                        <a:t>3,4</a:t>
                      </a:r>
                      <a:endParaRPr lang="lt-LT" dirty="0"/>
                    </a:p>
                  </a:txBody>
                  <a:tcPr>
                    <a:solidFill>
                      <a:schemeClr val="accent2">
                        <a:lumMod val="40000"/>
                        <a:lumOff val="60000"/>
                      </a:schemeClr>
                    </a:solidFill>
                  </a:tcPr>
                </a:tc>
                <a:tc>
                  <a:txBody>
                    <a:bodyPr/>
                    <a:lstStyle/>
                    <a:p>
                      <a:r>
                        <a:rPr lang="en-US" dirty="0"/>
                        <a:t>33,32</a:t>
                      </a:r>
                      <a:endParaRPr lang="lt-LT" dirty="0"/>
                    </a:p>
                  </a:txBody>
                  <a:tcPr>
                    <a:solidFill>
                      <a:schemeClr val="accent2">
                        <a:lumMod val="40000"/>
                        <a:lumOff val="60000"/>
                      </a:schemeClr>
                    </a:solidFill>
                  </a:tcPr>
                </a:tc>
                <a:tc>
                  <a:txBody>
                    <a:bodyPr/>
                    <a:lstStyle/>
                    <a:p>
                      <a:r>
                        <a:rPr lang="en-US" dirty="0"/>
                        <a:t>3,4</a:t>
                      </a:r>
                      <a:endParaRPr lang="lt-LT" dirty="0"/>
                    </a:p>
                  </a:txBody>
                  <a:tcPr>
                    <a:solidFill>
                      <a:schemeClr val="accent3">
                        <a:lumMod val="60000"/>
                        <a:lumOff val="40000"/>
                      </a:schemeClr>
                    </a:solidFill>
                  </a:tcPr>
                </a:tc>
                <a:tc>
                  <a:txBody>
                    <a:bodyPr/>
                    <a:lstStyle/>
                    <a:p>
                      <a:r>
                        <a:rPr lang="en-US" dirty="0"/>
                        <a:t>33,32</a:t>
                      </a:r>
                      <a:endParaRPr lang="lt-LT" dirty="0"/>
                    </a:p>
                  </a:txBody>
                  <a:tcPr>
                    <a:solidFill>
                      <a:schemeClr val="accent3">
                        <a:lumMod val="60000"/>
                        <a:lumOff val="40000"/>
                      </a:schemeClr>
                    </a:solidFill>
                  </a:tcPr>
                </a:tc>
                <a:tc>
                  <a:txBody>
                    <a:bodyPr/>
                    <a:lstStyle/>
                    <a:p>
                      <a:r>
                        <a:rPr lang="en-US" dirty="0"/>
                        <a:t>1,5</a:t>
                      </a:r>
                      <a:endParaRPr lang="lt-LT" dirty="0"/>
                    </a:p>
                  </a:txBody>
                  <a:tcPr>
                    <a:solidFill>
                      <a:schemeClr val="accent5">
                        <a:lumMod val="60000"/>
                        <a:lumOff val="40000"/>
                      </a:schemeClr>
                    </a:solidFill>
                  </a:tcPr>
                </a:tc>
                <a:tc>
                  <a:txBody>
                    <a:bodyPr/>
                    <a:lstStyle/>
                    <a:p>
                      <a:r>
                        <a:rPr lang="en-US" dirty="0"/>
                        <a:t>14,7</a:t>
                      </a:r>
                      <a:endParaRPr lang="lt-LT" dirty="0"/>
                    </a:p>
                  </a:txBody>
                  <a:tcPr>
                    <a:solidFill>
                      <a:schemeClr val="accent5">
                        <a:lumMod val="60000"/>
                        <a:lumOff val="40000"/>
                      </a:schemeClr>
                    </a:solidFill>
                  </a:tcPr>
                </a:tc>
                <a:extLst>
                  <a:ext uri="{0D108BD9-81ED-4DB2-BD59-A6C34878D82A}">
                    <a16:rowId xmlns:a16="http://schemas.microsoft.com/office/drawing/2014/main" val="64658537"/>
                  </a:ext>
                </a:extLst>
              </a:tr>
            </a:tbl>
          </a:graphicData>
        </a:graphic>
      </p:graphicFrame>
      <p:sp>
        <p:nvSpPr>
          <p:cNvPr id="5" name="TextBox 4">
            <a:extLst>
              <a:ext uri="{FF2B5EF4-FFF2-40B4-BE49-F238E27FC236}">
                <a16:creationId xmlns:a16="http://schemas.microsoft.com/office/drawing/2014/main" id="{B55CAA54-0321-4E3B-2BCE-556D8696A5C7}"/>
              </a:ext>
            </a:extLst>
          </p:cNvPr>
          <p:cNvSpPr txBox="1"/>
          <p:nvPr/>
        </p:nvSpPr>
        <p:spPr>
          <a:xfrm>
            <a:off x="1362270" y="854996"/>
            <a:ext cx="2395207" cy="369332"/>
          </a:xfrm>
          <a:prstGeom prst="rect">
            <a:avLst/>
          </a:prstGeom>
          <a:noFill/>
        </p:spPr>
        <p:txBody>
          <a:bodyPr wrap="none" rtlCol="0">
            <a:spAutoFit/>
          </a:bodyPr>
          <a:lstStyle/>
          <a:p>
            <a:r>
              <a:rPr lang="lt-LT" dirty="0"/>
              <a:t>2 lentelė. Klijų lipnumas</a:t>
            </a:r>
          </a:p>
        </p:txBody>
      </p:sp>
      <p:pic>
        <p:nvPicPr>
          <p:cNvPr id="9" name="Рисунок 8">
            <a:extLst>
              <a:ext uri="{FF2B5EF4-FFF2-40B4-BE49-F238E27FC236}">
                <a16:creationId xmlns:a16="http://schemas.microsoft.com/office/drawing/2014/main" id="{933031A4-D8D6-48B3-AFCD-2D9DE6F93F6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4372698" y="4218437"/>
            <a:ext cx="2891632" cy="2168724"/>
          </a:xfrm>
          <a:prstGeom prst="rect">
            <a:avLst/>
          </a:prstGeom>
        </p:spPr>
      </p:pic>
      <p:pic>
        <p:nvPicPr>
          <p:cNvPr id="11" name="Рисунок 10">
            <a:extLst>
              <a:ext uri="{FF2B5EF4-FFF2-40B4-BE49-F238E27FC236}">
                <a16:creationId xmlns:a16="http://schemas.microsoft.com/office/drawing/2014/main" id="{9DF08FCD-BBC1-44DA-B402-A8B0712D56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4372697" y="4218437"/>
            <a:ext cx="2891633" cy="2168725"/>
          </a:xfrm>
          <a:prstGeom prst="rect">
            <a:avLst/>
          </a:prstGeom>
        </p:spPr>
      </p:pic>
      <p:pic>
        <p:nvPicPr>
          <p:cNvPr id="7" name="Рисунок 6">
            <a:extLst>
              <a:ext uri="{FF2B5EF4-FFF2-40B4-BE49-F238E27FC236}">
                <a16:creationId xmlns:a16="http://schemas.microsoft.com/office/drawing/2014/main" id="{77B1F70C-AFE1-4CA2-A109-85093B6CB19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4372695" y="4218436"/>
            <a:ext cx="2891632" cy="2168724"/>
          </a:xfrm>
          <a:prstGeom prst="rect">
            <a:avLst/>
          </a:prstGeom>
        </p:spPr>
      </p:pic>
      <p:pic>
        <p:nvPicPr>
          <p:cNvPr id="3" name="Рисунок 2">
            <a:extLst>
              <a:ext uri="{FF2B5EF4-FFF2-40B4-BE49-F238E27FC236}">
                <a16:creationId xmlns:a16="http://schemas.microsoft.com/office/drawing/2014/main" id="{3A8207FA-42FF-48B7-A05F-71372C3871F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5400000">
            <a:off x="4372696" y="4218438"/>
            <a:ext cx="2891631" cy="2168724"/>
          </a:xfrm>
          <a:prstGeom prst="rect">
            <a:avLst/>
          </a:prstGeom>
        </p:spPr>
      </p:pic>
      <p:sp>
        <p:nvSpPr>
          <p:cNvPr id="12" name="TextBox 11">
            <a:extLst>
              <a:ext uri="{FF2B5EF4-FFF2-40B4-BE49-F238E27FC236}">
                <a16:creationId xmlns:a16="http://schemas.microsoft.com/office/drawing/2014/main" id="{AC129095-0A49-45F6-B226-6C2EB49F9484}"/>
              </a:ext>
            </a:extLst>
          </p:cNvPr>
          <p:cNvSpPr txBox="1"/>
          <p:nvPr/>
        </p:nvSpPr>
        <p:spPr>
          <a:xfrm>
            <a:off x="1524000" y="3510232"/>
            <a:ext cx="4802469" cy="369332"/>
          </a:xfrm>
          <a:prstGeom prst="rect">
            <a:avLst/>
          </a:prstGeom>
          <a:noFill/>
        </p:spPr>
        <p:txBody>
          <a:bodyPr wrap="none" rtlCol="0">
            <a:spAutoFit/>
          </a:bodyPr>
          <a:lstStyle/>
          <a:p>
            <a:r>
              <a:rPr lang="lt-LT" dirty="0"/>
              <a:t>-*  - </a:t>
            </a:r>
            <a:r>
              <a:rPr lang="lt-LT" dirty="0" err="1"/>
              <a:t>bioklijai</a:t>
            </a:r>
            <a:r>
              <a:rPr lang="lt-LT" dirty="0"/>
              <a:t> iš kiaušinio trynio nesuklijavo plastiko.</a:t>
            </a:r>
            <a:endParaRPr lang="en-GB" dirty="0"/>
          </a:p>
        </p:txBody>
      </p:sp>
    </p:spTree>
    <p:extLst>
      <p:ext uri="{BB962C8B-B14F-4D97-AF65-F5344CB8AC3E}">
        <p14:creationId xmlns:p14="http://schemas.microsoft.com/office/powerpoint/2010/main" val="3526859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19182C-4C46-48D7-B294-00AC5C9A1FA2}"/>
              </a:ext>
            </a:extLst>
          </p:cNvPr>
          <p:cNvSpPr>
            <a:spLocks noGrp="1"/>
          </p:cNvSpPr>
          <p:nvPr>
            <p:ph type="title"/>
          </p:nvPr>
        </p:nvSpPr>
        <p:spPr/>
        <p:txBody>
          <a:bodyPr/>
          <a:lstStyle/>
          <a:p>
            <a:pPr algn="l"/>
            <a:r>
              <a:rPr lang="lt-LT" dirty="0"/>
              <a:t>Išvados:</a:t>
            </a:r>
            <a:endParaRPr lang="en-GB" dirty="0"/>
          </a:p>
        </p:txBody>
      </p:sp>
      <p:sp>
        <p:nvSpPr>
          <p:cNvPr id="3" name="Объект 2">
            <a:extLst>
              <a:ext uri="{FF2B5EF4-FFF2-40B4-BE49-F238E27FC236}">
                <a16:creationId xmlns:a16="http://schemas.microsoft.com/office/drawing/2014/main" id="{C9154AAA-4862-41F0-89C6-A29FABBEDC01}"/>
              </a:ext>
            </a:extLst>
          </p:cNvPr>
          <p:cNvSpPr>
            <a:spLocks noGrp="1"/>
          </p:cNvSpPr>
          <p:nvPr>
            <p:ph sz="quarter" idx="13"/>
          </p:nvPr>
        </p:nvSpPr>
        <p:spPr>
          <a:xfrm>
            <a:off x="913774" y="2150534"/>
            <a:ext cx="10363826" cy="3640666"/>
          </a:xfrm>
        </p:spPr>
        <p:txBody>
          <a:bodyPr>
            <a:normAutofit fontScale="70000" lnSpcReduction="20000"/>
          </a:bodyPr>
          <a:lstStyle/>
          <a:p>
            <a:pPr algn="l"/>
            <a:r>
              <a:rPr lang="lt-LT" b="0" i="0" dirty="0">
                <a:solidFill>
                  <a:srgbClr val="222222"/>
                </a:solidFill>
                <a:effectLst/>
                <a:latin typeface="Arial" panose="020B0604020202020204" pitchFamily="34" charset="0"/>
              </a:rPr>
              <a:t>Atlikus eksperimentą paaiškėjo, kad stipriausi buvo lipalo klijai. Jie išlaikė didžiausią svorį, ypač klijuojant medį – daugiau nei 47,04 N (</a:t>
            </a:r>
            <a:r>
              <a:rPr lang="lt-LT" dirty="0"/>
              <a:t>Mums nepavyko jų išklijuoti</a:t>
            </a:r>
            <a:r>
              <a:rPr lang="ru-RU" dirty="0"/>
              <a:t>)</a:t>
            </a:r>
            <a:r>
              <a:rPr lang="lt-LT" b="0" i="0" dirty="0">
                <a:solidFill>
                  <a:srgbClr val="222222"/>
                </a:solidFill>
                <a:effectLst/>
                <a:latin typeface="Arial" panose="020B0604020202020204" pitchFamily="34" charset="0"/>
              </a:rPr>
              <a:t>. Kartoną taip pat gerai suklijavo tiek lipalas, tiek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iš kiaušinio trynio, nes abu išlaikė 33,32 N svorį. Silpniausi buvo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iš krakmolo – jie išlaikė mažiausią svorį visoms medžiagoms.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iš kiaušinio trynio nesugebėjo suklijuoti plastiko.</a:t>
            </a:r>
            <a:endParaRPr lang="ru-RU" b="0" i="0" dirty="0">
              <a:solidFill>
                <a:srgbClr val="222222"/>
              </a:solidFill>
              <a:effectLst/>
              <a:latin typeface="Arial" panose="020B0604020202020204" pitchFamily="34" charset="0"/>
            </a:endParaRPr>
          </a:p>
          <a:p>
            <a:pPr algn="l"/>
            <a:r>
              <a:rPr lang="lt-LT" b="0" i="0" dirty="0">
                <a:solidFill>
                  <a:srgbClr val="222222"/>
                </a:solidFill>
                <a:effectLst/>
                <a:latin typeface="Arial" panose="020B0604020202020204" pitchFamily="34" charset="0"/>
              </a:rPr>
              <a:t>Todėl galima teigti, kad skirtingi klijai nevienodai tinka skirtingoms medžiagoms, o efektyviausias šiame eksperimente buvo lipalas.</a:t>
            </a:r>
          </a:p>
          <a:p>
            <a:pPr algn="l"/>
            <a:r>
              <a:rPr lang="lt-LT" b="0" i="0" dirty="0">
                <a:solidFill>
                  <a:srgbClr val="222222"/>
                </a:solidFill>
                <a:effectLst/>
                <a:latin typeface="Arial" panose="020B0604020202020204" pitchFamily="34" charset="0"/>
              </a:rPr>
              <a:t>Palyginus tik </a:t>
            </a:r>
            <a:r>
              <a:rPr lang="lt-LT" b="0" i="0" dirty="0" err="1">
                <a:solidFill>
                  <a:srgbClr val="222222"/>
                </a:solidFill>
                <a:effectLst/>
                <a:latin typeface="Arial" panose="020B0604020202020204" pitchFamily="34" charset="0"/>
              </a:rPr>
              <a:t>bioklijus</a:t>
            </a:r>
            <a:r>
              <a:rPr lang="lt-LT" b="0" i="0" dirty="0">
                <a:solidFill>
                  <a:srgbClr val="222222"/>
                </a:solidFill>
                <a:effectLst/>
                <a:latin typeface="Arial" panose="020B0604020202020204" pitchFamily="34" charset="0"/>
              </a:rPr>
              <a:t>, stipresni buvo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iš kiaušinio trynio. Jie ypač gerai suklijavo kartoną ir išlaikė 33,32 N svorį. Tačiau šie klijai nesuklijavo plastiko.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iš krakmolo suklijavo visas medžiagas, bet išlaikė mažesnį svorį: geriausiai laikė kartoną – 14,7 N.</a:t>
            </a:r>
          </a:p>
          <a:p>
            <a:pPr algn="l"/>
            <a:r>
              <a:rPr lang="lt-LT" b="0" i="0" dirty="0">
                <a:solidFill>
                  <a:srgbClr val="222222"/>
                </a:solidFill>
                <a:effectLst/>
                <a:latin typeface="Arial" panose="020B0604020202020204" pitchFamily="34" charset="0"/>
              </a:rPr>
              <a:t>Galima daryti išvadą, kad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iš kiaušinio trynio yra stipresni, tačiau mažiau universalūs, o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iš krakmolo – silpnesni, bet tinkami daugiau medžiagų.</a:t>
            </a:r>
          </a:p>
          <a:p>
            <a:endParaRPr lang="en-GB" dirty="0"/>
          </a:p>
        </p:txBody>
      </p:sp>
    </p:spTree>
    <p:extLst>
      <p:ext uri="{BB962C8B-B14F-4D97-AF65-F5344CB8AC3E}">
        <p14:creationId xmlns:p14="http://schemas.microsoft.com/office/powerpoint/2010/main" val="2768011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7F4740A-838E-4341-8B7A-293DAD4B0663}"/>
              </a:ext>
            </a:extLst>
          </p:cNvPr>
          <p:cNvSpPr>
            <a:spLocks noGrp="1"/>
          </p:cNvSpPr>
          <p:nvPr>
            <p:ph type="title"/>
          </p:nvPr>
        </p:nvSpPr>
        <p:spPr/>
        <p:txBody>
          <a:bodyPr/>
          <a:lstStyle/>
          <a:p>
            <a:r>
              <a:rPr lang="lt-LT" dirty="0"/>
              <a:t>uždaviniai</a:t>
            </a:r>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02351F21-2C8F-4230-A223-9B58F5D9CAB7}"/>
                  </a:ext>
                </a:extLst>
              </p:cNvPr>
              <p:cNvSpPr>
                <a:spLocks noGrp="1"/>
              </p:cNvSpPr>
              <p:nvPr>
                <p:ph sz="quarter" idx="13"/>
              </p:nvPr>
            </p:nvSpPr>
            <p:spPr>
              <a:xfrm>
                <a:off x="913774" y="2367092"/>
                <a:ext cx="10363826" cy="4169175"/>
              </a:xfrm>
            </p:spPr>
            <p:txBody>
              <a:bodyPr/>
              <a:lstStyle/>
              <a:p>
                <a:pPr marL="0" indent="0">
                  <a:buNone/>
                </a:pPr>
                <a:r>
                  <a:rPr lang="en-US" dirty="0"/>
                  <a:t>Pagrindin</a:t>
                </a:r>
                <a:r>
                  <a:rPr lang="lt-LT" dirty="0"/>
                  <a:t>ė idėja: žiūrime , kokią jėgą atlaiko klijai tam tikrame plote. Naudojame formulę</a:t>
                </a:r>
              </a:p>
              <a:p>
                <a:pPr marL="0" indent="0">
                  <a:buNone/>
                </a:pPr>
                <a14:m>
                  <m:oMathPara xmlns:m="http://schemas.openxmlformats.org/officeDocument/2006/math">
                    <m:oMathParaPr>
                      <m:jc m:val="centerGroup"/>
                    </m:oMathParaPr>
                    <m:oMath xmlns:m="http://schemas.openxmlformats.org/officeDocument/2006/math">
                      <m:r>
                        <a:rPr lang="lt-LT" i="1" smtClean="0">
                          <a:latin typeface="Cambria Math" panose="02040503050406030204" pitchFamily="18" charset="0"/>
                          <a:ea typeface="Cambria Math" panose="02040503050406030204" pitchFamily="18" charset="0"/>
                        </a:rPr>
                        <m:t>𝜏</m:t>
                      </m:r>
                      <m:r>
                        <a:rPr lang="lt-LT" i="1" smtClean="0">
                          <a:latin typeface="Cambria Math" panose="02040503050406030204" pitchFamily="18" charset="0"/>
                          <a:ea typeface="Cambria Math" panose="02040503050406030204" pitchFamily="18" charset="0"/>
                        </a:rPr>
                        <m:t>=</m:t>
                      </m:r>
                      <m:f>
                        <m:fPr>
                          <m:ctrlPr>
                            <a:rPr lang="lt-LT" i="1" smtClean="0">
                              <a:latin typeface="Cambria Math" panose="02040503050406030204" pitchFamily="18" charset="0"/>
                              <a:ea typeface="Cambria Math" panose="02040503050406030204" pitchFamily="18" charset="0"/>
                            </a:rPr>
                          </m:ctrlPr>
                        </m:fPr>
                        <m:num>
                          <m:r>
                            <a:rPr lang="lt-LT" b="0" i="1" smtClean="0">
                              <a:latin typeface="Cambria Math" panose="02040503050406030204" pitchFamily="18" charset="0"/>
                              <a:ea typeface="Cambria Math" panose="02040503050406030204" pitchFamily="18" charset="0"/>
                            </a:rPr>
                            <m:t>𝐹</m:t>
                          </m:r>
                        </m:num>
                        <m:den>
                          <m:r>
                            <a:rPr lang="lt-LT" b="0" i="1" smtClean="0">
                              <a:latin typeface="Cambria Math" panose="02040503050406030204" pitchFamily="18" charset="0"/>
                              <a:ea typeface="Cambria Math" panose="02040503050406030204" pitchFamily="18" charset="0"/>
                            </a:rPr>
                            <m:t>𝑆</m:t>
                          </m:r>
                        </m:den>
                      </m:f>
                    </m:oMath>
                  </m:oMathPara>
                </a14:m>
                <a:endParaRPr lang="lt-LT" dirty="0"/>
              </a:p>
              <a:p>
                <a:pPr marL="0" indent="0">
                  <a:buNone/>
                </a:pPr>
                <a:r>
                  <a:rPr lang="lt-LT" dirty="0"/>
                  <a:t>Kur:</a:t>
                </a:r>
              </a:p>
              <a:p>
                <a:pPr marL="0" indent="0">
                  <a:buNone/>
                </a:pPr>
                <a14:m>
                  <m:oMathPara xmlns:m="http://schemas.openxmlformats.org/officeDocument/2006/math">
                    <m:oMathParaPr>
                      <m:jc m:val="left"/>
                    </m:oMathParaPr>
                    <m:oMath xmlns:m="http://schemas.openxmlformats.org/officeDocument/2006/math">
                      <m:r>
                        <a:rPr lang="lt-LT" i="1" smtClean="0">
                          <a:latin typeface="Cambria Math" panose="02040503050406030204" pitchFamily="18" charset="0"/>
                          <a:ea typeface="Cambria Math" panose="02040503050406030204" pitchFamily="18" charset="0"/>
                        </a:rPr>
                        <m:t>𝜏</m:t>
                      </m:r>
                      <m:r>
                        <a:rPr lang="lt-LT" b="0" i="1" smtClean="0">
                          <a:latin typeface="Cambria Math" panose="02040503050406030204" pitchFamily="18" charset="0"/>
                          <a:ea typeface="Cambria Math" panose="02040503050406030204" pitchFamily="18" charset="0"/>
                        </a:rPr>
                        <m:t> −</m:t>
                      </m:r>
                      <m:r>
                        <a:rPr lang="lt-LT" b="0" i="1" smtClean="0">
                          <a:latin typeface="Cambria Math" panose="02040503050406030204" pitchFamily="18" charset="0"/>
                          <a:ea typeface="Cambria Math" panose="02040503050406030204" pitchFamily="18" charset="0"/>
                        </a:rPr>
                        <m:t>𝑘𝑙𝑖𝑗</m:t>
                      </m:r>
                      <m:r>
                        <a:rPr lang="lt-LT" b="0" i="1" smtClean="0">
                          <a:latin typeface="Cambria Math" panose="02040503050406030204" pitchFamily="18" charset="0"/>
                          <a:ea typeface="Cambria Math" panose="02040503050406030204" pitchFamily="18" charset="0"/>
                        </a:rPr>
                        <m:t>ų </m:t>
                      </m:r>
                      <m:r>
                        <a:rPr lang="lt-LT" b="0" i="1" smtClean="0">
                          <a:latin typeface="Cambria Math" panose="02040503050406030204" pitchFamily="18" charset="0"/>
                          <a:ea typeface="Cambria Math" panose="02040503050406030204" pitchFamily="18" charset="0"/>
                        </a:rPr>
                        <m:t>𝑡𝑣𝑖𝑟𝑡𝑢𝑚𝑎𝑠</m:t>
                      </m:r>
                      <m:r>
                        <a:rPr lang="lt-LT" b="0" i="1" smtClean="0">
                          <a:latin typeface="Cambria Math" panose="02040503050406030204" pitchFamily="18" charset="0"/>
                          <a:ea typeface="Cambria Math" panose="02040503050406030204" pitchFamily="18" charset="0"/>
                        </a:rPr>
                        <m:t> </m:t>
                      </m:r>
                      <m:d>
                        <m:dPr>
                          <m:ctrlPr>
                            <a:rPr lang="lt-LT" b="0" i="1" smtClean="0">
                              <a:latin typeface="Cambria Math" panose="02040503050406030204" pitchFamily="18" charset="0"/>
                              <a:ea typeface="Cambria Math" panose="02040503050406030204" pitchFamily="18" charset="0"/>
                            </a:rPr>
                          </m:ctrlPr>
                        </m:dPr>
                        <m:e>
                          <m:r>
                            <a:rPr lang="lt-LT" b="0" i="1" smtClean="0">
                              <a:latin typeface="Cambria Math" panose="02040503050406030204" pitchFamily="18" charset="0"/>
                              <a:ea typeface="Cambria Math" panose="02040503050406030204" pitchFamily="18" charset="0"/>
                            </a:rPr>
                            <m:t>į</m:t>
                          </m:r>
                          <m:r>
                            <a:rPr lang="lt-LT" b="0" i="1" smtClean="0">
                              <a:latin typeface="Cambria Math" panose="02040503050406030204" pitchFamily="18" charset="0"/>
                              <a:ea typeface="Cambria Math" panose="02040503050406030204" pitchFamily="18" charset="0"/>
                            </a:rPr>
                            <m:t>𝑡𝑒𝑚𝑝𝑖𝑚𝑎𝑠</m:t>
                          </m:r>
                          <m:r>
                            <a:rPr lang="lt-LT" b="0" i="1" smtClean="0">
                              <a:latin typeface="Cambria Math" panose="02040503050406030204" pitchFamily="18" charset="0"/>
                              <a:ea typeface="Cambria Math" panose="02040503050406030204" pitchFamily="18" charset="0"/>
                            </a:rPr>
                            <m:t>, </m:t>
                          </m:r>
                          <m:r>
                            <a:rPr lang="lt-LT" b="0" i="1" smtClean="0">
                              <a:latin typeface="Cambria Math" panose="02040503050406030204" pitchFamily="18" charset="0"/>
                              <a:ea typeface="Cambria Math" panose="02040503050406030204" pitchFamily="18" charset="0"/>
                            </a:rPr>
                            <m:t>𝑃𝑎</m:t>
                          </m:r>
                          <m:r>
                            <a:rPr lang="lt-LT" b="0" i="1" smtClean="0">
                              <a:latin typeface="Cambria Math" panose="02040503050406030204" pitchFamily="18" charset="0"/>
                              <a:ea typeface="Cambria Math" panose="02040503050406030204" pitchFamily="18" charset="0"/>
                            </a:rPr>
                            <m:t> </m:t>
                          </m:r>
                          <m:r>
                            <a:rPr lang="lt-LT" b="0" i="1" smtClean="0">
                              <a:latin typeface="Cambria Math" panose="02040503050406030204" pitchFamily="18" charset="0"/>
                              <a:ea typeface="Cambria Math" panose="02040503050406030204" pitchFamily="18" charset="0"/>
                            </a:rPr>
                            <m:t>𝑎𝑟𝑏𝑎</m:t>
                          </m:r>
                          <m:f>
                            <m:fPr>
                              <m:ctrlPr>
                                <a:rPr lang="lt-LT" b="0" i="1" smtClean="0">
                                  <a:latin typeface="Cambria Math" panose="02040503050406030204" pitchFamily="18" charset="0"/>
                                  <a:ea typeface="Cambria Math" panose="02040503050406030204" pitchFamily="18" charset="0"/>
                                </a:rPr>
                              </m:ctrlPr>
                            </m:fPr>
                            <m:num>
                              <m:r>
                                <a:rPr lang="lt-LT" b="0" i="1" smtClean="0">
                                  <a:latin typeface="Cambria Math" panose="02040503050406030204" pitchFamily="18" charset="0"/>
                                  <a:ea typeface="Cambria Math" panose="02040503050406030204" pitchFamily="18" charset="0"/>
                                </a:rPr>
                                <m:t>𝑁</m:t>
                              </m:r>
                            </m:num>
                            <m:den>
                              <m:sSup>
                                <m:sSupPr>
                                  <m:ctrlPr>
                                    <a:rPr lang="lt-LT" b="0" i="1" smtClean="0">
                                      <a:latin typeface="Cambria Math" panose="02040503050406030204" pitchFamily="18" charset="0"/>
                                      <a:ea typeface="Cambria Math" panose="02040503050406030204" pitchFamily="18" charset="0"/>
                                    </a:rPr>
                                  </m:ctrlPr>
                                </m:sSupPr>
                                <m:e>
                                  <m:r>
                                    <a:rPr lang="lt-LT" b="0" i="1" smtClean="0">
                                      <a:latin typeface="Cambria Math" panose="02040503050406030204" pitchFamily="18" charset="0"/>
                                      <a:ea typeface="Cambria Math" panose="02040503050406030204" pitchFamily="18" charset="0"/>
                                    </a:rPr>
                                    <m:t>𝑚</m:t>
                                  </m:r>
                                </m:e>
                                <m:sup>
                                  <m:r>
                                    <a:rPr lang="lt-LT" b="0" i="1" smtClean="0">
                                      <a:latin typeface="Cambria Math" panose="02040503050406030204" pitchFamily="18" charset="0"/>
                                      <a:ea typeface="Cambria Math" panose="02040503050406030204" pitchFamily="18" charset="0"/>
                                    </a:rPr>
                                    <m:t>2</m:t>
                                  </m:r>
                                </m:sup>
                              </m:sSup>
                            </m:den>
                          </m:f>
                        </m:e>
                      </m:d>
                    </m:oMath>
                  </m:oMathPara>
                </a14:m>
                <a:endParaRPr lang="lt-LT" b="0" dirty="0">
                  <a:ea typeface="Cambria Math" panose="02040503050406030204" pitchFamily="18" charset="0"/>
                  <a:cs typeface="Times New Roman" panose="02020603050405020304" pitchFamily="18" charset="0"/>
                </a:endParaRPr>
              </a:p>
              <a:p>
                <a:pPr marL="0" indent="0">
                  <a:buNone/>
                </a:pPr>
                <a:r>
                  <a:rPr lang="lt-LT" dirty="0"/>
                  <a:t>F – jėga (N)</a:t>
                </a:r>
              </a:p>
              <a:p>
                <a:pPr marL="0" indent="0">
                  <a:buNone/>
                </a:pPr>
                <a:r>
                  <a:rPr lang="lt-LT" dirty="0"/>
                  <a:t>S- klijuoto paviršiaus plotas (</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r>
                      <a:rPr lang="lt-LT" b="0" i="1" smtClean="0">
                        <a:latin typeface="Cambria Math" panose="02040503050406030204" pitchFamily="18" charset="0"/>
                      </a:rPr>
                      <m:t>)</m:t>
                    </m:r>
                  </m:oMath>
                </a14:m>
                <a:endParaRPr lang="lt-LT" dirty="0"/>
              </a:p>
              <a:p>
                <a:pPr marL="0" indent="0">
                  <a:buNone/>
                </a:pPr>
                <a:endParaRPr lang="lt-LT" dirty="0"/>
              </a:p>
            </p:txBody>
          </p:sp>
        </mc:Choice>
        <mc:Fallback xmlns="">
          <p:sp>
            <p:nvSpPr>
              <p:cNvPr id="3" name="Turinio vietos rezervavimo ženklas 2">
                <a:extLst>
                  <a:ext uri="{FF2B5EF4-FFF2-40B4-BE49-F238E27FC236}">
                    <a16:creationId xmlns:a16="http://schemas.microsoft.com/office/drawing/2014/main" id="{02351F21-2C8F-4230-A223-9B58F5D9CAB7}"/>
                  </a:ext>
                </a:extLst>
              </p:cNvPr>
              <p:cNvSpPr>
                <a:spLocks noGrp="1" noRot="1" noChangeAspect="1" noMove="1" noResize="1" noEditPoints="1" noAdjustHandles="1" noChangeArrowheads="1" noChangeShapeType="1" noTextEdit="1"/>
              </p:cNvSpPr>
              <p:nvPr>
                <p:ph sz="quarter" idx="13"/>
              </p:nvPr>
            </p:nvSpPr>
            <p:spPr>
              <a:xfrm>
                <a:off x="913774" y="2367092"/>
                <a:ext cx="10363826" cy="4169175"/>
              </a:xfrm>
              <a:blipFill>
                <a:blip r:embed="rId2"/>
                <a:stretch>
                  <a:fillRect l="-6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urinio vietos rezervavimo ženklas 2">
                <a:extLst>
                  <a:ext uri="{FF2B5EF4-FFF2-40B4-BE49-F238E27FC236}">
                    <a16:creationId xmlns:a16="http://schemas.microsoft.com/office/drawing/2014/main" id="{349976B0-3357-4010-93BD-B10A60997D8E}"/>
                  </a:ext>
                </a:extLst>
              </p:cNvPr>
              <p:cNvSpPr txBox="1">
                <a:spLocks/>
              </p:cNvSpPr>
              <p:nvPr/>
            </p:nvSpPr>
            <p:spPr>
              <a:xfrm>
                <a:off x="6959600" y="3911600"/>
                <a:ext cx="4318000" cy="262466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lt-LT" dirty="0">
                    <a:latin typeface="Times New Roman" panose="02020603050405020304" pitchFamily="18" charset="0"/>
                    <a:cs typeface="Times New Roman" panose="02020603050405020304" pitchFamily="18" charset="0"/>
                  </a:rPr>
                  <a:t>Pagalbinė Formulė</a:t>
                </a:r>
              </a:p>
              <a:p>
                <a:pPr marL="0" indent="0">
                  <a:buNone/>
                </a:pPr>
                <a14:m>
                  <m:oMathPara xmlns:m="http://schemas.openxmlformats.org/officeDocument/2006/math">
                    <m:oMathParaPr>
                      <m:jc m:val="centerGroup"/>
                    </m:oMathParaPr>
                    <m:oMath xmlns:m="http://schemas.openxmlformats.org/officeDocument/2006/math">
                      <m:r>
                        <a:rPr lang="lt-LT" b="0" i="1" smtClean="0">
                          <a:latin typeface="Cambria Math" panose="02040503050406030204" pitchFamily="18" charset="0"/>
                        </a:rPr>
                        <m:t>𝐹</m:t>
                      </m:r>
                      <m:r>
                        <a:rPr lang="lt-LT" b="0" i="1" smtClean="0">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𝑚</m:t>
                      </m:r>
                      <m:r>
                        <a:rPr lang="lt-LT" b="0" i="1" smtClean="0">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𝑔</m:t>
                      </m:r>
                    </m:oMath>
                  </m:oMathPara>
                </a14:m>
                <a:endParaRPr lang="lt-LT" b="0" dirty="0">
                  <a:latin typeface="Times New Roman" panose="02020603050405020304" pitchFamily="18" charset="0"/>
                  <a:ea typeface="Cambria Math" panose="020405030504060302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Kur:</a:t>
                </a:r>
              </a:p>
              <a:p>
                <a:pPr marL="0" indent="0">
                  <a:buNone/>
                </a:pPr>
                <a14:m>
                  <m:oMath xmlns:m="http://schemas.openxmlformats.org/officeDocument/2006/math">
                    <m:r>
                      <a:rPr lang="lt-LT" b="0" i="1" smtClean="0">
                        <a:latin typeface="Cambria Math" panose="02040503050406030204" pitchFamily="18" charset="0"/>
                        <a:cs typeface="Times New Roman" panose="02020603050405020304" pitchFamily="18" charset="0"/>
                      </a:rPr>
                      <m:t>𝑚</m:t>
                    </m:r>
                  </m:oMath>
                </a14:m>
                <a:r>
                  <a:rPr lang="lt-LT" dirty="0">
                    <a:latin typeface="Times New Roman" panose="02020603050405020304" pitchFamily="18" charset="0"/>
                    <a:cs typeface="Times New Roman" panose="02020603050405020304" pitchFamily="18" charset="0"/>
                  </a:rPr>
                  <a:t>- pakabinta masė(kg)</a:t>
                </a:r>
              </a:p>
              <a:p>
                <a:pPr marL="0" indent="0">
                  <a:buNone/>
                </a:pPr>
                <a14:m>
                  <m:oMathPara xmlns:m="http://schemas.openxmlformats.org/officeDocument/2006/math">
                    <m:oMathParaPr>
                      <m:jc m:val="left"/>
                    </m:oMathParaPr>
                    <m:oMath xmlns:m="http://schemas.openxmlformats.org/officeDocument/2006/math">
                      <m:r>
                        <a:rPr lang="lt-LT" b="0" i="1" smtClean="0">
                          <a:latin typeface="Cambria Math" panose="02040503050406030204" pitchFamily="18" charset="0"/>
                        </a:rPr>
                        <m:t>𝑔</m:t>
                      </m:r>
                      <m:r>
                        <a:rPr lang="lt-LT" b="0" i="1" smtClean="0">
                          <a:latin typeface="Cambria Math" panose="02040503050406030204" pitchFamily="18" charset="0"/>
                        </a:rPr>
                        <m:t> ≈9,8 </m:t>
                      </m:r>
                      <m:r>
                        <a:rPr lang="lt-LT" b="0" i="1" smtClean="0">
                          <a:latin typeface="Cambria Math" panose="02040503050406030204" pitchFamily="18" charset="0"/>
                          <a:ea typeface="Cambria Math" panose="02040503050406030204" pitchFamily="18" charset="0"/>
                        </a:rPr>
                        <m:t>𝑚</m:t>
                      </m:r>
                      <m:r>
                        <a:rPr lang="lt-LT" b="0" i="1" smtClean="0">
                          <a:latin typeface="Cambria Math" panose="02040503050406030204" pitchFamily="18" charset="0"/>
                          <a:ea typeface="Cambria Math" panose="02040503050406030204" pitchFamily="18" charset="0"/>
                        </a:rPr>
                        <m:t>/</m:t>
                      </m:r>
                      <m:sSup>
                        <m:sSupPr>
                          <m:ctrlPr>
                            <a:rPr lang="lt-LT" b="0" i="1" smtClean="0">
                              <a:latin typeface="Cambria Math" panose="02040503050406030204" pitchFamily="18" charset="0"/>
                              <a:ea typeface="Cambria Math" panose="02040503050406030204" pitchFamily="18" charset="0"/>
                            </a:rPr>
                          </m:ctrlPr>
                        </m:sSupPr>
                        <m:e>
                          <m:r>
                            <a:rPr lang="lt-LT" b="0" i="1" smtClean="0">
                              <a:latin typeface="Cambria Math" panose="02040503050406030204" pitchFamily="18" charset="0"/>
                              <a:ea typeface="Cambria Math" panose="02040503050406030204" pitchFamily="18" charset="0"/>
                            </a:rPr>
                            <m:t>𝑠</m:t>
                          </m:r>
                        </m:e>
                        <m:sup>
                          <m:r>
                            <a:rPr lang="lt-LT" b="0" i="1" smtClean="0">
                              <a:latin typeface="Cambria Math" panose="02040503050406030204" pitchFamily="18" charset="0"/>
                              <a:ea typeface="Cambria Math" panose="02040503050406030204" pitchFamily="18" charset="0"/>
                            </a:rPr>
                            <m:t>2</m:t>
                          </m:r>
                        </m:sup>
                      </m:sSup>
                    </m:oMath>
                  </m:oMathPara>
                </a14:m>
                <a:endParaRPr lang="lt-LT" dirty="0">
                  <a:latin typeface="Times New Roman" panose="02020603050405020304" pitchFamily="18" charset="0"/>
                  <a:cs typeface="Times New Roman" panose="02020603050405020304" pitchFamily="18" charset="0"/>
                </a:endParaRPr>
              </a:p>
              <a:p>
                <a:pPr marL="0" indent="0">
                  <a:buNone/>
                </a:pPr>
                <a:endParaRPr lang="lt-LT" dirty="0"/>
              </a:p>
            </p:txBody>
          </p:sp>
        </mc:Choice>
        <mc:Fallback xmlns="">
          <p:sp>
            <p:nvSpPr>
              <p:cNvPr id="4" name="Turinio vietos rezervavimo ženklas 2">
                <a:extLst>
                  <a:ext uri="{FF2B5EF4-FFF2-40B4-BE49-F238E27FC236}">
                    <a16:creationId xmlns:a16="http://schemas.microsoft.com/office/drawing/2014/main" id="{349976B0-3357-4010-93BD-B10A60997D8E}"/>
                  </a:ext>
                </a:extLst>
              </p:cNvPr>
              <p:cNvSpPr txBox="1">
                <a:spLocks noRot="1" noChangeAspect="1" noMove="1" noResize="1" noEditPoints="1" noAdjustHandles="1" noChangeArrowheads="1" noChangeShapeType="1" noTextEdit="1"/>
              </p:cNvSpPr>
              <p:nvPr/>
            </p:nvSpPr>
            <p:spPr>
              <a:xfrm>
                <a:off x="6959600" y="3911600"/>
                <a:ext cx="4318000" cy="2624667"/>
              </a:xfrm>
              <a:prstGeom prst="rect">
                <a:avLst/>
              </a:prstGeom>
              <a:blipFill>
                <a:blip r:embed="rId3"/>
                <a:stretch>
                  <a:fillRect l="-1554" t="-233"/>
                </a:stretch>
              </a:blipFill>
            </p:spPr>
            <p:txBody>
              <a:bodyPr/>
              <a:lstStyle/>
              <a:p>
                <a:r>
                  <a:rPr lang="en-GB">
                    <a:noFill/>
                  </a:rPr>
                  <a:t> </a:t>
                </a:r>
              </a:p>
            </p:txBody>
          </p:sp>
        </mc:Fallback>
      </mc:AlternateContent>
    </p:spTree>
    <p:extLst>
      <p:ext uri="{BB962C8B-B14F-4D97-AF65-F5344CB8AC3E}">
        <p14:creationId xmlns:p14="http://schemas.microsoft.com/office/powerpoint/2010/main" val="77927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653B70-7BC0-4CE8-955D-E41059296EC3}"/>
              </a:ext>
            </a:extLst>
          </p:cNvPr>
          <p:cNvSpPr>
            <a:spLocks noGrp="1"/>
          </p:cNvSpPr>
          <p:nvPr>
            <p:ph type="title"/>
          </p:nvPr>
        </p:nvSpPr>
        <p:spPr/>
        <p:txBody>
          <a:bodyPr/>
          <a:lstStyle/>
          <a:p>
            <a:r>
              <a:rPr lang="lt-LT" dirty="0"/>
              <a:t>Pavyzdys</a:t>
            </a:r>
            <a:endParaRPr lang="en-GB" dirty="0"/>
          </a:p>
        </p:txBody>
      </p:sp>
      <mc:AlternateContent xmlns:mc="http://schemas.openxmlformats.org/markup-compatibility/2006" xmlns:a14="http://schemas.microsoft.com/office/drawing/2010/main">
        <mc:Choice Requires="a14">
          <p:sp>
            <p:nvSpPr>
              <p:cNvPr id="3" name="Объект 2">
                <a:extLst>
                  <a:ext uri="{FF2B5EF4-FFF2-40B4-BE49-F238E27FC236}">
                    <a16:creationId xmlns:a16="http://schemas.microsoft.com/office/drawing/2014/main" id="{8BF7F215-1E03-42F0-9932-7F421EEE90E1}"/>
                  </a:ext>
                </a:extLst>
              </p:cNvPr>
              <p:cNvSpPr>
                <a:spLocks noGrp="1"/>
              </p:cNvSpPr>
              <p:nvPr>
                <p:ph sz="quarter" idx="13"/>
              </p:nvPr>
            </p:nvSpPr>
            <p:spPr>
              <a:xfrm>
                <a:off x="913774" y="2367092"/>
                <a:ext cx="2870826" cy="3424107"/>
              </a:xfrm>
            </p:spPr>
            <p:txBody>
              <a:bodyPr/>
              <a:lstStyle/>
              <a:p>
                <a:r>
                  <a:rPr lang="lt-LT" dirty="0"/>
                  <a:t>Duota: </a:t>
                </a:r>
                <a:endParaRPr lang="lt-LT" b="0" i="1" dirty="0">
                  <a:latin typeface="Cambria Math" panose="02040503050406030204" pitchFamily="18" charset="0"/>
                </a:endParaRPr>
              </a:p>
              <a:p>
                <a:pPr marL="0" indent="0">
                  <a:buNone/>
                </a:pPr>
                <a14:m>
                  <m:oMathPara xmlns:m="http://schemas.openxmlformats.org/officeDocument/2006/math">
                    <m:oMathParaPr>
                      <m:jc m:val="left"/>
                    </m:oMathParaPr>
                    <m:oMath xmlns:m="http://schemas.openxmlformats.org/officeDocument/2006/math">
                      <m:r>
                        <a:rPr lang="lt-LT" b="0" i="1" smtClean="0">
                          <a:latin typeface="Cambria Math" panose="02040503050406030204" pitchFamily="18" charset="0"/>
                        </a:rPr>
                        <m:t>𝑆</m:t>
                      </m:r>
                      <m:r>
                        <a:rPr lang="lt-LT" b="0" i="1" smtClean="0">
                          <a:latin typeface="Cambria Math" panose="02040503050406030204" pitchFamily="18" charset="0"/>
                          <a:ea typeface="Cambria Math" panose="02040503050406030204" pitchFamily="18" charset="0"/>
                        </a:rPr>
                        <m:t>=9</m:t>
                      </m:r>
                      <m:sSup>
                        <m:sSupPr>
                          <m:ctrlPr>
                            <a:rPr lang="lt-LT" b="0" i="1" smtClean="0">
                              <a:latin typeface="Cambria Math" panose="02040503050406030204" pitchFamily="18" charset="0"/>
                              <a:ea typeface="Cambria Math" panose="02040503050406030204" pitchFamily="18" charset="0"/>
                            </a:rPr>
                          </m:ctrlPr>
                        </m:sSupPr>
                        <m:e>
                          <m:r>
                            <a:rPr lang="lt-LT" b="0" i="1" smtClean="0">
                              <a:latin typeface="Cambria Math" panose="02040503050406030204" pitchFamily="18" charset="0"/>
                              <a:ea typeface="Cambria Math" panose="02040503050406030204" pitchFamily="18" charset="0"/>
                            </a:rPr>
                            <m:t>𝑐𝑚</m:t>
                          </m:r>
                        </m:e>
                        <m:sup>
                          <m:r>
                            <a:rPr lang="lt-LT" b="0" i="1" smtClean="0">
                              <a:latin typeface="Cambria Math" panose="02040503050406030204" pitchFamily="18" charset="0"/>
                              <a:ea typeface="Cambria Math" panose="02040503050406030204" pitchFamily="18" charset="0"/>
                            </a:rPr>
                            <m:t>2</m:t>
                          </m:r>
                        </m:sup>
                      </m:sSup>
                      <m:r>
                        <a:rPr lang="lt-LT" b="0" i="1" smtClean="0">
                          <a:latin typeface="Cambria Math" panose="02040503050406030204" pitchFamily="18" charset="0"/>
                          <a:ea typeface="Cambria Math" panose="02040503050406030204" pitchFamily="18" charset="0"/>
                        </a:rPr>
                        <m:t>=0,009</m:t>
                      </m:r>
                      <m:sSup>
                        <m:sSupPr>
                          <m:ctrlPr>
                            <a:rPr lang="lt-LT" b="0" i="1" smtClean="0">
                              <a:latin typeface="Cambria Math" panose="02040503050406030204" pitchFamily="18" charset="0"/>
                              <a:ea typeface="Cambria Math" panose="02040503050406030204" pitchFamily="18" charset="0"/>
                            </a:rPr>
                          </m:ctrlPr>
                        </m:sSupPr>
                        <m:e>
                          <m:r>
                            <a:rPr lang="lt-LT" b="0" i="1" smtClean="0">
                              <a:latin typeface="Cambria Math" panose="02040503050406030204" pitchFamily="18" charset="0"/>
                              <a:ea typeface="Cambria Math" panose="02040503050406030204" pitchFamily="18" charset="0"/>
                            </a:rPr>
                            <m:t>𝑚</m:t>
                          </m:r>
                        </m:e>
                        <m:sup>
                          <m:r>
                            <a:rPr lang="lt-LT" b="0" i="1" smtClean="0">
                              <a:latin typeface="Cambria Math" panose="02040503050406030204" pitchFamily="18" charset="0"/>
                              <a:ea typeface="Cambria Math" panose="02040503050406030204" pitchFamily="18" charset="0"/>
                            </a:rPr>
                            <m:t>2</m:t>
                          </m:r>
                        </m:sup>
                      </m:sSup>
                    </m:oMath>
                  </m:oMathPara>
                </a14:m>
                <a:endParaRPr lang="lt-LT" b="0" dirty="0">
                  <a:ea typeface="Cambria Math" panose="02040503050406030204" pitchFamily="18" charset="0"/>
                </a:endParaRPr>
              </a:p>
              <a:p>
                <a:pPr marL="0" indent="0">
                  <a:buNone/>
                </a:pPr>
                <a14:m>
                  <m:oMathPara xmlns:m="http://schemas.openxmlformats.org/officeDocument/2006/math">
                    <m:oMathParaPr>
                      <m:jc m:val="left"/>
                    </m:oMathParaPr>
                    <m:oMath xmlns:m="http://schemas.openxmlformats.org/officeDocument/2006/math">
                      <m:r>
                        <a:rPr lang="lt-LT" b="0" i="1" smtClean="0">
                          <a:latin typeface="Cambria Math" panose="02040503050406030204" pitchFamily="18" charset="0"/>
                        </a:rPr>
                        <m:t>𝑚</m:t>
                      </m:r>
                      <m:r>
                        <a:rPr lang="lt-LT" b="0" i="1" smtClean="0">
                          <a:latin typeface="Cambria Math" panose="02040503050406030204" pitchFamily="18" charset="0"/>
                          <a:ea typeface="Cambria Math" panose="02040503050406030204" pitchFamily="18" charset="0"/>
                        </a:rPr>
                        <m:t>=1800</m:t>
                      </m:r>
                      <m:r>
                        <a:rPr lang="lt-LT" b="0" i="1" smtClean="0">
                          <a:latin typeface="Cambria Math" panose="02040503050406030204" pitchFamily="18" charset="0"/>
                          <a:ea typeface="Cambria Math" panose="02040503050406030204" pitchFamily="18" charset="0"/>
                        </a:rPr>
                        <m:t>𝑔</m:t>
                      </m:r>
                      <m:r>
                        <a:rPr lang="lt-LT" b="0" i="1" smtClean="0">
                          <a:latin typeface="Cambria Math" panose="02040503050406030204" pitchFamily="18" charset="0"/>
                          <a:ea typeface="Cambria Math" panose="02040503050406030204" pitchFamily="18" charset="0"/>
                        </a:rPr>
                        <m:t>=1,8</m:t>
                      </m:r>
                      <m:r>
                        <a:rPr lang="lt-LT" b="0" i="1" smtClean="0">
                          <a:latin typeface="Cambria Math" panose="02040503050406030204" pitchFamily="18" charset="0"/>
                          <a:ea typeface="Cambria Math" panose="02040503050406030204" pitchFamily="18" charset="0"/>
                        </a:rPr>
                        <m:t>𝑘𝑔</m:t>
                      </m:r>
                    </m:oMath>
                  </m:oMathPara>
                </a14:m>
                <a:endParaRPr lang="lt-LT" dirty="0"/>
              </a:p>
              <a:p>
                <a:pPr marL="0" indent="0">
                  <a:buNone/>
                </a:pPr>
                <a:r>
                  <a:rPr lang="lt-LT" dirty="0"/>
                  <a:t>Rasti: </a:t>
                </a:r>
                <a14:m>
                  <m:oMath xmlns:m="http://schemas.openxmlformats.org/officeDocument/2006/math">
                    <m:r>
                      <a:rPr lang="lt-LT" i="1" smtClean="0">
                        <a:latin typeface="Cambria Math" panose="02040503050406030204" pitchFamily="18" charset="0"/>
                        <a:ea typeface="Cambria Math" panose="02040503050406030204" pitchFamily="18" charset="0"/>
                      </a:rPr>
                      <m:t>𝜏</m:t>
                    </m:r>
                  </m:oMath>
                </a14:m>
                <a:endParaRPr lang="en-GB" dirty="0"/>
              </a:p>
            </p:txBody>
          </p:sp>
        </mc:Choice>
        <mc:Fallback xmlns="">
          <p:sp>
            <p:nvSpPr>
              <p:cNvPr id="3" name="Объект 2">
                <a:extLst>
                  <a:ext uri="{FF2B5EF4-FFF2-40B4-BE49-F238E27FC236}">
                    <a16:creationId xmlns:a16="http://schemas.microsoft.com/office/drawing/2014/main" id="{8BF7F215-1E03-42F0-9932-7F421EEE90E1}"/>
                  </a:ext>
                </a:extLst>
              </p:cNvPr>
              <p:cNvSpPr>
                <a:spLocks noGrp="1" noRot="1" noChangeAspect="1" noMove="1" noResize="1" noEditPoints="1" noAdjustHandles="1" noChangeArrowheads="1" noChangeShapeType="1" noTextEdit="1"/>
              </p:cNvSpPr>
              <p:nvPr>
                <p:ph sz="quarter" idx="13"/>
              </p:nvPr>
            </p:nvSpPr>
            <p:spPr>
              <a:xfrm>
                <a:off x="913774" y="2367092"/>
                <a:ext cx="2870826" cy="3424107"/>
              </a:xfrm>
              <a:blipFill>
                <a:blip r:embed="rId2"/>
                <a:stretch>
                  <a:fillRect l="-233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Объект 2">
                <a:extLst>
                  <a:ext uri="{FF2B5EF4-FFF2-40B4-BE49-F238E27FC236}">
                    <a16:creationId xmlns:a16="http://schemas.microsoft.com/office/drawing/2014/main" id="{2E77DD5B-A0B4-4F01-8411-749C540C1FA4}"/>
                  </a:ext>
                </a:extLst>
              </p:cNvPr>
              <p:cNvSpPr txBox="1">
                <a:spLocks/>
              </p:cNvSpPr>
              <p:nvPr/>
            </p:nvSpPr>
            <p:spPr>
              <a:xfrm>
                <a:off x="4545973" y="2244986"/>
                <a:ext cx="4310159" cy="342410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lt-LT" dirty="0"/>
                  <a:t>Sprendimas</a:t>
                </a:r>
              </a:p>
              <a:p>
                <a:pPr marL="0" indent="0">
                  <a:buNone/>
                </a:pPr>
                <a14:m>
                  <m:oMathPara xmlns:m="http://schemas.openxmlformats.org/officeDocument/2006/math">
                    <m:oMathParaPr>
                      <m:jc m:val="left"/>
                    </m:oMathParaPr>
                    <m:oMath xmlns:m="http://schemas.openxmlformats.org/officeDocument/2006/math">
                      <m:r>
                        <a:rPr lang="lt-LT" i="1" smtClean="0">
                          <a:latin typeface="Cambria Math" panose="02040503050406030204" pitchFamily="18" charset="0"/>
                          <a:ea typeface="Cambria Math" panose="02040503050406030204" pitchFamily="18" charset="0"/>
                        </a:rPr>
                        <m:t>𝜏</m:t>
                      </m:r>
                      <m:r>
                        <a:rPr lang="lt-LT" i="1" smtClean="0">
                          <a:latin typeface="Cambria Math" panose="02040503050406030204" pitchFamily="18" charset="0"/>
                          <a:ea typeface="Cambria Math" panose="02040503050406030204" pitchFamily="18" charset="0"/>
                        </a:rPr>
                        <m:t>=</m:t>
                      </m:r>
                      <m:f>
                        <m:fPr>
                          <m:ctrlPr>
                            <a:rPr lang="lt-LT" i="1" smtClean="0">
                              <a:latin typeface="Cambria Math" panose="02040503050406030204" pitchFamily="18" charset="0"/>
                              <a:ea typeface="Cambria Math" panose="02040503050406030204" pitchFamily="18" charset="0"/>
                            </a:rPr>
                          </m:ctrlPr>
                        </m:fPr>
                        <m:num>
                          <m:r>
                            <a:rPr lang="lt-LT" b="0" i="1" smtClean="0">
                              <a:latin typeface="Cambria Math" panose="02040503050406030204" pitchFamily="18" charset="0"/>
                              <a:ea typeface="Cambria Math" panose="02040503050406030204" pitchFamily="18" charset="0"/>
                            </a:rPr>
                            <m:t>𝐹</m:t>
                          </m:r>
                        </m:num>
                        <m:den>
                          <m:r>
                            <a:rPr lang="lt-LT" b="0" i="1" smtClean="0">
                              <a:latin typeface="Cambria Math" panose="02040503050406030204" pitchFamily="18" charset="0"/>
                              <a:ea typeface="Cambria Math" panose="02040503050406030204" pitchFamily="18" charset="0"/>
                            </a:rPr>
                            <m:t>𝑆</m:t>
                          </m:r>
                        </m:den>
                      </m:f>
                    </m:oMath>
                  </m:oMathPara>
                </a14:m>
                <a:endParaRPr lang="lt-LT" dirty="0">
                  <a:ea typeface="Cambria Math" panose="02040503050406030204" pitchFamily="18" charset="0"/>
                </a:endParaRPr>
              </a:p>
              <a:p>
                <a:pPr marL="0" indent="0">
                  <a:buNone/>
                </a:pPr>
                <a14:m>
                  <m:oMathPara xmlns:m="http://schemas.openxmlformats.org/officeDocument/2006/math">
                    <m:oMathParaPr>
                      <m:jc m:val="left"/>
                    </m:oMathParaPr>
                    <m:oMath xmlns:m="http://schemas.openxmlformats.org/officeDocument/2006/math">
                      <m:r>
                        <a:rPr lang="lt-LT" b="0" i="1" smtClean="0">
                          <a:latin typeface="Cambria Math" panose="02040503050406030204" pitchFamily="18" charset="0"/>
                        </a:rPr>
                        <m:t>𝐹</m:t>
                      </m:r>
                      <m:r>
                        <a:rPr lang="lt-LT" b="0" i="1" smtClean="0">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𝑚</m:t>
                      </m:r>
                      <m:r>
                        <a:rPr lang="lt-LT" b="0" i="1" smtClean="0">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𝑔</m:t>
                      </m:r>
                    </m:oMath>
                  </m:oMathPara>
                </a14:m>
                <a:endParaRPr lang="lt-LT" b="0" dirty="0">
                  <a:ea typeface="Cambria Math" panose="02040503050406030204" pitchFamily="18" charset="0"/>
                </a:endParaRPr>
              </a:p>
              <a:p>
                <a:pPr marL="0" indent="0">
                  <a:buNone/>
                </a:pPr>
                <a14:m>
                  <m:oMathPara xmlns:m="http://schemas.openxmlformats.org/officeDocument/2006/math">
                    <m:oMathParaPr>
                      <m:jc m:val="left"/>
                    </m:oMathParaPr>
                    <m:oMath xmlns:m="http://schemas.openxmlformats.org/officeDocument/2006/math">
                      <m:r>
                        <a:rPr lang="lt-LT" b="0" i="1" smtClean="0">
                          <a:latin typeface="Cambria Math" panose="02040503050406030204" pitchFamily="18" charset="0"/>
                        </a:rPr>
                        <m:t>𝐹</m:t>
                      </m:r>
                      <m:r>
                        <a:rPr lang="lt-LT" b="0" i="1" smtClean="0">
                          <a:latin typeface="Cambria Math" panose="02040503050406030204" pitchFamily="18" charset="0"/>
                          <a:ea typeface="Cambria Math" panose="02040503050406030204" pitchFamily="18" charset="0"/>
                        </a:rPr>
                        <m:t>=1,8∙9,8=17,64 </m:t>
                      </m:r>
                      <m:r>
                        <a:rPr lang="lt-LT" b="0" i="1" smtClean="0">
                          <a:latin typeface="Cambria Math" panose="02040503050406030204" pitchFamily="18" charset="0"/>
                          <a:ea typeface="Cambria Math" panose="02040503050406030204" pitchFamily="18" charset="0"/>
                        </a:rPr>
                        <m:t>𝑁</m:t>
                      </m:r>
                    </m:oMath>
                  </m:oMathPara>
                </a14:m>
                <a:endParaRPr lang="lt-LT" b="0" dirty="0">
                  <a:ea typeface="Cambria Math" panose="02040503050406030204" pitchFamily="18" charset="0"/>
                </a:endParaRPr>
              </a:p>
              <a:p>
                <a:pPr marL="0" indent="0">
                  <a:buNone/>
                </a:pPr>
                <a14:m>
                  <m:oMath xmlns:m="http://schemas.openxmlformats.org/officeDocument/2006/math">
                    <m:r>
                      <a:rPr lang="lt-LT" i="1" smtClean="0">
                        <a:latin typeface="Cambria Math" panose="02040503050406030204" pitchFamily="18" charset="0"/>
                        <a:ea typeface="Cambria Math" panose="02040503050406030204" pitchFamily="18" charset="0"/>
                      </a:rPr>
                      <m:t>𝜏</m:t>
                    </m:r>
                    <m:r>
                      <a:rPr lang="lt-LT" i="1" smtClean="0">
                        <a:latin typeface="Cambria Math" panose="02040503050406030204" pitchFamily="18" charset="0"/>
                        <a:ea typeface="Cambria Math" panose="02040503050406030204" pitchFamily="18" charset="0"/>
                      </a:rPr>
                      <m:t>=</m:t>
                    </m:r>
                    <m:f>
                      <m:fPr>
                        <m:ctrlPr>
                          <a:rPr lang="lt-LT" i="1" smtClean="0">
                            <a:latin typeface="Cambria Math" panose="02040503050406030204" pitchFamily="18" charset="0"/>
                            <a:ea typeface="Cambria Math" panose="02040503050406030204" pitchFamily="18" charset="0"/>
                          </a:rPr>
                        </m:ctrlPr>
                      </m:fPr>
                      <m:num>
                        <m:r>
                          <a:rPr lang="lt-LT" b="0" i="1" smtClean="0">
                            <a:latin typeface="Cambria Math" panose="02040503050406030204" pitchFamily="18" charset="0"/>
                            <a:ea typeface="Cambria Math" panose="02040503050406030204" pitchFamily="18" charset="0"/>
                          </a:rPr>
                          <m:t>17,64</m:t>
                        </m:r>
                      </m:num>
                      <m:den>
                        <m:r>
                          <a:rPr lang="lt-LT" b="0" i="1" smtClean="0">
                            <a:latin typeface="Cambria Math" panose="02040503050406030204" pitchFamily="18" charset="0"/>
                            <a:ea typeface="Cambria Math" panose="02040503050406030204" pitchFamily="18" charset="0"/>
                          </a:rPr>
                          <m:t>0,009</m:t>
                        </m:r>
                      </m:den>
                    </m:f>
                    <m:r>
                      <a:rPr lang="lt-LT" i="1" smtClean="0">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1960 </m:t>
                    </m:r>
                    <m:r>
                      <a:rPr lang="lt-LT" b="0" i="1" smtClean="0">
                        <a:latin typeface="Cambria Math" panose="02040503050406030204" pitchFamily="18" charset="0"/>
                        <a:ea typeface="Cambria Math" panose="02040503050406030204" pitchFamily="18" charset="0"/>
                      </a:rPr>
                      <m:t>𝑃𝑎</m:t>
                    </m:r>
                  </m:oMath>
                </a14:m>
                <a:r>
                  <a:rPr lang="lt-LT" dirty="0"/>
                  <a:t> </a:t>
                </a:r>
                <a:endParaRPr lang="lt-LT" i="1" dirty="0">
                  <a:latin typeface="Cambria Math" panose="02040503050406030204" pitchFamily="18" charset="0"/>
                </a:endParaRPr>
              </a:p>
              <a:p>
                <a:pPr marL="0" indent="0">
                  <a:buFont typeface="Arial" panose="020B0604020202020204" pitchFamily="34" charset="0"/>
                  <a:buNone/>
                </a:pPr>
                <a:r>
                  <a:rPr lang="lt-LT" dirty="0"/>
                  <a:t>Atsakymas </a:t>
                </a:r>
                <a14:m>
                  <m:oMath xmlns:m="http://schemas.openxmlformats.org/officeDocument/2006/math">
                    <m:r>
                      <a:rPr lang="lt-LT" i="1" smtClean="0">
                        <a:latin typeface="Cambria Math" panose="02040503050406030204" pitchFamily="18" charset="0"/>
                        <a:ea typeface="Cambria Math" panose="02040503050406030204" pitchFamily="18" charset="0"/>
                      </a:rPr>
                      <m:t>𝜏</m:t>
                    </m:r>
                    <m:r>
                      <a:rPr lang="lt-LT" i="1" smtClean="0">
                        <a:latin typeface="Cambria Math" panose="02040503050406030204" pitchFamily="18" charset="0"/>
                        <a:ea typeface="Cambria Math" panose="02040503050406030204" pitchFamily="18" charset="0"/>
                      </a:rPr>
                      <m:t>=1960 </m:t>
                    </m:r>
                    <m:r>
                      <a:rPr lang="lt-LT" b="0" i="1" smtClean="0">
                        <a:latin typeface="Cambria Math" panose="02040503050406030204" pitchFamily="18" charset="0"/>
                        <a:ea typeface="Cambria Math" panose="02040503050406030204" pitchFamily="18" charset="0"/>
                      </a:rPr>
                      <m:t>𝑃𝑎</m:t>
                    </m:r>
                  </m:oMath>
                </a14:m>
                <a:endParaRPr lang="en-GB" dirty="0"/>
              </a:p>
            </p:txBody>
          </p:sp>
        </mc:Choice>
        <mc:Fallback xmlns="">
          <p:sp>
            <p:nvSpPr>
              <p:cNvPr id="4" name="Объект 2">
                <a:extLst>
                  <a:ext uri="{FF2B5EF4-FFF2-40B4-BE49-F238E27FC236}">
                    <a16:creationId xmlns:a16="http://schemas.microsoft.com/office/drawing/2014/main" id="{2E77DD5B-A0B4-4F01-8411-749C540C1FA4}"/>
                  </a:ext>
                </a:extLst>
              </p:cNvPr>
              <p:cNvSpPr txBox="1">
                <a:spLocks noRot="1" noChangeAspect="1" noMove="1" noResize="1" noEditPoints="1" noAdjustHandles="1" noChangeArrowheads="1" noChangeShapeType="1" noTextEdit="1"/>
              </p:cNvSpPr>
              <p:nvPr/>
            </p:nvSpPr>
            <p:spPr>
              <a:xfrm>
                <a:off x="4545973" y="2244986"/>
                <a:ext cx="4310159" cy="3424107"/>
              </a:xfrm>
              <a:prstGeom prst="rect">
                <a:avLst/>
              </a:prstGeom>
              <a:blipFill>
                <a:blip r:embed="rId3"/>
                <a:stretch>
                  <a:fillRect l="-1556"/>
                </a:stretch>
              </a:blipFill>
            </p:spPr>
            <p:txBody>
              <a:bodyPr/>
              <a:lstStyle/>
              <a:p>
                <a:r>
                  <a:rPr lang="en-GB">
                    <a:noFill/>
                  </a:rPr>
                  <a:t> </a:t>
                </a:r>
              </a:p>
            </p:txBody>
          </p:sp>
        </mc:Fallback>
      </mc:AlternateContent>
    </p:spTree>
    <p:extLst>
      <p:ext uri="{BB962C8B-B14F-4D97-AF65-F5344CB8AC3E}">
        <p14:creationId xmlns:p14="http://schemas.microsoft.com/office/powerpoint/2010/main" val="650433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Таблица 4">
                <a:extLst>
                  <a:ext uri="{FF2B5EF4-FFF2-40B4-BE49-F238E27FC236}">
                    <a16:creationId xmlns:a16="http://schemas.microsoft.com/office/drawing/2014/main" id="{3A3A4CAA-4FCE-43D5-9C60-A618B97FC96E}"/>
                  </a:ext>
                </a:extLst>
              </p:cNvPr>
              <p:cNvGraphicFramePr>
                <a:graphicFrameLocks noGrp="1"/>
              </p:cNvGraphicFramePr>
              <p:nvPr>
                <p:ph sz="quarter" idx="13"/>
                <p:extLst>
                  <p:ext uri="{D42A27DB-BD31-4B8C-83A1-F6EECF244321}">
                    <p14:modId xmlns:p14="http://schemas.microsoft.com/office/powerpoint/2010/main" val="1873658749"/>
                  </p:ext>
                </p:extLst>
              </p:nvPr>
            </p:nvGraphicFramePr>
            <p:xfrm>
              <a:off x="702734" y="1549400"/>
              <a:ext cx="10363199" cy="4780280"/>
            </p:xfrm>
            <a:graphic>
              <a:graphicData uri="http://schemas.openxmlformats.org/drawingml/2006/table">
                <a:tbl>
                  <a:tblPr firstRow="1" bandRow="1">
                    <a:tableStyleId>{5C22544A-7EE6-4342-B048-85BDC9FD1C3A}</a:tableStyleId>
                  </a:tblPr>
                  <a:tblGrid>
                    <a:gridCol w="2133599">
                      <a:extLst>
                        <a:ext uri="{9D8B030D-6E8A-4147-A177-3AD203B41FA5}">
                          <a16:colId xmlns:a16="http://schemas.microsoft.com/office/drawing/2014/main" val="790928254"/>
                        </a:ext>
                      </a:extLst>
                    </a:gridCol>
                    <a:gridCol w="1498600">
                      <a:extLst>
                        <a:ext uri="{9D8B030D-6E8A-4147-A177-3AD203B41FA5}">
                          <a16:colId xmlns:a16="http://schemas.microsoft.com/office/drawing/2014/main" val="936844169"/>
                        </a:ext>
                      </a:extLst>
                    </a:gridCol>
                    <a:gridCol w="1075267">
                      <a:extLst>
                        <a:ext uri="{9D8B030D-6E8A-4147-A177-3AD203B41FA5}">
                          <a16:colId xmlns:a16="http://schemas.microsoft.com/office/drawing/2014/main" val="3535102517"/>
                        </a:ext>
                      </a:extLst>
                    </a:gridCol>
                    <a:gridCol w="1214362">
                      <a:extLst>
                        <a:ext uri="{9D8B030D-6E8A-4147-A177-3AD203B41FA5}">
                          <a16:colId xmlns:a16="http://schemas.microsoft.com/office/drawing/2014/main" val="3276176589"/>
                        </a:ext>
                      </a:extLst>
                    </a:gridCol>
                    <a:gridCol w="1173238">
                      <a:extLst>
                        <a:ext uri="{9D8B030D-6E8A-4147-A177-3AD203B41FA5}">
                          <a16:colId xmlns:a16="http://schemas.microsoft.com/office/drawing/2014/main" val="3145051768"/>
                        </a:ext>
                      </a:extLst>
                    </a:gridCol>
                    <a:gridCol w="1320800">
                      <a:extLst>
                        <a:ext uri="{9D8B030D-6E8A-4147-A177-3AD203B41FA5}">
                          <a16:colId xmlns:a16="http://schemas.microsoft.com/office/drawing/2014/main" val="3193999148"/>
                        </a:ext>
                      </a:extLst>
                    </a:gridCol>
                    <a:gridCol w="1947333">
                      <a:extLst>
                        <a:ext uri="{9D8B030D-6E8A-4147-A177-3AD203B41FA5}">
                          <a16:colId xmlns:a16="http://schemas.microsoft.com/office/drawing/2014/main" val="2432912448"/>
                        </a:ext>
                      </a:extLst>
                    </a:gridCol>
                  </a:tblGrid>
                  <a:tr h="351367">
                    <a:tc>
                      <a:txBody>
                        <a:bodyPr/>
                        <a:lstStyle/>
                        <a:p>
                          <a:pPr algn="ctr"/>
                          <a:r>
                            <a:rPr lang="lt-LT" dirty="0"/>
                            <a:t>Klijai</a:t>
                          </a:r>
                          <a:endParaRPr lang="en-GB" dirty="0"/>
                        </a:p>
                      </a:txBody>
                      <a:tcPr/>
                    </a:tc>
                    <a:tc>
                      <a:txBody>
                        <a:bodyPr/>
                        <a:lstStyle/>
                        <a:p>
                          <a:pPr algn="ctr"/>
                          <a:r>
                            <a:rPr lang="lt-LT" dirty="0"/>
                            <a:t>Medžiaga</a:t>
                          </a:r>
                          <a:endParaRPr lang="en-GB" dirty="0"/>
                        </a:p>
                      </a:txBody>
                      <a:tcPr/>
                    </a:tc>
                    <a:tc>
                      <a:txBody>
                        <a:bodyPr/>
                        <a:lstStyle/>
                        <a:p>
                          <a:pPr algn="ctr"/>
                          <a:r>
                            <a:rPr lang="lt-LT" dirty="0"/>
                            <a:t>Plotas</a:t>
                          </a:r>
                          <a:endParaRPr lang="en-GB" dirty="0"/>
                        </a:p>
                      </a:txBody>
                      <a:tcPr/>
                    </a:tc>
                    <a:tc>
                      <a:txBody>
                        <a:bodyPr/>
                        <a:lstStyle/>
                        <a:p>
                          <a:pPr algn="ctr"/>
                          <a:r>
                            <a:rPr lang="lt-LT" dirty="0"/>
                            <a:t>Masė</a:t>
                          </a:r>
                          <a:endParaRPr lang="en-GB" dirty="0"/>
                        </a:p>
                      </a:txBody>
                      <a:tcPr/>
                    </a:tc>
                    <a:tc>
                      <a:txBody>
                        <a:bodyPr/>
                        <a:lstStyle/>
                        <a:p>
                          <a:pPr algn="ctr"/>
                          <a:r>
                            <a:rPr lang="lt-LT" dirty="0"/>
                            <a:t>Jėga</a:t>
                          </a:r>
                          <a:endParaRPr lang="en-GB" dirty="0"/>
                        </a:p>
                      </a:txBody>
                      <a:tcPr/>
                    </a:tc>
                    <a:tc>
                      <a:txBody>
                        <a:bodyPr/>
                        <a:lstStyle/>
                        <a:p>
                          <a:pPr algn="ctr"/>
                          <a:r>
                            <a:rPr lang="lt-LT" dirty="0"/>
                            <a:t>Tvirtumas</a:t>
                          </a:r>
                          <a:endParaRPr lang="en-GB" dirty="0"/>
                        </a:p>
                      </a:txBody>
                      <a:tcPr/>
                    </a:tc>
                    <a:tc>
                      <a:txBody>
                        <a:bodyPr/>
                        <a:lstStyle/>
                        <a:p>
                          <a:pPr algn="ctr"/>
                          <a:r>
                            <a:rPr lang="lt-LT" dirty="0"/>
                            <a:t>Pastaba</a:t>
                          </a:r>
                          <a:endParaRPr lang="en-GB" dirty="0"/>
                        </a:p>
                      </a:txBody>
                      <a:tcPr/>
                    </a:tc>
                    <a:extLst>
                      <a:ext uri="{0D108BD9-81ED-4DB2-BD59-A6C34878D82A}">
                        <a16:rowId xmlns:a16="http://schemas.microsoft.com/office/drawing/2014/main" val="1143654841"/>
                      </a:ext>
                    </a:extLst>
                  </a:tr>
                  <a:tr h="370840">
                    <a:tc>
                      <a:txBody>
                        <a:bodyPr/>
                        <a:lstStyle/>
                        <a:p>
                          <a:r>
                            <a:rPr lang="lt-LT" dirty="0"/>
                            <a:t>Lipalas</a:t>
                          </a:r>
                          <a:endParaRPr lang="en-GB" dirty="0"/>
                        </a:p>
                      </a:txBody>
                      <a:tcPr/>
                    </a:tc>
                    <a:tc>
                      <a:txBody>
                        <a:bodyPr/>
                        <a:lstStyle/>
                        <a:p>
                          <a:r>
                            <a:rPr lang="lt-LT" dirty="0"/>
                            <a:t>kartonas</a:t>
                          </a:r>
                          <a:endParaRPr lang="en-GB" dirty="0"/>
                        </a:p>
                      </a:txBody>
                      <a:tcPr/>
                    </a:tc>
                    <a:tc>
                      <a:txBody>
                        <a:bodyPr/>
                        <a:lstStyle/>
                        <a:p>
                          <a:r>
                            <a:rPr lang="lt-LT" dirty="0"/>
                            <a:t>0,009</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oMath>
                          </a14:m>
                          <a:endParaRPr lang="en-GB" dirty="0"/>
                        </a:p>
                      </a:txBody>
                      <a:tcPr/>
                    </a:tc>
                    <a:tc>
                      <a:txBody>
                        <a:bodyPr/>
                        <a:lstStyle/>
                        <a:p>
                          <a:r>
                            <a:rPr lang="en-US" dirty="0"/>
                            <a:t>3,4 kg.</a:t>
                          </a:r>
                          <a:endParaRPr lang="en-GB" dirty="0"/>
                        </a:p>
                      </a:txBody>
                      <a:tcPr/>
                    </a:tc>
                    <a:tc>
                      <a:txBody>
                        <a:bodyPr/>
                        <a:lstStyle/>
                        <a:p>
                          <a:r>
                            <a:rPr lang="en-US" dirty="0"/>
                            <a:t>33,32 N</a:t>
                          </a:r>
                          <a:endParaRPr lang="en-GB" dirty="0"/>
                        </a:p>
                      </a:txBody>
                      <a:tcPr/>
                    </a:tc>
                    <a:tc>
                      <a:txBody>
                        <a:bodyPr/>
                        <a:lstStyle/>
                        <a:p>
                          <a:r>
                            <a:rPr lang="en-US" dirty="0"/>
                            <a:t>3702 Pa</a:t>
                          </a:r>
                          <a:endParaRPr lang="en-GB" dirty="0"/>
                        </a:p>
                      </a:txBody>
                      <a:tcPr/>
                    </a:tc>
                    <a:tc>
                      <a:txBody>
                        <a:bodyPr/>
                        <a:lstStyle/>
                        <a:p>
                          <a:r>
                            <a:rPr lang="en-US" dirty="0" err="1"/>
                            <a:t>Stiprus</a:t>
                          </a:r>
                          <a:endParaRPr lang="en-GB" dirty="0"/>
                        </a:p>
                      </a:txBody>
                      <a:tcPr/>
                    </a:tc>
                    <a:extLst>
                      <a:ext uri="{0D108BD9-81ED-4DB2-BD59-A6C34878D82A}">
                        <a16:rowId xmlns:a16="http://schemas.microsoft.com/office/drawing/2014/main" val="4270761957"/>
                      </a:ext>
                    </a:extLst>
                  </a:tr>
                  <a:tr h="370840">
                    <a:tc>
                      <a:txBody>
                        <a:bodyPr/>
                        <a:lstStyle/>
                        <a:p>
                          <a:r>
                            <a:rPr lang="lt-LT" dirty="0"/>
                            <a:t>Lipalas</a:t>
                          </a:r>
                          <a:endParaRPr lang="en-GB" dirty="0"/>
                        </a:p>
                      </a:txBody>
                      <a:tcPr/>
                    </a:tc>
                    <a:tc>
                      <a:txBody>
                        <a:bodyPr/>
                        <a:lstStyle/>
                        <a:p>
                          <a:r>
                            <a:rPr lang="lt-LT" dirty="0"/>
                            <a:t>medis</a:t>
                          </a:r>
                          <a:endParaRPr lang="en-GB" dirty="0"/>
                        </a:p>
                      </a:txBody>
                      <a:tcPr/>
                    </a:tc>
                    <a:tc>
                      <a:txBody>
                        <a:bodyPr/>
                        <a:lstStyle/>
                        <a:p>
                          <a:r>
                            <a:rPr lang="lt-LT" dirty="0"/>
                            <a:t>0,004</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oMath>
                          </a14:m>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&gt;4,8 kg.</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&gt;47,04 N</a:t>
                          </a:r>
                          <a:endParaRPr lang="lt-LT" dirty="0"/>
                        </a:p>
                      </a:txBody>
                      <a:tcPr/>
                    </a:tc>
                    <a:tc>
                      <a:txBody>
                        <a:bodyPr/>
                        <a:lstStyle/>
                        <a:p>
                          <a:r>
                            <a:rPr lang="en-US" dirty="0"/>
                            <a:t>&gt;11760 Pa</a:t>
                          </a:r>
                          <a:endParaRPr lang="en-GB" dirty="0"/>
                        </a:p>
                      </a:txBody>
                      <a:tcPr/>
                    </a:tc>
                    <a:tc>
                      <a:txBody>
                        <a:bodyPr/>
                        <a:lstStyle/>
                        <a:p>
                          <a:r>
                            <a:rPr lang="en-US" dirty="0" err="1"/>
                            <a:t>Labai</a:t>
                          </a:r>
                          <a:r>
                            <a:rPr lang="en-US" dirty="0"/>
                            <a:t> </a:t>
                          </a:r>
                          <a:r>
                            <a:rPr lang="en-US" dirty="0" err="1"/>
                            <a:t>stiprus</a:t>
                          </a:r>
                          <a:endParaRPr lang="en-GB" dirty="0"/>
                        </a:p>
                      </a:txBody>
                      <a:tcPr/>
                    </a:tc>
                    <a:extLst>
                      <a:ext uri="{0D108BD9-81ED-4DB2-BD59-A6C34878D82A}">
                        <a16:rowId xmlns:a16="http://schemas.microsoft.com/office/drawing/2014/main" val="2654947670"/>
                      </a:ext>
                    </a:extLst>
                  </a:tr>
                  <a:tr h="370840">
                    <a:tc>
                      <a:txBody>
                        <a:bodyPr/>
                        <a:lstStyle/>
                        <a:p>
                          <a:r>
                            <a:rPr lang="lt-LT" dirty="0"/>
                            <a:t>Lipalas</a:t>
                          </a:r>
                          <a:endParaRPr lang="en-GB" dirty="0"/>
                        </a:p>
                      </a:txBody>
                      <a:tcPr/>
                    </a:tc>
                    <a:tc>
                      <a:txBody>
                        <a:bodyPr/>
                        <a:lstStyle/>
                        <a:p>
                          <a:r>
                            <a:rPr lang="lt-LT" dirty="0"/>
                            <a:t>plastikas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0,002</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oMath>
                          </a14:m>
                          <a:endParaRPr lang="en-GB" dirty="0"/>
                        </a:p>
                      </a:txBody>
                      <a:tcPr/>
                    </a:tc>
                    <a:tc>
                      <a:txBody>
                        <a:bodyPr/>
                        <a:lstStyle/>
                        <a:p>
                          <a:r>
                            <a:rPr lang="en-US" dirty="0"/>
                            <a:t>1,8 kg.</a:t>
                          </a:r>
                          <a:endParaRPr lang="en-GB" dirty="0"/>
                        </a:p>
                      </a:txBody>
                      <a:tcPr/>
                    </a:tc>
                    <a:tc>
                      <a:txBody>
                        <a:bodyPr/>
                        <a:lstStyle/>
                        <a:p>
                          <a:r>
                            <a:rPr lang="en-US" dirty="0"/>
                            <a:t>17,64 N</a:t>
                          </a:r>
                          <a:endParaRPr lang="en-GB" dirty="0"/>
                        </a:p>
                      </a:txBody>
                      <a:tcPr/>
                    </a:tc>
                    <a:tc>
                      <a:txBody>
                        <a:bodyPr/>
                        <a:lstStyle/>
                        <a:p>
                          <a:r>
                            <a:rPr lang="en-US" dirty="0"/>
                            <a:t>8820 Pa</a:t>
                          </a:r>
                          <a:endParaRPr lang="en-GB" dirty="0"/>
                        </a:p>
                      </a:txBody>
                      <a:tcPr/>
                    </a:tc>
                    <a:tc>
                      <a:txBody>
                        <a:bodyPr/>
                        <a:lstStyle/>
                        <a:p>
                          <a:r>
                            <a:rPr lang="en-US" dirty="0" err="1"/>
                            <a:t>Labai</a:t>
                          </a:r>
                          <a:r>
                            <a:rPr lang="en-US" dirty="0"/>
                            <a:t> </a:t>
                          </a:r>
                          <a:r>
                            <a:rPr lang="en-US" dirty="0" err="1"/>
                            <a:t>stiprus</a:t>
                          </a:r>
                          <a:endParaRPr lang="en-GB" dirty="0"/>
                        </a:p>
                      </a:txBody>
                      <a:tcPr/>
                    </a:tc>
                    <a:extLst>
                      <a:ext uri="{0D108BD9-81ED-4DB2-BD59-A6C34878D82A}">
                        <a16:rowId xmlns:a16="http://schemas.microsoft.com/office/drawing/2014/main" val="240727558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kern="1200" dirty="0" err="1">
                              <a:solidFill>
                                <a:schemeClr val="dk1"/>
                              </a:solidFill>
                              <a:effectLst/>
                              <a:latin typeface="+mn-lt"/>
                              <a:ea typeface="Times New Roman" panose="02020603050405020304" pitchFamily="18" charset="0"/>
                              <a:cs typeface="Times New Roman" panose="02020603050405020304" pitchFamily="18" charset="0"/>
                            </a:rPr>
                            <a:t>Bioklijai</a:t>
                          </a:r>
                          <a:r>
                            <a:rPr lang="lt-LT" sz="1800" kern="1200" dirty="0">
                              <a:solidFill>
                                <a:schemeClr val="dk1"/>
                              </a:solidFill>
                              <a:effectLst/>
                              <a:latin typeface="+mn-lt"/>
                              <a:ea typeface="Times New Roman" panose="02020603050405020304" pitchFamily="18" charset="0"/>
                              <a:cs typeface="Times New Roman" panose="02020603050405020304" pitchFamily="18" charset="0"/>
                            </a:rPr>
                            <a:t> iš kiaušinio trynio </a:t>
                          </a:r>
                          <a:endParaRPr lang="lt-LT" dirty="0"/>
                        </a:p>
                      </a:txBody>
                      <a:tcPr/>
                    </a:tc>
                    <a:tc>
                      <a:txBody>
                        <a:bodyPr/>
                        <a:lstStyle/>
                        <a:p>
                          <a:r>
                            <a:rPr lang="lt-LT" dirty="0"/>
                            <a:t>kartonas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0,009</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oMath>
                          </a14:m>
                          <a:endParaRPr lang="en-GB" dirty="0"/>
                        </a:p>
                        <a:p>
                          <a:endParaRPr lang="en-GB" dirty="0"/>
                        </a:p>
                      </a:txBody>
                      <a:tcPr/>
                    </a:tc>
                    <a:tc>
                      <a:txBody>
                        <a:bodyPr/>
                        <a:lstStyle/>
                        <a:p>
                          <a:r>
                            <a:rPr lang="en-US" dirty="0"/>
                            <a:t>3,4 kg.</a:t>
                          </a:r>
                          <a:endParaRPr lang="en-GB" dirty="0"/>
                        </a:p>
                      </a:txBody>
                      <a:tcPr/>
                    </a:tc>
                    <a:tc>
                      <a:txBody>
                        <a:bodyPr/>
                        <a:lstStyle/>
                        <a:p>
                          <a:r>
                            <a:rPr lang="en-US" dirty="0"/>
                            <a:t>33,32 N</a:t>
                          </a:r>
                          <a:endParaRPr lang="en-GB" dirty="0"/>
                        </a:p>
                      </a:txBody>
                      <a:tcPr/>
                    </a:tc>
                    <a:tc>
                      <a:txBody>
                        <a:bodyPr/>
                        <a:lstStyle/>
                        <a:p>
                          <a:r>
                            <a:rPr lang="en-US" dirty="0"/>
                            <a:t>3702 Pa</a:t>
                          </a:r>
                          <a:endParaRPr lang="en-GB" dirty="0"/>
                        </a:p>
                      </a:txBody>
                      <a:tcPr/>
                    </a:tc>
                    <a:tc>
                      <a:txBody>
                        <a:bodyPr/>
                        <a:lstStyle/>
                        <a:p>
                          <a:r>
                            <a:rPr lang="en-US" dirty="0" err="1"/>
                            <a:t>Stiprus</a:t>
                          </a:r>
                          <a:endParaRPr lang="en-GB" dirty="0"/>
                        </a:p>
                      </a:txBody>
                      <a:tcPr/>
                    </a:tc>
                    <a:extLst>
                      <a:ext uri="{0D108BD9-81ED-4DB2-BD59-A6C34878D82A}">
                        <a16:rowId xmlns:a16="http://schemas.microsoft.com/office/drawing/2014/main" val="186752193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kern="1200" dirty="0" err="1">
                              <a:solidFill>
                                <a:schemeClr val="dk1"/>
                              </a:solidFill>
                              <a:effectLst/>
                              <a:latin typeface="+mn-lt"/>
                              <a:ea typeface="Times New Roman" panose="02020603050405020304" pitchFamily="18" charset="0"/>
                              <a:cs typeface="Times New Roman" panose="02020603050405020304" pitchFamily="18" charset="0"/>
                            </a:rPr>
                            <a:t>Bioklijai</a:t>
                          </a:r>
                          <a:r>
                            <a:rPr lang="lt-LT" sz="1800" kern="1200" dirty="0">
                              <a:solidFill>
                                <a:schemeClr val="dk1"/>
                              </a:solidFill>
                              <a:effectLst/>
                              <a:latin typeface="+mn-lt"/>
                              <a:ea typeface="Times New Roman" panose="02020603050405020304" pitchFamily="18" charset="0"/>
                              <a:cs typeface="Times New Roman" panose="02020603050405020304" pitchFamily="18" charset="0"/>
                            </a:rPr>
                            <a:t> iš kiaušinio trynio </a:t>
                          </a:r>
                          <a:endParaRPr lang="lt-LT" dirty="0"/>
                        </a:p>
                      </a:txBody>
                      <a:tcPr/>
                    </a:tc>
                    <a:tc>
                      <a:txBody>
                        <a:bodyPr/>
                        <a:lstStyle/>
                        <a:p>
                          <a:r>
                            <a:rPr lang="lt-LT" dirty="0"/>
                            <a:t>medis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0,004</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oMath>
                          </a14:m>
                          <a:endParaRPr lang="en-GB" dirty="0"/>
                        </a:p>
                      </a:txBody>
                      <a:tcPr/>
                    </a:tc>
                    <a:tc>
                      <a:txBody>
                        <a:bodyPr/>
                        <a:lstStyle/>
                        <a:p>
                          <a:r>
                            <a:rPr lang="en-US" dirty="0"/>
                            <a:t>0,1 kg.</a:t>
                          </a:r>
                          <a:endParaRPr lang="en-GB" dirty="0"/>
                        </a:p>
                      </a:txBody>
                      <a:tcPr/>
                    </a:tc>
                    <a:tc>
                      <a:txBody>
                        <a:bodyPr/>
                        <a:lstStyle/>
                        <a:p>
                          <a:r>
                            <a:rPr lang="en-US" dirty="0"/>
                            <a:t>0,98 N</a:t>
                          </a:r>
                          <a:endParaRPr lang="en-GB" dirty="0"/>
                        </a:p>
                      </a:txBody>
                      <a:tcPr/>
                    </a:tc>
                    <a:tc>
                      <a:txBody>
                        <a:bodyPr/>
                        <a:lstStyle/>
                        <a:p>
                          <a:r>
                            <a:rPr lang="en-US" dirty="0"/>
                            <a:t>245 Pa</a:t>
                          </a:r>
                          <a:endParaRPr lang="en-GB" dirty="0"/>
                        </a:p>
                      </a:txBody>
                      <a:tcPr/>
                    </a:tc>
                    <a:tc>
                      <a:txBody>
                        <a:bodyPr/>
                        <a:lstStyle/>
                        <a:p>
                          <a:r>
                            <a:rPr lang="en-US" dirty="0" err="1"/>
                            <a:t>Silpnas</a:t>
                          </a:r>
                          <a:r>
                            <a:rPr lang="en-US" dirty="0"/>
                            <a:t> </a:t>
                          </a:r>
                          <a:r>
                            <a:rPr lang="en-US" dirty="0" err="1"/>
                            <a:t>sukibimas</a:t>
                          </a:r>
                          <a:endParaRPr lang="en-GB" dirty="0"/>
                        </a:p>
                      </a:txBody>
                      <a:tcPr/>
                    </a:tc>
                    <a:extLst>
                      <a:ext uri="{0D108BD9-81ED-4DB2-BD59-A6C34878D82A}">
                        <a16:rowId xmlns:a16="http://schemas.microsoft.com/office/drawing/2014/main" val="33546546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kern="1200" dirty="0" err="1">
                              <a:solidFill>
                                <a:schemeClr val="dk1"/>
                              </a:solidFill>
                              <a:effectLst/>
                              <a:latin typeface="+mn-lt"/>
                              <a:ea typeface="Times New Roman" panose="02020603050405020304" pitchFamily="18" charset="0"/>
                              <a:cs typeface="Times New Roman" panose="02020603050405020304" pitchFamily="18" charset="0"/>
                            </a:rPr>
                            <a:t>Bioklijai</a:t>
                          </a:r>
                          <a:r>
                            <a:rPr lang="lt-LT" sz="1800" kern="1200" dirty="0">
                              <a:solidFill>
                                <a:schemeClr val="dk1"/>
                              </a:solidFill>
                              <a:effectLst/>
                              <a:latin typeface="+mn-lt"/>
                              <a:ea typeface="Times New Roman" panose="02020603050405020304" pitchFamily="18" charset="0"/>
                              <a:cs typeface="Times New Roman" panose="02020603050405020304" pitchFamily="18" charset="0"/>
                            </a:rPr>
                            <a:t> iš kiaušinio trynio </a:t>
                          </a:r>
                          <a:endParaRPr lang="lt-LT" dirty="0"/>
                        </a:p>
                      </a:txBody>
                      <a:tcPr/>
                    </a:tc>
                    <a:tc>
                      <a:txBody>
                        <a:bodyPr/>
                        <a:lstStyle/>
                        <a:p>
                          <a:r>
                            <a:rPr lang="lt-LT" dirty="0"/>
                            <a:t>plastikas</a:t>
                          </a:r>
                          <a:endParaRPr lang="en-GB" dirty="0"/>
                        </a:p>
                      </a:txBody>
                      <a:tcPr/>
                    </a:tc>
                    <a:tc>
                      <a:txBody>
                        <a:bodyPr/>
                        <a:lstStyle/>
                        <a:p>
                          <a:r>
                            <a:rPr lang="lt-LT" dirty="0"/>
                            <a:t>0,002</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oMath>
                          </a14:m>
                          <a:endParaRPr lang="en-GB" dirty="0"/>
                        </a:p>
                      </a:txBody>
                      <a:tcPr/>
                    </a:tc>
                    <a:tc>
                      <a:txBody>
                        <a:bodyPr/>
                        <a:lstStyle/>
                        <a:p>
                          <a:r>
                            <a:rPr lang="en-US" dirty="0"/>
                            <a:t>-</a:t>
                          </a:r>
                          <a:endParaRPr lang="en-GB" dirty="0"/>
                        </a:p>
                      </a:txBody>
                      <a:tcPr/>
                    </a:tc>
                    <a:tc>
                      <a:txBody>
                        <a:bodyPr/>
                        <a:lstStyle/>
                        <a:p>
                          <a:r>
                            <a:rPr lang="en-US" dirty="0"/>
                            <a:t>-</a:t>
                          </a:r>
                          <a:endParaRPr lang="en-GB" dirty="0"/>
                        </a:p>
                      </a:txBody>
                      <a:tcPr/>
                    </a:tc>
                    <a:tc>
                      <a:txBody>
                        <a:bodyPr/>
                        <a:lstStyle/>
                        <a:p>
                          <a:r>
                            <a:rPr lang="en-US" dirty="0"/>
                            <a:t>-</a:t>
                          </a:r>
                          <a:endParaRPr lang="en-GB" dirty="0"/>
                        </a:p>
                      </a:txBody>
                      <a:tcPr/>
                    </a:tc>
                    <a:tc>
                      <a:txBody>
                        <a:bodyPr/>
                        <a:lstStyle/>
                        <a:p>
                          <a:r>
                            <a:rPr lang="en-US" dirty="0"/>
                            <a:t>-</a:t>
                          </a:r>
                          <a:endParaRPr lang="en-GB" dirty="0"/>
                        </a:p>
                      </a:txBody>
                      <a:tcPr/>
                    </a:tc>
                    <a:extLst>
                      <a:ext uri="{0D108BD9-81ED-4DB2-BD59-A6C34878D82A}">
                        <a16:rowId xmlns:a16="http://schemas.microsoft.com/office/drawing/2014/main" val="22592118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err="1"/>
                            <a:t>Bioklijai</a:t>
                          </a:r>
                          <a:r>
                            <a:rPr lang="lt-LT" dirty="0"/>
                            <a:t> iš </a:t>
                          </a:r>
                          <a:r>
                            <a:rPr lang="lt-LT" sz="1600" kern="1200" dirty="0">
                              <a:solidFill>
                                <a:schemeClr val="dk1"/>
                              </a:solidFill>
                              <a:effectLst/>
                              <a:latin typeface="+mn-lt"/>
                              <a:ea typeface="Times New Roman" panose="02020603050405020304" pitchFamily="18" charset="0"/>
                              <a:cs typeface="Times New Roman" panose="02020603050405020304" pitchFamily="18" charset="0"/>
                            </a:rPr>
                            <a:t>krakmolo</a:t>
                          </a:r>
                          <a:endParaRPr lang="lt-LT" dirty="0"/>
                        </a:p>
                      </a:txBody>
                      <a:tcPr/>
                    </a:tc>
                    <a:tc>
                      <a:txBody>
                        <a:bodyPr/>
                        <a:lstStyle/>
                        <a:p>
                          <a:r>
                            <a:rPr lang="lt-LT" dirty="0"/>
                            <a:t>kartonas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0,009</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oMath>
                          </a14:m>
                          <a:endParaRPr lang="en-GB" dirty="0"/>
                        </a:p>
                        <a:p>
                          <a:endParaRPr lang="en-GB" dirty="0"/>
                        </a:p>
                      </a:txBody>
                      <a:tcPr/>
                    </a:tc>
                    <a:tc>
                      <a:txBody>
                        <a:bodyPr/>
                        <a:lstStyle/>
                        <a:p>
                          <a:r>
                            <a:rPr lang="en-US" dirty="0"/>
                            <a:t>1,5 kg.</a:t>
                          </a:r>
                          <a:endParaRPr lang="en-GB" dirty="0"/>
                        </a:p>
                      </a:txBody>
                      <a:tcPr/>
                    </a:tc>
                    <a:tc>
                      <a:txBody>
                        <a:bodyPr/>
                        <a:lstStyle/>
                        <a:p>
                          <a:r>
                            <a:rPr lang="en-US" dirty="0"/>
                            <a:t>14,7 N</a:t>
                          </a:r>
                          <a:endParaRPr lang="en-GB" dirty="0"/>
                        </a:p>
                      </a:txBody>
                      <a:tcPr/>
                    </a:tc>
                    <a:tc>
                      <a:txBody>
                        <a:bodyPr/>
                        <a:lstStyle/>
                        <a:p>
                          <a:r>
                            <a:rPr lang="en-US" dirty="0"/>
                            <a:t>1633 Pa</a:t>
                          </a:r>
                          <a:endParaRPr lang="en-GB" dirty="0"/>
                        </a:p>
                      </a:txBody>
                      <a:tcPr/>
                    </a:tc>
                    <a:tc>
                      <a:txBody>
                        <a:bodyPr/>
                        <a:lstStyle/>
                        <a:p>
                          <a:r>
                            <a:rPr lang="en-US" dirty="0" err="1"/>
                            <a:t>Vidutinis</a:t>
                          </a:r>
                          <a:endParaRPr lang="en-GB" dirty="0"/>
                        </a:p>
                      </a:txBody>
                      <a:tcPr/>
                    </a:tc>
                    <a:extLst>
                      <a:ext uri="{0D108BD9-81ED-4DB2-BD59-A6C34878D82A}">
                        <a16:rowId xmlns:a16="http://schemas.microsoft.com/office/drawing/2014/main" val="189920288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err="1"/>
                            <a:t>Bioklijai</a:t>
                          </a:r>
                          <a:r>
                            <a:rPr lang="lt-LT" dirty="0"/>
                            <a:t> iš </a:t>
                          </a:r>
                          <a:r>
                            <a:rPr lang="lt-LT" sz="1600" kern="1200" dirty="0">
                              <a:solidFill>
                                <a:schemeClr val="dk1"/>
                              </a:solidFill>
                              <a:effectLst/>
                              <a:latin typeface="+mn-lt"/>
                              <a:ea typeface="Times New Roman" panose="02020603050405020304" pitchFamily="18" charset="0"/>
                              <a:cs typeface="Times New Roman" panose="02020603050405020304" pitchFamily="18" charset="0"/>
                            </a:rPr>
                            <a:t>krakmolo</a:t>
                          </a:r>
                          <a:endParaRPr lang="lt-LT" dirty="0"/>
                        </a:p>
                      </a:txBody>
                      <a:tcPr/>
                    </a:tc>
                    <a:tc>
                      <a:txBody>
                        <a:bodyPr/>
                        <a:lstStyle/>
                        <a:p>
                          <a:r>
                            <a:rPr lang="lt-LT" dirty="0"/>
                            <a:t>medis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0,004</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oMath>
                          </a14:m>
                          <a:endParaRPr lang="en-GB" dirty="0"/>
                        </a:p>
                      </a:txBody>
                      <a:tcPr/>
                    </a:tc>
                    <a:tc>
                      <a:txBody>
                        <a:bodyPr/>
                        <a:lstStyle/>
                        <a:p>
                          <a:r>
                            <a:rPr lang="en-US" dirty="0"/>
                            <a:t>0,4 kg.</a:t>
                          </a:r>
                          <a:endParaRPr lang="en-GB" dirty="0"/>
                        </a:p>
                      </a:txBody>
                      <a:tcPr/>
                    </a:tc>
                    <a:tc>
                      <a:txBody>
                        <a:bodyPr/>
                        <a:lstStyle/>
                        <a:p>
                          <a:r>
                            <a:rPr lang="en-US" dirty="0"/>
                            <a:t>3,92 N</a:t>
                          </a:r>
                          <a:endParaRPr lang="en-GB" dirty="0"/>
                        </a:p>
                      </a:txBody>
                      <a:tcPr/>
                    </a:tc>
                    <a:tc>
                      <a:txBody>
                        <a:bodyPr/>
                        <a:lstStyle/>
                        <a:p>
                          <a:r>
                            <a:rPr lang="en-US" dirty="0"/>
                            <a:t>980 Pa</a:t>
                          </a:r>
                          <a:endParaRPr lang="en-GB" dirty="0"/>
                        </a:p>
                      </a:txBody>
                      <a:tcPr/>
                    </a:tc>
                    <a:tc>
                      <a:txBody>
                        <a:bodyPr/>
                        <a:lstStyle/>
                        <a:p>
                          <a:r>
                            <a:rPr lang="en-US" dirty="0"/>
                            <a:t>Si</a:t>
                          </a:r>
                          <a:r>
                            <a:rPr lang="lt-LT" dirty="0"/>
                            <a:t>l</a:t>
                          </a:r>
                          <a:r>
                            <a:rPr lang="en-US" dirty="0" err="1"/>
                            <a:t>pnas</a:t>
                          </a:r>
                          <a:r>
                            <a:rPr lang="en-US" dirty="0"/>
                            <a:t> </a:t>
                          </a:r>
                          <a:r>
                            <a:rPr lang="en-US" dirty="0" err="1"/>
                            <a:t>sukibimas</a:t>
                          </a:r>
                          <a:endParaRPr lang="en-GB" dirty="0"/>
                        </a:p>
                      </a:txBody>
                      <a:tcPr/>
                    </a:tc>
                    <a:extLst>
                      <a:ext uri="{0D108BD9-81ED-4DB2-BD59-A6C34878D82A}">
                        <a16:rowId xmlns:a16="http://schemas.microsoft.com/office/drawing/2014/main" val="22922926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err="1"/>
                            <a:t>Bioklijai</a:t>
                          </a:r>
                          <a:r>
                            <a:rPr lang="lt-LT" dirty="0"/>
                            <a:t> iš </a:t>
                          </a:r>
                          <a:r>
                            <a:rPr lang="lt-LT" sz="1600" kern="1200" dirty="0">
                              <a:solidFill>
                                <a:schemeClr val="dk1"/>
                              </a:solidFill>
                              <a:effectLst/>
                              <a:latin typeface="+mn-lt"/>
                              <a:ea typeface="Times New Roman" panose="02020603050405020304" pitchFamily="18" charset="0"/>
                              <a:cs typeface="Times New Roman" panose="02020603050405020304" pitchFamily="18" charset="0"/>
                            </a:rPr>
                            <a:t>krakmolo</a:t>
                          </a:r>
                          <a:endParaRPr lang="lt-LT" dirty="0"/>
                        </a:p>
                      </a:txBody>
                      <a:tcPr/>
                    </a:tc>
                    <a:tc>
                      <a:txBody>
                        <a:bodyPr/>
                        <a:lstStyle/>
                        <a:p>
                          <a:r>
                            <a:rPr lang="lt-LT" dirty="0"/>
                            <a:t>plastikas</a:t>
                          </a:r>
                          <a:endParaRPr lang="en-GB" dirty="0"/>
                        </a:p>
                      </a:txBody>
                      <a:tcPr/>
                    </a:tc>
                    <a:tc>
                      <a:txBody>
                        <a:bodyPr/>
                        <a:lstStyle/>
                        <a:p>
                          <a:r>
                            <a:rPr lang="lt-LT" dirty="0"/>
                            <a:t>0,002</a:t>
                          </a:r>
                          <a14:m>
                            <m:oMath xmlns:m="http://schemas.openxmlformats.org/officeDocument/2006/math">
                              <m:sSup>
                                <m:sSupPr>
                                  <m:ctrlPr>
                                    <a:rPr lang="lt-LT" i="1" smtClean="0">
                                      <a:latin typeface="Cambria Math" panose="02040503050406030204" pitchFamily="18" charset="0"/>
                                    </a:rPr>
                                  </m:ctrlPr>
                                </m:sSupPr>
                                <m:e>
                                  <m:r>
                                    <a:rPr lang="lt-LT" b="0" i="1" smtClean="0">
                                      <a:latin typeface="Cambria Math" panose="02040503050406030204" pitchFamily="18" charset="0"/>
                                    </a:rPr>
                                    <m:t>𝑚</m:t>
                                  </m:r>
                                </m:e>
                                <m:sup>
                                  <m:r>
                                    <a:rPr lang="lt-LT" b="0" i="1" smtClean="0">
                                      <a:latin typeface="Cambria Math" panose="02040503050406030204" pitchFamily="18" charset="0"/>
                                    </a:rPr>
                                    <m:t>2</m:t>
                                  </m:r>
                                </m:sup>
                              </m:sSup>
                            </m:oMath>
                          </a14:m>
                          <a:endParaRPr lang="en-GB" dirty="0"/>
                        </a:p>
                      </a:txBody>
                      <a:tcPr/>
                    </a:tc>
                    <a:tc>
                      <a:txBody>
                        <a:bodyPr/>
                        <a:lstStyle/>
                        <a:p>
                          <a:r>
                            <a:rPr lang="en-US" dirty="0"/>
                            <a:t>0,3 kg.</a:t>
                          </a:r>
                          <a:endParaRPr lang="en-GB" dirty="0"/>
                        </a:p>
                      </a:txBody>
                      <a:tcPr/>
                    </a:tc>
                    <a:tc>
                      <a:txBody>
                        <a:bodyPr/>
                        <a:lstStyle/>
                        <a:p>
                          <a:r>
                            <a:rPr lang="en-US" dirty="0"/>
                            <a:t>2,94 N</a:t>
                          </a:r>
                          <a:endParaRPr lang="en-GB" dirty="0"/>
                        </a:p>
                      </a:txBody>
                      <a:tcPr/>
                    </a:tc>
                    <a:tc>
                      <a:txBody>
                        <a:bodyPr/>
                        <a:lstStyle/>
                        <a:p>
                          <a:r>
                            <a:rPr lang="en-US" dirty="0"/>
                            <a:t>1470 Pa</a:t>
                          </a:r>
                          <a:endParaRPr lang="en-GB" dirty="0"/>
                        </a:p>
                      </a:txBody>
                      <a:tcPr/>
                    </a:tc>
                    <a:tc>
                      <a:txBody>
                        <a:bodyPr/>
                        <a:lstStyle/>
                        <a:p>
                          <a:r>
                            <a:rPr lang="en-US" dirty="0" err="1"/>
                            <a:t>Vidutinis</a:t>
                          </a:r>
                          <a:endParaRPr lang="en-GB" dirty="0"/>
                        </a:p>
                      </a:txBody>
                      <a:tcPr/>
                    </a:tc>
                    <a:extLst>
                      <a:ext uri="{0D108BD9-81ED-4DB2-BD59-A6C34878D82A}">
                        <a16:rowId xmlns:a16="http://schemas.microsoft.com/office/drawing/2014/main" val="3483759011"/>
                      </a:ext>
                    </a:extLst>
                  </a:tr>
                </a:tbl>
              </a:graphicData>
            </a:graphic>
          </p:graphicFrame>
        </mc:Choice>
        <mc:Fallback xmlns="">
          <p:graphicFrame>
            <p:nvGraphicFramePr>
              <p:cNvPr id="4" name="Таблица 4">
                <a:extLst>
                  <a:ext uri="{FF2B5EF4-FFF2-40B4-BE49-F238E27FC236}">
                    <a16:creationId xmlns:a16="http://schemas.microsoft.com/office/drawing/2014/main" id="{3A3A4CAA-4FCE-43D5-9C60-A618B97FC96E}"/>
                  </a:ext>
                </a:extLst>
              </p:cNvPr>
              <p:cNvGraphicFramePr>
                <a:graphicFrameLocks noGrp="1"/>
              </p:cNvGraphicFramePr>
              <p:nvPr>
                <p:ph sz="quarter" idx="13"/>
                <p:extLst>
                  <p:ext uri="{D42A27DB-BD31-4B8C-83A1-F6EECF244321}">
                    <p14:modId xmlns:p14="http://schemas.microsoft.com/office/powerpoint/2010/main" val="1873658749"/>
                  </p:ext>
                </p:extLst>
              </p:nvPr>
            </p:nvGraphicFramePr>
            <p:xfrm>
              <a:off x="702734" y="1549400"/>
              <a:ext cx="10363199" cy="4780280"/>
            </p:xfrm>
            <a:graphic>
              <a:graphicData uri="http://schemas.openxmlformats.org/drawingml/2006/table">
                <a:tbl>
                  <a:tblPr firstRow="1" bandRow="1">
                    <a:tableStyleId>{5C22544A-7EE6-4342-B048-85BDC9FD1C3A}</a:tableStyleId>
                  </a:tblPr>
                  <a:tblGrid>
                    <a:gridCol w="2133599">
                      <a:extLst>
                        <a:ext uri="{9D8B030D-6E8A-4147-A177-3AD203B41FA5}">
                          <a16:colId xmlns:a16="http://schemas.microsoft.com/office/drawing/2014/main" val="790928254"/>
                        </a:ext>
                      </a:extLst>
                    </a:gridCol>
                    <a:gridCol w="1498600">
                      <a:extLst>
                        <a:ext uri="{9D8B030D-6E8A-4147-A177-3AD203B41FA5}">
                          <a16:colId xmlns:a16="http://schemas.microsoft.com/office/drawing/2014/main" val="936844169"/>
                        </a:ext>
                      </a:extLst>
                    </a:gridCol>
                    <a:gridCol w="1075267">
                      <a:extLst>
                        <a:ext uri="{9D8B030D-6E8A-4147-A177-3AD203B41FA5}">
                          <a16:colId xmlns:a16="http://schemas.microsoft.com/office/drawing/2014/main" val="3535102517"/>
                        </a:ext>
                      </a:extLst>
                    </a:gridCol>
                    <a:gridCol w="1214362">
                      <a:extLst>
                        <a:ext uri="{9D8B030D-6E8A-4147-A177-3AD203B41FA5}">
                          <a16:colId xmlns:a16="http://schemas.microsoft.com/office/drawing/2014/main" val="3276176589"/>
                        </a:ext>
                      </a:extLst>
                    </a:gridCol>
                    <a:gridCol w="1173238">
                      <a:extLst>
                        <a:ext uri="{9D8B030D-6E8A-4147-A177-3AD203B41FA5}">
                          <a16:colId xmlns:a16="http://schemas.microsoft.com/office/drawing/2014/main" val="3145051768"/>
                        </a:ext>
                      </a:extLst>
                    </a:gridCol>
                    <a:gridCol w="1320800">
                      <a:extLst>
                        <a:ext uri="{9D8B030D-6E8A-4147-A177-3AD203B41FA5}">
                          <a16:colId xmlns:a16="http://schemas.microsoft.com/office/drawing/2014/main" val="3193999148"/>
                        </a:ext>
                      </a:extLst>
                    </a:gridCol>
                    <a:gridCol w="1947333">
                      <a:extLst>
                        <a:ext uri="{9D8B030D-6E8A-4147-A177-3AD203B41FA5}">
                          <a16:colId xmlns:a16="http://schemas.microsoft.com/office/drawing/2014/main" val="2432912448"/>
                        </a:ext>
                      </a:extLst>
                    </a:gridCol>
                  </a:tblGrid>
                  <a:tr h="365760">
                    <a:tc>
                      <a:txBody>
                        <a:bodyPr/>
                        <a:lstStyle/>
                        <a:p>
                          <a:pPr algn="ctr"/>
                          <a:r>
                            <a:rPr lang="lt-LT" dirty="0"/>
                            <a:t>Klijai</a:t>
                          </a:r>
                          <a:endParaRPr lang="en-GB" dirty="0"/>
                        </a:p>
                      </a:txBody>
                      <a:tcPr/>
                    </a:tc>
                    <a:tc>
                      <a:txBody>
                        <a:bodyPr/>
                        <a:lstStyle/>
                        <a:p>
                          <a:pPr algn="ctr"/>
                          <a:r>
                            <a:rPr lang="lt-LT" dirty="0"/>
                            <a:t>Medžiaga</a:t>
                          </a:r>
                          <a:endParaRPr lang="en-GB" dirty="0"/>
                        </a:p>
                      </a:txBody>
                      <a:tcPr/>
                    </a:tc>
                    <a:tc>
                      <a:txBody>
                        <a:bodyPr/>
                        <a:lstStyle/>
                        <a:p>
                          <a:pPr algn="ctr"/>
                          <a:r>
                            <a:rPr lang="lt-LT" dirty="0"/>
                            <a:t>Plotas</a:t>
                          </a:r>
                          <a:endParaRPr lang="en-GB" dirty="0"/>
                        </a:p>
                      </a:txBody>
                      <a:tcPr/>
                    </a:tc>
                    <a:tc>
                      <a:txBody>
                        <a:bodyPr/>
                        <a:lstStyle/>
                        <a:p>
                          <a:pPr algn="ctr"/>
                          <a:r>
                            <a:rPr lang="lt-LT" dirty="0"/>
                            <a:t>Masė</a:t>
                          </a:r>
                          <a:endParaRPr lang="en-GB" dirty="0"/>
                        </a:p>
                      </a:txBody>
                      <a:tcPr/>
                    </a:tc>
                    <a:tc>
                      <a:txBody>
                        <a:bodyPr/>
                        <a:lstStyle/>
                        <a:p>
                          <a:pPr algn="ctr"/>
                          <a:r>
                            <a:rPr lang="lt-LT" dirty="0"/>
                            <a:t>Jėga</a:t>
                          </a:r>
                          <a:endParaRPr lang="en-GB" dirty="0"/>
                        </a:p>
                      </a:txBody>
                      <a:tcPr/>
                    </a:tc>
                    <a:tc>
                      <a:txBody>
                        <a:bodyPr/>
                        <a:lstStyle/>
                        <a:p>
                          <a:pPr algn="ctr"/>
                          <a:r>
                            <a:rPr lang="lt-LT" dirty="0"/>
                            <a:t>Tvirtumas</a:t>
                          </a:r>
                          <a:endParaRPr lang="en-GB" dirty="0"/>
                        </a:p>
                      </a:txBody>
                      <a:tcPr/>
                    </a:tc>
                    <a:tc>
                      <a:txBody>
                        <a:bodyPr/>
                        <a:lstStyle/>
                        <a:p>
                          <a:pPr algn="ctr"/>
                          <a:r>
                            <a:rPr lang="lt-LT" dirty="0"/>
                            <a:t>Pastaba</a:t>
                          </a:r>
                          <a:endParaRPr lang="en-GB" dirty="0"/>
                        </a:p>
                      </a:txBody>
                      <a:tcPr/>
                    </a:tc>
                    <a:extLst>
                      <a:ext uri="{0D108BD9-81ED-4DB2-BD59-A6C34878D82A}">
                        <a16:rowId xmlns:a16="http://schemas.microsoft.com/office/drawing/2014/main" val="1143654841"/>
                      </a:ext>
                    </a:extLst>
                  </a:tr>
                  <a:tr h="370840">
                    <a:tc>
                      <a:txBody>
                        <a:bodyPr/>
                        <a:lstStyle/>
                        <a:p>
                          <a:r>
                            <a:rPr lang="lt-LT" dirty="0"/>
                            <a:t>Lipalas</a:t>
                          </a:r>
                          <a:endParaRPr lang="en-GB" dirty="0"/>
                        </a:p>
                      </a:txBody>
                      <a:tcPr/>
                    </a:tc>
                    <a:tc>
                      <a:txBody>
                        <a:bodyPr/>
                        <a:lstStyle/>
                        <a:p>
                          <a:r>
                            <a:rPr lang="lt-LT" dirty="0"/>
                            <a:t>kartonas</a:t>
                          </a:r>
                          <a:endParaRPr lang="en-GB" dirty="0"/>
                        </a:p>
                      </a:txBody>
                      <a:tcPr/>
                    </a:tc>
                    <a:tc>
                      <a:txBody>
                        <a:bodyPr/>
                        <a:lstStyle/>
                        <a:p>
                          <a:endParaRPr lang="en-US"/>
                        </a:p>
                      </a:txBody>
                      <a:tcPr>
                        <a:blipFill>
                          <a:blip r:embed="rId2"/>
                          <a:stretch>
                            <a:fillRect l="-337288" t="-106557" r="-526554" b="-1113115"/>
                          </a:stretch>
                        </a:blipFill>
                      </a:tcPr>
                    </a:tc>
                    <a:tc>
                      <a:txBody>
                        <a:bodyPr/>
                        <a:lstStyle/>
                        <a:p>
                          <a:r>
                            <a:rPr lang="en-US" dirty="0"/>
                            <a:t>3,4 kg.</a:t>
                          </a:r>
                          <a:endParaRPr lang="en-GB" dirty="0"/>
                        </a:p>
                      </a:txBody>
                      <a:tcPr/>
                    </a:tc>
                    <a:tc>
                      <a:txBody>
                        <a:bodyPr/>
                        <a:lstStyle/>
                        <a:p>
                          <a:r>
                            <a:rPr lang="en-US" dirty="0"/>
                            <a:t>33,32 N</a:t>
                          </a:r>
                          <a:endParaRPr lang="en-GB" dirty="0"/>
                        </a:p>
                      </a:txBody>
                      <a:tcPr/>
                    </a:tc>
                    <a:tc>
                      <a:txBody>
                        <a:bodyPr/>
                        <a:lstStyle/>
                        <a:p>
                          <a:r>
                            <a:rPr lang="en-US" dirty="0"/>
                            <a:t>3702 Pa</a:t>
                          </a:r>
                          <a:endParaRPr lang="en-GB" dirty="0"/>
                        </a:p>
                      </a:txBody>
                      <a:tcPr/>
                    </a:tc>
                    <a:tc>
                      <a:txBody>
                        <a:bodyPr/>
                        <a:lstStyle/>
                        <a:p>
                          <a:r>
                            <a:rPr lang="en-US" dirty="0" err="1"/>
                            <a:t>Stiprus</a:t>
                          </a:r>
                          <a:endParaRPr lang="en-GB" dirty="0"/>
                        </a:p>
                      </a:txBody>
                      <a:tcPr/>
                    </a:tc>
                    <a:extLst>
                      <a:ext uri="{0D108BD9-81ED-4DB2-BD59-A6C34878D82A}">
                        <a16:rowId xmlns:a16="http://schemas.microsoft.com/office/drawing/2014/main" val="4270761957"/>
                      </a:ext>
                    </a:extLst>
                  </a:tr>
                  <a:tr h="370840">
                    <a:tc>
                      <a:txBody>
                        <a:bodyPr/>
                        <a:lstStyle/>
                        <a:p>
                          <a:r>
                            <a:rPr lang="lt-LT" dirty="0"/>
                            <a:t>Lipalas</a:t>
                          </a:r>
                          <a:endParaRPr lang="en-GB" dirty="0"/>
                        </a:p>
                      </a:txBody>
                      <a:tcPr/>
                    </a:tc>
                    <a:tc>
                      <a:txBody>
                        <a:bodyPr/>
                        <a:lstStyle/>
                        <a:p>
                          <a:r>
                            <a:rPr lang="lt-LT" dirty="0"/>
                            <a:t>medis</a:t>
                          </a:r>
                          <a:endParaRPr lang="en-GB" dirty="0"/>
                        </a:p>
                      </a:txBody>
                      <a:tcPr/>
                    </a:tc>
                    <a:tc>
                      <a:txBody>
                        <a:bodyPr/>
                        <a:lstStyle/>
                        <a:p>
                          <a:endParaRPr lang="en-US"/>
                        </a:p>
                      </a:txBody>
                      <a:tcPr>
                        <a:blipFill>
                          <a:blip r:embed="rId2"/>
                          <a:stretch>
                            <a:fillRect l="-337288" t="-206557" r="-526554" b="-1013115"/>
                          </a:stretch>
                        </a:blip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&gt;4,8 kg.</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&gt;47,04 N</a:t>
                          </a:r>
                          <a:endParaRPr lang="lt-LT" dirty="0"/>
                        </a:p>
                      </a:txBody>
                      <a:tcPr/>
                    </a:tc>
                    <a:tc>
                      <a:txBody>
                        <a:bodyPr/>
                        <a:lstStyle/>
                        <a:p>
                          <a:r>
                            <a:rPr lang="en-US" dirty="0"/>
                            <a:t>&gt;11760 Pa</a:t>
                          </a:r>
                          <a:endParaRPr lang="en-GB" dirty="0"/>
                        </a:p>
                      </a:txBody>
                      <a:tcPr/>
                    </a:tc>
                    <a:tc>
                      <a:txBody>
                        <a:bodyPr/>
                        <a:lstStyle/>
                        <a:p>
                          <a:r>
                            <a:rPr lang="en-US" dirty="0" err="1"/>
                            <a:t>Labai</a:t>
                          </a:r>
                          <a:r>
                            <a:rPr lang="en-US" dirty="0"/>
                            <a:t> </a:t>
                          </a:r>
                          <a:r>
                            <a:rPr lang="en-US" dirty="0" err="1"/>
                            <a:t>stiprus</a:t>
                          </a:r>
                          <a:endParaRPr lang="en-GB" dirty="0"/>
                        </a:p>
                      </a:txBody>
                      <a:tcPr/>
                    </a:tc>
                    <a:extLst>
                      <a:ext uri="{0D108BD9-81ED-4DB2-BD59-A6C34878D82A}">
                        <a16:rowId xmlns:a16="http://schemas.microsoft.com/office/drawing/2014/main" val="2654947670"/>
                      </a:ext>
                    </a:extLst>
                  </a:tr>
                  <a:tr h="370840">
                    <a:tc>
                      <a:txBody>
                        <a:bodyPr/>
                        <a:lstStyle/>
                        <a:p>
                          <a:r>
                            <a:rPr lang="lt-LT" dirty="0"/>
                            <a:t>Lipalas</a:t>
                          </a:r>
                          <a:endParaRPr lang="en-GB" dirty="0"/>
                        </a:p>
                      </a:txBody>
                      <a:tcPr/>
                    </a:tc>
                    <a:tc>
                      <a:txBody>
                        <a:bodyPr/>
                        <a:lstStyle/>
                        <a:p>
                          <a:r>
                            <a:rPr lang="lt-LT" dirty="0"/>
                            <a:t>plastikas</a:t>
                          </a:r>
                          <a:endParaRPr lang="en-GB" dirty="0"/>
                        </a:p>
                      </a:txBody>
                      <a:tcPr/>
                    </a:tc>
                    <a:tc>
                      <a:txBody>
                        <a:bodyPr/>
                        <a:lstStyle/>
                        <a:p>
                          <a:endParaRPr lang="en-US"/>
                        </a:p>
                      </a:txBody>
                      <a:tcPr>
                        <a:blipFill>
                          <a:blip r:embed="rId2"/>
                          <a:stretch>
                            <a:fillRect l="-337288" t="-306557" r="-526554" b="-913115"/>
                          </a:stretch>
                        </a:blipFill>
                      </a:tcPr>
                    </a:tc>
                    <a:tc>
                      <a:txBody>
                        <a:bodyPr/>
                        <a:lstStyle/>
                        <a:p>
                          <a:r>
                            <a:rPr lang="en-US" dirty="0"/>
                            <a:t>1,8 kg.</a:t>
                          </a:r>
                          <a:endParaRPr lang="en-GB" dirty="0"/>
                        </a:p>
                      </a:txBody>
                      <a:tcPr/>
                    </a:tc>
                    <a:tc>
                      <a:txBody>
                        <a:bodyPr/>
                        <a:lstStyle/>
                        <a:p>
                          <a:r>
                            <a:rPr lang="en-US" dirty="0"/>
                            <a:t>17,64 N</a:t>
                          </a:r>
                          <a:endParaRPr lang="en-GB" dirty="0"/>
                        </a:p>
                      </a:txBody>
                      <a:tcPr/>
                    </a:tc>
                    <a:tc>
                      <a:txBody>
                        <a:bodyPr/>
                        <a:lstStyle/>
                        <a:p>
                          <a:r>
                            <a:rPr lang="en-US" dirty="0"/>
                            <a:t>8820 Pa</a:t>
                          </a:r>
                          <a:endParaRPr lang="en-GB" dirty="0"/>
                        </a:p>
                      </a:txBody>
                      <a:tcPr/>
                    </a:tc>
                    <a:tc>
                      <a:txBody>
                        <a:bodyPr/>
                        <a:lstStyle/>
                        <a:p>
                          <a:r>
                            <a:rPr lang="en-US" dirty="0" err="1"/>
                            <a:t>Labai</a:t>
                          </a:r>
                          <a:r>
                            <a:rPr lang="en-US" dirty="0"/>
                            <a:t> </a:t>
                          </a:r>
                          <a:r>
                            <a:rPr lang="en-US" dirty="0" err="1"/>
                            <a:t>stiprus</a:t>
                          </a:r>
                          <a:endParaRPr lang="en-GB" dirty="0"/>
                        </a:p>
                      </a:txBody>
                      <a:tcPr/>
                    </a:tc>
                    <a:extLst>
                      <a:ext uri="{0D108BD9-81ED-4DB2-BD59-A6C34878D82A}">
                        <a16:rowId xmlns:a16="http://schemas.microsoft.com/office/drawing/2014/main" val="2407275587"/>
                      </a:ext>
                    </a:extLst>
                  </a:tr>
                  <a:tr h="6400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kern="1200" dirty="0" err="1">
                              <a:solidFill>
                                <a:schemeClr val="dk1"/>
                              </a:solidFill>
                              <a:effectLst/>
                              <a:latin typeface="+mn-lt"/>
                              <a:ea typeface="Times New Roman" panose="02020603050405020304" pitchFamily="18" charset="0"/>
                              <a:cs typeface="Times New Roman" panose="02020603050405020304" pitchFamily="18" charset="0"/>
                            </a:rPr>
                            <a:t>Bioklijai</a:t>
                          </a:r>
                          <a:r>
                            <a:rPr lang="lt-LT" sz="1800" kern="1200" dirty="0">
                              <a:solidFill>
                                <a:schemeClr val="dk1"/>
                              </a:solidFill>
                              <a:effectLst/>
                              <a:latin typeface="+mn-lt"/>
                              <a:ea typeface="Times New Roman" panose="02020603050405020304" pitchFamily="18" charset="0"/>
                              <a:cs typeface="Times New Roman" panose="02020603050405020304" pitchFamily="18" charset="0"/>
                            </a:rPr>
                            <a:t> iš kiaušinio trynio </a:t>
                          </a:r>
                          <a:endParaRPr lang="lt-LT" dirty="0"/>
                        </a:p>
                      </a:txBody>
                      <a:tcPr/>
                    </a:tc>
                    <a:tc>
                      <a:txBody>
                        <a:bodyPr/>
                        <a:lstStyle/>
                        <a:p>
                          <a:r>
                            <a:rPr lang="lt-LT" dirty="0"/>
                            <a:t>kartonas</a:t>
                          </a:r>
                          <a:endParaRPr lang="en-GB" dirty="0"/>
                        </a:p>
                      </a:txBody>
                      <a:tcPr/>
                    </a:tc>
                    <a:tc>
                      <a:txBody>
                        <a:bodyPr/>
                        <a:lstStyle/>
                        <a:p>
                          <a:endParaRPr lang="en-US"/>
                        </a:p>
                      </a:txBody>
                      <a:tcPr>
                        <a:blipFill>
                          <a:blip r:embed="rId2"/>
                          <a:stretch>
                            <a:fillRect l="-337288" t="-236190" r="-526554" b="-430476"/>
                          </a:stretch>
                        </a:blipFill>
                      </a:tcPr>
                    </a:tc>
                    <a:tc>
                      <a:txBody>
                        <a:bodyPr/>
                        <a:lstStyle/>
                        <a:p>
                          <a:r>
                            <a:rPr lang="en-US" dirty="0"/>
                            <a:t>3,4 kg.</a:t>
                          </a:r>
                          <a:endParaRPr lang="en-GB" dirty="0"/>
                        </a:p>
                      </a:txBody>
                      <a:tcPr/>
                    </a:tc>
                    <a:tc>
                      <a:txBody>
                        <a:bodyPr/>
                        <a:lstStyle/>
                        <a:p>
                          <a:r>
                            <a:rPr lang="en-US" dirty="0"/>
                            <a:t>33,32 N</a:t>
                          </a:r>
                          <a:endParaRPr lang="en-GB" dirty="0"/>
                        </a:p>
                      </a:txBody>
                      <a:tcPr/>
                    </a:tc>
                    <a:tc>
                      <a:txBody>
                        <a:bodyPr/>
                        <a:lstStyle/>
                        <a:p>
                          <a:r>
                            <a:rPr lang="en-US" dirty="0"/>
                            <a:t>3702 Pa</a:t>
                          </a:r>
                          <a:endParaRPr lang="en-GB" dirty="0"/>
                        </a:p>
                      </a:txBody>
                      <a:tcPr/>
                    </a:tc>
                    <a:tc>
                      <a:txBody>
                        <a:bodyPr/>
                        <a:lstStyle/>
                        <a:p>
                          <a:r>
                            <a:rPr lang="en-US" dirty="0" err="1"/>
                            <a:t>Stiprus</a:t>
                          </a:r>
                          <a:endParaRPr lang="en-GB" dirty="0"/>
                        </a:p>
                      </a:txBody>
                      <a:tcPr/>
                    </a:tc>
                    <a:extLst>
                      <a:ext uri="{0D108BD9-81ED-4DB2-BD59-A6C34878D82A}">
                        <a16:rowId xmlns:a16="http://schemas.microsoft.com/office/drawing/2014/main" val="1867521938"/>
                      </a:ext>
                    </a:extLst>
                  </a:tr>
                  <a:tr h="6400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kern="1200" dirty="0" err="1">
                              <a:solidFill>
                                <a:schemeClr val="dk1"/>
                              </a:solidFill>
                              <a:effectLst/>
                              <a:latin typeface="+mn-lt"/>
                              <a:ea typeface="Times New Roman" panose="02020603050405020304" pitchFamily="18" charset="0"/>
                              <a:cs typeface="Times New Roman" panose="02020603050405020304" pitchFamily="18" charset="0"/>
                            </a:rPr>
                            <a:t>Bioklijai</a:t>
                          </a:r>
                          <a:r>
                            <a:rPr lang="lt-LT" sz="1800" kern="1200" dirty="0">
                              <a:solidFill>
                                <a:schemeClr val="dk1"/>
                              </a:solidFill>
                              <a:effectLst/>
                              <a:latin typeface="+mn-lt"/>
                              <a:ea typeface="Times New Roman" panose="02020603050405020304" pitchFamily="18" charset="0"/>
                              <a:cs typeface="Times New Roman" panose="02020603050405020304" pitchFamily="18" charset="0"/>
                            </a:rPr>
                            <a:t> iš kiaušinio trynio </a:t>
                          </a:r>
                          <a:endParaRPr lang="lt-LT" dirty="0"/>
                        </a:p>
                      </a:txBody>
                      <a:tcPr/>
                    </a:tc>
                    <a:tc>
                      <a:txBody>
                        <a:bodyPr/>
                        <a:lstStyle/>
                        <a:p>
                          <a:r>
                            <a:rPr lang="lt-LT" dirty="0"/>
                            <a:t>medis</a:t>
                          </a:r>
                          <a:endParaRPr lang="en-GB" dirty="0"/>
                        </a:p>
                      </a:txBody>
                      <a:tcPr/>
                    </a:tc>
                    <a:tc>
                      <a:txBody>
                        <a:bodyPr/>
                        <a:lstStyle/>
                        <a:p>
                          <a:endParaRPr lang="en-US"/>
                        </a:p>
                      </a:txBody>
                      <a:tcPr>
                        <a:blipFill>
                          <a:blip r:embed="rId2"/>
                          <a:stretch>
                            <a:fillRect l="-337288" t="-336190" r="-526554" b="-330476"/>
                          </a:stretch>
                        </a:blipFill>
                      </a:tcPr>
                    </a:tc>
                    <a:tc>
                      <a:txBody>
                        <a:bodyPr/>
                        <a:lstStyle/>
                        <a:p>
                          <a:r>
                            <a:rPr lang="en-US" dirty="0"/>
                            <a:t>0,1 kg.</a:t>
                          </a:r>
                          <a:endParaRPr lang="en-GB" dirty="0"/>
                        </a:p>
                      </a:txBody>
                      <a:tcPr/>
                    </a:tc>
                    <a:tc>
                      <a:txBody>
                        <a:bodyPr/>
                        <a:lstStyle/>
                        <a:p>
                          <a:r>
                            <a:rPr lang="en-US" dirty="0"/>
                            <a:t>0,98 N</a:t>
                          </a:r>
                          <a:endParaRPr lang="en-GB" dirty="0"/>
                        </a:p>
                      </a:txBody>
                      <a:tcPr/>
                    </a:tc>
                    <a:tc>
                      <a:txBody>
                        <a:bodyPr/>
                        <a:lstStyle/>
                        <a:p>
                          <a:r>
                            <a:rPr lang="en-US" dirty="0"/>
                            <a:t>245 Pa</a:t>
                          </a:r>
                          <a:endParaRPr lang="en-GB" dirty="0"/>
                        </a:p>
                      </a:txBody>
                      <a:tcPr/>
                    </a:tc>
                    <a:tc>
                      <a:txBody>
                        <a:bodyPr/>
                        <a:lstStyle/>
                        <a:p>
                          <a:r>
                            <a:rPr lang="en-US" dirty="0" err="1"/>
                            <a:t>Silpnas</a:t>
                          </a:r>
                          <a:r>
                            <a:rPr lang="en-US" dirty="0"/>
                            <a:t> </a:t>
                          </a:r>
                          <a:r>
                            <a:rPr lang="en-US" dirty="0" err="1"/>
                            <a:t>sukibimas</a:t>
                          </a:r>
                          <a:endParaRPr lang="en-GB" dirty="0"/>
                        </a:p>
                      </a:txBody>
                      <a:tcPr/>
                    </a:tc>
                    <a:extLst>
                      <a:ext uri="{0D108BD9-81ED-4DB2-BD59-A6C34878D82A}">
                        <a16:rowId xmlns:a16="http://schemas.microsoft.com/office/drawing/2014/main" val="3354654697"/>
                      </a:ext>
                    </a:extLst>
                  </a:tr>
                  <a:tr h="6400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kern="1200" dirty="0" err="1">
                              <a:solidFill>
                                <a:schemeClr val="dk1"/>
                              </a:solidFill>
                              <a:effectLst/>
                              <a:latin typeface="+mn-lt"/>
                              <a:ea typeface="Times New Roman" panose="02020603050405020304" pitchFamily="18" charset="0"/>
                              <a:cs typeface="Times New Roman" panose="02020603050405020304" pitchFamily="18" charset="0"/>
                            </a:rPr>
                            <a:t>Bioklijai</a:t>
                          </a:r>
                          <a:r>
                            <a:rPr lang="lt-LT" sz="1800" kern="1200" dirty="0">
                              <a:solidFill>
                                <a:schemeClr val="dk1"/>
                              </a:solidFill>
                              <a:effectLst/>
                              <a:latin typeface="+mn-lt"/>
                              <a:ea typeface="Times New Roman" panose="02020603050405020304" pitchFamily="18" charset="0"/>
                              <a:cs typeface="Times New Roman" panose="02020603050405020304" pitchFamily="18" charset="0"/>
                            </a:rPr>
                            <a:t> iš kiaušinio trynio </a:t>
                          </a:r>
                          <a:endParaRPr lang="lt-LT" dirty="0"/>
                        </a:p>
                      </a:txBody>
                      <a:tcPr/>
                    </a:tc>
                    <a:tc>
                      <a:txBody>
                        <a:bodyPr/>
                        <a:lstStyle/>
                        <a:p>
                          <a:r>
                            <a:rPr lang="lt-LT" dirty="0"/>
                            <a:t>plastikas</a:t>
                          </a:r>
                          <a:endParaRPr lang="en-GB" dirty="0"/>
                        </a:p>
                      </a:txBody>
                      <a:tcPr/>
                    </a:tc>
                    <a:tc>
                      <a:txBody>
                        <a:bodyPr/>
                        <a:lstStyle/>
                        <a:p>
                          <a:endParaRPr lang="en-US"/>
                        </a:p>
                      </a:txBody>
                      <a:tcPr>
                        <a:blipFill>
                          <a:blip r:embed="rId2"/>
                          <a:stretch>
                            <a:fillRect l="-337288" t="-436190" r="-526554" b="-230476"/>
                          </a:stretch>
                        </a:blipFill>
                      </a:tcPr>
                    </a:tc>
                    <a:tc>
                      <a:txBody>
                        <a:bodyPr/>
                        <a:lstStyle/>
                        <a:p>
                          <a:r>
                            <a:rPr lang="en-US" dirty="0"/>
                            <a:t>-</a:t>
                          </a:r>
                          <a:endParaRPr lang="en-GB" dirty="0"/>
                        </a:p>
                      </a:txBody>
                      <a:tcPr/>
                    </a:tc>
                    <a:tc>
                      <a:txBody>
                        <a:bodyPr/>
                        <a:lstStyle/>
                        <a:p>
                          <a:r>
                            <a:rPr lang="en-US" dirty="0"/>
                            <a:t>-</a:t>
                          </a:r>
                          <a:endParaRPr lang="en-GB" dirty="0"/>
                        </a:p>
                      </a:txBody>
                      <a:tcPr/>
                    </a:tc>
                    <a:tc>
                      <a:txBody>
                        <a:bodyPr/>
                        <a:lstStyle/>
                        <a:p>
                          <a:r>
                            <a:rPr lang="en-US" dirty="0"/>
                            <a:t>-</a:t>
                          </a:r>
                          <a:endParaRPr lang="en-GB" dirty="0"/>
                        </a:p>
                      </a:txBody>
                      <a:tcPr/>
                    </a:tc>
                    <a:tc>
                      <a:txBody>
                        <a:bodyPr/>
                        <a:lstStyle/>
                        <a:p>
                          <a:r>
                            <a:rPr lang="en-US" dirty="0"/>
                            <a:t>-</a:t>
                          </a:r>
                          <a:endParaRPr lang="en-GB" dirty="0"/>
                        </a:p>
                      </a:txBody>
                      <a:tcPr/>
                    </a:tc>
                    <a:extLst>
                      <a:ext uri="{0D108BD9-81ED-4DB2-BD59-A6C34878D82A}">
                        <a16:rowId xmlns:a16="http://schemas.microsoft.com/office/drawing/2014/main" val="2259211866"/>
                      </a:ext>
                    </a:extLst>
                  </a:tr>
                  <a:tr h="6400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err="1"/>
                            <a:t>Bioklijai</a:t>
                          </a:r>
                          <a:r>
                            <a:rPr lang="lt-LT" dirty="0"/>
                            <a:t> iš </a:t>
                          </a:r>
                          <a:r>
                            <a:rPr lang="lt-LT" sz="1600" kern="1200" dirty="0">
                              <a:solidFill>
                                <a:schemeClr val="dk1"/>
                              </a:solidFill>
                              <a:effectLst/>
                              <a:latin typeface="+mn-lt"/>
                              <a:ea typeface="Times New Roman" panose="02020603050405020304" pitchFamily="18" charset="0"/>
                              <a:cs typeface="Times New Roman" panose="02020603050405020304" pitchFamily="18" charset="0"/>
                            </a:rPr>
                            <a:t>krakmolo</a:t>
                          </a:r>
                          <a:endParaRPr lang="lt-LT" dirty="0"/>
                        </a:p>
                      </a:txBody>
                      <a:tcPr/>
                    </a:tc>
                    <a:tc>
                      <a:txBody>
                        <a:bodyPr/>
                        <a:lstStyle/>
                        <a:p>
                          <a:r>
                            <a:rPr lang="lt-LT" dirty="0"/>
                            <a:t>kartonas</a:t>
                          </a:r>
                          <a:endParaRPr lang="en-GB" dirty="0"/>
                        </a:p>
                      </a:txBody>
                      <a:tcPr/>
                    </a:tc>
                    <a:tc>
                      <a:txBody>
                        <a:bodyPr/>
                        <a:lstStyle/>
                        <a:p>
                          <a:endParaRPr lang="en-US"/>
                        </a:p>
                      </a:txBody>
                      <a:tcPr>
                        <a:blipFill>
                          <a:blip r:embed="rId2"/>
                          <a:stretch>
                            <a:fillRect l="-337288" t="-536190" r="-526554" b="-130476"/>
                          </a:stretch>
                        </a:blipFill>
                      </a:tcPr>
                    </a:tc>
                    <a:tc>
                      <a:txBody>
                        <a:bodyPr/>
                        <a:lstStyle/>
                        <a:p>
                          <a:r>
                            <a:rPr lang="en-US" dirty="0"/>
                            <a:t>1,5 kg.</a:t>
                          </a:r>
                          <a:endParaRPr lang="en-GB" dirty="0"/>
                        </a:p>
                      </a:txBody>
                      <a:tcPr/>
                    </a:tc>
                    <a:tc>
                      <a:txBody>
                        <a:bodyPr/>
                        <a:lstStyle/>
                        <a:p>
                          <a:r>
                            <a:rPr lang="en-US" dirty="0"/>
                            <a:t>14,7 N</a:t>
                          </a:r>
                          <a:endParaRPr lang="en-GB" dirty="0"/>
                        </a:p>
                      </a:txBody>
                      <a:tcPr/>
                    </a:tc>
                    <a:tc>
                      <a:txBody>
                        <a:bodyPr/>
                        <a:lstStyle/>
                        <a:p>
                          <a:r>
                            <a:rPr lang="en-US" dirty="0"/>
                            <a:t>1633 Pa</a:t>
                          </a:r>
                          <a:endParaRPr lang="en-GB" dirty="0"/>
                        </a:p>
                      </a:txBody>
                      <a:tcPr/>
                    </a:tc>
                    <a:tc>
                      <a:txBody>
                        <a:bodyPr/>
                        <a:lstStyle/>
                        <a:p>
                          <a:r>
                            <a:rPr lang="en-US" dirty="0" err="1"/>
                            <a:t>Vidutinis</a:t>
                          </a:r>
                          <a:endParaRPr lang="en-GB" dirty="0"/>
                        </a:p>
                      </a:txBody>
                      <a:tcPr/>
                    </a:tc>
                    <a:extLst>
                      <a:ext uri="{0D108BD9-81ED-4DB2-BD59-A6C34878D82A}">
                        <a16:rowId xmlns:a16="http://schemas.microsoft.com/office/drawing/2014/main" val="189920288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err="1"/>
                            <a:t>Bioklijai</a:t>
                          </a:r>
                          <a:r>
                            <a:rPr lang="lt-LT" dirty="0"/>
                            <a:t> iš </a:t>
                          </a:r>
                          <a:r>
                            <a:rPr lang="lt-LT" sz="1600" kern="1200" dirty="0">
                              <a:solidFill>
                                <a:schemeClr val="dk1"/>
                              </a:solidFill>
                              <a:effectLst/>
                              <a:latin typeface="+mn-lt"/>
                              <a:ea typeface="Times New Roman" panose="02020603050405020304" pitchFamily="18" charset="0"/>
                              <a:cs typeface="Times New Roman" panose="02020603050405020304" pitchFamily="18" charset="0"/>
                            </a:rPr>
                            <a:t>krakmolo</a:t>
                          </a:r>
                          <a:endParaRPr lang="lt-LT" dirty="0"/>
                        </a:p>
                      </a:txBody>
                      <a:tcPr/>
                    </a:tc>
                    <a:tc>
                      <a:txBody>
                        <a:bodyPr/>
                        <a:lstStyle/>
                        <a:p>
                          <a:r>
                            <a:rPr lang="lt-LT" dirty="0"/>
                            <a:t>medis</a:t>
                          </a:r>
                          <a:endParaRPr lang="en-GB" dirty="0"/>
                        </a:p>
                      </a:txBody>
                      <a:tcPr/>
                    </a:tc>
                    <a:tc>
                      <a:txBody>
                        <a:bodyPr/>
                        <a:lstStyle/>
                        <a:p>
                          <a:endParaRPr lang="en-US"/>
                        </a:p>
                      </a:txBody>
                      <a:tcPr>
                        <a:blipFill>
                          <a:blip r:embed="rId2"/>
                          <a:stretch>
                            <a:fillRect l="-337288" t="-1095082" r="-526554" b="-124590"/>
                          </a:stretch>
                        </a:blipFill>
                      </a:tcPr>
                    </a:tc>
                    <a:tc>
                      <a:txBody>
                        <a:bodyPr/>
                        <a:lstStyle/>
                        <a:p>
                          <a:r>
                            <a:rPr lang="en-US" dirty="0"/>
                            <a:t>0,4 kg.</a:t>
                          </a:r>
                          <a:endParaRPr lang="en-GB" dirty="0"/>
                        </a:p>
                      </a:txBody>
                      <a:tcPr/>
                    </a:tc>
                    <a:tc>
                      <a:txBody>
                        <a:bodyPr/>
                        <a:lstStyle/>
                        <a:p>
                          <a:r>
                            <a:rPr lang="en-US" dirty="0"/>
                            <a:t>3,92 N</a:t>
                          </a:r>
                          <a:endParaRPr lang="en-GB" dirty="0"/>
                        </a:p>
                      </a:txBody>
                      <a:tcPr/>
                    </a:tc>
                    <a:tc>
                      <a:txBody>
                        <a:bodyPr/>
                        <a:lstStyle/>
                        <a:p>
                          <a:r>
                            <a:rPr lang="en-US" dirty="0"/>
                            <a:t>980 Pa</a:t>
                          </a:r>
                          <a:endParaRPr lang="en-GB" dirty="0"/>
                        </a:p>
                      </a:txBody>
                      <a:tcPr/>
                    </a:tc>
                    <a:tc>
                      <a:txBody>
                        <a:bodyPr/>
                        <a:lstStyle/>
                        <a:p>
                          <a:r>
                            <a:rPr lang="en-US" dirty="0"/>
                            <a:t>Si</a:t>
                          </a:r>
                          <a:r>
                            <a:rPr lang="lt-LT" dirty="0"/>
                            <a:t>l</a:t>
                          </a:r>
                          <a:r>
                            <a:rPr lang="en-US" dirty="0" err="1"/>
                            <a:t>pnas</a:t>
                          </a:r>
                          <a:r>
                            <a:rPr lang="en-US" dirty="0"/>
                            <a:t> </a:t>
                          </a:r>
                          <a:r>
                            <a:rPr lang="en-US" dirty="0" err="1"/>
                            <a:t>sukibimas</a:t>
                          </a:r>
                          <a:endParaRPr lang="en-GB" dirty="0"/>
                        </a:p>
                      </a:txBody>
                      <a:tcPr/>
                    </a:tc>
                    <a:extLst>
                      <a:ext uri="{0D108BD9-81ED-4DB2-BD59-A6C34878D82A}">
                        <a16:rowId xmlns:a16="http://schemas.microsoft.com/office/drawing/2014/main" val="22922926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err="1"/>
                            <a:t>Bioklijai</a:t>
                          </a:r>
                          <a:r>
                            <a:rPr lang="lt-LT" dirty="0"/>
                            <a:t> iš </a:t>
                          </a:r>
                          <a:r>
                            <a:rPr lang="lt-LT" sz="1600" kern="1200" dirty="0">
                              <a:solidFill>
                                <a:schemeClr val="dk1"/>
                              </a:solidFill>
                              <a:effectLst/>
                              <a:latin typeface="+mn-lt"/>
                              <a:ea typeface="Times New Roman" panose="02020603050405020304" pitchFamily="18" charset="0"/>
                              <a:cs typeface="Times New Roman" panose="02020603050405020304" pitchFamily="18" charset="0"/>
                            </a:rPr>
                            <a:t>krakmolo</a:t>
                          </a:r>
                          <a:endParaRPr lang="lt-LT" dirty="0"/>
                        </a:p>
                      </a:txBody>
                      <a:tcPr/>
                    </a:tc>
                    <a:tc>
                      <a:txBody>
                        <a:bodyPr/>
                        <a:lstStyle/>
                        <a:p>
                          <a:r>
                            <a:rPr lang="lt-LT" dirty="0"/>
                            <a:t>plastikas</a:t>
                          </a:r>
                          <a:endParaRPr lang="en-GB" dirty="0"/>
                        </a:p>
                      </a:txBody>
                      <a:tcPr/>
                    </a:tc>
                    <a:tc>
                      <a:txBody>
                        <a:bodyPr/>
                        <a:lstStyle/>
                        <a:p>
                          <a:endParaRPr lang="en-US"/>
                        </a:p>
                      </a:txBody>
                      <a:tcPr>
                        <a:blipFill>
                          <a:blip r:embed="rId2"/>
                          <a:stretch>
                            <a:fillRect l="-337288" t="-1195082" r="-526554" b="-24590"/>
                          </a:stretch>
                        </a:blipFill>
                      </a:tcPr>
                    </a:tc>
                    <a:tc>
                      <a:txBody>
                        <a:bodyPr/>
                        <a:lstStyle/>
                        <a:p>
                          <a:r>
                            <a:rPr lang="en-US" dirty="0"/>
                            <a:t>0,3 kg.</a:t>
                          </a:r>
                          <a:endParaRPr lang="en-GB" dirty="0"/>
                        </a:p>
                      </a:txBody>
                      <a:tcPr/>
                    </a:tc>
                    <a:tc>
                      <a:txBody>
                        <a:bodyPr/>
                        <a:lstStyle/>
                        <a:p>
                          <a:r>
                            <a:rPr lang="en-US" dirty="0"/>
                            <a:t>2,94 N</a:t>
                          </a:r>
                          <a:endParaRPr lang="en-GB" dirty="0"/>
                        </a:p>
                      </a:txBody>
                      <a:tcPr/>
                    </a:tc>
                    <a:tc>
                      <a:txBody>
                        <a:bodyPr/>
                        <a:lstStyle/>
                        <a:p>
                          <a:r>
                            <a:rPr lang="en-US" dirty="0"/>
                            <a:t>1470 Pa</a:t>
                          </a:r>
                          <a:endParaRPr lang="en-GB" dirty="0"/>
                        </a:p>
                      </a:txBody>
                      <a:tcPr/>
                    </a:tc>
                    <a:tc>
                      <a:txBody>
                        <a:bodyPr/>
                        <a:lstStyle/>
                        <a:p>
                          <a:r>
                            <a:rPr lang="en-US" dirty="0" err="1"/>
                            <a:t>Vidutinis</a:t>
                          </a:r>
                          <a:endParaRPr lang="en-GB" dirty="0"/>
                        </a:p>
                      </a:txBody>
                      <a:tcPr/>
                    </a:tc>
                    <a:extLst>
                      <a:ext uri="{0D108BD9-81ED-4DB2-BD59-A6C34878D82A}">
                        <a16:rowId xmlns:a16="http://schemas.microsoft.com/office/drawing/2014/main" val="3483759011"/>
                      </a:ext>
                    </a:extLst>
                  </a:tr>
                </a:tbl>
              </a:graphicData>
            </a:graphic>
          </p:graphicFrame>
        </mc:Fallback>
      </mc:AlternateContent>
      <p:sp>
        <p:nvSpPr>
          <p:cNvPr id="5" name="TextBox 4">
            <a:extLst>
              <a:ext uri="{FF2B5EF4-FFF2-40B4-BE49-F238E27FC236}">
                <a16:creationId xmlns:a16="http://schemas.microsoft.com/office/drawing/2014/main" id="{8132EE79-D166-451D-946A-D9800CE816A7}"/>
              </a:ext>
            </a:extLst>
          </p:cNvPr>
          <p:cNvSpPr txBox="1"/>
          <p:nvPr/>
        </p:nvSpPr>
        <p:spPr>
          <a:xfrm>
            <a:off x="941336" y="1117599"/>
            <a:ext cx="2387000" cy="369332"/>
          </a:xfrm>
          <a:prstGeom prst="rect">
            <a:avLst/>
          </a:prstGeom>
          <a:noFill/>
        </p:spPr>
        <p:txBody>
          <a:bodyPr wrap="none" rtlCol="0">
            <a:spAutoFit/>
          </a:bodyPr>
          <a:lstStyle/>
          <a:p>
            <a:r>
              <a:rPr lang="lt-LT" dirty="0"/>
              <a:t>3 lentelė. Klijų tvirtumas</a:t>
            </a:r>
            <a:endParaRPr lang="en-GB" dirty="0"/>
          </a:p>
        </p:txBody>
      </p:sp>
    </p:spTree>
    <p:extLst>
      <p:ext uri="{BB962C8B-B14F-4D97-AF65-F5344CB8AC3E}">
        <p14:creationId xmlns:p14="http://schemas.microsoft.com/office/powerpoint/2010/main" val="246604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57154D2-E510-42F7-A82C-89DCB00AED7E}"/>
              </a:ext>
            </a:extLst>
          </p:cNvPr>
          <p:cNvSpPr>
            <a:spLocks noGrp="1"/>
          </p:cNvSpPr>
          <p:nvPr>
            <p:ph type="title"/>
          </p:nvPr>
        </p:nvSpPr>
        <p:spPr/>
        <p:txBody>
          <a:bodyPr/>
          <a:lstStyle/>
          <a:p>
            <a:r>
              <a:rPr lang="lt-LT" dirty="0"/>
              <a:t>testas</a:t>
            </a:r>
          </a:p>
        </p:txBody>
      </p:sp>
      <p:sp>
        <p:nvSpPr>
          <p:cNvPr id="3" name="Turinio vietos rezervavimo ženklas 2">
            <a:extLst>
              <a:ext uri="{FF2B5EF4-FFF2-40B4-BE49-F238E27FC236}">
                <a16:creationId xmlns:a16="http://schemas.microsoft.com/office/drawing/2014/main" id="{857DC12A-022E-4B48-B3CA-68FA1A4F84E6}"/>
              </a:ext>
            </a:extLst>
          </p:cNvPr>
          <p:cNvSpPr>
            <a:spLocks noGrp="1"/>
          </p:cNvSpPr>
          <p:nvPr>
            <p:ph sz="quarter" idx="13"/>
          </p:nvPr>
        </p:nvSpPr>
        <p:spPr>
          <a:xfrm>
            <a:off x="829108" y="2936581"/>
            <a:ext cx="4775825" cy="528508"/>
          </a:xfrm>
        </p:spPr>
        <p:txBody>
          <a:bodyPr>
            <a:noAutofit/>
          </a:bodyPr>
          <a:lstStyle/>
          <a:p>
            <a:pPr marL="0" indent="0">
              <a:buNone/>
            </a:pPr>
            <a:r>
              <a:rPr lang="en-US" sz="2400" dirty="0">
                <a:effectLst/>
                <a:latin typeface="+mj-lt"/>
                <a:ea typeface="MS Mincho" panose="02020609040205080304" pitchFamily="49" charset="-128"/>
                <a:cs typeface="Times New Roman" panose="02020603050405020304" pitchFamily="18" charset="0"/>
              </a:rPr>
              <a:t>a) </a:t>
            </a:r>
            <a:r>
              <a:rPr lang="en-US" sz="2400" dirty="0" err="1">
                <a:effectLst/>
                <a:latin typeface="+mj-lt"/>
                <a:ea typeface="MS Mincho" panose="02020609040205080304" pitchFamily="49" charset="-128"/>
                <a:cs typeface="Times New Roman" panose="02020603050405020304" pitchFamily="18" charset="0"/>
              </a:rPr>
              <a:t>Pagaminti</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plastiką</a:t>
            </a:r>
            <a:endParaRPr lang="lt-LT" sz="2400" dirty="0">
              <a:latin typeface="+mj-lt"/>
            </a:endParaRPr>
          </a:p>
        </p:txBody>
      </p:sp>
      <p:sp>
        <p:nvSpPr>
          <p:cNvPr id="4" name="Turinio vietos rezervavimo ženklas 2">
            <a:extLst>
              <a:ext uri="{FF2B5EF4-FFF2-40B4-BE49-F238E27FC236}">
                <a16:creationId xmlns:a16="http://schemas.microsoft.com/office/drawing/2014/main" id="{198D5A7C-2481-43A5-A200-AF9E913541B2}"/>
              </a:ext>
            </a:extLst>
          </p:cNvPr>
          <p:cNvSpPr txBox="1">
            <a:spLocks/>
          </p:cNvSpPr>
          <p:nvPr/>
        </p:nvSpPr>
        <p:spPr>
          <a:xfrm>
            <a:off x="1354041" y="2138493"/>
            <a:ext cx="9483292" cy="52850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ru-RU" dirty="0"/>
              <a:t> </a:t>
            </a:r>
            <a:r>
              <a:rPr lang="en-US" sz="2800" dirty="0">
                <a:effectLst/>
                <a:latin typeface="+mj-lt"/>
                <a:ea typeface="MS Mincho" panose="02020609040205080304" pitchFamily="49" charset="-128"/>
                <a:cs typeface="Times New Roman" panose="02020603050405020304" pitchFamily="18" charset="0"/>
              </a:rPr>
              <a:t>1. </a:t>
            </a:r>
            <a:r>
              <a:rPr lang="en-US" sz="2800" dirty="0" err="1">
                <a:effectLst/>
                <a:latin typeface="+mj-lt"/>
                <a:ea typeface="MS Mincho" panose="02020609040205080304" pitchFamily="49" charset="-128"/>
                <a:cs typeface="Times New Roman" panose="02020603050405020304" pitchFamily="18" charset="0"/>
              </a:rPr>
              <a:t>Koks</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buvo</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šio</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bandymo</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tikslas</a:t>
            </a:r>
            <a:r>
              <a:rPr lang="en-US" sz="2800" dirty="0">
                <a:effectLst/>
                <a:latin typeface="+mj-lt"/>
                <a:ea typeface="MS Mincho" panose="02020609040205080304" pitchFamily="49" charset="-128"/>
                <a:cs typeface="Times New Roman" panose="02020603050405020304" pitchFamily="18" charset="0"/>
              </a:rPr>
              <a:t>?</a:t>
            </a:r>
            <a:endParaRPr lang="lt-LT" sz="2800" dirty="0">
              <a:latin typeface="+mj-lt"/>
            </a:endParaRPr>
          </a:p>
        </p:txBody>
      </p:sp>
      <p:sp>
        <p:nvSpPr>
          <p:cNvPr id="5" name="Turinio vietos rezervavimo ženklas 2">
            <a:extLst>
              <a:ext uri="{FF2B5EF4-FFF2-40B4-BE49-F238E27FC236}">
                <a16:creationId xmlns:a16="http://schemas.microsoft.com/office/drawing/2014/main" id="{42E45BA8-744A-4540-B493-33B2D3AE1385}"/>
              </a:ext>
            </a:extLst>
          </p:cNvPr>
          <p:cNvSpPr txBox="1">
            <a:spLocks/>
          </p:cNvSpPr>
          <p:nvPr/>
        </p:nvSpPr>
        <p:spPr>
          <a:xfrm>
            <a:off x="829108" y="3734669"/>
            <a:ext cx="3852960"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c) </a:t>
            </a:r>
            <a:r>
              <a:rPr lang="en-US" sz="2400" dirty="0" err="1">
                <a:effectLst/>
                <a:latin typeface="+mj-lt"/>
                <a:ea typeface="MS Mincho" panose="02020609040205080304" pitchFamily="49" charset="-128"/>
                <a:cs typeface="Times New Roman" panose="02020603050405020304" pitchFamily="18" charset="0"/>
              </a:rPr>
              <a:t>Išmatuoti</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temperatūrą</a:t>
            </a:r>
            <a:endParaRPr lang="lt-LT" sz="2400" dirty="0">
              <a:latin typeface="+mj-lt"/>
            </a:endParaRPr>
          </a:p>
        </p:txBody>
      </p:sp>
      <p:sp>
        <p:nvSpPr>
          <p:cNvPr id="6" name="Turinio vietos rezervavimo ženklas 2">
            <a:extLst>
              <a:ext uri="{FF2B5EF4-FFF2-40B4-BE49-F238E27FC236}">
                <a16:creationId xmlns:a16="http://schemas.microsoft.com/office/drawing/2014/main" id="{0D4BB529-0386-491A-A311-4E6E76248011}"/>
              </a:ext>
            </a:extLst>
          </p:cNvPr>
          <p:cNvSpPr txBox="1">
            <a:spLocks/>
          </p:cNvSpPr>
          <p:nvPr/>
        </p:nvSpPr>
        <p:spPr>
          <a:xfrm>
            <a:off x="6654173" y="3734669"/>
            <a:ext cx="4182532"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d) </a:t>
            </a:r>
            <a:r>
              <a:rPr lang="en-US" sz="2400" dirty="0" err="1">
                <a:effectLst/>
                <a:latin typeface="+mj-lt"/>
                <a:ea typeface="MS Mincho" panose="02020609040205080304" pitchFamily="49" charset="-128"/>
                <a:cs typeface="Times New Roman" panose="02020603050405020304" pitchFamily="18" charset="0"/>
              </a:rPr>
              <a:t>Nustatyti</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medienos</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tankį</a:t>
            </a:r>
            <a:endParaRPr lang="lt-LT" sz="2400" dirty="0">
              <a:latin typeface="+mj-lt"/>
            </a:endParaRPr>
          </a:p>
        </p:txBody>
      </p:sp>
      <p:sp>
        <p:nvSpPr>
          <p:cNvPr id="7" name="Turinio vietos rezervavimo ženklas 2">
            <a:extLst>
              <a:ext uri="{FF2B5EF4-FFF2-40B4-BE49-F238E27FC236}">
                <a16:creationId xmlns:a16="http://schemas.microsoft.com/office/drawing/2014/main" id="{04417477-C872-402F-9A0D-7550DBCB37CA}"/>
              </a:ext>
            </a:extLst>
          </p:cNvPr>
          <p:cNvSpPr txBox="1">
            <a:spLocks/>
          </p:cNvSpPr>
          <p:nvPr/>
        </p:nvSpPr>
        <p:spPr>
          <a:xfrm>
            <a:off x="6654173" y="2863521"/>
            <a:ext cx="4479493"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b) </a:t>
            </a:r>
            <a:r>
              <a:rPr lang="en-US" sz="2400" dirty="0" err="1">
                <a:effectLst/>
                <a:latin typeface="+mj-lt"/>
                <a:ea typeface="MS Mincho" panose="02020609040205080304" pitchFamily="49" charset="-128"/>
                <a:cs typeface="Times New Roman" panose="02020603050405020304" pitchFamily="18" charset="0"/>
              </a:rPr>
              <a:t>Ištirti</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klijų</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savybes</a:t>
            </a:r>
            <a:endParaRPr lang="lt-LT" sz="2400" dirty="0">
              <a:latin typeface="+mj-lt"/>
            </a:endParaRPr>
          </a:p>
        </p:txBody>
      </p:sp>
    </p:spTree>
    <p:extLst>
      <p:ext uri="{BB962C8B-B14F-4D97-AF65-F5344CB8AC3E}">
        <p14:creationId xmlns:p14="http://schemas.microsoft.com/office/powerpoint/2010/main" val="3435305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857DC12A-022E-4B48-B3CA-68FA1A4F84E6}"/>
              </a:ext>
            </a:extLst>
          </p:cNvPr>
          <p:cNvSpPr>
            <a:spLocks noGrp="1"/>
          </p:cNvSpPr>
          <p:nvPr>
            <p:ph sz="quarter" idx="13"/>
          </p:nvPr>
        </p:nvSpPr>
        <p:spPr>
          <a:xfrm>
            <a:off x="6577974" y="2900492"/>
            <a:ext cx="3692091" cy="528508"/>
          </a:xfrm>
        </p:spPr>
        <p:txBody>
          <a:bodyPr>
            <a:noAutofit/>
          </a:bodyPr>
          <a:lstStyle/>
          <a:p>
            <a:pPr marL="0" indent="0">
              <a:buNone/>
            </a:pPr>
            <a:r>
              <a:rPr lang="lt-LT" sz="2400" dirty="0">
                <a:latin typeface="+mj-lt"/>
                <a:ea typeface="MS Mincho" panose="02020609040205080304" pitchFamily="49" charset="-128"/>
                <a:cs typeface="Times New Roman" panose="02020603050405020304" pitchFamily="18" charset="0"/>
              </a:rPr>
              <a:t>b</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Vandens</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ir</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druskos</a:t>
            </a:r>
            <a:endParaRPr lang="lt-LT" sz="2400" dirty="0">
              <a:latin typeface="+mj-lt"/>
            </a:endParaRPr>
          </a:p>
        </p:txBody>
      </p:sp>
      <p:sp>
        <p:nvSpPr>
          <p:cNvPr id="4" name="Turinio vietos rezervavimo ženklas 2">
            <a:extLst>
              <a:ext uri="{FF2B5EF4-FFF2-40B4-BE49-F238E27FC236}">
                <a16:creationId xmlns:a16="http://schemas.microsoft.com/office/drawing/2014/main" id="{198D5A7C-2481-43A5-A200-AF9E913541B2}"/>
              </a:ext>
            </a:extLst>
          </p:cNvPr>
          <p:cNvSpPr txBox="1">
            <a:spLocks/>
          </p:cNvSpPr>
          <p:nvPr/>
        </p:nvSpPr>
        <p:spPr>
          <a:xfrm>
            <a:off x="1464108" y="2102347"/>
            <a:ext cx="9483292"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ru-RU" sz="2800" dirty="0">
                <a:latin typeface="+mj-lt"/>
              </a:rPr>
              <a:t> </a:t>
            </a:r>
            <a:r>
              <a:rPr lang="lt-LT" sz="2800" dirty="0">
                <a:latin typeface="+mj-lt"/>
                <a:ea typeface="MS Mincho" panose="02020609040205080304" pitchFamily="49" charset="-128"/>
                <a:cs typeface="Times New Roman" panose="02020603050405020304" pitchFamily="18" charset="0"/>
              </a:rPr>
              <a:t>2</a:t>
            </a:r>
            <a:r>
              <a:rPr lang="en-US" sz="2800" dirty="0">
                <a:effectLst/>
                <a:latin typeface="+mj-lt"/>
                <a:ea typeface="MS Mincho" panose="02020609040205080304" pitchFamily="49" charset="-128"/>
                <a:cs typeface="Times New Roman" panose="02020603050405020304" pitchFamily="18" charset="0"/>
              </a:rPr>
              <a:t>.</a:t>
            </a:r>
            <a:r>
              <a:rPr lang="lt-LT"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Iš</a:t>
            </a:r>
            <a:r>
              <a:rPr lang="en-US" sz="2800" dirty="0">
                <a:effectLst/>
                <a:latin typeface="+mj-lt"/>
                <a:ea typeface="MS Mincho" panose="02020609040205080304" pitchFamily="49" charset="-128"/>
                <a:cs typeface="Times New Roman" panose="02020603050405020304" pitchFamily="18" charset="0"/>
              </a:rPr>
              <a:t> ko </a:t>
            </a:r>
            <a:r>
              <a:rPr lang="en-US" sz="2800" dirty="0" err="1">
                <a:effectLst/>
                <a:latin typeface="+mj-lt"/>
                <a:ea typeface="MS Mincho" panose="02020609040205080304" pitchFamily="49" charset="-128"/>
                <a:cs typeface="Times New Roman" panose="02020603050405020304" pitchFamily="18" charset="0"/>
              </a:rPr>
              <a:t>buvo</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gaminami</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bioklijai</a:t>
            </a:r>
            <a:r>
              <a:rPr lang="en-US" sz="2800" dirty="0">
                <a:effectLst/>
                <a:latin typeface="+mj-lt"/>
                <a:ea typeface="MS Mincho" panose="02020609040205080304" pitchFamily="49" charset="-128"/>
                <a:cs typeface="Times New Roman" panose="02020603050405020304" pitchFamily="18" charset="0"/>
              </a:rPr>
              <a:t>? </a:t>
            </a:r>
            <a:endParaRPr lang="lt-LT" sz="2800" dirty="0">
              <a:latin typeface="+mj-lt"/>
            </a:endParaRPr>
          </a:p>
        </p:txBody>
      </p:sp>
      <p:sp>
        <p:nvSpPr>
          <p:cNvPr id="5" name="Turinio vietos rezervavimo ženklas 2">
            <a:extLst>
              <a:ext uri="{FF2B5EF4-FFF2-40B4-BE49-F238E27FC236}">
                <a16:creationId xmlns:a16="http://schemas.microsoft.com/office/drawing/2014/main" id="{42E45BA8-744A-4540-B493-33B2D3AE1385}"/>
              </a:ext>
            </a:extLst>
          </p:cNvPr>
          <p:cNvSpPr txBox="1">
            <a:spLocks/>
          </p:cNvSpPr>
          <p:nvPr/>
        </p:nvSpPr>
        <p:spPr>
          <a:xfrm>
            <a:off x="1608041" y="3703083"/>
            <a:ext cx="3184092"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9600" dirty="0">
                <a:effectLst/>
                <a:latin typeface="+mj-lt"/>
                <a:ea typeface="MS Mincho" panose="02020609040205080304" pitchFamily="49" charset="-128"/>
                <a:cs typeface="Times New Roman" panose="02020603050405020304" pitchFamily="18" charset="0"/>
              </a:rPr>
              <a:t>c) </a:t>
            </a:r>
            <a:r>
              <a:rPr lang="en-US" sz="9600" dirty="0" err="1">
                <a:effectLst/>
                <a:latin typeface="+mj-lt"/>
                <a:ea typeface="MS Mincho" panose="02020609040205080304" pitchFamily="49" charset="-128"/>
                <a:cs typeface="Times New Roman" panose="02020603050405020304" pitchFamily="18" charset="0"/>
              </a:rPr>
              <a:t>Plastiko</a:t>
            </a:r>
            <a:r>
              <a:rPr lang="en-US" sz="9600" dirty="0">
                <a:effectLst/>
                <a:latin typeface="+mj-lt"/>
                <a:ea typeface="MS Mincho" panose="02020609040205080304" pitchFamily="49" charset="-128"/>
                <a:cs typeface="Times New Roman" panose="02020603050405020304" pitchFamily="18" charset="0"/>
              </a:rPr>
              <a:t> </a:t>
            </a:r>
            <a:r>
              <a:rPr lang="en-US" sz="9600" dirty="0" err="1">
                <a:effectLst/>
                <a:latin typeface="+mj-lt"/>
                <a:ea typeface="MS Mincho" panose="02020609040205080304" pitchFamily="49" charset="-128"/>
                <a:cs typeface="Times New Roman" panose="02020603050405020304" pitchFamily="18" charset="0"/>
              </a:rPr>
              <a:t>ir</a:t>
            </a:r>
            <a:r>
              <a:rPr lang="en-US" sz="9600" dirty="0">
                <a:effectLst/>
                <a:latin typeface="+mj-lt"/>
                <a:ea typeface="MS Mincho" panose="02020609040205080304" pitchFamily="49" charset="-128"/>
                <a:cs typeface="Times New Roman" panose="02020603050405020304" pitchFamily="18" charset="0"/>
              </a:rPr>
              <a:t> </a:t>
            </a:r>
            <a:r>
              <a:rPr lang="en-US" sz="9600" dirty="0" err="1">
                <a:effectLst/>
                <a:latin typeface="+mj-lt"/>
                <a:ea typeface="MS Mincho" panose="02020609040205080304" pitchFamily="49" charset="-128"/>
                <a:cs typeface="Times New Roman" panose="02020603050405020304" pitchFamily="18" charset="0"/>
              </a:rPr>
              <a:t>klijų</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endParaRPr lang="lt-LT" dirty="0"/>
          </a:p>
        </p:txBody>
      </p:sp>
      <p:sp>
        <p:nvSpPr>
          <p:cNvPr id="6" name="Turinio vietos rezervavimo ženklas 2">
            <a:extLst>
              <a:ext uri="{FF2B5EF4-FFF2-40B4-BE49-F238E27FC236}">
                <a16:creationId xmlns:a16="http://schemas.microsoft.com/office/drawing/2014/main" id="{0D4BB529-0386-491A-A311-4E6E76248011}"/>
              </a:ext>
            </a:extLst>
          </p:cNvPr>
          <p:cNvSpPr txBox="1">
            <a:spLocks/>
          </p:cNvSpPr>
          <p:nvPr/>
        </p:nvSpPr>
        <p:spPr>
          <a:xfrm>
            <a:off x="6510240" y="3768537"/>
            <a:ext cx="4547227"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d) </a:t>
            </a:r>
            <a:r>
              <a:rPr lang="en-US" sz="2400" dirty="0" err="1">
                <a:effectLst/>
                <a:latin typeface="+mj-lt"/>
                <a:ea typeface="MS Mincho" panose="02020609040205080304" pitchFamily="49" charset="-128"/>
                <a:cs typeface="Times New Roman" panose="02020603050405020304" pitchFamily="18" charset="0"/>
              </a:rPr>
              <a:t>Smėlio</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ir</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vandens</a:t>
            </a:r>
            <a:endParaRPr lang="lt-LT" sz="2400" dirty="0">
              <a:latin typeface="+mj-lt"/>
            </a:endParaRPr>
          </a:p>
        </p:txBody>
      </p:sp>
      <p:sp>
        <p:nvSpPr>
          <p:cNvPr id="7" name="Turinio vietos rezervavimo ženklas 2">
            <a:extLst>
              <a:ext uri="{FF2B5EF4-FFF2-40B4-BE49-F238E27FC236}">
                <a16:creationId xmlns:a16="http://schemas.microsoft.com/office/drawing/2014/main" id="{04417477-C872-402F-9A0D-7550DBCB37CA}"/>
              </a:ext>
            </a:extLst>
          </p:cNvPr>
          <p:cNvSpPr txBox="1">
            <a:spLocks/>
          </p:cNvSpPr>
          <p:nvPr/>
        </p:nvSpPr>
        <p:spPr>
          <a:xfrm>
            <a:off x="1540307" y="2935442"/>
            <a:ext cx="4843559"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lt-LT" sz="2400" dirty="0">
                <a:latin typeface="+mj-lt"/>
                <a:ea typeface="MS Mincho" panose="02020609040205080304" pitchFamily="49" charset="-128"/>
                <a:cs typeface="Times New Roman" panose="02020603050405020304" pitchFamily="18" charset="0"/>
              </a:rPr>
              <a:t>A</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Kiaušinio</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trynio</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ir</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krakmolo</a:t>
            </a:r>
            <a:br>
              <a:rPr lang="en-US" sz="1400" dirty="0">
                <a:effectLst/>
                <a:latin typeface="Cambria" panose="02040503050406030204" pitchFamily="18" charset="0"/>
                <a:ea typeface="MS Mincho" panose="02020609040205080304" pitchFamily="49" charset="-128"/>
                <a:cs typeface="Times New Roman" panose="02020603050405020304" pitchFamily="18" charset="0"/>
              </a:rPr>
            </a:br>
            <a:endParaRPr lang="lt-LT" sz="1400" dirty="0"/>
          </a:p>
        </p:txBody>
      </p:sp>
    </p:spTree>
    <p:extLst>
      <p:ext uri="{BB962C8B-B14F-4D97-AF65-F5344CB8AC3E}">
        <p14:creationId xmlns:p14="http://schemas.microsoft.com/office/powerpoint/2010/main" val="4243960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857DC12A-022E-4B48-B3CA-68FA1A4F84E6}"/>
              </a:ext>
            </a:extLst>
          </p:cNvPr>
          <p:cNvSpPr>
            <a:spLocks noGrp="1"/>
          </p:cNvSpPr>
          <p:nvPr>
            <p:ph sz="quarter" idx="13"/>
          </p:nvPr>
        </p:nvSpPr>
        <p:spPr>
          <a:xfrm>
            <a:off x="1464107" y="3043509"/>
            <a:ext cx="3251825" cy="528508"/>
          </a:xfrm>
        </p:spPr>
        <p:txBody>
          <a:bodyPr>
            <a:noAutofit/>
          </a:bodyPr>
          <a:lstStyle/>
          <a:p>
            <a:pPr marL="0" indent="0">
              <a:buNone/>
            </a:pPr>
            <a:r>
              <a:rPr lang="en-US" sz="2400" dirty="0">
                <a:effectLst/>
                <a:latin typeface="+mj-lt"/>
                <a:ea typeface="MS Mincho" panose="02020609040205080304" pitchFamily="49" charset="-128"/>
                <a:cs typeface="Times New Roman" panose="02020603050405020304" pitchFamily="18" charset="0"/>
              </a:rPr>
              <a:t>a) </a:t>
            </a:r>
            <a:r>
              <a:rPr lang="en-US" sz="2400" dirty="0" err="1">
                <a:effectLst/>
                <a:latin typeface="+mj-lt"/>
                <a:ea typeface="MS Mincho" panose="02020609040205080304" pitchFamily="49" charset="-128"/>
                <a:cs typeface="Times New Roman" panose="02020603050405020304" pitchFamily="18" charset="0"/>
              </a:rPr>
              <a:t>Spalva</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ir</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kvapas</a:t>
            </a:r>
            <a:endParaRPr lang="lt-LT" sz="2400" dirty="0">
              <a:latin typeface="+mj-lt"/>
            </a:endParaRPr>
          </a:p>
        </p:txBody>
      </p:sp>
      <p:sp>
        <p:nvSpPr>
          <p:cNvPr id="4" name="Turinio vietos rezervavimo ženklas 2">
            <a:extLst>
              <a:ext uri="{FF2B5EF4-FFF2-40B4-BE49-F238E27FC236}">
                <a16:creationId xmlns:a16="http://schemas.microsoft.com/office/drawing/2014/main" id="{198D5A7C-2481-43A5-A200-AF9E913541B2}"/>
              </a:ext>
            </a:extLst>
          </p:cNvPr>
          <p:cNvSpPr txBox="1">
            <a:spLocks/>
          </p:cNvSpPr>
          <p:nvPr/>
        </p:nvSpPr>
        <p:spPr>
          <a:xfrm>
            <a:off x="1464108" y="2102347"/>
            <a:ext cx="9483292"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ru-RU" sz="2800" dirty="0">
                <a:latin typeface="+mj-lt"/>
              </a:rPr>
              <a:t> </a:t>
            </a:r>
            <a:r>
              <a:rPr lang="lt-LT" sz="2800" dirty="0">
                <a:latin typeface="+mj-lt"/>
                <a:ea typeface="MS Mincho" panose="02020609040205080304" pitchFamily="49" charset="-128"/>
                <a:cs typeface="Times New Roman" panose="02020603050405020304" pitchFamily="18" charset="0"/>
              </a:rPr>
              <a:t>3</a:t>
            </a:r>
            <a:r>
              <a:rPr lang="en-US" sz="2800" dirty="0">
                <a:effectLst/>
                <a:latin typeface="+mj-lt"/>
                <a:ea typeface="MS Mincho" panose="02020609040205080304" pitchFamily="49" charset="-128"/>
                <a:cs typeface="Times New Roman" panose="02020603050405020304" pitchFamily="18" charset="0"/>
              </a:rPr>
              <a:t>.</a:t>
            </a:r>
            <a:r>
              <a:rPr lang="lt-LT"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Kokios</a:t>
            </a:r>
            <a:r>
              <a:rPr lang="en-US" sz="2800" dirty="0">
                <a:effectLst/>
                <a:latin typeface="+mj-lt"/>
                <a:ea typeface="MS Mincho" panose="02020609040205080304" pitchFamily="49" charset="-128"/>
                <a:cs typeface="Times New Roman" panose="02020603050405020304" pitchFamily="18" charset="0"/>
              </a:rPr>
              <a:t> dvi </a:t>
            </a:r>
            <a:r>
              <a:rPr lang="en-US" sz="2800" dirty="0" err="1">
                <a:effectLst/>
                <a:latin typeface="+mj-lt"/>
                <a:ea typeface="MS Mincho" panose="02020609040205080304" pitchFamily="49" charset="-128"/>
                <a:cs typeface="Times New Roman" panose="02020603050405020304" pitchFamily="18" charset="0"/>
              </a:rPr>
              <a:t>klijų</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savybės</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buvo</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tiriamos</a:t>
            </a:r>
            <a:r>
              <a:rPr lang="en-US" sz="2800" dirty="0">
                <a:effectLst/>
                <a:latin typeface="+mj-lt"/>
                <a:ea typeface="MS Mincho" panose="02020609040205080304" pitchFamily="49" charset="-128"/>
                <a:cs typeface="Times New Roman" panose="02020603050405020304" pitchFamily="18" charset="0"/>
              </a:rPr>
              <a:t>?</a:t>
            </a:r>
            <a:r>
              <a:rPr lang="lt-LT" sz="2800" dirty="0">
                <a:effectLst/>
                <a:latin typeface="+mj-lt"/>
                <a:ea typeface="MS Mincho" panose="02020609040205080304" pitchFamily="49" charset="-128"/>
                <a:cs typeface="Times New Roman" panose="02020603050405020304" pitchFamily="18" charset="0"/>
              </a:rPr>
              <a:t> </a:t>
            </a:r>
            <a:endParaRPr lang="lt-LT" sz="2800" dirty="0">
              <a:latin typeface="+mj-lt"/>
            </a:endParaRPr>
          </a:p>
        </p:txBody>
      </p:sp>
      <p:sp>
        <p:nvSpPr>
          <p:cNvPr id="5" name="Turinio vietos rezervavimo ženklas 2">
            <a:extLst>
              <a:ext uri="{FF2B5EF4-FFF2-40B4-BE49-F238E27FC236}">
                <a16:creationId xmlns:a16="http://schemas.microsoft.com/office/drawing/2014/main" id="{42E45BA8-744A-4540-B493-33B2D3AE1385}"/>
              </a:ext>
            </a:extLst>
          </p:cNvPr>
          <p:cNvSpPr txBox="1">
            <a:spLocks/>
          </p:cNvSpPr>
          <p:nvPr/>
        </p:nvSpPr>
        <p:spPr>
          <a:xfrm>
            <a:off x="1464107" y="3756895"/>
            <a:ext cx="3751359"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9600" dirty="0">
                <a:effectLst/>
                <a:latin typeface="+mj-lt"/>
                <a:ea typeface="MS Mincho" panose="02020609040205080304" pitchFamily="49" charset="-128"/>
                <a:cs typeface="Times New Roman" panose="02020603050405020304" pitchFamily="18" charset="0"/>
              </a:rPr>
              <a:t>c) </a:t>
            </a:r>
            <a:r>
              <a:rPr lang="en-US" sz="9600" dirty="0" err="1">
                <a:effectLst/>
                <a:latin typeface="+mj-lt"/>
                <a:ea typeface="MS Mincho" panose="02020609040205080304" pitchFamily="49" charset="-128"/>
                <a:cs typeface="Times New Roman" panose="02020603050405020304" pitchFamily="18" charset="0"/>
              </a:rPr>
              <a:t>Temperatūra</a:t>
            </a:r>
            <a:r>
              <a:rPr lang="en-US" sz="9600" dirty="0">
                <a:effectLst/>
                <a:latin typeface="+mj-lt"/>
                <a:ea typeface="MS Mincho" panose="02020609040205080304" pitchFamily="49" charset="-128"/>
                <a:cs typeface="Times New Roman" panose="02020603050405020304" pitchFamily="18" charset="0"/>
              </a:rPr>
              <a:t> </a:t>
            </a:r>
            <a:r>
              <a:rPr lang="en-US" sz="9600" dirty="0" err="1">
                <a:effectLst/>
                <a:latin typeface="+mj-lt"/>
                <a:ea typeface="MS Mincho" panose="02020609040205080304" pitchFamily="49" charset="-128"/>
                <a:cs typeface="Times New Roman" panose="02020603050405020304" pitchFamily="18" charset="0"/>
              </a:rPr>
              <a:t>ir</a:t>
            </a:r>
            <a:r>
              <a:rPr lang="en-US" sz="9600" dirty="0">
                <a:effectLst/>
                <a:latin typeface="+mj-lt"/>
                <a:ea typeface="MS Mincho" panose="02020609040205080304" pitchFamily="49" charset="-128"/>
                <a:cs typeface="Times New Roman" panose="02020603050405020304" pitchFamily="18" charset="0"/>
              </a:rPr>
              <a:t> </a:t>
            </a:r>
            <a:r>
              <a:rPr lang="en-US" sz="9600" dirty="0" err="1">
                <a:effectLst/>
                <a:latin typeface="+mj-lt"/>
                <a:ea typeface="MS Mincho" panose="02020609040205080304" pitchFamily="49" charset="-128"/>
                <a:cs typeface="Times New Roman" panose="02020603050405020304" pitchFamily="18" charset="0"/>
              </a:rPr>
              <a:t>svoris</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endParaRPr lang="lt-LT" dirty="0"/>
          </a:p>
        </p:txBody>
      </p:sp>
      <p:sp>
        <p:nvSpPr>
          <p:cNvPr id="6" name="Turinio vietos rezervavimo ženklas 2">
            <a:extLst>
              <a:ext uri="{FF2B5EF4-FFF2-40B4-BE49-F238E27FC236}">
                <a16:creationId xmlns:a16="http://schemas.microsoft.com/office/drawing/2014/main" id="{0D4BB529-0386-491A-A311-4E6E76248011}"/>
              </a:ext>
            </a:extLst>
          </p:cNvPr>
          <p:cNvSpPr txBox="1">
            <a:spLocks/>
          </p:cNvSpPr>
          <p:nvPr/>
        </p:nvSpPr>
        <p:spPr>
          <a:xfrm>
            <a:off x="6349373" y="3752027"/>
            <a:ext cx="3751359"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d) </a:t>
            </a:r>
            <a:r>
              <a:rPr lang="en-US" sz="2400" dirty="0" err="1">
                <a:effectLst/>
                <a:latin typeface="+mj-lt"/>
                <a:ea typeface="MS Mincho" panose="02020609040205080304" pitchFamily="49" charset="-128"/>
                <a:cs typeface="Times New Roman" panose="02020603050405020304" pitchFamily="18" charset="0"/>
              </a:rPr>
              <a:t>Kietumas</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ir</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tankis</a:t>
            </a:r>
            <a:endParaRPr lang="lt-LT" sz="2400" dirty="0">
              <a:latin typeface="+mj-lt"/>
            </a:endParaRPr>
          </a:p>
        </p:txBody>
      </p:sp>
      <p:sp>
        <p:nvSpPr>
          <p:cNvPr id="7" name="Turinio vietos rezervavimo ženklas 2">
            <a:extLst>
              <a:ext uri="{FF2B5EF4-FFF2-40B4-BE49-F238E27FC236}">
                <a16:creationId xmlns:a16="http://schemas.microsoft.com/office/drawing/2014/main" id="{04417477-C872-402F-9A0D-7550DBCB37CA}"/>
              </a:ext>
            </a:extLst>
          </p:cNvPr>
          <p:cNvSpPr txBox="1">
            <a:spLocks/>
          </p:cNvSpPr>
          <p:nvPr/>
        </p:nvSpPr>
        <p:spPr>
          <a:xfrm>
            <a:off x="6349373" y="2927187"/>
            <a:ext cx="6062760"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b) </a:t>
            </a:r>
            <a:r>
              <a:rPr lang="en-US" sz="2400" dirty="0" err="1">
                <a:effectLst/>
                <a:latin typeface="+mj-lt"/>
                <a:ea typeface="MS Mincho" panose="02020609040205080304" pitchFamily="49" charset="-128"/>
                <a:cs typeface="Times New Roman" panose="02020603050405020304" pitchFamily="18" charset="0"/>
              </a:rPr>
              <a:t>lipnumas</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ir</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vandens</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atsparumas</a:t>
            </a:r>
            <a:br>
              <a:rPr lang="en-US" sz="1400" dirty="0">
                <a:effectLst/>
                <a:latin typeface="Cambria" panose="02040503050406030204" pitchFamily="18" charset="0"/>
                <a:ea typeface="MS Mincho" panose="02020609040205080304" pitchFamily="49" charset="-128"/>
                <a:cs typeface="Times New Roman" panose="02020603050405020304" pitchFamily="18" charset="0"/>
              </a:rPr>
            </a:br>
            <a:endParaRPr lang="lt-LT" sz="1400" dirty="0"/>
          </a:p>
        </p:txBody>
      </p:sp>
    </p:spTree>
    <p:extLst>
      <p:ext uri="{BB962C8B-B14F-4D97-AF65-F5344CB8AC3E}">
        <p14:creationId xmlns:p14="http://schemas.microsoft.com/office/powerpoint/2010/main" val="617524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857DC12A-022E-4B48-B3CA-68FA1A4F84E6}"/>
              </a:ext>
            </a:extLst>
          </p:cNvPr>
          <p:cNvSpPr>
            <a:spLocks noGrp="1"/>
          </p:cNvSpPr>
          <p:nvPr>
            <p:ph sz="quarter" idx="13"/>
          </p:nvPr>
        </p:nvSpPr>
        <p:spPr>
          <a:xfrm>
            <a:off x="1608041" y="3018109"/>
            <a:ext cx="2752291" cy="528508"/>
          </a:xfrm>
        </p:spPr>
        <p:txBody>
          <a:bodyPr>
            <a:normAutofit/>
          </a:bodyPr>
          <a:lstStyle/>
          <a:p>
            <a:pPr marL="0" indent="0">
              <a:buNone/>
            </a:pPr>
            <a:r>
              <a:rPr lang="en-US" sz="2400" dirty="0">
                <a:effectLst/>
                <a:latin typeface="+mj-lt"/>
                <a:ea typeface="MS Mincho" panose="02020609040205080304" pitchFamily="49" charset="-128"/>
                <a:cs typeface="Times New Roman" panose="02020603050405020304" pitchFamily="18" charset="0"/>
              </a:rPr>
              <a:t>a) </a:t>
            </a:r>
            <a:r>
              <a:rPr lang="en-US" sz="2400" dirty="0" err="1">
                <a:effectLst/>
                <a:latin typeface="+mj-lt"/>
                <a:ea typeface="MS Mincho" panose="02020609040205080304" pitchFamily="49" charset="-128"/>
                <a:cs typeface="Times New Roman" panose="02020603050405020304" pitchFamily="18" charset="0"/>
              </a:rPr>
              <a:t>Bioklijai</a:t>
            </a:r>
            <a:endParaRPr lang="lt-LT" sz="2400" dirty="0">
              <a:latin typeface="+mj-lt"/>
            </a:endParaRPr>
          </a:p>
        </p:txBody>
      </p:sp>
      <p:sp>
        <p:nvSpPr>
          <p:cNvPr id="4" name="Turinio vietos rezervavimo ženklas 2">
            <a:extLst>
              <a:ext uri="{FF2B5EF4-FFF2-40B4-BE49-F238E27FC236}">
                <a16:creationId xmlns:a16="http://schemas.microsoft.com/office/drawing/2014/main" id="{198D5A7C-2481-43A5-A200-AF9E913541B2}"/>
              </a:ext>
            </a:extLst>
          </p:cNvPr>
          <p:cNvSpPr txBox="1">
            <a:spLocks/>
          </p:cNvSpPr>
          <p:nvPr/>
        </p:nvSpPr>
        <p:spPr>
          <a:xfrm>
            <a:off x="1464108" y="2102347"/>
            <a:ext cx="9483292"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ru-RU" sz="2800" dirty="0">
                <a:latin typeface="+mj-lt"/>
              </a:rPr>
              <a:t> </a:t>
            </a:r>
            <a:r>
              <a:rPr lang="lt-LT" sz="2800" dirty="0">
                <a:latin typeface="+mj-lt"/>
                <a:ea typeface="MS Mincho" panose="02020609040205080304" pitchFamily="49" charset="-128"/>
                <a:cs typeface="Times New Roman" panose="02020603050405020304" pitchFamily="18" charset="0"/>
              </a:rPr>
              <a:t>4</a:t>
            </a:r>
            <a:r>
              <a:rPr lang="en-US" sz="2800" dirty="0">
                <a:effectLst/>
                <a:latin typeface="+mj-lt"/>
                <a:ea typeface="MS Mincho" panose="02020609040205080304" pitchFamily="49" charset="-128"/>
                <a:cs typeface="Times New Roman" panose="02020603050405020304" pitchFamily="18" charset="0"/>
              </a:rPr>
              <a:t>.</a:t>
            </a:r>
            <a:r>
              <a:rPr lang="lt-LT"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Kurie</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klijai</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buvo</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stipriausi</a:t>
            </a:r>
            <a:r>
              <a:rPr lang="en-US" sz="2800" dirty="0">
                <a:effectLst/>
                <a:latin typeface="+mj-lt"/>
                <a:ea typeface="MS Mincho" panose="02020609040205080304" pitchFamily="49" charset="-128"/>
                <a:cs typeface="Times New Roman" panose="02020603050405020304" pitchFamily="18" charset="0"/>
              </a:rPr>
              <a:t>?</a:t>
            </a:r>
            <a:r>
              <a:rPr lang="lt-LT" sz="2800" dirty="0">
                <a:effectLst/>
                <a:latin typeface="+mj-lt"/>
                <a:ea typeface="MS Mincho" panose="02020609040205080304" pitchFamily="49" charset="-128"/>
                <a:cs typeface="Times New Roman" panose="02020603050405020304" pitchFamily="18" charset="0"/>
              </a:rPr>
              <a:t>  </a:t>
            </a:r>
            <a:endParaRPr lang="lt-LT" sz="2800" dirty="0">
              <a:latin typeface="+mj-lt"/>
            </a:endParaRPr>
          </a:p>
        </p:txBody>
      </p:sp>
      <p:sp>
        <p:nvSpPr>
          <p:cNvPr id="5" name="Turinio vietos rezervavimo ženklas 2">
            <a:extLst>
              <a:ext uri="{FF2B5EF4-FFF2-40B4-BE49-F238E27FC236}">
                <a16:creationId xmlns:a16="http://schemas.microsoft.com/office/drawing/2014/main" id="{42E45BA8-744A-4540-B493-33B2D3AE1385}"/>
              </a:ext>
            </a:extLst>
          </p:cNvPr>
          <p:cNvSpPr txBox="1">
            <a:spLocks/>
          </p:cNvSpPr>
          <p:nvPr/>
        </p:nvSpPr>
        <p:spPr>
          <a:xfrm>
            <a:off x="1608041" y="3736949"/>
            <a:ext cx="2566026"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9600" dirty="0">
                <a:effectLst/>
                <a:latin typeface="+mj-lt"/>
                <a:ea typeface="MS Mincho" panose="02020609040205080304" pitchFamily="49" charset="-128"/>
                <a:cs typeface="Times New Roman" panose="02020603050405020304" pitchFamily="18" charset="0"/>
              </a:rPr>
              <a:t>c) Abu </a:t>
            </a:r>
            <a:r>
              <a:rPr lang="en-US" sz="9600" dirty="0" err="1">
                <a:effectLst/>
                <a:latin typeface="+mj-lt"/>
                <a:ea typeface="MS Mincho" panose="02020609040205080304" pitchFamily="49" charset="-128"/>
                <a:cs typeface="Times New Roman" panose="02020603050405020304" pitchFamily="18" charset="0"/>
              </a:rPr>
              <a:t>vienodai</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endParaRPr lang="lt-LT" dirty="0"/>
          </a:p>
        </p:txBody>
      </p:sp>
      <p:sp>
        <p:nvSpPr>
          <p:cNvPr id="6" name="Turinio vietos rezervavimo ženklas 2">
            <a:extLst>
              <a:ext uri="{FF2B5EF4-FFF2-40B4-BE49-F238E27FC236}">
                <a16:creationId xmlns:a16="http://schemas.microsoft.com/office/drawing/2014/main" id="{0D4BB529-0386-491A-A311-4E6E76248011}"/>
              </a:ext>
            </a:extLst>
          </p:cNvPr>
          <p:cNvSpPr txBox="1">
            <a:spLocks/>
          </p:cNvSpPr>
          <p:nvPr/>
        </p:nvSpPr>
        <p:spPr>
          <a:xfrm>
            <a:off x="6823506" y="3736949"/>
            <a:ext cx="2701493" cy="52850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d) Kita</a:t>
            </a:r>
            <a:endParaRPr lang="lt-LT" sz="2400" dirty="0">
              <a:latin typeface="+mj-lt"/>
            </a:endParaRPr>
          </a:p>
        </p:txBody>
      </p:sp>
      <p:sp>
        <p:nvSpPr>
          <p:cNvPr id="7" name="Turinio vietos rezervavimo ženklas 2">
            <a:extLst>
              <a:ext uri="{FF2B5EF4-FFF2-40B4-BE49-F238E27FC236}">
                <a16:creationId xmlns:a16="http://schemas.microsoft.com/office/drawing/2014/main" id="{04417477-C872-402F-9A0D-7550DBCB37CA}"/>
              </a:ext>
            </a:extLst>
          </p:cNvPr>
          <p:cNvSpPr txBox="1">
            <a:spLocks/>
          </p:cNvSpPr>
          <p:nvPr/>
        </p:nvSpPr>
        <p:spPr>
          <a:xfrm>
            <a:off x="6823506" y="2984242"/>
            <a:ext cx="2566026"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b) </a:t>
            </a:r>
            <a:r>
              <a:rPr lang="en-US" sz="2400" dirty="0" err="1">
                <a:effectLst/>
                <a:latin typeface="+mj-lt"/>
                <a:ea typeface="MS Mincho" panose="02020609040205080304" pitchFamily="49" charset="-128"/>
                <a:cs typeface="Times New Roman" panose="02020603050405020304" pitchFamily="18" charset="0"/>
              </a:rPr>
              <a:t>Lipalas</a:t>
            </a:r>
            <a:br>
              <a:rPr lang="en-US" sz="1400" dirty="0">
                <a:effectLst/>
                <a:latin typeface="Cambria" panose="02040503050406030204" pitchFamily="18" charset="0"/>
                <a:ea typeface="MS Mincho" panose="02020609040205080304" pitchFamily="49" charset="-128"/>
                <a:cs typeface="Times New Roman" panose="02020603050405020304" pitchFamily="18" charset="0"/>
              </a:rPr>
            </a:br>
            <a:endParaRPr lang="lt-LT" sz="1400" dirty="0"/>
          </a:p>
        </p:txBody>
      </p:sp>
    </p:spTree>
    <p:extLst>
      <p:ext uri="{BB962C8B-B14F-4D97-AF65-F5344CB8AC3E}">
        <p14:creationId xmlns:p14="http://schemas.microsoft.com/office/powerpoint/2010/main" val="1796288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857DC12A-022E-4B48-B3CA-68FA1A4F84E6}"/>
              </a:ext>
            </a:extLst>
          </p:cNvPr>
          <p:cNvSpPr>
            <a:spLocks noGrp="1"/>
          </p:cNvSpPr>
          <p:nvPr>
            <p:ph sz="quarter" idx="13"/>
          </p:nvPr>
        </p:nvSpPr>
        <p:spPr>
          <a:xfrm>
            <a:off x="1464108" y="2943038"/>
            <a:ext cx="4098491" cy="528508"/>
          </a:xfrm>
        </p:spPr>
        <p:txBody>
          <a:bodyPr>
            <a:noAutofit/>
          </a:bodyPr>
          <a:lstStyle/>
          <a:p>
            <a:pPr marL="0" indent="0">
              <a:buNone/>
            </a:pPr>
            <a:r>
              <a:rPr lang="en-US" sz="2400" dirty="0">
                <a:effectLst/>
                <a:latin typeface="+mj-lt"/>
                <a:ea typeface="MS Mincho" panose="02020609040205080304" pitchFamily="49" charset="-128"/>
                <a:cs typeface="Times New Roman" panose="02020603050405020304" pitchFamily="18" charset="0"/>
              </a:rPr>
              <a:t>a) Nieko </a:t>
            </a:r>
            <a:r>
              <a:rPr lang="en-US" sz="2400" dirty="0" err="1">
                <a:effectLst/>
                <a:latin typeface="+mj-lt"/>
                <a:ea typeface="MS Mincho" panose="02020609040205080304" pitchFamily="49" charset="-128"/>
                <a:cs typeface="Times New Roman" panose="02020603050405020304" pitchFamily="18" charset="0"/>
              </a:rPr>
              <a:t>nepasikeitė</a:t>
            </a:r>
            <a:endParaRPr lang="lt-LT" sz="2400" dirty="0">
              <a:latin typeface="+mj-lt"/>
            </a:endParaRPr>
          </a:p>
        </p:txBody>
      </p:sp>
      <p:sp>
        <p:nvSpPr>
          <p:cNvPr id="4" name="Turinio vietos rezervavimo ženklas 2">
            <a:extLst>
              <a:ext uri="{FF2B5EF4-FFF2-40B4-BE49-F238E27FC236}">
                <a16:creationId xmlns:a16="http://schemas.microsoft.com/office/drawing/2014/main" id="{198D5A7C-2481-43A5-A200-AF9E913541B2}"/>
              </a:ext>
            </a:extLst>
          </p:cNvPr>
          <p:cNvSpPr txBox="1">
            <a:spLocks/>
          </p:cNvSpPr>
          <p:nvPr/>
        </p:nvSpPr>
        <p:spPr>
          <a:xfrm>
            <a:off x="1464108" y="2102347"/>
            <a:ext cx="9483292" cy="52850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ru-RU" dirty="0"/>
              <a:t> </a:t>
            </a:r>
            <a:r>
              <a:rPr lang="lt-LT" sz="2800" dirty="0">
                <a:latin typeface="+mj-lt"/>
                <a:ea typeface="MS Mincho" panose="02020609040205080304" pitchFamily="49" charset="-128"/>
                <a:cs typeface="Times New Roman" panose="02020603050405020304" pitchFamily="18" charset="0"/>
              </a:rPr>
              <a:t>5</a:t>
            </a:r>
            <a:r>
              <a:rPr lang="en-US" sz="2800" dirty="0">
                <a:effectLst/>
                <a:latin typeface="+mj-lt"/>
                <a:ea typeface="MS Mincho" panose="02020609040205080304" pitchFamily="49" charset="-128"/>
                <a:cs typeface="Times New Roman" panose="02020603050405020304" pitchFamily="18" charset="0"/>
              </a:rPr>
              <a:t>.</a:t>
            </a:r>
            <a:r>
              <a:rPr lang="lt-LT" sz="2800" dirty="0">
                <a:effectLst/>
                <a:latin typeface="+mj-lt"/>
                <a:ea typeface="MS Mincho" panose="02020609040205080304" pitchFamily="49" charset="-128"/>
                <a:cs typeface="Times New Roman" panose="02020603050405020304" pitchFamily="18" charset="0"/>
              </a:rPr>
              <a:t> </a:t>
            </a:r>
            <a:r>
              <a:rPr lang="en-US" sz="2800" dirty="0">
                <a:effectLst/>
                <a:latin typeface="+mj-lt"/>
                <a:ea typeface="MS Mincho" panose="02020609040205080304" pitchFamily="49" charset="-128"/>
                <a:cs typeface="Times New Roman" panose="02020603050405020304" pitchFamily="18" charset="0"/>
              </a:rPr>
              <a:t>Kas </a:t>
            </a:r>
            <a:r>
              <a:rPr lang="en-US" sz="2800" dirty="0" err="1">
                <a:effectLst/>
                <a:latin typeface="+mj-lt"/>
                <a:ea typeface="MS Mincho" panose="02020609040205080304" pitchFamily="49" charset="-128"/>
                <a:cs typeface="Times New Roman" panose="02020603050405020304" pitchFamily="18" charset="0"/>
              </a:rPr>
              <a:t>nutiko</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klijams</a:t>
            </a:r>
            <a:r>
              <a:rPr lang="en-US" sz="2800" dirty="0">
                <a:effectLst/>
                <a:latin typeface="+mj-lt"/>
                <a:ea typeface="MS Mincho" panose="02020609040205080304" pitchFamily="49" charset="-128"/>
                <a:cs typeface="Times New Roman" panose="02020603050405020304" pitchFamily="18" charset="0"/>
              </a:rPr>
              <a:t> </a:t>
            </a:r>
            <a:r>
              <a:rPr lang="en-US" sz="2800" dirty="0" err="1">
                <a:effectLst/>
                <a:latin typeface="+mj-lt"/>
                <a:ea typeface="MS Mincho" panose="02020609040205080304" pitchFamily="49" charset="-128"/>
                <a:cs typeface="Times New Roman" panose="02020603050405020304" pitchFamily="18" charset="0"/>
              </a:rPr>
              <a:t>vandenyje</a:t>
            </a:r>
            <a:r>
              <a:rPr lang="en-US" sz="2800" dirty="0">
                <a:effectLst/>
                <a:latin typeface="+mj-lt"/>
                <a:ea typeface="MS Mincho" panose="02020609040205080304" pitchFamily="49" charset="-128"/>
                <a:cs typeface="Times New Roman" panose="02020603050405020304" pitchFamily="18" charset="0"/>
              </a:rPr>
              <a:t>?</a:t>
            </a:r>
            <a:r>
              <a:rPr lang="lt-LT" sz="2800" dirty="0">
                <a:effectLst/>
                <a:latin typeface="+mj-lt"/>
                <a:ea typeface="MS Mincho" panose="02020609040205080304" pitchFamily="49" charset="-128"/>
                <a:cs typeface="Times New Roman" panose="02020603050405020304" pitchFamily="18" charset="0"/>
              </a:rPr>
              <a:t>   </a:t>
            </a:r>
            <a:endParaRPr lang="lt-LT" sz="2800" dirty="0">
              <a:latin typeface="+mj-lt"/>
            </a:endParaRPr>
          </a:p>
        </p:txBody>
      </p:sp>
      <p:sp>
        <p:nvSpPr>
          <p:cNvPr id="5" name="Turinio vietos rezervavimo ženklas 2">
            <a:extLst>
              <a:ext uri="{FF2B5EF4-FFF2-40B4-BE49-F238E27FC236}">
                <a16:creationId xmlns:a16="http://schemas.microsoft.com/office/drawing/2014/main" id="{42E45BA8-744A-4540-B493-33B2D3AE1385}"/>
              </a:ext>
            </a:extLst>
          </p:cNvPr>
          <p:cNvSpPr txBox="1">
            <a:spLocks/>
          </p:cNvSpPr>
          <p:nvPr/>
        </p:nvSpPr>
        <p:spPr>
          <a:xfrm>
            <a:off x="1464108" y="3734670"/>
            <a:ext cx="2701492"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9600" dirty="0">
                <a:effectLst/>
                <a:latin typeface="+mj-lt"/>
                <a:ea typeface="MS Mincho" panose="02020609040205080304" pitchFamily="49" charset="-128"/>
                <a:cs typeface="Times New Roman" panose="02020603050405020304" pitchFamily="18" charset="0"/>
              </a:rPr>
              <a:t>c) </a:t>
            </a:r>
            <a:r>
              <a:rPr lang="en-US" sz="9600" dirty="0" err="1">
                <a:effectLst/>
                <a:latin typeface="+mj-lt"/>
                <a:ea typeface="MS Mincho" panose="02020609040205080304" pitchFamily="49" charset="-128"/>
                <a:cs typeface="Times New Roman" panose="02020603050405020304" pitchFamily="18" charset="0"/>
              </a:rPr>
              <a:t>Atsiklijavo</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endParaRPr lang="lt-LT" dirty="0"/>
          </a:p>
        </p:txBody>
      </p:sp>
      <p:sp>
        <p:nvSpPr>
          <p:cNvPr id="6" name="Turinio vietos rezervavimo ženklas 2">
            <a:extLst>
              <a:ext uri="{FF2B5EF4-FFF2-40B4-BE49-F238E27FC236}">
                <a16:creationId xmlns:a16="http://schemas.microsoft.com/office/drawing/2014/main" id="{0D4BB529-0386-491A-A311-4E6E76248011}"/>
              </a:ext>
            </a:extLst>
          </p:cNvPr>
          <p:cNvSpPr txBox="1">
            <a:spLocks/>
          </p:cNvSpPr>
          <p:nvPr/>
        </p:nvSpPr>
        <p:spPr>
          <a:xfrm>
            <a:off x="6485152" y="3734670"/>
            <a:ext cx="6130493"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d) </a:t>
            </a:r>
            <a:r>
              <a:rPr lang="en-US" sz="2400" dirty="0" err="1">
                <a:effectLst/>
                <a:latin typeface="+mj-lt"/>
                <a:ea typeface="MS Mincho" panose="02020609040205080304" pitchFamily="49" charset="-128"/>
                <a:cs typeface="Times New Roman" panose="02020603050405020304" pitchFamily="18" charset="0"/>
              </a:rPr>
              <a:t>Priklauso</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nuo</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klijų</a:t>
            </a:r>
            <a:r>
              <a:rPr lang="en-US" sz="2400" dirty="0">
                <a:effectLst/>
                <a:latin typeface="+mj-lt"/>
                <a:ea typeface="MS Mincho" panose="02020609040205080304" pitchFamily="49" charset="-128"/>
                <a:cs typeface="Times New Roman" panose="02020603050405020304" pitchFamily="18" charset="0"/>
              </a:rPr>
              <a:t> </a:t>
            </a:r>
            <a:r>
              <a:rPr lang="en-US" sz="2400" dirty="0" err="1">
                <a:effectLst/>
                <a:latin typeface="+mj-lt"/>
                <a:ea typeface="MS Mincho" panose="02020609040205080304" pitchFamily="49" charset="-128"/>
                <a:cs typeface="Times New Roman" panose="02020603050405020304" pitchFamily="18" charset="0"/>
              </a:rPr>
              <a:t>tipo</a:t>
            </a:r>
            <a:endParaRPr lang="lt-LT" sz="2400" dirty="0">
              <a:latin typeface="+mj-lt"/>
            </a:endParaRPr>
          </a:p>
        </p:txBody>
      </p:sp>
      <p:sp>
        <p:nvSpPr>
          <p:cNvPr id="7" name="Turinio vietos rezervavimo ženklas 2">
            <a:extLst>
              <a:ext uri="{FF2B5EF4-FFF2-40B4-BE49-F238E27FC236}">
                <a16:creationId xmlns:a16="http://schemas.microsoft.com/office/drawing/2014/main" id="{04417477-C872-402F-9A0D-7550DBCB37CA}"/>
              </a:ext>
            </a:extLst>
          </p:cNvPr>
          <p:cNvSpPr txBox="1">
            <a:spLocks/>
          </p:cNvSpPr>
          <p:nvPr/>
        </p:nvSpPr>
        <p:spPr>
          <a:xfrm>
            <a:off x="6485152" y="2900492"/>
            <a:ext cx="2566026"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mj-lt"/>
                <a:ea typeface="MS Mincho" panose="02020609040205080304" pitchFamily="49" charset="-128"/>
                <a:cs typeface="Times New Roman" panose="02020603050405020304" pitchFamily="18" charset="0"/>
              </a:rPr>
              <a:t>b) </a:t>
            </a:r>
            <a:r>
              <a:rPr lang="en-US" sz="2400" dirty="0" err="1">
                <a:effectLst/>
                <a:latin typeface="+mj-lt"/>
                <a:ea typeface="MS Mincho" panose="02020609040205080304" pitchFamily="49" charset="-128"/>
                <a:cs typeface="Times New Roman" panose="02020603050405020304" pitchFamily="18" charset="0"/>
              </a:rPr>
              <a:t>Susilpnėjo</a:t>
            </a:r>
            <a:br>
              <a:rPr lang="en-US" sz="1400" dirty="0">
                <a:effectLst/>
                <a:latin typeface="Cambria" panose="02040503050406030204" pitchFamily="18" charset="0"/>
                <a:ea typeface="MS Mincho" panose="02020609040205080304" pitchFamily="49" charset="-128"/>
                <a:cs typeface="Times New Roman" panose="02020603050405020304" pitchFamily="18" charset="0"/>
              </a:rPr>
            </a:br>
            <a:endParaRPr lang="lt-LT" sz="1400" dirty="0"/>
          </a:p>
        </p:txBody>
      </p:sp>
    </p:spTree>
    <p:extLst>
      <p:ext uri="{BB962C8B-B14F-4D97-AF65-F5344CB8AC3E}">
        <p14:creationId xmlns:p14="http://schemas.microsoft.com/office/powerpoint/2010/main" val="756585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857DC12A-022E-4B48-B3CA-68FA1A4F84E6}"/>
              </a:ext>
            </a:extLst>
          </p:cNvPr>
          <p:cNvSpPr>
            <a:spLocks noGrp="1"/>
          </p:cNvSpPr>
          <p:nvPr>
            <p:ph sz="quarter" idx="13"/>
          </p:nvPr>
        </p:nvSpPr>
        <p:spPr>
          <a:xfrm>
            <a:off x="913774" y="2801788"/>
            <a:ext cx="5004425" cy="528508"/>
          </a:xfrm>
        </p:spPr>
        <p:txBody>
          <a:bodyPr>
            <a:noAutofit/>
          </a:bodyPr>
          <a:lstStyle/>
          <a:p>
            <a:pPr marL="0" indent="0">
              <a:buNone/>
            </a:pPr>
            <a:r>
              <a:rPr lang="en-US" sz="2400" dirty="0">
                <a:effectLst/>
                <a:ea typeface="MS Mincho" panose="02020609040205080304" pitchFamily="49" charset="-128"/>
                <a:cs typeface="Times New Roman" panose="02020603050405020304" pitchFamily="18" charset="0"/>
              </a:rPr>
              <a:t>a) </a:t>
            </a:r>
            <a:r>
              <a:rPr lang="en-US" sz="2400" dirty="0" err="1">
                <a:effectLst/>
                <a:ea typeface="MS Mincho" panose="02020609040205080304" pitchFamily="49" charset="-128"/>
                <a:cs typeface="Times New Roman" panose="02020603050405020304" pitchFamily="18" charset="0"/>
              </a:rPr>
              <a:t>Nes</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klijai</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visada</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būna</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sausi</a:t>
            </a:r>
            <a:endParaRPr lang="lt-LT" sz="2400" dirty="0"/>
          </a:p>
        </p:txBody>
      </p:sp>
      <p:sp>
        <p:nvSpPr>
          <p:cNvPr id="4" name="Turinio vietos rezervavimo ženklas 2">
            <a:extLst>
              <a:ext uri="{FF2B5EF4-FFF2-40B4-BE49-F238E27FC236}">
                <a16:creationId xmlns:a16="http://schemas.microsoft.com/office/drawing/2014/main" id="{198D5A7C-2481-43A5-A200-AF9E913541B2}"/>
              </a:ext>
            </a:extLst>
          </p:cNvPr>
          <p:cNvSpPr txBox="1">
            <a:spLocks/>
          </p:cNvSpPr>
          <p:nvPr/>
        </p:nvSpPr>
        <p:spPr>
          <a:xfrm>
            <a:off x="1464108" y="1620829"/>
            <a:ext cx="9483292"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ru-RU" dirty="0">
                <a:latin typeface="+mj-lt"/>
              </a:rPr>
              <a:t> </a:t>
            </a:r>
            <a:r>
              <a:rPr lang="lt-LT" sz="11200" dirty="0">
                <a:latin typeface="+mj-lt"/>
                <a:ea typeface="MS Mincho" panose="02020609040205080304" pitchFamily="49" charset="-128"/>
                <a:cs typeface="Times New Roman" panose="02020603050405020304" pitchFamily="18" charset="0"/>
              </a:rPr>
              <a:t>6</a:t>
            </a:r>
            <a:r>
              <a:rPr lang="en-US" sz="11200" dirty="0">
                <a:effectLst/>
                <a:latin typeface="+mj-lt"/>
                <a:ea typeface="MS Mincho" panose="02020609040205080304" pitchFamily="49" charset="-128"/>
                <a:cs typeface="Times New Roman" panose="02020603050405020304" pitchFamily="18" charset="0"/>
              </a:rPr>
              <a:t>.</a:t>
            </a:r>
            <a:r>
              <a:rPr lang="lt-LT" sz="11200" dirty="0">
                <a:effectLst/>
                <a:latin typeface="+mj-lt"/>
                <a:ea typeface="MS Mincho" panose="02020609040205080304" pitchFamily="49" charset="-128"/>
                <a:cs typeface="Times New Roman" panose="02020603050405020304" pitchFamily="18" charset="0"/>
              </a:rPr>
              <a:t> </a:t>
            </a:r>
            <a:r>
              <a:rPr lang="en-US" sz="11200" dirty="0" err="1">
                <a:effectLst/>
                <a:latin typeface="+mj-lt"/>
                <a:ea typeface="MS Mincho" panose="02020609040205080304" pitchFamily="49" charset="-128"/>
                <a:cs typeface="Times New Roman" panose="02020603050405020304" pitchFamily="18" charset="0"/>
              </a:rPr>
              <a:t>Kodėl</a:t>
            </a:r>
            <a:r>
              <a:rPr lang="en-US" sz="11200" dirty="0">
                <a:effectLst/>
                <a:latin typeface="+mj-lt"/>
                <a:ea typeface="MS Mincho" panose="02020609040205080304" pitchFamily="49" charset="-128"/>
                <a:cs typeface="Times New Roman" panose="02020603050405020304" pitchFamily="18" charset="0"/>
              </a:rPr>
              <a:t> </a:t>
            </a:r>
            <a:r>
              <a:rPr lang="en-US" sz="11200" dirty="0" err="1">
                <a:effectLst/>
                <a:latin typeface="+mj-lt"/>
                <a:ea typeface="MS Mincho" panose="02020609040205080304" pitchFamily="49" charset="-128"/>
                <a:cs typeface="Times New Roman" panose="02020603050405020304" pitchFamily="18" charset="0"/>
              </a:rPr>
              <a:t>svarbu</a:t>
            </a:r>
            <a:r>
              <a:rPr lang="en-US" sz="11200" dirty="0">
                <a:effectLst/>
                <a:latin typeface="+mj-lt"/>
                <a:ea typeface="MS Mincho" panose="02020609040205080304" pitchFamily="49" charset="-128"/>
                <a:cs typeface="Times New Roman" panose="02020603050405020304" pitchFamily="18" charset="0"/>
              </a:rPr>
              <a:t> </a:t>
            </a:r>
            <a:r>
              <a:rPr lang="en-US" sz="11200" dirty="0" err="1">
                <a:effectLst/>
                <a:latin typeface="+mj-lt"/>
                <a:ea typeface="MS Mincho" panose="02020609040205080304" pitchFamily="49" charset="-128"/>
                <a:cs typeface="Times New Roman" panose="02020603050405020304" pitchFamily="18" charset="0"/>
              </a:rPr>
              <a:t>tirti</a:t>
            </a:r>
            <a:r>
              <a:rPr lang="en-US" sz="11200" dirty="0">
                <a:effectLst/>
                <a:latin typeface="+mj-lt"/>
                <a:ea typeface="MS Mincho" panose="02020609040205080304" pitchFamily="49" charset="-128"/>
                <a:cs typeface="Times New Roman" panose="02020603050405020304" pitchFamily="18" charset="0"/>
              </a:rPr>
              <a:t> </a:t>
            </a:r>
            <a:r>
              <a:rPr lang="en-US" sz="11200" dirty="0" err="1">
                <a:effectLst/>
                <a:latin typeface="+mj-lt"/>
                <a:ea typeface="MS Mincho" panose="02020609040205080304" pitchFamily="49" charset="-128"/>
                <a:cs typeface="Times New Roman" panose="02020603050405020304" pitchFamily="18" charset="0"/>
              </a:rPr>
              <a:t>klijų</a:t>
            </a:r>
            <a:r>
              <a:rPr lang="en-US" sz="11200" dirty="0">
                <a:effectLst/>
                <a:latin typeface="+mj-lt"/>
                <a:ea typeface="MS Mincho" panose="02020609040205080304" pitchFamily="49" charset="-128"/>
                <a:cs typeface="Times New Roman" panose="02020603050405020304" pitchFamily="18" charset="0"/>
              </a:rPr>
              <a:t> </a:t>
            </a:r>
            <a:r>
              <a:rPr lang="en-US" sz="11200" dirty="0" err="1">
                <a:effectLst/>
                <a:latin typeface="+mj-lt"/>
                <a:ea typeface="MS Mincho" panose="02020609040205080304" pitchFamily="49" charset="-128"/>
                <a:cs typeface="Times New Roman" panose="02020603050405020304" pitchFamily="18" charset="0"/>
              </a:rPr>
              <a:t>atsparumą</a:t>
            </a:r>
            <a:r>
              <a:rPr lang="en-US" sz="11200" dirty="0">
                <a:effectLst/>
                <a:latin typeface="+mj-lt"/>
                <a:ea typeface="MS Mincho" panose="02020609040205080304" pitchFamily="49" charset="-128"/>
                <a:cs typeface="Times New Roman" panose="02020603050405020304" pitchFamily="18" charset="0"/>
              </a:rPr>
              <a:t> </a:t>
            </a:r>
            <a:r>
              <a:rPr lang="en-US" sz="11200" dirty="0" err="1">
                <a:effectLst/>
                <a:latin typeface="+mj-lt"/>
                <a:ea typeface="MS Mincho" panose="02020609040205080304" pitchFamily="49" charset="-128"/>
                <a:cs typeface="Times New Roman" panose="02020603050405020304" pitchFamily="18" charset="0"/>
              </a:rPr>
              <a:t>vandeniui</a:t>
            </a:r>
            <a:r>
              <a:rPr lang="en-US" sz="11200" dirty="0">
                <a:effectLst/>
                <a:latin typeface="+mj-lt"/>
                <a:ea typeface="MS Mincho" panose="02020609040205080304" pitchFamily="49" charset="-128"/>
                <a:cs typeface="Times New Roman" panose="02020603050405020304" pitchFamily="18" charset="0"/>
              </a:rPr>
              <a:t>?</a:t>
            </a:r>
            <a:br>
              <a:rPr lang="en-US" sz="11200" dirty="0">
                <a:effectLst/>
                <a:latin typeface="+mj-lt"/>
                <a:ea typeface="MS Mincho" panose="02020609040205080304" pitchFamily="49" charset="-128"/>
                <a:cs typeface="Times New Roman" panose="02020603050405020304" pitchFamily="18" charset="0"/>
              </a:rPr>
            </a:br>
            <a:r>
              <a:rPr lang="lt-LT" sz="11200" dirty="0">
                <a:effectLst/>
                <a:latin typeface="+mj-lt"/>
                <a:ea typeface="MS Mincho" panose="02020609040205080304" pitchFamily="49" charset="-128"/>
                <a:cs typeface="Times New Roman" panose="02020603050405020304" pitchFamily="18" charset="0"/>
              </a:rPr>
              <a:t>   </a:t>
            </a:r>
            <a:endParaRPr lang="lt-LT" sz="11200" dirty="0">
              <a:latin typeface="+mj-lt"/>
            </a:endParaRPr>
          </a:p>
        </p:txBody>
      </p:sp>
      <p:sp>
        <p:nvSpPr>
          <p:cNvPr id="5" name="Turinio vietos rezervavimo ženklas 2">
            <a:extLst>
              <a:ext uri="{FF2B5EF4-FFF2-40B4-BE49-F238E27FC236}">
                <a16:creationId xmlns:a16="http://schemas.microsoft.com/office/drawing/2014/main" id="{42E45BA8-744A-4540-B493-33B2D3AE1385}"/>
              </a:ext>
            </a:extLst>
          </p:cNvPr>
          <p:cNvSpPr txBox="1">
            <a:spLocks/>
          </p:cNvSpPr>
          <p:nvPr/>
        </p:nvSpPr>
        <p:spPr>
          <a:xfrm>
            <a:off x="6374773" y="2801788"/>
            <a:ext cx="5004424"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lt-LT" sz="9600" dirty="0">
                <a:ea typeface="MS Mincho" panose="02020609040205080304" pitchFamily="49" charset="-128"/>
                <a:cs typeface="Times New Roman" panose="02020603050405020304" pitchFamily="18" charset="0"/>
              </a:rPr>
              <a:t>b</a:t>
            </a:r>
            <a:r>
              <a:rPr lang="en-US" sz="9600" dirty="0">
                <a:effectLst/>
                <a:ea typeface="MS Mincho" panose="02020609040205080304" pitchFamily="49" charset="-128"/>
                <a:cs typeface="Times New Roman" panose="02020603050405020304" pitchFamily="18" charset="0"/>
              </a:rPr>
              <a:t>) </a:t>
            </a:r>
            <a:r>
              <a:rPr lang="en-US" sz="9600" dirty="0" err="1">
                <a:effectLst/>
                <a:ea typeface="MS Mincho" panose="02020609040205080304" pitchFamily="49" charset="-128"/>
                <a:cs typeface="Times New Roman" panose="02020603050405020304" pitchFamily="18" charset="0"/>
              </a:rPr>
              <a:t>Nes</a:t>
            </a:r>
            <a:r>
              <a:rPr lang="en-US" sz="9600" dirty="0">
                <a:effectLst/>
                <a:ea typeface="MS Mincho" panose="02020609040205080304" pitchFamily="49" charset="-128"/>
                <a:cs typeface="Times New Roman" panose="02020603050405020304" pitchFamily="18" charset="0"/>
              </a:rPr>
              <a:t> tai </a:t>
            </a:r>
            <a:r>
              <a:rPr lang="en-US" sz="9600" dirty="0" err="1">
                <a:effectLst/>
                <a:ea typeface="MS Mincho" panose="02020609040205080304" pitchFamily="49" charset="-128"/>
                <a:cs typeface="Times New Roman" panose="02020603050405020304" pitchFamily="18" charset="0"/>
              </a:rPr>
              <a:t>neturi</a:t>
            </a:r>
            <a:r>
              <a:rPr lang="en-US" sz="9600" dirty="0">
                <a:effectLst/>
                <a:ea typeface="MS Mincho" panose="02020609040205080304" pitchFamily="49" charset="-128"/>
                <a:cs typeface="Times New Roman" panose="02020603050405020304" pitchFamily="18" charset="0"/>
              </a:rPr>
              <a:t> </a:t>
            </a:r>
            <a:r>
              <a:rPr lang="en-US" sz="9600" dirty="0" err="1">
                <a:effectLst/>
                <a:ea typeface="MS Mincho" panose="02020609040205080304" pitchFamily="49" charset="-128"/>
                <a:cs typeface="Times New Roman" panose="02020603050405020304" pitchFamily="18" charset="0"/>
              </a:rPr>
              <a:t>jokios</a:t>
            </a:r>
            <a:r>
              <a:rPr lang="en-US" sz="9600" dirty="0">
                <a:effectLst/>
                <a:ea typeface="MS Mincho" panose="02020609040205080304" pitchFamily="49" charset="-128"/>
                <a:cs typeface="Times New Roman" panose="02020603050405020304" pitchFamily="18" charset="0"/>
              </a:rPr>
              <a:t> </a:t>
            </a:r>
            <a:r>
              <a:rPr lang="en-US" sz="9600" dirty="0" err="1">
                <a:effectLst/>
                <a:ea typeface="MS Mincho" panose="02020609040205080304" pitchFamily="49" charset="-128"/>
                <a:cs typeface="Times New Roman" panose="02020603050405020304" pitchFamily="18" charset="0"/>
              </a:rPr>
              <a:t>reikšmės</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endParaRPr lang="lt-LT" dirty="0"/>
          </a:p>
        </p:txBody>
      </p:sp>
      <p:sp>
        <p:nvSpPr>
          <p:cNvPr id="6" name="Turinio vietos rezervavimo ženklas 2">
            <a:extLst>
              <a:ext uri="{FF2B5EF4-FFF2-40B4-BE49-F238E27FC236}">
                <a16:creationId xmlns:a16="http://schemas.microsoft.com/office/drawing/2014/main" id="{0D4BB529-0386-491A-A311-4E6E76248011}"/>
              </a:ext>
            </a:extLst>
          </p:cNvPr>
          <p:cNvSpPr txBox="1">
            <a:spLocks/>
          </p:cNvSpPr>
          <p:nvPr/>
        </p:nvSpPr>
        <p:spPr>
          <a:xfrm>
            <a:off x="6374773" y="3802025"/>
            <a:ext cx="4454094"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ea typeface="MS Mincho" panose="02020609040205080304" pitchFamily="49" charset="-128"/>
                <a:cs typeface="Times New Roman" panose="02020603050405020304" pitchFamily="18" charset="0"/>
              </a:rPr>
              <a:t>d) </a:t>
            </a:r>
            <a:r>
              <a:rPr lang="en-US" sz="2400" dirty="0" err="1">
                <a:effectLst/>
                <a:ea typeface="MS Mincho" panose="02020609040205080304" pitchFamily="49" charset="-128"/>
                <a:cs typeface="Times New Roman" panose="02020603050405020304" pitchFamily="18" charset="0"/>
              </a:rPr>
              <a:t>Nes</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taip</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lengviau</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klijuoti</a:t>
            </a:r>
            <a:endParaRPr lang="lt-LT" sz="2400" dirty="0"/>
          </a:p>
        </p:txBody>
      </p:sp>
      <p:sp>
        <p:nvSpPr>
          <p:cNvPr id="7" name="Turinio vietos rezervavimo ženklas 2">
            <a:extLst>
              <a:ext uri="{FF2B5EF4-FFF2-40B4-BE49-F238E27FC236}">
                <a16:creationId xmlns:a16="http://schemas.microsoft.com/office/drawing/2014/main" id="{04417477-C872-402F-9A0D-7550DBCB37CA}"/>
              </a:ext>
            </a:extLst>
          </p:cNvPr>
          <p:cNvSpPr txBox="1">
            <a:spLocks/>
          </p:cNvSpPr>
          <p:nvPr/>
        </p:nvSpPr>
        <p:spPr>
          <a:xfrm>
            <a:off x="913774" y="3802025"/>
            <a:ext cx="5961160" cy="12187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lt-LT" sz="2400" dirty="0">
                <a:ea typeface="MS Mincho" panose="02020609040205080304" pitchFamily="49" charset="-128"/>
                <a:cs typeface="Times New Roman" panose="02020603050405020304" pitchFamily="18" charset="0"/>
              </a:rPr>
              <a:t>c</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Nes</a:t>
            </a:r>
            <a:r>
              <a:rPr lang="en-US" sz="2400" dirty="0">
                <a:effectLst/>
                <a:ea typeface="MS Mincho" panose="02020609040205080304" pitchFamily="49" charset="-128"/>
                <a:cs typeface="Times New Roman" panose="02020603050405020304" pitchFamily="18" charset="0"/>
              </a:rPr>
              <a:t> </a:t>
            </a:r>
            <a:r>
              <a:rPr lang="lt-LT" sz="2400" dirty="0">
                <a:ea typeface="MS Mincho" panose="02020609040205080304" pitchFamily="49" charset="-128"/>
                <a:cs typeface="Times New Roman" panose="02020603050405020304" pitchFamily="18" charset="0"/>
              </a:rPr>
              <a:t>iš tikrųjų</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gyvenime</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klijai</a:t>
            </a:r>
            <a:r>
              <a:rPr lang="en-US" sz="2400" dirty="0">
                <a:effectLst/>
                <a:ea typeface="MS Mincho" panose="02020609040205080304" pitchFamily="49" charset="-128"/>
                <a:cs typeface="Times New Roman" panose="02020603050405020304" pitchFamily="18" charset="0"/>
              </a:rPr>
              <a:t> </a:t>
            </a:r>
            <a:endParaRPr lang="lt-LT" sz="2400" dirty="0">
              <a:effectLst/>
              <a:ea typeface="MS Mincho" panose="02020609040205080304" pitchFamily="49" charset="-128"/>
              <a:cs typeface="Times New Roman" panose="02020603050405020304" pitchFamily="18" charset="0"/>
            </a:endParaRPr>
          </a:p>
          <a:p>
            <a:pPr marL="0" indent="0">
              <a:buNone/>
            </a:pPr>
            <a:r>
              <a:rPr lang="lt-LT" sz="2400" dirty="0">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gali</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sušlapti</a:t>
            </a:r>
            <a:br>
              <a:rPr lang="en-US" sz="1400" dirty="0">
                <a:effectLst/>
                <a:ea typeface="MS Mincho" panose="02020609040205080304" pitchFamily="49" charset="-128"/>
                <a:cs typeface="Times New Roman" panose="02020603050405020304" pitchFamily="18" charset="0"/>
              </a:rPr>
            </a:br>
            <a:endParaRPr lang="lt-LT" sz="1400" dirty="0"/>
          </a:p>
        </p:txBody>
      </p:sp>
    </p:spTree>
    <p:extLst>
      <p:ext uri="{BB962C8B-B14F-4D97-AF65-F5344CB8AC3E}">
        <p14:creationId xmlns:p14="http://schemas.microsoft.com/office/powerpoint/2010/main" val="227715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857DC12A-022E-4B48-B3CA-68FA1A4F84E6}"/>
              </a:ext>
            </a:extLst>
          </p:cNvPr>
          <p:cNvSpPr>
            <a:spLocks noGrp="1"/>
          </p:cNvSpPr>
          <p:nvPr>
            <p:ph sz="quarter" idx="13"/>
          </p:nvPr>
        </p:nvSpPr>
        <p:spPr>
          <a:xfrm>
            <a:off x="1464108" y="2751552"/>
            <a:ext cx="3565722" cy="528508"/>
          </a:xfrm>
        </p:spPr>
        <p:txBody>
          <a:bodyPr>
            <a:noAutofit/>
          </a:bodyPr>
          <a:lstStyle/>
          <a:p>
            <a:pPr marL="0" indent="0">
              <a:buNone/>
            </a:pPr>
            <a:r>
              <a:rPr lang="en-US" sz="2400" dirty="0">
                <a:effectLst/>
                <a:ea typeface="MS Mincho" panose="02020609040205080304" pitchFamily="49" charset="-128"/>
                <a:cs typeface="Times New Roman" panose="02020603050405020304" pitchFamily="18" charset="0"/>
              </a:rPr>
              <a:t>a) Tik </a:t>
            </a:r>
            <a:r>
              <a:rPr lang="en-US" sz="2400" dirty="0" err="1">
                <a:effectLst/>
                <a:ea typeface="MS Mincho" panose="02020609040205080304" pitchFamily="49" charset="-128"/>
                <a:cs typeface="Times New Roman" panose="02020603050405020304" pitchFamily="18" charset="0"/>
              </a:rPr>
              <a:t>laboratorijoje</a:t>
            </a:r>
            <a:endParaRPr lang="lt-LT" sz="2400" dirty="0"/>
          </a:p>
        </p:txBody>
      </p:sp>
      <p:sp>
        <p:nvSpPr>
          <p:cNvPr id="4" name="Turinio vietos rezervavimo ženklas 2">
            <a:extLst>
              <a:ext uri="{FF2B5EF4-FFF2-40B4-BE49-F238E27FC236}">
                <a16:creationId xmlns:a16="http://schemas.microsoft.com/office/drawing/2014/main" id="{198D5A7C-2481-43A5-A200-AF9E913541B2}"/>
              </a:ext>
            </a:extLst>
          </p:cNvPr>
          <p:cNvSpPr txBox="1">
            <a:spLocks/>
          </p:cNvSpPr>
          <p:nvPr/>
        </p:nvSpPr>
        <p:spPr>
          <a:xfrm>
            <a:off x="1464108" y="1655589"/>
            <a:ext cx="9483292"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ru-RU" dirty="0"/>
              <a:t> </a:t>
            </a:r>
            <a:r>
              <a:rPr lang="lt-LT" sz="11200" dirty="0">
                <a:ea typeface="MS Mincho" panose="02020609040205080304" pitchFamily="49" charset="-128"/>
                <a:cs typeface="Times New Roman" panose="02020603050405020304" pitchFamily="18" charset="0"/>
              </a:rPr>
              <a:t>7</a:t>
            </a:r>
            <a:r>
              <a:rPr lang="en-US" sz="11200" dirty="0">
                <a:effectLst/>
                <a:ea typeface="MS Mincho" panose="02020609040205080304" pitchFamily="49" charset="-128"/>
                <a:cs typeface="Times New Roman" panose="02020603050405020304" pitchFamily="18" charset="0"/>
              </a:rPr>
              <a:t>.</a:t>
            </a:r>
            <a:r>
              <a:rPr lang="lt-LT" sz="11200" dirty="0">
                <a:effectLst/>
                <a:ea typeface="MS Mincho" panose="02020609040205080304" pitchFamily="49" charset="-128"/>
                <a:cs typeface="Times New Roman" panose="02020603050405020304" pitchFamily="18" charset="0"/>
              </a:rPr>
              <a:t> </a:t>
            </a:r>
            <a:r>
              <a:rPr lang="en-US" sz="11200" dirty="0">
                <a:effectLst/>
                <a:ea typeface="MS Mincho" panose="02020609040205080304" pitchFamily="49" charset="-128"/>
                <a:cs typeface="Times New Roman" panose="02020603050405020304" pitchFamily="18" charset="0"/>
              </a:rPr>
              <a:t>Kur </a:t>
            </a:r>
            <a:r>
              <a:rPr lang="en-US" sz="11200" dirty="0" err="1">
                <a:effectLst/>
                <a:ea typeface="MS Mincho" panose="02020609040205080304" pitchFamily="49" charset="-128"/>
                <a:cs typeface="Times New Roman" panose="02020603050405020304" pitchFamily="18" charset="0"/>
              </a:rPr>
              <a:t>galima</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naudoti</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bioklijus</a:t>
            </a:r>
            <a:r>
              <a:rPr lang="en-US" sz="11200" dirty="0">
                <a:effectLst/>
                <a:ea typeface="MS Mincho" panose="02020609040205080304" pitchFamily="49" charset="-128"/>
                <a:cs typeface="Times New Roman" panose="02020603050405020304" pitchFamily="18" charset="0"/>
              </a:rPr>
              <a:t>?</a:t>
            </a:r>
            <a:br>
              <a:rPr lang="en-US" sz="11200" dirty="0">
                <a:effectLst/>
                <a:ea typeface="MS Mincho" panose="02020609040205080304" pitchFamily="49" charset="-128"/>
                <a:cs typeface="Times New Roman" panose="02020603050405020304" pitchFamily="18" charset="0"/>
              </a:rPr>
            </a:br>
            <a:r>
              <a:rPr lang="lt-LT" sz="11200" dirty="0">
                <a:effectLst/>
                <a:ea typeface="MS Mincho" panose="02020609040205080304" pitchFamily="49" charset="-128"/>
                <a:cs typeface="Times New Roman" panose="02020603050405020304" pitchFamily="18" charset="0"/>
              </a:rPr>
              <a:t>   </a:t>
            </a:r>
            <a:endParaRPr lang="lt-LT" sz="11200" dirty="0"/>
          </a:p>
        </p:txBody>
      </p:sp>
      <p:sp>
        <p:nvSpPr>
          <p:cNvPr id="5" name="Turinio vietos rezervavimo ženklas 2">
            <a:extLst>
              <a:ext uri="{FF2B5EF4-FFF2-40B4-BE49-F238E27FC236}">
                <a16:creationId xmlns:a16="http://schemas.microsoft.com/office/drawing/2014/main" id="{42E45BA8-744A-4540-B493-33B2D3AE1385}"/>
              </a:ext>
            </a:extLst>
          </p:cNvPr>
          <p:cNvSpPr txBox="1">
            <a:spLocks/>
          </p:cNvSpPr>
          <p:nvPr/>
        </p:nvSpPr>
        <p:spPr>
          <a:xfrm>
            <a:off x="1464108" y="3734670"/>
            <a:ext cx="2879292"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9600" dirty="0">
                <a:effectLst/>
                <a:ea typeface="MS Mincho" panose="02020609040205080304" pitchFamily="49" charset="-128"/>
                <a:cs typeface="Times New Roman" panose="02020603050405020304" pitchFamily="18" charset="0"/>
              </a:rPr>
              <a:t>c) Tik </a:t>
            </a:r>
            <a:r>
              <a:rPr lang="en-US" sz="9600" dirty="0" err="1">
                <a:effectLst/>
                <a:ea typeface="MS Mincho" panose="02020609040205080304" pitchFamily="49" charset="-128"/>
                <a:cs typeface="Times New Roman" panose="02020603050405020304" pitchFamily="18" charset="0"/>
              </a:rPr>
              <a:t>statybose</a:t>
            </a:r>
            <a:br>
              <a:rPr lang="en-US" sz="1800" dirty="0">
                <a:effectLst/>
                <a:ea typeface="MS Mincho" panose="02020609040205080304" pitchFamily="49" charset="-128"/>
                <a:cs typeface="Times New Roman" panose="02020603050405020304" pitchFamily="18" charset="0"/>
              </a:rPr>
            </a:br>
            <a:endParaRPr lang="lt-LT" dirty="0"/>
          </a:p>
        </p:txBody>
      </p:sp>
      <p:sp>
        <p:nvSpPr>
          <p:cNvPr id="6" name="Turinio vietos rezervavimo ženklas 2">
            <a:extLst>
              <a:ext uri="{FF2B5EF4-FFF2-40B4-BE49-F238E27FC236}">
                <a16:creationId xmlns:a16="http://schemas.microsoft.com/office/drawing/2014/main" id="{0D4BB529-0386-491A-A311-4E6E76248011}"/>
              </a:ext>
            </a:extLst>
          </p:cNvPr>
          <p:cNvSpPr txBox="1">
            <a:spLocks/>
          </p:cNvSpPr>
          <p:nvPr/>
        </p:nvSpPr>
        <p:spPr>
          <a:xfrm>
            <a:off x="5981388" y="3734670"/>
            <a:ext cx="4314079"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ea typeface="MS Mincho" panose="02020609040205080304" pitchFamily="49" charset="-128"/>
                <a:cs typeface="Times New Roman" panose="02020603050405020304" pitchFamily="18" charset="0"/>
              </a:rPr>
              <a:t>d) Tik </a:t>
            </a:r>
            <a:r>
              <a:rPr lang="en-US" sz="2400" dirty="0" err="1">
                <a:effectLst/>
                <a:ea typeface="MS Mincho" panose="02020609040205080304" pitchFamily="49" charset="-128"/>
                <a:cs typeface="Times New Roman" panose="02020603050405020304" pitchFamily="18" charset="0"/>
              </a:rPr>
              <a:t>plastiko</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gamyboje</a:t>
            </a:r>
            <a:endParaRPr lang="lt-LT" sz="2400" dirty="0"/>
          </a:p>
        </p:txBody>
      </p:sp>
      <p:sp>
        <p:nvSpPr>
          <p:cNvPr id="7" name="Turinio vietos rezervavimo ženklas 2">
            <a:extLst>
              <a:ext uri="{FF2B5EF4-FFF2-40B4-BE49-F238E27FC236}">
                <a16:creationId xmlns:a16="http://schemas.microsoft.com/office/drawing/2014/main" id="{04417477-C872-402F-9A0D-7550DBCB37CA}"/>
              </a:ext>
            </a:extLst>
          </p:cNvPr>
          <p:cNvSpPr txBox="1">
            <a:spLocks/>
          </p:cNvSpPr>
          <p:nvPr/>
        </p:nvSpPr>
        <p:spPr>
          <a:xfrm>
            <a:off x="6096000" y="2496166"/>
            <a:ext cx="6028895"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ea typeface="MS Mincho" panose="02020609040205080304" pitchFamily="49" charset="-128"/>
                <a:cs typeface="Times New Roman" panose="02020603050405020304" pitchFamily="18" charset="0"/>
              </a:rPr>
              <a:t>b) </a:t>
            </a:r>
            <a:r>
              <a:rPr lang="en-US" sz="2400" dirty="0" err="1">
                <a:effectLst/>
                <a:ea typeface="MS Mincho" panose="02020609040205080304" pitchFamily="49" charset="-128"/>
                <a:cs typeface="Times New Roman" panose="02020603050405020304" pitchFamily="18" charset="0"/>
              </a:rPr>
              <a:t>Kasdienėje</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veikloje</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kaip</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ekologišką</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alternatyvą</a:t>
            </a: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br>
              <a:rPr lang="en-US" sz="1400" dirty="0">
                <a:effectLst/>
                <a:latin typeface="Cambria" panose="02040503050406030204" pitchFamily="18" charset="0"/>
                <a:ea typeface="MS Mincho" panose="02020609040205080304" pitchFamily="49" charset="-128"/>
                <a:cs typeface="Times New Roman" panose="02020603050405020304" pitchFamily="18" charset="0"/>
              </a:rPr>
            </a:br>
            <a:endParaRPr lang="lt-LT" sz="1400" dirty="0"/>
          </a:p>
        </p:txBody>
      </p:sp>
    </p:spTree>
    <p:extLst>
      <p:ext uri="{BB962C8B-B14F-4D97-AF65-F5344CB8AC3E}">
        <p14:creationId xmlns:p14="http://schemas.microsoft.com/office/powerpoint/2010/main" val="3027600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857DC12A-022E-4B48-B3CA-68FA1A4F84E6}"/>
              </a:ext>
            </a:extLst>
          </p:cNvPr>
          <p:cNvSpPr>
            <a:spLocks noGrp="1"/>
          </p:cNvSpPr>
          <p:nvPr>
            <p:ph sz="quarter" idx="13"/>
          </p:nvPr>
        </p:nvSpPr>
        <p:spPr>
          <a:xfrm>
            <a:off x="6591614" y="2900492"/>
            <a:ext cx="3158692" cy="528508"/>
          </a:xfrm>
        </p:spPr>
        <p:txBody>
          <a:bodyPr>
            <a:noAutofit/>
          </a:bodyPr>
          <a:lstStyle/>
          <a:p>
            <a:pPr marL="0" indent="0">
              <a:buNone/>
            </a:pPr>
            <a:r>
              <a:rPr lang="lt-LT" sz="2400" dirty="0">
                <a:ea typeface="MS Mincho" panose="02020609040205080304" pitchFamily="49" charset="-128"/>
                <a:cs typeface="Times New Roman" panose="02020603050405020304" pitchFamily="18" charset="0"/>
              </a:rPr>
              <a:t>b</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Labai</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brangūs</a:t>
            </a:r>
            <a:endParaRPr lang="lt-LT" sz="2400" dirty="0"/>
          </a:p>
        </p:txBody>
      </p:sp>
      <p:sp>
        <p:nvSpPr>
          <p:cNvPr id="4" name="Turinio vietos rezervavimo ženklas 2">
            <a:extLst>
              <a:ext uri="{FF2B5EF4-FFF2-40B4-BE49-F238E27FC236}">
                <a16:creationId xmlns:a16="http://schemas.microsoft.com/office/drawing/2014/main" id="{198D5A7C-2481-43A5-A200-AF9E913541B2}"/>
              </a:ext>
            </a:extLst>
          </p:cNvPr>
          <p:cNvSpPr txBox="1">
            <a:spLocks/>
          </p:cNvSpPr>
          <p:nvPr/>
        </p:nvSpPr>
        <p:spPr>
          <a:xfrm>
            <a:off x="1464108" y="1831414"/>
            <a:ext cx="9483292"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ru-RU" dirty="0"/>
              <a:t> </a:t>
            </a:r>
            <a:r>
              <a:rPr lang="lt-LT" sz="11200" dirty="0">
                <a:ea typeface="MS Mincho" panose="02020609040205080304" pitchFamily="49" charset="-128"/>
                <a:cs typeface="Times New Roman" panose="02020603050405020304" pitchFamily="18" charset="0"/>
              </a:rPr>
              <a:t>8</a:t>
            </a:r>
            <a:r>
              <a:rPr lang="en-US" sz="11200" dirty="0">
                <a:effectLst/>
                <a:ea typeface="MS Mincho" panose="02020609040205080304" pitchFamily="49" charset="-128"/>
                <a:cs typeface="Times New Roman" panose="02020603050405020304" pitchFamily="18" charset="0"/>
              </a:rPr>
              <a:t>.</a:t>
            </a:r>
            <a:r>
              <a:rPr lang="lt-LT"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Koks</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yra</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pagrindinis</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bioklijų</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privalumas</a:t>
            </a:r>
            <a:r>
              <a:rPr lang="en-US" sz="11200" dirty="0">
                <a:effectLst/>
                <a:ea typeface="MS Mincho" panose="02020609040205080304" pitchFamily="49" charset="-128"/>
                <a:cs typeface="Times New Roman" panose="02020603050405020304" pitchFamily="18" charset="0"/>
              </a:rPr>
              <a:t>?</a:t>
            </a:r>
            <a:br>
              <a:rPr lang="en-US" sz="11200" dirty="0">
                <a:effectLst/>
                <a:ea typeface="MS Mincho" panose="02020609040205080304" pitchFamily="49" charset="-128"/>
                <a:cs typeface="Times New Roman" panose="02020603050405020304" pitchFamily="18" charset="0"/>
              </a:rPr>
            </a:br>
            <a:r>
              <a:rPr lang="lt-LT" sz="1800" dirty="0">
                <a:effectLst/>
                <a:latin typeface="Cambria" panose="02040503050406030204" pitchFamily="18" charset="0"/>
                <a:ea typeface="MS Mincho" panose="02020609040205080304" pitchFamily="49" charset="-128"/>
                <a:cs typeface="Times New Roman" panose="02020603050405020304" pitchFamily="18" charset="0"/>
              </a:rPr>
              <a:t>   </a:t>
            </a:r>
            <a:endParaRPr lang="lt-LT" dirty="0"/>
          </a:p>
        </p:txBody>
      </p:sp>
      <p:sp>
        <p:nvSpPr>
          <p:cNvPr id="5" name="Turinio vietos rezervavimo ženklas 2">
            <a:extLst>
              <a:ext uri="{FF2B5EF4-FFF2-40B4-BE49-F238E27FC236}">
                <a16:creationId xmlns:a16="http://schemas.microsoft.com/office/drawing/2014/main" id="{42E45BA8-744A-4540-B493-33B2D3AE1385}"/>
              </a:ext>
            </a:extLst>
          </p:cNvPr>
          <p:cNvSpPr txBox="1">
            <a:spLocks/>
          </p:cNvSpPr>
          <p:nvPr/>
        </p:nvSpPr>
        <p:spPr>
          <a:xfrm>
            <a:off x="1464107" y="3734670"/>
            <a:ext cx="3065559"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ea typeface="MS Mincho" panose="02020609040205080304" pitchFamily="49" charset="-128"/>
                <a:cs typeface="Times New Roman" panose="02020603050405020304" pitchFamily="18" charset="0"/>
              </a:rPr>
              <a:t>c) </a:t>
            </a:r>
            <a:r>
              <a:rPr lang="en-US" sz="2400" dirty="0" err="1">
                <a:effectLst/>
                <a:ea typeface="MS Mincho" panose="02020609040205080304" pitchFamily="49" charset="-128"/>
                <a:cs typeface="Times New Roman" panose="02020603050405020304" pitchFamily="18" charset="0"/>
              </a:rPr>
              <a:t>Visada</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stipriausi</a:t>
            </a:r>
            <a:br>
              <a:rPr lang="en-US" sz="2400" dirty="0">
                <a:effectLst/>
                <a:ea typeface="MS Mincho" panose="02020609040205080304" pitchFamily="49" charset="-128"/>
                <a:cs typeface="Times New Roman" panose="02020603050405020304" pitchFamily="18" charset="0"/>
              </a:rPr>
            </a:br>
            <a:endParaRPr lang="lt-LT" sz="2400" dirty="0"/>
          </a:p>
        </p:txBody>
      </p:sp>
      <p:sp>
        <p:nvSpPr>
          <p:cNvPr id="6" name="Turinio vietos rezervavimo ženklas 2">
            <a:extLst>
              <a:ext uri="{FF2B5EF4-FFF2-40B4-BE49-F238E27FC236}">
                <a16:creationId xmlns:a16="http://schemas.microsoft.com/office/drawing/2014/main" id="{0D4BB529-0386-491A-A311-4E6E76248011}"/>
              </a:ext>
            </a:extLst>
          </p:cNvPr>
          <p:cNvSpPr txBox="1">
            <a:spLocks/>
          </p:cNvSpPr>
          <p:nvPr/>
        </p:nvSpPr>
        <p:spPr>
          <a:xfrm>
            <a:off x="6591614" y="3735162"/>
            <a:ext cx="4136279"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en-US" sz="2400" dirty="0">
                <a:effectLst/>
                <a:latin typeface="Cambria" panose="02040503050406030204" pitchFamily="18" charset="0"/>
                <a:ea typeface="MS Mincho" panose="02020609040205080304" pitchFamily="49" charset="-128"/>
                <a:cs typeface="Times New Roman" panose="02020603050405020304" pitchFamily="18" charset="0"/>
              </a:rPr>
              <a:t>d) </a:t>
            </a:r>
            <a:r>
              <a:rPr lang="en-US" sz="2400" dirty="0" err="1">
                <a:effectLst/>
                <a:latin typeface="Cambria" panose="02040503050406030204" pitchFamily="18" charset="0"/>
                <a:ea typeface="MS Mincho" panose="02020609040205080304" pitchFamily="49" charset="-128"/>
                <a:cs typeface="Times New Roman" panose="02020603050405020304" pitchFamily="18" charset="0"/>
              </a:rPr>
              <a:t>Netirpsta</a:t>
            </a:r>
            <a:r>
              <a:rPr lang="en-US" sz="2400" dirty="0">
                <a:effectLst/>
                <a:latin typeface="Cambria" panose="02040503050406030204" pitchFamily="18" charset="0"/>
                <a:ea typeface="MS Mincho" panose="02020609040205080304" pitchFamily="49" charset="-128"/>
                <a:cs typeface="Times New Roman" panose="02020603050405020304" pitchFamily="18" charset="0"/>
              </a:rPr>
              <a:t> </a:t>
            </a:r>
            <a:r>
              <a:rPr lang="en-US" sz="2400" dirty="0" err="1">
                <a:effectLst/>
                <a:latin typeface="Cambria" panose="02040503050406030204" pitchFamily="18" charset="0"/>
                <a:ea typeface="MS Mincho" panose="02020609040205080304" pitchFamily="49" charset="-128"/>
                <a:cs typeface="Times New Roman" panose="02020603050405020304" pitchFamily="18" charset="0"/>
              </a:rPr>
              <a:t>vandenyje</a:t>
            </a:r>
            <a:endParaRPr lang="lt-LT" sz="2400" dirty="0"/>
          </a:p>
        </p:txBody>
      </p:sp>
      <p:sp>
        <p:nvSpPr>
          <p:cNvPr id="7" name="Turinio vietos rezervavimo ženklas 2">
            <a:extLst>
              <a:ext uri="{FF2B5EF4-FFF2-40B4-BE49-F238E27FC236}">
                <a16:creationId xmlns:a16="http://schemas.microsoft.com/office/drawing/2014/main" id="{04417477-C872-402F-9A0D-7550DBCB37CA}"/>
              </a:ext>
            </a:extLst>
          </p:cNvPr>
          <p:cNvSpPr txBox="1">
            <a:spLocks/>
          </p:cNvSpPr>
          <p:nvPr/>
        </p:nvSpPr>
        <p:spPr>
          <a:xfrm>
            <a:off x="1464107" y="2900492"/>
            <a:ext cx="3929162"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lt-LT" sz="2400" dirty="0">
                <a:ea typeface="MS Mincho" panose="02020609040205080304" pitchFamily="49" charset="-128"/>
                <a:cs typeface="Times New Roman" panose="02020603050405020304" pitchFamily="18" charset="0"/>
              </a:rPr>
              <a:t>A</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Ekologiški</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ir</a:t>
            </a:r>
            <a:r>
              <a:rPr lang="en-US" sz="2400" dirty="0">
                <a:effectLst/>
                <a:ea typeface="MS Mincho" panose="02020609040205080304" pitchFamily="49" charset="-128"/>
                <a:cs typeface="Times New Roman" panose="02020603050405020304" pitchFamily="18" charset="0"/>
              </a:rPr>
              <a:t> </a:t>
            </a:r>
            <a:r>
              <a:rPr lang="en-US" sz="2400" dirty="0" err="1">
                <a:effectLst/>
                <a:ea typeface="MS Mincho" panose="02020609040205080304" pitchFamily="49" charset="-128"/>
                <a:cs typeface="Times New Roman" panose="02020603050405020304" pitchFamily="18" charset="0"/>
              </a:rPr>
              <a:t>saug</a:t>
            </a:r>
            <a:r>
              <a:rPr lang="lt-LT" sz="2400" dirty="0" err="1">
                <a:effectLst/>
                <a:ea typeface="MS Mincho" panose="02020609040205080304" pitchFamily="49" charset="-128"/>
                <a:cs typeface="Times New Roman" panose="02020603050405020304" pitchFamily="18" charset="0"/>
              </a:rPr>
              <a:t>ūs</a:t>
            </a:r>
            <a:br>
              <a:rPr lang="en-US" sz="2400" dirty="0">
                <a:effectLst/>
                <a:ea typeface="MS Mincho" panose="02020609040205080304" pitchFamily="49" charset="-128"/>
                <a:cs typeface="Times New Roman" panose="02020603050405020304" pitchFamily="18" charset="0"/>
              </a:rPr>
            </a:br>
            <a:br>
              <a:rPr lang="en-US" sz="1400" dirty="0">
                <a:effectLst/>
                <a:latin typeface="Cambria" panose="02040503050406030204" pitchFamily="18" charset="0"/>
                <a:ea typeface="MS Mincho" panose="02020609040205080304" pitchFamily="49" charset="-128"/>
                <a:cs typeface="Times New Roman" panose="02020603050405020304" pitchFamily="18" charset="0"/>
              </a:rPr>
            </a:br>
            <a:endParaRPr lang="lt-LT" sz="1400" dirty="0"/>
          </a:p>
        </p:txBody>
      </p:sp>
    </p:spTree>
    <p:extLst>
      <p:ext uri="{BB962C8B-B14F-4D97-AF65-F5344CB8AC3E}">
        <p14:creationId xmlns:p14="http://schemas.microsoft.com/office/powerpoint/2010/main" val="204596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urinio vietos rezervavimo ženklas 2">
            <a:extLst>
              <a:ext uri="{FF2B5EF4-FFF2-40B4-BE49-F238E27FC236}">
                <a16:creationId xmlns:a16="http://schemas.microsoft.com/office/drawing/2014/main" id="{198D5A7C-2481-43A5-A200-AF9E913541B2}"/>
              </a:ext>
            </a:extLst>
          </p:cNvPr>
          <p:cNvSpPr txBox="1">
            <a:spLocks/>
          </p:cNvSpPr>
          <p:nvPr/>
        </p:nvSpPr>
        <p:spPr>
          <a:xfrm>
            <a:off x="1464108" y="2102347"/>
            <a:ext cx="9483292" cy="528508"/>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r>
              <a:rPr lang="ru-RU" dirty="0"/>
              <a:t> </a:t>
            </a:r>
            <a:r>
              <a:rPr lang="lt-LT" sz="11200" dirty="0">
                <a:ea typeface="MS Mincho" panose="02020609040205080304" pitchFamily="49" charset="-128"/>
                <a:cs typeface="Times New Roman" panose="02020603050405020304" pitchFamily="18" charset="0"/>
              </a:rPr>
              <a:t>9</a:t>
            </a:r>
            <a:r>
              <a:rPr lang="en-US" sz="11200" dirty="0">
                <a:effectLst/>
                <a:ea typeface="MS Mincho" panose="02020609040205080304" pitchFamily="49" charset="-128"/>
                <a:cs typeface="Times New Roman" panose="02020603050405020304" pitchFamily="18" charset="0"/>
              </a:rPr>
              <a:t>.</a:t>
            </a:r>
            <a:r>
              <a:rPr lang="lt-LT"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Kuri</a:t>
            </a:r>
            <a:r>
              <a:rPr lang="lt-LT" sz="11200" dirty="0">
                <a:effectLst/>
                <a:ea typeface="MS Mincho" panose="02020609040205080304" pitchFamily="49" charset="-128"/>
                <a:cs typeface="Times New Roman" panose="02020603050405020304" pitchFamily="18" charset="0"/>
              </a:rPr>
              <a:t>ą</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medžiag</a:t>
            </a:r>
            <a:r>
              <a:rPr lang="lt-LT" sz="11200" dirty="0">
                <a:effectLst/>
                <a:ea typeface="MS Mincho" panose="02020609040205080304" pitchFamily="49" charset="-128"/>
                <a:cs typeface="Times New Roman" panose="02020603050405020304" pitchFamily="18" charset="0"/>
              </a:rPr>
              <a:t>ą</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klijai</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laikė</a:t>
            </a:r>
            <a:r>
              <a:rPr lang="en-US" sz="11200" dirty="0">
                <a:effectLst/>
                <a:ea typeface="MS Mincho" panose="02020609040205080304" pitchFamily="49" charset="-128"/>
                <a:cs typeface="Times New Roman" panose="02020603050405020304" pitchFamily="18" charset="0"/>
              </a:rPr>
              <a:t> </a:t>
            </a:r>
            <a:r>
              <a:rPr lang="en-US" sz="11200" dirty="0" err="1">
                <a:effectLst/>
                <a:ea typeface="MS Mincho" panose="02020609040205080304" pitchFamily="49" charset="-128"/>
                <a:cs typeface="Times New Roman" panose="02020603050405020304" pitchFamily="18" charset="0"/>
              </a:rPr>
              <a:t>geriausiai</a:t>
            </a:r>
            <a:r>
              <a:rPr lang="en-US" sz="11200" dirty="0">
                <a:effectLst/>
                <a:ea typeface="MS Mincho" panose="02020609040205080304" pitchFamily="49" charset="-128"/>
                <a:cs typeface="Times New Roman" panose="02020603050405020304" pitchFamily="18" charset="0"/>
              </a:rPr>
              <a:t>?</a:t>
            </a:r>
            <a:br>
              <a:rPr lang="en-US" sz="11200" dirty="0">
                <a:effectLst/>
                <a:ea typeface="MS Mincho" panose="02020609040205080304" pitchFamily="49" charset="-128"/>
                <a:cs typeface="Times New Roman" panose="02020603050405020304" pitchFamily="18" charset="0"/>
              </a:rPr>
            </a:br>
            <a:r>
              <a:rPr lang="lt-LT" sz="1800" dirty="0">
                <a:effectLst/>
                <a:latin typeface="Cambria" panose="02040503050406030204" pitchFamily="18" charset="0"/>
                <a:ea typeface="MS Mincho" panose="02020609040205080304" pitchFamily="49" charset="-128"/>
                <a:cs typeface="Times New Roman" panose="02020603050405020304" pitchFamily="18" charset="0"/>
              </a:rPr>
              <a:t>   </a:t>
            </a:r>
            <a:endParaRPr lang="lt-LT" dirty="0"/>
          </a:p>
        </p:txBody>
      </p:sp>
      <p:sp>
        <p:nvSpPr>
          <p:cNvPr id="5" name="Turinio vietos rezervavimo ženklas 2">
            <a:extLst>
              <a:ext uri="{FF2B5EF4-FFF2-40B4-BE49-F238E27FC236}">
                <a16:creationId xmlns:a16="http://schemas.microsoft.com/office/drawing/2014/main" id="{42E45BA8-744A-4540-B493-33B2D3AE1385}"/>
              </a:ext>
            </a:extLst>
          </p:cNvPr>
          <p:cNvSpPr txBox="1">
            <a:spLocks/>
          </p:cNvSpPr>
          <p:nvPr/>
        </p:nvSpPr>
        <p:spPr>
          <a:xfrm>
            <a:off x="1464108" y="3734670"/>
            <a:ext cx="2566026" cy="528508"/>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br>
              <a:rPr lang="en-US" sz="1800" dirty="0">
                <a:effectLst/>
                <a:latin typeface="Cambria" panose="02040503050406030204" pitchFamily="18" charset="0"/>
                <a:ea typeface="MS Mincho" panose="02020609040205080304" pitchFamily="49" charset="-128"/>
                <a:cs typeface="Times New Roman" panose="02020603050405020304" pitchFamily="18" charset="0"/>
              </a:rPr>
            </a:br>
            <a:endParaRPr lang="lt-LT" dirty="0"/>
          </a:p>
        </p:txBody>
      </p:sp>
      <p:sp>
        <p:nvSpPr>
          <p:cNvPr id="6" name="Turinio vietos rezervavimo ženklas 2">
            <a:extLst>
              <a:ext uri="{FF2B5EF4-FFF2-40B4-BE49-F238E27FC236}">
                <a16:creationId xmlns:a16="http://schemas.microsoft.com/office/drawing/2014/main" id="{0D4BB529-0386-491A-A311-4E6E76248011}"/>
              </a:ext>
            </a:extLst>
          </p:cNvPr>
          <p:cNvSpPr txBox="1">
            <a:spLocks/>
          </p:cNvSpPr>
          <p:nvPr/>
        </p:nvSpPr>
        <p:spPr>
          <a:xfrm>
            <a:off x="6811121" y="4157625"/>
            <a:ext cx="2701493" cy="52850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endParaRPr lang="lt-LT" dirty="0"/>
          </a:p>
        </p:txBody>
      </p:sp>
      <p:sp>
        <p:nvSpPr>
          <p:cNvPr id="7" name="Turinio vietos rezervavimo ženklas 2">
            <a:extLst>
              <a:ext uri="{FF2B5EF4-FFF2-40B4-BE49-F238E27FC236}">
                <a16:creationId xmlns:a16="http://schemas.microsoft.com/office/drawing/2014/main" id="{04417477-C872-402F-9A0D-7550DBCB37CA}"/>
              </a:ext>
            </a:extLst>
          </p:cNvPr>
          <p:cNvSpPr txBox="1">
            <a:spLocks/>
          </p:cNvSpPr>
          <p:nvPr/>
        </p:nvSpPr>
        <p:spPr>
          <a:xfrm>
            <a:off x="7018238" y="2489601"/>
            <a:ext cx="2566026" cy="528508"/>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buNone/>
            </a:pPr>
            <a:br>
              <a:rPr lang="en-US" sz="1400" dirty="0">
                <a:effectLst/>
                <a:latin typeface="Cambria" panose="02040503050406030204" pitchFamily="18" charset="0"/>
                <a:ea typeface="MS Mincho" panose="02020609040205080304" pitchFamily="49" charset="-128"/>
                <a:cs typeface="Times New Roman" panose="02020603050405020304" pitchFamily="18" charset="0"/>
              </a:rPr>
            </a:br>
            <a:endParaRPr lang="lt-LT" sz="1400" dirty="0"/>
          </a:p>
        </p:txBody>
      </p:sp>
    </p:spTree>
    <p:extLst>
      <p:ext uri="{BB962C8B-B14F-4D97-AF65-F5344CB8AC3E}">
        <p14:creationId xmlns:p14="http://schemas.microsoft.com/office/powerpoint/2010/main" val="806390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55D19F9-BCDF-4153-953C-EFE5E10C6CFA}"/>
              </a:ext>
            </a:extLst>
          </p:cNvPr>
          <p:cNvSpPr>
            <a:spLocks noGrp="1"/>
          </p:cNvSpPr>
          <p:nvPr>
            <p:ph type="title"/>
          </p:nvPr>
        </p:nvSpPr>
        <p:spPr/>
        <p:txBody>
          <a:bodyPr/>
          <a:lstStyle/>
          <a:p>
            <a:r>
              <a:rPr lang="lt-LT" dirty="0"/>
              <a:t>Atsakymai</a:t>
            </a:r>
            <a:endParaRPr lang="en-GB" dirty="0"/>
          </a:p>
        </p:txBody>
      </p:sp>
      <p:sp>
        <p:nvSpPr>
          <p:cNvPr id="3" name="Объект 2">
            <a:extLst>
              <a:ext uri="{FF2B5EF4-FFF2-40B4-BE49-F238E27FC236}">
                <a16:creationId xmlns:a16="http://schemas.microsoft.com/office/drawing/2014/main" id="{31842430-53C3-4948-B34C-607EFB0DA5C9}"/>
              </a:ext>
            </a:extLst>
          </p:cNvPr>
          <p:cNvSpPr>
            <a:spLocks noGrp="1"/>
          </p:cNvSpPr>
          <p:nvPr>
            <p:ph sz="quarter" idx="13"/>
          </p:nvPr>
        </p:nvSpPr>
        <p:spPr>
          <a:xfrm>
            <a:off x="913774" y="1905000"/>
            <a:ext cx="10363826" cy="4690533"/>
          </a:xfrm>
        </p:spPr>
        <p:txBody>
          <a:bodyPr/>
          <a:lstStyle/>
          <a:p>
            <a:r>
              <a:rPr lang="lt-LT" dirty="0"/>
              <a:t>1) b</a:t>
            </a:r>
          </a:p>
          <a:p>
            <a:r>
              <a:rPr lang="lt-LT" dirty="0"/>
              <a:t>2) a</a:t>
            </a:r>
          </a:p>
          <a:p>
            <a:r>
              <a:rPr lang="lt-LT" dirty="0"/>
              <a:t>3) b</a:t>
            </a:r>
          </a:p>
          <a:p>
            <a:r>
              <a:rPr lang="lt-LT" dirty="0"/>
              <a:t>4) B</a:t>
            </a:r>
          </a:p>
          <a:p>
            <a:r>
              <a:rPr lang="lt-LT" dirty="0"/>
              <a:t>5) d</a:t>
            </a:r>
          </a:p>
          <a:p>
            <a:r>
              <a:rPr lang="lt-LT" dirty="0"/>
              <a:t>6) c</a:t>
            </a:r>
          </a:p>
          <a:p>
            <a:r>
              <a:rPr lang="lt-LT" dirty="0"/>
              <a:t>7) b</a:t>
            </a:r>
          </a:p>
          <a:p>
            <a:r>
              <a:rPr lang="lt-LT" dirty="0"/>
              <a:t>8) A</a:t>
            </a:r>
          </a:p>
          <a:p>
            <a:r>
              <a:rPr lang="lt-LT" dirty="0"/>
              <a:t>9</a:t>
            </a:r>
            <a:r>
              <a:rPr lang="lt-LT"/>
              <a:t>) kartoną</a:t>
            </a:r>
            <a:endParaRPr lang="en-GB" dirty="0"/>
          </a:p>
        </p:txBody>
      </p:sp>
    </p:spTree>
    <p:extLst>
      <p:ext uri="{BB962C8B-B14F-4D97-AF65-F5344CB8AC3E}">
        <p14:creationId xmlns:p14="http://schemas.microsoft.com/office/powerpoint/2010/main" val="3856524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E192AE-7507-4A8F-A770-0A98A7C30BB4}"/>
              </a:ext>
            </a:extLst>
          </p:cNvPr>
          <p:cNvSpPr>
            <a:spLocks noGrp="1"/>
          </p:cNvSpPr>
          <p:nvPr>
            <p:ph type="title"/>
          </p:nvPr>
        </p:nvSpPr>
        <p:spPr/>
        <p:txBody>
          <a:bodyPr/>
          <a:lstStyle/>
          <a:p>
            <a:r>
              <a:rPr lang="en-GB" dirty="0" err="1"/>
              <a:t>Tyrimo</a:t>
            </a:r>
            <a:r>
              <a:rPr lang="en-GB" dirty="0"/>
              <a:t> </a:t>
            </a:r>
            <a:r>
              <a:rPr lang="en-GB" dirty="0" err="1"/>
              <a:t>apibendrinimas</a:t>
            </a:r>
            <a:endParaRPr lang="en-GB" dirty="0"/>
          </a:p>
        </p:txBody>
      </p:sp>
      <p:sp>
        <p:nvSpPr>
          <p:cNvPr id="3" name="Объект 2">
            <a:extLst>
              <a:ext uri="{FF2B5EF4-FFF2-40B4-BE49-F238E27FC236}">
                <a16:creationId xmlns:a16="http://schemas.microsoft.com/office/drawing/2014/main" id="{810C16D5-02A6-4083-A610-CB6FD847B1D4}"/>
              </a:ext>
            </a:extLst>
          </p:cNvPr>
          <p:cNvSpPr>
            <a:spLocks noGrp="1"/>
          </p:cNvSpPr>
          <p:nvPr>
            <p:ph sz="quarter" idx="13"/>
          </p:nvPr>
        </p:nvSpPr>
        <p:spPr>
          <a:xfrm>
            <a:off x="913774" y="2015067"/>
            <a:ext cx="10363826" cy="4047065"/>
          </a:xfrm>
        </p:spPr>
        <p:txBody>
          <a:bodyPr>
            <a:normAutofit fontScale="85000" lnSpcReduction="20000"/>
          </a:bodyPr>
          <a:lstStyle/>
          <a:p>
            <a:pPr algn="l"/>
            <a:r>
              <a:rPr lang="lt-LT" b="0" i="0" dirty="0">
                <a:solidFill>
                  <a:srgbClr val="222222"/>
                </a:solidFill>
                <a:effectLst/>
                <a:latin typeface="Arial" panose="020B0604020202020204" pitchFamily="34" charset="0"/>
              </a:rPr>
              <a:t>Tyrimas parodė, kad klijų efektyvumas priklauso nuo jų sudėties ir klijuojamos medžiagos. Stipriausias buvo lipalas – jis išlaikė didžiausią svorį ir buvo atspariausias vandeniui, o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veikė silpniau.</a:t>
            </a:r>
          </a:p>
          <a:p>
            <a:r>
              <a:rPr lang="lt-LT" b="0" i="0" dirty="0">
                <a:solidFill>
                  <a:srgbClr val="222222"/>
                </a:solidFill>
                <a:effectLst/>
                <a:latin typeface="Arial" panose="020B0604020202020204" pitchFamily="34" charset="0"/>
              </a:rPr>
              <a:t>Iš </a:t>
            </a:r>
            <a:r>
              <a:rPr lang="lt-LT" b="0" i="0" dirty="0" err="1">
                <a:solidFill>
                  <a:srgbClr val="222222"/>
                </a:solidFill>
                <a:effectLst/>
                <a:latin typeface="Arial" panose="020B0604020202020204" pitchFamily="34" charset="0"/>
              </a:rPr>
              <a:t>bioklijų</a:t>
            </a:r>
            <a:r>
              <a:rPr lang="lt-LT" b="0" i="0" dirty="0">
                <a:solidFill>
                  <a:srgbClr val="222222"/>
                </a:solidFill>
                <a:effectLst/>
                <a:latin typeface="Arial" panose="020B0604020202020204" pitchFamily="34" charset="0"/>
              </a:rPr>
              <a:t> efektyviausi buvo kiaušinio trynio klijai, nes jie stipriausiai </a:t>
            </a:r>
            <a:r>
              <a:rPr lang="lt-LT" dirty="0">
                <a:solidFill>
                  <a:srgbClr val="222222"/>
                </a:solidFill>
                <a:latin typeface="Arial" panose="020B0604020202020204" pitchFamily="34" charset="0"/>
              </a:rPr>
              <a:t>suklijavo medį</a:t>
            </a:r>
            <a:r>
              <a:rPr lang="en-GB" dirty="0">
                <a:solidFill>
                  <a:srgbClr val="222222"/>
                </a:solidFill>
                <a:latin typeface="Arial" panose="020B0604020202020204" pitchFamily="34" charset="0"/>
              </a:rPr>
              <a:t> </a:t>
            </a:r>
            <a:r>
              <a:rPr lang="en-GB" dirty="0" err="1">
                <a:solidFill>
                  <a:srgbClr val="222222"/>
                </a:solidFill>
                <a:latin typeface="Arial" panose="020B0604020202020204" pitchFamily="34" charset="0"/>
              </a:rPr>
              <a:t>ir</a:t>
            </a:r>
            <a:r>
              <a:rPr lang="en-GB" dirty="0">
                <a:solidFill>
                  <a:srgbClr val="222222"/>
                </a:solidFill>
                <a:latin typeface="Arial" panose="020B0604020202020204" pitchFamily="34" charset="0"/>
              </a:rPr>
              <a:t> </a:t>
            </a:r>
            <a:r>
              <a:rPr lang="lt-LT" dirty="0">
                <a:solidFill>
                  <a:srgbClr val="222222"/>
                </a:solidFill>
                <a:latin typeface="Arial" panose="020B0604020202020204" pitchFamily="34" charset="0"/>
              </a:rPr>
              <a:t>kartoną, </a:t>
            </a:r>
            <a:r>
              <a:rPr lang="lt-LT" b="0" i="0" dirty="0">
                <a:solidFill>
                  <a:srgbClr val="222222"/>
                </a:solidFill>
                <a:effectLst/>
                <a:latin typeface="Arial" panose="020B0604020202020204" pitchFamily="34" charset="0"/>
              </a:rPr>
              <a:t>tačiau nesuklijavo plastiko. Krakmolo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buvo silpnesni, bet tiko daugiau medžiagų ir buvo atsparesni vandeniui.</a:t>
            </a:r>
          </a:p>
          <a:p>
            <a:pPr algn="l"/>
            <a:r>
              <a:rPr lang="lt-LT" b="0" i="0" dirty="0">
                <a:solidFill>
                  <a:srgbClr val="222222"/>
                </a:solidFill>
                <a:effectLst/>
                <a:latin typeface="Arial" panose="020B0604020202020204" pitchFamily="34" charset="0"/>
              </a:rPr>
              <a:t>Klijų atsparumas vandeniui priklauso nuo temperatūros – šiltame vandenyje </a:t>
            </a:r>
            <a:r>
              <a:rPr lang="lt-LT" b="0" i="0" dirty="0" err="1">
                <a:solidFill>
                  <a:srgbClr val="222222"/>
                </a:solidFill>
                <a:effectLst/>
                <a:latin typeface="Arial" panose="020B0604020202020204" pitchFamily="34" charset="0"/>
              </a:rPr>
              <a:t>bioklijai</a:t>
            </a:r>
            <a:r>
              <a:rPr lang="lt-LT" b="0" i="0" dirty="0">
                <a:solidFill>
                  <a:srgbClr val="222222"/>
                </a:solidFill>
                <a:effectLst/>
                <a:latin typeface="Arial" panose="020B0604020202020204" pitchFamily="34" charset="0"/>
              </a:rPr>
              <a:t> suiro greičiau nei šaltame ar distiliuotame vandenyje. Distiliuotas vanduo kai kuriais atvejais sulėtino klijų irimą.</a:t>
            </a:r>
          </a:p>
          <a:p>
            <a:pPr marL="0" indent="0" algn="l">
              <a:buNone/>
            </a:pPr>
            <a:r>
              <a:rPr lang="lt-LT" b="0" i="0" dirty="0">
                <a:solidFill>
                  <a:srgbClr val="222222"/>
                </a:solidFill>
                <a:effectLst/>
                <a:latin typeface="Arial" panose="020B0604020202020204" pitchFamily="34" charset="0"/>
              </a:rPr>
              <a:t>Rekomendacija:</a:t>
            </a:r>
          </a:p>
          <a:p>
            <a:pPr algn="l"/>
            <a:r>
              <a:rPr lang="lt-LT" b="0" i="0" dirty="0" err="1">
                <a:solidFill>
                  <a:srgbClr val="222222"/>
                </a:solidFill>
                <a:effectLst/>
                <a:latin typeface="Arial" panose="020B0604020202020204" pitchFamily="34" charset="0"/>
              </a:rPr>
              <a:t>Bioklijus</a:t>
            </a:r>
            <a:r>
              <a:rPr lang="lt-LT" b="0" i="0" dirty="0">
                <a:solidFill>
                  <a:srgbClr val="222222"/>
                </a:solidFill>
                <a:effectLst/>
                <a:latin typeface="Arial" panose="020B0604020202020204" pitchFamily="34" charset="0"/>
              </a:rPr>
              <a:t> verta naudoti mokyklose edukaciniams ir kūrybiniams darbams, nes jie gaminami iš natūralių medžiagų, yra saugesni aplinkai ir padeda mokiniams geriau suprasti tvarių medžiagų naudojimą.</a:t>
            </a:r>
          </a:p>
          <a:p>
            <a:endParaRPr lang="en-GB" dirty="0"/>
          </a:p>
        </p:txBody>
      </p:sp>
    </p:spTree>
    <p:extLst>
      <p:ext uri="{BB962C8B-B14F-4D97-AF65-F5344CB8AC3E}">
        <p14:creationId xmlns:p14="http://schemas.microsoft.com/office/powerpoint/2010/main" val="3250328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4333C6F-5606-45A4-B3F6-26F3E75C1E32}"/>
              </a:ext>
            </a:extLst>
          </p:cNvPr>
          <p:cNvSpPr>
            <a:spLocks noGrp="1"/>
          </p:cNvSpPr>
          <p:nvPr>
            <p:ph type="title"/>
          </p:nvPr>
        </p:nvSpPr>
        <p:spPr/>
        <p:txBody>
          <a:bodyPr/>
          <a:lstStyle/>
          <a:p>
            <a:r>
              <a:rPr lang="lt-LT" dirty="0"/>
              <a:t>Naudota literatūra</a:t>
            </a:r>
            <a:br>
              <a:rPr lang="lt-LT" dirty="0"/>
            </a:br>
            <a:endParaRPr lang="lt-LT" dirty="0"/>
          </a:p>
        </p:txBody>
      </p:sp>
      <p:sp>
        <p:nvSpPr>
          <p:cNvPr id="3" name="Turinio vietos rezervavimo ženklas 2">
            <a:extLst>
              <a:ext uri="{FF2B5EF4-FFF2-40B4-BE49-F238E27FC236}">
                <a16:creationId xmlns:a16="http://schemas.microsoft.com/office/drawing/2014/main" id="{924D3608-2168-44CF-BE37-52BA20B9F649}"/>
              </a:ext>
            </a:extLst>
          </p:cNvPr>
          <p:cNvSpPr>
            <a:spLocks noGrp="1"/>
          </p:cNvSpPr>
          <p:nvPr>
            <p:ph sz="quarter" idx="13"/>
          </p:nvPr>
        </p:nvSpPr>
        <p:spPr>
          <a:xfrm>
            <a:off x="388841" y="1825225"/>
            <a:ext cx="10363826" cy="3424107"/>
          </a:xfrm>
        </p:spPr>
        <p:txBody>
          <a:bodyPr/>
          <a:lstStyle/>
          <a:p>
            <a:r>
              <a:rPr lang="lt-LT" sz="2800" i="0" dirty="0">
                <a:effectLst/>
              </a:rPr>
              <a:t>Palmira Pečiuliauskienė</a:t>
            </a:r>
            <a:r>
              <a:rPr lang="en-GB" sz="2800" i="0" dirty="0">
                <a:effectLst/>
              </a:rPr>
              <a:t> “</a:t>
            </a:r>
            <a:r>
              <a:rPr lang="en-GB" sz="2800" i="0" dirty="0" err="1">
                <a:effectLst/>
              </a:rPr>
              <a:t>Fizika</a:t>
            </a:r>
            <a:r>
              <a:rPr lang="en-GB" sz="2800" i="0" dirty="0">
                <a:effectLst/>
              </a:rPr>
              <a:t>. 8 kl., I </a:t>
            </a:r>
            <a:r>
              <a:rPr lang="en-GB" sz="2800" i="0" dirty="0" err="1">
                <a:effectLst/>
              </a:rPr>
              <a:t>dalis</a:t>
            </a:r>
            <a:r>
              <a:rPr lang="en-GB" sz="2800" dirty="0"/>
              <a:t>”</a:t>
            </a:r>
          </a:p>
          <a:p>
            <a:r>
              <a:rPr lang="lt-LT" sz="2800" i="0" dirty="0">
                <a:effectLst/>
              </a:rPr>
              <a:t>Palmira Pečiuliauskienė</a:t>
            </a:r>
            <a:r>
              <a:rPr lang="en-GB" sz="2800" i="0" dirty="0">
                <a:effectLst/>
              </a:rPr>
              <a:t> </a:t>
            </a:r>
            <a:r>
              <a:rPr lang="en-GB" sz="2800" i="0" dirty="0">
                <a:solidFill>
                  <a:srgbClr val="0D0D0D"/>
                </a:solidFill>
                <a:effectLst/>
              </a:rPr>
              <a:t> “</a:t>
            </a:r>
            <a:r>
              <a:rPr lang="en-GB" sz="2800" i="0" dirty="0" err="1">
                <a:solidFill>
                  <a:srgbClr val="0D0D0D"/>
                </a:solidFill>
                <a:effectLst/>
              </a:rPr>
              <a:t>Fizika</a:t>
            </a:r>
            <a:r>
              <a:rPr lang="en-GB" sz="2800" i="0" dirty="0">
                <a:solidFill>
                  <a:srgbClr val="0D0D0D"/>
                </a:solidFill>
                <a:effectLst/>
              </a:rPr>
              <a:t>. 9 kl., I–II </a:t>
            </a:r>
            <a:r>
              <a:rPr lang="en-GB" sz="2800" i="0" dirty="0" err="1">
                <a:solidFill>
                  <a:srgbClr val="0D0D0D"/>
                </a:solidFill>
                <a:effectLst/>
              </a:rPr>
              <a:t>dalys</a:t>
            </a:r>
            <a:r>
              <a:rPr lang="en-GB" sz="2800" i="0" dirty="0">
                <a:solidFill>
                  <a:srgbClr val="0D0D0D"/>
                </a:solidFill>
                <a:effectLst/>
              </a:rPr>
              <a:t>”</a:t>
            </a:r>
          </a:p>
          <a:p>
            <a:r>
              <a:rPr lang="en-GB" sz="2800" i="0" dirty="0">
                <a:solidFill>
                  <a:srgbClr val="0D0D0D"/>
                </a:solidFill>
                <a:effectLst/>
                <a:hlinkClick r:id="rId2"/>
              </a:rPr>
              <a:t>https://propereplet.ru/krahmalnyj-klej-dva-retsepta/</a:t>
            </a:r>
            <a:endParaRPr lang="en-GB" sz="2800" dirty="0">
              <a:solidFill>
                <a:srgbClr val="0D0D0D"/>
              </a:solidFill>
            </a:endParaRPr>
          </a:p>
          <a:p>
            <a:r>
              <a:rPr lang="en-GB" sz="2800" i="0" dirty="0">
                <a:solidFill>
                  <a:srgbClr val="0D0D0D"/>
                </a:solidFill>
                <a:effectLst/>
              </a:rPr>
              <a:t>https://lt.wikipedia.org/wiki/Klijai</a:t>
            </a:r>
          </a:p>
          <a:p>
            <a:endParaRPr lang="en-GB" b="0" i="0" dirty="0">
              <a:effectLst/>
              <a:latin typeface="Roboto" panose="02000000000000000000" pitchFamily="2" charset="0"/>
            </a:endParaRPr>
          </a:p>
          <a:p>
            <a:endParaRPr lang="lt-LT" dirty="0"/>
          </a:p>
        </p:txBody>
      </p:sp>
    </p:spTree>
    <p:extLst>
      <p:ext uri="{BB962C8B-B14F-4D97-AF65-F5344CB8AC3E}">
        <p14:creationId xmlns:p14="http://schemas.microsoft.com/office/powerpoint/2010/main" val="3644450100"/>
      </p:ext>
    </p:extLst>
  </p:cSld>
  <p:clrMapOvr>
    <a:masterClrMapping/>
  </p:clrMapOvr>
</p:sld>
</file>

<file path=ppt/theme/theme1.xml><?xml version="1.0" encoding="utf-8"?>
<a:theme xmlns:a="http://schemas.openxmlformats.org/drawingml/2006/main" name="Lašelis">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{F1F72C85-5C40-4FAD-9C12-CC9762144974}TF62d0d592-7ac2-4846-a919-75806e8bead4d90b0b61-8fc31fee6b0e</Template>
  <TotalTime>601</TotalTime>
  <Words>1577</Words>
  <Application>Microsoft Macintosh PowerPoint</Application>
  <PresentationFormat>Widescreen</PresentationFormat>
  <Paragraphs>274</Paragraphs>
  <Slides>27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MS Mincho</vt:lpstr>
      <vt:lpstr>Arial</vt:lpstr>
      <vt:lpstr>Calibri</vt:lpstr>
      <vt:lpstr>Cambria</vt:lpstr>
      <vt:lpstr>Cambria Math</vt:lpstr>
      <vt:lpstr>Roboto</vt:lpstr>
      <vt:lpstr>Times New Roman</vt:lpstr>
      <vt:lpstr>Tw Cen MT</vt:lpstr>
      <vt:lpstr>Wingdings</vt:lpstr>
      <vt:lpstr>Lašelis</vt:lpstr>
      <vt:lpstr>Bioklijai</vt:lpstr>
      <vt:lpstr>Turinys</vt:lpstr>
      <vt:lpstr>Tyrimo tikslas </vt:lpstr>
      <vt:lpstr>Uždaviniai </vt:lpstr>
      <vt:lpstr>Aktualumas </vt:lpstr>
      <vt:lpstr>Kas yra klijai?</vt:lpstr>
      <vt:lpstr>Bandymas nr. 1 (atsparumas vandeniui) </vt:lpstr>
      <vt:lpstr>PowerPoint Presentation</vt:lpstr>
      <vt:lpstr>PowerPoint Presentation</vt:lpstr>
      <vt:lpstr>Bandymas nr. 2 (Lipnumas)  </vt:lpstr>
      <vt:lpstr>PowerPoint Presentation</vt:lpstr>
      <vt:lpstr>Išvados:</vt:lpstr>
      <vt:lpstr>uždaviniai</vt:lpstr>
      <vt:lpstr>Pavyzdys</vt:lpstr>
      <vt:lpstr>PowerPoint Presentation</vt:lpstr>
      <vt:lpstr>testas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Atsakymai</vt:lpstr>
      <vt:lpstr>Tyrimo apibendrinimas</vt:lpstr>
      <vt:lpstr>Naudota literatūra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Bioklijai</dc:title>
  <dc:creator>HP</dc:creator>
  <cp:lastModifiedBy>Justas Beresnevičius</cp:lastModifiedBy>
  <cp:revision>41</cp:revision>
  <dcterms:created xsi:type="dcterms:W3CDTF">2026-05-06T09:14:15Z</dcterms:created>
  <dcterms:modified xsi:type="dcterms:W3CDTF">2026-05-21T08:05:52Z</dcterms:modified>
</cp:coreProperties>
</file>