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25"/>
  </p:notesMasterIdLst>
  <p:sldIdLst>
    <p:sldId id="256" r:id="rId2"/>
    <p:sldId id="259" r:id="rId3"/>
    <p:sldId id="279" r:id="rId4"/>
    <p:sldId id="274" r:id="rId5"/>
    <p:sldId id="278" r:id="rId6"/>
    <p:sldId id="277" r:id="rId7"/>
    <p:sldId id="258" r:id="rId8"/>
    <p:sldId id="282" r:id="rId9"/>
    <p:sldId id="284"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80" r:id="rId2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1C77E0-98DF-4667-ACD7-CBA7679ED788}">
          <p14:sldIdLst>
            <p14:sldId id="256"/>
            <p14:sldId id="259"/>
            <p14:sldId id="279"/>
            <p14:sldId id="274"/>
            <p14:sldId id="278"/>
            <p14:sldId id="277"/>
            <p14:sldId id="258"/>
            <p14:sldId id="282"/>
            <p14:sldId id="284"/>
            <p14:sldId id="261"/>
          </p14:sldIdLst>
        </p14:section>
        <p14:section name="Untitled Section" id="{2605EDB5-766D-4ED3-BA18-23E5058C7E4E}">
          <p14:sldIdLst>
            <p14:sldId id="262"/>
            <p14:sldId id="263"/>
            <p14:sldId id="264"/>
            <p14:sldId id="265"/>
            <p14:sldId id="266"/>
            <p14:sldId id="267"/>
            <p14:sldId id="268"/>
            <p14:sldId id="269"/>
            <p14:sldId id="270"/>
            <p14:sldId id="271"/>
            <p14:sldId id="272"/>
            <p14:sldId id="273"/>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Šviesus stilius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94660"/>
  </p:normalViewPr>
  <p:slideViewPr>
    <p:cSldViewPr snapToGrid="0">
      <p:cViewPr varScale="1">
        <p:scale>
          <a:sx n="70" d="100"/>
          <a:sy n="70" d="100"/>
        </p:scale>
        <p:origin x="2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0F314B-B39F-4598-A815-9A832FA0EA3A}" type="datetimeFigureOut">
              <a:rPr lang="lt-LT" smtClean="0"/>
              <a:t>2026-05-10</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68A61-B1CF-4A9A-A84E-6055077768AA}" type="slidenum">
              <a:rPr lang="lt-LT" smtClean="0"/>
              <a:t>‹#›</a:t>
            </a:fld>
            <a:endParaRPr lang="lt-LT"/>
          </a:p>
        </p:txBody>
      </p:sp>
    </p:spTree>
    <p:extLst>
      <p:ext uri="{BB962C8B-B14F-4D97-AF65-F5344CB8AC3E}">
        <p14:creationId xmlns:p14="http://schemas.microsoft.com/office/powerpoint/2010/main" val="115929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FA68A61-B1CF-4A9A-A84E-6055077768AA}" type="slidenum">
              <a:rPr lang="lt-LT" smtClean="0"/>
              <a:t>23</a:t>
            </a:fld>
            <a:endParaRPr lang="lt-LT"/>
          </a:p>
        </p:txBody>
      </p:sp>
    </p:spTree>
    <p:extLst>
      <p:ext uri="{BB962C8B-B14F-4D97-AF65-F5344CB8AC3E}">
        <p14:creationId xmlns:p14="http://schemas.microsoft.com/office/powerpoint/2010/main" val="217005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E122E32-9FD0-0253-766D-E9E4DE7FD5FA}"/>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24FDBD35-658E-8052-281E-C0DB5BC4AE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EF190B0-1315-0651-5581-BB886102D540}"/>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2BE1B8CC-385B-DE31-A438-95D33B61DAF9}"/>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7CFAD5A4-8590-326A-484F-9F6DC46FAAB0}"/>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271692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DE38660-3FEA-08A3-2A00-D92437D66FFD}"/>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94C4E18-EA6A-87ED-C848-58828291383E}"/>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930B688E-2EBC-58FE-288C-8727A255F18B}"/>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09F79A99-C0BE-17CB-952E-2A8B037E1591}"/>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5BB96349-7610-E721-6113-F5205D88ED17}"/>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130962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5314F7-9EB6-B1F7-05B6-7A30380D39C2}"/>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29B7DF28-592F-F739-FF9A-76E76B9088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C3CB0C59-2D04-2B9D-87A1-C673D4830940}"/>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3A1B6E35-2E03-0C6A-9A77-013483EF6949}"/>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7ACBAD1-D130-85DA-C408-2DFD0AAC9E39}"/>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271845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21FE888-684E-DEC6-C279-A7D3F8C5908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1926C137-3C3F-F901-E905-535AE302047B}"/>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EA556BD5-95CE-7236-4F11-5D5D2A32AB3E}"/>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A98E9B5A-A93A-451E-8686-E960ED52FAB2}"/>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6" name="Poraštės vietos rezervavimo ženklas 5">
            <a:extLst>
              <a:ext uri="{FF2B5EF4-FFF2-40B4-BE49-F238E27FC236}">
                <a16:creationId xmlns:a16="http://schemas.microsoft.com/office/drawing/2014/main" id="{911B1922-9456-A423-7E56-F6BD5841127D}"/>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12B95F79-4E57-8606-89FE-DEC903E1DF35}"/>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3272758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53A422F-AA70-A7A4-64F1-EA11E3F43D8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4FD80F34-CF62-B961-7503-D932B7B994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0342221D-D85D-6AAF-81E9-3BFAF3FAB593}"/>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CA5606D8-4536-CCDE-420A-E113D3DD4F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2F3A54C0-BA8D-BE40-5D4F-EABDF0172568}"/>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F590231A-949E-7F6C-9927-701FC85862EE}"/>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8" name="Poraštės vietos rezervavimo ženklas 7">
            <a:extLst>
              <a:ext uri="{FF2B5EF4-FFF2-40B4-BE49-F238E27FC236}">
                <a16:creationId xmlns:a16="http://schemas.microsoft.com/office/drawing/2014/main" id="{321E0FAE-D20D-3102-89D9-2BD11A7CE702}"/>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12450A9F-9E87-A1AC-07A1-69595727BFA3}"/>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2768261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CF0649B-4988-12F5-2041-D8A94D0ECB8D}"/>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01B428FB-DEF2-8B78-6FD4-F48678ABEE2C}"/>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4" name="Poraštės vietos rezervavimo ženklas 3">
            <a:extLst>
              <a:ext uri="{FF2B5EF4-FFF2-40B4-BE49-F238E27FC236}">
                <a16:creationId xmlns:a16="http://schemas.microsoft.com/office/drawing/2014/main" id="{E5AC3560-CEC5-83E8-5265-57FF1C382105}"/>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CACE495E-E3EB-B842-0EFA-44935CF43F44}"/>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309986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81770858-168D-E1A0-B912-77E702166F5D}"/>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3" name="Poraštės vietos rezervavimo ženklas 2">
            <a:extLst>
              <a:ext uri="{FF2B5EF4-FFF2-40B4-BE49-F238E27FC236}">
                <a16:creationId xmlns:a16="http://schemas.microsoft.com/office/drawing/2014/main" id="{D678A505-373E-EF35-131A-5BDC13A65FC7}"/>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E1809044-DF43-C158-F86B-C3A7DA4F6B48}"/>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193449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10B7E7C-C24F-2958-8181-4FFA4E670961}"/>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2E4F44F6-87AE-827C-FCD8-CB3086FA6A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C9F996DD-9A37-0060-4D40-13BF82B81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11297BD6-8A7A-4C4E-C3BC-A5FC36E443D5}"/>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6" name="Poraštės vietos rezervavimo ženklas 5">
            <a:extLst>
              <a:ext uri="{FF2B5EF4-FFF2-40B4-BE49-F238E27FC236}">
                <a16:creationId xmlns:a16="http://schemas.microsoft.com/office/drawing/2014/main" id="{826B3514-2D6A-6BD7-4EAE-AD98448B4C64}"/>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12C66D22-FBDD-D18C-F63F-4F4DDF5013BE}"/>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3970544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6FE496-386C-9156-CBF9-8F89CC4D490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9F0F672-3298-CFF8-9117-C70BD121AB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C51E96D-D29F-18A3-874A-A8195E738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29CC6155-F833-3589-7278-85FD1603ED8F}"/>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6" name="Poraštės vietos rezervavimo ženklas 5">
            <a:extLst>
              <a:ext uri="{FF2B5EF4-FFF2-40B4-BE49-F238E27FC236}">
                <a16:creationId xmlns:a16="http://schemas.microsoft.com/office/drawing/2014/main" id="{A77A9502-3EDC-66FC-EA08-3873542852A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4E1D4803-18D5-9819-A62C-D693AE6456CE}"/>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3947397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A875B1-605F-1922-D9D0-299175E61CDC}"/>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7C7A538-C347-8815-2CAA-26B3A47FBD1B}"/>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EE4F4E63-FD6B-9D08-3303-6933B48D2AF7}"/>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633046E6-F12A-9A3D-6477-CC9DEE189DA7}"/>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C8A7737F-C798-08AC-4468-32111A6405C4}"/>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16388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DCD67587-32FA-03D7-FE39-6B037DC0F9F7}"/>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271CADF0-10C8-B4F9-4610-7F2533CD7884}"/>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B44991E-A4F5-6E68-1AD1-26FD8D025454}"/>
              </a:ext>
            </a:extLst>
          </p:cNvPr>
          <p:cNvSpPr>
            <a:spLocks noGrp="1"/>
          </p:cNvSpPr>
          <p:nvPr>
            <p:ph type="dt" sz="half" idx="10"/>
          </p:nvPr>
        </p:nvSpPr>
        <p:spPr/>
        <p:txBody>
          <a:body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FDB1CE1E-67FD-D39E-ABE6-9DAEB99250C4}"/>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33249EEC-2A83-95C3-9445-8E53A280BB9D}"/>
              </a:ext>
            </a:extLst>
          </p:cNvPr>
          <p:cNvSpPr>
            <a:spLocks noGrp="1"/>
          </p:cNvSpPr>
          <p:nvPr>
            <p:ph type="sldNum" sz="quarter" idx="12"/>
          </p:nvPr>
        </p:nvSpPr>
        <p:spPr/>
        <p:txBody>
          <a:bodyPr/>
          <a:lstStyle/>
          <a:p>
            <a:fld id="{F8E4D0A9-0960-424D-B5B7-48C4121BD2AA}" type="slidenum">
              <a:rPr lang="en-US" smtClean="0"/>
              <a:t>‹#›</a:t>
            </a:fld>
            <a:endParaRPr lang="en-US"/>
          </a:p>
        </p:txBody>
      </p:sp>
    </p:spTree>
    <p:extLst>
      <p:ext uri="{BB962C8B-B14F-4D97-AF65-F5344CB8AC3E}">
        <p14:creationId xmlns:p14="http://schemas.microsoft.com/office/powerpoint/2010/main" val="676738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C402B58A-EA7F-FCBE-C45F-01E9CE9EED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1EAC19A8-FB1B-8BCF-03C9-6DAFE8FD4F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AD49A84B-B6FF-C368-31B3-00AA8FD3CE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CC36F9-6EAB-4F22-9980-EA83F284D0DD}" type="datetimeFigureOut">
              <a:rPr lang="en-US" smtClean="0"/>
              <a:t>5/10/2026</a:t>
            </a:fld>
            <a:endParaRPr lang="en-US"/>
          </a:p>
        </p:txBody>
      </p:sp>
      <p:sp>
        <p:nvSpPr>
          <p:cNvPr id="5" name="Poraštės vietos rezervavimo ženklas 4">
            <a:extLst>
              <a:ext uri="{FF2B5EF4-FFF2-40B4-BE49-F238E27FC236}">
                <a16:creationId xmlns:a16="http://schemas.microsoft.com/office/drawing/2014/main" id="{AAF30722-0497-D942-B8A2-2CC21CB854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FED1535E-39F0-92FA-27D7-CF9734DA33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E4D0A9-0960-424D-B5B7-48C4121BD2AA}" type="slidenum">
              <a:rPr lang="en-US" smtClean="0"/>
              <a:t>‹#›</a:t>
            </a:fld>
            <a:endParaRPr lang="en-US"/>
          </a:p>
        </p:txBody>
      </p:sp>
    </p:spTree>
    <p:extLst>
      <p:ext uri="{BB962C8B-B14F-4D97-AF65-F5344CB8AC3E}">
        <p14:creationId xmlns:p14="http://schemas.microsoft.com/office/powerpoint/2010/main" val="186424488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phet.colorado.edu/sims/html/sound-waves/latest/sound-waves_all.html" TargetMode="Externa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bbc.co.uk/"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hysics.info/"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hyperlink" Target="https://www.physicsclassroom.com/class/sound" TargetMode="External"/><Relationship Id="rId3" Type="http://schemas.openxmlformats.org/officeDocument/2006/relationships/hyperlink" Target="https://physics.info/" TargetMode="External"/><Relationship Id="rId7" Type="http://schemas.openxmlformats.org/officeDocument/2006/relationships/hyperlink" Target="https://www.youtube.com/watch?v=AxNdr0Bcx20"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www.sciencefriday.com/educational-resources/make-a-model-eardrum-to-detect-sound-waves/" TargetMode="External"/><Relationship Id="rId5" Type="http://schemas.openxmlformats.org/officeDocument/2006/relationships/hyperlink" Target="https://phet.colorado.edu/sims/html/sound-waves/latest/sound-waves_all.html" TargetMode="External"/><Relationship Id="rId4" Type="http://schemas.openxmlformats.org/officeDocument/2006/relationships/hyperlink" Target="https://www.bbc.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descr="Free Vibrant Sound Waves Image - Vibrant, Colorful, Sound | Download at  StockCake">
            <a:extLst>
              <a:ext uri="{FF2B5EF4-FFF2-40B4-BE49-F238E27FC236}">
                <a16:creationId xmlns:a16="http://schemas.microsoft.com/office/drawing/2014/main" id="{CBEED844-A4C5-4607-9242-4472312DE214}"/>
              </a:ext>
            </a:extLst>
          </p:cNvPr>
          <p:cNvPicPr>
            <a:picLocks noChangeAspect="1"/>
          </p:cNvPicPr>
          <p:nvPr/>
        </p:nvPicPr>
        <p:blipFill>
          <a:blip r:embed="rId2"/>
          <a:srcRect t="34278" b="9472"/>
          <a:stretch>
            <a:fillRect/>
          </a:stretch>
        </p:blipFill>
        <p:spPr>
          <a:xfrm>
            <a:off x="0" y="0"/>
            <a:ext cx="12192000" cy="6858000"/>
          </a:xfrm>
          <a:prstGeom prst="rect">
            <a:avLst/>
          </a:prstGeom>
        </p:spPr>
      </p:pic>
      <p:sp>
        <p:nvSpPr>
          <p:cNvPr id="7" name="Stačiakampis: suapvalinti kampai 6">
            <a:extLst>
              <a:ext uri="{FF2B5EF4-FFF2-40B4-BE49-F238E27FC236}">
                <a16:creationId xmlns:a16="http://schemas.microsoft.com/office/drawing/2014/main" id="{89811229-5144-CBAF-A2A1-6D09BA56B7C3}"/>
              </a:ext>
            </a:extLst>
          </p:cNvPr>
          <p:cNvSpPr/>
          <p:nvPr/>
        </p:nvSpPr>
        <p:spPr>
          <a:xfrm>
            <a:off x="1946365" y="936580"/>
            <a:ext cx="8299269" cy="5146766"/>
          </a:xfrm>
          <a:prstGeom prst="roundRect">
            <a:avLst/>
          </a:prstGeom>
          <a:solidFill>
            <a:schemeClr val="bg1">
              <a:alpha val="63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4690169F-1CF1-1663-1A69-ECFAA65E1FC2}"/>
              </a:ext>
            </a:extLst>
          </p:cNvPr>
          <p:cNvSpPr>
            <a:spLocks noGrp="1"/>
          </p:cNvSpPr>
          <p:nvPr>
            <p:ph type="ctrTitle"/>
          </p:nvPr>
        </p:nvSpPr>
        <p:spPr>
          <a:xfrm>
            <a:off x="1523999" y="2913910"/>
            <a:ext cx="9144000" cy="1030179"/>
          </a:xfrm>
        </p:spPr>
        <p:txBody>
          <a:bodyPr/>
          <a:lstStyle/>
          <a:p>
            <a:r>
              <a:rPr lang="lt-LT" b="1" noProof="0" dirty="0">
                <a:latin typeface="Times New Roman" panose="02020603050405020304" pitchFamily="18" charset="0"/>
                <a:ea typeface="Tahoma" panose="020B0604030504040204" pitchFamily="34" charset="0"/>
                <a:cs typeface="Times New Roman" panose="02020603050405020304" pitchFamily="18" charset="0"/>
              </a:rPr>
              <a:t>Garsas. Garso banga</a:t>
            </a:r>
            <a:r>
              <a:rPr lang="lt-LT" b="1" dirty="0">
                <a:latin typeface="Times New Roman" panose="02020603050405020304" pitchFamily="18" charset="0"/>
                <a:ea typeface="Tahoma" panose="020B0604030504040204" pitchFamily="34" charset="0"/>
                <a:cs typeface="Times New Roman" panose="02020603050405020304" pitchFamily="18" charset="0"/>
              </a:rPr>
              <a:t>.</a:t>
            </a:r>
            <a:endParaRPr lang="en-US" b="1"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Subtitle 2">
            <a:extLst>
              <a:ext uri="{FF2B5EF4-FFF2-40B4-BE49-F238E27FC236}">
                <a16:creationId xmlns:a16="http://schemas.microsoft.com/office/drawing/2014/main" id="{5F0A8722-1A99-1199-FC36-AC0D62B1082C}"/>
              </a:ext>
            </a:extLst>
          </p:cNvPr>
          <p:cNvSpPr>
            <a:spLocks noGrp="1"/>
          </p:cNvSpPr>
          <p:nvPr>
            <p:ph type="subTitle" idx="1"/>
          </p:nvPr>
        </p:nvSpPr>
        <p:spPr>
          <a:xfrm>
            <a:off x="2892326" y="5452161"/>
            <a:ext cx="6407346" cy="1262369"/>
          </a:xfrm>
        </p:spPr>
        <p:txBody>
          <a:bodyPr>
            <a:normAutofit/>
          </a:bodyPr>
          <a:lstStyle/>
          <a:p>
            <a:r>
              <a:rPr lang="en-US" sz="1400" b="1" dirty="0">
                <a:latin typeface="+mj-lt"/>
                <a:cs typeface="Times New Roman" panose="02020603050405020304" pitchFamily="18" charset="0"/>
              </a:rPr>
              <a:t>Darb</a:t>
            </a:r>
            <a:r>
              <a:rPr lang="lt-LT" sz="1400" b="1" dirty="0">
                <a:latin typeface="+mj-lt"/>
                <a:cs typeface="Times New Roman" panose="02020603050405020304" pitchFamily="18" charset="0"/>
              </a:rPr>
              <a:t>ą</a:t>
            </a:r>
            <a:r>
              <a:rPr lang="en-US" sz="1400" b="1" dirty="0">
                <a:latin typeface="+mj-lt"/>
                <a:cs typeface="Times New Roman" panose="02020603050405020304" pitchFamily="18" charset="0"/>
              </a:rPr>
              <a:t> </a:t>
            </a:r>
            <a:r>
              <a:rPr lang="lt-LT" sz="1400" b="1" noProof="0" dirty="0">
                <a:latin typeface="+mj-lt"/>
                <a:cs typeface="Times New Roman" panose="02020603050405020304" pitchFamily="18" charset="0"/>
              </a:rPr>
              <a:t>atliko</a:t>
            </a:r>
            <a:r>
              <a:rPr lang="lt-LT" sz="1400" b="1" dirty="0">
                <a:latin typeface="+mj-lt"/>
                <a:cs typeface="Times New Roman" panose="02020603050405020304" pitchFamily="18" charset="0"/>
              </a:rPr>
              <a:t> </a:t>
            </a:r>
            <a:r>
              <a:rPr lang="lt-LT" sz="1400" b="1" dirty="0">
                <a:latin typeface="+mj-lt"/>
              </a:rPr>
              <a:t>Kauno r. Zapyškio pagrindinės mokyklos  mokiniai: D. L. ir G. A. </a:t>
            </a:r>
          </a:p>
          <a:p>
            <a:r>
              <a:rPr lang="lt-LT" sz="1400" b="1" dirty="0">
                <a:latin typeface="+mj-lt"/>
              </a:rPr>
              <a:t>Darbo vadovė: mokytoja G. G.</a:t>
            </a:r>
            <a:r>
              <a:rPr lang="en-US" sz="1400" b="1" dirty="0">
                <a:latin typeface="+mj-lt"/>
                <a:cs typeface="Times New Roman" panose="02020603050405020304" pitchFamily="18" charset="0"/>
              </a:rPr>
              <a:t> </a:t>
            </a:r>
          </a:p>
        </p:txBody>
      </p:sp>
      <p:sp>
        <p:nvSpPr>
          <p:cNvPr id="5" name="TextBox 4">
            <a:extLst>
              <a:ext uri="{FF2B5EF4-FFF2-40B4-BE49-F238E27FC236}">
                <a16:creationId xmlns:a16="http://schemas.microsoft.com/office/drawing/2014/main" id="{FBD54AE6-EF7B-59D1-FFAB-D74D67A67F00}"/>
              </a:ext>
            </a:extLst>
          </p:cNvPr>
          <p:cNvSpPr txBox="1"/>
          <p:nvPr/>
        </p:nvSpPr>
        <p:spPr>
          <a:xfrm>
            <a:off x="2978331" y="1217415"/>
            <a:ext cx="6235336" cy="830997"/>
          </a:xfrm>
          <a:prstGeom prst="rect">
            <a:avLst/>
          </a:prstGeom>
          <a:noFill/>
        </p:spPr>
        <p:txBody>
          <a:bodyPr wrap="square">
            <a:spAutoFit/>
          </a:bodyPr>
          <a:lstStyle/>
          <a:p>
            <a:pPr algn="ctr"/>
            <a:r>
              <a:rPr lang="pt-BR" sz="2400" b="1" i="0" dirty="0">
                <a:effectLst/>
                <a:latin typeface="Times New Roman" panose="02020603050405020304" pitchFamily="18" charset="0"/>
                <a:cs typeface="Times New Roman" panose="02020603050405020304" pitchFamily="18" charset="0"/>
              </a:rPr>
              <a:t>Konkursas </a:t>
            </a:r>
            <a:endParaRPr lang="lt-LT" sz="2400" b="1" i="0" dirty="0">
              <a:effectLst/>
              <a:latin typeface="Times New Roman" panose="02020603050405020304" pitchFamily="18" charset="0"/>
              <a:cs typeface="Times New Roman" panose="02020603050405020304" pitchFamily="18" charset="0"/>
            </a:endParaRPr>
          </a:p>
          <a:p>
            <a:pPr algn="ctr"/>
            <a:r>
              <a:rPr lang="lt-LT" sz="2400" b="1" i="0" dirty="0">
                <a:effectLst/>
                <a:latin typeface="Times New Roman" panose="02020603050405020304" pitchFamily="18" charset="0"/>
                <a:cs typeface="Times New Roman" panose="02020603050405020304" pitchFamily="18" charset="0"/>
              </a:rPr>
              <a:t>„</a:t>
            </a:r>
            <a:r>
              <a:rPr lang="pt-BR" sz="2400" b="1" i="0" dirty="0">
                <a:effectLst/>
                <a:latin typeface="Times New Roman" panose="02020603050405020304" pitchFamily="18" charset="0"/>
                <a:cs typeface="Times New Roman" panose="02020603050405020304" pitchFamily="18" charset="0"/>
              </a:rPr>
              <a:t>Fizikos bandymai aplink mus 2026"</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1771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0F3D3-C2AB-A477-0944-C167E8EEC09E}"/>
              </a:ext>
            </a:extLst>
          </p:cNvPr>
          <p:cNvSpPr>
            <a:spLocks noGrp="1"/>
          </p:cNvSpPr>
          <p:nvPr>
            <p:ph type="title"/>
          </p:nvPr>
        </p:nvSpPr>
        <p:spPr>
          <a:xfrm>
            <a:off x="1790699" y="209102"/>
            <a:ext cx="8610600" cy="1293028"/>
          </a:xfrm>
        </p:spPr>
        <p:txBody>
          <a:bodyPr>
            <a:normAutofit/>
          </a:bodyPr>
          <a:lstStyle/>
          <a:p>
            <a:pPr algn="ctr"/>
            <a:r>
              <a:rPr lang="lt-LT" sz="5400" b="1" dirty="0">
                <a:latin typeface="Times New Roman" panose="02020603050405020304" pitchFamily="18" charset="0"/>
                <a:cs typeface="Times New Roman" panose="02020603050405020304" pitchFamily="18" charset="0"/>
              </a:rPr>
              <a:t>Turinys</a:t>
            </a:r>
            <a:endParaRPr lang="en-US" sz="5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989216-8900-769B-6471-B01D1714DAC6}"/>
              </a:ext>
            </a:extLst>
          </p:cNvPr>
          <p:cNvSpPr>
            <a:spLocks noGrp="1"/>
          </p:cNvSpPr>
          <p:nvPr>
            <p:ph sz="half" idx="1"/>
          </p:nvPr>
        </p:nvSpPr>
        <p:spPr>
          <a:xfrm>
            <a:off x="761999" y="1740193"/>
            <a:ext cx="5334000" cy="4024125"/>
          </a:xfrm>
        </p:spPr>
        <p:txBody>
          <a:bodyPr/>
          <a:lstStyle/>
          <a:p>
            <a:r>
              <a:rPr lang="lt-LT" sz="3600" dirty="0">
                <a:latin typeface="Times New Roman" panose="02020603050405020304" pitchFamily="18" charset="0"/>
                <a:cs typeface="Times New Roman" panose="02020603050405020304" pitchFamily="18" charset="0"/>
              </a:rPr>
              <a:t>Garso banga </a:t>
            </a:r>
          </a:p>
          <a:p>
            <a:r>
              <a:rPr lang="lt-LT" sz="3600" dirty="0">
                <a:latin typeface="Times New Roman" panose="02020603050405020304" pitchFamily="18" charset="0"/>
                <a:cs typeface="Times New Roman" panose="02020603050405020304" pitchFamily="18" charset="0"/>
              </a:rPr>
              <a:t>Garso bangos modelis </a:t>
            </a:r>
          </a:p>
          <a:p>
            <a:r>
              <a:rPr lang="lt-LT" sz="3600" dirty="0">
                <a:latin typeface="Times New Roman" panose="02020603050405020304" pitchFamily="18" charset="0"/>
                <a:cs typeface="Times New Roman" panose="02020603050405020304" pitchFamily="18" charset="0"/>
              </a:rPr>
              <a:t>Hipotezė</a:t>
            </a:r>
          </a:p>
          <a:p>
            <a:r>
              <a:rPr lang="lt-LT" sz="3600" dirty="0">
                <a:latin typeface="Times New Roman" panose="02020603050405020304" pitchFamily="18" charset="0"/>
                <a:cs typeface="Times New Roman" panose="02020603050405020304" pitchFamily="18" charset="0"/>
              </a:rPr>
              <a:t>Tyrimas</a:t>
            </a:r>
          </a:p>
          <a:p>
            <a:r>
              <a:rPr lang="lt-LT" sz="3600" dirty="0">
                <a:latin typeface="Times New Roman" panose="02020603050405020304" pitchFamily="18" charset="0"/>
                <a:cs typeface="Times New Roman" panose="02020603050405020304" pitchFamily="18" charset="0"/>
              </a:rPr>
              <a:t>Muzikos fizika </a:t>
            </a:r>
            <a:br>
              <a:rPr lang="lt-LT" dirty="0"/>
            </a:br>
            <a:endParaRPr lang="en-US" dirty="0"/>
          </a:p>
        </p:txBody>
      </p:sp>
      <p:pic>
        <p:nvPicPr>
          <p:cNvPr id="10" name="Paveikslėlis 9" descr="Sound Wave Basics — Every Data Scientist must know before starting analysis  on Audio Data | by Kartik Chaudhary | Game of Bits | Medium">
            <a:extLst>
              <a:ext uri="{FF2B5EF4-FFF2-40B4-BE49-F238E27FC236}">
                <a16:creationId xmlns:a16="http://schemas.microsoft.com/office/drawing/2014/main" id="{9A471889-CD24-FBF4-EA4C-C74B98D7DBFF}"/>
              </a:ext>
            </a:extLst>
          </p:cNvPr>
          <p:cNvPicPr>
            <a:picLocks noGrp="1" noRot="1" noChangeAspect="1" noMove="1" noResize="1" noEditPoints="1" noAdjustHandles="1" noChangeArrowheads="1" noChangeShapeType="1" noCrop="1"/>
          </p:cNvPicPr>
          <p:nvPr/>
        </p:nvPicPr>
        <p:blipFill>
          <a:blip r:embed="rId2"/>
          <a:stretch>
            <a:fillRect/>
          </a:stretch>
        </p:blipFill>
        <p:spPr>
          <a:xfrm>
            <a:off x="6095999" y="1740193"/>
            <a:ext cx="5350194" cy="3343871"/>
          </a:xfrm>
          <a:prstGeom prst="rect">
            <a:avLst/>
          </a:prstGeom>
        </p:spPr>
      </p:pic>
    </p:spTree>
    <p:extLst>
      <p:ext uri="{BB962C8B-B14F-4D97-AF65-F5344CB8AC3E}">
        <p14:creationId xmlns:p14="http://schemas.microsoft.com/office/powerpoint/2010/main" val="399045118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1EDD03E-1106-D60A-3D70-3AF2C9E57AB9}"/>
              </a:ext>
            </a:extLst>
          </p:cNvPr>
          <p:cNvSpPr>
            <a:spLocks noGrp="1"/>
          </p:cNvSpPr>
          <p:nvPr>
            <p:ph type="title"/>
          </p:nvPr>
        </p:nvSpPr>
        <p:spPr/>
        <p:txBody>
          <a:bodyPr/>
          <a:lstStyle/>
          <a:p>
            <a:r>
              <a:rPr lang="lt-LT" dirty="0"/>
              <a:t>Tyrimo tikslas ir užduotys</a:t>
            </a:r>
          </a:p>
        </p:txBody>
      </p:sp>
      <p:sp>
        <p:nvSpPr>
          <p:cNvPr id="3" name="Turinio vietos rezervavimo ženklas 2">
            <a:extLst>
              <a:ext uri="{FF2B5EF4-FFF2-40B4-BE49-F238E27FC236}">
                <a16:creationId xmlns:a16="http://schemas.microsoft.com/office/drawing/2014/main" id="{6A953D46-3611-5513-5B93-18B1716CC6CC}"/>
              </a:ext>
            </a:extLst>
          </p:cNvPr>
          <p:cNvSpPr>
            <a:spLocks noGrp="1"/>
          </p:cNvSpPr>
          <p:nvPr>
            <p:ph sz="half" idx="1"/>
          </p:nvPr>
        </p:nvSpPr>
        <p:spPr>
          <a:xfrm>
            <a:off x="6172202" y="1956253"/>
            <a:ext cx="5181600" cy="4351338"/>
          </a:xfrm>
        </p:spPr>
        <p:txBody>
          <a:bodyPr>
            <a:normAutofit/>
          </a:bodyPr>
          <a:lstStyle/>
          <a:p>
            <a:r>
              <a:rPr lang="lt-LT" b="1" dirty="0"/>
              <a:t>Tyrimo užduotys:</a:t>
            </a:r>
            <a:endParaRPr lang="lt-LT" dirty="0"/>
          </a:p>
          <a:p>
            <a:r>
              <a:rPr lang="lt-LT" dirty="0"/>
              <a:t>Išsiaiškinti, kas yra garsas ir kaip susidaro garso bangos. </a:t>
            </a:r>
          </a:p>
          <a:p>
            <a:r>
              <a:rPr lang="lt-LT" dirty="0"/>
              <a:t>Nustatyti, kaip garsas sklinda skirtingose terpėse. </a:t>
            </a:r>
          </a:p>
          <a:p>
            <a:r>
              <a:rPr lang="lt-LT" dirty="0"/>
              <a:t>Ištirti, kaip garso bangos veikia plonas membranas ir sukelia jų virpesius. </a:t>
            </a:r>
          </a:p>
        </p:txBody>
      </p:sp>
      <p:sp>
        <p:nvSpPr>
          <p:cNvPr id="4" name="Turinio vietos rezervavimo ženklas 3">
            <a:extLst>
              <a:ext uri="{FF2B5EF4-FFF2-40B4-BE49-F238E27FC236}">
                <a16:creationId xmlns:a16="http://schemas.microsoft.com/office/drawing/2014/main" id="{375D2294-8A07-6D06-458F-BF9A76EE1CB3}"/>
              </a:ext>
            </a:extLst>
          </p:cNvPr>
          <p:cNvSpPr>
            <a:spLocks noGrp="1"/>
          </p:cNvSpPr>
          <p:nvPr>
            <p:ph sz="half" idx="2"/>
          </p:nvPr>
        </p:nvSpPr>
        <p:spPr>
          <a:xfrm>
            <a:off x="838200" y="1956253"/>
            <a:ext cx="5181600" cy="4351338"/>
          </a:xfrm>
        </p:spPr>
        <p:txBody>
          <a:bodyPr>
            <a:normAutofit/>
          </a:bodyPr>
          <a:lstStyle/>
          <a:p>
            <a:r>
              <a:rPr lang="lt-LT" b="1" dirty="0"/>
              <a:t>Tyrimo tikslas:</a:t>
            </a:r>
            <a:br>
              <a:rPr lang="lt-LT" dirty="0"/>
            </a:br>
            <a:r>
              <a:rPr lang="lt-LT" dirty="0"/>
              <a:t>Ištirti, kaip susidaro ir sklinda garso bangos bei kaip jos veikia įvairias medžiagas ir mūsų klausą.</a:t>
            </a:r>
          </a:p>
        </p:txBody>
      </p:sp>
    </p:spTree>
    <p:extLst>
      <p:ext uri="{BB962C8B-B14F-4D97-AF65-F5344CB8AC3E}">
        <p14:creationId xmlns:p14="http://schemas.microsoft.com/office/powerpoint/2010/main" val="3527366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AD44492-B426-84D7-14CD-5D683D7999F7}"/>
              </a:ext>
            </a:extLst>
          </p:cNvPr>
          <p:cNvSpPr>
            <a:spLocks noGrp="1"/>
          </p:cNvSpPr>
          <p:nvPr>
            <p:ph type="title"/>
          </p:nvPr>
        </p:nvSpPr>
        <p:spPr>
          <a:xfrm>
            <a:off x="593558" y="242105"/>
            <a:ext cx="5257800" cy="1133475"/>
          </a:xfrm>
        </p:spPr>
        <p:txBody>
          <a:bodyPr/>
          <a:lstStyle/>
          <a:p>
            <a:pPr algn="ctr"/>
            <a:r>
              <a:rPr lang="lt-LT" dirty="0">
                <a:latin typeface="Times New Roman" panose="02020603050405020304" pitchFamily="18" charset="0"/>
                <a:cs typeface="Times New Roman" panose="02020603050405020304" pitchFamily="18" charset="0"/>
              </a:rPr>
              <a:t>Garso banga</a:t>
            </a:r>
          </a:p>
        </p:txBody>
      </p:sp>
      <p:sp>
        <p:nvSpPr>
          <p:cNvPr id="8" name="TextBox 7">
            <a:extLst>
              <a:ext uri="{FF2B5EF4-FFF2-40B4-BE49-F238E27FC236}">
                <a16:creationId xmlns:a16="http://schemas.microsoft.com/office/drawing/2014/main" id="{0E71E3A8-685F-A885-D5FE-1615B63327AD}"/>
              </a:ext>
            </a:extLst>
          </p:cNvPr>
          <p:cNvSpPr txBox="1"/>
          <p:nvPr/>
        </p:nvSpPr>
        <p:spPr>
          <a:xfrm>
            <a:off x="593558" y="1801161"/>
            <a:ext cx="6096000" cy="3970318"/>
          </a:xfrm>
          <a:prstGeom prst="rect">
            <a:avLst/>
          </a:prstGeom>
          <a:noFill/>
        </p:spPr>
        <p:txBody>
          <a:bodyPr wrap="square">
            <a:spAutoFit/>
          </a:bodyPr>
          <a:lstStyle/>
          <a:p>
            <a:pPr marL="0" indent="0" algn="just">
              <a:buNone/>
            </a:pPr>
            <a:r>
              <a:rPr lang="lt-LT" sz="2800" noProof="0" dirty="0">
                <a:latin typeface="Times New Roman" panose="02020603050405020304" pitchFamily="18" charset="0"/>
                <a:cs typeface="Times New Roman" panose="02020603050405020304" pitchFamily="18" charset="0"/>
              </a:rPr>
              <a:t>Garso banga susidaro tada, kai terpėje — ore, vandenyje ar kitoje medžiagoje — pradeda svyruoti dalelės. Šių svyravimų metu susidaro pakaitomis einančios sutankėjimų ir praretėjimų sritys: vienose vietose dalelės susispaudžia arčiau viena kitos, kitose — nutolsta. Šios sritys sklinda per terpę tarsi nematomos bangos.</a:t>
            </a:r>
          </a:p>
        </p:txBody>
      </p:sp>
      <p:pic>
        <p:nvPicPr>
          <p:cNvPr id="9" name="Paveikslėlis 8">
            <a:extLst>
              <a:ext uri="{FF2B5EF4-FFF2-40B4-BE49-F238E27FC236}">
                <a16:creationId xmlns:a16="http://schemas.microsoft.com/office/drawing/2014/main" id="{2A338686-5D02-70C9-C76E-2D47EE21ADFB}"/>
              </a:ext>
            </a:extLst>
          </p:cNvPr>
          <p:cNvPicPr>
            <a:picLocks noGrp="1" noRot="1" noChangeAspect="1" noMove="1" noResize="1" noEditPoints="1" noAdjustHandles="1" noChangeArrowheads="1" noChangeShapeType="1" noCrop="1"/>
          </p:cNvPicPr>
          <p:nvPr/>
        </p:nvPicPr>
        <p:blipFill>
          <a:blip r:embed="rId2"/>
          <a:srcRect l="-2" t="2021" r="3" b="1"/>
          <a:stretch>
            <a:fillRect/>
          </a:stretch>
        </p:blipFill>
        <p:spPr>
          <a:xfrm>
            <a:off x="7476329" y="2684719"/>
            <a:ext cx="3720351" cy="1488562"/>
          </a:xfrm>
          <a:prstGeom prst="rect">
            <a:avLst/>
          </a:prstGeom>
        </p:spPr>
      </p:pic>
      <p:sp>
        <p:nvSpPr>
          <p:cNvPr id="11" name="TextBox 10">
            <a:extLst>
              <a:ext uri="{FF2B5EF4-FFF2-40B4-BE49-F238E27FC236}">
                <a16:creationId xmlns:a16="http://schemas.microsoft.com/office/drawing/2014/main" id="{7507B63E-C547-E812-8723-0643326A1664}"/>
              </a:ext>
            </a:extLst>
          </p:cNvPr>
          <p:cNvSpPr txBox="1"/>
          <p:nvPr/>
        </p:nvSpPr>
        <p:spPr>
          <a:xfrm>
            <a:off x="7476329" y="4173281"/>
            <a:ext cx="3720351" cy="430887"/>
          </a:xfrm>
          <a:prstGeom prst="rect">
            <a:avLst/>
          </a:prstGeom>
          <a:noFill/>
        </p:spPr>
        <p:txBody>
          <a:bodyPr wrap="square">
            <a:spAutoFit/>
          </a:bodyPr>
          <a:lstStyle/>
          <a:p>
            <a:r>
              <a:rPr lang="lt-LT" sz="1100" dirty="0"/>
              <a:t>Iliustracija iš </a:t>
            </a:r>
            <a:r>
              <a:rPr lang="lt-LT" sz="1100" dirty="0">
                <a:hlinkClick r:id="rId3"/>
              </a:rPr>
              <a:t>https://phet.colorado.edu/sims/html/sound-waves/latest/sound-waves_all.html</a:t>
            </a:r>
            <a:r>
              <a:rPr lang="lt-LT" sz="1100" dirty="0"/>
              <a:t> </a:t>
            </a:r>
          </a:p>
        </p:txBody>
      </p:sp>
    </p:spTree>
    <p:extLst>
      <p:ext uri="{BB962C8B-B14F-4D97-AF65-F5344CB8AC3E}">
        <p14:creationId xmlns:p14="http://schemas.microsoft.com/office/powerpoint/2010/main" val="79019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77E7E-3A3E-FE30-3D72-444A66C4AAD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6F1128F-FC96-4AA7-09FB-E170965B91EC}"/>
              </a:ext>
            </a:extLst>
          </p:cNvPr>
          <p:cNvSpPr>
            <a:spLocks noGrp="1"/>
          </p:cNvSpPr>
          <p:nvPr>
            <p:ph type="title"/>
          </p:nvPr>
        </p:nvSpPr>
        <p:spPr>
          <a:xfrm>
            <a:off x="593558" y="242105"/>
            <a:ext cx="5257800" cy="1133475"/>
          </a:xfrm>
        </p:spPr>
        <p:txBody>
          <a:bodyPr/>
          <a:lstStyle/>
          <a:p>
            <a:pPr algn="ctr"/>
            <a:r>
              <a:rPr lang="lt-LT" dirty="0">
                <a:latin typeface="Times New Roman" panose="02020603050405020304" pitchFamily="18" charset="0"/>
                <a:cs typeface="Times New Roman" panose="02020603050405020304" pitchFamily="18" charset="0"/>
              </a:rPr>
              <a:t>Garso banga</a:t>
            </a:r>
          </a:p>
        </p:txBody>
      </p:sp>
      <p:sp>
        <p:nvSpPr>
          <p:cNvPr id="8" name="TextBox 7">
            <a:extLst>
              <a:ext uri="{FF2B5EF4-FFF2-40B4-BE49-F238E27FC236}">
                <a16:creationId xmlns:a16="http://schemas.microsoft.com/office/drawing/2014/main" id="{2AAC1ADE-D797-6A55-E579-CBBB2E9D2138}"/>
              </a:ext>
            </a:extLst>
          </p:cNvPr>
          <p:cNvSpPr txBox="1"/>
          <p:nvPr/>
        </p:nvSpPr>
        <p:spPr>
          <a:xfrm>
            <a:off x="584896" y="1398443"/>
            <a:ext cx="10946170" cy="1815882"/>
          </a:xfrm>
          <a:prstGeom prst="rect">
            <a:avLst/>
          </a:prstGeom>
          <a:noFill/>
        </p:spPr>
        <p:txBody>
          <a:bodyPr wrap="square">
            <a:spAutoFit/>
          </a:bodyPr>
          <a:lstStyle/>
          <a:p>
            <a:r>
              <a:rPr lang="lt-LT" sz="2800" dirty="0">
                <a:latin typeface="Times New Roman" panose="02020603050405020304" pitchFamily="18" charset="0"/>
                <a:cs typeface="Times New Roman" panose="02020603050405020304" pitchFamily="18" charset="0"/>
              </a:rPr>
              <a:t>Kai garso banga pasiekia mūsų ausį, kintantis oro slėgis priverčia virpėti ausies būgnelį. Smegenys šiuos virpesius atpažįsta kaip garsą — kalbą, muziką, šnaresį ar kitus aplinkos garsus. Kuo stipresni slėgio svyravimai, tuo garsas atrodo garsesnis, o kuo greitesni virpesiai, tuo garsas aukštesnis.</a:t>
            </a:r>
          </a:p>
        </p:txBody>
      </p:sp>
      <p:pic>
        <p:nvPicPr>
          <p:cNvPr id="3" name="Paveikslėlis 2" descr="How are sounds made? – KS2 Science curriculum - BBC Bitesize">
            <a:extLst>
              <a:ext uri="{FF2B5EF4-FFF2-40B4-BE49-F238E27FC236}">
                <a16:creationId xmlns:a16="http://schemas.microsoft.com/office/drawing/2014/main" id="{B1028129-F393-F73F-31FA-35E6E3647F03}"/>
              </a:ext>
            </a:extLst>
          </p:cNvPr>
          <p:cNvPicPr>
            <a:picLocks noGrp="1" noRot="1" noChangeAspect="1" noMove="1" noResize="1" noEditPoints="1" noAdjustHandles="1" noChangeArrowheads="1" noChangeShapeType="1" noCrop="1"/>
          </p:cNvPicPr>
          <p:nvPr/>
        </p:nvPicPr>
        <p:blipFill>
          <a:blip r:embed="rId2"/>
          <a:stretch>
            <a:fillRect/>
          </a:stretch>
        </p:blipFill>
        <p:spPr>
          <a:xfrm>
            <a:off x="2803739" y="3187324"/>
            <a:ext cx="6095238" cy="3428571"/>
          </a:xfrm>
          <a:prstGeom prst="rect">
            <a:avLst/>
          </a:prstGeom>
        </p:spPr>
      </p:pic>
      <p:sp>
        <p:nvSpPr>
          <p:cNvPr id="5" name="TextBox 4">
            <a:extLst>
              <a:ext uri="{FF2B5EF4-FFF2-40B4-BE49-F238E27FC236}">
                <a16:creationId xmlns:a16="http://schemas.microsoft.com/office/drawing/2014/main" id="{EF9AF0BE-74F4-E2BC-559B-DFF9D0D1FDFA}"/>
              </a:ext>
            </a:extLst>
          </p:cNvPr>
          <p:cNvSpPr txBox="1">
            <a:spLocks noGrp="1" noRot="1" noMove="1" noResize="1" noEditPoints="1" noAdjustHandles="1" noChangeArrowheads="1" noChangeShapeType="1"/>
          </p:cNvSpPr>
          <p:nvPr/>
        </p:nvSpPr>
        <p:spPr>
          <a:xfrm>
            <a:off x="7717536" y="5559552"/>
            <a:ext cx="969264" cy="369332"/>
          </a:xfrm>
          <a:prstGeom prst="rect">
            <a:avLst/>
          </a:prstGeom>
          <a:solidFill>
            <a:schemeClr val="bg1"/>
          </a:solidFill>
          <a:ln>
            <a:solidFill>
              <a:schemeClr val="bg1"/>
            </a:solidFill>
          </a:ln>
        </p:spPr>
        <p:txBody>
          <a:bodyPr wrap="square" rtlCol="0">
            <a:spAutoFit/>
          </a:bodyPr>
          <a:lstStyle/>
          <a:p>
            <a:r>
              <a:rPr lang="lt-LT" dirty="0"/>
              <a:t>Būgnas</a:t>
            </a:r>
          </a:p>
        </p:txBody>
      </p:sp>
      <p:sp>
        <p:nvSpPr>
          <p:cNvPr id="9" name="TextBox 8">
            <a:extLst>
              <a:ext uri="{FF2B5EF4-FFF2-40B4-BE49-F238E27FC236}">
                <a16:creationId xmlns:a16="http://schemas.microsoft.com/office/drawing/2014/main" id="{9644B361-E21C-1B8C-BC81-734032038447}"/>
              </a:ext>
            </a:extLst>
          </p:cNvPr>
          <p:cNvSpPr txBox="1">
            <a:spLocks noGrp="1" noRot="1" noMove="1" noResize="1" noEditPoints="1" noAdjustHandles="1" noChangeArrowheads="1" noChangeShapeType="1"/>
          </p:cNvSpPr>
          <p:nvPr/>
        </p:nvSpPr>
        <p:spPr>
          <a:xfrm>
            <a:off x="6672072" y="4004106"/>
            <a:ext cx="1136904" cy="369332"/>
          </a:xfrm>
          <a:prstGeom prst="rect">
            <a:avLst/>
          </a:prstGeom>
          <a:solidFill>
            <a:schemeClr val="bg1"/>
          </a:solidFill>
          <a:ln>
            <a:solidFill>
              <a:schemeClr val="bg1"/>
            </a:solidFill>
          </a:ln>
        </p:spPr>
        <p:txBody>
          <a:bodyPr wrap="square" rtlCol="0">
            <a:spAutoFit/>
          </a:bodyPr>
          <a:lstStyle/>
          <a:p>
            <a:r>
              <a:rPr lang="lt-LT" dirty="0"/>
              <a:t>Vibracija</a:t>
            </a:r>
          </a:p>
        </p:txBody>
      </p:sp>
      <p:sp>
        <p:nvSpPr>
          <p:cNvPr id="10" name="TextBox 9">
            <a:extLst>
              <a:ext uri="{FF2B5EF4-FFF2-40B4-BE49-F238E27FC236}">
                <a16:creationId xmlns:a16="http://schemas.microsoft.com/office/drawing/2014/main" id="{914A9FE4-9AFC-55D7-9337-B07C50378BA7}"/>
              </a:ext>
            </a:extLst>
          </p:cNvPr>
          <p:cNvSpPr txBox="1">
            <a:spLocks noGrp="1" noRot="1" noMove="1" noResize="1" noEditPoints="1" noAdjustHandles="1" noChangeArrowheads="1" noChangeShapeType="1"/>
          </p:cNvSpPr>
          <p:nvPr/>
        </p:nvSpPr>
        <p:spPr>
          <a:xfrm>
            <a:off x="5331113" y="5125334"/>
            <a:ext cx="1453736" cy="369332"/>
          </a:xfrm>
          <a:prstGeom prst="rect">
            <a:avLst/>
          </a:prstGeom>
          <a:solidFill>
            <a:schemeClr val="bg1"/>
          </a:solidFill>
          <a:ln>
            <a:solidFill>
              <a:schemeClr val="bg1"/>
            </a:solidFill>
          </a:ln>
        </p:spPr>
        <p:txBody>
          <a:bodyPr wrap="square" rtlCol="0">
            <a:spAutoFit/>
          </a:bodyPr>
          <a:lstStyle/>
          <a:p>
            <a:r>
              <a:rPr lang="lt-LT" dirty="0"/>
              <a:t>Garso banga</a:t>
            </a:r>
          </a:p>
        </p:txBody>
      </p:sp>
      <p:sp>
        <p:nvSpPr>
          <p:cNvPr id="11" name="TextBox 10">
            <a:extLst>
              <a:ext uri="{FF2B5EF4-FFF2-40B4-BE49-F238E27FC236}">
                <a16:creationId xmlns:a16="http://schemas.microsoft.com/office/drawing/2014/main" id="{D4BEAF3F-0512-FF5D-9E65-0503A1A15151}"/>
              </a:ext>
            </a:extLst>
          </p:cNvPr>
          <p:cNvSpPr txBox="1">
            <a:spLocks noGrp="1" noRot="1" noMove="1" noResize="1" noEditPoints="1" noAdjustHandles="1" noChangeArrowheads="1" noChangeShapeType="1"/>
          </p:cNvSpPr>
          <p:nvPr/>
        </p:nvSpPr>
        <p:spPr>
          <a:xfrm>
            <a:off x="4538472" y="6061896"/>
            <a:ext cx="1136904" cy="369332"/>
          </a:xfrm>
          <a:prstGeom prst="rect">
            <a:avLst/>
          </a:prstGeom>
          <a:solidFill>
            <a:schemeClr val="bg1"/>
          </a:solidFill>
          <a:ln>
            <a:solidFill>
              <a:schemeClr val="bg1"/>
            </a:solidFill>
          </a:ln>
        </p:spPr>
        <p:txBody>
          <a:bodyPr wrap="square" rtlCol="0">
            <a:spAutoFit/>
          </a:bodyPr>
          <a:lstStyle/>
          <a:p>
            <a:r>
              <a:rPr lang="lt-LT" dirty="0"/>
              <a:t>Ausis</a:t>
            </a:r>
          </a:p>
        </p:txBody>
      </p:sp>
      <p:sp>
        <p:nvSpPr>
          <p:cNvPr id="12" name="TextBox 11">
            <a:extLst>
              <a:ext uri="{FF2B5EF4-FFF2-40B4-BE49-F238E27FC236}">
                <a16:creationId xmlns:a16="http://schemas.microsoft.com/office/drawing/2014/main" id="{D11F508A-8328-3D4E-757D-99037A0D3591}"/>
              </a:ext>
            </a:extLst>
          </p:cNvPr>
          <p:cNvSpPr txBox="1">
            <a:spLocks noGrp="1" noRot="1" noMove="1" noResize="1" noEditPoints="1" noAdjustHandles="1" noChangeArrowheads="1" noChangeShapeType="1"/>
          </p:cNvSpPr>
          <p:nvPr/>
        </p:nvSpPr>
        <p:spPr>
          <a:xfrm>
            <a:off x="3139440" y="4982472"/>
            <a:ext cx="1057656" cy="649239"/>
          </a:xfrm>
          <a:prstGeom prst="rect">
            <a:avLst/>
          </a:prstGeom>
          <a:solidFill>
            <a:schemeClr val="bg1"/>
          </a:solidFill>
          <a:ln>
            <a:solidFill>
              <a:schemeClr val="bg1"/>
            </a:solidFill>
          </a:ln>
        </p:spPr>
        <p:txBody>
          <a:bodyPr wrap="square" rtlCol="0">
            <a:spAutoFit/>
          </a:bodyPr>
          <a:lstStyle/>
          <a:p>
            <a:r>
              <a:rPr lang="lt-LT" dirty="0"/>
              <a:t>Ausies būgnelis</a:t>
            </a:r>
          </a:p>
        </p:txBody>
      </p:sp>
      <p:sp>
        <p:nvSpPr>
          <p:cNvPr id="14" name="TextBox 13">
            <a:extLst>
              <a:ext uri="{FF2B5EF4-FFF2-40B4-BE49-F238E27FC236}">
                <a16:creationId xmlns:a16="http://schemas.microsoft.com/office/drawing/2014/main" id="{BF1885F5-BCC9-0A7B-10AD-69E11898D527}"/>
              </a:ext>
            </a:extLst>
          </p:cNvPr>
          <p:cNvSpPr txBox="1"/>
          <p:nvPr/>
        </p:nvSpPr>
        <p:spPr>
          <a:xfrm>
            <a:off x="8289798" y="6488668"/>
            <a:ext cx="3902202" cy="369332"/>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Iliustracija iš: </a:t>
            </a:r>
            <a:r>
              <a:rPr lang="lt-LT" dirty="0">
                <a:latin typeface="Times New Roman" panose="02020603050405020304" pitchFamily="18" charset="0"/>
                <a:cs typeface="Times New Roman" panose="02020603050405020304" pitchFamily="18" charset="0"/>
                <a:hlinkClick r:id="rId3"/>
              </a:rPr>
              <a:t>https://www.bbc.co.uk/</a:t>
            </a:r>
            <a:r>
              <a:rPr lang="lt-LT"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20488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85B80-0ACB-C039-F0CE-15FC6805E98F}"/>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B0CF7115-7594-E0AC-6E94-9F86778141EA}"/>
              </a:ext>
            </a:extLst>
          </p:cNvPr>
          <p:cNvSpPr>
            <a:spLocks noGrp="1"/>
          </p:cNvSpPr>
          <p:nvPr>
            <p:ph type="title"/>
          </p:nvPr>
        </p:nvSpPr>
        <p:spPr>
          <a:xfrm>
            <a:off x="593558" y="242105"/>
            <a:ext cx="5257800" cy="1133475"/>
          </a:xfrm>
        </p:spPr>
        <p:txBody>
          <a:bodyPr/>
          <a:lstStyle/>
          <a:p>
            <a:pPr algn="ctr"/>
            <a:r>
              <a:rPr lang="lt-LT" dirty="0">
                <a:latin typeface="Times New Roman" panose="02020603050405020304" pitchFamily="18" charset="0"/>
                <a:cs typeface="Times New Roman" panose="02020603050405020304" pitchFamily="18" charset="0"/>
              </a:rPr>
              <a:t>Garso banga</a:t>
            </a:r>
          </a:p>
        </p:txBody>
      </p:sp>
      <p:sp>
        <p:nvSpPr>
          <p:cNvPr id="8" name="TextBox 7">
            <a:extLst>
              <a:ext uri="{FF2B5EF4-FFF2-40B4-BE49-F238E27FC236}">
                <a16:creationId xmlns:a16="http://schemas.microsoft.com/office/drawing/2014/main" id="{BB4BF21B-B333-FB09-B993-3E1AFD90A6E2}"/>
              </a:ext>
            </a:extLst>
          </p:cNvPr>
          <p:cNvSpPr txBox="1"/>
          <p:nvPr/>
        </p:nvSpPr>
        <p:spPr>
          <a:xfrm>
            <a:off x="593558" y="1801161"/>
            <a:ext cx="10882162" cy="1815882"/>
          </a:xfrm>
          <a:prstGeom prst="rect">
            <a:avLst/>
          </a:prstGeom>
          <a:noFill/>
        </p:spPr>
        <p:txBody>
          <a:bodyPr wrap="square">
            <a:spAutoFit/>
          </a:bodyPr>
          <a:lstStyle/>
          <a:p>
            <a:r>
              <a:rPr lang="lt-LT" sz="2800" dirty="0">
                <a:latin typeface="Times New Roman" panose="02020603050405020304" pitchFamily="18" charset="0"/>
                <a:cs typeface="Times New Roman" panose="02020603050405020304" pitchFamily="18" charset="0"/>
              </a:rPr>
              <a:t>Taigi garsas yra terpėje sklindantys slėgio svyravimai, perduodami nuo vienos dalelės kitai. Be terpės garsas negalėtų sklisti, todėl, pavyzdžiui, kosmose, kur beveik nėra medžiagos dalelių, viešpatauja tyla.</a:t>
            </a:r>
            <a:endParaRPr lang="lt-LT" sz="2800" noProof="0" dirty="0">
              <a:latin typeface="Times New Roman" panose="02020603050405020304" pitchFamily="18" charset="0"/>
              <a:cs typeface="Times New Roman" panose="02020603050405020304" pitchFamily="18" charset="0"/>
            </a:endParaRPr>
          </a:p>
          <a:p>
            <a:endParaRPr lang="lt-LT" sz="2800" noProof="0" dirty="0">
              <a:latin typeface="Times New Roman" panose="02020603050405020304" pitchFamily="18" charset="0"/>
              <a:cs typeface="Times New Roman" panose="02020603050405020304" pitchFamily="18" charset="0"/>
            </a:endParaRPr>
          </a:p>
        </p:txBody>
      </p:sp>
      <p:pic>
        <p:nvPicPr>
          <p:cNvPr id="4" name="Paveikslėlis 3" descr="wmqq – E.lankos">
            <a:extLst>
              <a:ext uri="{FF2B5EF4-FFF2-40B4-BE49-F238E27FC236}">
                <a16:creationId xmlns:a16="http://schemas.microsoft.com/office/drawing/2014/main" id="{ED3D1430-59CE-25C0-5BA0-B78CDCD91DCE}"/>
              </a:ext>
            </a:extLst>
          </p:cNvPr>
          <p:cNvPicPr>
            <a:picLocks noGrp="1" noRot="1" noChangeAspect="1" noMove="1" noResize="1" noEditPoints="1" noAdjustHandles="1" noChangeArrowheads="1" noChangeShapeType="1" noCrop="1"/>
          </p:cNvPicPr>
          <p:nvPr/>
        </p:nvPicPr>
        <p:blipFill>
          <a:blip r:embed="rId2"/>
          <a:stretch>
            <a:fillRect/>
          </a:stretch>
        </p:blipFill>
        <p:spPr>
          <a:xfrm>
            <a:off x="429768" y="3429000"/>
            <a:ext cx="4086522" cy="3036287"/>
          </a:xfrm>
          <a:prstGeom prst="rect">
            <a:avLst/>
          </a:prstGeom>
        </p:spPr>
      </p:pic>
      <p:sp>
        <p:nvSpPr>
          <p:cNvPr id="6" name="TextBox 5">
            <a:extLst>
              <a:ext uri="{FF2B5EF4-FFF2-40B4-BE49-F238E27FC236}">
                <a16:creationId xmlns:a16="http://schemas.microsoft.com/office/drawing/2014/main" id="{25AD1B07-DDA2-90AA-9121-CAF484005BB7}"/>
              </a:ext>
            </a:extLst>
          </p:cNvPr>
          <p:cNvSpPr txBox="1"/>
          <p:nvPr/>
        </p:nvSpPr>
        <p:spPr>
          <a:xfrm>
            <a:off x="6689558" y="6465287"/>
            <a:ext cx="6094476" cy="338554"/>
          </a:xfrm>
          <a:prstGeom prst="rect">
            <a:avLst/>
          </a:prstGeom>
          <a:noFill/>
        </p:spPr>
        <p:txBody>
          <a:bodyPr wrap="square">
            <a:spAutoFit/>
          </a:bodyPr>
          <a:lstStyle/>
          <a:p>
            <a:pPr algn="l">
              <a:buNone/>
            </a:pPr>
            <a:r>
              <a:rPr lang="en-GB" sz="1600" b="0" i="0" dirty="0" err="1">
                <a:solidFill>
                  <a:srgbClr val="191924"/>
                </a:solidFill>
                <a:effectLst/>
                <a:latin typeface="Times New Roman" panose="02020603050405020304" pitchFamily="18" charset="0"/>
                <a:cs typeface="Times New Roman" panose="02020603050405020304" pitchFamily="18" charset="0"/>
              </a:rPr>
              <a:t>Iliustracijos</a:t>
            </a:r>
            <a:r>
              <a:rPr lang="en-GB" sz="1600" b="0" i="0" dirty="0">
                <a:solidFill>
                  <a:srgbClr val="191924"/>
                </a:solidFill>
                <a:effectLst/>
                <a:latin typeface="Times New Roman" panose="02020603050405020304" pitchFamily="18" charset="0"/>
                <a:cs typeface="Times New Roman" panose="02020603050405020304" pitchFamily="18" charset="0"/>
              </a:rPr>
              <a:t> </a:t>
            </a:r>
            <a:r>
              <a:rPr lang="en-GB" sz="1600" b="0" i="0" dirty="0" err="1">
                <a:solidFill>
                  <a:srgbClr val="191924"/>
                </a:solidFill>
                <a:effectLst/>
                <a:latin typeface="Times New Roman" panose="02020603050405020304" pitchFamily="18" charset="0"/>
                <a:cs typeface="Times New Roman" panose="02020603050405020304" pitchFamily="18" charset="0"/>
              </a:rPr>
              <a:t>i</a:t>
            </a:r>
            <a:r>
              <a:rPr lang="lt-LT" sz="1600" b="0" i="0" dirty="0">
                <a:solidFill>
                  <a:srgbClr val="191924"/>
                </a:solidFill>
                <a:effectLst/>
                <a:latin typeface="Times New Roman" panose="02020603050405020304" pitchFamily="18" charset="0"/>
                <a:cs typeface="Times New Roman" panose="02020603050405020304" pitchFamily="18" charset="0"/>
              </a:rPr>
              <a:t>š</a:t>
            </a:r>
            <a:r>
              <a:rPr lang="en-GB" sz="1600" b="0" i="0" dirty="0">
                <a:solidFill>
                  <a:srgbClr val="191924"/>
                </a:solidFill>
                <a:effectLst/>
                <a:latin typeface="Times New Roman" panose="02020603050405020304" pitchFamily="18" charset="0"/>
                <a:cs typeface="Times New Roman" panose="02020603050405020304" pitchFamily="18" charset="0"/>
              </a:rPr>
              <a:t> </a:t>
            </a:r>
            <a:r>
              <a:rPr lang="en-GB" sz="1600" b="0" i="0" dirty="0" err="1">
                <a:solidFill>
                  <a:srgbClr val="191924"/>
                </a:solidFill>
                <a:effectLst/>
                <a:latin typeface="Times New Roman" panose="02020603050405020304" pitchFamily="18" charset="0"/>
                <a:cs typeface="Times New Roman" panose="02020603050405020304" pitchFamily="18" charset="0"/>
              </a:rPr>
              <a:t>vado</a:t>
            </a:r>
            <a:r>
              <a:rPr lang="lt-LT" sz="1600" b="0" i="0" dirty="0" err="1">
                <a:solidFill>
                  <a:srgbClr val="191924"/>
                </a:solidFill>
                <a:effectLst/>
                <a:latin typeface="Times New Roman" panose="02020603050405020304" pitchFamily="18" charset="0"/>
                <a:cs typeface="Times New Roman" panose="02020603050405020304" pitchFamily="18" charset="0"/>
              </a:rPr>
              <a:t>vė</a:t>
            </a:r>
            <a:r>
              <a:rPr lang="en-GB" sz="1600" b="0" i="0" dirty="0">
                <a:solidFill>
                  <a:srgbClr val="191924"/>
                </a:solidFill>
                <a:effectLst/>
                <a:latin typeface="Times New Roman" panose="02020603050405020304" pitchFamily="18" charset="0"/>
                <a:cs typeface="Times New Roman" panose="02020603050405020304" pitchFamily="18" charset="0"/>
              </a:rPr>
              <a:t>l</a:t>
            </a:r>
            <a:r>
              <a:rPr lang="lt-LT" sz="1600" b="0" i="0" dirty="0">
                <a:solidFill>
                  <a:srgbClr val="191924"/>
                </a:solidFill>
                <a:effectLst/>
                <a:latin typeface="Times New Roman" panose="02020603050405020304" pitchFamily="18" charset="0"/>
                <a:cs typeface="Times New Roman" panose="02020603050405020304" pitchFamily="18" charset="0"/>
              </a:rPr>
              <a:t>i</a:t>
            </a:r>
            <a:r>
              <a:rPr lang="en-GB" sz="1600" b="0" i="0" dirty="0">
                <a:solidFill>
                  <a:srgbClr val="191924"/>
                </a:solidFill>
                <a:effectLst/>
                <a:latin typeface="Times New Roman" panose="02020603050405020304" pitchFamily="18" charset="0"/>
                <a:cs typeface="Times New Roman" panose="02020603050405020304" pitchFamily="18" charset="0"/>
              </a:rPr>
              <a:t>o</a:t>
            </a:r>
            <a:r>
              <a:rPr lang="lt-LT" sz="1600" b="0" i="0" dirty="0">
                <a:solidFill>
                  <a:srgbClr val="191924"/>
                </a:solidFill>
                <a:effectLst/>
                <a:latin typeface="Times New Roman" panose="02020603050405020304" pitchFamily="18" charset="0"/>
                <a:cs typeface="Times New Roman" panose="02020603050405020304" pitchFamily="18" charset="0"/>
              </a:rPr>
              <a:t> 7 klasei „FIZIKA? Tai labai paprasta!“</a:t>
            </a:r>
          </a:p>
        </p:txBody>
      </p:sp>
      <p:pic>
        <p:nvPicPr>
          <p:cNvPr id="7" name="Picture 2" descr="upkw – E.lankos">
            <a:extLst>
              <a:ext uri="{FF2B5EF4-FFF2-40B4-BE49-F238E27FC236}">
                <a16:creationId xmlns:a16="http://schemas.microsoft.com/office/drawing/2014/main" id="{D4B05683-0867-F904-C5FB-DF16607BEB1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61797" y="3511535"/>
            <a:ext cx="5800435" cy="287121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Tiesioji rodyklės jungtis 11">
            <a:extLst>
              <a:ext uri="{FF2B5EF4-FFF2-40B4-BE49-F238E27FC236}">
                <a16:creationId xmlns:a16="http://schemas.microsoft.com/office/drawing/2014/main" id="{A063373B-B6BA-097E-80A6-46FD5ACEE30B}"/>
              </a:ext>
            </a:extLst>
          </p:cNvPr>
          <p:cNvCxnSpPr>
            <a:stCxn id="4" idx="3"/>
            <a:endCxn id="7" idx="1"/>
          </p:cNvCxnSpPr>
          <p:nvPr/>
        </p:nvCxnSpPr>
        <p:spPr>
          <a:xfrm flipV="1">
            <a:off x="4516290" y="4947143"/>
            <a:ext cx="144550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8458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EAB1-D165-AED3-AC21-AC0DB7278D98}"/>
              </a:ext>
            </a:extLst>
          </p:cNvPr>
          <p:cNvSpPr>
            <a:spLocks noGrp="1"/>
          </p:cNvSpPr>
          <p:nvPr>
            <p:ph type="title"/>
          </p:nvPr>
        </p:nvSpPr>
        <p:spPr>
          <a:xfrm>
            <a:off x="1790700" y="200406"/>
            <a:ext cx="8610600" cy="1047985"/>
          </a:xfrm>
        </p:spPr>
        <p:txBody>
          <a:bodyPr>
            <a:normAutofit/>
          </a:bodyPr>
          <a:lstStyle/>
          <a:p>
            <a:pPr algn="ctr"/>
            <a:r>
              <a:rPr lang="lt-LT" dirty="0">
                <a:latin typeface="Times New Roman" panose="02020603050405020304" pitchFamily="18" charset="0"/>
                <a:cs typeface="Times New Roman" panose="02020603050405020304" pitchFamily="18" charset="0"/>
              </a:rPr>
              <a:t>Garso bangos modelis</a:t>
            </a:r>
            <a:endParaRPr lang="en-US"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AD219E26-5B5F-D3C4-E02F-B06D9EE97A2E}"/>
              </a:ext>
            </a:extLst>
          </p:cNvPr>
          <p:cNvSpPr>
            <a:spLocks noGrp="1"/>
          </p:cNvSpPr>
          <p:nvPr>
            <p:ph sz="half" idx="2"/>
          </p:nvPr>
        </p:nvSpPr>
        <p:spPr>
          <a:xfrm>
            <a:off x="6096000" y="1248390"/>
            <a:ext cx="5670804" cy="5143265"/>
          </a:xfrm>
        </p:spPr>
        <p:txBody>
          <a:bodyPr>
            <a:noAutofit/>
          </a:bodyPr>
          <a:lstStyle/>
          <a:p>
            <a:pPr marL="0" indent="0" algn="just">
              <a:buNone/>
            </a:pPr>
            <a:r>
              <a:rPr lang="lt-LT" dirty="0">
                <a:latin typeface="Times New Roman" panose="02020603050405020304" pitchFamily="18" charset="0"/>
                <a:cs typeface="Times New Roman" panose="02020603050405020304" pitchFamily="18" charset="0"/>
              </a:rPr>
              <a:t>Sklindant garso bangai, oro dalelės nekeliauja kartu su pačia banga per visą erdvę. Jos tik trumpam suvirpa — juda pirmyn ir atgal bangos sklidimo kryptimi — ir perduoda virpesius gretimoms dalelėms. Dėl to sklinda ne pats oras, o energija. Tai galima palyginti su stadiono „banga“: žmonės atsistoja ir atsisėda vietoje, tačiau pati banga juda aplink stadioną. Taip ir garso bangoje — dalelės tik svyruoja apie savo pradinę padėtį, todėl oras kartu su garso banga nepersikelia iš vienos vietos į kitą.</a:t>
            </a:r>
            <a:endParaRPr lang="en-US" dirty="0">
              <a:latin typeface="Times New Roman" panose="02020603050405020304" pitchFamily="18" charset="0"/>
              <a:cs typeface="Times New Roman" panose="02020603050405020304" pitchFamily="18" charset="0"/>
            </a:endParaRPr>
          </a:p>
        </p:txBody>
      </p:sp>
      <p:pic>
        <p:nvPicPr>
          <p:cNvPr id="3" name="Paveikslėlis 2" descr="Does human wave ever happen in IPL stadiums? : r/ipl">
            <a:extLst>
              <a:ext uri="{FF2B5EF4-FFF2-40B4-BE49-F238E27FC236}">
                <a16:creationId xmlns:a16="http://schemas.microsoft.com/office/drawing/2014/main" id="{248236AE-C848-71E3-3D82-BD66A79AED23}"/>
              </a:ext>
            </a:extLst>
          </p:cNvPr>
          <p:cNvPicPr>
            <a:picLocks noChangeAspect="1"/>
          </p:cNvPicPr>
          <p:nvPr/>
        </p:nvPicPr>
        <p:blipFill>
          <a:blip r:embed="rId2"/>
          <a:stretch>
            <a:fillRect/>
          </a:stretch>
        </p:blipFill>
        <p:spPr>
          <a:xfrm>
            <a:off x="425196" y="1248391"/>
            <a:ext cx="4678758" cy="3114298"/>
          </a:xfrm>
          <a:prstGeom prst="rect">
            <a:avLst/>
          </a:prstGeom>
        </p:spPr>
      </p:pic>
      <p:pic>
        <p:nvPicPr>
          <p:cNvPr id="2052" name="Picture 4" descr="upkw – E.lankos">
            <a:extLst>
              <a:ext uri="{FF2B5EF4-FFF2-40B4-BE49-F238E27FC236}">
                <a16:creationId xmlns:a16="http://schemas.microsoft.com/office/drawing/2014/main" id="{CD21EAAC-1DCE-B821-0357-72DD18364B5E}"/>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t="11128" b="10318"/>
          <a:stretch>
            <a:fillRect/>
          </a:stretch>
        </p:blipFill>
        <p:spPr bwMode="auto">
          <a:xfrm>
            <a:off x="203616" y="4480559"/>
            <a:ext cx="4760028" cy="21770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DE77115-11C3-1115-135D-56D4B4369424}"/>
              </a:ext>
            </a:extLst>
          </p:cNvPr>
          <p:cNvSpPr txBox="1"/>
          <p:nvPr/>
        </p:nvSpPr>
        <p:spPr>
          <a:xfrm>
            <a:off x="425196" y="6467687"/>
            <a:ext cx="6094476" cy="307777"/>
          </a:xfrm>
          <a:prstGeom prst="rect">
            <a:avLst/>
          </a:prstGeom>
          <a:noFill/>
        </p:spPr>
        <p:txBody>
          <a:bodyPr wrap="square">
            <a:spAutoFit/>
          </a:bodyPr>
          <a:lstStyle/>
          <a:p>
            <a:pPr algn="l">
              <a:buNone/>
            </a:pPr>
            <a:r>
              <a:rPr lang="en-GB" sz="1400" b="0" i="0" dirty="0" err="1">
                <a:solidFill>
                  <a:srgbClr val="191924"/>
                </a:solidFill>
                <a:effectLst/>
                <a:latin typeface="Times New Roman" panose="02020603050405020304" pitchFamily="18" charset="0"/>
                <a:cs typeface="Times New Roman" panose="02020603050405020304" pitchFamily="18" charset="0"/>
              </a:rPr>
              <a:t>Iliustracij</a:t>
            </a:r>
            <a:r>
              <a:rPr lang="lt-LT" sz="1400" b="0" i="0" dirty="0">
                <a:solidFill>
                  <a:srgbClr val="191924"/>
                </a:solidFill>
                <a:effectLst/>
                <a:latin typeface="Times New Roman" panose="02020603050405020304" pitchFamily="18" charset="0"/>
                <a:cs typeface="Times New Roman" panose="02020603050405020304" pitchFamily="18" charset="0"/>
              </a:rPr>
              <a:t>a</a:t>
            </a:r>
            <a:r>
              <a:rPr lang="en-GB" sz="1400" b="0" i="0" dirty="0">
                <a:solidFill>
                  <a:srgbClr val="191924"/>
                </a:solidFill>
                <a:effectLst/>
                <a:latin typeface="Times New Roman" panose="02020603050405020304" pitchFamily="18" charset="0"/>
                <a:cs typeface="Times New Roman" panose="02020603050405020304" pitchFamily="18" charset="0"/>
              </a:rPr>
              <a:t> </a:t>
            </a:r>
            <a:r>
              <a:rPr lang="en-GB" sz="1400" b="0" i="0" dirty="0" err="1">
                <a:solidFill>
                  <a:srgbClr val="191924"/>
                </a:solidFill>
                <a:effectLst/>
                <a:latin typeface="Times New Roman" panose="02020603050405020304" pitchFamily="18" charset="0"/>
                <a:cs typeface="Times New Roman" panose="02020603050405020304" pitchFamily="18" charset="0"/>
              </a:rPr>
              <a:t>i</a:t>
            </a:r>
            <a:r>
              <a:rPr lang="lt-LT" sz="1400" b="0" i="0" dirty="0">
                <a:solidFill>
                  <a:srgbClr val="191924"/>
                </a:solidFill>
                <a:effectLst/>
                <a:latin typeface="Times New Roman" panose="02020603050405020304" pitchFamily="18" charset="0"/>
                <a:cs typeface="Times New Roman" panose="02020603050405020304" pitchFamily="18" charset="0"/>
              </a:rPr>
              <a:t>š</a:t>
            </a:r>
            <a:r>
              <a:rPr lang="en-GB" sz="1400" b="0" i="0" dirty="0">
                <a:solidFill>
                  <a:srgbClr val="191924"/>
                </a:solidFill>
                <a:effectLst/>
                <a:latin typeface="Times New Roman" panose="02020603050405020304" pitchFamily="18" charset="0"/>
                <a:cs typeface="Times New Roman" panose="02020603050405020304" pitchFamily="18" charset="0"/>
              </a:rPr>
              <a:t> </a:t>
            </a:r>
            <a:r>
              <a:rPr lang="en-GB" sz="1400" b="0" i="0" dirty="0" err="1">
                <a:solidFill>
                  <a:srgbClr val="191924"/>
                </a:solidFill>
                <a:effectLst/>
                <a:latin typeface="Times New Roman" panose="02020603050405020304" pitchFamily="18" charset="0"/>
                <a:cs typeface="Times New Roman" panose="02020603050405020304" pitchFamily="18" charset="0"/>
              </a:rPr>
              <a:t>vado</a:t>
            </a:r>
            <a:r>
              <a:rPr lang="lt-LT" sz="1400" b="0" i="0" dirty="0" err="1">
                <a:solidFill>
                  <a:srgbClr val="191924"/>
                </a:solidFill>
                <a:effectLst/>
                <a:latin typeface="Times New Roman" panose="02020603050405020304" pitchFamily="18" charset="0"/>
                <a:cs typeface="Times New Roman" panose="02020603050405020304" pitchFamily="18" charset="0"/>
              </a:rPr>
              <a:t>vė</a:t>
            </a:r>
            <a:r>
              <a:rPr lang="en-GB" sz="1400" b="0" i="0" dirty="0">
                <a:solidFill>
                  <a:srgbClr val="191924"/>
                </a:solidFill>
                <a:effectLst/>
                <a:latin typeface="Times New Roman" panose="02020603050405020304" pitchFamily="18" charset="0"/>
                <a:cs typeface="Times New Roman" panose="02020603050405020304" pitchFamily="18" charset="0"/>
              </a:rPr>
              <a:t>l</a:t>
            </a:r>
            <a:r>
              <a:rPr lang="lt-LT" sz="1400" b="0" i="0" dirty="0">
                <a:solidFill>
                  <a:srgbClr val="191924"/>
                </a:solidFill>
                <a:effectLst/>
                <a:latin typeface="Times New Roman" panose="02020603050405020304" pitchFamily="18" charset="0"/>
                <a:cs typeface="Times New Roman" panose="02020603050405020304" pitchFamily="18" charset="0"/>
              </a:rPr>
              <a:t>i</a:t>
            </a:r>
            <a:r>
              <a:rPr lang="en-GB" sz="1400" b="0" i="0" dirty="0">
                <a:solidFill>
                  <a:srgbClr val="191924"/>
                </a:solidFill>
                <a:effectLst/>
                <a:latin typeface="Times New Roman" panose="02020603050405020304" pitchFamily="18" charset="0"/>
                <a:cs typeface="Times New Roman" panose="02020603050405020304" pitchFamily="18" charset="0"/>
              </a:rPr>
              <a:t>o</a:t>
            </a:r>
            <a:r>
              <a:rPr lang="lt-LT" sz="1400" b="0" i="0" dirty="0">
                <a:solidFill>
                  <a:srgbClr val="191924"/>
                </a:solidFill>
                <a:effectLst/>
                <a:latin typeface="Times New Roman" panose="02020603050405020304" pitchFamily="18" charset="0"/>
                <a:cs typeface="Times New Roman" panose="02020603050405020304" pitchFamily="18" charset="0"/>
              </a:rPr>
              <a:t> 7 klasei „FIZIKA? Tai labai paprasta!“</a:t>
            </a:r>
          </a:p>
        </p:txBody>
      </p:sp>
    </p:spTree>
    <p:extLst>
      <p:ext uri="{BB962C8B-B14F-4D97-AF65-F5344CB8AC3E}">
        <p14:creationId xmlns:p14="http://schemas.microsoft.com/office/powerpoint/2010/main" val="29918201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8BF711B-172D-549A-4493-C156D21290CA}"/>
              </a:ext>
            </a:extLst>
          </p:cNvPr>
          <p:cNvSpPr>
            <a:spLocks noGrp="1"/>
          </p:cNvSpPr>
          <p:nvPr>
            <p:ph type="title"/>
          </p:nvPr>
        </p:nvSpPr>
        <p:spPr/>
        <p:txBody>
          <a:bodyPr/>
          <a:lstStyle/>
          <a:p>
            <a:r>
              <a:rPr lang="lt-LT" dirty="0"/>
              <a:t>Garso sklidimas skirtingose terpėse</a:t>
            </a:r>
          </a:p>
        </p:txBody>
      </p:sp>
      <p:sp>
        <p:nvSpPr>
          <p:cNvPr id="3" name="Turinio vietos rezervavimo ženklas 2">
            <a:extLst>
              <a:ext uri="{FF2B5EF4-FFF2-40B4-BE49-F238E27FC236}">
                <a16:creationId xmlns:a16="http://schemas.microsoft.com/office/drawing/2014/main" id="{FD772C77-9B9F-AA50-785C-650B601FE97A}"/>
              </a:ext>
            </a:extLst>
          </p:cNvPr>
          <p:cNvSpPr>
            <a:spLocks noGrp="1"/>
          </p:cNvSpPr>
          <p:nvPr>
            <p:ph idx="1"/>
          </p:nvPr>
        </p:nvSpPr>
        <p:spPr>
          <a:xfrm>
            <a:off x="838200" y="1461369"/>
            <a:ext cx="10515599" cy="4351338"/>
          </a:xfrm>
        </p:spPr>
        <p:txBody>
          <a:bodyPr>
            <a:normAutofit/>
          </a:bodyPr>
          <a:lstStyle/>
          <a:p>
            <a:pPr marL="0" indent="0">
              <a:buNone/>
            </a:pPr>
            <a:r>
              <a:rPr lang="lt-LT" dirty="0"/>
              <a:t>Garsas sklinda kaip vibracijos, judančios per terpės, pavyzdžiui, oro, vandens ar kietųjų kūnų, daleles. Šios vibracijos sukuria suspaudimo ir retinimo zonas, kurios juda į išorę kaip garso bangos. Kadangi skirtingose medžiagose dalelės išsidėsčiusios skirtingai, garsas ne visur sklinda vienodu greičiu.</a:t>
            </a:r>
          </a:p>
          <a:p>
            <a:pPr marL="0" indent="0">
              <a:buNone/>
            </a:pPr>
            <a:br>
              <a:rPr lang="lt-LT" dirty="0"/>
            </a:br>
            <a:endParaRPr lang="lt-LT" dirty="0"/>
          </a:p>
          <a:p>
            <a:endParaRPr lang="lt-LT" dirty="0"/>
          </a:p>
        </p:txBody>
      </p:sp>
      <p:graphicFrame>
        <p:nvGraphicFramePr>
          <p:cNvPr id="5" name="Lentelė 4">
            <a:extLst>
              <a:ext uri="{FF2B5EF4-FFF2-40B4-BE49-F238E27FC236}">
                <a16:creationId xmlns:a16="http://schemas.microsoft.com/office/drawing/2014/main" id="{031AE646-8B96-2E42-3E3B-9BE223CE9B86}"/>
              </a:ext>
            </a:extLst>
          </p:cNvPr>
          <p:cNvGraphicFramePr>
            <a:graphicFrameLocks noGrp="1"/>
          </p:cNvGraphicFramePr>
          <p:nvPr>
            <p:extLst>
              <p:ext uri="{D42A27DB-BD31-4B8C-83A1-F6EECF244321}">
                <p14:modId xmlns:p14="http://schemas.microsoft.com/office/powerpoint/2010/main" val="701298000"/>
              </p:ext>
            </p:extLst>
          </p:nvPr>
        </p:nvGraphicFramePr>
        <p:xfrm>
          <a:off x="838199" y="3637037"/>
          <a:ext cx="10421988" cy="2855837"/>
        </p:xfrm>
        <a:graphic>
          <a:graphicData uri="http://schemas.openxmlformats.org/drawingml/2006/table">
            <a:tbl>
              <a:tblPr firstRow="1" bandRow="1">
                <a:tableStyleId>{7E9639D4-E3E2-4D34-9284-5A2195B3D0D7}</a:tableStyleId>
              </a:tblPr>
              <a:tblGrid>
                <a:gridCol w="2605497">
                  <a:extLst>
                    <a:ext uri="{9D8B030D-6E8A-4147-A177-3AD203B41FA5}">
                      <a16:colId xmlns:a16="http://schemas.microsoft.com/office/drawing/2014/main" val="1569182196"/>
                    </a:ext>
                  </a:extLst>
                </a:gridCol>
                <a:gridCol w="2605497">
                  <a:extLst>
                    <a:ext uri="{9D8B030D-6E8A-4147-A177-3AD203B41FA5}">
                      <a16:colId xmlns:a16="http://schemas.microsoft.com/office/drawing/2014/main" val="2821632809"/>
                    </a:ext>
                  </a:extLst>
                </a:gridCol>
                <a:gridCol w="2605497">
                  <a:extLst>
                    <a:ext uri="{9D8B030D-6E8A-4147-A177-3AD203B41FA5}">
                      <a16:colId xmlns:a16="http://schemas.microsoft.com/office/drawing/2014/main" val="399235350"/>
                    </a:ext>
                  </a:extLst>
                </a:gridCol>
                <a:gridCol w="2605497">
                  <a:extLst>
                    <a:ext uri="{9D8B030D-6E8A-4147-A177-3AD203B41FA5}">
                      <a16:colId xmlns:a16="http://schemas.microsoft.com/office/drawing/2014/main" val="2491901295"/>
                    </a:ext>
                  </a:extLst>
                </a:gridCol>
              </a:tblGrid>
              <a:tr h="366400">
                <a:tc>
                  <a:txBody>
                    <a:bodyPr/>
                    <a:lstStyle/>
                    <a:p>
                      <a:r>
                        <a:rPr lang="lt-LT" dirty="0"/>
                        <a:t>Kietieji kūnai</a:t>
                      </a:r>
                    </a:p>
                  </a:txBody>
                  <a:tcPr/>
                </a:tc>
                <a:tc>
                  <a:txBody>
                    <a:bodyPr/>
                    <a:lstStyle/>
                    <a:p>
                      <a:r>
                        <a:rPr lang="lt-LT" dirty="0"/>
                        <a:t>Skysčiai</a:t>
                      </a:r>
                    </a:p>
                  </a:txBody>
                  <a:tcPr/>
                </a:tc>
                <a:tc>
                  <a:txBody>
                    <a:bodyPr/>
                    <a:lstStyle/>
                    <a:p>
                      <a:r>
                        <a:rPr lang="lt-LT" dirty="0"/>
                        <a:t>Dujos</a:t>
                      </a:r>
                    </a:p>
                  </a:txBody>
                  <a:tcPr/>
                </a:tc>
                <a:tc>
                  <a:txBody>
                    <a:bodyPr/>
                    <a:lstStyle/>
                    <a:p>
                      <a:r>
                        <a:rPr lang="lt-LT" dirty="0"/>
                        <a:t>Vakuumas</a:t>
                      </a:r>
                    </a:p>
                  </a:txBody>
                  <a:tcPr/>
                </a:tc>
                <a:extLst>
                  <a:ext uri="{0D108BD9-81ED-4DB2-BD59-A6C34878D82A}">
                    <a16:rowId xmlns:a16="http://schemas.microsoft.com/office/drawing/2014/main" val="2154427130"/>
                  </a:ext>
                </a:extLst>
              </a:tr>
              <a:tr h="2489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Kietuosiuose kūnuose dalelės yra glaudžiai suspaustos, todėl vibracijos perduodamos labai greitai.</a:t>
                      </a:r>
                    </a:p>
                    <a:p>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Skysčiuose dalelės yra arti viena kitos, bet gali judėti laisviau, todėl garsas sklinda lėčiau nei kietuosiuose kūnuose.</a:t>
                      </a:r>
                    </a:p>
                    <a:p>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Dujose dalelės yra toli viena nuo kitos, todėl garsas sklinda lėčiausiai.</a:t>
                      </a:r>
                      <a:br>
                        <a:rPr lang="lt-LT" dirty="0"/>
                      </a:br>
                      <a:endParaRPr lang="lt-LT" dirty="0"/>
                    </a:p>
                    <a:p>
                      <a:endParaRPr lang="lt-LT" dirty="0"/>
                    </a:p>
                  </a:txBody>
                  <a:tcPr/>
                </a:tc>
                <a:tc>
                  <a:txBody>
                    <a:bodyPr/>
                    <a:lstStyle/>
                    <a:p>
                      <a:r>
                        <a:rPr lang="lt-LT" dirty="0"/>
                        <a:t>Vakuume beveik nėra dalelių, todėl garsas vakuume negali sklisti.</a:t>
                      </a:r>
                    </a:p>
                  </a:txBody>
                  <a:tcPr/>
                </a:tc>
                <a:extLst>
                  <a:ext uri="{0D108BD9-81ED-4DB2-BD59-A6C34878D82A}">
                    <a16:rowId xmlns:a16="http://schemas.microsoft.com/office/drawing/2014/main" val="108833170"/>
                  </a:ext>
                </a:extLst>
              </a:tr>
            </a:tbl>
          </a:graphicData>
        </a:graphic>
      </p:graphicFrame>
      <p:pic>
        <p:nvPicPr>
          <p:cNvPr id="7" name="Paveikslėlis 6">
            <a:extLst>
              <a:ext uri="{FF2B5EF4-FFF2-40B4-BE49-F238E27FC236}">
                <a16:creationId xmlns:a16="http://schemas.microsoft.com/office/drawing/2014/main" id="{0000806F-EFD8-33A0-6232-8F1C06C3A5D6}"/>
              </a:ext>
            </a:extLst>
          </p:cNvPr>
          <p:cNvPicPr>
            <a:picLocks noGrp="1" noRot="1" noChangeAspect="1" noMove="1" noResize="1" noEditPoints="1" noAdjustHandles="1" noChangeArrowheads="1" noChangeShapeType="1" noCrop="1"/>
          </p:cNvPicPr>
          <p:nvPr/>
        </p:nvPicPr>
        <p:blipFill>
          <a:blip r:embed="rId2"/>
          <a:stretch>
            <a:fillRect/>
          </a:stretch>
        </p:blipFill>
        <p:spPr>
          <a:xfrm rot="16200000">
            <a:off x="1394609" y="5262661"/>
            <a:ext cx="917072" cy="1388227"/>
          </a:xfrm>
          <a:prstGeom prst="rect">
            <a:avLst/>
          </a:prstGeom>
        </p:spPr>
      </p:pic>
      <p:pic>
        <p:nvPicPr>
          <p:cNvPr id="9" name="Paveikslėlis 8">
            <a:extLst>
              <a:ext uri="{FF2B5EF4-FFF2-40B4-BE49-F238E27FC236}">
                <a16:creationId xmlns:a16="http://schemas.microsoft.com/office/drawing/2014/main" id="{507D02E0-B676-602D-37AF-1159C1E70237}"/>
              </a:ext>
            </a:extLst>
          </p:cNvPr>
          <p:cNvPicPr>
            <a:picLocks noGrp="1" noRot="1" noChangeAspect="1" noMove="1" noResize="1" noEditPoints="1" noAdjustHandles="1" noChangeArrowheads="1" noChangeShapeType="1" noCrop="1"/>
          </p:cNvPicPr>
          <p:nvPr/>
        </p:nvPicPr>
        <p:blipFill>
          <a:blip r:embed="rId3"/>
          <a:stretch>
            <a:fillRect/>
          </a:stretch>
        </p:blipFill>
        <p:spPr>
          <a:xfrm rot="5400000">
            <a:off x="4172073" y="5294888"/>
            <a:ext cx="917073" cy="1323774"/>
          </a:xfrm>
          <a:prstGeom prst="rect">
            <a:avLst/>
          </a:prstGeom>
        </p:spPr>
      </p:pic>
      <p:pic>
        <p:nvPicPr>
          <p:cNvPr id="11" name="Paveikslėlis 10">
            <a:extLst>
              <a:ext uri="{FF2B5EF4-FFF2-40B4-BE49-F238E27FC236}">
                <a16:creationId xmlns:a16="http://schemas.microsoft.com/office/drawing/2014/main" id="{9C28B761-3C98-B72F-0D3E-E510EFEC9042}"/>
              </a:ext>
            </a:extLst>
          </p:cNvPr>
          <p:cNvPicPr>
            <a:picLocks noGrp="1" noRot="1" noChangeAspect="1" noMove="1" noResize="1" noEditPoints="1" noAdjustHandles="1" noChangeArrowheads="1" noChangeShapeType="1" noCrop="1"/>
          </p:cNvPicPr>
          <p:nvPr/>
        </p:nvPicPr>
        <p:blipFill>
          <a:blip r:embed="rId4"/>
          <a:stretch>
            <a:fillRect/>
          </a:stretch>
        </p:blipFill>
        <p:spPr>
          <a:xfrm rot="5400000">
            <a:off x="6643905" y="5239109"/>
            <a:ext cx="920104" cy="1388228"/>
          </a:xfrm>
          <a:prstGeom prst="rect">
            <a:avLst/>
          </a:prstGeom>
        </p:spPr>
      </p:pic>
      <p:pic>
        <p:nvPicPr>
          <p:cNvPr id="13" name="Paveikslėlis 12">
            <a:extLst>
              <a:ext uri="{FF2B5EF4-FFF2-40B4-BE49-F238E27FC236}">
                <a16:creationId xmlns:a16="http://schemas.microsoft.com/office/drawing/2014/main" id="{EA2816A0-1994-A7EC-44D8-D39D3C22F8C4}"/>
              </a:ext>
            </a:extLst>
          </p:cNvPr>
          <p:cNvPicPr>
            <a:picLocks noGrp="1" noRot="1" noChangeAspect="1" noMove="1" noResize="1" noEditPoints="1" noAdjustHandles="1" noChangeArrowheads="1" noChangeShapeType="1" noCrop="1"/>
          </p:cNvPicPr>
          <p:nvPr/>
        </p:nvPicPr>
        <p:blipFill>
          <a:blip r:embed="rId5"/>
          <a:stretch>
            <a:fillRect/>
          </a:stretch>
        </p:blipFill>
        <p:spPr>
          <a:xfrm rot="5400000">
            <a:off x="9311221" y="5202552"/>
            <a:ext cx="920103" cy="1461339"/>
          </a:xfrm>
          <a:prstGeom prst="rect">
            <a:avLst/>
          </a:prstGeom>
        </p:spPr>
      </p:pic>
    </p:spTree>
    <p:extLst>
      <p:ext uri="{BB962C8B-B14F-4D97-AF65-F5344CB8AC3E}">
        <p14:creationId xmlns:p14="http://schemas.microsoft.com/office/powerpoint/2010/main" val="3739304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1596D44-7EA1-E009-CCCC-F473E62516E3}"/>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Hipotezė</a:t>
            </a:r>
          </a:p>
        </p:txBody>
      </p:sp>
      <p:sp>
        <p:nvSpPr>
          <p:cNvPr id="3" name="Turinio vietos rezervavimo ženklas 2">
            <a:extLst>
              <a:ext uri="{FF2B5EF4-FFF2-40B4-BE49-F238E27FC236}">
                <a16:creationId xmlns:a16="http://schemas.microsoft.com/office/drawing/2014/main" id="{14A70148-4F96-606F-E5FB-C312B148880F}"/>
              </a:ext>
            </a:extLst>
          </p:cNvPr>
          <p:cNvSpPr>
            <a:spLocks noGrp="1"/>
          </p:cNvSpPr>
          <p:nvPr>
            <p:ph idx="1"/>
          </p:nvPr>
        </p:nvSpPr>
        <p:spPr>
          <a:xfrm>
            <a:off x="838200" y="1346654"/>
            <a:ext cx="10515600" cy="830489"/>
          </a:xfrm>
        </p:spPr>
        <p:txBody>
          <a:bodyPr/>
          <a:lstStyle/>
          <a:p>
            <a:pPr marL="0" indent="0">
              <a:buNone/>
            </a:pPr>
            <a:r>
              <a:rPr lang="lt-LT" b="1" dirty="0">
                <a:latin typeface="Times New Roman" panose="02020603050405020304" pitchFamily="18" charset="0"/>
                <a:cs typeface="Times New Roman" panose="02020603050405020304" pitchFamily="18" charset="0"/>
              </a:rPr>
              <a:t>Garsas kietosiose medžiagose sklinda greičiau ir geriau nei ore.</a:t>
            </a:r>
          </a:p>
        </p:txBody>
      </p:sp>
      <p:sp>
        <p:nvSpPr>
          <p:cNvPr id="5" name="TextBox 4">
            <a:extLst>
              <a:ext uri="{FF2B5EF4-FFF2-40B4-BE49-F238E27FC236}">
                <a16:creationId xmlns:a16="http://schemas.microsoft.com/office/drawing/2014/main" id="{D5328582-DDD6-80FA-A39B-04F1B0878E69}"/>
              </a:ext>
            </a:extLst>
          </p:cNvPr>
          <p:cNvSpPr txBox="1"/>
          <p:nvPr/>
        </p:nvSpPr>
        <p:spPr>
          <a:xfrm>
            <a:off x="748936" y="2177143"/>
            <a:ext cx="6932023" cy="4154984"/>
          </a:xfrm>
          <a:prstGeom prst="rect">
            <a:avLst/>
          </a:prstGeom>
          <a:noFill/>
        </p:spPr>
        <p:txBody>
          <a:bodyPr wrap="square">
            <a:spAutoFit/>
          </a:bodyPr>
          <a:lstStyle/>
          <a:p>
            <a:r>
              <a:rPr lang="lt-LT" sz="2400" dirty="0">
                <a:latin typeface="Times New Roman" panose="02020603050405020304" pitchFamily="18" charset="0"/>
                <a:cs typeface="Times New Roman" panose="02020603050405020304" pitchFamily="18" charset="0"/>
              </a:rPr>
              <a:t>Šiai hipotezei patikrinti atlikome tyrimą. Tyrimo eiga: </a:t>
            </a:r>
          </a:p>
          <a:p>
            <a:pPr marL="342900" indent="-342900">
              <a:buFont typeface="+mj-lt"/>
              <a:buAutoNum type="arabicPeriod"/>
            </a:pPr>
            <a:r>
              <a:rPr lang="lt-LT" sz="2400" dirty="0">
                <a:latin typeface="Times New Roman" panose="02020603050405020304" pitchFamily="18" charset="0"/>
                <a:cs typeface="Times New Roman" panose="02020603050405020304" pitchFamily="18" charset="0"/>
              </a:rPr>
              <a:t>Priglaudėme vieną ausį prie stalo paviršiaus. </a:t>
            </a:r>
          </a:p>
          <a:p>
            <a:pPr marL="342900" indent="-342900">
              <a:buFont typeface="+mj-lt"/>
              <a:buAutoNum type="arabicPeriod"/>
            </a:pPr>
            <a:r>
              <a:rPr lang="lt-LT" sz="2400" dirty="0">
                <a:latin typeface="Times New Roman" panose="02020603050405020304" pitchFamily="18" charset="0"/>
                <a:cs typeface="Times New Roman" panose="02020603050405020304" pitchFamily="18" charset="0"/>
              </a:rPr>
              <a:t>Paprašėme draugo šaukštu pabelstu į kitą stalo galą. </a:t>
            </a:r>
          </a:p>
          <a:p>
            <a:pPr marL="342900" indent="-342900">
              <a:buFont typeface="+mj-lt"/>
              <a:buAutoNum type="arabicPeriod"/>
            </a:pPr>
            <a:r>
              <a:rPr lang="lt-LT" sz="2400" dirty="0">
                <a:latin typeface="Times New Roman" panose="02020603050405020304" pitchFamily="18" charset="0"/>
                <a:cs typeface="Times New Roman" panose="02020603050405020304" pitchFamily="18" charset="0"/>
              </a:rPr>
              <a:t>Atidžiai klausėmės per stalą sklindančio garso. Tuomet pakėlėme galvą ir klausėmės to paties beldimo ore. </a:t>
            </a:r>
          </a:p>
          <a:p>
            <a:pPr marL="342900" indent="-342900">
              <a:buFont typeface="+mj-lt"/>
              <a:buAutoNum type="arabicPeriod"/>
            </a:pPr>
            <a:r>
              <a:rPr lang="lt-LT" sz="2400" dirty="0">
                <a:latin typeface="Times New Roman" panose="02020603050405020304" pitchFamily="18" charset="0"/>
                <a:cs typeface="Times New Roman" panose="02020603050405020304" pitchFamily="18" charset="0"/>
              </a:rPr>
              <a:t>Palyginome garsų stiprumą. </a:t>
            </a:r>
          </a:p>
          <a:p>
            <a:pPr marL="342900" indent="-342900">
              <a:buFont typeface="+mj-lt"/>
              <a:buAutoNum type="arabicPeriod"/>
            </a:pPr>
            <a:endParaRPr lang="lt-LT" sz="2400" dirty="0">
              <a:latin typeface="Times New Roman" panose="02020603050405020304" pitchFamily="18" charset="0"/>
              <a:cs typeface="Times New Roman" panose="02020603050405020304" pitchFamily="18" charset="0"/>
            </a:endParaRPr>
          </a:p>
          <a:p>
            <a:r>
              <a:rPr lang="lt-LT" sz="2400" b="1" dirty="0">
                <a:latin typeface="Times New Roman" panose="02020603050405020304" pitchFamily="18" charset="0"/>
                <a:cs typeface="Times New Roman" panose="02020603050405020304" pitchFamily="18" charset="0"/>
              </a:rPr>
              <a:t>Pastebėjome, kad garsas, sklindantis per stalą yra garsesnis ir aiškesnis nei sklindantis per orą. Hipotezė pasitvirtino.</a:t>
            </a:r>
          </a:p>
        </p:txBody>
      </p:sp>
      <p:pic>
        <p:nvPicPr>
          <p:cNvPr id="7" name="Paveikslėlis 6">
            <a:extLst>
              <a:ext uri="{FF2B5EF4-FFF2-40B4-BE49-F238E27FC236}">
                <a16:creationId xmlns:a16="http://schemas.microsoft.com/office/drawing/2014/main" id="{64E034B9-AD88-A3FB-0AE8-0138AE971E55}"/>
              </a:ext>
            </a:extLst>
          </p:cNvPr>
          <p:cNvPicPr>
            <a:picLocks noChangeAspect="1"/>
          </p:cNvPicPr>
          <p:nvPr/>
        </p:nvPicPr>
        <p:blipFill>
          <a:blip r:embed="rId2"/>
          <a:stretch>
            <a:fillRect/>
          </a:stretch>
        </p:blipFill>
        <p:spPr>
          <a:xfrm>
            <a:off x="8364795" y="2177143"/>
            <a:ext cx="2305168" cy="1568531"/>
          </a:xfrm>
          <a:prstGeom prst="rect">
            <a:avLst/>
          </a:prstGeom>
        </p:spPr>
      </p:pic>
      <p:pic>
        <p:nvPicPr>
          <p:cNvPr id="9" name="Paveikslėlis 8">
            <a:extLst>
              <a:ext uri="{FF2B5EF4-FFF2-40B4-BE49-F238E27FC236}">
                <a16:creationId xmlns:a16="http://schemas.microsoft.com/office/drawing/2014/main" id="{91D374CC-9095-561B-575F-6E9ABD75D855}"/>
              </a:ext>
            </a:extLst>
          </p:cNvPr>
          <p:cNvPicPr>
            <a:picLocks noChangeAspect="1"/>
          </p:cNvPicPr>
          <p:nvPr/>
        </p:nvPicPr>
        <p:blipFill>
          <a:blip r:embed="rId3"/>
          <a:stretch>
            <a:fillRect/>
          </a:stretch>
        </p:blipFill>
        <p:spPr>
          <a:xfrm>
            <a:off x="8256839" y="4349236"/>
            <a:ext cx="2521080" cy="1162110"/>
          </a:xfrm>
          <a:prstGeom prst="rect">
            <a:avLst/>
          </a:prstGeom>
        </p:spPr>
      </p:pic>
    </p:spTree>
    <p:extLst>
      <p:ext uri="{BB962C8B-B14F-4D97-AF65-F5344CB8AC3E}">
        <p14:creationId xmlns:p14="http://schemas.microsoft.com/office/powerpoint/2010/main" val="414245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70A6-13C5-0319-2396-7A809E60445B}"/>
              </a:ext>
            </a:extLst>
          </p:cNvPr>
          <p:cNvSpPr>
            <a:spLocks noGrp="1"/>
          </p:cNvSpPr>
          <p:nvPr>
            <p:ph type="title"/>
          </p:nvPr>
        </p:nvSpPr>
        <p:spPr>
          <a:xfrm>
            <a:off x="317792" y="67642"/>
            <a:ext cx="4401312" cy="1293028"/>
          </a:xfrm>
        </p:spPr>
        <p:txBody>
          <a:bodyPr>
            <a:normAutofit/>
          </a:bodyPr>
          <a:lstStyle/>
          <a:p>
            <a:pPr algn="ctr"/>
            <a:r>
              <a:rPr lang="lt-LT" sz="4800" dirty="0">
                <a:latin typeface="Times New Roman" panose="02020603050405020304" pitchFamily="18" charset="0"/>
                <a:cs typeface="Times New Roman" panose="02020603050405020304" pitchFamily="18" charset="0"/>
              </a:rPr>
              <a:t>Muzikos fizika</a:t>
            </a:r>
            <a:endParaRPr lang="en-US" sz="48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BCB0A2D-6C89-7006-EB1D-3E5CB6BC1A88}"/>
              </a:ext>
            </a:extLst>
          </p:cNvPr>
          <p:cNvSpPr>
            <a:spLocks noGrp="1"/>
          </p:cNvSpPr>
          <p:nvPr>
            <p:ph sz="half" idx="2"/>
          </p:nvPr>
        </p:nvSpPr>
        <p:spPr>
          <a:xfrm>
            <a:off x="317792" y="1088136"/>
            <a:ext cx="4965192" cy="5138927"/>
          </a:xfrm>
        </p:spPr>
        <p:txBody>
          <a:bodyPr>
            <a:noAutofit/>
          </a:bodyPr>
          <a:lstStyle/>
          <a:p>
            <a:pPr marL="0" indent="0" algn="just">
              <a:buNone/>
            </a:pPr>
            <a:r>
              <a:rPr lang="lt-LT" sz="1800" dirty="0"/>
              <a:t>Muzikinis garsas atsiranda tada, kai garso šaltinis virpa reguliariai ir pasikartojančiai (periodiškai). Tokie virpesiai sukuria tvarkingas garso bangas, kurios sklinda oru ir pasiekia mūsų ausis. Būtent dėl šio reguliarumo garsas mums skamba maloniai, aiškiai ir turi tam tikrą aukštį.</a:t>
            </a:r>
          </a:p>
          <a:p>
            <a:pPr marL="0" indent="0" algn="just">
              <a:buNone/>
            </a:pPr>
            <a:r>
              <a:rPr lang="lt-LT" sz="1800" dirty="0"/>
              <a:t>Kai muzikos instrumento styga, būgno membrana ar žmogaus balso stygos pradeda virpėti, jos sujudina aplink esančias oro daleles. Ore susidaro pakaitomis besikeičiančios sutankėjimų ir praretėjimų sritys — garso bangos. Šios bangos sklinda per orą, o mūsų ausys jas priima kaip muzikinius garsus.</a:t>
            </a:r>
          </a:p>
          <a:p>
            <a:pPr marL="0" indent="0" algn="just">
              <a:buNone/>
            </a:pPr>
            <a:r>
              <a:rPr lang="lt-LT" sz="1800" dirty="0"/>
              <a:t>Muzikinio garso savybės priklauso nuo virpesių dažnio ir stiprumo. Kuo dažniau virpa garso šaltinis, tuo aukštesnį garsą girdime. Pavyzdžiui, smuiko styga, virpanti labai greitai, skleidžia aukštą garsą, o lėčiau virpanti kontraboso styga — žemą. Garso stiprumas priklauso nuo virpesių amplitudės: stipresni virpesiai sukuria garsesnį garsą, silpnesni — tylesnį.</a:t>
            </a:r>
          </a:p>
        </p:txBody>
      </p:sp>
      <p:pic>
        <p:nvPicPr>
          <p:cNvPr id="10" name="Paveikslėlis 9">
            <a:extLst>
              <a:ext uri="{FF2B5EF4-FFF2-40B4-BE49-F238E27FC236}">
                <a16:creationId xmlns:a16="http://schemas.microsoft.com/office/drawing/2014/main" id="{5C0D80F8-8F44-68BA-08C6-8E0209F27B44}"/>
              </a:ext>
            </a:extLst>
          </p:cNvPr>
          <p:cNvPicPr>
            <a:picLocks noGrp="1" noRot="1" noChangeAspect="1" noMove="1" noResize="1" noEditPoints="1" noAdjustHandles="1" noChangeArrowheads="1" noChangeShapeType="1" noCrop="1"/>
          </p:cNvPicPr>
          <p:nvPr/>
        </p:nvPicPr>
        <p:blipFill>
          <a:blip r:embed="rId2"/>
          <a:stretch>
            <a:fillRect/>
          </a:stretch>
        </p:blipFill>
        <p:spPr>
          <a:xfrm>
            <a:off x="5378400" y="1412465"/>
            <a:ext cx="6598120" cy="4350468"/>
          </a:xfrm>
          <a:prstGeom prst="rect">
            <a:avLst/>
          </a:prstGeom>
        </p:spPr>
      </p:pic>
      <p:sp>
        <p:nvSpPr>
          <p:cNvPr id="12" name="TextBox 11">
            <a:extLst>
              <a:ext uri="{FF2B5EF4-FFF2-40B4-BE49-F238E27FC236}">
                <a16:creationId xmlns:a16="http://schemas.microsoft.com/office/drawing/2014/main" id="{D1309922-48D9-12A8-7DA1-FCA17E26A0EE}"/>
              </a:ext>
            </a:extLst>
          </p:cNvPr>
          <p:cNvSpPr txBox="1"/>
          <p:nvPr/>
        </p:nvSpPr>
        <p:spPr>
          <a:xfrm>
            <a:off x="6333167" y="1360670"/>
            <a:ext cx="4688586" cy="307777"/>
          </a:xfrm>
          <a:prstGeom prst="rect">
            <a:avLst/>
          </a:prstGeom>
          <a:solidFill>
            <a:schemeClr val="bg1"/>
          </a:solidFill>
          <a:ln>
            <a:solidFill>
              <a:schemeClr val="bg1"/>
            </a:solidFill>
          </a:ln>
        </p:spPr>
        <p:txBody>
          <a:bodyPr wrap="square">
            <a:spAutoFit/>
          </a:bodyPr>
          <a:lstStyle/>
          <a:p>
            <a:pPr algn="ctr"/>
            <a:r>
              <a:rPr lang="lt-LT" sz="1400" dirty="0">
                <a:latin typeface="Times New Roman" panose="02020603050405020304" pitchFamily="18" charset="0"/>
                <a:cs typeface="Times New Roman" panose="02020603050405020304" pitchFamily="18" charset="0"/>
              </a:rPr>
              <a:t>Įvairių instrumentų </a:t>
            </a:r>
            <a:r>
              <a:rPr lang="lt-LT" sz="1400" dirty="0" err="1">
                <a:latin typeface="Times New Roman" panose="02020603050405020304" pitchFamily="18" charset="0"/>
                <a:cs typeface="Times New Roman" panose="02020603050405020304" pitchFamily="18" charset="0"/>
              </a:rPr>
              <a:t>oscilografo</a:t>
            </a:r>
            <a:r>
              <a:rPr lang="lt-LT" sz="1400" dirty="0">
                <a:latin typeface="Times New Roman" panose="02020603050405020304" pitchFamily="18" charset="0"/>
                <a:cs typeface="Times New Roman" panose="02020603050405020304" pitchFamily="18" charset="0"/>
              </a:rPr>
              <a:t> signalų kreivės</a:t>
            </a:r>
          </a:p>
        </p:txBody>
      </p:sp>
      <p:sp>
        <p:nvSpPr>
          <p:cNvPr id="15" name="TextBox 14">
            <a:extLst>
              <a:ext uri="{FF2B5EF4-FFF2-40B4-BE49-F238E27FC236}">
                <a16:creationId xmlns:a16="http://schemas.microsoft.com/office/drawing/2014/main" id="{BEADD775-7790-F477-9B01-5384DF095504}"/>
              </a:ext>
            </a:extLst>
          </p:cNvPr>
          <p:cNvSpPr txBox="1">
            <a:spLocks noGrp="1" noRot="1" noMove="1" noResize="1" noEditPoints="1" noAdjustHandles="1" noChangeArrowheads="1" noChangeShapeType="1"/>
          </p:cNvSpPr>
          <p:nvPr/>
        </p:nvSpPr>
        <p:spPr>
          <a:xfrm>
            <a:off x="5378400" y="2851141"/>
            <a:ext cx="2147112" cy="253916"/>
          </a:xfrm>
          <a:prstGeom prst="rect">
            <a:avLst/>
          </a:prstGeom>
          <a:solidFill>
            <a:schemeClr val="bg1"/>
          </a:solidFill>
          <a:ln>
            <a:solidFill>
              <a:schemeClr val="bg1"/>
            </a:solidFill>
          </a:ln>
        </p:spPr>
        <p:txBody>
          <a:bodyPr wrap="square">
            <a:spAutoFit/>
          </a:bodyPr>
          <a:lstStyle/>
          <a:p>
            <a:pPr algn="ctr"/>
            <a:r>
              <a:rPr lang="lt-LT" sz="1050" dirty="0"/>
              <a:t>Dainavimas bosiniu balsu</a:t>
            </a:r>
          </a:p>
        </p:txBody>
      </p:sp>
      <p:sp>
        <p:nvSpPr>
          <p:cNvPr id="16" name="TextBox 15">
            <a:extLst>
              <a:ext uri="{FF2B5EF4-FFF2-40B4-BE49-F238E27FC236}">
                <a16:creationId xmlns:a16="http://schemas.microsoft.com/office/drawing/2014/main" id="{E15A33B4-A096-2976-9B8A-0634C6BDF0A9}"/>
              </a:ext>
            </a:extLst>
          </p:cNvPr>
          <p:cNvSpPr txBox="1">
            <a:spLocks noGrp="1" noRot="1" noMove="1" noResize="1" noEditPoints="1" noAdjustHandles="1" noChangeArrowheads="1" noChangeShapeType="1"/>
          </p:cNvSpPr>
          <p:nvPr/>
        </p:nvSpPr>
        <p:spPr>
          <a:xfrm>
            <a:off x="9733992" y="2844975"/>
            <a:ext cx="2147112" cy="253916"/>
          </a:xfrm>
          <a:prstGeom prst="rect">
            <a:avLst/>
          </a:prstGeom>
          <a:solidFill>
            <a:schemeClr val="bg1"/>
          </a:solidFill>
          <a:ln>
            <a:solidFill>
              <a:schemeClr val="bg1"/>
            </a:solidFill>
          </a:ln>
        </p:spPr>
        <p:txBody>
          <a:bodyPr wrap="square">
            <a:spAutoFit/>
          </a:bodyPr>
          <a:lstStyle/>
          <a:p>
            <a:pPr algn="ctr"/>
            <a:r>
              <a:rPr lang="lt-LT" sz="1050" dirty="0"/>
              <a:t>Dainavimas soprano balsu</a:t>
            </a:r>
          </a:p>
        </p:txBody>
      </p:sp>
      <p:sp>
        <p:nvSpPr>
          <p:cNvPr id="17" name="TextBox 16">
            <a:extLst>
              <a:ext uri="{FF2B5EF4-FFF2-40B4-BE49-F238E27FC236}">
                <a16:creationId xmlns:a16="http://schemas.microsoft.com/office/drawing/2014/main" id="{DA540411-4A0F-05DE-AEA5-7E68A3688895}"/>
              </a:ext>
            </a:extLst>
          </p:cNvPr>
          <p:cNvSpPr txBox="1">
            <a:spLocks noGrp="1" noRot="1" noMove="1" noResize="1" noEditPoints="1" noAdjustHandles="1" noChangeArrowheads="1" noChangeShapeType="1"/>
          </p:cNvSpPr>
          <p:nvPr/>
        </p:nvSpPr>
        <p:spPr>
          <a:xfrm>
            <a:off x="7586880" y="2844975"/>
            <a:ext cx="2147112" cy="253916"/>
          </a:xfrm>
          <a:prstGeom prst="rect">
            <a:avLst/>
          </a:prstGeom>
          <a:solidFill>
            <a:schemeClr val="bg1"/>
          </a:solidFill>
          <a:ln>
            <a:solidFill>
              <a:schemeClr val="bg1"/>
            </a:solidFill>
          </a:ln>
        </p:spPr>
        <p:txBody>
          <a:bodyPr wrap="square">
            <a:spAutoFit/>
          </a:bodyPr>
          <a:lstStyle/>
          <a:p>
            <a:pPr algn="ctr"/>
            <a:r>
              <a:rPr lang="lt-LT" sz="1050" dirty="0"/>
              <a:t>Dainavimas tenoro balsu</a:t>
            </a:r>
          </a:p>
        </p:txBody>
      </p:sp>
      <p:sp>
        <p:nvSpPr>
          <p:cNvPr id="18" name="TextBox 17">
            <a:extLst>
              <a:ext uri="{FF2B5EF4-FFF2-40B4-BE49-F238E27FC236}">
                <a16:creationId xmlns:a16="http://schemas.microsoft.com/office/drawing/2014/main" id="{3DBE8905-CE06-20F6-89A3-DA33E3B8D56D}"/>
              </a:ext>
            </a:extLst>
          </p:cNvPr>
          <p:cNvSpPr txBox="1">
            <a:spLocks noGrp="1" noRot="1" noMove="1" noResize="1" noEditPoints="1" noAdjustHandles="1" noChangeArrowheads="1" noChangeShapeType="1"/>
          </p:cNvSpPr>
          <p:nvPr/>
        </p:nvSpPr>
        <p:spPr>
          <a:xfrm>
            <a:off x="5409084" y="4185718"/>
            <a:ext cx="2147112" cy="253916"/>
          </a:xfrm>
          <a:prstGeom prst="rect">
            <a:avLst/>
          </a:prstGeom>
          <a:solidFill>
            <a:schemeClr val="bg1"/>
          </a:solidFill>
          <a:ln>
            <a:solidFill>
              <a:schemeClr val="bg1"/>
            </a:solidFill>
          </a:ln>
        </p:spPr>
        <p:txBody>
          <a:bodyPr wrap="square">
            <a:spAutoFit/>
          </a:bodyPr>
          <a:lstStyle/>
          <a:p>
            <a:pPr algn="ctr"/>
            <a:r>
              <a:rPr lang="lt-LT" sz="1050" dirty="0"/>
              <a:t>Vargonai</a:t>
            </a:r>
          </a:p>
        </p:txBody>
      </p:sp>
      <p:sp>
        <p:nvSpPr>
          <p:cNvPr id="19" name="TextBox 18">
            <a:extLst>
              <a:ext uri="{FF2B5EF4-FFF2-40B4-BE49-F238E27FC236}">
                <a16:creationId xmlns:a16="http://schemas.microsoft.com/office/drawing/2014/main" id="{F99BF21E-97BE-ECC1-C66E-6BAD56C5C3A4}"/>
              </a:ext>
            </a:extLst>
          </p:cNvPr>
          <p:cNvSpPr txBox="1">
            <a:spLocks noGrp="1" noRot="1" noMove="1" noResize="1" noEditPoints="1" noAdjustHandles="1" noChangeArrowheads="1" noChangeShapeType="1"/>
          </p:cNvSpPr>
          <p:nvPr/>
        </p:nvSpPr>
        <p:spPr>
          <a:xfrm>
            <a:off x="7586880" y="4194942"/>
            <a:ext cx="2147112" cy="253916"/>
          </a:xfrm>
          <a:prstGeom prst="rect">
            <a:avLst/>
          </a:prstGeom>
          <a:solidFill>
            <a:schemeClr val="bg1"/>
          </a:solidFill>
          <a:ln>
            <a:solidFill>
              <a:schemeClr val="bg1"/>
            </a:solidFill>
          </a:ln>
        </p:spPr>
        <p:txBody>
          <a:bodyPr wrap="square">
            <a:spAutoFit/>
          </a:bodyPr>
          <a:lstStyle/>
          <a:p>
            <a:pPr algn="ctr"/>
            <a:r>
              <a:rPr lang="lt-LT" sz="1050" dirty="0"/>
              <a:t>Trimitas</a:t>
            </a:r>
          </a:p>
        </p:txBody>
      </p:sp>
      <p:sp>
        <p:nvSpPr>
          <p:cNvPr id="20" name="TextBox 19">
            <a:extLst>
              <a:ext uri="{FF2B5EF4-FFF2-40B4-BE49-F238E27FC236}">
                <a16:creationId xmlns:a16="http://schemas.microsoft.com/office/drawing/2014/main" id="{D8425A9E-9500-90F3-7A28-D9F030A7174D}"/>
              </a:ext>
            </a:extLst>
          </p:cNvPr>
          <p:cNvSpPr txBox="1">
            <a:spLocks noGrp="1" noRot="1" noMove="1" noResize="1" noEditPoints="1" noAdjustHandles="1" noChangeArrowheads="1" noChangeShapeType="1"/>
          </p:cNvSpPr>
          <p:nvPr/>
        </p:nvSpPr>
        <p:spPr>
          <a:xfrm>
            <a:off x="9733992" y="4180069"/>
            <a:ext cx="2147112" cy="253916"/>
          </a:xfrm>
          <a:prstGeom prst="rect">
            <a:avLst/>
          </a:prstGeom>
          <a:solidFill>
            <a:schemeClr val="bg1"/>
          </a:solidFill>
          <a:ln>
            <a:solidFill>
              <a:schemeClr val="bg1"/>
            </a:solidFill>
          </a:ln>
        </p:spPr>
        <p:txBody>
          <a:bodyPr wrap="square">
            <a:spAutoFit/>
          </a:bodyPr>
          <a:lstStyle/>
          <a:p>
            <a:pPr algn="ctr"/>
            <a:r>
              <a:rPr lang="lt-LT" sz="1050" dirty="0"/>
              <a:t>Smuikas</a:t>
            </a:r>
          </a:p>
        </p:txBody>
      </p:sp>
      <p:sp>
        <p:nvSpPr>
          <p:cNvPr id="21" name="TextBox 20">
            <a:extLst>
              <a:ext uri="{FF2B5EF4-FFF2-40B4-BE49-F238E27FC236}">
                <a16:creationId xmlns:a16="http://schemas.microsoft.com/office/drawing/2014/main" id="{D9092F96-19C9-0B50-F81E-3EEAF9D4C76B}"/>
              </a:ext>
            </a:extLst>
          </p:cNvPr>
          <p:cNvSpPr txBox="1">
            <a:spLocks noGrp="1" noRot="1" noMove="1" noResize="1" noEditPoints="1" noAdjustHandles="1" noChangeArrowheads="1" noChangeShapeType="1"/>
          </p:cNvSpPr>
          <p:nvPr/>
        </p:nvSpPr>
        <p:spPr>
          <a:xfrm>
            <a:off x="9733992" y="5625386"/>
            <a:ext cx="2147112" cy="253916"/>
          </a:xfrm>
          <a:prstGeom prst="rect">
            <a:avLst/>
          </a:prstGeom>
          <a:solidFill>
            <a:schemeClr val="bg1"/>
          </a:solidFill>
          <a:ln>
            <a:solidFill>
              <a:schemeClr val="bg1"/>
            </a:solidFill>
          </a:ln>
        </p:spPr>
        <p:txBody>
          <a:bodyPr wrap="square">
            <a:spAutoFit/>
          </a:bodyPr>
          <a:lstStyle/>
          <a:p>
            <a:pPr algn="ctr"/>
            <a:r>
              <a:rPr lang="lt-LT" sz="1050" dirty="0" err="1"/>
              <a:t>Perkusinis</a:t>
            </a:r>
            <a:r>
              <a:rPr lang="lt-LT" sz="1050" dirty="0"/>
              <a:t> instrumentas</a:t>
            </a:r>
          </a:p>
        </p:txBody>
      </p:sp>
      <p:sp>
        <p:nvSpPr>
          <p:cNvPr id="22" name="TextBox 21">
            <a:extLst>
              <a:ext uri="{FF2B5EF4-FFF2-40B4-BE49-F238E27FC236}">
                <a16:creationId xmlns:a16="http://schemas.microsoft.com/office/drawing/2014/main" id="{7BA70021-15AD-87D4-CA7C-3E33B245FAEB}"/>
              </a:ext>
            </a:extLst>
          </p:cNvPr>
          <p:cNvSpPr txBox="1">
            <a:spLocks noGrp="1" noRot="1" noMove="1" noResize="1" noEditPoints="1" noAdjustHandles="1" noChangeArrowheads="1" noChangeShapeType="1"/>
          </p:cNvSpPr>
          <p:nvPr/>
        </p:nvSpPr>
        <p:spPr>
          <a:xfrm>
            <a:off x="7525512" y="5625386"/>
            <a:ext cx="2147112" cy="253916"/>
          </a:xfrm>
          <a:prstGeom prst="rect">
            <a:avLst/>
          </a:prstGeom>
          <a:solidFill>
            <a:schemeClr val="bg1"/>
          </a:solidFill>
          <a:ln>
            <a:solidFill>
              <a:schemeClr val="bg1"/>
            </a:solidFill>
          </a:ln>
        </p:spPr>
        <p:txBody>
          <a:bodyPr wrap="square">
            <a:spAutoFit/>
          </a:bodyPr>
          <a:lstStyle/>
          <a:p>
            <a:pPr algn="ctr"/>
            <a:r>
              <a:rPr lang="lt-LT" sz="1050" dirty="0"/>
              <a:t>Cimbolas</a:t>
            </a:r>
          </a:p>
        </p:txBody>
      </p:sp>
      <p:sp>
        <p:nvSpPr>
          <p:cNvPr id="23" name="TextBox 22">
            <a:extLst>
              <a:ext uri="{FF2B5EF4-FFF2-40B4-BE49-F238E27FC236}">
                <a16:creationId xmlns:a16="http://schemas.microsoft.com/office/drawing/2014/main" id="{18B2E071-B92F-8764-6AD6-12ED1C0EE1E1}"/>
              </a:ext>
            </a:extLst>
          </p:cNvPr>
          <p:cNvSpPr txBox="1">
            <a:spLocks noGrp="1" noRot="1" noMove="1" noResize="1" noEditPoints="1" noAdjustHandles="1" noChangeArrowheads="1" noChangeShapeType="1"/>
          </p:cNvSpPr>
          <p:nvPr/>
        </p:nvSpPr>
        <p:spPr>
          <a:xfrm>
            <a:off x="5378400" y="5617504"/>
            <a:ext cx="2147112" cy="253916"/>
          </a:xfrm>
          <a:prstGeom prst="rect">
            <a:avLst/>
          </a:prstGeom>
          <a:solidFill>
            <a:schemeClr val="bg1"/>
          </a:solidFill>
          <a:ln>
            <a:solidFill>
              <a:schemeClr val="bg1"/>
            </a:solidFill>
          </a:ln>
        </p:spPr>
        <p:txBody>
          <a:bodyPr wrap="square">
            <a:spAutoFit/>
          </a:bodyPr>
          <a:lstStyle/>
          <a:p>
            <a:pPr algn="ctr"/>
            <a:r>
              <a:rPr lang="lt-LT" sz="1050" dirty="0" err="1"/>
              <a:t>Kongos</a:t>
            </a:r>
            <a:r>
              <a:rPr lang="lt-LT" sz="1050" dirty="0"/>
              <a:t> būgnas</a:t>
            </a:r>
          </a:p>
        </p:txBody>
      </p:sp>
      <p:sp>
        <p:nvSpPr>
          <p:cNvPr id="25" name="TextBox 24">
            <a:extLst>
              <a:ext uri="{FF2B5EF4-FFF2-40B4-BE49-F238E27FC236}">
                <a16:creationId xmlns:a16="http://schemas.microsoft.com/office/drawing/2014/main" id="{B85D356D-CEB0-483D-5CBE-E517513AB74F}"/>
              </a:ext>
            </a:extLst>
          </p:cNvPr>
          <p:cNvSpPr txBox="1"/>
          <p:nvPr/>
        </p:nvSpPr>
        <p:spPr>
          <a:xfrm>
            <a:off x="9814560" y="6567112"/>
            <a:ext cx="2377440" cy="276999"/>
          </a:xfrm>
          <a:prstGeom prst="rect">
            <a:avLst/>
          </a:prstGeom>
          <a:noFill/>
        </p:spPr>
        <p:txBody>
          <a:bodyPr wrap="square">
            <a:spAutoFit/>
          </a:bodyPr>
          <a:lstStyle/>
          <a:p>
            <a:r>
              <a:rPr lang="lt-LT" sz="1200" dirty="0"/>
              <a:t>Iliustracija iš </a:t>
            </a:r>
            <a:r>
              <a:rPr lang="lt-LT" sz="1200" dirty="0">
                <a:hlinkClick r:id="rId3"/>
              </a:rPr>
              <a:t>https://physics.info</a:t>
            </a:r>
            <a:r>
              <a:rPr lang="lt-LT" sz="1200" dirty="0"/>
              <a:t> </a:t>
            </a:r>
          </a:p>
        </p:txBody>
      </p:sp>
    </p:spTree>
    <p:extLst>
      <p:ext uri="{BB962C8B-B14F-4D97-AF65-F5344CB8AC3E}">
        <p14:creationId xmlns:p14="http://schemas.microsoft.com/office/powerpoint/2010/main" val="336291426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79FE9F-97DB-4E93-868E-993688D02DCF}"/>
              </a:ext>
            </a:extLst>
          </p:cNvPr>
          <p:cNvSpPr>
            <a:spLocks noGrp="1"/>
          </p:cNvSpPr>
          <p:nvPr>
            <p:ph type="title"/>
          </p:nvPr>
        </p:nvSpPr>
        <p:spPr>
          <a:xfrm>
            <a:off x="1069578" y="539751"/>
            <a:ext cx="4090059" cy="1807305"/>
          </a:xfrm>
        </p:spPr>
        <p:txBody>
          <a:bodyPr vert="horz" lIns="91440" tIns="45720" rIns="91440" bIns="45720" rtlCol="0" anchor="ctr">
            <a:normAutofit/>
          </a:bodyPr>
          <a:lstStyle/>
          <a:p>
            <a:r>
              <a:rPr lang="en-US" sz="8000" b="1" dirty="0" err="1">
                <a:latin typeface="Times New Roman" panose="02020603050405020304" pitchFamily="18" charset="0"/>
                <a:cs typeface="Times New Roman" panose="02020603050405020304" pitchFamily="18" charset="0"/>
              </a:rPr>
              <a:t>Testas</a:t>
            </a:r>
            <a:endParaRPr lang="en-US" sz="8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D72BEC3-56B4-40A6-B945-B71553D90600}"/>
              </a:ext>
            </a:extLst>
          </p:cNvPr>
          <p:cNvSpPr>
            <a:spLocks noGrp="1"/>
          </p:cNvSpPr>
          <p:nvPr>
            <p:ph sz="half" idx="1"/>
          </p:nvPr>
        </p:nvSpPr>
        <p:spPr>
          <a:xfrm>
            <a:off x="838201" y="2974565"/>
            <a:ext cx="4619621" cy="2352274"/>
          </a:xfrm>
        </p:spPr>
        <p:txBody>
          <a:bodyPr vert="horz" lIns="91440" tIns="45720" rIns="91440" bIns="45720" rtlCol="0">
            <a:normAutofit/>
          </a:bodyPr>
          <a:lstStyle/>
          <a:p>
            <a:r>
              <a:rPr lang="en-US" sz="4400" dirty="0">
                <a:latin typeface="Times New Roman" panose="02020603050405020304" pitchFamily="18" charset="0"/>
                <a:cs typeface="Times New Roman" panose="02020603050405020304" pitchFamily="18" charset="0"/>
              </a:rPr>
              <a:t>10 </a:t>
            </a:r>
            <a:r>
              <a:rPr lang="en-US" sz="4400" dirty="0" err="1">
                <a:latin typeface="Times New Roman" panose="02020603050405020304" pitchFamily="18" charset="0"/>
                <a:cs typeface="Times New Roman" panose="02020603050405020304" pitchFamily="18" charset="0"/>
              </a:rPr>
              <a:t>klausimų</a:t>
            </a:r>
            <a:r>
              <a:rPr lang="en-US" sz="4400" dirty="0">
                <a:latin typeface="Times New Roman" panose="02020603050405020304" pitchFamily="18" charset="0"/>
                <a:cs typeface="Times New Roman" panose="02020603050405020304" pitchFamily="18" charset="0"/>
              </a:rPr>
              <a:t> </a:t>
            </a:r>
          </a:p>
          <a:p>
            <a:r>
              <a:rPr lang="en-US" sz="4400" dirty="0" err="1">
                <a:latin typeface="Times New Roman" panose="02020603050405020304" pitchFamily="18" charset="0"/>
                <a:cs typeface="Times New Roman" panose="02020603050405020304" pitchFamily="18" charset="0"/>
              </a:rPr>
              <a:t>Keturi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variantai</a:t>
            </a:r>
            <a:r>
              <a:rPr lang="en-US" sz="4400" dirty="0">
                <a:latin typeface="Times New Roman" panose="02020603050405020304" pitchFamily="18" charset="0"/>
                <a:cs typeface="Times New Roman" panose="02020603050405020304" pitchFamily="18" charset="0"/>
              </a:rPr>
              <a:t>: A, B, C </a:t>
            </a:r>
            <a:r>
              <a:rPr lang="en-US" sz="4400" dirty="0" err="1">
                <a:latin typeface="Times New Roman" panose="02020603050405020304" pitchFamily="18" charset="0"/>
                <a:cs typeface="Times New Roman" panose="02020603050405020304" pitchFamily="18" charset="0"/>
              </a:rPr>
              <a:t>arba</a:t>
            </a:r>
            <a:r>
              <a:rPr lang="en-US" sz="4400" dirty="0">
                <a:latin typeface="Times New Roman" panose="02020603050405020304" pitchFamily="18" charset="0"/>
                <a:cs typeface="Times New Roman" panose="02020603050405020304" pitchFamily="18" charset="0"/>
              </a:rPr>
              <a:t> D</a:t>
            </a:r>
          </a:p>
          <a:p>
            <a:endParaRPr lang="en-US" sz="2000" dirty="0"/>
          </a:p>
        </p:txBody>
      </p:sp>
      <p:pic>
        <p:nvPicPr>
          <p:cNvPr id="5" name="Paveikslėlis 4" descr="Exam illustration Images - Free Download on Freepik">
            <a:extLst>
              <a:ext uri="{FF2B5EF4-FFF2-40B4-BE49-F238E27FC236}">
                <a16:creationId xmlns:a16="http://schemas.microsoft.com/office/drawing/2014/main" id="{7D7F4454-426E-9E87-D4A7-B3644E586E66}"/>
              </a:ext>
            </a:extLst>
          </p:cNvPr>
          <p:cNvPicPr>
            <a:picLocks noChangeAspect="1"/>
          </p:cNvPicPr>
          <p:nvPr/>
        </p:nvPicPr>
        <p:blipFill>
          <a:blip r:embed="rId2"/>
          <a:srcRect l="3903" r="915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37742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CD2EA-7123-4F41-B385-E253EB422D3B}"/>
              </a:ext>
            </a:extLst>
          </p:cNvPr>
          <p:cNvSpPr>
            <a:spLocks noGrp="1"/>
          </p:cNvSpPr>
          <p:nvPr>
            <p:ph type="title"/>
          </p:nvPr>
        </p:nvSpPr>
        <p:spPr>
          <a:xfrm>
            <a:off x="1569218" y="352390"/>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1 </a:t>
            </a:r>
            <a:r>
              <a:rPr lang="en-US" sz="6000" dirty="0" err="1">
                <a:latin typeface="Times New Roman" panose="02020603050405020304" pitchFamily="18" charset="0"/>
                <a:cs typeface="Times New Roman" panose="02020603050405020304" pitchFamily="18" charset="0"/>
              </a:rPr>
              <a:t>klausimas</a:t>
            </a:r>
            <a:r>
              <a:rPr lang="en-US" sz="6000" dirty="0">
                <a:latin typeface="Times New Roman" panose="02020603050405020304" pitchFamily="18" charset="0"/>
                <a:cs typeface="Times New Roman" panose="02020603050405020304" pitchFamily="18" charset="0"/>
              </a:rPr>
              <a:t> </a:t>
            </a:r>
            <a:endParaRPr lang="lt-LT" sz="6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CAAD206-AAAD-457F-B86C-37F3BB4BE99A}"/>
              </a:ext>
            </a:extLst>
          </p:cNvPr>
          <p:cNvSpPr>
            <a:spLocks noGrp="1"/>
          </p:cNvSpPr>
          <p:nvPr>
            <p:ph sz="half" idx="1"/>
          </p:nvPr>
        </p:nvSpPr>
        <p:spPr>
          <a:xfrm>
            <a:off x="1112519" y="1772697"/>
            <a:ext cx="8379823" cy="4024125"/>
          </a:xfrm>
        </p:spPr>
        <p:txBody>
          <a:bodyPr>
            <a:normAutofit/>
          </a:bodyPr>
          <a:lstStyle/>
          <a:p>
            <a:pPr marL="0" indent="0">
              <a:buNone/>
            </a:pPr>
            <a:r>
              <a:rPr lang="en-US" sz="4400" dirty="0">
                <a:latin typeface="Times New Roman" panose="02020603050405020304" pitchFamily="18" charset="0"/>
                <a:cs typeface="Times New Roman" panose="02020603050405020304" pitchFamily="18" charset="0"/>
              </a:rPr>
              <a:t>Kas </a:t>
            </a:r>
            <a:r>
              <a:rPr lang="en-US" sz="4400" dirty="0" err="1">
                <a:latin typeface="Times New Roman" panose="02020603050405020304" pitchFamily="18" charset="0"/>
                <a:cs typeface="Times New Roman" panose="02020603050405020304" pitchFamily="18" charset="0"/>
              </a:rPr>
              <a:t>yra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garsas</a:t>
            </a:r>
            <a:r>
              <a:rPr lang="en-US" sz="4400" dirty="0">
                <a:latin typeface="Times New Roman" panose="02020603050405020304" pitchFamily="18" charset="0"/>
                <a:cs typeface="Times New Roman" panose="02020603050405020304" pitchFamily="18" charset="0"/>
              </a:rPr>
              <a:t> ?</a:t>
            </a:r>
          </a:p>
          <a:p>
            <a:pPr marL="514350" indent="-514350">
              <a:buAutoNum type="alphaUcPeriod"/>
            </a:pPr>
            <a:r>
              <a:rPr lang="lt-LT" dirty="0">
                <a:latin typeface="Times New Roman" panose="02020603050405020304" pitchFamily="18" charset="0"/>
                <a:cs typeface="Times New Roman" panose="02020603050405020304" pitchFamily="18" charset="0"/>
              </a:rPr>
              <a:t>Šviesos rūšis</a:t>
            </a:r>
          </a:p>
          <a:p>
            <a:pPr marL="514350" indent="-514350">
              <a:buAutoNum type="alphaUcPeriod"/>
            </a:pPr>
            <a:r>
              <a:rPr lang="lt-LT" dirty="0">
                <a:latin typeface="Times New Roman" panose="02020603050405020304" pitchFamily="18" charset="0"/>
                <a:cs typeface="Times New Roman" panose="02020603050405020304" pitchFamily="18" charset="0"/>
              </a:rPr>
              <a:t>Vibracijų sukelta energijos forma</a:t>
            </a:r>
          </a:p>
          <a:p>
            <a:pPr marL="514350" indent="-514350">
              <a:buAutoNum type="alphaUcPeriod"/>
            </a:pPr>
            <a:r>
              <a:rPr lang="lt-LT" dirty="0">
                <a:latin typeface="Times New Roman" panose="02020603050405020304" pitchFamily="18" charset="0"/>
                <a:cs typeface="Times New Roman" panose="02020603050405020304" pitchFamily="18" charset="0"/>
              </a:rPr>
              <a:t>Magnetinė jėga</a:t>
            </a:r>
          </a:p>
          <a:p>
            <a:pPr marL="514350" indent="-514350">
              <a:buAutoNum type="alphaUcPeriod"/>
            </a:pPr>
            <a:r>
              <a:rPr lang="lt-LT" dirty="0">
                <a:latin typeface="Times New Roman" panose="02020603050405020304" pitchFamily="18" charset="0"/>
                <a:cs typeface="Times New Roman" panose="02020603050405020304" pitchFamily="18" charset="0"/>
              </a:rPr>
              <a:t>Skysčio banga</a:t>
            </a:r>
            <a:endParaRPr lang="lt-L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092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F0F3-FFB9-4C6F-8B41-29D0C35E8A2C}"/>
              </a:ext>
            </a:extLst>
          </p:cNvPr>
          <p:cNvSpPr>
            <a:spLocks noGrp="1"/>
          </p:cNvSpPr>
          <p:nvPr>
            <p:ph type="title"/>
          </p:nvPr>
        </p:nvSpPr>
        <p:spPr>
          <a:xfrm>
            <a:off x="1714500" y="472971"/>
            <a:ext cx="8610600" cy="1293028"/>
          </a:xfrm>
        </p:spPr>
        <p:txBody>
          <a:bodyPr/>
          <a:lstStyle/>
          <a:p>
            <a:pPr algn="ctr"/>
            <a:r>
              <a:rPr lang="en-US" sz="4000" dirty="0">
                <a:latin typeface="Times New Roman" panose="02020603050405020304" pitchFamily="18" charset="0"/>
                <a:cs typeface="Times New Roman" panose="02020603050405020304" pitchFamily="18" charset="0"/>
              </a:rPr>
              <a:t> </a:t>
            </a:r>
            <a:r>
              <a:rPr lang="en-US" sz="6000" dirty="0">
                <a:latin typeface="Times New Roman" panose="02020603050405020304" pitchFamily="18" charset="0"/>
                <a:cs typeface="Times New Roman" panose="02020603050405020304" pitchFamily="18" charset="0"/>
              </a:rPr>
              <a:t>2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844DDA98-8098-4748-9DC1-5A06E57FF753}"/>
              </a:ext>
            </a:extLst>
          </p:cNvPr>
          <p:cNvSpPr>
            <a:spLocks noGrp="1"/>
          </p:cNvSpPr>
          <p:nvPr>
            <p:ph sz="half" idx="1"/>
          </p:nvPr>
        </p:nvSpPr>
        <p:spPr>
          <a:xfrm>
            <a:off x="685799" y="2039815"/>
            <a:ext cx="9071149" cy="4178869"/>
          </a:xfrm>
        </p:spPr>
        <p:txBody>
          <a:bodyPr>
            <a:normAutofit/>
          </a:bodyPr>
          <a:lstStyle/>
          <a:p>
            <a:pPr marL="0" indent="0">
              <a:buNone/>
            </a:pPr>
            <a:r>
              <a:rPr lang="it-IT" sz="4400" dirty="0">
                <a:latin typeface="Times New Roman" panose="02020603050405020304" pitchFamily="18" charset="0"/>
                <a:cs typeface="Times New Roman" panose="02020603050405020304" pitchFamily="18" charset="0"/>
              </a:rPr>
              <a:t>Ko reikia garso bangoms sklisti?</a:t>
            </a:r>
            <a:endParaRPr lang="lt-LT" sz="4400" dirty="0">
              <a:latin typeface="Times New Roman" panose="02020603050405020304" pitchFamily="18" charset="0"/>
              <a:cs typeface="Times New Roman" panose="02020603050405020304" pitchFamily="18" charset="0"/>
            </a:endParaRPr>
          </a:p>
          <a:p>
            <a:pPr marL="742950" indent="-742950">
              <a:buAutoNum type="alphaUcPeriod"/>
            </a:pPr>
            <a:r>
              <a:rPr lang="lt-LT" sz="4400" dirty="0">
                <a:latin typeface="Times New Roman" panose="02020603050405020304" pitchFamily="18" charset="0"/>
                <a:cs typeface="Times New Roman" panose="02020603050405020304" pitchFamily="18" charset="0"/>
              </a:rPr>
              <a:t>Šilumos</a:t>
            </a:r>
          </a:p>
          <a:p>
            <a:pPr marL="742950" indent="-742950">
              <a:buAutoNum type="alphaUcPeriod"/>
            </a:pPr>
            <a:r>
              <a:rPr lang="lt-LT" sz="4400" dirty="0">
                <a:latin typeface="Times New Roman" panose="02020603050405020304" pitchFamily="18" charset="0"/>
                <a:cs typeface="Times New Roman" panose="02020603050405020304" pitchFamily="18" charset="0"/>
              </a:rPr>
              <a:t>Elektros</a:t>
            </a:r>
          </a:p>
          <a:p>
            <a:pPr marL="742950" indent="-742950">
              <a:buAutoNum type="alphaUcPeriod"/>
            </a:pPr>
            <a:r>
              <a:rPr lang="lt-LT" sz="4400" dirty="0">
                <a:latin typeface="Times New Roman" panose="02020603050405020304" pitchFamily="18" charset="0"/>
                <a:cs typeface="Times New Roman" panose="02020603050405020304" pitchFamily="18" charset="0"/>
              </a:rPr>
              <a:t>Terpės (medžiagos)</a:t>
            </a:r>
          </a:p>
          <a:p>
            <a:pPr marL="742950" indent="-742950">
              <a:buAutoNum type="alphaUcPeriod"/>
            </a:pPr>
            <a:r>
              <a:rPr lang="lt-LT" sz="4400" dirty="0">
                <a:latin typeface="Times New Roman" panose="02020603050405020304" pitchFamily="18" charset="0"/>
                <a:cs typeface="Times New Roman" panose="02020603050405020304" pitchFamily="18" charset="0"/>
              </a:rPr>
              <a:t>Šviesos</a:t>
            </a:r>
          </a:p>
        </p:txBody>
      </p:sp>
    </p:spTree>
    <p:extLst>
      <p:ext uri="{BB962C8B-B14F-4D97-AF65-F5344CB8AC3E}">
        <p14:creationId xmlns:p14="http://schemas.microsoft.com/office/powerpoint/2010/main" val="1580154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96EEA-1F1A-497F-9A01-251E7F82DFBA}"/>
              </a:ext>
            </a:extLst>
          </p:cNvPr>
          <p:cNvSpPr>
            <a:spLocks noGrp="1"/>
          </p:cNvSpPr>
          <p:nvPr>
            <p:ph type="title"/>
          </p:nvPr>
        </p:nvSpPr>
        <p:spPr>
          <a:xfrm>
            <a:off x="2212312" y="432777"/>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3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06E5110B-F98A-490B-B61B-DE2882705CDE}"/>
              </a:ext>
            </a:extLst>
          </p:cNvPr>
          <p:cNvSpPr>
            <a:spLocks noGrp="1"/>
          </p:cNvSpPr>
          <p:nvPr>
            <p:ph sz="half" idx="1"/>
          </p:nvPr>
        </p:nvSpPr>
        <p:spPr>
          <a:xfrm>
            <a:off x="838199" y="1825625"/>
            <a:ext cx="9516292" cy="4351338"/>
          </a:xfrm>
        </p:spPr>
        <p:txBody>
          <a:bodyPr>
            <a:normAutofit/>
          </a:bodyPr>
          <a:lstStyle/>
          <a:p>
            <a:pPr marL="0" indent="0">
              <a:buNone/>
            </a:pPr>
            <a:r>
              <a:rPr lang="lt-LT" sz="4400" dirty="0">
                <a:latin typeface="Times New Roman" panose="02020603050405020304" pitchFamily="18" charset="0"/>
                <a:cs typeface="Times New Roman" panose="02020603050405020304" pitchFamily="18" charset="0"/>
              </a:rPr>
              <a:t>Kurioje terpėje garsas sklinda greičiausiai?</a:t>
            </a:r>
          </a:p>
          <a:p>
            <a:pPr marL="514350" indent="-514350">
              <a:buAutoNum type="alphaUcPeriod"/>
            </a:pPr>
            <a:r>
              <a:rPr lang="lt-LT" sz="4400" dirty="0">
                <a:latin typeface="Times New Roman" panose="02020603050405020304" pitchFamily="18" charset="0"/>
                <a:cs typeface="Times New Roman" panose="02020603050405020304" pitchFamily="18" charset="0"/>
              </a:rPr>
              <a:t>Ore</a:t>
            </a:r>
          </a:p>
          <a:p>
            <a:pPr marL="514350" indent="-514350">
              <a:buAutoNum type="alphaUcPeriod"/>
            </a:pPr>
            <a:r>
              <a:rPr lang="lt-LT" sz="4400" dirty="0">
                <a:latin typeface="Times New Roman" panose="02020603050405020304" pitchFamily="18" charset="0"/>
                <a:cs typeface="Times New Roman" panose="02020603050405020304" pitchFamily="18" charset="0"/>
              </a:rPr>
              <a:t>Vandenyje</a:t>
            </a:r>
          </a:p>
          <a:p>
            <a:pPr marL="514350" indent="-514350">
              <a:buAutoNum type="alphaUcPeriod"/>
            </a:pPr>
            <a:r>
              <a:rPr lang="lt-LT" sz="4400" dirty="0">
                <a:latin typeface="Times New Roman" panose="02020603050405020304" pitchFamily="18" charset="0"/>
                <a:cs typeface="Times New Roman" panose="02020603050405020304" pitchFamily="18" charset="0"/>
              </a:rPr>
              <a:t>Vakuume</a:t>
            </a:r>
          </a:p>
          <a:p>
            <a:pPr marL="514350" indent="-514350">
              <a:buAutoNum type="alphaUcPeriod"/>
            </a:pPr>
            <a:r>
              <a:rPr lang="lt-LT" sz="4400" dirty="0">
                <a:latin typeface="Times New Roman" panose="02020603050405020304" pitchFamily="18" charset="0"/>
                <a:cs typeface="Times New Roman" panose="02020603050405020304" pitchFamily="18" charset="0"/>
              </a:rPr>
              <a:t>Pliene</a:t>
            </a:r>
          </a:p>
        </p:txBody>
      </p:sp>
    </p:spTree>
    <p:extLst>
      <p:ext uri="{BB962C8B-B14F-4D97-AF65-F5344CB8AC3E}">
        <p14:creationId xmlns:p14="http://schemas.microsoft.com/office/powerpoint/2010/main" val="186371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83446-F584-4DF5-9674-14E7781196AB}"/>
              </a:ext>
            </a:extLst>
          </p:cNvPr>
          <p:cNvSpPr>
            <a:spLocks noGrp="1"/>
          </p:cNvSpPr>
          <p:nvPr>
            <p:ph type="title"/>
          </p:nvPr>
        </p:nvSpPr>
        <p:spPr>
          <a:xfrm>
            <a:off x="2182167" y="462922"/>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4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286A1559-249C-431C-B911-AEC53F663069}"/>
              </a:ext>
            </a:extLst>
          </p:cNvPr>
          <p:cNvSpPr>
            <a:spLocks noGrp="1"/>
          </p:cNvSpPr>
          <p:nvPr>
            <p:ph sz="half" idx="1"/>
          </p:nvPr>
        </p:nvSpPr>
        <p:spPr>
          <a:xfrm>
            <a:off x="685799" y="1976847"/>
            <a:ext cx="10287001" cy="4241838"/>
          </a:xfrm>
        </p:spPr>
        <p:txBody>
          <a:bodyPr>
            <a:normAutofit/>
          </a:bodyPr>
          <a:lstStyle/>
          <a:p>
            <a:pPr marL="0" indent="0">
              <a:buNone/>
            </a:pPr>
            <a:r>
              <a:rPr lang="lt-LT" sz="4400" dirty="0">
                <a:latin typeface="Times New Roman" panose="02020603050405020304" pitchFamily="18" charset="0"/>
                <a:cs typeface="Times New Roman" panose="02020603050405020304" pitchFamily="18" charset="0"/>
              </a:rPr>
              <a:t>Kodėl garsas negali sklisti kosmose?</a:t>
            </a:r>
          </a:p>
          <a:p>
            <a:pPr marL="514350" indent="-514350">
              <a:buAutoNum type="alphaUcPeriod"/>
            </a:pPr>
            <a:r>
              <a:rPr lang="lt-LT" sz="4400" dirty="0">
                <a:latin typeface="Times New Roman" panose="02020603050405020304" pitchFamily="18" charset="0"/>
                <a:cs typeface="Times New Roman" panose="02020603050405020304" pitchFamily="18" charset="0"/>
              </a:rPr>
              <a:t>Kosmose per šalta</a:t>
            </a:r>
          </a:p>
          <a:p>
            <a:pPr marL="514350" indent="-514350">
              <a:buAutoNum type="alphaUcPeriod"/>
            </a:pPr>
            <a:r>
              <a:rPr lang="lt-LT" sz="4400" dirty="0">
                <a:latin typeface="Times New Roman" panose="02020603050405020304" pitchFamily="18" charset="0"/>
                <a:cs typeface="Times New Roman" panose="02020603050405020304" pitchFamily="18" charset="0"/>
              </a:rPr>
              <a:t>Kosmose nėra oro ar dalelių, kurios perduotų virpesius</a:t>
            </a:r>
          </a:p>
          <a:p>
            <a:pPr marL="514350" indent="-514350">
              <a:buAutoNum type="alphaUcPeriod"/>
            </a:pPr>
            <a:r>
              <a:rPr lang="lt-LT" sz="4400" dirty="0">
                <a:latin typeface="Times New Roman" panose="02020603050405020304" pitchFamily="18" charset="0"/>
                <a:cs typeface="Times New Roman" panose="02020603050405020304" pitchFamily="18" charset="0"/>
              </a:rPr>
              <a:t>Garsas per silpnas</a:t>
            </a:r>
          </a:p>
          <a:p>
            <a:pPr marL="514350" indent="-514350">
              <a:buAutoNum type="alphaUcPeriod"/>
            </a:pPr>
            <a:r>
              <a:rPr lang="lt-LT" sz="4400" dirty="0">
                <a:latin typeface="Times New Roman" panose="02020603050405020304" pitchFamily="18" charset="0"/>
                <a:cs typeface="Times New Roman" panose="02020603050405020304" pitchFamily="18" charset="0"/>
              </a:rPr>
              <a:t>Kosmosas sugeria garso bangas</a:t>
            </a:r>
          </a:p>
        </p:txBody>
      </p:sp>
    </p:spTree>
    <p:extLst>
      <p:ext uri="{BB962C8B-B14F-4D97-AF65-F5344CB8AC3E}">
        <p14:creationId xmlns:p14="http://schemas.microsoft.com/office/powerpoint/2010/main" val="3300915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4BCA-0613-4E5B-B06A-43D6C8E80058}"/>
              </a:ext>
            </a:extLst>
          </p:cNvPr>
          <p:cNvSpPr>
            <a:spLocks noGrp="1"/>
          </p:cNvSpPr>
          <p:nvPr>
            <p:ph type="title"/>
          </p:nvPr>
        </p:nvSpPr>
        <p:spPr>
          <a:xfrm>
            <a:off x="2363037" y="342343"/>
            <a:ext cx="8610600" cy="1293028"/>
          </a:xfrm>
        </p:spPr>
        <p:txBody>
          <a:bodyPr>
            <a:normAutofit/>
          </a:bodyPr>
          <a:lstStyle/>
          <a:p>
            <a:pPr algn="ctr"/>
            <a:r>
              <a:rPr lang="en-US" sz="6000">
                <a:latin typeface="Times New Roman" panose="02020603050405020304" pitchFamily="18" charset="0"/>
                <a:cs typeface="Times New Roman" panose="02020603050405020304" pitchFamily="18" charset="0"/>
              </a:rPr>
              <a:t>5 klausimas</a:t>
            </a:r>
            <a:endParaRPr lang="lt-LT" sz="6000" dirty="0"/>
          </a:p>
        </p:txBody>
      </p:sp>
      <p:sp>
        <p:nvSpPr>
          <p:cNvPr id="3" name="Content Placeholder 2">
            <a:extLst>
              <a:ext uri="{FF2B5EF4-FFF2-40B4-BE49-F238E27FC236}">
                <a16:creationId xmlns:a16="http://schemas.microsoft.com/office/drawing/2014/main" id="{CC41B7A5-6271-4FB0-99D2-FC7E132E6A60}"/>
              </a:ext>
            </a:extLst>
          </p:cNvPr>
          <p:cNvSpPr>
            <a:spLocks noGrp="1"/>
          </p:cNvSpPr>
          <p:nvPr>
            <p:ph sz="half" idx="1"/>
          </p:nvPr>
        </p:nvSpPr>
        <p:spPr>
          <a:xfrm>
            <a:off x="685799" y="2194559"/>
            <a:ext cx="10522131" cy="4321098"/>
          </a:xfrm>
        </p:spPr>
        <p:txBody>
          <a:bodyPr>
            <a:normAutofit fontScale="92500" lnSpcReduction="20000"/>
          </a:bodyPr>
          <a:lstStyle/>
          <a:p>
            <a:pPr marL="0" indent="0">
              <a:buNone/>
            </a:pPr>
            <a:r>
              <a:rPr lang="lt-LT" sz="4800" dirty="0">
                <a:latin typeface="Times New Roman" panose="02020603050405020304" pitchFamily="18" charset="0"/>
                <a:cs typeface="Times New Roman" panose="02020603050405020304" pitchFamily="18" charset="0"/>
              </a:rPr>
              <a:t>Kas atsitinka oro dalelėms, kai garso banga sklinda per orą?</a:t>
            </a:r>
          </a:p>
          <a:p>
            <a:pPr marL="514350" indent="-514350">
              <a:buAutoNum type="alphaUcPeriod"/>
            </a:pPr>
            <a:r>
              <a:rPr lang="lt-LT" sz="4800" dirty="0">
                <a:latin typeface="Times New Roman" panose="02020603050405020304" pitchFamily="18" charset="0"/>
                <a:cs typeface="Times New Roman" panose="02020603050405020304" pitchFamily="18" charset="0"/>
              </a:rPr>
              <a:t>Jos kartu su banga nukeliauja didelius atstumus</a:t>
            </a:r>
          </a:p>
          <a:p>
            <a:pPr marL="514350" indent="-514350">
              <a:buAutoNum type="alphaUcPeriod"/>
            </a:pPr>
            <a:r>
              <a:rPr lang="lt-LT" sz="4800" dirty="0">
                <a:latin typeface="Times New Roman" panose="02020603050405020304" pitchFamily="18" charset="0"/>
                <a:cs typeface="Times New Roman" panose="02020603050405020304" pitchFamily="18" charset="0"/>
              </a:rPr>
              <a:t>Jos išnyksta</a:t>
            </a:r>
          </a:p>
          <a:p>
            <a:pPr marL="514350" indent="-514350">
              <a:buAutoNum type="alphaUcPeriod"/>
            </a:pPr>
            <a:r>
              <a:rPr lang="lt-LT" sz="4800" dirty="0">
                <a:latin typeface="Times New Roman" panose="02020603050405020304" pitchFamily="18" charset="0"/>
                <a:cs typeface="Times New Roman" panose="02020603050405020304" pitchFamily="18" charset="0"/>
              </a:rPr>
              <a:t>Jos vibruoja pirmyn ir atgal</a:t>
            </a:r>
          </a:p>
          <a:p>
            <a:pPr marL="514350" indent="-514350">
              <a:buAutoNum type="alphaUcPeriod"/>
            </a:pPr>
            <a:r>
              <a:rPr lang="lt-LT" sz="4800" dirty="0">
                <a:latin typeface="Times New Roman" panose="02020603050405020304" pitchFamily="18" charset="0"/>
                <a:cs typeface="Times New Roman" panose="02020603050405020304" pitchFamily="18" charset="0"/>
              </a:rPr>
              <a:t>Jos nustoja judėti</a:t>
            </a:r>
            <a:endParaRPr lang="lt-LT"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8590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77754-2499-4E0A-BAF4-90840A4F43E3}"/>
              </a:ext>
            </a:extLst>
          </p:cNvPr>
          <p:cNvSpPr>
            <a:spLocks noGrp="1"/>
          </p:cNvSpPr>
          <p:nvPr>
            <p:ph type="title"/>
          </p:nvPr>
        </p:nvSpPr>
        <p:spPr>
          <a:xfrm>
            <a:off x="1790700" y="639316"/>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6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BE1962A9-4E87-4F9B-B6E6-774B00B4A47B}"/>
              </a:ext>
            </a:extLst>
          </p:cNvPr>
          <p:cNvSpPr>
            <a:spLocks noGrp="1"/>
          </p:cNvSpPr>
          <p:nvPr>
            <p:ph sz="half" idx="1"/>
          </p:nvPr>
        </p:nvSpPr>
        <p:spPr>
          <a:xfrm>
            <a:off x="685800" y="1932345"/>
            <a:ext cx="8920424" cy="4286340"/>
          </a:xfrm>
        </p:spPr>
        <p:txBody>
          <a:bodyPr>
            <a:normAutofit/>
          </a:bodyPr>
          <a:lstStyle/>
          <a:p>
            <a:pPr marL="0" indent="0">
              <a:buNone/>
            </a:pPr>
            <a:r>
              <a:rPr lang="lt-LT" sz="4400" dirty="0">
                <a:latin typeface="Times New Roman" panose="02020603050405020304" pitchFamily="18" charset="0"/>
                <a:cs typeface="Times New Roman" panose="02020603050405020304" pitchFamily="18" charset="0"/>
              </a:rPr>
              <a:t>Kuri ausies dalis vibruoja, kai ją pasiekia garso bangos?</a:t>
            </a:r>
          </a:p>
          <a:p>
            <a:pPr marL="514350" indent="-514350">
              <a:buAutoNum type="alphaUcPeriod"/>
            </a:pPr>
            <a:r>
              <a:rPr lang="lt-LT" sz="4400" dirty="0">
                <a:latin typeface="Times New Roman" panose="02020603050405020304" pitchFamily="18" charset="0"/>
                <a:cs typeface="Times New Roman" panose="02020603050405020304" pitchFamily="18" charset="0"/>
              </a:rPr>
              <a:t>Tinklainė</a:t>
            </a:r>
          </a:p>
          <a:p>
            <a:pPr marL="514350" indent="-514350">
              <a:buAutoNum type="alphaUcPeriod"/>
            </a:pPr>
            <a:r>
              <a:rPr lang="lt-LT" sz="4400" dirty="0">
                <a:latin typeface="Times New Roman" panose="02020603050405020304" pitchFamily="18" charset="0"/>
                <a:cs typeface="Times New Roman" panose="02020603050405020304" pitchFamily="18" charset="0"/>
              </a:rPr>
              <a:t>Ausies būgnelis</a:t>
            </a:r>
          </a:p>
          <a:p>
            <a:pPr marL="514350" indent="-514350">
              <a:buAutoNum type="alphaUcPeriod"/>
            </a:pPr>
            <a:r>
              <a:rPr lang="lt-LT" sz="4400" dirty="0">
                <a:latin typeface="Times New Roman" panose="02020603050405020304" pitchFamily="18" charset="0"/>
                <a:cs typeface="Times New Roman" panose="02020603050405020304" pitchFamily="18" charset="0"/>
              </a:rPr>
              <a:t>Nervas</a:t>
            </a:r>
          </a:p>
          <a:p>
            <a:pPr marL="514350" indent="-514350">
              <a:buAutoNum type="alphaUcPeriod"/>
            </a:pPr>
            <a:r>
              <a:rPr lang="lt-LT" sz="4400" dirty="0">
                <a:latin typeface="Times New Roman" panose="02020603050405020304" pitchFamily="18" charset="0"/>
                <a:cs typeface="Times New Roman" panose="02020603050405020304" pitchFamily="18" charset="0"/>
              </a:rPr>
              <a:t>Vyzdys</a:t>
            </a:r>
          </a:p>
        </p:txBody>
      </p:sp>
    </p:spTree>
    <p:extLst>
      <p:ext uri="{BB962C8B-B14F-4D97-AF65-F5344CB8AC3E}">
        <p14:creationId xmlns:p14="http://schemas.microsoft.com/office/powerpoint/2010/main" val="984131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F513-B4B1-48A1-9EFC-3C40146C38EA}"/>
              </a:ext>
            </a:extLst>
          </p:cNvPr>
          <p:cNvSpPr>
            <a:spLocks noGrp="1"/>
          </p:cNvSpPr>
          <p:nvPr>
            <p:ph type="title"/>
          </p:nvPr>
        </p:nvSpPr>
        <p:spPr>
          <a:xfrm>
            <a:off x="2363037" y="639316"/>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7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5" name="Content Placeholder 2">
            <a:extLst>
              <a:ext uri="{FF2B5EF4-FFF2-40B4-BE49-F238E27FC236}">
                <a16:creationId xmlns:a16="http://schemas.microsoft.com/office/drawing/2014/main" id="{26259127-CEFE-4A54-A6FB-18CD67D2B2F4}"/>
              </a:ext>
            </a:extLst>
          </p:cNvPr>
          <p:cNvSpPr txBox="1">
            <a:spLocks/>
          </p:cNvSpPr>
          <p:nvPr/>
        </p:nvSpPr>
        <p:spPr>
          <a:xfrm>
            <a:off x="600890" y="1932344"/>
            <a:ext cx="10598331" cy="457702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lt-LT" sz="4400" dirty="0">
                <a:latin typeface="Times New Roman" panose="02020603050405020304" pitchFamily="18" charset="0"/>
                <a:cs typeface="Times New Roman" panose="02020603050405020304" pitchFamily="18" charset="0"/>
              </a:rPr>
              <a:t>Kuris teiginys apie garso bangas yra teisingas?</a:t>
            </a:r>
          </a:p>
          <a:p>
            <a:pPr marL="514350" indent="-514350">
              <a:buAutoNum type="alphaUcPeriod"/>
            </a:pPr>
            <a:r>
              <a:rPr lang="lt-LT" sz="4400" dirty="0">
                <a:latin typeface="Times New Roman" panose="02020603050405020304" pitchFamily="18" charset="0"/>
                <a:cs typeface="Times New Roman" panose="02020603050405020304" pitchFamily="18" charset="0"/>
              </a:rPr>
              <a:t>Garso bangos gali sklisti vakuume</a:t>
            </a:r>
          </a:p>
          <a:p>
            <a:pPr marL="514350" indent="-514350">
              <a:buAutoNum type="alphaUcPeriod"/>
            </a:pPr>
            <a:r>
              <a:rPr lang="lt-LT" sz="4400" dirty="0">
                <a:latin typeface="Times New Roman" panose="02020603050405020304" pitchFamily="18" charset="0"/>
                <a:cs typeface="Times New Roman" panose="02020603050405020304" pitchFamily="18" charset="0"/>
              </a:rPr>
              <a:t>Garso bangos perneša medžiagą iš vienos vietos į kitą</a:t>
            </a:r>
          </a:p>
          <a:p>
            <a:pPr marL="514350" indent="-514350">
              <a:buAutoNum type="alphaUcPeriod"/>
            </a:pPr>
            <a:r>
              <a:rPr lang="lt-LT" sz="4400" dirty="0">
                <a:latin typeface="Times New Roman" panose="02020603050405020304" pitchFamily="18" charset="0"/>
                <a:cs typeface="Times New Roman" panose="02020603050405020304" pitchFamily="18" charset="0"/>
              </a:rPr>
              <a:t>Garso bangas sukelia virpesiai</a:t>
            </a:r>
          </a:p>
          <a:p>
            <a:pPr marL="514350" indent="-514350">
              <a:buAutoNum type="alphaUcPeriod"/>
            </a:pPr>
            <a:r>
              <a:rPr lang="lt-LT" sz="4400" dirty="0">
                <a:latin typeface="Times New Roman" panose="02020603050405020304" pitchFamily="18" charset="0"/>
                <a:cs typeface="Times New Roman" panose="02020603050405020304" pitchFamily="18" charset="0"/>
              </a:rPr>
              <a:t>Garso bangos sklinda tik ore</a:t>
            </a:r>
          </a:p>
        </p:txBody>
      </p:sp>
    </p:spTree>
    <p:extLst>
      <p:ext uri="{BB962C8B-B14F-4D97-AF65-F5344CB8AC3E}">
        <p14:creationId xmlns:p14="http://schemas.microsoft.com/office/powerpoint/2010/main" val="171100133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5EA0-C3FB-44F1-B2EC-DB0F25EBF169}"/>
              </a:ext>
            </a:extLst>
          </p:cNvPr>
          <p:cNvSpPr>
            <a:spLocks noGrp="1"/>
          </p:cNvSpPr>
          <p:nvPr>
            <p:ph type="title"/>
          </p:nvPr>
        </p:nvSpPr>
        <p:spPr>
          <a:xfrm>
            <a:off x="2111828" y="538833"/>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8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4ED3205D-A144-4D76-A3C9-34E4759740FE}"/>
              </a:ext>
            </a:extLst>
          </p:cNvPr>
          <p:cNvSpPr>
            <a:spLocks noGrp="1"/>
          </p:cNvSpPr>
          <p:nvPr>
            <p:ph sz="half" idx="1"/>
          </p:nvPr>
        </p:nvSpPr>
        <p:spPr>
          <a:xfrm>
            <a:off x="685799" y="2009671"/>
            <a:ext cx="10774681" cy="4209014"/>
          </a:xfrm>
        </p:spPr>
        <p:txBody>
          <a:bodyPr>
            <a:normAutofit lnSpcReduction="10000"/>
          </a:bodyPr>
          <a:lstStyle/>
          <a:p>
            <a:pPr marL="0" indent="0">
              <a:buNone/>
            </a:pPr>
            <a:r>
              <a:rPr lang="lt-LT" sz="4400" dirty="0">
                <a:latin typeface="Times New Roman" panose="02020603050405020304" pitchFamily="18" charset="0"/>
                <a:cs typeface="Times New Roman" panose="02020603050405020304" pitchFamily="18" charset="0"/>
              </a:rPr>
              <a:t>Kas atsitinka, kai garso bangos dažnis sumažėja?</a:t>
            </a:r>
          </a:p>
          <a:p>
            <a:pPr marL="514350" indent="-514350">
              <a:buAutoNum type="alphaUcPeriod"/>
            </a:pPr>
            <a:r>
              <a:rPr lang="lt-LT" sz="4400" dirty="0">
                <a:latin typeface="Times New Roman" panose="02020603050405020304" pitchFamily="18" charset="0"/>
                <a:cs typeface="Times New Roman" panose="02020603050405020304" pitchFamily="18" charset="0"/>
              </a:rPr>
              <a:t>Garso tonas tampa aukštesnis</a:t>
            </a:r>
          </a:p>
          <a:p>
            <a:pPr marL="0" indent="0">
              <a:buNone/>
            </a:pPr>
            <a:r>
              <a:rPr lang="lt-LT" sz="4400" dirty="0">
                <a:latin typeface="Times New Roman" panose="02020603050405020304" pitchFamily="18" charset="0"/>
                <a:cs typeface="Times New Roman" panose="02020603050405020304" pitchFamily="18" charset="0"/>
              </a:rPr>
              <a:t>B. Garso tonas tampa žemesnis</a:t>
            </a:r>
          </a:p>
          <a:p>
            <a:pPr marL="0" indent="0">
              <a:buNone/>
            </a:pPr>
            <a:r>
              <a:rPr lang="lt-LT" sz="4400" dirty="0">
                <a:latin typeface="Times New Roman" panose="02020603050405020304" pitchFamily="18" charset="0"/>
                <a:cs typeface="Times New Roman" panose="02020603050405020304" pitchFamily="18" charset="0"/>
              </a:rPr>
              <a:t>C. Garso stiprumas padidėja</a:t>
            </a:r>
          </a:p>
          <a:p>
            <a:pPr marL="0" indent="0">
              <a:buNone/>
            </a:pPr>
            <a:r>
              <a:rPr lang="lt-LT" sz="4400" dirty="0">
                <a:latin typeface="Times New Roman" panose="02020603050405020304" pitchFamily="18" charset="0"/>
                <a:cs typeface="Times New Roman" panose="02020603050405020304" pitchFamily="18" charset="0"/>
              </a:rPr>
              <a:t>D. Garso nebėra</a:t>
            </a:r>
          </a:p>
        </p:txBody>
      </p:sp>
    </p:spTree>
    <p:extLst>
      <p:ext uri="{BB962C8B-B14F-4D97-AF65-F5344CB8AC3E}">
        <p14:creationId xmlns:p14="http://schemas.microsoft.com/office/powerpoint/2010/main" val="1713006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A0D0-C983-4622-9AA9-CDEEBB047127}"/>
              </a:ext>
            </a:extLst>
          </p:cNvPr>
          <p:cNvSpPr>
            <a:spLocks noGrp="1"/>
          </p:cNvSpPr>
          <p:nvPr>
            <p:ph type="title"/>
          </p:nvPr>
        </p:nvSpPr>
        <p:spPr>
          <a:xfrm>
            <a:off x="2051538" y="442826"/>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9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694265F0-3181-409E-85B5-A46075CDFAC8}"/>
              </a:ext>
            </a:extLst>
          </p:cNvPr>
          <p:cNvSpPr>
            <a:spLocks noGrp="1"/>
          </p:cNvSpPr>
          <p:nvPr>
            <p:ph sz="half" idx="1"/>
          </p:nvPr>
        </p:nvSpPr>
        <p:spPr>
          <a:xfrm>
            <a:off x="685799" y="2194559"/>
            <a:ext cx="10661469" cy="4024125"/>
          </a:xfrm>
        </p:spPr>
        <p:txBody>
          <a:bodyPr>
            <a:normAutofit/>
          </a:bodyPr>
          <a:lstStyle/>
          <a:p>
            <a:pPr marL="0" indent="0">
              <a:buNone/>
            </a:pPr>
            <a:r>
              <a:rPr lang="lt-LT" sz="4400" dirty="0">
                <a:latin typeface="Times New Roman" panose="02020603050405020304" pitchFamily="18" charset="0"/>
                <a:cs typeface="Times New Roman" panose="02020603050405020304" pitchFamily="18" charset="0"/>
              </a:rPr>
              <a:t>Kokia medžiaga geriausiai sugeria garsą?</a:t>
            </a:r>
          </a:p>
          <a:p>
            <a:pPr marL="742950" indent="-742950">
              <a:buAutoNum type="alphaUcPeriod"/>
            </a:pPr>
            <a:r>
              <a:rPr lang="lt-LT" sz="4400" dirty="0">
                <a:latin typeface="Times New Roman" panose="02020603050405020304" pitchFamily="18" charset="0"/>
                <a:cs typeface="Times New Roman" panose="02020603050405020304" pitchFamily="18" charset="0"/>
              </a:rPr>
              <a:t>Metalas</a:t>
            </a:r>
          </a:p>
          <a:p>
            <a:pPr marL="742950" indent="-742950">
              <a:buAutoNum type="alphaUcPeriod"/>
            </a:pPr>
            <a:r>
              <a:rPr lang="lt-LT" sz="4400" dirty="0">
                <a:latin typeface="Times New Roman" panose="02020603050405020304" pitchFamily="18" charset="0"/>
                <a:cs typeface="Times New Roman" panose="02020603050405020304" pitchFamily="18" charset="0"/>
              </a:rPr>
              <a:t>Stiklas</a:t>
            </a:r>
          </a:p>
          <a:p>
            <a:pPr marL="742950" indent="-742950">
              <a:buAutoNum type="alphaUcPeriod"/>
            </a:pPr>
            <a:r>
              <a:rPr lang="lt-LT" sz="4400" dirty="0">
                <a:latin typeface="Times New Roman" panose="02020603050405020304" pitchFamily="18" charset="0"/>
                <a:cs typeface="Times New Roman" panose="02020603050405020304" pitchFamily="18" charset="0"/>
              </a:rPr>
              <a:t>Putplastis</a:t>
            </a:r>
          </a:p>
          <a:p>
            <a:pPr marL="742950" indent="-742950">
              <a:buAutoNum type="alphaUcPeriod"/>
            </a:pPr>
            <a:r>
              <a:rPr lang="lt-LT" sz="4400" dirty="0">
                <a:latin typeface="Times New Roman" panose="02020603050405020304" pitchFamily="18" charset="0"/>
                <a:cs typeface="Times New Roman" panose="02020603050405020304" pitchFamily="18" charset="0"/>
              </a:rPr>
              <a:t>Akmuo</a:t>
            </a:r>
          </a:p>
        </p:txBody>
      </p:sp>
    </p:spTree>
    <p:extLst>
      <p:ext uri="{BB962C8B-B14F-4D97-AF65-F5344CB8AC3E}">
        <p14:creationId xmlns:p14="http://schemas.microsoft.com/office/powerpoint/2010/main" val="38073121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EEAA2-38C2-4D59-9320-2AD16B88C0C3}"/>
              </a:ext>
            </a:extLst>
          </p:cNvPr>
          <p:cNvSpPr>
            <a:spLocks noGrp="1"/>
          </p:cNvSpPr>
          <p:nvPr>
            <p:ph type="title"/>
          </p:nvPr>
        </p:nvSpPr>
        <p:spPr>
          <a:xfrm>
            <a:off x="1790700" y="734228"/>
            <a:ext cx="8610600" cy="1293028"/>
          </a:xfrm>
        </p:spPr>
        <p:txBody>
          <a:bodyPr>
            <a:normAutofit/>
          </a:bodyPr>
          <a:lstStyle/>
          <a:p>
            <a:pPr algn="ctr"/>
            <a:r>
              <a:rPr lang="en-US" sz="6000" dirty="0">
                <a:latin typeface="Times New Roman" panose="02020603050405020304" pitchFamily="18" charset="0"/>
                <a:cs typeface="Times New Roman" panose="02020603050405020304" pitchFamily="18" charset="0"/>
              </a:rPr>
              <a:t>10 </a:t>
            </a:r>
            <a:r>
              <a:rPr lang="en-US" sz="6000" dirty="0" err="1">
                <a:latin typeface="Times New Roman" panose="02020603050405020304" pitchFamily="18" charset="0"/>
                <a:cs typeface="Times New Roman" panose="02020603050405020304" pitchFamily="18" charset="0"/>
              </a:rPr>
              <a:t>klausimas</a:t>
            </a:r>
            <a:endParaRPr lang="lt-LT" sz="6000" dirty="0"/>
          </a:p>
        </p:txBody>
      </p:sp>
      <p:sp>
        <p:nvSpPr>
          <p:cNvPr id="3" name="Content Placeholder 2">
            <a:extLst>
              <a:ext uri="{FF2B5EF4-FFF2-40B4-BE49-F238E27FC236}">
                <a16:creationId xmlns:a16="http://schemas.microsoft.com/office/drawing/2014/main" id="{63314F89-87DF-45FA-A624-E491B72BE954}"/>
              </a:ext>
            </a:extLst>
          </p:cNvPr>
          <p:cNvSpPr>
            <a:spLocks noGrp="1"/>
          </p:cNvSpPr>
          <p:nvPr>
            <p:ph sz="half" idx="1"/>
          </p:nvPr>
        </p:nvSpPr>
        <p:spPr>
          <a:xfrm>
            <a:off x="123092" y="2027256"/>
            <a:ext cx="11154507" cy="4402443"/>
          </a:xfrm>
        </p:spPr>
        <p:txBody>
          <a:bodyPr>
            <a:normAutofit/>
          </a:bodyPr>
          <a:lstStyle/>
          <a:p>
            <a:pPr marL="0" indent="0">
              <a:buNone/>
            </a:pPr>
            <a:r>
              <a:rPr lang="lt-LT" sz="4400" dirty="0">
                <a:latin typeface="Times New Roman" panose="02020603050405020304" pitchFamily="18" charset="0"/>
                <a:cs typeface="Times New Roman" panose="02020603050405020304" pitchFamily="18" charset="0"/>
              </a:rPr>
              <a:t>Kas atsitinka garso bangoms, kai jos atsitrenkia į kietą paviršių?</a:t>
            </a:r>
          </a:p>
          <a:p>
            <a:pPr marL="742950" indent="-742950">
              <a:buAutoNum type="alphaUcPeriod"/>
            </a:pPr>
            <a:r>
              <a:rPr lang="lt-LT" sz="4400" dirty="0">
                <a:latin typeface="Times New Roman" panose="02020603050405020304" pitchFamily="18" charset="0"/>
                <a:cs typeface="Times New Roman" panose="02020603050405020304" pitchFamily="18" charset="0"/>
              </a:rPr>
              <a:t>Jos visiškai išnyksta</a:t>
            </a:r>
          </a:p>
          <a:p>
            <a:pPr marL="742950" indent="-742950">
              <a:buAutoNum type="alphaUcPeriod"/>
            </a:pPr>
            <a:r>
              <a:rPr lang="lt-LT" sz="4400" dirty="0">
                <a:latin typeface="Times New Roman" panose="02020603050405020304" pitchFamily="18" charset="0"/>
                <a:cs typeface="Times New Roman" panose="02020603050405020304" pitchFamily="18" charset="0"/>
              </a:rPr>
              <a:t>Jos virsta šviesa</a:t>
            </a:r>
          </a:p>
          <a:p>
            <a:pPr marL="742950" indent="-742950">
              <a:buAutoNum type="alphaUcPeriod"/>
            </a:pPr>
            <a:r>
              <a:rPr lang="lt-LT" sz="4400" dirty="0">
                <a:latin typeface="Times New Roman" panose="02020603050405020304" pitchFamily="18" charset="0"/>
                <a:cs typeface="Times New Roman" panose="02020603050405020304" pitchFamily="18" charset="0"/>
              </a:rPr>
              <a:t>Jos gali </a:t>
            </a:r>
            <a:r>
              <a:rPr lang="lt-LT" sz="4400" dirty="0" err="1">
                <a:latin typeface="Times New Roman" panose="02020603050405020304" pitchFamily="18" charset="0"/>
                <a:cs typeface="Times New Roman" panose="02020603050405020304" pitchFamily="18" charset="0"/>
              </a:rPr>
              <a:t>atsmušti</a:t>
            </a:r>
            <a:r>
              <a:rPr lang="lt-LT" sz="4400" dirty="0">
                <a:latin typeface="Times New Roman" panose="02020603050405020304" pitchFamily="18" charset="0"/>
                <a:cs typeface="Times New Roman" panose="02020603050405020304" pitchFamily="18" charset="0"/>
              </a:rPr>
              <a:t> ir sukurti aidą</a:t>
            </a:r>
          </a:p>
          <a:p>
            <a:pPr marL="742950" indent="-742950">
              <a:buAutoNum type="alphaUcPeriod"/>
            </a:pPr>
            <a:r>
              <a:rPr lang="lt-LT" sz="4400" dirty="0">
                <a:latin typeface="Times New Roman" panose="02020603050405020304" pitchFamily="18" charset="0"/>
                <a:cs typeface="Times New Roman" panose="02020603050405020304" pitchFamily="18" charset="0"/>
              </a:rPr>
              <a:t>Jos iš karto nustoja vibruoti</a:t>
            </a:r>
          </a:p>
        </p:txBody>
      </p:sp>
    </p:spTree>
    <p:extLst>
      <p:ext uri="{BB962C8B-B14F-4D97-AF65-F5344CB8AC3E}">
        <p14:creationId xmlns:p14="http://schemas.microsoft.com/office/powerpoint/2010/main" val="2945974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C3AA-7B79-4973-B3F8-38DB75E84A54}"/>
              </a:ext>
            </a:extLst>
          </p:cNvPr>
          <p:cNvSpPr>
            <a:spLocks noGrp="1"/>
          </p:cNvSpPr>
          <p:nvPr>
            <p:ph type="title"/>
          </p:nvPr>
        </p:nvSpPr>
        <p:spPr>
          <a:xfrm>
            <a:off x="1715756" y="639316"/>
            <a:ext cx="8760488" cy="1213339"/>
          </a:xfrm>
        </p:spPr>
        <p:txBody>
          <a:bodyPr>
            <a:normAutofit/>
          </a:bodyPr>
          <a:lstStyle/>
          <a:p>
            <a:pPr algn="ctr"/>
            <a:r>
              <a:rPr lang="en-US" sz="6000" dirty="0" err="1">
                <a:latin typeface="Times New Roman" panose="02020603050405020304" pitchFamily="18" charset="0"/>
                <a:cs typeface="Times New Roman" panose="02020603050405020304" pitchFamily="18" charset="0"/>
              </a:rPr>
              <a:t>Atsakymai</a:t>
            </a:r>
            <a:endParaRPr lang="lt-LT" sz="6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433AA5-D25B-4BAF-A262-729340FD5957}"/>
              </a:ext>
            </a:extLst>
          </p:cNvPr>
          <p:cNvSpPr>
            <a:spLocks noGrp="1"/>
          </p:cNvSpPr>
          <p:nvPr>
            <p:ph sz="half" idx="1"/>
          </p:nvPr>
        </p:nvSpPr>
        <p:spPr>
          <a:xfrm>
            <a:off x="685799" y="1852655"/>
            <a:ext cx="9322359" cy="5005345"/>
          </a:xfrm>
        </p:spPr>
        <p:txBody>
          <a:bodyPr>
            <a:normAutofit fontScale="85000" lnSpcReduction="20000"/>
          </a:bodyPr>
          <a:lstStyle/>
          <a:p>
            <a:pPr>
              <a:buFont typeface="+mj-lt"/>
              <a:buAutoNum type="arabicPeriod"/>
            </a:pPr>
            <a:r>
              <a:rPr lang="lt-LT" sz="3900" dirty="0">
                <a:latin typeface="Times New Roman" panose="02020603050405020304" pitchFamily="18" charset="0"/>
                <a:cs typeface="Times New Roman" panose="02020603050405020304" pitchFamily="18" charset="0"/>
              </a:rPr>
              <a:t>B</a:t>
            </a:r>
          </a:p>
          <a:p>
            <a:pPr>
              <a:buFont typeface="+mj-lt"/>
              <a:buAutoNum type="arabicPeriod"/>
            </a:pPr>
            <a:r>
              <a:rPr lang="lt-LT" sz="3900" dirty="0">
                <a:latin typeface="Times New Roman" panose="02020603050405020304" pitchFamily="18" charset="0"/>
                <a:cs typeface="Times New Roman" panose="02020603050405020304" pitchFamily="18" charset="0"/>
              </a:rPr>
              <a:t>C </a:t>
            </a:r>
          </a:p>
          <a:p>
            <a:pPr>
              <a:buFont typeface="+mj-lt"/>
              <a:buAutoNum type="arabicPeriod"/>
            </a:pPr>
            <a:r>
              <a:rPr lang="lt-LT" sz="3900" dirty="0">
                <a:latin typeface="Times New Roman" panose="02020603050405020304" pitchFamily="18" charset="0"/>
                <a:cs typeface="Times New Roman" panose="02020603050405020304" pitchFamily="18" charset="0"/>
              </a:rPr>
              <a:t>D</a:t>
            </a:r>
          </a:p>
          <a:p>
            <a:pPr>
              <a:buFont typeface="+mj-lt"/>
              <a:buAutoNum type="arabicPeriod"/>
            </a:pPr>
            <a:r>
              <a:rPr lang="lt-LT" sz="3900" dirty="0">
                <a:latin typeface="Times New Roman" panose="02020603050405020304" pitchFamily="18" charset="0"/>
                <a:cs typeface="Times New Roman" panose="02020603050405020304" pitchFamily="18" charset="0"/>
              </a:rPr>
              <a:t>B</a:t>
            </a:r>
          </a:p>
          <a:p>
            <a:pPr>
              <a:buFont typeface="+mj-lt"/>
              <a:buAutoNum type="arabicPeriod"/>
            </a:pPr>
            <a:r>
              <a:rPr lang="lt-LT" sz="3900" dirty="0">
                <a:latin typeface="Times New Roman" panose="02020603050405020304" pitchFamily="18" charset="0"/>
                <a:cs typeface="Times New Roman" panose="02020603050405020304" pitchFamily="18" charset="0"/>
              </a:rPr>
              <a:t>C </a:t>
            </a:r>
          </a:p>
          <a:p>
            <a:pPr>
              <a:buFont typeface="+mj-lt"/>
              <a:buAutoNum type="arabicPeriod"/>
            </a:pPr>
            <a:r>
              <a:rPr lang="lt-LT" sz="3900" dirty="0">
                <a:latin typeface="Times New Roman" panose="02020603050405020304" pitchFamily="18" charset="0"/>
                <a:cs typeface="Times New Roman" panose="02020603050405020304" pitchFamily="18" charset="0"/>
              </a:rPr>
              <a:t>B </a:t>
            </a:r>
          </a:p>
          <a:p>
            <a:pPr>
              <a:buFont typeface="+mj-lt"/>
              <a:buAutoNum type="arabicPeriod"/>
            </a:pPr>
            <a:r>
              <a:rPr lang="lt-LT" sz="3900" dirty="0">
                <a:latin typeface="Times New Roman" panose="02020603050405020304" pitchFamily="18" charset="0"/>
                <a:cs typeface="Times New Roman" panose="02020603050405020304" pitchFamily="18" charset="0"/>
              </a:rPr>
              <a:t>C</a:t>
            </a:r>
          </a:p>
          <a:p>
            <a:pPr>
              <a:buFont typeface="+mj-lt"/>
              <a:buAutoNum type="arabicPeriod"/>
            </a:pPr>
            <a:r>
              <a:rPr lang="lt-LT" sz="3900" dirty="0">
                <a:latin typeface="Times New Roman" panose="02020603050405020304" pitchFamily="18" charset="0"/>
                <a:cs typeface="Times New Roman" panose="02020603050405020304" pitchFamily="18" charset="0"/>
              </a:rPr>
              <a:t>B </a:t>
            </a:r>
          </a:p>
          <a:p>
            <a:pPr>
              <a:buFont typeface="+mj-lt"/>
              <a:buAutoNum type="arabicPeriod"/>
            </a:pPr>
            <a:r>
              <a:rPr lang="lt-LT" sz="3900" dirty="0">
                <a:latin typeface="Times New Roman" panose="02020603050405020304" pitchFamily="18" charset="0"/>
                <a:cs typeface="Times New Roman" panose="02020603050405020304" pitchFamily="18" charset="0"/>
              </a:rPr>
              <a:t>C </a:t>
            </a:r>
          </a:p>
          <a:p>
            <a:pPr>
              <a:buFont typeface="+mj-lt"/>
              <a:buAutoNum type="arabicPeriod"/>
            </a:pPr>
            <a:r>
              <a:rPr lang="lt-LT" sz="3900" dirty="0">
                <a:latin typeface="Times New Roman" panose="02020603050405020304" pitchFamily="18" charset="0"/>
                <a:cs typeface="Times New Roman" panose="02020603050405020304" pitchFamily="18" charset="0"/>
              </a:rPr>
              <a:t>C</a:t>
            </a:r>
          </a:p>
          <a:p>
            <a:endParaRPr lang="lt-LT" dirty="0"/>
          </a:p>
        </p:txBody>
      </p:sp>
    </p:spTree>
    <p:extLst>
      <p:ext uri="{BB962C8B-B14F-4D97-AF65-F5344CB8AC3E}">
        <p14:creationId xmlns:p14="http://schemas.microsoft.com/office/powerpoint/2010/main" val="38725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F887A4F-31CC-ADF3-45B3-DBA44689FB15}"/>
              </a:ext>
            </a:extLst>
          </p:cNvPr>
          <p:cNvSpPr>
            <a:spLocks noGrp="1"/>
          </p:cNvSpPr>
          <p:nvPr>
            <p:ph type="title"/>
          </p:nvPr>
        </p:nvSpPr>
        <p:spPr/>
        <p:txBody>
          <a:bodyPr/>
          <a:lstStyle/>
          <a:p>
            <a:r>
              <a:rPr lang="lt-LT" b="1" dirty="0">
                <a:latin typeface="Times New Roman" panose="02020603050405020304" pitchFamily="18" charset="0"/>
                <a:cs typeface="Times New Roman" panose="02020603050405020304" pitchFamily="18" charset="0"/>
              </a:rPr>
              <a:t>Šaltiniai</a:t>
            </a:r>
          </a:p>
        </p:txBody>
      </p:sp>
      <p:sp>
        <p:nvSpPr>
          <p:cNvPr id="4" name="Turinio vietos rezervavimo ženklas 3">
            <a:extLst>
              <a:ext uri="{FF2B5EF4-FFF2-40B4-BE49-F238E27FC236}">
                <a16:creationId xmlns:a16="http://schemas.microsoft.com/office/drawing/2014/main" id="{1EBD79BC-E186-762F-8CFB-75F61A629621}"/>
              </a:ext>
            </a:extLst>
          </p:cNvPr>
          <p:cNvSpPr>
            <a:spLocks noGrp="1"/>
          </p:cNvSpPr>
          <p:nvPr>
            <p:ph sz="half" idx="2"/>
          </p:nvPr>
        </p:nvSpPr>
        <p:spPr>
          <a:xfrm>
            <a:off x="838200" y="1834333"/>
            <a:ext cx="10439400" cy="4351338"/>
          </a:xfrm>
        </p:spPr>
        <p:txBody>
          <a:bodyPr>
            <a:normAutofit lnSpcReduction="10000"/>
          </a:bodyPr>
          <a:lstStyle/>
          <a:p>
            <a:r>
              <a:rPr lang="lt-LT" dirty="0">
                <a:latin typeface="Times New Roman"/>
                <a:cs typeface="Times New Roman"/>
              </a:rPr>
              <a:t>Palmyra </a:t>
            </a:r>
            <a:r>
              <a:rPr lang="lt-LT" dirty="0" err="1">
                <a:latin typeface="Times New Roman"/>
                <a:cs typeface="Times New Roman"/>
              </a:rPr>
              <a:t>Pečiuliauskienė.</a:t>
            </a:r>
            <a:r>
              <a:rPr lang="lt-LT" dirty="0" err="1">
                <a:solidFill>
                  <a:srgbClr val="191924"/>
                </a:solidFill>
                <a:latin typeface="Times New Roman" panose="02020603050405020304" pitchFamily="18" charset="0"/>
                <a:cs typeface="Times New Roman" panose="02020603050405020304" pitchFamily="18" charset="0"/>
              </a:rPr>
              <a:t>V</a:t>
            </a:r>
            <a:r>
              <a:rPr lang="en-GB" dirty="0">
                <a:solidFill>
                  <a:srgbClr val="191924"/>
                </a:solidFill>
                <a:latin typeface="Times New Roman" panose="02020603050405020304" pitchFamily="18" charset="0"/>
                <a:cs typeface="Times New Roman" panose="02020603050405020304" pitchFamily="18" charset="0"/>
              </a:rPr>
              <a:t>ado</a:t>
            </a:r>
            <a:r>
              <a:rPr lang="lt-LT" dirty="0" err="1">
                <a:solidFill>
                  <a:srgbClr val="191924"/>
                </a:solidFill>
                <a:latin typeface="Times New Roman" panose="02020603050405020304" pitchFamily="18" charset="0"/>
                <a:cs typeface="Times New Roman" panose="02020603050405020304" pitchFamily="18" charset="0"/>
              </a:rPr>
              <a:t>vė</a:t>
            </a:r>
            <a:r>
              <a:rPr lang="en-GB" dirty="0">
                <a:solidFill>
                  <a:srgbClr val="191924"/>
                </a:solidFill>
                <a:latin typeface="Times New Roman" panose="02020603050405020304" pitchFamily="18" charset="0"/>
                <a:cs typeface="Times New Roman" panose="02020603050405020304" pitchFamily="18" charset="0"/>
              </a:rPr>
              <a:t>l</a:t>
            </a:r>
            <a:r>
              <a:rPr lang="lt-LT" dirty="0" err="1">
                <a:solidFill>
                  <a:srgbClr val="191924"/>
                </a:solidFill>
                <a:latin typeface="Times New Roman" panose="02020603050405020304" pitchFamily="18" charset="0"/>
                <a:cs typeface="Times New Roman" panose="02020603050405020304" pitchFamily="18" charset="0"/>
              </a:rPr>
              <a:t>is</a:t>
            </a:r>
            <a:r>
              <a:rPr lang="lt-LT" dirty="0">
                <a:solidFill>
                  <a:srgbClr val="191924"/>
                </a:solidFill>
                <a:latin typeface="Times New Roman" panose="02020603050405020304" pitchFamily="18" charset="0"/>
                <a:cs typeface="Times New Roman" panose="02020603050405020304" pitchFamily="18" charset="0"/>
              </a:rPr>
              <a:t> 7 klasei „FIZIKA? Tai labai paprasta!“</a:t>
            </a:r>
          </a:p>
          <a:p>
            <a:r>
              <a:rPr lang="lt-LT" dirty="0">
                <a:hlinkClick r:id="rId3"/>
              </a:rPr>
              <a:t>https://physics.info</a:t>
            </a:r>
            <a:endParaRPr lang="lt-LT" dirty="0"/>
          </a:p>
          <a:p>
            <a:r>
              <a:rPr lang="lt-LT" dirty="0">
                <a:latin typeface="Times New Roman" panose="02020603050405020304" pitchFamily="18" charset="0"/>
                <a:cs typeface="Times New Roman" panose="02020603050405020304" pitchFamily="18" charset="0"/>
                <a:hlinkClick r:id="rId4"/>
              </a:rPr>
              <a:t>https://www.bbc.co.uk/</a:t>
            </a:r>
            <a:endParaRPr lang="lt-LT" dirty="0">
              <a:latin typeface="Times New Roman" panose="02020603050405020304" pitchFamily="18" charset="0"/>
              <a:cs typeface="Times New Roman" panose="02020603050405020304" pitchFamily="18" charset="0"/>
            </a:endParaRPr>
          </a:p>
          <a:p>
            <a:r>
              <a:rPr lang="lt-LT" dirty="0">
                <a:hlinkClick r:id="rId5"/>
              </a:rPr>
              <a:t>https://phet.colorado.edu/sims/html/sound-waves/latest/sound-waves_all.html</a:t>
            </a:r>
            <a:endParaRPr lang="lt-LT" dirty="0"/>
          </a:p>
          <a:p>
            <a:r>
              <a:rPr lang="lt-LT" dirty="0">
                <a:hlinkClick r:id="rId6"/>
              </a:rPr>
              <a:t>https://www.sciencefriday.com/educational-resources/make-a-model-eardrum-to-detect-sound-waves/</a:t>
            </a:r>
            <a:r>
              <a:rPr lang="lt-LT" dirty="0"/>
              <a:t> </a:t>
            </a:r>
          </a:p>
          <a:p>
            <a:r>
              <a:rPr lang="lt-LT" dirty="0">
                <a:latin typeface="Times New Roman" panose="02020603050405020304" pitchFamily="18" charset="0"/>
                <a:cs typeface="Times New Roman" panose="02020603050405020304" pitchFamily="18" charset="0"/>
                <a:hlinkClick r:id="rId7"/>
              </a:rPr>
              <a:t>https://www.youtube.com/watch?v=AxNdr0Bcx20</a:t>
            </a:r>
            <a:r>
              <a:rPr lang="lt-LT" dirty="0">
                <a:latin typeface="Times New Roman" panose="02020603050405020304" pitchFamily="18" charset="0"/>
                <a:cs typeface="Times New Roman" panose="02020603050405020304" pitchFamily="18" charset="0"/>
              </a:rPr>
              <a:t> </a:t>
            </a:r>
          </a:p>
          <a:p>
            <a:r>
              <a:rPr lang="lt-LT" dirty="0">
                <a:latin typeface="Times New Roman" panose="02020603050405020304" pitchFamily="18" charset="0"/>
                <a:cs typeface="Times New Roman" panose="02020603050405020304" pitchFamily="18" charset="0"/>
                <a:hlinkClick r:id="rId8"/>
              </a:rPr>
              <a:t>https://www.physicsclassroom.com/class/sound</a:t>
            </a:r>
            <a:r>
              <a:rPr lang="lt-LT" dirty="0">
                <a:latin typeface="Times New Roman" panose="02020603050405020304" pitchFamily="18" charset="0"/>
                <a:cs typeface="Times New Roman" panose="02020603050405020304" pitchFamily="18" charset="0"/>
              </a:rPr>
              <a:t> </a:t>
            </a:r>
          </a:p>
          <a:p>
            <a:endParaRPr lang="lt-LT" dirty="0">
              <a:solidFill>
                <a:srgbClr val="191924"/>
              </a:solidFill>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178854814"/>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275</TotalTime>
  <Words>1148</Words>
  <Application>Microsoft Office PowerPoint</Application>
  <PresentationFormat>Plačiaekranė</PresentationFormat>
  <Paragraphs>152</Paragraphs>
  <Slides>23</Slides>
  <Notes>1</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23</vt:i4>
      </vt:variant>
    </vt:vector>
  </HeadingPairs>
  <TitlesOfParts>
    <vt:vector size="28" baseType="lpstr">
      <vt:lpstr>Aptos</vt:lpstr>
      <vt:lpstr>Aptos Display</vt:lpstr>
      <vt:lpstr>Arial</vt:lpstr>
      <vt:lpstr>Times New Roman</vt:lpstr>
      <vt:lpstr>„Office“ tema</vt:lpstr>
      <vt:lpstr>Garsas. Garso banga.</vt:lpstr>
      <vt:lpstr>Turinys</vt:lpstr>
      <vt:lpstr>Tyrimo tikslas ir užduotys</vt:lpstr>
      <vt:lpstr>Garso banga</vt:lpstr>
      <vt:lpstr>Garso banga</vt:lpstr>
      <vt:lpstr>Garso banga</vt:lpstr>
      <vt:lpstr>Garso bangos modelis</vt:lpstr>
      <vt:lpstr>Garso sklidimas skirtingose terpėse</vt:lpstr>
      <vt:lpstr>Hipotezė</vt:lpstr>
      <vt:lpstr>Muzikos fizika</vt:lpstr>
      <vt:lpstr>Testas</vt:lpstr>
      <vt:lpstr>1 klausimas </vt:lpstr>
      <vt:lpstr> 2 klausimas</vt:lpstr>
      <vt:lpstr>3 klausimas</vt:lpstr>
      <vt:lpstr>4 klausimas</vt:lpstr>
      <vt:lpstr>5 klausimas</vt:lpstr>
      <vt:lpstr>6 klausimas</vt:lpstr>
      <vt:lpstr>7 klausimas</vt:lpstr>
      <vt:lpstr>8 klausimas</vt:lpstr>
      <vt:lpstr>9 klausimas</vt:lpstr>
      <vt:lpstr>10 klausimas</vt:lpstr>
      <vt:lpstr>Atsakymai</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Garsas. Garso banga</dc:title>
  <dc:creator>ZAPMOKIT3A-874568</dc:creator>
  <cp:lastModifiedBy>Gintarė Gedrimienė</cp:lastModifiedBy>
  <cp:revision>23</cp:revision>
  <dcterms:created xsi:type="dcterms:W3CDTF">2026-04-16T09:36:44Z</dcterms:created>
  <dcterms:modified xsi:type="dcterms:W3CDTF">2026-05-10T16:20:19Z</dcterms:modified>
</cp:coreProperties>
</file>