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3"/>
  </p:notesMasterIdLst>
  <p:sldIdLst>
    <p:sldId id="296" r:id="rId2"/>
    <p:sldId id="297" r:id="rId3"/>
    <p:sldId id="310" r:id="rId4"/>
    <p:sldId id="311" r:id="rId5"/>
    <p:sldId id="312" r:id="rId6"/>
    <p:sldId id="313" r:id="rId7"/>
    <p:sldId id="314" r:id="rId8"/>
    <p:sldId id="317" r:id="rId9"/>
    <p:sldId id="315" r:id="rId10"/>
    <p:sldId id="316" r:id="rId11"/>
    <p:sldId id="318" r:id="rId12"/>
    <p:sldId id="319" r:id="rId13"/>
    <p:sldId id="320" r:id="rId14"/>
    <p:sldId id="321" r:id="rId15"/>
    <p:sldId id="322" r:id="rId16"/>
    <p:sldId id="323" r:id="rId17"/>
    <p:sldId id="324" r:id="rId18"/>
    <p:sldId id="325" r:id="rId19"/>
    <p:sldId id="326" r:id="rId20"/>
    <p:sldId id="327" r:id="rId21"/>
    <p:sldId id="328" r:id="rId22"/>
    <p:sldId id="329" r:id="rId23"/>
    <p:sldId id="330" r:id="rId24"/>
    <p:sldId id="331" r:id="rId25"/>
    <p:sldId id="332" r:id="rId26"/>
    <p:sldId id="335" r:id="rId27"/>
    <p:sldId id="336" r:id="rId28"/>
    <p:sldId id="339" r:id="rId29"/>
    <p:sldId id="303" r:id="rId30"/>
    <p:sldId id="304" r:id="rId31"/>
    <p:sldId id="302" r:id="rId32"/>
    <p:sldId id="301" r:id="rId33"/>
    <p:sldId id="300" r:id="rId34"/>
    <p:sldId id="265" r:id="rId35"/>
    <p:sldId id="305" r:id="rId36"/>
    <p:sldId id="306" r:id="rId37"/>
    <p:sldId id="307" r:id="rId38"/>
    <p:sldId id="308" r:id="rId39"/>
    <p:sldId id="340" r:id="rId40"/>
    <p:sldId id="309" r:id="rId41"/>
    <p:sldId id="341" r:id="rId42"/>
  </p:sldIdLst>
  <p:sldSz cx="14630400" cy="8229600"/>
  <p:notesSz cx="8229600" cy="14630400"/>
  <p:embeddedFontLst>
    <p:embeddedFont>
      <p:font typeface="Instrument Sans Medium" panose="020B0604020202020204" charset="0"/>
      <p:regular r:id="rId44"/>
    </p:embeddedFont>
    <p:embeddedFont>
      <p:font typeface="Segoe UI" panose="020B0502040204020203" pitchFamily="34" charset="0"/>
      <p:regular r:id="rId45"/>
      <p:bold r:id="rId46"/>
      <p:italic r:id="rId47"/>
      <p:boldItalic r:id="rId48"/>
    </p:embeddedFont>
  </p:embeddedFontLst>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B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830"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3425"/>
          </a:xfrm>
          <a:prstGeom prst="rect">
            <a:avLst/>
          </a:prstGeom>
        </p:spPr>
        <p:txBody>
          <a:bodyPr vert="horz" lIns="91440" tIns="45720" rIns="91440" bIns="45720" rtlCol="0"/>
          <a:lstStyle>
            <a:lvl1pPr algn="l">
              <a:defRPr sz="1200"/>
            </a:lvl1pPr>
          </a:lstStyle>
          <a:p>
            <a:endParaRPr lang="en-LT"/>
          </a:p>
        </p:txBody>
      </p:sp>
      <p:sp>
        <p:nvSpPr>
          <p:cNvPr id="3" name="Date Placeholder 2"/>
          <p:cNvSpPr>
            <a:spLocks noGrp="1"/>
          </p:cNvSpPr>
          <p:nvPr>
            <p:ph type="dt" idx="1"/>
          </p:nvPr>
        </p:nvSpPr>
        <p:spPr>
          <a:xfrm>
            <a:off x="4660900" y="0"/>
            <a:ext cx="3567113" cy="733425"/>
          </a:xfrm>
          <a:prstGeom prst="rect">
            <a:avLst/>
          </a:prstGeom>
        </p:spPr>
        <p:txBody>
          <a:bodyPr vert="horz" lIns="91440" tIns="45720" rIns="91440" bIns="45720" rtlCol="0"/>
          <a:lstStyle>
            <a:lvl1pPr algn="r">
              <a:defRPr sz="1200"/>
            </a:lvl1pPr>
          </a:lstStyle>
          <a:p>
            <a:fld id="{67D21FC8-BAE8-8A4E-BB3B-D73D8D00254F}" type="datetimeFigureOut">
              <a:rPr lang="en-LT" smtClean="0"/>
              <a:t>05/08/2026</a:t>
            </a:fld>
            <a:endParaRPr lang="en-LT"/>
          </a:p>
        </p:txBody>
      </p:sp>
      <p:sp>
        <p:nvSpPr>
          <p:cNvPr id="4" name="Slide Image Placeholder 3"/>
          <p:cNvSpPr>
            <a:spLocks noGrp="1" noRot="1" noChangeAspect="1"/>
          </p:cNvSpPr>
          <p:nvPr>
            <p:ph type="sldImg" idx="2"/>
          </p:nvPr>
        </p:nvSpPr>
        <p:spPr>
          <a:xfrm>
            <a:off x="-273050" y="1828800"/>
            <a:ext cx="8775700" cy="4937125"/>
          </a:xfrm>
          <a:prstGeom prst="rect">
            <a:avLst/>
          </a:prstGeom>
          <a:noFill/>
          <a:ln w="12700">
            <a:solidFill>
              <a:prstClr val="black"/>
            </a:solidFill>
          </a:ln>
        </p:spPr>
        <p:txBody>
          <a:bodyPr vert="horz" lIns="91440" tIns="45720" rIns="91440" bIns="45720" rtlCol="0" anchor="ctr"/>
          <a:lstStyle/>
          <a:p>
            <a:endParaRPr lang="en-LT"/>
          </a:p>
        </p:txBody>
      </p:sp>
      <p:sp>
        <p:nvSpPr>
          <p:cNvPr id="5" name="Notes Placeholder 4"/>
          <p:cNvSpPr>
            <a:spLocks noGrp="1"/>
          </p:cNvSpPr>
          <p:nvPr>
            <p:ph type="body" sz="quarter" idx="3"/>
          </p:nvPr>
        </p:nvSpPr>
        <p:spPr>
          <a:xfrm>
            <a:off x="822325" y="7040563"/>
            <a:ext cx="6584950" cy="576103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6" name="Footer Placeholder 5"/>
          <p:cNvSpPr>
            <a:spLocks noGrp="1"/>
          </p:cNvSpPr>
          <p:nvPr>
            <p:ph type="ftr" sz="quarter" idx="4"/>
          </p:nvPr>
        </p:nvSpPr>
        <p:spPr>
          <a:xfrm>
            <a:off x="0" y="13896975"/>
            <a:ext cx="3565525" cy="733425"/>
          </a:xfrm>
          <a:prstGeom prst="rect">
            <a:avLst/>
          </a:prstGeom>
        </p:spPr>
        <p:txBody>
          <a:bodyPr vert="horz" lIns="91440" tIns="45720" rIns="91440" bIns="45720" rtlCol="0" anchor="b"/>
          <a:lstStyle>
            <a:lvl1pPr algn="l">
              <a:defRPr sz="1200"/>
            </a:lvl1pPr>
          </a:lstStyle>
          <a:p>
            <a:endParaRPr lang="en-LT"/>
          </a:p>
        </p:txBody>
      </p:sp>
      <p:sp>
        <p:nvSpPr>
          <p:cNvPr id="7" name="Slide Number Placeholder 6"/>
          <p:cNvSpPr>
            <a:spLocks noGrp="1"/>
          </p:cNvSpPr>
          <p:nvPr>
            <p:ph type="sldNum" sz="quarter" idx="5"/>
          </p:nvPr>
        </p:nvSpPr>
        <p:spPr>
          <a:xfrm>
            <a:off x="4660900" y="13896975"/>
            <a:ext cx="3567113" cy="733425"/>
          </a:xfrm>
          <a:prstGeom prst="rect">
            <a:avLst/>
          </a:prstGeom>
        </p:spPr>
        <p:txBody>
          <a:bodyPr vert="horz" lIns="91440" tIns="45720" rIns="91440" bIns="45720" rtlCol="0" anchor="b"/>
          <a:lstStyle>
            <a:lvl1pPr algn="r">
              <a:defRPr sz="1200"/>
            </a:lvl1pPr>
          </a:lstStyle>
          <a:p>
            <a:fld id="{3457984B-7507-2F4F-BA5B-FC04211B76C0}" type="slidenum">
              <a:rPr lang="en-LT" smtClean="0"/>
              <a:t>‹#›</a:t>
            </a:fld>
            <a:endParaRPr lang="en-LT"/>
          </a:p>
        </p:txBody>
      </p:sp>
    </p:spTree>
    <p:extLst>
      <p:ext uri="{BB962C8B-B14F-4D97-AF65-F5344CB8AC3E}">
        <p14:creationId xmlns:p14="http://schemas.microsoft.com/office/powerpoint/2010/main" val="97453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3457984B-7507-2F4F-BA5B-FC04211B76C0}" type="slidenum">
              <a:rPr lang="en-LT" smtClean="0"/>
              <a:t>17</a:t>
            </a:fld>
            <a:endParaRPr lang="en-LT"/>
          </a:p>
        </p:txBody>
      </p:sp>
    </p:spTree>
    <p:extLst>
      <p:ext uri="{BB962C8B-B14F-4D97-AF65-F5344CB8AC3E}">
        <p14:creationId xmlns:p14="http://schemas.microsoft.com/office/powerpoint/2010/main" val="3351589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78151-DF3F-8468-37CA-906B84459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0668C-CB33-AC79-CB03-27F46CFD4D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B0047-CCC3-1BC3-0104-0371CB850B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A3B8C7-EACD-A8FD-0A80-5BFC524F2006}"/>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484608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10FBC-6422-D8D7-0D25-9231ACAC6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C6738-7135-FC56-A338-BDB178DF6E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9B57A5-28AF-ECFC-6D2A-8526C45960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B7FDD9-A8AE-C38D-9E1C-64564285FB7F}"/>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293259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9C82C-E06F-5095-DDD7-BADD03565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610A0-1442-1A6D-6CAD-9CFD4BA8B8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520FB8-FCF9-7008-176F-E2AFB3723A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DC4F3F-C94E-D11E-B9F0-7766D710F5B3}"/>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3051992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FF"/>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62308" y="1346836"/>
            <a:ext cx="9105786" cy="3145385"/>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762308" y="4612450"/>
            <a:ext cx="9105786" cy="1696909"/>
          </a:xfrm>
        </p:spPr>
        <p:txBody>
          <a:bodyPr>
            <a:normAutofit/>
          </a:bodyPr>
          <a:lstStyle>
            <a:lvl1pPr marL="0" indent="0" algn="ctr">
              <a:buNone/>
              <a:defRPr sz="2160"/>
            </a:lvl1pPr>
            <a:lvl2pPr marL="548640" indent="0" algn="ctr">
              <a:buNone/>
              <a:defRPr sz="216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5/8/2026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34053504"/>
      </p:ext>
    </p:extLst>
  </p:cSld>
  <p:clrMapOvr>
    <a:masterClrMapping/>
  </p:clrMapOvr>
  <p:extLst>
    <p:ext uri="{DCECCB84-F9BA-43D5-87BE-67443E8EF086}">
      <p15:sldGuideLst xmlns:p15="http://schemas.microsoft.com/office/powerpoint/2012/main">
        <p15:guide id="5" orient="horz" pos="2592" userDrawn="1">
          <p15:clr>
            <a:srgbClr val="FBAE40"/>
          </p15:clr>
        </p15:guide>
        <p15:guide id="6" pos="460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06E1DE6-3A53-E88D-B45D-4A798A2056B6}"/>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C1E06018-E89B-8692-F799-8722FE329E82}"/>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ACCED999-D2C9-64D1-66D2-57857B305E06}"/>
              </a:ext>
            </a:extLst>
          </p:cNvPr>
          <p:cNvSpPr>
            <a:spLocks noGrp="1"/>
          </p:cNvSpPr>
          <p:nvPr>
            <p:ph type="dt" sz="half" idx="10"/>
          </p:nvPr>
        </p:nvSpPr>
        <p:spPr/>
        <p:txBody>
          <a:bodyPr/>
          <a:lstStyle/>
          <a:p>
            <a:fld id="{14E2DD82-16EF-4499-B4FB-51AD8870AA66}" type="datetimeFigureOut">
              <a:rPr lang="lt-LT" smtClean="0"/>
              <a:t>2026-05-08</a:t>
            </a:fld>
            <a:endParaRPr lang="lt-LT"/>
          </a:p>
        </p:txBody>
      </p:sp>
      <p:sp>
        <p:nvSpPr>
          <p:cNvPr id="5" name="Poraštės vietos rezervavimo ženklas 4">
            <a:extLst>
              <a:ext uri="{FF2B5EF4-FFF2-40B4-BE49-F238E27FC236}">
                <a16:creationId xmlns:a16="http://schemas.microsoft.com/office/drawing/2014/main" id="{7FA06118-C392-0F4C-0BB2-9FEF1C64EF70}"/>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EC5FF930-874A-2B36-A178-1B85655F4B9D}"/>
              </a:ext>
            </a:extLst>
          </p:cNvPr>
          <p:cNvSpPr>
            <a:spLocks noGrp="1"/>
          </p:cNvSpPr>
          <p:nvPr>
            <p:ph type="sldNum" sz="quarter" idx="12"/>
          </p:nvPr>
        </p:nvSpPr>
        <p:spPr/>
        <p:txBody>
          <a:bodyPr/>
          <a:lstStyle/>
          <a:p>
            <a:fld id="{76C5A47F-A7B4-497E-A2DF-E035D0ED1B4A}" type="slidenum">
              <a:rPr lang="lt-LT" smtClean="0"/>
              <a:t>‹#›</a:t>
            </a:fld>
            <a:endParaRPr lang="lt-LT"/>
          </a:p>
        </p:txBody>
      </p:sp>
    </p:spTree>
    <p:extLst>
      <p:ext uri="{BB962C8B-B14F-4D97-AF65-F5344CB8AC3E}">
        <p14:creationId xmlns:p14="http://schemas.microsoft.com/office/powerpoint/2010/main" val="605278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2.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0.xml"/><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3.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4.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60.jpeg"/><Relationship Id="rId3" Type="http://schemas.openxmlformats.org/officeDocument/2006/relationships/image" Target="../media/image17.jpeg"/><Relationship Id="rId7" Type="http://schemas.openxmlformats.org/officeDocument/2006/relationships/image" Target="../media/image31.png"/><Relationship Id="rId12" Type="http://schemas.openxmlformats.org/officeDocument/2006/relationships/image" Target="../media/image46.png"/><Relationship Id="rId2" Type="http://schemas.openxmlformats.org/officeDocument/2006/relationships/image" Target="../media/image75.png"/><Relationship Id="rId1" Type="http://schemas.openxmlformats.org/officeDocument/2006/relationships/slideLayout" Target="../slideLayouts/slideLayout10.xml"/><Relationship Id="rId6" Type="http://schemas.openxmlformats.org/officeDocument/2006/relationships/image" Target="../media/image27.png"/><Relationship Id="rId11" Type="http://schemas.openxmlformats.org/officeDocument/2006/relationships/image" Target="../media/image43.png"/><Relationship Id="rId5" Type="http://schemas.openxmlformats.org/officeDocument/2006/relationships/image" Target="../media/image22.png"/><Relationship Id="rId10" Type="http://schemas.openxmlformats.org/officeDocument/2006/relationships/image" Target="../media/image41.png"/><Relationship Id="rId4" Type="http://schemas.openxmlformats.org/officeDocument/2006/relationships/image" Target="../media/image20.png"/><Relationship Id="rId9" Type="http://schemas.openxmlformats.org/officeDocument/2006/relationships/image" Target="../media/image40.png"/><Relationship Id="rId14" Type="http://schemas.openxmlformats.org/officeDocument/2006/relationships/image" Target="../media/image61.jpeg"/></Relationships>
</file>

<file path=ppt/slides/_rels/slide40.xml.rels><?xml version="1.0" encoding="UTF-8" standalone="yes"?>
<Relationships xmlns="http://schemas.openxmlformats.org/package/2006/relationships"><Relationship Id="rId8" Type="http://schemas.openxmlformats.org/officeDocument/2006/relationships/hyperlink" Target="https://www.physicsclassroom.com/class/sound/lesson-2/pitch-and-frequency" TargetMode="External"/><Relationship Id="rId3" Type="http://schemas.openxmlformats.org/officeDocument/2006/relationships/hyperlink" Target="https://www.vle.lt/straipsnis/garsas/" TargetMode="External"/><Relationship Id="rId7" Type="http://schemas.openxmlformats.org/officeDocument/2006/relationships/hyperlink" Target="https://brainyboom.com/knowledge/source/6b4c3ced-95cc-426b-9f48-51e297ca27c6?xid=3c4302e4-3313-4114-2f10-5f5c5ca13b4f" TargetMode="External"/><Relationship Id="rId12" Type="http://schemas.openxmlformats.org/officeDocument/2006/relationships/image" Target="../media/image77.png"/><Relationship Id="rId2" Type="http://schemas.openxmlformats.org/officeDocument/2006/relationships/hyperlink" Target="https://lt.wikipedia.org/wiki/Garsas" TargetMode="External"/><Relationship Id="rId1" Type="http://schemas.openxmlformats.org/officeDocument/2006/relationships/slideLayout" Target="../slideLayouts/slideLayout10.xml"/><Relationship Id="rId6" Type="http://schemas.openxmlformats.org/officeDocument/2006/relationships/hyperlink" Target="https://decibel.shop/lt/blogs/stories-about-noise-sound-and-life/9-facts-about-sound-you-probably-didnt-know?srsltid=AfmBOoqydezYOq1zt15Kve9gR1fmr4XIbkL08IAYgjsIfblbFd7uMhHV" TargetMode="External"/><Relationship Id="rId11" Type="http://schemas.openxmlformats.org/officeDocument/2006/relationships/image" Target="../media/image76.png"/><Relationship Id="rId5" Type="http://schemas.openxmlformats.org/officeDocument/2006/relationships/hyperlink" Target="https://www.opiq.lt/Kit/Details/9" TargetMode="External"/><Relationship Id="rId10" Type="http://schemas.openxmlformats.org/officeDocument/2006/relationships/image" Target="../media/image71.png"/><Relationship Id="rId4" Type="http://schemas.openxmlformats.org/officeDocument/2006/relationships/hyperlink" Target="https://gamta7-8.smp.emokykla.lt/mod/h5pactivity/view.php?id=7" TargetMode="External"/><Relationship Id="rId9" Type="http://schemas.openxmlformats.org/officeDocument/2006/relationships/hyperlink" Target="https://phys.libretexts.org/Courses/Joliet_Junior_College/Physics_110_-_by_Conceptual_Objective/06%3A_Conceptual_Objective_6/6.02%3A_Frequency_and_Pitch_of_Sound?gad_source=1&amp;gad_campaignid=23237852610&amp;gbraid=0AAAABB8lt0SjvrhyayiLE4EKOsVn83oSD&amp;gclid=Cj0KCQjwk_bPBhDXARIsACiq8R0YSRTumQHCkOh3nzsOfLc-KOOfGT7snp3irvqRA3bTMDA69i3dQ-caAqTLEALw_wcB"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418D233-0768-D518-D94B-03AA0CD0C19B}"/>
              </a:ext>
            </a:extLst>
          </p:cNvPr>
          <p:cNvSpPr>
            <a:spLocks noGrp="1"/>
          </p:cNvSpPr>
          <p:nvPr>
            <p:ph type="subTitle" idx="1"/>
          </p:nvPr>
        </p:nvSpPr>
        <p:spPr>
          <a:xfrm>
            <a:off x="1177851" y="8575068"/>
            <a:ext cx="12884407" cy="1333838"/>
          </a:xfrm>
        </p:spPr>
        <p:txBody>
          <a:bodyPr vert="horz" lIns="109728" tIns="54864" rIns="109728" bIns="54864" rtlCol="0" anchor="t">
            <a:normAutofit/>
          </a:bodyPr>
          <a:lstStyle>
            <a:defPPr>
              <a:defRPr lang="lt-LT"/>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endParaRPr lang="en-US" sz="2150" dirty="0">
              <a:ea typeface="Calibri"/>
              <a:cs typeface="Calibri"/>
            </a:endParaRPr>
          </a:p>
        </p:txBody>
      </p:sp>
      <p:sp>
        <p:nvSpPr>
          <p:cNvPr id="5" name="Title 4">
            <a:extLst>
              <a:ext uri="{FF2B5EF4-FFF2-40B4-BE49-F238E27FC236}">
                <a16:creationId xmlns:a16="http://schemas.microsoft.com/office/drawing/2014/main" id="{2F6AF167-ED82-8D5D-4D21-03F1E3602FC0}"/>
              </a:ext>
            </a:extLst>
          </p:cNvPr>
          <p:cNvSpPr>
            <a:spLocks noGrp="1"/>
          </p:cNvSpPr>
          <p:nvPr>
            <p:ph type="ctrTitle"/>
          </p:nvPr>
        </p:nvSpPr>
        <p:spPr/>
        <p:txBody>
          <a:bodyPr/>
          <a:lstStyle>
            <a:defPPr>
              <a:defRPr lang="lt-LT"/>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endParaRPr lang="en-US" dirty="0"/>
          </a:p>
        </p:txBody>
      </p:sp>
      <p:pic>
        <p:nvPicPr>
          <p:cNvPr id="6" name="Picture 5">
            <a:extLst>
              <a:ext uri="{FF2B5EF4-FFF2-40B4-BE49-F238E27FC236}">
                <a16:creationId xmlns:a16="http://schemas.microsoft.com/office/drawing/2014/main" id="{E47CD4CB-84D6-9178-2734-67D0F818A56E}"/>
              </a:ext>
            </a:extLst>
          </p:cNvPr>
          <p:cNvPicPr>
            <a:picLocks noChangeAspect="1"/>
          </p:cNvPicPr>
          <p:nvPr/>
        </p:nvPicPr>
        <p:blipFill>
          <a:blip r:embed="rId2"/>
          <a:srcRect r="-83" b="25225"/>
          <a:stretch>
            <a:fillRect/>
          </a:stretch>
        </p:blipFill>
        <p:spPr>
          <a:xfrm>
            <a:off x="-155" y="-828"/>
            <a:ext cx="14629086" cy="8224908"/>
          </a:xfrm>
          <a:prstGeom prst="rect">
            <a:avLst/>
          </a:prstGeom>
        </p:spPr>
      </p:pic>
      <p:sp>
        <p:nvSpPr>
          <p:cNvPr id="4" name="TextBox 3">
            <a:extLst>
              <a:ext uri="{FF2B5EF4-FFF2-40B4-BE49-F238E27FC236}">
                <a16:creationId xmlns:a16="http://schemas.microsoft.com/office/drawing/2014/main" id="{23545B3F-7E7A-F0E8-EA75-BB287FC53D67}"/>
              </a:ext>
            </a:extLst>
          </p:cNvPr>
          <p:cNvSpPr txBox="1"/>
          <p:nvPr/>
        </p:nvSpPr>
        <p:spPr>
          <a:xfrm>
            <a:off x="1584811" y="7469830"/>
            <a:ext cx="12667637" cy="14527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dirty="0" err="1">
                <a:solidFill>
                  <a:schemeClr val="bg1"/>
                </a:solidFill>
                <a:ea typeface="Calibri"/>
                <a:cs typeface="Calibri"/>
              </a:rPr>
              <a:t>Darbą</a:t>
            </a:r>
            <a:r>
              <a:rPr lang="en-US" sz="2200">
                <a:solidFill>
                  <a:schemeClr val="bg1"/>
                </a:solidFill>
                <a:ea typeface="Calibri"/>
                <a:cs typeface="Calibri"/>
              </a:rPr>
              <a:t> </a:t>
            </a:r>
            <a:r>
              <a:rPr lang="en-US" sz="2200" err="1">
                <a:solidFill>
                  <a:schemeClr val="bg1"/>
                </a:solidFill>
                <a:ea typeface="Calibri"/>
                <a:cs typeface="Calibri"/>
              </a:rPr>
              <a:t>parengė</a:t>
            </a:r>
            <a:r>
              <a:rPr lang="en-US" sz="2200">
                <a:solidFill>
                  <a:schemeClr val="bg1"/>
                </a:solidFill>
                <a:ea typeface="Calibri"/>
                <a:cs typeface="Calibri"/>
              </a:rPr>
              <a:t>: </a:t>
            </a:r>
            <a:r>
              <a:rPr lang="en-US" sz="2200" err="1">
                <a:solidFill>
                  <a:schemeClr val="bg1"/>
                </a:solidFill>
                <a:ea typeface="Calibri"/>
                <a:cs typeface="Calibri"/>
              </a:rPr>
              <a:t>Palangos</a:t>
            </a:r>
            <a:r>
              <a:rPr lang="en-US" sz="2200">
                <a:solidFill>
                  <a:schemeClr val="bg1"/>
                </a:solidFill>
                <a:ea typeface="Calibri"/>
                <a:cs typeface="Calibri"/>
              </a:rPr>
              <a:t> Vlado </a:t>
            </a:r>
            <a:r>
              <a:rPr lang="en-US" sz="2200" err="1">
                <a:solidFill>
                  <a:schemeClr val="bg1"/>
                </a:solidFill>
                <a:ea typeface="Calibri"/>
                <a:cs typeface="Calibri"/>
              </a:rPr>
              <a:t>Jurgučio</a:t>
            </a:r>
            <a:r>
              <a:rPr lang="en-US" sz="2200">
                <a:solidFill>
                  <a:schemeClr val="bg1"/>
                </a:solidFill>
                <a:ea typeface="Calibri"/>
                <a:cs typeface="Calibri"/>
              </a:rPr>
              <a:t> </a:t>
            </a:r>
            <a:r>
              <a:rPr lang="en-US" sz="2200" err="1">
                <a:solidFill>
                  <a:schemeClr val="bg1"/>
                </a:solidFill>
                <a:ea typeface="Calibri"/>
                <a:cs typeface="Calibri"/>
              </a:rPr>
              <a:t>progimnazijos</a:t>
            </a:r>
            <a:r>
              <a:rPr lang="en-US" sz="2200">
                <a:solidFill>
                  <a:schemeClr val="bg1"/>
                </a:solidFill>
                <a:ea typeface="Calibri"/>
                <a:cs typeface="Calibri"/>
              </a:rPr>
              <a:t> 7a </a:t>
            </a:r>
            <a:r>
              <a:rPr lang="en-US" sz="2200" err="1">
                <a:solidFill>
                  <a:schemeClr val="bg1"/>
                </a:solidFill>
                <a:ea typeface="Calibri"/>
                <a:cs typeface="Calibri"/>
              </a:rPr>
              <a:t>klasės</a:t>
            </a:r>
            <a:r>
              <a:rPr lang="en-US" sz="2200">
                <a:solidFill>
                  <a:schemeClr val="bg1"/>
                </a:solidFill>
                <a:ea typeface="Calibri"/>
                <a:cs typeface="Calibri"/>
              </a:rPr>
              <a:t> </a:t>
            </a:r>
            <a:r>
              <a:rPr lang="en-US" sz="2200" err="1">
                <a:solidFill>
                  <a:schemeClr val="bg1"/>
                </a:solidFill>
                <a:ea typeface="Calibri"/>
                <a:cs typeface="Calibri"/>
              </a:rPr>
              <a:t>mokinės</a:t>
            </a:r>
            <a:r>
              <a:rPr lang="en-US" sz="2200">
                <a:solidFill>
                  <a:schemeClr val="bg1"/>
                </a:solidFill>
                <a:ea typeface="Calibri"/>
                <a:cs typeface="Calibri"/>
              </a:rPr>
              <a:t> M.K. </a:t>
            </a:r>
            <a:r>
              <a:rPr lang="en-US" sz="2200" err="1">
                <a:solidFill>
                  <a:schemeClr val="bg1"/>
                </a:solidFill>
                <a:ea typeface="Calibri"/>
                <a:cs typeface="Calibri"/>
              </a:rPr>
              <a:t>ir</a:t>
            </a:r>
            <a:r>
              <a:rPr lang="en-US" sz="2200">
                <a:solidFill>
                  <a:schemeClr val="bg1"/>
                </a:solidFill>
                <a:ea typeface="Calibri"/>
                <a:cs typeface="Calibri"/>
              </a:rPr>
              <a:t> A.D. </a:t>
            </a:r>
          </a:p>
          <a:p>
            <a:r>
              <a:rPr lang="en-US" sz="2200">
                <a:solidFill>
                  <a:schemeClr val="bg1"/>
                </a:solidFill>
                <a:ea typeface="Calibri"/>
                <a:cs typeface="Calibri"/>
              </a:rPr>
              <a:t>Mokytoja S.P. </a:t>
            </a:r>
          </a:p>
          <a:p>
            <a:pPr>
              <a:spcBef>
                <a:spcPct val="20000"/>
              </a:spcBef>
            </a:pPr>
            <a:endParaRPr lang="en-US" sz="2200">
              <a:solidFill>
                <a:schemeClr val="bg1"/>
              </a:solidFill>
              <a:ea typeface="Calibri"/>
              <a:cs typeface="Calibri"/>
            </a:endParaRPr>
          </a:p>
          <a:p>
            <a:pPr algn="l"/>
            <a:endParaRPr lang="en-US">
              <a:ea typeface="Calibri"/>
              <a:cs typeface="Calibri"/>
            </a:endParaRPr>
          </a:p>
        </p:txBody>
      </p:sp>
    </p:spTree>
    <p:extLst>
      <p:ext uri="{BB962C8B-B14F-4D97-AF65-F5344CB8AC3E}">
        <p14:creationId xmlns:p14="http://schemas.microsoft.com/office/powerpoint/2010/main" val="432501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A97EAD-6842-E46E-4E47-6CD0AFBDB074}"/>
              </a:ext>
            </a:extLst>
          </p:cNvPr>
          <p:cNvSpPr txBox="1"/>
          <p:nvPr/>
        </p:nvSpPr>
        <p:spPr>
          <a:xfrm>
            <a:off x="618565" y="416859"/>
            <a:ext cx="1355463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b="1" dirty="0">
                <a:latin typeface="Times New Roman" panose="02020603050405020304" pitchFamily="18" charset="0"/>
                <a:cs typeface="Times New Roman" panose="02020603050405020304" pitchFamily="18" charset="0"/>
              </a:rPr>
              <a:t>Garsas</a:t>
            </a:r>
            <a:r>
              <a:rPr lang="lt-LT" sz="2800" dirty="0">
                <a:latin typeface="Times New Roman" panose="02020603050405020304" pitchFamily="18" charset="0"/>
                <a:cs typeface="Times New Roman" panose="02020603050405020304" pitchFamily="18" charset="0"/>
              </a:rPr>
              <a:t> – tai vienas iš labiausiai mūsų kasdienį gyvenimą lydinčių reiškinių. Mes girdime paukščių čiulbėjimą, muzikos melodijas, draugų balsus – visa tai yra garsas. </a:t>
            </a:r>
            <a:endParaRPr lang="lt-LT" sz="2800" dirty="0">
              <a:latin typeface="Times New Roman" panose="02020603050405020304" pitchFamily="18" charset="0"/>
              <a:ea typeface="Calibri"/>
              <a:cs typeface="Times New Roman" panose="02020603050405020304" pitchFamily="18" charset="0"/>
            </a:endParaRPr>
          </a:p>
        </p:txBody>
      </p:sp>
      <p:sp>
        <p:nvSpPr>
          <p:cNvPr id="3" name="TextBox 2">
            <a:extLst>
              <a:ext uri="{FF2B5EF4-FFF2-40B4-BE49-F238E27FC236}">
                <a16:creationId xmlns:a16="http://schemas.microsoft.com/office/drawing/2014/main" id="{8801958D-8B02-2395-7CF1-E8B2F3B90225}"/>
              </a:ext>
            </a:extLst>
          </p:cNvPr>
          <p:cNvSpPr txBox="1"/>
          <p:nvPr/>
        </p:nvSpPr>
        <p:spPr>
          <a:xfrm>
            <a:off x="618565" y="2057400"/>
            <a:ext cx="12761258"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b="1" dirty="0" err="1">
                <a:latin typeface="Times New Roman" panose="02020603050405020304" pitchFamily="18" charset="0"/>
                <a:cs typeface="Times New Roman" panose="02020603050405020304" pitchFamily="18" charset="0"/>
              </a:rPr>
              <a:t>Tyriamojo</a:t>
            </a:r>
            <a:r>
              <a:rPr lang="lt-LT" sz="2800" b="1" dirty="0">
                <a:latin typeface="Times New Roman" panose="02020603050405020304" pitchFamily="18" charset="0"/>
                <a:cs typeface="Times New Roman" panose="02020603050405020304" pitchFamily="18" charset="0"/>
              </a:rPr>
              <a:t> darbo tikslai:</a:t>
            </a:r>
            <a:endParaRPr lang="lt-LT" sz="2800" b="1" dirty="0">
              <a:latin typeface="Times New Roman" panose="02020603050405020304" pitchFamily="18" charset="0"/>
              <a:ea typeface="Calibri"/>
              <a:cs typeface="Times New Roman" panose="02020603050405020304" pitchFamily="18" charset="0"/>
            </a:endParaRPr>
          </a:p>
          <a:p>
            <a:pPr marL="457200" indent="-228600"/>
            <a:r>
              <a:rPr lang="lt-LT" sz="2800" dirty="0">
                <a:latin typeface="Times New Roman" panose="02020603050405020304" pitchFamily="18" charset="0"/>
                <a:cs typeface="Times New Roman" panose="02020603050405020304" pitchFamily="18" charset="0"/>
              </a:rPr>
              <a:t>•</a:t>
            </a:r>
            <a:r>
              <a:rPr lang="lt-LT" sz="2800" dirty="0">
                <a:latin typeface="Times New Roman" panose="02020603050405020304" pitchFamily="18" charset="0"/>
                <a:ea typeface="Times New Roman"/>
                <a:cs typeface="Times New Roman" panose="02020603050405020304" pitchFamily="18" charset="0"/>
              </a:rPr>
              <a:t>        </a:t>
            </a:r>
            <a:r>
              <a:rPr lang="lt-LT" sz="2800" dirty="0">
                <a:latin typeface="Times New Roman" panose="02020603050405020304" pitchFamily="18" charset="0"/>
                <a:cs typeface="Times New Roman" panose="02020603050405020304" pitchFamily="18" charset="0"/>
              </a:rPr>
              <a:t>Suprasti garso fizikinius pagrindus ir savybes.</a:t>
            </a:r>
            <a:endParaRPr lang="lt-LT" sz="2800" dirty="0">
              <a:latin typeface="Times New Roman" panose="02020603050405020304" pitchFamily="18" charset="0"/>
              <a:ea typeface="Calibri"/>
              <a:cs typeface="Times New Roman" panose="02020603050405020304" pitchFamily="18" charset="0"/>
            </a:endParaRPr>
          </a:p>
          <a:p>
            <a:pPr marL="457200" indent="-228600"/>
            <a:r>
              <a:rPr lang="lt-LT" sz="2800" dirty="0">
                <a:latin typeface="Times New Roman" panose="02020603050405020304" pitchFamily="18" charset="0"/>
                <a:cs typeface="Times New Roman" panose="02020603050405020304" pitchFamily="18" charset="0"/>
              </a:rPr>
              <a:t>•</a:t>
            </a:r>
            <a:r>
              <a:rPr lang="lt-LT" sz="2800" dirty="0">
                <a:latin typeface="Times New Roman" panose="02020603050405020304" pitchFamily="18" charset="0"/>
                <a:ea typeface="Times New Roman"/>
                <a:cs typeface="Times New Roman" panose="02020603050405020304" pitchFamily="18" charset="0"/>
              </a:rPr>
              <a:t>        </a:t>
            </a:r>
            <a:r>
              <a:rPr lang="lt-LT" sz="2800" dirty="0">
                <a:latin typeface="Times New Roman" panose="02020603050405020304" pitchFamily="18" charset="0"/>
                <a:cs typeface="Times New Roman" panose="02020603050405020304" pitchFamily="18" charset="0"/>
              </a:rPr>
              <a:t>Eksperimentiškai patikrinti teorines žinias.</a:t>
            </a:r>
            <a:endParaRPr lang="lt-LT" sz="2800" dirty="0">
              <a:latin typeface="Times New Roman" panose="02020603050405020304" pitchFamily="18" charset="0"/>
              <a:ea typeface="Calibri"/>
              <a:cs typeface="Times New Roman" panose="02020603050405020304" pitchFamily="18" charset="0"/>
            </a:endParaRPr>
          </a:p>
          <a:p>
            <a:pPr marL="457200" indent="-228600"/>
            <a:r>
              <a:rPr lang="lt-LT" sz="2800" dirty="0">
                <a:latin typeface="Times New Roman" panose="02020603050405020304" pitchFamily="18" charset="0"/>
                <a:cs typeface="Times New Roman" panose="02020603050405020304" pitchFamily="18" charset="0"/>
              </a:rPr>
              <a:t>•</a:t>
            </a:r>
            <a:r>
              <a:rPr lang="lt-LT" sz="2800" dirty="0">
                <a:latin typeface="Times New Roman" panose="02020603050405020304" pitchFamily="18" charset="0"/>
                <a:ea typeface="Times New Roman"/>
                <a:cs typeface="Times New Roman" panose="02020603050405020304" pitchFamily="18" charset="0"/>
              </a:rPr>
              <a:t>        </a:t>
            </a:r>
            <a:r>
              <a:rPr lang="lt-LT" sz="2800" dirty="0">
                <a:latin typeface="Times New Roman" panose="02020603050405020304" pitchFamily="18" charset="0"/>
                <a:cs typeface="Times New Roman" panose="02020603050405020304" pitchFamily="18" charset="0"/>
              </a:rPr>
              <a:t>Ugdytis gebėjimą kelti hipotezes, planuoti ir atlikti tyrimus.</a:t>
            </a:r>
            <a:endParaRPr lang="lt-LT" sz="2800" dirty="0">
              <a:latin typeface="Times New Roman" panose="02020603050405020304" pitchFamily="18" charset="0"/>
              <a:ea typeface="Calibri"/>
              <a:cs typeface="Times New Roman" panose="02020603050405020304" pitchFamily="18" charset="0"/>
            </a:endParaRPr>
          </a:p>
          <a:p>
            <a:pPr marL="457200" indent="-228600"/>
            <a:r>
              <a:rPr lang="lt-LT" sz="2800" dirty="0">
                <a:latin typeface="Times New Roman" panose="02020603050405020304" pitchFamily="18" charset="0"/>
                <a:cs typeface="Times New Roman" panose="02020603050405020304" pitchFamily="18" charset="0"/>
              </a:rPr>
              <a:t>•</a:t>
            </a:r>
            <a:r>
              <a:rPr lang="lt-LT" sz="2800" dirty="0">
                <a:latin typeface="Times New Roman" panose="02020603050405020304" pitchFamily="18" charset="0"/>
                <a:ea typeface="Times New Roman"/>
                <a:cs typeface="Times New Roman" panose="02020603050405020304" pitchFamily="18" charset="0"/>
              </a:rPr>
              <a:t>        </a:t>
            </a:r>
            <a:r>
              <a:rPr lang="lt-LT" sz="2800" dirty="0">
                <a:latin typeface="Times New Roman" panose="02020603050405020304" pitchFamily="18" charset="0"/>
                <a:cs typeface="Times New Roman" panose="02020603050405020304" pitchFamily="18" charset="0"/>
              </a:rPr>
              <a:t>Susieti turimas teorines žinias su praktine patirtimi.</a:t>
            </a:r>
            <a:endParaRPr lang="lt-LT" sz="2800" dirty="0">
              <a:latin typeface="Times New Roman" panose="02020603050405020304" pitchFamily="18" charset="0"/>
              <a:ea typeface="Calibri"/>
              <a:cs typeface="Times New Roman" panose="02020603050405020304" pitchFamily="18" charset="0"/>
            </a:endParaRPr>
          </a:p>
          <a:p>
            <a:pPr algn="ctr"/>
            <a:endParaRPr lang="en-US" dirty="0"/>
          </a:p>
        </p:txBody>
      </p:sp>
      <p:sp>
        <p:nvSpPr>
          <p:cNvPr id="4" name="TextBox 3">
            <a:extLst>
              <a:ext uri="{FF2B5EF4-FFF2-40B4-BE49-F238E27FC236}">
                <a16:creationId xmlns:a16="http://schemas.microsoft.com/office/drawing/2014/main" id="{62CA54FF-9F2E-74A5-934C-CD5EB922B12C}"/>
              </a:ext>
            </a:extLst>
          </p:cNvPr>
          <p:cNvSpPr txBox="1"/>
          <p:nvPr/>
        </p:nvSpPr>
        <p:spPr>
          <a:xfrm>
            <a:off x="309282" y="5257800"/>
            <a:ext cx="13863917"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err="1">
                <a:latin typeface="Times New Roman" panose="02020603050405020304" pitchFamily="18" charset="0"/>
                <a:cs typeface="Times New Roman" panose="02020603050405020304" pitchFamily="18" charset="0"/>
              </a:rPr>
              <a:t>Tyriamojo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darbo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aktualumas</a:t>
            </a:r>
            <a:r>
              <a:rPr lang="en-US" sz="28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ea typeface="Calibri"/>
              <a:cs typeface="Times New Roman" panose="02020603050405020304" pitchFamily="18" charset="0"/>
            </a:endParaRPr>
          </a:p>
          <a:p>
            <a:pPr algn="just"/>
            <a:r>
              <a:rPr lang="lt-LT" sz="2800" dirty="0">
                <a:latin typeface="Times New Roman" panose="02020603050405020304" pitchFamily="18" charset="0"/>
                <a:cs typeface="Times New Roman" panose="02020603050405020304" pitchFamily="18" charset="0"/>
              </a:rPr>
              <a:t>Garso fizika yra susijusi su daugybe praktinių sričių: medicina (ultragarso diagnostika), muzika (instrumentų derinimas), architektūra (akustika), technologijomis (sonaras, garso izoliacijos medžiagos). Suprasdami garso savybes, galime geriau suprasti pasaulį aplink mus.</a:t>
            </a:r>
            <a:endParaRPr lang="lt-LT" sz="2800" dirty="0">
              <a:latin typeface="Times New Roman" panose="02020603050405020304" pitchFamily="18" charset="0"/>
              <a:ea typeface="Calibri"/>
              <a:cs typeface="Times New Roman" panose="02020603050405020304" pitchFamily="18" charset="0"/>
            </a:endParaRPr>
          </a:p>
          <a:p>
            <a:pPr algn="ctr"/>
            <a:endParaRPr lang="en-US" sz="2800" dirty="0">
              <a:ea typeface="Calibri"/>
              <a:cs typeface="Calibri"/>
            </a:endParaRPr>
          </a:p>
        </p:txBody>
      </p:sp>
      <p:pic>
        <p:nvPicPr>
          <p:cNvPr id="7" name="Picture 6">
            <a:extLst>
              <a:ext uri="{FF2B5EF4-FFF2-40B4-BE49-F238E27FC236}">
                <a16:creationId xmlns:a16="http://schemas.microsoft.com/office/drawing/2014/main" id="{B02FE708-E40E-2185-F7A0-FF720C69807C}"/>
              </a:ext>
            </a:extLst>
          </p:cNvPr>
          <p:cNvPicPr>
            <a:picLocks noChangeAspect="1"/>
          </p:cNvPicPr>
          <p:nvPr/>
        </p:nvPicPr>
        <p:blipFill>
          <a:blip r:embed="rId2"/>
          <a:stretch>
            <a:fillRect/>
          </a:stretch>
        </p:blipFill>
        <p:spPr>
          <a:xfrm>
            <a:off x="10895673" y="2160485"/>
            <a:ext cx="3116161" cy="2204029"/>
          </a:xfrm>
          <a:prstGeom prst="rect">
            <a:avLst/>
          </a:prstGeom>
        </p:spPr>
      </p:pic>
    </p:spTree>
    <p:extLst>
      <p:ext uri="{BB962C8B-B14F-4D97-AF65-F5344CB8AC3E}">
        <p14:creationId xmlns:p14="http://schemas.microsoft.com/office/powerpoint/2010/main" val="3504479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825AAC-C4D4-6B2A-7DFA-20B28E77DE00}"/>
              </a:ext>
            </a:extLst>
          </p:cNvPr>
          <p:cNvSpPr txBox="1"/>
          <p:nvPr/>
        </p:nvSpPr>
        <p:spPr>
          <a:xfrm>
            <a:off x="325891" y="338340"/>
            <a:ext cx="7271719" cy="25176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lnSpcReduction="10000"/>
          </a:bodyPr>
          <a:lstStyle/>
          <a:p>
            <a:pPr>
              <a:lnSpc>
                <a:spcPct val="90000"/>
              </a:lnSpc>
              <a:spcBef>
                <a:spcPct val="0"/>
              </a:spcBef>
              <a:spcAft>
                <a:spcPts val="600"/>
              </a:spcAft>
            </a:pPr>
            <a:r>
              <a:rPr lang="lt-LT" sz="2800" b="1" dirty="0">
                <a:latin typeface="Times New Roman" panose="02020603050405020304" pitchFamily="18" charset="0"/>
                <a:ea typeface="+mj-ea"/>
                <a:cs typeface="Times New Roman" panose="02020603050405020304" pitchFamily="18" charset="0"/>
              </a:rPr>
              <a:t>Garsas</a:t>
            </a:r>
            <a:r>
              <a:rPr lang="lt-LT" sz="2800" dirty="0">
                <a:latin typeface="Times New Roman" panose="02020603050405020304" pitchFamily="18" charset="0"/>
                <a:ea typeface="+mj-ea"/>
                <a:cs typeface="Times New Roman" panose="02020603050405020304" pitchFamily="18" charset="0"/>
              </a:rPr>
              <a:t> – tai mechaninių svyravimų sklidimas aplinkoje. </a:t>
            </a:r>
            <a:endParaRPr lang="lt-LT" sz="2800" dirty="0">
              <a:latin typeface="Times New Roman" panose="02020603050405020304" pitchFamily="18" charset="0"/>
              <a:ea typeface="Calibri Light"/>
              <a:cs typeface="Times New Roman" panose="02020603050405020304" pitchFamily="18" charset="0"/>
            </a:endParaRPr>
          </a:p>
          <a:p>
            <a:pPr>
              <a:lnSpc>
                <a:spcPct val="90000"/>
              </a:lnSpc>
              <a:spcBef>
                <a:spcPct val="0"/>
              </a:spcBef>
              <a:spcAft>
                <a:spcPts val="600"/>
              </a:spcAft>
            </a:pPr>
            <a:endParaRPr lang="lt-LT" sz="2800" dirty="0">
              <a:latin typeface="Times New Roman" panose="02020603050405020304" pitchFamily="18" charset="0"/>
              <a:ea typeface="Calibri Light"/>
              <a:cs typeface="Times New Roman" panose="02020603050405020304" pitchFamily="18" charset="0"/>
            </a:endParaRPr>
          </a:p>
          <a:p>
            <a:pPr>
              <a:spcBef>
                <a:spcPct val="0"/>
              </a:spcBef>
              <a:spcAft>
                <a:spcPts val="600"/>
              </a:spcAft>
            </a:pPr>
            <a:r>
              <a:rPr lang="lt-LT" sz="2800" dirty="0">
                <a:latin typeface="Times New Roman" panose="02020603050405020304" pitchFamily="18" charset="0"/>
                <a:ea typeface="+mj-ea"/>
                <a:cs typeface="Times New Roman" panose="02020603050405020304" pitchFamily="18" charset="0"/>
              </a:rPr>
              <a:t>Garso bangos yra </a:t>
            </a:r>
            <a:r>
              <a:rPr lang="lt-LT" sz="2800" u="sng" dirty="0">
                <a:latin typeface="Times New Roman" panose="02020603050405020304" pitchFamily="18" charset="0"/>
                <a:ea typeface="+mj-ea"/>
                <a:cs typeface="Times New Roman" panose="02020603050405020304" pitchFamily="18" charset="0"/>
              </a:rPr>
              <a:t>išilginės bangos</a:t>
            </a:r>
            <a:r>
              <a:rPr lang="lt-LT" sz="2800" dirty="0">
                <a:latin typeface="Times New Roman" panose="02020603050405020304" pitchFamily="18" charset="0"/>
                <a:ea typeface="+mj-ea"/>
                <a:cs typeface="Times New Roman" panose="02020603050405020304" pitchFamily="18" charset="0"/>
              </a:rPr>
              <a:t>, kuriose dalelių virpesiai sklinda išilgai bangos sklidimo krypčiai. </a:t>
            </a:r>
            <a:endParaRPr lang="en-US" sz="2800" dirty="0">
              <a:latin typeface="Times New Roman" panose="02020603050405020304" pitchFamily="18" charset="0"/>
              <a:ea typeface="Calibri Light"/>
              <a:cs typeface="Times New Roman" panose="02020603050405020304" pitchFamily="18" charset="0"/>
            </a:endParaRPr>
          </a:p>
          <a:p>
            <a:pPr>
              <a:lnSpc>
                <a:spcPct val="90000"/>
              </a:lnSpc>
              <a:spcBef>
                <a:spcPct val="0"/>
              </a:spcBef>
              <a:spcAft>
                <a:spcPts val="600"/>
              </a:spcAft>
            </a:pPr>
            <a:endParaRPr lang="en-US" dirty="0">
              <a:latin typeface="+mj-lt"/>
              <a:ea typeface="+mj-ea"/>
              <a:cs typeface="+mj-cs"/>
            </a:endParaRPr>
          </a:p>
        </p:txBody>
      </p:sp>
      <p:sp>
        <p:nvSpPr>
          <p:cNvPr id="5" name="TextBox 4">
            <a:extLst>
              <a:ext uri="{FF2B5EF4-FFF2-40B4-BE49-F238E27FC236}">
                <a16:creationId xmlns:a16="http://schemas.microsoft.com/office/drawing/2014/main" id="{79A63717-0949-E448-CF4F-D1368E0951CC}"/>
              </a:ext>
            </a:extLst>
          </p:cNvPr>
          <p:cNvSpPr txBox="1"/>
          <p:nvPr/>
        </p:nvSpPr>
        <p:spPr>
          <a:xfrm>
            <a:off x="325890" y="3040171"/>
            <a:ext cx="6988156" cy="413739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r>
              <a:rPr lang="lt-LT" sz="2400" b="1" dirty="0">
                <a:latin typeface="Times New Roman" panose="02020603050405020304" pitchFamily="18" charset="0"/>
                <a:cs typeface="Times New Roman" panose="02020603050405020304" pitchFamily="18" charset="0"/>
              </a:rPr>
              <a:t>Garso atsiradimui būtinos trys sąlygos:</a:t>
            </a:r>
            <a:endParaRPr lang="lt-LT" sz="2400" b="1" dirty="0">
              <a:latin typeface="Times New Roman" panose="02020603050405020304" pitchFamily="18" charset="0"/>
              <a:ea typeface="Calibri"/>
              <a:cs typeface="Times New Roman" panose="02020603050405020304" pitchFamily="18" charset="0"/>
            </a:endParaRPr>
          </a:p>
          <a:p>
            <a:pPr marL="685800" indent="-228600">
              <a:lnSpc>
                <a:spcPct val="90000"/>
              </a:lnSpc>
              <a:spcAft>
                <a:spcPts val="600"/>
              </a:spcAf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Garso šaltinis (virpantis kūnas – stygos, balso stygos, membranos).</a:t>
            </a:r>
            <a:endParaRPr lang="lt-LT" sz="2400" dirty="0">
              <a:latin typeface="Times New Roman" panose="02020603050405020304" pitchFamily="18" charset="0"/>
              <a:ea typeface="Calibri"/>
              <a:cs typeface="Times New Roman" panose="02020603050405020304" pitchFamily="18" charset="0"/>
            </a:endParaRPr>
          </a:p>
          <a:p>
            <a:pPr marL="685800" indent="-228600">
              <a:lnSpc>
                <a:spcPct val="90000"/>
              </a:lnSpc>
              <a:spcAft>
                <a:spcPts val="600"/>
              </a:spcAf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Terpė bangoms plisti (dujos, skystis, kieta medžiaga).</a:t>
            </a:r>
            <a:endParaRPr lang="lt-LT" sz="2400" dirty="0">
              <a:latin typeface="Times New Roman" panose="02020603050405020304" pitchFamily="18" charset="0"/>
              <a:ea typeface="Calibri"/>
              <a:cs typeface="Times New Roman" panose="02020603050405020304" pitchFamily="18" charset="0"/>
            </a:endParaRPr>
          </a:p>
          <a:p>
            <a:pPr marL="685800" indent="-228600">
              <a:lnSpc>
                <a:spcPct val="90000"/>
              </a:lnSpc>
              <a:spcAft>
                <a:spcPts val="600"/>
              </a:spcAf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Garso imtuvas (ausies būgnelis arba mikrofonas).</a:t>
            </a:r>
            <a:endParaRPr lang="lt-LT" sz="2400" dirty="0">
              <a:latin typeface="Times New Roman" panose="02020603050405020304" pitchFamily="18" charset="0"/>
              <a:ea typeface="Calibri"/>
              <a:cs typeface="Times New Roman" panose="02020603050405020304" pitchFamily="18" charset="0"/>
            </a:endParaRPr>
          </a:p>
          <a:p>
            <a:pPr indent="-228600">
              <a:lnSpc>
                <a:spcPct val="90000"/>
              </a:lnSpc>
              <a:spcAft>
                <a:spcPts val="600"/>
              </a:spcAft>
              <a:buFont typeface="Arial" panose="020B0604020202020204" pitchFamily="34" charset="0"/>
              <a:buChar char="•"/>
            </a:pPr>
            <a:endParaRPr lang="lt-LT" sz="2400" dirty="0">
              <a:latin typeface="Times New Roman" panose="02020603050405020304" pitchFamily="18" charset="0"/>
              <a:ea typeface="Calibri"/>
              <a:cs typeface="Times New Roman" panose="02020603050405020304" pitchFamily="18" charset="0"/>
            </a:endParaRPr>
          </a:p>
          <a:p>
            <a:pPr>
              <a:lnSpc>
                <a:spcPct val="90000"/>
              </a:lnSpc>
              <a:spcAft>
                <a:spcPts val="600"/>
              </a:spcAft>
            </a:pPr>
            <a:r>
              <a:rPr lang="lt-LT" sz="2400" dirty="0">
                <a:latin typeface="Times New Roman" panose="02020603050405020304" pitchFamily="18" charset="0"/>
                <a:cs typeface="Times New Roman" panose="02020603050405020304" pitchFamily="18" charset="0"/>
              </a:rPr>
              <a:t>Vakuume garsas nesklinda, nes nėra dalelių, kurios perduotų virpesius. </a:t>
            </a:r>
            <a:endParaRPr lang="lt-LT" sz="2400" dirty="0">
              <a:latin typeface="Times New Roman" panose="02020603050405020304" pitchFamily="18" charset="0"/>
              <a:ea typeface="Calibri"/>
              <a:cs typeface="Times New Roman" panose="02020603050405020304" pitchFamily="18" charset="0"/>
            </a:endParaRPr>
          </a:p>
        </p:txBody>
      </p:sp>
      <p:pic>
        <p:nvPicPr>
          <p:cNvPr id="6" name="Picture 5">
            <a:extLst>
              <a:ext uri="{FF2B5EF4-FFF2-40B4-BE49-F238E27FC236}">
                <a16:creationId xmlns:a16="http://schemas.microsoft.com/office/drawing/2014/main" id="{D433A931-9EAD-539C-76E1-DC530993B50A}"/>
              </a:ext>
            </a:extLst>
          </p:cNvPr>
          <p:cNvPicPr>
            <a:picLocks noChangeAspect="1"/>
          </p:cNvPicPr>
          <p:nvPr/>
        </p:nvPicPr>
        <p:blipFill>
          <a:blip r:embed="rId2"/>
          <a:srcRect l="15160" r="11115"/>
          <a:stretch>
            <a:fillRect/>
          </a:stretch>
        </p:blipFill>
        <p:spPr>
          <a:xfrm>
            <a:off x="7747632" y="1052895"/>
            <a:ext cx="5839675" cy="4590981"/>
          </a:xfrm>
          <a:prstGeom prst="rect">
            <a:avLst/>
          </a:prstGeom>
        </p:spPr>
      </p:pic>
    </p:spTree>
    <p:extLst>
      <p:ext uri="{BB962C8B-B14F-4D97-AF65-F5344CB8AC3E}">
        <p14:creationId xmlns:p14="http://schemas.microsoft.com/office/powerpoint/2010/main" val="1179395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4B64A516-8D32-0FB7-AFC9-327A680A603F}"/>
              </a:ext>
            </a:extLst>
          </p:cNvPr>
          <p:cNvGraphicFramePr>
            <a:graphicFrameLocks noGrp="1"/>
          </p:cNvGraphicFramePr>
          <p:nvPr>
            <p:extLst>
              <p:ext uri="{D42A27DB-BD31-4B8C-83A1-F6EECF244321}">
                <p14:modId xmlns:p14="http://schemas.microsoft.com/office/powerpoint/2010/main" val="1761415206"/>
              </p:ext>
            </p:extLst>
          </p:nvPr>
        </p:nvGraphicFramePr>
        <p:xfrm>
          <a:off x="193936" y="589745"/>
          <a:ext cx="14196210" cy="7456975"/>
        </p:xfrm>
        <a:graphic>
          <a:graphicData uri="http://schemas.openxmlformats.org/drawingml/2006/table">
            <a:tbl>
              <a:tblPr firstRow="1" firstCol="1" bandRow="1">
                <a:tableStyleId>{5C22544A-7EE6-4342-B048-85BDC9FD1C3A}</a:tableStyleId>
              </a:tblPr>
              <a:tblGrid>
                <a:gridCol w="3582516">
                  <a:extLst>
                    <a:ext uri="{9D8B030D-6E8A-4147-A177-3AD203B41FA5}">
                      <a16:colId xmlns:a16="http://schemas.microsoft.com/office/drawing/2014/main" val="4117207867"/>
                    </a:ext>
                  </a:extLst>
                </a:gridCol>
                <a:gridCol w="3444072">
                  <a:extLst>
                    <a:ext uri="{9D8B030D-6E8A-4147-A177-3AD203B41FA5}">
                      <a16:colId xmlns:a16="http://schemas.microsoft.com/office/drawing/2014/main" val="1928130866"/>
                    </a:ext>
                  </a:extLst>
                </a:gridCol>
                <a:gridCol w="7169622">
                  <a:extLst>
                    <a:ext uri="{9D8B030D-6E8A-4147-A177-3AD203B41FA5}">
                      <a16:colId xmlns:a16="http://schemas.microsoft.com/office/drawing/2014/main" val="1004132041"/>
                    </a:ext>
                  </a:extLst>
                </a:gridCol>
              </a:tblGrid>
              <a:tr h="594469">
                <a:tc>
                  <a:txBody>
                    <a:bodyPr/>
                    <a:lstStyle/>
                    <a:p>
                      <a:pPr algn="ctr">
                        <a:buNone/>
                      </a:pPr>
                      <a:r>
                        <a:rPr lang="en-US" sz="2400" b="1" dirty="0" err="1">
                          <a:solidFill>
                            <a:srgbClr val="FFFFFF"/>
                          </a:solidFill>
                          <a:effectLst/>
                          <a:latin typeface="Times New Roman" panose="02020603050405020304" pitchFamily="18" charset="0"/>
                          <a:cs typeface="Times New Roman" panose="02020603050405020304" pitchFamily="18" charset="0"/>
                        </a:rPr>
                        <a:t>Dydis</a:t>
                      </a:r>
                      <a:endParaRPr lang="en-US" sz="2400" dirty="0">
                        <a:effectLst/>
                        <a:latin typeface="Times New Roman" panose="02020603050405020304" pitchFamily="18" charset="0"/>
                        <a:cs typeface="Times New Roman" panose="02020603050405020304" pitchFamily="18" charset="0"/>
                      </a:endParaRPr>
                    </a:p>
                  </a:txBody>
                  <a:tcPr marL="103446" marR="103446" marT="86205" marB="86205">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7030A0"/>
                    </a:solidFill>
                  </a:tcPr>
                </a:tc>
                <a:tc>
                  <a:txBody>
                    <a:bodyPr/>
                    <a:lstStyle/>
                    <a:p>
                      <a:pPr algn="ctr">
                        <a:buNone/>
                      </a:pPr>
                      <a:r>
                        <a:rPr lang="en-US" sz="2400" b="1" dirty="0">
                          <a:solidFill>
                            <a:srgbClr val="FFFFFF"/>
                          </a:solidFill>
                          <a:effectLst/>
                          <a:latin typeface="Times New Roman" panose="02020603050405020304" pitchFamily="18" charset="0"/>
                          <a:cs typeface="Times New Roman" panose="02020603050405020304" pitchFamily="18" charset="0"/>
                        </a:rPr>
                        <a:t>Matavimo </a:t>
                      </a:r>
                      <a:r>
                        <a:rPr lang="en-US" sz="2400" b="1" dirty="0" err="1">
                          <a:solidFill>
                            <a:srgbClr val="FFFFFF"/>
                          </a:solidFill>
                          <a:effectLst/>
                          <a:latin typeface="Times New Roman" panose="02020603050405020304" pitchFamily="18" charset="0"/>
                          <a:cs typeface="Times New Roman" panose="02020603050405020304" pitchFamily="18" charset="0"/>
                        </a:rPr>
                        <a:t>vienetas</a:t>
                      </a:r>
                      <a:endParaRPr lang="en-US" sz="2400" dirty="0">
                        <a:effectLst/>
                        <a:latin typeface="Times New Roman" panose="02020603050405020304" pitchFamily="18" charset="0"/>
                        <a:cs typeface="Times New Roman" panose="02020603050405020304" pitchFamily="18" charset="0"/>
                      </a:endParaRPr>
                    </a:p>
                  </a:txBody>
                  <a:tcPr marL="103446" marR="103446" marT="86205" marB="86205">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7030A0"/>
                    </a:solidFill>
                  </a:tcPr>
                </a:tc>
                <a:tc>
                  <a:txBody>
                    <a:bodyPr/>
                    <a:lstStyle/>
                    <a:p>
                      <a:pPr algn="ctr">
                        <a:buNone/>
                      </a:pPr>
                      <a:r>
                        <a:rPr lang="en-US" sz="2400" b="1" err="1">
                          <a:solidFill>
                            <a:srgbClr val="FFFFFF"/>
                          </a:solidFill>
                          <a:effectLst/>
                          <a:latin typeface="Times New Roman" panose="02020603050405020304" pitchFamily="18" charset="0"/>
                          <a:cs typeface="Times New Roman" panose="02020603050405020304" pitchFamily="18" charset="0"/>
                        </a:rPr>
                        <a:t>Apibūdinimas</a:t>
                      </a:r>
                      <a:endParaRPr lang="en-US" sz="2400" err="1">
                        <a:effectLst/>
                        <a:latin typeface="Times New Roman" panose="02020603050405020304" pitchFamily="18" charset="0"/>
                        <a:cs typeface="Times New Roman" panose="02020603050405020304" pitchFamily="18" charset="0"/>
                      </a:endParaRPr>
                    </a:p>
                  </a:txBody>
                  <a:tcPr marL="103446" marR="103446" marT="86205" marB="86205">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7030A0"/>
                    </a:solidFill>
                  </a:tcPr>
                </a:tc>
                <a:extLst>
                  <a:ext uri="{0D108BD9-81ED-4DB2-BD59-A6C34878D82A}">
                    <a16:rowId xmlns:a16="http://schemas.microsoft.com/office/drawing/2014/main" val="2329505309"/>
                  </a:ext>
                </a:extLst>
              </a:tr>
              <a:tr h="1304797">
                <a:tc>
                  <a:txBody>
                    <a:bodyPr/>
                    <a:lstStyle/>
                    <a:p>
                      <a:pPr>
                        <a:buNone/>
                      </a:pPr>
                      <a:r>
                        <a:rPr lang="en-US" sz="2400" b="1" err="1">
                          <a:solidFill>
                            <a:srgbClr val="000000"/>
                          </a:solidFill>
                          <a:effectLst/>
                          <a:latin typeface="Times New Roman" panose="02020603050405020304" pitchFamily="18" charset="0"/>
                          <a:cs typeface="Times New Roman" panose="02020603050405020304" pitchFamily="18" charset="0"/>
                        </a:rPr>
                        <a:t>Dažnis</a:t>
                      </a:r>
                      <a:r>
                        <a:rPr lang="en-US" sz="2400" b="1">
                          <a:solidFill>
                            <a:srgbClr val="000000"/>
                          </a:solidFill>
                          <a:effectLst/>
                          <a:latin typeface="Times New Roman" panose="02020603050405020304" pitchFamily="18" charset="0"/>
                          <a:cs typeface="Times New Roman" panose="02020603050405020304" pitchFamily="18" charset="0"/>
                        </a:rPr>
                        <a:t> (f)</a:t>
                      </a:r>
                      <a:endParaRPr lang="en-US" sz="240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ctr">
                        <a:buNone/>
                      </a:pPr>
                      <a:r>
                        <a:rPr lang="en-US" sz="2400" dirty="0" err="1">
                          <a:solidFill>
                            <a:srgbClr val="000000"/>
                          </a:solidFill>
                          <a:effectLst/>
                          <a:latin typeface="Times New Roman" panose="02020603050405020304" pitchFamily="18" charset="0"/>
                          <a:cs typeface="Times New Roman" panose="02020603050405020304" pitchFamily="18" charset="0"/>
                        </a:rPr>
                        <a:t>Hercas</a:t>
                      </a:r>
                      <a:r>
                        <a:rPr lang="en-US" sz="2400" dirty="0">
                          <a:solidFill>
                            <a:srgbClr val="000000"/>
                          </a:solidFill>
                          <a:effectLst/>
                          <a:latin typeface="Times New Roman" panose="02020603050405020304" pitchFamily="18" charset="0"/>
                          <a:cs typeface="Times New Roman" panose="02020603050405020304" pitchFamily="18" charset="0"/>
                        </a:rPr>
                        <a:t> (Hz)</a:t>
                      </a:r>
                      <a:endParaRPr lang="en-US" sz="2400" dirty="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just">
                        <a:buNone/>
                      </a:pPr>
                      <a:r>
                        <a:rPr lang="lt-LT" sz="2400" noProof="0" dirty="0">
                          <a:solidFill>
                            <a:srgbClr val="000000"/>
                          </a:solidFill>
                          <a:effectLst/>
                          <a:latin typeface="Times New Roman" panose="02020603050405020304" pitchFamily="18" charset="0"/>
                          <a:cs typeface="Times New Roman" panose="02020603050405020304" pitchFamily="18" charset="0"/>
                        </a:rPr>
                        <a:t>Svyravimų skaičius per sekundę. Nuo dažnio priklauso garso aukštis. Didesnis dažnis, tai aukštesnis garsas.</a:t>
                      </a:r>
                      <a:endParaRPr lang="lt-LT" sz="2400" noProof="0" dirty="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extLst>
                  <a:ext uri="{0D108BD9-81ED-4DB2-BD59-A6C34878D82A}">
                    <a16:rowId xmlns:a16="http://schemas.microsoft.com/office/drawing/2014/main" val="3647095771"/>
                  </a:ext>
                </a:extLst>
              </a:tr>
              <a:tr h="1159565">
                <a:tc>
                  <a:txBody>
                    <a:bodyPr/>
                    <a:lstStyle/>
                    <a:p>
                      <a:pPr lvl="0">
                        <a:buNone/>
                      </a:pPr>
                      <a:r>
                        <a:rPr lang="en-US" sz="2400" b="1" err="1">
                          <a:solidFill>
                            <a:srgbClr val="000000"/>
                          </a:solidFill>
                          <a:effectLst/>
                          <a:latin typeface="Times New Roman" panose="02020603050405020304" pitchFamily="18" charset="0"/>
                          <a:cs typeface="Times New Roman" panose="02020603050405020304" pitchFamily="18" charset="0"/>
                        </a:rPr>
                        <a:t>Periodas</a:t>
                      </a:r>
                      <a:r>
                        <a:rPr lang="en-US" sz="2400" b="1">
                          <a:solidFill>
                            <a:srgbClr val="000000"/>
                          </a:solidFill>
                          <a:effectLst/>
                          <a:latin typeface="Times New Roman" panose="02020603050405020304" pitchFamily="18" charset="0"/>
                          <a:cs typeface="Times New Roman" panose="02020603050405020304" pitchFamily="18" charset="0"/>
                        </a:rPr>
                        <a:t> (T)</a:t>
                      </a:r>
                    </a:p>
                  </a:txBody>
                  <a:tcPr marL="103445" marR="103445" marT="68963" marB="68963">
                    <a:lnL w="12700">
                      <a:solidFill>
                        <a:srgbClr val="AAAAAA"/>
                      </a:solidFill>
                    </a:lnL>
                    <a:lnR w="12700">
                      <a:solidFill>
                        <a:srgbClr val="AAAAAA"/>
                      </a:solidFill>
                    </a:lnR>
                    <a:lnT w="12700">
                      <a:solidFill>
                        <a:srgbClr val="AAAAAA"/>
                      </a:solidFill>
                    </a:lnT>
                    <a:lnB w="12700">
                      <a:solidFill>
                        <a:srgbClr val="AAAAAA"/>
                      </a:solidFill>
                    </a:lnB>
                    <a:solidFill>
                      <a:srgbClr val="FAEBF8"/>
                    </a:solidFill>
                  </a:tcPr>
                </a:tc>
                <a:tc>
                  <a:txBody>
                    <a:bodyPr/>
                    <a:lstStyle/>
                    <a:p>
                      <a:pPr lvl="0" algn="ctr">
                        <a:buNone/>
                      </a:pPr>
                      <a:r>
                        <a:rPr lang="en-US" sz="2400" err="1">
                          <a:solidFill>
                            <a:srgbClr val="000000"/>
                          </a:solidFill>
                          <a:effectLst/>
                          <a:latin typeface="Times New Roman" panose="02020603050405020304" pitchFamily="18" charset="0"/>
                          <a:cs typeface="Times New Roman" panose="02020603050405020304" pitchFamily="18" charset="0"/>
                        </a:rPr>
                        <a:t>Sekundė</a:t>
                      </a:r>
                      <a:r>
                        <a:rPr lang="en-US" sz="2400">
                          <a:solidFill>
                            <a:srgbClr val="000000"/>
                          </a:solidFill>
                          <a:effectLst/>
                          <a:latin typeface="Times New Roman" panose="02020603050405020304" pitchFamily="18" charset="0"/>
                          <a:cs typeface="Times New Roman" panose="02020603050405020304" pitchFamily="18" charset="0"/>
                        </a:rPr>
                        <a:t> (s)</a:t>
                      </a:r>
                    </a:p>
                  </a:txBody>
                  <a:tcPr marL="103445" marR="103445" marT="68963" marB="68963">
                    <a:lnL w="12700">
                      <a:solidFill>
                        <a:srgbClr val="AAAAAA"/>
                      </a:solidFill>
                    </a:lnL>
                    <a:lnR w="12700">
                      <a:solidFill>
                        <a:srgbClr val="AAAAAA"/>
                      </a:solidFill>
                    </a:lnR>
                    <a:lnT w="12700">
                      <a:solidFill>
                        <a:srgbClr val="AAAAAA"/>
                      </a:solidFill>
                    </a:lnT>
                    <a:lnB w="12700">
                      <a:solidFill>
                        <a:srgbClr val="AAAAAA"/>
                      </a:solidFill>
                    </a:lnB>
                    <a:solidFill>
                      <a:srgbClr val="FAEBF8"/>
                    </a:solidFill>
                  </a:tcPr>
                </a:tc>
                <a:tc>
                  <a:txBody>
                    <a:bodyPr/>
                    <a:lstStyle/>
                    <a:p>
                      <a:pPr lvl="0" algn="just">
                        <a:buNone/>
                      </a:pPr>
                      <a:r>
                        <a:rPr lang="lt-LT" sz="2400" noProof="0" dirty="0">
                          <a:solidFill>
                            <a:srgbClr val="000000"/>
                          </a:solidFill>
                          <a:effectLst/>
                          <a:latin typeface="Times New Roman" panose="02020603050405020304" pitchFamily="18" charset="0"/>
                          <a:cs typeface="Times New Roman" panose="02020603050405020304" pitchFamily="18" charset="0"/>
                        </a:rPr>
                        <a:t>Laikas, per kurį kūnas susvyruoja 1 kartą. Jis yra atvirkščias dydis dažniui: </a:t>
                      </a:r>
                      <a:r>
                        <a:rPr lang="lt-LT" sz="2400" b="0" i="0" u="none" strike="noStrike" noProof="0" dirty="0">
                          <a:solidFill>
                            <a:srgbClr val="000000"/>
                          </a:solidFill>
                          <a:effectLst/>
                          <a:latin typeface="Times New Roman" panose="02020603050405020304" pitchFamily="18" charset="0"/>
                          <a:ea typeface="Calibri"/>
                          <a:cs typeface="Times New Roman" panose="02020603050405020304" pitchFamily="18" charset="0"/>
                        </a:rPr>
                        <a:t>T = 1 / f</a:t>
                      </a:r>
                      <a:endParaRPr lang="lt-LT" sz="2400" noProof="0" dirty="0">
                        <a:solidFill>
                          <a:srgbClr val="000000"/>
                        </a:solidFill>
                        <a:effectLst/>
                        <a:latin typeface="Times New Roman" panose="02020603050405020304" pitchFamily="18" charset="0"/>
                        <a:cs typeface="Times New Roman" panose="02020603050405020304" pitchFamily="18" charset="0"/>
                      </a:endParaRPr>
                    </a:p>
                  </a:txBody>
                  <a:tcPr marL="103445" marR="103445" marT="68963" marB="68963">
                    <a:lnL w="12700">
                      <a:solidFill>
                        <a:srgbClr val="AAAAAA"/>
                      </a:solidFill>
                    </a:lnL>
                    <a:lnR w="12700">
                      <a:solidFill>
                        <a:srgbClr val="AAAAAA"/>
                      </a:solidFill>
                    </a:lnR>
                    <a:lnT w="12700">
                      <a:solidFill>
                        <a:srgbClr val="AAAAAA"/>
                      </a:solidFill>
                    </a:lnT>
                    <a:lnB w="12700">
                      <a:solidFill>
                        <a:srgbClr val="AAAAAA"/>
                      </a:solidFill>
                    </a:lnB>
                    <a:solidFill>
                      <a:srgbClr val="FAEBF8"/>
                    </a:solidFill>
                  </a:tcPr>
                </a:tc>
                <a:extLst>
                  <a:ext uri="{0D108BD9-81ED-4DB2-BD59-A6C34878D82A}">
                    <a16:rowId xmlns:a16="http://schemas.microsoft.com/office/drawing/2014/main" val="2038579775"/>
                  </a:ext>
                </a:extLst>
              </a:tr>
              <a:tr h="932392">
                <a:tc>
                  <a:txBody>
                    <a:bodyPr/>
                    <a:lstStyle/>
                    <a:p>
                      <a:pPr>
                        <a:buNone/>
                      </a:pPr>
                      <a:r>
                        <a:rPr lang="en-US" sz="2400" b="1" err="1">
                          <a:solidFill>
                            <a:srgbClr val="000000"/>
                          </a:solidFill>
                          <a:effectLst/>
                          <a:latin typeface="Times New Roman" panose="02020603050405020304" pitchFamily="18" charset="0"/>
                          <a:cs typeface="Times New Roman" panose="02020603050405020304" pitchFamily="18" charset="0"/>
                        </a:rPr>
                        <a:t>Bangos</a:t>
                      </a:r>
                      <a:r>
                        <a:rPr lang="en-US" sz="2400" b="1">
                          <a:solidFill>
                            <a:srgbClr val="000000"/>
                          </a:solidFill>
                          <a:effectLst/>
                          <a:latin typeface="Times New Roman" panose="02020603050405020304" pitchFamily="18" charset="0"/>
                          <a:cs typeface="Times New Roman" panose="02020603050405020304" pitchFamily="18" charset="0"/>
                        </a:rPr>
                        <a:t> </a:t>
                      </a:r>
                      <a:r>
                        <a:rPr lang="en-US" sz="2400" b="1" err="1">
                          <a:solidFill>
                            <a:srgbClr val="000000"/>
                          </a:solidFill>
                          <a:effectLst/>
                          <a:latin typeface="Times New Roman" panose="02020603050405020304" pitchFamily="18" charset="0"/>
                          <a:cs typeface="Times New Roman" panose="02020603050405020304" pitchFamily="18" charset="0"/>
                        </a:rPr>
                        <a:t>ilgis</a:t>
                      </a:r>
                      <a:r>
                        <a:rPr lang="en-US" sz="2400" b="1">
                          <a:solidFill>
                            <a:srgbClr val="000000"/>
                          </a:solidFill>
                          <a:effectLst/>
                          <a:latin typeface="Times New Roman" panose="02020603050405020304" pitchFamily="18" charset="0"/>
                          <a:cs typeface="Times New Roman" panose="02020603050405020304" pitchFamily="18" charset="0"/>
                        </a:rPr>
                        <a:t> (λ)</a:t>
                      </a:r>
                      <a:endParaRPr lang="en-US" sz="240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ctr">
                        <a:buNone/>
                      </a:pPr>
                      <a:r>
                        <a:rPr lang="en-US" sz="2400">
                          <a:solidFill>
                            <a:srgbClr val="000000"/>
                          </a:solidFill>
                          <a:effectLst/>
                          <a:latin typeface="Times New Roman" panose="02020603050405020304" pitchFamily="18" charset="0"/>
                          <a:cs typeface="Times New Roman" panose="02020603050405020304" pitchFamily="18" charset="0"/>
                        </a:rPr>
                        <a:t>Metras (m)</a:t>
                      </a:r>
                      <a:endParaRPr lang="en-US" sz="240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just">
                        <a:buNone/>
                      </a:pPr>
                      <a:r>
                        <a:rPr lang="lt-LT" sz="2400" noProof="0" dirty="0">
                          <a:solidFill>
                            <a:srgbClr val="000000"/>
                          </a:solidFill>
                          <a:effectLst/>
                          <a:latin typeface="Times New Roman" panose="02020603050405020304" pitchFamily="18" charset="0"/>
                          <a:cs typeface="Times New Roman" panose="02020603050405020304" pitchFamily="18" charset="0"/>
                        </a:rPr>
                        <a:t>Atstumas, kurį nueina banga per vieną periodą. Siejasi su greičiu ir dažniu: λ = v / f.</a:t>
                      </a:r>
                      <a:endParaRPr lang="lt-LT" sz="2400" noProof="0" dirty="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extLst>
                  <a:ext uri="{0D108BD9-81ED-4DB2-BD59-A6C34878D82A}">
                    <a16:rowId xmlns:a16="http://schemas.microsoft.com/office/drawing/2014/main" val="165785490"/>
                  </a:ext>
                </a:extLst>
              </a:tr>
              <a:tr h="1304797">
                <a:tc>
                  <a:txBody>
                    <a:bodyPr/>
                    <a:lstStyle/>
                    <a:p>
                      <a:pPr>
                        <a:buNone/>
                      </a:pPr>
                      <a:r>
                        <a:rPr lang="en-US" sz="2400" b="1" err="1">
                          <a:solidFill>
                            <a:srgbClr val="000000"/>
                          </a:solidFill>
                          <a:effectLst/>
                          <a:latin typeface="Times New Roman" panose="02020603050405020304" pitchFamily="18" charset="0"/>
                          <a:cs typeface="Times New Roman" panose="02020603050405020304" pitchFamily="18" charset="0"/>
                        </a:rPr>
                        <a:t>Amplitudė</a:t>
                      </a:r>
                      <a:r>
                        <a:rPr lang="en-US" sz="2400" b="1">
                          <a:solidFill>
                            <a:srgbClr val="000000"/>
                          </a:solidFill>
                          <a:effectLst/>
                          <a:latin typeface="Times New Roman" panose="02020603050405020304" pitchFamily="18" charset="0"/>
                          <a:cs typeface="Times New Roman" panose="02020603050405020304" pitchFamily="18" charset="0"/>
                        </a:rPr>
                        <a:t> (A)</a:t>
                      </a:r>
                      <a:endParaRPr lang="en-US" sz="240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ctr">
                        <a:buNone/>
                      </a:pPr>
                      <a:r>
                        <a:rPr lang="en-US" sz="2400">
                          <a:solidFill>
                            <a:srgbClr val="000000"/>
                          </a:solidFill>
                          <a:effectLst/>
                          <a:latin typeface="Times New Roman" panose="02020603050405020304" pitchFamily="18" charset="0"/>
                          <a:cs typeface="Times New Roman" panose="02020603050405020304" pitchFamily="18" charset="0"/>
                        </a:rPr>
                        <a:t>Metras (m)</a:t>
                      </a:r>
                      <a:endParaRPr lang="en-US" sz="240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just">
                        <a:buNone/>
                      </a:pPr>
                      <a:r>
                        <a:rPr lang="lt-LT" sz="2400" noProof="0" dirty="0">
                          <a:solidFill>
                            <a:srgbClr val="000000"/>
                          </a:solidFill>
                          <a:effectLst/>
                          <a:latin typeface="Times New Roman" panose="02020603050405020304" pitchFamily="18" charset="0"/>
                          <a:cs typeface="Times New Roman" panose="02020603050405020304" pitchFamily="18" charset="0"/>
                        </a:rPr>
                        <a:t>Didžiausias dalelės nukrypimas nuo pusiausvyros padėties. Nuo amplitudės priklauso garso stipris.</a:t>
                      </a:r>
                    </a:p>
                    <a:p>
                      <a:pPr lvl="0" algn="just">
                        <a:buNone/>
                      </a:pPr>
                      <a:r>
                        <a:rPr lang="lt-LT" sz="2400" b="0" i="0" u="none" strike="noStrike" noProof="0" dirty="0">
                          <a:solidFill>
                            <a:srgbClr val="000000"/>
                          </a:solidFill>
                          <a:effectLst/>
                          <a:latin typeface="Times New Roman" panose="02020603050405020304" pitchFamily="18" charset="0"/>
                          <a:ea typeface="Calibri"/>
                          <a:cs typeface="Times New Roman" panose="02020603050405020304" pitchFamily="18" charset="0"/>
                        </a:rPr>
                        <a:t>Kuo amplitudė didesnė tuo daugiau energijos perneša garso banga.</a:t>
                      </a:r>
                      <a:endParaRPr lang="lt-LT" dirty="0">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extLst>
                  <a:ext uri="{0D108BD9-81ED-4DB2-BD59-A6C34878D82A}">
                    <a16:rowId xmlns:a16="http://schemas.microsoft.com/office/drawing/2014/main" val="969861761"/>
                  </a:ext>
                </a:extLst>
              </a:tr>
              <a:tr h="932392">
                <a:tc>
                  <a:txBody>
                    <a:bodyPr/>
                    <a:lstStyle/>
                    <a:p>
                      <a:pPr>
                        <a:buNone/>
                      </a:pPr>
                      <a:r>
                        <a:rPr lang="en-US" sz="2400" b="1">
                          <a:solidFill>
                            <a:srgbClr val="000000"/>
                          </a:solidFill>
                          <a:effectLst/>
                          <a:latin typeface="Times New Roman" panose="02020603050405020304" pitchFamily="18" charset="0"/>
                          <a:cs typeface="Times New Roman" panose="02020603050405020304" pitchFamily="18" charset="0"/>
                        </a:rPr>
                        <a:t>Garso </a:t>
                      </a:r>
                      <a:r>
                        <a:rPr lang="en-US" sz="2400" b="1" err="1">
                          <a:solidFill>
                            <a:srgbClr val="000000"/>
                          </a:solidFill>
                          <a:effectLst/>
                          <a:latin typeface="Times New Roman" panose="02020603050405020304" pitchFamily="18" charset="0"/>
                          <a:cs typeface="Times New Roman" panose="02020603050405020304" pitchFamily="18" charset="0"/>
                        </a:rPr>
                        <a:t>stipris</a:t>
                      </a:r>
                      <a:endParaRPr lang="en-US" sz="2400" err="1">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ctr">
                        <a:buNone/>
                      </a:pPr>
                      <a:r>
                        <a:rPr lang="en-US" sz="2400" err="1">
                          <a:solidFill>
                            <a:srgbClr val="000000"/>
                          </a:solidFill>
                          <a:effectLst/>
                          <a:latin typeface="Times New Roman" panose="02020603050405020304" pitchFamily="18" charset="0"/>
                          <a:cs typeface="Times New Roman" panose="02020603050405020304" pitchFamily="18" charset="0"/>
                        </a:rPr>
                        <a:t>Decibelis</a:t>
                      </a:r>
                      <a:r>
                        <a:rPr lang="en-US" sz="2400">
                          <a:solidFill>
                            <a:srgbClr val="000000"/>
                          </a:solidFill>
                          <a:effectLst/>
                          <a:latin typeface="Times New Roman" panose="02020603050405020304" pitchFamily="18" charset="0"/>
                          <a:cs typeface="Times New Roman" panose="02020603050405020304" pitchFamily="18" charset="0"/>
                        </a:rPr>
                        <a:t> (dB)</a:t>
                      </a:r>
                      <a:endParaRPr lang="en-US" sz="240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lvl="0" algn="just">
                        <a:buNone/>
                      </a:pPr>
                      <a:r>
                        <a:rPr lang="lt-LT" sz="2400" b="0" i="0" u="none" strike="noStrike" noProof="0" dirty="0">
                          <a:solidFill>
                            <a:srgbClr val="000000"/>
                          </a:solidFill>
                          <a:effectLst/>
                          <a:latin typeface="Times New Roman" panose="02020603050405020304" pitchFamily="18" charset="0"/>
                          <a:ea typeface="Calibri"/>
                          <a:cs typeface="Times New Roman" panose="02020603050405020304" pitchFamily="18" charset="0"/>
                        </a:rPr>
                        <a:t>Fizikinis dydis, kuris nusako garso stiprumo pojūtį (garso lygį). </a:t>
                      </a:r>
                      <a:r>
                        <a:rPr lang="lt-LT" sz="2400" noProof="0" dirty="0">
                          <a:solidFill>
                            <a:srgbClr val="000000"/>
                          </a:solidFill>
                          <a:effectLst/>
                          <a:latin typeface="Times New Roman" panose="02020603050405020304" pitchFamily="18" charset="0"/>
                          <a:cs typeface="Times New Roman" panose="02020603050405020304" pitchFamily="18" charset="0"/>
                        </a:rPr>
                        <a:t> Žmonės girdi 0–140 </a:t>
                      </a:r>
                      <a:r>
                        <a:rPr lang="lt-LT" sz="2400" noProof="0" dirty="0" err="1">
                          <a:solidFill>
                            <a:srgbClr val="000000"/>
                          </a:solidFill>
                          <a:effectLst/>
                          <a:latin typeface="Times New Roman" panose="02020603050405020304" pitchFamily="18" charset="0"/>
                          <a:cs typeface="Times New Roman" panose="02020603050405020304" pitchFamily="18" charset="0"/>
                        </a:rPr>
                        <a:t>dB</a:t>
                      </a:r>
                      <a:r>
                        <a:rPr lang="lt-LT" sz="2400" noProof="0" dirty="0">
                          <a:solidFill>
                            <a:srgbClr val="000000"/>
                          </a:solidFill>
                          <a:effectLst/>
                          <a:latin typeface="Times New Roman" panose="02020603050405020304" pitchFamily="18" charset="0"/>
                          <a:cs typeface="Times New Roman" panose="02020603050405020304" pitchFamily="18" charset="0"/>
                        </a:rPr>
                        <a:t> diapazone.</a:t>
                      </a:r>
                      <a:endParaRPr lang="lt-LT" sz="2400" noProof="0" dirty="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extLst>
                  <a:ext uri="{0D108BD9-81ED-4DB2-BD59-A6C34878D82A}">
                    <a16:rowId xmlns:a16="http://schemas.microsoft.com/office/drawing/2014/main" val="1565947793"/>
                  </a:ext>
                </a:extLst>
              </a:tr>
              <a:tr h="932392">
                <a:tc>
                  <a:txBody>
                    <a:bodyPr/>
                    <a:lstStyle/>
                    <a:p>
                      <a:pPr>
                        <a:buNone/>
                      </a:pPr>
                      <a:r>
                        <a:rPr lang="en-US" sz="2400" b="1">
                          <a:solidFill>
                            <a:srgbClr val="000000"/>
                          </a:solidFill>
                          <a:effectLst/>
                          <a:latin typeface="Times New Roman" panose="02020603050405020304" pitchFamily="18" charset="0"/>
                          <a:cs typeface="Times New Roman" panose="02020603050405020304" pitchFamily="18" charset="0"/>
                        </a:rPr>
                        <a:t>Garso </a:t>
                      </a:r>
                      <a:r>
                        <a:rPr lang="en-US" sz="2400" b="1" err="1">
                          <a:solidFill>
                            <a:srgbClr val="000000"/>
                          </a:solidFill>
                          <a:effectLst/>
                          <a:latin typeface="Times New Roman" panose="02020603050405020304" pitchFamily="18" charset="0"/>
                          <a:cs typeface="Times New Roman" panose="02020603050405020304" pitchFamily="18" charset="0"/>
                        </a:rPr>
                        <a:t>greitis</a:t>
                      </a:r>
                      <a:r>
                        <a:rPr lang="en-US" sz="2400" b="1">
                          <a:solidFill>
                            <a:srgbClr val="000000"/>
                          </a:solidFill>
                          <a:effectLst/>
                          <a:latin typeface="Times New Roman" panose="02020603050405020304" pitchFamily="18" charset="0"/>
                          <a:cs typeface="Times New Roman" panose="02020603050405020304" pitchFamily="18" charset="0"/>
                        </a:rPr>
                        <a:t> (v)</a:t>
                      </a:r>
                      <a:endParaRPr lang="en-US" sz="240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ctr">
                        <a:buNone/>
                      </a:pPr>
                      <a:r>
                        <a:rPr lang="en-US" sz="2400" err="1">
                          <a:solidFill>
                            <a:srgbClr val="000000"/>
                          </a:solidFill>
                          <a:effectLst/>
                          <a:latin typeface="Times New Roman" panose="02020603050405020304" pitchFamily="18" charset="0"/>
                          <a:cs typeface="Times New Roman" panose="02020603050405020304" pitchFamily="18" charset="0"/>
                        </a:rPr>
                        <a:t>Metrai</a:t>
                      </a:r>
                      <a:r>
                        <a:rPr lang="en-US" sz="2400">
                          <a:solidFill>
                            <a:srgbClr val="000000"/>
                          </a:solidFill>
                          <a:effectLst/>
                          <a:latin typeface="Times New Roman" panose="02020603050405020304" pitchFamily="18" charset="0"/>
                          <a:cs typeface="Times New Roman" panose="02020603050405020304" pitchFamily="18" charset="0"/>
                        </a:rPr>
                        <a:t> per </a:t>
                      </a:r>
                      <a:r>
                        <a:rPr lang="en-US" sz="2400" err="1">
                          <a:solidFill>
                            <a:srgbClr val="000000"/>
                          </a:solidFill>
                          <a:effectLst/>
                          <a:latin typeface="Times New Roman" panose="02020603050405020304" pitchFamily="18" charset="0"/>
                          <a:cs typeface="Times New Roman" panose="02020603050405020304" pitchFamily="18" charset="0"/>
                        </a:rPr>
                        <a:t>sekundę</a:t>
                      </a:r>
                      <a:r>
                        <a:rPr lang="en-US" sz="2400">
                          <a:solidFill>
                            <a:srgbClr val="000000"/>
                          </a:solidFill>
                          <a:effectLst/>
                          <a:latin typeface="Times New Roman" panose="02020603050405020304" pitchFamily="18" charset="0"/>
                          <a:cs typeface="Times New Roman" panose="02020603050405020304" pitchFamily="18" charset="0"/>
                        </a:rPr>
                        <a:t> (m/s)</a:t>
                      </a:r>
                      <a:endParaRPr lang="en-US" sz="240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tc>
                  <a:txBody>
                    <a:bodyPr/>
                    <a:lstStyle/>
                    <a:p>
                      <a:pPr algn="just">
                        <a:buNone/>
                      </a:pPr>
                      <a:r>
                        <a:rPr lang="lt-LT" sz="2400" noProof="0" dirty="0">
                          <a:solidFill>
                            <a:srgbClr val="000000"/>
                          </a:solidFill>
                          <a:effectLst/>
                          <a:latin typeface="Times New Roman" panose="02020603050405020304" pitchFamily="18" charset="0"/>
                          <a:cs typeface="Times New Roman" panose="02020603050405020304" pitchFamily="18" charset="0"/>
                        </a:rPr>
                        <a:t>Ore apie 340 m/s (20°C), vandenyje ~1480 m/s, pliene ~5000 m/s.</a:t>
                      </a:r>
                      <a:endParaRPr lang="lt-LT" sz="2400" noProof="0" dirty="0">
                        <a:effectLst/>
                        <a:latin typeface="Times New Roman" panose="02020603050405020304" pitchFamily="18" charset="0"/>
                        <a:cs typeface="Times New Roman" panose="02020603050405020304" pitchFamily="18" charset="0"/>
                      </a:endParaRPr>
                    </a:p>
                  </a:txBody>
                  <a:tcPr marL="103446" marR="103446" marT="68964" marB="68964">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rgbClr val="FAEBF8"/>
                    </a:solidFill>
                  </a:tcPr>
                </a:tc>
                <a:extLst>
                  <a:ext uri="{0D108BD9-81ED-4DB2-BD59-A6C34878D82A}">
                    <a16:rowId xmlns:a16="http://schemas.microsoft.com/office/drawing/2014/main" val="3800966328"/>
                  </a:ext>
                </a:extLst>
              </a:tr>
            </a:tbl>
          </a:graphicData>
        </a:graphic>
      </p:graphicFrame>
      <p:sp>
        <p:nvSpPr>
          <p:cNvPr id="8" name="TextBox 7">
            <a:extLst>
              <a:ext uri="{FF2B5EF4-FFF2-40B4-BE49-F238E27FC236}">
                <a16:creationId xmlns:a16="http://schemas.microsoft.com/office/drawing/2014/main" id="{9497F8A0-43D8-1A0B-6A6A-05915E38C9D4}"/>
              </a:ext>
            </a:extLst>
          </p:cNvPr>
          <p:cNvSpPr txBox="1"/>
          <p:nvPr/>
        </p:nvSpPr>
        <p:spPr>
          <a:xfrm>
            <a:off x="560414" y="4395"/>
            <a:ext cx="555363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err="1">
                <a:latin typeface="Times New Roman" panose="02020603050405020304" pitchFamily="18" charset="0"/>
                <a:ea typeface="Calibri"/>
                <a:cs typeface="Times New Roman" panose="02020603050405020304" pitchFamily="18" charset="0"/>
              </a:rPr>
              <a:t>Garsą</a:t>
            </a:r>
            <a:r>
              <a:rPr lang="en-US" sz="3200" b="1" dirty="0">
                <a:latin typeface="Times New Roman" panose="02020603050405020304" pitchFamily="18" charset="0"/>
                <a:ea typeface="Calibri"/>
                <a:cs typeface="Times New Roman" panose="02020603050405020304" pitchFamily="18" charset="0"/>
              </a:rPr>
              <a:t> </a:t>
            </a:r>
            <a:r>
              <a:rPr lang="en-US" sz="3200" b="1" dirty="0" err="1">
                <a:latin typeface="Times New Roman" panose="02020603050405020304" pitchFamily="18" charset="0"/>
                <a:ea typeface="Calibri"/>
                <a:cs typeface="Times New Roman" panose="02020603050405020304" pitchFamily="18" charset="0"/>
              </a:rPr>
              <a:t>apibūdinantys</a:t>
            </a:r>
            <a:r>
              <a:rPr lang="en-US" sz="3200" b="1" dirty="0">
                <a:latin typeface="Times New Roman" panose="02020603050405020304" pitchFamily="18" charset="0"/>
                <a:ea typeface="Calibri"/>
                <a:cs typeface="Times New Roman" panose="02020603050405020304" pitchFamily="18" charset="0"/>
              </a:rPr>
              <a:t> </a:t>
            </a:r>
            <a:r>
              <a:rPr lang="en-US" sz="3200" b="1" dirty="0" err="1">
                <a:latin typeface="Times New Roman" panose="02020603050405020304" pitchFamily="18" charset="0"/>
                <a:ea typeface="Calibri"/>
                <a:cs typeface="Times New Roman" panose="02020603050405020304" pitchFamily="18" charset="0"/>
              </a:rPr>
              <a:t>dydžiai</a:t>
            </a:r>
            <a:r>
              <a:rPr lang="en-US" sz="3200" b="1" dirty="0">
                <a:latin typeface="Times New Roman" panose="02020603050405020304" pitchFamily="18" charset="0"/>
                <a:ea typeface="Calibri"/>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5961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E79A56-C837-6D34-5D95-D5209FF44279}"/>
              </a:ext>
            </a:extLst>
          </p:cNvPr>
          <p:cNvSpPr txBox="1"/>
          <p:nvPr/>
        </p:nvSpPr>
        <p:spPr>
          <a:xfrm>
            <a:off x="847165" y="188259"/>
            <a:ext cx="1290917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lt-LT" sz="2800" dirty="0">
                <a:latin typeface="Times New Roman" panose="02020603050405020304" pitchFamily="18" charset="0"/>
                <a:ea typeface="Arial"/>
                <a:cs typeface="Times New Roman" panose="02020603050405020304" pitchFamily="18" charset="0"/>
              </a:rPr>
              <a:t>Žmogaus ausis suvokia garsus </a:t>
            </a:r>
            <a:r>
              <a:rPr lang="lt-LT" sz="2800" b="1" dirty="0">
                <a:latin typeface="Times New Roman" panose="02020603050405020304" pitchFamily="18" charset="0"/>
                <a:ea typeface="Arial"/>
                <a:cs typeface="Times New Roman" panose="02020603050405020304" pitchFamily="18" charset="0"/>
              </a:rPr>
              <a:t>nuo 20 Hz iki 20 000 Hz</a:t>
            </a:r>
            <a:r>
              <a:rPr lang="lt-LT" sz="2800" dirty="0">
                <a:latin typeface="Times New Roman" panose="02020603050405020304" pitchFamily="18" charset="0"/>
                <a:ea typeface="Arial"/>
                <a:cs typeface="Times New Roman" panose="02020603050405020304" pitchFamily="18" charset="0"/>
              </a:rPr>
              <a:t> dažnio.</a:t>
            </a:r>
            <a:endParaRPr lang="lt-LT" sz="2800" dirty="0">
              <a:latin typeface="Times New Roman" panose="02020603050405020304" pitchFamily="18" charset="0"/>
              <a:ea typeface="Calibri" panose="020F0502020204030204"/>
              <a:cs typeface="Times New Roman" panose="02020603050405020304" pitchFamily="18" charset="0"/>
            </a:endParaRPr>
          </a:p>
          <a:p>
            <a:endParaRPr lang="lt-LT" sz="2800" dirty="0">
              <a:latin typeface="Times New Roman" panose="02020603050405020304" pitchFamily="18" charset="0"/>
              <a:ea typeface="Calibri" panose="020F0502020204030204"/>
              <a:cs typeface="Times New Roman" panose="02020603050405020304" pitchFamily="18" charset="0"/>
            </a:endParaRPr>
          </a:p>
          <a:p>
            <a:endParaRPr lang="lt-LT" sz="2800" dirty="0">
              <a:latin typeface="Times New Roman" panose="02020603050405020304" pitchFamily="18" charset="0"/>
              <a:ea typeface="Calibri" panose="020F0502020204030204"/>
              <a:cs typeface="Times New Roman" panose="02020603050405020304" pitchFamily="18" charset="0"/>
            </a:endParaRPr>
          </a:p>
          <a:p>
            <a:endParaRPr lang="lt-LT" sz="2800" dirty="0">
              <a:latin typeface="Times New Roman" panose="02020603050405020304" pitchFamily="18" charset="0"/>
              <a:ea typeface="Calibri" panose="020F0502020204030204"/>
              <a:cs typeface="Times New Roman" panose="02020603050405020304" pitchFamily="18" charset="0"/>
            </a:endParaRPr>
          </a:p>
          <a:p>
            <a:endParaRPr lang="lt-LT" sz="2800" dirty="0">
              <a:latin typeface="Times New Roman" panose="02020603050405020304" pitchFamily="18" charset="0"/>
              <a:ea typeface="Calibri" panose="020F0502020204030204"/>
              <a:cs typeface="Times New Roman" panose="02020603050405020304" pitchFamily="18" charset="0"/>
            </a:endParaRPr>
          </a:p>
          <a:p>
            <a:endParaRPr lang="lt-LT" sz="2800" dirty="0">
              <a:latin typeface="Times New Roman" panose="02020603050405020304" pitchFamily="18" charset="0"/>
              <a:ea typeface="Calibri" panose="020F0502020204030204"/>
              <a:cs typeface="Times New Roman" panose="02020603050405020304" pitchFamily="18" charset="0"/>
            </a:endParaRPr>
          </a:p>
          <a:p>
            <a:endParaRPr lang="lt-LT" sz="2800" dirty="0">
              <a:latin typeface="Times New Roman" panose="02020603050405020304" pitchFamily="18" charset="0"/>
              <a:ea typeface="Calibri" panose="020F0502020204030204"/>
              <a:cs typeface="Times New Roman" panose="02020603050405020304" pitchFamily="18" charset="0"/>
            </a:endParaRPr>
          </a:p>
          <a:p>
            <a:endParaRPr lang="lt-LT" sz="2800" dirty="0">
              <a:latin typeface="Times New Roman" panose="02020603050405020304" pitchFamily="18" charset="0"/>
              <a:ea typeface="Calibri" panose="020F0502020204030204"/>
              <a:cs typeface="Times New Roman" panose="02020603050405020304" pitchFamily="18" charset="0"/>
            </a:endParaRPr>
          </a:p>
          <a:p>
            <a:pPr algn="ctr"/>
            <a:r>
              <a:rPr lang="lt-LT" sz="2800" dirty="0">
                <a:latin typeface="Times New Roman" panose="02020603050405020304" pitchFamily="18" charset="0"/>
                <a:ea typeface="Arial"/>
                <a:cs typeface="Times New Roman" panose="02020603050405020304" pitchFamily="18" charset="0"/>
              </a:rPr>
              <a:t>Žemesni dažniai vadinami infragarsu, o aukštesni – ultragarsu. </a:t>
            </a:r>
            <a:endParaRPr lang="lt-LT" sz="2800" dirty="0">
              <a:latin typeface="Times New Roman" panose="02020603050405020304" pitchFamily="18" charset="0"/>
              <a:ea typeface="Calibri"/>
              <a:cs typeface="Times New Roman" panose="02020603050405020304" pitchFamily="18" charset="0"/>
            </a:endParaRPr>
          </a:p>
          <a:p>
            <a:pPr algn="ctr"/>
            <a:endParaRPr lang="en-US" dirty="0"/>
          </a:p>
        </p:txBody>
      </p:sp>
      <p:pic>
        <p:nvPicPr>
          <p:cNvPr id="5" name="Picture 4">
            <a:extLst>
              <a:ext uri="{FF2B5EF4-FFF2-40B4-BE49-F238E27FC236}">
                <a16:creationId xmlns:a16="http://schemas.microsoft.com/office/drawing/2014/main" id="{BAF5B28B-B812-B2D3-4080-0AE8344FD141}"/>
              </a:ext>
            </a:extLst>
          </p:cNvPr>
          <p:cNvPicPr>
            <a:picLocks noChangeAspect="1"/>
          </p:cNvPicPr>
          <p:nvPr/>
        </p:nvPicPr>
        <p:blipFill>
          <a:blip r:embed="rId2"/>
          <a:stretch>
            <a:fillRect/>
          </a:stretch>
        </p:blipFill>
        <p:spPr>
          <a:xfrm>
            <a:off x="1829015" y="5063207"/>
            <a:ext cx="11258550" cy="2047875"/>
          </a:xfrm>
          <a:prstGeom prst="rect">
            <a:avLst/>
          </a:prstGeom>
        </p:spPr>
      </p:pic>
      <p:pic>
        <p:nvPicPr>
          <p:cNvPr id="6" name="Picture 5">
            <a:extLst>
              <a:ext uri="{FF2B5EF4-FFF2-40B4-BE49-F238E27FC236}">
                <a16:creationId xmlns:a16="http://schemas.microsoft.com/office/drawing/2014/main" id="{4B91FE37-D24A-85AC-B358-561404E2121B}"/>
              </a:ext>
            </a:extLst>
          </p:cNvPr>
          <p:cNvPicPr>
            <a:picLocks noChangeAspect="1"/>
          </p:cNvPicPr>
          <p:nvPr/>
        </p:nvPicPr>
        <p:blipFill>
          <a:blip r:embed="rId3"/>
          <a:stretch>
            <a:fillRect/>
          </a:stretch>
        </p:blipFill>
        <p:spPr>
          <a:xfrm>
            <a:off x="2257382" y="1118518"/>
            <a:ext cx="9885828" cy="1766047"/>
          </a:xfrm>
          <a:prstGeom prst="rect">
            <a:avLst/>
          </a:prstGeom>
          <a:ln>
            <a:solidFill>
              <a:srgbClr val="4472C4"/>
            </a:solidFill>
          </a:ln>
        </p:spPr>
      </p:pic>
    </p:spTree>
    <p:extLst>
      <p:ext uri="{BB962C8B-B14F-4D97-AF65-F5344CB8AC3E}">
        <p14:creationId xmlns:p14="http://schemas.microsoft.com/office/powerpoint/2010/main" val="3574469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5AB868-D33C-6EE8-BA66-99D4799A749D}"/>
              </a:ext>
            </a:extLst>
          </p:cNvPr>
          <p:cNvSpPr txBox="1"/>
          <p:nvPr/>
        </p:nvSpPr>
        <p:spPr>
          <a:xfrm>
            <a:off x="282389" y="174813"/>
            <a:ext cx="13662210"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lt-LT" sz="2800" b="1" u="sng" kern="1200" dirty="0">
                <a:latin typeface="Times New Roman" panose="02020603050405020304" pitchFamily="18" charset="0"/>
                <a:cs typeface="Times New Roman" panose="02020603050405020304" pitchFamily="18" charset="0"/>
              </a:rPr>
              <a:t>Medžiagos pagal laidumą garsui skirstomos: </a:t>
            </a:r>
            <a:endParaRPr lang="lt-LT" sz="2800" b="1" u="sng" kern="1200" dirty="0">
              <a:latin typeface="Times New Roman" panose="02020603050405020304" pitchFamily="18" charset="0"/>
              <a:ea typeface="Calibri"/>
              <a:cs typeface="Times New Roman" panose="02020603050405020304" pitchFamily="18" charset="0"/>
            </a:endParaRPr>
          </a:p>
          <a:p>
            <a:pPr marL="457200" indent="-457200" algn="l" rtl="0">
              <a:buFont typeface="Arial"/>
              <a:buChar char="•"/>
            </a:pPr>
            <a:r>
              <a:rPr lang="lt-LT" sz="2800" kern="1200" dirty="0">
                <a:latin typeface="Times New Roman" panose="02020603050405020304" pitchFamily="18" charset="0"/>
                <a:cs typeface="Times New Roman" panose="02020603050405020304" pitchFamily="18" charset="0"/>
              </a:rPr>
              <a:t>Garso laidininkus</a:t>
            </a:r>
            <a:r>
              <a:rPr lang="lt-LT" sz="2800" dirty="0">
                <a:latin typeface="Times New Roman" panose="02020603050405020304" pitchFamily="18" charset="0"/>
                <a:cs typeface="Times New Roman" panose="02020603050405020304" pitchFamily="18" charset="0"/>
              </a:rPr>
              <a:t>;</a:t>
            </a:r>
            <a:endParaRPr lang="lt-LT" sz="2800" kern="1200" dirty="0">
              <a:latin typeface="Times New Roman" panose="02020603050405020304" pitchFamily="18" charset="0"/>
              <a:ea typeface="Calibri"/>
              <a:cs typeface="Times New Roman" panose="02020603050405020304" pitchFamily="18" charset="0"/>
            </a:endParaRPr>
          </a:p>
          <a:p>
            <a:endParaRPr lang="lt-LT" sz="2800" dirty="0">
              <a:latin typeface="Times New Roman" panose="02020603050405020304" pitchFamily="18" charset="0"/>
              <a:ea typeface="Calibri"/>
              <a:cs typeface="Times New Roman" panose="02020603050405020304" pitchFamily="18" charset="0"/>
            </a:endParaRPr>
          </a:p>
          <a:p>
            <a:pPr marL="457200" indent="-457200">
              <a:buFont typeface="Arial"/>
              <a:buChar char="•"/>
            </a:pPr>
            <a:endParaRPr lang="lt-LT" sz="2800" dirty="0">
              <a:latin typeface="Times New Roman" panose="02020603050405020304" pitchFamily="18" charset="0"/>
              <a:ea typeface="Calibri"/>
              <a:cs typeface="Times New Roman" panose="02020603050405020304" pitchFamily="18" charset="0"/>
            </a:endParaRPr>
          </a:p>
          <a:p>
            <a:pPr marL="457200" indent="-457200">
              <a:buFont typeface="Arial"/>
              <a:buChar char="•"/>
            </a:pPr>
            <a:endParaRPr lang="lt-LT" sz="2800" dirty="0">
              <a:latin typeface="Times New Roman" panose="02020603050405020304" pitchFamily="18" charset="0"/>
              <a:ea typeface="Calibri"/>
              <a:cs typeface="Times New Roman" panose="02020603050405020304" pitchFamily="18" charset="0"/>
            </a:endParaRPr>
          </a:p>
          <a:p>
            <a:pPr marL="457200" indent="-457200">
              <a:buFont typeface="Arial"/>
              <a:buChar char="•"/>
            </a:pPr>
            <a:r>
              <a:rPr lang="lt-LT" sz="2800" kern="1200" dirty="0">
                <a:latin typeface="Times New Roman" panose="02020603050405020304" pitchFamily="18" charset="0"/>
                <a:cs typeface="Times New Roman" panose="02020603050405020304" pitchFamily="18" charset="0"/>
              </a:rPr>
              <a:t>Garso izoliatorius. </a:t>
            </a:r>
            <a:endParaRPr lang="en-US" sz="2800" dirty="0">
              <a:latin typeface="Times New Roman" panose="02020603050405020304" pitchFamily="18" charset="0"/>
              <a:ea typeface="Calibri" panose="020F0502020204030204"/>
              <a:cs typeface="Times New Roman" panose="02020603050405020304" pitchFamily="18" charset="0"/>
            </a:endParaRPr>
          </a:p>
          <a:p>
            <a:pPr algn="ctr"/>
            <a:endParaRPr lang="en-US" dirty="0"/>
          </a:p>
        </p:txBody>
      </p:sp>
      <p:pic>
        <p:nvPicPr>
          <p:cNvPr id="5" name="Picture 4">
            <a:extLst>
              <a:ext uri="{FF2B5EF4-FFF2-40B4-BE49-F238E27FC236}">
                <a16:creationId xmlns:a16="http://schemas.microsoft.com/office/drawing/2014/main" id="{C67E58AE-F72E-EC14-750B-A5124A75E50D}"/>
              </a:ext>
            </a:extLst>
          </p:cNvPr>
          <p:cNvPicPr>
            <a:picLocks noChangeAspect="1"/>
          </p:cNvPicPr>
          <p:nvPr/>
        </p:nvPicPr>
        <p:blipFill>
          <a:blip r:embed="rId2"/>
          <a:stretch>
            <a:fillRect/>
          </a:stretch>
        </p:blipFill>
        <p:spPr>
          <a:xfrm>
            <a:off x="284911" y="2939024"/>
            <a:ext cx="6530228" cy="1410260"/>
          </a:xfrm>
          <a:prstGeom prst="rect">
            <a:avLst/>
          </a:prstGeom>
        </p:spPr>
      </p:pic>
      <p:pic>
        <p:nvPicPr>
          <p:cNvPr id="6" name="Picture 5">
            <a:extLst>
              <a:ext uri="{FF2B5EF4-FFF2-40B4-BE49-F238E27FC236}">
                <a16:creationId xmlns:a16="http://schemas.microsoft.com/office/drawing/2014/main" id="{393FB9F6-86B8-6985-363B-76E379311190}"/>
              </a:ext>
            </a:extLst>
          </p:cNvPr>
          <p:cNvPicPr>
            <a:picLocks noChangeAspect="1"/>
          </p:cNvPicPr>
          <p:nvPr/>
        </p:nvPicPr>
        <p:blipFill>
          <a:blip r:embed="rId3"/>
          <a:stretch>
            <a:fillRect/>
          </a:stretch>
        </p:blipFill>
        <p:spPr>
          <a:xfrm>
            <a:off x="142595" y="1159529"/>
            <a:ext cx="6976223" cy="1029261"/>
          </a:xfrm>
          <a:prstGeom prst="rect">
            <a:avLst/>
          </a:prstGeom>
        </p:spPr>
      </p:pic>
      <p:sp>
        <p:nvSpPr>
          <p:cNvPr id="7" name="TextBox 6">
            <a:extLst>
              <a:ext uri="{FF2B5EF4-FFF2-40B4-BE49-F238E27FC236}">
                <a16:creationId xmlns:a16="http://schemas.microsoft.com/office/drawing/2014/main" id="{E6AA54D3-1214-3432-4381-0F05A0A40509}"/>
              </a:ext>
            </a:extLst>
          </p:cNvPr>
          <p:cNvSpPr txBox="1"/>
          <p:nvPr/>
        </p:nvSpPr>
        <p:spPr>
          <a:xfrm>
            <a:off x="7514492" y="138667"/>
            <a:ext cx="7019710" cy="794623"/>
          </a:xfrm>
          <a:prstGeom prst="rect">
            <a:avLst/>
          </a:prstGeom>
          <a:solidFill>
            <a:srgbClr val="FAEBF8"/>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ctr" rtl="0"/>
            <a:r>
              <a:rPr lang="lt-LT" sz="2800" b="1" kern="1200" dirty="0">
                <a:solidFill>
                  <a:srgbClr val="000000"/>
                </a:solidFill>
                <a:latin typeface="Times New Roman" panose="02020603050405020304" pitchFamily="18" charset="0"/>
                <a:cs typeface="Times New Roman" panose="02020603050405020304" pitchFamily="18" charset="0"/>
              </a:rPr>
              <a:t>Aidas</a:t>
            </a:r>
            <a:r>
              <a:rPr lang="lt-LT" sz="2800" kern="1200" dirty="0">
                <a:solidFill>
                  <a:srgbClr val="000000"/>
                </a:solidFill>
                <a:latin typeface="Times New Roman" panose="02020603050405020304" pitchFamily="18" charset="0"/>
                <a:cs typeface="Times New Roman" panose="02020603050405020304" pitchFamily="18" charset="0"/>
              </a:rPr>
              <a:t> - atsispindėjęs nuo kliūties garsas.</a:t>
            </a:r>
          </a:p>
          <a:p>
            <a:pPr algn="ctr"/>
            <a:endParaRPr lang="en-US" dirty="0"/>
          </a:p>
        </p:txBody>
      </p:sp>
      <p:pic>
        <p:nvPicPr>
          <p:cNvPr id="8" name="Picture 7">
            <a:extLst>
              <a:ext uri="{FF2B5EF4-FFF2-40B4-BE49-F238E27FC236}">
                <a16:creationId xmlns:a16="http://schemas.microsoft.com/office/drawing/2014/main" id="{52559AE0-921C-0D56-2863-CDAA95719FB7}"/>
              </a:ext>
            </a:extLst>
          </p:cNvPr>
          <p:cNvPicPr>
            <a:picLocks noChangeAspect="1"/>
          </p:cNvPicPr>
          <p:nvPr/>
        </p:nvPicPr>
        <p:blipFill>
          <a:blip r:embed="rId4"/>
          <a:stretch>
            <a:fillRect/>
          </a:stretch>
        </p:blipFill>
        <p:spPr>
          <a:xfrm>
            <a:off x="8819675" y="1159529"/>
            <a:ext cx="5419725" cy="3276600"/>
          </a:xfrm>
          <a:prstGeom prst="rect">
            <a:avLst/>
          </a:prstGeom>
        </p:spPr>
      </p:pic>
      <p:sp>
        <p:nvSpPr>
          <p:cNvPr id="9" name="TextBox 8">
            <a:extLst>
              <a:ext uri="{FF2B5EF4-FFF2-40B4-BE49-F238E27FC236}">
                <a16:creationId xmlns:a16="http://schemas.microsoft.com/office/drawing/2014/main" id="{A5AB9913-3167-B4E0-D756-D225CC44CA3C}"/>
              </a:ext>
            </a:extLst>
          </p:cNvPr>
          <p:cNvSpPr txBox="1"/>
          <p:nvPr/>
        </p:nvSpPr>
        <p:spPr>
          <a:xfrm>
            <a:off x="351117" y="4765594"/>
            <a:ext cx="5647765"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lt-LT" sz="2800" b="1" u="sng" kern="1200" dirty="0">
                <a:solidFill>
                  <a:schemeClr val="tx1"/>
                </a:solidFill>
                <a:latin typeface="Times New Roman" panose="02020603050405020304" pitchFamily="18" charset="0"/>
                <a:cs typeface="Times New Roman" panose="02020603050405020304" pitchFamily="18" charset="0"/>
              </a:rPr>
              <a:t>Aido susidarymo sąlygos:</a:t>
            </a:r>
          </a:p>
          <a:p>
            <a:pPr algn="ctr"/>
            <a:endParaRPr lang="en-US" dirty="0"/>
          </a:p>
        </p:txBody>
      </p:sp>
      <p:pic>
        <p:nvPicPr>
          <p:cNvPr id="10" name="Picture 9">
            <a:extLst>
              <a:ext uri="{FF2B5EF4-FFF2-40B4-BE49-F238E27FC236}">
                <a16:creationId xmlns:a16="http://schemas.microsoft.com/office/drawing/2014/main" id="{92BFA897-6024-EDE0-7547-9D90DCA6893A}"/>
              </a:ext>
            </a:extLst>
          </p:cNvPr>
          <p:cNvPicPr>
            <a:picLocks noChangeAspect="1"/>
          </p:cNvPicPr>
          <p:nvPr/>
        </p:nvPicPr>
        <p:blipFill>
          <a:blip r:embed="rId5"/>
          <a:stretch>
            <a:fillRect/>
          </a:stretch>
        </p:blipFill>
        <p:spPr>
          <a:xfrm>
            <a:off x="-6443" y="5675112"/>
            <a:ext cx="8982076" cy="2549339"/>
          </a:xfrm>
          <a:prstGeom prst="rect">
            <a:avLst/>
          </a:prstGeom>
        </p:spPr>
      </p:pic>
      <p:sp>
        <p:nvSpPr>
          <p:cNvPr id="11" name="TextBox 10">
            <a:extLst>
              <a:ext uri="{FF2B5EF4-FFF2-40B4-BE49-F238E27FC236}">
                <a16:creationId xmlns:a16="http://schemas.microsoft.com/office/drawing/2014/main" id="{871FB360-E593-8985-DA44-595A71F04760}"/>
              </a:ext>
            </a:extLst>
          </p:cNvPr>
          <p:cNvSpPr txBox="1"/>
          <p:nvPr/>
        </p:nvSpPr>
        <p:spPr>
          <a:xfrm>
            <a:off x="9251577" y="5634317"/>
            <a:ext cx="5056093" cy="1661993"/>
          </a:xfrm>
          <a:prstGeom prst="rect">
            <a:avLst/>
          </a:prstGeom>
          <a:solidFill>
            <a:srgbClr val="FAEBF8"/>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just" rtl="0"/>
            <a:r>
              <a:rPr lang="lt-LT" sz="2800" b="1" kern="1200" dirty="0">
                <a:solidFill>
                  <a:schemeClr val="tx1"/>
                </a:solidFill>
                <a:latin typeface="Times New Roman" panose="02020603050405020304" pitchFamily="18" charset="0"/>
                <a:cs typeface="Times New Roman" panose="02020603050405020304" pitchFamily="18" charset="0"/>
              </a:rPr>
              <a:t>Aidėjimas – </a:t>
            </a:r>
            <a:r>
              <a:rPr lang="lt-LT" sz="2800" kern="1200" dirty="0">
                <a:solidFill>
                  <a:schemeClr val="tx1"/>
                </a:solidFill>
                <a:latin typeface="Times New Roman" panose="02020603050405020304" pitchFamily="18" charset="0"/>
                <a:cs typeface="Times New Roman" panose="02020603050405020304" pitchFamily="18" charset="0"/>
              </a:rPr>
              <a:t>reiškinys, kai atsispindėjęs garsas „susilieja“ su pirminiu garsu ir jį sustiprina.</a:t>
            </a:r>
          </a:p>
          <a:p>
            <a:pPr algn="ctr"/>
            <a:endParaRPr lang="en-US" dirty="0"/>
          </a:p>
        </p:txBody>
      </p:sp>
    </p:spTree>
    <p:extLst>
      <p:ext uri="{BB962C8B-B14F-4D97-AF65-F5344CB8AC3E}">
        <p14:creationId xmlns:p14="http://schemas.microsoft.com/office/powerpoint/2010/main" val="2233823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345B58-1ECE-A4E6-F7C5-CE02E03EC101}"/>
              </a:ext>
            </a:extLst>
          </p:cNvPr>
          <p:cNvSpPr txBox="1"/>
          <p:nvPr/>
        </p:nvSpPr>
        <p:spPr>
          <a:xfrm>
            <a:off x="972030" y="210884"/>
            <a:ext cx="1247887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lt-LT" sz="2400" b="1" kern="1200" dirty="0">
                <a:solidFill>
                  <a:schemeClr val="tx1"/>
                </a:solidFill>
                <a:latin typeface="Times New Roman" panose="02020603050405020304" pitchFamily="18" charset="0"/>
                <a:cs typeface="Times New Roman" panose="02020603050405020304" pitchFamily="18" charset="0"/>
              </a:rPr>
              <a:t>Tonas</a:t>
            </a:r>
            <a:r>
              <a:rPr lang="lt-LT" sz="2400" kern="1200" dirty="0">
                <a:solidFill>
                  <a:schemeClr val="tx1"/>
                </a:solidFill>
                <a:latin typeface="Times New Roman" panose="02020603050405020304" pitchFamily="18" charset="0"/>
                <a:cs typeface="Times New Roman" panose="02020603050405020304" pitchFamily="18" charset="0"/>
              </a:rPr>
              <a:t> – apibrėžto dažnio garsas.</a:t>
            </a:r>
            <a:endParaRPr lang="en-US" sz="2400" dirty="0">
              <a:latin typeface="Times New Roman" panose="02020603050405020304" pitchFamily="18" charset="0"/>
              <a:cs typeface="Times New Roman" panose="02020603050405020304" pitchFamily="18" charset="0"/>
            </a:endParaRPr>
          </a:p>
          <a:p>
            <a:pPr algn="l" rtl="0"/>
            <a:r>
              <a:rPr lang="lt-LT" sz="2400" b="1" kern="1200" dirty="0">
                <a:latin typeface="Times New Roman" panose="02020603050405020304" pitchFamily="18" charset="0"/>
                <a:cs typeface="Times New Roman" panose="02020603050405020304" pitchFamily="18" charset="0"/>
              </a:rPr>
              <a:t>Tono aukštis- </a:t>
            </a:r>
            <a:r>
              <a:rPr lang="lt-LT" sz="2400" kern="1200" dirty="0">
                <a:latin typeface="Times New Roman" panose="02020603050405020304" pitchFamily="18" charset="0"/>
                <a:cs typeface="Times New Roman" panose="02020603050405020304" pitchFamily="18" charset="0"/>
              </a:rPr>
              <a:t>garso charakteristika, kuri</a:t>
            </a:r>
            <a:r>
              <a:rPr lang="lt-LT" sz="2400" b="1" kern="1200" dirty="0">
                <a:latin typeface="Times New Roman" panose="02020603050405020304" pitchFamily="18" charset="0"/>
                <a:cs typeface="Times New Roman" panose="02020603050405020304" pitchFamily="18" charset="0"/>
              </a:rPr>
              <a:t> </a:t>
            </a:r>
            <a:r>
              <a:rPr lang="lt-LT" sz="2400" kern="1200" dirty="0">
                <a:latin typeface="Times New Roman" panose="02020603050405020304" pitchFamily="18" charset="0"/>
                <a:cs typeface="Times New Roman" panose="02020603050405020304" pitchFamily="18" charset="0"/>
              </a:rPr>
              <a:t>priklauso nuo </a:t>
            </a:r>
            <a:r>
              <a:rPr lang="lt-LT" sz="2400" b="1" u="sng" kern="1200" dirty="0">
                <a:latin typeface="Times New Roman" panose="02020603050405020304" pitchFamily="18" charset="0"/>
                <a:cs typeface="Times New Roman" panose="02020603050405020304" pitchFamily="18" charset="0"/>
              </a:rPr>
              <a:t>virpesių dažnio.</a:t>
            </a:r>
          </a:p>
          <a:p>
            <a:pPr algn="ctr"/>
            <a:endParaRPr lang="en-US" dirty="0"/>
          </a:p>
        </p:txBody>
      </p:sp>
      <p:pic>
        <p:nvPicPr>
          <p:cNvPr id="5" name="Picture 4">
            <a:extLst>
              <a:ext uri="{FF2B5EF4-FFF2-40B4-BE49-F238E27FC236}">
                <a16:creationId xmlns:a16="http://schemas.microsoft.com/office/drawing/2014/main" id="{B4C8FF6C-C00C-8D2E-B708-A200D1CDECBE}"/>
              </a:ext>
            </a:extLst>
          </p:cNvPr>
          <p:cNvPicPr>
            <a:picLocks noChangeAspect="1"/>
          </p:cNvPicPr>
          <p:nvPr/>
        </p:nvPicPr>
        <p:blipFill>
          <a:blip r:embed="rId2"/>
          <a:stretch>
            <a:fillRect/>
          </a:stretch>
        </p:blipFill>
        <p:spPr>
          <a:xfrm>
            <a:off x="566739" y="1323975"/>
            <a:ext cx="6181725" cy="2435038"/>
          </a:xfrm>
          <a:prstGeom prst="rect">
            <a:avLst/>
          </a:prstGeom>
        </p:spPr>
      </p:pic>
      <p:pic>
        <p:nvPicPr>
          <p:cNvPr id="6" name="Picture 5">
            <a:extLst>
              <a:ext uri="{FF2B5EF4-FFF2-40B4-BE49-F238E27FC236}">
                <a16:creationId xmlns:a16="http://schemas.microsoft.com/office/drawing/2014/main" id="{7E893A35-B533-A02A-58BA-D3272FA20199}"/>
              </a:ext>
            </a:extLst>
          </p:cNvPr>
          <p:cNvPicPr>
            <a:picLocks noChangeAspect="1"/>
          </p:cNvPicPr>
          <p:nvPr/>
        </p:nvPicPr>
        <p:blipFill>
          <a:blip r:embed="rId3"/>
          <a:stretch>
            <a:fillRect/>
          </a:stretch>
        </p:blipFill>
        <p:spPr>
          <a:xfrm>
            <a:off x="6906105" y="1125845"/>
            <a:ext cx="7011520" cy="3051361"/>
          </a:xfrm>
          <a:prstGeom prst="rect">
            <a:avLst/>
          </a:prstGeom>
        </p:spPr>
      </p:pic>
      <p:sp>
        <p:nvSpPr>
          <p:cNvPr id="7" name="TextBox 6">
            <a:extLst>
              <a:ext uri="{FF2B5EF4-FFF2-40B4-BE49-F238E27FC236}">
                <a16:creationId xmlns:a16="http://schemas.microsoft.com/office/drawing/2014/main" id="{906B257B-2448-F6B4-1D78-3387FE8EE1CF}"/>
              </a:ext>
            </a:extLst>
          </p:cNvPr>
          <p:cNvSpPr txBox="1"/>
          <p:nvPr/>
        </p:nvSpPr>
        <p:spPr>
          <a:xfrm>
            <a:off x="1102658" y="4693024"/>
            <a:ext cx="11456893"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just" rtl="0"/>
            <a:r>
              <a:rPr lang="lt-LT" sz="2800" b="1" dirty="0" err="1">
                <a:latin typeface="Times New Roman" panose="02020603050405020304" pitchFamily="18" charset="0"/>
                <a:cs typeface="Times New Roman" panose="02020603050405020304" pitchFamily="18" charset="0"/>
              </a:rPr>
              <a:t>Garsis</a:t>
            </a:r>
            <a:r>
              <a:rPr lang="lt-LT" sz="2800" dirty="0">
                <a:latin typeface="Times New Roman" panose="02020603050405020304" pitchFamily="18" charset="0"/>
                <a:cs typeface="Times New Roman" panose="02020603050405020304" pitchFamily="18" charset="0"/>
              </a:rPr>
              <a:t> – fizikinis dydis, kuris nusako garso stiprumo pojūtį (garso lygį).</a:t>
            </a:r>
            <a:endParaRPr lang="lt-LT" sz="2800" dirty="0">
              <a:latin typeface="Times New Roman" panose="02020603050405020304" pitchFamily="18" charset="0"/>
              <a:ea typeface="Calibri"/>
              <a:cs typeface="Times New Roman" panose="02020603050405020304" pitchFamily="18" charset="0"/>
            </a:endParaRPr>
          </a:p>
          <a:p>
            <a:pPr algn="ctr"/>
            <a:endParaRPr lang="en-US" dirty="0"/>
          </a:p>
        </p:txBody>
      </p:sp>
      <p:pic>
        <p:nvPicPr>
          <p:cNvPr id="8" name="Picture 7">
            <a:extLst>
              <a:ext uri="{FF2B5EF4-FFF2-40B4-BE49-F238E27FC236}">
                <a16:creationId xmlns:a16="http://schemas.microsoft.com/office/drawing/2014/main" id="{6654E3D3-68B1-6E2B-EE27-8492990C1BE7}"/>
              </a:ext>
            </a:extLst>
          </p:cNvPr>
          <p:cNvPicPr>
            <a:picLocks noChangeAspect="1"/>
          </p:cNvPicPr>
          <p:nvPr/>
        </p:nvPicPr>
        <p:blipFill>
          <a:blip r:embed="rId4"/>
          <a:stretch>
            <a:fillRect/>
          </a:stretch>
        </p:blipFill>
        <p:spPr>
          <a:xfrm>
            <a:off x="3352521" y="5503489"/>
            <a:ext cx="6378949" cy="2534211"/>
          </a:xfrm>
          <a:prstGeom prst="rect">
            <a:avLst/>
          </a:prstGeom>
        </p:spPr>
      </p:pic>
    </p:spTree>
    <p:extLst>
      <p:ext uri="{BB962C8B-B14F-4D97-AF65-F5344CB8AC3E}">
        <p14:creationId xmlns:p14="http://schemas.microsoft.com/office/powerpoint/2010/main" val="333429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26742" cy="8229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5D813D1-BA6B-40B4-A101-04BB89445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4626742" cy="8234856"/>
          </a:xfrm>
          <a:prstGeom prst="rect">
            <a:avLst/>
          </a:prstGeom>
        </p:spPr>
      </p:pic>
      <p:sp>
        <p:nvSpPr>
          <p:cNvPr id="41" name="Rectangle 40">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EA3DFA5-2D7B-4989-8ED7-8321EC114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013" y="0"/>
            <a:ext cx="13375176" cy="8244867"/>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3" name="Turinio vietos rezervavimo ženklas 2">
            <a:extLst>
              <a:ext uri="{FF2B5EF4-FFF2-40B4-BE49-F238E27FC236}">
                <a16:creationId xmlns:a16="http://schemas.microsoft.com/office/drawing/2014/main" id="{E35CD99F-DAA0-83EA-12F3-8EC66822C334}"/>
              </a:ext>
            </a:extLst>
          </p:cNvPr>
          <p:cNvSpPr>
            <a:spLocks noGrp="1"/>
          </p:cNvSpPr>
          <p:nvPr>
            <p:ph idx="1"/>
          </p:nvPr>
        </p:nvSpPr>
        <p:spPr>
          <a:xfrm>
            <a:off x="1142977" y="390969"/>
            <a:ext cx="4642848" cy="4640195"/>
          </a:xfrm>
        </p:spPr>
        <p:txBody>
          <a:bodyPr lIns="91440" tIns="45720" rIns="91440" bIns="45720" anchor="t">
            <a:normAutofit/>
          </a:bodyPr>
          <a:lstStyle>
            <a:defPPr>
              <a:defRPr lang="lt-LT"/>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indent="0">
              <a:buNone/>
            </a:pPr>
            <a:r>
              <a:rPr lang="lt-LT" sz="4800" b="1" dirty="0">
                <a:latin typeface="Times New Roman"/>
                <a:cs typeface="Times New Roman"/>
              </a:rPr>
              <a:t>Tyrimui naudojome priemones:</a:t>
            </a:r>
            <a:endParaRPr lang="lt-LT" sz="4800" b="1" dirty="0">
              <a:latin typeface="Times New Roman" panose="02020603050405020304" pitchFamily="18" charset="0"/>
              <a:cs typeface="Times New Roman" panose="02020603050405020304" pitchFamily="18" charset="0"/>
            </a:endParaRPr>
          </a:p>
        </p:txBody>
      </p:sp>
      <p:pic>
        <p:nvPicPr>
          <p:cNvPr id="11" name="Paveikslėlis 10" descr="Paveikslėlis, kuriame yra tara, maistas, plastikas, vidaus&#10;&#10;Dirbtinio intelekto sugeneruotas turinys gali būti neteisingas.">
            <a:extLst>
              <a:ext uri="{FF2B5EF4-FFF2-40B4-BE49-F238E27FC236}">
                <a16:creationId xmlns:a16="http://schemas.microsoft.com/office/drawing/2014/main" id="{D8E3CB40-9CCF-B34D-5419-F72B1FB8E1A0}"/>
              </a:ext>
            </a:extLst>
          </p:cNvPr>
          <p:cNvPicPr>
            <a:picLocks noChangeAspect="1"/>
          </p:cNvPicPr>
          <p:nvPr/>
        </p:nvPicPr>
        <p:blipFill>
          <a:blip r:embed="rId3" cstate="print">
            <a:extLst>
              <a:ext uri="{28A0092B-C50C-407E-A947-70E740481C1C}">
                <a14:useLocalDpi xmlns:a14="http://schemas.microsoft.com/office/drawing/2010/main" val="0"/>
              </a:ext>
            </a:extLst>
          </a:blip>
          <a:srcRect l="9762" r="17911" b="-4"/>
          <a:stretch>
            <a:fillRect/>
          </a:stretch>
        </p:blipFill>
        <p:spPr>
          <a:xfrm>
            <a:off x="6223860" y="191220"/>
            <a:ext cx="3679418" cy="3815544"/>
          </a:xfrm>
          <a:prstGeom prst="rect">
            <a:avLst/>
          </a:prstGeom>
        </p:spPr>
      </p:pic>
      <p:pic>
        <p:nvPicPr>
          <p:cNvPr id="17" name="Paveikslėlis 16" descr="Paveikslėlis, kuriame yra geltonas&#10;&#10;Dirbtinio intelekto sugeneruotas turinys gali būti neteisingas.">
            <a:extLst>
              <a:ext uri="{FF2B5EF4-FFF2-40B4-BE49-F238E27FC236}">
                <a16:creationId xmlns:a16="http://schemas.microsoft.com/office/drawing/2014/main" id="{CBA570C1-DF04-CE71-57D8-7DA7A49A18ED}"/>
              </a:ext>
            </a:extLst>
          </p:cNvPr>
          <p:cNvPicPr>
            <a:picLocks noChangeAspect="1"/>
          </p:cNvPicPr>
          <p:nvPr/>
        </p:nvPicPr>
        <p:blipFill>
          <a:blip r:embed="rId4" cstate="print">
            <a:extLst>
              <a:ext uri="{28A0092B-C50C-407E-A947-70E740481C1C}">
                <a14:useLocalDpi xmlns:a14="http://schemas.microsoft.com/office/drawing/2010/main" val="0"/>
              </a:ext>
            </a:extLst>
          </a:blip>
          <a:srcRect l="8136" r="19537" b="-4"/>
          <a:stretch>
            <a:fillRect/>
          </a:stretch>
        </p:blipFill>
        <p:spPr>
          <a:xfrm>
            <a:off x="10128969" y="206059"/>
            <a:ext cx="3679419" cy="3815544"/>
          </a:xfrm>
          <a:prstGeom prst="rect">
            <a:avLst/>
          </a:prstGeom>
        </p:spPr>
      </p:pic>
      <p:pic>
        <p:nvPicPr>
          <p:cNvPr id="7" name="Paveikslėlis 6" descr="Paveikslėlis, kuriame yra plastikas, įrankis, dėklas, vidaus&#10;&#10;Dirbtinio intelekto sugeneruotas turinys gali būti neteisingas.">
            <a:extLst>
              <a:ext uri="{FF2B5EF4-FFF2-40B4-BE49-F238E27FC236}">
                <a16:creationId xmlns:a16="http://schemas.microsoft.com/office/drawing/2014/main" id="{5C35FB3B-6622-A460-0C3E-63882CF250C4}"/>
              </a:ext>
            </a:extLst>
          </p:cNvPr>
          <p:cNvPicPr>
            <a:picLocks noChangeAspect="1"/>
          </p:cNvPicPr>
          <p:nvPr/>
        </p:nvPicPr>
        <p:blipFill>
          <a:blip r:embed="rId5" cstate="print">
            <a:extLst>
              <a:ext uri="{28A0092B-C50C-407E-A947-70E740481C1C}">
                <a14:useLocalDpi xmlns:a14="http://schemas.microsoft.com/office/drawing/2010/main" val="0"/>
              </a:ext>
            </a:extLst>
          </a:blip>
          <a:srcRect t="6633" r="-2" b="17431"/>
          <a:stretch>
            <a:fillRect/>
          </a:stretch>
        </p:blipFill>
        <p:spPr>
          <a:xfrm>
            <a:off x="6227660" y="4197984"/>
            <a:ext cx="7584529" cy="3815544"/>
          </a:xfrm>
          <a:prstGeom prst="rect">
            <a:avLst/>
          </a:prstGeom>
        </p:spPr>
      </p:pic>
      <p:pic>
        <p:nvPicPr>
          <p:cNvPr id="2" name="Picture 1">
            <a:extLst>
              <a:ext uri="{FF2B5EF4-FFF2-40B4-BE49-F238E27FC236}">
                <a16:creationId xmlns:a16="http://schemas.microsoft.com/office/drawing/2014/main" id="{BB52DC26-52FB-7586-C3B9-782D7E76536F}"/>
              </a:ext>
            </a:extLst>
          </p:cNvPr>
          <p:cNvPicPr>
            <a:picLocks noChangeAspect="1"/>
          </p:cNvPicPr>
          <p:nvPr/>
        </p:nvPicPr>
        <p:blipFill>
          <a:blip r:embed="rId6"/>
          <a:stretch>
            <a:fillRect/>
          </a:stretch>
        </p:blipFill>
        <p:spPr>
          <a:xfrm>
            <a:off x="2318217" y="4112279"/>
            <a:ext cx="2651872" cy="3904690"/>
          </a:xfrm>
          <a:prstGeom prst="rect">
            <a:avLst/>
          </a:prstGeom>
        </p:spPr>
      </p:pic>
    </p:spTree>
    <p:extLst>
      <p:ext uri="{BB962C8B-B14F-4D97-AF65-F5344CB8AC3E}">
        <p14:creationId xmlns:p14="http://schemas.microsoft.com/office/powerpoint/2010/main" val="340501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F93662-FC32-9CB3-FBA8-15C1A44C128B}"/>
              </a:ext>
            </a:extLst>
          </p:cNvPr>
          <p:cNvSpPr txBox="1"/>
          <p:nvPr/>
        </p:nvSpPr>
        <p:spPr>
          <a:xfrm>
            <a:off x="203460" y="648772"/>
            <a:ext cx="1031389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lt-LT" sz="2400" b="1" i="0" dirty="0">
                <a:solidFill>
                  <a:srgbClr val="000000"/>
                </a:solidFill>
                <a:latin typeface="Times New Roman" panose="02020603050405020304" pitchFamily="18" charset="0"/>
                <a:ea typeface="Segoe UI"/>
                <a:cs typeface="Times New Roman" panose="02020603050405020304" pitchFamily="18" charset="0"/>
              </a:rPr>
              <a:t>Tyrimo tikslas</a:t>
            </a:r>
            <a:r>
              <a:rPr lang="lt-LT" sz="2400" b="0" i="0" dirty="0">
                <a:solidFill>
                  <a:srgbClr val="000000"/>
                </a:solidFill>
                <a:latin typeface="Times New Roman" panose="02020603050405020304" pitchFamily="18" charset="0"/>
                <a:ea typeface="Segoe UI"/>
                <a:cs typeface="Times New Roman" panose="02020603050405020304" pitchFamily="18" charset="0"/>
              </a:rPr>
              <a:t>: sužinoti kuri gumelė skleidžia aukštesnį garsą, ar plona ar stora.</a:t>
            </a:r>
            <a:r>
              <a:rPr sz="2400" b="0" i="0" dirty="0">
                <a:solidFill>
                  <a:srgbClr val="000000"/>
                </a:solidFill>
                <a:latin typeface="Times New Roman" panose="02020603050405020304" pitchFamily="18" charset="0"/>
                <a:ea typeface="Aptos"/>
                <a:cs typeface="Times New Roman" panose="02020603050405020304" pitchFamily="18" charset="0"/>
              </a:rPr>
              <a:t> </a:t>
            </a:r>
            <a:endParaRPr lang="en-US" sz="2400" b="0" i="0" dirty="0">
              <a:solidFill>
                <a:srgbClr val="000000"/>
              </a:solidFill>
              <a:latin typeface="Times New Roman" panose="02020603050405020304" pitchFamily="18" charset="0"/>
              <a:ea typeface="Aptos"/>
              <a:cs typeface="Times New Roman" panose="02020603050405020304" pitchFamily="18" charset="0"/>
            </a:endParaRPr>
          </a:p>
          <a:p>
            <a:endParaRPr lang="lt-LT" sz="2400" dirty="0">
              <a:solidFill>
                <a:srgbClr val="000000"/>
              </a:solidFill>
              <a:latin typeface="Times New Roman" panose="02020603050405020304" pitchFamily="18" charset="0"/>
              <a:ea typeface="Segoe UI"/>
              <a:cs typeface="Times New Roman" panose="02020603050405020304" pitchFamily="18" charset="0"/>
            </a:endParaRPr>
          </a:p>
          <a:p>
            <a:r>
              <a:rPr lang="lt-LT" sz="2400" b="1" dirty="0">
                <a:solidFill>
                  <a:srgbClr val="000000"/>
                </a:solidFill>
                <a:latin typeface="Times New Roman" panose="02020603050405020304" pitchFamily="18" charset="0"/>
                <a:ea typeface="Segoe UI"/>
                <a:cs typeface="Times New Roman" panose="02020603050405020304" pitchFamily="18" charset="0"/>
              </a:rPr>
              <a:t>Hipotezė</a:t>
            </a:r>
            <a:r>
              <a:rPr lang="lt-LT" sz="2400" b="0" i="0" dirty="0">
                <a:solidFill>
                  <a:srgbClr val="000000"/>
                </a:solidFill>
                <a:latin typeface="Times New Roman" panose="02020603050405020304" pitchFamily="18" charset="0"/>
                <a:ea typeface="Segoe UI"/>
                <a:cs typeface="Times New Roman" panose="02020603050405020304" pitchFamily="18" charset="0"/>
              </a:rPr>
              <a:t>: plonos gumelės tonas bus aukštesnis, nes ji daugiau kartų suvirpės ir bus didesnis dažnis.</a:t>
            </a:r>
            <a:endParaRPr lang="lt-LT" sz="2400" dirty="0">
              <a:solidFill>
                <a:srgbClr val="000000"/>
              </a:solidFill>
              <a:latin typeface="Times New Roman" panose="02020603050405020304" pitchFamily="18" charset="0"/>
              <a:ea typeface="Segoe UI"/>
              <a:cs typeface="Times New Roman" panose="02020603050405020304" pitchFamily="18" charset="0"/>
            </a:endParaRPr>
          </a:p>
          <a:p>
            <a:pPr algn="l"/>
            <a:endParaRPr dirty="0">
              <a:latin typeface="Times New Roman" panose="02020603050405020304" pitchFamily="18" charset="0"/>
              <a:cs typeface="Times New Roman" panose="02020603050405020304" pitchFamily="18" charset="0"/>
            </a:endParaRPr>
          </a:p>
          <a:p>
            <a:pPr algn="l" rtl="0"/>
            <a:r>
              <a:rPr lang="lt-LT" sz="2400" b="1" i="0" dirty="0">
                <a:solidFill>
                  <a:srgbClr val="000000"/>
                </a:solidFill>
                <a:latin typeface="Times New Roman" panose="02020603050405020304" pitchFamily="18" charset="0"/>
                <a:ea typeface="Segoe UI"/>
                <a:cs typeface="Times New Roman" panose="02020603050405020304" pitchFamily="18" charset="0"/>
              </a:rPr>
              <a:t>Tyrimo priemonės</a:t>
            </a:r>
            <a:r>
              <a:rPr lang="lt-LT" sz="2400" b="0" i="0" dirty="0">
                <a:solidFill>
                  <a:srgbClr val="000000"/>
                </a:solidFill>
                <a:latin typeface="Times New Roman" panose="02020603050405020304" pitchFamily="18" charset="0"/>
                <a:ea typeface="Segoe UI"/>
                <a:cs typeface="Times New Roman" panose="02020603050405020304" pitchFamily="18" charset="0"/>
              </a:rPr>
              <a:t>: garso dėžutė, tiltelis, strypai, plona gumelė, stora gumelė.</a:t>
            </a:r>
            <a:r>
              <a:rPr sz="2400" b="0" i="0" dirty="0">
                <a:solidFill>
                  <a:srgbClr val="000000"/>
                </a:solidFill>
                <a:latin typeface="Times New Roman" panose="02020603050405020304" pitchFamily="18" charset="0"/>
                <a:ea typeface="Aptos"/>
                <a:cs typeface="Times New Roman" panose="02020603050405020304" pitchFamily="18" charset="0"/>
              </a:rPr>
              <a:t> </a:t>
            </a:r>
          </a:p>
          <a:p>
            <a:endParaRPr lang="lt-LT" sz="2400" dirty="0">
              <a:solidFill>
                <a:srgbClr val="000000"/>
              </a:solidFill>
              <a:latin typeface="Times New Roman" panose="02020603050405020304" pitchFamily="18" charset="0"/>
              <a:ea typeface="Segoe UI"/>
              <a:cs typeface="Times New Roman" panose="02020603050405020304" pitchFamily="18" charset="0"/>
            </a:endParaRP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Tyrimo eiga</a:t>
            </a:r>
            <a:r>
              <a:rPr lang="lt-LT" sz="2400" b="0" i="0" dirty="0">
                <a:solidFill>
                  <a:srgbClr val="000000"/>
                </a:solidFill>
                <a:latin typeface="Times New Roman" panose="02020603050405020304" pitchFamily="18" charset="0"/>
                <a:ea typeface="Segoe UI"/>
                <a:cs typeface="Times New Roman" panose="02020603050405020304" pitchFamily="18" charset="0"/>
              </a:rPr>
              <a:t>: ant garso dėžutės </a:t>
            </a:r>
            <a:r>
              <a:rPr lang="lt-LT" sz="2400" dirty="0">
                <a:solidFill>
                  <a:srgbClr val="000000"/>
                </a:solidFill>
                <a:latin typeface="Times New Roman" panose="02020603050405020304" pitchFamily="18" charset="0"/>
                <a:ea typeface="Segoe UI"/>
                <a:cs typeface="Times New Roman" panose="02020603050405020304" pitchFamily="18" charset="0"/>
              </a:rPr>
              <a:t>pritvirtinome</a:t>
            </a:r>
            <a:r>
              <a:rPr lang="lt-LT" sz="2400" b="0" i="0" dirty="0">
                <a:solidFill>
                  <a:srgbClr val="000000"/>
                </a:solidFill>
                <a:latin typeface="Times New Roman" panose="02020603050405020304" pitchFamily="18" charset="0"/>
                <a:ea typeface="Segoe UI"/>
                <a:cs typeface="Times New Roman" panose="02020603050405020304" pitchFamily="18" charset="0"/>
              </a:rPr>
              <a:t> bandymui reikalingas priemones kaip parodyta paveikslėlyje. </a:t>
            </a:r>
            <a:r>
              <a:rPr lang="lt-LT" sz="2400" dirty="0">
                <a:solidFill>
                  <a:srgbClr val="000000"/>
                </a:solidFill>
                <a:latin typeface="Times New Roman" panose="02020603050405020304" pitchFamily="18" charset="0"/>
                <a:ea typeface="Segoe UI"/>
                <a:cs typeface="Times New Roman" panose="02020603050405020304" pitchFamily="18" charset="0"/>
              </a:rPr>
              <a:t>Pritvirtinome</a:t>
            </a:r>
            <a:r>
              <a:rPr lang="lt-LT" sz="2400" b="0" i="0" dirty="0">
                <a:solidFill>
                  <a:srgbClr val="000000"/>
                </a:solidFill>
                <a:latin typeface="Times New Roman" panose="02020603050405020304" pitchFamily="18" charset="0"/>
                <a:ea typeface="Segoe UI"/>
                <a:cs typeface="Times New Roman" panose="02020603050405020304" pitchFamily="18" charset="0"/>
              </a:rPr>
              <a:t> ploną ir storą gumines juosteles ir vidutiniškai jas </a:t>
            </a:r>
            <a:r>
              <a:rPr lang="lt-LT" sz="2400" dirty="0">
                <a:solidFill>
                  <a:srgbClr val="000000"/>
                </a:solidFill>
                <a:latin typeface="Times New Roman" panose="02020603050405020304" pitchFamily="18" charset="0"/>
                <a:ea typeface="Segoe UI"/>
                <a:cs typeface="Times New Roman" panose="02020603050405020304" pitchFamily="18" charset="0"/>
              </a:rPr>
              <a:t>įtempėme</a:t>
            </a:r>
            <a:r>
              <a:rPr lang="lt-LT" sz="2400" b="0" i="0" dirty="0">
                <a:solidFill>
                  <a:srgbClr val="000000"/>
                </a:solidFill>
                <a:latin typeface="Times New Roman" panose="02020603050405020304" pitchFamily="18" charset="0"/>
                <a:ea typeface="Segoe UI"/>
                <a:cs typeface="Times New Roman" panose="02020603050405020304" pitchFamily="18" charset="0"/>
              </a:rPr>
              <a:t>. Pirštu arba kitu būdu </a:t>
            </a:r>
            <a:r>
              <a:rPr lang="lt-LT" sz="2400" dirty="0">
                <a:solidFill>
                  <a:srgbClr val="000000"/>
                </a:solidFill>
                <a:latin typeface="Times New Roman" panose="02020603050405020304" pitchFamily="18" charset="0"/>
                <a:ea typeface="Segoe UI"/>
                <a:cs typeface="Times New Roman" panose="02020603050405020304" pitchFamily="18" charset="0"/>
              </a:rPr>
              <a:t>suvirpinome</a:t>
            </a:r>
            <a:r>
              <a:rPr lang="lt-LT" sz="2400" b="0" i="0" dirty="0">
                <a:solidFill>
                  <a:srgbClr val="000000"/>
                </a:solidFill>
                <a:latin typeface="Times New Roman" panose="02020603050405020304" pitchFamily="18" charset="0"/>
                <a:ea typeface="Segoe UI"/>
                <a:cs typeface="Times New Roman" panose="02020603050405020304" pitchFamily="18" charset="0"/>
              </a:rPr>
              <a:t> storą gumą ir </a:t>
            </a:r>
            <a:r>
              <a:rPr lang="lt-LT" sz="2400" dirty="0">
                <a:solidFill>
                  <a:srgbClr val="000000"/>
                </a:solidFill>
                <a:latin typeface="Times New Roman" panose="02020603050405020304" pitchFamily="18" charset="0"/>
                <a:ea typeface="Segoe UI"/>
                <a:cs typeface="Times New Roman" panose="02020603050405020304" pitchFamily="18" charset="0"/>
              </a:rPr>
              <a:t>įsiklausėme</a:t>
            </a:r>
            <a:r>
              <a:rPr lang="lt-LT" sz="2400" b="0" i="0" dirty="0">
                <a:solidFill>
                  <a:srgbClr val="000000"/>
                </a:solidFill>
                <a:latin typeface="Times New Roman" panose="02020603050405020304" pitchFamily="18" charset="0"/>
                <a:ea typeface="Segoe UI"/>
                <a:cs typeface="Times New Roman" panose="02020603050405020304" pitchFamily="18" charset="0"/>
              </a:rPr>
              <a:t>  jos skleidžiamą garsą, o po to -  ploną. </a:t>
            </a:r>
            <a:r>
              <a:rPr lang="lt-LT" sz="2400" dirty="0">
                <a:solidFill>
                  <a:srgbClr val="000000"/>
                </a:solidFill>
                <a:latin typeface="Times New Roman" panose="02020603050405020304" pitchFamily="18" charset="0"/>
                <a:ea typeface="Segoe UI"/>
                <a:cs typeface="Times New Roman" panose="02020603050405020304" pitchFamily="18" charset="0"/>
              </a:rPr>
              <a:t>Pažymėjome</a:t>
            </a:r>
            <a:r>
              <a:rPr lang="lt-LT" sz="2400" b="0" i="0" dirty="0">
                <a:solidFill>
                  <a:srgbClr val="000000"/>
                </a:solidFill>
                <a:latin typeface="Times New Roman" panose="02020603050405020304" pitchFamily="18" charset="0"/>
                <a:ea typeface="Segoe UI"/>
                <a:cs typeface="Times New Roman" panose="02020603050405020304" pitchFamily="18" charset="0"/>
              </a:rPr>
              <a:t> rezultatą lentelėje. </a:t>
            </a:r>
            <a:r>
              <a:rPr lang="lt-LT" sz="2400" dirty="0" err="1">
                <a:solidFill>
                  <a:srgbClr val="000000"/>
                </a:solidFill>
                <a:latin typeface="Times New Roman" panose="02020603050405020304" pitchFamily="18" charset="0"/>
                <a:ea typeface="Segoe UI"/>
                <a:cs typeface="Times New Roman" panose="02020603050405020304" pitchFamily="18" charset="0"/>
              </a:rPr>
              <a:t>Pakartokojome</a:t>
            </a:r>
            <a:r>
              <a:rPr lang="lt-LT" sz="2400" b="0" i="0" dirty="0">
                <a:solidFill>
                  <a:srgbClr val="000000"/>
                </a:solidFill>
                <a:latin typeface="Times New Roman" panose="02020603050405020304" pitchFamily="18" charset="0"/>
                <a:ea typeface="Segoe UI"/>
                <a:cs typeface="Times New Roman" panose="02020603050405020304" pitchFamily="18" charset="0"/>
              </a:rPr>
              <a:t> abu bandymus, bet šį kartą gumines juosteles </a:t>
            </a:r>
            <a:r>
              <a:rPr lang="lt-LT" sz="2400" dirty="0">
                <a:solidFill>
                  <a:srgbClr val="000000"/>
                </a:solidFill>
                <a:latin typeface="Times New Roman" panose="02020603050405020304" pitchFamily="18" charset="0"/>
                <a:ea typeface="Segoe UI"/>
                <a:cs typeface="Times New Roman" panose="02020603050405020304" pitchFamily="18" charset="0"/>
              </a:rPr>
              <a:t>įtempėme</a:t>
            </a:r>
            <a:r>
              <a:rPr lang="lt-LT" sz="2400" b="0" i="0" dirty="0">
                <a:solidFill>
                  <a:srgbClr val="000000"/>
                </a:solidFill>
                <a:latin typeface="Times New Roman" panose="02020603050405020304" pitchFamily="18" charset="0"/>
                <a:ea typeface="Segoe UI"/>
                <a:cs typeface="Times New Roman" panose="02020603050405020304" pitchFamily="18" charset="0"/>
              </a:rPr>
              <a:t> stipriau. Rezultatus pažymėkite lentelėje.</a:t>
            </a:r>
          </a:p>
          <a:p>
            <a:pPr algn="ctr"/>
            <a:endParaRPr lang="en-US" dirty="0"/>
          </a:p>
        </p:txBody>
      </p:sp>
      <p:sp>
        <p:nvSpPr>
          <p:cNvPr id="5" name="TextBox 4">
            <a:extLst>
              <a:ext uri="{FF2B5EF4-FFF2-40B4-BE49-F238E27FC236}">
                <a16:creationId xmlns:a16="http://schemas.microsoft.com/office/drawing/2014/main" id="{C52F294A-8C91-952E-19B5-E2F4F713FC53}"/>
              </a:ext>
            </a:extLst>
          </p:cNvPr>
          <p:cNvSpPr txBox="1"/>
          <p:nvPr/>
        </p:nvSpPr>
        <p:spPr>
          <a:xfrm>
            <a:off x="618565" y="134471"/>
            <a:ext cx="7315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b="1" i="0" dirty="0">
                <a:solidFill>
                  <a:srgbClr val="000000"/>
                </a:solidFill>
                <a:latin typeface="Times New Roman" panose="02020603050405020304" pitchFamily="18" charset="0"/>
                <a:cs typeface="Times New Roman" panose="02020603050405020304" pitchFamily="18" charset="0"/>
              </a:rPr>
              <a:t>TONO AUKŠČIO TYRIMAS</a:t>
            </a:r>
            <a:endParaRPr lang="en-US" sz="2800" b="1" dirty="0">
              <a:latin typeface="Times New Roman" panose="02020603050405020304" pitchFamily="18" charset="0"/>
              <a:cs typeface="Times New Roman" panose="02020603050405020304" pitchFamily="18" charset="0"/>
            </a:endParaRPr>
          </a:p>
          <a:p>
            <a:pPr algn="ctr"/>
            <a:endParaRPr lang="en-US" dirty="0"/>
          </a:p>
        </p:txBody>
      </p:sp>
      <p:pic>
        <p:nvPicPr>
          <p:cNvPr id="7" name="Picture 6">
            <a:extLst>
              <a:ext uri="{FF2B5EF4-FFF2-40B4-BE49-F238E27FC236}">
                <a16:creationId xmlns:a16="http://schemas.microsoft.com/office/drawing/2014/main" id="{71732C15-F9EE-A71E-39EB-6474EC1A1E3B}"/>
              </a:ext>
            </a:extLst>
          </p:cNvPr>
          <p:cNvPicPr>
            <a:picLocks noChangeAspect="1"/>
          </p:cNvPicPr>
          <p:nvPr/>
        </p:nvPicPr>
        <p:blipFill>
          <a:blip r:embed="rId2"/>
          <a:srcRect l="-141" t="-384" r="-5085" b="-8858"/>
          <a:stretch>
            <a:fillRect/>
          </a:stretch>
        </p:blipFill>
        <p:spPr>
          <a:xfrm>
            <a:off x="10906010" y="417709"/>
            <a:ext cx="3620945" cy="2291275"/>
          </a:xfrm>
          <a:prstGeom prst="rect">
            <a:avLst/>
          </a:prstGeom>
        </p:spPr>
      </p:pic>
      <p:pic>
        <p:nvPicPr>
          <p:cNvPr id="9" name="Picture 8">
            <a:extLst>
              <a:ext uri="{FF2B5EF4-FFF2-40B4-BE49-F238E27FC236}">
                <a16:creationId xmlns:a16="http://schemas.microsoft.com/office/drawing/2014/main" id="{940EBD97-7424-FFB6-5B0F-40F997FA5654}"/>
              </a:ext>
            </a:extLst>
          </p:cNvPr>
          <p:cNvPicPr>
            <a:picLocks noChangeAspect="1"/>
          </p:cNvPicPr>
          <p:nvPr/>
        </p:nvPicPr>
        <p:blipFill>
          <a:blip r:embed="rId3"/>
          <a:stretch>
            <a:fillRect/>
          </a:stretch>
        </p:blipFill>
        <p:spPr>
          <a:xfrm>
            <a:off x="10901661" y="2702443"/>
            <a:ext cx="3505033" cy="2290902"/>
          </a:xfrm>
          <a:prstGeom prst="rect">
            <a:avLst/>
          </a:prstGeom>
        </p:spPr>
      </p:pic>
      <p:graphicFrame>
        <p:nvGraphicFramePr>
          <p:cNvPr id="11" name="Table 10">
            <a:extLst>
              <a:ext uri="{FF2B5EF4-FFF2-40B4-BE49-F238E27FC236}">
                <a16:creationId xmlns:a16="http://schemas.microsoft.com/office/drawing/2014/main" id="{1ECD2F42-656B-8613-6B01-5D88058601A9}"/>
              </a:ext>
            </a:extLst>
          </p:cNvPr>
          <p:cNvGraphicFramePr>
            <a:graphicFrameLocks noGrp="1"/>
          </p:cNvGraphicFramePr>
          <p:nvPr>
            <p:extLst>
              <p:ext uri="{D42A27DB-BD31-4B8C-83A1-F6EECF244321}">
                <p14:modId xmlns:p14="http://schemas.microsoft.com/office/powerpoint/2010/main" val="2367519764"/>
              </p:ext>
            </p:extLst>
          </p:nvPr>
        </p:nvGraphicFramePr>
        <p:xfrm>
          <a:off x="477078" y="5474677"/>
          <a:ext cx="8519246" cy="2203939"/>
        </p:xfrm>
        <a:graphic>
          <a:graphicData uri="http://schemas.openxmlformats.org/drawingml/2006/table">
            <a:tbl>
              <a:tblPr bandRow="1">
                <a:tableStyleId>{5C22544A-7EE6-4342-B048-85BDC9FD1C3A}</a:tableStyleId>
              </a:tblPr>
              <a:tblGrid>
                <a:gridCol w="2782956">
                  <a:extLst>
                    <a:ext uri="{9D8B030D-6E8A-4147-A177-3AD203B41FA5}">
                      <a16:colId xmlns:a16="http://schemas.microsoft.com/office/drawing/2014/main" val="1144785575"/>
                    </a:ext>
                  </a:extLst>
                </a:gridCol>
                <a:gridCol w="2882347">
                  <a:extLst>
                    <a:ext uri="{9D8B030D-6E8A-4147-A177-3AD203B41FA5}">
                      <a16:colId xmlns:a16="http://schemas.microsoft.com/office/drawing/2014/main" val="2757230571"/>
                    </a:ext>
                  </a:extLst>
                </a:gridCol>
                <a:gridCol w="2853943">
                  <a:extLst>
                    <a:ext uri="{9D8B030D-6E8A-4147-A177-3AD203B41FA5}">
                      <a16:colId xmlns:a16="http://schemas.microsoft.com/office/drawing/2014/main" val="3922918501"/>
                    </a:ext>
                  </a:extLst>
                </a:gridCol>
              </a:tblGrid>
              <a:tr h="801343">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Guminės juostelės tipas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Guminės juostelės įtempimas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Garso tonas</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52041160"/>
                  </a:ext>
                </a:extLst>
              </a:tr>
              <a:tr h="350649">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Stora</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Silpnai</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Žemas</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6648976"/>
                  </a:ext>
                </a:extLst>
              </a:tr>
              <a:tr h="350649">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Stora</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Stipriai</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Aukštesnis</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0609347"/>
                  </a:ext>
                </a:extLst>
              </a:tr>
              <a:tr h="350649">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Plona</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Silpnai</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Aukštas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6651764"/>
                  </a:ext>
                </a:extLst>
              </a:tr>
              <a:tr h="350649">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Plona</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Stipriai</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Aukštesnis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8278174"/>
                  </a:ext>
                </a:extLst>
              </a:tr>
            </a:tbl>
          </a:graphicData>
        </a:graphic>
      </p:graphicFrame>
      <p:graphicFrame>
        <p:nvGraphicFramePr>
          <p:cNvPr id="13" name="Table 12">
            <a:extLst>
              <a:ext uri="{FF2B5EF4-FFF2-40B4-BE49-F238E27FC236}">
                <a16:creationId xmlns:a16="http://schemas.microsoft.com/office/drawing/2014/main" id="{802BE808-6ACE-1E77-4FCA-D6C113FE6C7D}"/>
              </a:ext>
            </a:extLst>
          </p:cNvPr>
          <p:cNvGraphicFramePr>
            <a:graphicFrameLocks noGrp="1"/>
          </p:cNvGraphicFramePr>
          <p:nvPr>
            <p:extLst>
              <p:ext uri="{D42A27DB-BD31-4B8C-83A1-F6EECF244321}">
                <p14:modId xmlns:p14="http://schemas.microsoft.com/office/powerpoint/2010/main" val="2836732267"/>
              </p:ext>
            </p:extLst>
          </p:nvPr>
        </p:nvGraphicFramePr>
        <p:xfrm>
          <a:off x="9409043" y="5520617"/>
          <a:ext cx="4985982" cy="2203939"/>
        </p:xfrm>
        <a:graphic>
          <a:graphicData uri="http://schemas.openxmlformats.org/drawingml/2006/table">
            <a:tbl>
              <a:tblPr bandRow="1">
                <a:tableStyleId>{5C22544A-7EE6-4342-B048-85BDC9FD1C3A}</a:tableStyleId>
              </a:tblPr>
              <a:tblGrid>
                <a:gridCol w="2492991">
                  <a:extLst>
                    <a:ext uri="{9D8B030D-6E8A-4147-A177-3AD203B41FA5}">
                      <a16:colId xmlns:a16="http://schemas.microsoft.com/office/drawing/2014/main" val="48890242"/>
                    </a:ext>
                  </a:extLst>
                </a:gridCol>
                <a:gridCol w="2492991">
                  <a:extLst>
                    <a:ext uri="{9D8B030D-6E8A-4147-A177-3AD203B41FA5}">
                      <a16:colId xmlns:a16="http://schemas.microsoft.com/office/drawing/2014/main" val="4112349299"/>
                    </a:ext>
                  </a:extLst>
                </a:gridCol>
              </a:tblGrid>
              <a:tr h="997573">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Guminės juostelės tipas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Garso tonas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8652771"/>
                  </a:ext>
                </a:extLst>
              </a:tr>
              <a:tr h="603183">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Stora</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Paaukštėjo</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8666865"/>
                  </a:ext>
                </a:extLst>
              </a:tr>
              <a:tr h="603183">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Plona</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Paaukštėjo</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0931676"/>
                  </a:ext>
                </a:extLst>
              </a:tr>
            </a:tbl>
          </a:graphicData>
        </a:graphic>
      </p:graphicFrame>
    </p:spTree>
    <p:extLst>
      <p:ext uri="{BB962C8B-B14F-4D97-AF65-F5344CB8AC3E}">
        <p14:creationId xmlns:p14="http://schemas.microsoft.com/office/powerpoint/2010/main" val="932650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D12791-02F6-AE24-2E4F-9EF7D1617AC8}"/>
              </a:ext>
            </a:extLst>
          </p:cNvPr>
          <p:cNvSpPr txBox="1"/>
          <p:nvPr/>
        </p:nvSpPr>
        <p:spPr>
          <a:xfrm>
            <a:off x="649357" y="245165"/>
            <a:ext cx="12722086"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lt-LT" sz="2400" b="1" dirty="0">
                <a:solidFill>
                  <a:srgbClr val="000000"/>
                </a:solidFill>
                <a:latin typeface="Times New Roman" panose="02020603050405020304" pitchFamily="18" charset="0"/>
                <a:ea typeface="Segoe UI"/>
                <a:cs typeface="Times New Roman" panose="02020603050405020304" pitchFamily="18" charset="0"/>
              </a:rPr>
              <a:t>Išvados</a:t>
            </a:r>
            <a:r>
              <a:rPr lang="lt-LT" sz="2400" b="0" i="0" dirty="0">
                <a:solidFill>
                  <a:srgbClr val="000000"/>
                </a:solidFill>
                <a:latin typeface="Times New Roman" panose="02020603050405020304" pitchFamily="18" charset="0"/>
                <a:ea typeface="Segoe UI"/>
                <a:cs typeface="Times New Roman" panose="02020603050405020304" pitchFamily="18" charset="0"/>
              </a:rPr>
              <a:t>: </a:t>
            </a:r>
            <a:r>
              <a:rPr sz="2400" b="0" i="0" dirty="0">
                <a:solidFill>
                  <a:srgbClr val="000000"/>
                </a:solidFill>
                <a:latin typeface="Times New Roman" panose="02020603050405020304" pitchFamily="18" charset="0"/>
                <a:ea typeface="Aptos"/>
                <a:cs typeface="Times New Roman" panose="02020603050405020304" pitchFamily="18" charset="0"/>
              </a:rPr>
              <a:t> </a:t>
            </a:r>
            <a:endParaRPr lang="lt-LT" sz="2400" b="0" i="0" dirty="0">
              <a:solidFill>
                <a:srgbClr val="000000"/>
              </a:solidFill>
              <a:latin typeface="Times New Roman" panose="02020603050405020304" pitchFamily="18" charset="0"/>
              <a:ea typeface="Aptos"/>
              <a:cs typeface="Times New Roman" panose="02020603050405020304" pitchFamily="18" charset="0"/>
            </a:endParaRPr>
          </a:p>
          <a:p>
            <a:pPr algn="l" rtl="0"/>
            <a:endParaRPr lang="en-US" sz="2400" b="0" i="0" dirty="0">
              <a:solidFill>
                <a:srgbClr val="000000"/>
              </a:solidFill>
              <a:latin typeface="Times New Roman" panose="02020603050405020304" pitchFamily="18" charset="0"/>
              <a:ea typeface="Aptos"/>
              <a:cs typeface="Times New Roman" panose="02020603050405020304" pitchFamily="18" charset="0"/>
            </a:endParaRPr>
          </a:p>
          <a:p>
            <a:pPr marL="342900" lvl="0" indent="-342900" algn="l" rtl="0">
              <a:buFont typeface="Arial" panose="020B0604020202020204" pitchFamily="34" charset="0"/>
              <a:buChar char="•"/>
            </a:pPr>
            <a:r>
              <a:rPr lang="lt-LT" sz="2400" b="0" i="0" dirty="0">
                <a:solidFill>
                  <a:srgbClr val="000000"/>
                </a:solidFill>
                <a:latin typeface="Times New Roman" panose="02020603050405020304" pitchFamily="18" charset="0"/>
                <a:ea typeface="Aptos"/>
                <a:cs typeface="Times New Roman" panose="02020603050405020304" pitchFamily="18" charset="0"/>
              </a:rPr>
              <a:t>Guminės juostelės skleidžia garsą, nes jos greitai svyruoja ir išskleidžia garso bangas.</a:t>
            </a:r>
            <a:r>
              <a:rPr sz="2400" b="0" i="0" dirty="0">
                <a:solidFill>
                  <a:srgbClr val="000000"/>
                </a:solidFill>
                <a:latin typeface="Times New Roman" panose="02020603050405020304" pitchFamily="18" charset="0"/>
                <a:ea typeface="Aptos"/>
                <a:cs typeface="Times New Roman" panose="02020603050405020304" pitchFamily="18" charset="0"/>
              </a:rPr>
              <a:t> </a:t>
            </a:r>
          </a:p>
          <a:p>
            <a:pPr marL="342900" lvl="0" indent="-342900" algn="l" rtl="0">
              <a:buFont typeface="Arial" panose="020B0604020202020204" pitchFamily="34" charset="0"/>
              <a:buChar char="•"/>
            </a:pPr>
            <a:r>
              <a:rPr lang="lt-LT" sz="2400" b="0" i="0" dirty="0">
                <a:solidFill>
                  <a:srgbClr val="000000"/>
                </a:solidFill>
                <a:latin typeface="Times New Roman" panose="02020603050405020304" pitchFamily="18" charset="0"/>
                <a:ea typeface="Aptos"/>
                <a:cs typeface="Times New Roman" panose="02020603050405020304" pitchFamily="18" charset="0"/>
              </a:rPr>
              <a:t>Aukštesnį toną skleidė plonoji juostelė, nes dažniau virpėjo.</a:t>
            </a:r>
            <a:r>
              <a:rPr sz="2400" b="0" i="0" dirty="0">
                <a:solidFill>
                  <a:srgbClr val="000000"/>
                </a:solidFill>
                <a:latin typeface="Times New Roman" panose="02020603050405020304" pitchFamily="18" charset="0"/>
                <a:ea typeface="Aptos"/>
                <a:cs typeface="Times New Roman" panose="02020603050405020304" pitchFamily="18" charset="0"/>
              </a:rPr>
              <a:t> </a:t>
            </a:r>
          </a:p>
          <a:p>
            <a:pPr marL="342900" lvl="0" indent="-342900" algn="l" rtl="0">
              <a:buFont typeface="Arial" panose="020B0604020202020204" pitchFamily="34" charset="0"/>
              <a:buChar char="•"/>
            </a:pPr>
            <a:r>
              <a:rPr lang="lt-LT" sz="2400" b="0" i="0" dirty="0">
                <a:solidFill>
                  <a:srgbClr val="000000"/>
                </a:solidFill>
                <a:latin typeface="Times New Roman" panose="02020603050405020304" pitchFamily="18" charset="0"/>
                <a:ea typeface="Aptos"/>
                <a:cs typeface="Times New Roman" panose="02020603050405020304" pitchFamily="18" charset="0"/>
              </a:rPr>
              <a:t>Įtempiant juostelę garso tonas paaukštėjo.</a:t>
            </a:r>
            <a:r>
              <a:rPr sz="2400" b="0" i="0" dirty="0">
                <a:solidFill>
                  <a:srgbClr val="000000"/>
                </a:solidFill>
                <a:latin typeface="Times New Roman" panose="02020603050405020304" pitchFamily="18" charset="0"/>
                <a:ea typeface="Aptos"/>
                <a:cs typeface="Times New Roman" panose="02020603050405020304" pitchFamily="18" charset="0"/>
              </a:rPr>
              <a:t> </a:t>
            </a:r>
          </a:p>
          <a:p>
            <a:pPr marL="342900" lvl="0" indent="-342900" algn="l" rtl="0">
              <a:buFont typeface="Arial" panose="020B0604020202020204" pitchFamily="34" charset="0"/>
              <a:buChar char="•"/>
            </a:pPr>
            <a:r>
              <a:rPr lang="lt-LT" sz="2400" b="0" i="0" dirty="0">
                <a:solidFill>
                  <a:srgbClr val="000000"/>
                </a:solidFill>
                <a:latin typeface="Times New Roman" panose="02020603050405020304" pitchFamily="18" charset="0"/>
                <a:ea typeface="Aptos"/>
                <a:cs typeface="Times New Roman" panose="02020603050405020304" pitchFamily="18" charset="0"/>
              </a:rPr>
              <a:t>Trumpinant juostelę garso tonas paaukštėjo.</a:t>
            </a:r>
            <a:r>
              <a:rPr sz="2400" b="0" i="0" dirty="0">
                <a:solidFill>
                  <a:srgbClr val="000000"/>
                </a:solidFill>
                <a:latin typeface="Times New Roman" panose="02020603050405020304" pitchFamily="18" charset="0"/>
                <a:ea typeface="Aptos"/>
                <a:cs typeface="Times New Roman" panose="02020603050405020304" pitchFamily="18" charset="0"/>
              </a:rPr>
              <a:t> </a:t>
            </a:r>
          </a:p>
          <a:p>
            <a:pPr marL="342900" lvl="0" indent="-342900" algn="l" rtl="0">
              <a:buFont typeface="Arial" panose="020B0604020202020204" pitchFamily="34" charset="0"/>
              <a:buChar char="•"/>
            </a:pPr>
            <a:r>
              <a:rPr lang="lt-LT" sz="2400" b="0" i="0" dirty="0">
                <a:solidFill>
                  <a:srgbClr val="000000"/>
                </a:solidFill>
                <a:latin typeface="Times New Roman" panose="02020603050405020304" pitchFamily="18" charset="0"/>
                <a:ea typeface="Aptos"/>
                <a:cs typeface="Times New Roman" panose="02020603050405020304" pitchFamily="18" charset="0"/>
              </a:rPr>
              <a:t>Ploną ir storą guminių juostelių toną lemia virpesių dažnis.</a:t>
            </a:r>
            <a:r>
              <a:rPr sz="2400" b="0" i="0" dirty="0">
                <a:solidFill>
                  <a:srgbClr val="000000"/>
                </a:solidFill>
                <a:latin typeface="Times New Roman" panose="02020603050405020304" pitchFamily="18" charset="0"/>
                <a:ea typeface="Aptos"/>
                <a:cs typeface="Times New Roman" panose="02020603050405020304" pitchFamily="18" charset="0"/>
              </a:rPr>
              <a:t> </a:t>
            </a:r>
          </a:p>
          <a:p>
            <a:pPr marL="342900" lvl="0" indent="-342900" algn="l" rtl="0">
              <a:buFont typeface="Arial" panose="020B0604020202020204" pitchFamily="34" charset="0"/>
              <a:buChar char="•"/>
            </a:pPr>
            <a:r>
              <a:rPr lang="lt-LT" sz="2400" b="0" i="0" dirty="0">
                <a:solidFill>
                  <a:srgbClr val="000000"/>
                </a:solidFill>
                <a:latin typeface="Times New Roman" panose="02020603050405020304" pitchFamily="18" charset="0"/>
                <a:ea typeface="Aptos"/>
                <a:cs typeface="Times New Roman" panose="02020603050405020304" pitchFamily="18" charset="0"/>
              </a:rPr>
              <a:t>Hipotezė pasitvirtino.</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ctr"/>
            <a:endParaRPr lang="en-US" dirty="0"/>
          </a:p>
        </p:txBody>
      </p:sp>
      <p:pic>
        <p:nvPicPr>
          <p:cNvPr id="5" name="Picture 4">
            <a:extLst>
              <a:ext uri="{FF2B5EF4-FFF2-40B4-BE49-F238E27FC236}">
                <a16:creationId xmlns:a16="http://schemas.microsoft.com/office/drawing/2014/main" id="{887A55A7-2D78-6F1C-D449-434EE981D32E}"/>
              </a:ext>
            </a:extLst>
          </p:cNvPr>
          <p:cNvPicPr>
            <a:picLocks noChangeAspect="1"/>
          </p:cNvPicPr>
          <p:nvPr/>
        </p:nvPicPr>
        <p:blipFill>
          <a:blip r:embed="rId2"/>
          <a:stretch>
            <a:fillRect/>
          </a:stretch>
        </p:blipFill>
        <p:spPr>
          <a:xfrm>
            <a:off x="4954208" y="3798277"/>
            <a:ext cx="3576807" cy="3869635"/>
          </a:xfrm>
          <a:prstGeom prst="rect">
            <a:avLst/>
          </a:prstGeom>
        </p:spPr>
      </p:pic>
    </p:spTree>
    <p:extLst>
      <p:ext uri="{BB962C8B-B14F-4D97-AF65-F5344CB8AC3E}">
        <p14:creationId xmlns:p14="http://schemas.microsoft.com/office/powerpoint/2010/main" val="2865174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043A55-2161-8D8B-ED7B-1FB7A4F646DB}"/>
              </a:ext>
            </a:extLst>
          </p:cNvPr>
          <p:cNvSpPr txBox="1"/>
          <p:nvPr/>
        </p:nvSpPr>
        <p:spPr>
          <a:xfrm>
            <a:off x="397565" y="59634"/>
            <a:ext cx="7315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i="0" dirty="0">
                <a:solidFill>
                  <a:srgbClr val="000000"/>
                </a:solidFill>
                <a:latin typeface="Times New Roman" panose="02020603050405020304" pitchFamily="18" charset="0"/>
                <a:ea typeface="Aptos"/>
                <a:cs typeface="Times New Roman" panose="02020603050405020304" pitchFamily="18" charset="0"/>
              </a:rPr>
              <a:t>GARSŲ STIPRINIMAS IR SLOPINIMAS</a:t>
            </a:r>
            <a:endParaRPr lang="en-US" sz="2800" b="1" dirty="0">
              <a:latin typeface="Times New Roman" panose="02020603050405020304" pitchFamily="18" charset="0"/>
              <a:cs typeface="Times New Roman" panose="02020603050405020304" pitchFamily="18" charset="0"/>
            </a:endParaRPr>
          </a:p>
          <a:p>
            <a:pPr algn="ctr"/>
            <a:endParaRPr lang="en-US" dirty="0"/>
          </a:p>
        </p:txBody>
      </p:sp>
      <p:sp>
        <p:nvSpPr>
          <p:cNvPr id="7" name="TextBox 6">
            <a:extLst>
              <a:ext uri="{FF2B5EF4-FFF2-40B4-BE49-F238E27FC236}">
                <a16:creationId xmlns:a16="http://schemas.microsoft.com/office/drawing/2014/main" id="{4912C942-C3EF-687F-2090-9D27BC0F12B3}"/>
              </a:ext>
            </a:extLst>
          </p:cNvPr>
          <p:cNvSpPr txBox="1"/>
          <p:nvPr/>
        </p:nvSpPr>
        <p:spPr>
          <a:xfrm>
            <a:off x="0" y="868017"/>
            <a:ext cx="10906538" cy="70573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lt-LT" sz="2000" b="0" i="0" u="sng" dirty="0">
                <a:solidFill>
                  <a:srgbClr val="000000"/>
                </a:solidFill>
                <a:latin typeface="Times New Roman" panose="02020603050405020304" pitchFamily="18" charset="0"/>
                <a:ea typeface="Segoe UI"/>
                <a:cs typeface="Times New Roman" panose="02020603050405020304" pitchFamily="18" charset="0"/>
              </a:rPr>
              <a:t>1 darbas</a:t>
            </a:r>
            <a:r>
              <a:rPr sz="2000" b="0" i="0" u="sng" dirty="0">
                <a:solidFill>
                  <a:srgbClr val="000000"/>
                </a:solidFill>
                <a:latin typeface="Times New Roman" panose="02020603050405020304" pitchFamily="18" charset="0"/>
                <a:ea typeface="Aptos"/>
                <a:cs typeface="Times New Roman" panose="02020603050405020304" pitchFamily="18" charset="0"/>
              </a:rPr>
              <a:t> </a:t>
            </a:r>
            <a:endParaRPr lang="lt-LT" sz="2000" b="0" i="0" u="sng" dirty="0">
              <a:solidFill>
                <a:srgbClr val="000000"/>
              </a:solidFill>
              <a:latin typeface="Times New Roman" panose="02020603050405020304" pitchFamily="18" charset="0"/>
              <a:ea typeface="Aptos"/>
              <a:cs typeface="Times New Roman" panose="02020603050405020304" pitchFamily="18" charset="0"/>
            </a:endParaRPr>
          </a:p>
          <a:p>
            <a:pPr algn="just" rtl="0"/>
            <a:endParaRPr lang="en-US" sz="2000" b="0" i="0" u="sng" dirty="0">
              <a:solidFill>
                <a:srgbClr val="000000"/>
              </a:solidFill>
              <a:latin typeface="Times New Roman" panose="02020603050405020304" pitchFamily="18" charset="0"/>
              <a:ea typeface="Aptos"/>
              <a:cs typeface="Times New Roman" panose="02020603050405020304" pitchFamily="18" charset="0"/>
            </a:endParaRPr>
          </a:p>
          <a:p>
            <a:pPr algn="just" rtl="0"/>
            <a:r>
              <a:rPr lang="lt-LT" sz="2000" b="1" dirty="0">
                <a:solidFill>
                  <a:srgbClr val="000000"/>
                </a:solidFill>
                <a:latin typeface="Times New Roman" panose="02020603050405020304" pitchFamily="18" charset="0"/>
                <a:ea typeface="Segoe UI"/>
                <a:cs typeface="Times New Roman" panose="02020603050405020304" pitchFamily="18" charset="0"/>
              </a:rPr>
              <a:t>Tyrimo</a:t>
            </a:r>
            <a:r>
              <a:rPr lang="lt-LT" sz="2000" b="1" i="0" dirty="0">
                <a:solidFill>
                  <a:srgbClr val="000000"/>
                </a:solidFill>
                <a:latin typeface="Times New Roman" panose="02020603050405020304" pitchFamily="18" charset="0"/>
                <a:ea typeface="Segoe UI"/>
                <a:cs typeface="Times New Roman" panose="02020603050405020304" pitchFamily="18" charset="0"/>
              </a:rPr>
              <a:t> tikslas</a:t>
            </a:r>
            <a:r>
              <a:rPr lang="lt-LT" sz="2000" b="0" i="0" dirty="0">
                <a:solidFill>
                  <a:srgbClr val="000000"/>
                </a:solidFill>
                <a:latin typeface="Times New Roman" panose="02020603050405020304" pitchFamily="18" charset="0"/>
                <a:ea typeface="Segoe UI"/>
                <a:cs typeface="Times New Roman" panose="02020603050405020304" pitchFamily="18" charset="0"/>
              </a:rPr>
              <a:t>: ištirti garsų stiprinimą ir slopinimą.</a:t>
            </a:r>
            <a:r>
              <a:rPr sz="20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000" b="1" i="0" dirty="0">
                <a:solidFill>
                  <a:srgbClr val="000000"/>
                </a:solidFill>
                <a:latin typeface="Times New Roman" panose="02020603050405020304" pitchFamily="18" charset="0"/>
                <a:ea typeface="Segoe UI"/>
                <a:cs typeface="Times New Roman" panose="02020603050405020304" pitchFamily="18" charset="0"/>
              </a:rPr>
              <a:t>Hipotezė</a:t>
            </a:r>
            <a:r>
              <a:rPr lang="lt-LT" sz="2000" b="0" i="0" dirty="0">
                <a:solidFill>
                  <a:srgbClr val="000000"/>
                </a:solidFill>
                <a:latin typeface="Times New Roman" panose="02020603050405020304" pitchFamily="18" charset="0"/>
                <a:ea typeface="Segoe UI"/>
                <a:cs typeface="Times New Roman" panose="02020603050405020304" pitchFamily="18" charset="0"/>
              </a:rPr>
              <a:t>: muzikinė dėžutė gros garsiau kai bus padėta ant kieto, lygaus paviršiaus.</a:t>
            </a:r>
            <a:r>
              <a:rPr sz="2000" b="0" i="0" dirty="0">
                <a:solidFill>
                  <a:srgbClr val="000000"/>
                </a:solidFill>
                <a:latin typeface="Times New Roman" panose="02020603050405020304" pitchFamily="18" charset="0"/>
                <a:ea typeface="Aptos"/>
                <a:cs typeface="Times New Roman" panose="02020603050405020304" pitchFamily="18" charset="0"/>
              </a:rPr>
              <a:t> </a:t>
            </a:r>
          </a:p>
          <a:p>
            <a:pPr algn="just"/>
            <a:r>
              <a:rPr lang="lt-LT" sz="2000" b="1" i="0" dirty="0">
                <a:solidFill>
                  <a:srgbClr val="000000"/>
                </a:solidFill>
                <a:latin typeface="Times New Roman" panose="02020603050405020304" pitchFamily="18" charset="0"/>
                <a:ea typeface="Segoe UI"/>
                <a:cs typeface="Times New Roman" panose="02020603050405020304" pitchFamily="18" charset="0"/>
              </a:rPr>
              <a:t>Tyrimo priemonės</a:t>
            </a:r>
            <a:r>
              <a:rPr lang="lt-LT" sz="2000" b="0" i="0" dirty="0">
                <a:solidFill>
                  <a:srgbClr val="000000"/>
                </a:solidFill>
                <a:latin typeface="Times New Roman" panose="02020603050405020304" pitchFamily="18" charset="0"/>
                <a:ea typeface="Segoe UI"/>
                <a:cs typeface="Times New Roman" panose="02020603050405020304" pitchFamily="18" charset="0"/>
              </a:rPr>
              <a:t>: muzikine dėžutė, garso dėžutė.</a:t>
            </a:r>
            <a:r>
              <a:rPr sz="2000" b="0" i="0" dirty="0">
                <a:solidFill>
                  <a:srgbClr val="000000"/>
                </a:solidFill>
                <a:latin typeface="Times New Roman" panose="02020603050405020304" pitchFamily="18" charset="0"/>
                <a:ea typeface="Aptos"/>
                <a:cs typeface="Times New Roman" panose="02020603050405020304" pitchFamily="18" charset="0"/>
              </a:rPr>
              <a:t> </a:t>
            </a:r>
            <a:endParaRPr lang="lt-LT" sz="2000" dirty="0">
              <a:solidFill>
                <a:srgbClr val="000000"/>
              </a:solidFill>
              <a:latin typeface="Times New Roman" panose="02020603050405020304" pitchFamily="18" charset="0"/>
              <a:ea typeface="Aptos"/>
              <a:cs typeface="Times New Roman" panose="02020603050405020304" pitchFamily="18" charset="0"/>
            </a:endParaRPr>
          </a:p>
          <a:p>
            <a:pPr algn="just"/>
            <a:r>
              <a:rPr lang="lt-LT" sz="2000" b="1" i="0" dirty="0">
                <a:solidFill>
                  <a:srgbClr val="000000"/>
                </a:solidFill>
                <a:latin typeface="Times New Roman" panose="02020603050405020304" pitchFamily="18" charset="0"/>
                <a:ea typeface="Segoe UI"/>
                <a:cs typeface="Times New Roman" panose="02020603050405020304" pitchFamily="18" charset="0"/>
              </a:rPr>
              <a:t>Tyrimo eiga</a:t>
            </a:r>
            <a:r>
              <a:rPr lang="lt-LT" sz="2000" b="0" i="0" dirty="0">
                <a:solidFill>
                  <a:srgbClr val="000000"/>
                </a:solidFill>
                <a:latin typeface="Times New Roman" panose="02020603050405020304" pitchFamily="18" charset="0"/>
                <a:ea typeface="Segoe UI"/>
                <a:cs typeface="Times New Roman" panose="02020603050405020304" pitchFamily="18" charset="0"/>
              </a:rPr>
              <a:t>: </a:t>
            </a:r>
            <a:r>
              <a:rPr lang="lt-LT" sz="2000" dirty="0">
                <a:solidFill>
                  <a:srgbClr val="000000"/>
                </a:solidFill>
                <a:latin typeface="Times New Roman" panose="02020603050405020304" pitchFamily="18" charset="0"/>
                <a:ea typeface="Segoe UI"/>
                <a:cs typeface="Times New Roman" panose="02020603050405020304" pitchFamily="18" charset="0"/>
              </a:rPr>
              <a:t>pasukome</a:t>
            </a:r>
            <a:r>
              <a:rPr lang="lt-LT" sz="2000" b="0" i="0" dirty="0">
                <a:solidFill>
                  <a:srgbClr val="000000"/>
                </a:solidFill>
                <a:latin typeface="Times New Roman" panose="02020603050405020304" pitchFamily="18" charset="0"/>
                <a:ea typeface="Segoe UI"/>
                <a:cs typeface="Times New Roman" panose="02020603050405020304" pitchFamily="18" charset="0"/>
              </a:rPr>
              <a:t> muzikinės dėžutės rankenėlę. </a:t>
            </a:r>
            <a:r>
              <a:rPr lang="lt-LT" sz="2000" dirty="0">
                <a:solidFill>
                  <a:srgbClr val="000000"/>
                </a:solidFill>
                <a:latin typeface="Times New Roman" panose="02020603050405020304" pitchFamily="18" charset="0"/>
                <a:ea typeface="Segoe UI"/>
                <a:cs typeface="Times New Roman" panose="02020603050405020304" pitchFamily="18" charset="0"/>
              </a:rPr>
              <a:t>Padėjome</a:t>
            </a:r>
            <a:r>
              <a:rPr lang="lt-LT" sz="2000" b="0" i="0" dirty="0">
                <a:solidFill>
                  <a:srgbClr val="000000"/>
                </a:solidFill>
                <a:latin typeface="Times New Roman" panose="02020603050405020304" pitchFamily="18" charset="0"/>
                <a:ea typeface="Segoe UI"/>
                <a:cs typeface="Times New Roman" panose="02020603050405020304" pitchFamily="18" charset="0"/>
              </a:rPr>
              <a:t> muzikinę dėžutę ant garso dėžutės ir tada ja </a:t>
            </a:r>
            <a:r>
              <a:rPr lang="lt-LT" sz="2000" dirty="0">
                <a:solidFill>
                  <a:srgbClr val="000000"/>
                </a:solidFill>
                <a:latin typeface="Times New Roman" panose="02020603050405020304" pitchFamily="18" charset="0"/>
                <a:ea typeface="Segoe UI"/>
                <a:cs typeface="Times New Roman" panose="02020603050405020304" pitchFamily="18" charset="0"/>
              </a:rPr>
              <a:t>pagrojome</a:t>
            </a:r>
            <a:r>
              <a:rPr lang="lt-LT" sz="2000" b="0" i="0" dirty="0">
                <a:solidFill>
                  <a:srgbClr val="000000"/>
                </a:solidFill>
                <a:latin typeface="Times New Roman" panose="02020603050405020304" pitchFamily="18" charset="0"/>
                <a:ea typeface="Segoe UI"/>
                <a:cs typeface="Times New Roman" panose="02020603050405020304" pitchFamily="18" charset="0"/>
              </a:rPr>
              <a:t>. </a:t>
            </a:r>
            <a:r>
              <a:rPr lang="lt-LT" sz="2000" dirty="0">
                <a:solidFill>
                  <a:srgbClr val="000000"/>
                </a:solidFill>
                <a:latin typeface="Times New Roman" panose="02020603050405020304" pitchFamily="18" charset="0"/>
                <a:ea typeface="Segoe UI"/>
                <a:cs typeface="Times New Roman" panose="02020603050405020304" pitchFamily="18" charset="0"/>
              </a:rPr>
              <a:t>Padėjome</a:t>
            </a:r>
            <a:r>
              <a:rPr lang="lt-LT" sz="2000" b="0" i="0" dirty="0">
                <a:solidFill>
                  <a:srgbClr val="000000"/>
                </a:solidFill>
                <a:latin typeface="Times New Roman" panose="02020603050405020304" pitchFamily="18" charset="0"/>
                <a:ea typeface="Segoe UI"/>
                <a:cs typeface="Times New Roman" panose="02020603050405020304" pitchFamily="18" charset="0"/>
              </a:rPr>
              <a:t> muzikinę dėžutę ant audinio ir </a:t>
            </a:r>
            <a:r>
              <a:rPr lang="lt-LT" sz="2000" dirty="0">
                <a:solidFill>
                  <a:srgbClr val="000000"/>
                </a:solidFill>
                <a:latin typeface="Times New Roman" panose="02020603050405020304" pitchFamily="18" charset="0"/>
                <a:ea typeface="Segoe UI"/>
                <a:cs typeface="Times New Roman" panose="02020603050405020304" pitchFamily="18" charset="0"/>
              </a:rPr>
              <a:t>pasukome</a:t>
            </a:r>
            <a:r>
              <a:rPr lang="lt-LT" sz="2000" b="0" i="0" dirty="0">
                <a:solidFill>
                  <a:srgbClr val="000000"/>
                </a:solidFill>
                <a:latin typeface="Times New Roman" panose="02020603050405020304" pitchFamily="18" charset="0"/>
                <a:ea typeface="Segoe UI"/>
                <a:cs typeface="Times New Roman" panose="02020603050405020304" pitchFamily="18" charset="0"/>
              </a:rPr>
              <a:t> jos rankenėle. </a:t>
            </a:r>
            <a:r>
              <a:rPr lang="lt-LT" sz="2000" dirty="0">
                <a:solidFill>
                  <a:srgbClr val="000000"/>
                </a:solidFill>
                <a:latin typeface="Times New Roman" panose="02020603050405020304" pitchFamily="18" charset="0"/>
                <a:ea typeface="Segoe UI"/>
                <a:cs typeface="Times New Roman" panose="02020603050405020304" pitchFamily="18" charset="0"/>
              </a:rPr>
              <a:t>Įvertinome</a:t>
            </a:r>
            <a:r>
              <a:rPr lang="lt-LT" sz="2000" b="0" i="0" dirty="0">
                <a:solidFill>
                  <a:srgbClr val="000000"/>
                </a:solidFill>
                <a:latin typeface="Times New Roman" panose="02020603050405020304" pitchFamily="18" charset="0"/>
                <a:ea typeface="Segoe UI"/>
                <a:cs typeface="Times New Roman" panose="02020603050405020304" pitchFamily="18" charset="0"/>
              </a:rPr>
              <a:t> skirtumą. </a:t>
            </a:r>
            <a:endParaRPr lang="lt-LT" sz="2000" dirty="0">
              <a:solidFill>
                <a:srgbClr val="000000"/>
              </a:solidFill>
              <a:latin typeface="Times New Roman" panose="02020603050405020304" pitchFamily="18" charset="0"/>
              <a:ea typeface="Calibri" panose="020F0502020204030204"/>
              <a:cs typeface="Times New Roman" panose="02020603050405020304" pitchFamily="18" charset="0"/>
            </a:endParaRPr>
          </a:p>
          <a:p>
            <a:pPr algn="just"/>
            <a:r>
              <a:rPr lang="lt-LT" sz="2000" b="1" i="0" dirty="0">
                <a:solidFill>
                  <a:srgbClr val="000000"/>
                </a:solidFill>
                <a:latin typeface="Times New Roman" panose="02020603050405020304" pitchFamily="18" charset="0"/>
                <a:ea typeface="Segoe UI"/>
                <a:cs typeface="Times New Roman" panose="02020603050405020304" pitchFamily="18" charset="0"/>
              </a:rPr>
              <a:t>LENTELĖ:</a:t>
            </a:r>
            <a:r>
              <a:rPr sz="2000" b="1" i="0" dirty="0">
                <a:solidFill>
                  <a:srgbClr val="000000"/>
                </a:solidFill>
                <a:latin typeface="Times New Roman" panose="02020603050405020304" pitchFamily="18" charset="0"/>
                <a:ea typeface="Aptos"/>
                <a:cs typeface="Times New Roman" panose="02020603050405020304" pitchFamily="18" charset="0"/>
              </a:rPr>
              <a:t> </a:t>
            </a:r>
            <a:endParaRPr sz="2000" i="0" dirty="0">
              <a:solidFill>
                <a:srgbClr val="000000"/>
              </a:solidFill>
              <a:latin typeface="Times New Roman" panose="02020603050405020304" pitchFamily="18" charset="0"/>
              <a:ea typeface="Calibri" panose="020F0502020204030204"/>
              <a:cs typeface="Times New Roman" panose="02020603050405020304" pitchFamily="18" charset="0"/>
            </a:endParaRPr>
          </a:p>
          <a:p>
            <a:pPr algn="just" rtl="0"/>
            <a:endParaRPr sz="2000" b="0" i="0" dirty="0">
              <a:solidFill>
                <a:srgbClr val="000000"/>
              </a:solidFill>
              <a:latin typeface="Times New Roman" panose="02020603050405020304" pitchFamily="18" charset="0"/>
              <a:ea typeface="Segoe UI"/>
              <a:cs typeface="Times New Roman" panose="02020603050405020304" pitchFamily="18" charset="0"/>
            </a:endParaRPr>
          </a:p>
          <a:p>
            <a:pPr algn="just" rtl="0"/>
            <a:endParaRPr lang="lt-LT" sz="2000" b="0" i="0" dirty="0">
              <a:solidFill>
                <a:srgbClr val="000000"/>
              </a:solidFill>
              <a:latin typeface="Times New Roman" panose="02020603050405020304" pitchFamily="18" charset="0"/>
              <a:ea typeface="Aptos"/>
              <a:cs typeface="Times New Roman" panose="02020603050405020304" pitchFamily="18" charset="0"/>
            </a:endParaRPr>
          </a:p>
          <a:p>
            <a:pPr algn="just" rtl="0"/>
            <a:endParaRPr lang="lt-LT" sz="2000" dirty="0">
              <a:solidFill>
                <a:srgbClr val="000000"/>
              </a:solidFill>
              <a:latin typeface="Times New Roman" panose="02020603050405020304" pitchFamily="18" charset="0"/>
              <a:ea typeface="Aptos"/>
              <a:cs typeface="Times New Roman" panose="02020603050405020304" pitchFamily="18" charset="0"/>
            </a:endParaRPr>
          </a:p>
          <a:p>
            <a:pPr algn="just" rtl="0"/>
            <a:endParaRPr lang="lt-LT" sz="2000" b="0" i="0" dirty="0">
              <a:solidFill>
                <a:srgbClr val="000000"/>
              </a:solidFill>
              <a:latin typeface="Times New Roman" panose="02020603050405020304" pitchFamily="18" charset="0"/>
              <a:ea typeface="Aptos"/>
              <a:cs typeface="Times New Roman" panose="02020603050405020304" pitchFamily="18" charset="0"/>
            </a:endParaRPr>
          </a:p>
          <a:p>
            <a:pPr algn="just" rtl="0"/>
            <a:endParaRPr lang="lt-LT" sz="2000" dirty="0">
              <a:solidFill>
                <a:srgbClr val="000000"/>
              </a:solidFill>
              <a:latin typeface="Times New Roman" panose="02020603050405020304" pitchFamily="18" charset="0"/>
              <a:ea typeface="Aptos"/>
              <a:cs typeface="Times New Roman" panose="02020603050405020304" pitchFamily="18" charset="0"/>
            </a:endParaRPr>
          </a:p>
          <a:p>
            <a:pPr algn="just" rtl="0"/>
            <a:endParaRPr lang="lt-LT" sz="2000" b="0" i="0" dirty="0">
              <a:solidFill>
                <a:srgbClr val="000000"/>
              </a:solidFill>
              <a:latin typeface="Times New Roman" panose="02020603050405020304" pitchFamily="18" charset="0"/>
              <a:ea typeface="Aptos"/>
              <a:cs typeface="Times New Roman" panose="02020603050405020304" pitchFamily="18" charset="0"/>
            </a:endParaRPr>
          </a:p>
          <a:p>
            <a:pPr algn="just" rtl="0"/>
            <a:endParaRPr sz="2000" b="0" i="0" dirty="0">
              <a:solidFill>
                <a:srgbClr val="000000"/>
              </a:solidFill>
              <a:latin typeface="Times New Roman" panose="02020603050405020304" pitchFamily="18" charset="0"/>
              <a:ea typeface="Aptos"/>
              <a:cs typeface="Times New Roman" panose="02020603050405020304" pitchFamily="18" charset="0"/>
            </a:endParaRPr>
          </a:p>
          <a:p>
            <a:pPr algn="just"/>
            <a:endParaRPr lang="lt-LT" sz="2000" dirty="0">
              <a:solidFill>
                <a:srgbClr val="000000"/>
              </a:solidFill>
              <a:latin typeface="Times New Roman" panose="02020603050405020304" pitchFamily="18" charset="0"/>
              <a:ea typeface="Segoe UI"/>
              <a:cs typeface="Times New Roman" panose="02020603050405020304" pitchFamily="18" charset="0"/>
            </a:endParaRPr>
          </a:p>
          <a:p>
            <a:pPr algn="just" rtl="0"/>
            <a:r>
              <a:rPr lang="lt-LT" sz="2000" b="1" i="0" dirty="0">
                <a:solidFill>
                  <a:srgbClr val="000000"/>
                </a:solidFill>
                <a:latin typeface="Times New Roman" panose="02020603050405020304" pitchFamily="18" charset="0"/>
                <a:ea typeface="Segoe UI"/>
                <a:cs typeface="Times New Roman" panose="02020603050405020304" pitchFamily="18" charset="0"/>
              </a:rPr>
              <a:t>Išvados</a:t>
            </a:r>
            <a:r>
              <a:rPr lang="lt-LT" sz="2000" b="0" i="0" dirty="0">
                <a:solidFill>
                  <a:srgbClr val="000000"/>
                </a:solidFill>
                <a:latin typeface="Times New Roman" panose="02020603050405020304" pitchFamily="18" charset="0"/>
                <a:ea typeface="Segoe UI"/>
                <a:cs typeface="Times New Roman" panose="02020603050405020304" pitchFamily="18" charset="0"/>
              </a:rPr>
              <a:t>:</a:t>
            </a:r>
            <a:r>
              <a:rPr sz="20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000" b="0" i="0" dirty="0">
                <a:solidFill>
                  <a:srgbClr val="000000"/>
                </a:solidFill>
                <a:latin typeface="Times New Roman" panose="02020603050405020304" pitchFamily="18" charset="0"/>
                <a:ea typeface="Segoe UI"/>
                <a:cs typeface="Times New Roman" panose="02020603050405020304" pitchFamily="18" charset="0"/>
              </a:rPr>
              <a:t>Tyrimo metu buvo nustatyta, kad muzikinės dėžutės skleidžiamas garsas priklauso nuo paviršiaus, ant kurio ji padėta. Padėjus muzikinę dėžutę ant garso dėžės, garsas buvo aiškesnis ir garsesnis. Tuo tarpu padėjus ją ant audinio, garsas tapo duslus ir tylesnis. Tai parodė, kad kieti paviršiai garsą stiprina, o minkšti – slopina. Todėl iškelta hipotezė pasitvirtino.</a:t>
            </a:r>
            <a:r>
              <a:rPr sz="2000" b="0" i="0" dirty="0">
                <a:solidFill>
                  <a:srgbClr val="000000"/>
                </a:solidFill>
                <a:latin typeface="Times New Roman" panose="02020603050405020304" pitchFamily="18" charset="0"/>
                <a:ea typeface="Segoe UI"/>
                <a:cs typeface="Times New Roman" panose="02020603050405020304" pitchFamily="18" charset="0"/>
              </a:rPr>
              <a:t> </a:t>
            </a:r>
          </a:p>
          <a:p>
            <a:pPr algn="l" rtl="0">
              <a:lnSpc>
                <a:spcPts val="1688"/>
              </a:lnSpc>
            </a:pPr>
            <a:endParaRPr sz="1050" b="0" i="0" dirty="0">
              <a:solidFill>
                <a:srgbClr val="000000"/>
              </a:solidFill>
              <a:latin typeface="Segoe UI"/>
              <a:ea typeface="Segoe UI"/>
              <a:cs typeface="Segoe UI"/>
            </a:endParaRPr>
          </a:p>
        </p:txBody>
      </p:sp>
      <p:pic>
        <p:nvPicPr>
          <p:cNvPr id="9" name="Picture 8">
            <a:extLst>
              <a:ext uri="{FF2B5EF4-FFF2-40B4-BE49-F238E27FC236}">
                <a16:creationId xmlns:a16="http://schemas.microsoft.com/office/drawing/2014/main" id="{AD0B7AB2-4F6A-5E4C-C38D-7CE58275B6F0}"/>
              </a:ext>
            </a:extLst>
          </p:cNvPr>
          <p:cNvPicPr>
            <a:picLocks noChangeAspect="1"/>
          </p:cNvPicPr>
          <p:nvPr/>
        </p:nvPicPr>
        <p:blipFill>
          <a:blip r:embed="rId2"/>
          <a:stretch>
            <a:fillRect/>
          </a:stretch>
        </p:blipFill>
        <p:spPr>
          <a:xfrm>
            <a:off x="11200771" y="274701"/>
            <a:ext cx="2659380" cy="1791462"/>
          </a:xfrm>
          <a:prstGeom prst="rect">
            <a:avLst/>
          </a:prstGeom>
        </p:spPr>
      </p:pic>
      <p:pic>
        <p:nvPicPr>
          <p:cNvPr id="11" name="Picture 10">
            <a:extLst>
              <a:ext uri="{FF2B5EF4-FFF2-40B4-BE49-F238E27FC236}">
                <a16:creationId xmlns:a16="http://schemas.microsoft.com/office/drawing/2014/main" id="{28190D0C-4EAA-6D96-8410-D78F9219E8E9}"/>
              </a:ext>
            </a:extLst>
          </p:cNvPr>
          <p:cNvPicPr>
            <a:picLocks noChangeAspect="1"/>
          </p:cNvPicPr>
          <p:nvPr/>
        </p:nvPicPr>
        <p:blipFill>
          <a:blip r:embed="rId3"/>
          <a:stretch>
            <a:fillRect/>
          </a:stretch>
        </p:blipFill>
        <p:spPr>
          <a:xfrm>
            <a:off x="11184644" y="2321880"/>
            <a:ext cx="2682621" cy="1613916"/>
          </a:xfrm>
          <a:prstGeom prst="rect">
            <a:avLst/>
          </a:prstGeom>
        </p:spPr>
      </p:pic>
      <p:pic>
        <p:nvPicPr>
          <p:cNvPr id="13" name="Picture 12">
            <a:extLst>
              <a:ext uri="{FF2B5EF4-FFF2-40B4-BE49-F238E27FC236}">
                <a16:creationId xmlns:a16="http://schemas.microsoft.com/office/drawing/2014/main" id="{AB829CDC-7696-C3F5-073C-1F04EA3D267A}"/>
              </a:ext>
            </a:extLst>
          </p:cNvPr>
          <p:cNvPicPr>
            <a:picLocks noChangeAspect="1"/>
          </p:cNvPicPr>
          <p:nvPr/>
        </p:nvPicPr>
        <p:blipFill>
          <a:blip r:embed="rId4"/>
          <a:stretch>
            <a:fillRect/>
          </a:stretch>
        </p:blipFill>
        <p:spPr>
          <a:xfrm>
            <a:off x="11201665" y="4232910"/>
            <a:ext cx="2761488" cy="1616964"/>
          </a:xfrm>
          <a:prstGeom prst="rect">
            <a:avLst/>
          </a:prstGeom>
        </p:spPr>
      </p:pic>
      <p:pic>
        <p:nvPicPr>
          <p:cNvPr id="15" name="Picture 14">
            <a:extLst>
              <a:ext uri="{FF2B5EF4-FFF2-40B4-BE49-F238E27FC236}">
                <a16:creationId xmlns:a16="http://schemas.microsoft.com/office/drawing/2014/main" id="{C4712498-9001-E628-74D0-ACD178013B5C}"/>
              </a:ext>
            </a:extLst>
          </p:cNvPr>
          <p:cNvPicPr>
            <a:picLocks noChangeAspect="1"/>
          </p:cNvPicPr>
          <p:nvPr/>
        </p:nvPicPr>
        <p:blipFill>
          <a:blip r:embed="rId5"/>
          <a:stretch>
            <a:fillRect/>
          </a:stretch>
        </p:blipFill>
        <p:spPr>
          <a:xfrm>
            <a:off x="11198981" y="6195152"/>
            <a:ext cx="2686812" cy="1625727"/>
          </a:xfrm>
          <a:prstGeom prst="rect">
            <a:avLst/>
          </a:prstGeom>
        </p:spPr>
      </p:pic>
      <p:graphicFrame>
        <p:nvGraphicFramePr>
          <p:cNvPr id="17" name="Table 16">
            <a:extLst>
              <a:ext uri="{FF2B5EF4-FFF2-40B4-BE49-F238E27FC236}">
                <a16:creationId xmlns:a16="http://schemas.microsoft.com/office/drawing/2014/main" id="{D96EEC76-C0D6-3AC3-4992-E7D5E8B50C52}"/>
              </a:ext>
            </a:extLst>
          </p:cNvPr>
          <p:cNvGraphicFramePr>
            <a:graphicFrameLocks noGrp="1"/>
          </p:cNvGraphicFramePr>
          <p:nvPr>
            <p:extLst>
              <p:ext uri="{D42A27DB-BD31-4B8C-83A1-F6EECF244321}">
                <p14:modId xmlns:p14="http://schemas.microsoft.com/office/powerpoint/2010/main" val="3102062632"/>
              </p:ext>
            </p:extLst>
          </p:nvPr>
        </p:nvGraphicFramePr>
        <p:xfrm>
          <a:off x="294095" y="3935796"/>
          <a:ext cx="9028872" cy="1706880"/>
        </p:xfrm>
        <a:graphic>
          <a:graphicData uri="http://schemas.openxmlformats.org/drawingml/2006/table">
            <a:tbl>
              <a:tblPr bandRow="1">
                <a:tableStyleId>{5C22544A-7EE6-4342-B048-85BDC9FD1C3A}</a:tableStyleId>
              </a:tblPr>
              <a:tblGrid>
                <a:gridCol w="3009624">
                  <a:extLst>
                    <a:ext uri="{9D8B030D-6E8A-4147-A177-3AD203B41FA5}">
                      <a16:colId xmlns:a16="http://schemas.microsoft.com/office/drawing/2014/main" val="2528229114"/>
                    </a:ext>
                  </a:extLst>
                </a:gridCol>
                <a:gridCol w="3009624">
                  <a:extLst>
                    <a:ext uri="{9D8B030D-6E8A-4147-A177-3AD203B41FA5}">
                      <a16:colId xmlns:a16="http://schemas.microsoft.com/office/drawing/2014/main" val="2585694998"/>
                    </a:ext>
                  </a:extLst>
                </a:gridCol>
                <a:gridCol w="3009624">
                  <a:extLst>
                    <a:ext uri="{9D8B030D-6E8A-4147-A177-3AD203B41FA5}">
                      <a16:colId xmlns:a16="http://schemas.microsoft.com/office/drawing/2014/main" val="1414553873"/>
                    </a:ext>
                  </a:extLst>
                </a:gridCol>
              </a:tblGrid>
              <a:tr h="734652">
                <a:tc>
                  <a:txBody>
                    <a:bodyPr/>
                    <a:lstStyle/>
                    <a:p>
                      <a:pPr algn="l" rtl="0" fontAlgn="base">
                        <a:lnSpc>
                          <a:spcPct val="100000"/>
                        </a:lnSpc>
                        <a:buNone/>
                      </a:pPr>
                      <a:r>
                        <a:rPr lang="lt-LT" sz="2000" b="0" i="0" dirty="0">
                          <a:solidFill>
                            <a:schemeClr val="tx1"/>
                          </a:solidFill>
                          <a:effectLst/>
                          <a:latin typeface="Times New Roman" panose="02020603050405020304" pitchFamily="18" charset="0"/>
                          <a:cs typeface="Times New Roman" panose="02020603050405020304" pitchFamily="18" charset="0"/>
                        </a:rPr>
                        <a:t>Muzikinės dėžutės skleidžiamas garsas be garso dėžės.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l" rtl="0" fontAlgn="base">
                        <a:lnSpc>
                          <a:spcPct val="100000"/>
                        </a:lnSpc>
                        <a:buNone/>
                      </a:pPr>
                      <a:r>
                        <a:rPr lang="lt-LT" sz="2000" b="0" i="0">
                          <a:solidFill>
                            <a:schemeClr val="tx1"/>
                          </a:solidFill>
                          <a:effectLst/>
                          <a:latin typeface="Times New Roman" panose="02020603050405020304" pitchFamily="18" charset="0"/>
                          <a:cs typeface="Times New Roman" panose="02020603050405020304" pitchFamily="18" charset="0"/>
                        </a:rPr>
                        <a:t>Muzikinės dėžutės skleidžiamas garsas su garso dėžės.</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l" rtl="0" fontAlgn="base">
                        <a:lnSpc>
                          <a:spcPct val="100000"/>
                        </a:lnSpc>
                        <a:buNone/>
                      </a:pPr>
                      <a:r>
                        <a:rPr lang="lt-LT" sz="2000" b="0" i="0">
                          <a:solidFill>
                            <a:schemeClr val="tx1"/>
                          </a:solidFill>
                          <a:effectLst/>
                          <a:latin typeface="Times New Roman" panose="02020603050405020304" pitchFamily="18" charset="0"/>
                          <a:cs typeface="Times New Roman" panose="02020603050405020304" pitchFamily="18" charset="0"/>
                        </a:rPr>
                        <a:t>Muzikinės dėžutės skleidžiamas garsas be garso dėžės ant audinio.</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908869145"/>
                  </a:ext>
                </a:extLst>
              </a:tr>
              <a:tr h="524751">
                <a:tc>
                  <a:txBody>
                    <a:bodyPr/>
                    <a:lstStyle/>
                    <a:p>
                      <a:pPr algn="l" rtl="0" fontAlgn="base">
                        <a:lnSpc>
                          <a:spcPct val="100000"/>
                        </a:lnSpc>
                        <a:buNone/>
                      </a:pPr>
                      <a:r>
                        <a:rPr lang="lt-LT" sz="2000" b="0" i="0">
                          <a:solidFill>
                            <a:schemeClr val="tx1"/>
                          </a:solidFill>
                          <a:effectLst/>
                          <a:latin typeface="Times New Roman" panose="02020603050405020304" pitchFamily="18" charset="0"/>
                          <a:cs typeface="Times New Roman" panose="02020603050405020304" pitchFamily="18" charset="0"/>
                        </a:rPr>
                        <a:t>Garsas girdėjosi aiškiai, tačiau tyliai.</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lt-LT" sz="2000" b="0" i="0">
                          <a:solidFill>
                            <a:schemeClr val="tx1"/>
                          </a:solidFill>
                          <a:effectLst/>
                          <a:latin typeface="Times New Roman" panose="02020603050405020304" pitchFamily="18" charset="0"/>
                          <a:cs typeface="Times New Roman" panose="02020603050405020304" pitchFamily="18" charset="0"/>
                        </a:rPr>
                        <a:t>Garsas girdėjosi aiškiai ir garsiai.</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lt-LT" sz="2000" b="0" i="0" dirty="0">
                          <a:solidFill>
                            <a:schemeClr val="tx1"/>
                          </a:solidFill>
                          <a:effectLst/>
                          <a:latin typeface="Times New Roman" panose="02020603050405020304" pitchFamily="18" charset="0"/>
                          <a:cs typeface="Times New Roman" panose="02020603050405020304" pitchFamily="18" charset="0"/>
                        </a:rPr>
                        <a:t>Garsas buvo labai duslus.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5836475"/>
                  </a:ext>
                </a:extLst>
              </a:tr>
            </a:tbl>
          </a:graphicData>
        </a:graphic>
      </p:graphicFrame>
    </p:spTree>
    <p:extLst>
      <p:ext uri="{BB962C8B-B14F-4D97-AF65-F5344CB8AC3E}">
        <p14:creationId xmlns:p14="http://schemas.microsoft.com/office/powerpoint/2010/main" val="283452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76CA08-252B-8FBC-074B-F38296A5C33B}"/>
              </a:ext>
            </a:extLst>
          </p:cNvPr>
          <p:cNvSpPr txBox="1"/>
          <p:nvPr/>
        </p:nvSpPr>
        <p:spPr>
          <a:xfrm>
            <a:off x="197007" y="181178"/>
            <a:ext cx="10488704"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lt-LT" sz="2400" b="0" i="0" u="sng" dirty="0">
                <a:solidFill>
                  <a:srgbClr val="000000"/>
                </a:solidFill>
                <a:latin typeface="Times New Roman" panose="02020603050405020304" pitchFamily="18" charset="0"/>
                <a:ea typeface="Segoe UI"/>
                <a:cs typeface="Times New Roman" panose="02020603050405020304" pitchFamily="18" charset="0"/>
              </a:rPr>
              <a:t>2 darbas</a:t>
            </a:r>
            <a:r>
              <a:rPr sz="2400" b="0" i="0" u="sng" dirty="0">
                <a:solidFill>
                  <a:srgbClr val="000000"/>
                </a:solidFill>
                <a:latin typeface="Times New Roman" panose="02020603050405020304" pitchFamily="18" charset="0"/>
                <a:ea typeface="Aptos"/>
                <a:cs typeface="Times New Roman" panose="02020603050405020304" pitchFamily="18" charset="0"/>
              </a:rPr>
              <a:t> </a:t>
            </a:r>
            <a:endParaRPr lang="en-US" sz="2400" b="0" i="0" u="sng" dirty="0">
              <a:solidFill>
                <a:srgbClr val="000000"/>
              </a:solidFill>
              <a:latin typeface="Times New Roman" panose="02020603050405020304" pitchFamily="18" charset="0"/>
              <a:ea typeface="Aptos"/>
              <a:cs typeface="Times New Roman" panose="02020603050405020304" pitchFamily="18" charset="0"/>
            </a:endParaRP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Tyrimo tikslas</a:t>
            </a:r>
            <a:r>
              <a:rPr lang="lt-LT" sz="2400" b="0" i="0" dirty="0">
                <a:solidFill>
                  <a:srgbClr val="000000"/>
                </a:solidFill>
                <a:latin typeface="Times New Roman" panose="02020603050405020304" pitchFamily="18" charset="0"/>
                <a:ea typeface="Segoe UI"/>
                <a:cs typeface="Times New Roman" panose="02020603050405020304" pitchFamily="18" charset="0"/>
              </a:rPr>
              <a:t>: Ištirti kaip garsas sklinda su korpusu ir kaip be korpuso.</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Hipotezė</a:t>
            </a:r>
            <a:r>
              <a:rPr lang="lt-LT" sz="2400" b="0" i="0" dirty="0">
                <a:solidFill>
                  <a:srgbClr val="000000"/>
                </a:solidFill>
                <a:latin typeface="Times New Roman" panose="02020603050405020304" pitchFamily="18" charset="0"/>
                <a:ea typeface="Segoe UI"/>
                <a:cs typeface="Times New Roman" panose="02020603050405020304" pitchFamily="18" charset="0"/>
              </a:rPr>
              <a:t>: Garsas be korpuso girdėsis tyliau.</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Tyrimo priemonės</a:t>
            </a:r>
            <a:r>
              <a:rPr lang="lt-LT" sz="2400" b="0" i="0" dirty="0">
                <a:solidFill>
                  <a:srgbClr val="000000"/>
                </a:solidFill>
                <a:latin typeface="Times New Roman" panose="02020603050405020304" pitchFamily="18" charset="0"/>
                <a:ea typeface="Segoe UI"/>
                <a:cs typeface="Times New Roman" panose="02020603050405020304" pitchFamily="18" charset="0"/>
              </a:rPr>
              <a:t>: Stora guminė juostelė, plona guminė juostelė, muzikinė dėžutė, strypai, tiltelis.</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a:r>
              <a:rPr lang="lt-LT" sz="2400" b="1" i="0" dirty="0">
                <a:solidFill>
                  <a:srgbClr val="000000"/>
                </a:solidFill>
                <a:latin typeface="Times New Roman" panose="02020603050405020304" pitchFamily="18" charset="0"/>
                <a:ea typeface="Segoe UI"/>
                <a:cs typeface="Times New Roman" panose="02020603050405020304" pitchFamily="18" charset="0"/>
              </a:rPr>
              <a:t>Tyrimo eiga</a:t>
            </a:r>
            <a:r>
              <a:rPr lang="lt-LT" sz="2400" b="0" i="0" dirty="0">
                <a:solidFill>
                  <a:srgbClr val="000000"/>
                </a:solidFill>
                <a:latin typeface="Times New Roman" panose="02020603050405020304" pitchFamily="18" charset="0"/>
                <a:ea typeface="Segoe UI"/>
                <a:cs typeface="Times New Roman" panose="02020603050405020304" pitchFamily="18" charset="0"/>
              </a:rPr>
              <a:t>: Gumines juosteles </a:t>
            </a:r>
            <a:r>
              <a:rPr lang="lt-LT" sz="2400" dirty="0">
                <a:solidFill>
                  <a:srgbClr val="000000"/>
                </a:solidFill>
                <a:latin typeface="Times New Roman" panose="02020603050405020304" pitchFamily="18" charset="0"/>
                <a:ea typeface="Segoe UI"/>
                <a:cs typeface="Times New Roman" panose="02020603050405020304" pitchFamily="18" charset="0"/>
              </a:rPr>
              <a:t>pritvirtinome</a:t>
            </a:r>
            <a:r>
              <a:rPr lang="lt-LT" sz="2400" b="0" i="0" dirty="0">
                <a:solidFill>
                  <a:srgbClr val="000000"/>
                </a:solidFill>
                <a:latin typeface="Times New Roman" panose="02020603050405020304" pitchFamily="18" charset="0"/>
                <a:ea typeface="Segoe UI"/>
                <a:cs typeface="Times New Roman" panose="02020603050405020304" pitchFamily="18" charset="0"/>
              </a:rPr>
              <a:t> prie garso dėžės. </a:t>
            </a:r>
            <a:r>
              <a:rPr lang="lt-LT" sz="2400" dirty="0">
                <a:solidFill>
                  <a:srgbClr val="000000"/>
                </a:solidFill>
                <a:latin typeface="Times New Roman" panose="02020603050405020304" pitchFamily="18" charset="0"/>
                <a:ea typeface="Segoe UI"/>
                <a:cs typeface="Times New Roman" panose="02020603050405020304" pitchFamily="18" charset="0"/>
              </a:rPr>
              <a:t>Įstatėme</a:t>
            </a:r>
            <a:r>
              <a:rPr lang="lt-LT" sz="2400" b="0" i="0" dirty="0">
                <a:solidFill>
                  <a:srgbClr val="000000"/>
                </a:solidFill>
                <a:latin typeface="Times New Roman" panose="02020603050405020304" pitchFamily="18" charset="0"/>
                <a:ea typeface="Segoe UI"/>
                <a:cs typeface="Times New Roman" panose="02020603050405020304" pitchFamily="18" charset="0"/>
              </a:rPr>
              <a:t> tiltelį tuomet </a:t>
            </a:r>
            <a:r>
              <a:rPr lang="lt-LT" sz="2400" dirty="0">
                <a:solidFill>
                  <a:srgbClr val="000000"/>
                </a:solidFill>
                <a:latin typeface="Times New Roman" panose="02020603050405020304" pitchFamily="18" charset="0"/>
                <a:ea typeface="Segoe UI"/>
                <a:cs typeface="Times New Roman" panose="02020603050405020304" pitchFamily="18" charset="0"/>
              </a:rPr>
              <a:t>stebėjome</a:t>
            </a:r>
            <a:r>
              <a:rPr lang="lt-LT" sz="2400" b="0" i="0" dirty="0">
                <a:solidFill>
                  <a:srgbClr val="000000"/>
                </a:solidFill>
                <a:latin typeface="Times New Roman" panose="02020603050405020304" pitchFamily="18" charset="0"/>
                <a:ea typeface="Segoe UI"/>
                <a:cs typeface="Times New Roman" panose="02020603050405020304" pitchFamily="18" charset="0"/>
              </a:rPr>
              <a:t>, kaip viena kiekvienos guminės juostelės pusė eina virš tiltelio, o kita – po juo. </a:t>
            </a:r>
            <a:endParaRPr lang="lt-LT" sz="2400" dirty="0">
              <a:solidFill>
                <a:srgbClr val="000000"/>
              </a:solidFill>
              <a:latin typeface="Times New Roman" panose="02020603050405020304" pitchFamily="18" charset="0"/>
              <a:ea typeface="Segoe UI"/>
              <a:cs typeface="Times New Roman" panose="02020603050405020304" pitchFamily="18" charset="0"/>
            </a:endParaRPr>
          </a:p>
          <a:p>
            <a:pPr algn="just"/>
            <a:r>
              <a:rPr lang="lt-LT" sz="2400" b="0" i="0" dirty="0">
                <a:solidFill>
                  <a:srgbClr val="000000"/>
                </a:solidFill>
                <a:latin typeface="Times New Roman" panose="02020603050405020304" pitchFamily="18" charset="0"/>
                <a:ea typeface="Segoe UI"/>
                <a:cs typeface="Times New Roman" panose="02020603050405020304" pitchFamily="18" charset="0"/>
              </a:rPr>
              <a:t>Gumines juosteles </a:t>
            </a:r>
            <a:r>
              <a:rPr lang="lt-LT" sz="2400" dirty="0">
                <a:solidFill>
                  <a:srgbClr val="000000"/>
                </a:solidFill>
                <a:latin typeface="Times New Roman" panose="02020603050405020304" pitchFamily="18" charset="0"/>
                <a:ea typeface="Segoe UI"/>
                <a:cs typeface="Times New Roman" panose="02020603050405020304" pitchFamily="18" charset="0"/>
              </a:rPr>
              <a:t>pritvirtinome</a:t>
            </a:r>
            <a:r>
              <a:rPr lang="lt-LT" sz="2400" b="0" i="0" dirty="0">
                <a:solidFill>
                  <a:srgbClr val="000000"/>
                </a:solidFill>
                <a:latin typeface="Times New Roman" panose="02020603050405020304" pitchFamily="18" charset="0"/>
                <a:ea typeface="Segoe UI"/>
                <a:cs typeface="Times New Roman" panose="02020603050405020304" pitchFamily="18" charset="0"/>
              </a:rPr>
              <a:t>: a) šiek tiek </a:t>
            </a:r>
            <a:r>
              <a:rPr lang="lt-LT" sz="2400" dirty="0">
                <a:solidFill>
                  <a:srgbClr val="000000"/>
                </a:solidFill>
                <a:latin typeface="Times New Roman" panose="02020603050405020304" pitchFamily="18" charset="0"/>
                <a:ea typeface="Segoe UI"/>
                <a:cs typeface="Times New Roman" panose="02020603050405020304" pitchFamily="18" charset="0"/>
              </a:rPr>
              <a:t>pakėlėme</a:t>
            </a:r>
            <a:r>
              <a:rPr lang="lt-LT" sz="2400" b="0" i="0" dirty="0">
                <a:solidFill>
                  <a:srgbClr val="000000"/>
                </a:solidFill>
                <a:latin typeface="Times New Roman" panose="02020603050405020304" pitchFamily="18" charset="0"/>
                <a:ea typeface="Segoe UI"/>
                <a:cs typeface="Times New Roman" panose="02020603050405020304" pitchFamily="18" charset="0"/>
              </a:rPr>
              <a:t> strypą, b) kelis kartus jį </a:t>
            </a:r>
            <a:r>
              <a:rPr lang="lt-LT" sz="2400" dirty="0">
                <a:solidFill>
                  <a:srgbClr val="000000"/>
                </a:solidFill>
                <a:latin typeface="Times New Roman" panose="02020603050405020304" pitchFamily="18" charset="0"/>
                <a:ea typeface="Segoe UI"/>
                <a:cs typeface="Times New Roman" panose="02020603050405020304" pitchFamily="18" charset="0"/>
              </a:rPr>
              <a:t>pasukime</a:t>
            </a:r>
            <a:r>
              <a:rPr lang="lt-LT" sz="2400" b="0" i="0" dirty="0">
                <a:solidFill>
                  <a:srgbClr val="000000"/>
                </a:solidFill>
                <a:latin typeface="Times New Roman" panose="02020603050405020304" pitchFamily="18" charset="0"/>
                <a:ea typeface="Segoe UI"/>
                <a:cs typeface="Times New Roman" panose="02020603050405020304" pitchFamily="18" charset="0"/>
              </a:rPr>
              <a:t>, c) </a:t>
            </a:r>
            <a:r>
              <a:rPr lang="lt-LT" sz="2400" dirty="0">
                <a:solidFill>
                  <a:srgbClr val="000000"/>
                </a:solidFill>
                <a:latin typeface="Times New Roman" panose="02020603050405020304" pitchFamily="18" charset="0"/>
                <a:ea typeface="Segoe UI"/>
                <a:cs typeface="Times New Roman" panose="02020603050405020304" pitchFamily="18" charset="0"/>
              </a:rPr>
              <a:t>pasukome</a:t>
            </a:r>
            <a:r>
              <a:rPr lang="lt-LT" sz="2400" b="0" i="0" dirty="0">
                <a:solidFill>
                  <a:srgbClr val="000000"/>
                </a:solidFill>
                <a:latin typeface="Times New Roman" panose="02020603050405020304" pitchFamily="18" charset="0"/>
                <a:ea typeface="Segoe UI"/>
                <a:cs typeface="Times New Roman" panose="02020603050405020304" pitchFamily="18" charset="0"/>
              </a:rPr>
              <a:t> ir </a:t>
            </a:r>
            <a:r>
              <a:rPr lang="lt-LT" sz="2400" dirty="0">
                <a:solidFill>
                  <a:srgbClr val="000000"/>
                </a:solidFill>
                <a:latin typeface="Times New Roman" panose="02020603050405020304" pitchFamily="18" charset="0"/>
                <a:ea typeface="Segoe UI"/>
                <a:cs typeface="Times New Roman" panose="02020603050405020304" pitchFamily="18" charset="0"/>
              </a:rPr>
              <a:t>pastūmėme</a:t>
            </a:r>
            <a:r>
              <a:rPr lang="lt-LT" sz="2400" b="0" i="0" dirty="0">
                <a:solidFill>
                  <a:srgbClr val="000000"/>
                </a:solidFill>
                <a:latin typeface="Times New Roman" panose="02020603050405020304" pitchFamily="18" charset="0"/>
                <a:ea typeface="Segoe UI"/>
                <a:cs typeface="Times New Roman" panose="02020603050405020304" pitchFamily="18" charset="0"/>
              </a:rPr>
              <a:t> žemyn, kad užsifiksuotų. Gumines stygas </a:t>
            </a:r>
            <a:r>
              <a:rPr lang="lt-LT" sz="2400" dirty="0">
                <a:solidFill>
                  <a:srgbClr val="000000"/>
                </a:solidFill>
                <a:latin typeface="Times New Roman" panose="02020603050405020304" pitchFamily="18" charset="0"/>
                <a:ea typeface="Segoe UI"/>
                <a:cs typeface="Times New Roman" panose="02020603050405020304" pitchFamily="18" charset="0"/>
              </a:rPr>
              <a:t>patraukėme</a:t>
            </a:r>
            <a:r>
              <a:rPr lang="lt-LT" sz="2400" b="0" i="0" dirty="0">
                <a:solidFill>
                  <a:srgbClr val="000000"/>
                </a:solidFill>
                <a:latin typeface="Times New Roman" panose="02020603050405020304" pitchFamily="18" charset="0"/>
                <a:ea typeface="Segoe UI"/>
                <a:cs typeface="Times New Roman" panose="02020603050405020304" pitchFamily="18" charset="0"/>
              </a:rPr>
              <a:t>.</a:t>
            </a:r>
            <a:r>
              <a:rPr sz="2400" b="0" i="0" dirty="0">
                <a:solidFill>
                  <a:srgbClr val="000000"/>
                </a:solidFill>
                <a:latin typeface="Times New Roman" panose="02020603050405020304" pitchFamily="18" charset="0"/>
                <a:ea typeface="Aptos"/>
                <a:cs typeface="Times New Roman" panose="02020603050405020304" pitchFamily="18" charset="0"/>
              </a:rPr>
              <a:t> </a:t>
            </a:r>
            <a:endParaRPr sz="2400" dirty="0">
              <a:latin typeface="Times New Roman" panose="02020603050405020304" pitchFamily="18" charset="0"/>
              <a:cs typeface="Times New Roman" panose="02020603050405020304" pitchFamily="18" charset="0"/>
            </a:endParaRP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LENTELĖ</a:t>
            </a:r>
            <a:r>
              <a:rPr lang="lt-LT" sz="2400" b="0" i="0" dirty="0">
                <a:solidFill>
                  <a:srgbClr val="000000"/>
                </a:solidFill>
                <a:latin typeface="Times New Roman" panose="02020603050405020304" pitchFamily="18" charset="0"/>
                <a:ea typeface="Segoe UI"/>
                <a:cs typeface="Times New Roman" panose="02020603050405020304" pitchFamily="18" charset="0"/>
              </a:rPr>
              <a:t>:</a:t>
            </a:r>
          </a:p>
          <a:p>
            <a:pPr algn="ctr"/>
            <a:endParaRPr lang="en-US" dirty="0"/>
          </a:p>
        </p:txBody>
      </p:sp>
      <p:pic>
        <p:nvPicPr>
          <p:cNvPr id="3" name="Picture 2">
            <a:extLst>
              <a:ext uri="{FF2B5EF4-FFF2-40B4-BE49-F238E27FC236}">
                <a16:creationId xmlns:a16="http://schemas.microsoft.com/office/drawing/2014/main" id="{4B20DF5C-2512-199A-1DC8-3165EA6A2494}"/>
              </a:ext>
            </a:extLst>
          </p:cNvPr>
          <p:cNvPicPr>
            <a:picLocks noChangeAspect="1"/>
          </p:cNvPicPr>
          <p:nvPr/>
        </p:nvPicPr>
        <p:blipFill>
          <a:blip r:embed="rId2"/>
          <a:stretch>
            <a:fillRect/>
          </a:stretch>
        </p:blipFill>
        <p:spPr>
          <a:xfrm>
            <a:off x="10971680" y="337297"/>
            <a:ext cx="3242982" cy="3413311"/>
          </a:xfrm>
          <a:prstGeom prst="rect">
            <a:avLst/>
          </a:prstGeom>
        </p:spPr>
      </p:pic>
      <p:pic>
        <p:nvPicPr>
          <p:cNvPr id="4" name="Picture 3">
            <a:extLst>
              <a:ext uri="{FF2B5EF4-FFF2-40B4-BE49-F238E27FC236}">
                <a16:creationId xmlns:a16="http://schemas.microsoft.com/office/drawing/2014/main" id="{052819CE-F39F-6412-5B69-DEAC56BCB5B2}"/>
              </a:ext>
            </a:extLst>
          </p:cNvPr>
          <p:cNvPicPr>
            <a:picLocks noChangeAspect="1"/>
          </p:cNvPicPr>
          <p:nvPr/>
        </p:nvPicPr>
        <p:blipFill>
          <a:blip r:embed="rId3"/>
          <a:stretch>
            <a:fillRect/>
          </a:stretch>
        </p:blipFill>
        <p:spPr>
          <a:xfrm>
            <a:off x="10970280" y="4111999"/>
            <a:ext cx="3245782" cy="3434602"/>
          </a:xfrm>
          <a:prstGeom prst="rect">
            <a:avLst/>
          </a:prstGeom>
        </p:spPr>
      </p:pic>
      <p:graphicFrame>
        <p:nvGraphicFramePr>
          <p:cNvPr id="6" name="Table 5">
            <a:extLst>
              <a:ext uri="{FF2B5EF4-FFF2-40B4-BE49-F238E27FC236}">
                <a16:creationId xmlns:a16="http://schemas.microsoft.com/office/drawing/2014/main" id="{5F097481-87D5-133F-D3DA-323B51632610}"/>
              </a:ext>
            </a:extLst>
          </p:cNvPr>
          <p:cNvGraphicFramePr>
            <a:graphicFrameLocks noGrp="1"/>
          </p:cNvGraphicFramePr>
          <p:nvPr>
            <p:extLst>
              <p:ext uri="{D42A27DB-BD31-4B8C-83A1-F6EECF244321}">
                <p14:modId xmlns:p14="http://schemas.microsoft.com/office/powerpoint/2010/main" val="2646052555"/>
              </p:ext>
            </p:extLst>
          </p:nvPr>
        </p:nvGraphicFramePr>
        <p:xfrm>
          <a:off x="2117912" y="4603078"/>
          <a:ext cx="8283230" cy="1134503"/>
        </p:xfrm>
        <a:graphic>
          <a:graphicData uri="http://schemas.openxmlformats.org/drawingml/2006/table">
            <a:tbl>
              <a:tblPr bandRow="1">
                <a:tableStyleId>{5C22544A-7EE6-4342-B048-85BDC9FD1C3A}</a:tableStyleId>
              </a:tblPr>
              <a:tblGrid>
                <a:gridCol w="4141615">
                  <a:extLst>
                    <a:ext uri="{9D8B030D-6E8A-4147-A177-3AD203B41FA5}">
                      <a16:colId xmlns:a16="http://schemas.microsoft.com/office/drawing/2014/main" val="401128020"/>
                    </a:ext>
                  </a:extLst>
                </a:gridCol>
                <a:gridCol w="4141615">
                  <a:extLst>
                    <a:ext uri="{9D8B030D-6E8A-4147-A177-3AD203B41FA5}">
                      <a16:colId xmlns:a16="http://schemas.microsoft.com/office/drawing/2014/main" val="2751587454"/>
                    </a:ext>
                  </a:extLst>
                </a:gridCol>
              </a:tblGrid>
              <a:tr h="677285">
                <a:tc>
                  <a:txBody>
                    <a:bodyPr/>
                    <a:lstStyle/>
                    <a:p>
                      <a:pPr algn="l" rtl="0" fontAlgn="base">
                        <a:lnSpc>
                          <a:spcPct val="100000"/>
                        </a:lnSpc>
                        <a:buNone/>
                      </a:pPr>
                      <a:r>
                        <a:rPr lang="lt-LT" sz="2000" b="0" i="0" dirty="0">
                          <a:solidFill>
                            <a:schemeClr val="tx1"/>
                          </a:solidFill>
                          <a:effectLst/>
                          <a:latin typeface="Times New Roman" panose="02020603050405020304" pitchFamily="18" charset="0"/>
                          <a:cs typeface="Times New Roman" panose="02020603050405020304" pitchFamily="18" charset="0"/>
                        </a:rPr>
                        <a:t> Garso dėžės skleidžiamas garsas su korpusu.</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rtl="0" fontAlgn="base">
                        <a:lnSpc>
                          <a:spcPct val="100000"/>
                        </a:lnSpc>
                        <a:buNone/>
                      </a:pPr>
                      <a:r>
                        <a:rPr lang="lt-LT" sz="2000" b="0" i="0" dirty="0">
                          <a:solidFill>
                            <a:schemeClr val="tx1"/>
                          </a:solidFill>
                          <a:effectLst/>
                          <a:latin typeface="Times New Roman" panose="02020603050405020304" pitchFamily="18" charset="0"/>
                          <a:cs typeface="Times New Roman" panose="02020603050405020304" pitchFamily="18" charset="0"/>
                        </a:rPr>
                        <a:t>Garso dėžės skleidžiamas garsas be korpuso.</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82192074"/>
                  </a:ext>
                </a:extLst>
              </a:tr>
              <a:tr h="433463">
                <a:tc>
                  <a:txBody>
                    <a:bodyPr/>
                    <a:lstStyle/>
                    <a:p>
                      <a:pPr algn="l" rtl="0" fontAlgn="base">
                        <a:lnSpc>
                          <a:spcPct val="100000"/>
                        </a:lnSpc>
                        <a:buNone/>
                      </a:pPr>
                      <a:r>
                        <a:rPr lang="lt-LT" sz="2000" b="0" i="0" dirty="0">
                          <a:solidFill>
                            <a:schemeClr val="tx1"/>
                          </a:solidFill>
                          <a:effectLst/>
                          <a:latin typeface="Times New Roman" panose="02020603050405020304" pitchFamily="18" charset="0"/>
                          <a:cs typeface="Times New Roman" panose="02020603050405020304" pitchFamily="18" charset="0"/>
                        </a:rPr>
                        <a:t>Garsas girdėjosi garsiau ir aiškiau.</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lt-LT" sz="2000" b="0" i="0" dirty="0">
                          <a:solidFill>
                            <a:schemeClr val="tx1"/>
                          </a:solidFill>
                          <a:effectLst/>
                          <a:latin typeface="Times New Roman" panose="02020603050405020304" pitchFamily="18" charset="0"/>
                          <a:cs typeface="Times New Roman" panose="02020603050405020304" pitchFamily="18" charset="0"/>
                        </a:rPr>
                        <a:t>Garsas buvo daug mažiau girdimas.</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2250712"/>
                  </a:ext>
                </a:extLst>
              </a:tr>
            </a:tbl>
          </a:graphicData>
        </a:graphic>
      </p:graphicFrame>
      <p:sp>
        <p:nvSpPr>
          <p:cNvPr id="7" name="TextBox 6">
            <a:extLst>
              <a:ext uri="{FF2B5EF4-FFF2-40B4-BE49-F238E27FC236}">
                <a16:creationId xmlns:a16="http://schemas.microsoft.com/office/drawing/2014/main" id="{918473C9-8E80-3BD7-A0FC-8959AED8E888}"/>
              </a:ext>
            </a:extLst>
          </p:cNvPr>
          <p:cNvSpPr txBox="1"/>
          <p:nvPr/>
        </p:nvSpPr>
        <p:spPr>
          <a:xfrm>
            <a:off x="0" y="5647765"/>
            <a:ext cx="10744198"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lt-LT" sz="2400" b="1" i="0" dirty="0">
                <a:solidFill>
                  <a:srgbClr val="000000"/>
                </a:solidFill>
                <a:latin typeface="Times New Roman" panose="02020603050405020304" pitchFamily="18" charset="0"/>
                <a:ea typeface="Segoe UI"/>
                <a:cs typeface="Times New Roman" panose="02020603050405020304" pitchFamily="18" charset="0"/>
              </a:rPr>
              <a:t>Išvados:</a:t>
            </a:r>
            <a:r>
              <a:rPr sz="2400" b="1" i="0" dirty="0">
                <a:solidFill>
                  <a:srgbClr val="000000"/>
                </a:solidFill>
                <a:latin typeface="Times New Roman" panose="02020603050405020304" pitchFamily="18" charset="0"/>
                <a:ea typeface="Aptos"/>
                <a:cs typeface="Times New Roman" panose="02020603050405020304" pitchFamily="18" charset="0"/>
              </a:rPr>
              <a:t> </a:t>
            </a:r>
            <a:endParaRPr lang="en-US" sz="2400" b="1" i="0" dirty="0">
              <a:solidFill>
                <a:srgbClr val="000000"/>
              </a:solidFill>
              <a:latin typeface="Times New Roman" panose="02020603050405020304" pitchFamily="18" charset="0"/>
              <a:ea typeface="Aptos"/>
              <a:cs typeface="Times New Roman" panose="02020603050405020304" pitchFamily="18" charset="0"/>
            </a:endParaRPr>
          </a:p>
          <a:p>
            <a:pPr algn="just" rtl="0"/>
            <a:r>
              <a:rPr lang="lt-LT" sz="2400" b="0" i="0" dirty="0">
                <a:solidFill>
                  <a:srgbClr val="000000"/>
                </a:solidFill>
                <a:latin typeface="Times New Roman" panose="02020603050405020304" pitchFamily="18" charset="0"/>
                <a:ea typeface="Segoe UI"/>
                <a:cs typeface="Times New Roman" panose="02020603050405020304" pitchFamily="18" charset="0"/>
              </a:rPr>
              <a:t>Atlikus tyrimą nustatyta, kad garsas su korpusu sklinda garsiau ir aiškiau negu be korpuso. Virpinant gumines juosteles ant garso dėžės su korpusu, garsas buvo stipresnis, nes korpusas sustiprino virpesius. Tuo tarpu be korpuso garsas buvo daug silpnesnis ir prasčiau girdimas. Tyrimo rezultatai parodė, kad korpusas padeda sustiprinti garsą. Hipotezė pasitvirtino.</a:t>
            </a:r>
          </a:p>
          <a:p>
            <a:pPr algn="ctr"/>
            <a:endParaRPr lang="en-US" dirty="0"/>
          </a:p>
        </p:txBody>
      </p:sp>
    </p:spTree>
    <p:extLst>
      <p:ext uri="{BB962C8B-B14F-4D97-AF65-F5344CB8AC3E}">
        <p14:creationId xmlns:p14="http://schemas.microsoft.com/office/powerpoint/2010/main" val="3845334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1ABD58-A785-3A9D-3A5F-26B038BF6105}"/>
              </a:ext>
            </a:extLst>
          </p:cNvPr>
          <p:cNvSpPr txBox="1"/>
          <p:nvPr/>
        </p:nvSpPr>
        <p:spPr>
          <a:xfrm>
            <a:off x="309282" y="255494"/>
            <a:ext cx="7315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i="0" dirty="0">
                <a:solidFill>
                  <a:srgbClr val="000000"/>
                </a:solidFill>
                <a:latin typeface="Times New Roman" panose="02020603050405020304" pitchFamily="18" charset="0"/>
                <a:cs typeface="Times New Roman" panose="02020603050405020304" pitchFamily="18" charset="0"/>
              </a:rPr>
              <a:t>MUZIKOS INSTRUMENTŲ GAMYBA</a:t>
            </a:r>
            <a:endParaRPr lang="en-US" sz="2400" b="1" dirty="0">
              <a:latin typeface="Times New Roman" panose="02020603050405020304" pitchFamily="18" charset="0"/>
              <a:cs typeface="Times New Roman" panose="02020603050405020304" pitchFamily="18" charset="0"/>
            </a:endParaRPr>
          </a:p>
          <a:p>
            <a:pPr algn="ctr"/>
            <a:endParaRPr lang="en-US" dirty="0"/>
          </a:p>
        </p:txBody>
      </p:sp>
      <p:sp>
        <p:nvSpPr>
          <p:cNvPr id="5" name="TextBox 4">
            <a:extLst>
              <a:ext uri="{FF2B5EF4-FFF2-40B4-BE49-F238E27FC236}">
                <a16:creationId xmlns:a16="http://schemas.microsoft.com/office/drawing/2014/main" id="{91F33967-C12C-E239-ED9B-9424D26E775A}"/>
              </a:ext>
            </a:extLst>
          </p:cNvPr>
          <p:cNvSpPr txBox="1"/>
          <p:nvPr/>
        </p:nvSpPr>
        <p:spPr>
          <a:xfrm>
            <a:off x="107576" y="1196789"/>
            <a:ext cx="10340786"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Tyrimo tikslas</a:t>
            </a:r>
            <a:r>
              <a:rPr lang="lt-LT" sz="2400" b="0" i="0" dirty="0">
                <a:solidFill>
                  <a:srgbClr val="000000"/>
                </a:solidFill>
                <a:latin typeface="Times New Roman" panose="02020603050405020304" pitchFamily="18" charset="0"/>
                <a:ea typeface="Segoe UI"/>
                <a:cs typeface="Times New Roman" panose="02020603050405020304" pitchFamily="18" charset="0"/>
              </a:rPr>
              <a:t>: sužinoti kaip skleidžia garsus skirtingi instrumentai.</a:t>
            </a:r>
            <a:r>
              <a:rPr sz="2400" b="0" i="0" dirty="0">
                <a:solidFill>
                  <a:srgbClr val="000000"/>
                </a:solidFill>
                <a:latin typeface="Times New Roman" panose="02020603050405020304" pitchFamily="18" charset="0"/>
                <a:ea typeface="Aptos"/>
                <a:cs typeface="Times New Roman" panose="02020603050405020304" pitchFamily="18" charset="0"/>
              </a:rPr>
              <a:t> </a:t>
            </a:r>
            <a:endParaRPr lang="en-US" sz="2400" b="0" i="0" dirty="0">
              <a:solidFill>
                <a:srgbClr val="000000"/>
              </a:solidFill>
              <a:latin typeface="Times New Roman" panose="02020603050405020304" pitchFamily="18" charset="0"/>
              <a:ea typeface="Aptos"/>
              <a:cs typeface="Times New Roman" panose="02020603050405020304" pitchFamily="18" charset="0"/>
            </a:endParaRP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Hipotezė</a:t>
            </a:r>
            <a:r>
              <a:rPr lang="lt-LT" sz="2400" b="0" i="0" dirty="0">
                <a:solidFill>
                  <a:srgbClr val="000000"/>
                </a:solidFill>
                <a:latin typeface="Times New Roman" panose="02020603050405020304" pitchFamily="18" charset="0"/>
                <a:ea typeface="Segoe UI"/>
                <a:cs typeface="Times New Roman" panose="02020603050405020304" pitchFamily="18" charset="0"/>
              </a:rPr>
              <a:t>: kuo didesnis (sunkesnis) klavišas ir kuo mažiau į mėgintuvėlius įpilta vandens tuo žemesnis garsas.</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Tyrimo priemonės</a:t>
            </a:r>
            <a:r>
              <a:rPr lang="lt-LT" sz="2400" b="0" i="0" dirty="0">
                <a:solidFill>
                  <a:srgbClr val="000000"/>
                </a:solidFill>
                <a:latin typeface="Times New Roman" panose="02020603050405020304" pitchFamily="18" charset="0"/>
                <a:ea typeface="Segoe UI"/>
                <a:cs typeface="Times New Roman" panose="02020603050405020304" pitchFamily="18" charset="0"/>
              </a:rPr>
              <a:t>: garso dėžutė, guminės juostelės, stikliniai mėgintuvėliai, metaliniai klavišai, muštukas, vanduo.</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1  DARBAS</a:t>
            </a:r>
            <a:r>
              <a:rPr sz="2400" b="1"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Tyrimo eiga</a:t>
            </a:r>
            <a:r>
              <a:rPr lang="lt-LT" sz="2400" b="0" i="0" dirty="0">
                <a:solidFill>
                  <a:srgbClr val="000000"/>
                </a:solidFill>
                <a:latin typeface="Times New Roman" panose="02020603050405020304" pitchFamily="18" charset="0"/>
                <a:ea typeface="Segoe UI"/>
                <a:cs typeface="Times New Roman" panose="02020603050405020304" pitchFamily="18" charset="0"/>
              </a:rPr>
              <a:t>: metalinius klavišus </a:t>
            </a:r>
            <a:r>
              <a:rPr lang="lt-LT" sz="2400" dirty="0">
                <a:solidFill>
                  <a:srgbClr val="000000"/>
                </a:solidFill>
                <a:latin typeface="Times New Roman" panose="02020603050405020304" pitchFamily="18" charset="0"/>
                <a:ea typeface="Segoe UI"/>
                <a:cs typeface="Times New Roman" panose="02020603050405020304" pitchFamily="18" charset="0"/>
              </a:rPr>
              <a:t>uždėjome</a:t>
            </a:r>
            <a:r>
              <a:rPr lang="lt-LT" sz="2400" b="0" i="0" dirty="0">
                <a:solidFill>
                  <a:srgbClr val="000000"/>
                </a:solidFill>
                <a:latin typeface="Times New Roman" panose="02020603050405020304" pitchFamily="18" charset="0"/>
                <a:ea typeface="Segoe UI"/>
                <a:cs typeface="Times New Roman" panose="02020603050405020304" pitchFamily="18" charset="0"/>
              </a:rPr>
              <a:t> ant garso dėžutės. </a:t>
            </a:r>
            <a:r>
              <a:rPr lang="lt-LT" sz="2400" dirty="0">
                <a:solidFill>
                  <a:srgbClr val="000000"/>
                </a:solidFill>
                <a:latin typeface="Times New Roman" panose="02020603050405020304" pitchFamily="18" charset="0"/>
                <a:ea typeface="Segoe UI"/>
                <a:cs typeface="Times New Roman" panose="02020603050405020304" pitchFamily="18" charset="0"/>
              </a:rPr>
              <a:t>Sudavėme</a:t>
            </a:r>
            <a:r>
              <a:rPr lang="lt-LT" sz="2400" b="0" i="0" dirty="0">
                <a:solidFill>
                  <a:srgbClr val="000000"/>
                </a:solidFill>
                <a:latin typeface="Times New Roman" panose="02020603050405020304" pitchFamily="18" charset="0"/>
                <a:ea typeface="Segoe UI"/>
                <a:cs typeface="Times New Roman" panose="02020603050405020304" pitchFamily="18" charset="0"/>
              </a:rPr>
              <a:t> per juos muštuku be gumelės, o po to su uždėta gumele.</a:t>
            </a:r>
            <a:r>
              <a:rPr sz="2400" b="0" i="0" dirty="0">
                <a:solidFill>
                  <a:srgbClr val="000000"/>
                </a:solidFill>
                <a:latin typeface="Times New Roman" panose="02020603050405020304" pitchFamily="18" charset="0"/>
                <a:ea typeface="Aptos"/>
                <a:cs typeface="Times New Roman" panose="02020603050405020304" pitchFamily="18" charset="0"/>
              </a:rPr>
              <a:t> </a:t>
            </a:r>
            <a:r>
              <a:rPr lang="lt-LT" sz="2400" b="0" i="0" dirty="0">
                <a:solidFill>
                  <a:srgbClr val="000000"/>
                </a:solidFill>
                <a:latin typeface="Times New Roman" panose="02020603050405020304" pitchFamily="18" charset="0"/>
                <a:ea typeface="Segoe UI"/>
                <a:cs typeface="Times New Roman" panose="02020603050405020304" pitchFamily="18" charset="0"/>
              </a:rPr>
              <a:t>Metalinius klavišus </a:t>
            </a:r>
            <a:r>
              <a:rPr lang="lt-LT" sz="2400" dirty="0">
                <a:solidFill>
                  <a:srgbClr val="000000"/>
                </a:solidFill>
                <a:latin typeface="Times New Roman" panose="02020603050405020304" pitchFamily="18" charset="0"/>
                <a:ea typeface="Segoe UI"/>
                <a:cs typeface="Times New Roman" panose="02020603050405020304" pitchFamily="18" charset="0"/>
              </a:rPr>
              <a:t>sudėjome</a:t>
            </a:r>
            <a:r>
              <a:rPr lang="lt-LT" sz="2400" b="0" i="0" dirty="0">
                <a:solidFill>
                  <a:srgbClr val="000000"/>
                </a:solidFill>
                <a:latin typeface="Times New Roman" panose="02020603050405020304" pitchFamily="18" charset="0"/>
                <a:ea typeface="Segoe UI"/>
                <a:cs typeface="Times New Roman" panose="02020603050405020304" pitchFamily="18" charset="0"/>
              </a:rPr>
              <a:t> nuo skambančio aukščiausiai ( iš kairės į dešinę). </a:t>
            </a:r>
            <a:r>
              <a:rPr lang="lt-LT" sz="2400" dirty="0">
                <a:solidFill>
                  <a:srgbClr val="000000"/>
                </a:solidFill>
                <a:latin typeface="Times New Roman" panose="02020603050405020304" pitchFamily="18" charset="0"/>
                <a:ea typeface="Segoe UI"/>
                <a:cs typeface="Times New Roman" panose="02020603050405020304" pitchFamily="18" charset="0"/>
              </a:rPr>
              <a:t>Sudavėme</a:t>
            </a:r>
            <a:r>
              <a:rPr lang="lt-LT" sz="2400" b="0" i="0" dirty="0">
                <a:solidFill>
                  <a:srgbClr val="000000"/>
                </a:solidFill>
                <a:latin typeface="Times New Roman" panose="02020603050405020304" pitchFamily="18" charset="0"/>
                <a:ea typeface="Segoe UI"/>
                <a:cs typeface="Times New Roman" panose="02020603050405020304" pitchFamily="18" charset="0"/>
              </a:rPr>
              <a:t> per metalinius klavišus tokia tvarka kokią nurodo raidės.</a:t>
            </a:r>
          </a:p>
          <a:p>
            <a:pPr algn="ctr"/>
            <a:endParaRPr lang="en-US" dirty="0"/>
          </a:p>
        </p:txBody>
      </p:sp>
      <p:pic>
        <p:nvPicPr>
          <p:cNvPr id="2" name="Picture 1">
            <a:extLst>
              <a:ext uri="{FF2B5EF4-FFF2-40B4-BE49-F238E27FC236}">
                <a16:creationId xmlns:a16="http://schemas.microsoft.com/office/drawing/2014/main" id="{6E8BED97-4E2B-85F4-2ACF-0FE32D4D5E4D}"/>
              </a:ext>
            </a:extLst>
          </p:cNvPr>
          <p:cNvPicPr>
            <a:picLocks noChangeAspect="1"/>
          </p:cNvPicPr>
          <p:nvPr/>
        </p:nvPicPr>
        <p:blipFill>
          <a:blip r:embed="rId2"/>
          <a:stretch>
            <a:fillRect/>
          </a:stretch>
        </p:blipFill>
        <p:spPr>
          <a:xfrm>
            <a:off x="1798630" y="5115387"/>
            <a:ext cx="6617048" cy="2704709"/>
          </a:xfrm>
          <a:prstGeom prst="rect">
            <a:avLst/>
          </a:prstGeom>
        </p:spPr>
      </p:pic>
      <p:pic>
        <p:nvPicPr>
          <p:cNvPr id="6" name="Picture 5">
            <a:extLst>
              <a:ext uri="{FF2B5EF4-FFF2-40B4-BE49-F238E27FC236}">
                <a16:creationId xmlns:a16="http://schemas.microsoft.com/office/drawing/2014/main" id="{A54DA029-4E2B-4106-8553-F15A2A87E6A6}"/>
              </a:ext>
            </a:extLst>
          </p:cNvPr>
          <p:cNvPicPr>
            <a:picLocks noChangeAspect="1"/>
          </p:cNvPicPr>
          <p:nvPr/>
        </p:nvPicPr>
        <p:blipFill>
          <a:blip r:embed="rId3"/>
          <a:stretch>
            <a:fillRect/>
          </a:stretch>
        </p:blipFill>
        <p:spPr>
          <a:xfrm>
            <a:off x="10477695" y="193"/>
            <a:ext cx="4004337" cy="2375663"/>
          </a:xfrm>
          <a:prstGeom prst="rect">
            <a:avLst/>
          </a:prstGeom>
        </p:spPr>
      </p:pic>
      <p:pic>
        <p:nvPicPr>
          <p:cNvPr id="8" name="Picture 7">
            <a:extLst>
              <a:ext uri="{FF2B5EF4-FFF2-40B4-BE49-F238E27FC236}">
                <a16:creationId xmlns:a16="http://schemas.microsoft.com/office/drawing/2014/main" id="{CF31BADA-0730-AE24-F3A8-3938821A06F8}"/>
              </a:ext>
            </a:extLst>
          </p:cNvPr>
          <p:cNvPicPr>
            <a:picLocks noChangeAspect="1"/>
          </p:cNvPicPr>
          <p:nvPr/>
        </p:nvPicPr>
        <p:blipFill>
          <a:blip r:embed="rId4"/>
          <a:stretch>
            <a:fillRect/>
          </a:stretch>
        </p:blipFill>
        <p:spPr>
          <a:xfrm>
            <a:off x="10479097" y="2379507"/>
            <a:ext cx="4009711" cy="1954030"/>
          </a:xfrm>
          <a:prstGeom prst="rect">
            <a:avLst/>
          </a:prstGeom>
        </p:spPr>
      </p:pic>
      <p:pic>
        <p:nvPicPr>
          <p:cNvPr id="10" name="Picture 9">
            <a:extLst>
              <a:ext uri="{FF2B5EF4-FFF2-40B4-BE49-F238E27FC236}">
                <a16:creationId xmlns:a16="http://schemas.microsoft.com/office/drawing/2014/main" id="{78179420-FB8C-7B88-3127-900FDAE2A61B}"/>
              </a:ext>
            </a:extLst>
          </p:cNvPr>
          <p:cNvPicPr>
            <a:picLocks noChangeAspect="1"/>
          </p:cNvPicPr>
          <p:nvPr/>
        </p:nvPicPr>
        <p:blipFill>
          <a:blip r:embed="rId5"/>
          <a:stretch>
            <a:fillRect/>
          </a:stretch>
        </p:blipFill>
        <p:spPr>
          <a:xfrm>
            <a:off x="10479234" y="4330206"/>
            <a:ext cx="4006529" cy="2434126"/>
          </a:xfrm>
          <a:prstGeom prst="rect">
            <a:avLst/>
          </a:prstGeom>
        </p:spPr>
      </p:pic>
    </p:spTree>
    <p:extLst>
      <p:ext uri="{BB962C8B-B14F-4D97-AF65-F5344CB8AC3E}">
        <p14:creationId xmlns:p14="http://schemas.microsoft.com/office/powerpoint/2010/main" val="1562719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0B775F0-5E34-41DF-6A02-61C48402F51F}"/>
              </a:ext>
            </a:extLst>
          </p:cNvPr>
          <p:cNvSpPr txBox="1"/>
          <p:nvPr/>
        </p:nvSpPr>
        <p:spPr>
          <a:xfrm>
            <a:off x="8555919" y="87553"/>
            <a:ext cx="3366450" cy="41142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55000" lnSpcReduction="20000"/>
          </a:bodyPr>
          <a:lstStyle/>
          <a:p>
            <a:pPr>
              <a:lnSpc>
                <a:spcPct val="90000"/>
              </a:lnSpc>
              <a:spcBef>
                <a:spcPct val="0"/>
              </a:spcBef>
              <a:spcAft>
                <a:spcPts val="600"/>
              </a:spcAft>
            </a:pPr>
            <a:r>
              <a:rPr lang="en-US" sz="4800" b="1" dirty="0">
                <a:latin typeface="Times New Roman" panose="02020603050405020304" pitchFamily="18" charset="0"/>
                <a:ea typeface="+mj-ea"/>
                <a:cs typeface="Times New Roman" panose="02020603050405020304" pitchFamily="18" charset="0"/>
              </a:rPr>
              <a:t>LENTELĖ:</a:t>
            </a:r>
          </a:p>
        </p:txBody>
      </p:sp>
      <p:sp>
        <p:nvSpPr>
          <p:cNvPr id="4" name="TextBox 3">
            <a:extLst>
              <a:ext uri="{FF2B5EF4-FFF2-40B4-BE49-F238E27FC236}">
                <a16:creationId xmlns:a16="http://schemas.microsoft.com/office/drawing/2014/main" id="{F6E47C33-A6D7-4FCE-4BBF-93D31A23A345}"/>
              </a:ext>
            </a:extLst>
          </p:cNvPr>
          <p:cNvSpPr txBox="1"/>
          <p:nvPr/>
        </p:nvSpPr>
        <p:spPr>
          <a:xfrm>
            <a:off x="443390" y="385561"/>
            <a:ext cx="7246948" cy="193494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Aft>
                <a:spcPts val="600"/>
              </a:spcAft>
            </a:pPr>
            <a:r>
              <a:rPr lang="lt-LT" sz="2800" b="1" noProof="0" dirty="0">
                <a:latin typeface="Times New Roman" panose="02020603050405020304" pitchFamily="18" charset="0"/>
                <a:cs typeface="Times New Roman" panose="02020603050405020304" pitchFamily="18" charset="0"/>
              </a:rPr>
              <a:t>Išvados</a:t>
            </a:r>
            <a:r>
              <a:rPr lang="lt-LT" sz="2800" b="0" i="0" noProof="0" dirty="0">
                <a:latin typeface="Times New Roman" panose="02020603050405020304" pitchFamily="18" charset="0"/>
                <a:cs typeface="Times New Roman" panose="02020603050405020304" pitchFamily="18" charset="0"/>
              </a:rPr>
              <a:t>: pastebėjome,</a:t>
            </a:r>
            <a:r>
              <a:rPr lang="lt-LT" sz="2800" noProof="0" dirty="0">
                <a:latin typeface="Times New Roman" panose="02020603050405020304" pitchFamily="18" charset="0"/>
                <a:cs typeface="Times New Roman" panose="02020603050405020304" pitchFamily="18" charset="0"/>
              </a:rPr>
              <a:t> </a:t>
            </a:r>
            <a:r>
              <a:rPr lang="lt-LT" sz="2800" b="0" i="0" noProof="0" dirty="0">
                <a:latin typeface="Times New Roman" panose="02020603050405020304" pitchFamily="18" charset="0"/>
                <a:cs typeface="Times New Roman" panose="02020603050405020304" pitchFamily="18" charset="0"/>
              </a:rPr>
              <a:t>kad kuo didesnis klavišas, tuo žemesnis garsas, kai  nėra gumelių jis sunkiau sklinda. Hipotezė pasitvirtino.</a:t>
            </a:r>
            <a:endParaRPr lang="lt-LT" sz="2800" noProof="0" dirty="0">
              <a:latin typeface="Times New Roman" panose="02020603050405020304" pitchFamily="18" charset="0"/>
              <a:cs typeface="Times New Roman" panose="02020603050405020304" pitchFamily="18" charset="0"/>
            </a:endParaRPr>
          </a:p>
          <a:p>
            <a:pPr indent="-228600">
              <a:lnSpc>
                <a:spcPct val="90000"/>
              </a:lnSpc>
              <a:spcAft>
                <a:spcPts val="600"/>
              </a:spcAft>
              <a:buFont typeface="Arial" panose="020B0604020202020204" pitchFamily="34" charset="0"/>
              <a:buChar char="•"/>
            </a:pPr>
            <a:endParaRPr lang="en-US" sz="2400" dirty="0"/>
          </a:p>
        </p:txBody>
      </p:sp>
      <p:pic>
        <p:nvPicPr>
          <p:cNvPr id="5" name="Picture 4">
            <a:extLst>
              <a:ext uri="{FF2B5EF4-FFF2-40B4-BE49-F238E27FC236}">
                <a16:creationId xmlns:a16="http://schemas.microsoft.com/office/drawing/2014/main" id="{B4CE6837-55AA-EEDF-0D6A-87F9F5ABF5F6}"/>
              </a:ext>
            </a:extLst>
          </p:cNvPr>
          <p:cNvPicPr>
            <a:picLocks noChangeAspect="1"/>
          </p:cNvPicPr>
          <p:nvPr/>
        </p:nvPicPr>
        <p:blipFill>
          <a:blip r:embed="rId2"/>
          <a:stretch>
            <a:fillRect/>
          </a:stretch>
        </p:blipFill>
        <p:spPr>
          <a:xfrm>
            <a:off x="1536306" y="2906308"/>
            <a:ext cx="5139684" cy="4453376"/>
          </a:xfrm>
          <a:prstGeom prst="rect">
            <a:avLst/>
          </a:prstGeom>
        </p:spPr>
      </p:pic>
      <p:graphicFrame>
        <p:nvGraphicFramePr>
          <p:cNvPr id="7" name="Table 6">
            <a:extLst>
              <a:ext uri="{FF2B5EF4-FFF2-40B4-BE49-F238E27FC236}">
                <a16:creationId xmlns:a16="http://schemas.microsoft.com/office/drawing/2014/main" id="{6E76266D-AF43-C216-AA2B-FD55230F3E8A}"/>
              </a:ext>
            </a:extLst>
          </p:cNvPr>
          <p:cNvGraphicFramePr>
            <a:graphicFrameLocks noGrp="1"/>
          </p:cNvGraphicFramePr>
          <p:nvPr>
            <p:extLst>
              <p:ext uri="{D42A27DB-BD31-4B8C-83A1-F6EECF244321}">
                <p14:modId xmlns:p14="http://schemas.microsoft.com/office/powerpoint/2010/main" val="2820988606"/>
              </p:ext>
            </p:extLst>
          </p:nvPr>
        </p:nvGraphicFramePr>
        <p:xfrm>
          <a:off x="8415054" y="692616"/>
          <a:ext cx="5771956" cy="7243716"/>
        </p:xfrm>
        <a:graphic>
          <a:graphicData uri="http://schemas.openxmlformats.org/drawingml/2006/table">
            <a:tbl>
              <a:tblPr bandRow="1">
                <a:tableStyleId>{8799B23B-EC83-4686-B30A-512413B5E67A}</a:tableStyleId>
              </a:tblPr>
              <a:tblGrid>
                <a:gridCol w="3092035">
                  <a:extLst>
                    <a:ext uri="{9D8B030D-6E8A-4147-A177-3AD203B41FA5}">
                      <a16:colId xmlns:a16="http://schemas.microsoft.com/office/drawing/2014/main" val="4049273638"/>
                    </a:ext>
                  </a:extLst>
                </a:gridCol>
                <a:gridCol w="2679921">
                  <a:extLst>
                    <a:ext uri="{9D8B030D-6E8A-4147-A177-3AD203B41FA5}">
                      <a16:colId xmlns:a16="http://schemas.microsoft.com/office/drawing/2014/main" val="4049580410"/>
                    </a:ext>
                  </a:extLst>
                </a:gridCol>
              </a:tblGrid>
              <a:tr h="1215571">
                <a:tc>
                  <a:txBody>
                    <a:bodyPr/>
                    <a:lstStyle/>
                    <a:p>
                      <a:pPr algn="l" rtl="0" fontAlgn="base">
                        <a:lnSpc>
                          <a:spcPct val="100000"/>
                        </a:lnSpc>
                        <a:buNone/>
                      </a:pPr>
                      <a:r>
                        <a:rPr lang="lt-LT" sz="2000" b="0" dirty="0">
                          <a:solidFill>
                            <a:srgbClr val="000000"/>
                          </a:solidFill>
                          <a:effectLst/>
                          <a:latin typeface="Times New Roman" panose="02020603050405020304" pitchFamily="18" charset="0"/>
                          <a:cs typeface="Times New Roman" panose="02020603050405020304" pitchFamily="18" charset="0"/>
                        </a:rPr>
                        <a:t>1.Palyginti metalinių klavišų skleidžiamą garsą be guminės juostelės ir su gumine juostele.</a:t>
                      </a:r>
                      <a:r>
                        <a:rPr lang="en-US" sz="2000" b="0" dirty="0">
                          <a:solidFill>
                            <a:srgbClr val="000000"/>
                          </a:solidFill>
                          <a:effectLst/>
                          <a:latin typeface="Times New Roman" panose="02020603050405020304" pitchFamily="18" charset="0"/>
                          <a:cs typeface="Times New Roman" panose="02020603050405020304" pitchFamily="18" charset="0"/>
                        </a:rPr>
                        <a:t> </a:t>
                      </a:r>
                      <a:endParaRPr lang="en-US" sz="2000" b="0" i="0" dirty="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tc>
                  <a:txBody>
                    <a:bodyPr/>
                    <a:lstStyle/>
                    <a:p>
                      <a:pPr algn="l" rtl="0" fontAlgn="base">
                        <a:lnSpc>
                          <a:spcPct val="100000"/>
                        </a:lnSpc>
                        <a:buNone/>
                      </a:pPr>
                      <a:r>
                        <a:rPr lang="lt-LT" sz="2000" b="0" dirty="0">
                          <a:solidFill>
                            <a:srgbClr val="000000"/>
                          </a:solidFill>
                          <a:effectLst/>
                          <a:latin typeface="Times New Roman" panose="02020603050405020304" pitchFamily="18" charset="0"/>
                          <a:cs typeface="Times New Roman" panose="02020603050405020304" pitchFamily="18" charset="0"/>
                        </a:rPr>
                        <a:t>Be guminės juostelės klavišai trumpiau virpa ir ne taip gražiai sklinda garsas. Su gumine juostele klavišai lengvai virpa ir taip leidžia gražų garsą.</a:t>
                      </a:r>
                      <a:r>
                        <a:rPr lang="en-US" sz="2000" b="0" dirty="0">
                          <a:solidFill>
                            <a:srgbClr val="000000"/>
                          </a:solidFill>
                          <a:effectLst/>
                          <a:latin typeface="Times New Roman" panose="02020603050405020304" pitchFamily="18" charset="0"/>
                          <a:cs typeface="Times New Roman" panose="02020603050405020304" pitchFamily="18" charset="0"/>
                        </a:rPr>
                        <a:t> </a:t>
                      </a:r>
                      <a:endParaRPr lang="en-US" sz="2000" b="0" i="0" dirty="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extLst>
                  <a:ext uri="{0D108BD9-81ED-4DB2-BD59-A6C34878D82A}">
                    <a16:rowId xmlns:a16="http://schemas.microsoft.com/office/drawing/2014/main" val="2375206511"/>
                  </a:ext>
                </a:extLst>
              </a:tr>
              <a:tr h="967660">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2.Ką daro guminė juostelė?</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Guminė juostelė pakelia klavišus ir leidžia jiems lengviau virpėti ( skleisti garsą).</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extLst>
                  <a:ext uri="{0D108BD9-81ED-4DB2-BD59-A6C34878D82A}">
                    <a16:rowId xmlns:a16="http://schemas.microsoft.com/office/drawing/2014/main" val="838911363"/>
                  </a:ext>
                </a:extLst>
              </a:tr>
              <a:tr h="516799">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3.Kuris metalinis klavišas sukuria žemiausią toną?</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Žemiausią toną išskiria juodas klavišas, nes yra sunkiausias.</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extLst>
                  <a:ext uri="{0D108BD9-81ED-4DB2-BD59-A6C34878D82A}">
                    <a16:rowId xmlns:a16="http://schemas.microsoft.com/office/drawing/2014/main" val="403678326"/>
                  </a:ext>
                </a:extLst>
              </a:tr>
              <a:tr h="742230">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4. Kuris metalinis klavišas sukuria aukščiausią toną?</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Aukščiausią toną sukuria raudonas klavišas, nes yra lengviausias ir mažiausias.</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extLst>
                  <a:ext uri="{0D108BD9-81ED-4DB2-BD59-A6C34878D82A}">
                    <a16:rowId xmlns:a16="http://schemas.microsoft.com/office/drawing/2014/main" val="202309428"/>
                  </a:ext>
                </a:extLst>
              </a:tr>
              <a:tr h="516799">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5.Išvardikyte kaip sudėjote klavišus pagal spalvas.</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Juodas, mėlynas, pilkas, žalias, raudonas.</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extLst>
                  <a:ext uri="{0D108BD9-81ED-4DB2-BD59-A6C34878D82A}">
                    <a16:rowId xmlns:a16="http://schemas.microsoft.com/office/drawing/2014/main" val="3421138226"/>
                  </a:ext>
                </a:extLst>
              </a:tr>
              <a:tr h="516799">
                <a:tc>
                  <a:txBody>
                    <a:bodyPr/>
                    <a:lstStyle/>
                    <a:p>
                      <a:pPr algn="l" rtl="0" fontAlgn="base">
                        <a:lnSpc>
                          <a:spcPct val="100000"/>
                        </a:lnSpc>
                        <a:buNone/>
                      </a:pPr>
                      <a:r>
                        <a:rPr lang="lt-LT" sz="2000" b="0">
                          <a:solidFill>
                            <a:srgbClr val="000000"/>
                          </a:solidFill>
                          <a:effectLst/>
                          <a:latin typeface="Times New Roman" panose="02020603050405020304" pitchFamily="18" charset="0"/>
                          <a:cs typeface="Times New Roman" panose="02020603050405020304" pitchFamily="18" charset="0"/>
                        </a:rPr>
                        <a:t>6.Kas lemia, kad klavišai  skamba skirtingu tonu?</a:t>
                      </a:r>
                      <a:r>
                        <a:rPr lang="en-US" sz="2000" b="0">
                          <a:solidFill>
                            <a:srgbClr val="000000"/>
                          </a:solidFill>
                          <a:effectLst/>
                          <a:latin typeface="Times New Roman" panose="02020603050405020304" pitchFamily="18" charset="0"/>
                          <a:cs typeface="Times New Roman" panose="02020603050405020304" pitchFamily="18" charset="0"/>
                        </a:rPr>
                        <a:t> </a:t>
                      </a:r>
                      <a:endParaRPr lang="en-US" sz="2000" b="0" i="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tc>
                  <a:txBody>
                    <a:bodyPr/>
                    <a:lstStyle/>
                    <a:p>
                      <a:pPr algn="l" rtl="0" fontAlgn="base">
                        <a:lnSpc>
                          <a:spcPct val="100000"/>
                        </a:lnSpc>
                        <a:buNone/>
                      </a:pPr>
                      <a:r>
                        <a:rPr lang="lt-LT" sz="2000" b="0" dirty="0">
                          <a:solidFill>
                            <a:srgbClr val="000000"/>
                          </a:solidFill>
                          <a:effectLst/>
                          <a:latin typeface="Times New Roman" panose="02020603050405020304" pitchFamily="18" charset="0"/>
                          <a:cs typeface="Times New Roman" panose="02020603050405020304" pitchFamily="18" charset="0"/>
                        </a:rPr>
                        <a:t>Klavišų dydis ir masė.</a:t>
                      </a:r>
                      <a:r>
                        <a:rPr lang="en-US" sz="2000" b="0" dirty="0">
                          <a:solidFill>
                            <a:srgbClr val="000000"/>
                          </a:solidFill>
                          <a:effectLst/>
                          <a:latin typeface="Times New Roman" panose="02020603050405020304" pitchFamily="18" charset="0"/>
                          <a:cs typeface="Times New Roman" panose="02020603050405020304" pitchFamily="18" charset="0"/>
                        </a:rPr>
                        <a:t> </a:t>
                      </a:r>
                      <a:endParaRPr lang="en-US" sz="2000" b="0" i="0" dirty="0">
                        <a:solidFill>
                          <a:srgbClr val="000000"/>
                        </a:solidFill>
                        <a:effectLst/>
                        <a:latin typeface="Times New Roman" panose="02020603050405020304" pitchFamily="18" charset="0"/>
                        <a:cs typeface="Times New Roman" panose="02020603050405020304" pitchFamily="18" charset="0"/>
                      </a:endParaRPr>
                    </a:p>
                  </a:txBody>
                  <a:tcPr marL="28355" marR="28355" marT="19443" marB="19443"/>
                </a:tc>
                <a:extLst>
                  <a:ext uri="{0D108BD9-81ED-4DB2-BD59-A6C34878D82A}">
                    <a16:rowId xmlns:a16="http://schemas.microsoft.com/office/drawing/2014/main" val="2343970514"/>
                  </a:ext>
                </a:extLst>
              </a:tr>
            </a:tbl>
          </a:graphicData>
        </a:graphic>
      </p:graphicFrame>
    </p:spTree>
    <p:extLst>
      <p:ext uri="{BB962C8B-B14F-4D97-AF65-F5344CB8AC3E}">
        <p14:creationId xmlns:p14="http://schemas.microsoft.com/office/powerpoint/2010/main" val="3419167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050998-80FA-027F-91AD-E8A2922BD8E2}"/>
              </a:ext>
            </a:extLst>
          </p:cNvPr>
          <p:cNvSpPr txBox="1"/>
          <p:nvPr/>
        </p:nvSpPr>
        <p:spPr>
          <a:xfrm>
            <a:off x="225721" y="153160"/>
            <a:ext cx="9789458"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2 DARBAS</a:t>
            </a:r>
            <a:r>
              <a:rPr sz="2400" b="1" i="0" dirty="0">
                <a:solidFill>
                  <a:srgbClr val="000000"/>
                </a:solidFill>
                <a:latin typeface="Times New Roman" panose="02020603050405020304" pitchFamily="18" charset="0"/>
                <a:ea typeface="Aptos"/>
                <a:cs typeface="Times New Roman" panose="02020603050405020304" pitchFamily="18" charset="0"/>
              </a:rPr>
              <a:t> </a:t>
            </a:r>
            <a:endParaRPr lang="en-US" sz="2400" b="1" i="0" dirty="0">
              <a:solidFill>
                <a:srgbClr val="000000"/>
              </a:solidFill>
              <a:latin typeface="Times New Roman" panose="02020603050405020304" pitchFamily="18" charset="0"/>
              <a:ea typeface="Aptos"/>
              <a:cs typeface="Times New Roman" panose="02020603050405020304" pitchFamily="18" charset="0"/>
            </a:endParaRPr>
          </a:p>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Tyrimo eiga</a:t>
            </a:r>
            <a:r>
              <a:rPr lang="lt-LT" sz="2400" b="0" i="0" dirty="0">
                <a:solidFill>
                  <a:srgbClr val="000000"/>
                </a:solidFill>
                <a:latin typeface="Times New Roman" panose="02020603050405020304" pitchFamily="18" charset="0"/>
                <a:ea typeface="Segoe UI"/>
                <a:cs typeface="Times New Roman" panose="02020603050405020304" pitchFamily="18" charset="0"/>
              </a:rPr>
              <a:t>: </a:t>
            </a:r>
            <a:r>
              <a:rPr lang="lt-LT" sz="2400" dirty="0">
                <a:solidFill>
                  <a:srgbClr val="000000"/>
                </a:solidFill>
                <a:latin typeface="Times New Roman" panose="02020603050405020304" pitchFamily="18" charset="0"/>
                <a:ea typeface="Segoe UI"/>
                <a:cs typeface="Times New Roman" panose="02020603050405020304" pitchFamily="18" charset="0"/>
              </a:rPr>
              <a:t>priglaudėme</a:t>
            </a:r>
            <a:r>
              <a:rPr lang="lt-LT" sz="2400" b="0" i="0" dirty="0">
                <a:solidFill>
                  <a:srgbClr val="000000"/>
                </a:solidFill>
                <a:latin typeface="Times New Roman" panose="02020603050405020304" pitchFamily="18" charset="0"/>
                <a:ea typeface="Segoe UI"/>
                <a:cs typeface="Times New Roman" panose="02020603050405020304" pitchFamily="18" charset="0"/>
              </a:rPr>
              <a:t> ilgą mėgintuvėlį prie lūpos ir stipriai </a:t>
            </a:r>
            <a:r>
              <a:rPr lang="lt-LT" sz="2400" dirty="0">
                <a:solidFill>
                  <a:srgbClr val="000000"/>
                </a:solidFill>
                <a:latin typeface="Times New Roman" panose="02020603050405020304" pitchFamily="18" charset="0"/>
                <a:ea typeface="Segoe UI"/>
                <a:cs typeface="Times New Roman" panose="02020603050405020304" pitchFamily="18" charset="0"/>
              </a:rPr>
              <a:t>papūtėme</a:t>
            </a:r>
            <a:r>
              <a:rPr lang="lt-LT" sz="2400" b="0" i="0" dirty="0">
                <a:solidFill>
                  <a:srgbClr val="000000"/>
                </a:solidFill>
                <a:latin typeface="Times New Roman" panose="02020603050405020304" pitchFamily="18" charset="0"/>
                <a:ea typeface="Segoe UI"/>
                <a:cs typeface="Times New Roman" panose="02020603050405020304" pitchFamily="18" charset="0"/>
              </a:rPr>
              <a:t>. Tą patį  </a:t>
            </a:r>
            <a:r>
              <a:rPr lang="lt-LT" sz="2400" dirty="0">
                <a:solidFill>
                  <a:srgbClr val="000000"/>
                </a:solidFill>
                <a:latin typeface="Times New Roman" panose="02020603050405020304" pitchFamily="18" charset="0"/>
                <a:ea typeface="Segoe UI"/>
                <a:cs typeface="Times New Roman" panose="02020603050405020304" pitchFamily="18" charset="0"/>
              </a:rPr>
              <a:t>padarėme</a:t>
            </a:r>
            <a:r>
              <a:rPr lang="lt-LT" sz="2400" b="0" i="0" dirty="0">
                <a:solidFill>
                  <a:srgbClr val="000000"/>
                </a:solidFill>
                <a:latin typeface="Times New Roman" panose="02020603050405020304" pitchFamily="18" charset="0"/>
                <a:ea typeface="Segoe UI"/>
                <a:cs typeface="Times New Roman" panose="02020603050405020304" pitchFamily="18" charset="0"/>
              </a:rPr>
              <a:t> su trumpu mėgintuvėliu.</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dirty="0">
                <a:solidFill>
                  <a:srgbClr val="000000"/>
                </a:solidFill>
                <a:latin typeface="Times New Roman" panose="02020603050405020304" pitchFamily="18" charset="0"/>
                <a:ea typeface="Segoe UI"/>
                <a:cs typeface="Times New Roman" panose="02020603050405020304" pitchFamily="18" charset="0"/>
              </a:rPr>
              <a:t>Papūtėme</a:t>
            </a:r>
            <a:r>
              <a:rPr lang="lt-LT" sz="2400" b="0" i="0" dirty="0">
                <a:solidFill>
                  <a:srgbClr val="000000"/>
                </a:solidFill>
                <a:latin typeface="Times New Roman" panose="02020603050405020304" pitchFamily="18" charset="0"/>
                <a:ea typeface="Segoe UI"/>
                <a:cs typeface="Times New Roman" panose="02020603050405020304" pitchFamily="18" charset="0"/>
              </a:rPr>
              <a:t> į ilgą mėgintuvėlį, </a:t>
            </a:r>
            <a:r>
              <a:rPr lang="lt-LT" sz="2400" dirty="0" err="1">
                <a:solidFill>
                  <a:srgbClr val="000000"/>
                </a:solidFill>
                <a:latin typeface="Times New Roman" panose="02020603050405020304" pitchFamily="18" charset="0"/>
                <a:ea typeface="Segoe UI"/>
                <a:cs typeface="Times New Roman" panose="02020603050405020304" pitchFamily="18" charset="0"/>
              </a:rPr>
              <a:t>įstatymėme</a:t>
            </a:r>
            <a:r>
              <a:rPr lang="lt-LT" sz="2400" b="0" i="0" dirty="0">
                <a:solidFill>
                  <a:srgbClr val="000000"/>
                </a:solidFill>
                <a:latin typeface="Times New Roman" panose="02020603050405020304" pitchFamily="18" charset="0"/>
                <a:ea typeface="Segoe UI"/>
                <a:cs typeface="Times New Roman" panose="02020603050405020304" pitchFamily="18" charset="0"/>
              </a:rPr>
              <a:t> į garso dėžutę.</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dirty="0">
                <a:solidFill>
                  <a:srgbClr val="000000"/>
                </a:solidFill>
                <a:latin typeface="Times New Roman" panose="02020603050405020304" pitchFamily="18" charset="0"/>
                <a:ea typeface="Segoe UI"/>
                <a:cs typeface="Times New Roman" panose="02020603050405020304" pitchFamily="18" charset="0"/>
              </a:rPr>
              <a:t>Paėmėme</a:t>
            </a:r>
            <a:r>
              <a:rPr lang="lt-LT" sz="2400" b="0" i="0" dirty="0">
                <a:solidFill>
                  <a:srgbClr val="000000"/>
                </a:solidFill>
                <a:latin typeface="Times New Roman" panose="02020603050405020304" pitchFamily="18" charset="0"/>
                <a:ea typeface="Segoe UI"/>
                <a:cs typeface="Times New Roman" panose="02020603050405020304" pitchFamily="18" charset="0"/>
              </a:rPr>
              <a:t> antrą mėgintuvėlį. Į jį </a:t>
            </a:r>
            <a:r>
              <a:rPr lang="lt-LT" sz="2400" dirty="0" err="1">
                <a:solidFill>
                  <a:srgbClr val="000000"/>
                </a:solidFill>
                <a:latin typeface="Times New Roman" panose="02020603050405020304" pitchFamily="18" charset="0"/>
                <a:ea typeface="Segoe UI"/>
                <a:cs typeface="Times New Roman" panose="02020603050405020304" pitchFamily="18" charset="0"/>
              </a:rPr>
              <a:t>įpilėme</a:t>
            </a:r>
            <a:r>
              <a:rPr lang="lt-LT" sz="2400" b="0" i="0" dirty="0">
                <a:solidFill>
                  <a:srgbClr val="000000"/>
                </a:solidFill>
                <a:latin typeface="Times New Roman" panose="02020603050405020304" pitchFamily="18" charset="0"/>
                <a:ea typeface="Segoe UI"/>
                <a:cs typeface="Times New Roman" panose="02020603050405020304" pitchFamily="18" charset="0"/>
              </a:rPr>
              <a:t> šiek tiek vandens ir dar kartą </a:t>
            </a:r>
            <a:r>
              <a:rPr lang="lt-LT" sz="2400" dirty="0">
                <a:solidFill>
                  <a:srgbClr val="000000"/>
                </a:solidFill>
                <a:latin typeface="Times New Roman" panose="02020603050405020304" pitchFamily="18" charset="0"/>
                <a:ea typeface="Segoe UI"/>
                <a:cs typeface="Times New Roman" panose="02020603050405020304" pitchFamily="18" charset="0"/>
              </a:rPr>
              <a:t>papūtėme</a:t>
            </a:r>
            <a:r>
              <a:rPr lang="lt-LT" sz="2400" b="0" i="0" dirty="0">
                <a:solidFill>
                  <a:srgbClr val="000000"/>
                </a:solidFill>
                <a:latin typeface="Times New Roman" panose="02020603050405020304" pitchFamily="18" charset="0"/>
                <a:ea typeface="Segoe UI"/>
                <a:cs typeface="Times New Roman" panose="02020603050405020304" pitchFamily="18" charset="0"/>
              </a:rPr>
              <a:t>. Šį mėgintuvėlį taip pat </a:t>
            </a:r>
            <a:r>
              <a:rPr lang="lt-LT" sz="2400" dirty="0">
                <a:solidFill>
                  <a:srgbClr val="000000"/>
                </a:solidFill>
                <a:latin typeface="Times New Roman" panose="02020603050405020304" pitchFamily="18" charset="0"/>
                <a:ea typeface="Segoe UI"/>
                <a:cs typeface="Times New Roman" panose="02020603050405020304" pitchFamily="18" charset="0"/>
              </a:rPr>
              <a:t>įstatėme</a:t>
            </a:r>
            <a:r>
              <a:rPr lang="lt-LT" sz="2400" b="0" i="0" dirty="0">
                <a:solidFill>
                  <a:srgbClr val="000000"/>
                </a:solidFill>
                <a:latin typeface="Times New Roman" panose="02020603050405020304" pitchFamily="18" charset="0"/>
                <a:ea typeface="Segoe UI"/>
                <a:cs typeface="Times New Roman" panose="02020603050405020304" pitchFamily="18" charset="0"/>
              </a:rPr>
              <a:t> į garso dėžutę.</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b="0" i="0" dirty="0">
                <a:solidFill>
                  <a:srgbClr val="000000"/>
                </a:solidFill>
                <a:latin typeface="Times New Roman" panose="02020603050405020304" pitchFamily="18" charset="0"/>
                <a:ea typeface="Segoe UI"/>
                <a:cs typeface="Times New Roman" panose="02020603050405020304" pitchFamily="18" charset="0"/>
              </a:rPr>
              <a:t>Į trečią  mėgintuvėlį </a:t>
            </a:r>
            <a:r>
              <a:rPr lang="lt-LT" sz="2400" dirty="0" err="1">
                <a:solidFill>
                  <a:srgbClr val="000000"/>
                </a:solidFill>
                <a:latin typeface="Times New Roman" panose="02020603050405020304" pitchFamily="18" charset="0"/>
                <a:ea typeface="Segoe UI"/>
                <a:cs typeface="Times New Roman" panose="02020603050405020304" pitchFamily="18" charset="0"/>
              </a:rPr>
              <a:t>įpilėme</a:t>
            </a:r>
            <a:r>
              <a:rPr lang="lt-LT" sz="2400" b="0" i="0" dirty="0">
                <a:solidFill>
                  <a:srgbClr val="000000"/>
                </a:solidFill>
                <a:latin typeface="Times New Roman" panose="02020603050405020304" pitchFamily="18" charset="0"/>
                <a:ea typeface="Segoe UI"/>
                <a:cs typeface="Times New Roman" panose="02020603050405020304" pitchFamily="18" charset="0"/>
              </a:rPr>
              <a:t> šiek tiek daugiau vandens nei į antrąjį ir dar kartą </a:t>
            </a:r>
            <a:r>
              <a:rPr lang="lt-LT" sz="2400" dirty="0">
                <a:solidFill>
                  <a:srgbClr val="000000"/>
                </a:solidFill>
                <a:latin typeface="Times New Roman" panose="02020603050405020304" pitchFamily="18" charset="0"/>
                <a:ea typeface="Segoe UI"/>
                <a:cs typeface="Times New Roman" panose="02020603050405020304" pitchFamily="18" charset="0"/>
              </a:rPr>
              <a:t>papūtėme</a:t>
            </a:r>
            <a:r>
              <a:rPr lang="lt-LT" sz="2400" b="0" i="0" dirty="0">
                <a:solidFill>
                  <a:srgbClr val="000000"/>
                </a:solidFill>
                <a:latin typeface="Times New Roman" panose="02020603050405020304" pitchFamily="18" charset="0"/>
                <a:ea typeface="Segoe UI"/>
                <a:cs typeface="Times New Roman" panose="02020603050405020304" pitchFamily="18" charset="0"/>
              </a:rPr>
              <a:t>.</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endParaRPr lang="lt-LT" sz="2400" b="0" i="0" dirty="0">
              <a:solidFill>
                <a:srgbClr val="000000"/>
              </a:solidFill>
              <a:latin typeface="Times New Roman" panose="02020603050405020304" pitchFamily="18" charset="0"/>
              <a:ea typeface="Segoe UI"/>
              <a:cs typeface="Times New Roman" panose="02020603050405020304" pitchFamily="18" charset="0"/>
            </a:endParaRPr>
          </a:p>
          <a:p>
            <a:pPr algn="ctr"/>
            <a:endParaRPr lang="en-US" dirty="0"/>
          </a:p>
        </p:txBody>
      </p:sp>
      <p:graphicFrame>
        <p:nvGraphicFramePr>
          <p:cNvPr id="6" name="Table 5">
            <a:extLst>
              <a:ext uri="{FF2B5EF4-FFF2-40B4-BE49-F238E27FC236}">
                <a16:creationId xmlns:a16="http://schemas.microsoft.com/office/drawing/2014/main" id="{FCA4EDCA-0C54-C193-F08C-A24D17121D10}"/>
              </a:ext>
            </a:extLst>
          </p:cNvPr>
          <p:cNvGraphicFramePr>
            <a:graphicFrameLocks noGrp="1"/>
          </p:cNvGraphicFramePr>
          <p:nvPr>
            <p:extLst>
              <p:ext uri="{D42A27DB-BD31-4B8C-83A1-F6EECF244321}">
                <p14:modId xmlns:p14="http://schemas.microsoft.com/office/powerpoint/2010/main" val="3919258355"/>
              </p:ext>
            </p:extLst>
          </p:nvPr>
        </p:nvGraphicFramePr>
        <p:xfrm>
          <a:off x="295835" y="3361765"/>
          <a:ext cx="10006362" cy="2804160"/>
        </p:xfrm>
        <a:graphic>
          <a:graphicData uri="http://schemas.openxmlformats.org/drawingml/2006/table">
            <a:tbl>
              <a:tblPr bandRow="1">
                <a:tableStyleId>{5C22544A-7EE6-4342-B048-85BDC9FD1C3A}</a:tableStyleId>
              </a:tblPr>
              <a:tblGrid>
                <a:gridCol w="5003181">
                  <a:extLst>
                    <a:ext uri="{9D8B030D-6E8A-4147-A177-3AD203B41FA5}">
                      <a16:colId xmlns:a16="http://schemas.microsoft.com/office/drawing/2014/main" val="134377389"/>
                    </a:ext>
                  </a:extLst>
                </a:gridCol>
                <a:gridCol w="5003181">
                  <a:extLst>
                    <a:ext uri="{9D8B030D-6E8A-4147-A177-3AD203B41FA5}">
                      <a16:colId xmlns:a16="http://schemas.microsoft.com/office/drawing/2014/main" val="3799083352"/>
                    </a:ext>
                  </a:extLst>
                </a:gridCol>
              </a:tblGrid>
              <a:tr h="190500">
                <a:tc>
                  <a:txBody>
                    <a:bodyPr/>
                    <a:lstStyle/>
                    <a:p>
                      <a:pPr algn="l" rtl="0" fontAlgn="base">
                        <a:lnSpc>
                          <a:spcPct val="100000"/>
                        </a:lnSpc>
                        <a:buNone/>
                      </a:pPr>
                      <a:r>
                        <a:rPr lang="lt-LT" sz="2000" b="0" i="0">
                          <a:effectLst/>
                          <a:latin typeface="Times New Roman"/>
                          <a:cs typeface="Times New Roman"/>
                        </a:rPr>
                        <a:t>1.Palyginkite garso aukštį grojant ilgu ir trumpu mėgintuvėliu.</a:t>
                      </a:r>
                      <a:r>
                        <a:rPr lang="en-US" sz="2000" b="0" i="0">
                          <a:effectLst/>
                          <a:latin typeface="Times New Roman"/>
                          <a:cs typeface="Times New Roman"/>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lt-LT" sz="2000" b="0" i="0">
                          <a:effectLst/>
                          <a:latin typeface="Times New Roman"/>
                          <a:cs typeface="Times New Roman"/>
                        </a:rPr>
                        <a:t>Ilgas mėgintuvėlis - žemas garsas.</a:t>
                      </a:r>
                      <a:r>
                        <a:rPr lang="en-US" sz="2000" b="0" i="0">
                          <a:effectLst/>
                          <a:latin typeface="Times New Roman"/>
                          <a:cs typeface="Times New Roman"/>
                        </a:rPr>
                        <a:t> </a:t>
                      </a:r>
                    </a:p>
                    <a:p>
                      <a:pPr algn="l" rtl="0" fontAlgn="base">
                        <a:lnSpc>
                          <a:spcPct val="100000"/>
                        </a:lnSpc>
                        <a:buNone/>
                      </a:pPr>
                      <a:r>
                        <a:rPr lang="lt-LT" sz="2000" b="0" i="0">
                          <a:effectLst/>
                          <a:latin typeface="Times New Roman"/>
                          <a:cs typeface="Times New Roman"/>
                        </a:rPr>
                        <a:t>Trumpas mėgintuvėlis - aukštas garsas.</a:t>
                      </a:r>
                      <a:r>
                        <a:rPr lang="en-US" sz="2000" b="0" i="0">
                          <a:effectLst/>
                          <a:latin typeface="Times New Roman"/>
                          <a:cs typeface="Times New Roman"/>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1503345"/>
                  </a:ext>
                </a:extLst>
              </a:tr>
              <a:tr h="190500">
                <a:tc>
                  <a:txBody>
                    <a:bodyPr/>
                    <a:lstStyle/>
                    <a:p>
                      <a:pPr algn="l" rtl="0" fontAlgn="base">
                        <a:lnSpc>
                          <a:spcPct val="100000"/>
                        </a:lnSpc>
                        <a:buNone/>
                      </a:pPr>
                      <a:r>
                        <a:rPr lang="lt-LT" sz="2000" b="0" i="0">
                          <a:effectLst/>
                          <a:latin typeface="Times New Roman"/>
                          <a:cs typeface="Times New Roman"/>
                        </a:rPr>
                        <a:t>2.Palyginkite garso aukštį grojant su tuščiu mėgintuvėliu ir su įpiltu vandens.</a:t>
                      </a:r>
                      <a:r>
                        <a:rPr lang="en-US" sz="2000" b="0" i="0">
                          <a:effectLst/>
                          <a:latin typeface="Times New Roman"/>
                          <a:cs typeface="Times New Roman"/>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lt-LT" sz="2000" b="0" i="0">
                          <a:effectLst/>
                          <a:latin typeface="Times New Roman"/>
                          <a:cs typeface="Times New Roman"/>
                        </a:rPr>
                        <a:t>Tuščias mėgintuvėlis - žemas garsas.</a:t>
                      </a:r>
                      <a:r>
                        <a:rPr lang="en-US" sz="2000" b="0" i="0">
                          <a:effectLst/>
                          <a:latin typeface="Times New Roman"/>
                          <a:cs typeface="Times New Roman"/>
                        </a:rPr>
                        <a:t> </a:t>
                      </a:r>
                    </a:p>
                    <a:p>
                      <a:pPr algn="l" rtl="0" fontAlgn="base">
                        <a:lnSpc>
                          <a:spcPct val="100000"/>
                        </a:lnSpc>
                        <a:buNone/>
                      </a:pPr>
                      <a:r>
                        <a:rPr lang="lt-LT" sz="2000" b="0" i="0">
                          <a:effectLst/>
                          <a:latin typeface="Times New Roman"/>
                          <a:cs typeface="Times New Roman"/>
                        </a:rPr>
                        <a:t>Pilnas mėgintuvėlis - aukštesnis garsas.</a:t>
                      </a:r>
                      <a:r>
                        <a:rPr lang="en-US" sz="2000" b="0" i="0">
                          <a:effectLst/>
                          <a:latin typeface="Times New Roman"/>
                          <a:cs typeface="Times New Roman"/>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0859750"/>
                  </a:ext>
                </a:extLst>
              </a:tr>
              <a:tr h="190500">
                <a:tc>
                  <a:txBody>
                    <a:bodyPr/>
                    <a:lstStyle/>
                    <a:p>
                      <a:pPr algn="l" rtl="0" fontAlgn="base">
                        <a:lnSpc>
                          <a:spcPct val="100000"/>
                        </a:lnSpc>
                        <a:buNone/>
                      </a:pPr>
                      <a:r>
                        <a:rPr lang="lt-LT" sz="2000" b="0" i="0" dirty="0">
                          <a:effectLst/>
                          <a:latin typeface="Times New Roman"/>
                          <a:cs typeface="Times New Roman"/>
                        </a:rPr>
                        <a:t>3.Palyginkite garso aukštį, jei didiname įpilto vandens kiekį.</a:t>
                      </a:r>
                      <a:r>
                        <a:rPr lang="en-US" sz="2000" b="0" i="0" dirty="0">
                          <a:effectLst/>
                          <a:latin typeface="Times New Roman"/>
                          <a:cs typeface="Times New Roman"/>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lt-LT" sz="2000" b="0" i="0">
                          <a:effectLst/>
                          <a:latin typeface="Times New Roman"/>
                          <a:cs typeface="Times New Roman"/>
                        </a:rPr>
                        <a:t>Iš pradžių - žemas garsas.</a:t>
                      </a:r>
                      <a:r>
                        <a:rPr lang="en-US" sz="2000" b="0" i="0">
                          <a:effectLst/>
                          <a:latin typeface="Times New Roman"/>
                          <a:cs typeface="Times New Roman"/>
                        </a:rPr>
                        <a:t> </a:t>
                      </a:r>
                    </a:p>
                    <a:p>
                      <a:pPr algn="l" rtl="0" fontAlgn="base">
                        <a:lnSpc>
                          <a:spcPct val="100000"/>
                        </a:lnSpc>
                        <a:buNone/>
                      </a:pPr>
                      <a:r>
                        <a:rPr lang="lt-LT" sz="2000" b="0" i="0">
                          <a:effectLst/>
                          <a:latin typeface="Times New Roman"/>
                          <a:cs typeface="Times New Roman"/>
                        </a:rPr>
                        <a:t>Po įpylimo - aukštesnis garsas.</a:t>
                      </a:r>
                      <a:r>
                        <a:rPr lang="en-US" sz="2000" b="0" i="0">
                          <a:effectLst/>
                          <a:latin typeface="Times New Roman"/>
                          <a:cs typeface="Times New Roman"/>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8762176"/>
                  </a:ext>
                </a:extLst>
              </a:tr>
              <a:tr h="190500">
                <a:tc>
                  <a:txBody>
                    <a:bodyPr/>
                    <a:lstStyle/>
                    <a:p>
                      <a:pPr algn="l" rtl="0" fontAlgn="base">
                        <a:lnSpc>
                          <a:spcPct val="100000"/>
                        </a:lnSpc>
                        <a:buNone/>
                      </a:pPr>
                      <a:r>
                        <a:rPr lang="lt-LT" sz="2000" b="0" i="0">
                          <a:effectLst/>
                          <a:latin typeface="Times New Roman"/>
                          <a:cs typeface="Times New Roman"/>
                        </a:rPr>
                        <a:t>4.Kodėl keičiasi garso aukštis įpylus vis daugiau vandens?</a:t>
                      </a:r>
                      <a:r>
                        <a:rPr lang="en-US" sz="2000" b="0" i="0">
                          <a:effectLst/>
                          <a:latin typeface="Times New Roman"/>
                          <a:cs typeface="Times New Roman"/>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l" rtl="0" fontAlgn="base">
                        <a:lnSpc>
                          <a:spcPct val="100000"/>
                        </a:lnSpc>
                        <a:buNone/>
                      </a:pPr>
                      <a:r>
                        <a:rPr lang="lt-LT" sz="2000" b="0" i="0" dirty="0">
                          <a:effectLst/>
                          <a:latin typeface="Times New Roman"/>
                          <a:cs typeface="Times New Roman"/>
                        </a:rPr>
                        <a:t>Mažėja vietos virpėjimui ir taip jis pagreitėja ir pakelia garso toną.</a:t>
                      </a:r>
                      <a:r>
                        <a:rPr lang="en-US" sz="2000" b="0" i="0" dirty="0">
                          <a:effectLst/>
                          <a:latin typeface="Times New Roman"/>
                          <a:cs typeface="Times New Roman"/>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480523"/>
                  </a:ext>
                </a:extLst>
              </a:tr>
            </a:tbl>
          </a:graphicData>
        </a:graphic>
      </p:graphicFrame>
      <p:pic>
        <p:nvPicPr>
          <p:cNvPr id="7" name="Picture 6">
            <a:extLst>
              <a:ext uri="{FF2B5EF4-FFF2-40B4-BE49-F238E27FC236}">
                <a16:creationId xmlns:a16="http://schemas.microsoft.com/office/drawing/2014/main" id="{4B39F164-CAE2-318A-39C6-85A2EF2727C4}"/>
              </a:ext>
            </a:extLst>
          </p:cNvPr>
          <p:cNvPicPr>
            <a:picLocks noChangeAspect="1"/>
          </p:cNvPicPr>
          <p:nvPr/>
        </p:nvPicPr>
        <p:blipFill>
          <a:blip r:embed="rId2"/>
          <a:stretch>
            <a:fillRect/>
          </a:stretch>
        </p:blipFill>
        <p:spPr>
          <a:xfrm>
            <a:off x="9747645" y="4242719"/>
            <a:ext cx="4734753" cy="3741253"/>
          </a:xfrm>
          <a:prstGeom prst="rect">
            <a:avLst/>
          </a:prstGeom>
        </p:spPr>
      </p:pic>
      <p:pic>
        <p:nvPicPr>
          <p:cNvPr id="2" name="Picture 1">
            <a:extLst>
              <a:ext uri="{FF2B5EF4-FFF2-40B4-BE49-F238E27FC236}">
                <a16:creationId xmlns:a16="http://schemas.microsoft.com/office/drawing/2014/main" id="{F9B0F055-874E-C931-EC40-66134107B090}"/>
              </a:ext>
            </a:extLst>
          </p:cNvPr>
          <p:cNvPicPr>
            <a:picLocks noChangeAspect="1"/>
          </p:cNvPicPr>
          <p:nvPr/>
        </p:nvPicPr>
        <p:blipFill>
          <a:blip r:embed="rId3"/>
          <a:stretch>
            <a:fillRect/>
          </a:stretch>
        </p:blipFill>
        <p:spPr>
          <a:xfrm>
            <a:off x="10297779" y="226115"/>
            <a:ext cx="1073694" cy="1100223"/>
          </a:xfrm>
          <a:prstGeom prst="rect">
            <a:avLst/>
          </a:prstGeom>
        </p:spPr>
      </p:pic>
      <p:pic>
        <p:nvPicPr>
          <p:cNvPr id="3" name="Picture 2">
            <a:extLst>
              <a:ext uri="{FF2B5EF4-FFF2-40B4-BE49-F238E27FC236}">
                <a16:creationId xmlns:a16="http://schemas.microsoft.com/office/drawing/2014/main" id="{009A30C8-49E7-EAA7-92A7-9CFE1F1A7939}"/>
              </a:ext>
            </a:extLst>
          </p:cNvPr>
          <p:cNvPicPr>
            <a:picLocks noChangeAspect="1"/>
          </p:cNvPicPr>
          <p:nvPr/>
        </p:nvPicPr>
        <p:blipFill>
          <a:blip r:embed="rId4"/>
          <a:stretch>
            <a:fillRect/>
          </a:stretch>
        </p:blipFill>
        <p:spPr>
          <a:xfrm>
            <a:off x="11625397" y="65372"/>
            <a:ext cx="2603223" cy="1418982"/>
          </a:xfrm>
          <a:prstGeom prst="rect">
            <a:avLst/>
          </a:prstGeom>
        </p:spPr>
      </p:pic>
      <p:sp>
        <p:nvSpPr>
          <p:cNvPr id="8" name="TextBox 7">
            <a:extLst>
              <a:ext uri="{FF2B5EF4-FFF2-40B4-BE49-F238E27FC236}">
                <a16:creationId xmlns:a16="http://schemas.microsoft.com/office/drawing/2014/main" id="{11C154A3-FE14-461F-EAD1-EA9E23AF658D}"/>
              </a:ext>
            </a:extLst>
          </p:cNvPr>
          <p:cNvSpPr txBox="1"/>
          <p:nvPr/>
        </p:nvSpPr>
        <p:spPr>
          <a:xfrm>
            <a:off x="295835" y="6562165"/>
            <a:ext cx="1000461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dirty="0">
                <a:solidFill>
                  <a:srgbClr val="000000"/>
                </a:solidFill>
                <a:latin typeface="Times New Roman" panose="02020603050405020304" pitchFamily="18" charset="0"/>
                <a:ea typeface="Aptos"/>
                <a:cs typeface="Times New Roman" panose="02020603050405020304" pitchFamily="18" charset="0"/>
              </a:rPr>
              <a:t>Išvados</a:t>
            </a:r>
            <a:r>
              <a:rPr lang="lt-LT" sz="2400" b="0" i="0" dirty="0">
                <a:solidFill>
                  <a:srgbClr val="000000"/>
                </a:solidFill>
                <a:latin typeface="Times New Roman" panose="02020603050405020304" pitchFamily="18" charset="0"/>
                <a:ea typeface="Aptos"/>
                <a:cs typeface="Times New Roman" panose="02020603050405020304" pitchFamily="18" charset="0"/>
              </a:rPr>
              <a:t>: pastebėjome,</a:t>
            </a:r>
            <a:r>
              <a:rPr lang="lt-LT" sz="2400" dirty="0">
                <a:solidFill>
                  <a:srgbClr val="000000"/>
                </a:solidFill>
                <a:latin typeface="Times New Roman" panose="02020603050405020304" pitchFamily="18" charset="0"/>
                <a:ea typeface="Aptos"/>
                <a:cs typeface="Times New Roman" panose="02020603050405020304" pitchFamily="18" charset="0"/>
              </a:rPr>
              <a:t> </a:t>
            </a:r>
            <a:r>
              <a:rPr lang="lt-LT" sz="2400" b="0" i="0" dirty="0">
                <a:solidFill>
                  <a:srgbClr val="000000"/>
                </a:solidFill>
                <a:latin typeface="Times New Roman" panose="02020603050405020304" pitchFamily="18" charset="0"/>
                <a:ea typeface="Aptos"/>
                <a:cs typeface="Times New Roman" panose="02020603050405020304" pitchFamily="18" charset="0"/>
              </a:rPr>
              <a:t>kad kuo daugiau vandens mėgintuvėlyje tuo aukštesnis garsas ir vanduo keičia garso aukštį. Hipotezė pasitvirtino.</a:t>
            </a:r>
            <a:endParaRPr lang="lt-LT" sz="2400" dirty="0">
              <a:latin typeface="Times New Roman" panose="02020603050405020304" pitchFamily="18" charset="0"/>
              <a:ea typeface="Calibri" panose="020F0502020204030204"/>
              <a:cs typeface="Times New Roman" panose="02020603050405020304" pitchFamily="18" charset="0"/>
            </a:endParaRPr>
          </a:p>
          <a:p>
            <a:pPr algn="ctr"/>
            <a:endParaRPr lang="en-US" dirty="0"/>
          </a:p>
        </p:txBody>
      </p:sp>
      <p:pic>
        <p:nvPicPr>
          <p:cNvPr id="5" name="Picture 4">
            <a:extLst>
              <a:ext uri="{FF2B5EF4-FFF2-40B4-BE49-F238E27FC236}">
                <a16:creationId xmlns:a16="http://schemas.microsoft.com/office/drawing/2014/main" id="{22965BCE-B18D-4570-00FE-981F1B313E4D}"/>
              </a:ext>
            </a:extLst>
          </p:cNvPr>
          <p:cNvPicPr>
            <a:picLocks noChangeAspect="1"/>
          </p:cNvPicPr>
          <p:nvPr/>
        </p:nvPicPr>
        <p:blipFill>
          <a:blip r:embed="rId5"/>
          <a:stretch>
            <a:fillRect/>
          </a:stretch>
        </p:blipFill>
        <p:spPr>
          <a:xfrm>
            <a:off x="10584797" y="1480017"/>
            <a:ext cx="3882278" cy="2754967"/>
          </a:xfrm>
          <a:prstGeom prst="rect">
            <a:avLst/>
          </a:prstGeom>
        </p:spPr>
      </p:pic>
    </p:spTree>
    <p:extLst>
      <p:ext uri="{BB962C8B-B14F-4D97-AF65-F5344CB8AC3E}">
        <p14:creationId xmlns:p14="http://schemas.microsoft.com/office/powerpoint/2010/main" val="3100507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A7EF5E-12C6-E3C7-01B9-9500FE50927E}"/>
              </a:ext>
            </a:extLst>
          </p:cNvPr>
          <p:cNvSpPr txBox="1"/>
          <p:nvPr/>
        </p:nvSpPr>
        <p:spPr>
          <a:xfrm>
            <a:off x="201706" y="0"/>
            <a:ext cx="419548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i="0" dirty="0">
                <a:solidFill>
                  <a:srgbClr val="000000"/>
                </a:solidFill>
                <a:latin typeface="Times New Roman" panose="02020603050405020304" pitchFamily="18" charset="0"/>
                <a:cs typeface="Times New Roman" panose="02020603050405020304" pitchFamily="18" charset="0"/>
              </a:rPr>
              <a:t>NATŲ NUSTATYMAS</a:t>
            </a:r>
            <a:r>
              <a:rPr sz="2400" b="1" i="0" dirty="0">
                <a:solidFill>
                  <a:srgbClr val="000000"/>
                </a:solidFill>
                <a:latin typeface="Times New Roman" panose="02020603050405020304" pitchFamily="18" charset="0"/>
                <a:ea typeface="Aptos"/>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a:p>
            <a:pPr algn="ctr"/>
            <a:endParaRPr lang="en-US" dirty="0"/>
          </a:p>
        </p:txBody>
      </p:sp>
      <p:sp>
        <p:nvSpPr>
          <p:cNvPr id="5" name="TextBox 4">
            <a:extLst>
              <a:ext uri="{FF2B5EF4-FFF2-40B4-BE49-F238E27FC236}">
                <a16:creationId xmlns:a16="http://schemas.microsoft.com/office/drawing/2014/main" id="{25E5CCF3-60FD-508A-E539-4F85D0906857}"/>
              </a:ext>
            </a:extLst>
          </p:cNvPr>
          <p:cNvSpPr txBox="1"/>
          <p:nvPr/>
        </p:nvSpPr>
        <p:spPr>
          <a:xfrm>
            <a:off x="0" y="363071"/>
            <a:ext cx="11214847" cy="42678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lt-LT" sz="2400" b="1" i="0" dirty="0">
                <a:solidFill>
                  <a:srgbClr val="000000"/>
                </a:solidFill>
                <a:latin typeface="Times New Roman" panose="02020603050405020304" pitchFamily="18" charset="0"/>
                <a:ea typeface="Segoe UI"/>
                <a:cs typeface="Times New Roman" panose="02020603050405020304" pitchFamily="18" charset="0"/>
              </a:rPr>
              <a:t>Tyrimo tikslas</a:t>
            </a:r>
            <a:r>
              <a:rPr lang="lt-LT" sz="2400" b="0" i="0" dirty="0">
                <a:solidFill>
                  <a:srgbClr val="000000"/>
                </a:solidFill>
                <a:latin typeface="Times New Roman" panose="02020603050405020304" pitchFamily="18" charset="0"/>
                <a:ea typeface="Segoe UI"/>
                <a:cs typeface="Times New Roman" panose="02020603050405020304" pitchFamily="18" charset="0"/>
              </a:rPr>
              <a:t>: ištirti</a:t>
            </a:r>
            <a:r>
              <a:rPr lang="lt-LT" sz="2400" dirty="0">
                <a:solidFill>
                  <a:srgbClr val="000000"/>
                </a:solidFill>
                <a:latin typeface="Times New Roman" panose="02020603050405020304" pitchFamily="18" charset="0"/>
                <a:ea typeface="Segoe UI"/>
                <a:cs typeface="Times New Roman" panose="02020603050405020304" pitchFamily="18" charset="0"/>
              </a:rPr>
              <a:t>,</a:t>
            </a:r>
            <a:r>
              <a:rPr lang="lt-LT" sz="2400" b="0" i="0" dirty="0">
                <a:solidFill>
                  <a:srgbClr val="000000"/>
                </a:solidFill>
                <a:latin typeface="Times New Roman" panose="02020603050405020304" pitchFamily="18" charset="0"/>
                <a:ea typeface="Segoe UI"/>
                <a:cs typeface="Times New Roman" panose="02020603050405020304" pitchFamily="18" charset="0"/>
              </a:rPr>
              <a:t> koks dažnis kokią natą atitinka.</a:t>
            </a:r>
            <a:r>
              <a:rPr sz="2400" b="0" i="0" dirty="0">
                <a:solidFill>
                  <a:srgbClr val="000000"/>
                </a:solidFill>
                <a:latin typeface="Times New Roman" panose="02020603050405020304" pitchFamily="18" charset="0"/>
                <a:ea typeface="Aptos"/>
                <a:cs typeface="Times New Roman" panose="02020603050405020304" pitchFamily="18" charset="0"/>
              </a:rPr>
              <a:t> </a:t>
            </a:r>
            <a:endParaRPr lang="en-US" sz="2400" b="0" i="0" dirty="0">
              <a:solidFill>
                <a:srgbClr val="000000"/>
              </a:solidFill>
              <a:latin typeface="Times New Roman" panose="02020603050405020304" pitchFamily="18" charset="0"/>
              <a:ea typeface="Aptos"/>
              <a:cs typeface="Times New Roman" panose="02020603050405020304" pitchFamily="18" charset="0"/>
            </a:endParaRPr>
          </a:p>
          <a:p>
            <a:pPr algn="just" rtl="0"/>
            <a:r>
              <a:rPr lang="lt-LT" sz="2400" b="1" dirty="0">
                <a:solidFill>
                  <a:srgbClr val="000000"/>
                </a:solidFill>
                <a:latin typeface="Times New Roman" panose="02020603050405020304" pitchFamily="18" charset="0"/>
                <a:ea typeface="Segoe UI"/>
                <a:cs typeface="Times New Roman" panose="02020603050405020304" pitchFamily="18" charset="0"/>
              </a:rPr>
              <a:t>Hipotezė</a:t>
            </a:r>
            <a:r>
              <a:rPr lang="lt-LT" sz="2400" b="0" i="0" dirty="0">
                <a:solidFill>
                  <a:srgbClr val="000000"/>
                </a:solidFill>
                <a:latin typeface="Times New Roman" panose="02020603050405020304" pitchFamily="18" charset="0"/>
                <a:ea typeface="Segoe UI"/>
                <a:cs typeface="Times New Roman" panose="02020603050405020304" pitchFamily="18" charset="0"/>
              </a:rPr>
              <a:t>: kuo didesnis dažnis</a:t>
            </a:r>
            <a:r>
              <a:rPr lang="lt-LT" sz="2400" dirty="0">
                <a:solidFill>
                  <a:srgbClr val="000000"/>
                </a:solidFill>
                <a:latin typeface="Times New Roman" panose="02020603050405020304" pitchFamily="18" charset="0"/>
                <a:ea typeface="Segoe UI"/>
                <a:cs typeface="Times New Roman" panose="02020603050405020304" pitchFamily="18" charset="0"/>
              </a:rPr>
              <a:t>,</a:t>
            </a:r>
            <a:r>
              <a:rPr lang="lt-LT" sz="2400" b="0" i="0" dirty="0">
                <a:solidFill>
                  <a:srgbClr val="000000"/>
                </a:solidFill>
                <a:latin typeface="Times New Roman" panose="02020603050405020304" pitchFamily="18" charset="0"/>
                <a:ea typeface="Segoe UI"/>
                <a:cs typeface="Times New Roman" panose="02020603050405020304" pitchFamily="18" charset="0"/>
              </a:rPr>
              <a:t> tuo aukštesnė nata.</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b="1" dirty="0">
                <a:solidFill>
                  <a:srgbClr val="000000"/>
                </a:solidFill>
                <a:latin typeface="Times New Roman" panose="02020603050405020304" pitchFamily="18" charset="0"/>
                <a:ea typeface="Segoe UI"/>
                <a:cs typeface="Times New Roman" panose="02020603050405020304" pitchFamily="18" charset="0"/>
              </a:rPr>
              <a:t>Tyrimo</a:t>
            </a:r>
            <a:r>
              <a:rPr lang="lt-LT" sz="2400" b="1" i="0" dirty="0">
                <a:solidFill>
                  <a:srgbClr val="000000"/>
                </a:solidFill>
                <a:latin typeface="Times New Roman" panose="02020603050405020304" pitchFamily="18" charset="0"/>
                <a:ea typeface="Segoe UI"/>
                <a:cs typeface="Times New Roman" panose="02020603050405020304" pitchFamily="18" charset="0"/>
              </a:rPr>
              <a:t> priemonės</a:t>
            </a:r>
            <a:r>
              <a:rPr lang="lt-LT" sz="2400" b="0" i="0" dirty="0">
                <a:solidFill>
                  <a:srgbClr val="000000"/>
                </a:solidFill>
                <a:latin typeface="Times New Roman" panose="02020603050405020304" pitchFamily="18" charset="0"/>
                <a:ea typeface="Segoe UI"/>
                <a:cs typeface="Times New Roman" panose="02020603050405020304" pitchFamily="18" charset="0"/>
              </a:rPr>
              <a:t>: metalinė liniuotė, programėlė ,,</a:t>
            </a:r>
            <a:r>
              <a:rPr lang="lt-LT" sz="2400" b="0" i="0" dirty="0" err="1">
                <a:solidFill>
                  <a:srgbClr val="000000"/>
                </a:solidFill>
                <a:latin typeface="Times New Roman" panose="02020603050405020304" pitchFamily="18" charset="0"/>
                <a:ea typeface="Segoe UI"/>
                <a:cs typeface="Times New Roman" panose="02020603050405020304" pitchFamily="18" charset="0"/>
              </a:rPr>
              <a:t>tuner-pitched</a:t>
            </a:r>
            <a:r>
              <a:rPr lang="lt-LT" sz="2400" b="0" i="0" dirty="0">
                <a:solidFill>
                  <a:srgbClr val="000000"/>
                </a:solidFill>
                <a:latin typeface="Times New Roman" panose="02020603050405020304" pitchFamily="18" charset="0"/>
                <a:ea typeface="Segoe UI"/>
                <a:cs typeface="Times New Roman" panose="02020603050405020304" pitchFamily="18" charset="0"/>
              </a:rPr>
              <a:t>'’.</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rtl="0"/>
            <a:r>
              <a:rPr lang="lt-LT" sz="2400" b="1" dirty="0">
                <a:solidFill>
                  <a:srgbClr val="000000"/>
                </a:solidFill>
                <a:latin typeface="Times New Roman" panose="02020603050405020304" pitchFamily="18" charset="0"/>
                <a:ea typeface="Segoe UI"/>
                <a:cs typeface="Times New Roman" panose="02020603050405020304" pitchFamily="18" charset="0"/>
              </a:rPr>
              <a:t>Tyrimo</a:t>
            </a:r>
            <a:r>
              <a:rPr lang="lt-LT" sz="2400" b="1" i="0" dirty="0">
                <a:solidFill>
                  <a:srgbClr val="000000"/>
                </a:solidFill>
                <a:latin typeface="Times New Roman" panose="02020603050405020304" pitchFamily="18" charset="0"/>
                <a:ea typeface="Segoe UI"/>
                <a:cs typeface="Times New Roman" panose="02020603050405020304" pitchFamily="18" charset="0"/>
              </a:rPr>
              <a:t> eiga</a:t>
            </a:r>
            <a:r>
              <a:rPr lang="lt-LT" sz="2400" b="0" i="0" dirty="0">
                <a:solidFill>
                  <a:srgbClr val="000000"/>
                </a:solidFill>
                <a:latin typeface="Times New Roman" panose="02020603050405020304" pitchFamily="18" charset="0"/>
                <a:ea typeface="Segoe UI"/>
                <a:cs typeface="Times New Roman" panose="02020603050405020304" pitchFamily="18" charset="0"/>
              </a:rPr>
              <a:t>: Liniuotė padedama ant lygaus stalo paviršiaus taip, kad dalis jos būtų išsikišusi už stalo krašto. Liniuotės dalis, esanti ant stalo, tvirtai prispaudžiama ranka, kad būtų užtikrintas stabilumas. Išmatuojamas ir užfiksuojamas išsikišusios dalies ilgis centimetrais. Laisvasis liniuotės galas staigiu judesiu sutrenkiamas ir taip išgaunamas</a:t>
            </a:r>
            <a:r>
              <a:rPr lang="lt-LT" sz="2400" dirty="0">
                <a:solidFill>
                  <a:srgbClr val="000000"/>
                </a:solidFill>
                <a:latin typeface="Times New Roman" panose="02020603050405020304" pitchFamily="18" charset="0"/>
                <a:ea typeface="Segoe UI"/>
                <a:cs typeface="Times New Roman" panose="02020603050405020304" pitchFamily="18" charset="0"/>
              </a:rPr>
              <a:t>.</a:t>
            </a:r>
            <a:r>
              <a:rPr lang="lt-LT" sz="2400" b="0" i="0" dirty="0">
                <a:solidFill>
                  <a:srgbClr val="000000"/>
                </a:solidFill>
                <a:latin typeface="Times New Roman" panose="02020603050405020304" pitchFamily="18" charset="0"/>
                <a:ea typeface="Segoe UI"/>
                <a:cs typeface="Times New Roman" panose="02020603050405020304" pitchFamily="18" charset="0"/>
              </a:rPr>
              <a:t> Su programėlė ,,</a:t>
            </a:r>
            <a:r>
              <a:rPr lang="lt-LT" sz="2400" b="0" i="0" dirty="0" err="1">
                <a:solidFill>
                  <a:srgbClr val="000000"/>
                </a:solidFill>
                <a:latin typeface="Times New Roman" panose="02020603050405020304" pitchFamily="18" charset="0"/>
                <a:ea typeface="Segoe UI"/>
                <a:cs typeface="Times New Roman" panose="02020603050405020304" pitchFamily="18" charset="0"/>
              </a:rPr>
              <a:t>tuner-pitched</a:t>
            </a:r>
            <a:r>
              <a:rPr lang="lt-LT" sz="2400" b="0" i="0" dirty="0">
                <a:solidFill>
                  <a:srgbClr val="000000"/>
                </a:solidFill>
                <a:latin typeface="Times New Roman" panose="02020603050405020304" pitchFamily="18" charset="0"/>
                <a:ea typeface="Segoe UI"/>
                <a:cs typeface="Times New Roman" panose="02020603050405020304" pitchFamily="18" charset="0"/>
              </a:rPr>
              <a:t>'’ nustatome liniuotės svyravimo dažnį ir pagal dažnį nustatoma nata. Bandymas kartojamas keičiant išsikišusios dalies ilgį.</a:t>
            </a:r>
            <a:r>
              <a:rPr sz="2400" b="0" i="0" dirty="0">
                <a:solidFill>
                  <a:srgbClr val="000000"/>
                </a:solidFill>
                <a:latin typeface="Times New Roman" panose="02020603050405020304" pitchFamily="18" charset="0"/>
                <a:ea typeface="Aptos"/>
                <a:cs typeface="Times New Roman" panose="02020603050405020304" pitchFamily="18" charset="0"/>
              </a:rPr>
              <a:t> </a:t>
            </a:r>
          </a:p>
          <a:p>
            <a:pPr algn="just"/>
            <a:r>
              <a:rPr lang="en-US" sz="2400" b="1" dirty="0">
                <a:solidFill>
                  <a:srgbClr val="000000"/>
                </a:solidFill>
                <a:latin typeface="Times New Roman" panose="02020603050405020304" pitchFamily="18" charset="0"/>
                <a:ea typeface="Aptos"/>
                <a:cs typeface="Times New Roman" panose="02020603050405020304" pitchFamily="18" charset="0"/>
              </a:rPr>
              <a:t>LENTELĖ:</a:t>
            </a:r>
            <a:endParaRPr sz="2400" b="1" i="0" dirty="0">
              <a:solidFill>
                <a:srgbClr val="000000"/>
              </a:solidFill>
              <a:latin typeface="Times New Roman" panose="02020603050405020304" pitchFamily="18" charset="0"/>
              <a:ea typeface="Aptos"/>
              <a:cs typeface="Times New Roman" panose="02020603050405020304" pitchFamily="18" charset="0"/>
            </a:endParaRPr>
          </a:p>
          <a:p>
            <a:pPr>
              <a:lnSpc>
                <a:spcPts val="1569"/>
              </a:lnSpc>
            </a:pPr>
            <a:endParaRPr lang="en-US" sz="1200" dirty="0">
              <a:latin typeface="Aptos"/>
            </a:endParaRPr>
          </a:p>
          <a:p>
            <a:pPr algn="ctr"/>
            <a:endParaRPr lang="en-US" dirty="0">
              <a:ea typeface="Calibri" panose="020F0502020204030204"/>
              <a:cs typeface="Calibri" panose="020F0502020204030204"/>
            </a:endParaRPr>
          </a:p>
        </p:txBody>
      </p:sp>
      <p:pic>
        <p:nvPicPr>
          <p:cNvPr id="7" name="Picture 6">
            <a:extLst>
              <a:ext uri="{FF2B5EF4-FFF2-40B4-BE49-F238E27FC236}">
                <a16:creationId xmlns:a16="http://schemas.microsoft.com/office/drawing/2014/main" id="{C8B8C87D-8784-C4CB-4D06-26578272D06F}"/>
              </a:ext>
            </a:extLst>
          </p:cNvPr>
          <p:cNvPicPr>
            <a:picLocks noChangeAspect="1"/>
          </p:cNvPicPr>
          <p:nvPr/>
        </p:nvPicPr>
        <p:blipFill>
          <a:blip r:embed="rId2"/>
          <a:stretch>
            <a:fillRect/>
          </a:stretch>
        </p:blipFill>
        <p:spPr>
          <a:xfrm>
            <a:off x="11338044" y="55380"/>
            <a:ext cx="2870813" cy="1879943"/>
          </a:xfrm>
          <a:prstGeom prst="rect">
            <a:avLst/>
          </a:prstGeom>
        </p:spPr>
      </p:pic>
      <p:pic>
        <p:nvPicPr>
          <p:cNvPr id="9" name="Picture 8">
            <a:extLst>
              <a:ext uri="{FF2B5EF4-FFF2-40B4-BE49-F238E27FC236}">
                <a16:creationId xmlns:a16="http://schemas.microsoft.com/office/drawing/2014/main" id="{87A8738A-4355-1AC0-2616-E5EEA6265ED4}"/>
              </a:ext>
            </a:extLst>
          </p:cNvPr>
          <p:cNvPicPr>
            <a:picLocks noChangeAspect="1"/>
          </p:cNvPicPr>
          <p:nvPr/>
        </p:nvPicPr>
        <p:blipFill>
          <a:blip r:embed="rId3"/>
          <a:stretch>
            <a:fillRect/>
          </a:stretch>
        </p:blipFill>
        <p:spPr>
          <a:xfrm>
            <a:off x="11348230" y="2060571"/>
            <a:ext cx="2883072" cy="1865667"/>
          </a:xfrm>
          <a:prstGeom prst="rect">
            <a:avLst/>
          </a:prstGeom>
        </p:spPr>
      </p:pic>
      <p:pic>
        <p:nvPicPr>
          <p:cNvPr id="11" name="Picture 10">
            <a:extLst>
              <a:ext uri="{FF2B5EF4-FFF2-40B4-BE49-F238E27FC236}">
                <a16:creationId xmlns:a16="http://schemas.microsoft.com/office/drawing/2014/main" id="{65D65AF8-48D9-AD5A-7138-4067A1B0A686}"/>
              </a:ext>
            </a:extLst>
          </p:cNvPr>
          <p:cNvPicPr>
            <a:picLocks noChangeAspect="1"/>
          </p:cNvPicPr>
          <p:nvPr/>
        </p:nvPicPr>
        <p:blipFill>
          <a:blip r:embed="rId4"/>
          <a:stretch>
            <a:fillRect/>
          </a:stretch>
        </p:blipFill>
        <p:spPr>
          <a:xfrm>
            <a:off x="11342908" y="3972507"/>
            <a:ext cx="2881705" cy="2023916"/>
          </a:xfrm>
          <a:prstGeom prst="rect">
            <a:avLst/>
          </a:prstGeom>
        </p:spPr>
      </p:pic>
      <p:graphicFrame>
        <p:nvGraphicFramePr>
          <p:cNvPr id="19" name="Table 18">
            <a:extLst>
              <a:ext uri="{FF2B5EF4-FFF2-40B4-BE49-F238E27FC236}">
                <a16:creationId xmlns:a16="http://schemas.microsoft.com/office/drawing/2014/main" id="{A16E735E-A6E9-AE62-4DE6-AFC7F990D68F}"/>
              </a:ext>
            </a:extLst>
          </p:cNvPr>
          <p:cNvGraphicFramePr>
            <a:graphicFrameLocks noGrp="1"/>
          </p:cNvGraphicFramePr>
          <p:nvPr>
            <p:extLst>
              <p:ext uri="{D42A27DB-BD31-4B8C-83A1-F6EECF244321}">
                <p14:modId xmlns:p14="http://schemas.microsoft.com/office/powerpoint/2010/main" val="1506835036"/>
              </p:ext>
            </p:extLst>
          </p:nvPr>
        </p:nvGraphicFramePr>
        <p:xfrm>
          <a:off x="27306" y="4212571"/>
          <a:ext cx="10593910" cy="1865018"/>
        </p:xfrm>
        <a:graphic>
          <a:graphicData uri="http://schemas.openxmlformats.org/drawingml/2006/table">
            <a:tbl>
              <a:tblPr bandRow="1">
                <a:tableStyleId>{5C22544A-7EE6-4342-B048-85BDC9FD1C3A}</a:tableStyleId>
              </a:tblPr>
              <a:tblGrid>
                <a:gridCol w="2180449">
                  <a:extLst>
                    <a:ext uri="{9D8B030D-6E8A-4147-A177-3AD203B41FA5}">
                      <a16:colId xmlns:a16="http://schemas.microsoft.com/office/drawing/2014/main" val="1464038299"/>
                    </a:ext>
                  </a:extLst>
                </a:gridCol>
                <a:gridCol w="2180449">
                  <a:extLst>
                    <a:ext uri="{9D8B030D-6E8A-4147-A177-3AD203B41FA5}">
                      <a16:colId xmlns:a16="http://schemas.microsoft.com/office/drawing/2014/main" val="654532380"/>
                    </a:ext>
                  </a:extLst>
                </a:gridCol>
                <a:gridCol w="2755744">
                  <a:extLst>
                    <a:ext uri="{9D8B030D-6E8A-4147-A177-3AD203B41FA5}">
                      <a16:colId xmlns:a16="http://schemas.microsoft.com/office/drawing/2014/main" val="1960262820"/>
                    </a:ext>
                  </a:extLst>
                </a:gridCol>
                <a:gridCol w="3477268">
                  <a:extLst>
                    <a:ext uri="{9D8B030D-6E8A-4147-A177-3AD203B41FA5}">
                      <a16:colId xmlns:a16="http://schemas.microsoft.com/office/drawing/2014/main" val="506784838"/>
                    </a:ext>
                  </a:extLst>
                </a:gridCol>
              </a:tblGrid>
              <a:tr h="268670">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Metalinės liniuotės ilgis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bg2"/>
                    </a:solid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Nata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bg2"/>
                    </a:solid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Nata</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bg2"/>
                    </a:solidFill>
                  </a:tcPr>
                </a:tc>
                <a:tc>
                  <a:txBody>
                    <a:bodyPr/>
                    <a:lstStyle/>
                    <a:p>
                      <a:pPr lvl="0" algn="ctr" rtl="0">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Oktava </a:t>
                      </a:r>
                      <a:endParaRPr lang="en-US" dirty="0">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279805031"/>
                  </a:ext>
                </a:extLst>
              </a:tr>
              <a:tr h="350732">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4 cm</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B2</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Si</a:t>
                      </a:r>
                      <a:endParaRPr lang="en-US" sz="2000" b="0" i="0">
                        <a:solidFill>
                          <a:schemeClr val="tx1"/>
                        </a:solidFill>
                        <a:effectLst/>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lvl="0" algn="ctr" rtl="0">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 2-oji oktava</a:t>
                      </a:r>
                      <a:r>
                        <a:rPr lang="en-US" sz="2000" b="0" i="0">
                          <a:solidFill>
                            <a:schemeClr val="tx1"/>
                          </a:solidFill>
                          <a:effectLst/>
                          <a:latin typeface="Times New Roman" panose="02020603050405020304" pitchFamily="18" charset="0"/>
                          <a:cs typeface="Times New Roman" panose="02020603050405020304" pitchFamily="18" charset="0"/>
                        </a:rPr>
                        <a:t> </a:t>
                      </a:r>
                      <a:endParaRPr lang="en-US">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847898"/>
                  </a:ext>
                </a:extLst>
              </a:tr>
              <a:tr h="350732">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8 cm</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B3</a:t>
                      </a:r>
                      <a:r>
                        <a:rPr lang="en-US" sz="2000" b="0" i="0" dirty="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Si </a:t>
                      </a:r>
                      <a:endParaRPr lang="en-US" sz="2000" b="0" i="0">
                        <a:solidFill>
                          <a:schemeClr val="tx1"/>
                        </a:solidFill>
                        <a:effectLst/>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lvl="0" algn="ctr" rtl="0">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1-oji oktava</a:t>
                      </a:r>
                      <a:r>
                        <a:rPr lang="en-US" sz="2000" b="0" i="0">
                          <a:solidFill>
                            <a:schemeClr val="tx1"/>
                          </a:solidFill>
                          <a:effectLst/>
                          <a:latin typeface="Times New Roman" panose="02020603050405020304" pitchFamily="18" charset="0"/>
                          <a:cs typeface="Times New Roman" panose="02020603050405020304" pitchFamily="18" charset="0"/>
                        </a:rPr>
                        <a:t> </a:t>
                      </a:r>
                      <a:endParaRPr lang="en-US">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2122463"/>
                  </a:ext>
                </a:extLst>
              </a:tr>
              <a:tr h="350732">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10 cm</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G#0</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Sol#</a:t>
                      </a:r>
                      <a:endParaRPr lang="en-US" sz="2000" b="0" i="0">
                        <a:solidFill>
                          <a:schemeClr val="tx1"/>
                        </a:solidFill>
                        <a:effectLst/>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lvl="0" algn="ctr" rtl="0">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1-oji oktava</a:t>
                      </a:r>
                      <a:r>
                        <a:rPr lang="en-US" sz="2000" b="0" i="0">
                          <a:solidFill>
                            <a:schemeClr val="tx1"/>
                          </a:solidFill>
                          <a:effectLst/>
                          <a:latin typeface="Times New Roman" panose="02020603050405020304" pitchFamily="18" charset="0"/>
                          <a:cs typeface="Times New Roman" panose="02020603050405020304" pitchFamily="18" charset="0"/>
                        </a:rPr>
                        <a:t> </a:t>
                      </a:r>
                      <a:endParaRPr lang="en-US">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6380562"/>
                  </a:ext>
                </a:extLst>
              </a:tr>
              <a:tr h="350732">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12 cm</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E4</a:t>
                      </a:r>
                      <a:r>
                        <a:rPr lang="en-US" sz="2000" b="0" i="0">
                          <a:solidFill>
                            <a:schemeClr val="tx1"/>
                          </a:solidFill>
                          <a:effectLst/>
                          <a:latin typeface="Times New Roman" panose="02020603050405020304" pitchFamily="18" charset="0"/>
                          <a:cs typeface="Times New Roman" panose="02020603050405020304" pitchFamily="18" charset="0"/>
                        </a:rPr>
                        <a:t> </a:t>
                      </a: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algn="ctr" rtl="0" fontAlgn="base">
                        <a:lnSpc>
                          <a:spcPts val="1350"/>
                        </a:lnSpc>
                        <a:buNone/>
                      </a:pPr>
                      <a:r>
                        <a:rPr lang="lt-LT" sz="2000" b="0" i="0">
                          <a:solidFill>
                            <a:schemeClr val="tx1"/>
                          </a:solidFill>
                          <a:effectLst/>
                          <a:latin typeface="Times New Roman" panose="02020603050405020304" pitchFamily="18" charset="0"/>
                          <a:cs typeface="Times New Roman" panose="02020603050405020304" pitchFamily="18" charset="0"/>
                        </a:rPr>
                        <a:t>Mi </a:t>
                      </a:r>
                      <a:endParaRPr lang="en-US" sz="2000" b="0" i="0">
                        <a:solidFill>
                          <a:schemeClr val="tx1"/>
                        </a:solidFill>
                        <a:effectLst/>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tc>
                  <a:txBody>
                    <a:bodyPr/>
                    <a:lstStyle/>
                    <a:p>
                      <a:pPr lvl="0" algn="ctr" rtl="0">
                        <a:lnSpc>
                          <a:spcPts val="1350"/>
                        </a:lnSpc>
                        <a:buNone/>
                      </a:pPr>
                      <a:r>
                        <a:rPr lang="lt-LT" sz="2000" b="0" i="0" dirty="0">
                          <a:solidFill>
                            <a:schemeClr val="tx1"/>
                          </a:solidFill>
                          <a:effectLst/>
                          <a:latin typeface="Times New Roman" panose="02020603050405020304" pitchFamily="18" charset="0"/>
                          <a:cs typeface="Times New Roman" panose="02020603050405020304" pitchFamily="18" charset="0"/>
                        </a:rPr>
                        <a:t>1-oji oktava</a:t>
                      </a:r>
                      <a:r>
                        <a:rPr lang="en-US" sz="2000" b="0" i="0" dirty="0">
                          <a:solidFill>
                            <a:schemeClr val="tx1"/>
                          </a:solidFill>
                          <a:effectLst/>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txBody>
                  <a:tcPr marL="66675" marR="66675">
                    <a:lnL w="6344" cap="flat" cmpd="sng" algn="ctr">
                      <a:solidFill>
                        <a:srgbClr val="000000"/>
                      </a:solidFill>
                      <a:prstDash val="solid"/>
                      <a:round/>
                      <a:headEnd type="none" w="med" len="med"/>
                      <a:tailEnd type="none" w="med" len="med"/>
                    </a:lnL>
                    <a:lnR w="6344" cap="flat" cmpd="sng" algn="ctr">
                      <a:solidFill>
                        <a:srgbClr val="000000"/>
                      </a:solidFill>
                      <a:prstDash val="solid"/>
                      <a:round/>
                      <a:headEnd type="none" w="med" len="med"/>
                      <a:tailEnd type="none" w="med" len="med"/>
                    </a:lnR>
                    <a:lnT w="6344" cap="flat" cmpd="sng" algn="ctr">
                      <a:solidFill>
                        <a:srgbClr val="000000"/>
                      </a:solidFill>
                      <a:prstDash val="solid"/>
                      <a:round/>
                      <a:headEnd type="none" w="med" len="med"/>
                      <a:tailEnd type="none" w="med" len="med"/>
                    </a:lnT>
                    <a:lnB w="6344"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19239"/>
                  </a:ext>
                </a:extLst>
              </a:tr>
            </a:tbl>
          </a:graphicData>
        </a:graphic>
      </p:graphicFrame>
      <p:sp>
        <p:nvSpPr>
          <p:cNvPr id="20" name="TextBox 19">
            <a:extLst>
              <a:ext uri="{FF2B5EF4-FFF2-40B4-BE49-F238E27FC236}">
                <a16:creationId xmlns:a16="http://schemas.microsoft.com/office/drawing/2014/main" id="{7905D1E1-F913-8309-11CF-410790030FB4}"/>
              </a:ext>
            </a:extLst>
          </p:cNvPr>
          <p:cNvSpPr txBox="1"/>
          <p:nvPr/>
        </p:nvSpPr>
        <p:spPr>
          <a:xfrm>
            <a:off x="1" y="6158754"/>
            <a:ext cx="14469033"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lt-LT" sz="2000" b="1" i="0" dirty="0">
                <a:solidFill>
                  <a:srgbClr val="000000"/>
                </a:solidFill>
                <a:latin typeface="Times New Roman" panose="02020603050405020304" pitchFamily="18" charset="0"/>
                <a:ea typeface="Segoe UI"/>
                <a:cs typeface="Times New Roman" panose="02020603050405020304" pitchFamily="18" charset="0"/>
              </a:rPr>
              <a:t>Išvados</a:t>
            </a:r>
            <a:r>
              <a:rPr lang="lt-LT" sz="2000" b="0" i="0" dirty="0">
                <a:solidFill>
                  <a:srgbClr val="000000"/>
                </a:solidFill>
                <a:latin typeface="Times New Roman" panose="02020603050405020304" pitchFamily="18" charset="0"/>
                <a:ea typeface="Segoe UI"/>
                <a:cs typeface="Times New Roman" panose="02020603050405020304" pitchFamily="18" charset="0"/>
              </a:rPr>
              <a:t>: Atlikus tyrimą paaiškėjo, kad hipotezė pasitvirtino: kuo didesnis svyravimo dažnis, tuo aukštesnė išgaunama nata. Trumpinant išsikišusią liniuotės dalį, ji pradeda svyruoti greičiau, todėl dažnis didėja ir girdima aukštesnė nata. Ilginant išsikišusią dalį, svyravimai lėtėja, dažnis mažėja ir nata žemėja.</a:t>
            </a:r>
            <a:r>
              <a:rPr sz="2000" b="0" i="0" dirty="0">
                <a:solidFill>
                  <a:srgbClr val="000000"/>
                </a:solidFill>
                <a:latin typeface="Times New Roman" panose="02020603050405020304" pitchFamily="18" charset="0"/>
                <a:ea typeface="Aptos"/>
                <a:cs typeface="Times New Roman" panose="02020603050405020304" pitchFamily="18" charset="0"/>
              </a:rPr>
              <a:t> </a:t>
            </a:r>
            <a:endParaRPr lang="en-US" sz="2000" b="0" i="0" dirty="0">
              <a:solidFill>
                <a:srgbClr val="000000"/>
              </a:solidFill>
              <a:latin typeface="Times New Roman" panose="02020603050405020304" pitchFamily="18" charset="0"/>
              <a:ea typeface="Aptos"/>
              <a:cs typeface="Times New Roman" panose="02020603050405020304" pitchFamily="18" charset="0"/>
            </a:endParaRPr>
          </a:p>
          <a:p>
            <a:pPr algn="just" rtl="0"/>
            <a:r>
              <a:rPr lang="lt-LT" sz="2000" b="0" i="0" dirty="0">
                <a:solidFill>
                  <a:srgbClr val="000000"/>
                </a:solidFill>
                <a:latin typeface="Times New Roman" panose="02020603050405020304" pitchFamily="18" charset="0"/>
                <a:ea typeface="Segoe UI"/>
                <a:cs typeface="Times New Roman" panose="02020603050405020304" pitchFamily="18" charset="0"/>
              </a:rPr>
              <a:t>Taip pat galima daryti išvadą, kad garso aukštis tiesiogiai priklauso nuo svyravimų dažnio: didesnis dažnis reiškia aukštesnį garsą, o mažesnis – žemesnį. Eksperimentas parodė, kad net paprasta priemonė, tokia kaip liniuotė, gali būti naudojama dažnio ir garso aukščio ryšiui tirti.</a:t>
            </a:r>
          </a:p>
          <a:p>
            <a:pPr algn="ctr"/>
            <a:endParaRPr lang="en-US" dirty="0"/>
          </a:p>
        </p:txBody>
      </p:sp>
      <p:pic>
        <p:nvPicPr>
          <p:cNvPr id="21" name="Picture 20">
            <a:extLst>
              <a:ext uri="{FF2B5EF4-FFF2-40B4-BE49-F238E27FC236}">
                <a16:creationId xmlns:a16="http://schemas.microsoft.com/office/drawing/2014/main" id="{85B40806-5270-56D8-4118-D581977CFA2F}"/>
              </a:ext>
            </a:extLst>
          </p:cNvPr>
          <p:cNvPicPr>
            <a:picLocks noChangeAspect="1"/>
          </p:cNvPicPr>
          <p:nvPr/>
        </p:nvPicPr>
        <p:blipFill>
          <a:blip r:embed="rId5"/>
          <a:stretch>
            <a:fillRect/>
          </a:stretch>
        </p:blipFill>
        <p:spPr>
          <a:xfrm>
            <a:off x="9535927" y="3083"/>
            <a:ext cx="1085289" cy="1526801"/>
          </a:xfrm>
          <a:prstGeom prst="rect">
            <a:avLst/>
          </a:prstGeom>
        </p:spPr>
      </p:pic>
    </p:spTree>
    <p:extLst>
      <p:ext uri="{BB962C8B-B14F-4D97-AF65-F5344CB8AC3E}">
        <p14:creationId xmlns:p14="http://schemas.microsoft.com/office/powerpoint/2010/main" val="431923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 y="0"/>
            <a:ext cx="14626743"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Rectangle 25">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 y="0"/>
            <a:ext cx="14626743" cy="82296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Rectangle 26">
            <a:extLst>
              <a:ext uri="{FF2B5EF4-FFF2-40B4-BE49-F238E27FC236}">
                <a16:creationId xmlns:a16="http://schemas.microsoft.com/office/drawing/2014/main" id="{B908E8DC-1025-4FCC-873D-DC5C2ADEF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3988" y="839878"/>
            <a:ext cx="12856412" cy="65199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42BCB24-368C-9619-5792-E9584B0C7491}"/>
              </a:ext>
            </a:extLst>
          </p:cNvPr>
          <p:cNvSpPr txBox="1"/>
          <p:nvPr/>
        </p:nvSpPr>
        <p:spPr>
          <a:xfrm>
            <a:off x="198196" y="824154"/>
            <a:ext cx="5405433" cy="1029912"/>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85000" lnSpcReduction="20000"/>
          </a:bodyPr>
          <a:lstStyle/>
          <a:p>
            <a:pPr>
              <a:lnSpc>
                <a:spcPct val="90000"/>
              </a:lnSpc>
              <a:spcBef>
                <a:spcPct val="0"/>
              </a:spcBef>
              <a:spcAft>
                <a:spcPts val="600"/>
              </a:spcAft>
            </a:pPr>
            <a:r>
              <a:rPr lang="en-US" sz="4400" b="1" i="0" kern="1200" dirty="0">
                <a:latin typeface="Times New Roman" panose="02020603050405020304" pitchFamily="18" charset="0"/>
                <a:ea typeface="+mj-ea"/>
                <a:cs typeface="Times New Roman" panose="02020603050405020304" pitchFamily="18" charset="0"/>
              </a:rPr>
              <a:t>STETOSKOPO GAMYBA</a:t>
            </a:r>
            <a:endParaRPr lang="en-US" sz="4400" b="1" kern="1200" dirty="0">
              <a:latin typeface="Times New Roman" panose="02020603050405020304" pitchFamily="18" charset="0"/>
              <a:ea typeface="+mj-ea"/>
              <a:cs typeface="Times New Roman" panose="02020603050405020304" pitchFamily="18" charset="0"/>
            </a:endParaRPr>
          </a:p>
          <a:p>
            <a:pPr>
              <a:lnSpc>
                <a:spcPct val="90000"/>
              </a:lnSpc>
              <a:spcBef>
                <a:spcPct val="0"/>
              </a:spcBef>
              <a:spcAft>
                <a:spcPts val="600"/>
              </a:spcAft>
            </a:pPr>
            <a:endParaRPr lang="en-US" sz="5800" kern="1200" dirty="0">
              <a:latin typeface="+mj-lt"/>
              <a:ea typeface="+mj-ea"/>
              <a:cs typeface="+mj-cs"/>
            </a:endParaRPr>
          </a:p>
        </p:txBody>
      </p:sp>
      <p:sp>
        <p:nvSpPr>
          <p:cNvPr id="5" name="TextBox 4">
            <a:extLst>
              <a:ext uri="{FF2B5EF4-FFF2-40B4-BE49-F238E27FC236}">
                <a16:creationId xmlns:a16="http://schemas.microsoft.com/office/drawing/2014/main" id="{7031489B-9D8C-CB5B-2152-65274E2611BE}"/>
              </a:ext>
            </a:extLst>
          </p:cNvPr>
          <p:cNvSpPr txBox="1"/>
          <p:nvPr/>
        </p:nvSpPr>
        <p:spPr>
          <a:xfrm>
            <a:off x="198196" y="1339110"/>
            <a:ext cx="5936351" cy="677325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a:lnSpc>
                <a:spcPct val="90000"/>
              </a:lnSpc>
              <a:spcAft>
                <a:spcPts val="600"/>
              </a:spcAft>
            </a:pPr>
            <a:r>
              <a:rPr lang="lt-LT" sz="2000" b="1" i="0" noProof="0" dirty="0">
                <a:latin typeface="Times New Roman" panose="02020603050405020304" pitchFamily="18" charset="0"/>
                <a:cs typeface="Times New Roman" panose="02020603050405020304" pitchFamily="18" charset="0"/>
              </a:rPr>
              <a:t>Tyrimo tikslas:</a:t>
            </a:r>
            <a:r>
              <a:rPr lang="lt-LT" sz="2000" b="0" i="0" noProof="0" dirty="0">
                <a:latin typeface="Times New Roman" panose="02020603050405020304" pitchFamily="18" charset="0"/>
                <a:cs typeface="Times New Roman" panose="02020603050405020304" pitchFamily="18" charset="0"/>
              </a:rPr>
              <a:t> Ištirti kaip veikia </a:t>
            </a:r>
            <a:r>
              <a:rPr lang="lt-LT" sz="2000" b="0" i="0" noProof="0" dirty="0" err="1">
                <a:latin typeface="Times New Roman" panose="02020603050405020304" pitchFamily="18" charset="0"/>
                <a:cs typeface="Times New Roman" panose="02020603050405020304" pitchFamily="18" charset="0"/>
              </a:rPr>
              <a:t>stetoskopas</a:t>
            </a:r>
            <a:r>
              <a:rPr lang="lt-LT" sz="2000" b="0" i="0" noProof="0" dirty="0">
                <a:latin typeface="Times New Roman" panose="02020603050405020304" pitchFamily="18" charset="0"/>
                <a:cs typeface="Times New Roman" panose="02020603050405020304" pitchFamily="18" charset="0"/>
              </a:rPr>
              <a:t>. </a:t>
            </a:r>
            <a:endParaRPr lang="lt-LT" sz="2000" noProof="0" dirty="0">
              <a:latin typeface="Times New Roman" panose="02020603050405020304" pitchFamily="18" charset="0"/>
              <a:cs typeface="Times New Roman" panose="02020603050405020304" pitchFamily="18" charset="0"/>
            </a:endParaRPr>
          </a:p>
          <a:p>
            <a:pPr indent="-228600" algn="just">
              <a:lnSpc>
                <a:spcPct val="90000"/>
              </a:lnSpc>
              <a:spcAft>
                <a:spcPts val="600"/>
              </a:spcAft>
              <a:buFont typeface="Arial" panose="020B0604020202020204" pitchFamily="34" charset="0"/>
              <a:buChar char="•"/>
            </a:pPr>
            <a:endParaRPr lang="lt-LT" sz="2000" noProof="0" dirty="0">
              <a:latin typeface="Times New Roman" panose="02020603050405020304" pitchFamily="18" charset="0"/>
              <a:cs typeface="Times New Roman" panose="02020603050405020304" pitchFamily="18" charset="0"/>
            </a:endParaRPr>
          </a:p>
          <a:p>
            <a:pPr algn="just">
              <a:lnSpc>
                <a:spcPct val="90000"/>
              </a:lnSpc>
              <a:spcAft>
                <a:spcPts val="600"/>
              </a:spcAft>
            </a:pPr>
            <a:r>
              <a:rPr lang="lt-LT" sz="2000" b="1" i="0" noProof="0" dirty="0">
                <a:latin typeface="Times New Roman" panose="02020603050405020304" pitchFamily="18" charset="0"/>
                <a:cs typeface="Times New Roman" panose="02020603050405020304" pitchFamily="18" charset="0"/>
              </a:rPr>
              <a:t>Hipotezė:</a:t>
            </a:r>
            <a:r>
              <a:rPr lang="lt-LT" sz="2000" b="0" i="0" noProof="0" dirty="0">
                <a:latin typeface="Times New Roman" panose="02020603050405020304" pitchFamily="18" charset="0"/>
                <a:cs typeface="Times New Roman" panose="02020603050405020304" pitchFamily="18" charset="0"/>
              </a:rPr>
              <a:t> pro </a:t>
            </a:r>
            <a:r>
              <a:rPr lang="lt-LT" sz="2000" b="0" i="0" noProof="0" dirty="0" err="1">
                <a:latin typeface="Times New Roman" panose="02020603050405020304" pitchFamily="18" charset="0"/>
                <a:cs typeface="Times New Roman" panose="02020603050405020304" pitchFamily="18" charset="0"/>
              </a:rPr>
              <a:t>stetoskopo</a:t>
            </a:r>
            <a:r>
              <a:rPr lang="lt-LT" sz="2000" b="0" i="0" noProof="0" dirty="0">
                <a:latin typeface="Times New Roman" panose="02020603050405020304" pitchFamily="18" charset="0"/>
                <a:cs typeface="Times New Roman" panose="02020603050405020304" pitchFamily="18" charset="0"/>
              </a:rPr>
              <a:t> galvute perduodamas garsas į per vamzdelius</a:t>
            </a:r>
            <a:r>
              <a:rPr lang="lt-LT" sz="2000" noProof="0" dirty="0">
                <a:latin typeface="Times New Roman" panose="02020603050405020304" pitchFamily="18" charset="0"/>
                <a:cs typeface="Times New Roman" panose="02020603050405020304" pitchFamily="18" charset="0"/>
              </a:rPr>
              <a:t>,</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garsas atsispindi </a:t>
            </a:r>
            <a:r>
              <a:rPr lang="lt-LT" sz="2000" b="0" i="0" noProof="0" dirty="0">
                <a:latin typeface="Times New Roman" panose="02020603050405020304" pitchFamily="18" charset="0"/>
                <a:cs typeface="Times New Roman" panose="02020603050405020304" pitchFamily="18" charset="0"/>
              </a:rPr>
              <a:t>ir taip girdimas garsas. </a:t>
            </a:r>
          </a:p>
          <a:p>
            <a:pPr algn="just">
              <a:lnSpc>
                <a:spcPct val="90000"/>
              </a:lnSpc>
              <a:spcAft>
                <a:spcPts val="600"/>
              </a:spcAft>
            </a:pPr>
            <a:r>
              <a:rPr lang="lt-LT" sz="2000" b="1" i="0" noProof="0" dirty="0">
                <a:latin typeface="Times New Roman" panose="02020603050405020304" pitchFamily="18" charset="0"/>
                <a:cs typeface="Times New Roman" panose="02020603050405020304" pitchFamily="18" charset="0"/>
              </a:rPr>
              <a:t>Tyrimo priemonės:</a:t>
            </a:r>
            <a:r>
              <a:rPr lang="lt-LT" sz="2000" b="0" i="0" noProof="0" dirty="0">
                <a:latin typeface="Times New Roman" panose="02020603050405020304" pitchFamily="18" charset="0"/>
                <a:cs typeface="Times New Roman" panose="02020603050405020304" pitchFamily="18" charset="0"/>
              </a:rPr>
              <a:t> </a:t>
            </a:r>
            <a:r>
              <a:rPr lang="lt-LT" sz="2000" b="0" i="0" noProof="0" dirty="0" err="1">
                <a:latin typeface="Times New Roman" panose="02020603050405020304" pitchFamily="18" charset="0"/>
                <a:cs typeface="Times New Roman" panose="02020603050405020304" pitchFamily="18" charset="0"/>
              </a:rPr>
              <a:t>Stetoskopo</a:t>
            </a:r>
            <a:r>
              <a:rPr lang="lt-LT" sz="2000" b="0" i="0" noProof="0" dirty="0">
                <a:latin typeface="Times New Roman" panose="02020603050405020304" pitchFamily="18" charset="0"/>
                <a:cs typeface="Times New Roman" panose="02020603050405020304" pitchFamily="18" charset="0"/>
              </a:rPr>
              <a:t> galvutė, du vamzdeliai, </a:t>
            </a:r>
            <a:r>
              <a:rPr lang="lt-LT" sz="2000" noProof="0" dirty="0">
                <a:latin typeface="Times New Roman" panose="02020603050405020304" pitchFamily="18" charset="0"/>
                <a:cs typeface="Times New Roman" panose="02020603050405020304" pitchFamily="18" charset="0"/>
              </a:rPr>
              <a:t>du</a:t>
            </a:r>
            <a:r>
              <a:rPr lang="lt-LT" sz="2000" b="0" i="0" noProof="0" dirty="0">
                <a:latin typeface="Times New Roman" panose="02020603050405020304" pitchFamily="18" charset="0"/>
                <a:cs typeface="Times New Roman" panose="02020603050405020304" pitchFamily="18" charset="0"/>
              </a:rPr>
              <a:t> į ausį dedami antgaliai. </a:t>
            </a:r>
          </a:p>
          <a:p>
            <a:pPr indent="-228600" algn="just">
              <a:lnSpc>
                <a:spcPct val="90000"/>
              </a:lnSpc>
              <a:spcAft>
                <a:spcPts val="600"/>
              </a:spcAft>
              <a:buFont typeface="Arial" panose="020B0604020202020204" pitchFamily="34" charset="0"/>
              <a:buChar char="•"/>
            </a:pPr>
            <a:endParaRPr lang="lt-LT" sz="2000" noProof="0" dirty="0">
              <a:latin typeface="Times New Roman" panose="02020603050405020304" pitchFamily="18" charset="0"/>
              <a:cs typeface="Times New Roman" panose="02020603050405020304" pitchFamily="18" charset="0"/>
            </a:endParaRPr>
          </a:p>
          <a:p>
            <a:pPr algn="just">
              <a:lnSpc>
                <a:spcPct val="90000"/>
              </a:lnSpc>
              <a:spcAft>
                <a:spcPts val="600"/>
              </a:spcAft>
            </a:pPr>
            <a:r>
              <a:rPr lang="lt-LT" sz="2000" b="1" i="0" noProof="0" dirty="0">
                <a:latin typeface="Times New Roman" panose="02020603050405020304" pitchFamily="18" charset="0"/>
                <a:cs typeface="Times New Roman" panose="02020603050405020304" pitchFamily="18" charset="0"/>
              </a:rPr>
              <a:t>Tyrimo eiga: </a:t>
            </a:r>
            <a:r>
              <a:rPr lang="lt-LT" sz="2000" b="0" i="0" noProof="0" dirty="0">
                <a:latin typeface="Times New Roman" panose="02020603050405020304" pitchFamily="18" charset="0"/>
                <a:cs typeface="Times New Roman" panose="02020603050405020304" pitchFamily="18" charset="0"/>
              </a:rPr>
              <a:t> Pasigaminame </a:t>
            </a:r>
            <a:r>
              <a:rPr lang="lt-LT" sz="2000" b="0" i="0" noProof="0" dirty="0" err="1">
                <a:latin typeface="Times New Roman" panose="02020603050405020304" pitchFamily="18" charset="0"/>
                <a:cs typeface="Times New Roman" panose="02020603050405020304" pitchFamily="18" charset="0"/>
              </a:rPr>
              <a:t>stetoskopą</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a:t>
            </a:r>
            <a:r>
              <a:rPr lang="lt-LT" sz="2000" b="0" i="0" noProof="0" dirty="0">
                <a:latin typeface="Times New Roman" panose="02020603050405020304" pitchFamily="18" charset="0"/>
                <a:cs typeface="Times New Roman" panose="02020603050405020304" pitchFamily="18" charset="0"/>
              </a:rPr>
              <a:t>pritvirtiname du vamzdelius prie </a:t>
            </a:r>
            <a:r>
              <a:rPr lang="lt-LT" sz="2000" b="0" i="0" noProof="0" dirty="0" err="1">
                <a:latin typeface="Times New Roman" panose="02020603050405020304" pitchFamily="18" charset="0"/>
                <a:cs typeface="Times New Roman" panose="02020603050405020304" pitchFamily="18" charset="0"/>
              </a:rPr>
              <a:t>stetoskopo</a:t>
            </a:r>
            <a:r>
              <a:rPr lang="lt-LT" sz="2000" b="0" i="0" noProof="0" dirty="0">
                <a:latin typeface="Times New Roman" panose="02020603050405020304" pitchFamily="18" charset="0"/>
                <a:cs typeface="Times New Roman" panose="02020603050405020304" pitchFamily="18" charset="0"/>
              </a:rPr>
              <a:t> galvutės ir uždedame antgalius ant vamzdelių). Pridedame pasigamintą </a:t>
            </a:r>
            <a:r>
              <a:rPr lang="lt-LT" sz="2000" b="0" i="0" noProof="0" dirty="0" err="1">
                <a:latin typeface="Times New Roman" panose="02020603050405020304" pitchFamily="18" charset="0"/>
                <a:cs typeface="Times New Roman" panose="02020603050405020304" pitchFamily="18" charset="0"/>
              </a:rPr>
              <a:t>stetoskopą</a:t>
            </a:r>
            <a:r>
              <a:rPr lang="lt-LT" sz="2000" b="0" i="0" noProof="0" dirty="0">
                <a:latin typeface="Times New Roman" panose="02020603050405020304" pitchFamily="18" charset="0"/>
                <a:cs typeface="Times New Roman" panose="02020603050405020304" pitchFamily="18" charset="0"/>
              </a:rPr>
              <a:t> prie širdies ir pajaučiame kaip ji plaka. Galime išgirsti širdies plakimą, nes pro </a:t>
            </a:r>
            <a:r>
              <a:rPr lang="lt-LT" sz="2000" b="0" i="0" noProof="0" dirty="0" err="1">
                <a:latin typeface="Times New Roman" panose="02020603050405020304" pitchFamily="18" charset="0"/>
                <a:cs typeface="Times New Roman" panose="02020603050405020304" pitchFamily="18" charset="0"/>
              </a:rPr>
              <a:t>stetoskopo</a:t>
            </a:r>
            <a:r>
              <a:rPr lang="lt-LT" sz="2000" b="0" i="0" noProof="0" dirty="0">
                <a:latin typeface="Times New Roman" panose="02020603050405020304" pitchFamily="18" charset="0"/>
                <a:cs typeface="Times New Roman" panose="02020603050405020304" pitchFamily="18" charset="0"/>
              </a:rPr>
              <a:t> galvutę patenka garso bangos į vamzdelius</a:t>
            </a:r>
            <a:r>
              <a:rPr lang="lt-LT" sz="2000" noProof="0" dirty="0">
                <a:latin typeface="Times New Roman" panose="02020603050405020304" pitchFamily="18" charset="0"/>
                <a:cs typeface="Times New Roman" panose="02020603050405020304" pitchFamily="18" charset="0"/>
              </a:rPr>
              <a:t>,</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atsispindi bei </a:t>
            </a:r>
            <a:r>
              <a:rPr lang="lt-LT" sz="2000" noProof="0" dirty="0" err="1">
                <a:latin typeface="Times New Roman" panose="02020603050405020304" pitchFamily="18" charset="0"/>
                <a:cs typeface="Times New Roman" panose="02020603050405020304" pitchFamily="18" charset="0"/>
              </a:rPr>
              <a:t>susipliusuoja</a:t>
            </a:r>
            <a:r>
              <a:rPr lang="lt-LT" sz="2000" noProof="0" dirty="0">
                <a:latin typeface="Times New Roman" panose="02020603050405020304" pitchFamily="18" charset="0"/>
                <a:cs typeface="Times New Roman" panose="02020603050405020304" pitchFamily="18" charset="0"/>
              </a:rPr>
              <a:t> </a:t>
            </a:r>
            <a:r>
              <a:rPr lang="lt-LT" sz="2000" b="0" i="0" noProof="0" dirty="0">
                <a:latin typeface="Times New Roman" panose="02020603050405020304" pitchFamily="18" charset="0"/>
                <a:cs typeface="Times New Roman" panose="02020603050405020304" pitchFamily="18" charset="0"/>
              </a:rPr>
              <a:t>ir taip garsas patenka į mūsu ausis. </a:t>
            </a:r>
          </a:p>
          <a:p>
            <a:pPr indent="-228600" algn="just">
              <a:lnSpc>
                <a:spcPct val="90000"/>
              </a:lnSpc>
              <a:spcAft>
                <a:spcPts val="600"/>
              </a:spcAft>
              <a:buFont typeface="Arial" panose="020B0604020202020204" pitchFamily="34" charset="0"/>
              <a:buChar char="•"/>
            </a:pPr>
            <a:endParaRPr lang="lt-LT" sz="2000" noProof="0" dirty="0">
              <a:latin typeface="Times New Roman" panose="02020603050405020304" pitchFamily="18" charset="0"/>
              <a:cs typeface="Times New Roman" panose="02020603050405020304" pitchFamily="18" charset="0"/>
            </a:endParaRPr>
          </a:p>
          <a:p>
            <a:pPr algn="just">
              <a:lnSpc>
                <a:spcPct val="90000"/>
              </a:lnSpc>
              <a:spcAft>
                <a:spcPts val="600"/>
              </a:spcAft>
            </a:pPr>
            <a:r>
              <a:rPr lang="lt-LT" sz="2000" b="1" i="0" noProof="0" dirty="0">
                <a:latin typeface="Times New Roman" panose="02020603050405020304" pitchFamily="18" charset="0"/>
                <a:cs typeface="Times New Roman" panose="02020603050405020304" pitchFamily="18" charset="0"/>
              </a:rPr>
              <a:t>Tyrimo išvados:</a:t>
            </a:r>
            <a:r>
              <a:rPr lang="lt-LT" sz="2000" b="0" i="0" noProof="0" dirty="0">
                <a:latin typeface="Times New Roman" panose="02020603050405020304" pitchFamily="18" charset="0"/>
                <a:cs typeface="Times New Roman" panose="02020603050405020304" pitchFamily="18" charset="0"/>
              </a:rPr>
              <a:t> Šio tyrimo metu buvo išsiaiškinta, kaip veikia </a:t>
            </a:r>
            <a:r>
              <a:rPr lang="lt-LT" sz="2000" b="0" i="0" noProof="0" dirty="0" err="1">
                <a:latin typeface="Times New Roman" panose="02020603050405020304" pitchFamily="18" charset="0"/>
                <a:cs typeface="Times New Roman" panose="02020603050405020304" pitchFamily="18" charset="0"/>
              </a:rPr>
              <a:t>stetoskopas</a:t>
            </a:r>
            <a:r>
              <a:rPr lang="lt-LT" sz="2000" b="0" i="0" noProof="0" dirty="0">
                <a:latin typeface="Times New Roman" panose="02020603050405020304" pitchFamily="18" charset="0"/>
                <a:cs typeface="Times New Roman" panose="02020603050405020304" pitchFamily="18" charset="0"/>
              </a:rPr>
              <a:t>. Nustatyta, kad garsas per </a:t>
            </a:r>
            <a:r>
              <a:rPr lang="lt-LT" sz="2000" b="0" i="0" noProof="0" dirty="0" err="1">
                <a:latin typeface="Times New Roman" panose="02020603050405020304" pitchFamily="18" charset="0"/>
                <a:cs typeface="Times New Roman" panose="02020603050405020304" pitchFamily="18" charset="0"/>
              </a:rPr>
              <a:t>stetoskopo</a:t>
            </a:r>
            <a:r>
              <a:rPr lang="lt-LT" sz="2000" b="0" i="0" noProof="0" dirty="0">
                <a:latin typeface="Times New Roman" panose="02020603050405020304" pitchFamily="18" charset="0"/>
                <a:cs typeface="Times New Roman" panose="02020603050405020304" pitchFamily="18" charset="0"/>
              </a:rPr>
              <a:t> galvutę patenka į vamzdelius ir yra perduodamas į ausis. Taip galima aiškiai girdėti širdies plakimą. Hipotezė pasitvirtino. </a:t>
            </a:r>
          </a:p>
          <a:p>
            <a:pPr indent="-228600">
              <a:lnSpc>
                <a:spcPct val="90000"/>
              </a:lnSpc>
              <a:spcAft>
                <a:spcPts val="600"/>
              </a:spcAft>
              <a:buFont typeface="Arial" panose="020B0604020202020204" pitchFamily="34" charset="0"/>
              <a:buChar char="•"/>
            </a:pPr>
            <a:endParaRPr lang="en-US" dirty="0">
              <a:ea typeface="Calibri"/>
              <a:cs typeface="Calibri"/>
            </a:endParaRPr>
          </a:p>
        </p:txBody>
      </p:sp>
      <p:pic>
        <p:nvPicPr>
          <p:cNvPr id="9" name="Picture 8">
            <a:extLst>
              <a:ext uri="{FF2B5EF4-FFF2-40B4-BE49-F238E27FC236}">
                <a16:creationId xmlns:a16="http://schemas.microsoft.com/office/drawing/2014/main" id="{287E9E85-900C-2355-BEC8-3A549852778B}"/>
              </a:ext>
            </a:extLst>
          </p:cNvPr>
          <p:cNvPicPr>
            <a:picLocks noChangeAspect="1"/>
          </p:cNvPicPr>
          <p:nvPr/>
        </p:nvPicPr>
        <p:blipFill>
          <a:blip r:embed="rId3"/>
          <a:srcRect r="3333" b="3"/>
          <a:stretch>
            <a:fillRect/>
          </a:stretch>
        </p:blipFill>
        <p:spPr>
          <a:xfrm>
            <a:off x="6253794" y="839878"/>
            <a:ext cx="3853599" cy="6535004"/>
          </a:xfrm>
          <a:prstGeom prst="rect">
            <a:avLst/>
          </a:prstGeom>
        </p:spPr>
      </p:pic>
      <p:pic>
        <p:nvPicPr>
          <p:cNvPr id="7" name="Picture 6">
            <a:extLst>
              <a:ext uri="{FF2B5EF4-FFF2-40B4-BE49-F238E27FC236}">
                <a16:creationId xmlns:a16="http://schemas.microsoft.com/office/drawing/2014/main" id="{CD2DCAB9-A4EF-C252-34AE-1CA03D0D7410}"/>
              </a:ext>
            </a:extLst>
          </p:cNvPr>
          <p:cNvPicPr>
            <a:picLocks noChangeAspect="1"/>
          </p:cNvPicPr>
          <p:nvPr/>
        </p:nvPicPr>
        <p:blipFill>
          <a:blip r:embed="rId4"/>
          <a:srcRect r="10656" b="3"/>
          <a:stretch>
            <a:fillRect/>
          </a:stretch>
        </p:blipFill>
        <p:spPr>
          <a:xfrm>
            <a:off x="10242096" y="839878"/>
            <a:ext cx="3853599" cy="6535004"/>
          </a:xfrm>
          <a:prstGeom prst="rect">
            <a:avLst/>
          </a:prstGeom>
        </p:spPr>
      </p:pic>
      <p:cxnSp>
        <p:nvCxnSpPr>
          <p:cNvPr id="20" name="Straight Connector 19">
            <a:extLst>
              <a:ext uri="{FF2B5EF4-FFF2-40B4-BE49-F238E27FC236}">
                <a16:creationId xmlns:a16="http://schemas.microsoft.com/office/drawing/2014/main" id="{F085D7B9-E066-4923-8CB7-294BF30629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3639188" y="0"/>
            <a:ext cx="0" cy="82296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9B57D9A5-B0E6-43E8-854F-D4931B715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097427" y="847286"/>
            <a:ext cx="534703" cy="653501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24" name="Straight Connector 23">
            <a:extLst>
              <a:ext uri="{FF2B5EF4-FFF2-40B4-BE49-F238E27FC236}">
                <a16:creationId xmlns:a16="http://schemas.microsoft.com/office/drawing/2014/main" id="{25443840-A796-4C43-8DC1-1B738EFEC5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7375584"/>
            <a:ext cx="146304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7691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80B73C-515B-078B-6E63-791DA2CD68AE}"/>
              </a:ext>
            </a:extLst>
          </p:cNvPr>
          <p:cNvSpPr txBox="1"/>
          <p:nvPr/>
        </p:nvSpPr>
        <p:spPr>
          <a:xfrm>
            <a:off x="470647" y="255494"/>
            <a:ext cx="7315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i="0" dirty="0">
                <a:solidFill>
                  <a:srgbClr val="000000"/>
                </a:solidFill>
                <a:latin typeface="Times New Roman"/>
                <a:cs typeface="Times New Roman"/>
              </a:rPr>
              <a:t>GARSO PERDAVIMO TYRIMAS</a:t>
            </a:r>
            <a:endParaRPr lang="en-US" sz="2400" b="1" dirty="0">
              <a:latin typeface="Times New Roman"/>
              <a:cs typeface="Times New Roman"/>
            </a:endParaRPr>
          </a:p>
          <a:p>
            <a:pPr algn="ctr"/>
            <a:endParaRPr lang="en-US" dirty="0"/>
          </a:p>
        </p:txBody>
      </p:sp>
      <p:sp>
        <p:nvSpPr>
          <p:cNvPr id="5" name="TextBox 4">
            <a:extLst>
              <a:ext uri="{FF2B5EF4-FFF2-40B4-BE49-F238E27FC236}">
                <a16:creationId xmlns:a16="http://schemas.microsoft.com/office/drawing/2014/main" id="{A0E6CF23-AEE9-41FD-4FF3-91394F3014FD}"/>
              </a:ext>
            </a:extLst>
          </p:cNvPr>
          <p:cNvSpPr txBox="1"/>
          <p:nvPr/>
        </p:nvSpPr>
        <p:spPr>
          <a:xfrm>
            <a:off x="188259" y="833718"/>
            <a:ext cx="10071846"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b="1" i="0" dirty="0">
                <a:solidFill>
                  <a:srgbClr val="000000"/>
                </a:solidFill>
                <a:latin typeface="Times New Roman"/>
                <a:ea typeface="Segoe UI"/>
                <a:cs typeface="Times New Roman"/>
              </a:rPr>
              <a:t>Tyrimo tikslas</a:t>
            </a:r>
            <a:r>
              <a:rPr lang="lt-LT" sz="2000" b="0" i="0" dirty="0">
                <a:solidFill>
                  <a:srgbClr val="000000"/>
                </a:solidFill>
                <a:latin typeface="Times New Roman"/>
                <a:ea typeface="Segoe UI"/>
                <a:cs typeface="Times New Roman"/>
              </a:rPr>
              <a:t>: </a:t>
            </a:r>
            <a:r>
              <a:rPr lang="lt-LT" sz="2000" dirty="0">
                <a:solidFill>
                  <a:srgbClr val="000000"/>
                </a:solidFill>
                <a:latin typeface="Times New Roman"/>
                <a:ea typeface="+mn-lt"/>
                <a:cs typeface="Times New Roman"/>
              </a:rPr>
              <a:t>Išsiaiškinti</a:t>
            </a:r>
            <a:r>
              <a:rPr lang="lt-LT" sz="2000" b="0" i="0" dirty="0">
                <a:solidFill>
                  <a:srgbClr val="000000"/>
                </a:solidFill>
                <a:latin typeface="Times New Roman"/>
                <a:ea typeface="+mn-lt"/>
                <a:cs typeface="Times New Roman"/>
              </a:rPr>
              <a:t>, kaip garsas </a:t>
            </a:r>
            <a:r>
              <a:rPr lang="lt-LT" sz="2000" dirty="0">
                <a:solidFill>
                  <a:srgbClr val="000000"/>
                </a:solidFill>
                <a:latin typeface="Times New Roman"/>
                <a:ea typeface="+mn-lt"/>
                <a:cs typeface="Times New Roman"/>
              </a:rPr>
              <a:t>sklinda </a:t>
            </a:r>
            <a:r>
              <a:rPr lang="lt-LT" sz="2000" b="0" i="0" dirty="0">
                <a:solidFill>
                  <a:srgbClr val="000000"/>
                </a:solidFill>
                <a:latin typeface="Times New Roman"/>
                <a:ea typeface="+mn-lt"/>
                <a:cs typeface="Times New Roman"/>
              </a:rPr>
              <a:t>per vamzdelius ir vandenyje</a:t>
            </a:r>
            <a:r>
              <a:rPr lang="lt-LT" sz="2000" dirty="0">
                <a:solidFill>
                  <a:srgbClr val="000000"/>
                </a:solidFill>
                <a:latin typeface="Times New Roman"/>
                <a:ea typeface="+mn-lt"/>
                <a:cs typeface="Times New Roman"/>
              </a:rPr>
              <a:t>, bei palyginti garso sklidimą skirtingose aplinkose</a:t>
            </a:r>
            <a:r>
              <a:rPr lang="lt-LT" sz="2000" dirty="0">
                <a:solidFill>
                  <a:srgbClr val="000000"/>
                </a:solidFill>
                <a:latin typeface="Times New Roman"/>
                <a:ea typeface="Calibri"/>
                <a:cs typeface="Times New Roman"/>
              </a:rPr>
              <a:t>.</a:t>
            </a:r>
          </a:p>
          <a:p>
            <a:pPr algn="just"/>
            <a:r>
              <a:rPr lang="lt-LT" sz="2000" b="0" i="0" dirty="0">
                <a:solidFill>
                  <a:srgbClr val="000000"/>
                </a:solidFill>
                <a:latin typeface="Times New Roman"/>
                <a:ea typeface="WordVisiCarriageReturn_MSFontService"/>
                <a:cs typeface="Times New Roman"/>
              </a:rPr>
              <a:t> </a:t>
            </a:r>
            <a:br>
              <a:rPr lang="lt-LT" sz="2000" b="0" i="0" dirty="0">
                <a:latin typeface="Times New Roman"/>
                <a:ea typeface="WordVisiCarriageReturn_MSFontService"/>
                <a:cs typeface="Times New Roman"/>
              </a:rPr>
            </a:br>
            <a:r>
              <a:rPr lang="lt-LT" sz="2000" b="1" i="0" dirty="0">
                <a:solidFill>
                  <a:srgbClr val="000000"/>
                </a:solidFill>
                <a:latin typeface="Times New Roman"/>
                <a:ea typeface="Segoe UI"/>
                <a:cs typeface="Times New Roman"/>
              </a:rPr>
              <a:t>Hipotezė</a:t>
            </a:r>
            <a:r>
              <a:rPr lang="lt-LT" sz="2000" b="0" i="0" dirty="0">
                <a:solidFill>
                  <a:srgbClr val="000000"/>
                </a:solidFill>
                <a:latin typeface="Times New Roman"/>
                <a:ea typeface="Segoe UI"/>
                <a:cs typeface="Times New Roman"/>
              </a:rPr>
              <a:t>: </a:t>
            </a:r>
            <a:r>
              <a:rPr lang="lt-LT" sz="2000" dirty="0">
                <a:solidFill>
                  <a:srgbClr val="000000"/>
                </a:solidFill>
                <a:latin typeface="Times New Roman"/>
                <a:ea typeface="+mn-lt"/>
                <a:cs typeface="Times New Roman"/>
              </a:rPr>
              <a:t>Manome</a:t>
            </a:r>
            <a:r>
              <a:rPr lang="lt-LT" sz="2000" b="0" i="0" dirty="0">
                <a:solidFill>
                  <a:srgbClr val="000000"/>
                </a:solidFill>
                <a:latin typeface="Times New Roman"/>
                <a:ea typeface="+mn-lt"/>
                <a:cs typeface="Times New Roman"/>
              </a:rPr>
              <a:t>, kad per vamzdelius garsas girdėsis geriau</a:t>
            </a:r>
            <a:r>
              <a:rPr lang="lt-LT" sz="2000" dirty="0">
                <a:solidFill>
                  <a:srgbClr val="000000"/>
                </a:solidFill>
                <a:latin typeface="Times New Roman"/>
                <a:ea typeface="+mn-lt"/>
                <a:cs typeface="Times New Roman"/>
              </a:rPr>
              <a:t> nei ore</a:t>
            </a:r>
            <a:r>
              <a:rPr lang="lt-LT" sz="2000" b="0" i="0" dirty="0">
                <a:solidFill>
                  <a:srgbClr val="000000"/>
                </a:solidFill>
                <a:latin typeface="Times New Roman"/>
                <a:ea typeface="+mn-lt"/>
                <a:cs typeface="Times New Roman"/>
              </a:rPr>
              <a:t>, </a:t>
            </a:r>
            <a:r>
              <a:rPr lang="lt-LT" sz="2000" dirty="0">
                <a:solidFill>
                  <a:srgbClr val="000000"/>
                </a:solidFill>
                <a:latin typeface="Times New Roman"/>
                <a:ea typeface="+mn-lt"/>
                <a:cs typeface="Times New Roman"/>
              </a:rPr>
              <a:t>nes vamzdelis nukreipia garso bangas. Vandenyje garsas </a:t>
            </a:r>
            <a:r>
              <a:rPr lang="lt-LT" sz="2000" b="0" i="0" dirty="0">
                <a:solidFill>
                  <a:srgbClr val="000000"/>
                </a:solidFill>
                <a:latin typeface="Times New Roman"/>
                <a:ea typeface="+mn-lt"/>
                <a:cs typeface="Times New Roman"/>
              </a:rPr>
              <a:t>taip pat </a:t>
            </a:r>
            <a:r>
              <a:rPr lang="lt-LT" sz="2000" dirty="0">
                <a:solidFill>
                  <a:srgbClr val="000000"/>
                </a:solidFill>
                <a:latin typeface="Times New Roman"/>
                <a:ea typeface="+mn-lt"/>
                <a:cs typeface="Times New Roman"/>
              </a:rPr>
              <a:t>turėtų girdėtis, tačiau gali skirsis jo stiprumas ir aiškumas</a:t>
            </a:r>
            <a:r>
              <a:rPr lang="lt-LT" sz="2000" b="0" i="0" dirty="0">
                <a:solidFill>
                  <a:srgbClr val="000000"/>
                </a:solidFill>
                <a:latin typeface="Times New Roman"/>
                <a:ea typeface="+mn-lt"/>
                <a:cs typeface="Times New Roman"/>
              </a:rPr>
              <a:t>.</a:t>
            </a:r>
            <a:endParaRPr lang="lt-LT" sz="2000" dirty="0">
              <a:solidFill>
                <a:srgbClr val="000000"/>
              </a:solidFill>
              <a:latin typeface="Times New Roman"/>
              <a:ea typeface="+mn-lt"/>
              <a:cs typeface="Times New Roman"/>
            </a:endParaRPr>
          </a:p>
          <a:p>
            <a:pPr algn="just"/>
            <a:r>
              <a:rPr lang="lt-LT" sz="2000" b="0" i="0" dirty="0">
                <a:solidFill>
                  <a:srgbClr val="000000"/>
                </a:solidFill>
                <a:latin typeface="Times New Roman"/>
                <a:ea typeface="WordVisiCarriageReturn_MSFontService"/>
                <a:cs typeface="Times New Roman"/>
              </a:rPr>
              <a:t> </a:t>
            </a:r>
            <a:br>
              <a:rPr lang="lt-LT" sz="2000" b="0" i="0" dirty="0">
                <a:latin typeface="Times New Roman"/>
                <a:ea typeface="WordVisiCarriageReturn_MSFontService"/>
                <a:cs typeface="Times New Roman"/>
              </a:rPr>
            </a:br>
            <a:r>
              <a:rPr lang="lt-LT" sz="2000" b="1" i="0" dirty="0">
                <a:solidFill>
                  <a:srgbClr val="000000"/>
                </a:solidFill>
                <a:latin typeface="Times New Roman"/>
                <a:ea typeface="Segoe UI"/>
                <a:cs typeface="Times New Roman"/>
              </a:rPr>
              <a:t>Tyrimo priemonė</a:t>
            </a:r>
            <a:r>
              <a:rPr lang="lt-LT" sz="2000" b="0" i="0" dirty="0">
                <a:solidFill>
                  <a:srgbClr val="000000"/>
                </a:solidFill>
                <a:latin typeface="Times New Roman"/>
                <a:ea typeface="Segoe UI"/>
                <a:cs typeface="Times New Roman"/>
              </a:rPr>
              <a:t>s: garso dėžutė, 2 vamzdeliai, ausų kištukai, kamertonas, muštukas, indelis su </a:t>
            </a:r>
            <a:r>
              <a:rPr lang="lt-LT" sz="2000" dirty="0" err="1">
                <a:solidFill>
                  <a:srgbClr val="000000"/>
                </a:solidFill>
                <a:latin typeface="Times New Roman"/>
                <a:ea typeface="Segoe UI"/>
                <a:cs typeface="Times New Roman"/>
              </a:rPr>
              <a:t>vande</a:t>
            </a:r>
            <a:r>
              <a:rPr lang="lt-LT" sz="2000" b="0" i="0" dirty="0">
                <a:solidFill>
                  <a:srgbClr val="000000"/>
                </a:solidFill>
                <a:latin typeface="Times New Roman"/>
                <a:ea typeface="WordVisiCarriageReturn_MSFontService"/>
                <a:cs typeface="Times New Roman"/>
              </a:rPr>
              <a:t>  </a:t>
            </a:r>
            <a:br>
              <a:rPr lang="lt-LT" sz="2000" b="0" i="0" dirty="0">
                <a:latin typeface="Times New Roman"/>
                <a:ea typeface="WordVisiCarriageReturn_MSFontService"/>
                <a:cs typeface="Times New Roman"/>
              </a:rPr>
            </a:br>
            <a:r>
              <a:rPr lang="lt-LT" sz="2000" b="1" i="0" dirty="0">
                <a:solidFill>
                  <a:srgbClr val="000000"/>
                </a:solidFill>
                <a:latin typeface="Times New Roman"/>
                <a:ea typeface="Segoe UI"/>
                <a:cs typeface="Times New Roman"/>
              </a:rPr>
              <a:t>Tyrimo eiga</a:t>
            </a:r>
            <a:r>
              <a:rPr lang="lt-LT" sz="2000" b="0" i="0" dirty="0">
                <a:solidFill>
                  <a:srgbClr val="000000"/>
                </a:solidFill>
                <a:latin typeface="Times New Roman"/>
                <a:ea typeface="Segoe UI"/>
                <a:cs typeface="Times New Roman"/>
              </a:rPr>
              <a:t>: </a:t>
            </a:r>
            <a:r>
              <a:rPr lang="lt-LT" sz="2000" dirty="0">
                <a:solidFill>
                  <a:srgbClr val="000000"/>
                </a:solidFill>
                <a:latin typeface="Times New Roman"/>
                <a:ea typeface="+mn-lt"/>
                <a:cs typeface="Times New Roman"/>
              </a:rPr>
              <a:t>paruošėme garso dėžutę ir prijungėme vamzdelius. Sudavė vienas per kamertoną muštuku, o kitas klauso per vieną vamzdelį. Stebėjome, kaip aiškiai girdėsis garsas. Pakartojome eksperimentą su dviem vamzdeliais sujungtais nuosekliai ir stebėjome, ar garsas tampa stipresnis. Panardinome </a:t>
            </a:r>
            <a:r>
              <a:rPr lang="lt-LT" sz="2000" dirty="0" err="1">
                <a:solidFill>
                  <a:srgbClr val="000000"/>
                </a:solidFill>
                <a:latin typeface="Times New Roman"/>
                <a:ea typeface="+mn-lt"/>
                <a:cs typeface="Times New Roman"/>
              </a:rPr>
              <a:t>kamertonaną</a:t>
            </a:r>
            <a:r>
              <a:rPr lang="lt-LT" sz="2000" dirty="0">
                <a:solidFill>
                  <a:srgbClr val="000000"/>
                </a:solidFill>
                <a:latin typeface="Times New Roman"/>
                <a:ea typeface="+mn-lt"/>
                <a:cs typeface="Times New Roman"/>
              </a:rPr>
              <a:t> į indelio vandenį, sudavėme jį ir klausėmės, ar garsas girdėsis per vandenį.</a:t>
            </a:r>
            <a:endParaRPr lang="lt-LT" dirty="0">
              <a:latin typeface="Times New Roman"/>
              <a:ea typeface="Calibri"/>
              <a:cs typeface="Times New Roman"/>
            </a:endParaRPr>
          </a:p>
          <a:p>
            <a:pPr algn="just"/>
            <a:endParaRPr lang="lt-LT" sz="2000" dirty="0">
              <a:latin typeface="Times New Roman"/>
              <a:cs typeface="Times New Roman"/>
            </a:endParaRPr>
          </a:p>
        </p:txBody>
      </p:sp>
      <p:pic>
        <p:nvPicPr>
          <p:cNvPr id="7" name="Picture 6">
            <a:extLst>
              <a:ext uri="{FF2B5EF4-FFF2-40B4-BE49-F238E27FC236}">
                <a16:creationId xmlns:a16="http://schemas.microsoft.com/office/drawing/2014/main" id="{611052ED-CA63-380A-9CFB-6CD0672CF237}"/>
              </a:ext>
            </a:extLst>
          </p:cNvPr>
          <p:cNvPicPr>
            <a:picLocks noChangeAspect="1"/>
          </p:cNvPicPr>
          <p:nvPr/>
        </p:nvPicPr>
        <p:blipFill>
          <a:blip r:embed="rId2"/>
          <a:stretch>
            <a:fillRect/>
          </a:stretch>
        </p:blipFill>
        <p:spPr>
          <a:xfrm>
            <a:off x="11051117" y="2785447"/>
            <a:ext cx="3013822" cy="2746920"/>
          </a:xfrm>
          <a:prstGeom prst="rect">
            <a:avLst/>
          </a:prstGeom>
        </p:spPr>
      </p:pic>
      <p:pic>
        <p:nvPicPr>
          <p:cNvPr id="9" name="Picture 8">
            <a:extLst>
              <a:ext uri="{FF2B5EF4-FFF2-40B4-BE49-F238E27FC236}">
                <a16:creationId xmlns:a16="http://schemas.microsoft.com/office/drawing/2014/main" id="{4CD3C9C1-C727-BDE9-5C2C-5E707E830765}"/>
              </a:ext>
            </a:extLst>
          </p:cNvPr>
          <p:cNvPicPr>
            <a:picLocks noChangeAspect="1"/>
          </p:cNvPicPr>
          <p:nvPr/>
        </p:nvPicPr>
        <p:blipFill>
          <a:blip r:embed="rId3"/>
          <a:stretch>
            <a:fillRect/>
          </a:stretch>
        </p:blipFill>
        <p:spPr>
          <a:xfrm>
            <a:off x="11426135" y="-5469"/>
            <a:ext cx="2192432" cy="2475156"/>
          </a:xfrm>
          <a:prstGeom prst="rect">
            <a:avLst/>
          </a:prstGeom>
        </p:spPr>
      </p:pic>
      <p:graphicFrame>
        <p:nvGraphicFramePr>
          <p:cNvPr id="11" name="Table 10">
            <a:extLst>
              <a:ext uri="{FF2B5EF4-FFF2-40B4-BE49-F238E27FC236}">
                <a16:creationId xmlns:a16="http://schemas.microsoft.com/office/drawing/2014/main" id="{5BB4C211-6AEB-41A0-F06F-C2520512CC23}"/>
              </a:ext>
            </a:extLst>
          </p:cNvPr>
          <p:cNvGraphicFramePr>
            <a:graphicFrameLocks noGrp="1"/>
          </p:cNvGraphicFramePr>
          <p:nvPr>
            <p:extLst>
              <p:ext uri="{D42A27DB-BD31-4B8C-83A1-F6EECF244321}">
                <p14:modId xmlns:p14="http://schemas.microsoft.com/office/powerpoint/2010/main" val="2311028595"/>
              </p:ext>
            </p:extLst>
          </p:nvPr>
        </p:nvGraphicFramePr>
        <p:xfrm>
          <a:off x="469116" y="5546164"/>
          <a:ext cx="7007085" cy="2184400"/>
        </p:xfrm>
        <a:graphic>
          <a:graphicData uri="http://schemas.openxmlformats.org/drawingml/2006/table">
            <a:tbl>
              <a:tblPr bandRow="1">
                <a:tableStyleId>{5C22544A-7EE6-4342-B048-85BDC9FD1C3A}</a:tableStyleId>
              </a:tblPr>
              <a:tblGrid>
                <a:gridCol w="3362738">
                  <a:extLst>
                    <a:ext uri="{9D8B030D-6E8A-4147-A177-3AD203B41FA5}">
                      <a16:colId xmlns:a16="http://schemas.microsoft.com/office/drawing/2014/main" val="1015567544"/>
                    </a:ext>
                  </a:extLst>
                </a:gridCol>
                <a:gridCol w="3644347">
                  <a:extLst>
                    <a:ext uri="{9D8B030D-6E8A-4147-A177-3AD203B41FA5}">
                      <a16:colId xmlns:a16="http://schemas.microsoft.com/office/drawing/2014/main" val="850833272"/>
                    </a:ext>
                  </a:extLst>
                </a:gridCol>
              </a:tblGrid>
              <a:tr h="0">
                <a:tc>
                  <a:txBody>
                    <a:bodyPr/>
                    <a:lstStyle/>
                    <a:p>
                      <a:pPr algn="ctr">
                        <a:buNone/>
                      </a:pPr>
                      <a:r>
                        <a:rPr lang="lt-LT" sz="2000" b="1" noProof="0">
                          <a:solidFill>
                            <a:schemeClr val="tx1"/>
                          </a:solidFill>
                          <a:effectLst/>
                          <a:latin typeface="Times New Roman"/>
                          <a:cs typeface="Times New Roman"/>
                        </a:rPr>
                        <a:t>Sąlygos</a:t>
                      </a:r>
                      <a:endParaRPr lang="lt-LT" sz="2000" noProof="0">
                        <a:solidFill>
                          <a:schemeClr val="tx1"/>
                        </a:solidFill>
                        <a:effectLst/>
                        <a:latin typeface="Times New Roman"/>
                        <a:cs typeface="Times New Roman"/>
                      </a:endParaRPr>
                    </a:p>
                  </a:txBody>
                  <a:tcPr marL="101600" marR="101600" marT="76200" marB="76200" anchor="ctr">
                    <a:lnL w="12700" cap="flat" cmpd="sng" algn="ctr">
                      <a:solidFill>
                        <a:srgbClr val="2C5F8A"/>
                      </a:solidFill>
                      <a:prstDash val="solid"/>
                      <a:round/>
                      <a:headEnd type="none" w="med" len="med"/>
                      <a:tailEnd type="none" w="med" len="med"/>
                    </a:lnL>
                    <a:lnR w="12700" cap="flat" cmpd="sng" algn="ctr">
                      <a:solidFill>
                        <a:srgbClr val="2C5F8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2C5F8A"/>
                      </a:solidFill>
                      <a:prstDash val="solid"/>
                      <a:round/>
                      <a:headEnd type="none" w="med" len="med"/>
                      <a:tailEnd type="none" w="med" len="med"/>
                    </a:lnB>
                    <a:solidFill>
                      <a:schemeClr val="bg1"/>
                    </a:solidFill>
                  </a:tcPr>
                </a:tc>
                <a:tc>
                  <a:txBody>
                    <a:bodyPr/>
                    <a:lstStyle/>
                    <a:p>
                      <a:pPr algn="ctr">
                        <a:buNone/>
                      </a:pPr>
                      <a:r>
                        <a:rPr lang="lt-LT" sz="2000" b="1" noProof="0">
                          <a:solidFill>
                            <a:schemeClr val="tx1"/>
                          </a:solidFill>
                          <a:effectLst/>
                          <a:latin typeface="Times New Roman"/>
                          <a:cs typeface="Times New Roman"/>
                        </a:rPr>
                        <a:t>Kaip girdėjosi garsas</a:t>
                      </a:r>
                      <a:endParaRPr lang="lt-LT" sz="2000" noProof="0">
                        <a:solidFill>
                          <a:schemeClr val="tx1"/>
                        </a:solidFill>
                        <a:effectLst/>
                        <a:latin typeface="Times New Roman"/>
                        <a:cs typeface="Times New Roman"/>
                      </a:endParaRPr>
                    </a:p>
                  </a:txBody>
                  <a:tcPr marL="101600" marR="101600" marT="76200" marB="76200" anchor="ctr">
                    <a:lnL w="12700" cap="flat" cmpd="sng" algn="ctr">
                      <a:solidFill>
                        <a:srgbClr val="2C5F8A"/>
                      </a:solidFill>
                      <a:prstDash val="solid"/>
                      <a:round/>
                      <a:headEnd type="none" w="med" len="med"/>
                      <a:tailEnd type="none" w="med" len="med"/>
                    </a:lnL>
                    <a:lnR w="12700" cap="flat" cmpd="sng" algn="ctr">
                      <a:solidFill>
                        <a:srgbClr val="2C5F8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2C5F8A"/>
                      </a:solidFill>
                      <a:prstDash val="solid"/>
                      <a:round/>
                      <a:headEnd type="none" w="med" len="med"/>
                      <a:tailEnd type="none" w="med" len="med"/>
                    </a:lnB>
                    <a:solidFill>
                      <a:schemeClr val="bg1"/>
                    </a:solidFill>
                  </a:tcPr>
                </a:tc>
                <a:extLst>
                  <a:ext uri="{0D108BD9-81ED-4DB2-BD59-A6C34878D82A}">
                    <a16:rowId xmlns:a16="http://schemas.microsoft.com/office/drawing/2014/main" val="347430310"/>
                  </a:ext>
                </a:extLst>
              </a:tr>
              <a:tr h="0">
                <a:tc>
                  <a:txBody>
                    <a:bodyPr/>
                    <a:lstStyle/>
                    <a:p>
                      <a:pPr algn="ctr">
                        <a:buNone/>
                      </a:pPr>
                      <a:r>
                        <a:rPr lang="lt-LT" sz="2000" noProof="0">
                          <a:solidFill>
                            <a:schemeClr val="tx1"/>
                          </a:solidFill>
                          <a:effectLst/>
                          <a:latin typeface="Times New Roman"/>
                          <a:cs typeface="Times New Roman"/>
                        </a:rPr>
                        <a:t>Su vienu vamzdeliu</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lgn="ctr">
                        <a:buNone/>
                      </a:pPr>
                      <a:r>
                        <a:rPr lang="lt-LT" sz="2000" noProof="0">
                          <a:solidFill>
                            <a:schemeClr val="tx1"/>
                          </a:solidFill>
                          <a:effectLst/>
                          <a:latin typeface="Times New Roman"/>
                          <a:cs typeface="Times New Roman"/>
                        </a:rPr>
                        <a:t>Girdėsis silpnai</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3154506350"/>
                  </a:ext>
                </a:extLst>
              </a:tr>
              <a:tr h="0">
                <a:tc>
                  <a:txBody>
                    <a:bodyPr/>
                    <a:lstStyle/>
                    <a:p>
                      <a:pPr algn="ctr">
                        <a:buNone/>
                      </a:pPr>
                      <a:r>
                        <a:rPr lang="lt-LT" sz="2000" noProof="0" dirty="0">
                          <a:solidFill>
                            <a:schemeClr val="tx1"/>
                          </a:solidFill>
                          <a:effectLst/>
                          <a:latin typeface="Times New Roman"/>
                          <a:cs typeface="Times New Roman"/>
                        </a:rPr>
                        <a:t>Su dviem vamzdeliais</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lgn="ctr">
                        <a:buNone/>
                      </a:pPr>
                      <a:r>
                        <a:rPr lang="lt-LT" sz="2000" noProof="0">
                          <a:solidFill>
                            <a:schemeClr val="tx1"/>
                          </a:solidFill>
                          <a:effectLst/>
                          <a:latin typeface="Times New Roman"/>
                          <a:cs typeface="Times New Roman"/>
                        </a:rPr>
                        <a:t>Girdėsis stipriau</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97037169"/>
                  </a:ext>
                </a:extLst>
              </a:tr>
              <a:tr h="0">
                <a:tc>
                  <a:txBody>
                    <a:bodyPr/>
                    <a:lstStyle/>
                    <a:p>
                      <a:pPr algn="ctr">
                        <a:buNone/>
                      </a:pPr>
                      <a:r>
                        <a:rPr lang="lt-LT" sz="2000" noProof="0">
                          <a:solidFill>
                            <a:schemeClr val="tx1"/>
                          </a:solidFill>
                          <a:effectLst/>
                          <a:latin typeface="Times New Roman"/>
                          <a:cs typeface="Times New Roman"/>
                        </a:rPr>
                        <a:t>Garso dėžutėje</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lgn="ctr">
                        <a:buNone/>
                      </a:pPr>
                      <a:r>
                        <a:rPr lang="lt-LT" sz="2000" noProof="0">
                          <a:solidFill>
                            <a:schemeClr val="tx1"/>
                          </a:solidFill>
                          <a:effectLst/>
                          <a:latin typeface="Times New Roman"/>
                          <a:cs typeface="Times New Roman"/>
                        </a:rPr>
                        <a:t>Girdėsis gerai</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1804718438"/>
                  </a:ext>
                </a:extLst>
              </a:tr>
              <a:tr h="0">
                <a:tc>
                  <a:txBody>
                    <a:bodyPr/>
                    <a:lstStyle/>
                    <a:p>
                      <a:pPr algn="ctr">
                        <a:buNone/>
                      </a:pPr>
                      <a:r>
                        <a:rPr lang="lt-LT" sz="2000" noProof="0">
                          <a:solidFill>
                            <a:schemeClr val="tx1"/>
                          </a:solidFill>
                          <a:effectLst/>
                          <a:latin typeface="Times New Roman"/>
                          <a:cs typeface="Times New Roman"/>
                        </a:rPr>
                        <a:t>Po vandeniu</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lgn="ctr">
                        <a:buNone/>
                      </a:pPr>
                      <a:r>
                        <a:rPr lang="lt-LT" sz="2000" noProof="0" dirty="0">
                          <a:solidFill>
                            <a:schemeClr val="tx1"/>
                          </a:solidFill>
                          <a:effectLst/>
                          <a:latin typeface="Times New Roman"/>
                          <a:cs typeface="Times New Roman"/>
                        </a:rPr>
                        <a:t>Girdėsis dusliai</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3223635781"/>
                  </a:ext>
                </a:extLst>
              </a:tr>
            </a:tbl>
          </a:graphicData>
        </a:graphic>
      </p:graphicFrame>
      <p:pic>
        <p:nvPicPr>
          <p:cNvPr id="13" name="Picture 12">
            <a:extLst>
              <a:ext uri="{FF2B5EF4-FFF2-40B4-BE49-F238E27FC236}">
                <a16:creationId xmlns:a16="http://schemas.microsoft.com/office/drawing/2014/main" id="{BCD30EC8-6A96-F1A6-9DC1-AABED114AF81}"/>
              </a:ext>
            </a:extLst>
          </p:cNvPr>
          <p:cNvPicPr>
            <a:picLocks noChangeAspect="1"/>
          </p:cNvPicPr>
          <p:nvPr/>
        </p:nvPicPr>
        <p:blipFill>
          <a:blip r:embed="rId4"/>
          <a:stretch>
            <a:fillRect/>
          </a:stretch>
        </p:blipFill>
        <p:spPr>
          <a:xfrm>
            <a:off x="11060733" y="5730621"/>
            <a:ext cx="3222117" cy="2096262"/>
          </a:xfrm>
          <a:prstGeom prst="rect">
            <a:avLst/>
          </a:prstGeom>
        </p:spPr>
      </p:pic>
    </p:spTree>
    <p:extLst>
      <p:ext uri="{BB962C8B-B14F-4D97-AF65-F5344CB8AC3E}">
        <p14:creationId xmlns:p14="http://schemas.microsoft.com/office/powerpoint/2010/main" val="4167604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44F379-73E5-E82B-5810-90C2C9821F96}"/>
              </a:ext>
            </a:extLst>
          </p:cNvPr>
          <p:cNvSpPr txBox="1"/>
          <p:nvPr/>
        </p:nvSpPr>
        <p:spPr>
          <a:xfrm>
            <a:off x="524435" y="242047"/>
            <a:ext cx="12976410"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dirty="0">
                <a:latin typeface="Times New Roman"/>
                <a:cs typeface="Times New Roman"/>
              </a:rPr>
              <a:t>Išvados:</a:t>
            </a:r>
            <a:endParaRPr lang="lt-LT" sz="2400" b="1"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Garsas atsiranda, kai kūnas vibruoja – virpesiai perduodami aplinkinei terpei.</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Per vamzdelius garsas girdėsis geriau nei atviroje erdvėje, nes vamzdelis sutelkia garso bangas ir sumažina jų išsibarstymą.</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Su dviem nuosekliai sujungtais vamzdeliais garsas buvo stipresnis nei su vienu, tačiau atstumo didėjimas taip pat gali sukelti silpninimą.</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Vandenyje garsas irgi girdėsis, tačiau jis skambėjo dusliau, nes vandens terpei būdingos skirtingos akustinės savybės nei orui.</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Garso stiprumas ir aiškumas priklauso nuo to, kokioje </a:t>
            </a:r>
            <a:r>
              <a:rPr lang="lt-LT" sz="2400" dirty="0" err="1">
                <a:latin typeface="Times New Roman"/>
                <a:cs typeface="Times New Roman"/>
              </a:rPr>
              <a:t>terpeje</a:t>
            </a:r>
            <a:r>
              <a:rPr lang="lt-LT" sz="2400" dirty="0">
                <a:latin typeface="Times New Roman"/>
                <a:cs typeface="Times New Roman"/>
              </a:rPr>
              <a:t> (oras, vanduo, kietas kūnas) ir kokiu būdu jis sklinda.</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Hipotezė pasitvirtino: per vamzdelius garsas girdėsis geriau, o vandenyje – taip pat, tačiau dusliau.</a:t>
            </a:r>
            <a:endParaRPr lang="lt-LT" sz="2400" dirty="0">
              <a:latin typeface="Times New Roman"/>
              <a:ea typeface="Calibri"/>
              <a:cs typeface="Times New Roman"/>
            </a:endParaRPr>
          </a:p>
          <a:p>
            <a:pPr algn="ctr"/>
            <a:endParaRPr lang="en-US" dirty="0"/>
          </a:p>
        </p:txBody>
      </p:sp>
      <p:pic>
        <p:nvPicPr>
          <p:cNvPr id="6" name="Picture 5">
            <a:extLst>
              <a:ext uri="{FF2B5EF4-FFF2-40B4-BE49-F238E27FC236}">
                <a16:creationId xmlns:a16="http://schemas.microsoft.com/office/drawing/2014/main" id="{E077E0A1-6D84-56E1-59EA-434AE8CEF8A9}"/>
              </a:ext>
            </a:extLst>
          </p:cNvPr>
          <p:cNvPicPr>
            <a:picLocks noChangeAspect="1"/>
          </p:cNvPicPr>
          <p:nvPr/>
        </p:nvPicPr>
        <p:blipFill>
          <a:blip r:embed="rId2"/>
          <a:stretch>
            <a:fillRect/>
          </a:stretch>
        </p:blipFill>
        <p:spPr>
          <a:xfrm>
            <a:off x="894532" y="5156219"/>
            <a:ext cx="3087916" cy="2467288"/>
          </a:xfrm>
          <a:prstGeom prst="rect">
            <a:avLst/>
          </a:prstGeom>
        </p:spPr>
      </p:pic>
      <p:pic>
        <p:nvPicPr>
          <p:cNvPr id="3" name="Picture 2">
            <a:extLst>
              <a:ext uri="{FF2B5EF4-FFF2-40B4-BE49-F238E27FC236}">
                <a16:creationId xmlns:a16="http://schemas.microsoft.com/office/drawing/2014/main" id="{24FDCC67-DFB0-F0CC-2992-1DF30935887F}"/>
              </a:ext>
            </a:extLst>
          </p:cNvPr>
          <p:cNvPicPr>
            <a:picLocks noChangeAspect="1"/>
          </p:cNvPicPr>
          <p:nvPr/>
        </p:nvPicPr>
        <p:blipFill>
          <a:blip r:embed="rId3"/>
          <a:stretch>
            <a:fillRect/>
          </a:stretch>
        </p:blipFill>
        <p:spPr>
          <a:xfrm>
            <a:off x="6293661" y="5157597"/>
            <a:ext cx="3709797" cy="2462022"/>
          </a:xfrm>
          <a:prstGeom prst="rect">
            <a:avLst/>
          </a:prstGeom>
        </p:spPr>
      </p:pic>
    </p:spTree>
    <p:extLst>
      <p:ext uri="{BB962C8B-B14F-4D97-AF65-F5344CB8AC3E}">
        <p14:creationId xmlns:p14="http://schemas.microsoft.com/office/powerpoint/2010/main" val="3791915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3EBAAD-7E49-D9F5-992D-3B868F394977}"/>
              </a:ext>
            </a:extLst>
          </p:cNvPr>
          <p:cNvSpPr txBox="1"/>
          <p:nvPr/>
        </p:nvSpPr>
        <p:spPr>
          <a:xfrm>
            <a:off x="242047" y="228600"/>
            <a:ext cx="7315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b="1" i="0" dirty="0">
                <a:solidFill>
                  <a:srgbClr val="000000"/>
                </a:solidFill>
                <a:latin typeface="Times New Roman"/>
                <a:cs typeface="Times New Roman"/>
              </a:rPr>
              <a:t>GARSO KELIAVIMO TYRIMAS</a:t>
            </a:r>
            <a:endParaRPr lang="en-US" sz="2800" b="1" dirty="0">
              <a:latin typeface="Times New Roman"/>
              <a:cs typeface="Times New Roman"/>
            </a:endParaRPr>
          </a:p>
          <a:p>
            <a:pPr algn="ctr"/>
            <a:endParaRPr lang="en-US" dirty="0"/>
          </a:p>
        </p:txBody>
      </p:sp>
      <p:sp>
        <p:nvSpPr>
          <p:cNvPr id="5" name="TextBox 4">
            <a:extLst>
              <a:ext uri="{FF2B5EF4-FFF2-40B4-BE49-F238E27FC236}">
                <a16:creationId xmlns:a16="http://schemas.microsoft.com/office/drawing/2014/main" id="{1CDCBF49-8A5B-3FE2-0616-BA8CFEDEA40D}"/>
              </a:ext>
            </a:extLst>
          </p:cNvPr>
          <p:cNvSpPr txBox="1"/>
          <p:nvPr/>
        </p:nvSpPr>
        <p:spPr>
          <a:xfrm>
            <a:off x="242047" y="632012"/>
            <a:ext cx="14146306"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b="1" i="0" dirty="0">
                <a:solidFill>
                  <a:srgbClr val="000000"/>
                </a:solidFill>
                <a:latin typeface="Times New Roman"/>
                <a:ea typeface="Segoe UI"/>
                <a:cs typeface="Times New Roman"/>
              </a:rPr>
              <a:t>Tyrimo tikslas:</a:t>
            </a:r>
            <a:r>
              <a:rPr lang="lt-LT" sz="2000" b="0" i="0" dirty="0">
                <a:solidFill>
                  <a:srgbClr val="000000"/>
                </a:solidFill>
                <a:latin typeface="Times New Roman"/>
                <a:ea typeface="Segoe UI"/>
                <a:cs typeface="Times New Roman"/>
              </a:rPr>
              <a:t> </a:t>
            </a:r>
            <a:r>
              <a:rPr lang="lt-LT" sz="2000" dirty="0">
                <a:solidFill>
                  <a:srgbClr val="000000"/>
                </a:solidFill>
                <a:latin typeface="Times New Roman"/>
                <a:ea typeface="+mn-lt"/>
                <a:cs typeface="Times New Roman"/>
              </a:rPr>
              <a:t>palyginti</a:t>
            </a:r>
            <a:r>
              <a:rPr lang="lt-LT" sz="2000" b="0" i="0" dirty="0">
                <a:solidFill>
                  <a:srgbClr val="000000"/>
                </a:solidFill>
                <a:latin typeface="Times New Roman"/>
                <a:ea typeface="+mn-lt"/>
                <a:cs typeface="Times New Roman"/>
              </a:rPr>
              <a:t>, kaip garsas sklinda per orą</a:t>
            </a:r>
            <a:r>
              <a:rPr lang="lt-LT" sz="2000" dirty="0">
                <a:solidFill>
                  <a:srgbClr val="000000"/>
                </a:solidFill>
                <a:latin typeface="Times New Roman"/>
                <a:ea typeface="+mn-lt"/>
                <a:cs typeface="Times New Roman"/>
              </a:rPr>
              <a:t> ir per kietą kūną (stalą), bei nustatyti, kurioje terpėje garso virpesiai perduodami efektyviau</a:t>
            </a:r>
            <a:r>
              <a:rPr lang="lt-LT" sz="2000" b="0" i="0" dirty="0">
                <a:solidFill>
                  <a:srgbClr val="000000"/>
                </a:solidFill>
                <a:latin typeface="Times New Roman"/>
                <a:ea typeface="+mn-lt"/>
                <a:cs typeface="Times New Roman"/>
              </a:rPr>
              <a:t>.</a:t>
            </a:r>
            <a:endParaRPr lang="en-US" sz="2000" dirty="0">
              <a:solidFill>
                <a:srgbClr val="000000"/>
              </a:solidFill>
              <a:latin typeface="Times New Roman"/>
              <a:ea typeface="+mn-lt"/>
              <a:cs typeface="Times New Roman"/>
            </a:endParaRPr>
          </a:p>
          <a:p>
            <a:pPr algn="just"/>
            <a:r>
              <a:rPr sz="2000" b="0" i="0" dirty="0">
                <a:solidFill>
                  <a:srgbClr val="000000"/>
                </a:solidFill>
                <a:latin typeface="Times New Roman"/>
                <a:ea typeface="WordVisiCarriageReturn_MSFontService"/>
                <a:cs typeface="Times New Roman"/>
              </a:rPr>
              <a:t> </a:t>
            </a:r>
            <a:br>
              <a:rPr sz="2000" b="0" i="0" dirty="0">
                <a:latin typeface="Times New Roman"/>
                <a:ea typeface="WordVisiCarriageReturn_MSFontService"/>
                <a:cs typeface="Times New Roman"/>
              </a:rPr>
            </a:br>
            <a:r>
              <a:rPr lang="lt-LT" sz="2000" b="1" i="0" dirty="0">
                <a:solidFill>
                  <a:srgbClr val="000000"/>
                </a:solidFill>
                <a:latin typeface="Times New Roman"/>
                <a:ea typeface="Segoe UI"/>
                <a:cs typeface="Times New Roman"/>
              </a:rPr>
              <a:t>Hipotezė</a:t>
            </a:r>
            <a:r>
              <a:rPr lang="lt-LT" sz="2000" b="0" i="0" dirty="0">
                <a:solidFill>
                  <a:srgbClr val="000000"/>
                </a:solidFill>
                <a:latin typeface="Times New Roman"/>
                <a:ea typeface="Segoe UI"/>
                <a:cs typeface="Times New Roman"/>
              </a:rPr>
              <a:t>: </a:t>
            </a:r>
            <a:r>
              <a:rPr lang="lt-LT" sz="2000" dirty="0">
                <a:solidFill>
                  <a:srgbClr val="000000"/>
                </a:solidFill>
                <a:latin typeface="Times New Roman"/>
                <a:ea typeface="+mn-lt"/>
                <a:cs typeface="Times New Roman"/>
              </a:rPr>
              <a:t>manome</a:t>
            </a:r>
            <a:r>
              <a:rPr lang="lt-LT" sz="2000" b="0" i="0" dirty="0">
                <a:solidFill>
                  <a:srgbClr val="000000"/>
                </a:solidFill>
                <a:latin typeface="Times New Roman"/>
                <a:ea typeface="+mn-lt"/>
                <a:cs typeface="Times New Roman"/>
              </a:rPr>
              <a:t>, kad </a:t>
            </a:r>
            <a:r>
              <a:rPr lang="lt-LT" sz="2000" dirty="0">
                <a:solidFill>
                  <a:srgbClr val="000000"/>
                </a:solidFill>
                <a:latin typeface="Times New Roman"/>
                <a:ea typeface="+mn-lt"/>
                <a:cs typeface="Times New Roman"/>
              </a:rPr>
              <a:t>priglaudus </a:t>
            </a:r>
            <a:r>
              <a:rPr lang="lt-LT" sz="2000" b="0" i="0" dirty="0">
                <a:solidFill>
                  <a:srgbClr val="000000"/>
                </a:solidFill>
                <a:latin typeface="Times New Roman"/>
                <a:ea typeface="+mn-lt"/>
                <a:cs typeface="Times New Roman"/>
              </a:rPr>
              <a:t>ausį prie stalo</a:t>
            </a:r>
            <a:r>
              <a:rPr lang="lt-LT" sz="2000" dirty="0">
                <a:solidFill>
                  <a:srgbClr val="000000"/>
                </a:solidFill>
                <a:latin typeface="Times New Roman"/>
                <a:ea typeface="+mn-lt"/>
                <a:cs typeface="Times New Roman"/>
              </a:rPr>
              <a:t> garsas girdėsis stipriau nei </a:t>
            </a:r>
            <a:r>
              <a:rPr lang="lt-LT" sz="2000" b="0" i="0" dirty="0">
                <a:solidFill>
                  <a:srgbClr val="000000"/>
                </a:solidFill>
                <a:latin typeface="Times New Roman"/>
                <a:ea typeface="+mn-lt"/>
                <a:cs typeface="Times New Roman"/>
              </a:rPr>
              <a:t>per orą</a:t>
            </a:r>
            <a:r>
              <a:rPr lang="lt-LT" sz="2000" dirty="0">
                <a:solidFill>
                  <a:srgbClr val="000000"/>
                </a:solidFill>
                <a:latin typeface="Times New Roman"/>
                <a:ea typeface="+mn-lt"/>
                <a:cs typeface="Times New Roman"/>
              </a:rPr>
              <a:t>, nes kietose medžiagose daleliai yra tankiau išsidėstę ir virpesiai perduodami greičiau bei efektyviau</a:t>
            </a:r>
            <a:r>
              <a:rPr lang="lt-LT" sz="2000" b="0" i="0" dirty="0">
                <a:solidFill>
                  <a:srgbClr val="000000"/>
                </a:solidFill>
                <a:latin typeface="Times New Roman"/>
                <a:ea typeface="+mn-lt"/>
                <a:cs typeface="Times New Roman"/>
              </a:rPr>
              <a:t>.</a:t>
            </a:r>
            <a:endParaRPr lang="en-US" sz="2000" dirty="0">
              <a:solidFill>
                <a:srgbClr val="000000"/>
              </a:solidFill>
              <a:latin typeface="Times New Roman"/>
              <a:ea typeface="+mn-lt"/>
              <a:cs typeface="Times New Roman"/>
            </a:endParaRPr>
          </a:p>
          <a:p>
            <a:pPr algn="just"/>
            <a:r>
              <a:rPr sz="2000" b="0" i="0" dirty="0">
                <a:solidFill>
                  <a:srgbClr val="000000"/>
                </a:solidFill>
                <a:latin typeface="Times New Roman"/>
                <a:ea typeface="WordVisiCarriageReturn_MSFontService"/>
                <a:cs typeface="Times New Roman"/>
              </a:rPr>
              <a:t> </a:t>
            </a:r>
            <a:br>
              <a:rPr sz="2000" b="0" i="0" dirty="0">
                <a:latin typeface="Times New Roman"/>
                <a:ea typeface="WordVisiCarriageReturn_MSFontService"/>
                <a:cs typeface="Times New Roman"/>
              </a:rPr>
            </a:br>
            <a:r>
              <a:rPr lang="lt-LT" sz="2000" b="1" i="0" dirty="0">
                <a:solidFill>
                  <a:srgbClr val="000000"/>
                </a:solidFill>
                <a:latin typeface="Times New Roman"/>
                <a:ea typeface="Segoe UI"/>
                <a:cs typeface="Times New Roman"/>
              </a:rPr>
              <a:t>Tyrimo priemonės</a:t>
            </a:r>
            <a:r>
              <a:rPr lang="lt-LT" sz="2000" b="0" i="0" dirty="0">
                <a:solidFill>
                  <a:srgbClr val="000000"/>
                </a:solidFill>
                <a:latin typeface="Times New Roman"/>
                <a:ea typeface="Segoe UI"/>
                <a:cs typeface="Times New Roman"/>
              </a:rPr>
              <a:t>: kamertonas, </a:t>
            </a:r>
            <a:r>
              <a:rPr lang="lt-LT" sz="2000" dirty="0">
                <a:solidFill>
                  <a:srgbClr val="000000"/>
                </a:solidFill>
                <a:latin typeface="Times New Roman"/>
                <a:ea typeface="Segoe UI"/>
                <a:cs typeface="Times New Roman"/>
              </a:rPr>
              <a:t>muštukas, </a:t>
            </a:r>
            <a:r>
              <a:rPr lang="lt-LT" sz="2000" b="0" i="0" dirty="0">
                <a:solidFill>
                  <a:srgbClr val="000000"/>
                </a:solidFill>
                <a:latin typeface="Times New Roman"/>
                <a:ea typeface="Segoe UI"/>
                <a:cs typeface="Times New Roman"/>
              </a:rPr>
              <a:t>stalas.</a:t>
            </a:r>
            <a:r>
              <a:rPr sz="2000" b="0" i="0" dirty="0">
                <a:solidFill>
                  <a:srgbClr val="000000"/>
                </a:solidFill>
                <a:latin typeface="Times New Roman"/>
                <a:ea typeface="WordVisiCarriageReturn_MSFontService"/>
                <a:cs typeface="Times New Roman"/>
              </a:rPr>
              <a:t> </a:t>
            </a:r>
            <a:br>
              <a:rPr sz="2000" b="0" i="0" dirty="0">
                <a:latin typeface="Times New Roman"/>
                <a:ea typeface="WordVisiCarriageReturn_MSFontService"/>
                <a:cs typeface="Times New Roman"/>
              </a:rPr>
            </a:br>
            <a:r>
              <a:rPr sz="2000" b="0" i="0" dirty="0">
                <a:solidFill>
                  <a:srgbClr val="000000"/>
                </a:solidFill>
                <a:latin typeface="Times New Roman"/>
                <a:ea typeface="WordVisiCarriageReturn_MSFontService"/>
                <a:cs typeface="Times New Roman"/>
              </a:rPr>
              <a:t> </a:t>
            </a:r>
            <a:br>
              <a:rPr sz="2000" b="0" i="0" dirty="0">
                <a:latin typeface="Times New Roman"/>
                <a:ea typeface="WordVisiCarriageReturn_MSFontService"/>
                <a:cs typeface="Times New Roman"/>
              </a:rPr>
            </a:br>
            <a:r>
              <a:rPr lang="lt-LT" sz="2000" b="1" i="0" dirty="0">
                <a:solidFill>
                  <a:srgbClr val="000000"/>
                </a:solidFill>
                <a:latin typeface="Times New Roman"/>
                <a:ea typeface="Segoe UI"/>
                <a:cs typeface="Times New Roman"/>
              </a:rPr>
              <a:t>Tyrimo eiga</a:t>
            </a:r>
            <a:r>
              <a:rPr lang="lt-LT" sz="2000" b="0" i="0" dirty="0">
                <a:solidFill>
                  <a:srgbClr val="000000"/>
                </a:solidFill>
                <a:latin typeface="Times New Roman"/>
                <a:ea typeface="Segoe UI"/>
                <a:cs typeface="Times New Roman"/>
              </a:rPr>
              <a:t>: </a:t>
            </a:r>
            <a:r>
              <a:rPr lang="lt-LT" sz="2000" dirty="0">
                <a:solidFill>
                  <a:srgbClr val="000000"/>
                </a:solidFill>
                <a:latin typeface="Times New Roman"/>
                <a:ea typeface="+mn-lt"/>
                <a:cs typeface="Times New Roman"/>
              </a:rPr>
              <a:t>Pirmasis</a:t>
            </a:r>
            <a:r>
              <a:rPr lang="lt-LT" sz="2000" b="0" i="0" dirty="0">
                <a:solidFill>
                  <a:srgbClr val="000000"/>
                </a:solidFill>
                <a:latin typeface="Times New Roman"/>
                <a:ea typeface="+mn-lt"/>
                <a:cs typeface="Times New Roman"/>
              </a:rPr>
              <a:t> suduoda kamertoną </a:t>
            </a:r>
            <a:r>
              <a:rPr lang="lt-LT" sz="2000" dirty="0">
                <a:solidFill>
                  <a:srgbClr val="000000"/>
                </a:solidFill>
                <a:latin typeface="Times New Roman"/>
                <a:ea typeface="+mn-lt"/>
                <a:cs typeface="Times New Roman"/>
              </a:rPr>
              <a:t>muštuku </a:t>
            </a:r>
            <a:r>
              <a:rPr lang="lt-LT" sz="2000" b="0" i="0" dirty="0">
                <a:solidFill>
                  <a:srgbClr val="000000"/>
                </a:solidFill>
                <a:latin typeface="Times New Roman"/>
                <a:ea typeface="+mn-lt"/>
                <a:cs typeface="Times New Roman"/>
              </a:rPr>
              <a:t>ir padeda </a:t>
            </a:r>
            <a:r>
              <a:rPr lang="lt-LT" sz="2000" dirty="0">
                <a:solidFill>
                  <a:srgbClr val="000000"/>
                </a:solidFill>
                <a:latin typeface="Times New Roman"/>
                <a:ea typeface="+mn-lt"/>
                <a:cs typeface="Times New Roman"/>
              </a:rPr>
              <a:t>jį </a:t>
            </a:r>
            <a:r>
              <a:rPr lang="lt-LT" sz="2000" b="0" i="0" dirty="0">
                <a:solidFill>
                  <a:srgbClr val="000000"/>
                </a:solidFill>
                <a:latin typeface="Times New Roman"/>
                <a:ea typeface="+mn-lt"/>
                <a:cs typeface="Times New Roman"/>
              </a:rPr>
              <a:t>ant stalo</a:t>
            </a:r>
            <a:r>
              <a:rPr lang="lt-LT" sz="2000" dirty="0">
                <a:solidFill>
                  <a:srgbClr val="000000"/>
                </a:solidFill>
                <a:latin typeface="Times New Roman"/>
                <a:ea typeface="+mn-lt"/>
                <a:cs typeface="Times New Roman"/>
              </a:rPr>
              <a:t> paviršiaus. </a:t>
            </a:r>
            <a:r>
              <a:rPr lang="lt-LT" sz="2000" b="0" i="0" dirty="0">
                <a:solidFill>
                  <a:srgbClr val="000000"/>
                </a:solidFill>
                <a:latin typeface="Times New Roman"/>
                <a:ea typeface="+mn-lt"/>
                <a:cs typeface="Times New Roman"/>
              </a:rPr>
              <a:t>Kitas</a:t>
            </a:r>
            <a:r>
              <a:rPr lang="lt-LT" sz="2000" dirty="0">
                <a:solidFill>
                  <a:srgbClr val="000000"/>
                </a:solidFill>
                <a:latin typeface="Times New Roman"/>
                <a:ea typeface="+mn-lt"/>
                <a:cs typeface="Times New Roman"/>
              </a:rPr>
              <a:t>, nesiliesdamas prie stalo, klauso </a:t>
            </a:r>
            <a:r>
              <a:rPr lang="lt-LT" sz="2000" b="0" i="0" dirty="0">
                <a:solidFill>
                  <a:srgbClr val="000000"/>
                </a:solidFill>
                <a:latin typeface="Times New Roman"/>
                <a:ea typeface="+mn-lt"/>
                <a:cs typeface="Times New Roman"/>
              </a:rPr>
              <a:t>garso per orą </a:t>
            </a:r>
            <a:r>
              <a:rPr lang="lt-LT" sz="2000" dirty="0">
                <a:solidFill>
                  <a:srgbClr val="000000"/>
                </a:solidFill>
                <a:latin typeface="Times New Roman"/>
                <a:ea typeface="+mn-lt"/>
                <a:cs typeface="Times New Roman"/>
              </a:rPr>
              <a:t>ir įvertina</a:t>
            </a:r>
            <a:r>
              <a:rPr lang="lt-LT" sz="2000" b="0" i="0" dirty="0">
                <a:solidFill>
                  <a:srgbClr val="000000"/>
                </a:solidFill>
                <a:latin typeface="Times New Roman"/>
                <a:ea typeface="+mn-lt"/>
                <a:cs typeface="Times New Roman"/>
              </a:rPr>
              <a:t>, </a:t>
            </a:r>
            <a:r>
              <a:rPr lang="lt-LT" sz="2000" dirty="0">
                <a:solidFill>
                  <a:srgbClr val="000000"/>
                </a:solidFill>
                <a:latin typeface="Times New Roman"/>
                <a:ea typeface="+mn-lt"/>
                <a:cs typeface="Times New Roman"/>
              </a:rPr>
              <a:t>kaip aiškiai jis girdėsis. Bandymas kartojamas: </a:t>
            </a:r>
            <a:r>
              <a:rPr lang="lt-LT" sz="2000" b="0" i="0" dirty="0">
                <a:solidFill>
                  <a:srgbClr val="000000"/>
                </a:solidFill>
                <a:latin typeface="Times New Roman"/>
                <a:ea typeface="+mn-lt"/>
                <a:cs typeface="Times New Roman"/>
              </a:rPr>
              <a:t>šį kartą </a:t>
            </a:r>
            <a:r>
              <a:rPr lang="lt-LT" sz="2000" dirty="0">
                <a:solidFill>
                  <a:srgbClr val="000000"/>
                </a:solidFill>
                <a:latin typeface="Times New Roman"/>
                <a:ea typeface="+mn-lt"/>
                <a:cs typeface="Times New Roman"/>
              </a:rPr>
              <a:t>klausantysis priglaudžia ausį </a:t>
            </a:r>
            <a:r>
              <a:rPr lang="lt-LT" sz="2000" b="0" i="0" dirty="0">
                <a:solidFill>
                  <a:srgbClr val="000000"/>
                </a:solidFill>
                <a:latin typeface="Times New Roman"/>
                <a:ea typeface="+mn-lt"/>
                <a:cs typeface="Times New Roman"/>
              </a:rPr>
              <a:t>prie stalo </a:t>
            </a:r>
            <a:r>
              <a:rPr lang="lt-LT" sz="2000" dirty="0">
                <a:solidFill>
                  <a:srgbClr val="000000"/>
                </a:solidFill>
                <a:latin typeface="Times New Roman"/>
                <a:ea typeface="+mn-lt"/>
                <a:cs typeface="Times New Roman"/>
              </a:rPr>
              <a:t>paviršiaus ir veidą laiko horizontaliai</a:t>
            </a:r>
            <a:r>
              <a:rPr lang="lt-LT" sz="2000" b="0" i="0" dirty="0">
                <a:solidFill>
                  <a:srgbClr val="000000"/>
                </a:solidFill>
                <a:latin typeface="Times New Roman"/>
                <a:ea typeface="+mn-lt"/>
                <a:cs typeface="Times New Roman"/>
              </a:rPr>
              <a:t>.</a:t>
            </a:r>
            <a:r>
              <a:rPr lang="lt-LT" sz="2000" dirty="0">
                <a:solidFill>
                  <a:srgbClr val="000000"/>
                </a:solidFill>
                <a:latin typeface="Times New Roman"/>
                <a:ea typeface="+mn-lt"/>
                <a:cs typeface="Times New Roman"/>
              </a:rPr>
              <a:t> Palyginami abu bandymai ir užrašomi pastebėjimai apie garso stiprumą </a:t>
            </a:r>
            <a:r>
              <a:rPr lang="lt-LT" sz="2000" b="0" i="0" dirty="0">
                <a:solidFill>
                  <a:srgbClr val="000000"/>
                </a:solidFill>
                <a:latin typeface="Times New Roman"/>
                <a:ea typeface="+mn-lt"/>
                <a:cs typeface="Times New Roman"/>
              </a:rPr>
              <a:t>ir </a:t>
            </a:r>
            <a:r>
              <a:rPr lang="lt-LT" sz="2000" dirty="0">
                <a:solidFill>
                  <a:srgbClr val="000000"/>
                </a:solidFill>
                <a:latin typeface="Times New Roman"/>
                <a:ea typeface="+mn-lt"/>
                <a:cs typeface="Times New Roman"/>
              </a:rPr>
              <a:t>aiškumą. Papildomai galima </a:t>
            </a:r>
            <a:r>
              <a:rPr lang="lt-LT" sz="2000" b="0" i="0" dirty="0">
                <a:solidFill>
                  <a:srgbClr val="000000"/>
                </a:solidFill>
                <a:latin typeface="Times New Roman"/>
                <a:ea typeface="+mn-lt"/>
                <a:cs typeface="Times New Roman"/>
              </a:rPr>
              <a:t>pabelsti </a:t>
            </a:r>
            <a:r>
              <a:rPr lang="lt-LT" sz="2000" dirty="0">
                <a:solidFill>
                  <a:srgbClr val="000000"/>
                </a:solidFill>
                <a:latin typeface="Times New Roman"/>
                <a:ea typeface="+mn-lt"/>
                <a:cs typeface="Times New Roman"/>
              </a:rPr>
              <a:t>pirštu </a:t>
            </a:r>
            <a:r>
              <a:rPr lang="lt-LT" sz="2000" b="0" i="0" dirty="0">
                <a:solidFill>
                  <a:srgbClr val="000000"/>
                </a:solidFill>
                <a:latin typeface="Times New Roman"/>
                <a:ea typeface="+mn-lt"/>
                <a:cs typeface="Times New Roman"/>
              </a:rPr>
              <a:t>į stalą </a:t>
            </a:r>
            <a:r>
              <a:rPr lang="lt-LT" sz="2000" dirty="0">
                <a:solidFill>
                  <a:srgbClr val="000000"/>
                </a:solidFill>
                <a:latin typeface="Times New Roman"/>
                <a:ea typeface="+mn-lt"/>
                <a:cs typeface="Times New Roman"/>
              </a:rPr>
              <a:t>arba </a:t>
            </a:r>
            <a:r>
              <a:rPr lang="lt-LT" sz="2000" b="0" i="0" dirty="0">
                <a:solidFill>
                  <a:srgbClr val="000000"/>
                </a:solidFill>
                <a:latin typeface="Times New Roman"/>
                <a:ea typeface="+mn-lt"/>
                <a:cs typeface="Times New Roman"/>
              </a:rPr>
              <a:t>perbraukti nagu ir klausytis</a:t>
            </a:r>
            <a:r>
              <a:rPr lang="lt-LT" sz="2000" dirty="0">
                <a:solidFill>
                  <a:srgbClr val="000000"/>
                </a:solidFill>
                <a:latin typeface="Times New Roman"/>
                <a:ea typeface="+mn-lt"/>
                <a:cs typeface="Times New Roman"/>
              </a:rPr>
              <a:t> tiek per orą, tiek priglaudžia ausį – stebima, ar skirtumas toks pat</a:t>
            </a:r>
            <a:r>
              <a:rPr lang="lt-LT" sz="2000" b="0" i="0" dirty="0">
                <a:solidFill>
                  <a:srgbClr val="000000"/>
                </a:solidFill>
                <a:latin typeface="Times New Roman"/>
                <a:ea typeface="+mn-lt"/>
                <a:cs typeface="Times New Roman"/>
              </a:rPr>
              <a:t>.</a:t>
            </a:r>
            <a:endParaRPr lang="lt-LT" sz="2000" dirty="0">
              <a:latin typeface="Times New Roman"/>
              <a:ea typeface="+mn-lt"/>
              <a:cs typeface="Times New Roman"/>
            </a:endParaRPr>
          </a:p>
          <a:p>
            <a:pPr algn="just"/>
            <a:r>
              <a:rPr lang="lt-LT" sz="2000" dirty="0">
                <a:solidFill>
                  <a:srgbClr val="000000"/>
                </a:solidFill>
                <a:latin typeface="Times New Roman"/>
                <a:ea typeface="Aptos"/>
                <a:cs typeface="Times New Roman"/>
              </a:rPr>
              <a:t> </a:t>
            </a:r>
            <a:endParaRPr lang="lt-LT" sz="2000" b="0" i="0" dirty="0">
              <a:solidFill>
                <a:srgbClr val="000000"/>
              </a:solidFill>
              <a:latin typeface="Times New Roman"/>
              <a:ea typeface="Aptos"/>
              <a:cs typeface="Times New Roman"/>
            </a:endParaRPr>
          </a:p>
          <a:p>
            <a:pPr algn="l"/>
            <a:r>
              <a:rPr lang="lt-LT" sz="2000" b="1" dirty="0">
                <a:solidFill>
                  <a:srgbClr val="000000"/>
                </a:solidFill>
                <a:latin typeface="Times New Roman"/>
                <a:ea typeface="Segoe UI"/>
                <a:cs typeface="Times New Roman"/>
              </a:rPr>
              <a:t>LENTELĖ</a:t>
            </a:r>
            <a:r>
              <a:rPr lang="lt-LT" sz="2000" b="1" i="0" dirty="0">
                <a:solidFill>
                  <a:srgbClr val="000000"/>
                </a:solidFill>
                <a:latin typeface="Times New Roman"/>
                <a:ea typeface="Segoe UI"/>
                <a:cs typeface="Times New Roman"/>
              </a:rPr>
              <a:t>:</a:t>
            </a:r>
          </a:p>
          <a:p>
            <a:pPr algn="ctr"/>
            <a:endParaRPr lang="en-US" dirty="0"/>
          </a:p>
        </p:txBody>
      </p:sp>
      <p:graphicFrame>
        <p:nvGraphicFramePr>
          <p:cNvPr id="7" name="Table 6">
            <a:extLst>
              <a:ext uri="{FF2B5EF4-FFF2-40B4-BE49-F238E27FC236}">
                <a16:creationId xmlns:a16="http://schemas.microsoft.com/office/drawing/2014/main" id="{E4F3DEA1-105B-670A-4F3D-D5C6FC92A69F}"/>
              </a:ext>
            </a:extLst>
          </p:cNvPr>
          <p:cNvGraphicFramePr>
            <a:graphicFrameLocks noGrp="1"/>
          </p:cNvGraphicFramePr>
          <p:nvPr>
            <p:extLst>
              <p:ext uri="{D42A27DB-BD31-4B8C-83A1-F6EECF244321}">
                <p14:modId xmlns:p14="http://schemas.microsoft.com/office/powerpoint/2010/main" val="2536442754"/>
              </p:ext>
            </p:extLst>
          </p:nvPr>
        </p:nvGraphicFramePr>
        <p:xfrm>
          <a:off x="242047" y="4988858"/>
          <a:ext cx="5731510" cy="1443204"/>
        </p:xfrm>
        <a:graphic>
          <a:graphicData uri="http://schemas.openxmlformats.org/drawingml/2006/table">
            <a:tbl>
              <a:tblPr bandRow="1">
                <a:tableStyleId>{5C22544A-7EE6-4342-B048-85BDC9FD1C3A}</a:tableStyleId>
              </a:tblPr>
              <a:tblGrid>
                <a:gridCol w="2865755">
                  <a:extLst>
                    <a:ext uri="{9D8B030D-6E8A-4147-A177-3AD203B41FA5}">
                      <a16:colId xmlns:a16="http://schemas.microsoft.com/office/drawing/2014/main" val="3761161288"/>
                    </a:ext>
                  </a:extLst>
                </a:gridCol>
                <a:gridCol w="2865755">
                  <a:extLst>
                    <a:ext uri="{9D8B030D-6E8A-4147-A177-3AD203B41FA5}">
                      <a16:colId xmlns:a16="http://schemas.microsoft.com/office/drawing/2014/main" val="2482860292"/>
                    </a:ext>
                  </a:extLst>
                </a:gridCol>
              </a:tblGrid>
              <a:tr h="579604">
                <a:tc>
                  <a:txBody>
                    <a:bodyPr/>
                    <a:lstStyle/>
                    <a:p>
                      <a:pPr algn="ctr">
                        <a:buNone/>
                      </a:pPr>
                      <a:r>
                        <a:rPr lang="lt-LT" sz="2000" b="1" noProof="0" dirty="0">
                          <a:solidFill>
                            <a:schemeClr val="tx1"/>
                          </a:solidFill>
                          <a:effectLst/>
                          <a:latin typeface="Times New Roman"/>
                          <a:cs typeface="Times New Roman"/>
                        </a:rPr>
                        <a:t>Sąlygos</a:t>
                      </a:r>
                      <a:endParaRPr lang="lt-LT" sz="2000" noProof="0" dirty="0">
                        <a:solidFill>
                          <a:schemeClr val="tx1"/>
                        </a:solidFill>
                        <a:effectLst/>
                        <a:latin typeface="Times New Roman"/>
                        <a:cs typeface="Times New Roman"/>
                      </a:endParaRPr>
                    </a:p>
                  </a:txBody>
                  <a:tcPr marL="101600" marR="101600" marT="76200" marB="76200">
                    <a:lnL w="12700" cap="flat" cmpd="sng" algn="ctr">
                      <a:solidFill>
                        <a:srgbClr val="2C5F8A"/>
                      </a:solidFill>
                      <a:prstDash val="solid"/>
                      <a:round/>
                      <a:headEnd type="none" w="med" len="med"/>
                      <a:tailEnd type="none" w="med" len="med"/>
                    </a:lnL>
                    <a:lnR w="12700" cap="flat" cmpd="sng" algn="ctr">
                      <a:solidFill>
                        <a:srgbClr val="2C5F8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2C5F8A"/>
                      </a:solidFill>
                      <a:prstDash val="solid"/>
                      <a:round/>
                      <a:headEnd type="none" w="med" len="med"/>
                      <a:tailEnd type="none" w="med" len="med"/>
                    </a:lnB>
                    <a:solidFill>
                      <a:schemeClr val="bg1"/>
                    </a:solidFill>
                  </a:tcPr>
                </a:tc>
                <a:tc>
                  <a:txBody>
                    <a:bodyPr/>
                    <a:lstStyle/>
                    <a:p>
                      <a:pPr algn="ctr">
                        <a:buNone/>
                      </a:pPr>
                      <a:r>
                        <a:rPr lang="lt-LT" sz="2000" b="1" noProof="0" dirty="0">
                          <a:solidFill>
                            <a:schemeClr val="tx1"/>
                          </a:solidFill>
                          <a:effectLst/>
                          <a:latin typeface="Times New Roman"/>
                          <a:cs typeface="Times New Roman"/>
                        </a:rPr>
                        <a:t>Kaip girdėjosi garsas</a:t>
                      </a:r>
                      <a:endParaRPr lang="lt-LT" sz="2000" noProof="0" dirty="0">
                        <a:solidFill>
                          <a:schemeClr val="tx1"/>
                        </a:solidFill>
                        <a:effectLst/>
                        <a:latin typeface="Times New Roman"/>
                        <a:cs typeface="Times New Roman"/>
                      </a:endParaRPr>
                    </a:p>
                  </a:txBody>
                  <a:tcPr marL="101600" marR="101600" marT="76200" marB="76200">
                    <a:lnL w="12700" cap="flat" cmpd="sng" algn="ctr">
                      <a:solidFill>
                        <a:srgbClr val="2C5F8A"/>
                      </a:solidFill>
                      <a:prstDash val="solid"/>
                      <a:round/>
                      <a:headEnd type="none" w="med" len="med"/>
                      <a:tailEnd type="none" w="med" len="med"/>
                    </a:lnL>
                    <a:lnR w="12700" cap="flat" cmpd="sng" algn="ctr">
                      <a:solidFill>
                        <a:srgbClr val="2C5F8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2C5F8A"/>
                      </a:solidFill>
                      <a:prstDash val="solid"/>
                      <a:round/>
                      <a:headEnd type="none" w="med" len="med"/>
                      <a:tailEnd type="none" w="med" len="med"/>
                    </a:lnB>
                    <a:solidFill>
                      <a:schemeClr val="bg1"/>
                    </a:solidFill>
                  </a:tcPr>
                </a:tc>
                <a:extLst>
                  <a:ext uri="{0D108BD9-81ED-4DB2-BD59-A6C34878D82A}">
                    <a16:rowId xmlns:a16="http://schemas.microsoft.com/office/drawing/2014/main" val="2066817547"/>
                  </a:ext>
                </a:extLst>
              </a:tr>
              <a:tr h="0">
                <a:tc>
                  <a:txBody>
                    <a:bodyPr/>
                    <a:lstStyle/>
                    <a:p>
                      <a:pPr algn="ctr">
                        <a:buNone/>
                      </a:pPr>
                      <a:r>
                        <a:rPr lang="lt-LT" sz="2000" noProof="0" dirty="0">
                          <a:solidFill>
                            <a:schemeClr val="tx1"/>
                          </a:solidFill>
                          <a:effectLst/>
                          <a:latin typeface="Times New Roman"/>
                          <a:cs typeface="Times New Roman"/>
                        </a:rPr>
                        <a:t>Per orą</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lgn="ctr">
                        <a:buNone/>
                      </a:pPr>
                      <a:r>
                        <a:rPr lang="lt-LT" sz="2000" noProof="0" dirty="0">
                          <a:solidFill>
                            <a:schemeClr val="tx1"/>
                          </a:solidFill>
                          <a:effectLst/>
                          <a:latin typeface="Times New Roman"/>
                          <a:cs typeface="Times New Roman"/>
                        </a:rPr>
                        <a:t>Girdėsis silpnai</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559308265"/>
                  </a:ext>
                </a:extLst>
              </a:tr>
              <a:tr h="0">
                <a:tc>
                  <a:txBody>
                    <a:bodyPr/>
                    <a:lstStyle/>
                    <a:p>
                      <a:pPr algn="ctr">
                        <a:buNone/>
                      </a:pPr>
                      <a:r>
                        <a:rPr lang="lt-LT" sz="2000" noProof="0" dirty="0">
                          <a:solidFill>
                            <a:schemeClr val="tx1"/>
                          </a:solidFill>
                          <a:effectLst/>
                          <a:latin typeface="Times New Roman"/>
                          <a:cs typeface="Times New Roman"/>
                        </a:rPr>
                        <a:t>Ausis priglausta prie stalo</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lgn="ctr">
                        <a:buNone/>
                      </a:pPr>
                      <a:r>
                        <a:rPr lang="lt-LT" sz="2000" noProof="0" dirty="0">
                          <a:solidFill>
                            <a:schemeClr val="tx1"/>
                          </a:solidFill>
                          <a:effectLst/>
                          <a:latin typeface="Times New Roman"/>
                          <a:cs typeface="Times New Roman"/>
                        </a:rPr>
                        <a:t>Girdėsis stipriai</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1452887976"/>
                  </a:ext>
                </a:extLst>
              </a:tr>
            </a:tbl>
          </a:graphicData>
        </a:graphic>
      </p:graphicFrame>
      <p:sp>
        <p:nvSpPr>
          <p:cNvPr id="8" name="TextBox 7">
            <a:extLst>
              <a:ext uri="{FF2B5EF4-FFF2-40B4-BE49-F238E27FC236}">
                <a16:creationId xmlns:a16="http://schemas.microsoft.com/office/drawing/2014/main" id="{CA0BD984-FECD-58E6-28FA-FDB717C6BDA1}"/>
              </a:ext>
            </a:extLst>
          </p:cNvPr>
          <p:cNvSpPr txBox="1"/>
          <p:nvPr/>
        </p:nvSpPr>
        <p:spPr>
          <a:xfrm>
            <a:off x="6199096" y="4746812"/>
            <a:ext cx="8431304"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dirty="0">
                <a:latin typeface="Times New Roman"/>
                <a:cs typeface="Times New Roman"/>
              </a:rPr>
              <a:t>Išvados:</a:t>
            </a:r>
            <a:endParaRPr lang="en-US" sz="2400" dirty="0">
              <a:ea typeface="Calibri"/>
              <a:cs typeface="Calibri"/>
            </a:endParaRPr>
          </a:p>
          <a:p>
            <a:pPr marL="571500" indent="-342900" algn="just">
              <a:buFont typeface="Arial"/>
              <a:buChar char="•"/>
            </a:pPr>
            <a:r>
              <a:rPr lang="lt-LT" sz="2400" dirty="0">
                <a:latin typeface="Times New Roman"/>
                <a:cs typeface="Times New Roman"/>
              </a:rPr>
              <a:t>Garsas sklinda ne tik oru, bet ir per kietą medžiagą – šiuo atveju per medinį stalą.</a:t>
            </a:r>
          </a:p>
          <a:p>
            <a:pPr marL="571500" indent="-342900" algn="just">
              <a:buFont typeface="Arial"/>
              <a:buChar char="•"/>
            </a:pPr>
            <a:r>
              <a:rPr lang="lt-LT" sz="2400" dirty="0">
                <a:latin typeface="Times New Roman"/>
                <a:cs typeface="Times New Roman"/>
              </a:rPr>
              <a:t>Priglaudus ausį prie stalo garsas girdėsis žymiai stipriau nei per orą, nes per kietą medžiagą  leidžia efektyviau perduoti virpesius.</a:t>
            </a:r>
          </a:p>
          <a:p>
            <a:pPr marL="571500" indent="-342900" algn="just">
              <a:buFont typeface="Arial"/>
              <a:buChar char="•"/>
            </a:pPr>
            <a:r>
              <a:rPr lang="lt-LT" sz="2400" dirty="0">
                <a:latin typeface="Times New Roman"/>
                <a:cs typeface="Times New Roman"/>
              </a:rPr>
              <a:t>Hipotezė pasitvirtino: garsas per kietą kūną girdėsis geriau nei per orą.</a:t>
            </a:r>
          </a:p>
          <a:p>
            <a:pPr algn="ctr"/>
            <a:endParaRPr lang="en-US" dirty="0"/>
          </a:p>
        </p:txBody>
      </p:sp>
      <p:pic>
        <p:nvPicPr>
          <p:cNvPr id="9" name="Picture 8">
            <a:extLst>
              <a:ext uri="{FF2B5EF4-FFF2-40B4-BE49-F238E27FC236}">
                <a16:creationId xmlns:a16="http://schemas.microsoft.com/office/drawing/2014/main" id="{049118A6-88BA-7BF1-AEC4-589E4604770F}"/>
              </a:ext>
            </a:extLst>
          </p:cNvPr>
          <p:cNvPicPr>
            <a:picLocks noChangeAspect="1"/>
          </p:cNvPicPr>
          <p:nvPr/>
        </p:nvPicPr>
        <p:blipFill>
          <a:blip r:embed="rId2"/>
          <a:stretch>
            <a:fillRect/>
          </a:stretch>
        </p:blipFill>
        <p:spPr>
          <a:xfrm>
            <a:off x="3900543" y="6421146"/>
            <a:ext cx="1795118" cy="1810391"/>
          </a:xfrm>
          <a:prstGeom prst="rect">
            <a:avLst/>
          </a:prstGeom>
        </p:spPr>
      </p:pic>
    </p:spTree>
    <p:extLst>
      <p:ext uri="{BB962C8B-B14F-4D97-AF65-F5344CB8AC3E}">
        <p14:creationId xmlns:p14="http://schemas.microsoft.com/office/powerpoint/2010/main" val="2959633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4BDF22-2F32-FF3B-F70D-CE3C7F7586DD}"/>
              </a:ext>
            </a:extLst>
          </p:cNvPr>
          <p:cNvSpPr txBox="1"/>
          <p:nvPr/>
        </p:nvSpPr>
        <p:spPr>
          <a:xfrm>
            <a:off x="564776" y="215153"/>
            <a:ext cx="7315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i="0" dirty="0">
                <a:solidFill>
                  <a:srgbClr val="000000"/>
                </a:solidFill>
                <a:latin typeface="Times New Roman"/>
                <a:cs typeface="Times New Roman"/>
              </a:rPr>
              <a:t>LAIDINIO TELEFONO TYRIMAS</a:t>
            </a:r>
            <a:r>
              <a:rPr sz="2400" b="1" i="0" dirty="0">
                <a:solidFill>
                  <a:srgbClr val="000000"/>
                </a:solidFill>
                <a:latin typeface="Times New Roman"/>
                <a:ea typeface="WordVisiCarriageReturn_MSFontService"/>
                <a:cs typeface="Times New Roman"/>
              </a:rPr>
              <a:t> </a:t>
            </a:r>
            <a:endParaRPr lang="en-US" b="1" dirty="0">
              <a:latin typeface="Times New Roman"/>
              <a:cs typeface="Times New Roman"/>
            </a:endParaRPr>
          </a:p>
          <a:p>
            <a:pPr algn="ctr"/>
            <a:endParaRPr lang="en-US" dirty="0"/>
          </a:p>
        </p:txBody>
      </p:sp>
      <p:sp>
        <p:nvSpPr>
          <p:cNvPr id="5" name="TextBox 4">
            <a:extLst>
              <a:ext uri="{FF2B5EF4-FFF2-40B4-BE49-F238E27FC236}">
                <a16:creationId xmlns:a16="http://schemas.microsoft.com/office/drawing/2014/main" id="{D166D8A5-9E2B-88D1-0C1E-5C71D9F7911B}"/>
              </a:ext>
            </a:extLst>
          </p:cNvPr>
          <p:cNvSpPr txBox="1"/>
          <p:nvPr/>
        </p:nvSpPr>
        <p:spPr>
          <a:xfrm>
            <a:off x="0" y="712694"/>
            <a:ext cx="11174506" cy="3768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b="1" dirty="0">
                <a:highlight>
                  <a:srgbClr val="FFFFFF"/>
                </a:highlight>
                <a:latin typeface="Times New Roman"/>
                <a:ea typeface="Calibri"/>
                <a:cs typeface="Times New Roman"/>
              </a:rPr>
              <a:t>Tyrimo tikslas: </a:t>
            </a:r>
            <a:r>
              <a:rPr lang="lt-LT" sz="2000" b="1" dirty="0">
                <a:highlight>
                  <a:srgbClr val="FFFFFF"/>
                </a:highlight>
                <a:latin typeface="Times New Roman"/>
                <a:ea typeface="+mn-lt"/>
                <a:cs typeface="Times New Roman"/>
              </a:rPr>
              <a:t>i</a:t>
            </a:r>
            <a:r>
              <a:rPr lang="lt-LT" sz="2000" dirty="0">
                <a:highlight>
                  <a:srgbClr val="FFFFFF"/>
                </a:highlight>
                <a:latin typeface="Times New Roman"/>
                <a:ea typeface="+mn-lt"/>
                <a:cs typeface="Times New Roman"/>
              </a:rPr>
              <a:t>štirti, kaip garso virpesiai sklinda per </a:t>
            </a:r>
            <a:r>
              <a:rPr lang="lt-LT" sz="2000" dirty="0" err="1">
                <a:highlight>
                  <a:srgbClr val="FFFFFF"/>
                </a:highlight>
                <a:latin typeface="Times New Roman"/>
                <a:ea typeface="+mn-lt"/>
                <a:cs typeface="Times New Roman"/>
              </a:rPr>
              <a:t>itemą</a:t>
            </a:r>
            <a:r>
              <a:rPr lang="lt-LT" sz="2000" dirty="0">
                <a:highlight>
                  <a:srgbClr val="FFFFFF"/>
                </a:highlight>
                <a:latin typeface="Times New Roman"/>
                <a:ea typeface="+mn-lt"/>
                <a:cs typeface="Times New Roman"/>
              </a:rPr>
              <a:t> virvelę, ir palyginti garso perduodamą kokybę, kai virvelė yra laisva ir kai ji įtempta</a:t>
            </a:r>
            <a:r>
              <a:rPr lang="en-US" sz="2000" dirty="0">
                <a:latin typeface="Times New Roman"/>
                <a:ea typeface="Calibri" panose="020F0502020204030204"/>
                <a:cs typeface="Times New Roman"/>
              </a:rPr>
              <a:t> </a:t>
            </a:r>
          </a:p>
          <a:p>
            <a:r>
              <a:rPr lang="lt-LT" sz="2000" b="1" dirty="0">
                <a:latin typeface="Times New Roman"/>
                <a:ea typeface="Calibri" panose="020F0502020204030204"/>
                <a:cs typeface="Times New Roman"/>
              </a:rPr>
              <a:t>Hipotezė</a:t>
            </a:r>
            <a:r>
              <a:rPr lang="lt-LT" sz="2000" dirty="0">
                <a:latin typeface="Times New Roman"/>
                <a:ea typeface="Calibri" panose="020F0502020204030204"/>
                <a:cs typeface="Times New Roman"/>
              </a:rPr>
              <a:t>: manome, kad garsas sklinda per virvelę ir bus girdimas kitame gale. </a:t>
            </a:r>
            <a:r>
              <a:rPr lang="lt-LT" sz="2000" dirty="0" err="1">
                <a:latin typeface="Times New Roman"/>
                <a:ea typeface="Calibri" panose="020F0502020204030204"/>
                <a:cs typeface="Times New Roman"/>
              </a:rPr>
              <a:t>Įtempą</a:t>
            </a:r>
            <a:r>
              <a:rPr lang="lt-LT" sz="2000" dirty="0">
                <a:latin typeface="Times New Roman"/>
                <a:ea typeface="Calibri" panose="020F0502020204030204"/>
                <a:cs typeface="Times New Roman"/>
              </a:rPr>
              <a:t> virvelę garsas turėtų girdėtis aiškiau, nes įtempta virvelė geriau perduoda mechaninių virpesių bangas.</a:t>
            </a:r>
            <a:endParaRPr lang="en-US" sz="2000" dirty="0">
              <a:latin typeface="Times New Roman"/>
              <a:ea typeface="Calibri" panose="020F0502020204030204"/>
              <a:cs typeface="Times New Roman"/>
            </a:endParaRPr>
          </a:p>
          <a:p>
            <a:r>
              <a:rPr lang="lt-LT" sz="2000" b="1" dirty="0">
                <a:latin typeface="Times New Roman"/>
                <a:ea typeface="Calibri" panose="020F0502020204030204"/>
                <a:cs typeface="Times New Roman"/>
              </a:rPr>
              <a:t>Tyrimo priemonės</a:t>
            </a:r>
            <a:r>
              <a:rPr lang="lt-LT" sz="2000" dirty="0">
                <a:latin typeface="Times New Roman"/>
                <a:ea typeface="Calibri" panose="020F0502020204030204"/>
                <a:cs typeface="Times New Roman"/>
              </a:rPr>
              <a:t>: 2 plastikinės taurės, virvelė, 2 sąvaržėlės.</a:t>
            </a:r>
            <a:r>
              <a:rPr lang="en-US" sz="2000" dirty="0">
                <a:latin typeface="Times New Roman"/>
                <a:ea typeface="Calibri" panose="020F0502020204030204"/>
                <a:cs typeface="Times New Roman"/>
              </a:rPr>
              <a:t>  </a:t>
            </a:r>
            <a:br>
              <a:rPr lang="en-US" sz="2000" dirty="0">
                <a:latin typeface="Times New Roman"/>
                <a:ea typeface="Calibri" panose="020F0502020204030204"/>
                <a:cs typeface="Times New Roman"/>
              </a:rPr>
            </a:br>
            <a:r>
              <a:rPr lang="lt-LT" sz="2000" b="1" dirty="0">
                <a:latin typeface="Times New Roman"/>
                <a:ea typeface="Calibri" panose="020F0502020204030204"/>
                <a:cs typeface="Times New Roman"/>
              </a:rPr>
              <a:t>Tyrimo eiga</a:t>
            </a:r>
            <a:r>
              <a:rPr lang="lt-LT" sz="2000" dirty="0">
                <a:latin typeface="Times New Roman"/>
                <a:ea typeface="Calibri" panose="020F0502020204030204"/>
                <a:cs typeface="Times New Roman"/>
              </a:rPr>
              <a:t>: Per kiekvienos taurės skylutę pervėrėme virvelės galą ir jį pritvirtinome sąvaržėle, kad virvelė neišslystų. Paėmėme po vieną taurę ir atsistoja per tokį atstumą, kad virvelė būtų ištempta. Viena kalba į taurę (tarsi į telefoną), o kita priglaudžia savą taurę prie ausies ir klauso.</a:t>
            </a:r>
            <a:r>
              <a:rPr lang="lt-LT" sz="2000" b="1" dirty="0">
                <a:latin typeface="Times New Roman"/>
                <a:ea typeface="Calibri" panose="020F0502020204030204"/>
                <a:cs typeface="Times New Roman"/>
              </a:rPr>
              <a:t> </a:t>
            </a:r>
            <a:r>
              <a:rPr lang="lt-LT" sz="2000" dirty="0">
                <a:latin typeface="Times New Roman"/>
                <a:ea typeface="Calibri" panose="020F0502020204030204"/>
                <a:cs typeface="Times New Roman"/>
              </a:rPr>
              <a:t>Pakartojamas bandymas su laisva (neįtempta) virvele – stebima, ar garsas kinta. Rezultatai lyginami ir užrašomi: kokios sąlygomis garsas girdėsis aiškiau ir stipriau.</a:t>
            </a:r>
          </a:p>
          <a:p>
            <a:endParaRPr lang="lt-LT" sz="2000" dirty="0">
              <a:latin typeface="Times New Roman"/>
              <a:ea typeface="Calibri" panose="020F0502020204030204"/>
              <a:cs typeface="Times New Roman"/>
            </a:endParaRPr>
          </a:p>
          <a:p>
            <a:pPr algn="ctr"/>
            <a:endParaRPr lang="en-US" dirty="0">
              <a:latin typeface="Calibri" panose="020F0502020204030204"/>
              <a:ea typeface="Calibri" panose="020F0502020204030204"/>
              <a:cs typeface="Calibri" panose="020F0502020204030204"/>
            </a:endParaRPr>
          </a:p>
        </p:txBody>
      </p:sp>
      <p:graphicFrame>
        <p:nvGraphicFramePr>
          <p:cNvPr id="7" name="Table 6">
            <a:extLst>
              <a:ext uri="{FF2B5EF4-FFF2-40B4-BE49-F238E27FC236}">
                <a16:creationId xmlns:a16="http://schemas.microsoft.com/office/drawing/2014/main" id="{70322DBB-5F24-A15F-EBF4-8D642430F323}"/>
              </a:ext>
            </a:extLst>
          </p:cNvPr>
          <p:cNvGraphicFramePr>
            <a:graphicFrameLocks noGrp="1"/>
          </p:cNvGraphicFramePr>
          <p:nvPr>
            <p:extLst>
              <p:ext uri="{D42A27DB-BD31-4B8C-83A1-F6EECF244321}">
                <p14:modId xmlns:p14="http://schemas.microsoft.com/office/powerpoint/2010/main" val="2110759815"/>
              </p:ext>
            </p:extLst>
          </p:nvPr>
        </p:nvGraphicFramePr>
        <p:xfrm>
          <a:off x="253963" y="3900841"/>
          <a:ext cx="5731510" cy="1625600"/>
        </p:xfrm>
        <a:graphic>
          <a:graphicData uri="http://schemas.openxmlformats.org/drawingml/2006/table">
            <a:tbl>
              <a:tblPr bandRow="1">
                <a:tableStyleId>{5C22544A-7EE6-4342-B048-85BDC9FD1C3A}</a:tableStyleId>
              </a:tblPr>
              <a:tblGrid>
                <a:gridCol w="2865755">
                  <a:extLst>
                    <a:ext uri="{9D8B030D-6E8A-4147-A177-3AD203B41FA5}">
                      <a16:colId xmlns:a16="http://schemas.microsoft.com/office/drawing/2014/main" val="47799500"/>
                    </a:ext>
                  </a:extLst>
                </a:gridCol>
                <a:gridCol w="2865755">
                  <a:extLst>
                    <a:ext uri="{9D8B030D-6E8A-4147-A177-3AD203B41FA5}">
                      <a16:colId xmlns:a16="http://schemas.microsoft.com/office/drawing/2014/main" val="565761745"/>
                    </a:ext>
                  </a:extLst>
                </a:gridCol>
              </a:tblGrid>
              <a:tr h="0">
                <a:tc>
                  <a:txBody>
                    <a:bodyPr/>
                    <a:lstStyle/>
                    <a:p>
                      <a:pPr algn="ctr">
                        <a:buNone/>
                      </a:pPr>
                      <a:r>
                        <a:rPr lang="lt-LT" sz="2000" b="1" noProof="0">
                          <a:solidFill>
                            <a:schemeClr val="tx1"/>
                          </a:solidFill>
                          <a:effectLst/>
                          <a:latin typeface="Times New Roman"/>
                          <a:cs typeface="Times New Roman"/>
                        </a:rPr>
                        <a:t>Sąlygos</a:t>
                      </a:r>
                      <a:endParaRPr lang="lt-LT" sz="2000" noProof="0">
                        <a:solidFill>
                          <a:schemeClr val="tx1"/>
                        </a:solidFill>
                        <a:effectLst/>
                        <a:latin typeface="Times New Roman"/>
                        <a:cs typeface="Times New Roman"/>
                      </a:endParaRPr>
                    </a:p>
                  </a:txBody>
                  <a:tcPr marL="101600" marR="101600" marT="76200" marB="76200">
                    <a:lnL w="12700" cap="flat" cmpd="sng" algn="ctr">
                      <a:solidFill>
                        <a:srgbClr val="2C5F8A"/>
                      </a:solidFill>
                      <a:prstDash val="solid"/>
                      <a:round/>
                      <a:headEnd type="none" w="med" len="med"/>
                      <a:tailEnd type="none" w="med" len="med"/>
                    </a:lnL>
                    <a:lnR w="12700" cap="flat" cmpd="sng" algn="ctr">
                      <a:solidFill>
                        <a:srgbClr val="2C5F8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2C5F8A"/>
                      </a:solidFill>
                      <a:prstDash val="solid"/>
                      <a:round/>
                      <a:headEnd type="none" w="med" len="med"/>
                      <a:tailEnd type="none" w="med" len="med"/>
                    </a:lnB>
                    <a:solidFill>
                      <a:schemeClr val="bg1"/>
                    </a:solidFill>
                  </a:tcPr>
                </a:tc>
                <a:tc>
                  <a:txBody>
                    <a:bodyPr/>
                    <a:lstStyle/>
                    <a:p>
                      <a:pPr algn="ctr">
                        <a:buNone/>
                      </a:pPr>
                      <a:r>
                        <a:rPr lang="lt-LT" sz="2000" b="1" noProof="0">
                          <a:solidFill>
                            <a:schemeClr val="tx1"/>
                          </a:solidFill>
                          <a:effectLst/>
                          <a:latin typeface="Times New Roman"/>
                          <a:cs typeface="Times New Roman"/>
                        </a:rPr>
                        <a:t>Kaip girdėsis garsas</a:t>
                      </a:r>
                      <a:endParaRPr lang="lt-LT" sz="2000" noProof="0">
                        <a:solidFill>
                          <a:schemeClr val="tx1"/>
                        </a:solidFill>
                        <a:effectLst/>
                        <a:latin typeface="Times New Roman"/>
                        <a:cs typeface="Times New Roman"/>
                      </a:endParaRPr>
                    </a:p>
                  </a:txBody>
                  <a:tcPr marL="101600" marR="101600" marT="76200" marB="76200">
                    <a:lnL w="12700" cap="flat" cmpd="sng" algn="ctr">
                      <a:solidFill>
                        <a:srgbClr val="2C5F8A"/>
                      </a:solidFill>
                      <a:prstDash val="solid"/>
                      <a:round/>
                      <a:headEnd type="none" w="med" len="med"/>
                      <a:tailEnd type="none" w="med" len="med"/>
                    </a:lnL>
                    <a:lnR w="12700" cap="flat" cmpd="sng" algn="ctr">
                      <a:solidFill>
                        <a:srgbClr val="2C5F8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2C5F8A"/>
                      </a:solidFill>
                      <a:prstDash val="solid"/>
                      <a:round/>
                      <a:headEnd type="none" w="med" len="med"/>
                      <a:tailEnd type="none" w="med" len="med"/>
                    </a:lnB>
                    <a:solidFill>
                      <a:schemeClr val="bg1"/>
                    </a:solidFill>
                  </a:tcPr>
                </a:tc>
                <a:extLst>
                  <a:ext uri="{0D108BD9-81ED-4DB2-BD59-A6C34878D82A}">
                    <a16:rowId xmlns:a16="http://schemas.microsoft.com/office/drawing/2014/main" val="125382342"/>
                  </a:ext>
                </a:extLst>
              </a:tr>
              <a:tr h="0">
                <a:tc>
                  <a:txBody>
                    <a:bodyPr/>
                    <a:lstStyle/>
                    <a:p>
                      <a:pPr>
                        <a:buNone/>
                      </a:pPr>
                      <a:r>
                        <a:rPr lang="lt-LT" sz="2000" noProof="0">
                          <a:solidFill>
                            <a:schemeClr val="tx1"/>
                          </a:solidFill>
                          <a:effectLst/>
                          <a:latin typeface="Times New Roman"/>
                          <a:cs typeface="Times New Roman"/>
                        </a:rPr>
                        <a:t>Virvelė laisva (neįtempta)</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buNone/>
                      </a:pPr>
                      <a:r>
                        <a:rPr lang="lt-LT" sz="2000" noProof="0">
                          <a:solidFill>
                            <a:schemeClr val="tx1"/>
                          </a:solidFill>
                          <a:effectLst/>
                          <a:latin typeface="Times New Roman"/>
                          <a:cs typeface="Times New Roman"/>
                        </a:rPr>
                        <a:t>Girdėsis silpnai arba visai negirdėsis</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3035639485"/>
                  </a:ext>
                </a:extLst>
              </a:tr>
              <a:tr h="0">
                <a:tc>
                  <a:txBody>
                    <a:bodyPr/>
                    <a:lstStyle/>
                    <a:p>
                      <a:pPr>
                        <a:buNone/>
                      </a:pPr>
                      <a:r>
                        <a:rPr lang="lt-LT" sz="2000" noProof="0">
                          <a:solidFill>
                            <a:schemeClr val="tx1"/>
                          </a:solidFill>
                          <a:effectLst/>
                          <a:latin typeface="Times New Roman"/>
                          <a:cs typeface="Times New Roman"/>
                        </a:rPr>
                        <a:t>Virvelė įtempta</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buNone/>
                      </a:pPr>
                      <a:r>
                        <a:rPr lang="lt-LT" sz="2000" noProof="0" dirty="0">
                          <a:solidFill>
                            <a:schemeClr val="tx1"/>
                          </a:solidFill>
                          <a:effectLst/>
                          <a:latin typeface="Times New Roman"/>
                          <a:cs typeface="Times New Roman"/>
                        </a:rPr>
                        <a:t>Girdėsis aiškiai ir stipriai</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3572335353"/>
                  </a:ext>
                </a:extLst>
              </a:tr>
            </a:tbl>
          </a:graphicData>
        </a:graphic>
      </p:graphicFrame>
      <p:sp>
        <p:nvSpPr>
          <p:cNvPr id="9" name="TextBox 8">
            <a:extLst>
              <a:ext uri="{FF2B5EF4-FFF2-40B4-BE49-F238E27FC236}">
                <a16:creationId xmlns:a16="http://schemas.microsoft.com/office/drawing/2014/main" id="{1662A8E2-863D-FBF7-DCB7-D24912978B2C}"/>
              </a:ext>
            </a:extLst>
          </p:cNvPr>
          <p:cNvSpPr txBox="1"/>
          <p:nvPr/>
        </p:nvSpPr>
        <p:spPr>
          <a:xfrm>
            <a:off x="6293223" y="4477870"/>
            <a:ext cx="7974105"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b="1" dirty="0">
                <a:latin typeface="Times New Roman" panose="02020603050405020304" pitchFamily="18" charset="0"/>
                <a:cs typeface="Times New Roman" panose="02020603050405020304" pitchFamily="18" charset="0"/>
              </a:rPr>
              <a:t>I</a:t>
            </a:r>
            <a:r>
              <a:rPr lang="lt-LT" sz="2000" b="1" dirty="0">
                <a:latin typeface="Times New Roman" panose="02020603050405020304" pitchFamily="18" charset="0"/>
                <a:cs typeface="Times New Roman" panose="02020603050405020304" pitchFamily="18" charset="0"/>
              </a:rPr>
              <a:t>švados:</a:t>
            </a:r>
            <a:endParaRPr lang="lt-LT" sz="2000" b="1" dirty="0">
              <a:latin typeface="Times New Roman" panose="02020603050405020304" pitchFamily="18" charset="0"/>
              <a:ea typeface="Calibri"/>
              <a:cs typeface="Times New Roman" panose="02020603050405020304" pitchFamily="18" charset="0"/>
            </a:endParaRPr>
          </a:p>
          <a:p>
            <a:pPr marL="514350" indent="-285750" algn="just">
              <a:buFont typeface="Arial"/>
              <a:buChar char="•"/>
            </a:pPr>
            <a:r>
              <a:rPr lang="lt-LT" sz="2000" dirty="0">
                <a:latin typeface="Times New Roman" panose="02020603050405020304" pitchFamily="18" charset="0"/>
                <a:cs typeface="Times New Roman" panose="02020603050405020304" pitchFamily="18" charset="0"/>
              </a:rPr>
              <a:t>Garsas sklinda per virvelę kaip mechaninė banga – kalbant į taurę, jos dugnas vibruoja ir virpesiai keliauja virvelės ilgiu.</a:t>
            </a:r>
            <a:endParaRPr lang="lt-LT" sz="2000" dirty="0">
              <a:latin typeface="Times New Roman" panose="02020603050405020304" pitchFamily="18" charset="0"/>
              <a:ea typeface="Calibri"/>
              <a:cs typeface="Times New Roman" panose="02020603050405020304" pitchFamily="18" charset="0"/>
            </a:endParaRPr>
          </a:p>
          <a:p>
            <a:pPr marL="514350" indent="-285750" algn="just">
              <a:buFont typeface="Arial"/>
              <a:buChar char="•"/>
            </a:pPr>
            <a:r>
              <a:rPr lang="lt-LT" sz="2000" dirty="0">
                <a:latin typeface="Times New Roman" panose="02020603050405020304" pitchFamily="18" charset="0"/>
                <a:cs typeface="Times New Roman" panose="02020603050405020304" pitchFamily="18" charset="0"/>
              </a:rPr>
              <a:t>Įtempta virvelė garsas perduodamas žymiai geriau nei laisva, nes įtempta virvelė turi didesnį įtempimą ir mažiau sugeria energiją.</a:t>
            </a:r>
            <a:endParaRPr lang="lt-LT" sz="2000" dirty="0">
              <a:latin typeface="Times New Roman" panose="02020603050405020304" pitchFamily="18" charset="0"/>
              <a:ea typeface="Calibri"/>
              <a:cs typeface="Times New Roman" panose="02020603050405020304" pitchFamily="18" charset="0"/>
            </a:endParaRPr>
          </a:p>
          <a:p>
            <a:pPr marL="514350" indent="-285750" algn="just">
              <a:buFont typeface="Arial"/>
              <a:buChar char="•"/>
            </a:pPr>
            <a:r>
              <a:rPr lang="lt-LT" sz="2000" dirty="0">
                <a:latin typeface="Times New Roman" panose="02020603050405020304" pitchFamily="18" charset="0"/>
                <a:cs typeface="Times New Roman" panose="02020603050405020304" pitchFamily="18" charset="0"/>
              </a:rPr>
              <a:t>Laisva virvelė blogai perduoda garso virpesius – ji linksniuojasi ir sugeria energiją, o ne ją perduoda.</a:t>
            </a:r>
            <a:endParaRPr lang="lt-LT" sz="2000" dirty="0">
              <a:latin typeface="Times New Roman" panose="02020603050405020304" pitchFamily="18" charset="0"/>
              <a:ea typeface="Calibri"/>
              <a:cs typeface="Times New Roman" panose="02020603050405020304" pitchFamily="18" charset="0"/>
            </a:endParaRPr>
          </a:p>
          <a:p>
            <a:pPr marL="514350" indent="-285750" algn="just">
              <a:buFont typeface="Arial"/>
              <a:buChar char="•"/>
            </a:pPr>
            <a:r>
              <a:rPr lang="lt-LT" sz="2000" dirty="0">
                <a:latin typeface="Times New Roman" panose="02020603050405020304" pitchFamily="18" charset="0"/>
                <a:cs typeface="Times New Roman" panose="02020603050405020304" pitchFamily="18" charset="0"/>
              </a:rPr>
              <a:t>Šis eksperimentas parodo, kad garsas gali sklisti ne tik per orą, bet ir per kietą ar tamprią terpę.</a:t>
            </a:r>
            <a:endParaRPr lang="lt-LT" sz="2000" dirty="0">
              <a:latin typeface="Times New Roman" panose="02020603050405020304" pitchFamily="18" charset="0"/>
              <a:ea typeface="Calibri"/>
              <a:cs typeface="Times New Roman" panose="02020603050405020304" pitchFamily="18" charset="0"/>
            </a:endParaRPr>
          </a:p>
          <a:p>
            <a:pPr marL="514350" indent="-285750" algn="just">
              <a:buFont typeface="Arial"/>
              <a:buChar char="•"/>
            </a:pPr>
            <a:r>
              <a:rPr lang="lt-LT" sz="2000" dirty="0">
                <a:latin typeface="Times New Roman" panose="02020603050405020304" pitchFamily="18" charset="0"/>
                <a:cs typeface="Times New Roman" panose="02020603050405020304" pitchFamily="18" charset="0"/>
              </a:rPr>
              <a:t>Hipotezė pasitvirtino: garsas per virvelę sklido, o įtemptoje virvelėje – aiškiau ir stipriau.</a:t>
            </a:r>
            <a:endParaRPr lang="lt-LT" sz="2000" dirty="0">
              <a:latin typeface="Times New Roman" panose="02020603050405020304" pitchFamily="18" charset="0"/>
              <a:ea typeface="Calibri"/>
              <a:cs typeface="Times New Roman" panose="02020603050405020304" pitchFamily="18" charset="0"/>
            </a:endParaRPr>
          </a:p>
          <a:p>
            <a:pPr algn="ctr"/>
            <a:endParaRPr lang="en-US" dirty="0"/>
          </a:p>
        </p:txBody>
      </p:sp>
      <p:pic>
        <p:nvPicPr>
          <p:cNvPr id="10" name="Picture 9">
            <a:extLst>
              <a:ext uri="{FF2B5EF4-FFF2-40B4-BE49-F238E27FC236}">
                <a16:creationId xmlns:a16="http://schemas.microsoft.com/office/drawing/2014/main" id="{266F5992-6166-B72C-CA2D-EC0B83A7C656}"/>
              </a:ext>
            </a:extLst>
          </p:cNvPr>
          <p:cNvPicPr>
            <a:picLocks noChangeAspect="1"/>
          </p:cNvPicPr>
          <p:nvPr/>
        </p:nvPicPr>
        <p:blipFill>
          <a:blip r:embed="rId2"/>
          <a:stretch>
            <a:fillRect/>
          </a:stretch>
        </p:blipFill>
        <p:spPr>
          <a:xfrm>
            <a:off x="11326625" y="3264836"/>
            <a:ext cx="3178548" cy="1215838"/>
          </a:xfrm>
          <a:prstGeom prst="rect">
            <a:avLst/>
          </a:prstGeom>
        </p:spPr>
      </p:pic>
      <p:pic>
        <p:nvPicPr>
          <p:cNvPr id="2" name="Picture 1">
            <a:extLst>
              <a:ext uri="{FF2B5EF4-FFF2-40B4-BE49-F238E27FC236}">
                <a16:creationId xmlns:a16="http://schemas.microsoft.com/office/drawing/2014/main" id="{5A1A55CC-65FB-E43B-BBB0-93FC10D61277}"/>
              </a:ext>
            </a:extLst>
          </p:cNvPr>
          <p:cNvPicPr>
            <a:picLocks noChangeAspect="1"/>
          </p:cNvPicPr>
          <p:nvPr/>
        </p:nvPicPr>
        <p:blipFill>
          <a:blip r:embed="rId3"/>
          <a:stretch>
            <a:fillRect/>
          </a:stretch>
        </p:blipFill>
        <p:spPr>
          <a:xfrm>
            <a:off x="4163333" y="5700544"/>
            <a:ext cx="1818513" cy="2531678"/>
          </a:xfrm>
          <a:prstGeom prst="rect">
            <a:avLst/>
          </a:prstGeom>
        </p:spPr>
      </p:pic>
      <p:pic>
        <p:nvPicPr>
          <p:cNvPr id="3" name="Picture 2">
            <a:extLst>
              <a:ext uri="{FF2B5EF4-FFF2-40B4-BE49-F238E27FC236}">
                <a16:creationId xmlns:a16="http://schemas.microsoft.com/office/drawing/2014/main" id="{A652F3DB-FC78-E626-24B4-50E261F4F084}"/>
              </a:ext>
            </a:extLst>
          </p:cNvPr>
          <p:cNvPicPr>
            <a:picLocks noChangeAspect="1"/>
          </p:cNvPicPr>
          <p:nvPr/>
        </p:nvPicPr>
        <p:blipFill>
          <a:blip r:embed="rId4"/>
          <a:stretch>
            <a:fillRect/>
          </a:stretch>
        </p:blipFill>
        <p:spPr>
          <a:xfrm>
            <a:off x="11329987" y="5884"/>
            <a:ext cx="3118038" cy="3040716"/>
          </a:xfrm>
          <a:prstGeom prst="rect">
            <a:avLst/>
          </a:prstGeom>
        </p:spPr>
      </p:pic>
    </p:spTree>
    <p:extLst>
      <p:ext uri="{BB962C8B-B14F-4D97-AF65-F5344CB8AC3E}">
        <p14:creationId xmlns:p14="http://schemas.microsoft.com/office/powerpoint/2010/main" val="2553700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1F6FCE1-8678-40F4-9644-79CD53330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2C74301-AFCF-0FF1-8F22-D508B9D331E6}"/>
              </a:ext>
            </a:extLst>
          </p:cNvPr>
          <p:cNvSpPr txBox="1"/>
          <p:nvPr/>
        </p:nvSpPr>
        <p:spPr>
          <a:xfrm>
            <a:off x="7154969" y="392290"/>
            <a:ext cx="7540281" cy="185287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400" b="1" i="0" dirty="0">
                <a:latin typeface="Times New Roman" panose="02020603050405020304" pitchFamily="18" charset="0"/>
                <a:ea typeface="+mj-ea"/>
                <a:cs typeface="Times New Roman" panose="02020603050405020304" pitchFamily="18" charset="0"/>
              </a:rPr>
              <a:t>GARSO PERDAVIMO JUOSTELE TYRIMAS</a:t>
            </a:r>
            <a:r>
              <a:rPr lang="en-US" sz="4400" b="0" i="0" dirty="0">
                <a:latin typeface="Times New Roman" panose="02020603050405020304" pitchFamily="18" charset="0"/>
                <a:ea typeface="+mj-ea"/>
                <a:cs typeface="Times New Roman" panose="02020603050405020304" pitchFamily="18" charset="0"/>
              </a:rPr>
              <a:t> </a:t>
            </a:r>
            <a:endParaRPr lang="en-US" sz="4400" dirty="0">
              <a:latin typeface="Times New Roman" panose="02020603050405020304" pitchFamily="18" charset="0"/>
              <a:ea typeface="+mj-ea"/>
              <a:cs typeface="Times New Roman" panose="02020603050405020304" pitchFamily="18" charset="0"/>
            </a:endParaRPr>
          </a:p>
          <a:p>
            <a:pPr>
              <a:lnSpc>
                <a:spcPct val="90000"/>
              </a:lnSpc>
              <a:spcBef>
                <a:spcPct val="0"/>
              </a:spcBef>
              <a:spcAft>
                <a:spcPts val="600"/>
              </a:spcAft>
            </a:pPr>
            <a:endParaRPr lang="en-US" sz="4800" dirty="0">
              <a:latin typeface="+mj-lt"/>
              <a:ea typeface="+mj-ea"/>
              <a:cs typeface="+mj-cs"/>
            </a:endParaRPr>
          </a:p>
        </p:txBody>
      </p:sp>
      <p:pic>
        <p:nvPicPr>
          <p:cNvPr id="6" name="Picture 5">
            <a:extLst>
              <a:ext uri="{FF2B5EF4-FFF2-40B4-BE49-F238E27FC236}">
                <a16:creationId xmlns:a16="http://schemas.microsoft.com/office/drawing/2014/main" id="{228E9475-9AE0-276A-35B7-B6B799C723A1}"/>
              </a:ext>
            </a:extLst>
          </p:cNvPr>
          <p:cNvPicPr>
            <a:picLocks noChangeAspect="1"/>
          </p:cNvPicPr>
          <p:nvPr/>
        </p:nvPicPr>
        <p:blipFill>
          <a:blip r:embed="rId2"/>
          <a:stretch>
            <a:fillRect/>
          </a:stretch>
        </p:blipFill>
        <p:spPr>
          <a:xfrm>
            <a:off x="1272239" y="210071"/>
            <a:ext cx="2650605" cy="3131709"/>
          </a:xfrm>
          <a:prstGeom prst="rect">
            <a:avLst/>
          </a:prstGeom>
        </p:spPr>
      </p:pic>
      <p:sp>
        <p:nvSpPr>
          <p:cNvPr id="5" name="TextBox 4">
            <a:extLst>
              <a:ext uri="{FF2B5EF4-FFF2-40B4-BE49-F238E27FC236}">
                <a16:creationId xmlns:a16="http://schemas.microsoft.com/office/drawing/2014/main" id="{F2E82D62-FAA9-53D1-1BAD-C0413D0D67F9}"/>
              </a:ext>
            </a:extLst>
          </p:cNvPr>
          <p:cNvSpPr txBox="1"/>
          <p:nvPr/>
        </p:nvSpPr>
        <p:spPr>
          <a:xfrm>
            <a:off x="6865204" y="1840836"/>
            <a:ext cx="7646975" cy="599647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a:lnSpc>
                <a:spcPct val="90000"/>
              </a:lnSpc>
              <a:spcAft>
                <a:spcPts val="600"/>
              </a:spcAft>
            </a:pPr>
            <a:r>
              <a:rPr lang="lt-LT" sz="2000" b="1" i="0" noProof="0" dirty="0">
                <a:latin typeface="Times New Roman" panose="02020603050405020304" pitchFamily="18" charset="0"/>
                <a:cs typeface="Times New Roman" panose="02020603050405020304" pitchFamily="18" charset="0"/>
              </a:rPr>
              <a:t>Tyrimo tikslas</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ištirti</a:t>
            </a:r>
            <a:r>
              <a:rPr lang="lt-LT" sz="2000" b="0" i="0" noProof="0" dirty="0">
                <a:latin typeface="Times New Roman" panose="02020603050405020304" pitchFamily="18" charset="0"/>
                <a:cs typeface="Times New Roman" panose="02020603050405020304" pitchFamily="18" charset="0"/>
              </a:rPr>
              <a:t>, kaip </a:t>
            </a:r>
            <a:r>
              <a:rPr lang="lt-LT" sz="2000" noProof="0" dirty="0">
                <a:latin typeface="Times New Roman" panose="02020603050405020304" pitchFamily="18" charset="0"/>
                <a:cs typeface="Times New Roman" panose="02020603050405020304" pitchFamily="18" charset="0"/>
              </a:rPr>
              <a:t>garso virpesiai perduodami </a:t>
            </a:r>
            <a:r>
              <a:rPr lang="lt-LT" sz="2000" b="0" i="0" noProof="0" dirty="0">
                <a:latin typeface="Times New Roman" panose="02020603050405020304" pitchFamily="18" charset="0"/>
                <a:cs typeface="Times New Roman" panose="02020603050405020304" pitchFamily="18" charset="0"/>
              </a:rPr>
              <a:t>per </a:t>
            </a:r>
            <a:r>
              <a:rPr lang="lt-LT" sz="2000" noProof="0" dirty="0">
                <a:latin typeface="Times New Roman" panose="02020603050405020304" pitchFamily="18" charset="0"/>
                <a:cs typeface="Times New Roman" panose="02020603050405020304" pitchFamily="18" charset="0"/>
              </a:rPr>
              <a:t>įtemtą </a:t>
            </a:r>
            <a:r>
              <a:rPr lang="lt-LT" sz="2000" b="0" i="0" noProof="0" dirty="0">
                <a:latin typeface="Times New Roman" panose="02020603050405020304" pitchFamily="18" charset="0"/>
                <a:cs typeface="Times New Roman" panose="02020603050405020304" pitchFamily="18" charset="0"/>
              </a:rPr>
              <a:t>virvelę </a:t>
            </a:r>
            <a:r>
              <a:rPr lang="lt-LT" sz="2000" noProof="0" dirty="0">
                <a:latin typeface="Times New Roman" panose="02020603050405020304" pitchFamily="18" charset="0"/>
                <a:cs typeface="Times New Roman" panose="02020603050405020304" pitchFamily="18" charset="0"/>
              </a:rPr>
              <a:t>tarp dviejų garso dėžių, ir palyginti garso perduodamą kokybę priklausomai nuo virvelės įtempimo</a:t>
            </a:r>
            <a:r>
              <a:rPr lang="lt-LT" sz="2000" b="0" i="0" noProof="0" dirty="0">
                <a:latin typeface="Times New Roman" panose="02020603050405020304" pitchFamily="18" charset="0"/>
                <a:cs typeface="Times New Roman" panose="02020603050405020304" pitchFamily="18" charset="0"/>
              </a:rPr>
              <a:t>.</a:t>
            </a:r>
            <a:endParaRPr lang="lt-LT" sz="2000" noProof="0" dirty="0">
              <a:latin typeface="Times New Roman" panose="02020603050405020304" pitchFamily="18" charset="0"/>
              <a:ea typeface="Calibri"/>
              <a:cs typeface="Times New Roman" panose="02020603050405020304" pitchFamily="18" charset="0"/>
            </a:endParaRPr>
          </a:p>
          <a:p>
            <a:pPr algn="just">
              <a:lnSpc>
                <a:spcPct val="90000"/>
              </a:lnSpc>
              <a:spcAft>
                <a:spcPts val="600"/>
              </a:spcAft>
            </a:pPr>
            <a:r>
              <a:rPr lang="lt-LT" sz="2000" b="0" i="0" noProof="0" dirty="0">
                <a:latin typeface="Times New Roman" panose="02020603050405020304" pitchFamily="18" charset="0"/>
                <a:cs typeface="Times New Roman" panose="02020603050405020304" pitchFamily="18" charset="0"/>
              </a:rPr>
              <a:t> </a:t>
            </a:r>
            <a:br>
              <a:rPr lang="lt-LT" sz="2000" b="0" i="0" noProof="0" dirty="0">
                <a:latin typeface="Times New Roman" panose="02020603050405020304" pitchFamily="18" charset="0"/>
                <a:cs typeface="Times New Roman" panose="02020603050405020304" pitchFamily="18" charset="0"/>
              </a:rPr>
            </a:br>
            <a:r>
              <a:rPr lang="lt-LT" sz="2000" b="1" i="0" noProof="0" dirty="0">
                <a:latin typeface="Times New Roman" panose="02020603050405020304" pitchFamily="18" charset="0"/>
                <a:cs typeface="Times New Roman" panose="02020603050405020304" pitchFamily="18" charset="0"/>
              </a:rPr>
              <a:t>Hipotezė</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manome</a:t>
            </a:r>
            <a:r>
              <a:rPr lang="lt-LT" sz="2000" b="0" i="0" noProof="0" dirty="0">
                <a:latin typeface="Times New Roman" panose="02020603050405020304" pitchFamily="18" charset="0"/>
                <a:cs typeface="Times New Roman" panose="02020603050405020304" pitchFamily="18" charset="0"/>
              </a:rPr>
              <a:t>, kad per </a:t>
            </a:r>
            <a:r>
              <a:rPr lang="lt-LT" sz="2000" noProof="0" dirty="0">
                <a:latin typeface="Times New Roman" panose="02020603050405020304" pitchFamily="18" charset="0"/>
                <a:cs typeface="Times New Roman" panose="02020603050405020304" pitchFamily="18" charset="0"/>
              </a:rPr>
              <a:t>įtemtą </a:t>
            </a:r>
            <a:r>
              <a:rPr lang="lt-LT" sz="2000" b="0" i="0" noProof="0" dirty="0">
                <a:latin typeface="Times New Roman" panose="02020603050405020304" pitchFamily="18" charset="0"/>
                <a:cs typeface="Times New Roman" panose="02020603050405020304" pitchFamily="18" charset="0"/>
              </a:rPr>
              <a:t>virvelę garsas bus girdimas </a:t>
            </a:r>
            <a:r>
              <a:rPr lang="lt-LT" sz="2000" noProof="0" dirty="0">
                <a:latin typeface="Times New Roman" panose="02020603050405020304" pitchFamily="18" charset="0"/>
                <a:cs typeface="Times New Roman" panose="02020603050405020304" pitchFamily="18" charset="0"/>
              </a:rPr>
              <a:t>aiškiau nei per laisvą, nes įtempta virvelė efektyviau perduoda mechaninius virpesius – mažiau jų praranda keliaudama per virvelės ilgį</a:t>
            </a:r>
            <a:r>
              <a:rPr lang="lt-LT" sz="2000" b="0" i="0" noProof="0" dirty="0">
                <a:latin typeface="Times New Roman" panose="02020603050405020304" pitchFamily="18" charset="0"/>
                <a:cs typeface="Times New Roman" panose="02020603050405020304" pitchFamily="18" charset="0"/>
              </a:rPr>
              <a:t>.</a:t>
            </a:r>
            <a:endParaRPr lang="lt-LT" sz="2000" noProof="0" dirty="0">
              <a:latin typeface="Times New Roman" panose="02020603050405020304" pitchFamily="18" charset="0"/>
              <a:ea typeface="Calibri"/>
              <a:cs typeface="Times New Roman" panose="02020603050405020304" pitchFamily="18" charset="0"/>
            </a:endParaRPr>
          </a:p>
          <a:p>
            <a:pPr indent="-228600" algn="just">
              <a:lnSpc>
                <a:spcPct val="90000"/>
              </a:lnSpc>
              <a:spcAft>
                <a:spcPts val="600"/>
              </a:spcAft>
              <a:buFont typeface="Arial" panose="020B0604020202020204" pitchFamily="34" charset="0"/>
              <a:buChar char="•"/>
            </a:pPr>
            <a:endParaRPr lang="lt-LT" sz="2000" noProof="0" dirty="0">
              <a:latin typeface="Times New Roman" panose="02020603050405020304" pitchFamily="18" charset="0"/>
              <a:ea typeface="Calibri"/>
              <a:cs typeface="Times New Roman" panose="02020603050405020304" pitchFamily="18" charset="0"/>
            </a:endParaRPr>
          </a:p>
          <a:p>
            <a:pPr algn="just">
              <a:lnSpc>
                <a:spcPct val="90000"/>
              </a:lnSpc>
              <a:spcAft>
                <a:spcPts val="600"/>
              </a:spcAft>
            </a:pPr>
            <a:r>
              <a:rPr lang="lt-LT" sz="2000" b="1" i="0" noProof="0" dirty="0">
                <a:latin typeface="Times New Roman" panose="02020603050405020304" pitchFamily="18" charset="0"/>
                <a:cs typeface="Times New Roman" panose="02020603050405020304" pitchFamily="18" charset="0"/>
              </a:rPr>
              <a:t>Tyrimo priemonės</a:t>
            </a:r>
            <a:r>
              <a:rPr lang="lt-LT" sz="2000" b="0" i="0" noProof="0" dirty="0">
                <a:latin typeface="Times New Roman" panose="02020603050405020304" pitchFamily="18" charset="0"/>
                <a:cs typeface="Times New Roman" panose="02020603050405020304" pitchFamily="18" charset="0"/>
              </a:rPr>
              <a:t>: 2 garso dėžės, virvelė, 2 kamertonai, 2 muštukai. </a:t>
            </a:r>
            <a:br>
              <a:rPr lang="lt-LT" sz="2000" b="0" i="0" noProof="0" dirty="0">
                <a:latin typeface="Times New Roman" panose="02020603050405020304" pitchFamily="18" charset="0"/>
                <a:cs typeface="Times New Roman" panose="02020603050405020304" pitchFamily="18" charset="0"/>
              </a:rPr>
            </a:br>
            <a:r>
              <a:rPr lang="lt-LT" sz="2000" b="0" i="0" noProof="0" dirty="0">
                <a:latin typeface="Times New Roman" panose="02020603050405020304" pitchFamily="18" charset="0"/>
                <a:cs typeface="Times New Roman" panose="02020603050405020304" pitchFamily="18" charset="0"/>
              </a:rPr>
              <a:t> </a:t>
            </a:r>
            <a:br>
              <a:rPr lang="lt-LT" sz="2000" b="0" i="0" noProof="0" dirty="0">
                <a:latin typeface="Times New Roman" panose="02020603050405020304" pitchFamily="18" charset="0"/>
                <a:cs typeface="Times New Roman" panose="02020603050405020304" pitchFamily="18" charset="0"/>
              </a:rPr>
            </a:br>
            <a:r>
              <a:rPr lang="lt-LT" sz="2000" b="1" noProof="0" dirty="0">
                <a:latin typeface="Times New Roman" panose="02020603050405020304" pitchFamily="18" charset="0"/>
                <a:cs typeface="Times New Roman" panose="02020603050405020304" pitchFamily="18" charset="0"/>
              </a:rPr>
              <a:t>Tyrimo</a:t>
            </a:r>
            <a:r>
              <a:rPr lang="lt-LT" sz="2000" b="1" i="0" noProof="0" dirty="0">
                <a:latin typeface="Times New Roman" panose="02020603050405020304" pitchFamily="18" charset="0"/>
                <a:cs typeface="Times New Roman" panose="02020603050405020304" pitchFamily="18" charset="0"/>
              </a:rPr>
              <a:t> eiga</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Atsistojame</a:t>
            </a:r>
            <a:r>
              <a:rPr lang="lt-LT" sz="2000" b="0" i="0" noProof="0" dirty="0">
                <a:latin typeface="Times New Roman" panose="02020603050405020304" pitchFamily="18" charset="0"/>
                <a:cs typeface="Times New Roman" panose="02020603050405020304" pitchFamily="18" charset="0"/>
              </a:rPr>
              <a:t> per atstumą ir </a:t>
            </a:r>
            <a:r>
              <a:rPr lang="lt-LT" sz="2000" noProof="0" dirty="0">
                <a:latin typeface="Times New Roman" panose="02020603050405020304" pitchFamily="18" charset="0"/>
                <a:cs typeface="Times New Roman" panose="02020603050405020304" pitchFamily="18" charset="0"/>
              </a:rPr>
              <a:t>sujungiame</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abi </a:t>
            </a:r>
            <a:r>
              <a:rPr lang="lt-LT" sz="2000" b="0" i="0" noProof="0" dirty="0">
                <a:latin typeface="Times New Roman" panose="02020603050405020304" pitchFamily="18" charset="0"/>
                <a:cs typeface="Times New Roman" panose="02020603050405020304" pitchFamily="18" charset="0"/>
              </a:rPr>
              <a:t>garso dėžes virvele. Virvelė turi būti </a:t>
            </a:r>
            <a:r>
              <a:rPr lang="lt-LT" sz="2000" noProof="0" dirty="0">
                <a:latin typeface="Times New Roman" panose="02020603050405020304" pitchFamily="18" charset="0"/>
                <a:cs typeface="Times New Roman" panose="02020603050405020304" pitchFamily="18" charset="0"/>
              </a:rPr>
              <a:t>gerai </a:t>
            </a:r>
            <a:r>
              <a:rPr lang="lt-LT" sz="2000" b="0" i="0" noProof="0" dirty="0">
                <a:latin typeface="Times New Roman" panose="02020603050405020304" pitchFamily="18" charset="0"/>
                <a:cs typeface="Times New Roman" panose="02020603050405020304" pitchFamily="18" charset="0"/>
              </a:rPr>
              <a:t>įtempta</a:t>
            </a:r>
            <a:r>
              <a:rPr lang="lt-LT" sz="2000" noProof="0" dirty="0">
                <a:latin typeface="Times New Roman" panose="02020603050405020304" pitchFamily="18" charset="0"/>
                <a:cs typeface="Times New Roman" panose="02020603050405020304" pitchFamily="18" charset="0"/>
              </a:rPr>
              <a:t> – neliestų grindų ir nėra turėtų ryškių </a:t>
            </a:r>
            <a:r>
              <a:rPr lang="lt-LT" sz="2000" noProof="0" dirty="0" err="1">
                <a:latin typeface="Times New Roman" panose="02020603050405020304" pitchFamily="18" charset="0"/>
                <a:cs typeface="Times New Roman" panose="02020603050405020304" pitchFamily="18" charset="0"/>
              </a:rPr>
              <a:t>nuokryžų</a:t>
            </a:r>
            <a:r>
              <a:rPr lang="lt-LT" sz="2000" noProof="0" dirty="0">
                <a:latin typeface="Times New Roman" panose="02020603050405020304" pitchFamily="18" charset="0"/>
                <a:cs typeface="Times New Roman" panose="02020603050405020304" pitchFamily="18" charset="0"/>
              </a:rPr>
              <a:t>. Vienas</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suduoda </a:t>
            </a:r>
            <a:r>
              <a:rPr lang="lt-LT" sz="2000" b="0" i="0" noProof="0" dirty="0">
                <a:latin typeface="Times New Roman" panose="02020603050405020304" pitchFamily="18" charset="0"/>
                <a:cs typeface="Times New Roman" panose="02020603050405020304" pitchFamily="18" charset="0"/>
              </a:rPr>
              <a:t>kamertonu</a:t>
            </a:r>
            <a:r>
              <a:rPr lang="lt-LT" sz="2000" noProof="0" dirty="0">
                <a:latin typeface="Times New Roman" panose="02020603050405020304" pitchFamily="18" charset="0"/>
                <a:cs typeface="Times New Roman" panose="02020603050405020304" pitchFamily="18" charset="0"/>
              </a:rPr>
              <a:t> ir prideda jį prie garso dėžės, laikydamas ją taip</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kad virpesiai persiduotų virvelei. Kitas priglaudė savą </a:t>
            </a:r>
            <a:r>
              <a:rPr lang="lt-LT" sz="2000" i="0" noProof="0" dirty="0">
                <a:latin typeface="Times New Roman" panose="02020603050405020304" pitchFamily="18" charset="0"/>
                <a:cs typeface="Times New Roman" panose="02020603050405020304" pitchFamily="18" charset="0"/>
              </a:rPr>
              <a:t>garso dėžę prie ausies</a:t>
            </a:r>
            <a:r>
              <a:rPr lang="lt-LT" sz="2000" noProof="0" dirty="0">
                <a:latin typeface="Times New Roman" panose="02020603050405020304" pitchFamily="18" charset="0"/>
                <a:cs typeface="Times New Roman" panose="02020603050405020304" pitchFamily="18" charset="0"/>
              </a:rPr>
              <a:t> ir klauso, ar garsas girdimas. Apsikeičiame </a:t>
            </a:r>
            <a:r>
              <a:rPr lang="lt-LT" sz="2000" b="0" i="0" noProof="0" dirty="0">
                <a:latin typeface="Times New Roman" panose="02020603050405020304" pitchFamily="18" charset="0"/>
                <a:cs typeface="Times New Roman" panose="02020603050405020304" pitchFamily="18" charset="0"/>
              </a:rPr>
              <a:t>vietomis ir </a:t>
            </a:r>
            <a:r>
              <a:rPr lang="lt-LT" sz="2000" noProof="0" dirty="0">
                <a:latin typeface="Times New Roman" panose="02020603050405020304" pitchFamily="18" charset="0"/>
                <a:cs typeface="Times New Roman" panose="02020603050405020304" pitchFamily="18" charset="0"/>
              </a:rPr>
              <a:t>bandymas kartojamas – stebima, ar abiem atvejais garsas girdėsis vienodai. Virvelė atlaisvinamas (paleidžiama laisva) </a:t>
            </a:r>
            <a:r>
              <a:rPr lang="lt-LT" sz="2000" b="0" i="0" noProof="0" dirty="0">
                <a:latin typeface="Times New Roman" panose="02020603050405020304" pitchFamily="18" charset="0"/>
                <a:cs typeface="Times New Roman" panose="02020603050405020304" pitchFamily="18" charset="0"/>
              </a:rPr>
              <a:t>ir </a:t>
            </a:r>
            <a:r>
              <a:rPr lang="lt-LT" sz="2000" noProof="0" dirty="0">
                <a:latin typeface="Times New Roman" panose="02020603050405020304" pitchFamily="18" charset="0"/>
                <a:cs typeface="Times New Roman" panose="02020603050405020304" pitchFamily="18" charset="0"/>
              </a:rPr>
              <a:t>bandymas kartojamas; palyginami abu rezultatai. Užrašomi pastebėjimai: ar garsas stipresnis</a:t>
            </a:r>
            <a:r>
              <a:rPr lang="lt-LT" sz="2000" b="0" i="0" noProof="0" dirty="0">
                <a:latin typeface="Times New Roman" panose="02020603050405020304" pitchFamily="18" charset="0"/>
                <a:cs typeface="Times New Roman" panose="02020603050405020304" pitchFamily="18" charset="0"/>
              </a:rPr>
              <a:t>, </a:t>
            </a:r>
            <a:r>
              <a:rPr lang="lt-LT" sz="2000" noProof="0" dirty="0">
                <a:latin typeface="Times New Roman" panose="02020603050405020304" pitchFamily="18" charset="0"/>
                <a:cs typeface="Times New Roman" panose="02020603050405020304" pitchFamily="18" charset="0"/>
              </a:rPr>
              <a:t>aiškesnis ar duslus priklauso nuo virvelės įtempimo</a:t>
            </a:r>
            <a:r>
              <a:rPr lang="lt-LT" sz="2000" b="0" i="0" noProof="0" dirty="0">
                <a:latin typeface="Times New Roman" panose="02020603050405020304" pitchFamily="18" charset="0"/>
                <a:cs typeface="Times New Roman" panose="02020603050405020304" pitchFamily="18" charset="0"/>
              </a:rPr>
              <a:t>.</a:t>
            </a:r>
            <a:endParaRPr lang="lt-LT" sz="2000" noProof="0" dirty="0">
              <a:latin typeface="Times New Roman" panose="02020603050405020304" pitchFamily="18" charset="0"/>
              <a:ea typeface="Calibri"/>
              <a:cs typeface="Times New Roman" panose="02020603050405020304" pitchFamily="18" charset="0"/>
            </a:endParaRPr>
          </a:p>
          <a:p>
            <a:pPr indent="-228600">
              <a:lnSpc>
                <a:spcPct val="90000"/>
              </a:lnSpc>
              <a:spcAft>
                <a:spcPts val="600"/>
              </a:spcAft>
              <a:buFont typeface="Arial" panose="020B0604020202020204" pitchFamily="34" charset="0"/>
              <a:buChar char="•"/>
            </a:pPr>
            <a:endParaRPr lang="en-US" sz="1500" dirty="0"/>
          </a:p>
          <a:p>
            <a:pPr indent="-228600">
              <a:lnSpc>
                <a:spcPct val="90000"/>
              </a:lnSpc>
              <a:spcAft>
                <a:spcPts val="600"/>
              </a:spcAft>
              <a:buFont typeface="Arial" panose="020B0604020202020204" pitchFamily="34" charset="0"/>
              <a:buChar char="•"/>
            </a:pPr>
            <a:endParaRPr lang="en-US" sz="1500" dirty="0"/>
          </a:p>
        </p:txBody>
      </p:sp>
      <p:graphicFrame>
        <p:nvGraphicFramePr>
          <p:cNvPr id="9" name="Table 8">
            <a:extLst>
              <a:ext uri="{FF2B5EF4-FFF2-40B4-BE49-F238E27FC236}">
                <a16:creationId xmlns:a16="http://schemas.microsoft.com/office/drawing/2014/main" id="{AA19A185-608C-A393-CE16-9464A02DBB17}"/>
              </a:ext>
            </a:extLst>
          </p:cNvPr>
          <p:cNvGraphicFramePr>
            <a:graphicFrameLocks noGrp="1"/>
          </p:cNvGraphicFramePr>
          <p:nvPr>
            <p:extLst>
              <p:ext uri="{D42A27DB-BD31-4B8C-83A1-F6EECF244321}">
                <p14:modId xmlns:p14="http://schemas.microsoft.com/office/powerpoint/2010/main" val="101831258"/>
              </p:ext>
            </p:extLst>
          </p:nvPr>
        </p:nvGraphicFramePr>
        <p:xfrm>
          <a:off x="389976" y="3551851"/>
          <a:ext cx="6085252" cy="3798877"/>
        </p:xfrm>
        <a:graphic>
          <a:graphicData uri="http://schemas.openxmlformats.org/drawingml/2006/table">
            <a:tbl>
              <a:tblPr firstRow="1" firstCol="1" bandRow="1">
                <a:tableStyleId>{9D7B26C5-4107-4FEC-AEDC-1716B250A1EF}</a:tableStyleId>
              </a:tblPr>
              <a:tblGrid>
                <a:gridCol w="2869356">
                  <a:extLst>
                    <a:ext uri="{9D8B030D-6E8A-4147-A177-3AD203B41FA5}">
                      <a16:colId xmlns:a16="http://schemas.microsoft.com/office/drawing/2014/main" val="2226028541"/>
                    </a:ext>
                  </a:extLst>
                </a:gridCol>
                <a:gridCol w="3215896">
                  <a:extLst>
                    <a:ext uri="{9D8B030D-6E8A-4147-A177-3AD203B41FA5}">
                      <a16:colId xmlns:a16="http://schemas.microsoft.com/office/drawing/2014/main" val="4071954352"/>
                    </a:ext>
                  </a:extLst>
                </a:gridCol>
              </a:tblGrid>
              <a:tr h="1150119">
                <a:tc>
                  <a:txBody>
                    <a:bodyPr/>
                    <a:lstStyle/>
                    <a:p>
                      <a:pPr algn="ctr">
                        <a:buNone/>
                      </a:pPr>
                      <a:r>
                        <a:rPr lang="lt-LT" sz="2800" b="1" noProof="0" dirty="0">
                          <a:solidFill>
                            <a:schemeClr val="tx1"/>
                          </a:solidFill>
                          <a:effectLst/>
                          <a:latin typeface="Times New Roman" panose="02020603050405020304" pitchFamily="18" charset="0"/>
                          <a:cs typeface="Times New Roman" panose="02020603050405020304" pitchFamily="18" charset="0"/>
                        </a:rPr>
                        <a:t>Sąlygos</a:t>
                      </a:r>
                      <a:endParaRPr lang="lt-LT" sz="2800" noProof="0" dirty="0">
                        <a:solidFill>
                          <a:schemeClr val="tx1"/>
                        </a:solidFill>
                        <a:effectLst/>
                        <a:latin typeface="Times New Roman" panose="02020603050405020304" pitchFamily="18" charset="0"/>
                        <a:cs typeface="Times New Roman" panose="02020603050405020304" pitchFamily="18" charset="0"/>
                      </a:endParaRPr>
                    </a:p>
                  </a:txBody>
                  <a:tcPr marL="158419" marR="158419" marT="118814" marB="118814">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algn="ctr">
                        <a:buNone/>
                      </a:pPr>
                      <a:r>
                        <a:rPr lang="lt-LT" sz="2800" b="1" noProof="0" dirty="0">
                          <a:solidFill>
                            <a:schemeClr val="tx1"/>
                          </a:solidFill>
                          <a:effectLst/>
                          <a:latin typeface="Times New Roman" panose="02020603050405020304" pitchFamily="18" charset="0"/>
                          <a:cs typeface="Times New Roman" panose="02020603050405020304" pitchFamily="18" charset="0"/>
                        </a:rPr>
                        <a:t>Kaip girdėsis garsas</a:t>
                      </a:r>
                      <a:endParaRPr lang="lt-LT" sz="2800" noProof="0" dirty="0">
                        <a:solidFill>
                          <a:schemeClr val="tx1"/>
                        </a:solidFill>
                        <a:effectLst/>
                        <a:latin typeface="Times New Roman" panose="02020603050405020304" pitchFamily="18" charset="0"/>
                        <a:cs typeface="Times New Roman" panose="02020603050405020304" pitchFamily="18" charset="0"/>
                      </a:endParaRPr>
                    </a:p>
                  </a:txBody>
                  <a:tcPr marL="158419" marR="158419" marT="118814" marB="118814">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3470699533"/>
                  </a:ext>
                </a:extLst>
              </a:tr>
              <a:tr h="1538244">
                <a:tc>
                  <a:txBody>
                    <a:bodyPr/>
                    <a:lstStyle/>
                    <a:p>
                      <a:pPr>
                        <a:buNone/>
                      </a:pPr>
                      <a:r>
                        <a:rPr lang="lt-LT" sz="2800" noProof="0" dirty="0">
                          <a:solidFill>
                            <a:schemeClr val="tx1"/>
                          </a:solidFill>
                          <a:effectLst/>
                          <a:latin typeface="Times New Roman" panose="02020603050405020304" pitchFamily="18" charset="0"/>
                          <a:cs typeface="Times New Roman" panose="02020603050405020304" pitchFamily="18" charset="0"/>
                        </a:rPr>
                        <a:t>Virvelė laisva (neįtempta)</a:t>
                      </a:r>
                    </a:p>
                  </a:txBody>
                  <a:tcPr marL="158419" marR="158419" marT="99012" marB="99012">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a:buNone/>
                      </a:pPr>
                      <a:r>
                        <a:rPr lang="lt-LT" sz="2800" noProof="0" dirty="0">
                          <a:solidFill>
                            <a:schemeClr val="tx1"/>
                          </a:solidFill>
                          <a:effectLst/>
                          <a:latin typeface="Times New Roman" panose="02020603050405020304" pitchFamily="18" charset="0"/>
                          <a:cs typeface="Times New Roman" panose="02020603050405020304" pitchFamily="18" charset="0"/>
                        </a:rPr>
                        <a:t>Girdėsis silpnai arba visai ne girdėsis</a:t>
                      </a:r>
                    </a:p>
                  </a:txBody>
                  <a:tcPr marL="158419" marR="158419" marT="99012" marB="99012">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1786276914"/>
                  </a:ext>
                </a:extLst>
              </a:tr>
              <a:tr h="1110514">
                <a:tc>
                  <a:txBody>
                    <a:bodyPr/>
                    <a:lstStyle/>
                    <a:p>
                      <a:pPr>
                        <a:buNone/>
                      </a:pPr>
                      <a:r>
                        <a:rPr lang="lt-LT" sz="2800" noProof="0" dirty="0">
                          <a:solidFill>
                            <a:schemeClr val="tx1"/>
                          </a:solidFill>
                          <a:effectLst/>
                          <a:latin typeface="Times New Roman" panose="02020603050405020304" pitchFamily="18" charset="0"/>
                          <a:cs typeface="Times New Roman" panose="02020603050405020304" pitchFamily="18" charset="0"/>
                        </a:rPr>
                        <a:t>Virvelė įtempta</a:t>
                      </a:r>
                    </a:p>
                  </a:txBody>
                  <a:tcPr marL="158419" marR="158419" marT="99012" marB="99012">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a:buNone/>
                      </a:pPr>
                      <a:r>
                        <a:rPr lang="lt-LT" sz="2800" noProof="0" dirty="0">
                          <a:solidFill>
                            <a:schemeClr val="tx1"/>
                          </a:solidFill>
                          <a:effectLst/>
                          <a:latin typeface="Times New Roman" panose="02020603050405020304" pitchFamily="18" charset="0"/>
                          <a:cs typeface="Times New Roman" panose="02020603050405020304" pitchFamily="18" charset="0"/>
                        </a:rPr>
                        <a:t>Girdėsis aiškiai ir stipriai</a:t>
                      </a:r>
                    </a:p>
                  </a:txBody>
                  <a:tcPr marL="158419" marR="158419" marT="99012" marB="99012">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2550184891"/>
                  </a:ext>
                </a:extLst>
              </a:tr>
            </a:tbl>
          </a:graphicData>
        </a:graphic>
      </p:graphicFrame>
    </p:spTree>
    <p:extLst>
      <p:ext uri="{BB962C8B-B14F-4D97-AF65-F5344CB8AC3E}">
        <p14:creationId xmlns:p14="http://schemas.microsoft.com/office/powerpoint/2010/main" val="3529329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549FCC-A077-05F2-9BBD-7F494779DCF9}"/>
              </a:ext>
            </a:extLst>
          </p:cNvPr>
          <p:cNvSpPr txBox="1"/>
          <p:nvPr/>
        </p:nvSpPr>
        <p:spPr>
          <a:xfrm>
            <a:off x="564776" y="510989"/>
            <a:ext cx="6750423" cy="66479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dirty="0">
                <a:latin typeface="Times New Roman"/>
                <a:cs typeface="Times New Roman"/>
              </a:rPr>
              <a:t>Išvados</a:t>
            </a:r>
          </a:p>
          <a:p>
            <a:endParaRPr lang="lt-LT" sz="2400" b="1" dirty="0">
              <a:latin typeface="Times New Roman"/>
              <a:cs typeface="Times New Roman"/>
            </a:endParaRPr>
          </a:p>
          <a:p>
            <a:pPr marL="571500" indent="-342900">
              <a:buFont typeface="Arial"/>
              <a:buChar char="•"/>
            </a:pPr>
            <a:r>
              <a:rPr lang="lt-LT" sz="2400" dirty="0">
                <a:latin typeface="Times New Roman"/>
                <a:cs typeface="Times New Roman"/>
              </a:rPr>
              <a:t>Garsas sklinda per virvelę kaip banga – kamertonas sukėlė garso dėžės virpesius, kurie keliavo virvele ir pasiekė antrą garso dėžę.</a:t>
            </a:r>
          </a:p>
          <a:p>
            <a:pPr marL="571500" indent="-342900">
              <a:buFont typeface="Arial"/>
              <a:buChar char="•"/>
            </a:pPr>
            <a:r>
              <a:rPr lang="lt-LT" sz="2400" dirty="0">
                <a:latin typeface="Times New Roman"/>
                <a:cs typeface="Times New Roman"/>
              </a:rPr>
              <a:t>Įtempta virvelė perduoda garso virpesius žymiai efektyviau nei laisva, nes jos daleliai yra įtempimo būsenoje ir virpesiai sklinda su mažesne energijos netektimi.</a:t>
            </a:r>
          </a:p>
          <a:p>
            <a:pPr marL="571500" indent="-342900">
              <a:buFont typeface="Arial"/>
              <a:buChar char="•"/>
            </a:pPr>
            <a:r>
              <a:rPr lang="lt-LT" sz="2400" dirty="0">
                <a:latin typeface="Times New Roman"/>
                <a:cs typeface="Times New Roman"/>
              </a:rPr>
              <a:t>Laisva virvelė linksniuojasi ir sugeria virpesių energiją, todėl garsas perduodamas silpnai arba visai nesklinda.</a:t>
            </a:r>
          </a:p>
          <a:p>
            <a:pPr marL="571500" indent="-342900">
              <a:buFont typeface="Arial"/>
              <a:buChar char="•"/>
            </a:pPr>
            <a:r>
              <a:rPr lang="lt-LT" sz="2400" dirty="0">
                <a:latin typeface="Times New Roman"/>
                <a:cs typeface="Times New Roman"/>
              </a:rPr>
              <a:t>Šis tyrimas parodė, kad garso sklidimas priklauso ne tik nuo terpės, bet ir nuo jos fizikinės būsenos (įtempimo laipsnio).</a:t>
            </a:r>
          </a:p>
          <a:p>
            <a:pPr marL="571500" indent="-342900">
              <a:buFont typeface="Arial"/>
              <a:buChar char="•"/>
            </a:pPr>
            <a:r>
              <a:rPr lang="lt-LT" sz="2400" dirty="0">
                <a:latin typeface="Times New Roman"/>
                <a:cs typeface="Times New Roman"/>
              </a:rPr>
              <a:t>Hipotezė pasitvirtino: įtemptoje virvelėje garsas buvo perduodamas aiškiai ir stipriai.</a:t>
            </a:r>
          </a:p>
          <a:p>
            <a:pPr algn="ctr"/>
            <a:endParaRPr lang="en-US" dirty="0"/>
          </a:p>
        </p:txBody>
      </p:sp>
      <p:pic>
        <p:nvPicPr>
          <p:cNvPr id="3" name="Picture 2">
            <a:extLst>
              <a:ext uri="{FF2B5EF4-FFF2-40B4-BE49-F238E27FC236}">
                <a16:creationId xmlns:a16="http://schemas.microsoft.com/office/drawing/2014/main" id="{7DDFBFEB-C688-A034-C664-6E9B9E28BC1D}"/>
              </a:ext>
            </a:extLst>
          </p:cNvPr>
          <p:cNvPicPr>
            <a:picLocks noChangeAspect="1"/>
          </p:cNvPicPr>
          <p:nvPr/>
        </p:nvPicPr>
        <p:blipFill>
          <a:blip r:embed="rId2"/>
          <a:stretch>
            <a:fillRect/>
          </a:stretch>
        </p:blipFill>
        <p:spPr>
          <a:xfrm>
            <a:off x="8414042" y="292109"/>
            <a:ext cx="4528272" cy="7945755"/>
          </a:xfrm>
          <a:prstGeom prst="rect">
            <a:avLst/>
          </a:prstGeom>
        </p:spPr>
      </p:pic>
    </p:spTree>
    <p:extLst>
      <p:ext uri="{BB962C8B-B14F-4D97-AF65-F5344CB8AC3E}">
        <p14:creationId xmlns:p14="http://schemas.microsoft.com/office/powerpoint/2010/main" val="1912041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5B85CD-CB4D-1931-847B-F4EC28E5AD46}"/>
              </a:ext>
            </a:extLst>
          </p:cNvPr>
          <p:cNvSpPr txBox="1"/>
          <p:nvPr/>
        </p:nvSpPr>
        <p:spPr>
          <a:xfrm>
            <a:off x="497541" y="228600"/>
            <a:ext cx="7315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i="0" dirty="0">
                <a:solidFill>
                  <a:srgbClr val="000000"/>
                </a:solidFill>
                <a:latin typeface="Times New Roman" panose="02020603050405020304" pitchFamily="18" charset="0"/>
                <a:cs typeface="Times New Roman" panose="02020603050405020304" pitchFamily="18" charset="0"/>
              </a:rPr>
              <a:t>KAMERTONO VANDENYJE TYRIMAS</a:t>
            </a:r>
            <a:r>
              <a:rPr sz="2400" b="1" i="0" dirty="0">
                <a:solidFill>
                  <a:srgbClr val="000000"/>
                </a:solidFill>
                <a:latin typeface="Times New Roman" panose="02020603050405020304" pitchFamily="18" charset="0"/>
                <a:ea typeface="WordVisiCarriageReturn_MSFontService"/>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a:p>
            <a:pPr algn="ctr"/>
            <a:endParaRPr lang="en-US" dirty="0"/>
          </a:p>
        </p:txBody>
      </p:sp>
      <p:sp>
        <p:nvSpPr>
          <p:cNvPr id="5" name="TextBox 4">
            <a:extLst>
              <a:ext uri="{FF2B5EF4-FFF2-40B4-BE49-F238E27FC236}">
                <a16:creationId xmlns:a16="http://schemas.microsoft.com/office/drawing/2014/main" id="{847324D6-8391-8452-A3E2-3986B714B1BB}"/>
              </a:ext>
            </a:extLst>
          </p:cNvPr>
          <p:cNvSpPr txBox="1"/>
          <p:nvPr/>
        </p:nvSpPr>
        <p:spPr>
          <a:xfrm>
            <a:off x="497541" y="847165"/>
            <a:ext cx="13500846" cy="45756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b="1" i="0" dirty="0">
                <a:solidFill>
                  <a:srgbClr val="000000"/>
                </a:solidFill>
                <a:latin typeface="Times New Roman" panose="02020603050405020304" pitchFamily="18" charset="0"/>
                <a:ea typeface="Segoe UI"/>
                <a:cs typeface="Times New Roman" panose="02020603050405020304" pitchFamily="18" charset="0"/>
              </a:rPr>
              <a:t>Tyrimo tikslas</a:t>
            </a:r>
            <a:r>
              <a:rPr lang="lt-LT" sz="2000" b="0" i="0" dirty="0">
                <a:solidFill>
                  <a:srgbClr val="000000"/>
                </a:solidFill>
                <a:latin typeface="Times New Roman" panose="02020603050405020304" pitchFamily="18" charset="0"/>
                <a:ea typeface="Segoe UI"/>
                <a:cs typeface="Times New Roman" panose="02020603050405020304" pitchFamily="18" charset="0"/>
              </a:rPr>
              <a:t>: </a:t>
            </a:r>
            <a:r>
              <a:rPr lang="lt-LT" sz="2000" dirty="0">
                <a:solidFill>
                  <a:srgbClr val="000000"/>
                </a:solidFill>
                <a:latin typeface="Times New Roman" panose="02020603050405020304" pitchFamily="18" charset="0"/>
                <a:ea typeface="+mn-lt"/>
                <a:cs typeface="Times New Roman" panose="02020603050405020304" pitchFamily="18" charset="0"/>
              </a:rPr>
              <a:t>ištirti</a:t>
            </a:r>
            <a:r>
              <a:rPr lang="lt-LT" sz="2000" b="0" i="0" dirty="0">
                <a:solidFill>
                  <a:srgbClr val="000000"/>
                </a:solidFill>
                <a:latin typeface="Times New Roman" panose="02020603050405020304" pitchFamily="18" charset="0"/>
                <a:ea typeface="+mn-lt"/>
                <a:cs typeface="Times New Roman" panose="02020603050405020304" pitchFamily="18" charset="0"/>
              </a:rPr>
              <a:t>, kaip </a:t>
            </a:r>
            <a:r>
              <a:rPr lang="lt-LT" sz="2000" dirty="0">
                <a:solidFill>
                  <a:srgbClr val="000000"/>
                </a:solidFill>
                <a:latin typeface="Times New Roman" panose="02020603050405020304" pitchFamily="18" charset="0"/>
                <a:ea typeface="+mn-lt"/>
                <a:cs typeface="Times New Roman" panose="02020603050405020304" pitchFamily="18" charset="0"/>
              </a:rPr>
              <a:t>vibruojantis kamertonas </a:t>
            </a:r>
            <a:r>
              <a:rPr lang="lt-LT" sz="2000" b="0" i="0" dirty="0">
                <a:solidFill>
                  <a:srgbClr val="000000"/>
                </a:solidFill>
                <a:latin typeface="Times New Roman" panose="02020603050405020304" pitchFamily="18" charset="0"/>
                <a:ea typeface="+mn-lt"/>
                <a:cs typeface="Times New Roman" panose="02020603050405020304" pitchFamily="18" charset="0"/>
              </a:rPr>
              <a:t>veikia vandenį</a:t>
            </a:r>
            <a:r>
              <a:rPr lang="lt-LT" sz="2000" dirty="0">
                <a:solidFill>
                  <a:srgbClr val="000000"/>
                </a:solidFill>
                <a:latin typeface="Times New Roman" panose="02020603050405020304" pitchFamily="18" charset="0"/>
                <a:ea typeface="+mn-lt"/>
                <a:cs typeface="Times New Roman" panose="02020603050405020304" pitchFamily="18" charset="0"/>
              </a:rPr>
              <a:t>, ir stebėti, kaip garso virpesiai perduodami skysčiui, sukeldami matomus pokyčius vandens paviršiuje</a:t>
            </a:r>
            <a:r>
              <a:rPr lang="lt-LT" sz="2000" b="0" i="0" dirty="0">
                <a:solidFill>
                  <a:srgbClr val="000000"/>
                </a:solidFill>
                <a:latin typeface="Times New Roman" panose="02020603050405020304" pitchFamily="18" charset="0"/>
                <a:ea typeface="+mn-lt"/>
                <a:cs typeface="Times New Roman" panose="02020603050405020304" pitchFamily="18" charset="0"/>
              </a:rPr>
              <a:t>.</a:t>
            </a:r>
            <a:endParaRPr lang="en-US" sz="2000" dirty="0">
              <a:solidFill>
                <a:srgbClr val="000000"/>
              </a:solidFill>
              <a:latin typeface="Times New Roman" panose="02020603050405020304" pitchFamily="18" charset="0"/>
              <a:ea typeface="+mn-lt"/>
              <a:cs typeface="Times New Roman" panose="02020603050405020304" pitchFamily="18" charset="0"/>
            </a:endParaRPr>
          </a:p>
          <a:p>
            <a:pPr algn="just"/>
            <a:br>
              <a:rPr sz="2000" b="0" i="0" dirty="0">
                <a:latin typeface="Times New Roman" panose="02020603050405020304" pitchFamily="18" charset="0"/>
                <a:ea typeface="WordVisiCarriageReturn_MSFontService"/>
                <a:cs typeface="Times New Roman" panose="02020603050405020304" pitchFamily="18" charset="0"/>
              </a:rPr>
            </a:br>
            <a:r>
              <a:rPr lang="lt-LT" sz="2000" b="1" i="0" dirty="0">
                <a:solidFill>
                  <a:srgbClr val="000000"/>
                </a:solidFill>
                <a:latin typeface="Times New Roman" panose="02020603050405020304" pitchFamily="18" charset="0"/>
                <a:ea typeface="Segoe UI"/>
                <a:cs typeface="Times New Roman" panose="02020603050405020304" pitchFamily="18" charset="0"/>
              </a:rPr>
              <a:t>Hipotezė:</a:t>
            </a:r>
            <a:r>
              <a:rPr lang="lt-LT" sz="2000" b="0" i="0" dirty="0">
                <a:solidFill>
                  <a:srgbClr val="000000"/>
                </a:solidFill>
                <a:latin typeface="Times New Roman" panose="02020603050405020304" pitchFamily="18" charset="0"/>
                <a:ea typeface="Segoe UI"/>
                <a:cs typeface="Times New Roman" panose="02020603050405020304" pitchFamily="18" charset="0"/>
              </a:rPr>
              <a:t> </a:t>
            </a:r>
            <a:r>
              <a:rPr lang="lt-LT" sz="2000" dirty="0">
                <a:solidFill>
                  <a:srgbClr val="000000"/>
                </a:solidFill>
                <a:latin typeface="Times New Roman" panose="02020603050405020304" pitchFamily="18" charset="0"/>
                <a:ea typeface="+mn-lt"/>
                <a:cs typeface="Times New Roman" panose="02020603050405020304" pitchFamily="18" charset="0"/>
              </a:rPr>
              <a:t>manome</a:t>
            </a:r>
            <a:r>
              <a:rPr lang="lt-LT" sz="2000" b="0" i="0" dirty="0">
                <a:solidFill>
                  <a:srgbClr val="000000"/>
                </a:solidFill>
                <a:latin typeface="Times New Roman" panose="02020603050405020304" pitchFamily="18" charset="0"/>
                <a:ea typeface="+mn-lt"/>
                <a:cs typeface="Times New Roman" panose="02020603050405020304" pitchFamily="18" charset="0"/>
              </a:rPr>
              <a:t>, kad </a:t>
            </a:r>
            <a:r>
              <a:rPr lang="lt-LT" sz="2000" dirty="0">
                <a:solidFill>
                  <a:srgbClr val="000000"/>
                </a:solidFill>
                <a:latin typeface="Times New Roman" panose="02020603050405020304" pitchFamily="18" charset="0"/>
                <a:ea typeface="+mn-lt"/>
                <a:cs typeface="Times New Roman" panose="02020603050405020304" pitchFamily="18" charset="0"/>
              </a:rPr>
              <a:t>vibruojantis </a:t>
            </a:r>
            <a:r>
              <a:rPr lang="lt-LT" sz="2000" b="0" i="0" dirty="0">
                <a:solidFill>
                  <a:srgbClr val="000000"/>
                </a:solidFill>
                <a:latin typeface="Times New Roman" panose="02020603050405020304" pitchFamily="18" charset="0"/>
                <a:ea typeface="+mn-lt"/>
                <a:cs typeface="Times New Roman" panose="02020603050405020304" pitchFamily="18" charset="0"/>
              </a:rPr>
              <a:t>kamertonas</a:t>
            </a:r>
            <a:r>
              <a:rPr lang="lt-LT" sz="2000" dirty="0">
                <a:solidFill>
                  <a:srgbClr val="000000"/>
                </a:solidFill>
                <a:latin typeface="Times New Roman" panose="02020603050405020304" pitchFamily="18" charset="0"/>
                <a:ea typeface="+mn-lt"/>
                <a:cs typeface="Times New Roman" panose="02020603050405020304" pitchFamily="18" charset="0"/>
              </a:rPr>
              <a:t>, paliesdamas vandens paviršių,</a:t>
            </a:r>
            <a:r>
              <a:rPr lang="lt-LT" sz="2000" b="0" i="0" dirty="0">
                <a:solidFill>
                  <a:srgbClr val="000000"/>
                </a:solidFill>
                <a:latin typeface="Times New Roman" panose="02020603050405020304" pitchFamily="18" charset="0"/>
                <a:ea typeface="+mn-lt"/>
                <a:cs typeface="Times New Roman" panose="02020603050405020304" pitchFamily="18" charset="0"/>
              </a:rPr>
              <a:t> sukels </a:t>
            </a:r>
            <a:r>
              <a:rPr lang="lt-LT" sz="2000" dirty="0">
                <a:solidFill>
                  <a:srgbClr val="000000"/>
                </a:solidFill>
                <a:latin typeface="Times New Roman" panose="02020603050405020304" pitchFamily="18" charset="0"/>
                <a:ea typeface="+mn-lt"/>
                <a:cs typeface="Times New Roman" panose="02020603050405020304" pitchFamily="18" charset="0"/>
              </a:rPr>
              <a:t>matomas bangeles, nes kamertonas perduos savo mechaninius virpesius </a:t>
            </a:r>
            <a:r>
              <a:rPr lang="lt-LT" sz="2000" b="0" i="0" dirty="0">
                <a:solidFill>
                  <a:srgbClr val="000000"/>
                </a:solidFill>
                <a:latin typeface="Times New Roman" panose="02020603050405020304" pitchFamily="18" charset="0"/>
                <a:ea typeface="+mn-lt"/>
                <a:cs typeface="Times New Roman" panose="02020603050405020304" pitchFamily="18" charset="0"/>
              </a:rPr>
              <a:t>vandens </a:t>
            </a:r>
            <a:r>
              <a:rPr lang="lt-LT" sz="2000" dirty="0">
                <a:solidFill>
                  <a:srgbClr val="000000"/>
                </a:solidFill>
                <a:latin typeface="Times New Roman" panose="02020603050405020304" pitchFamily="18" charset="0"/>
                <a:ea typeface="+mn-lt"/>
                <a:cs typeface="Times New Roman" panose="02020603050405020304" pitchFamily="18" charset="0"/>
              </a:rPr>
              <a:t>dalelėms</a:t>
            </a:r>
            <a:r>
              <a:rPr lang="lt-LT" sz="2000" b="0" i="0" dirty="0">
                <a:solidFill>
                  <a:srgbClr val="000000"/>
                </a:solidFill>
                <a:latin typeface="Times New Roman" panose="02020603050405020304" pitchFamily="18" charset="0"/>
                <a:ea typeface="+mn-lt"/>
                <a:cs typeface="Times New Roman" panose="02020603050405020304" pitchFamily="18" charset="0"/>
              </a:rPr>
              <a:t>.</a:t>
            </a:r>
            <a:endParaRPr lang="lt-LT" sz="2000" dirty="0">
              <a:solidFill>
                <a:srgbClr val="000000"/>
              </a:solidFill>
              <a:latin typeface="Times New Roman" panose="02020603050405020304" pitchFamily="18" charset="0"/>
              <a:ea typeface="+mn-lt"/>
              <a:cs typeface="Times New Roman" panose="02020603050405020304" pitchFamily="18" charset="0"/>
            </a:endParaRPr>
          </a:p>
          <a:p>
            <a:pPr algn="just"/>
            <a:r>
              <a:rPr sz="2000" b="0" i="0" dirty="0">
                <a:solidFill>
                  <a:srgbClr val="000000"/>
                </a:solidFill>
                <a:latin typeface="Times New Roman" panose="02020603050405020304" pitchFamily="18" charset="0"/>
                <a:ea typeface="WordVisiCarriageReturn_MSFontService"/>
                <a:cs typeface="Times New Roman" panose="02020603050405020304" pitchFamily="18" charset="0"/>
              </a:rPr>
              <a:t> </a:t>
            </a:r>
            <a:br>
              <a:rPr sz="2000" b="0" i="0" dirty="0">
                <a:latin typeface="Times New Roman" panose="02020603050405020304" pitchFamily="18" charset="0"/>
                <a:ea typeface="WordVisiCarriageReturn_MSFontService"/>
                <a:cs typeface="Times New Roman" panose="02020603050405020304" pitchFamily="18" charset="0"/>
              </a:rPr>
            </a:br>
            <a:r>
              <a:rPr lang="lt-LT" sz="2000" b="1" i="0" dirty="0">
                <a:solidFill>
                  <a:srgbClr val="000000"/>
                </a:solidFill>
                <a:latin typeface="Times New Roman" panose="02020603050405020304" pitchFamily="18" charset="0"/>
                <a:ea typeface="Segoe UI"/>
                <a:cs typeface="Times New Roman" panose="02020603050405020304" pitchFamily="18" charset="0"/>
              </a:rPr>
              <a:t>Tyrimo priemonės</a:t>
            </a:r>
            <a:r>
              <a:rPr lang="lt-LT" sz="2000" b="0" i="0" dirty="0">
                <a:solidFill>
                  <a:srgbClr val="000000"/>
                </a:solidFill>
                <a:latin typeface="Times New Roman" panose="02020603050405020304" pitchFamily="18" charset="0"/>
                <a:ea typeface="Segoe UI"/>
                <a:cs typeface="Times New Roman" panose="02020603050405020304" pitchFamily="18" charset="0"/>
              </a:rPr>
              <a:t>: kamertonas, </a:t>
            </a:r>
            <a:r>
              <a:rPr lang="lt-LT" sz="2000" dirty="0">
                <a:solidFill>
                  <a:srgbClr val="000000"/>
                </a:solidFill>
                <a:latin typeface="Times New Roman" panose="02020603050405020304" pitchFamily="18" charset="0"/>
                <a:ea typeface="Segoe UI"/>
                <a:cs typeface="Times New Roman" panose="02020603050405020304" pitchFamily="18" charset="0"/>
              </a:rPr>
              <a:t>muštukas, taurė</a:t>
            </a:r>
            <a:r>
              <a:rPr lang="lt-LT" sz="2000" b="0" i="0" dirty="0">
                <a:solidFill>
                  <a:srgbClr val="000000"/>
                </a:solidFill>
                <a:latin typeface="Times New Roman" panose="02020603050405020304" pitchFamily="18" charset="0"/>
                <a:ea typeface="Segoe UI"/>
                <a:cs typeface="Times New Roman" panose="02020603050405020304" pitchFamily="18" charset="0"/>
              </a:rPr>
              <a:t> su vandeniu.</a:t>
            </a:r>
            <a:r>
              <a:rPr sz="2000" b="0" i="0" dirty="0">
                <a:solidFill>
                  <a:srgbClr val="000000"/>
                </a:solidFill>
                <a:latin typeface="Times New Roman" panose="02020603050405020304" pitchFamily="18" charset="0"/>
                <a:ea typeface="WordVisiCarriageReturn_MSFontService"/>
                <a:cs typeface="Times New Roman" panose="02020603050405020304" pitchFamily="18" charset="0"/>
              </a:rPr>
              <a:t> </a:t>
            </a:r>
            <a:br>
              <a:rPr sz="2000" b="0" i="0" dirty="0">
                <a:latin typeface="Times New Roman" panose="02020603050405020304" pitchFamily="18" charset="0"/>
                <a:ea typeface="WordVisiCarriageReturn_MSFontService"/>
                <a:cs typeface="Times New Roman" panose="02020603050405020304" pitchFamily="18" charset="0"/>
              </a:rPr>
            </a:br>
            <a:r>
              <a:rPr sz="2000" b="0" i="0" dirty="0">
                <a:solidFill>
                  <a:srgbClr val="000000"/>
                </a:solidFill>
                <a:latin typeface="Times New Roman" panose="02020603050405020304" pitchFamily="18" charset="0"/>
                <a:ea typeface="WordVisiCarriageReturn_MSFontService"/>
                <a:cs typeface="Times New Roman" panose="02020603050405020304" pitchFamily="18" charset="0"/>
              </a:rPr>
              <a:t> </a:t>
            </a:r>
            <a:br>
              <a:rPr sz="2000" b="0" i="0" dirty="0">
                <a:latin typeface="Times New Roman" panose="02020603050405020304" pitchFamily="18" charset="0"/>
                <a:ea typeface="WordVisiCarriageReturn_MSFontService"/>
                <a:cs typeface="Times New Roman" panose="02020603050405020304" pitchFamily="18" charset="0"/>
              </a:rPr>
            </a:br>
            <a:r>
              <a:rPr lang="lt-LT" sz="2000" b="1" i="0" dirty="0">
                <a:solidFill>
                  <a:srgbClr val="000000"/>
                </a:solidFill>
                <a:latin typeface="Times New Roman" panose="02020603050405020304" pitchFamily="18" charset="0"/>
                <a:ea typeface="Segoe UI"/>
                <a:cs typeface="Times New Roman" panose="02020603050405020304" pitchFamily="18" charset="0"/>
              </a:rPr>
              <a:t>Tyrimo eiga:</a:t>
            </a:r>
            <a:r>
              <a:rPr lang="lt-LT" sz="2000" b="0" i="0" dirty="0">
                <a:solidFill>
                  <a:srgbClr val="000000"/>
                </a:solidFill>
                <a:latin typeface="Times New Roman" panose="02020603050405020304" pitchFamily="18" charset="0"/>
                <a:ea typeface="Segoe UI"/>
                <a:cs typeface="Times New Roman" panose="02020603050405020304" pitchFamily="18" charset="0"/>
              </a:rPr>
              <a:t> </a:t>
            </a:r>
            <a:r>
              <a:rPr lang="lt-LT" sz="2000" dirty="0">
                <a:solidFill>
                  <a:srgbClr val="000000"/>
                </a:solidFill>
                <a:latin typeface="Times New Roman" panose="02020603050405020304" pitchFamily="18" charset="0"/>
                <a:ea typeface="+mn-lt"/>
                <a:cs typeface="Times New Roman" panose="02020603050405020304" pitchFamily="18" charset="0"/>
              </a:rPr>
              <a:t>Sudavėme </a:t>
            </a:r>
            <a:r>
              <a:rPr lang="lt-LT" sz="2000" b="0" i="0" dirty="0">
                <a:solidFill>
                  <a:srgbClr val="000000"/>
                </a:solidFill>
                <a:latin typeface="Times New Roman" panose="02020603050405020304" pitchFamily="18" charset="0"/>
                <a:ea typeface="+mn-lt"/>
                <a:cs typeface="Times New Roman" panose="02020603050405020304" pitchFamily="18" charset="0"/>
              </a:rPr>
              <a:t>kamertoną </a:t>
            </a:r>
            <a:r>
              <a:rPr lang="lt-LT" sz="2000" dirty="0">
                <a:solidFill>
                  <a:srgbClr val="000000"/>
                </a:solidFill>
                <a:latin typeface="Times New Roman" panose="02020603050405020304" pitchFamily="18" charset="0"/>
                <a:ea typeface="+mn-lt"/>
                <a:cs typeface="Times New Roman" panose="02020603050405020304" pitchFamily="18" charset="0"/>
              </a:rPr>
              <a:t>muštuku </a:t>
            </a:r>
            <a:r>
              <a:rPr lang="lt-LT" sz="2000" b="0" i="0" dirty="0">
                <a:solidFill>
                  <a:srgbClr val="000000"/>
                </a:solidFill>
                <a:latin typeface="Times New Roman" panose="02020603050405020304" pitchFamily="18" charset="0"/>
                <a:ea typeface="+mn-lt"/>
                <a:cs typeface="Times New Roman" panose="02020603050405020304" pitchFamily="18" charset="0"/>
              </a:rPr>
              <a:t>ir </a:t>
            </a:r>
            <a:r>
              <a:rPr lang="lt-LT" sz="2000" dirty="0">
                <a:solidFill>
                  <a:srgbClr val="000000"/>
                </a:solidFill>
                <a:latin typeface="Times New Roman" panose="02020603050405020304" pitchFamily="18" charset="0"/>
                <a:ea typeface="+mn-lt"/>
                <a:cs typeface="Times New Roman" panose="02020603050405020304" pitchFamily="18" charset="0"/>
              </a:rPr>
              <a:t>atsargiai </a:t>
            </a:r>
            <a:r>
              <a:rPr lang="lt-LT" sz="2000" b="0" i="0" dirty="0">
                <a:solidFill>
                  <a:srgbClr val="000000"/>
                </a:solidFill>
                <a:latin typeface="Times New Roman" panose="02020603050405020304" pitchFamily="18" charset="0"/>
                <a:ea typeface="+mn-lt"/>
                <a:cs typeface="Times New Roman" panose="02020603050405020304" pitchFamily="18" charset="0"/>
              </a:rPr>
              <a:t>priglauskite jį prie stalo krašto</a:t>
            </a:r>
            <a:r>
              <a:rPr lang="lt-LT" sz="2000" dirty="0">
                <a:solidFill>
                  <a:srgbClr val="000000"/>
                </a:solidFill>
                <a:latin typeface="Times New Roman" panose="02020603050405020304" pitchFamily="18" charset="0"/>
                <a:ea typeface="+mn-lt"/>
                <a:cs typeface="Times New Roman" panose="02020603050405020304" pitchFamily="18" charset="0"/>
              </a:rPr>
              <a:t> arba laikykite ore</a:t>
            </a:r>
            <a:r>
              <a:rPr lang="lt-LT" sz="2000" b="0" i="0" dirty="0">
                <a:solidFill>
                  <a:srgbClr val="000000"/>
                </a:solidFill>
                <a:latin typeface="Times New Roman" panose="02020603050405020304" pitchFamily="18" charset="0"/>
                <a:ea typeface="+mn-lt"/>
                <a:cs typeface="Times New Roman" panose="02020603050405020304" pitchFamily="18" charset="0"/>
              </a:rPr>
              <a:t>. </a:t>
            </a:r>
            <a:r>
              <a:rPr lang="lt-LT" sz="2000" dirty="0">
                <a:solidFill>
                  <a:srgbClr val="000000"/>
                </a:solidFill>
                <a:latin typeface="Times New Roman" panose="02020603050405020304" pitchFamily="18" charset="0"/>
                <a:ea typeface="+mn-lt"/>
                <a:cs typeface="Times New Roman" panose="02020603050405020304" pitchFamily="18" charset="0"/>
              </a:rPr>
              <a:t>Klausėmės</a:t>
            </a:r>
            <a:r>
              <a:rPr lang="lt-LT" sz="2000" b="0" i="0" dirty="0">
                <a:solidFill>
                  <a:srgbClr val="000000"/>
                </a:solidFill>
                <a:latin typeface="Times New Roman" panose="02020603050405020304" pitchFamily="18" charset="0"/>
                <a:ea typeface="+mn-lt"/>
                <a:cs typeface="Times New Roman" panose="02020603050405020304" pitchFamily="18" charset="0"/>
              </a:rPr>
              <a:t>, ar </a:t>
            </a:r>
            <a:r>
              <a:rPr lang="lt-LT" sz="2000" dirty="0">
                <a:solidFill>
                  <a:srgbClr val="000000"/>
                </a:solidFill>
                <a:latin typeface="Times New Roman" panose="02020603050405020304" pitchFamily="18" charset="0"/>
                <a:ea typeface="+mn-lt"/>
                <a:cs typeface="Times New Roman" panose="02020603050405020304" pitchFamily="18" charset="0"/>
              </a:rPr>
              <a:t>aiškiai girdėsis </a:t>
            </a:r>
            <a:r>
              <a:rPr lang="lt-LT" sz="2000" b="0" i="0" dirty="0">
                <a:solidFill>
                  <a:srgbClr val="000000"/>
                </a:solidFill>
                <a:latin typeface="Times New Roman" panose="02020603050405020304" pitchFamily="18" charset="0"/>
                <a:ea typeface="+mn-lt"/>
                <a:cs typeface="Times New Roman" panose="02020603050405020304" pitchFamily="18" charset="0"/>
              </a:rPr>
              <a:t>garsas.</a:t>
            </a:r>
            <a:r>
              <a:rPr lang="lt-LT" sz="2000" dirty="0">
                <a:solidFill>
                  <a:srgbClr val="000000"/>
                </a:solidFill>
                <a:latin typeface="Times New Roman" panose="02020603050405020304" pitchFamily="18" charset="0"/>
                <a:ea typeface="+mn-lt"/>
                <a:cs typeface="Times New Roman" panose="02020603050405020304" pitchFamily="18" charset="0"/>
              </a:rPr>
              <a:t> Vėl sudavėme</a:t>
            </a:r>
            <a:r>
              <a:rPr lang="lt-LT" sz="2000" b="0" i="0" dirty="0">
                <a:solidFill>
                  <a:srgbClr val="000000"/>
                </a:solidFill>
                <a:latin typeface="Times New Roman" panose="02020603050405020304" pitchFamily="18" charset="0"/>
                <a:ea typeface="+mn-lt"/>
                <a:cs typeface="Times New Roman" panose="02020603050405020304" pitchFamily="18" charset="0"/>
              </a:rPr>
              <a:t> </a:t>
            </a:r>
            <a:r>
              <a:rPr lang="lt-LT" sz="2000" dirty="0">
                <a:solidFill>
                  <a:srgbClr val="000000"/>
                </a:solidFill>
                <a:latin typeface="Times New Roman" panose="02020603050405020304" pitchFamily="18" charset="0"/>
                <a:ea typeface="+mn-lt"/>
                <a:cs typeface="Times New Roman" panose="02020603050405020304" pitchFamily="18" charset="0"/>
              </a:rPr>
              <a:t>per </a:t>
            </a:r>
            <a:r>
              <a:rPr lang="lt-LT" sz="2000" b="0" i="0" dirty="0">
                <a:solidFill>
                  <a:srgbClr val="000000"/>
                </a:solidFill>
                <a:latin typeface="Times New Roman" panose="02020603050405020304" pitchFamily="18" charset="0"/>
                <a:ea typeface="+mn-lt"/>
                <a:cs typeface="Times New Roman" panose="02020603050405020304" pitchFamily="18" charset="0"/>
              </a:rPr>
              <a:t>kamertoną ir atsargiai </a:t>
            </a:r>
            <a:r>
              <a:rPr lang="lt-LT" sz="2000" dirty="0">
                <a:solidFill>
                  <a:srgbClr val="000000"/>
                </a:solidFill>
                <a:latin typeface="Times New Roman" panose="02020603050405020304" pitchFamily="18" charset="0"/>
                <a:ea typeface="+mn-lt"/>
                <a:cs typeface="Times New Roman" panose="02020603050405020304" pitchFamily="18" charset="0"/>
              </a:rPr>
              <a:t>palietėme</a:t>
            </a:r>
            <a:r>
              <a:rPr lang="lt-LT" sz="2000" b="0" i="0" dirty="0">
                <a:solidFill>
                  <a:srgbClr val="000000"/>
                </a:solidFill>
                <a:latin typeface="Times New Roman" panose="02020603050405020304" pitchFamily="18" charset="0"/>
                <a:ea typeface="+mn-lt"/>
                <a:cs typeface="Times New Roman" panose="02020603050405020304" pitchFamily="18" charset="0"/>
              </a:rPr>
              <a:t> </a:t>
            </a:r>
            <a:r>
              <a:rPr lang="lt-LT" sz="2000" dirty="0">
                <a:solidFill>
                  <a:srgbClr val="000000"/>
                </a:solidFill>
                <a:latin typeface="Times New Roman" panose="02020603050405020304" pitchFamily="18" charset="0"/>
                <a:ea typeface="+mn-lt"/>
                <a:cs typeface="Times New Roman" panose="02020603050405020304" pitchFamily="18" charset="0"/>
              </a:rPr>
              <a:t>šakutės galu </a:t>
            </a:r>
            <a:r>
              <a:rPr lang="lt-LT" sz="2000" b="0" i="0" dirty="0">
                <a:solidFill>
                  <a:srgbClr val="000000"/>
                </a:solidFill>
                <a:latin typeface="Times New Roman" panose="02020603050405020304" pitchFamily="18" charset="0"/>
                <a:ea typeface="+mn-lt"/>
                <a:cs typeface="Times New Roman" panose="02020603050405020304" pitchFamily="18" charset="0"/>
              </a:rPr>
              <a:t>vandens paviršių</a:t>
            </a:r>
            <a:r>
              <a:rPr lang="lt-LT" sz="2000" dirty="0">
                <a:solidFill>
                  <a:srgbClr val="000000"/>
                </a:solidFill>
                <a:latin typeface="Times New Roman" panose="02020603050405020304" pitchFamily="18" charset="0"/>
                <a:ea typeface="+mn-lt"/>
                <a:cs typeface="Times New Roman" panose="02020603050405020304" pitchFamily="18" charset="0"/>
              </a:rPr>
              <a:t> – svarbu liesti labai lengvai, tik patį paviršių. Atidžiai stebėjome vandens paviršių: ar atsiranda bangelių</a:t>
            </a:r>
            <a:r>
              <a:rPr lang="lt-LT" sz="2000" b="0" i="0" dirty="0">
                <a:solidFill>
                  <a:srgbClr val="000000"/>
                </a:solidFill>
                <a:latin typeface="Times New Roman" panose="02020603050405020304" pitchFamily="18" charset="0"/>
                <a:ea typeface="+mn-lt"/>
                <a:cs typeface="Times New Roman" panose="02020603050405020304" pitchFamily="18" charset="0"/>
              </a:rPr>
              <a:t>, </a:t>
            </a:r>
            <a:r>
              <a:rPr lang="lt-LT" sz="2000" dirty="0">
                <a:solidFill>
                  <a:srgbClr val="000000"/>
                </a:solidFill>
                <a:latin typeface="Times New Roman" panose="02020603050405020304" pitchFamily="18" charset="0"/>
                <a:ea typeface="+mn-lt"/>
                <a:cs typeface="Times New Roman" panose="02020603050405020304" pitchFamily="18" charset="0"/>
              </a:rPr>
              <a:t>purslai ar kitoks judėjimas. </a:t>
            </a:r>
            <a:r>
              <a:rPr lang="lt-LT" sz="2000" b="0" i="0" dirty="0">
                <a:solidFill>
                  <a:srgbClr val="000000"/>
                </a:solidFill>
                <a:latin typeface="Times New Roman" panose="02020603050405020304" pitchFamily="18" charset="0"/>
                <a:ea typeface="+mn-lt"/>
                <a:cs typeface="Times New Roman" panose="02020603050405020304" pitchFamily="18" charset="0"/>
              </a:rPr>
              <a:t>Palyginkite</a:t>
            </a:r>
            <a:r>
              <a:rPr lang="lt-LT" sz="2000" dirty="0">
                <a:solidFill>
                  <a:srgbClr val="000000"/>
                </a:solidFill>
                <a:latin typeface="Times New Roman" panose="02020603050405020304" pitchFamily="18" charset="0"/>
                <a:ea typeface="+mn-lt"/>
                <a:cs typeface="Times New Roman" panose="02020603050405020304" pitchFamily="18" charset="0"/>
              </a:rPr>
              <a:t> abu bandymus: </a:t>
            </a:r>
            <a:r>
              <a:rPr lang="lt-LT" sz="2000" b="0" i="0" dirty="0">
                <a:solidFill>
                  <a:srgbClr val="000000"/>
                </a:solidFill>
                <a:latin typeface="Times New Roman" panose="02020603050405020304" pitchFamily="18" charset="0"/>
                <a:ea typeface="+mn-lt"/>
                <a:cs typeface="Times New Roman" panose="02020603050405020304" pitchFamily="18" charset="0"/>
              </a:rPr>
              <a:t>ką </a:t>
            </a:r>
            <a:r>
              <a:rPr lang="lt-LT" sz="2000" dirty="0">
                <a:solidFill>
                  <a:srgbClr val="000000"/>
                </a:solidFill>
                <a:latin typeface="Times New Roman" panose="02020603050405020304" pitchFamily="18" charset="0"/>
                <a:ea typeface="+mn-lt"/>
                <a:cs typeface="Times New Roman" panose="02020603050405020304" pitchFamily="18" charset="0"/>
              </a:rPr>
              <a:t>girdėjome (kamertonas ore ar prie stalo) </a:t>
            </a:r>
            <a:r>
              <a:rPr lang="lt-LT" sz="2000" b="0" i="0" dirty="0">
                <a:solidFill>
                  <a:srgbClr val="000000"/>
                </a:solidFill>
                <a:latin typeface="Times New Roman" panose="02020603050405020304" pitchFamily="18" charset="0"/>
                <a:ea typeface="+mn-lt"/>
                <a:cs typeface="Times New Roman" panose="02020603050405020304" pitchFamily="18" charset="0"/>
              </a:rPr>
              <a:t>ir ką </a:t>
            </a:r>
            <a:r>
              <a:rPr lang="lt-LT" sz="2000" dirty="0">
                <a:solidFill>
                  <a:srgbClr val="000000"/>
                </a:solidFill>
                <a:latin typeface="Times New Roman" panose="02020603050405020304" pitchFamily="18" charset="0"/>
                <a:ea typeface="+mn-lt"/>
                <a:cs typeface="Times New Roman" panose="02020603050405020304" pitchFamily="18" charset="0"/>
              </a:rPr>
              <a:t>matėme (vandenyje). Užrašėme pastebėjimus: kaip greitai atsirado bangelių, kaip toli jos plito, ir ar garsas vandens artumoje kito</a:t>
            </a:r>
            <a:r>
              <a:rPr lang="lt-LT" sz="2000" b="0" i="0" dirty="0">
                <a:solidFill>
                  <a:srgbClr val="000000"/>
                </a:solidFill>
                <a:latin typeface="Times New Roman" panose="02020603050405020304" pitchFamily="18" charset="0"/>
                <a:ea typeface="+mn-lt"/>
                <a:cs typeface="Times New Roman" panose="02020603050405020304" pitchFamily="18" charset="0"/>
              </a:rPr>
              <a:t>.</a:t>
            </a:r>
            <a:endParaRPr lang="lt-LT" dirty="0">
              <a:latin typeface="Times New Roman" panose="02020603050405020304" pitchFamily="18" charset="0"/>
              <a:ea typeface="+mn-lt"/>
              <a:cs typeface="Times New Roman" panose="02020603050405020304" pitchFamily="18" charset="0"/>
            </a:endParaRPr>
          </a:p>
          <a:p>
            <a:pPr>
              <a:lnSpc>
                <a:spcPts val="1569"/>
              </a:lnSpc>
            </a:pPr>
            <a:endParaRPr lang="lt-LT" sz="2000" dirty="0">
              <a:latin typeface="Times New Roman" panose="02020603050405020304" pitchFamily="18" charset="0"/>
              <a:cs typeface="Times New Roman" panose="02020603050405020304" pitchFamily="18" charset="0"/>
            </a:endParaRPr>
          </a:p>
          <a:p>
            <a:pPr algn="ctr"/>
            <a:endParaRPr lang="en-US" dirty="0"/>
          </a:p>
        </p:txBody>
      </p:sp>
      <p:graphicFrame>
        <p:nvGraphicFramePr>
          <p:cNvPr id="7" name="Table 6">
            <a:extLst>
              <a:ext uri="{FF2B5EF4-FFF2-40B4-BE49-F238E27FC236}">
                <a16:creationId xmlns:a16="http://schemas.microsoft.com/office/drawing/2014/main" id="{9C9D3E0C-CF87-4924-2568-53DD2B54F713}"/>
              </a:ext>
            </a:extLst>
          </p:cNvPr>
          <p:cNvGraphicFramePr>
            <a:graphicFrameLocks noGrp="1"/>
          </p:cNvGraphicFramePr>
          <p:nvPr>
            <p:extLst>
              <p:ext uri="{D42A27DB-BD31-4B8C-83A1-F6EECF244321}">
                <p14:modId xmlns:p14="http://schemas.microsoft.com/office/powerpoint/2010/main" val="1509922073"/>
              </p:ext>
            </p:extLst>
          </p:nvPr>
        </p:nvGraphicFramePr>
        <p:xfrm>
          <a:off x="496010" y="5129904"/>
          <a:ext cx="6922478" cy="2235200"/>
        </p:xfrm>
        <a:graphic>
          <a:graphicData uri="http://schemas.openxmlformats.org/drawingml/2006/table">
            <a:tbl>
              <a:tblPr bandRow="1">
                <a:tableStyleId>{5C22544A-7EE6-4342-B048-85BDC9FD1C3A}</a:tableStyleId>
              </a:tblPr>
              <a:tblGrid>
                <a:gridCol w="3461239">
                  <a:extLst>
                    <a:ext uri="{9D8B030D-6E8A-4147-A177-3AD203B41FA5}">
                      <a16:colId xmlns:a16="http://schemas.microsoft.com/office/drawing/2014/main" val="3171573029"/>
                    </a:ext>
                  </a:extLst>
                </a:gridCol>
                <a:gridCol w="3461239">
                  <a:extLst>
                    <a:ext uri="{9D8B030D-6E8A-4147-A177-3AD203B41FA5}">
                      <a16:colId xmlns:a16="http://schemas.microsoft.com/office/drawing/2014/main" val="394887871"/>
                    </a:ext>
                  </a:extLst>
                </a:gridCol>
              </a:tblGrid>
              <a:tr h="0">
                <a:tc>
                  <a:txBody>
                    <a:bodyPr/>
                    <a:lstStyle/>
                    <a:p>
                      <a:pPr algn="ctr">
                        <a:buNone/>
                      </a:pPr>
                      <a:r>
                        <a:rPr lang="lt-LT" sz="2000" b="1" noProof="0" dirty="0">
                          <a:solidFill>
                            <a:schemeClr val="tx1"/>
                          </a:solidFill>
                          <a:effectLst/>
                          <a:latin typeface="Times New Roman"/>
                          <a:cs typeface="Times New Roman"/>
                        </a:rPr>
                        <a:t>Bandymas</a:t>
                      </a:r>
                      <a:endParaRPr lang="lt-LT" sz="2000" noProof="0" dirty="0">
                        <a:solidFill>
                          <a:schemeClr val="tx1"/>
                        </a:solidFill>
                        <a:effectLst/>
                        <a:latin typeface="Times New Roman"/>
                        <a:cs typeface="Times New Roman"/>
                      </a:endParaRPr>
                    </a:p>
                  </a:txBody>
                  <a:tcPr marL="101600" marR="101600" marT="76200" marB="76200">
                    <a:lnL w="12700" cap="flat" cmpd="sng" algn="ctr">
                      <a:solidFill>
                        <a:srgbClr val="2C5F8A"/>
                      </a:solidFill>
                      <a:prstDash val="solid"/>
                      <a:round/>
                      <a:headEnd type="none" w="med" len="med"/>
                      <a:tailEnd type="none" w="med" len="med"/>
                    </a:lnL>
                    <a:lnR w="12700" cap="flat" cmpd="sng" algn="ctr">
                      <a:solidFill>
                        <a:srgbClr val="2C5F8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2C5F8A"/>
                      </a:solidFill>
                      <a:prstDash val="solid"/>
                      <a:round/>
                      <a:headEnd type="none" w="med" len="med"/>
                      <a:tailEnd type="none" w="med" len="med"/>
                    </a:lnB>
                    <a:solidFill>
                      <a:schemeClr val="bg1"/>
                    </a:solidFill>
                  </a:tcPr>
                </a:tc>
                <a:tc>
                  <a:txBody>
                    <a:bodyPr/>
                    <a:lstStyle/>
                    <a:p>
                      <a:pPr algn="ctr">
                        <a:buNone/>
                      </a:pPr>
                      <a:r>
                        <a:rPr lang="lt-LT" sz="2000" b="1" noProof="0">
                          <a:solidFill>
                            <a:schemeClr val="tx1"/>
                          </a:solidFill>
                          <a:effectLst/>
                          <a:latin typeface="Times New Roman"/>
                          <a:cs typeface="Times New Roman"/>
                        </a:rPr>
                        <a:t>Kas vyksta</a:t>
                      </a:r>
                      <a:endParaRPr lang="lt-LT" sz="2000" noProof="0">
                        <a:solidFill>
                          <a:schemeClr val="tx1"/>
                        </a:solidFill>
                        <a:effectLst/>
                        <a:latin typeface="Times New Roman"/>
                        <a:cs typeface="Times New Roman"/>
                      </a:endParaRPr>
                    </a:p>
                  </a:txBody>
                  <a:tcPr marL="101600" marR="101600" marT="76200" marB="76200">
                    <a:lnL w="12700" cap="flat" cmpd="sng" algn="ctr">
                      <a:solidFill>
                        <a:srgbClr val="2C5F8A"/>
                      </a:solidFill>
                      <a:prstDash val="solid"/>
                      <a:round/>
                      <a:headEnd type="none" w="med" len="med"/>
                      <a:tailEnd type="none" w="med" len="med"/>
                    </a:lnL>
                    <a:lnR w="12700" cap="flat" cmpd="sng" algn="ctr">
                      <a:solidFill>
                        <a:srgbClr val="2C5F8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2C5F8A"/>
                      </a:solidFill>
                      <a:prstDash val="solid"/>
                      <a:round/>
                      <a:headEnd type="none" w="med" len="med"/>
                      <a:tailEnd type="none" w="med" len="med"/>
                    </a:lnB>
                    <a:solidFill>
                      <a:schemeClr val="bg1"/>
                    </a:solidFill>
                  </a:tcPr>
                </a:tc>
                <a:extLst>
                  <a:ext uri="{0D108BD9-81ED-4DB2-BD59-A6C34878D82A}">
                    <a16:rowId xmlns:a16="http://schemas.microsoft.com/office/drawing/2014/main" val="2534206354"/>
                  </a:ext>
                </a:extLst>
              </a:tr>
              <a:tr h="0">
                <a:tc>
                  <a:txBody>
                    <a:bodyPr/>
                    <a:lstStyle/>
                    <a:p>
                      <a:pPr>
                        <a:buNone/>
                      </a:pPr>
                      <a:r>
                        <a:rPr lang="lt-LT" sz="2000" noProof="0" dirty="0">
                          <a:solidFill>
                            <a:schemeClr val="tx1"/>
                          </a:solidFill>
                          <a:effectLst/>
                          <a:latin typeface="Times New Roman"/>
                          <a:cs typeface="Times New Roman"/>
                        </a:rPr>
                        <a:t>Kamertonas laikomas ore / prie stalo</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buNone/>
                      </a:pPr>
                      <a:r>
                        <a:rPr lang="lt-LT" sz="2000" noProof="0" dirty="0">
                          <a:solidFill>
                            <a:schemeClr val="tx1"/>
                          </a:solidFill>
                          <a:effectLst/>
                          <a:latin typeface="Times New Roman"/>
                          <a:cs typeface="Times New Roman"/>
                        </a:rPr>
                        <a:t>Girdėsis aiškus garsas, kamertonas matomų virpesių nesukelia</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2C5F8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1709402430"/>
                  </a:ext>
                </a:extLst>
              </a:tr>
              <a:tr h="0">
                <a:tc>
                  <a:txBody>
                    <a:bodyPr/>
                    <a:lstStyle/>
                    <a:p>
                      <a:pPr>
                        <a:buNone/>
                      </a:pPr>
                      <a:r>
                        <a:rPr lang="lt-LT" sz="2000" noProof="0">
                          <a:solidFill>
                            <a:schemeClr val="tx1"/>
                          </a:solidFill>
                          <a:effectLst/>
                          <a:latin typeface="Times New Roman"/>
                          <a:cs typeface="Times New Roman"/>
                        </a:rPr>
                        <a:t>Kamertonas paliečia vandens paviršių</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tc>
                  <a:txBody>
                    <a:bodyPr/>
                    <a:lstStyle/>
                    <a:p>
                      <a:pPr>
                        <a:buNone/>
                      </a:pPr>
                      <a:r>
                        <a:rPr lang="lt-LT" sz="2000" noProof="0" dirty="0">
                          <a:solidFill>
                            <a:schemeClr val="tx1"/>
                          </a:solidFill>
                          <a:effectLst/>
                          <a:latin typeface="Times New Roman"/>
                          <a:cs typeface="Times New Roman"/>
                        </a:rPr>
                        <a:t>Atsiranda matomų bangelių, gali kilti maži purslai</a:t>
                      </a:r>
                    </a:p>
                  </a:txBody>
                  <a:tcPr marL="101600" marR="101600" marT="63500" marB="635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bg1"/>
                    </a:solidFill>
                  </a:tcPr>
                </a:tc>
                <a:extLst>
                  <a:ext uri="{0D108BD9-81ED-4DB2-BD59-A6C34878D82A}">
                    <a16:rowId xmlns:a16="http://schemas.microsoft.com/office/drawing/2014/main" val="2471046015"/>
                  </a:ext>
                </a:extLst>
              </a:tr>
            </a:tbl>
          </a:graphicData>
        </a:graphic>
      </p:graphicFrame>
      <p:pic>
        <p:nvPicPr>
          <p:cNvPr id="9" name="Picture 8">
            <a:extLst>
              <a:ext uri="{FF2B5EF4-FFF2-40B4-BE49-F238E27FC236}">
                <a16:creationId xmlns:a16="http://schemas.microsoft.com/office/drawing/2014/main" id="{AC5EA0C0-347E-8A55-C3D6-6A98D2A4229B}"/>
              </a:ext>
            </a:extLst>
          </p:cNvPr>
          <p:cNvPicPr>
            <a:picLocks noChangeAspect="1"/>
          </p:cNvPicPr>
          <p:nvPr/>
        </p:nvPicPr>
        <p:blipFill>
          <a:blip r:embed="rId2"/>
          <a:stretch>
            <a:fillRect/>
          </a:stretch>
        </p:blipFill>
        <p:spPr>
          <a:xfrm>
            <a:off x="7806545" y="5125503"/>
            <a:ext cx="3222117" cy="2486226"/>
          </a:xfrm>
          <a:prstGeom prst="rect">
            <a:avLst/>
          </a:prstGeom>
        </p:spPr>
      </p:pic>
      <p:pic>
        <p:nvPicPr>
          <p:cNvPr id="11" name="Picture 10">
            <a:extLst>
              <a:ext uri="{FF2B5EF4-FFF2-40B4-BE49-F238E27FC236}">
                <a16:creationId xmlns:a16="http://schemas.microsoft.com/office/drawing/2014/main" id="{EF9F7EF9-8801-3C34-9E5C-ABBFE6CBA5D9}"/>
              </a:ext>
            </a:extLst>
          </p:cNvPr>
          <p:cNvPicPr>
            <a:picLocks noChangeAspect="1"/>
          </p:cNvPicPr>
          <p:nvPr/>
        </p:nvPicPr>
        <p:blipFill>
          <a:blip r:embed="rId3"/>
          <a:stretch>
            <a:fillRect/>
          </a:stretch>
        </p:blipFill>
        <p:spPr>
          <a:xfrm>
            <a:off x="11235320" y="5129324"/>
            <a:ext cx="3208939" cy="2480736"/>
          </a:xfrm>
          <a:prstGeom prst="rect">
            <a:avLst/>
          </a:prstGeom>
        </p:spPr>
      </p:pic>
    </p:spTree>
    <p:extLst>
      <p:ext uri="{BB962C8B-B14F-4D97-AF65-F5344CB8AC3E}">
        <p14:creationId xmlns:p14="http://schemas.microsoft.com/office/powerpoint/2010/main" val="3488932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31D3E0-8FDC-D95F-30CC-1C7878943FCE}"/>
              </a:ext>
            </a:extLst>
          </p:cNvPr>
          <p:cNvSpPr txBox="1"/>
          <p:nvPr/>
        </p:nvSpPr>
        <p:spPr>
          <a:xfrm>
            <a:off x="685800" y="201706"/>
            <a:ext cx="12761258"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latin typeface="Times New Roman"/>
                <a:cs typeface="Times New Roman"/>
              </a:rPr>
              <a:t>Išvados</a:t>
            </a:r>
            <a:r>
              <a:rPr lang="lt-LT" sz="2400" b="1" dirty="0">
                <a:latin typeface="Times New Roman"/>
                <a:cs typeface="Times New Roman"/>
              </a:rPr>
              <a:t>:</a:t>
            </a:r>
            <a:endParaRPr lang="en-US" sz="2400" b="1"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Kamertonas skleidžia garsą, nes jo šakės greitai vibruoja po smūgio – šie virpesiai sukelia slėgio svyravimus aplinkiniame ore.</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Palietus vibruojančiu kamertonu vandens paviršių, virpesiai perduodami vandens dalelėmis, ir tai sukelia  bangeles.</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Taip parodoma, kad garsas yra mechaninių virpesių forma – jis gali būti ne tik girdimas, bet ir matomas per skysčio judėjimą.</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Vanduo veikia kaip „ekranas“ garso virpesiams – jis juos priima ir vizualiai atskleidžia tai, ką paprastai tik girdėtume.</a:t>
            </a:r>
            <a:endParaRPr lang="lt-LT" sz="2400" dirty="0">
              <a:latin typeface="Times New Roman"/>
              <a:ea typeface="Calibri"/>
              <a:cs typeface="Times New Roman"/>
            </a:endParaRPr>
          </a:p>
          <a:p>
            <a:pPr marL="571500" indent="-342900" algn="just">
              <a:buFont typeface="Arial"/>
              <a:buChar char="•"/>
            </a:pPr>
            <a:r>
              <a:rPr lang="lt-LT" sz="2400" dirty="0">
                <a:latin typeface="Times New Roman"/>
                <a:cs typeface="Times New Roman"/>
              </a:rPr>
              <a:t>Hipotezė pasitvirtino: vibruojantis kamertonas sukėlė matomus vandens paviršiaus pokyčius.</a:t>
            </a:r>
            <a:endParaRPr lang="lt-LT" sz="2400" dirty="0">
              <a:latin typeface="Times New Roman"/>
              <a:ea typeface="Calibri"/>
              <a:cs typeface="Times New Roman"/>
            </a:endParaRPr>
          </a:p>
          <a:p>
            <a:pPr algn="ctr"/>
            <a:endParaRPr lang="en-US" dirty="0"/>
          </a:p>
        </p:txBody>
      </p:sp>
      <p:pic>
        <p:nvPicPr>
          <p:cNvPr id="3" name="Picture 2">
            <a:extLst>
              <a:ext uri="{FF2B5EF4-FFF2-40B4-BE49-F238E27FC236}">
                <a16:creationId xmlns:a16="http://schemas.microsoft.com/office/drawing/2014/main" id="{7735E53F-1C30-78C0-D205-5B47A8C1C00E}"/>
              </a:ext>
            </a:extLst>
          </p:cNvPr>
          <p:cNvPicPr>
            <a:picLocks noChangeAspect="1"/>
          </p:cNvPicPr>
          <p:nvPr/>
        </p:nvPicPr>
        <p:blipFill>
          <a:blip r:embed="rId2"/>
          <a:stretch>
            <a:fillRect/>
          </a:stretch>
        </p:blipFill>
        <p:spPr>
          <a:xfrm>
            <a:off x="2291540" y="4790692"/>
            <a:ext cx="3222117" cy="2486226"/>
          </a:xfrm>
          <a:prstGeom prst="rect">
            <a:avLst/>
          </a:prstGeom>
        </p:spPr>
      </p:pic>
      <p:pic>
        <p:nvPicPr>
          <p:cNvPr id="8" name="Picture 7">
            <a:extLst>
              <a:ext uri="{FF2B5EF4-FFF2-40B4-BE49-F238E27FC236}">
                <a16:creationId xmlns:a16="http://schemas.microsoft.com/office/drawing/2014/main" id="{19DE47A2-E533-E83E-7DB5-5B477B58A5EA}"/>
              </a:ext>
            </a:extLst>
          </p:cNvPr>
          <p:cNvPicPr>
            <a:picLocks noChangeAspect="1"/>
          </p:cNvPicPr>
          <p:nvPr/>
        </p:nvPicPr>
        <p:blipFill>
          <a:blip r:embed="rId3"/>
          <a:stretch>
            <a:fillRect/>
          </a:stretch>
        </p:blipFill>
        <p:spPr>
          <a:xfrm>
            <a:off x="7315200" y="4790692"/>
            <a:ext cx="3208939" cy="2480736"/>
          </a:xfrm>
          <a:prstGeom prst="rect">
            <a:avLst/>
          </a:prstGeom>
        </p:spPr>
      </p:pic>
    </p:spTree>
    <p:extLst>
      <p:ext uri="{BB962C8B-B14F-4D97-AF65-F5344CB8AC3E}">
        <p14:creationId xmlns:p14="http://schemas.microsoft.com/office/powerpoint/2010/main" val="862456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2192DCF-3DBF-5E32-71F3-E0AF24441587}"/>
              </a:ext>
            </a:extLst>
          </p:cNvPr>
          <p:cNvSpPr txBox="1"/>
          <p:nvPr/>
        </p:nvSpPr>
        <p:spPr>
          <a:xfrm>
            <a:off x="844063" y="414972"/>
            <a:ext cx="6306452" cy="159067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400" kern="1200" dirty="0">
                <a:solidFill>
                  <a:schemeClr val="tx1"/>
                </a:solidFill>
                <a:latin typeface="Times New Roman" panose="02020603050405020304" pitchFamily="18" charset="0"/>
                <a:ea typeface="+mj-ea"/>
                <a:cs typeface="Times New Roman" panose="02020603050405020304" pitchFamily="18" charset="0"/>
              </a:rPr>
              <a:t>GARSO STIPRUMO (DECIBELŲ) TYRIMAS</a:t>
            </a:r>
          </a:p>
        </p:txBody>
      </p:sp>
      <p:sp>
        <p:nvSpPr>
          <p:cNvPr id="3" name="TextBox 2">
            <a:extLst>
              <a:ext uri="{FF2B5EF4-FFF2-40B4-BE49-F238E27FC236}">
                <a16:creationId xmlns:a16="http://schemas.microsoft.com/office/drawing/2014/main" id="{920148F0-255F-5F62-EBC9-EF410DC23AEE}"/>
              </a:ext>
            </a:extLst>
          </p:cNvPr>
          <p:cNvSpPr txBox="1"/>
          <p:nvPr/>
        </p:nvSpPr>
        <p:spPr>
          <a:xfrm>
            <a:off x="375138" y="2005648"/>
            <a:ext cx="7244862" cy="559090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85000" lnSpcReduction="20000"/>
          </a:bodyPr>
          <a:lstStyle/>
          <a:p>
            <a:pPr algn="just">
              <a:lnSpc>
                <a:spcPct val="120000"/>
              </a:lnSpc>
              <a:spcAft>
                <a:spcPts val="600"/>
              </a:spcAft>
            </a:pPr>
            <a:r>
              <a:rPr lang="en-US" sz="2400" b="1" dirty="0" err="1">
                <a:latin typeface="Times New Roman" panose="02020603050405020304" pitchFamily="18" charset="0"/>
                <a:cs typeface="Times New Roman" panose="02020603050405020304" pitchFamily="18" charset="0"/>
              </a:rPr>
              <a:t>Tyrimo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tikslas</a:t>
            </a:r>
            <a:r>
              <a:rPr lang="en-US" sz="2400" dirty="0">
                <a:latin typeface="Times New Roman" panose="02020603050405020304" pitchFamily="18" charset="0"/>
                <a:cs typeface="Times New Roman" panose="02020603050405020304" pitchFamily="18" charset="0"/>
              </a:rPr>
              <a:t>:</a:t>
            </a:r>
            <a:r>
              <a:rPr lang="lt-LT" sz="2400" dirty="0">
                <a:latin typeface="Times New Roman" panose="02020603050405020304" pitchFamily="18" charset="0"/>
                <a:cs typeface="Times New Roman" panose="02020603050405020304" pitchFamily="18" charset="0"/>
              </a:rPr>
              <a:t> s</a:t>
            </a:r>
            <a:r>
              <a:rPr lang="en-US" sz="2400" dirty="0" err="1">
                <a:latin typeface="Times New Roman" panose="02020603050405020304" pitchFamily="18" charset="0"/>
                <a:cs typeface="Times New Roman" panose="02020603050405020304" pitchFamily="18" charset="0"/>
              </a:rPr>
              <a:t>užinoti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mokykloje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garsas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stipresnis</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bibliotekoje</a:t>
            </a:r>
            <a:r>
              <a:rPr lang="en-US" sz="2400" dirty="0">
                <a:latin typeface="Times New Roman" panose="02020603050405020304" pitchFamily="18" charset="0"/>
                <a:cs typeface="Times New Roman" panose="02020603050405020304" pitchFamily="18" charset="0"/>
              </a:rPr>
              <a:t>, per 3 </a:t>
            </a:r>
            <a:r>
              <a:rPr lang="en-US" sz="2400" dirty="0" err="1">
                <a:latin typeface="Times New Roman" panose="02020603050405020304" pitchFamily="18" charset="0"/>
                <a:cs typeface="Times New Roman" panose="02020603050405020304" pitchFamily="18" charset="0"/>
              </a:rPr>
              <a:t>pertrauką</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valgykloje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a:t>
            </a:r>
            <a:r>
              <a:rPr lang="en-US" sz="2400" dirty="0">
                <a:latin typeface="Times New Roman" panose="02020603050405020304" pitchFamily="18" charset="0"/>
                <a:cs typeface="Times New Roman" panose="02020603050405020304" pitchFamily="18" charset="0"/>
              </a:rPr>
              <a:t> per 4 </a:t>
            </a:r>
            <a:r>
              <a:rPr lang="en-US" sz="2400" dirty="0" err="1">
                <a:latin typeface="Times New Roman" panose="02020603050405020304" pitchFamily="18" charset="0"/>
                <a:cs typeface="Times New Roman" panose="02020603050405020304" pitchFamily="18" charset="0"/>
              </a:rPr>
              <a:t>pertrauką</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valgykloje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palyginti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matavimo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rezultatus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gautus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telefonu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bei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decibelų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matavimo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aparatu</a:t>
            </a:r>
            <a:r>
              <a:rPr lang="en-US" sz="2400" dirty="0">
                <a:latin typeface="Times New Roman" panose="02020603050405020304" pitchFamily="18" charset="0"/>
                <a:cs typeface="Times New Roman" panose="02020603050405020304" pitchFamily="18" charset="0"/>
              </a:rPr>
              <a:t>.</a:t>
            </a:r>
            <a:endParaRPr lang="lt-LT" sz="2400" dirty="0">
              <a:latin typeface="Times New Roman" panose="02020603050405020304" pitchFamily="18" charset="0"/>
              <a:ea typeface="Calibri"/>
              <a:cs typeface="Times New Roman" panose="02020603050405020304" pitchFamily="18" charset="0"/>
            </a:endParaRPr>
          </a:p>
          <a:p>
            <a:pPr algn="just">
              <a:lnSpc>
                <a:spcPct val="120000"/>
              </a:lnSpc>
              <a:spcAft>
                <a:spcPts val="600"/>
              </a:spcAft>
            </a:pPr>
            <a:r>
              <a:rPr lang="en-US" sz="2400" b="1" dirty="0" err="1">
                <a:latin typeface="Times New Roman" panose="02020603050405020304" pitchFamily="18" charset="0"/>
                <a:cs typeface="Times New Roman" panose="02020603050405020304" pitchFamily="18" charset="0"/>
              </a:rPr>
              <a:t>Hipotezė</a:t>
            </a:r>
            <a:r>
              <a:rPr lang="en-US" sz="2400" dirty="0">
                <a:latin typeface="Times New Roman" panose="02020603050405020304" pitchFamily="18" charset="0"/>
                <a:cs typeface="Times New Roman" panose="02020603050405020304" pitchFamily="18" charset="0"/>
              </a:rPr>
              <a:t>:</a:t>
            </a:r>
            <a:r>
              <a:rPr lang="lt-LT" sz="2400" dirty="0">
                <a:latin typeface="Times New Roman" panose="02020603050405020304" pitchFamily="18" charset="0"/>
                <a:ea typeface="Calibri"/>
                <a:cs typeface="Times New Roman" panose="02020603050405020304" pitchFamily="18" charset="0"/>
              </a:rPr>
              <a:t> m</a:t>
            </a:r>
            <a:r>
              <a:rPr lang="en-US" sz="2400" dirty="0" err="1">
                <a:latin typeface="Times New Roman" panose="02020603050405020304" pitchFamily="18" charset="0"/>
                <a:cs typeface="Times New Roman" panose="02020603050405020304" pitchFamily="18" charset="0"/>
              </a:rPr>
              <a:t>anome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garsiausia</a:t>
            </a:r>
            <a:r>
              <a:rPr lang="en-US" sz="2400" dirty="0">
                <a:latin typeface="Times New Roman" panose="02020603050405020304" pitchFamily="18" charset="0"/>
                <a:cs typeface="Times New Roman" panose="02020603050405020304" pitchFamily="18" charset="0"/>
              </a:rPr>
              <a:t> bus </a:t>
            </a:r>
            <a:r>
              <a:rPr lang="en-US" sz="2400" dirty="0" err="1">
                <a:latin typeface="Times New Roman" panose="02020603050405020304" pitchFamily="18" charset="0"/>
                <a:cs typeface="Times New Roman" panose="02020603050405020304" pitchFamily="18" charset="0"/>
              </a:rPr>
              <a:t>valgykloje</a:t>
            </a:r>
            <a:r>
              <a:rPr lang="en-US" sz="2400" dirty="0">
                <a:latin typeface="Times New Roman" panose="02020603050405020304" pitchFamily="18" charset="0"/>
                <a:cs typeface="Times New Roman" panose="02020603050405020304" pitchFamily="18" charset="0"/>
              </a:rPr>
              <a:t> per 4 </a:t>
            </a:r>
            <a:r>
              <a:rPr lang="en-US" sz="2400" dirty="0" err="1">
                <a:latin typeface="Times New Roman" panose="02020603050405020304" pitchFamily="18" charset="0"/>
                <a:cs typeface="Times New Roman" panose="02020603050405020304" pitchFamily="18" charset="0"/>
              </a:rPr>
              <a:t>pertrauką</a:t>
            </a:r>
            <a:r>
              <a:rPr lang="en-US" sz="2400" dirty="0">
                <a:latin typeface="Times New Roman" panose="02020603050405020304" pitchFamily="18" charset="0"/>
                <a:cs typeface="Times New Roman" panose="02020603050405020304" pitchFamily="18" charset="0"/>
              </a:rPr>
              <a:t>, o </a:t>
            </a:r>
            <a:r>
              <a:rPr lang="en-US" sz="2400" dirty="0" err="1">
                <a:latin typeface="Times New Roman" panose="02020603050405020304" pitchFamily="18" charset="0"/>
                <a:cs typeface="Times New Roman" panose="02020603050405020304" pitchFamily="18" charset="0"/>
              </a:rPr>
              <a:t>telefono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programėlės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aparato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rezultatai</a:t>
            </a:r>
            <a:r>
              <a:rPr lang="en-US" sz="2400" dirty="0">
                <a:latin typeface="Times New Roman" panose="02020603050405020304" pitchFamily="18" charset="0"/>
                <a:cs typeface="Times New Roman" panose="02020603050405020304" pitchFamily="18" charset="0"/>
              </a:rPr>
              <a:t> bus </a:t>
            </a:r>
            <a:r>
              <a:rPr lang="en-US" sz="2400" dirty="0" err="1">
                <a:latin typeface="Times New Roman" panose="02020603050405020304" pitchFamily="18" charset="0"/>
                <a:cs typeface="Times New Roman" panose="02020603050405020304" pitchFamily="18" charset="0"/>
              </a:rPr>
              <a:t>panašūs</a:t>
            </a:r>
            <a:r>
              <a:rPr lang="en-US" sz="2400" dirty="0">
                <a:latin typeface="Times New Roman" panose="02020603050405020304" pitchFamily="18" charset="0"/>
                <a:cs typeface="Times New Roman" panose="02020603050405020304" pitchFamily="18" charset="0"/>
              </a:rPr>
              <a:t>.</a:t>
            </a:r>
            <a:endParaRPr lang="lt-LT" sz="2400" dirty="0">
              <a:latin typeface="Times New Roman" panose="02020603050405020304" pitchFamily="18" charset="0"/>
              <a:ea typeface="Calibri"/>
              <a:cs typeface="Times New Roman" panose="02020603050405020304" pitchFamily="18" charset="0"/>
            </a:endParaRPr>
          </a:p>
          <a:p>
            <a:pPr algn="just">
              <a:lnSpc>
                <a:spcPct val="120000"/>
              </a:lnSpc>
              <a:spcAft>
                <a:spcPts val="600"/>
              </a:spcAft>
            </a:pPr>
            <a:r>
              <a:rPr lang="en-US" sz="2400" b="1" dirty="0" err="1">
                <a:latin typeface="Times New Roman" panose="02020603050405020304" pitchFamily="18" charset="0"/>
                <a:cs typeface="Times New Roman" panose="02020603050405020304" pitchFamily="18" charset="0"/>
              </a:rPr>
              <a:t>Tyrimo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priemonės</a:t>
            </a:r>
            <a:r>
              <a:rPr lang="en-US" sz="2400" dirty="0">
                <a:latin typeface="Times New Roman" panose="02020603050405020304" pitchFamily="18" charset="0"/>
                <a:cs typeface="Times New Roman" panose="02020603050405020304" pitchFamily="18" charset="0"/>
              </a:rPr>
              <a:t>:</a:t>
            </a:r>
            <a:r>
              <a:rPr lang="lt-LT" sz="2400" dirty="0">
                <a:latin typeface="Times New Roman" panose="02020603050405020304" pitchFamily="18" charset="0"/>
                <a:ea typeface="Calibri"/>
                <a:cs typeface="Times New Roman" panose="02020603050405020304" pitchFamily="18" charset="0"/>
              </a:rPr>
              <a:t> </a:t>
            </a:r>
            <a:r>
              <a:rPr lang="lt-LT" sz="2400" dirty="0">
                <a:latin typeface="Times New Roman" panose="02020603050405020304" pitchFamily="18" charset="0"/>
                <a:cs typeface="Times New Roman" panose="02020603050405020304" pitchFamily="18" charset="0"/>
              </a:rPr>
              <a:t>Garso </a:t>
            </a:r>
            <a:r>
              <a:rPr lang="lt-LT" sz="2400" dirty="0" err="1">
                <a:latin typeface="Times New Roman" panose="02020603050405020304" pitchFamily="18" charset="0"/>
                <a:cs typeface="Times New Roman" panose="02020603050405020304" pitchFamily="18" charset="0"/>
              </a:rPr>
              <a:t>matuokilis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telefonas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garso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matavimo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programėle</a:t>
            </a:r>
            <a:r>
              <a:rPr lang="en-US" sz="2400" dirty="0">
                <a:latin typeface="Times New Roman" panose="02020603050405020304" pitchFamily="18" charset="0"/>
                <a:cs typeface="Times New Roman" panose="02020603050405020304" pitchFamily="18" charset="0"/>
              </a:rPr>
              <a:t>  ,,decibel '', </a:t>
            </a:r>
            <a:r>
              <a:rPr lang="en-US" sz="2400" dirty="0" err="1">
                <a:latin typeface="Times New Roman" panose="02020603050405020304" pitchFamily="18" charset="0"/>
                <a:cs typeface="Times New Roman" panose="02020603050405020304" pitchFamily="18" charset="0"/>
              </a:rPr>
              <a:t>užrašai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rezultatams</a:t>
            </a:r>
            <a:r>
              <a:rPr lang="en-US" sz="2400" dirty="0">
                <a:latin typeface="Times New Roman" panose="02020603050405020304" pitchFamily="18" charset="0"/>
                <a:cs typeface="Times New Roman" panose="02020603050405020304" pitchFamily="18" charset="0"/>
              </a:rPr>
              <a:t>.</a:t>
            </a:r>
            <a:endParaRPr lang="lt-LT" sz="2400" dirty="0">
              <a:latin typeface="Times New Roman" panose="02020603050405020304" pitchFamily="18" charset="0"/>
              <a:ea typeface="Calibri"/>
              <a:cs typeface="Times New Roman" panose="02020603050405020304" pitchFamily="18" charset="0"/>
            </a:endParaRPr>
          </a:p>
          <a:p>
            <a:pPr algn="just">
              <a:lnSpc>
                <a:spcPct val="120000"/>
              </a:lnSpc>
              <a:spcAft>
                <a:spcPts val="600"/>
              </a:spcAft>
            </a:pPr>
            <a:r>
              <a:rPr lang="en-US" sz="2400" b="1" dirty="0" err="1">
                <a:latin typeface="Times New Roman" panose="02020603050405020304" pitchFamily="18" charset="0"/>
                <a:cs typeface="Times New Roman" panose="02020603050405020304" pitchFamily="18" charset="0"/>
              </a:rPr>
              <a:t>Tyrimo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eiga</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Calibri"/>
              <a:cs typeface="Times New Roman" panose="02020603050405020304" pitchFamily="18" charset="0"/>
            </a:endParaRPr>
          </a:p>
          <a:p>
            <a:pPr indent="-228600" algn="just">
              <a:lnSpc>
                <a:spcPct val="120000"/>
              </a:lnSpc>
              <a:spcAft>
                <a:spcPts val="600"/>
              </a:spcAft>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Įjungėme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decibelų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matavimo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aparatą</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telefono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programėlę</a:t>
            </a:r>
            <a:r>
              <a:rPr lang="en-US"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Calibri"/>
              <a:cs typeface="Times New Roman" panose="02020603050405020304" pitchFamily="18" charset="0"/>
            </a:endParaRPr>
          </a:p>
          <a:p>
            <a:pPr indent="-228600" algn="just">
              <a:lnSpc>
                <a:spcPct val="120000"/>
              </a:lnSpc>
              <a:spcAft>
                <a:spcPts val="600"/>
              </a:spcAft>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Bibliotekoje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išmatavome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garso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stiprumą</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telefonu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aparatu</a:t>
            </a:r>
            <a:r>
              <a:rPr lang="en-US"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Calibri"/>
              <a:cs typeface="Times New Roman" panose="02020603050405020304" pitchFamily="18" charset="0"/>
            </a:endParaRPr>
          </a:p>
          <a:p>
            <a:pPr indent="-228600" algn="just">
              <a:lnSpc>
                <a:spcPct val="12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Per 3 </a:t>
            </a:r>
            <a:r>
              <a:rPr lang="en-US" sz="2400" dirty="0" err="1">
                <a:latin typeface="Times New Roman" panose="02020603050405020304" pitchFamily="18" charset="0"/>
                <a:cs typeface="Times New Roman" panose="02020603050405020304" pitchFamily="18" charset="0"/>
              </a:rPr>
              <a:t>pertrauką</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valgykloje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atlikome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abu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matavimus</a:t>
            </a:r>
            <a:r>
              <a:rPr lang="en-US"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Calibri"/>
              <a:cs typeface="Times New Roman" panose="02020603050405020304" pitchFamily="18" charset="0"/>
            </a:endParaRPr>
          </a:p>
          <a:p>
            <a:pPr indent="-228600" algn="just">
              <a:lnSpc>
                <a:spcPct val="120000"/>
              </a:lnSpc>
              <a:spcAft>
                <a:spcPts val="600"/>
              </a:spcAf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Per 4 </a:t>
            </a:r>
            <a:r>
              <a:rPr lang="en-US" sz="2400" dirty="0" err="1">
                <a:latin typeface="Times New Roman" panose="02020603050405020304" pitchFamily="18" charset="0"/>
                <a:cs typeface="Times New Roman" panose="02020603050405020304" pitchFamily="18" charset="0"/>
              </a:rPr>
              <a:t>pertrauką</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valgykloje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kartą</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matavome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garsą</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telefonu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aparatu</a:t>
            </a:r>
            <a:r>
              <a:rPr lang="en-US"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ea typeface="Calibri"/>
              <a:cs typeface="Times New Roman" panose="02020603050405020304" pitchFamily="18" charset="0"/>
            </a:endParaRPr>
          </a:p>
          <a:p>
            <a:pPr indent="-228600" algn="just">
              <a:lnSpc>
                <a:spcPct val="120000"/>
              </a:lnSpc>
              <a:spcAft>
                <a:spcPts val="600"/>
              </a:spcAft>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Užrašėme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rezultatus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lentelėje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palyginome</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ea typeface="Calibri"/>
              <a:cs typeface="Times New Roman" panose="02020603050405020304" pitchFamily="18" charset="0"/>
            </a:endParaRPr>
          </a:p>
          <a:p>
            <a:pPr indent="-228600">
              <a:lnSpc>
                <a:spcPct val="12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p:txBody>
      </p:sp>
      <p:sp>
        <p:nvSpPr>
          <p:cNvPr id="12" name="Oval 1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04682" y="1637678"/>
            <a:ext cx="1136986" cy="1106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1A7372F8-DED1-DB03-3733-9638152A3A96}"/>
              </a:ext>
            </a:extLst>
          </p:cNvPr>
          <p:cNvPicPr>
            <a:picLocks noChangeAspect="1"/>
          </p:cNvPicPr>
          <p:nvPr/>
        </p:nvPicPr>
        <p:blipFill>
          <a:blip r:embed="rId2"/>
          <a:srcRect b="27805"/>
          <a:stretch>
            <a:fillRect/>
          </a:stretch>
        </p:blipFill>
        <p:spPr>
          <a:xfrm>
            <a:off x="9481510" y="3273274"/>
            <a:ext cx="5148890" cy="4956326"/>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4" name="Arc 13">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7240966" y="-807768"/>
            <a:ext cx="4825432" cy="4825432"/>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4">
            <a:extLst>
              <a:ext uri="{FF2B5EF4-FFF2-40B4-BE49-F238E27FC236}">
                <a16:creationId xmlns:a16="http://schemas.microsoft.com/office/drawing/2014/main" id="{31D85017-93DF-5DA7-8167-7D78B2B0B222}"/>
              </a:ext>
            </a:extLst>
          </p:cNvPr>
          <p:cNvPicPr>
            <a:picLocks noChangeAspect="1"/>
          </p:cNvPicPr>
          <p:nvPr/>
        </p:nvPicPr>
        <p:blipFill>
          <a:blip r:embed="rId3"/>
          <a:srcRect t="15879" r="-2" b="20018"/>
          <a:stretch>
            <a:fillRect/>
          </a:stretch>
        </p:blipFill>
        <p:spPr>
          <a:xfrm>
            <a:off x="7513928" y="1"/>
            <a:ext cx="4223174" cy="3609491"/>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778052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0B56C0-CD2B-9DB7-2BF5-D0CED4B16585}"/>
              </a:ext>
            </a:extLst>
          </p:cNvPr>
          <p:cNvSpPr txBox="1"/>
          <p:nvPr/>
        </p:nvSpPr>
        <p:spPr>
          <a:xfrm>
            <a:off x="498582" y="4115841"/>
            <a:ext cx="6316995"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Times New Roman"/>
                <a:ea typeface="Calibri"/>
                <a:cs typeface="Times New Roman"/>
              </a:rPr>
              <a:t>1.6. LENTELĖ (</a:t>
            </a:r>
            <a:r>
              <a:rPr lang="en-US" sz="2400" err="1">
                <a:latin typeface="Times New Roman"/>
                <a:ea typeface="Calibri"/>
                <a:cs typeface="Times New Roman"/>
              </a:rPr>
              <a:t>su</a:t>
            </a:r>
            <a:r>
              <a:rPr lang="en-US" sz="2400">
                <a:latin typeface="Times New Roman"/>
                <a:ea typeface="Calibri"/>
                <a:cs typeface="Times New Roman"/>
              </a:rPr>
              <a:t> </a:t>
            </a:r>
            <a:r>
              <a:rPr lang="en-US" sz="2400" err="1">
                <a:latin typeface="Times New Roman"/>
                <a:ea typeface="Calibri"/>
                <a:cs typeface="Times New Roman"/>
              </a:rPr>
              <a:t>telefono</a:t>
            </a:r>
            <a:r>
              <a:rPr lang="en-US" sz="2400">
                <a:latin typeface="Times New Roman"/>
                <a:ea typeface="Calibri"/>
                <a:cs typeface="Times New Roman"/>
              </a:rPr>
              <a:t> </a:t>
            </a:r>
            <a:r>
              <a:rPr lang="en-US" sz="2400" err="1">
                <a:latin typeface="Times New Roman"/>
                <a:ea typeface="Calibri"/>
                <a:cs typeface="Times New Roman"/>
              </a:rPr>
              <a:t>programėle</a:t>
            </a:r>
            <a:r>
              <a:rPr lang="en-US" sz="2400">
                <a:latin typeface="Times New Roman"/>
                <a:ea typeface="Calibri"/>
                <a:cs typeface="Times New Roman"/>
              </a:rPr>
              <a:t> ):</a:t>
            </a:r>
          </a:p>
          <a:p>
            <a:endParaRPr lang="en-US">
              <a:ea typeface="Calibri"/>
              <a:cs typeface="Calibri"/>
            </a:endParaRPr>
          </a:p>
          <a:p>
            <a:endParaRPr lang="en-US">
              <a:ea typeface="Calibri"/>
              <a:cs typeface="Calibri"/>
            </a:endParaRPr>
          </a:p>
        </p:txBody>
      </p:sp>
      <p:graphicFrame>
        <p:nvGraphicFramePr>
          <p:cNvPr id="3" name="Table 2">
            <a:extLst>
              <a:ext uri="{FF2B5EF4-FFF2-40B4-BE49-F238E27FC236}">
                <a16:creationId xmlns:a16="http://schemas.microsoft.com/office/drawing/2014/main" id="{F54C4E16-C153-E1CA-DE3B-1A0598DAF007}"/>
              </a:ext>
            </a:extLst>
          </p:cNvPr>
          <p:cNvGraphicFramePr>
            <a:graphicFrameLocks noGrp="1"/>
          </p:cNvGraphicFramePr>
          <p:nvPr>
            <p:extLst>
              <p:ext uri="{D42A27DB-BD31-4B8C-83A1-F6EECF244321}">
                <p14:modId xmlns:p14="http://schemas.microsoft.com/office/powerpoint/2010/main" val="1836865897"/>
              </p:ext>
            </p:extLst>
          </p:nvPr>
        </p:nvGraphicFramePr>
        <p:xfrm>
          <a:off x="277666" y="5068728"/>
          <a:ext cx="11684034" cy="1828800"/>
        </p:xfrm>
        <a:graphic>
          <a:graphicData uri="http://schemas.openxmlformats.org/drawingml/2006/table">
            <a:tbl>
              <a:tblPr firstRow="1" bandRow="1">
                <a:tableStyleId>{5C22544A-7EE6-4342-B048-85BDC9FD1C3A}</a:tableStyleId>
              </a:tblPr>
              <a:tblGrid>
                <a:gridCol w="3894678">
                  <a:extLst>
                    <a:ext uri="{9D8B030D-6E8A-4147-A177-3AD203B41FA5}">
                      <a16:colId xmlns:a16="http://schemas.microsoft.com/office/drawing/2014/main" val="4077855568"/>
                    </a:ext>
                  </a:extLst>
                </a:gridCol>
                <a:gridCol w="3894678">
                  <a:extLst>
                    <a:ext uri="{9D8B030D-6E8A-4147-A177-3AD203B41FA5}">
                      <a16:colId xmlns:a16="http://schemas.microsoft.com/office/drawing/2014/main" val="4068636117"/>
                    </a:ext>
                  </a:extLst>
                </a:gridCol>
                <a:gridCol w="3894678">
                  <a:extLst>
                    <a:ext uri="{9D8B030D-6E8A-4147-A177-3AD203B41FA5}">
                      <a16:colId xmlns:a16="http://schemas.microsoft.com/office/drawing/2014/main" val="1556498428"/>
                    </a:ext>
                  </a:extLst>
                </a:gridCol>
              </a:tblGrid>
              <a:tr h="370840">
                <a:tc>
                  <a:txBody>
                    <a:bodyPr/>
                    <a:lstStyle/>
                    <a:p>
                      <a:pPr algn="ctr"/>
                      <a:r>
                        <a:rPr lang="en-US" sz="2400">
                          <a:latin typeface="Times New Roman"/>
                          <a:cs typeface="Times New Roman"/>
                        </a:rPr>
                        <a:t>Vieta</a:t>
                      </a:r>
                    </a:p>
                  </a:txBody>
                  <a:tcPr/>
                </a:tc>
                <a:tc>
                  <a:txBody>
                    <a:bodyPr/>
                    <a:lstStyle/>
                    <a:p>
                      <a:pPr algn="ctr"/>
                      <a:r>
                        <a:rPr lang="en-US" sz="2400">
                          <a:latin typeface="Times New Roman"/>
                          <a:cs typeface="Times New Roman"/>
                        </a:rPr>
                        <a:t>Garso </a:t>
                      </a:r>
                      <a:r>
                        <a:rPr lang="en-US" sz="2400" err="1">
                          <a:latin typeface="Times New Roman"/>
                          <a:cs typeface="Times New Roman"/>
                        </a:rPr>
                        <a:t>stiprumas</a:t>
                      </a:r>
                      <a:r>
                        <a:rPr lang="en-US" sz="2400">
                          <a:latin typeface="Times New Roman"/>
                          <a:cs typeface="Times New Roman"/>
                        </a:rPr>
                        <a:t> ( dB )</a:t>
                      </a:r>
                    </a:p>
                  </a:txBody>
                  <a:tcPr/>
                </a:tc>
                <a:tc>
                  <a:txBody>
                    <a:bodyPr/>
                    <a:lstStyle/>
                    <a:p>
                      <a:pPr algn="ctr"/>
                      <a:r>
                        <a:rPr lang="en-US" sz="2400">
                          <a:latin typeface="Times New Roman"/>
                          <a:cs typeface="Times New Roman"/>
                        </a:rPr>
                        <a:t>Garso </a:t>
                      </a:r>
                      <a:r>
                        <a:rPr lang="en-US" sz="2400" err="1">
                          <a:latin typeface="Times New Roman"/>
                          <a:cs typeface="Times New Roman"/>
                        </a:rPr>
                        <a:t>lygis</a:t>
                      </a:r>
                    </a:p>
                  </a:txBody>
                  <a:tcPr/>
                </a:tc>
                <a:extLst>
                  <a:ext uri="{0D108BD9-81ED-4DB2-BD59-A6C34878D82A}">
                    <a16:rowId xmlns:a16="http://schemas.microsoft.com/office/drawing/2014/main" val="3095882450"/>
                  </a:ext>
                </a:extLst>
              </a:tr>
              <a:tr h="370840">
                <a:tc>
                  <a:txBody>
                    <a:bodyPr/>
                    <a:lstStyle/>
                    <a:p>
                      <a:pPr algn="ctr"/>
                      <a:r>
                        <a:rPr lang="en-US" sz="2400" err="1">
                          <a:latin typeface="Times New Roman"/>
                          <a:cs typeface="Times New Roman"/>
                        </a:rPr>
                        <a:t>Biblioteka</a:t>
                      </a:r>
                    </a:p>
                  </a:txBody>
                  <a:tcPr/>
                </a:tc>
                <a:tc>
                  <a:txBody>
                    <a:bodyPr/>
                    <a:lstStyle/>
                    <a:p>
                      <a:pPr algn="ctr"/>
                      <a:r>
                        <a:rPr lang="en-US" sz="2400">
                          <a:latin typeface="Times New Roman"/>
                          <a:cs typeface="Times New Roman"/>
                        </a:rPr>
                        <a:t>57 dB</a:t>
                      </a:r>
                    </a:p>
                  </a:txBody>
                  <a:tcPr/>
                </a:tc>
                <a:tc>
                  <a:txBody>
                    <a:bodyPr/>
                    <a:lstStyle/>
                    <a:p>
                      <a:pPr algn="ctr"/>
                      <a:r>
                        <a:rPr lang="en-US" sz="2400">
                          <a:latin typeface="Times New Roman"/>
                          <a:cs typeface="Times New Roman"/>
                        </a:rPr>
                        <a:t>Tylus</a:t>
                      </a:r>
                    </a:p>
                  </a:txBody>
                  <a:tcPr/>
                </a:tc>
                <a:extLst>
                  <a:ext uri="{0D108BD9-81ED-4DB2-BD59-A6C34878D82A}">
                    <a16:rowId xmlns:a16="http://schemas.microsoft.com/office/drawing/2014/main" val="3331825263"/>
                  </a:ext>
                </a:extLst>
              </a:tr>
              <a:tr h="380999">
                <a:tc>
                  <a:txBody>
                    <a:bodyPr/>
                    <a:lstStyle/>
                    <a:p>
                      <a:pPr algn="ctr"/>
                      <a:r>
                        <a:rPr lang="en-US" sz="2400" err="1">
                          <a:latin typeface="Times New Roman"/>
                          <a:cs typeface="Times New Roman"/>
                        </a:rPr>
                        <a:t>Valgykla</a:t>
                      </a:r>
                      <a:r>
                        <a:rPr lang="en-US" sz="2400">
                          <a:latin typeface="Times New Roman"/>
                          <a:cs typeface="Times New Roman"/>
                        </a:rPr>
                        <a:t> per 3 </a:t>
                      </a:r>
                      <a:r>
                        <a:rPr lang="en-US" sz="2400" err="1">
                          <a:latin typeface="Times New Roman"/>
                          <a:cs typeface="Times New Roman"/>
                        </a:rPr>
                        <a:t>pertrauką</a:t>
                      </a:r>
                    </a:p>
                  </a:txBody>
                  <a:tcPr/>
                </a:tc>
                <a:tc>
                  <a:txBody>
                    <a:bodyPr/>
                    <a:lstStyle/>
                    <a:p>
                      <a:pPr algn="ctr"/>
                      <a:r>
                        <a:rPr lang="en-US" sz="2400">
                          <a:latin typeface="Times New Roman"/>
                          <a:cs typeface="Times New Roman"/>
                        </a:rPr>
                        <a:t>85 dB</a:t>
                      </a:r>
                    </a:p>
                  </a:txBody>
                  <a:tcPr/>
                </a:tc>
                <a:tc>
                  <a:txBody>
                    <a:bodyPr/>
                    <a:lstStyle/>
                    <a:p>
                      <a:pPr algn="ctr"/>
                      <a:r>
                        <a:rPr lang="en-US" sz="2400" err="1">
                          <a:latin typeface="Times New Roman"/>
                          <a:cs typeface="Times New Roman"/>
                        </a:rPr>
                        <a:t>Labai</a:t>
                      </a:r>
                      <a:r>
                        <a:rPr lang="en-US" sz="2400">
                          <a:latin typeface="Times New Roman"/>
                          <a:cs typeface="Times New Roman"/>
                        </a:rPr>
                        <a:t> </a:t>
                      </a:r>
                      <a:r>
                        <a:rPr lang="en-US" sz="2400" err="1">
                          <a:latin typeface="Times New Roman"/>
                          <a:cs typeface="Times New Roman"/>
                        </a:rPr>
                        <a:t>garsus</a:t>
                      </a:r>
                    </a:p>
                  </a:txBody>
                  <a:tcPr/>
                </a:tc>
                <a:extLst>
                  <a:ext uri="{0D108BD9-81ED-4DB2-BD59-A6C34878D82A}">
                    <a16:rowId xmlns:a16="http://schemas.microsoft.com/office/drawing/2014/main" val="3927654469"/>
                  </a:ext>
                </a:extLst>
              </a:tr>
              <a:tr h="370840">
                <a:tc>
                  <a:txBody>
                    <a:bodyPr/>
                    <a:lstStyle/>
                    <a:p>
                      <a:pPr algn="ctr"/>
                      <a:r>
                        <a:rPr lang="en-US" sz="2400" err="1">
                          <a:latin typeface="Times New Roman"/>
                          <a:cs typeface="Times New Roman"/>
                        </a:rPr>
                        <a:t>Valgykla</a:t>
                      </a:r>
                      <a:r>
                        <a:rPr lang="en-US" sz="2400">
                          <a:latin typeface="Times New Roman"/>
                          <a:cs typeface="Times New Roman"/>
                        </a:rPr>
                        <a:t> per 4 </a:t>
                      </a:r>
                      <a:r>
                        <a:rPr lang="en-US" sz="2400" err="1">
                          <a:latin typeface="Times New Roman"/>
                          <a:cs typeface="Times New Roman"/>
                        </a:rPr>
                        <a:t>pertrauką</a:t>
                      </a:r>
                    </a:p>
                  </a:txBody>
                  <a:tcPr/>
                </a:tc>
                <a:tc>
                  <a:txBody>
                    <a:bodyPr/>
                    <a:lstStyle/>
                    <a:p>
                      <a:pPr algn="ctr"/>
                      <a:r>
                        <a:rPr lang="en-US" sz="2400">
                          <a:latin typeface="Times New Roman"/>
                          <a:cs typeface="Times New Roman"/>
                        </a:rPr>
                        <a:t>72 dB</a:t>
                      </a:r>
                    </a:p>
                  </a:txBody>
                  <a:tcPr/>
                </a:tc>
                <a:tc>
                  <a:txBody>
                    <a:bodyPr/>
                    <a:lstStyle/>
                    <a:p>
                      <a:pPr algn="ctr"/>
                      <a:r>
                        <a:rPr lang="en-US" sz="2400" err="1">
                          <a:latin typeface="Times New Roman"/>
                          <a:cs typeface="Times New Roman"/>
                        </a:rPr>
                        <a:t>Garsus</a:t>
                      </a:r>
                      <a:endParaRPr lang="en-US" sz="2400">
                        <a:latin typeface="Times New Roman"/>
                        <a:cs typeface="Times New Roman"/>
                      </a:endParaRPr>
                    </a:p>
                  </a:txBody>
                  <a:tcPr/>
                </a:tc>
                <a:extLst>
                  <a:ext uri="{0D108BD9-81ED-4DB2-BD59-A6C34878D82A}">
                    <a16:rowId xmlns:a16="http://schemas.microsoft.com/office/drawing/2014/main" val="929091860"/>
                  </a:ext>
                </a:extLst>
              </a:tr>
            </a:tbl>
          </a:graphicData>
        </a:graphic>
      </p:graphicFrame>
      <p:graphicFrame>
        <p:nvGraphicFramePr>
          <p:cNvPr id="5" name="Table 4">
            <a:extLst>
              <a:ext uri="{FF2B5EF4-FFF2-40B4-BE49-F238E27FC236}">
                <a16:creationId xmlns:a16="http://schemas.microsoft.com/office/drawing/2014/main" id="{F4B5975F-ECBA-EC70-CC87-B876F597FE58}"/>
              </a:ext>
            </a:extLst>
          </p:cNvPr>
          <p:cNvGraphicFramePr>
            <a:graphicFrameLocks noGrp="1"/>
          </p:cNvGraphicFramePr>
          <p:nvPr>
            <p:extLst>
              <p:ext uri="{D42A27DB-BD31-4B8C-83A1-F6EECF244321}">
                <p14:modId xmlns:p14="http://schemas.microsoft.com/office/powerpoint/2010/main" val="1598162876"/>
              </p:ext>
            </p:extLst>
          </p:nvPr>
        </p:nvGraphicFramePr>
        <p:xfrm>
          <a:off x="188258" y="1761564"/>
          <a:ext cx="11866296" cy="1896035"/>
        </p:xfrm>
        <a:graphic>
          <a:graphicData uri="http://schemas.openxmlformats.org/drawingml/2006/table">
            <a:tbl>
              <a:tblPr firstRow="1" bandRow="1">
                <a:tableStyleId>{5C22544A-7EE6-4342-B048-85BDC9FD1C3A}</a:tableStyleId>
              </a:tblPr>
              <a:tblGrid>
                <a:gridCol w="3955432">
                  <a:extLst>
                    <a:ext uri="{9D8B030D-6E8A-4147-A177-3AD203B41FA5}">
                      <a16:colId xmlns:a16="http://schemas.microsoft.com/office/drawing/2014/main" val="3689025826"/>
                    </a:ext>
                  </a:extLst>
                </a:gridCol>
                <a:gridCol w="3955432">
                  <a:extLst>
                    <a:ext uri="{9D8B030D-6E8A-4147-A177-3AD203B41FA5}">
                      <a16:colId xmlns:a16="http://schemas.microsoft.com/office/drawing/2014/main" val="3702791728"/>
                    </a:ext>
                  </a:extLst>
                </a:gridCol>
                <a:gridCol w="3955432">
                  <a:extLst>
                    <a:ext uri="{9D8B030D-6E8A-4147-A177-3AD203B41FA5}">
                      <a16:colId xmlns:a16="http://schemas.microsoft.com/office/drawing/2014/main" val="510880166"/>
                    </a:ext>
                  </a:extLst>
                </a:gridCol>
              </a:tblGrid>
              <a:tr h="524435">
                <a:tc>
                  <a:txBody>
                    <a:bodyPr/>
                    <a:lstStyle/>
                    <a:p>
                      <a:pPr algn="ctr"/>
                      <a:r>
                        <a:rPr lang="en-US" sz="2400">
                          <a:latin typeface="Times New Roman"/>
                          <a:cs typeface="Times New Roman"/>
                        </a:rPr>
                        <a:t>Vieta</a:t>
                      </a:r>
                    </a:p>
                  </a:txBody>
                  <a:tcPr/>
                </a:tc>
                <a:tc>
                  <a:txBody>
                    <a:bodyPr/>
                    <a:lstStyle/>
                    <a:p>
                      <a:pPr algn="ctr"/>
                      <a:r>
                        <a:rPr lang="en-US" sz="2400">
                          <a:latin typeface="Times New Roman"/>
                          <a:cs typeface="Times New Roman"/>
                        </a:rPr>
                        <a:t>Garso </a:t>
                      </a:r>
                      <a:r>
                        <a:rPr lang="en-US" sz="2400" err="1">
                          <a:latin typeface="Times New Roman"/>
                          <a:cs typeface="Times New Roman"/>
                        </a:rPr>
                        <a:t>stiprumas</a:t>
                      </a:r>
                      <a:r>
                        <a:rPr lang="en-US" sz="2400">
                          <a:latin typeface="Times New Roman"/>
                          <a:cs typeface="Times New Roman"/>
                        </a:rPr>
                        <a:t> ( dB ) </a:t>
                      </a:r>
                    </a:p>
                  </a:txBody>
                  <a:tcPr/>
                </a:tc>
                <a:tc>
                  <a:txBody>
                    <a:bodyPr/>
                    <a:lstStyle/>
                    <a:p>
                      <a:pPr algn="ctr"/>
                      <a:r>
                        <a:rPr lang="en-US" sz="2400">
                          <a:latin typeface="Times New Roman"/>
                          <a:cs typeface="Times New Roman"/>
                        </a:rPr>
                        <a:t>Garso </a:t>
                      </a:r>
                      <a:r>
                        <a:rPr lang="en-US" sz="2400" err="1">
                          <a:latin typeface="Times New Roman"/>
                          <a:cs typeface="Times New Roman"/>
                        </a:rPr>
                        <a:t>lygis</a:t>
                      </a:r>
                    </a:p>
                  </a:txBody>
                  <a:tcPr/>
                </a:tc>
                <a:extLst>
                  <a:ext uri="{0D108BD9-81ED-4DB2-BD59-A6C34878D82A}">
                    <a16:rowId xmlns:a16="http://schemas.microsoft.com/office/drawing/2014/main" val="4133155864"/>
                  </a:ext>
                </a:extLst>
              </a:tr>
              <a:tr h="406389">
                <a:tc>
                  <a:txBody>
                    <a:bodyPr/>
                    <a:lstStyle/>
                    <a:p>
                      <a:pPr algn="ctr"/>
                      <a:r>
                        <a:rPr lang="en-US" sz="2400" err="1">
                          <a:latin typeface="Times New Roman"/>
                          <a:cs typeface="Times New Roman"/>
                        </a:rPr>
                        <a:t>Biblioteka</a:t>
                      </a:r>
                    </a:p>
                  </a:txBody>
                  <a:tcPr/>
                </a:tc>
                <a:tc>
                  <a:txBody>
                    <a:bodyPr/>
                    <a:lstStyle/>
                    <a:p>
                      <a:pPr algn="ctr"/>
                      <a:r>
                        <a:rPr lang="en-US" sz="2400">
                          <a:latin typeface="Times New Roman"/>
                          <a:cs typeface="Times New Roman"/>
                        </a:rPr>
                        <a:t>50 dB</a:t>
                      </a:r>
                    </a:p>
                  </a:txBody>
                  <a:tcPr/>
                </a:tc>
                <a:tc>
                  <a:txBody>
                    <a:bodyPr/>
                    <a:lstStyle/>
                    <a:p>
                      <a:pPr algn="ctr"/>
                      <a:r>
                        <a:rPr lang="en-US" sz="2400">
                          <a:latin typeface="Times New Roman"/>
                          <a:cs typeface="Times New Roman"/>
                        </a:rPr>
                        <a:t>Tylus</a:t>
                      </a:r>
                    </a:p>
                  </a:txBody>
                  <a:tcPr/>
                </a:tc>
                <a:extLst>
                  <a:ext uri="{0D108BD9-81ED-4DB2-BD59-A6C34878D82A}">
                    <a16:rowId xmlns:a16="http://schemas.microsoft.com/office/drawing/2014/main" val="2880860870"/>
                  </a:ext>
                </a:extLst>
              </a:tr>
              <a:tr h="406389">
                <a:tc>
                  <a:txBody>
                    <a:bodyPr/>
                    <a:lstStyle/>
                    <a:p>
                      <a:pPr algn="ctr"/>
                      <a:r>
                        <a:rPr lang="en-US" sz="2400" err="1">
                          <a:latin typeface="Times New Roman"/>
                          <a:cs typeface="Times New Roman"/>
                        </a:rPr>
                        <a:t>Valgykla</a:t>
                      </a:r>
                      <a:r>
                        <a:rPr lang="en-US" sz="2400">
                          <a:latin typeface="Times New Roman"/>
                          <a:cs typeface="Times New Roman"/>
                        </a:rPr>
                        <a:t> per 3 </a:t>
                      </a:r>
                      <a:r>
                        <a:rPr lang="en-US" sz="2400" err="1">
                          <a:latin typeface="Times New Roman"/>
                          <a:cs typeface="Times New Roman"/>
                        </a:rPr>
                        <a:t>pertrauką</a:t>
                      </a:r>
                    </a:p>
                  </a:txBody>
                  <a:tcPr/>
                </a:tc>
                <a:tc>
                  <a:txBody>
                    <a:bodyPr/>
                    <a:lstStyle/>
                    <a:p>
                      <a:pPr algn="ctr"/>
                      <a:r>
                        <a:rPr lang="en-US" sz="2400">
                          <a:latin typeface="Times New Roman"/>
                          <a:cs typeface="Times New Roman"/>
                        </a:rPr>
                        <a:t>80 dB</a:t>
                      </a:r>
                    </a:p>
                  </a:txBody>
                  <a:tcPr/>
                </a:tc>
                <a:tc>
                  <a:txBody>
                    <a:bodyPr/>
                    <a:lstStyle/>
                    <a:p>
                      <a:pPr algn="ctr"/>
                      <a:r>
                        <a:rPr lang="en-US" sz="2400" err="1">
                          <a:latin typeface="Times New Roman"/>
                          <a:cs typeface="Times New Roman"/>
                        </a:rPr>
                        <a:t>Labai</a:t>
                      </a:r>
                      <a:r>
                        <a:rPr lang="en-US" sz="2400">
                          <a:latin typeface="Times New Roman"/>
                          <a:cs typeface="Times New Roman"/>
                        </a:rPr>
                        <a:t> </a:t>
                      </a:r>
                      <a:r>
                        <a:rPr lang="en-US" sz="2400" err="1">
                          <a:latin typeface="Times New Roman"/>
                          <a:cs typeface="Times New Roman"/>
                        </a:rPr>
                        <a:t>garsus</a:t>
                      </a:r>
                    </a:p>
                  </a:txBody>
                  <a:tcPr/>
                </a:tc>
                <a:extLst>
                  <a:ext uri="{0D108BD9-81ED-4DB2-BD59-A6C34878D82A}">
                    <a16:rowId xmlns:a16="http://schemas.microsoft.com/office/drawing/2014/main" val="2681267871"/>
                  </a:ext>
                </a:extLst>
              </a:tr>
              <a:tr h="406389">
                <a:tc>
                  <a:txBody>
                    <a:bodyPr/>
                    <a:lstStyle/>
                    <a:p>
                      <a:pPr algn="ctr"/>
                      <a:r>
                        <a:rPr lang="en-US" sz="2400" err="1">
                          <a:latin typeface="Times New Roman"/>
                          <a:cs typeface="Times New Roman"/>
                        </a:rPr>
                        <a:t>Valgykla</a:t>
                      </a:r>
                      <a:r>
                        <a:rPr lang="en-US" sz="2400">
                          <a:latin typeface="Times New Roman"/>
                          <a:cs typeface="Times New Roman"/>
                        </a:rPr>
                        <a:t> per 4 </a:t>
                      </a:r>
                      <a:r>
                        <a:rPr lang="en-US" sz="2400" err="1">
                          <a:latin typeface="Times New Roman"/>
                          <a:cs typeface="Times New Roman"/>
                        </a:rPr>
                        <a:t>pertrauką</a:t>
                      </a:r>
                    </a:p>
                  </a:txBody>
                  <a:tcPr/>
                </a:tc>
                <a:tc>
                  <a:txBody>
                    <a:bodyPr/>
                    <a:lstStyle/>
                    <a:p>
                      <a:pPr algn="ctr"/>
                      <a:r>
                        <a:rPr lang="en-US" sz="2400">
                          <a:latin typeface="Times New Roman"/>
                          <a:cs typeface="Times New Roman"/>
                        </a:rPr>
                        <a:t> 70 dB</a:t>
                      </a:r>
                    </a:p>
                  </a:txBody>
                  <a:tcPr/>
                </a:tc>
                <a:tc>
                  <a:txBody>
                    <a:bodyPr/>
                    <a:lstStyle/>
                    <a:p>
                      <a:pPr algn="ctr"/>
                      <a:r>
                        <a:rPr lang="en-US" sz="2400" err="1">
                          <a:latin typeface="Times New Roman"/>
                          <a:cs typeface="Times New Roman"/>
                        </a:rPr>
                        <a:t>Garsus</a:t>
                      </a:r>
                    </a:p>
                  </a:txBody>
                  <a:tcPr/>
                </a:tc>
                <a:extLst>
                  <a:ext uri="{0D108BD9-81ED-4DB2-BD59-A6C34878D82A}">
                    <a16:rowId xmlns:a16="http://schemas.microsoft.com/office/drawing/2014/main" val="3392854545"/>
                  </a:ext>
                </a:extLst>
              </a:tr>
            </a:tbl>
          </a:graphicData>
        </a:graphic>
      </p:graphicFrame>
      <p:sp>
        <p:nvSpPr>
          <p:cNvPr id="6" name="TextBox 5">
            <a:extLst>
              <a:ext uri="{FF2B5EF4-FFF2-40B4-BE49-F238E27FC236}">
                <a16:creationId xmlns:a16="http://schemas.microsoft.com/office/drawing/2014/main" id="{67186E28-6A2B-DE81-D5AE-502710E35428}"/>
              </a:ext>
            </a:extLst>
          </p:cNvPr>
          <p:cNvSpPr txBox="1"/>
          <p:nvPr/>
        </p:nvSpPr>
        <p:spPr>
          <a:xfrm>
            <a:off x="497541" y="416859"/>
            <a:ext cx="73152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0" i="0" u="none" strike="noStrike" baseline="0">
                <a:solidFill>
                  <a:srgbClr val="000000"/>
                </a:solidFill>
                <a:latin typeface="Times New Roman"/>
              </a:rPr>
              <a:t>1.5. LENTELĖ (su </a:t>
            </a:r>
            <a:r>
              <a:rPr lang="lt-LT" sz="2400">
                <a:solidFill>
                  <a:srgbClr val="000000"/>
                </a:solidFill>
                <a:latin typeface="Times New Roman"/>
              </a:rPr>
              <a:t>garso</a:t>
            </a:r>
            <a:r>
              <a:rPr lang="lt-LT" sz="2400" b="0" i="0" u="none" strike="noStrike" baseline="0">
                <a:solidFill>
                  <a:srgbClr val="000000"/>
                </a:solidFill>
                <a:latin typeface="Times New Roman"/>
              </a:rPr>
              <a:t> matavimo aparatu </a:t>
            </a:r>
            <a:r>
              <a:rPr lang="lt-LT" sz="2400">
                <a:solidFill>
                  <a:srgbClr val="000000"/>
                </a:solidFill>
                <a:latin typeface="Times New Roman"/>
              </a:rPr>
              <a:t>):</a:t>
            </a:r>
            <a:endParaRPr lang="en-US" sz="2400"/>
          </a:p>
          <a:p>
            <a:pPr algn="ctr"/>
            <a:endParaRPr lang="en-US"/>
          </a:p>
        </p:txBody>
      </p:sp>
      <p:pic>
        <p:nvPicPr>
          <p:cNvPr id="8" name="Picture 7">
            <a:extLst>
              <a:ext uri="{FF2B5EF4-FFF2-40B4-BE49-F238E27FC236}">
                <a16:creationId xmlns:a16="http://schemas.microsoft.com/office/drawing/2014/main" id="{C3BBC31D-70FD-3208-F96C-D4BDE43CB884}"/>
              </a:ext>
            </a:extLst>
          </p:cNvPr>
          <p:cNvPicPr>
            <a:picLocks noChangeAspect="1"/>
          </p:cNvPicPr>
          <p:nvPr/>
        </p:nvPicPr>
        <p:blipFill>
          <a:blip r:embed="rId2"/>
          <a:stretch>
            <a:fillRect/>
          </a:stretch>
        </p:blipFill>
        <p:spPr>
          <a:xfrm>
            <a:off x="12205168" y="22133"/>
            <a:ext cx="2429995" cy="3989854"/>
          </a:xfrm>
          <a:prstGeom prst="rect">
            <a:avLst/>
          </a:prstGeom>
        </p:spPr>
      </p:pic>
      <p:pic>
        <p:nvPicPr>
          <p:cNvPr id="4" name="Picture 3">
            <a:extLst>
              <a:ext uri="{FF2B5EF4-FFF2-40B4-BE49-F238E27FC236}">
                <a16:creationId xmlns:a16="http://schemas.microsoft.com/office/drawing/2014/main" id="{2BDE4BF3-0C18-40F7-38C0-A3B4647D7C2D}"/>
              </a:ext>
            </a:extLst>
          </p:cNvPr>
          <p:cNvPicPr>
            <a:picLocks noChangeAspect="1"/>
          </p:cNvPicPr>
          <p:nvPr/>
        </p:nvPicPr>
        <p:blipFill>
          <a:blip r:embed="rId3"/>
          <a:stretch>
            <a:fillRect/>
          </a:stretch>
        </p:blipFill>
        <p:spPr>
          <a:xfrm>
            <a:off x="12056068" y="4629491"/>
            <a:ext cx="2568779" cy="3600109"/>
          </a:xfrm>
          <a:prstGeom prst="rect">
            <a:avLst/>
          </a:prstGeom>
        </p:spPr>
      </p:pic>
    </p:spTree>
    <p:extLst>
      <p:ext uri="{BB962C8B-B14F-4D97-AF65-F5344CB8AC3E}">
        <p14:creationId xmlns:p14="http://schemas.microsoft.com/office/powerpoint/2010/main" val="2599589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6CF8FB-48FE-2B77-A84D-CE69A2A62FD7}"/>
              </a:ext>
            </a:extLst>
          </p:cNvPr>
          <p:cNvSpPr txBox="1"/>
          <p:nvPr/>
        </p:nvSpPr>
        <p:spPr>
          <a:xfrm>
            <a:off x="740229" y="689428"/>
            <a:ext cx="8919586" cy="66479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lt-LT" sz="2400" b="1" i="0" u="none" strike="noStrike" baseline="0" dirty="0">
                <a:solidFill>
                  <a:srgbClr val="000000"/>
                </a:solidFill>
                <a:latin typeface="Times New Roman"/>
                <a:ea typeface="Segoe UI"/>
                <a:cs typeface="Segoe UI"/>
              </a:rPr>
              <a:t>Išvados:</a:t>
            </a:r>
            <a:r>
              <a:rPr lang="lt-LT" sz="2400" b="0" i="0" dirty="0">
                <a:solidFill>
                  <a:srgbClr val="000000"/>
                </a:solidFill>
                <a:latin typeface="Times New Roman"/>
                <a:ea typeface="Segoe UI"/>
                <a:cs typeface="Segoe UI"/>
              </a:rPr>
              <a:t>​</a:t>
            </a:r>
          </a:p>
          <a:p>
            <a:pPr algn="just" rtl="0"/>
            <a:r>
              <a:rPr lang="lt-LT" sz="2400" b="0" i="0" dirty="0">
                <a:solidFill>
                  <a:srgbClr val="000000"/>
                </a:solidFill>
                <a:latin typeface="Times New Roman"/>
                <a:ea typeface="Segoe UI"/>
                <a:cs typeface="Segoe UI"/>
              </a:rPr>
              <a:t>​</a:t>
            </a:r>
          </a:p>
          <a:p>
            <a:pPr algn="just" rtl="0"/>
            <a:r>
              <a:rPr lang="lt-LT" sz="2400" b="0" i="0" u="none" strike="noStrike" baseline="0" dirty="0">
                <a:solidFill>
                  <a:srgbClr val="000000"/>
                </a:solidFill>
                <a:latin typeface="Times New Roman"/>
                <a:ea typeface="Segoe UI"/>
                <a:cs typeface="Segoe UI"/>
              </a:rPr>
              <a:t>Atlikus garso stiprumo (decibelų) tyrimą trijose mokyklos vietose – bibliotekoje, valgykloje per </a:t>
            </a:r>
            <a:r>
              <a:rPr lang="lt-LT" sz="2400" dirty="0">
                <a:solidFill>
                  <a:srgbClr val="000000"/>
                </a:solidFill>
                <a:latin typeface="Times New Roman"/>
                <a:ea typeface="Segoe UI"/>
                <a:cs typeface="Segoe UI"/>
              </a:rPr>
              <a:t>3</a:t>
            </a:r>
            <a:r>
              <a:rPr lang="lt-LT" sz="2400" b="0" i="0" u="none" strike="noStrike" baseline="0" dirty="0">
                <a:solidFill>
                  <a:srgbClr val="000000"/>
                </a:solidFill>
                <a:latin typeface="Times New Roman"/>
                <a:ea typeface="Segoe UI"/>
                <a:cs typeface="Segoe UI"/>
              </a:rPr>
              <a:t> pertrauką ir valgykloje per 4 pertrauką – buvo padarytos šios išvados: </a:t>
            </a:r>
            <a:r>
              <a:rPr lang="lt-LT" sz="2400" b="0" i="0" dirty="0">
                <a:solidFill>
                  <a:srgbClr val="000000"/>
                </a:solidFill>
                <a:latin typeface="Times New Roman"/>
                <a:ea typeface="Segoe UI"/>
                <a:cs typeface="Segoe UI"/>
              </a:rPr>
              <a:t>​</a:t>
            </a:r>
          </a:p>
          <a:p>
            <a:pPr algn="just"/>
            <a:r>
              <a:rPr lang="lt-LT" sz="2400" b="0" i="0" u="none" strike="noStrike" baseline="0" dirty="0">
                <a:solidFill>
                  <a:srgbClr val="000000"/>
                </a:solidFill>
                <a:latin typeface="Times New Roman"/>
                <a:ea typeface="Segoe UI"/>
                <a:cs typeface="Segoe UI"/>
              </a:rPr>
              <a:t>Hipotezė nepasitvirtino.</a:t>
            </a:r>
            <a:r>
              <a:rPr lang="lt-LT" sz="2400" b="1" i="0" u="none" strike="noStrike" baseline="0" dirty="0">
                <a:solidFill>
                  <a:srgbClr val="000000"/>
                </a:solidFill>
                <a:latin typeface="Times New Roman"/>
                <a:ea typeface="Segoe UI"/>
                <a:cs typeface="Segoe UI"/>
              </a:rPr>
              <a:t> </a:t>
            </a:r>
            <a:r>
              <a:rPr lang="lt-LT" sz="2400" noProof="0" dirty="0">
                <a:latin typeface="Times New Roman" panose="02020603050405020304" pitchFamily="18" charset="0"/>
                <a:cs typeface="Times New Roman" panose="02020603050405020304" pitchFamily="18" charset="0"/>
              </a:rPr>
              <a:t>Tyrimo pradžioje manėme, kad garsiausias bus valgykloje per 4 pertrauką, tačiau matavimų rezultatai rodė priešingai – didžiausias garso lygis užfiksuotas valgykloje per 3 pertrauką (80 </a:t>
            </a:r>
            <a:r>
              <a:rPr lang="lt-LT" sz="2400" noProof="0" dirty="0" err="1">
                <a:latin typeface="Times New Roman" panose="02020603050405020304" pitchFamily="18" charset="0"/>
                <a:cs typeface="Times New Roman" panose="02020603050405020304" pitchFamily="18" charset="0"/>
              </a:rPr>
              <a:t>dB</a:t>
            </a:r>
            <a:r>
              <a:rPr lang="lt-LT" sz="2400" noProof="0" dirty="0">
                <a:latin typeface="Times New Roman" panose="02020603050405020304" pitchFamily="18" charset="0"/>
                <a:cs typeface="Times New Roman" panose="02020603050405020304" pitchFamily="18" charset="0"/>
              </a:rPr>
              <a:t> aparatu ir 85 </a:t>
            </a:r>
            <a:r>
              <a:rPr lang="lt-LT" sz="2400" noProof="0" dirty="0" err="1">
                <a:latin typeface="Times New Roman" panose="02020603050405020304" pitchFamily="18" charset="0"/>
                <a:cs typeface="Times New Roman" panose="02020603050405020304" pitchFamily="18" charset="0"/>
              </a:rPr>
              <a:t>dB</a:t>
            </a:r>
            <a:r>
              <a:rPr lang="lt-LT" sz="2400" noProof="0" dirty="0">
                <a:latin typeface="Times New Roman" panose="02020603050405020304" pitchFamily="18" charset="0"/>
                <a:cs typeface="Times New Roman" panose="02020603050405020304" pitchFamily="18" charset="0"/>
              </a:rPr>
              <a:t> telefonu). Valgykla per 4 pertrauką buvo tylesnio garso lygio (70 </a:t>
            </a:r>
            <a:r>
              <a:rPr lang="lt-LT" sz="2400" noProof="0" dirty="0" err="1">
                <a:latin typeface="Times New Roman" panose="02020603050405020304" pitchFamily="18" charset="0"/>
                <a:cs typeface="Times New Roman" panose="02020603050405020304" pitchFamily="18" charset="0"/>
              </a:rPr>
              <a:t>dB</a:t>
            </a:r>
            <a:r>
              <a:rPr lang="lt-LT" sz="2400" noProof="0" dirty="0">
                <a:latin typeface="Times New Roman" panose="02020603050405020304" pitchFamily="18" charset="0"/>
                <a:cs typeface="Times New Roman" panose="02020603050405020304" pitchFamily="18" charset="0"/>
              </a:rPr>
              <a:t> aparatu ir 72 </a:t>
            </a:r>
            <a:r>
              <a:rPr lang="lt-LT" sz="2400" noProof="0" dirty="0" err="1">
                <a:latin typeface="Times New Roman" panose="02020603050405020304" pitchFamily="18" charset="0"/>
                <a:cs typeface="Times New Roman" panose="02020603050405020304" pitchFamily="18" charset="0"/>
              </a:rPr>
              <a:t>dB</a:t>
            </a:r>
            <a:r>
              <a:rPr lang="lt-LT" sz="2400" noProof="0" dirty="0">
                <a:latin typeface="Times New Roman" panose="02020603050405020304" pitchFamily="18" charset="0"/>
                <a:cs typeface="Times New Roman" panose="02020603050405020304" pitchFamily="18" charset="0"/>
              </a:rPr>
              <a:t> telefonu).</a:t>
            </a:r>
          </a:p>
          <a:p>
            <a:pPr algn="just" rtl="0"/>
            <a:r>
              <a:rPr lang="lt-LT" sz="2400" b="0" i="0" u="none" strike="noStrike" baseline="0" dirty="0">
                <a:solidFill>
                  <a:srgbClr val="000000"/>
                </a:solidFill>
                <a:latin typeface="Times New Roman"/>
                <a:ea typeface="Segoe UI"/>
                <a:cs typeface="Segoe UI"/>
              </a:rPr>
              <a:t>Garsiausia buvo valgykloje per 3 pertrauką</a:t>
            </a:r>
            <a:r>
              <a:rPr lang="lt-LT" sz="2400" b="1" i="0" u="none" strike="noStrike" baseline="0" dirty="0">
                <a:solidFill>
                  <a:srgbClr val="000000"/>
                </a:solidFill>
                <a:latin typeface="Times New Roman"/>
                <a:ea typeface="Segoe UI"/>
                <a:cs typeface="Segoe UI"/>
              </a:rPr>
              <a:t>. </a:t>
            </a:r>
            <a:r>
              <a:rPr lang="lt-LT" sz="2400" b="0" i="0" u="none" strike="noStrike" baseline="0" dirty="0">
                <a:solidFill>
                  <a:srgbClr val="000000"/>
                </a:solidFill>
                <a:latin typeface="Times New Roman"/>
                <a:ea typeface="Segoe UI"/>
                <a:cs typeface="Segoe UI"/>
              </a:rPr>
              <a:t>Garso lygis siekė 80–85 </a:t>
            </a:r>
            <a:r>
              <a:rPr lang="lt-LT" sz="2400" b="0" i="0" u="none" strike="noStrike" baseline="0" dirty="0" err="1">
                <a:solidFill>
                  <a:srgbClr val="000000"/>
                </a:solidFill>
                <a:latin typeface="Times New Roman"/>
                <a:ea typeface="Segoe UI"/>
                <a:cs typeface="Segoe UI"/>
              </a:rPr>
              <a:t>dB</a:t>
            </a:r>
            <a:r>
              <a:rPr lang="lt-LT" sz="2400" b="0" i="0" u="none" strike="noStrike" baseline="0" dirty="0">
                <a:solidFill>
                  <a:srgbClr val="000000"/>
                </a:solidFill>
                <a:latin typeface="Times New Roman"/>
                <a:ea typeface="Segoe UI"/>
                <a:cs typeface="Segoe UI"/>
              </a:rPr>
              <a:t>, kas atitinka „labai garsią“ aplinka. Ilgalaikis buvimas tokio garso lygio aplinkoje gali kelti diskomfortą ir neigiamai veikti mokymosi susikaupimą.</a:t>
            </a:r>
            <a:r>
              <a:rPr lang="lt-LT" sz="2400" b="0" i="0" dirty="0">
                <a:solidFill>
                  <a:srgbClr val="000000"/>
                </a:solidFill>
                <a:latin typeface="Times New Roman"/>
                <a:ea typeface="Segoe UI"/>
                <a:cs typeface="Segoe UI"/>
              </a:rPr>
              <a:t>​</a:t>
            </a:r>
          </a:p>
          <a:p>
            <a:pPr algn="just" rtl="0"/>
            <a:r>
              <a:rPr lang="lt-LT" sz="2400" b="0" i="0" u="none" strike="noStrike" baseline="0" dirty="0">
                <a:solidFill>
                  <a:srgbClr val="000000"/>
                </a:solidFill>
                <a:latin typeface="Times New Roman"/>
                <a:ea typeface="Segoe UI"/>
                <a:cs typeface="Segoe UI"/>
              </a:rPr>
              <a:t>Tylią aplinka turi biblioteka</a:t>
            </a:r>
            <a:r>
              <a:rPr lang="lt-LT" sz="2400" b="1" i="0" u="none" strike="noStrike" baseline="0" dirty="0">
                <a:solidFill>
                  <a:srgbClr val="000000"/>
                </a:solidFill>
                <a:latin typeface="Times New Roman"/>
                <a:ea typeface="Segoe UI"/>
                <a:cs typeface="Segoe UI"/>
              </a:rPr>
              <a:t>. </a:t>
            </a:r>
            <a:r>
              <a:rPr lang="lt-LT" sz="2400" b="0" i="0" u="none" strike="noStrike" baseline="0" dirty="0">
                <a:solidFill>
                  <a:srgbClr val="000000"/>
                </a:solidFill>
                <a:latin typeface="Times New Roman"/>
                <a:ea typeface="Segoe UI"/>
                <a:cs typeface="Segoe UI"/>
              </a:rPr>
              <a:t>Bibliotekoje užfiksuotas žemiausias garso lygis – 50 </a:t>
            </a:r>
            <a:r>
              <a:rPr lang="lt-LT" sz="2400" b="0" i="0" u="none" strike="noStrike" baseline="0" dirty="0" err="1">
                <a:solidFill>
                  <a:srgbClr val="000000"/>
                </a:solidFill>
                <a:latin typeface="Times New Roman"/>
                <a:ea typeface="Segoe UI"/>
                <a:cs typeface="Segoe UI"/>
              </a:rPr>
              <a:t>dB</a:t>
            </a:r>
            <a:r>
              <a:rPr lang="lt-LT" sz="2400" b="0" i="0" u="none" strike="noStrike" baseline="0" dirty="0">
                <a:solidFill>
                  <a:srgbClr val="000000"/>
                </a:solidFill>
                <a:latin typeface="Times New Roman"/>
                <a:ea typeface="Segoe UI"/>
                <a:cs typeface="Segoe UI"/>
              </a:rPr>
              <a:t> aparatu ir 57 </a:t>
            </a:r>
            <a:r>
              <a:rPr lang="lt-LT" sz="2400" b="0" i="0" u="none" strike="noStrike" baseline="0" dirty="0" err="1">
                <a:solidFill>
                  <a:srgbClr val="000000"/>
                </a:solidFill>
                <a:latin typeface="Times New Roman"/>
                <a:ea typeface="Segoe UI"/>
                <a:cs typeface="Segoe UI"/>
              </a:rPr>
              <a:t>dB</a:t>
            </a:r>
            <a:r>
              <a:rPr lang="lt-LT" sz="2400" b="0" i="0" u="none" strike="noStrike" baseline="0" dirty="0">
                <a:solidFill>
                  <a:srgbClr val="000000"/>
                </a:solidFill>
                <a:latin typeface="Times New Roman"/>
                <a:ea typeface="Segoe UI"/>
                <a:cs typeface="Segoe UI"/>
              </a:rPr>
              <a:t> telefonu. Šis lygis atitinka „tylią“ aplinka ir yra tinkamas mokymuisi bei susikaupimui.</a:t>
            </a:r>
          </a:p>
          <a:p>
            <a:pPr algn="just"/>
            <a:endParaRPr lang="en-US" dirty="0"/>
          </a:p>
        </p:txBody>
      </p:sp>
      <p:pic>
        <p:nvPicPr>
          <p:cNvPr id="9" name="Picture 8">
            <a:extLst>
              <a:ext uri="{FF2B5EF4-FFF2-40B4-BE49-F238E27FC236}">
                <a16:creationId xmlns:a16="http://schemas.microsoft.com/office/drawing/2014/main" id="{70E0B3C1-5B8C-2F2F-66A5-2E8350AC077D}"/>
              </a:ext>
            </a:extLst>
          </p:cNvPr>
          <p:cNvPicPr>
            <a:picLocks noChangeAspect="1"/>
          </p:cNvPicPr>
          <p:nvPr/>
        </p:nvPicPr>
        <p:blipFill>
          <a:blip r:embed="rId2"/>
          <a:stretch>
            <a:fillRect/>
          </a:stretch>
        </p:blipFill>
        <p:spPr>
          <a:xfrm>
            <a:off x="12801828" y="7401606"/>
            <a:ext cx="1828346" cy="828675"/>
          </a:xfrm>
          <a:prstGeom prst="rect">
            <a:avLst/>
          </a:prstGeom>
        </p:spPr>
      </p:pic>
      <p:pic>
        <p:nvPicPr>
          <p:cNvPr id="19" name="Picture 18">
            <a:extLst>
              <a:ext uri="{FF2B5EF4-FFF2-40B4-BE49-F238E27FC236}">
                <a16:creationId xmlns:a16="http://schemas.microsoft.com/office/drawing/2014/main" id="{ABDC5249-703F-2C7B-93F2-E46E27CDFC34}"/>
              </a:ext>
            </a:extLst>
          </p:cNvPr>
          <p:cNvPicPr>
            <a:picLocks noChangeAspect="1"/>
          </p:cNvPicPr>
          <p:nvPr/>
        </p:nvPicPr>
        <p:blipFill>
          <a:blip r:embed="rId3"/>
          <a:stretch>
            <a:fillRect/>
          </a:stretch>
        </p:blipFill>
        <p:spPr>
          <a:xfrm>
            <a:off x="10165441" y="0"/>
            <a:ext cx="2302566" cy="30877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Picture 20">
            <a:extLst>
              <a:ext uri="{FF2B5EF4-FFF2-40B4-BE49-F238E27FC236}">
                <a16:creationId xmlns:a16="http://schemas.microsoft.com/office/drawing/2014/main" id="{8F0E0989-CCF2-265F-44CB-D05A8BB3DAE8}"/>
              </a:ext>
            </a:extLst>
          </p:cNvPr>
          <p:cNvPicPr>
            <a:picLocks noChangeAspect="1"/>
          </p:cNvPicPr>
          <p:nvPr/>
        </p:nvPicPr>
        <p:blipFill>
          <a:blip r:embed="rId4"/>
          <a:stretch>
            <a:fillRect/>
          </a:stretch>
        </p:blipFill>
        <p:spPr>
          <a:xfrm>
            <a:off x="12326176" y="-1"/>
            <a:ext cx="2302567" cy="3087758"/>
          </a:xfrm>
          <a:prstGeom prst="rect">
            <a:avLst/>
          </a:prstGeom>
        </p:spPr>
      </p:pic>
      <p:pic>
        <p:nvPicPr>
          <p:cNvPr id="23" name="Picture 22">
            <a:extLst>
              <a:ext uri="{FF2B5EF4-FFF2-40B4-BE49-F238E27FC236}">
                <a16:creationId xmlns:a16="http://schemas.microsoft.com/office/drawing/2014/main" id="{097499B4-F75C-0BEA-5EE2-4B1DDB8E3911}"/>
              </a:ext>
            </a:extLst>
          </p:cNvPr>
          <p:cNvPicPr>
            <a:picLocks noChangeAspect="1"/>
          </p:cNvPicPr>
          <p:nvPr/>
        </p:nvPicPr>
        <p:blipFill>
          <a:blip r:embed="rId5"/>
          <a:stretch>
            <a:fillRect/>
          </a:stretch>
        </p:blipFill>
        <p:spPr>
          <a:xfrm>
            <a:off x="12326177" y="2943875"/>
            <a:ext cx="2302566" cy="3087757"/>
          </a:xfrm>
          <a:prstGeom prst="rect">
            <a:avLst/>
          </a:prstGeom>
        </p:spPr>
      </p:pic>
      <p:pic>
        <p:nvPicPr>
          <p:cNvPr id="25" name="Picture 24">
            <a:extLst>
              <a:ext uri="{FF2B5EF4-FFF2-40B4-BE49-F238E27FC236}">
                <a16:creationId xmlns:a16="http://schemas.microsoft.com/office/drawing/2014/main" id="{A37BE4DD-3F7C-7590-03D6-49DA40D3C109}"/>
              </a:ext>
            </a:extLst>
          </p:cNvPr>
          <p:cNvPicPr>
            <a:picLocks noChangeAspect="1"/>
          </p:cNvPicPr>
          <p:nvPr/>
        </p:nvPicPr>
        <p:blipFill>
          <a:blip r:embed="rId6"/>
          <a:stretch>
            <a:fillRect/>
          </a:stretch>
        </p:blipFill>
        <p:spPr>
          <a:xfrm>
            <a:off x="10165441" y="2957128"/>
            <a:ext cx="2289315" cy="3074505"/>
          </a:xfrm>
          <a:prstGeom prst="rect">
            <a:avLst/>
          </a:prstGeom>
        </p:spPr>
      </p:pic>
    </p:spTree>
    <p:extLst>
      <p:ext uri="{BB962C8B-B14F-4D97-AF65-F5344CB8AC3E}">
        <p14:creationId xmlns:p14="http://schemas.microsoft.com/office/powerpoint/2010/main" val="2131745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ACC64D-1E94-DE6F-B981-BC04FA4E2557}"/>
              </a:ext>
            </a:extLst>
          </p:cNvPr>
          <p:cNvSpPr txBox="1"/>
          <p:nvPr/>
        </p:nvSpPr>
        <p:spPr>
          <a:xfrm>
            <a:off x="-5921" y="116605"/>
            <a:ext cx="11819926" cy="115108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ea typeface="Calibri"/>
                <a:cs typeface="Calibri"/>
              </a:rPr>
              <a:t>            </a:t>
            </a:r>
          </a:p>
          <a:p>
            <a:r>
              <a:rPr lang="en-US" sz="2000" b="1" dirty="0">
                <a:ea typeface="Calibri"/>
                <a:cs typeface="Calibri"/>
              </a:rPr>
              <a:t>TESTAS:</a:t>
            </a:r>
          </a:p>
          <a:p>
            <a:endParaRPr lang="en-US" sz="2000" dirty="0">
              <a:ea typeface="Calibri"/>
              <a:cs typeface="Calibri"/>
            </a:endParaRPr>
          </a:p>
          <a:p>
            <a:pPr algn="just"/>
            <a:r>
              <a:rPr lang="en-US" sz="2000" dirty="0">
                <a:ea typeface="Calibri"/>
                <a:cs typeface="Calibri"/>
              </a:rPr>
              <a:t>   </a:t>
            </a:r>
            <a:r>
              <a:rPr lang="lt-LT" sz="2000" dirty="0">
                <a:highlight>
                  <a:srgbClr val="FFFFFF"/>
                </a:highlight>
                <a:latin typeface="Times New Roman" panose="02020603050405020304" pitchFamily="18" charset="0"/>
                <a:ea typeface="Calibri"/>
                <a:cs typeface="Times New Roman" panose="02020603050405020304" pitchFamily="18" charset="0"/>
              </a:rPr>
              <a:t>1. Kas yra garsas?</a:t>
            </a:r>
            <a:endParaRPr lang="en-US" sz="2000" dirty="0">
              <a:highlight>
                <a:srgbClr val="606060"/>
              </a:highlight>
              <a:latin typeface="Times New Roman" panose="02020603050405020304" pitchFamily="18" charset="0"/>
              <a:ea typeface="Calibri"/>
              <a:cs typeface="Times New Roman" panose="02020603050405020304" pitchFamily="18" charset="0"/>
            </a:endParaRPr>
          </a:p>
          <a:p>
            <a:pPr marL="342900" indent="-3429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Bangos, kurias sukelia greitai virpantys (svyruojantys) kūnai.</a:t>
            </a:r>
            <a:endParaRPr lang="en-US" sz="2000" dirty="0">
              <a:highlight>
                <a:srgbClr val="606060"/>
              </a:highlight>
              <a:latin typeface="Times New Roman" panose="02020603050405020304" pitchFamily="18" charset="0"/>
              <a:ea typeface="Calibri"/>
              <a:cs typeface="Times New Roman" panose="02020603050405020304" pitchFamily="18" charset="0"/>
            </a:endParaRPr>
          </a:p>
          <a:p>
            <a:pPr marL="342900" indent="-3429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Srovė, kuria teka elektra.</a:t>
            </a:r>
            <a:endParaRPr lang="en-US" sz="2000" dirty="0">
              <a:highlight>
                <a:srgbClr val="606060"/>
              </a:highlight>
              <a:latin typeface="Times New Roman" panose="02020603050405020304" pitchFamily="18" charset="0"/>
              <a:ea typeface="Calibri"/>
              <a:cs typeface="Times New Roman" panose="02020603050405020304" pitchFamily="18" charset="0"/>
            </a:endParaRPr>
          </a:p>
          <a:p>
            <a:pPr marL="342900" indent="-3429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Labai netvarkingai išsidėstę dažniai.</a:t>
            </a:r>
            <a:endParaRPr lang="en-US" sz="2000" dirty="0">
              <a:highlight>
                <a:srgbClr val="606060"/>
              </a:highlight>
              <a:latin typeface="Times New Roman" panose="02020603050405020304" pitchFamily="18" charset="0"/>
              <a:ea typeface="Calibri"/>
              <a:cs typeface="Times New Roman" panose="02020603050405020304" pitchFamily="18" charset="0"/>
            </a:endParaRPr>
          </a:p>
          <a:p>
            <a:pPr marL="342900" indent="-342900" algn="just">
              <a:buAutoNum type="alphaUcPeriod"/>
            </a:pPr>
            <a:endParaRPr lang="lt-LT" sz="2000" dirty="0">
              <a:highlight>
                <a:srgbClr val="FFFFFF"/>
              </a:highlight>
              <a:latin typeface="Times New Roman" panose="02020603050405020304" pitchFamily="18" charset="0"/>
              <a:ea typeface="Calibri"/>
              <a:cs typeface="Times New Roman" panose="02020603050405020304" pitchFamily="18" charset="0"/>
            </a:endParaRPr>
          </a:p>
          <a:p>
            <a:pPr marL="342900" indent="-342900" algn="just">
              <a:buAutoNum type="alphaUcPeriod"/>
            </a:pPr>
            <a:endParaRPr lang="lt-LT" sz="2000" dirty="0">
              <a:highlight>
                <a:srgbClr val="FFFFFF"/>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2. Kas yra amplitudė?</a:t>
            </a: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Laikas, per kurį įvyksta vienas virpesys.</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Didžiausias atstumas, kuriuo virpantis kūnas nukrypsta nuo pusiausvyros padėties.</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Virpesių skaičius per vieną sekundę.</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endParaRPr lang="lt-LT" sz="2000" dirty="0">
              <a:highlight>
                <a:srgbClr val="FFFFFF"/>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3. Kas sukelia infragarsą?</a:t>
            </a: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a:t>
            </a:r>
            <a:r>
              <a:rPr lang="lt-LT" sz="2000" dirty="0" err="1">
                <a:highlight>
                  <a:srgbClr val="FFFFFF"/>
                </a:highlight>
                <a:latin typeface="Times New Roman" panose="02020603050405020304" pitchFamily="18" charset="0"/>
                <a:ea typeface="Calibri"/>
                <a:cs typeface="Times New Roman" panose="02020603050405020304" pitchFamily="18" charset="0"/>
              </a:rPr>
              <a:t>Echolotai</a:t>
            </a:r>
            <a:endParaRPr lang="lt-LT" sz="2000" dirty="0">
              <a:highlight>
                <a:srgbClr val="FFFFFF"/>
              </a:highlight>
              <a:latin typeface="Times New Roman" panose="02020603050405020304" pitchFamily="18" charset="0"/>
              <a:ea typeface="Calibri"/>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Žmonių kalba</a:t>
            </a: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Ugnikalnių išsiveržimai</a:t>
            </a:r>
          </a:p>
          <a:p>
            <a:pPr marL="457200" indent="-457200" algn="just">
              <a:buAutoNum type="alphaUcPeriod"/>
            </a:pPr>
            <a:endParaRPr lang="lt-LT" sz="2000" dirty="0">
              <a:highlight>
                <a:srgbClr val="FFFFFF"/>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4. Kodėl vakuume garsas nesklinda?</a:t>
            </a: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Nes vakuume garsas tampa per silpnas.</a:t>
            </a: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Garsas nesklinda, nėra dalelių, kurios perduotų svyravimus.</a:t>
            </a:r>
          </a:p>
          <a:p>
            <a:pPr marL="457200" indent="-457200" algn="just">
              <a:buAutoNum type="alphaUcPeriod"/>
            </a:pPr>
            <a:r>
              <a:rPr lang="lt-LT" sz="2000" dirty="0">
                <a:highlight>
                  <a:srgbClr val="FFFFFF"/>
                </a:highlight>
                <a:latin typeface="Times New Roman" panose="02020603050405020304" pitchFamily="18" charset="0"/>
                <a:ea typeface="Calibri"/>
                <a:cs typeface="Times New Roman" panose="02020603050405020304" pitchFamily="18" charset="0"/>
              </a:rPr>
              <a:t> Vakuume garsas juda per greitai.</a:t>
            </a:r>
          </a:p>
          <a:p>
            <a:pPr marL="457200" indent="-457200" algn="just">
              <a:buAutoNum type="alphaUcPeriod"/>
            </a:pPr>
            <a:endParaRPr lang="lt-LT" sz="2000" dirty="0">
              <a:highlight>
                <a:srgbClr val="FFFFFF"/>
              </a:highlight>
              <a:latin typeface="Times New Roman" panose="02020603050405020304" pitchFamily="18" charset="0"/>
              <a:ea typeface="Calibri"/>
              <a:cs typeface="Times New Roman" panose="02020603050405020304" pitchFamily="18" charset="0"/>
            </a:endParaRPr>
          </a:p>
          <a:p>
            <a:pPr algn="just"/>
            <a:endParaRPr lang="lt-LT" sz="2000" dirty="0">
              <a:highlight>
                <a:srgbClr val="FFFFFF"/>
              </a:highlight>
              <a:latin typeface="Aptos"/>
              <a:ea typeface="Calibri"/>
              <a:cs typeface="Calibri"/>
            </a:endParaRPr>
          </a:p>
          <a:p>
            <a:pPr algn="just"/>
            <a:endParaRPr lang="lt-LT" sz="2000" dirty="0">
              <a:highlight>
                <a:srgbClr val="FFFFFF"/>
              </a:highlight>
              <a:latin typeface="Aptos"/>
              <a:ea typeface="Calibri"/>
              <a:cs typeface="Calibri"/>
            </a:endParaRPr>
          </a:p>
          <a:p>
            <a:pPr algn="just"/>
            <a:endParaRPr lang="lt-LT" sz="2000" dirty="0">
              <a:highlight>
                <a:srgbClr val="FFFFFF"/>
              </a:highlight>
              <a:latin typeface="Aptos"/>
              <a:ea typeface="Calibri"/>
              <a:cs typeface="Calibri"/>
            </a:endParaRPr>
          </a:p>
          <a:p>
            <a:pPr marL="342900" indent="-342900" algn="just">
              <a:buAutoNum type="alphaUcPeriod"/>
            </a:pPr>
            <a:endParaRPr lang="en-US" sz="2000" dirty="0">
              <a:highlight>
                <a:srgbClr val="606060"/>
              </a:highlight>
              <a:latin typeface="Aptos"/>
              <a:ea typeface="Calibri"/>
              <a:cs typeface="Calibri"/>
            </a:endParaRPr>
          </a:p>
          <a:p>
            <a:endParaRPr lang="en-US" dirty="0">
              <a:latin typeface="Calibri" panose="020F0502020204030204"/>
              <a:ea typeface="Calibri"/>
              <a:cs typeface="Calibri"/>
            </a:endParaRPr>
          </a:p>
          <a:p>
            <a:pPr marL="342900" indent="-342900">
              <a:buAutoNum type="alphaUcPeriod"/>
            </a:pPr>
            <a:endParaRPr lang="en-US" dirty="0">
              <a:latin typeface="Calibri" panose="020F0502020204030204"/>
              <a:ea typeface="Calibri"/>
              <a:cs typeface="Calibri"/>
            </a:endParaRPr>
          </a:p>
          <a:p>
            <a:endParaRPr lang="en-US" dirty="0">
              <a:latin typeface="Calibri" panose="020F0502020204030204"/>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p:txBody>
      </p:sp>
      <p:pic>
        <p:nvPicPr>
          <p:cNvPr id="6" name="Picture 5">
            <a:extLst>
              <a:ext uri="{FF2B5EF4-FFF2-40B4-BE49-F238E27FC236}">
                <a16:creationId xmlns:a16="http://schemas.microsoft.com/office/drawing/2014/main" id="{D9B51323-7B9C-3B84-B1D7-2F9B88F36E13}"/>
              </a:ext>
            </a:extLst>
          </p:cNvPr>
          <p:cNvPicPr>
            <a:picLocks noChangeAspect="1"/>
          </p:cNvPicPr>
          <p:nvPr/>
        </p:nvPicPr>
        <p:blipFill>
          <a:blip r:embed="rId2"/>
          <a:stretch>
            <a:fillRect/>
          </a:stretch>
        </p:blipFill>
        <p:spPr>
          <a:xfrm>
            <a:off x="11657063" y="6205189"/>
            <a:ext cx="3305175" cy="2019300"/>
          </a:xfrm>
          <a:prstGeom prst="rect">
            <a:avLst/>
          </a:prstGeom>
        </p:spPr>
      </p:pic>
      <p:pic>
        <p:nvPicPr>
          <p:cNvPr id="3" name="Paveikslėlis 2">
            <a:extLst>
              <a:ext uri="{FF2B5EF4-FFF2-40B4-BE49-F238E27FC236}">
                <a16:creationId xmlns:a16="http://schemas.microsoft.com/office/drawing/2014/main" id="{54E3D7BE-8AEC-F354-C477-FC44F7F7EE8B}"/>
              </a:ext>
            </a:extLst>
          </p:cNvPr>
          <p:cNvPicPr>
            <a:picLocks noChangeAspect="1"/>
          </p:cNvPicPr>
          <p:nvPr/>
        </p:nvPicPr>
        <p:blipFill>
          <a:blip r:embed="rId3"/>
          <a:stretch>
            <a:fillRect/>
          </a:stretch>
        </p:blipFill>
        <p:spPr>
          <a:xfrm>
            <a:off x="9347170" y="116605"/>
            <a:ext cx="5197290" cy="2606266"/>
          </a:xfrm>
          <a:prstGeom prst="rect">
            <a:avLst/>
          </a:prstGeom>
        </p:spPr>
      </p:pic>
    </p:spTree>
    <p:extLst>
      <p:ext uri="{BB962C8B-B14F-4D97-AF65-F5344CB8AC3E}">
        <p14:creationId xmlns:p14="http://schemas.microsoft.com/office/powerpoint/2010/main" val="3574595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CBB4324-67BF-90D0-1DA8-A03CE4E21FE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D2BAF5-CE94-6DAF-3CD3-67CF7AFFB049}"/>
              </a:ext>
            </a:extLst>
          </p:cNvPr>
          <p:cNvPicPr>
            <a:picLocks noChangeAspect="1"/>
          </p:cNvPicPr>
          <p:nvPr/>
        </p:nvPicPr>
        <p:blipFill>
          <a:blip r:embed="rId2"/>
          <a:stretch>
            <a:fillRect/>
          </a:stretch>
        </p:blipFill>
        <p:spPr>
          <a:xfrm>
            <a:off x="11521864" y="6110729"/>
            <a:ext cx="3305175" cy="2019300"/>
          </a:xfrm>
          <a:prstGeom prst="rect">
            <a:avLst/>
          </a:prstGeom>
        </p:spPr>
      </p:pic>
      <p:sp>
        <p:nvSpPr>
          <p:cNvPr id="3" name="TextBox 2">
            <a:extLst>
              <a:ext uri="{FF2B5EF4-FFF2-40B4-BE49-F238E27FC236}">
                <a16:creationId xmlns:a16="http://schemas.microsoft.com/office/drawing/2014/main" id="{230A5204-2743-E360-492B-ED6D3979C527}"/>
              </a:ext>
            </a:extLst>
          </p:cNvPr>
          <p:cNvSpPr txBox="1"/>
          <p:nvPr/>
        </p:nvSpPr>
        <p:spPr>
          <a:xfrm>
            <a:off x="205926" y="1550316"/>
            <a:ext cx="14423135" cy="38472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en-US" sz="1200" dirty="0">
              <a:highlight>
                <a:srgbClr val="606060"/>
              </a:highlight>
              <a:latin typeface="Aptos"/>
            </a:endParaRPr>
          </a:p>
          <a:p>
            <a:pPr algn="just"/>
            <a:r>
              <a:rPr lang="lt-LT" sz="2000" dirty="0">
                <a:highlight>
                  <a:srgbClr val="FFFFFF"/>
                </a:highlight>
                <a:latin typeface="Aptos"/>
              </a:rPr>
              <a:t>  </a:t>
            </a:r>
          </a:p>
          <a:p>
            <a:pPr algn="just"/>
            <a:r>
              <a:rPr lang="lt-LT" sz="2000" dirty="0">
                <a:highlight>
                  <a:srgbClr val="FFFFFF"/>
                </a:highlight>
                <a:latin typeface="Aptos"/>
                <a:ea typeface="Calibri"/>
                <a:cs typeface="Calibri"/>
              </a:rPr>
              <a:t>    </a:t>
            </a:r>
            <a:r>
              <a:rPr lang="lt-LT" sz="2000" dirty="0">
                <a:highlight>
                  <a:srgbClr val="FFFFFF"/>
                </a:highlight>
                <a:latin typeface="Times New Roman" panose="02020603050405020304" pitchFamily="18" charset="0"/>
                <a:ea typeface="Calibri"/>
                <a:cs typeface="Times New Roman" panose="02020603050405020304" pitchFamily="18" charset="0"/>
              </a:rPr>
              <a:t>6. Kas yra </a:t>
            </a:r>
            <a:r>
              <a:rPr lang="lt-LT" sz="2000" dirty="0" err="1">
                <a:highlight>
                  <a:srgbClr val="FFFFFF"/>
                </a:highlight>
                <a:latin typeface="Times New Roman" panose="02020603050405020304" pitchFamily="18" charset="0"/>
                <a:ea typeface="Calibri"/>
                <a:cs typeface="Times New Roman" panose="02020603050405020304" pitchFamily="18" charset="0"/>
              </a:rPr>
              <a:t>garsis</a:t>
            </a:r>
            <a:r>
              <a:rPr lang="lt-LT" sz="2000" dirty="0">
                <a:highlight>
                  <a:srgbClr val="FFFFFF"/>
                </a:highlight>
                <a:latin typeface="Times New Roman" panose="02020603050405020304" pitchFamily="18" charset="0"/>
                <a:ea typeface="Calibri"/>
                <a:cs typeface="Times New Roman" panose="02020603050405020304" pitchFamily="18" charset="0"/>
              </a:rPr>
              <a:t>?</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A. Fizikinis dydis, kuris nusako garso stiprumo pojūtį.</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B. Fizikinis dydis, nusakantis garso sklidimo greitį.</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C. Fizikinis dydis, nusakantis garso dažnį.</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7. Kas yra aidėjimas?</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A. Reiškinys kai garsas sklinda vakuume.</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B. Reiškinys kai garsas visiškai išnyksta terpėje.</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r>
              <a:rPr lang="lt-LT" sz="2000" dirty="0">
                <a:highlight>
                  <a:srgbClr val="FFFFFF"/>
                </a:highlight>
                <a:latin typeface="Times New Roman" panose="02020603050405020304" pitchFamily="18" charset="0"/>
                <a:ea typeface="Calibri"/>
                <a:cs typeface="Times New Roman" panose="02020603050405020304" pitchFamily="18" charset="0"/>
              </a:rPr>
              <a:t>    C. Reiškinys, kai atsispindėjęs garsas ,,susilieja’’ su pirminiu garsu ir jį sustiprina.</a:t>
            </a:r>
            <a:endParaRPr lang="lt-LT" sz="2000" dirty="0">
              <a:highlight>
                <a:srgbClr val="606060"/>
              </a:highlight>
              <a:latin typeface="Times New Roman" panose="02020603050405020304" pitchFamily="18" charset="0"/>
              <a:ea typeface="Calibri"/>
              <a:cs typeface="Times New Roman" panose="02020603050405020304" pitchFamily="18" charset="0"/>
            </a:endParaRPr>
          </a:p>
          <a:p>
            <a:pPr algn="just"/>
            <a:endParaRPr lang="lt-LT" sz="1200" dirty="0">
              <a:highlight>
                <a:srgbClr val="606060"/>
              </a:highlight>
              <a:latin typeface="Aptos"/>
              <a:ea typeface="Calibri"/>
              <a:cs typeface="Calibri"/>
            </a:endParaRPr>
          </a:p>
          <a:p>
            <a:pPr algn="just"/>
            <a:endParaRPr lang="lt-LT" sz="2000" dirty="0">
              <a:highlight>
                <a:srgbClr val="FFFFFF"/>
              </a:highlight>
              <a:latin typeface="Aptos"/>
              <a:ea typeface="Calibri"/>
              <a:cs typeface="Calibri"/>
            </a:endParaRPr>
          </a:p>
        </p:txBody>
      </p:sp>
      <p:sp>
        <p:nvSpPr>
          <p:cNvPr id="5" name="TextBox 4">
            <a:extLst>
              <a:ext uri="{FF2B5EF4-FFF2-40B4-BE49-F238E27FC236}">
                <a16:creationId xmlns:a16="http://schemas.microsoft.com/office/drawing/2014/main" id="{09142947-BE19-15A9-20BE-331C2BB7B93C}"/>
              </a:ext>
            </a:extLst>
          </p:cNvPr>
          <p:cNvSpPr txBox="1"/>
          <p:nvPr/>
        </p:nvSpPr>
        <p:spPr>
          <a:xfrm>
            <a:off x="402336" y="548639"/>
            <a:ext cx="7839456"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5. Kokie gyvūnai girdi infragarsą?</a:t>
            </a:r>
            <a:endParaRPr lang="en-US" sz="2000" dirty="0">
              <a:highlight>
                <a:srgbClr val="606060"/>
              </a:highlight>
              <a:latin typeface="Times New Roman" panose="02020603050405020304" pitchFamily="18" charset="0"/>
              <a:cs typeface="Times New Roman" panose="02020603050405020304" pitchFamily="18" charset="0"/>
            </a:endParaRPr>
          </a:p>
          <a:p>
            <a:pPr algn="just"/>
            <a:r>
              <a:rPr lang="lt-LT" sz="2000" dirty="0">
                <a:highlight>
                  <a:srgbClr val="FFFFFF"/>
                </a:highlight>
                <a:latin typeface="Times New Roman" panose="02020603050405020304" pitchFamily="18" charset="0"/>
                <a:cs typeface="Times New Roman" panose="02020603050405020304" pitchFamily="18" charset="0"/>
              </a:rPr>
              <a:t>A. Pelės.</a:t>
            </a:r>
            <a:endParaRPr lang="en-US" sz="2000" dirty="0">
              <a:highlight>
                <a:srgbClr val="606060"/>
              </a:highlight>
              <a:latin typeface="Times New Roman" panose="02020603050405020304" pitchFamily="18" charset="0"/>
              <a:cs typeface="Times New Roman" panose="02020603050405020304" pitchFamily="18" charset="0"/>
            </a:endParaRPr>
          </a:p>
          <a:p>
            <a:pPr algn="just"/>
            <a:r>
              <a:rPr lang="lt-LT" sz="2000" dirty="0">
                <a:highlight>
                  <a:srgbClr val="FFFFFF"/>
                </a:highlight>
                <a:latin typeface="Times New Roman" panose="02020603050405020304" pitchFamily="18" charset="0"/>
                <a:cs typeface="Times New Roman" panose="02020603050405020304" pitchFamily="18" charset="0"/>
              </a:rPr>
              <a:t>B. Katės.</a:t>
            </a:r>
            <a:endParaRPr lang="en-US" sz="2000" dirty="0">
              <a:highlight>
                <a:srgbClr val="606060"/>
              </a:highlight>
              <a:latin typeface="Times New Roman" panose="02020603050405020304" pitchFamily="18" charset="0"/>
              <a:cs typeface="Times New Roman" panose="02020603050405020304" pitchFamily="18" charset="0"/>
            </a:endParaRPr>
          </a:p>
          <a:p>
            <a:pPr algn="just"/>
            <a:r>
              <a:rPr lang="lt-LT" sz="2000" dirty="0">
                <a:highlight>
                  <a:srgbClr val="FFFFFF"/>
                </a:highlight>
                <a:latin typeface="Times New Roman" panose="02020603050405020304" pitchFamily="18" charset="0"/>
                <a:cs typeface="Times New Roman" panose="02020603050405020304" pitchFamily="18" charset="0"/>
              </a:rPr>
              <a:t>C. Drambliai.</a:t>
            </a:r>
            <a:endParaRPr lang="en-US" sz="2000" dirty="0">
              <a:highlight>
                <a:srgbClr val="606060"/>
              </a:highlight>
              <a:latin typeface="Times New Roman" panose="02020603050405020304" pitchFamily="18" charset="0"/>
              <a:cs typeface="Times New Roman" panose="02020603050405020304" pitchFamily="18" charset="0"/>
            </a:endParaRPr>
          </a:p>
          <a:p>
            <a:pPr algn="l"/>
            <a:endParaRPr lang="en-US" dirty="0">
              <a:ea typeface="Calibri"/>
              <a:cs typeface="Calibri"/>
            </a:endParaRPr>
          </a:p>
        </p:txBody>
      </p:sp>
      <p:sp>
        <p:nvSpPr>
          <p:cNvPr id="6" name="TextBox 5">
            <a:extLst>
              <a:ext uri="{FF2B5EF4-FFF2-40B4-BE49-F238E27FC236}">
                <a16:creationId xmlns:a16="http://schemas.microsoft.com/office/drawing/2014/main" id="{0BD47739-199E-A44A-C9FB-8259F2A60589}"/>
              </a:ext>
            </a:extLst>
          </p:cNvPr>
          <p:cNvSpPr txBox="1"/>
          <p:nvPr/>
        </p:nvSpPr>
        <p:spPr>
          <a:xfrm>
            <a:off x="404418" y="5064289"/>
            <a:ext cx="6289460"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8. Kas yra difrakcija.</a:t>
            </a:r>
            <a:endParaRPr lang="en-US" sz="2000" dirty="0">
              <a:highlight>
                <a:srgbClr val="606060"/>
              </a:highlight>
              <a:latin typeface="Times New Roman" panose="02020603050405020304" pitchFamily="18" charset="0"/>
              <a:cs typeface="Times New Roman" panose="02020603050405020304" pitchFamily="18" charset="0"/>
            </a:endParaRPr>
          </a:p>
          <a:p>
            <a:pPr algn="just"/>
            <a:r>
              <a:rPr lang="lt-LT" sz="2000" dirty="0">
                <a:highlight>
                  <a:srgbClr val="FFFFFF"/>
                </a:highlight>
                <a:latin typeface="Times New Roman" panose="02020603050405020304" pitchFamily="18" charset="0"/>
                <a:cs typeface="Times New Roman" panose="02020603050405020304" pitchFamily="18" charset="0"/>
              </a:rPr>
              <a:t>A. Bangų užlinkimas už kliūties, nukrypimas nuo                tiesaus sklidimo.</a:t>
            </a:r>
            <a:endParaRPr lang="en-US" sz="2000" dirty="0">
              <a:highlight>
                <a:srgbClr val="606060"/>
              </a:highlight>
              <a:latin typeface="Times New Roman" panose="02020603050405020304" pitchFamily="18" charset="0"/>
              <a:cs typeface="Times New Roman" panose="02020603050405020304" pitchFamily="18" charset="0"/>
            </a:endParaRPr>
          </a:p>
          <a:p>
            <a:pPr algn="just"/>
            <a:r>
              <a:rPr lang="lt-LT" sz="2000" dirty="0">
                <a:highlight>
                  <a:srgbClr val="FFFFFF"/>
                </a:highlight>
                <a:latin typeface="Times New Roman" panose="02020603050405020304" pitchFamily="18" charset="0"/>
                <a:cs typeface="Times New Roman" panose="02020603050405020304" pitchFamily="18" charset="0"/>
              </a:rPr>
              <a:t>B. Bangų stiprėjimas didėjant atstumui.</a:t>
            </a:r>
            <a:endParaRPr lang="en-US" sz="2000" dirty="0">
              <a:highlight>
                <a:srgbClr val="606060"/>
              </a:highlight>
              <a:latin typeface="Times New Roman" panose="02020603050405020304" pitchFamily="18" charset="0"/>
              <a:cs typeface="Times New Roman" panose="02020603050405020304" pitchFamily="18" charset="0"/>
            </a:endParaRPr>
          </a:p>
          <a:p>
            <a:pPr algn="just"/>
            <a:r>
              <a:rPr lang="lt-LT" sz="2000" dirty="0">
                <a:highlight>
                  <a:srgbClr val="FFFFFF"/>
                </a:highlight>
                <a:latin typeface="Times New Roman" panose="02020603050405020304" pitchFamily="18" charset="0"/>
                <a:cs typeface="Times New Roman" panose="02020603050405020304" pitchFamily="18" charset="0"/>
              </a:rPr>
              <a:t>C. Bangų atspindys nuo kliūties.</a:t>
            </a:r>
            <a:endParaRPr lang="en-US" sz="2000" dirty="0">
              <a:highlight>
                <a:srgbClr val="606060"/>
              </a:highlight>
              <a:latin typeface="Times New Roman" panose="02020603050405020304" pitchFamily="18" charset="0"/>
              <a:cs typeface="Times New Roman" panose="02020603050405020304" pitchFamily="18" charset="0"/>
            </a:endParaRPr>
          </a:p>
          <a:p>
            <a:pPr algn="just"/>
            <a:endParaRPr lang="en-US" sz="1200" dirty="0">
              <a:highlight>
                <a:srgbClr val="606060"/>
              </a:highlight>
              <a:latin typeface="Aptos"/>
            </a:endParaRPr>
          </a:p>
          <a:p>
            <a:pPr algn="l"/>
            <a:endParaRPr lang="en-US" dirty="0">
              <a:ea typeface="Calibri"/>
              <a:cs typeface="Calibri"/>
            </a:endParaRPr>
          </a:p>
        </p:txBody>
      </p:sp>
      <p:pic>
        <p:nvPicPr>
          <p:cNvPr id="7" name="Paveikslėlis 6">
            <a:extLst>
              <a:ext uri="{FF2B5EF4-FFF2-40B4-BE49-F238E27FC236}">
                <a16:creationId xmlns:a16="http://schemas.microsoft.com/office/drawing/2014/main" id="{23792F51-1302-287E-C027-D3D65E64335B}"/>
              </a:ext>
            </a:extLst>
          </p:cNvPr>
          <p:cNvPicPr>
            <a:picLocks noChangeAspect="1"/>
          </p:cNvPicPr>
          <p:nvPr/>
        </p:nvPicPr>
        <p:blipFill>
          <a:blip r:embed="rId3"/>
          <a:stretch>
            <a:fillRect/>
          </a:stretch>
        </p:blipFill>
        <p:spPr>
          <a:xfrm>
            <a:off x="8976145" y="119200"/>
            <a:ext cx="5182049" cy="2149026"/>
          </a:xfrm>
          <a:prstGeom prst="rect">
            <a:avLst/>
          </a:prstGeom>
        </p:spPr>
      </p:pic>
    </p:spTree>
    <p:extLst>
      <p:ext uri="{BB962C8B-B14F-4D97-AF65-F5344CB8AC3E}">
        <p14:creationId xmlns:p14="http://schemas.microsoft.com/office/powerpoint/2010/main" val="3604847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A0F8E-8866-4050-73F9-5D73F42FC01F}"/>
            </a:ext>
          </a:extLst>
        </p:cNvPr>
        <p:cNvGrpSpPr/>
        <p:nvPr/>
      </p:nvGrpSpPr>
      <p:grpSpPr>
        <a:xfrm>
          <a:off x="0" y="0"/>
          <a:ext cx="0" cy="0"/>
          <a:chOff x="0" y="0"/>
          <a:chExt cx="0" cy="0"/>
        </a:xfrm>
      </p:grpSpPr>
      <p:sp>
        <p:nvSpPr>
          <p:cNvPr id="37" name="Text 35">
            <a:extLst>
              <a:ext uri="{FF2B5EF4-FFF2-40B4-BE49-F238E27FC236}">
                <a16:creationId xmlns:a16="http://schemas.microsoft.com/office/drawing/2014/main" id="{82629243-241C-5BEB-2107-81AFC8610376}"/>
              </a:ext>
            </a:extLst>
          </p:cNvPr>
          <p:cNvSpPr/>
          <p:nvPr/>
        </p:nvSpPr>
        <p:spPr>
          <a:xfrm>
            <a:off x="3402449" y="9944338"/>
            <a:ext cx="7825502" cy="118943"/>
          </a:xfrm>
          <a:prstGeom prst="rect">
            <a:avLst/>
          </a:prstGeom>
          <a:noFill/>
          <a:ln/>
        </p:spPr>
        <p:txBody>
          <a:bodyPr wrap="none" lIns="0" tIns="0" rIns="0" bIns="0" rtlCol="0" anchor="t"/>
          <a:lstStyle/>
          <a:p>
            <a:pPr marL="342900" indent="-342900" algn="l">
              <a:lnSpc>
                <a:spcPts val="900"/>
              </a:lnSpc>
              <a:buSzPct val="100000"/>
              <a:buFont typeface="+mj-lt"/>
              <a:buAutoNum type="arabicPeriod" startAt="18"/>
            </a:pPr>
            <a:endParaRPr lang="en-US" sz="750">
              <a:solidFill>
                <a:srgbClr val="1E3063"/>
              </a:solidFill>
              <a:latin typeface="Instrument Sans Medium"/>
            </a:endParaRPr>
          </a:p>
        </p:txBody>
      </p:sp>
      <p:pic>
        <p:nvPicPr>
          <p:cNvPr id="44" name="Picture 43" descr="Pure white test screen">
            <a:extLst>
              <a:ext uri="{FF2B5EF4-FFF2-40B4-BE49-F238E27FC236}">
                <a16:creationId xmlns:a16="http://schemas.microsoft.com/office/drawing/2014/main" id="{A6823368-6A1B-990E-61A7-787A941062FC}"/>
              </a:ext>
            </a:extLst>
          </p:cNvPr>
          <p:cNvPicPr>
            <a:picLocks noChangeAspect="1"/>
          </p:cNvPicPr>
          <p:nvPr/>
        </p:nvPicPr>
        <p:blipFill>
          <a:blip r:embed="rId3"/>
          <a:srcRect l="6767" t="-222" b="24081"/>
          <a:stretch>
            <a:fillRect/>
          </a:stretch>
        </p:blipFill>
        <p:spPr>
          <a:xfrm>
            <a:off x="12007515" y="6561466"/>
            <a:ext cx="2557574" cy="1618019"/>
          </a:xfrm>
          <a:prstGeom prst="rect">
            <a:avLst/>
          </a:prstGeom>
        </p:spPr>
      </p:pic>
      <p:sp>
        <p:nvSpPr>
          <p:cNvPr id="3" name="TextBox 2">
            <a:extLst>
              <a:ext uri="{FF2B5EF4-FFF2-40B4-BE49-F238E27FC236}">
                <a16:creationId xmlns:a16="http://schemas.microsoft.com/office/drawing/2014/main" id="{6052A585-5AB5-BE41-38CB-FB258086D6DD}"/>
              </a:ext>
            </a:extLst>
          </p:cNvPr>
          <p:cNvSpPr txBox="1"/>
          <p:nvPr/>
        </p:nvSpPr>
        <p:spPr>
          <a:xfrm>
            <a:off x="3657600" y="4114800"/>
            <a:ext cx="7315200" cy="2887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lnSpc>
                <a:spcPts val="1569"/>
              </a:lnSpc>
            </a:pPr>
            <a:endParaRPr lang="lt-LT" sz="1200">
              <a:latin typeface="Aptos"/>
              <a:cs typeface="Segoe UI"/>
            </a:endParaRPr>
          </a:p>
        </p:txBody>
      </p:sp>
      <p:sp>
        <p:nvSpPr>
          <p:cNvPr id="4" name="TextBox 3">
            <a:extLst>
              <a:ext uri="{FF2B5EF4-FFF2-40B4-BE49-F238E27FC236}">
                <a16:creationId xmlns:a16="http://schemas.microsoft.com/office/drawing/2014/main" id="{4081BB01-548F-20F3-8ECF-ED1A45F95B49}"/>
              </a:ext>
            </a:extLst>
          </p:cNvPr>
          <p:cNvSpPr txBox="1"/>
          <p:nvPr/>
        </p:nvSpPr>
        <p:spPr>
          <a:xfrm>
            <a:off x="34494" y="44604"/>
            <a:ext cx="14523795"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Aptos"/>
              </a:rPr>
              <a:t> </a:t>
            </a:r>
            <a:r>
              <a:rPr lang="lt-LT" sz="2000" dirty="0">
                <a:highlight>
                  <a:srgbClr val="FFFFFF"/>
                </a:highlight>
                <a:latin typeface="Times New Roman" panose="02020603050405020304" pitchFamily="18" charset="0"/>
                <a:cs typeface="Times New Roman" panose="02020603050405020304" pitchFamily="18" charset="0"/>
              </a:rPr>
              <a:t>9. Kur garsas sklinda greičiausiai?</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Skystyje</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Kietajame kūne</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Ore</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endParaRPr lang="lt-LT" sz="2000" dirty="0">
              <a:highlight>
                <a:srgbClr val="FFFFFF"/>
              </a:highlight>
              <a:latin typeface="Aptos"/>
              <a:ea typeface="Calibri"/>
              <a:cs typeface="Calibri"/>
            </a:endParaRPr>
          </a:p>
          <a:p>
            <a:pPr algn="just">
              <a:buFont typeface="Arial"/>
              <a:buChar char="•"/>
            </a:pPr>
            <a:endParaRPr lang="lt-LT" sz="1200" dirty="0">
              <a:highlight>
                <a:srgbClr val="FFFFFF"/>
              </a:highlight>
              <a:latin typeface="Aptos"/>
              <a:ea typeface="Calibri"/>
              <a:cs typeface="Calibri"/>
            </a:endParaRPr>
          </a:p>
        </p:txBody>
      </p:sp>
      <p:sp>
        <p:nvSpPr>
          <p:cNvPr id="6" name="TextBox 5">
            <a:extLst>
              <a:ext uri="{FF2B5EF4-FFF2-40B4-BE49-F238E27FC236}">
                <a16:creationId xmlns:a16="http://schemas.microsoft.com/office/drawing/2014/main" id="{431C5D8A-FD1D-D04D-DB64-D78C4A672F1C}"/>
              </a:ext>
            </a:extLst>
          </p:cNvPr>
          <p:cNvSpPr txBox="1"/>
          <p:nvPr/>
        </p:nvSpPr>
        <p:spPr>
          <a:xfrm>
            <a:off x="121920" y="1706880"/>
            <a:ext cx="14447519"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10. Nuo ko priklauso garso aukštis?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Nuo garso stiprumo.</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Nuo atstumo.</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Nuo virpesių dažnio.</a:t>
            </a:r>
            <a:endParaRPr lang="en-US" sz="2000" dirty="0">
              <a:highlight>
                <a:srgbClr val="FFFFFF"/>
              </a:highlight>
              <a:latin typeface="Times New Roman" panose="02020603050405020304" pitchFamily="18" charset="0"/>
              <a:cs typeface="Times New Roman" panose="02020603050405020304" pitchFamily="18" charset="0"/>
            </a:endParaRPr>
          </a:p>
          <a:p>
            <a:pPr marL="342900" indent="-342900" algn="l">
              <a:buAutoNum type="alphaUcPeriod"/>
            </a:pPr>
            <a:endParaRPr lang="en-US" dirty="0">
              <a:ea typeface="Calibri"/>
              <a:cs typeface="Calibri"/>
            </a:endParaRPr>
          </a:p>
        </p:txBody>
      </p:sp>
      <p:sp>
        <p:nvSpPr>
          <p:cNvPr id="7" name="TextBox 6">
            <a:extLst>
              <a:ext uri="{FF2B5EF4-FFF2-40B4-BE49-F238E27FC236}">
                <a16:creationId xmlns:a16="http://schemas.microsoft.com/office/drawing/2014/main" id="{916A5317-DBFD-2D6D-D19A-BF376A72134D}"/>
              </a:ext>
            </a:extLst>
          </p:cNvPr>
          <p:cNvSpPr txBox="1"/>
          <p:nvPr/>
        </p:nvSpPr>
        <p:spPr>
          <a:xfrm>
            <a:off x="121920" y="3316521"/>
            <a:ext cx="1444960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11. Kas yra aidas?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Garso atspindys.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Garso lūžis.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Garso sugėrimas.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endParaRPr lang="en-US" sz="2000" dirty="0">
              <a:highlight>
                <a:srgbClr val="FFFFFF"/>
              </a:highlight>
              <a:latin typeface="Times New Roman" panose="02020603050405020304" pitchFamily="18" charset="0"/>
              <a:cs typeface="Times New Roman" panose="02020603050405020304" pitchFamily="18" charset="0"/>
            </a:endParaRPr>
          </a:p>
          <a:p>
            <a:pPr marL="342900" indent="-342900" algn="l">
              <a:buAutoNum type="alphaUcPeriod"/>
            </a:pPr>
            <a:endParaRPr lang="en-US" dirty="0">
              <a:ea typeface="Calibri"/>
              <a:cs typeface="Calibri"/>
            </a:endParaRPr>
          </a:p>
        </p:txBody>
      </p:sp>
      <p:sp>
        <p:nvSpPr>
          <p:cNvPr id="8" name="TextBox 7">
            <a:extLst>
              <a:ext uri="{FF2B5EF4-FFF2-40B4-BE49-F238E27FC236}">
                <a16:creationId xmlns:a16="http://schemas.microsoft.com/office/drawing/2014/main" id="{9BDD9CAE-7707-28C1-8985-FADBA9A1273C}"/>
              </a:ext>
            </a:extLst>
          </p:cNvPr>
          <p:cNvSpPr txBox="1"/>
          <p:nvPr/>
        </p:nvSpPr>
        <p:spPr>
          <a:xfrm>
            <a:off x="160578" y="4746850"/>
            <a:ext cx="14386559"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12. Kuo matuojamas dažnis?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Metrais.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Hercais.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Decibelais.</a:t>
            </a:r>
            <a:endParaRPr lang="en-US" sz="2000" dirty="0">
              <a:highlight>
                <a:srgbClr val="FFFFFF"/>
              </a:highlight>
              <a:latin typeface="Times New Roman" panose="02020603050405020304" pitchFamily="18" charset="0"/>
              <a:cs typeface="Times New Roman" panose="02020603050405020304" pitchFamily="18" charset="0"/>
            </a:endParaRPr>
          </a:p>
          <a:p>
            <a:pPr algn="just"/>
            <a:endParaRPr lang="en-US" sz="1200" dirty="0">
              <a:highlight>
                <a:srgbClr val="FFFFFF"/>
              </a:highlight>
              <a:latin typeface="Times New Roman" panose="02020603050405020304" pitchFamily="18" charset="0"/>
              <a:cs typeface="Times New Roman" panose="02020603050405020304" pitchFamily="18" charset="0"/>
            </a:endParaRPr>
          </a:p>
          <a:p>
            <a:pPr algn="l"/>
            <a:endParaRPr lang="en-US" dirty="0">
              <a:ea typeface="Calibri"/>
              <a:cs typeface="Calibri"/>
            </a:endParaRPr>
          </a:p>
        </p:txBody>
      </p:sp>
      <p:sp>
        <p:nvSpPr>
          <p:cNvPr id="9" name="TextBox 8">
            <a:extLst>
              <a:ext uri="{FF2B5EF4-FFF2-40B4-BE49-F238E27FC236}">
                <a16:creationId xmlns:a16="http://schemas.microsoft.com/office/drawing/2014/main" id="{4220A303-A0B3-447E-E093-180F01CEFF8E}"/>
              </a:ext>
            </a:extLst>
          </p:cNvPr>
          <p:cNvSpPr txBox="1"/>
          <p:nvPr/>
        </p:nvSpPr>
        <p:spPr>
          <a:xfrm>
            <a:off x="3420" y="6173017"/>
            <a:ext cx="14395629"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Aptos"/>
              </a:rPr>
              <a:t> </a:t>
            </a:r>
            <a:r>
              <a:rPr lang="lt-LT" sz="2000" dirty="0">
                <a:highlight>
                  <a:srgbClr val="FFFFFF"/>
                </a:highlight>
                <a:latin typeface="Times New Roman" panose="02020603050405020304" pitchFamily="18" charset="0"/>
                <a:cs typeface="Times New Roman" panose="02020603050405020304" pitchFamily="18" charset="0"/>
              </a:rPr>
              <a:t>13. Kuriuo vienetu matuojamas garso stiprumas?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Hercais.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Centimetrais.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Decibelais.</a:t>
            </a:r>
            <a:endParaRPr lang="en-US" sz="2000" dirty="0">
              <a:highlight>
                <a:srgbClr val="FFFFFF"/>
              </a:highlight>
              <a:latin typeface="Times New Roman" panose="02020603050405020304" pitchFamily="18" charset="0"/>
              <a:cs typeface="Times New Roman" panose="02020603050405020304" pitchFamily="18" charset="0"/>
            </a:endParaRPr>
          </a:p>
          <a:p>
            <a:pPr marL="342900" indent="-342900" algn="l">
              <a:buAutoNum type="alphaUcPeriod"/>
            </a:pPr>
            <a:endParaRPr lang="en-US" dirty="0">
              <a:ea typeface="Calibri"/>
              <a:cs typeface="Calibri"/>
            </a:endParaRPr>
          </a:p>
        </p:txBody>
      </p:sp>
      <p:pic>
        <p:nvPicPr>
          <p:cNvPr id="5" name="Paveikslėlis 4">
            <a:extLst>
              <a:ext uri="{FF2B5EF4-FFF2-40B4-BE49-F238E27FC236}">
                <a16:creationId xmlns:a16="http://schemas.microsoft.com/office/drawing/2014/main" id="{3C760AC7-3454-E353-FF3C-5B8E7F819C4B}"/>
              </a:ext>
            </a:extLst>
          </p:cNvPr>
          <p:cNvPicPr>
            <a:picLocks noChangeAspect="1"/>
          </p:cNvPicPr>
          <p:nvPr/>
        </p:nvPicPr>
        <p:blipFill>
          <a:blip r:embed="rId4"/>
          <a:stretch>
            <a:fillRect/>
          </a:stretch>
        </p:blipFill>
        <p:spPr>
          <a:xfrm>
            <a:off x="10972800" y="5233939"/>
            <a:ext cx="3145130" cy="2956594"/>
          </a:xfrm>
          <a:prstGeom prst="rect">
            <a:avLst/>
          </a:prstGeom>
        </p:spPr>
      </p:pic>
    </p:spTree>
    <p:extLst>
      <p:ext uri="{BB962C8B-B14F-4D97-AF65-F5344CB8AC3E}">
        <p14:creationId xmlns:p14="http://schemas.microsoft.com/office/powerpoint/2010/main" val="3889838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CD6DE-3934-11F4-7007-464B2F784071}"/>
            </a:ext>
          </a:extLst>
        </p:cNvPr>
        <p:cNvGrpSpPr/>
        <p:nvPr/>
      </p:nvGrpSpPr>
      <p:grpSpPr>
        <a:xfrm>
          <a:off x="0" y="0"/>
          <a:ext cx="0" cy="0"/>
          <a:chOff x="0" y="0"/>
          <a:chExt cx="0" cy="0"/>
        </a:xfrm>
      </p:grpSpPr>
      <p:sp>
        <p:nvSpPr>
          <p:cNvPr id="36" name="Text 34">
            <a:extLst>
              <a:ext uri="{FF2B5EF4-FFF2-40B4-BE49-F238E27FC236}">
                <a16:creationId xmlns:a16="http://schemas.microsoft.com/office/drawing/2014/main" id="{E28669EF-24F2-A339-3786-A811D69B3D0D}"/>
              </a:ext>
            </a:extLst>
          </p:cNvPr>
          <p:cNvSpPr/>
          <p:nvPr/>
        </p:nvSpPr>
        <p:spPr>
          <a:xfrm>
            <a:off x="3268634" y="9323843"/>
            <a:ext cx="7825502" cy="391358"/>
          </a:xfrm>
          <a:prstGeom prst="rect">
            <a:avLst/>
          </a:prstGeom>
          <a:noFill/>
          <a:ln/>
        </p:spPr>
        <p:txBody>
          <a:bodyPr wrap="square" lIns="0" tIns="0" rIns="0" bIns="0" rtlCol="0" anchor="t"/>
          <a:lstStyle/>
          <a:p>
            <a:pPr marL="685800" lvl="1" indent="-342900">
              <a:lnSpc>
                <a:spcPts val="900"/>
              </a:lnSpc>
              <a:buSzPct val="100000"/>
              <a:buChar char="◦"/>
            </a:pPr>
            <a:endParaRPr lang="en-US" sz="750">
              <a:solidFill>
                <a:srgbClr val="1E3063"/>
              </a:solidFill>
              <a:latin typeface="Instrument Sans Medium"/>
            </a:endParaRPr>
          </a:p>
        </p:txBody>
      </p:sp>
      <p:sp>
        <p:nvSpPr>
          <p:cNvPr id="41" name="Text 39">
            <a:extLst>
              <a:ext uri="{FF2B5EF4-FFF2-40B4-BE49-F238E27FC236}">
                <a16:creationId xmlns:a16="http://schemas.microsoft.com/office/drawing/2014/main" id="{7A97F328-2478-76D9-E4AC-5D8F1EA22996}"/>
              </a:ext>
            </a:extLst>
          </p:cNvPr>
          <p:cNvSpPr/>
          <p:nvPr/>
        </p:nvSpPr>
        <p:spPr>
          <a:xfrm>
            <a:off x="3402449" y="11033998"/>
            <a:ext cx="7825502" cy="118943"/>
          </a:xfrm>
          <a:prstGeom prst="rect">
            <a:avLst/>
          </a:prstGeom>
          <a:noFill/>
          <a:ln/>
        </p:spPr>
        <p:txBody>
          <a:bodyPr wrap="none" lIns="0" tIns="0" rIns="0" bIns="0" rtlCol="0" anchor="t"/>
          <a:lstStyle/>
          <a:p>
            <a:pPr algn="l">
              <a:lnSpc>
                <a:spcPts val="900"/>
              </a:lnSpc>
              <a:buSzPct val="100000"/>
            </a:pPr>
            <a:r>
              <a:rPr lang="en-US" sz="750">
                <a:solidFill>
                  <a:srgbClr val="1E3063"/>
                </a:solidFill>
                <a:latin typeface="Instrument Sans Medium"/>
                <a:ea typeface="Instrument Sans Medium" pitchFamily="34" charset="-122"/>
                <a:cs typeface="Instrument Sans Medium" pitchFamily="34" charset="-120"/>
              </a:rPr>
              <a:t> </a:t>
            </a:r>
            <a:endParaRPr lang="en-US" sz="750">
              <a:latin typeface="Instrument Sans Medium"/>
            </a:endParaRPr>
          </a:p>
        </p:txBody>
      </p:sp>
      <p:pic>
        <p:nvPicPr>
          <p:cNvPr id="44" name="Picture 43" descr="Pure white test screen">
            <a:extLst>
              <a:ext uri="{FF2B5EF4-FFF2-40B4-BE49-F238E27FC236}">
                <a16:creationId xmlns:a16="http://schemas.microsoft.com/office/drawing/2014/main" id="{B1A30B04-8166-01D4-9E94-24550946EF9E}"/>
              </a:ext>
            </a:extLst>
          </p:cNvPr>
          <p:cNvPicPr>
            <a:picLocks noChangeAspect="1"/>
          </p:cNvPicPr>
          <p:nvPr/>
        </p:nvPicPr>
        <p:blipFill>
          <a:blip r:embed="rId3"/>
          <a:srcRect l="6767" t="-222" b="24081"/>
          <a:stretch>
            <a:fillRect/>
          </a:stretch>
        </p:blipFill>
        <p:spPr>
          <a:xfrm>
            <a:off x="12007515" y="6561466"/>
            <a:ext cx="2557574" cy="1618019"/>
          </a:xfrm>
          <a:prstGeom prst="rect">
            <a:avLst/>
          </a:prstGeom>
        </p:spPr>
      </p:pic>
      <p:sp>
        <p:nvSpPr>
          <p:cNvPr id="43" name="TextBox 42">
            <a:extLst>
              <a:ext uri="{FF2B5EF4-FFF2-40B4-BE49-F238E27FC236}">
                <a16:creationId xmlns:a16="http://schemas.microsoft.com/office/drawing/2014/main" id="{01C76370-3704-6DA3-6531-600026B99D74}"/>
              </a:ext>
            </a:extLst>
          </p:cNvPr>
          <p:cNvSpPr txBox="1"/>
          <p:nvPr/>
        </p:nvSpPr>
        <p:spPr>
          <a:xfrm>
            <a:off x="146303" y="158495"/>
            <a:ext cx="14349983"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en-US" sz="1200" dirty="0">
              <a:highlight>
                <a:srgbClr val="FFFFFF"/>
              </a:highlight>
              <a:latin typeface="Aptos"/>
            </a:endParaRPr>
          </a:p>
          <a:p>
            <a:pPr algn="just"/>
            <a:r>
              <a:rPr lang="lt-LT" sz="2000" dirty="0">
                <a:highlight>
                  <a:srgbClr val="FFFFFF"/>
                </a:highlight>
                <a:latin typeface="Aptos"/>
              </a:rPr>
              <a:t> </a:t>
            </a:r>
            <a:r>
              <a:rPr lang="lt-LT" sz="2000" dirty="0">
                <a:highlight>
                  <a:srgbClr val="FFFFFF"/>
                </a:highlight>
                <a:latin typeface="Times New Roman" panose="02020603050405020304" pitchFamily="18" charset="0"/>
                <a:cs typeface="Times New Roman" panose="02020603050405020304" pitchFamily="18" charset="0"/>
              </a:rPr>
              <a:t>14. Kokio dažnio garsus gali girdėti žmogaus ausis?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Nuo 20 Hz iki 20 000 Hz.</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Nuo 40 Hz iki 100 000 Hz.</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Nuo 1 Hz iki 100 Hz.</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endParaRPr lang="en-US" sz="2000" dirty="0">
              <a:highlight>
                <a:srgbClr val="FFFFFF"/>
              </a:highlight>
              <a:latin typeface="Times New Roman" panose="02020603050405020304" pitchFamily="18" charset="0"/>
              <a:cs typeface="Times New Roman" panose="02020603050405020304" pitchFamily="18" charset="0"/>
            </a:endParaRPr>
          </a:p>
          <a:p>
            <a:endParaRPr lang="en-US" dirty="0">
              <a:ea typeface="Calibri"/>
              <a:cs typeface="Calibri"/>
            </a:endParaRPr>
          </a:p>
        </p:txBody>
      </p:sp>
      <p:sp>
        <p:nvSpPr>
          <p:cNvPr id="45" name="TextBox 44">
            <a:extLst>
              <a:ext uri="{FF2B5EF4-FFF2-40B4-BE49-F238E27FC236}">
                <a16:creationId xmlns:a16="http://schemas.microsoft.com/office/drawing/2014/main" id="{2A12B60A-D0A9-6810-B5B8-69DA5B8B3684}"/>
              </a:ext>
            </a:extLst>
          </p:cNvPr>
          <p:cNvSpPr txBox="1"/>
          <p:nvPr/>
        </p:nvSpPr>
        <p:spPr>
          <a:xfrm>
            <a:off x="148683" y="1922470"/>
            <a:ext cx="15959327"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Aptos"/>
              </a:rPr>
              <a:t> </a:t>
            </a:r>
            <a:r>
              <a:rPr lang="lt-LT" sz="2000" dirty="0">
                <a:highlight>
                  <a:srgbClr val="FFFFFF"/>
                </a:highlight>
                <a:latin typeface="Times New Roman" panose="02020603050405020304" pitchFamily="18" charset="0"/>
                <a:cs typeface="Times New Roman" panose="02020603050405020304" pitchFamily="18" charset="0"/>
              </a:rPr>
              <a:t>15. Kuo didesnių virpesių dažnis, tuo garsas yra:</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Silpnesnis.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Aukštesnis.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Tylesnis.</a:t>
            </a:r>
            <a:endParaRPr lang="en-US" sz="2000" dirty="0">
              <a:highlight>
                <a:srgbClr val="FFFFFF"/>
              </a:highlight>
              <a:latin typeface="Times New Roman" panose="02020603050405020304" pitchFamily="18" charset="0"/>
              <a:cs typeface="Times New Roman" panose="02020603050405020304" pitchFamily="18" charset="0"/>
            </a:endParaRPr>
          </a:p>
          <a:p>
            <a:pPr algn="l"/>
            <a:endParaRPr lang="en-US" sz="2000" dirty="0">
              <a:ea typeface="Calibri"/>
              <a:cs typeface="Calibri"/>
            </a:endParaRPr>
          </a:p>
        </p:txBody>
      </p:sp>
      <p:sp>
        <p:nvSpPr>
          <p:cNvPr id="46" name="TextBox 45">
            <a:extLst>
              <a:ext uri="{FF2B5EF4-FFF2-40B4-BE49-F238E27FC236}">
                <a16:creationId xmlns:a16="http://schemas.microsoft.com/office/drawing/2014/main" id="{878E9E2F-C4E6-8CE0-08E0-E427EE0CF36C}"/>
              </a:ext>
            </a:extLst>
          </p:cNvPr>
          <p:cNvSpPr txBox="1"/>
          <p:nvPr/>
        </p:nvSpPr>
        <p:spPr>
          <a:xfrm>
            <a:off x="219455" y="3791712"/>
            <a:ext cx="15288768"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16. Kas yra svyravimo periodas?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Didžiausias atstumas nuo pusiausvyros padėties.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Virpesių skaičius per vieną sekundę.</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Laikas, per kurį virpantis kūnas susvyruoja 1 kartą.</a:t>
            </a:r>
            <a:endParaRPr lang="en-US" sz="2000" dirty="0">
              <a:latin typeface="Times New Roman" panose="02020603050405020304" pitchFamily="18" charset="0"/>
              <a:ea typeface="Calibri"/>
              <a:cs typeface="Times New Roman" panose="02020603050405020304" pitchFamily="18" charset="0"/>
            </a:endParaRPr>
          </a:p>
          <a:p>
            <a:pPr marL="342900" indent="-342900" algn="l">
              <a:buAutoNum type="alphaUcPeriod"/>
            </a:pPr>
            <a:endParaRPr lang="en-US" dirty="0">
              <a:ea typeface="Calibri"/>
              <a:cs typeface="Calibri"/>
            </a:endParaRPr>
          </a:p>
        </p:txBody>
      </p:sp>
      <p:sp>
        <p:nvSpPr>
          <p:cNvPr id="48" name="TextBox 47">
            <a:extLst>
              <a:ext uri="{FF2B5EF4-FFF2-40B4-BE49-F238E27FC236}">
                <a16:creationId xmlns:a16="http://schemas.microsoft.com/office/drawing/2014/main" id="{5F74252F-1B5A-87D5-D3D1-22F455E01C13}"/>
              </a:ext>
            </a:extLst>
          </p:cNvPr>
          <p:cNvSpPr txBox="1"/>
          <p:nvPr/>
        </p:nvSpPr>
        <p:spPr>
          <a:xfrm>
            <a:off x="97536" y="5596127"/>
            <a:ext cx="14862047"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17. Kas yra </a:t>
            </a:r>
            <a:r>
              <a:rPr lang="lt-LT" sz="2000" dirty="0" err="1">
                <a:highlight>
                  <a:srgbClr val="FFFFFF"/>
                </a:highlight>
                <a:latin typeface="Times New Roman" panose="02020603050405020304" pitchFamily="18" charset="0"/>
                <a:cs typeface="Times New Roman" panose="02020603050405020304" pitchFamily="18" charset="0"/>
              </a:rPr>
              <a:t>Doplerio</a:t>
            </a:r>
            <a:r>
              <a:rPr lang="lt-LT" sz="2000" dirty="0">
                <a:highlight>
                  <a:srgbClr val="FFFFFF"/>
                </a:highlight>
                <a:latin typeface="Times New Roman" panose="02020603050405020304" pitchFamily="18" charset="0"/>
                <a:cs typeface="Times New Roman" panose="02020603050405020304" pitchFamily="18" charset="0"/>
              </a:rPr>
              <a:t> efektas?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Reiškinys, kai garso šaltiniai ir imtuvai judant vienas kito atžvilgiu, pakinta girdimų garsų bangų dažnis. </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Reiškinys, kai garsas visiškai atsispindi nuo kliūties. </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Reiškinys, kai garsas sklinda skirtingu greičiu skirtingose terpėse.</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endParaRPr lang="en-US" sz="2000" dirty="0">
              <a:highlight>
                <a:srgbClr val="FFFFFF"/>
              </a:highlight>
              <a:latin typeface="Aptos"/>
            </a:endParaRPr>
          </a:p>
          <a:p>
            <a:pPr algn="l"/>
            <a:endParaRPr lang="en-US" sz="2000" dirty="0">
              <a:ea typeface="Calibri"/>
              <a:cs typeface="Calibri"/>
            </a:endParaRPr>
          </a:p>
        </p:txBody>
      </p:sp>
      <p:pic>
        <p:nvPicPr>
          <p:cNvPr id="3" name="Paveikslėlis 2">
            <a:extLst>
              <a:ext uri="{FF2B5EF4-FFF2-40B4-BE49-F238E27FC236}">
                <a16:creationId xmlns:a16="http://schemas.microsoft.com/office/drawing/2014/main" id="{B6C3AAF2-4408-8D0A-06E3-89BA43C26A46}"/>
              </a:ext>
            </a:extLst>
          </p:cNvPr>
          <p:cNvPicPr>
            <a:picLocks noChangeAspect="1"/>
          </p:cNvPicPr>
          <p:nvPr/>
        </p:nvPicPr>
        <p:blipFill>
          <a:blip r:embed="rId4"/>
          <a:stretch>
            <a:fillRect/>
          </a:stretch>
        </p:blipFill>
        <p:spPr>
          <a:xfrm>
            <a:off x="11227951" y="419414"/>
            <a:ext cx="2749276" cy="3180346"/>
          </a:xfrm>
          <a:prstGeom prst="rect">
            <a:avLst/>
          </a:prstGeom>
        </p:spPr>
      </p:pic>
    </p:spTree>
    <p:extLst>
      <p:ext uri="{BB962C8B-B14F-4D97-AF65-F5344CB8AC3E}">
        <p14:creationId xmlns:p14="http://schemas.microsoft.com/office/powerpoint/2010/main" val="3738003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A64EB-4E78-41F3-CE6B-354286B4FAEE}"/>
            </a:ext>
          </a:extLst>
        </p:cNvPr>
        <p:cNvGrpSpPr/>
        <p:nvPr/>
      </p:nvGrpSpPr>
      <p:grpSpPr>
        <a:xfrm>
          <a:off x="0" y="0"/>
          <a:ext cx="0" cy="0"/>
          <a:chOff x="0" y="0"/>
          <a:chExt cx="0" cy="0"/>
        </a:xfrm>
      </p:grpSpPr>
      <p:sp>
        <p:nvSpPr>
          <p:cNvPr id="35" name="Text 33">
            <a:extLst>
              <a:ext uri="{FF2B5EF4-FFF2-40B4-BE49-F238E27FC236}">
                <a16:creationId xmlns:a16="http://schemas.microsoft.com/office/drawing/2014/main" id="{1D33B0E2-F606-8782-46FB-A03D6966EA74}"/>
              </a:ext>
            </a:extLst>
          </p:cNvPr>
          <p:cNvSpPr/>
          <p:nvPr/>
        </p:nvSpPr>
        <p:spPr>
          <a:xfrm>
            <a:off x="10561532" y="11674357"/>
            <a:ext cx="7825502" cy="118943"/>
          </a:xfrm>
          <a:prstGeom prst="rect">
            <a:avLst/>
          </a:prstGeom>
          <a:noFill/>
          <a:ln/>
        </p:spPr>
        <p:txBody>
          <a:bodyPr wrap="none" lIns="0" tIns="0" rIns="0" bIns="0" rtlCol="0" anchor="t"/>
          <a:lstStyle/>
          <a:p>
            <a:pPr marL="342900" indent="-342900" algn="l">
              <a:lnSpc>
                <a:spcPts val="900"/>
              </a:lnSpc>
              <a:buSzPct val="100000"/>
              <a:buFont typeface="+mj-lt"/>
              <a:buAutoNum type="arabicPeriod" startAt="17"/>
            </a:pPr>
            <a:r>
              <a:rPr lang="en-US" sz="750" b="1">
                <a:solidFill>
                  <a:srgbClr val="1E3063"/>
                </a:solidFill>
                <a:latin typeface="Instrument Sans Medium" pitchFamily="34" charset="0"/>
                <a:ea typeface="Instrument Sans Medium" pitchFamily="34" charset="-122"/>
                <a:cs typeface="Instrument Sans Medium" pitchFamily="34" charset="-120"/>
              </a:rPr>
              <a:t>Kas yra doplerio efektas?</a:t>
            </a:r>
            <a:r>
              <a:rPr lang="en-US" sz="750">
                <a:solidFill>
                  <a:srgbClr val="1E3063"/>
                </a:solidFill>
                <a:latin typeface="Instrument Sans Medium" pitchFamily="34" charset="0"/>
                <a:ea typeface="Instrument Sans Medium" pitchFamily="34" charset="-122"/>
                <a:cs typeface="Instrument Sans Medium" pitchFamily="34" charset="-120"/>
              </a:rPr>
              <a:t> </a:t>
            </a:r>
            <a:endParaRPr lang="en-US" sz="750"/>
          </a:p>
        </p:txBody>
      </p:sp>
      <p:sp>
        <p:nvSpPr>
          <p:cNvPr id="36" name="Text 34">
            <a:extLst>
              <a:ext uri="{FF2B5EF4-FFF2-40B4-BE49-F238E27FC236}">
                <a16:creationId xmlns:a16="http://schemas.microsoft.com/office/drawing/2014/main" id="{D2588328-991F-12AD-FF0D-AD0BB1633522}"/>
              </a:ext>
            </a:extLst>
          </p:cNvPr>
          <p:cNvSpPr/>
          <p:nvPr/>
        </p:nvSpPr>
        <p:spPr>
          <a:xfrm>
            <a:off x="3402449" y="9535716"/>
            <a:ext cx="7825502" cy="391358"/>
          </a:xfrm>
          <a:prstGeom prst="rect">
            <a:avLst/>
          </a:prstGeom>
          <a:noFill/>
          <a:ln/>
        </p:spPr>
        <p:txBody>
          <a:bodyPr wrap="square" lIns="0" tIns="0" rIns="0" bIns="0" rtlCol="0" anchor="t"/>
          <a:lstStyle/>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Reiškinys, kai garso šaltiniai ir imtuvai judant vienas kito atžvilgiu, pakinta girdimų garsų bangų dažnis</a:t>
            </a:r>
            <a:endParaRPr lang="en-US" sz="750"/>
          </a:p>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Reiškinys, kai garsas visiškai atsispindi nuo kliūties</a:t>
            </a:r>
            <a:endParaRPr lang="en-US" sz="750"/>
          </a:p>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Reiškinys, kai garsas sklinda skirtingu greičiu skirtingose terpėse</a:t>
            </a:r>
            <a:endParaRPr lang="en-US" sz="750"/>
          </a:p>
        </p:txBody>
      </p:sp>
      <p:sp>
        <p:nvSpPr>
          <p:cNvPr id="37" name="Text 35">
            <a:extLst>
              <a:ext uri="{FF2B5EF4-FFF2-40B4-BE49-F238E27FC236}">
                <a16:creationId xmlns:a16="http://schemas.microsoft.com/office/drawing/2014/main" id="{4B062A17-B44D-A3BB-E59B-7BD35BD2EDE3}"/>
              </a:ext>
            </a:extLst>
          </p:cNvPr>
          <p:cNvSpPr/>
          <p:nvPr/>
        </p:nvSpPr>
        <p:spPr>
          <a:xfrm>
            <a:off x="3402449" y="9944338"/>
            <a:ext cx="7825502" cy="118943"/>
          </a:xfrm>
          <a:prstGeom prst="rect">
            <a:avLst/>
          </a:prstGeom>
          <a:noFill/>
          <a:ln/>
        </p:spPr>
        <p:txBody>
          <a:bodyPr wrap="none" lIns="0" tIns="0" rIns="0" bIns="0" rtlCol="0" anchor="t"/>
          <a:lstStyle/>
          <a:p>
            <a:pPr marL="342900" indent="-342900" algn="l">
              <a:lnSpc>
                <a:spcPts val="900"/>
              </a:lnSpc>
              <a:buSzPct val="100000"/>
              <a:buFont typeface="+mj-lt"/>
              <a:buAutoNum type="arabicPeriod" startAt="18"/>
            </a:pPr>
            <a:r>
              <a:rPr lang="en-US" sz="750" b="1">
                <a:solidFill>
                  <a:srgbClr val="1E3063"/>
                </a:solidFill>
                <a:latin typeface="Instrument Sans Medium" pitchFamily="34" charset="0"/>
                <a:ea typeface="Instrument Sans Medium" pitchFamily="34" charset="-122"/>
                <a:cs typeface="Instrument Sans Medium" pitchFamily="34" charset="-120"/>
              </a:rPr>
              <a:t>Kaip sklinda skirtingo dažnio bangos toje pačioje terpėje?</a:t>
            </a:r>
            <a:r>
              <a:rPr lang="en-US" sz="750">
                <a:solidFill>
                  <a:srgbClr val="1E3063"/>
                </a:solidFill>
                <a:latin typeface="Instrument Sans Medium" pitchFamily="34" charset="0"/>
                <a:ea typeface="Instrument Sans Medium" pitchFamily="34" charset="-122"/>
                <a:cs typeface="Instrument Sans Medium" pitchFamily="34" charset="-120"/>
              </a:rPr>
              <a:t> </a:t>
            </a:r>
            <a:endParaRPr lang="en-US" sz="750"/>
          </a:p>
        </p:txBody>
      </p:sp>
      <p:sp>
        <p:nvSpPr>
          <p:cNvPr id="38" name="Text 36">
            <a:extLst>
              <a:ext uri="{FF2B5EF4-FFF2-40B4-BE49-F238E27FC236}">
                <a16:creationId xmlns:a16="http://schemas.microsoft.com/office/drawing/2014/main" id="{AEF0F6C5-B181-5152-3A6E-21D83FC96A74}"/>
              </a:ext>
            </a:extLst>
          </p:cNvPr>
          <p:cNvSpPr/>
          <p:nvPr/>
        </p:nvSpPr>
        <p:spPr>
          <a:xfrm>
            <a:off x="3402449" y="10080546"/>
            <a:ext cx="7825502" cy="391358"/>
          </a:xfrm>
          <a:prstGeom prst="rect">
            <a:avLst/>
          </a:prstGeom>
          <a:noFill/>
          <a:ln/>
        </p:spPr>
        <p:txBody>
          <a:bodyPr wrap="square" lIns="0" tIns="0" rIns="0" bIns="0" rtlCol="0" anchor="t"/>
          <a:lstStyle/>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Žemesnio dažnio garsas sklinda greičiau</a:t>
            </a:r>
            <a:endParaRPr lang="en-US" sz="750"/>
          </a:p>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Skirtingo dažnio garso bangos toje pačioje terpėje sklinda vienodu greičiu</a:t>
            </a:r>
            <a:endParaRPr lang="en-US" sz="750"/>
          </a:p>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Aukštesnio dažnio garsas sklinda greičiau</a:t>
            </a:r>
            <a:endParaRPr lang="en-US" sz="750"/>
          </a:p>
        </p:txBody>
      </p:sp>
      <p:sp>
        <p:nvSpPr>
          <p:cNvPr id="39" name="Text 37">
            <a:extLst>
              <a:ext uri="{FF2B5EF4-FFF2-40B4-BE49-F238E27FC236}">
                <a16:creationId xmlns:a16="http://schemas.microsoft.com/office/drawing/2014/main" id="{1A1B90BE-CB85-76CE-0102-A9D3A31CB746}"/>
              </a:ext>
            </a:extLst>
          </p:cNvPr>
          <p:cNvSpPr/>
          <p:nvPr/>
        </p:nvSpPr>
        <p:spPr>
          <a:xfrm>
            <a:off x="3402449" y="10489168"/>
            <a:ext cx="7825502" cy="118943"/>
          </a:xfrm>
          <a:prstGeom prst="rect">
            <a:avLst/>
          </a:prstGeom>
          <a:noFill/>
          <a:ln/>
        </p:spPr>
        <p:txBody>
          <a:bodyPr wrap="none" lIns="0" tIns="0" rIns="0" bIns="0" rtlCol="0" anchor="t"/>
          <a:lstStyle/>
          <a:p>
            <a:pPr marL="342900" indent="-342900" algn="l">
              <a:lnSpc>
                <a:spcPts val="900"/>
              </a:lnSpc>
              <a:buSzPct val="100000"/>
              <a:buFont typeface="+mj-lt"/>
              <a:buAutoNum type="arabicPeriod" startAt="19"/>
            </a:pPr>
            <a:r>
              <a:rPr lang="en-US" sz="750" b="1">
                <a:solidFill>
                  <a:srgbClr val="1E3063"/>
                </a:solidFill>
                <a:latin typeface="Instrument Sans Medium" pitchFamily="34" charset="0"/>
                <a:ea typeface="Instrument Sans Medium" pitchFamily="34" charset="-122"/>
                <a:cs typeface="Instrument Sans Medium" pitchFamily="34" charset="-120"/>
              </a:rPr>
              <a:t>Kokia garso rūšis atitinka daugiau negu 20 000Hz?</a:t>
            </a:r>
            <a:r>
              <a:rPr lang="en-US" sz="750">
                <a:solidFill>
                  <a:srgbClr val="1E3063"/>
                </a:solidFill>
                <a:latin typeface="Instrument Sans Medium" pitchFamily="34" charset="0"/>
                <a:ea typeface="Instrument Sans Medium" pitchFamily="34" charset="-122"/>
                <a:cs typeface="Instrument Sans Medium" pitchFamily="34" charset="-120"/>
              </a:rPr>
              <a:t> </a:t>
            </a:r>
            <a:endParaRPr lang="en-US" sz="750"/>
          </a:p>
        </p:txBody>
      </p:sp>
      <p:sp>
        <p:nvSpPr>
          <p:cNvPr id="40" name="Text 38">
            <a:extLst>
              <a:ext uri="{FF2B5EF4-FFF2-40B4-BE49-F238E27FC236}">
                <a16:creationId xmlns:a16="http://schemas.microsoft.com/office/drawing/2014/main" id="{3D2D7A2A-2287-2766-5040-D1EF37B70EF5}"/>
              </a:ext>
            </a:extLst>
          </p:cNvPr>
          <p:cNvSpPr/>
          <p:nvPr/>
        </p:nvSpPr>
        <p:spPr>
          <a:xfrm>
            <a:off x="3402449" y="10625376"/>
            <a:ext cx="7825502" cy="391358"/>
          </a:xfrm>
          <a:prstGeom prst="rect">
            <a:avLst/>
          </a:prstGeom>
          <a:noFill/>
          <a:ln/>
        </p:spPr>
        <p:txBody>
          <a:bodyPr wrap="square" lIns="0" tIns="0" rIns="0" bIns="0" rtlCol="0" anchor="t"/>
          <a:lstStyle/>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Garsas</a:t>
            </a:r>
            <a:endParaRPr lang="en-US" sz="750"/>
          </a:p>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Infragarsas</a:t>
            </a:r>
            <a:endParaRPr lang="en-US" sz="750"/>
          </a:p>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Ultragarsas</a:t>
            </a:r>
            <a:endParaRPr lang="en-US" sz="750"/>
          </a:p>
        </p:txBody>
      </p:sp>
      <p:sp>
        <p:nvSpPr>
          <p:cNvPr id="41" name="Text 39">
            <a:extLst>
              <a:ext uri="{FF2B5EF4-FFF2-40B4-BE49-F238E27FC236}">
                <a16:creationId xmlns:a16="http://schemas.microsoft.com/office/drawing/2014/main" id="{DFC37C01-93A2-25FC-649D-BC53BDD08BA8}"/>
              </a:ext>
            </a:extLst>
          </p:cNvPr>
          <p:cNvSpPr/>
          <p:nvPr/>
        </p:nvSpPr>
        <p:spPr>
          <a:xfrm>
            <a:off x="3402449" y="11033998"/>
            <a:ext cx="7825502" cy="118943"/>
          </a:xfrm>
          <a:prstGeom prst="rect">
            <a:avLst/>
          </a:prstGeom>
          <a:noFill/>
          <a:ln/>
        </p:spPr>
        <p:txBody>
          <a:bodyPr wrap="none" lIns="0" tIns="0" rIns="0" bIns="0" rtlCol="0" anchor="t"/>
          <a:lstStyle/>
          <a:p>
            <a:pPr marL="342900" indent="-342900" algn="l">
              <a:lnSpc>
                <a:spcPts val="900"/>
              </a:lnSpc>
              <a:buSzPct val="100000"/>
              <a:buFont typeface="+mj-lt"/>
              <a:buAutoNum type="arabicPeriod" startAt="20"/>
            </a:pPr>
            <a:r>
              <a:rPr lang="en-US" sz="750" b="1">
                <a:solidFill>
                  <a:srgbClr val="1E3063"/>
                </a:solidFill>
                <a:latin typeface="Instrument Sans Medium" pitchFamily="34" charset="0"/>
                <a:ea typeface="Instrument Sans Medium" pitchFamily="34" charset="-122"/>
                <a:cs typeface="Instrument Sans Medium" pitchFamily="34" charset="-120"/>
              </a:rPr>
              <a:t>Kas yra echolokacija?</a:t>
            </a:r>
            <a:r>
              <a:rPr lang="en-US" sz="750">
                <a:solidFill>
                  <a:srgbClr val="1E3063"/>
                </a:solidFill>
                <a:latin typeface="Instrument Sans Medium" pitchFamily="34" charset="0"/>
                <a:ea typeface="Instrument Sans Medium" pitchFamily="34" charset="-122"/>
                <a:cs typeface="Instrument Sans Medium" pitchFamily="34" charset="-120"/>
              </a:rPr>
              <a:t> </a:t>
            </a:r>
            <a:endParaRPr lang="en-US" sz="750"/>
          </a:p>
        </p:txBody>
      </p:sp>
      <p:sp>
        <p:nvSpPr>
          <p:cNvPr id="42" name="Text 40">
            <a:extLst>
              <a:ext uri="{FF2B5EF4-FFF2-40B4-BE49-F238E27FC236}">
                <a16:creationId xmlns:a16="http://schemas.microsoft.com/office/drawing/2014/main" id="{8CF6BFF3-EF7C-2D3A-FA0C-8B67B6B7D531}"/>
              </a:ext>
            </a:extLst>
          </p:cNvPr>
          <p:cNvSpPr/>
          <p:nvPr/>
        </p:nvSpPr>
        <p:spPr>
          <a:xfrm>
            <a:off x="3402449" y="11170206"/>
            <a:ext cx="7825502" cy="391358"/>
          </a:xfrm>
          <a:prstGeom prst="rect">
            <a:avLst/>
          </a:prstGeom>
          <a:noFill/>
          <a:ln/>
        </p:spPr>
        <p:txBody>
          <a:bodyPr wrap="square" lIns="0" tIns="0" rIns="0" bIns="0" rtlCol="0" anchor="t"/>
          <a:lstStyle/>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Atstumas iki objekto arba objekto judėjimo greičio nustatymo būdas, naudojant ultragarsą</a:t>
            </a:r>
            <a:endParaRPr lang="en-US" sz="750"/>
          </a:p>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Garso aukščio nustatymo būdas, matuojant garso dažnį</a:t>
            </a:r>
            <a:endParaRPr lang="en-US" sz="750"/>
          </a:p>
          <a:p>
            <a:pPr marL="685800" lvl="1" indent="-342900" algn="l">
              <a:lnSpc>
                <a:spcPts val="900"/>
              </a:lnSpc>
              <a:buSzPct val="100000"/>
              <a:buChar char="◦"/>
            </a:pPr>
            <a:r>
              <a:rPr lang="en-US" sz="750">
                <a:solidFill>
                  <a:srgbClr val="1E3063"/>
                </a:solidFill>
                <a:latin typeface="Instrument Sans Medium" pitchFamily="34" charset="0"/>
                <a:ea typeface="Instrument Sans Medium" pitchFamily="34" charset="-122"/>
                <a:cs typeface="Instrument Sans Medium" pitchFamily="34" charset="-120"/>
              </a:rPr>
              <a:t>Reiškinys, kai garsas sustiprėja atsispindėjęs nuo sienų</a:t>
            </a:r>
            <a:endParaRPr lang="en-US" sz="750"/>
          </a:p>
        </p:txBody>
      </p:sp>
      <p:pic>
        <p:nvPicPr>
          <p:cNvPr id="44" name="Picture 43" descr="Pure white test screen">
            <a:extLst>
              <a:ext uri="{FF2B5EF4-FFF2-40B4-BE49-F238E27FC236}">
                <a16:creationId xmlns:a16="http://schemas.microsoft.com/office/drawing/2014/main" id="{3C3DC218-0BFF-CE71-556D-6964FDC7B540}"/>
              </a:ext>
            </a:extLst>
          </p:cNvPr>
          <p:cNvPicPr>
            <a:picLocks noChangeAspect="1"/>
          </p:cNvPicPr>
          <p:nvPr/>
        </p:nvPicPr>
        <p:blipFill>
          <a:blip r:embed="rId3"/>
          <a:srcRect l="6767" t="-222" b="24081"/>
          <a:stretch>
            <a:fillRect/>
          </a:stretch>
        </p:blipFill>
        <p:spPr>
          <a:xfrm>
            <a:off x="12074422" y="6483407"/>
            <a:ext cx="2557574" cy="1618019"/>
          </a:xfrm>
          <a:prstGeom prst="rect">
            <a:avLst/>
          </a:prstGeom>
        </p:spPr>
      </p:pic>
      <p:sp>
        <p:nvSpPr>
          <p:cNvPr id="45" name="TextBox 44">
            <a:extLst>
              <a:ext uri="{FF2B5EF4-FFF2-40B4-BE49-F238E27FC236}">
                <a16:creationId xmlns:a16="http://schemas.microsoft.com/office/drawing/2014/main" id="{45FBCA75-F473-E827-AFE1-EB00957A35B3}"/>
              </a:ext>
            </a:extLst>
          </p:cNvPr>
          <p:cNvSpPr txBox="1"/>
          <p:nvPr/>
        </p:nvSpPr>
        <p:spPr>
          <a:xfrm>
            <a:off x="2082" y="414528"/>
            <a:ext cx="1462623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  18. Kaip sklinda skirtingo dažnio bangos toje pačioje terpėje?</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Žemesnio dažnio garsas sklinda greičiau.</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Skirtingo dažnio garso bangos toje pačioje terpėje sklinda vienodu greičiu.</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Aukštesnio dažnio garsas sklinda greičiau.</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endParaRPr lang="en-US" sz="2000" dirty="0">
              <a:highlight>
                <a:srgbClr val="FFFFFF"/>
              </a:highlight>
              <a:latin typeface="Aptos"/>
            </a:endParaRPr>
          </a:p>
          <a:p>
            <a:pPr marL="457200" indent="-457200" algn="l">
              <a:buAutoNum type="alphaUcPeriod"/>
            </a:pPr>
            <a:endParaRPr lang="en-US" sz="2000" dirty="0">
              <a:ea typeface="Calibri"/>
              <a:cs typeface="Calibri"/>
            </a:endParaRPr>
          </a:p>
        </p:txBody>
      </p:sp>
      <p:sp>
        <p:nvSpPr>
          <p:cNvPr id="46" name="TextBox 45">
            <a:extLst>
              <a:ext uri="{FF2B5EF4-FFF2-40B4-BE49-F238E27FC236}">
                <a16:creationId xmlns:a16="http://schemas.microsoft.com/office/drawing/2014/main" id="{931F4AC3-A5F9-79DF-B68A-A7C977040648}"/>
              </a:ext>
            </a:extLst>
          </p:cNvPr>
          <p:cNvSpPr txBox="1"/>
          <p:nvPr/>
        </p:nvSpPr>
        <p:spPr>
          <a:xfrm>
            <a:off x="97536" y="2511552"/>
            <a:ext cx="1458163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Times New Roman" panose="02020603050405020304" pitchFamily="18" charset="0"/>
                <a:cs typeface="Times New Roman" panose="02020603050405020304" pitchFamily="18" charset="0"/>
              </a:rPr>
              <a:t>19. Kokia garso rūšis atitinka daugiau negu 20 000 Hz?</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Garsas.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Infragarsas.</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Ultragarsas.</a:t>
            </a:r>
            <a:endParaRPr lang="en-US" sz="2000" dirty="0">
              <a:highlight>
                <a:srgbClr val="FFFFFF"/>
              </a:highlight>
              <a:latin typeface="Times New Roman" panose="02020603050405020304" pitchFamily="18" charset="0"/>
              <a:cs typeface="Times New Roman" panose="02020603050405020304" pitchFamily="18" charset="0"/>
            </a:endParaRPr>
          </a:p>
          <a:p>
            <a:pPr algn="just"/>
            <a:endParaRPr lang="en-US" sz="2000" dirty="0">
              <a:highlight>
                <a:srgbClr val="FFFFFF"/>
              </a:highlight>
              <a:latin typeface="Aptos"/>
            </a:endParaRPr>
          </a:p>
          <a:p>
            <a:pPr algn="l"/>
            <a:endParaRPr lang="en-US" dirty="0">
              <a:ea typeface="Calibri"/>
              <a:cs typeface="Calibri"/>
            </a:endParaRPr>
          </a:p>
        </p:txBody>
      </p:sp>
      <p:sp>
        <p:nvSpPr>
          <p:cNvPr id="47" name="TextBox 46">
            <a:extLst>
              <a:ext uri="{FF2B5EF4-FFF2-40B4-BE49-F238E27FC236}">
                <a16:creationId xmlns:a16="http://schemas.microsoft.com/office/drawing/2014/main" id="{ABBCE99B-9C33-4B43-C18C-1E6F0DE7F2FB}"/>
              </a:ext>
            </a:extLst>
          </p:cNvPr>
          <p:cNvSpPr txBox="1"/>
          <p:nvPr/>
        </p:nvSpPr>
        <p:spPr>
          <a:xfrm>
            <a:off x="-24384" y="4547616"/>
            <a:ext cx="17056607"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highlight>
                  <a:srgbClr val="FFFFFF"/>
                </a:highlight>
                <a:latin typeface="Aptos"/>
              </a:rPr>
              <a:t>  </a:t>
            </a:r>
            <a:r>
              <a:rPr lang="lt-LT" sz="2000" dirty="0">
                <a:highlight>
                  <a:srgbClr val="FFFFFF"/>
                </a:highlight>
                <a:latin typeface="Times New Roman" panose="02020603050405020304" pitchFamily="18" charset="0"/>
                <a:cs typeface="Times New Roman" panose="02020603050405020304" pitchFamily="18" charset="0"/>
              </a:rPr>
              <a:t>20. Kas yra </a:t>
            </a:r>
            <a:r>
              <a:rPr lang="lt-LT" sz="2000" dirty="0" err="1">
                <a:highlight>
                  <a:srgbClr val="FFFFFF"/>
                </a:highlight>
                <a:latin typeface="Times New Roman" panose="02020603050405020304" pitchFamily="18" charset="0"/>
                <a:cs typeface="Times New Roman" panose="02020603050405020304" pitchFamily="18" charset="0"/>
              </a:rPr>
              <a:t>echolokacija</a:t>
            </a:r>
            <a:r>
              <a:rPr lang="lt-LT" sz="2000" dirty="0">
                <a:highlight>
                  <a:srgbClr val="FFFFFF"/>
                </a:highlight>
                <a:latin typeface="Times New Roman" panose="02020603050405020304" pitchFamily="18" charset="0"/>
                <a:cs typeface="Times New Roman" panose="02020603050405020304" pitchFamily="18" charset="0"/>
              </a:rPr>
              <a:t>?</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Atstumas iki objekto arba objekto judėjimo greičio nustatymo būdas, naudojant ultragarsą.</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Garso aukščio nustatymo būdas, matuojant garso dažnį.</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r>
              <a:rPr lang="lt-LT" sz="2000" dirty="0">
                <a:highlight>
                  <a:srgbClr val="FFFFFF"/>
                </a:highlight>
                <a:latin typeface="Times New Roman" panose="02020603050405020304" pitchFamily="18" charset="0"/>
                <a:cs typeface="Times New Roman" panose="02020603050405020304" pitchFamily="18" charset="0"/>
              </a:rPr>
              <a:t> Reiškinys, kai garsas sustiprėja atsispindėjęs nuo sienų.</a:t>
            </a:r>
            <a:endParaRPr lang="en-US" sz="2000" dirty="0">
              <a:highlight>
                <a:srgbClr val="FFFFFF"/>
              </a:highlight>
              <a:latin typeface="Times New Roman" panose="02020603050405020304" pitchFamily="18" charset="0"/>
              <a:cs typeface="Times New Roman" panose="02020603050405020304" pitchFamily="18" charset="0"/>
            </a:endParaRPr>
          </a:p>
          <a:p>
            <a:pPr marL="457200" indent="-457200" algn="just">
              <a:buAutoNum type="alphaUcPeriod"/>
            </a:pPr>
            <a:endParaRPr lang="en-US" sz="2000" dirty="0">
              <a:highlight>
                <a:srgbClr val="FFFFFF"/>
              </a:highlight>
              <a:latin typeface="Aptos"/>
            </a:endParaRPr>
          </a:p>
          <a:p>
            <a:pPr algn="l"/>
            <a:endParaRPr lang="en-US" sz="2000" dirty="0">
              <a:ea typeface="Calibri"/>
              <a:cs typeface="Calibri"/>
            </a:endParaRPr>
          </a:p>
        </p:txBody>
      </p:sp>
      <p:pic>
        <p:nvPicPr>
          <p:cNvPr id="3" name="Paveikslėlis 2">
            <a:extLst>
              <a:ext uri="{FF2B5EF4-FFF2-40B4-BE49-F238E27FC236}">
                <a16:creationId xmlns:a16="http://schemas.microsoft.com/office/drawing/2014/main" id="{39A486C8-7CF3-19D0-AAE6-46252A67BCD8}"/>
              </a:ext>
            </a:extLst>
          </p:cNvPr>
          <p:cNvPicPr>
            <a:picLocks noChangeAspect="1"/>
          </p:cNvPicPr>
          <p:nvPr/>
        </p:nvPicPr>
        <p:blipFill>
          <a:blip r:embed="rId4"/>
          <a:stretch>
            <a:fillRect/>
          </a:stretch>
        </p:blipFill>
        <p:spPr>
          <a:xfrm>
            <a:off x="11922369" y="347675"/>
            <a:ext cx="2381351" cy="3287046"/>
          </a:xfrm>
          <a:prstGeom prst="rect">
            <a:avLst/>
          </a:prstGeom>
        </p:spPr>
      </p:pic>
    </p:spTree>
    <p:extLst>
      <p:ext uri="{BB962C8B-B14F-4D97-AF65-F5344CB8AC3E}">
        <p14:creationId xmlns:p14="http://schemas.microsoft.com/office/powerpoint/2010/main" val="3412328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691D66-08EB-B432-82CB-47064C486B56}"/>
              </a:ext>
            </a:extLst>
          </p:cNvPr>
          <p:cNvPicPr>
            <a:picLocks noChangeAspect="1"/>
          </p:cNvPicPr>
          <p:nvPr/>
        </p:nvPicPr>
        <p:blipFill>
          <a:blip r:embed="rId2"/>
          <a:stretch>
            <a:fillRect/>
          </a:stretch>
        </p:blipFill>
        <p:spPr>
          <a:xfrm>
            <a:off x="11639667" y="6205189"/>
            <a:ext cx="3305175" cy="2019300"/>
          </a:xfrm>
          <a:prstGeom prst="rect">
            <a:avLst/>
          </a:prstGeom>
        </p:spPr>
      </p:pic>
      <p:sp>
        <p:nvSpPr>
          <p:cNvPr id="2" name="TextBox 1">
            <a:extLst>
              <a:ext uri="{FF2B5EF4-FFF2-40B4-BE49-F238E27FC236}">
                <a16:creationId xmlns:a16="http://schemas.microsoft.com/office/drawing/2014/main" id="{AA2E394B-E053-F844-9572-F8EC05BE8098}"/>
              </a:ext>
            </a:extLst>
          </p:cNvPr>
          <p:cNvSpPr txBox="1"/>
          <p:nvPr/>
        </p:nvSpPr>
        <p:spPr>
          <a:xfrm>
            <a:off x="-134112" y="292607"/>
            <a:ext cx="1594713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a:ea typeface="Calibri"/>
                <a:cs typeface="Calibri"/>
              </a:rPr>
              <a:t>ATSAKYMAI</a:t>
            </a:r>
          </a:p>
        </p:txBody>
      </p:sp>
      <p:sp>
        <p:nvSpPr>
          <p:cNvPr id="4" name="Thought Bubble: Cloud 3">
            <a:extLst>
              <a:ext uri="{FF2B5EF4-FFF2-40B4-BE49-F238E27FC236}">
                <a16:creationId xmlns:a16="http://schemas.microsoft.com/office/drawing/2014/main" id="{2FA32905-74F4-355D-B09D-BF62E60273C8}"/>
              </a:ext>
            </a:extLst>
          </p:cNvPr>
          <p:cNvSpPr/>
          <p:nvPr/>
        </p:nvSpPr>
        <p:spPr>
          <a:xfrm>
            <a:off x="7024376" y="4055624"/>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ea typeface="Calibri"/>
                <a:cs typeface="Calibri"/>
              </a:rPr>
              <a:t>13. c</a:t>
            </a:r>
            <a:endParaRPr lang="en-US"/>
          </a:p>
        </p:txBody>
      </p:sp>
      <p:sp>
        <p:nvSpPr>
          <p:cNvPr id="6" name="Thought Bubble: Cloud 5">
            <a:extLst>
              <a:ext uri="{FF2B5EF4-FFF2-40B4-BE49-F238E27FC236}">
                <a16:creationId xmlns:a16="http://schemas.microsoft.com/office/drawing/2014/main" id="{DD284AF3-C292-5BA8-536F-CCF15B22B032}"/>
              </a:ext>
            </a:extLst>
          </p:cNvPr>
          <p:cNvSpPr/>
          <p:nvPr/>
        </p:nvSpPr>
        <p:spPr>
          <a:xfrm>
            <a:off x="9834483" y="4111379"/>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14. a</a:t>
            </a:r>
            <a:endParaRPr lang="en-US"/>
          </a:p>
        </p:txBody>
      </p:sp>
      <p:sp>
        <p:nvSpPr>
          <p:cNvPr id="7" name="Thought Bubble: Cloud 6">
            <a:extLst>
              <a:ext uri="{FF2B5EF4-FFF2-40B4-BE49-F238E27FC236}">
                <a16:creationId xmlns:a16="http://schemas.microsoft.com/office/drawing/2014/main" id="{66CF1E24-91A9-4AE3-9720-7EA816DEE697}"/>
              </a:ext>
            </a:extLst>
          </p:cNvPr>
          <p:cNvSpPr/>
          <p:nvPr/>
        </p:nvSpPr>
        <p:spPr>
          <a:xfrm>
            <a:off x="1716395" y="2650570"/>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6. a</a:t>
            </a:r>
            <a:endParaRPr lang="en-US"/>
          </a:p>
        </p:txBody>
      </p:sp>
      <p:sp>
        <p:nvSpPr>
          <p:cNvPr id="8" name="Thought Bubble: Cloud 7">
            <a:extLst>
              <a:ext uri="{FF2B5EF4-FFF2-40B4-BE49-F238E27FC236}">
                <a16:creationId xmlns:a16="http://schemas.microsoft.com/office/drawing/2014/main" id="{8B894558-9D90-7CF5-C771-E54A1AD30F88}"/>
              </a:ext>
            </a:extLst>
          </p:cNvPr>
          <p:cNvSpPr/>
          <p:nvPr/>
        </p:nvSpPr>
        <p:spPr>
          <a:xfrm>
            <a:off x="4359234" y="2617116"/>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7. c</a:t>
            </a:r>
            <a:endParaRPr lang="en-US"/>
          </a:p>
        </p:txBody>
      </p:sp>
      <p:sp>
        <p:nvSpPr>
          <p:cNvPr id="9" name="Thought Bubble: Cloud 8">
            <a:extLst>
              <a:ext uri="{FF2B5EF4-FFF2-40B4-BE49-F238E27FC236}">
                <a16:creationId xmlns:a16="http://schemas.microsoft.com/office/drawing/2014/main" id="{41DEBC50-14D4-5015-ACCC-82E9D1FB5BB6}"/>
              </a:ext>
            </a:extLst>
          </p:cNvPr>
          <p:cNvSpPr/>
          <p:nvPr/>
        </p:nvSpPr>
        <p:spPr>
          <a:xfrm>
            <a:off x="7024376" y="2650570"/>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8. a</a:t>
            </a:r>
            <a:endParaRPr lang="en-US"/>
          </a:p>
        </p:txBody>
      </p:sp>
      <p:sp>
        <p:nvSpPr>
          <p:cNvPr id="10" name="Thought Bubble: Cloud 9">
            <a:extLst>
              <a:ext uri="{FF2B5EF4-FFF2-40B4-BE49-F238E27FC236}">
                <a16:creationId xmlns:a16="http://schemas.microsoft.com/office/drawing/2014/main" id="{C0A09189-20AC-A270-5B86-BA25BA2B369F}"/>
              </a:ext>
            </a:extLst>
          </p:cNvPr>
          <p:cNvSpPr/>
          <p:nvPr/>
        </p:nvSpPr>
        <p:spPr>
          <a:xfrm>
            <a:off x="9923693" y="2650570"/>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9. b</a:t>
            </a:r>
            <a:endParaRPr lang="en-US"/>
          </a:p>
        </p:txBody>
      </p:sp>
      <p:sp>
        <p:nvSpPr>
          <p:cNvPr id="11" name="Thought Bubble: Cloud 10">
            <a:extLst>
              <a:ext uri="{FF2B5EF4-FFF2-40B4-BE49-F238E27FC236}">
                <a16:creationId xmlns:a16="http://schemas.microsoft.com/office/drawing/2014/main" id="{3E0C333D-8F6C-6B68-D43E-5AED9E0ECD37}"/>
              </a:ext>
            </a:extLst>
          </p:cNvPr>
          <p:cNvSpPr/>
          <p:nvPr/>
        </p:nvSpPr>
        <p:spPr>
          <a:xfrm>
            <a:off x="1627186" y="1245517"/>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lgn="ctr">
              <a:buAutoNum type="arabicPeriod"/>
            </a:pPr>
            <a:r>
              <a:rPr lang="en-US">
                <a:ea typeface="Calibri"/>
                <a:cs typeface="Calibri"/>
              </a:rPr>
              <a:t>a</a:t>
            </a:r>
          </a:p>
        </p:txBody>
      </p:sp>
      <p:sp>
        <p:nvSpPr>
          <p:cNvPr id="12" name="Thought Bubble: Cloud 11">
            <a:extLst>
              <a:ext uri="{FF2B5EF4-FFF2-40B4-BE49-F238E27FC236}">
                <a16:creationId xmlns:a16="http://schemas.microsoft.com/office/drawing/2014/main" id="{91EFCC44-17A4-4A05-ACE0-8C63640555AC}"/>
              </a:ext>
            </a:extLst>
          </p:cNvPr>
          <p:cNvSpPr/>
          <p:nvPr/>
        </p:nvSpPr>
        <p:spPr>
          <a:xfrm>
            <a:off x="4359234" y="1245516"/>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2. b</a:t>
            </a:r>
            <a:endParaRPr lang="en-US"/>
          </a:p>
        </p:txBody>
      </p:sp>
      <p:sp>
        <p:nvSpPr>
          <p:cNvPr id="13" name="Thought Bubble: Cloud 12">
            <a:extLst>
              <a:ext uri="{FF2B5EF4-FFF2-40B4-BE49-F238E27FC236}">
                <a16:creationId xmlns:a16="http://schemas.microsoft.com/office/drawing/2014/main" id="{AF6F92F0-F1FE-24F2-72DB-6839A95A02D9}"/>
              </a:ext>
            </a:extLst>
          </p:cNvPr>
          <p:cNvSpPr/>
          <p:nvPr/>
        </p:nvSpPr>
        <p:spPr>
          <a:xfrm>
            <a:off x="7024375" y="1245516"/>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3. c</a:t>
            </a:r>
            <a:endParaRPr lang="en-US"/>
          </a:p>
        </p:txBody>
      </p:sp>
      <p:sp>
        <p:nvSpPr>
          <p:cNvPr id="14" name="Thought Bubble: Cloud 13">
            <a:extLst>
              <a:ext uri="{FF2B5EF4-FFF2-40B4-BE49-F238E27FC236}">
                <a16:creationId xmlns:a16="http://schemas.microsoft.com/office/drawing/2014/main" id="{EE98B685-0EB6-2EAD-6784-1ECB837316ED}"/>
              </a:ext>
            </a:extLst>
          </p:cNvPr>
          <p:cNvSpPr/>
          <p:nvPr/>
        </p:nvSpPr>
        <p:spPr>
          <a:xfrm>
            <a:off x="9834483" y="1245516"/>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4. b</a:t>
            </a:r>
            <a:endParaRPr lang="en-US"/>
          </a:p>
        </p:txBody>
      </p:sp>
      <p:sp>
        <p:nvSpPr>
          <p:cNvPr id="15" name="Thought Bubble: Cloud 14">
            <a:extLst>
              <a:ext uri="{FF2B5EF4-FFF2-40B4-BE49-F238E27FC236}">
                <a16:creationId xmlns:a16="http://schemas.microsoft.com/office/drawing/2014/main" id="{FB0B581D-EA7D-AACA-B913-B2CE1A006C9F}"/>
              </a:ext>
            </a:extLst>
          </p:cNvPr>
          <p:cNvSpPr/>
          <p:nvPr/>
        </p:nvSpPr>
        <p:spPr>
          <a:xfrm>
            <a:off x="12599985" y="5549887"/>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20. a</a:t>
            </a:r>
            <a:endParaRPr lang="en-US"/>
          </a:p>
        </p:txBody>
      </p:sp>
      <p:sp>
        <p:nvSpPr>
          <p:cNvPr id="16" name="Thought Bubble: Cloud 15">
            <a:extLst>
              <a:ext uri="{FF2B5EF4-FFF2-40B4-BE49-F238E27FC236}">
                <a16:creationId xmlns:a16="http://schemas.microsoft.com/office/drawing/2014/main" id="{4C23F039-961B-4A02-6AED-D1250E000F52}"/>
              </a:ext>
            </a:extLst>
          </p:cNvPr>
          <p:cNvSpPr/>
          <p:nvPr/>
        </p:nvSpPr>
        <p:spPr>
          <a:xfrm>
            <a:off x="12689196" y="4111380"/>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15. b</a:t>
            </a:r>
            <a:endParaRPr lang="en-US"/>
          </a:p>
        </p:txBody>
      </p:sp>
      <p:sp>
        <p:nvSpPr>
          <p:cNvPr id="17" name="Thought Bubble: Cloud 16">
            <a:extLst>
              <a:ext uri="{FF2B5EF4-FFF2-40B4-BE49-F238E27FC236}">
                <a16:creationId xmlns:a16="http://schemas.microsoft.com/office/drawing/2014/main" id="{263BBCA4-57AC-849C-204E-4DAA5065E890}"/>
              </a:ext>
            </a:extLst>
          </p:cNvPr>
          <p:cNvSpPr/>
          <p:nvPr/>
        </p:nvSpPr>
        <p:spPr>
          <a:xfrm>
            <a:off x="12599986" y="2650570"/>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10. c</a:t>
            </a:r>
            <a:endParaRPr lang="en-US"/>
          </a:p>
        </p:txBody>
      </p:sp>
      <p:sp>
        <p:nvSpPr>
          <p:cNvPr id="18" name="Thought Bubble: Cloud 17">
            <a:extLst>
              <a:ext uri="{FF2B5EF4-FFF2-40B4-BE49-F238E27FC236}">
                <a16:creationId xmlns:a16="http://schemas.microsoft.com/office/drawing/2014/main" id="{D3C7DE1C-D701-E542-1ACC-FDB4F51943CC}"/>
              </a:ext>
            </a:extLst>
          </p:cNvPr>
          <p:cNvSpPr/>
          <p:nvPr/>
        </p:nvSpPr>
        <p:spPr>
          <a:xfrm>
            <a:off x="12599985" y="1245516"/>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5. c</a:t>
            </a:r>
            <a:endParaRPr lang="en-US"/>
          </a:p>
        </p:txBody>
      </p:sp>
      <p:sp>
        <p:nvSpPr>
          <p:cNvPr id="19" name="Thought Bubble: Cloud 18">
            <a:extLst>
              <a:ext uri="{FF2B5EF4-FFF2-40B4-BE49-F238E27FC236}">
                <a16:creationId xmlns:a16="http://schemas.microsoft.com/office/drawing/2014/main" id="{ECA8DC7C-0BF0-7B74-B29A-438DB3FFBF02}"/>
              </a:ext>
            </a:extLst>
          </p:cNvPr>
          <p:cNvSpPr/>
          <p:nvPr/>
        </p:nvSpPr>
        <p:spPr>
          <a:xfrm>
            <a:off x="7024375" y="5549886"/>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18.  b</a:t>
            </a:r>
            <a:endParaRPr lang="en-US"/>
          </a:p>
        </p:txBody>
      </p:sp>
      <p:sp>
        <p:nvSpPr>
          <p:cNvPr id="20" name="Thought Bubble: Cloud 19">
            <a:extLst>
              <a:ext uri="{FF2B5EF4-FFF2-40B4-BE49-F238E27FC236}">
                <a16:creationId xmlns:a16="http://schemas.microsoft.com/office/drawing/2014/main" id="{456EE25B-D991-9F78-0E81-B65CAC67AFD0}"/>
              </a:ext>
            </a:extLst>
          </p:cNvPr>
          <p:cNvSpPr/>
          <p:nvPr/>
        </p:nvSpPr>
        <p:spPr>
          <a:xfrm>
            <a:off x="4359234" y="4055623"/>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12. b</a:t>
            </a:r>
            <a:endParaRPr lang="en-US"/>
          </a:p>
        </p:txBody>
      </p:sp>
      <p:sp>
        <p:nvSpPr>
          <p:cNvPr id="21" name="Thought Bubble: Cloud 20">
            <a:extLst>
              <a:ext uri="{FF2B5EF4-FFF2-40B4-BE49-F238E27FC236}">
                <a16:creationId xmlns:a16="http://schemas.microsoft.com/office/drawing/2014/main" id="{9F05C28A-F8D8-2DFF-06B3-EB30EE8CD30E}"/>
              </a:ext>
            </a:extLst>
          </p:cNvPr>
          <p:cNvSpPr/>
          <p:nvPr/>
        </p:nvSpPr>
        <p:spPr>
          <a:xfrm>
            <a:off x="1716395" y="4111379"/>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11. a</a:t>
            </a:r>
            <a:endParaRPr lang="en-US"/>
          </a:p>
        </p:txBody>
      </p:sp>
      <p:sp>
        <p:nvSpPr>
          <p:cNvPr id="22" name="Thought Bubble: Cloud 21">
            <a:extLst>
              <a:ext uri="{FF2B5EF4-FFF2-40B4-BE49-F238E27FC236}">
                <a16:creationId xmlns:a16="http://schemas.microsoft.com/office/drawing/2014/main" id="{D243F92F-C26B-980E-6183-3D3C69EB96FB}"/>
              </a:ext>
            </a:extLst>
          </p:cNvPr>
          <p:cNvSpPr/>
          <p:nvPr/>
        </p:nvSpPr>
        <p:spPr>
          <a:xfrm>
            <a:off x="1627185" y="5538736"/>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16. c </a:t>
            </a:r>
            <a:endParaRPr lang="en-US"/>
          </a:p>
        </p:txBody>
      </p:sp>
      <p:sp>
        <p:nvSpPr>
          <p:cNvPr id="23" name="Thought Bubble: Cloud 22">
            <a:extLst>
              <a:ext uri="{FF2B5EF4-FFF2-40B4-BE49-F238E27FC236}">
                <a16:creationId xmlns:a16="http://schemas.microsoft.com/office/drawing/2014/main" id="{D99A4B4F-0501-86B4-AFBE-9C8B44CAAECC}"/>
              </a:ext>
            </a:extLst>
          </p:cNvPr>
          <p:cNvSpPr/>
          <p:nvPr/>
        </p:nvSpPr>
        <p:spPr>
          <a:xfrm>
            <a:off x="4359234" y="5538736"/>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17. a</a:t>
            </a:r>
            <a:endParaRPr lang="en-US"/>
          </a:p>
        </p:txBody>
      </p:sp>
      <p:sp>
        <p:nvSpPr>
          <p:cNvPr id="24" name="Thought Bubble: Cloud 23">
            <a:extLst>
              <a:ext uri="{FF2B5EF4-FFF2-40B4-BE49-F238E27FC236}">
                <a16:creationId xmlns:a16="http://schemas.microsoft.com/office/drawing/2014/main" id="{9D49EF17-9702-3EF6-C53C-D7501AC5D11F}"/>
              </a:ext>
            </a:extLst>
          </p:cNvPr>
          <p:cNvSpPr/>
          <p:nvPr/>
        </p:nvSpPr>
        <p:spPr>
          <a:xfrm>
            <a:off x="9834483" y="5549887"/>
            <a:ext cx="1377845" cy="1000191"/>
          </a:xfrm>
          <a:prstGeom prst="cloudCallout">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19. c</a:t>
            </a:r>
            <a:endParaRPr lang="en-US"/>
          </a:p>
        </p:txBody>
      </p:sp>
    </p:spTree>
    <p:extLst>
      <p:ext uri="{BB962C8B-B14F-4D97-AF65-F5344CB8AC3E}">
        <p14:creationId xmlns:p14="http://schemas.microsoft.com/office/powerpoint/2010/main" val="7152296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972DC3-9C00-A3A0-7970-B751EB25C89D}"/>
              </a:ext>
            </a:extLst>
          </p:cNvPr>
          <p:cNvSpPr txBox="1"/>
          <p:nvPr/>
        </p:nvSpPr>
        <p:spPr>
          <a:xfrm>
            <a:off x="733539" y="418432"/>
            <a:ext cx="364415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err="1">
                <a:ea typeface="Calibri"/>
                <a:cs typeface="Calibri"/>
              </a:rPr>
              <a:t>Uždavi</a:t>
            </a:r>
            <a:r>
              <a:rPr lang="en-US" sz="3200" b="1" err="1"/>
              <a:t>niai</a:t>
            </a:r>
            <a:r>
              <a:rPr lang="en-US" sz="3200" b="1"/>
              <a:t>:</a:t>
            </a:r>
            <a:endParaRPr lang="en-US" sz="3200" b="1">
              <a:ea typeface="Calibri"/>
              <a:cs typeface="Calibri"/>
            </a:endParaRPr>
          </a:p>
        </p:txBody>
      </p:sp>
      <p:sp>
        <p:nvSpPr>
          <p:cNvPr id="6" name="TextBox 5">
            <a:extLst>
              <a:ext uri="{FF2B5EF4-FFF2-40B4-BE49-F238E27FC236}">
                <a16:creationId xmlns:a16="http://schemas.microsoft.com/office/drawing/2014/main" id="{D4A11235-E7BB-D79C-C9E1-DFD30B53C8DA}"/>
              </a:ext>
            </a:extLst>
          </p:cNvPr>
          <p:cNvSpPr txBox="1"/>
          <p:nvPr/>
        </p:nvSpPr>
        <p:spPr>
          <a:xfrm>
            <a:off x="739588" y="1277471"/>
            <a:ext cx="12694023"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indent="-342900">
              <a:buAutoNum type="arabicPeriod"/>
            </a:pPr>
            <a:r>
              <a:rPr lang="lt-LT" sz="2400"/>
              <a:t> Tiriant garso greičio ore priklausomybę nuo temperatūros, gauti tokie rezultatai:</a:t>
            </a:r>
            <a:endParaRPr lang="lt-LT" sz="2400">
              <a:ea typeface="Calibri"/>
              <a:cs typeface="Calibri"/>
            </a:endParaRPr>
          </a:p>
          <a:p>
            <a:pPr algn="ctr"/>
            <a:endParaRPr lang="en-US"/>
          </a:p>
        </p:txBody>
      </p:sp>
      <p:pic>
        <p:nvPicPr>
          <p:cNvPr id="9" name="Picture 8">
            <a:extLst>
              <a:ext uri="{FF2B5EF4-FFF2-40B4-BE49-F238E27FC236}">
                <a16:creationId xmlns:a16="http://schemas.microsoft.com/office/drawing/2014/main" id="{F59A2E1F-BA2F-FFAC-B629-FB077B63693A}"/>
              </a:ext>
            </a:extLst>
          </p:cNvPr>
          <p:cNvPicPr>
            <a:picLocks noChangeAspect="1"/>
          </p:cNvPicPr>
          <p:nvPr/>
        </p:nvPicPr>
        <p:blipFill>
          <a:blip r:embed="rId2"/>
          <a:stretch>
            <a:fillRect/>
          </a:stretch>
        </p:blipFill>
        <p:spPr>
          <a:xfrm>
            <a:off x="561134" y="1815913"/>
            <a:ext cx="12620625" cy="1047750"/>
          </a:xfrm>
          <a:prstGeom prst="rect">
            <a:avLst/>
          </a:prstGeom>
        </p:spPr>
      </p:pic>
      <p:sp>
        <p:nvSpPr>
          <p:cNvPr id="10" name="TextBox 9">
            <a:extLst>
              <a:ext uri="{FF2B5EF4-FFF2-40B4-BE49-F238E27FC236}">
                <a16:creationId xmlns:a16="http://schemas.microsoft.com/office/drawing/2014/main" id="{4E7C95B0-67DA-FA2D-7FB1-72B5CD8C1536}"/>
              </a:ext>
            </a:extLst>
          </p:cNvPr>
          <p:cNvSpPr txBox="1"/>
          <p:nvPr/>
        </p:nvSpPr>
        <p:spPr>
          <a:xfrm>
            <a:off x="551330" y="3065930"/>
            <a:ext cx="13514292"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b-LU" sz="2400">
                <a:latin typeface="Calibri"/>
                <a:ea typeface="Calibri"/>
                <a:cs typeface="Calibri"/>
              </a:rPr>
              <a:t>A) Nubraižykite  garso greičio priklausomybės nuo temperatūros grafiką</a:t>
            </a:r>
            <a:r>
              <a:rPr lang="lb-LU" sz="2400"/>
              <a:t>.</a:t>
            </a:r>
            <a:endParaRPr lang="lb-LU" sz="2400">
              <a:ea typeface="Calibri"/>
              <a:cs typeface="Calibri"/>
            </a:endParaRPr>
          </a:p>
          <a:p>
            <a:endParaRPr lang="lb-LU" sz="2400">
              <a:ea typeface="+mn-lt"/>
              <a:cs typeface="+mn-lt"/>
            </a:endParaRPr>
          </a:p>
          <a:p>
            <a:endParaRPr lang="lb-LU" sz="2400">
              <a:ea typeface="+mn-lt"/>
              <a:cs typeface="+mn-lt"/>
            </a:endParaRPr>
          </a:p>
          <a:p>
            <a:endParaRPr lang="lb-LU" sz="2400">
              <a:ea typeface="+mn-lt"/>
              <a:cs typeface="+mn-lt"/>
            </a:endParaRPr>
          </a:p>
          <a:p>
            <a:endParaRPr lang="lb-LU" sz="2400">
              <a:ea typeface="+mn-lt"/>
              <a:cs typeface="+mn-lt"/>
            </a:endParaRPr>
          </a:p>
          <a:p>
            <a:endParaRPr lang="lb-LU" sz="2400">
              <a:ea typeface="+mn-lt"/>
              <a:cs typeface="+mn-lt"/>
            </a:endParaRPr>
          </a:p>
          <a:p>
            <a:endParaRPr lang="lb-LU" sz="2400">
              <a:ea typeface="+mn-lt"/>
              <a:cs typeface="+mn-lt"/>
            </a:endParaRPr>
          </a:p>
          <a:p>
            <a:endParaRPr lang="lb-LU" sz="2400">
              <a:ea typeface="+mn-lt"/>
              <a:cs typeface="+mn-lt"/>
            </a:endParaRPr>
          </a:p>
          <a:p>
            <a:endParaRPr lang="lb-LU" sz="2400">
              <a:ea typeface="+mn-lt"/>
              <a:cs typeface="+mn-lt"/>
            </a:endParaRPr>
          </a:p>
          <a:p>
            <a:r>
              <a:rPr lang="lb-LU" sz="2400">
                <a:ea typeface="+mn-lt"/>
                <a:cs typeface="+mn-lt"/>
              </a:rPr>
              <a:t>B) Remdamiesi grafiku, parašykite, kaip priklauso garso greitis nuo oro temperatūros.</a:t>
            </a:r>
            <a:endParaRPr lang="lb-LU">
              <a:ea typeface="Calibri" panose="020F0502020204030204"/>
              <a:cs typeface="Calibri" panose="020F0502020204030204"/>
            </a:endParaRPr>
          </a:p>
          <a:p>
            <a:endParaRPr lang="en-US" sz="2400" b="1">
              <a:ea typeface="Calibri"/>
              <a:cs typeface="Calibri"/>
            </a:endParaRPr>
          </a:p>
          <a:p>
            <a:pPr algn="ctr"/>
            <a:endParaRPr lang="en-US">
              <a:ea typeface="Calibri" panose="020F0502020204030204"/>
              <a:cs typeface="Calibri" panose="020F0502020204030204"/>
            </a:endParaRPr>
          </a:p>
        </p:txBody>
      </p:sp>
      <p:pic>
        <p:nvPicPr>
          <p:cNvPr id="11" name="Picture 10">
            <a:extLst>
              <a:ext uri="{FF2B5EF4-FFF2-40B4-BE49-F238E27FC236}">
                <a16:creationId xmlns:a16="http://schemas.microsoft.com/office/drawing/2014/main" id="{F2CFB395-04D4-4817-DF3E-97C4983350DD}"/>
              </a:ext>
            </a:extLst>
          </p:cNvPr>
          <p:cNvPicPr>
            <a:picLocks noChangeAspect="1"/>
          </p:cNvPicPr>
          <p:nvPr/>
        </p:nvPicPr>
        <p:blipFill>
          <a:blip r:embed="rId3"/>
          <a:stretch>
            <a:fillRect/>
          </a:stretch>
        </p:blipFill>
        <p:spPr>
          <a:xfrm>
            <a:off x="558334" y="3662923"/>
            <a:ext cx="4410074" cy="2423271"/>
          </a:xfrm>
          <a:prstGeom prst="rect">
            <a:avLst/>
          </a:prstGeom>
        </p:spPr>
      </p:pic>
      <p:pic>
        <p:nvPicPr>
          <p:cNvPr id="3" name="Picture 2">
            <a:extLst>
              <a:ext uri="{FF2B5EF4-FFF2-40B4-BE49-F238E27FC236}">
                <a16:creationId xmlns:a16="http://schemas.microsoft.com/office/drawing/2014/main" id="{AE16CC50-525B-C36B-FB3E-DC767B3E0D2D}"/>
              </a:ext>
            </a:extLst>
          </p:cNvPr>
          <p:cNvPicPr>
            <a:picLocks noChangeAspect="1"/>
          </p:cNvPicPr>
          <p:nvPr/>
        </p:nvPicPr>
        <p:blipFill>
          <a:blip r:embed="rId4"/>
          <a:stretch>
            <a:fillRect/>
          </a:stretch>
        </p:blipFill>
        <p:spPr>
          <a:xfrm>
            <a:off x="12534435" y="6688641"/>
            <a:ext cx="2095500" cy="1543050"/>
          </a:xfrm>
          <a:prstGeom prst="rect">
            <a:avLst/>
          </a:prstGeom>
        </p:spPr>
      </p:pic>
    </p:spTree>
    <p:extLst>
      <p:ext uri="{BB962C8B-B14F-4D97-AF65-F5344CB8AC3E}">
        <p14:creationId xmlns:p14="http://schemas.microsoft.com/office/powerpoint/2010/main" val="1385253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91F104-9B88-5043-B1D5-510151EE8D8B}"/>
              </a:ext>
            </a:extLst>
          </p:cNvPr>
          <p:cNvSpPr txBox="1"/>
          <p:nvPr/>
        </p:nvSpPr>
        <p:spPr>
          <a:xfrm>
            <a:off x="429901" y="436973"/>
            <a:ext cx="13151223"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1 </a:t>
            </a:r>
            <a:r>
              <a:rPr lang="en-US" sz="2400" b="1" err="1">
                <a:ea typeface="Calibri"/>
                <a:cs typeface="Calibri"/>
              </a:rPr>
              <a:t>uždavinio</a:t>
            </a:r>
            <a:r>
              <a:rPr lang="en-US" sz="2400" b="1">
                <a:ea typeface="Calibri"/>
                <a:cs typeface="Calibri"/>
              </a:rPr>
              <a:t> </a:t>
            </a:r>
            <a:r>
              <a:rPr lang="en-US" sz="2400" b="1" err="1">
                <a:ea typeface="Calibri"/>
                <a:cs typeface="Calibri"/>
              </a:rPr>
              <a:t>sprendimas</a:t>
            </a:r>
            <a:r>
              <a:rPr lang="en-US" sz="2400" b="1">
                <a:ea typeface="Calibri"/>
                <a:cs typeface="Calibri"/>
              </a:rPr>
              <a:t>:</a:t>
            </a:r>
          </a:p>
          <a:p>
            <a:endParaRPr lang="en-US" sz="2400">
              <a:ea typeface="Calibri"/>
              <a:cs typeface="Calibri"/>
            </a:endParaRPr>
          </a:p>
          <a:p>
            <a:r>
              <a:rPr lang="en-US" sz="2400">
                <a:ea typeface="Calibri"/>
                <a:cs typeface="Calibri"/>
              </a:rPr>
              <a:t>A)</a:t>
            </a: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endParaRPr lang="en-US" sz="2400">
              <a:ea typeface="Calibri"/>
              <a:cs typeface="Calibri"/>
            </a:endParaRPr>
          </a:p>
          <a:p>
            <a:r>
              <a:rPr lang="en-US" sz="2400">
                <a:ea typeface="Calibri"/>
                <a:cs typeface="Calibri"/>
              </a:rPr>
              <a:t>B) </a:t>
            </a:r>
            <a:r>
              <a:rPr lang="en-US" sz="2400" err="1">
                <a:ea typeface="+mn-lt"/>
                <a:cs typeface="+mn-lt"/>
              </a:rPr>
              <a:t>Didėjant</a:t>
            </a:r>
            <a:r>
              <a:rPr lang="en-US" sz="2400">
                <a:ea typeface="+mn-lt"/>
                <a:cs typeface="+mn-lt"/>
              </a:rPr>
              <a:t> </a:t>
            </a:r>
            <a:r>
              <a:rPr lang="en-US" sz="2400" err="1">
                <a:ea typeface="+mn-lt"/>
                <a:cs typeface="+mn-lt"/>
              </a:rPr>
              <a:t>oro</a:t>
            </a:r>
            <a:r>
              <a:rPr lang="en-US" sz="2400">
                <a:ea typeface="+mn-lt"/>
                <a:cs typeface="+mn-lt"/>
              </a:rPr>
              <a:t> </a:t>
            </a:r>
            <a:r>
              <a:rPr lang="en-US" sz="2400" err="1">
                <a:ea typeface="+mn-lt"/>
                <a:cs typeface="+mn-lt"/>
              </a:rPr>
              <a:t>temperatūrai</a:t>
            </a:r>
            <a:r>
              <a:rPr lang="en-US" sz="2400">
                <a:ea typeface="+mn-lt"/>
                <a:cs typeface="+mn-lt"/>
              </a:rPr>
              <a:t>, </a:t>
            </a:r>
            <a:r>
              <a:rPr lang="en-US" sz="2400" err="1">
                <a:ea typeface="+mn-lt"/>
                <a:cs typeface="+mn-lt"/>
              </a:rPr>
              <a:t>garso</a:t>
            </a:r>
            <a:r>
              <a:rPr lang="en-US" sz="2400">
                <a:ea typeface="+mn-lt"/>
                <a:cs typeface="+mn-lt"/>
              </a:rPr>
              <a:t> </a:t>
            </a:r>
            <a:r>
              <a:rPr lang="en-US" sz="2400" err="1">
                <a:ea typeface="+mn-lt"/>
                <a:cs typeface="+mn-lt"/>
              </a:rPr>
              <a:t>greitis</a:t>
            </a:r>
            <a:r>
              <a:rPr lang="en-US" sz="2400">
                <a:ea typeface="+mn-lt"/>
                <a:cs typeface="+mn-lt"/>
              </a:rPr>
              <a:t> ore </a:t>
            </a:r>
            <a:r>
              <a:rPr lang="en-US" sz="2400" err="1">
                <a:ea typeface="+mn-lt"/>
                <a:cs typeface="+mn-lt"/>
              </a:rPr>
              <a:t>didėja</a:t>
            </a:r>
            <a:r>
              <a:rPr lang="en-US" sz="2400">
                <a:ea typeface="+mn-lt"/>
                <a:cs typeface="+mn-lt"/>
              </a:rPr>
              <a:t>.</a:t>
            </a:r>
            <a:endParaRPr lang="en-US" sz="2400">
              <a:ea typeface="Calibri"/>
              <a:cs typeface="Calibri"/>
            </a:endParaRPr>
          </a:p>
          <a:p>
            <a:endParaRPr lang="en-US">
              <a:ea typeface="Calibri"/>
              <a:cs typeface="Calibri"/>
            </a:endParaRPr>
          </a:p>
        </p:txBody>
      </p:sp>
      <p:pic>
        <p:nvPicPr>
          <p:cNvPr id="3" name="Picture 2">
            <a:extLst>
              <a:ext uri="{FF2B5EF4-FFF2-40B4-BE49-F238E27FC236}">
                <a16:creationId xmlns:a16="http://schemas.microsoft.com/office/drawing/2014/main" id="{0126A621-5321-5F65-DADD-E7316DC687D4}"/>
              </a:ext>
            </a:extLst>
          </p:cNvPr>
          <p:cNvPicPr>
            <a:picLocks noChangeAspect="1"/>
          </p:cNvPicPr>
          <p:nvPr/>
        </p:nvPicPr>
        <p:blipFill>
          <a:blip r:embed="rId2"/>
          <a:stretch>
            <a:fillRect/>
          </a:stretch>
        </p:blipFill>
        <p:spPr>
          <a:xfrm>
            <a:off x="12534138" y="6683883"/>
            <a:ext cx="2095500" cy="1543050"/>
          </a:xfrm>
          <a:prstGeom prst="rect">
            <a:avLst/>
          </a:prstGeom>
        </p:spPr>
      </p:pic>
      <p:pic>
        <p:nvPicPr>
          <p:cNvPr id="4" name="Picture 3">
            <a:extLst>
              <a:ext uri="{FF2B5EF4-FFF2-40B4-BE49-F238E27FC236}">
                <a16:creationId xmlns:a16="http://schemas.microsoft.com/office/drawing/2014/main" id="{F0F8E968-BED8-533D-3D44-041F867C30DB}"/>
              </a:ext>
            </a:extLst>
          </p:cNvPr>
          <p:cNvPicPr>
            <a:picLocks noChangeAspect="1"/>
          </p:cNvPicPr>
          <p:nvPr/>
        </p:nvPicPr>
        <p:blipFill>
          <a:blip r:embed="rId3"/>
          <a:stretch>
            <a:fillRect/>
          </a:stretch>
        </p:blipFill>
        <p:spPr>
          <a:xfrm>
            <a:off x="853888" y="927847"/>
            <a:ext cx="4208930" cy="5607424"/>
          </a:xfrm>
          <a:prstGeom prst="rect">
            <a:avLst/>
          </a:prstGeom>
        </p:spPr>
      </p:pic>
    </p:spTree>
    <p:extLst>
      <p:ext uri="{BB962C8B-B14F-4D97-AF65-F5344CB8AC3E}">
        <p14:creationId xmlns:p14="http://schemas.microsoft.com/office/powerpoint/2010/main" val="2785492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718CD1-3088-A2A7-57B4-4B03BE0F14B6}"/>
              </a:ext>
            </a:extLst>
          </p:cNvPr>
          <p:cNvSpPr txBox="1"/>
          <p:nvPr/>
        </p:nvSpPr>
        <p:spPr>
          <a:xfrm>
            <a:off x="606838" y="960565"/>
            <a:ext cx="1343361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a:latin typeface="Aptos"/>
                <a:ea typeface="+mn-lt"/>
                <a:cs typeface="+mn-lt"/>
              </a:rPr>
              <a:t>2. Uodo sparneliai per 5 sekundes suvibruoja 3000 kartų.</a:t>
            </a:r>
            <a:endParaRPr lang="lt-LT" sz="2800">
              <a:latin typeface="Aptos"/>
              <a:ea typeface="Calibri"/>
              <a:cs typeface="Calibri"/>
            </a:endParaRPr>
          </a:p>
          <a:p>
            <a:r>
              <a:rPr lang="lt-LT" sz="2800">
                <a:latin typeface="Aptos"/>
                <a:ea typeface="+mn-lt"/>
                <a:cs typeface="+mn-lt"/>
              </a:rPr>
              <a:t>A) Koks yra sparnelių virpesių dažnis?</a:t>
            </a:r>
            <a:endParaRPr lang="lt-LT" sz="2800">
              <a:latin typeface="Aptos"/>
              <a:ea typeface="Calibri"/>
              <a:cs typeface="Calibri"/>
            </a:endParaRPr>
          </a:p>
          <a:p>
            <a:r>
              <a:rPr lang="lt-LT" sz="2800">
                <a:latin typeface="Aptos"/>
              </a:rPr>
              <a:t>B) Ar žmogus girdi šį garsą? </a:t>
            </a:r>
            <a:endParaRPr lang="lt-LT" sz="2800" i="1">
              <a:latin typeface="Aptos"/>
            </a:endParaRPr>
          </a:p>
        </p:txBody>
      </p:sp>
      <p:sp>
        <p:nvSpPr>
          <p:cNvPr id="3" name="TextBox 2">
            <a:extLst>
              <a:ext uri="{FF2B5EF4-FFF2-40B4-BE49-F238E27FC236}">
                <a16:creationId xmlns:a16="http://schemas.microsoft.com/office/drawing/2014/main" id="{1D3EF162-149E-A73F-BA2D-53F4A5D79978}"/>
              </a:ext>
            </a:extLst>
          </p:cNvPr>
          <p:cNvSpPr txBox="1"/>
          <p:nvPr/>
        </p:nvSpPr>
        <p:spPr>
          <a:xfrm>
            <a:off x="605118" y="2891118"/>
            <a:ext cx="9883588"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0000"/>
                </a:solidFill>
                <a:latin typeface="Calibri"/>
              </a:rPr>
              <a:t>2</a:t>
            </a:r>
            <a:r>
              <a:rPr lang="en-US" sz="2800" b="1" i="0" u="none" strike="noStrike" baseline="0">
                <a:solidFill>
                  <a:srgbClr val="000000"/>
                </a:solidFill>
                <a:latin typeface="Calibri"/>
              </a:rPr>
              <a:t> </a:t>
            </a:r>
            <a:r>
              <a:rPr lang="en-US" sz="2800" b="1" i="0" u="none" strike="noStrike" baseline="0" err="1">
                <a:solidFill>
                  <a:srgbClr val="000000"/>
                </a:solidFill>
                <a:latin typeface="Calibri"/>
              </a:rPr>
              <a:t>uždavinio</a:t>
            </a:r>
            <a:r>
              <a:rPr lang="en-US" sz="2800" b="1" i="0" u="none" strike="noStrike" baseline="0">
                <a:solidFill>
                  <a:srgbClr val="000000"/>
                </a:solidFill>
                <a:latin typeface="Calibri"/>
              </a:rPr>
              <a:t> </a:t>
            </a:r>
            <a:r>
              <a:rPr lang="en-US" sz="2800" b="1" i="0" u="none" strike="noStrike" baseline="0" err="1">
                <a:solidFill>
                  <a:srgbClr val="000000"/>
                </a:solidFill>
                <a:latin typeface="Calibri"/>
              </a:rPr>
              <a:t>sprendimas</a:t>
            </a:r>
            <a:r>
              <a:rPr lang="en-US" sz="2800" b="1" i="0" u="none" strike="noStrike" baseline="0">
                <a:solidFill>
                  <a:srgbClr val="000000"/>
                </a:solidFill>
                <a:latin typeface="Calibri"/>
              </a:rPr>
              <a:t>:</a:t>
            </a:r>
            <a:endParaRPr lang="en-US" sz="2800" b="1">
              <a:ea typeface="Calibri"/>
              <a:cs typeface="Calibri"/>
            </a:endParaRPr>
          </a:p>
          <a:p>
            <a:endParaRPr lang="en-US" sz="2800" b="1">
              <a:ea typeface="Calibri"/>
              <a:cs typeface="Calibri"/>
            </a:endParaRPr>
          </a:p>
          <a:p>
            <a:r>
              <a:rPr lang="en-US" sz="2800" err="1">
                <a:ea typeface="Calibri"/>
                <a:cs typeface="Calibri"/>
              </a:rPr>
              <a:t>Duota</a:t>
            </a:r>
            <a:r>
              <a:rPr lang="en-US" sz="2800">
                <a:ea typeface="Calibri"/>
                <a:cs typeface="Calibri"/>
              </a:rPr>
              <a:t>: t=5 s, n=3000 </a:t>
            </a:r>
          </a:p>
          <a:p>
            <a:r>
              <a:rPr lang="en-US" sz="2800">
                <a:ea typeface="Calibri"/>
                <a:cs typeface="Calibri"/>
              </a:rPr>
              <a:t>Rasti: f</a:t>
            </a:r>
          </a:p>
          <a:p>
            <a:r>
              <a:rPr lang="en-US" sz="2800">
                <a:ea typeface="Calibri"/>
                <a:cs typeface="Calibri"/>
              </a:rPr>
              <a:t>f=</a:t>
            </a:r>
            <a:r>
              <a:rPr lang="en-US" sz="2800" err="1">
                <a:ea typeface="Calibri"/>
                <a:cs typeface="Calibri"/>
              </a:rPr>
              <a:t>n:t</a:t>
            </a:r>
            <a:endParaRPr lang="en-US" sz="2800">
              <a:ea typeface="Calibri"/>
              <a:cs typeface="Calibri"/>
            </a:endParaRPr>
          </a:p>
          <a:p>
            <a:r>
              <a:rPr lang="en-US" sz="2800">
                <a:ea typeface="Calibri"/>
                <a:cs typeface="Calibri"/>
              </a:rPr>
              <a:t>f=3000:5=600 Hz</a:t>
            </a:r>
          </a:p>
          <a:p>
            <a:r>
              <a:rPr lang="en-US" sz="2800">
                <a:ea typeface="Calibri"/>
                <a:cs typeface="Calibri"/>
              </a:rPr>
              <a:t>Ats.: </a:t>
            </a:r>
            <a:r>
              <a:rPr lang="en-US" sz="2800" err="1">
                <a:ea typeface="+mn-lt"/>
                <a:cs typeface="+mn-lt"/>
              </a:rPr>
              <a:t>Dažnis</a:t>
            </a:r>
            <a:r>
              <a:rPr lang="en-US" sz="2800">
                <a:ea typeface="+mn-lt"/>
                <a:cs typeface="+mn-lt"/>
              </a:rPr>
              <a:t> </a:t>
            </a:r>
            <a:r>
              <a:rPr lang="en-US" sz="2800" err="1">
                <a:ea typeface="+mn-lt"/>
                <a:cs typeface="+mn-lt"/>
              </a:rPr>
              <a:t>yra</a:t>
            </a:r>
            <a:r>
              <a:rPr lang="en-US" sz="2800">
                <a:ea typeface="+mn-lt"/>
                <a:cs typeface="+mn-lt"/>
              </a:rPr>
              <a:t> </a:t>
            </a:r>
            <a:r>
              <a:rPr lang="en-US" sz="2800" b="1">
                <a:ea typeface="+mn-lt"/>
                <a:cs typeface="+mn-lt"/>
              </a:rPr>
              <a:t>600 Hz</a:t>
            </a:r>
            <a:r>
              <a:rPr lang="en-US" sz="2800">
                <a:ea typeface="+mn-lt"/>
                <a:cs typeface="+mn-lt"/>
              </a:rPr>
              <a:t>, </a:t>
            </a:r>
            <a:r>
              <a:rPr lang="en-US" sz="2800" err="1">
                <a:ea typeface="+mn-lt"/>
                <a:cs typeface="+mn-lt"/>
              </a:rPr>
              <a:t>žmogus</a:t>
            </a:r>
            <a:r>
              <a:rPr lang="en-US" sz="2800">
                <a:ea typeface="+mn-lt"/>
                <a:cs typeface="+mn-lt"/>
              </a:rPr>
              <a:t> </a:t>
            </a:r>
            <a:r>
              <a:rPr lang="en-US" sz="2800" err="1">
                <a:ea typeface="+mn-lt"/>
                <a:cs typeface="+mn-lt"/>
              </a:rPr>
              <a:t>šį</a:t>
            </a:r>
            <a:r>
              <a:rPr lang="en-US" sz="2800">
                <a:ea typeface="+mn-lt"/>
                <a:cs typeface="+mn-lt"/>
              </a:rPr>
              <a:t> </a:t>
            </a:r>
            <a:r>
              <a:rPr lang="en-US" sz="2800" err="1">
                <a:ea typeface="+mn-lt"/>
                <a:cs typeface="+mn-lt"/>
              </a:rPr>
              <a:t>garsą</a:t>
            </a:r>
            <a:r>
              <a:rPr lang="en-US" sz="2800">
                <a:ea typeface="+mn-lt"/>
                <a:cs typeface="+mn-lt"/>
              </a:rPr>
              <a:t> </a:t>
            </a:r>
            <a:r>
              <a:rPr lang="en-US" sz="2800" b="1" err="1">
                <a:ea typeface="+mn-lt"/>
                <a:cs typeface="+mn-lt"/>
              </a:rPr>
              <a:t>girdi</a:t>
            </a:r>
            <a:r>
              <a:rPr lang="en-US" sz="2800">
                <a:ea typeface="+mn-lt"/>
                <a:cs typeface="+mn-lt"/>
              </a:rPr>
              <a:t>.</a:t>
            </a:r>
            <a:endParaRPr lang="en-US" sz="2800">
              <a:ea typeface="Calibri"/>
              <a:cs typeface="Calibri"/>
            </a:endParaRPr>
          </a:p>
          <a:p>
            <a:endParaRPr lang="en-US" sz="2400">
              <a:ea typeface="Calibri"/>
              <a:cs typeface="Calibri"/>
            </a:endParaRPr>
          </a:p>
          <a:p>
            <a:pPr algn="ctr"/>
            <a:endParaRPr lang="en-US">
              <a:ea typeface="Calibri" panose="020F0502020204030204"/>
              <a:cs typeface="Calibri" panose="020F0502020204030204"/>
            </a:endParaRPr>
          </a:p>
        </p:txBody>
      </p:sp>
      <p:pic>
        <p:nvPicPr>
          <p:cNvPr id="4" name="Picture 3">
            <a:extLst>
              <a:ext uri="{FF2B5EF4-FFF2-40B4-BE49-F238E27FC236}">
                <a16:creationId xmlns:a16="http://schemas.microsoft.com/office/drawing/2014/main" id="{D093B696-F881-98D1-1D89-B9DD48A95BD2}"/>
              </a:ext>
            </a:extLst>
          </p:cNvPr>
          <p:cNvPicPr>
            <a:picLocks noChangeAspect="1"/>
          </p:cNvPicPr>
          <p:nvPr/>
        </p:nvPicPr>
        <p:blipFill>
          <a:blip r:embed="rId2"/>
          <a:stretch>
            <a:fillRect/>
          </a:stretch>
        </p:blipFill>
        <p:spPr>
          <a:xfrm>
            <a:off x="9152124" y="1502709"/>
            <a:ext cx="4905375" cy="3771900"/>
          </a:xfrm>
          <a:prstGeom prst="rect">
            <a:avLst/>
          </a:prstGeom>
        </p:spPr>
      </p:pic>
      <p:pic>
        <p:nvPicPr>
          <p:cNvPr id="5" name="Picture 4">
            <a:extLst>
              <a:ext uri="{FF2B5EF4-FFF2-40B4-BE49-F238E27FC236}">
                <a16:creationId xmlns:a16="http://schemas.microsoft.com/office/drawing/2014/main" id="{4CD0D611-7160-641F-3323-AAA51AA4286F}"/>
              </a:ext>
            </a:extLst>
          </p:cNvPr>
          <p:cNvPicPr>
            <a:picLocks noChangeAspect="1"/>
          </p:cNvPicPr>
          <p:nvPr/>
        </p:nvPicPr>
        <p:blipFill>
          <a:blip r:embed="rId3"/>
          <a:stretch>
            <a:fillRect/>
          </a:stretch>
        </p:blipFill>
        <p:spPr>
          <a:xfrm>
            <a:off x="12534138" y="6683883"/>
            <a:ext cx="2095500" cy="1543050"/>
          </a:xfrm>
          <a:prstGeom prst="rect">
            <a:avLst/>
          </a:prstGeom>
        </p:spPr>
      </p:pic>
    </p:spTree>
    <p:extLst>
      <p:ext uri="{BB962C8B-B14F-4D97-AF65-F5344CB8AC3E}">
        <p14:creationId xmlns:p14="http://schemas.microsoft.com/office/powerpoint/2010/main" val="2119109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A1257-B243-B49B-345C-5A078EA1C1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BFF38CB-E98E-320E-10A0-E9A05D007F53}"/>
              </a:ext>
            </a:extLst>
          </p:cNvPr>
          <p:cNvSpPr txBox="1"/>
          <p:nvPr/>
        </p:nvSpPr>
        <p:spPr>
          <a:xfrm>
            <a:off x="418579" y="960565"/>
            <a:ext cx="1343361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a:latin typeface="Aptos"/>
                <a:ea typeface="+mn-lt"/>
                <a:cs typeface="+mn-lt"/>
              </a:rPr>
              <a:t>3. </a:t>
            </a:r>
            <a:r>
              <a:rPr lang="lt-LT" sz="2800">
                <a:ea typeface="+mn-lt"/>
                <a:cs typeface="+mn-lt"/>
              </a:rPr>
              <a:t>La nata yra garsas, kurio dažnis </a:t>
            </a:r>
            <a:r>
              <a:rPr lang="en-US" sz="2800">
                <a:ea typeface="+mn-lt"/>
                <a:cs typeface="+mn-lt"/>
              </a:rPr>
              <a:t>440 Hz. Garso </a:t>
            </a:r>
            <a:r>
              <a:rPr lang="en-US" sz="2800" err="1">
                <a:ea typeface="+mn-lt"/>
                <a:cs typeface="+mn-lt"/>
              </a:rPr>
              <a:t>greitis</a:t>
            </a:r>
            <a:r>
              <a:rPr lang="en-US" sz="2800">
                <a:ea typeface="+mn-lt"/>
                <a:cs typeface="+mn-lt"/>
              </a:rPr>
              <a:t> ore 340 m/s. Koks la </a:t>
            </a:r>
            <a:r>
              <a:rPr lang="en-US" sz="2800" err="1">
                <a:ea typeface="+mn-lt"/>
                <a:cs typeface="+mn-lt"/>
              </a:rPr>
              <a:t>natos</a:t>
            </a:r>
            <a:r>
              <a:rPr lang="en-US" sz="2800">
                <a:ea typeface="+mn-lt"/>
                <a:cs typeface="+mn-lt"/>
              </a:rPr>
              <a:t> </a:t>
            </a:r>
            <a:r>
              <a:rPr lang="en-US" sz="2800" err="1">
                <a:ea typeface="+mn-lt"/>
                <a:cs typeface="+mn-lt"/>
              </a:rPr>
              <a:t>bangos</a:t>
            </a:r>
            <a:r>
              <a:rPr lang="en-US" sz="2800">
                <a:ea typeface="+mn-lt"/>
                <a:cs typeface="+mn-lt"/>
              </a:rPr>
              <a:t> </a:t>
            </a:r>
            <a:r>
              <a:rPr lang="en-US" sz="2800" err="1">
                <a:ea typeface="+mn-lt"/>
                <a:cs typeface="+mn-lt"/>
              </a:rPr>
              <a:t>ilgis</a:t>
            </a:r>
            <a:r>
              <a:rPr lang="en-US" sz="2800">
                <a:ea typeface="+mn-lt"/>
                <a:cs typeface="+mn-lt"/>
              </a:rPr>
              <a:t>?</a:t>
            </a:r>
            <a:endParaRPr lang="en-US" sz="2800"/>
          </a:p>
          <a:p>
            <a:endParaRPr lang="lt-LT" sz="2400">
              <a:latin typeface="Aptos"/>
              <a:ea typeface="Calibri"/>
              <a:cs typeface="Calibri"/>
            </a:endParaRPr>
          </a:p>
        </p:txBody>
      </p:sp>
      <p:sp>
        <p:nvSpPr>
          <p:cNvPr id="3" name="TextBox 2">
            <a:extLst>
              <a:ext uri="{FF2B5EF4-FFF2-40B4-BE49-F238E27FC236}">
                <a16:creationId xmlns:a16="http://schemas.microsoft.com/office/drawing/2014/main" id="{4F5EFC0B-CDB3-B601-F971-E47B3590C0B9}"/>
              </a:ext>
            </a:extLst>
          </p:cNvPr>
          <p:cNvSpPr txBox="1"/>
          <p:nvPr/>
        </p:nvSpPr>
        <p:spPr>
          <a:xfrm>
            <a:off x="605118" y="2891118"/>
            <a:ext cx="9883588"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0000"/>
                </a:solidFill>
                <a:latin typeface="Calibri"/>
              </a:rPr>
              <a:t>3</a:t>
            </a:r>
            <a:r>
              <a:rPr lang="en-US" sz="2800" b="1" i="0" u="none" strike="noStrike" baseline="0">
                <a:solidFill>
                  <a:srgbClr val="000000"/>
                </a:solidFill>
                <a:latin typeface="Calibri"/>
              </a:rPr>
              <a:t> </a:t>
            </a:r>
            <a:r>
              <a:rPr lang="en-US" sz="2800" b="1" i="0" u="none" strike="noStrike" baseline="0" err="1">
                <a:solidFill>
                  <a:srgbClr val="000000"/>
                </a:solidFill>
                <a:latin typeface="Calibri"/>
              </a:rPr>
              <a:t>uždavinio</a:t>
            </a:r>
            <a:r>
              <a:rPr lang="en-US" sz="2800" b="1" i="0" u="none" strike="noStrike" baseline="0">
                <a:solidFill>
                  <a:srgbClr val="000000"/>
                </a:solidFill>
                <a:latin typeface="Calibri"/>
              </a:rPr>
              <a:t> </a:t>
            </a:r>
            <a:r>
              <a:rPr lang="en-US" sz="2800" b="1" i="0" u="none" strike="noStrike" baseline="0" err="1">
                <a:solidFill>
                  <a:srgbClr val="000000"/>
                </a:solidFill>
                <a:latin typeface="Calibri"/>
              </a:rPr>
              <a:t>sprendimas</a:t>
            </a:r>
            <a:r>
              <a:rPr lang="en-US" sz="2800" b="1" i="0" u="none" strike="noStrike" baseline="0">
                <a:solidFill>
                  <a:srgbClr val="000000"/>
                </a:solidFill>
                <a:latin typeface="Calibri"/>
              </a:rPr>
              <a:t>:</a:t>
            </a:r>
            <a:endParaRPr lang="en-US" sz="2800" b="1">
              <a:ea typeface="Calibri"/>
              <a:cs typeface="Calibri"/>
            </a:endParaRPr>
          </a:p>
          <a:p>
            <a:endParaRPr lang="en-US" sz="2800" b="1">
              <a:ea typeface="Calibri"/>
              <a:cs typeface="Calibri"/>
            </a:endParaRPr>
          </a:p>
          <a:p>
            <a:r>
              <a:rPr lang="en-US" sz="2800" err="1">
                <a:ea typeface="Calibri"/>
                <a:cs typeface="Calibri"/>
              </a:rPr>
              <a:t>Duota</a:t>
            </a:r>
            <a:r>
              <a:rPr lang="en-US" sz="2800">
                <a:ea typeface="Calibri"/>
                <a:cs typeface="Calibri"/>
              </a:rPr>
              <a:t>: f=440 Hz, v=340 m/s</a:t>
            </a:r>
          </a:p>
          <a:p>
            <a:r>
              <a:rPr lang="en-US" sz="2800">
                <a:ea typeface="Calibri"/>
                <a:cs typeface="Calibri"/>
              </a:rPr>
              <a:t>Rasti:</a:t>
            </a:r>
            <a:r>
              <a:rPr lang="en-US" sz="2800">
                <a:ea typeface="+mn-lt"/>
                <a:cs typeface="+mn-lt"/>
              </a:rPr>
              <a:t> λ</a:t>
            </a:r>
            <a:endParaRPr lang="en-US" sz="2800">
              <a:ea typeface="Calibri"/>
              <a:cs typeface="Calibri"/>
            </a:endParaRPr>
          </a:p>
          <a:p>
            <a:endParaRPr lang="en-US" sz="2800">
              <a:ea typeface="Calibri"/>
              <a:cs typeface="Calibri"/>
            </a:endParaRPr>
          </a:p>
          <a:p>
            <a:r>
              <a:rPr lang="en-US" sz="2800">
                <a:ea typeface="Calibri"/>
                <a:cs typeface="Calibri"/>
              </a:rPr>
              <a:t> λ=</a:t>
            </a:r>
            <a:r>
              <a:rPr lang="en-US" sz="2800" err="1">
                <a:ea typeface="Calibri"/>
                <a:cs typeface="Calibri"/>
              </a:rPr>
              <a:t>v:f</a:t>
            </a:r>
          </a:p>
          <a:p>
            <a:r>
              <a:rPr lang="en-US" sz="2800">
                <a:ea typeface="Calibri"/>
                <a:cs typeface="Calibri"/>
              </a:rPr>
              <a:t> λ=340:440=0,77 m</a:t>
            </a:r>
            <a:endParaRPr lang="en-US"/>
          </a:p>
          <a:p>
            <a:r>
              <a:rPr lang="en-US" sz="2800">
                <a:ea typeface="Calibri"/>
                <a:cs typeface="Calibri"/>
              </a:rPr>
              <a:t>Ats.: </a:t>
            </a:r>
            <a:r>
              <a:rPr lang="en-US" sz="2800" err="1">
                <a:ea typeface="+mn-lt"/>
                <a:cs typeface="+mn-lt"/>
              </a:rPr>
              <a:t>Bangos</a:t>
            </a:r>
            <a:r>
              <a:rPr lang="en-US" sz="2800">
                <a:ea typeface="+mn-lt"/>
                <a:cs typeface="+mn-lt"/>
              </a:rPr>
              <a:t> </a:t>
            </a:r>
            <a:r>
              <a:rPr lang="en-US" sz="2800" err="1">
                <a:ea typeface="+mn-lt"/>
                <a:cs typeface="+mn-lt"/>
              </a:rPr>
              <a:t>ilgis</a:t>
            </a:r>
            <a:r>
              <a:rPr lang="en-US" sz="2800">
                <a:ea typeface="+mn-lt"/>
                <a:cs typeface="+mn-lt"/>
              </a:rPr>
              <a:t> </a:t>
            </a:r>
            <a:r>
              <a:rPr lang="en-US" sz="2800" err="1">
                <a:ea typeface="+mn-lt"/>
                <a:cs typeface="+mn-lt"/>
              </a:rPr>
              <a:t>yra</a:t>
            </a:r>
            <a:r>
              <a:rPr lang="en-US" sz="2800">
                <a:ea typeface="+mn-lt"/>
                <a:cs typeface="+mn-lt"/>
              </a:rPr>
              <a:t> </a:t>
            </a:r>
            <a:r>
              <a:rPr lang="en-US" sz="2800" err="1">
                <a:ea typeface="+mn-lt"/>
                <a:cs typeface="+mn-lt"/>
              </a:rPr>
              <a:t>apie</a:t>
            </a:r>
            <a:r>
              <a:rPr lang="en-US" sz="2800">
                <a:ea typeface="+mn-lt"/>
                <a:cs typeface="+mn-lt"/>
              </a:rPr>
              <a:t> 0,77 m.</a:t>
            </a:r>
            <a:endParaRPr lang="en-US" sz="2800">
              <a:ea typeface="Calibri"/>
              <a:cs typeface="Calibri"/>
            </a:endParaRPr>
          </a:p>
          <a:p>
            <a:endParaRPr lang="en-US" sz="2400">
              <a:ea typeface="Calibri"/>
              <a:cs typeface="Calibri"/>
            </a:endParaRPr>
          </a:p>
          <a:p>
            <a:pPr algn="ctr"/>
            <a:endParaRPr lang="en-US">
              <a:ea typeface="Calibri" panose="020F0502020204030204"/>
              <a:cs typeface="Calibri" panose="020F0502020204030204"/>
            </a:endParaRPr>
          </a:p>
        </p:txBody>
      </p:sp>
      <p:pic>
        <p:nvPicPr>
          <p:cNvPr id="4" name="Picture 3">
            <a:extLst>
              <a:ext uri="{FF2B5EF4-FFF2-40B4-BE49-F238E27FC236}">
                <a16:creationId xmlns:a16="http://schemas.microsoft.com/office/drawing/2014/main" id="{9340CB3D-A825-70F9-0A25-8E9A5B9053F5}"/>
              </a:ext>
            </a:extLst>
          </p:cNvPr>
          <p:cNvPicPr>
            <a:picLocks noChangeAspect="1"/>
          </p:cNvPicPr>
          <p:nvPr/>
        </p:nvPicPr>
        <p:blipFill>
          <a:blip r:embed="rId2"/>
          <a:stretch>
            <a:fillRect/>
          </a:stretch>
        </p:blipFill>
        <p:spPr>
          <a:xfrm>
            <a:off x="8546726" y="1859616"/>
            <a:ext cx="5524500" cy="3676650"/>
          </a:xfrm>
          <a:prstGeom prst="rect">
            <a:avLst/>
          </a:prstGeom>
        </p:spPr>
      </p:pic>
      <p:pic>
        <p:nvPicPr>
          <p:cNvPr id="6" name="Picture 5">
            <a:extLst>
              <a:ext uri="{FF2B5EF4-FFF2-40B4-BE49-F238E27FC236}">
                <a16:creationId xmlns:a16="http://schemas.microsoft.com/office/drawing/2014/main" id="{E6E8BBEF-8413-5961-0D8F-4AC0BDCEFE6A}"/>
              </a:ext>
            </a:extLst>
          </p:cNvPr>
          <p:cNvPicPr>
            <a:picLocks noChangeAspect="1"/>
          </p:cNvPicPr>
          <p:nvPr/>
        </p:nvPicPr>
        <p:blipFill>
          <a:blip r:embed="rId3"/>
          <a:stretch>
            <a:fillRect/>
          </a:stretch>
        </p:blipFill>
        <p:spPr>
          <a:xfrm>
            <a:off x="12534138" y="6683883"/>
            <a:ext cx="2095500" cy="1543050"/>
          </a:xfrm>
          <a:prstGeom prst="rect">
            <a:avLst/>
          </a:prstGeom>
        </p:spPr>
      </p:pic>
    </p:spTree>
    <p:extLst>
      <p:ext uri="{BB962C8B-B14F-4D97-AF65-F5344CB8AC3E}">
        <p14:creationId xmlns:p14="http://schemas.microsoft.com/office/powerpoint/2010/main" val="4279867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CF40F6-E869-2636-EDAA-C3868630EA55}"/>
              </a:ext>
            </a:extLst>
          </p:cNvPr>
          <p:cNvSpPr txBox="1"/>
          <p:nvPr/>
        </p:nvSpPr>
        <p:spPr>
          <a:xfrm>
            <a:off x="101345" y="105608"/>
            <a:ext cx="8874728" cy="78483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b="1" dirty="0">
                <a:latin typeface="Times New Roman" panose="02020603050405020304" pitchFamily="18" charset="0"/>
                <a:cs typeface="Times New Roman" panose="02020603050405020304" pitchFamily="18" charset="0"/>
              </a:rPr>
              <a:t>Apibendrinimas</a:t>
            </a:r>
            <a:endParaRPr lang="lt-LT" b="1" dirty="0">
              <a:latin typeface="Times New Roman" panose="02020603050405020304" pitchFamily="18" charset="0"/>
              <a:ea typeface="Calibri"/>
              <a:cs typeface="Times New Roman" panose="02020603050405020304" pitchFamily="18" charset="0"/>
            </a:endParaRPr>
          </a:p>
          <a:p>
            <a:r>
              <a:rPr lang="lt-LT" dirty="0">
                <a:latin typeface="Times New Roman" panose="02020603050405020304" pitchFamily="18" charset="0"/>
                <a:ea typeface="+mn-lt"/>
                <a:cs typeface="Times New Roman" panose="02020603050405020304" pitchFamily="18" charset="0"/>
              </a:rPr>
              <a:t>Šio tiriamojo darbo metu buvo nagrinėjamas garsas, jo savybės, sklidimas ir praktinis pritaikymas. Atlikti eksperimentai padėjo geriau suprasti, kad garsas yra mechaniniai virpesiai, sklindantys įvairiomis terpėmis – oru, vandeniu ir kietais kūnais. Taip pat buvo įsitikinta, kad garsui atsirasti būtinas garso šaltinis, terpė ir garso imtuvas.</a:t>
            </a:r>
            <a:endParaRPr lang="lt-LT" dirty="0">
              <a:latin typeface="Times New Roman" panose="02020603050405020304" pitchFamily="18" charset="0"/>
              <a:ea typeface="Calibri"/>
              <a:cs typeface="Times New Roman" panose="02020603050405020304" pitchFamily="18" charset="0"/>
            </a:endParaRPr>
          </a:p>
          <a:p>
            <a:r>
              <a:rPr lang="lt-LT" dirty="0">
                <a:latin typeface="Times New Roman" panose="02020603050405020304" pitchFamily="18" charset="0"/>
                <a:ea typeface="+mn-lt"/>
                <a:cs typeface="Times New Roman" panose="02020603050405020304" pitchFamily="18" charset="0"/>
              </a:rPr>
              <a:t>Darbo metu išanalizuoti pagrindiniai garsą apibūdinantys dydžiai: dažnis, periodas, bangos ilgis, amplitudė, garso stipris ir garso greitis. Sužinota, kad garso aukštis priklauso nuo virpesių dažnio: kuo dažnis didesnis, tuo garsas aukštesnis. Garso stiprumą lemia amplitudė – kuo ji didesnė, tuo garsas stipresnis.</a:t>
            </a:r>
            <a:endParaRPr lang="lt-LT" dirty="0">
              <a:latin typeface="Times New Roman" panose="02020603050405020304" pitchFamily="18" charset="0"/>
              <a:ea typeface="Calibri"/>
              <a:cs typeface="Times New Roman" panose="02020603050405020304" pitchFamily="18" charset="0"/>
            </a:endParaRPr>
          </a:p>
          <a:p>
            <a:r>
              <a:rPr lang="lt-LT" dirty="0">
                <a:latin typeface="Times New Roman" panose="02020603050405020304" pitchFamily="18" charset="0"/>
                <a:ea typeface="+mn-lt"/>
                <a:cs typeface="Times New Roman" panose="02020603050405020304" pitchFamily="18" charset="0"/>
              </a:rPr>
              <a:t>Eksperimentų metu buvo nustatyta, kad:</a:t>
            </a:r>
            <a:endParaRPr lang="lt-LT" dirty="0">
              <a:latin typeface="Times New Roman" panose="02020603050405020304" pitchFamily="18" charset="0"/>
              <a:ea typeface="Calibri"/>
              <a:cs typeface="Times New Roman" panose="02020603050405020304" pitchFamily="18" charset="0"/>
            </a:endParaRPr>
          </a:p>
          <a:p>
            <a:pPr marL="285750" indent="-285750">
              <a:buFont typeface="Arial"/>
              <a:buChar char="•"/>
            </a:pPr>
            <a:r>
              <a:rPr lang="lt-LT" dirty="0">
                <a:latin typeface="Times New Roman" panose="02020603050405020304" pitchFamily="18" charset="0"/>
                <a:ea typeface="+mn-lt"/>
                <a:cs typeface="Times New Roman" panose="02020603050405020304" pitchFamily="18" charset="0"/>
              </a:rPr>
              <a:t>plonos ir stipriau įtemptos gumelės skleidžia aukštesnį garsą; </a:t>
            </a:r>
            <a:endParaRPr lang="lt-LT" dirty="0">
              <a:latin typeface="Times New Roman" panose="02020603050405020304" pitchFamily="18" charset="0"/>
              <a:ea typeface="Calibri"/>
              <a:cs typeface="Times New Roman" panose="02020603050405020304" pitchFamily="18" charset="0"/>
            </a:endParaRPr>
          </a:p>
          <a:p>
            <a:pPr marL="285750" indent="-285750">
              <a:buFont typeface="Arial"/>
              <a:buChar char="•"/>
            </a:pPr>
            <a:r>
              <a:rPr lang="lt-LT" dirty="0">
                <a:latin typeface="Times New Roman" panose="02020603050405020304" pitchFamily="18" charset="0"/>
                <a:ea typeface="+mn-lt"/>
                <a:cs typeface="Times New Roman" panose="02020603050405020304" pitchFamily="18" charset="0"/>
              </a:rPr>
              <a:t>trumpesnės virpančios dalys taip pat skleidžia aukštesnį toną; </a:t>
            </a:r>
            <a:endParaRPr lang="lt-LT" dirty="0">
              <a:latin typeface="Times New Roman" panose="02020603050405020304" pitchFamily="18" charset="0"/>
              <a:ea typeface="Calibri"/>
              <a:cs typeface="Times New Roman" panose="02020603050405020304" pitchFamily="18" charset="0"/>
            </a:endParaRPr>
          </a:p>
          <a:p>
            <a:pPr marL="285750" indent="-285750">
              <a:buFont typeface="Arial"/>
              <a:buChar char="•"/>
            </a:pPr>
            <a:r>
              <a:rPr lang="lt-LT" dirty="0">
                <a:latin typeface="Times New Roman" panose="02020603050405020304" pitchFamily="18" charset="0"/>
                <a:ea typeface="+mn-lt"/>
                <a:cs typeface="Times New Roman" panose="02020603050405020304" pitchFamily="18" charset="0"/>
              </a:rPr>
              <a:t>kieti paviršiai ir garso dėžės sustiprina garsą, o minkšti paviršiai jį slopina; </a:t>
            </a:r>
            <a:endParaRPr lang="lt-LT" dirty="0">
              <a:latin typeface="Times New Roman" panose="02020603050405020304" pitchFamily="18" charset="0"/>
              <a:ea typeface="Calibri"/>
              <a:cs typeface="Times New Roman" panose="02020603050405020304" pitchFamily="18" charset="0"/>
            </a:endParaRPr>
          </a:p>
          <a:p>
            <a:pPr marL="285750" indent="-285750">
              <a:buFont typeface="Arial"/>
              <a:buChar char="•"/>
            </a:pPr>
            <a:r>
              <a:rPr lang="lt-LT" dirty="0">
                <a:latin typeface="Times New Roman" panose="02020603050405020304" pitchFamily="18" charset="0"/>
                <a:ea typeface="+mn-lt"/>
                <a:cs typeface="Times New Roman" panose="02020603050405020304" pitchFamily="18" charset="0"/>
              </a:rPr>
              <a:t>garsas per kietus kūnus sklinda efektyviau nei per orą; </a:t>
            </a:r>
            <a:endParaRPr lang="lt-LT" dirty="0">
              <a:latin typeface="Times New Roman" panose="02020603050405020304" pitchFamily="18" charset="0"/>
              <a:ea typeface="Calibri"/>
              <a:cs typeface="Times New Roman" panose="02020603050405020304" pitchFamily="18" charset="0"/>
            </a:endParaRPr>
          </a:p>
          <a:p>
            <a:pPr marL="285750" indent="-285750">
              <a:buFont typeface="Arial"/>
              <a:buChar char="•"/>
            </a:pPr>
            <a:r>
              <a:rPr lang="lt-LT" dirty="0">
                <a:latin typeface="Times New Roman" panose="02020603050405020304" pitchFamily="18" charset="0"/>
                <a:ea typeface="+mn-lt"/>
                <a:cs typeface="Times New Roman" panose="02020603050405020304" pitchFamily="18" charset="0"/>
              </a:rPr>
              <a:t>įtempta virvelė geriau perduoda garso virpesius nei laisva; </a:t>
            </a:r>
            <a:endParaRPr lang="lt-LT" dirty="0">
              <a:latin typeface="Times New Roman" panose="02020603050405020304" pitchFamily="18" charset="0"/>
              <a:ea typeface="Calibri"/>
              <a:cs typeface="Times New Roman" panose="02020603050405020304" pitchFamily="18" charset="0"/>
            </a:endParaRPr>
          </a:p>
          <a:p>
            <a:pPr marL="285750" indent="-285750">
              <a:buFont typeface="Arial"/>
              <a:buChar char="•"/>
            </a:pPr>
            <a:r>
              <a:rPr lang="lt-LT" dirty="0">
                <a:latin typeface="Times New Roman" panose="02020603050405020304" pitchFamily="18" charset="0"/>
                <a:ea typeface="+mn-lt"/>
                <a:cs typeface="Times New Roman" panose="02020603050405020304" pitchFamily="18" charset="0"/>
              </a:rPr>
              <a:t>vanduo gali perduoti garso bangas, tačiau garsas jame girdimas kitaip nei ore; </a:t>
            </a:r>
            <a:endParaRPr lang="lt-LT" dirty="0">
              <a:latin typeface="Times New Roman" panose="02020603050405020304" pitchFamily="18" charset="0"/>
              <a:ea typeface="Calibri"/>
              <a:cs typeface="Times New Roman" panose="02020603050405020304" pitchFamily="18" charset="0"/>
            </a:endParaRPr>
          </a:p>
          <a:p>
            <a:pPr marL="285750" indent="-285750">
              <a:buFont typeface="Arial"/>
              <a:buChar char="•"/>
            </a:pPr>
            <a:r>
              <a:rPr lang="lt-LT" dirty="0">
                <a:latin typeface="Times New Roman" panose="02020603050405020304" pitchFamily="18" charset="0"/>
                <a:ea typeface="+mn-lt"/>
                <a:cs typeface="Times New Roman" panose="02020603050405020304" pitchFamily="18" charset="0"/>
              </a:rPr>
              <a:t>vibruojantis kamertonas perduoda virpesius vandeniui ir sukelia bangeles; </a:t>
            </a:r>
            <a:endParaRPr lang="lt-LT" dirty="0">
              <a:latin typeface="Times New Roman" panose="02020603050405020304" pitchFamily="18" charset="0"/>
              <a:ea typeface="Calibri"/>
              <a:cs typeface="Times New Roman" panose="02020603050405020304" pitchFamily="18" charset="0"/>
            </a:endParaRPr>
          </a:p>
          <a:p>
            <a:pPr marL="285750" indent="-285750">
              <a:buFont typeface="Arial"/>
              <a:buChar char="•"/>
            </a:pPr>
            <a:r>
              <a:rPr lang="lt-LT" dirty="0">
                <a:latin typeface="Times New Roman" panose="02020603050405020304" pitchFamily="18" charset="0"/>
                <a:ea typeface="+mn-lt"/>
                <a:cs typeface="Times New Roman" panose="02020603050405020304" pitchFamily="18" charset="0"/>
              </a:rPr>
              <a:t>muzikos instrumentų garsas priklauso nuo jų dydžio, medžiagos ir virpesių dažnio. </a:t>
            </a:r>
            <a:endParaRPr lang="lt-LT" dirty="0">
              <a:latin typeface="Times New Roman" panose="02020603050405020304" pitchFamily="18" charset="0"/>
              <a:ea typeface="Calibri"/>
              <a:cs typeface="Times New Roman" panose="02020603050405020304" pitchFamily="18" charset="0"/>
            </a:endParaRPr>
          </a:p>
          <a:p>
            <a:r>
              <a:rPr lang="lt-LT" dirty="0">
                <a:latin typeface="Times New Roman" panose="02020603050405020304" pitchFamily="18" charset="0"/>
                <a:ea typeface="+mn-lt"/>
                <a:cs typeface="Times New Roman" panose="02020603050405020304" pitchFamily="18" charset="0"/>
              </a:rPr>
              <a:t>Taip pat buvo tirta garso sklaida kasdienėje aplinkoje. Decibelų matavimai mokykloje parodė, kad garsiausia vieta buvo valgykla per 3 pertrauką, o tyliausia – biblioteka. Tai leido praktiškai susipažinti su garso stiprumo matavimu ir suprasti, kaip aplinka veikia žmogaus savijautą.</a:t>
            </a:r>
            <a:endParaRPr lang="lt-LT" dirty="0">
              <a:latin typeface="Times New Roman" panose="02020603050405020304" pitchFamily="18" charset="0"/>
              <a:ea typeface="Calibri"/>
              <a:cs typeface="Times New Roman" panose="02020603050405020304" pitchFamily="18" charset="0"/>
            </a:endParaRPr>
          </a:p>
          <a:p>
            <a:r>
              <a:rPr lang="lt-LT" dirty="0">
                <a:latin typeface="Times New Roman" panose="02020603050405020304" pitchFamily="18" charset="0"/>
                <a:ea typeface="+mn-lt"/>
                <a:cs typeface="Times New Roman" panose="02020603050405020304" pitchFamily="18" charset="0"/>
              </a:rPr>
              <a:t>Atliekant tyrimus pasitvirtino dauguma iškeltų hipotezių. Praktiniai bandymai padėjo susieti teorines žinias su realiais reiškiniais ir geriau suprasti garso fiziką. Tyrimai ugdė gebėjimą stebėti, kelti hipotezes, planuoti eksperimentus, analizuoti rezultatus ir formuluoti išvadas.</a:t>
            </a:r>
            <a:endParaRPr lang="lt-LT" dirty="0">
              <a:latin typeface="Times New Roman" panose="02020603050405020304" pitchFamily="18" charset="0"/>
              <a:ea typeface="Calibri"/>
              <a:cs typeface="Times New Roman" panose="02020603050405020304" pitchFamily="18" charset="0"/>
            </a:endParaRPr>
          </a:p>
          <a:p>
            <a:r>
              <a:rPr lang="lt-LT" dirty="0">
                <a:latin typeface="Times New Roman" panose="02020603050405020304" pitchFamily="18" charset="0"/>
                <a:ea typeface="+mn-lt"/>
                <a:cs typeface="Times New Roman" panose="02020603050405020304" pitchFamily="18" charset="0"/>
              </a:rPr>
              <a:t>Galima daryti bendrą išvadą, kad garsas yra labai svarbus reiškinys žmogaus gyvenime. Jo savybių supratimas svarbus ne tik fizikoje, bet ir medicinoje, muzikoje, technologijose, architektūroje bei kasdieniame gyvenime.</a:t>
            </a:r>
            <a:endParaRPr lang="lt-LT" dirty="0">
              <a:latin typeface="Times New Roman" panose="02020603050405020304" pitchFamily="18" charset="0"/>
              <a:ea typeface="Calibri"/>
              <a:cs typeface="Times New Roman" panose="02020603050405020304" pitchFamily="18" charset="0"/>
            </a:endParaRPr>
          </a:p>
          <a:p>
            <a:pPr algn="l"/>
            <a:endParaRPr lang="lt-LT" dirty="0">
              <a:ea typeface="Calibri"/>
              <a:cs typeface="Calibri"/>
            </a:endParaRPr>
          </a:p>
        </p:txBody>
      </p:sp>
      <p:pic>
        <p:nvPicPr>
          <p:cNvPr id="3" name="Picture 2">
            <a:extLst>
              <a:ext uri="{FF2B5EF4-FFF2-40B4-BE49-F238E27FC236}">
                <a16:creationId xmlns:a16="http://schemas.microsoft.com/office/drawing/2014/main" id="{DE8915E8-686E-34F7-F3AF-3F296B526281}"/>
              </a:ext>
            </a:extLst>
          </p:cNvPr>
          <p:cNvPicPr>
            <a:picLocks noChangeAspect="1"/>
          </p:cNvPicPr>
          <p:nvPr/>
        </p:nvPicPr>
        <p:blipFill>
          <a:blip r:embed="rId2"/>
          <a:stretch>
            <a:fillRect/>
          </a:stretch>
        </p:blipFill>
        <p:spPr>
          <a:xfrm>
            <a:off x="12667205" y="7490135"/>
            <a:ext cx="1963776" cy="742950"/>
          </a:xfrm>
          <a:prstGeom prst="rect">
            <a:avLst/>
          </a:prstGeom>
        </p:spPr>
      </p:pic>
      <p:pic>
        <p:nvPicPr>
          <p:cNvPr id="5" name="Paveikslėlis 6" descr="Paveikslėlis, kuriame yra plastikas, įrankis, dėklas, vidaus&#10;&#10;Dirbtinio intelekto sugeneruotas turinys gali būti neteisingas.">
            <a:extLst>
              <a:ext uri="{FF2B5EF4-FFF2-40B4-BE49-F238E27FC236}">
                <a16:creationId xmlns:a16="http://schemas.microsoft.com/office/drawing/2014/main" id="{7FB5C4CF-A426-934C-AC4E-F8DBA0F8F333}"/>
              </a:ext>
            </a:extLst>
          </p:cNvPr>
          <p:cNvPicPr>
            <a:picLocks noChangeAspect="1"/>
          </p:cNvPicPr>
          <p:nvPr/>
        </p:nvPicPr>
        <p:blipFill>
          <a:blip r:embed="rId3" cstate="print">
            <a:extLst>
              <a:ext uri="{28A0092B-C50C-407E-A947-70E740481C1C}">
                <a14:useLocalDpi xmlns:a14="http://schemas.microsoft.com/office/drawing/2010/main" val="0"/>
              </a:ext>
            </a:extLst>
          </a:blip>
          <a:srcRect t="6633" r="-2" b="17431"/>
          <a:stretch>
            <a:fillRect/>
          </a:stretch>
        </p:blipFill>
        <p:spPr>
          <a:xfrm>
            <a:off x="13030796" y="101472"/>
            <a:ext cx="1378801" cy="743160"/>
          </a:xfrm>
          <a:prstGeom prst="rect">
            <a:avLst/>
          </a:prstGeom>
        </p:spPr>
      </p:pic>
      <p:pic>
        <p:nvPicPr>
          <p:cNvPr id="7" name="Picture 6">
            <a:extLst>
              <a:ext uri="{FF2B5EF4-FFF2-40B4-BE49-F238E27FC236}">
                <a16:creationId xmlns:a16="http://schemas.microsoft.com/office/drawing/2014/main" id="{14A9DEF4-627A-7674-B4EA-35AD3324EB8A}"/>
              </a:ext>
            </a:extLst>
          </p:cNvPr>
          <p:cNvPicPr>
            <a:picLocks noChangeAspect="1"/>
          </p:cNvPicPr>
          <p:nvPr/>
        </p:nvPicPr>
        <p:blipFill>
          <a:blip r:embed="rId4"/>
          <a:stretch>
            <a:fillRect/>
          </a:stretch>
        </p:blipFill>
        <p:spPr>
          <a:xfrm>
            <a:off x="11657565" y="849259"/>
            <a:ext cx="1371433" cy="913206"/>
          </a:xfrm>
          <a:prstGeom prst="rect">
            <a:avLst/>
          </a:prstGeom>
        </p:spPr>
      </p:pic>
      <p:pic>
        <p:nvPicPr>
          <p:cNvPr id="9" name="Picture 8">
            <a:extLst>
              <a:ext uri="{FF2B5EF4-FFF2-40B4-BE49-F238E27FC236}">
                <a16:creationId xmlns:a16="http://schemas.microsoft.com/office/drawing/2014/main" id="{F78B937E-EBBE-8451-A022-6754E00CD221}"/>
              </a:ext>
            </a:extLst>
          </p:cNvPr>
          <p:cNvPicPr>
            <a:picLocks noChangeAspect="1"/>
          </p:cNvPicPr>
          <p:nvPr/>
        </p:nvPicPr>
        <p:blipFill>
          <a:blip r:embed="rId5"/>
          <a:stretch>
            <a:fillRect/>
          </a:stretch>
        </p:blipFill>
        <p:spPr>
          <a:xfrm>
            <a:off x="10371715" y="1762125"/>
            <a:ext cx="1281684" cy="925830"/>
          </a:xfrm>
          <a:prstGeom prst="rect">
            <a:avLst/>
          </a:prstGeom>
        </p:spPr>
      </p:pic>
      <p:pic>
        <p:nvPicPr>
          <p:cNvPr id="11" name="Picture 10">
            <a:extLst>
              <a:ext uri="{FF2B5EF4-FFF2-40B4-BE49-F238E27FC236}">
                <a16:creationId xmlns:a16="http://schemas.microsoft.com/office/drawing/2014/main" id="{2E86D73D-2716-4041-F3AB-82B8C1274D66}"/>
              </a:ext>
            </a:extLst>
          </p:cNvPr>
          <p:cNvPicPr>
            <a:picLocks noChangeAspect="1"/>
          </p:cNvPicPr>
          <p:nvPr/>
        </p:nvPicPr>
        <p:blipFill>
          <a:blip r:embed="rId6"/>
          <a:stretch>
            <a:fillRect/>
          </a:stretch>
        </p:blipFill>
        <p:spPr>
          <a:xfrm>
            <a:off x="8982984" y="2673343"/>
            <a:ext cx="1392598" cy="910858"/>
          </a:xfrm>
          <a:prstGeom prst="rect">
            <a:avLst/>
          </a:prstGeom>
        </p:spPr>
      </p:pic>
      <p:pic>
        <p:nvPicPr>
          <p:cNvPr id="15" name="Picture 14">
            <a:extLst>
              <a:ext uri="{FF2B5EF4-FFF2-40B4-BE49-F238E27FC236}">
                <a16:creationId xmlns:a16="http://schemas.microsoft.com/office/drawing/2014/main" id="{FA4034D0-B402-343F-52B9-AFDA4D82ADD0}"/>
              </a:ext>
            </a:extLst>
          </p:cNvPr>
          <p:cNvPicPr>
            <a:picLocks noChangeAspect="1"/>
          </p:cNvPicPr>
          <p:nvPr/>
        </p:nvPicPr>
        <p:blipFill>
          <a:blip r:embed="rId7"/>
          <a:stretch>
            <a:fillRect/>
          </a:stretch>
        </p:blipFill>
        <p:spPr>
          <a:xfrm>
            <a:off x="7589730" y="3501150"/>
            <a:ext cx="1397441" cy="910126"/>
          </a:xfrm>
          <a:prstGeom prst="rect">
            <a:avLst/>
          </a:prstGeom>
        </p:spPr>
      </p:pic>
      <p:pic>
        <p:nvPicPr>
          <p:cNvPr id="19" name="Picture 18">
            <a:extLst>
              <a:ext uri="{FF2B5EF4-FFF2-40B4-BE49-F238E27FC236}">
                <a16:creationId xmlns:a16="http://schemas.microsoft.com/office/drawing/2014/main" id="{0B6A960D-B035-4407-C31B-C38B66913F66}"/>
              </a:ext>
            </a:extLst>
          </p:cNvPr>
          <p:cNvPicPr>
            <a:picLocks noChangeAspect="1"/>
          </p:cNvPicPr>
          <p:nvPr/>
        </p:nvPicPr>
        <p:blipFill>
          <a:blip r:embed="rId8"/>
          <a:stretch>
            <a:fillRect/>
          </a:stretch>
        </p:blipFill>
        <p:spPr>
          <a:xfrm>
            <a:off x="8650365" y="4328063"/>
            <a:ext cx="1491681" cy="912709"/>
          </a:xfrm>
          <a:prstGeom prst="rect">
            <a:avLst/>
          </a:prstGeom>
        </p:spPr>
      </p:pic>
      <p:pic>
        <p:nvPicPr>
          <p:cNvPr id="21" name="Picture 20">
            <a:extLst>
              <a:ext uri="{FF2B5EF4-FFF2-40B4-BE49-F238E27FC236}">
                <a16:creationId xmlns:a16="http://schemas.microsoft.com/office/drawing/2014/main" id="{F01FD48B-58EB-C17D-0AAD-5133ABF1BF07}"/>
              </a:ext>
            </a:extLst>
          </p:cNvPr>
          <p:cNvPicPr>
            <a:picLocks noChangeAspect="1"/>
          </p:cNvPicPr>
          <p:nvPr/>
        </p:nvPicPr>
        <p:blipFill>
          <a:blip r:embed="rId9"/>
          <a:stretch>
            <a:fillRect/>
          </a:stretch>
        </p:blipFill>
        <p:spPr>
          <a:xfrm>
            <a:off x="10133335" y="5135915"/>
            <a:ext cx="1280361" cy="917201"/>
          </a:xfrm>
          <a:prstGeom prst="rect">
            <a:avLst/>
          </a:prstGeom>
        </p:spPr>
      </p:pic>
      <p:pic>
        <p:nvPicPr>
          <p:cNvPr id="23" name="Picture 22">
            <a:extLst>
              <a:ext uri="{FF2B5EF4-FFF2-40B4-BE49-F238E27FC236}">
                <a16:creationId xmlns:a16="http://schemas.microsoft.com/office/drawing/2014/main" id="{AD324B38-6FCF-8159-4BD2-3BBD7F7500C4}"/>
              </a:ext>
            </a:extLst>
          </p:cNvPr>
          <p:cNvPicPr>
            <a:picLocks noChangeAspect="1"/>
          </p:cNvPicPr>
          <p:nvPr/>
        </p:nvPicPr>
        <p:blipFill>
          <a:blip r:embed="rId10"/>
          <a:srcRect r="3333" b="3"/>
          <a:stretch>
            <a:fillRect/>
          </a:stretch>
        </p:blipFill>
        <p:spPr>
          <a:xfrm>
            <a:off x="11411010" y="6033670"/>
            <a:ext cx="1098207" cy="914492"/>
          </a:xfrm>
          <a:prstGeom prst="rect">
            <a:avLst/>
          </a:prstGeom>
        </p:spPr>
      </p:pic>
      <p:pic>
        <p:nvPicPr>
          <p:cNvPr id="25" name="Picture 24">
            <a:extLst>
              <a:ext uri="{FF2B5EF4-FFF2-40B4-BE49-F238E27FC236}">
                <a16:creationId xmlns:a16="http://schemas.microsoft.com/office/drawing/2014/main" id="{E6F9ABEF-C8D6-1DA1-7111-32B4E9CFFD5C}"/>
              </a:ext>
            </a:extLst>
          </p:cNvPr>
          <p:cNvPicPr>
            <a:picLocks noChangeAspect="1"/>
          </p:cNvPicPr>
          <p:nvPr/>
        </p:nvPicPr>
        <p:blipFill>
          <a:blip r:embed="rId11"/>
          <a:stretch>
            <a:fillRect/>
          </a:stretch>
        </p:blipFill>
        <p:spPr>
          <a:xfrm>
            <a:off x="12489773" y="6845383"/>
            <a:ext cx="1087486" cy="905928"/>
          </a:xfrm>
          <a:prstGeom prst="rect">
            <a:avLst/>
          </a:prstGeom>
        </p:spPr>
      </p:pic>
      <p:pic>
        <p:nvPicPr>
          <p:cNvPr id="27" name="Picture 26">
            <a:extLst>
              <a:ext uri="{FF2B5EF4-FFF2-40B4-BE49-F238E27FC236}">
                <a16:creationId xmlns:a16="http://schemas.microsoft.com/office/drawing/2014/main" id="{FCC9DDD4-8503-EDF8-B58A-D037108EE561}"/>
              </a:ext>
            </a:extLst>
          </p:cNvPr>
          <p:cNvPicPr>
            <a:picLocks noChangeAspect="1"/>
          </p:cNvPicPr>
          <p:nvPr/>
        </p:nvPicPr>
        <p:blipFill>
          <a:blip r:embed="rId12"/>
          <a:stretch>
            <a:fillRect/>
          </a:stretch>
        </p:blipFill>
        <p:spPr>
          <a:xfrm>
            <a:off x="12903652" y="1766843"/>
            <a:ext cx="1368844" cy="1077400"/>
          </a:xfrm>
          <a:prstGeom prst="rect">
            <a:avLst/>
          </a:prstGeom>
        </p:spPr>
      </p:pic>
      <p:pic>
        <p:nvPicPr>
          <p:cNvPr id="33" name="Picture 32">
            <a:extLst>
              <a:ext uri="{FF2B5EF4-FFF2-40B4-BE49-F238E27FC236}">
                <a16:creationId xmlns:a16="http://schemas.microsoft.com/office/drawing/2014/main" id="{8B7323BB-0553-A001-0EE3-826AF7AAB7DB}"/>
              </a:ext>
            </a:extLst>
          </p:cNvPr>
          <p:cNvPicPr>
            <a:picLocks noChangeAspect="1"/>
          </p:cNvPicPr>
          <p:nvPr/>
        </p:nvPicPr>
        <p:blipFill>
          <a:blip r:embed="rId13"/>
          <a:stretch>
            <a:fillRect/>
          </a:stretch>
        </p:blipFill>
        <p:spPr>
          <a:xfrm>
            <a:off x="11789729" y="2834147"/>
            <a:ext cx="1241862" cy="1271149"/>
          </a:xfrm>
          <a:prstGeom prst="rect">
            <a:avLst/>
          </a:prstGeom>
        </p:spPr>
      </p:pic>
      <p:pic>
        <p:nvPicPr>
          <p:cNvPr id="35" name="Picture 34">
            <a:extLst>
              <a:ext uri="{FF2B5EF4-FFF2-40B4-BE49-F238E27FC236}">
                <a16:creationId xmlns:a16="http://schemas.microsoft.com/office/drawing/2014/main" id="{DDE1964B-6AD2-D4EE-CD85-14DE11CE58FF}"/>
              </a:ext>
            </a:extLst>
          </p:cNvPr>
          <p:cNvPicPr>
            <a:picLocks noChangeAspect="1"/>
          </p:cNvPicPr>
          <p:nvPr/>
        </p:nvPicPr>
        <p:blipFill>
          <a:blip r:embed="rId14"/>
          <a:stretch>
            <a:fillRect/>
          </a:stretch>
        </p:blipFill>
        <p:spPr>
          <a:xfrm>
            <a:off x="10775041" y="4030024"/>
            <a:ext cx="1094499" cy="1111593"/>
          </a:xfrm>
          <a:prstGeom prst="rect">
            <a:avLst/>
          </a:prstGeom>
        </p:spPr>
      </p:pic>
    </p:spTree>
    <p:extLst>
      <p:ext uri="{BB962C8B-B14F-4D97-AF65-F5344CB8AC3E}">
        <p14:creationId xmlns:p14="http://schemas.microsoft.com/office/powerpoint/2010/main" val="1168012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2061F0-86D0-7ABF-EAD4-0394A8021F98}"/>
              </a:ext>
            </a:extLst>
          </p:cNvPr>
          <p:cNvSpPr txBox="1"/>
          <p:nvPr/>
        </p:nvSpPr>
        <p:spPr>
          <a:xfrm>
            <a:off x="-4072" y="21490"/>
            <a:ext cx="8578653" cy="84064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err="1">
                <a:latin typeface="Times New Roman"/>
                <a:ea typeface="Calibri"/>
                <a:cs typeface="Times New Roman"/>
              </a:rPr>
              <a:t>Šaltiniai</a:t>
            </a:r>
            <a:r>
              <a:rPr lang="en-US" sz="2800" b="1">
                <a:latin typeface="Times New Roman"/>
                <a:ea typeface="Calibri"/>
                <a:cs typeface="Times New Roman"/>
              </a:rPr>
              <a:t>: </a:t>
            </a:r>
            <a:endParaRPr lang="en-US" sz="2800">
              <a:latin typeface="Times New Roman"/>
              <a:cs typeface="Times New Roman"/>
            </a:endParaRPr>
          </a:p>
          <a:p>
            <a:endParaRPr lang="en-US" sz="2800" b="1">
              <a:latin typeface="Times New Roman"/>
              <a:ea typeface="Calibri"/>
              <a:cs typeface="Times New Roman"/>
            </a:endParaRPr>
          </a:p>
          <a:p>
            <a:pPr marL="342900" indent="-342900">
              <a:buFont typeface="Arial"/>
              <a:buChar char="•"/>
            </a:pPr>
            <a:r>
              <a:rPr lang="en-US" sz="2000" err="1">
                <a:latin typeface="Times New Roman"/>
                <a:ea typeface="Calibri"/>
                <a:cs typeface="Times New Roman"/>
              </a:rPr>
              <a:t>Spektras</a:t>
            </a:r>
            <a:r>
              <a:rPr lang="en-US" sz="2000">
                <a:latin typeface="Times New Roman"/>
                <a:ea typeface="Calibri"/>
                <a:cs typeface="Times New Roman"/>
              </a:rPr>
              <a:t> 7. </a:t>
            </a:r>
            <a:r>
              <a:rPr lang="en-US" sz="2000" err="1">
                <a:latin typeface="Times New Roman"/>
                <a:ea typeface="Calibri"/>
                <a:cs typeface="Times New Roman"/>
              </a:rPr>
              <a:t>Fizikos</a:t>
            </a:r>
            <a:r>
              <a:rPr lang="en-US" sz="2000">
                <a:latin typeface="Times New Roman"/>
                <a:ea typeface="Calibri"/>
                <a:cs typeface="Times New Roman"/>
              </a:rPr>
              <a:t> </a:t>
            </a:r>
            <a:r>
              <a:rPr lang="en-US" sz="2000" err="1">
                <a:latin typeface="Times New Roman"/>
                <a:ea typeface="Calibri"/>
                <a:cs typeface="Times New Roman"/>
              </a:rPr>
              <a:t>vadovėlis</a:t>
            </a:r>
            <a:r>
              <a:rPr lang="en-US" sz="2000">
                <a:latin typeface="Times New Roman"/>
                <a:ea typeface="Calibri"/>
                <a:cs typeface="Times New Roman"/>
              </a:rPr>
              <a:t> 7 </a:t>
            </a:r>
            <a:r>
              <a:rPr lang="en-US" sz="2000" err="1">
                <a:latin typeface="Times New Roman"/>
                <a:ea typeface="Calibri"/>
                <a:cs typeface="Times New Roman"/>
              </a:rPr>
              <a:t>klasei</a:t>
            </a:r>
            <a:r>
              <a:rPr lang="en-US" sz="2000">
                <a:latin typeface="Times New Roman"/>
                <a:ea typeface="Calibri"/>
                <a:cs typeface="Times New Roman"/>
              </a:rPr>
              <a:t>, 2024 m.</a:t>
            </a:r>
          </a:p>
          <a:p>
            <a:pPr marL="342900" indent="-342900">
              <a:buFont typeface="Arial"/>
              <a:buChar char="•"/>
            </a:pPr>
            <a:r>
              <a:rPr lang="en-US" sz="2000">
                <a:latin typeface="Times New Roman"/>
                <a:ea typeface="+mn-lt"/>
                <a:cs typeface="Times New Roman"/>
                <a:hlinkClick r:id="rId2"/>
              </a:rPr>
              <a:t>https://lt.wikipedia.org/wiki/Garsas</a:t>
            </a:r>
            <a:endParaRPr lang="en-US" sz="2000">
              <a:latin typeface="Times New Roman"/>
              <a:cs typeface="Times New Roman"/>
            </a:endParaRPr>
          </a:p>
          <a:p>
            <a:pPr marL="342900" indent="-342900">
              <a:buFont typeface="Arial"/>
              <a:buChar char="•"/>
            </a:pPr>
            <a:r>
              <a:rPr lang="en-US" sz="2000">
                <a:latin typeface="Times New Roman"/>
                <a:ea typeface="+mn-lt"/>
                <a:cs typeface="Times New Roman"/>
                <a:hlinkClick r:id="rId3"/>
              </a:rPr>
              <a:t>https://www.vle.lt/straipsnis/garsas/</a:t>
            </a:r>
            <a:endParaRPr lang="en-US" sz="2000">
              <a:latin typeface="Times New Roman"/>
              <a:cs typeface="Times New Roman"/>
            </a:endParaRPr>
          </a:p>
          <a:p>
            <a:pPr marL="342900" indent="-342900">
              <a:buFont typeface="Arial"/>
              <a:buChar char="•"/>
            </a:pPr>
            <a:r>
              <a:rPr lang="en-US" sz="2000">
                <a:ea typeface="+mn-lt"/>
                <a:cs typeface="+mn-lt"/>
                <a:hlinkClick r:id="rId4"/>
              </a:rPr>
              <a:t>https://gamta7-8.smp.emokykla.lt/mod/h5pactivity/view.php?id=7</a:t>
            </a:r>
            <a:endParaRPr lang="en-US" sz="2000">
              <a:latin typeface="Times New Roman"/>
              <a:ea typeface="Calibri"/>
              <a:cs typeface="Times New Roman"/>
            </a:endParaRPr>
          </a:p>
          <a:p>
            <a:pPr marL="342900" indent="-342900">
              <a:buFont typeface="Arial"/>
              <a:buChar char="•"/>
            </a:pPr>
            <a:r>
              <a:rPr lang="en-US" sz="2000">
                <a:ea typeface="+mn-lt"/>
                <a:cs typeface="+mn-lt"/>
                <a:hlinkClick r:id="rId5"/>
              </a:rPr>
              <a:t>https://www.opiq.lt/Kit/Details/9</a:t>
            </a:r>
            <a:endParaRPr lang="en-US" sz="2000">
              <a:latin typeface="Calibri"/>
              <a:ea typeface="Calibri"/>
              <a:cs typeface="Calibri"/>
            </a:endParaRPr>
          </a:p>
          <a:p>
            <a:pPr marL="342900" indent="-342900">
              <a:buFont typeface="Arial"/>
              <a:buChar char="•"/>
            </a:pPr>
            <a:r>
              <a:rPr lang="en-US" sz="2000">
                <a:ea typeface="+mn-lt"/>
                <a:cs typeface="+mn-lt"/>
                <a:hlinkClick r:id="rId6"/>
              </a:rPr>
              <a:t>https://decibel.shop/lt/blogs/stories-about-noise-sound-and-life/9-facts-about-sound-you-probably-didnt-know?srsltid=AfmBOoqydezYOq1zt15Kve9gR1fmr4XIbkL08IAYgjsIfblbFd7uMhHV</a:t>
            </a:r>
            <a:endParaRPr lang="en-US" sz="2000">
              <a:latin typeface="Calibri"/>
              <a:ea typeface="Calibri"/>
              <a:cs typeface="Calibri"/>
            </a:endParaRPr>
          </a:p>
          <a:p>
            <a:pPr marL="342900" indent="-342900">
              <a:buFont typeface="Arial"/>
              <a:buChar char="•"/>
            </a:pPr>
            <a:r>
              <a:rPr lang="en-US" sz="2000">
                <a:ea typeface="+mn-lt"/>
                <a:cs typeface="+mn-lt"/>
                <a:hlinkClick r:id="rId7"/>
              </a:rPr>
              <a:t>https://brainyboom.com/knowledge/source/6b4c3ced-95cc-426b-9f48-51e297ca27c6?xid=3c4302e4-3313-4114-2f10-5f5c5ca13b4f</a:t>
            </a:r>
            <a:endParaRPr lang="en-US" sz="2000">
              <a:latin typeface="Calibri"/>
              <a:ea typeface="Calibri"/>
              <a:cs typeface="Calibri"/>
            </a:endParaRPr>
          </a:p>
          <a:p>
            <a:pPr marL="342900" indent="-342900">
              <a:buFont typeface="Arial"/>
              <a:buChar char="•"/>
            </a:pPr>
            <a:r>
              <a:rPr lang="en-US" sz="2000">
                <a:ea typeface="+mn-lt"/>
                <a:cs typeface="+mn-lt"/>
                <a:hlinkClick r:id="rId8"/>
              </a:rPr>
              <a:t>https://www.physicsclassroom.com/class/sound/lesson-2/pitch-and-frequency</a:t>
            </a:r>
            <a:endParaRPr lang="en-US" sz="2000">
              <a:latin typeface="Calibri"/>
              <a:ea typeface="Calibri"/>
              <a:cs typeface="Calibri"/>
            </a:endParaRPr>
          </a:p>
          <a:p>
            <a:pPr marL="342900" indent="-342900">
              <a:buFont typeface="Arial"/>
              <a:buChar char="•"/>
            </a:pPr>
            <a:r>
              <a:rPr lang="en-US" sz="2000">
                <a:ea typeface="+mn-lt"/>
                <a:cs typeface="+mn-lt"/>
                <a:hlinkClick r:id="rId9"/>
              </a:rPr>
              <a:t>https://phys.libretexts.org/Courses/Joliet_Junior_College/Physics_110_-_by_Conceptual_Objective/06%3A_Conceptual_Objective_6/6.02%3A_Frequency_and_Pitch_of_Sound?gad_source=1&amp;gad_campaignid=23237852610&amp;gbraid=0AAAABB8lt0SjvrhyayiLE4EKOsVn83oSD&amp;gclid=Cj0KCQjwk_bPBhDXARIsACiq8R0YSRTumQHCkOh3nzsOfLc-KOOfGT7snp3irvqRA3bTMDA69i3dQ-caAqTLEALw_wcB</a:t>
            </a:r>
            <a:endParaRPr lang="en-US" sz="2000">
              <a:latin typeface="Calibri"/>
              <a:ea typeface="Calibri"/>
              <a:cs typeface="Calibri"/>
            </a:endParaRPr>
          </a:p>
          <a:p>
            <a:pPr marL="342900" indent="-342900">
              <a:buFont typeface="Arial"/>
              <a:buChar char="•"/>
            </a:pPr>
            <a:endParaRPr lang="en-US" sz="2000">
              <a:latin typeface="Calibri"/>
              <a:ea typeface="Calibri"/>
              <a:cs typeface="Calibri"/>
            </a:endParaRPr>
          </a:p>
          <a:p>
            <a:pPr marL="342900" indent="-342900">
              <a:buFont typeface="Arial"/>
              <a:buChar char="•"/>
            </a:pPr>
            <a:endParaRPr lang="en-US" sz="2000">
              <a:latin typeface="Calibri"/>
              <a:ea typeface="Calibri"/>
              <a:cs typeface="Calibri"/>
            </a:endParaRPr>
          </a:p>
          <a:p>
            <a:pPr marL="342900" indent="-342900">
              <a:buFont typeface="Arial"/>
              <a:buChar char="•"/>
            </a:pPr>
            <a:endParaRPr lang="en-US" sz="2000">
              <a:latin typeface="Calibri"/>
              <a:ea typeface="Calibri"/>
              <a:cs typeface="Calibri"/>
            </a:endParaRPr>
          </a:p>
          <a:p>
            <a:pPr marL="342900" indent="-342900">
              <a:buFont typeface="Arial"/>
              <a:buChar char="•"/>
            </a:pPr>
            <a:endParaRPr lang="en-US" sz="2000" b="1">
              <a:latin typeface="Times New Roman"/>
              <a:ea typeface="Calibri"/>
              <a:cs typeface="Times New Roman"/>
            </a:endParaRPr>
          </a:p>
          <a:p>
            <a:pPr marL="342900" indent="-342900">
              <a:buFont typeface="Arial"/>
              <a:buChar char="•"/>
            </a:pPr>
            <a:endParaRPr lang="en-US" sz="2000">
              <a:latin typeface="Times New Roman"/>
              <a:ea typeface="Calibri"/>
              <a:cs typeface="Times New Roman"/>
            </a:endParaRPr>
          </a:p>
        </p:txBody>
      </p:sp>
      <p:pic>
        <p:nvPicPr>
          <p:cNvPr id="4" name="Picture 3">
            <a:extLst>
              <a:ext uri="{FF2B5EF4-FFF2-40B4-BE49-F238E27FC236}">
                <a16:creationId xmlns:a16="http://schemas.microsoft.com/office/drawing/2014/main" id="{DB4DA23E-9528-104F-66E1-28A78FBFE7F7}"/>
              </a:ext>
            </a:extLst>
          </p:cNvPr>
          <p:cNvPicPr>
            <a:picLocks noChangeAspect="1"/>
          </p:cNvPicPr>
          <p:nvPr/>
        </p:nvPicPr>
        <p:blipFill>
          <a:blip r:embed="rId10"/>
          <a:stretch>
            <a:fillRect/>
          </a:stretch>
        </p:blipFill>
        <p:spPr>
          <a:xfrm>
            <a:off x="12534138" y="6683883"/>
            <a:ext cx="2095500" cy="1543050"/>
          </a:xfrm>
          <a:prstGeom prst="rect">
            <a:avLst/>
          </a:prstGeom>
        </p:spPr>
      </p:pic>
      <p:pic>
        <p:nvPicPr>
          <p:cNvPr id="3" name="Picture 2">
            <a:extLst>
              <a:ext uri="{FF2B5EF4-FFF2-40B4-BE49-F238E27FC236}">
                <a16:creationId xmlns:a16="http://schemas.microsoft.com/office/drawing/2014/main" id="{89C1F456-6161-C30D-236D-8F3D8A0B2AFE}"/>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8578786" y="742950"/>
            <a:ext cx="5921883" cy="7267956"/>
          </a:xfrm>
          <a:prstGeom prst="rect">
            <a:avLst/>
          </a:prstGeom>
        </p:spPr>
      </p:pic>
      <p:pic>
        <p:nvPicPr>
          <p:cNvPr id="5" name="Picture 4">
            <a:extLst>
              <a:ext uri="{FF2B5EF4-FFF2-40B4-BE49-F238E27FC236}">
                <a16:creationId xmlns:a16="http://schemas.microsoft.com/office/drawing/2014/main" id="{7AB3E097-DD97-15D1-D4A6-F9CFEEF118D1}"/>
              </a:ext>
            </a:extLst>
          </p:cNvPr>
          <p:cNvPicPr>
            <a:picLocks noChangeAspect="1"/>
          </p:cNvPicPr>
          <p:nvPr/>
        </p:nvPicPr>
        <p:blipFill>
          <a:blip r:embed="rId12"/>
          <a:stretch>
            <a:fillRect/>
          </a:stretch>
        </p:blipFill>
        <p:spPr>
          <a:xfrm>
            <a:off x="5731491" y="6105466"/>
            <a:ext cx="2416286" cy="2124208"/>
          </a:xfrm>
          <a:prstGeom prst="rect">
            <a:avLst/>
          </a:prstGeom>
        </p:spPr>
      </p:pic>
    </p:spTree>
    <p:extLst>
      <p:ext uri="{BB962C8B-B14F-4D97-AF65-F5344CB8AC3E}">
        <p14:creationId xmlns:p14="http://schemas.microsoft.com/office/powerpoint/2010/main" val="220159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83">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A9B1A883-E790-D0BA-B489-9FBAF8A6009A}"/>
              </a:ext>
            </a:extLst>
          </p:cNvPr>
          <p:cNvSpPr txBox="1"/>
          <p:nvPr/>
        </p:nvSpPr>
        <p:spPr>
          <a:xfrm>
            <a:off x="772161" y="772160"/>
            <a:ext cx="6132731" cy="3822452"/>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5300" dirty="0">
                <a:latin typeface="Times New Roman" panose="02020603050405020304" pitchFamily="18" charset="0"/>
                <a:ea typeface="+mj-ea"/>
                <a:cs typeface="Times New Roman" panose="02020603050405020304" pitchFamily="18" charset="0"/>
              </a:rPr>
              <a:t>AČIŪ UŽ DĖMESĮ</a:t>
            </a:r>
          </a:p>
        </p:txBody>
      </p:sp>
      <p:pic>
        <p:nvPicPr>
          <p:cNvPr id="61" name="Picture 60">
            <a:extLst>
              <a:ext uri="{FF2B5EF4-FFF2-40B4-BE49-F238E27FC236}">
                <a16:creationId xmlns:a16="http://schemas.microsoft.com/office/drawing/2014/main" id="{61BBD3F1-6833-A3CC-F3BD-C454D8C8806A}"/>
              </a:ext>
            </a:extLst>
          </p:cNvPr>
          <p:cNvPicPr>
            <a:picLocks noChangeAspect="1"/>
          </p:cNvPicPr>
          <p:nvPr/>
        </p:nvPicPr>
        <p:blipFill>
          <a:blip r:embed="rId2"/>
          <a:srcRect t="14777" b="32892"/>
          <a:stretch>
            <a:fillRect/>
          </a:stretch>
        </p:blipFill>
        <p:spPr>
          <a:xfrm>
            <a:off x="7475058" y="10"/>
            <a:ext cx="7155342" cy="82295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859298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TotalTime>
  <Words>5085</Words>
  <Application>Microsoft Office PowerPoint</Application>
  <PresentationFormat>Pasirinktinai</PresentationFormat>
  <Paragraphs>570</Paragraphs>
  <Slides>41</Slides>
  <Notes>4</Notes>
  <HiddenSlides>1</HiddenSlides>
  <MMClips>0</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41</vt:i4>
      </vt:variant>
    </vt:vector>
  </HeadingPairs>
  <TitlesOfParts>
    <vt:vector size="49" baseType="lpstr">
      <vt:lpstr>Calibri</vt:lpstr>
      <vt:lpstr>Instrument Sans Medium</vt:lpstr>
      <vt:lpstr>Arial</vt:lpstr>
      <vt:lpstr>Aptos</vt:lpstr>
      <vt:lpstr>Segoe UI</vt:lpstr>
      <vt:lpstr>Times New Roman</vt:lpstr>
      <vt:lpstr>Helvetica Neue Medium</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Mokytojas</dc:creator>
  <cp:lastModifiedBy>SAULĖ PAULIKIENĖ</cp:lastModifiedBy>
  <cp:revision>25</cp:revision>
  <dcterms:created xsi:type="dcterms:W3CDTF">2026-05-01T19:00:50Z</dcterms:created>
  <dcterms:modified xsi:type="dcterms:W3CDTF">2026-05-08T11:52:16Z</dcterms:modified>
</cp:coreProperties>
</file>