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0" r:id="rId3"/>
    <p:sldId id="289" r:id="rId4"/>
    <p:sldId id="290" r:id="rId5"/>
    <p:sldId id="257" r:id="rId6"/>
    <p:sldId id="260" r:id="rId7"/>
    <p:sldId id="258" r:id="rId8"/>
    <p:sldId id="259" r:id="rId9"/>
    <p:sldId id="261" r:id="rId10"/>
    <p:sldId id="286" r:id="rId11"/>
    <p:sldId id="282" r:id="rId12"/>
    <p:sldId id="264" r:id="rId13"/>
    <p:sldId id="270" r:id="rId14"/>
    <p:sldId id="262" r:id="rId15"/>
    <p:sldId id="283" r:id="rId16"/>
    <p:sldId id="263" r:id="rId17"/>
    <p:sldId id="271" r:id="rId18"/>
    <p:sldId id="284" r:id="rId19"/>
    <p:sldId id="269" r:id="rId20"/>
    <p:sldId id="287" r:id="rId21"/>
    <p:sldId id="267" r:id="rId22"/>
    <p:sldId id="265" r:id="rId23"/>
    <p:sldId id="288" r:id="rId24"/>
    <p:sldId id="266" r:id="rId25"/>
    <p:sldId id="268" r:id="rId26"/>
    <p:sldId id="273" r:id="rId27"/>
    <p:sldId id="274" r:id="rId28"/>
    <p:sldId id="275" r:id="rId29"/>
    <p:sldId id="276" r:id="rId30"/>
    <p:sldId id="277" r:id="rId31"/>
    <p:sldId id="278" r:id="rId32"/>
    <p:sldId id="294" r:id="rId33"/>
    <p:sldId id="296" r:id="rId34"/>
    <p:sldId id="297" r:id="rId35"/>
    <p:sldId id="293" r:id="rId36"/>
    <p:sldId id="295" r:id="rId37"/>
    <p:sldId id="292" r:id="rId38"/>
    <p:sldId id="285" r:id="rId39"/>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1" d="100"/>
          <a:sy n="121" d="100"/>
        </p:scale>
        <p:origin x="73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D6FD43-87C3-4A41-9102-1183C8D2A881}" type="doc">
      <dgm:prSet loTypeId="urn:microsoft.com/office/officeart/2005/8/layout/default" loCatId="list" qsTypeId="urn:microsoft.com/office/officeart/2005/8/quickstyle/simple4" qsCatId="simple" csTypeId="urn:microsoft.com/office/officeart/2005/8/colors/colorful5" csCatId="colorful"/>
      <dgm:spPr/>
      <dgm:t>
        <a:bodyPr/>
        <a:lstStyle/>
        <a:p>
          <a:endParaRPr lang="en-US"/>
        </a:p>
      </dgm:t>
    </dgm:pt>
    <dgm:pt modelId="{5875B12F-FA99-4E79-BC3C-A88495B2B8A7}">
      <dgm:prSet/>
      <dgm:spPr/>
      <dgm:t>
        <a:bodyPr/>
        <a:lstStyle/>
        <a:p>
          <a:r>
            <a:rPr lang="en-US">
              <a:latin typeface="Aptos Display" panose="02110004020202020204"/>
            </a:rPr>
            <a:t>1A</a:t>
          </a:r>
          <a:endParaRPr lang="en-US"/>
        </a:p>
      </dgm:t>
    </dgm:pt>
    <dgm:pt modelId="{C938A74F-9023-4DE1-AFA6-9C27050D61DC}" type="parTrans" cxnId="{206B9363-8F58-4D67-A2A5-065756487C74}">
      <dgm:prSet/>
      <dgm:spPr/>
      <dgm:t>
        <a:bodyPr/>
        <a:lstStyle/>
        <a:p>
          <a:endParaRPr lang="en-US"/>
        </a:p>
      </dgm:t>
    </dgm:pt>
    <dgm:pt modelId="{F2699C18-F6DD-4F57-ADE5-2B4AD9E9C2A9}" type="sibTrans" cxnId="{206B9363-8F58-4D67-A2A5-065756487C74}">
      <dgm:prSet/>
      <dgm:spPr/>
      <dgm:t>
        <a:bodyPr/>
        <a:lstStyle/>
        <a:p>
          <a:endParaRPr lang="en-US"/>
        </a:p>
      </dgm:t>
    </dgm:pt>
    <dgm:pt modelId="{AF4E5B49-0687-4249-9458-A4278A997F1B}">
      <dgm:prSet/>
      <dgm:spPr/>
      <dgm:t>
        <a:bodyPr/>
        <a:lstStyle/>
        <a:p>
          <a:r>
            <a:rPr lang="en-US">
              <a:latin typeface="Aptos Display" panose="02110004020202020204"/>
            </a:rPr>
            <a:t>2C</a:t>
          </a:r>
          <a:endParaRPr lang="en-US"/>
        </a:p>
      </dgm:t>
    </dgm:pt>
    <dgm:pt modelId="{8011B634-A4EF-445A-A0CB-69FCB4E3EB27}" type="parTrans" cxnId="{0327212D-69C4-469F-9744-8DD37D82A501}">
      <dgm:prSet/>
      <dgm:spPr/>
      <dgm:t>
        <a:bodyPr/>
        <a:lstStyle/>
        <a:p>
          <a:endParaRPr lang="en-US"/>
        </a:p>
      </dgm:t>
    </dgm:pt>
    <dgm:pt modelId="{56292128-2BF8-4EE0-A542-4099B54ADF18}" type="sibTrans" cxnId="{0327212D-69C4-469F-9744-8DD37D82A501}">
      <dgm:prSet/>
      <dgm:spPr/>
      <dgm:t>
        <a:bodyPr/>
        <a:lstStyle/>
        <a:p>
          <a:endParaRPr lang="en-US"/>
        </a:p>
      </dgm:t>
    </dgm:pt>
    <dgm:pt modelId="{BCB4BB28-B56E-48BD-9050-085A48C2F68C}">
      <dgm:prSet/>
      <dgm:spPr/>
      <dgm:t>
        <a:bodyPr/>
        <a:lstStyle/>
        <a:p>
          <a:r>
            <a:rPr lang="en-US">
              <a:latin typeface="Aptos Display" panose="02110004020202020204"/>
            </a:rPr>
            <a:t>3C</a:t>
          </a:r>
          <a:endParaRPr lang="en-US"/>
        </a:p>
      </dgm:t>
    </dgm:pt>
    <dgm:pt modelId="{28C3A233-E0E0-4A75-A4AB-53836176A87D}" type="parTrans" cxnId="{6851D9F7-E6F3-4CB4-AC54-270CED5F78CB}">
      <dgm:prSet/>
      <dgm:spPr/>
      <dgm:t>
        <a:bodyPr/>
        <a:lstStyle/>
        <a:p>
          <a:endParaRPr lang="en-US"/>
        </a:p>
      </dgm:t>
    </dgm:pt>
    <dgm:pt modelId="{2DE8177E-94F5-498D-B894-73B73D9E309C}" type="sibTrans" cxnId="{6851D9F7-E6F3-4CB4-AC54-270CED5F78CB}">
      <dgm:prSet/>
      <dgm:spPr/>
      <dgm:t>
        <a:bodyPr/>
        <a:lstStyle/>
        <a:p>
          <a:endParaRPr lang="en-US"/>
        </a:p>
      </dgm:t>
    </dgm:pt>
    <dgm:pt modelId="{F9695298-A930-49E5-AE74-B47AAFEFAC0C}">
      <dgm:prSet/>
      <dgm:spPr/>
      <dgm:t>
        <a:bodyPr/>
        <a:lstStyle/>
        <a:p>
          <a:r>
            <a:rPr lang="en-US">
              <a:latin typeface="Aptos Display" panose="02110004020202020204"/>
            </a:rPr>
            <a:t>4D</a:t>
          </a:r>
          <a:endParaRPr lang="en-US"/>
        </a:p>
      </dgm:t>
    </dgm:pt>
    <dgm:pt modelId="{CE9A48BB-F125-4EC7-83F6-95FA9D620A28}" type="parTrans" cxnId="{8391CE61-10A2-412F-831A-1F343E6D6187}">
      <dgm:prSet/>
      <dgm:spPr/>
      <dgm:t>
        <a:bodyPr/>
        <a:lstStyle/>
        <a:p>
          <a:endParaRPr lang="en-US"/>
        </a:p>
      </dgm:t>
    </dgm:pt>
    <dgm:pt modelId="{956B0615-9EB6-4B80-864B-A571FFCCDF86}" type="sibTrans" cxnId="{8391CE61-10A2-412F-831A-1F343E6D6187}">
      <dgm:prSet/>
      <dgm:spPr/>
      <dgm:t>
        <a:bodyPr/>
        <a:lstStyle/>
        <a:p>
          <a:endParaRPr lang="en-US"/>
        </a:p>
      </dgm:t>
    </dgm:pt>
    <dgm:pt modelId="{F1CCE105-5047-4ACD-822C-42F7B33C5D43}">
      <dgm:prSet/>
      <dgm:spPr/>
      <dgm:t>
        <a:bodyPr/>
        <a:lstStyle/>
        <a:p>
          <a:r>
            <a:rPr lang="en-US">
              <a:latin typeface="Aptos Display" panose="02110004020202020204"/>
            </a:rPr>
            <a:t>5A</a:t>
          </a:r>
          <a:endParaRPr lang="en-US"/>
        </a:p>
      </dgm:t>
    </dgm:pt>
    <dgm:pt modelId="{EF5A1EFC-34DF-4D59-8B4E-8119886E2BF2}" type="parTrans" cxnId="{E36EF478-4903-4107-9A5C-666513AB4898}">
      <dgm:prSet/>
      <dgm:spPr/>
      <dgm:t>
        <a:bodyPr/>
        <a:lstStyle/>
        <a:p>
          <a:endParaRPr lang="en-US"/>
        </a:p>
      </dgm:t>
    </dgm:pt>
    <dgm:pt modelId="{B6C9ACF5-E0E4-4911-8B87-07910059E6E0}" type="sibTrans" cxnId="{E36EF478-4903-4107-9A5C-666513AB4898}">
      <dgm:prSet/>
      <dgm:spPr/>
      <dgm:t>
        <a:bodyPr/>
        <a:lstStyle/>
        <a:p>
          <a:endParaRPr lang="en-US"/>
        </a:p>
      </dgm:t>
    </dgm:pt>
    <dgm:pt modelId="{85C76E1D-CA2F-481F-BDA4-F951B478B157}">
      <dgm:prSet/>
      <dgm:spPr/>
      <dgm:t>
        <a:bodyPr/>
        <a:lstStyle/>
        <a:p>
          <a:r>
            <a:rPr lang="en-US">
              <a:latin typeface="Aptos Display" panose="02110004020202020204"/>
            </a:rPr>
            <a:t>6C</a:t>
          </a:r>
          <a:r>
            <a:rPr lang="en-US"/>
            <a:t>, D</a:t>
          </a:r>
        </a:p>
      </dgm:t>
    </dgm:pt>
    <dgm:pt modelId="{F005167D-537A-4ECB-894F-16AFB586FCDC}" type="parTrans" cxnId="{82EF6670-EA8F-4518-929E-C86A202B9E3E}">
      <dgm:prSet/>
      <dgm:spPr/>
      <dgm:t>
        <a:bodyPr/>
        <a:lstStyle/>
        <a:p>
          <a:endParaRPr lang="en-US"/>
        </a:p>
      </dgm:t>
    </dgm:pt>
    <dgm:pt modelId="{1A5A738F-271C-457C-BDAC-4A0F4C7AFE16}" type="sibTrans" cxnId="{82EF6670-EA8F-4518-929E-C86A202B9E3E}">
      <dgm:prSet/>
      <dgm:spPr/>
      <dgm:t>
        <a:bodyPr/>
        <a:lstStyle/>
        <a:p>
          <a:endParaRPr lang="en-US"/>
        </a:p>
      </dgm:t>
    </dgm:pt>
    <dgm:pt modelId="{51FECF75-D70F-46EA-80D9-59435374B73B}">
      <dgm:prSet/>
      <dgm:spPr/>
      <dgm:t>
        <a:bodyPr/>
        <a:lstStyle/>
        <a:p>
          <a:r>
            <a:rPr lang="en-US">
              <a:latin typeface="Aptos Display" panose="02110004020202020204"/>
            </a:rPr>
            <a:t>7A</a:t>
          </a:r>
          <a:endParaRPr lang="en-US"/>
        </a:p>
      </dgm:t>
    </dgm:pt>
    <dgm:pt modelId="{7441099E-7843-4C9F-A414-B9A21D0E6F77}" type="parTrans" cxnId="{10250687-281E-404E-AB53-7DE1F22644B9}">
      <dgm:prSet/>
      <dgm:spPr/>
      <dgm:t>
        <a:bodyPr/>
        <a:lstStyle/>
        <a:p>
          <a:endParaRPr lang="en-US"/>
        </a:p>
      </dgm:t>
    </dgm:pt>
    <dgm:pt modelId="{C4220FB2-2908-4592-97E7-561C856076B4}" type="sibTrans" cxnId="{10250687-281E-404E-AB53-7DE1F22644B9}">
      <dgm:prSet/>
      <dgm:spPr/>
      <dgm:t>
        <a:bodyPr/>
        <a:lstStyle/>
        <a:p>
          <a:endParaRPr lang="en-US"/>
        </a:p>
      </dgm:t>
    </dgm:pt>
    <dgm:pt modelId="{C98936F4-F422-4F56-8A13-4A619D4E7577}">
      <dgm:prSet/>
      <dgm:spPr/>
      <dgm:t>
        <a:bodyPr/>
        <a:lstStyle/>
        <a:p>
          <a:r>
            <a:rPr lang="en-US">
              <a:latin typeface="Aptos Display" panose="02110004020202020204"/>
            </a:rPr>
            <a:t>8D</a:t>
          </a:r>
          <a:endParaRPr lang="en-US"/>
        </a:p>
      </dgm:t>
    </dgm:pt>
    <dgm:pt modelId="{5A82A3F4-2D88-4499-9AE8-9EE6B14A107D}" type="parTrans" cxnId="{B89E86D2-2266-4E53-914B-D526F47FFA40}">
      <dgm:prSet/>
      <dgm:spPr/>
      <dgm:t>
        <a:bodyPr/>
        <a:lstStyle/>
        <a:p>
          <a:endParaRPr lang="en-US"/>
        </a:p>
      </dgm:t>
    </dgm:pt>
    <dgm:pt modelId="{66234902-6D72-4822-972F-D7F2D1FF3F79}" type="sibTrans" cxnId="{B89E86D2-2266-4E53-914B-D526F47FFA40}">
      <dgm:prSet/>
      <dgm:spPr/>
      <dgm:t>
        <a:bodyPr/>
        <a:lstStyle/>
        <a:p>
          <a:endParaRPr lang="en-US"/>
        </a:p>
      </dgm:t>
    </dgm:pt>
    <dgm:pt modelId="{7C8C241F-0858-40DF-ACB8-F753C3BBFCC2}">
      <dgm:prSet/>
      <dgm:spPr/>
      <dgm:t>
        <a:bodyPr/>
        <a:lstStyle/>
        <a:p>
          <a:r>
            <a:rPr lang="en-US">
              <a:latin typeface="Aptos Display" panose="02110004020202020204"/>
            </a:rPr>
            <a:t>9A</a:t>
          </a:r>
          <a:endParaRPr lang="en-US"/>
        </a:p>
      </dgm:t>
    </dgm:pt>
    <dgm:pt modelId="{6D3E55E6-E304-4CBC-8296-C75F8C1126C3}" type="parTrans" cxnId="{9EC0A2EF-6D1C-4D78-B9D0-ED36CBE6B693}">
      <dgm:prSet/>
      <dgm:spPr/>
      <dgm:t>
        <a:bodyPr/>
        <a:lstStyle/>
        <a:p>
          <a:endParaRPr lang="en-US"/>
        </a:p>
      </dgm:t>
    </dgm:pt>
    <dgm:pt modelId="{218C26D0-B0DB-4FA7-A176-B14A390DC918}" type="sibTrans" cxnId="{9EC0A2EF-6D1C-4D78-B9D0-ED36CBE6B693}">
      <dgm:prSet/>
      <dgm:spPr/>
      <dgm:t>
        <a:bodyPr/>
        <a:lstStyle/>
        <a:p>
          <a:endParaRPr lang="en-US"/>
        </a:p>
      </dgm:t>
    </dgm:pt>
    <dgm:pt modelId="{CF627C5D-1A35-407F-BFC8-4405491994B3}" type="pres">
      <dgm:prSet presAssocID="{ABD6FD43-87C3-4A41-9102-1183C8D2A881}" presName="diagram" presStyleCnt="0">
        <dgm:presLayoutVars>
          <dgm:dir/>
          <dgm:resizeHandles val="exact"/>
        </dgm:presLayoutVars>
      </dgm:prSet>
      <dgm:spPr/>
    </dgm:pt>
    <dgm:pt modelId="{426479AE-8034-4FDA-91B5-BA94D2C50B3E}" type="pres">
      <dgm:prSet presAssocID="{5875B12F-FA99-4E79-BC3C-A88495B2B8A7}" presName="node" presStyleLbl="node1" presStyleIdx="0" presStyleCnt="9">
        <dgm:presLayoutVars>
          <dgm:bulletEnabled val="1"/>
        </dgm:presLayoutVars>
      </dgm:prSet>
      <dgm:spPr/>
    </dgm:pt>
    <dgm:pt modelId="{68E0431E-A870-4F30-B699-365AB6A6E53B}" type="pres">
      <dgm:prSet presAssocID="{F2699C18-F6DD-4F57-ADE5-2B4AD9E9C2A9}" presName="sibTrans" presStyleCnt="0"/>
      <dgm:spPr/>
    </dgm:pt>
    <dgm:pt modelId="{5DB53FC2-B877-4D2B-9B60-7B8C0A46510B}" type="pres">
      <dgm:prSet presAssocID="{AF4E5B49-0687-4249-9458-A4278A997F1B}" presName="node" presStyleLbl="node1" presStyleIdx="1" presStyleCnt="9">
        <dgm:presLayoutVars>
          <dgm:bulletEnabled val="1"/>
        </dgm:presLayoutVars>
      </dgm:prSet>
      <dgm:spPr/>
    </dgm:pt>
    <dgm:pt modelId="{18FC19D3-B05E-4B33-8728-BED7D4EF81EF}" type="pres">
      <dgm:prSet presAssocID="{56292128-2BF8-4EE0-A542-4099B54ADF18}" presName="sibTrans" presStyleCnt="0"/>
      <dgm:spPr/>
    </dgm:pt>
    <dgm:pt modelId="{663397BA-73D4-4980-93D1-4B8B20A6A108}" type="pres">
      <dgm:prSet presAssocID="{BCB4BB28-B56E-48BD-9050-085A48C2F68C}" presName="node" presStyleLbl="node1" presStyleIdx="2" presStyleCnt="9">
        <dgm:presLayoutVars>
          <dgm:bulletEnabled val="1"/>
        </dgm:presLayoutVars>
      </dgm:prSet>
      <dgm:spPr/>
    </dgm:pt>
    <dgm:pt modelId="{349564D6-FC65-4773-80CD-F2C1255C5BFE}" type="pres">
      <dgm:prSet presAssocID="{2DE8177E-94F5-498D-B894-73B73D9E309C}" presName="sibTrans" presStyleCnt="0"/>
      <dgm:spPr/>
    </dgm:pt>
    <dgm:pt modelId="{8BD4AF49-1487-4CE9-9CE8-34397F16D3B7}" type="pres">
      <dgm:prSet presAssocID="{F9695298-A930-49E5-AE74-B47AAFEFAC0C}" presName="node" presStyleLbl="node1" presStyleIdx="3" presStyleCnt="9">
        <dgm:presLayoutVars>
          <dgm:bulletEnabled val="1"/>
        </dgm:presLayoutVars>
      </dgm:prSet>
      <dgm:spPr/>
    </dgm:pt>
    <dgm:pt modelId="{612FF5D4-26DD-4468-A22F-D8757961C997}" type="pres">
      <dgm:prSet presAssocID="{956B0615-9EB6-4B80-864B-A571FFCCDF86}" presName="sibTrans" presStyleCnt="0"/>
      <dgm:spPr/>
    </dgm:pt>
    <dgm:pt modelId="{99165060-E72C-4209-A45B-5795C45CEFE3}" type="pres">
      <dgm:prSet presAssocID="{F1CCE105-5047-4ACD-822C-42F7B33C5D43}" presName="node" presStyleLbl="node1" presStyleIdx="4" presStyleCnt="9">
        <dgm:presLayoutVars>
          <dgm:bulletEnabled val="1"/>
        </dgm:presLayoutVars>
      </dgm:prSet>
      <dgm:spPr/>
    </dgm:pt>
    <dgm:pt modelId="{9DFAA7B1-DCA7-4AD1-AB63-8BC552D97FE6}" type="pres">
      <dgm:prSet presAssocID="{B6C9ACF5-E0E4-4911-8B87-07910059E6E0}" presName="sibTrans" presStyleCnt="0"/>
      <dgm:spPr/>
    </dgm:pt>
    <dgm:pt modelId="{A2BD3743-60CD-43B7-86B5-5A6B91CABC80}" type="pres">
      <dgm:prSet presAssocID="{85C76E1D-CA2F-481F-BDA4-F951B478B157}" presName="node" presStyleLbl="node1" presStyleIdx="5" presStyleCnt="9">
        <dgm:presLayoutVars>
          <dgm:bulletEnabled val="1"/>
        </dgm:presLayoutVars>
      </dgm:prSet>
      <dgm:spPr/>
    </dgm:pt>
    <dgm:pt modelId="{DA3CB6EA-EC0C-43FA-B96D-E6E705BA415E}" type="pres">
      <dgm:prSet presAssocID="{1A5A738F-271C-457C-BDAC-4A0F4C7AFE16}" presName="sibTrans" presStyleCnt="0"/>
      <dgm:spPr/>
    </dgm:pt>
    <dgm:pt modelId="{45E3D939-3652-432F-A249-2319AB76094D}" type="pres">
      <dgm:prSet presAssocID="{51FECF75-D70F-46EA-80D9-59435374B73B}" presName="node" presStyleLbl="node1" presStyleIdx="6" presStyleCnt="9">
        <dgm:presLayoutVars>
          <dgm:bulletEnabled val="1"/>
        </dgm:presLayoutVars>
      </dgm:prSet>
      <dgm:spPr/>
    </dgm:pt>
    <dgm:pt modelId="{FB553D67-84B7-46F8-88CF-164C1090EF7D}" type="pres">
      <dgm:prSet presAssocID="{C4220FB2-2908-4592-97E7-561C856076B4}" presName="sibTrans" presStyleCnt="0"/>
      <dgm:spPr/>
    </dgm:pt>
    <dgm:pt modelId="{28A30A1B-95C2-4511-8D29-144ABB269643}" type="pres">
      <dgm:prSet presAssocID="{C98936F4-F422-4F56-8A13-4A619D4E7577}" presName="node" presStyleLbl="node1" presStyleIdx="7" presStyleCnt="9">
        <dgm:presLayoutVars>
          <dgm:bulletEnabled val="1"/>
        </dgm:presLayoutVars>
      </dgm:prSet>
      <dgm:spPr/>
    </dgm:pt>
    <dgm:pt modelId="{1A42FB31-FE93-4841-AD94-CCDF2F8528EA}" type="pres">
      <dgm:prSet presAssocID="{66234902-6D72-4822-972F-D7F2D1FF3F79}" presName="sibTrans" presStyleCnt="0"/>
      <dgm:spPr/>
    </dgm:pt>
    <dgm:pt modelId="{0E6F6EAD-FD1B-4B55-9566-144465C27075}" type="pres">
      <dgm:prSet presAssocID="{7C8C241F-0858-40DF-ACB8-F753C3BBFCC2}" presName="node" presStyleLbl="node1" presStyleIdx="8" presStyleCnt="9">
        <dgm:presLayoutVars>
          <dgm:bulletEnabled val="1"/>
        </dgm:presLayoutVars>
      </dgm:prSet>
      <dgm:spPr/>
    </dgm:pt>
  </dgm:ptLst>
  <dgm:cxnLst>
    <dgm:cxn modelId="{90493D03-67D2-43EF-B093-A92570445B6A}" type="presOf" srcId="{ABD6FD43-87C3-4A41-9102-1183C8D2A881}" destId="{CF627C5D-1A35-407F-BFC8-4405491994B3}" srcOrd="0" destOrd="0" presId="urn:microsoft.com/office/officeart/2005/8/layout/default"/>
    <dgm:cxn modelId="{0327212D-69C4-469F-9744-8DD37D82A501}" srcId="{ABD6FD43-87C3-4A41-9102-1183C8D2A881}" destId="{AF4E5B49-0687-4249-9458-A4278A997F1B}" srcOrd="1" destOrd="0" parTransId="{8011B634-A4EF-445A-A0CB-69FCB4E3EB27}" sibTransId="{56292128-2BF8-4EE0-A542-4099B54ADF18}"/>
    <dgm:cxn modelId="{B2703C42-7BC7-45E9-A934-3279F1A18740}" type="presOf" srcId="{85C76E1D-CA2F-481F-BDA4-F951B478B157}" destId="{A2BD3743-60CD-43B7-86B5-5A6B91CABC80}" srcOrd="0" destOrd="0" presId="urn:microsoft.com/office/officeart/2005/8/layout/default"/>
    <dgm:cxn modelId="{897EA844-920A-4AB8-849C-E925424FD356}" type="presOf" srcId="{7C8C241F-0858-40DF-ACB8-F753C3BBFCC2}" destId="{0E6F6EAD-FD1B-4B55-9566-144465C27075}" srcOrd="0" destOrd="0" presId="urn:microsoft.com/office/officeart/2005/8/layout/default"/>
    <dgm:cxn modelId="{CB9A9D4E-0A44-44FB-B71E-E9C38DD40BA0}" type="presOf" srcId="{5875B12F-FA99-4E79-BC3C-A88495B2B8A7}" destId="{426479AE-8034-4FDA-91B5-BA94D2C50B3E}" srcOrd="0" destOrd="0" presId="urn:microsoft.com/office/officeart/2005/8/layout/default"/>
    <dgm:cxn modelId="{1A8DBF5E-9E59-498F-9D48-E665320C2D98}" type="presOf" srcId="{C98936F4-F422-4F56-8A13-4A619D4E7577}" destId="{28A30A1B-95C2-4511-8D29-144ABB269643}" srcOrd="0" destOrd="0" presId="urn:microsoft.com/office/officeart/2005/8/layout/default"/>
    <dgm:cxn modelId="{8391CE61-10A2-412F-831A-1F343E6D6187}" srcId="{ABD6FD43-87C3-4A41-9102-1183C8D2A881}" destId="{F9695298-A930-49E5-AE74-B47AAFEFAC0C}" srcOrd="3" destOrd="0" parTransId="{CE9A48BB-F125-4EC7-83F6-95FA9D620A28}" sibTransId="{956B0615-9EB6-4B80-864B-A571FFCCDF86}"/>
    <dgm:cxn modelId="{206B9363-8F58-4D67-A2A5-065756487C74}" srcId="{ABD6FD43-87C3-4A41-9102-1183C8D2A881}" destId="{5875B12F-FA99-4E79-BC3C-A88495B2B8A7}" srcOrd="0" destOrd="0" parTransId="{C938A74F-9023-4DE1-AFA6-9C27050D61DC}" sibTransId="{F2699C18-F6DD-4F57-ADE5-2B4AD9E9C2A9}"/>
    <dgm:cxn modelId="{DDF9126F-EDC2-4694-AF68-94ACA48C180E}" type="presOf" srcId="{51FECF75-D70F-46EA-80D9-59435374B73B}" destId="{45E3D939-3652-432F-A249-2319AB76094D}" srcOrd="0" destOrd="0" presId="urn:microsoft.com/office/officeart/2005/8/layout/default"/>
    <dgm:cxn modelId="{82EF6670-EA8F-4518-929E-C86A202B9E3E}" srcId="{ABD6FD43-87C3-4A41-9102-1183C8D2A881}" destId="{85C76E1D-CA2F-481F-BDA4-F951B478B157}" srcOrd="5" destOrd="0" parTransId="{F005167D-537A-4ECB-894F-16AFB586FCDC}" sibTransId="{1A5A738F-271C-457C-BDAC-4A0F4C7AFE16}"/>
    <dgm:cxn modelId="{E36EF478-4903-4107-9A5C-666513AB4898}" srcId="{ABD6FD43-87C3-4A41-9102-1183C8D2A881}" destId="{F1CCE105-5047-4ACD-822C-42F7B33C5D43}" srcOrd="4" destOrd="0" parTransId="{EF5A1EFC-34DF-4D59-8B4E-8119886E2BF2}" sibTransId="{B6C9ACF5-E0E4-4911-8B87-07910059E6E0}"/>
    <dgm:cxn modelId="{0AE5367F-C8D4-4984-8144-A7200DAFA236}" type="presOf" srcId="{AF4E5B49-0687-4249-9458-A4278A997F1B}" destId="{5DB53FC2-B877-4D2B-9B60-7B8C0A46510B}" srcOrd="0" destOrd="0" presId="urn:microsoft.com/office/officeart/2005/8/layout/default"/>
    <dgm:cxn modelId="{10250687-281E-404E-AB53-7DE1F22644B9}" srcId="{ABD6FD43-87C3-4A41-9102-1183C8D2A881}" destId="{51FECF75-D70F-46EA-80D9-59435374B73B}" srcOrd="6" destOrd="0" parTransId="{7441099E-7843-4C9F-A414-B9A21D0E6F77}" sibTransId="{C4220FB2-2908-4592-97E7-561C856076B4}"/>
    <dgm:cxn modelId="{442559CC-425D-44BD-A989-E6E458A641BD}" type="presOf" srcId="{F9695298-A930-49E5-AE74-B47AAFEFAC0C}" destId="{8BD4AF49-1487-4CE9-9CE8-34397F16D3B7}" srcOrd="0" destOrd="0" presId="urn:microsoft.com/office/officeart/2005/8/layout/default"/>
    <dgm:cxn modelId="{B89E86D2-2266-4E53-914B-D526F47FFA40}" srcId="{ABD6FD43-87C3-4A41-9102-1183C8D2A881}" destId="{C98936F4-F422-4F56-8A13-4A619D4E7577}" srcOrd="7" destOrd="0" parTransId="{5A82A3F4-2D88-4499-9AE8-9EE6B14A107D}" sibTransId="{66234902-6D72-4822-972F-D7F2D1FF3F79}"/>
    <dgm:cxn modelId="{D92A1DDB-CB62-42B1-8E3E-7BB7C0109378}" type="presOf" srcId="{BCB4BB28-B56E-48BD-9050-085A48C2F68C}" destId="{663397BA-73D4-4980-93D1-4B8B20A6A108}" srcOrd="0" destOrd="0" presId="urn:microsoft.com/office/officeart/2005/8/layout/default"/>
    <dgm:cxn modelId="{75EB46E5-7965-44EA-8004-05570DB9E984}" type="presOf" srcId="{F1CCE105-5047-4ACD-822C-42F7B33C5D43}" destId="{99165060-E72C-4209-A45B-5795C45CEFE3}" srcOrd="0" destOrd="0" presId="urn:microsoft.com/office/officeart/2005/8/layout/default"/>
    <dgm:cxn modelId="{9EC0A2EF-6D1C-4D78-B9D0-ED36CBE6B693}" srcId="{ABD6FD43-87C3-4A41-9102-1183C8D2A881}" destId="{7C8C241F-0858-40DF-ACB8-F753C3BBFCC2}" srcOrd="8" destOrd="0" parTransId="{6D3E55E6-E304-4CBC-8296-C75F8C1126C3}" sibTransId="{218C26D0-B0DB-4FA7-A176-B14A390DC918}"/>
    <dgm:cxn modelId="{6851D9F7-E6F3-4CB4-AC54-270CED5F78CB}" srcId="{ABD6FD43-87C3-4A41-9102-1183C8D2A881}" destId="{BCB4BB28-B56E-48BD-9050-085A48C2F68C}" srcOrd="2" destOrd="0" parTransId="{28C3A233-E0E0-4A75-A4AB-53836176A87D}" sibTransId="{2DE8177E-94F5-498D-B894-73B73D9E309C}"/>
    <dgm:cxn modelId="{E4382476-ABBC-464B-B620-031128E5E447}" type="presParOf" srcId="{CF627C5D-1A35-407F-BFC8-4405491994B3}" destId="{426479AE-8034-4FDA-91B5-BA94D2C50B3E}" srcOrd="0" destOrd="0" presId="urn:microsoft.com/office/officeart/2005/8/layout/default"/>
    <dgm:cxn modelId="{85D2A734-5AB6-43BE-97A1-8041640C82D7}" type="presParOf" srcId="{CF627C5D-1A35-407F-BFC8-4405491994B3}" destId="{68E0431E-A870-4F30-B699-365AB6A6E53B}" srcOrd="1" destOrd="0" presId="urn:microsoft.com/office/officeart/2005/8/layout/default"/>
    <dgm:cxn modelId="{FD2C486B-30D7-4C5A-AB5F-B08E71FEDAFD}" type="presParOf" srcId="{CF627C5D-1A35-407F-BFC8-4405491994B3}" destId="{5DB53FC2-B877-4D2B-9B60-7B8C0A46510B}" srcOrd="2" destOrd="0" presId="urn:microsoft.com/office/officeart/2005/8/layout/default"/>
    <dgm:cxn modelId="{678C805F-701A-4600-B34C-98CEBBAE91DE}" type="presParOf" srcId="{CF627C5D-1A35-407F-BFC8-4405491994B3}" destId="{18FC19D3-B05E-4B33-8728-BED7D4EF81EF}" srcOrd="3" destOrd="0" presId="urn:microsoft.com/office/officeart/2005/8/layout/default"/>
    <dgm:cxn modelId="{8E02A5D1-D996-4082-BE9D-F26434608756}" type="presParOf" srcId="{CF627C5D-1A35-407F-BFC8-4405491994B3}" destId="{663397BA-73D4-4980-93D1-4B8B20A6A108}" srcOrd="4" destOrd="0" presId="urn:microsoft.com/office/officeart/2005/8/layout/default"/>
    <dgm:cxn modelId="{5021946C-ED30-4EAE-8897-8E0B673C005B}" type="presParOf" srcId="{CF627C5D-1A35-407F-BFC8-4405491994B3}" destId="{349564D6-FC65-4773-80CD-F2C1255C5BFE}" srcOrd="5" destOrd="0" presId="urn:microsoft.com/office/officeart/2005/8/layout/default"/>
    <dgm:cxn modelId="{CC6661C2-3716-45A8-BEFC-BF830D38FFFA}" type="presParOf" srcId="{CF627C5D-1A35-407F-BFC8-4405491994B3}" destId="{8BD4AF49-1487-4CE9-9CE8-34397F16D3B7}" srcOrd="6" destOrd="0" presId="urn:microsoft.com/office/officeart/2005/8/layout/default"/>
    <dgm:cxn modelId="{7B152AA7-5FC6-4CA3-959D-3176CA99D2E6}" type="presParOf" srcId="{CF627C5D-1A35-407F-BFC8-4405491994B3}" destId="{612FF5D4-26DD-4468-A22F-D8757961C997}" srcOrd="7" destOrd="0" presId="urn:microsoft.com/office/officeart/2005/8/layout/default"/>
    <dgm:cxn modelId="{0A6350AA-620E-46F3-9EA2-942311A8BB86}" type="presParOf" srcId="{CF627C5D-1A35-407F-BFC8-4405491994B3}" destId="{99165060-E72C-4209-A45B-5795C45CEFE3}" srcOrd="8" destOrd="0" presId="urn:microsoft.com/office/officeart/2005/8/layout/default"/>
    <dgm:cxn modelId="{DFA38CBE-C1B5-4D01-9AF9-4CA01CBBB64C}" type="presParOf" srcId="{CF627C5D-1A35-407F-BFC8-4405491994B3}" destId="{9DFAA7B1-DCA7-4AD1-AB63-8BC552D97FE6}" srcOrd="9" destOrd="0" presId="urn:microsoft.com/office/officeart/2005/8/layout/default"/>
    <dgm:cxn modelId="{2334E71F-D154-442C-BF31-9AD38CC7A2DF}" type="presParOf" srcId="{CF627C5D-1A35-407F-BFC8-4405491994B3}" destId="{A2BD3743-60CD-43B7-86B5-5A6B91CABC80}" srcOrd="10" destOrd="0" presId="urn:microsoft.com/office/officeart/2005/8/layout/default"/>
    <dgm:cxn modelId="{306CDC53-DBA6-49D5-95CD-CF9A3232D9F4}" type="presParOf" srcId="{CF627C5D-1A35-407F-BFC8-4405491994B3}" destId="{DA3CB6EA-EC0C-43FA-B96D-E6E705BA415E}" srcOrd="11" destOrd="0" presId="urn:microsoft.com/office/officeart/2005/8/layout/default"/>
    <dgm:cxn modelId="{262D65DF-0D9E-4849-927F-674C3868F4D0}" type="presParOf" srcId="{CF627C5D-1A35-407F-BFC8-4405491994B3}" destId="{45E3D939-3652-432F-A249-2319AB76094D}" srcOrd="12" destOrd="0" presId="urn:microsoft.com/office/officeart/2005/8/layout/default"/>
    <dgm:cxn modelId="{A1B678C0-B65A-4B47-A9AA-29130BE95B67}" type="presParOf" srcId="{CF627C5D-1A35-407F-BFC8-4405491994B3}" destId="{FB553D67-84B7-46F8-88CF-164C1090EF7D}" srcOrd="13" destOrd="0" presId="urn:microsoft.com/office/officeart/2005/8/layout/default"/>
    <dgm:cxn modelId="{CEA61049-FDEB-419A-B4EA-8FEB5C7E683F}" type="presParOf" srcId="{CF627C5D-1A35-407F-BFC8-4405491994B3}" destId="{28A30A1B-95C2-4511-8D29-144ABB269643}" srcOrd="14" destOrd="0" presId="urn:microsoft.com/office/officeart/2005/8/layout/default"/>
    <dgm:cxn modelId="{7082FA7F-696A-4ACB-BAF5-5DF754C87054}" type="presParOf" srcId="{CF627C5D-1A35-407F-BFC8-4405491994B3}" destId="{1A42FB31-FE93-4841-AD94-CCDF2F8528EA}" srcOrd="15" destOrd="0" presId="urn:microsoft.com/office/officeart/2005/8/layout/default"/>
    <dgm:cxn modelId="{D8A79CF9-228B-4C54-BCD6-8B07682527F7}" type="presParOf" srcId="{CF627C5D-1A35-407F-BFC8-4405491994B3}" destId="{0E6F6EAD-FD1B-4B55-9566-144465C27075}"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479AE-8034-4FDA-91B5-BA94D2C50B3E}">
      <dsp:nvSpPr>
        <dsp:cNvPr id="0" name=""/>
        <dsp:cNvSpPr/>
      </dsp:nvSpPr>
      <dsp:spPr>
        <a:xfrm>
          <a:off x="582645" y="1178"/>
          <a:ext cx="2174490" cy="13046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US" sz="5700" kern="1200">
              <a:latin typeface="Aptos Display" panose="02110004020202020204"/>
            </a:rPr>
            <a:t>1A</a:t>
          </a:r>
          <a:endParaRPr lang="en-US" sz="5700" kern="1200"/>
        </a:p>
      </dsp:txBody>
      <dsp:txXfrm>
        <a:off x="582645" y="1178"/>
        <a:ext cx="2174490" cy="1304694"/>
      </dsp:txXfrm>
    </dsp:sp>
    <dsp:sp modelId="{5DB53FC2-B877-4D2B-9B60-7B8C0A46510B}">
      <dsp:nvSpPr>
        <dsp:cNvPr id="0" name=""/>
        <dsp:cNvSpPr/>
      </dsp:nvSpPr>
      <dsp:spPr>
        <a:xfrm>
          <a:off x="2974584" y="1178"/>
          <a:ext cx="2174490" cy="1304694"/>
        </a:xfrm>
        <a:prstGeom prst="rect">
          <a:avLst/>
        </a:prstGeom>
        <a:gradFill rotWithShape="0">
          <a:gsLst>
            <a:gs pos="0">
              <a:schemeClr val="accent5">
                <a:hueOff val="-1519019"/>
                <a:satOff val="-103"/>
                <a:lumOff val="245"/>
                <a:alphaOff val="0"/>
                <a:satMod val="103000"/>
                <a:lumMod val="102000"/>
                <a:tint val="94000"/>
              </a:schemeClr>
            </a:gs>
            <a:gs pos="50000">
              <a:schemeClr val="accent5">
                <a:hueOff val="-1519019"/>
                <a:satOff val="-103"/>
                <a:lumOff val="245"/>
                <a:alphaOff val="0"/>
                <a:satMod val="110000"/>
                <a:lumMod val="100000"/>
                <a:shade val="100000"/>
              </a:schemeClr>
            </a:gs>
            <a:gs pos="100000">
              <a:schemeClr val="accent5">
                <a:hueOff val="-1519019"/>
                <a:satOff val="-103"/>
                <a:lumOff val="24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US" sz="5700" kern="1200">
              <a:latin typeface="Aptos Display" panose="02110004020202020204"/>
            </a:rPr>
            <a:t>2C</a:t>
          </a:r>
          <a:endParaRPr lang="en-US" sz="5700" kern="1200"/>
        </a:p>
      </dsp:txBody>
      <dsp:txXfrm>
        <a:off x="2974584" y="1178"/>
        <a:ext cx="2174490" cy="1304694"/>
      </dsp:txXfrm>
    </dsp:sp>
    <dsp:sp modelId="{663397BA-73D4-4980-93D1-4B8B20A6A108}">
      <dsp:nvSpPr>
        <dsp:cNvPr id="0" name=""/>
        <dsp:cNvSpPr/>
      </dsp:nvSpPr>
      <dsp:spPr>
        <a:xfrm>
          <a:off x="5366524" y="1178"/>
          <a:ext cx="2174490" cy="1304694"/>
        </a:xfrm>
        <a:prstGeom prst="rect">
          <a:avLst/>
        </a:prstGeom>
        <a:gradFill rotWithShape="0">
          <a:gsLst>
            <a:gs pos="0">
              <a:schemeClr val="accent5">
                <a:hueOff val="-3038037"/>
                <a:satOff val="-207"/>
                <a:lumOff val="490"/>
                <a:alphaOff val="0"/>
                <a:satMod val="103000"/>
                <a:lumMod val="102000"/>
                <a:tint val="94000"/>
              </a:schemeClr>
            </a:gs>
            <a:gs pos="50000">
              <a:schemeClr val="accent5">
                <a:hueOff val="-3038037"/>
                <a:satOff val="-207"/>
                <a:lumOff val="490"/>
                <a:alphaOff val="0"/>
                <a:satMod val="110000"/>
                <a:lumMod val="100000"/>
                <a:shade val="100000"/>
              </a:schemeClr>
            </a:gs>
            <a:gs pos="100000">
              <a:schemeClr val="accent5">
                <a:hueOff val="-3038037"/>
                <a:satOff val="-207"/>
                <a:lumOff val="49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US" sz="5700" kern="1200">
              <a:latin typeface="Aptos Display" panose="02110004020202020204"/>
            </a:rPr>
            <a:t>3C</a:t>
          </a:r>
          <a:endParaRPr lang="en-US" sz="5700" kern="1200"/>
        </a:p>
      </dsp:txBody>
      <dsp:txXfrm>
        <a:off x="5366524" y="1178"/>
        <a:ext cx="2174490" cy="1304694"/>
      </dsp:txXfrm>
    </dsp:sp>
    <dsp:sp modelId="{8BD4AF49-1487-4CE9-9CE8-34397F16D3B7}">
      <dsp:nvSpPr>
        <dsp:cNvPr id="0" name=""/>
        <dsp:cNvSpPr/>
      </dsp:nvSpPr>
      <dsp:spPr>
        <a:xfrm>
          <a:off x="7758464" y="1178"/>
          <a:ext cx="2174490" cy="1304694"/>
        </a:xfrm>
        <a:prstGeom prst="rect">
          <a:avLst/>
        </a:prstGeom>
        <a:gradFill rotWithShape="0">
          <a:gsLst>
            <a:gs pos="0">
              <a:schemeClr val="accent5">
                <a:hueOff val="-4557056"/>
                <a:satOff val="-310"/>
                <a:lumOff val="735"/>
                <a:alphaOff val="0"/>
                <a:satMod val="103000"/>
                <a:lumMod val="102000"/>
                <a:tint val="94000"/>
              </a:schemeClr>
            </a:gs>
            <a:gs pos="50000">
              <a:schemeClr val="accent5">
                <a:hueOff val="-4557056"/>
                <a:satOff val="-310"/>
                <a:lumOff val="735"/>
                <a:alphaOff val="0"/>
                <a:satMod val="110000"/>
                <a:lumMod val="100000"/>
                <a:shade val="100000"/>
              </a:schemeClr>
            </a:gs>
            <a:gs pos="100000">
              <a:schemeClr val="accent5">
                <a:hueOff val="-4557056"/>
                <a:satOff val="-310"/>
                <a:lumOff val="73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US" sz="5700" kern="1200">
              <a:latin typeface="Aptos Display" panose="02110004020202020204"/>
            </a:rPr>
            <a:t>4D</a:t>
          </a:r>
          <a:endParaRPr lang="en-US" sz="5700" kern="1200"/>
        </a:p>
      </dsp:txBody>
      <dsp:txXfrm>
        <a:off x="7758464" y="1178"/>
        <a:ext cx="2174490" cy="1304694"/>
      </dsp:txXfrm>
    </dsp:sp>
    <dsp:sp modelId="{99165060-E72C-4209-A45B-5795C45CEFE3}">
      <dsp:nvSpPr>
        <dsp:cNvPr id="0" name=""/>
        <dsp:cNvSpPr/>
      </dsp:nvSpPr>
      <dsp:spPr>
        <a:xfrm>
          <a:off x="582645" y="1523321"/>
          <a:ext cx="2174490" cy="1304694"/>
        </a:xfrm>
        <a:prstGeom prst="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US" sz="5700" kern="1200">
              <a:latin typeface="Aptos Display" panose="02110004020202020204"/>
            </a:rPr>
            <a:t>5A</a:t>
          </a:r>
          <a:endParaRPr lang="en-US" sz="5700" kern="1200"/>
        </a:p>
      </dsp:txBody>
      <dsp:txXfrm>
        <a:off x="582645" y="1523321"/>
        <a:ext cx="2174490" cy="1304694"/>
      </dsp:txXfrm>
    </dsp:sp>
    <dsp:sp modelId="{A2BD3743-60CD-43B7-86B5-5A6B91CABC80}">
      <dsp:nvSpPr>
        <dsp:cNvPr id="0" name=""/>
        <dsp:cNvSpPr/>
      </dsp:nvSpPr>
      <dsp:spPr>
        <a:xfrm>
          <a:off x="2974584" y="1523321"/>
          <a:ext cx="2174490" cy="1304694"/>
        </a:xfrm>
        <a:prstGeom prst="rect">
          <a:avLst/>
        </a:prstGeom>
        <a:gradFill rotWithShape="0">
          <a:gsLst>
            <a:gs pos="0">
              <a:schemeClr val="accent5">
                <a:hueOff val="-7595094"/>
                <a:satOff val="-516"/>
                <a:lumOff val="1226"/>
                <a:alphaOff val="0"/>
                <a:satMod val="103000"/>
                <a:lumMod val="102000"/>
                <a:tint val="94000"/>
              </a:schemeClr>
            </a:gs>
            <a:gs pos="50000">
              <a:schemeClr val="accent5">
                <a:hueOff val="-7595094"/>
                <a:satOff val="-516"/>
                <a:lumOff val="1226"/>
                <a:alphaOff val="0"/>
                <a:satMod val="110000"/>
                <a:lumMod val="100000"/>
                <a:shade val="100000"/>
              </a:schemeClr>
            </a:gs>
            <a:gs pos="100000">
              <a:schemeClr val="accent5">
                <a:hueOff val="-7595094"/>
                <a:satOff val="-516"/>
                <a:lumOff val="12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US" sz="5700" kern="1200">
              <a:latin typeface="Aptos Display" panose="02110004020202020204"/>
            </a:rPr>
            <a:t>6C</a:t>
          </a:r>
          <a:r>
            <a:rPr lang="en-US" sz="5700" kern="1200"/>
            <a:t>, D</a:t>
          </a:r>
        </a:p>
      </dsp:txBody>
      <dsp:txXfrm>
        <a:off x="2974584" y="1523321"/>
        <a:ext cx="2174490" cy="1304694"/>
      </dsp:txXfrm>
    </dsp:sp>
    <dsp:sp modelId="{45E3D939-3652-432F-A249-2319AB76094D}">
      <dsp:nvSpPr>
        <dsp:cNvPr id="0" name=""/>
        <dsp:cNvSpPr/>
      </dsp:nvSpPr>
      <dsp:spPr>
        <a:xfrm>
          <a:off x="5366524" y="1523321"/>
          <a:ext cx="2174490" cy="1304694"/>
        </a:xfrm>
        <a:prstGeom prst="rect">
          <a:avLst/>
        </a:prstGeom>
        <a:gradFill rotWithShape="0">
          <a:gsLst>
            <a:gs pos="0">
              <a:schemeClr val="accent5">
                <a:hueOff val="-9114112"/>
                <a:satOff val="-620"/>
                <a:lumOff val="1471"/>
                <a:alphaOff val="0"/>
                <a:satMod val="103000"/>
                <a:lumMod val="102000"/>
                <a:tint val="94000"/>
              </a:schemeClr>
            </a:gs>
            <a:gs pos="50000">
              <a:schemeClr val="accent5">
                <a:hueOff val="-9114112"/>
                <a:satOff val="-620"/>
                <a:lumOff val="1471"/>
                <a:alphaOff val="0"/>
                <a:satMod val="110000"/>
                <a:lumMod val="100000"/>
                <a:shade val="100000"/>
              </a:schemeClr>
            </a:gs>
            <a:gs pos="100000">
              <a:schemeClr val="accent5">
                <a:hueOff val="-9114112"/>
                <a:satOff val="-620"/>
                <a:lumOff val="1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US" sz="5700" kern="1200">
              <a:latin typeface="Aptos Display" panose="02110004020202020204"/>
            </a:rPr>
            <a:t>7A</a:t>
          </a:r>
          <a:endParaRPr lang="en-US" sz="5700" kern="1200"/>
        </a:p>
      </dsp:txBody>
      <dsp:txXfrm>
        <a:off x="5366524" y="1523321"/>
        <a:ext cx="2174490" cy="1304694"/>
      </dsp:txXfrm>
    </dsp:sp>
    <dsp:sp modelId="{28A30A1B-95C2-4511-8D29-144ABB269643}">
      <dsp:nvSpPr>
        <dsp:cNvPr id="0" name=""/>
        <dsp:cNvSpPr/>
      </dsp:nvSpPr>
      <dsp:spPr>
        <a:xfrm>
          <a:off x="7758464" y="1523321"/>
          <a:ext cx="2174490" cy="1304694"/>
        </a:xfrm>
        <a:prstGeom prst="rect">
          <a:avLst/>
        </a:prstGeom>
        <a:gradFill rotWithShape="0">
          <a:gsLst>
            <a:gs pos="0">
              <a:schemeClr val="accent5">
                <a:hueOff val="-10633130"/>
                <a:satOff val="-723"/>
                <a:lumOff val="1716"/>
                <a:alphaOff val="0"/>
                <a:satMod val="103000"/>
                <a:lumMod val="102000"/>
                <a:tint val="94000"/>
              </a:schemeClr>
            </a:gs>
            <a:gs pos="50000">
              <a:schemeClr val="accent5">
                <a:hueOff val="-10633130"/>
                <a:satOff val="-723"/>
                <a:lumOff val="1716"/>
                <a:alphaOff val="0"/>
                <a:satMod val="110000"/>
                <a:lumMod val="100000"/>
                <a:shade val="100000"/>
              </a:schemeClr>
            </a:gs>
            <a:gs pos="100000">
              <a:schemeClr val="accent5">
                <a:hueOff val="-10633130"/>
                <a:satOff val="-723"/>
                <a:lumOff val="171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US" sz="5700" kern="1200">
              <a:latin typeface="Aptos Display" panose="02110004020202020204"/>
            </a:rPr>
            <a:t>8D</a:t>
          </a:r>
          <a:endParaRPr lang="en-US" sz="5700" kern="1200"/>
        </a:p>
      </dsp:txBody>
      <dsp:txXfrm>
        <a:off x="7758464" y="1523321"/>
        <a:ext cx="2174490" cy="1304694"/>
      </dsp:txXfrm>
    </dsp:sp>
    <dsp:sp modelId="{0E6F6EAD-FD1B-4B55-9566-144465C27075}">
      <dsp:nvSpPr>
        <dsp:cNvPr id="0" name=""/>
        <dsp:cNvSpPr/>
      </dsp:nvSpPr>
      <dsp:spPr>
        <a:xfrm>
          <a:off x="4170554" y="3045465"/>
          <a:ext cx="2174490" cy="1304694"/>
        </a:xfrm>
        <a:prstGeom prst="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US" sz="5700" kern="1200">
              <a:latin typeface="Aptos Display" panose="02110004020202020204"/>
            </a:rPr>
            <a:t>9A</a:t>
          </a:r>
          <a:endParaRPr lang="en-US" sz="5700" kern="1200"/>
        </a:p>
      </dsp:txBody>
      <dsp:txXfrm>
        <a:off x="4170554" y="3045465"/>
        <a:ext cx="2174490" cy="13046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8FE6D65-7E75-F20B-008C-01F3CB558C86}"/>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BB7C10A0-235C-55A6-5FAC-A755EAC193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2EDB133B-E082-C450-E525-06E266E5E41E}"/>
              </a:ext>
            </a:extLst>
          </p:cNvPr>
          <p:cNvSpPr>
            <a:spLocks noGrp="1"/>
          </p:cNvSpPr>
          <p:nvPr>
            <p:ph type="dt" sz="half" idx="10"/>
          </p:nvPr>
        </p:nvSpPr>
        <p:spPr/>
        <p:txBody>
          <a:bodyPr/>
          <a:lstStyle/>
          <a:p>
            <a:fld id="{8B43E673-0111-46CB-B8AB-0A2F90ECD79D}" type="datetimeFigureOut">
              <a:rPr lang="lt-LT" smtClean="0"/>
              <a:t>2026-05-21</a:t>
            </a:fld>
            <a:endParaRPr lang="lt-LT"/>
          </a:p>
        </p:txBody>
      </p:sp>
      <p:sp>
        <p:nvSpPr>
          <p:cNvPr id="5" name="Poraštės vietos rezervavimo ženklas 4">
            <a:extLst>
              <a:ext uri="{FF2B5EF4-FFF2-40B4-BE49-F238E27FC236}">
                <a16:creationId xmlns:a16="http://schemas.microsoft.com/office/drawing/2014/main" id="{7B918CC3-4714-11FD-FF7D-3E56B49D121D}"/>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518A81A1-3F1E-EB79-A276-01730D8083B9}"/>
              </a:ext>
            </a:extLst>
          </p:cNvPr>
          <p:cNvSpPr>
            <a:spLocks noGrp="1"/>
          </p:cNvSpPr>
          <p:nvPr>
            <p:ph type="sldNum" sz="quarter" idx="12"/>
          </p:nvPr>
        </p:nvSpPr>
        <p:spPr/>
        <p:txBody>
          <a:bodyPr/>
          <a:lstStyle/>
          <a:p>
            <a:fld id="{6F8E7B48-C70F-4653-98B6-220949F6946D}" type="slidenum">
              <a:rPr lang="lt-LT" smtClean="0"/>
              <a:t>‹#›</a:t>
            </a:fld>
            <a:endParaRPr lang="lt-LT"/>
          </a:p>
        </p:txBody>
      </p:sp>
    </p:spTree>
    <p:extLst>
      <p:ext uri="{BB962C8B-B14F-4D97-AF65-F5344CB8AC3E}">
        <p14:creationId xmlns:p14="http://schemas.microsoft.com/office/powerpoint/2010/main" val="230913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2030E43-9174-5044-1A1B-D470823FFF55}"/>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E2F336C3-CABD-A78B-DFD8-09DC2A25FD17}"/>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951CDD9A-077E-C377-91C9-0F1C179794C9}"/>
              </a:ext>
            </a:extLst>
          </p:cNvPr>
          <p:cNvSpPr>
            <a:spLocks noGrp="1"/>
          </p:cNvSpPr>
          <p:nvPr>
            <p:ph type="dt" sz="half" idx="10"/>
          </p:nvPr>
        </p:nvSpPr>
        <p:spPr/>
        <p:txBody>
          <a:bodyPr/>
          <a:lstStyle/>
          <a:p>
            <a:fld id="{8B43E673-0111-46CB-B8AB-0A2F90ECD79D}" type="datetimeFigureOut">
              <a:rPr lang="lt-LT" smtClean="0"/>
              <a:t>2026-05-21</a:t>
            </a:fld>
            <a:endParaRPr lang="lt-LT"/>
          </a:p>
        </p:txBody>
      </p:sp>
      <p:sp>
        <p:nvSpPr>
          <p:cNvPr id="5" name="Poraštės vietos rezervavimo ženklas 4">
            <a:extLst>
              <a:ext uri="{FF2B5EF4-FFF2-40B4-BE49-F238E27FC236}">
                <a16:creationId xmlns:a16="http://schemas.microsoft.com/office/drawing/2014/main" id="{089A2E61-8722-744D-A7B8-77D273BD7A8D}"/>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E967752C-2C4E-E7BE-2682-3E031AF04DE3}"/>
              </a:ext>
            </a:extLst>
          </p:cNvPr>
          <p:cNvSpPr>
            <a:spLocks noGrp="1"/>
          </p:cNvSpPr>
          <p:nvPr>
            <p:ph type="sldNum" sz="quarter" idx="12"/>
          </p:nvPr>
        </p:nvSpPr>
        <p:spPr/>
        <p:txBody>
          <a:bodyPr/>
          <a:lstStyle/>
          <a:p>
            <a:fld id="{6F8E7B48-C70F-4653-98B6-220949F6946D}" type="slidenum">
              <a:rPr lang="lt-LT" smtClean="0"/>
              <a:t>‹#›</a:t>
            </a:fld>
            <a:endParaRPr lang="lt-LT"/>
          </a:p>
        </p:txBody>
      </p:sp>
    </p:spTree>
    <p:extLst>
      <p:ext uri="{BB962C8B-B14F-4D97-AF65-F5344CB8AC3E}">
        <p14:creationId xmlns:p14="http://schemas.microsoft.com/office/powerpoint/2010/main" val="663975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C11BE37-C658-8F2A-D6EA-BD75AEDBE428}"/>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49F24CAF-1613-28D8-DC75-D17FF93B0F1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63A0D617-D330-A2C6-16ED-6D92A7ECEB83}"/>
              </a:ext>
            </a:extLst>
          </p:cNvPr>
          <p:cNvSpPr>
            <a:spLocks noGrp="1"/>
          </p:cNvSpPr>
          <p:nvPr>
            <p:ph type="dt" sz="half" idx="10"/>
          </p:nvPr>
        </p:nvSpPr>
        <p:spPr/>
        <p:txBody>
          <a:bodyPr/>
          <a:lstStyle/>
          <a:p>
            <a:fld id="{8B43E673-0111-46CB-B8AB-0A2F90ECD79D}" type="datetimeFigureOut">
              <a:rPr lang="lt-LT" smtClean="0"/>
              <a:t>2026-05-21</a:t>
            </a:fld>
            <a:endParaRPr lang="lt-LT"/>
          </a:p>
        </p:txBody>
      </p:sp>
      <p:sp>
        <p:nvSpPr>
          <p:cNvPr id="5" name="Poraštės vietos rezervavimo ženklas 4">
            <a:extLst>
              <a:ext uri="{FF2B5EF4-FFF2-40B4-BE49-F238E27FC236}">
                <a16:creationId xmlns:a16="http://schemas.microsoft.com/office/drawing/2014/main" id="{07B7F931-946E-7AFF-7AF5-7B1016B82658}"/>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C2D9EE6-3E68-EC4C-16DF-E9DE68A5B96A}"/>
              </a:ext>
            </a:extLst>
          </p:cNvPr>
          <p:cNvSpPr>
            <a:spLocks noGrp="1"/>
          </p:cNvSpPr>
          <p:nvPr>
            <p:ph type="sldNum" sz="quarter" idx="12"/>
          </p:nvPr>
        </p:nvSpPr>
        <p:spPr/>
        <p:txBody>
          <a:bodyPr/>
          <a:lstStyle/>
          <a:p>
            <a:fld id="{6F8E7B48-C70F-4653-98B6-220949F6946D}" type="slidenum">
              <a:rPr lang="lt-LT" smtClean="0"/>
              <a:t>‹#›</a:t>
            </a:fld>
            <a:endParaRPr lang="lt-LT"/>
          </a:p>
        </p:txBody>
      </p:sp>
    </p:spTree>
    <p:extLst>
      <p:ext uri="{BB962C8B-B14F-4D97-AF65-F5344CB8AC3E}">
        <p14:creationId xmlns:p14="http://schemas.microsoft.com/office/powerpoint/2010/main" val="3134471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40320E1-96B0-39E3-8403-2611E31867EE}"/>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70095ED7-8C54-D6BB-164F-D5B8C9D0BC73}"/>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C2CDA541-473A-E30D-F185-F345A95D9D1A}"/>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93A6C5CC-31CA-E249-ECBE-9AE576A9D5B1}"/>
              </a:ext>
            </a:extLst>
          </p:cNvPr>
          <p:cNvSpPr>
            <a:spLocks noGrp="1"/>
          </p:cNvSpPr>
          <p:nvPr>
            <p:ph type="dt" sz="half" idx="10"/>
          </p:nvPr>
        </p:nvSpPr>
        <p:spPr/>
        <p:txBody>
          <a:bodyPr/>
          <a:lstStyle/>
          <a:p>
            <a:fld id="{8B43E673-0111-46CB-B8AB-0A2F90ECD79D}" type="datetimeFigureOut">
              <a:rPr lang="lt-LT" smtClean="0"/>
              <a:t>2026-05-21</a:t>
            </a:fld>
            <a:endParaRPr lang="lt-LT"/>
          </a:p>
        </p:txBody>
      </p:sp>
      <p:sp>
        <p:nvSpPr>
          <p:cNvPr id="6" name="Poraštės vietos rezervavimo ženklas 5">
            <a:extLst>
              <a:ext uri="{FF2B5EF4-FFF2-40B4-BE49-F238E27FC236}">
                <a16:creationId xmlns:a16="http://schemas.microsoft.com/office/drawing/2014/main" id="{95A0EFFB-5628-E66C-82CC-401F47292311}"/>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2C989BEB-E2EC-7D63-1148-0C31A38365D2}"/>
              </a:ext>
            </a:extLst>
          </p:cNvPr>
          <p:cNvSpPr>
            <a:spLocks noGrp="1"/>
          </p:cNvSpPr>
          <p:nvPr>
            <p:ph type="sldNum" sz="quarter" idx="12"/>
          </p:nvPr>
        </p:nvSpPr>
        <p:spPr/>
        <p:txBody>
          <a:bodyPr/>
          <a:lstStyle/>
          <a:p>
            <a:fld id="{6F8E7B48-C70F-4653-98B6-220949F6946D}" type="slidenum">
              <a:rPr lang="lt-LT" smtClean="0"/>
              <a:t>‹#›</a:t>
            </a:fld>
            <a:endParaRPr lang="lt-LT"/>
          </a:p>
        </p:txBody>
      </p:sp>
    </p:spTree>
    <p:extLst>
      <p:ext uri="{BB962C8B-B14F-4D97-AF65-F5344CB8AC3E}">
        <p14:creationId xmlns:p14="http://schemas.microsoft.com/office/powerpoint/2010/main" val="2097697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A86B86B-982D-5446-F831-ED29257D2627}"/>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20E02577-FD23-B03D-E2AA-83F670C8FF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A593E339-6AC6-5ABB-4D23-EDE2FC5C6CDD}"/>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E24DDE48-01C2-DEEF-56B0-CC2B7511D3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7B89B1F6-1E61-5DD2-4E7F-D147CDE5F651}"/>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E4F8D465-4680-683A-C802-33B7602665D0}"/>
              </a:ext>
            </a:extLst>
          </p:cNvPr>
          <p:cNvSpPr>
            <a:spLocks noGrp="1"/>
          </p:cNvSpPr>
          <p:nvPr>
            <p:ph type="dt" sz="half" idx="10"/>
          </p:nvPr>
        </p:nvSpPr>
        <p:spPr/>
        <p:txBody>
          <a:bodyPr/>
          <a:lstStyle/>
          <a:p>
            <a:fld id="{8B43E673-0111-46CB-B8AB-0A2F90ECD79D}" type="datetimeFigureOut">
              <a:rPr lang="lt-LT" smtClean="0"/>
              <a:t>2026-05-21</a:t>
            </a:fld>
            <a:endParaRPr lang="lt-LT"/>
          </a:p>
        </p:txBody>
      </p:sp>
      <p:sp>
        <p:nvSpPr>
          <p:cNvPr id="8" name="Poraštės vietos rezervavimo ženklas 7">
            <a:extLst>
              <a:ext uri="{FF2B5EF4-FFF2-40B4-BE49-F238E27FC236}">
                <a16:creationId xmlns:a16="http://schemas.microsoft.com/office/drawing/2014/main" id="{8C5768B3-CF44-E2D9-691D-F85A20CAF5F5}"/>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3F345D5F-5066-DF4C-3B0D-05D25FD04701}"/>
              </a:ext>
            </a:extLst>
          </p:cNvPr>
          <p:cNvSpPr>
            <a:spLocks noGrp="1"/>
          </p:cNvSpPr>
          <p:nvPr>
            <p:ph type="sldNum" sz="quarter" idx="12"/>
          </p:nvPr>
        </p:nvSpPr>
        <p:spPr/>
        <p:txBody>
          <a:bodyPr/>
          <a:lstStyle/>
          <a:p>
            <a:fld id="{6F8E7B48-C70F-4653-98B6-220949F6946D}" type="slidenum">
              <a:rPr lang="lt-LT" smtClean="0"/>
              <a:t>‹#›</a:t>
            </a:fld>
            <a:endParaRPr lang="lt-LT"/>
          </a:p>
        </p:txBody>
      </p:sp>
    </p:spTree>
    <p:extLst>
      <p:ext uri="{BB962C8B-B14F-4D97-AF65-F5344CB8AC3E}">
        <p14:creationId xmlns:p14="http://schemas.microsoft.com/office/powerpoint/2010/main" val="2321952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ED91019-6649-36C8-299F-4C1E0E84EDDC}"/>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2CEB7261-9852-0B26-48D0-4C8A4D7679F3}"/>
              </a:ext>
            </a:extLst>
          </p:cNvPr>
          <p:cNvSpPr>
            <a:spLocks noGrp="1"/>
          </p:cNvSpPr>
          <p:nvPr>
            <p:ph type="dt" sz="half" idx="10"/>
          </p:nvPr>
        </p:nvSpPr>
        <p:spPr/>
        <p:txBody>
          <a:bodyPr/>
          <a:lstStyle/>
          <a:p>
            <a:fld id="{8B43E673-0111-46CB-B8AB-0A2F90ECD79D}" type="datetimeFigureOut">
              <a:rPr lang="lt-LT" smtClean="0"/>
              <a:t>2026-05-21</a:t>
            </a:fld>
            <a:endParaRPr lang="lt-LT"/>
          </a:p>
        </p:txBody>
      </p:sp>
      <p:sp>
        <p:nvSpPr>
          <p:cNvPr id="4" name="Poraštės vietos rezervavimo ženklas 3">
            <a:extLst>
              <a:ext uri="{FF2B5EF4-FFF2-40B4-BE49-F238E27FC236}">
                <a16:creationId xmlns:a16="http://schemas.microsoft.com/office/drawing/2014/main" id="{938453B9-30AF-9F78-EC1F-5C6C4AF12212}"/>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213A80F3-EA48-E4BA-061D-DEBC97C29970}"/>
              </a:ext>
            </a:extLst>
          </p:cNvPr>
          <p:cNvSpPr>
            <a:spLocks noGrp="1"/>
          </p:cNvSpPr>
          <p:nvPr>
            <p:ph type="sldNum" sz="quarter" idx="12"/>
          </p:nvPr>
        </p:nvSpPr>
        <p:spPr/>
        <p:txBody>
          <a:bodyPr/>
          <a:lstStyle/>
          <a:p>
            <a:fld id="{6F8E7B48-C70F-4653-98B6-220949F6946D}" type="slidenum">
              <a:rPr lang="lt-LT" smtClean="0"/>
              <a:t>‹#›</a:t>
            </a:fld>
            <a:endParaRPr lang="lt-LT"/>
          </a:p>
        </p:txBody>
      </p:sp>
    </p:spTree>
    <p:extLst>
      <p:ext uri="{BB962C8B-B14F-4D97-AF65-F5344CB8AC3E}">
        <p14:creationId xmlns:p14="http://schemas.microsoft.com/office/powerpoint/2010/main" val="1442004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0C50DB8E-B2C2-3E72-1DDA-2F6C39F4FF09}"/>
              </a:ext>
            </a:extLst>
          </p:cNvPr>
          <p:cNvSpPr>
            <a:spLocks noGrp="1"/>
          </p:cNvSpPr>
          <p:nvPr>
            <p:ph type="dt" sz="half" idx="10"/>
          </p:nvPr>
        </p:nvSpPr>
        <p:spPr/>
        <p:txBody>
          <a:bodyPr/>
          <a:lstStyle/>
          <a:p>
            <a:fld id="{8B43E673-0111-46CB-B8AB-0A2F90ECD79D}" type="datetimeFigureOut">
              <a:rPr lang="lt-LT" smtClean="0"/>
              <a:t>2026-05-21</a:t>
            </a:fld>
            <a:endParaRPr lang="lt-LT"/>
          </a:p>
        </p:txBody>
      </p:sp>
      <p:sp>
        <p:nvSpPr>
          <p:cNvPr id="3" name="Poraštės vietos rezervavimo ženklas 2">
            <a:extLst>
              <a:ext uri="{FF2B5EF4-FFF2-40B4-BE49-F238E27FC236}">
                <a16:creationId xmlns:a16="http://schemas.microsoft.com/office/drawing/2014/main" id="{2908E3AD-ECFD-5508-C952-5D34448DAEA7}"/>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A4201EE3-E425-374B-ABE2-7565C12A00B2}"/>
              </a:ext>
            </a:extLst>
          </p:cNvPr>
          <p:cNvSpPr>
            <a:spLocks noGrp="1"/>
          </p:cNvSpPr>
          <p:nvPr>
            <p:ph type="sldNum" sz="quarter" idx="12"/>
          </p:nvPr>
        </p:nvSpPr>
        <p:spPr/>
        <p:txBody>
          <a:bodyPr/>
          <a:lstStyle/>
          <a:p>
            <a:fld id="{6F8E7B48-C70F-4653-98B6-220949F6946D}" type="slidenum">
              <a:rPr lang="lt-LT" smtClean="0"/>
              <a:t>‹#›</a:t>
            </a:fld>
            <a:endParaRPr lang="lt-LT"/>
          </a:p>
        </p:txBody>
      </p:sp>
    </p:spTree>
    <p:extLst>
      <p:ext uri="{BB962C8B-B14F-4D97-AF65-F5344CB8AC3E}">
        <p14:creationId xmlns:p14="http://schemas.microsoft.com/office/powerpoint/2010/main" val="21310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2A71521-A313-6FA3-C18E-F3F6B0F3FFF5}"/>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DE1A6254-671E-A858-71DD-ED07B208E4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97BC9B0B-BAE9-206F-BA95-12B6031959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6BB13A92-46C5-117B-D919-74DEA48A3B30}"/>
              </a:ext>
            </a:extLst>
          </p:cNvPr>
          <p:cNvSpPr>
            <a:spLocks noGrp="1"/>
          </p:cNvSpPr>
          <p:nvPr>
            <p:ph type="dt" sz="half" idx="10"/>
          </p:nvPr>
        </p:nvSpPr>
        <p:spPr/>
        <p:txBody>
          <a:bodyPr/>
          <a:lstStyle/>
          <a:p>
            <a:fld id="{8B43E673-0111-46CB-B8AB-0A2F90ECD79D}" type="datetimeFigureOut">
              <a:rPr lang="lt-LT" smtClean="0"/>
              <a:t>2026-05-21</a:t>
            </a:fld>
            <a:endParaRPr lang="lt-LT"/>
          </a:p>
        </p:txBody>
      </p:sp>
      <p:sp>
        <p:nvSpPr>
          <p:cNvPr id="6" name="Poraštės vietos rezervavimo ženklas 5">
            <a:extLst>
              <a:ext uri="{FF2B5EF4-FFF2-40B4-BE49-F238E27FC236}">
                <a16:creationId xmlns:a16="http://schemas.microsoft.com/office/drawing/2014/main" id="{98B27399-B6C1-C064-5EDF-A3755CB52696}"/>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3D473589-A844-49B9-1E2D-038B6BC1718E}"/>
              </a:ext>
            </a:extLst>
          </p:cNvPr>
          <p:cNvSpPr>
            <a:spLocks noGrp="1"/>
          </p:cNvSpPr>
          <p:nvPr>
            <p:ph type="sldNum" sz="quarter" idx="12"/>
          </p:nvPr>
        </p:nvSpPr>
        <p:spPr/>
        <p:txBody>
          <a:bodyPr/>
          <a:lstStyle/>
          <a:p>
            <a:fld id="{6F8E7B48-C70F-4653-98B6-220949F6946D}" type="slidenum">
              <a:rPr lang="lt-LT" smtClean="0"/>
              <a:t>‹#›</a:t>
            </a:fld>
            <a:endParaRPr lang="lt-LT"/>
          </a:p>
        </p:txBody>
      </p:sp>
    </p:spTree>
    <p:extLst>
      <p:ext uri="{BB962C8B-B14F-4D97-AF65-F5344CB8AC3E}">
        <p14:creationId xmlns:p14="http://schemas.microsoft.com/office/powerpoint/2010/main" val="1683477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03A4DC1-1D0B-3BC4-4271-D8953F84F63B}"/>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FC0F9F7A-ADD8-2730-C896-A71BCEF22D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EF289781-282E-7005-7E28-1604F497D3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0C7C4276-0BE1-BD69-7F61-11C548DD0700}"/>
              </a:ext>
            </a:extLst>
          </p:cNvPr>
          <p:cNvSpPr>
            <a:spLocks noGrp="1"/>
          </p:cNvSpPr>
          <p:nvPr>
            <p:ph type="dt" sz="half" idx="10"/>
          </p:nvPr>
        </p:nvSpPr>
        <p:spPr/>
        <p:txBody>
          <a:bodyPr/>
          <a:lstStyle/>
          <a:p>
            <a:fld id="{8B43E673-0111-46CB-B8AB-0A2F90ECD79D}" type="datetimeFigureOut">
              <a:rPr lang="lt-LT" smtClean="0"/>
              <a:t>2026-05-21</a:t>
            </a:fld>
            <a:endParaRPr lang="lt-LT"/>
          </a:p>
        </p:txBody>
      </p:sp>
      <p:sp>
        <p:nvSpPr>
          <p:cNvPr id="6" name="Poraštės vietos rezervavimo ženklas 5">
            <a:extLst>
              <a:ext uri="{FF2B5EF4-FFF2-40B4-BE49-F238E27FC236}">
                <a16:creationId xmlns:a16="http://schemas.microsoft.com/office/drawing/2014/main" id="{110143E3-BF0E-A989-0ADD-4839ECF7D096}"/>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7132E4FD-E95C-50D1-6536-5CEFBE4A377B}"/>
              </a:ext>
            </a:extLst>
          </p:cNvPr>
          <p:cNvSpPr>
            <a:spLocks noGrp="1"/>
          </p:cNvSpPr>
          <p:nvPr>
            <p:ph type="sldNum" sz="quarter" idx="12"/>
          </p:nvPr>
        </p:nvSpPr>
        <p:spPr/>
        <p:txBody>
          <a:bodyPr/>
          <a:lstStyle/>
          <a:p>
            <a:fld id="{6F8E7B48-C70F-4653-98B6-220949F6946D}" type="slidenum">
              <a:rPr lang="lt-LT" smtClean="0"/>
              <a:t>‹#›</a:t>
            </a:fld>
            <a:endParaRPr lang="lt-LT"/>
          </a:p>
        </p:txBody>
      </p:sp>
    </p:spTree>
    <p:extLst>
      <p:ext uri="{BB962C8B-B14F-4D97-AF65-F5344CB8AC3E}">
        <p14:creationId xmlns:p14="http://schemas.microsoft.com/office/powerpoint/2010/main" val="2340950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E25856C-6C7F-5253-0E09-5813116F8C71}"/>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4AF08A27-ECDE-B32D-633F-62943CDFEBEA}"/>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70514BC0-0712-7C92-1C42-5D6E37C2866C}"/>
              </a:ext>
            </a:extLst>
          </p:cNvPr>
          <p:cNvSpPr>
            <a:spLocks noGrp="1"/>
          </p:cNvSpPr>
          <p:nvPr>
            <p:ph type="dt" sz="half" idx="10"/>
          </p:nvPr>
        </p:nvSpPr>
        <p:spPr/>
        <p:txBody>
          <a:bodyPr/>
          <a:lstStyle/>
          <a:p>
            <a:fld id="{8B43E673-0111-46CB-B8AB-0A2F90ECD79D}" type="datetimeFigureOut">
              <a:rPr lang="lt-LT" smtClean="0"/>
              <a:t>2026-05-21</a:t>
            </a:fld>
            <a:endParaRPr lang="lt-LT"/>
          </a:p>
        </p:txBody>
      </p:sp>
      <p:sp>
        <p:nvSpPr>
          <p:cNvPr id="5" name="Poraštės vietos rezervavimo ženklas 4">
            <a:extLst>
              <a:ext uri="{FF2B5EF4-FFF2-40B4-BE49-F238E27FC236}">
                <a16:creationId xmlns:a16="http://schemas.microsoft.com/office/drawing/2014/main" id="{719294A1-D31E-07D8-BEE0-7EE1658C7C76}"/>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CCB12478-2CE1-5781-78F8-FD25B55CB585}"/>
              </a:ext>
            </a:extLst>
          </p:cNvPr>
          <p:cNvSpPr>
            <a:spLocks noGrp="1"/>
          </p:cNvSpPr>
          <p:nvPr>
            <p:ph type="sldNum" sz="quarter" idx="12"/>
          </p:nvPr>
        </p:nvSpPr>
        <p:spPr/>
        <p:txBody>
          <a:bodyPr/>
          <a:lstStyle/>
          <a:p>
            <a:fld id="{6F8E7B48-C70F-4653-98B6-220949F6946D}" type="slidenum">
              <a:rPr lang="lt-LT" smtClean="0"/>
              <a:t>‹#›</a:t>
            </a:fld>
            <a:endParaRPr lang="lt-LT"/>
          </a:p>
        </p:txBody>
      </p:sp>
    </p:spTree>
    <p:extLst>
      <p:ext uri="{BB962C8B-B14F-4D97-AF65-F5344CB8AC3E}">
        <p14:creationId xmlns:p14="http://schemas.microsoft.com/office/powerpoint/2010/main" val="1633209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9E001E2A-E049-9A40-D011-5C4C6DF97AB4}"/>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BF531CFD-BB2E-D193-727B-287A68F84A7E}"/>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CF86214B-D04F-F903-DE5E-1674E3402AA4}"/>
              </a:ext>
            </a:extLst>
          </p:cNvPr>
          <p:cNvSpPr>
            <a:spLocks noGrp="1"/>
          </p:cNvSpPr>
          <p:nvPr>
            <p:ph type="dt" sz="half" idx="10"/>
          </p:nvPr>
        </p:nvSpPr>
        <p:spPr/>
        <p:txBody>
          <a:bodyPr/>
          <a:lstStyle/>
          <a:p>
            <a:fld id="{8B43E673-0111-46CB-B8AB-0A2F90ECD79D}" type="datetimeFigureOut">
              <a:rPr lang="lt-LT" smtClean="0"/>
              <a:t>2026-05-21</a:t>
            </a:fld>
            <a:endParaRPr lang="lt-LT"/>
          </a:p>
        </p:txBody>
      </p:sp>
      <p:sp>
        <p:nvSpPr>
          <p:cNvPr id="5" name="Poraštės vietos rezervavimo ženklas 4">
            <a:extLst>
              <a:ext uri="{FF2B5EF4-FFF2-40B4-BE49-F238E27FC236}">
                <a16:creationId xmlns:a16="http://schemas.microsoft.com/office/drawing/2014/main" id="{EC11A774-20D7-A020-AB22-ABAE73DA2A61}"/>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16B5F0-321C-4A39-5B32-4FE419526816}"/>
              </a:ext>
            </a:extLst>
          </p:cNvPr>
          <p:cNvSpPr>
            <a:spLocks noGrp="1"/>
          </p:cNvSpPr>
          <p:nvPr>
            <p:ph type="sldNum" sz="quarter" idx="12"/>
          </p:nvPr>
        </p:nvSpPr>
        <p:spPr/>
        <p:txBody>
          <a:bodyPr/>
          <a:lstStyle/>
          <a:p>
            <a:fld id="{6F8E7B48-C70F-4653-98B6-220949F6946D}" type="slidenum">
              <a:rPr lang="lt-LT" smtClean="0"/>
              <a:t>‹#›</a:t>
            </a:fld>
            <a:endParaRPr lang="lt-LT"/>
          </a:p>
        </p:txBody>
      </p:sp>
    </p:spTree>
    <p:extLst>
      <p:ext uri="{BB962C8B-B14F-4D97-AF65-F5344CB8AC3E}">
        <p14:creationId xmlns:p14="http://schemas.microsoft.com/office/powerpoint/2010/main" val="2766529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616DD96B-F90D-DB87-86E8-9F53343AD1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FEF70C72-D88E-6153-98F8-D39275EA0A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247D6E2B-559C-8A2F-1441-D833F90AA7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43E673-0111-46CB-B8AB-0A2F90ECD79D}" type="datetimeFigureOut">
              <a:rPr lang="lt-LT" smtClean="0"/>
              <a:t>2026-05-21</a:t>
            </a:fld>
            <a:endParaRPr lang="lt-LT"/>
          </a:p>
        </p:txBody>
      </p:sp>
      <p:sp>
        <p:nvSpPr>
          <p:cNvPr id="5" name="Poraštės vietos rezervavimo ženklas 4">
            <a:extLst>
              <a:ext uri="{FF2B5EF4-FFF2-40B4-BE49-F238E27FC236}">
                <a16:creationId xmlns:a16="http://schemas.microsoft.com/office/drawing/2014/main" id="{B10C91F9-D164-95AC-DBF4-F47FF87ADE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3F316ED2-184F-F289-EADA-1AB3BF1DAF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F8E7B48-C70F-4653-98B6-220949F6946D}" type="slidenum">
              <a:rPr lang="lt-LT" smtClean="0"/>
              <a:t>‹#›</a:t>
            </a:fld>
            <a:endParaRPr lang="lt-LT"/>
          </a:p>
        </p:txBody>
      </p:sp>
    </p:spTree>
    <p:extLst>
      <p:ext uri="{BB962C8B-B14F-4D97-AF65-F5344CB8AC3E}">
        <p14:creationId xmlns:p14="http://schemas.microsoft.com/office/powerpoint/2010/main" val="3479537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hyperlink" Target="https://www.naunau.lt/kas-yra-sinestezija/" TargetMode="External"/><Relationship Id="rId7" Type="http://schemas.openxmlformats.org/officeDocument/2006/relationships/hyperlink" Target="https://chatgpt.com/c/69f25b3a-b3c0-83eb-a4df-5a8e2397e3be" TargetMode="External"/><Relationship Id="rId2" Type="http://schemas.openxmlformats.org/officeDocument/2006/relationships/hyperlink" Target="https://www.google.com/search?q=https://www.lrt.lt/naujienos/mokslas-ir-it/11/1114515/pirmasis-pasaulio-kiborgas-neilas-harbissonas-as-negirdziu-spalvu-as-jas-jauciu" TargetMode="External"/><Relationship Id="rId1" Type="http://schemas.openxmlformats.org/officeDocument/2006/relationships/slideLayout" Target="../slideLayouts/slideLayout2.xml"/><Relationship Id="rId6" Type="http://schemas.openxmlformats.org/officeDocument/2006/relationships/hyperlink" Target="https://www.vle.lt/straipsnis/sviesos-dispersija/" TargetMode="External"/><Relationship Id="rId5" Type="http://schemas.openxmlformats.org/officeDocument/2006/relationships/hyperlink" Target="https://lt.wikipedia.org/wiki/%C5%A0viesos_dispersija" TargetMode="External"/><Relationship Id="rId4" Type="http://schemas.openxmlformats.org/officeDocument/2006/relationships/hyperlink" Target="https://lt.alegsaonline.com/art/9567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Antrinis pavadinimas 2">
            <a:extLst>
              <a:ext uri="{FF2B5EF4-FFF2-40B4-BE49-F238E27FC236}">
                <a16:creationId xmlns:a16="http://schemas.microsoft.com/office/drawing/2014/main" id="{602FBE29-8CB8-ED75-9AE2-6D74D1428B5E}"/>
              </a:ext>
            </a:extLst>
          </p:cNvPr>
          <p:cNvSpPr>
            <a:spLocks noGrp="1"/>
          </p:cNvSpPr>
          <p:nvPr>
            <p:ph type="subTitle" idx="1"/>
          </p:nvPr>
        </p:nvSpPr>
        <p:spPr>
          <a:xfrm>
            <a:off x="521208" y="3749516"/>
            <a:ext cx="3397649" cy="2266827"/>
          </a:xfrm>
        </p:spPr>
        <p:txBody>
          <a:bodyPr anchor="t">
            <a:normAutofit/>
          </a:bodyPr>
          <a:lstStyle/>
          <a:p>
            <a:r>
              <a:rPr lang="lt-LT"/>
              <a:t>Darbą ruošė:</a:t>
            </a:r>
            <a:endParaRPr lang="en-US"/>
          </a:p>
          <a:p>
            <a:r>
              <a:rPr lang="lt-LT"/>
              <a:t>Palangos Vlado Jurgučio progimnazijos 7c klasės mokiniai K.R ir A. Ž.</a:t>
            </a:r>
          </a:p>
          <a:p>
            <a:r>
              <a:rPr lang="lt-LT"/>
              <a:t>Mokytoja S.P.</a:t>
            </a:r>
          </a:p>
        </p:txBody>
      </p:sp>
      <p:pic>
        <p:nvPicPr>
          <p:cNvPr id="7" name="Picture 6">
            <a:extLst>
              <a:ext uri="{FF2B5EF4-FFF2-40B4-BE49-F238E27FC236}">
                <a16:creationId xmlns:a16="http://schemas.microsoft.com/office/drawing/2014/main" id="{3B780E3E-DF63-C633-B26A-112B44D9019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48034" y="620301"/>
            <a:ext cx="7744971" cy="5142513"/>
          </a:xfrm>
          <a:prstGeom prst="rect">
            <a:avLst/>
          </a:prstGeom>
        </p:spPr>
      </p:pic>
    </p:spTree>
    <p:extLst>
      <p:ext uri="{BB962C8B-B14F-4D97-AF65-F5344CB8AC3E}">
        <p14:creationId xmlns:p14="http://schemas.microsoft.com/office/powerpoint/2010/main" val="3618555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392AD1-841F-8C39-6A5B-8E589BA07BD9}"/>
              </a:ext>
            </a:extLst>
          </p:cNvPr>
          <p:cNvPicPr>
            <a:picLocks noChangeAspect="1"/>
          </p:cNvPicPr>
          <p:nvPr/>
        </p:nvPicPr>
        <p:blipFill>
          <a:blip r:embed="rId2" cstate="email">
            <a:extLst>
              <a:ext uri="{28A0092B-C50C-407E-A947-70E740481C1C}">
                <a14:useLocalDpi xmlns:a14="http://schemas.microsoft.com/office/drawing/2010/main"/>
              </a:ext>
            </a:extLst>
          </a:blip>
          <a:srcRect r="-1"/>
          <a:stretch>
            <a:fillRect/>
          </a:stretch>
        </p:blipFill>
        <p:spPr>
          <a:xfrm>
            <a:off x="20" y="10"/>
            <a:ext cx="12188932" cy="6857990"/>
          </a:xfrm>
          <a:prstGeom prst="rect">
            <a:avLst/>
          </a:prstGeom>
        </p:spPr>
      </p:pic>
    </p:spTree>
    <p:extLst>
      <p:ext uri="{BB962C8B-B14F-4D97-AF65-F5344CB8AC3E}">
        <p14:creationId xmlns:p14="http://schemas.microsoft.com/office/powerpoint/2010/main" val="3691812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D9C872-FD72-D9F7-1CB9-247FFA5F4343}"/>
              </a:ext>
            </a:extLst>
          </p:cNvPr>
          <p:cNvSpPr>
            <a:spLocks noGrp="1"/>
          </p:cNvSpPr>
          <p:nvPr>
            <p:ph type="title"/>
          </p:nvPr>
        </p:nvSpPr>
        <p:spPr>
          <a:xfrm>
            <a:off x="793662" y="386930"/>
            <a:ext cx="10066122" cy="1298448"/>
          </a:xfrm>
        </p:spPr>
        <p:txBody>
          <a:bodyPr anchor="b">
            <a:normAutofit/>
          </a:bodyPr>
          <a:lstStyle/>
          <a:p>
            <a:r>
              <a:rPr lang="en-US" sz="4800"/>
              <a:t>Šviesos ir garso palyginimas:</a:t>
            </a:r>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4E389F4-B99C-4FC2-9EC2-5EE8B3F29CB4}"/>
              </a:ext>
            </a:extLst>
          </p:cNvPr>
          <p:cNvSpPr>
            <a:spLocks noGrp="1"/>
          </p:cNvSpPr>
          <p:nvPr>
            <p:ph idx="1"/>
          </p:nvPr>
        </p:nvSpPr>
        <p:spPr>
          <a:xfrm>
            <a:off x="20618" y="2389683"/>
            <a:ext cx="5889245" cy="3849276"/>
          </a:xfrm>
        </p:spPr>
        <p:txBody>
          <a:bodyPr vert="horz" lIns="91440" tIns="45720" rIns="91440" bIns="45720" rtlCol="0" anchor="ctr">
            <a:noAutofit/>
          </a:bodyPr>
          <a:lstStyle/>
          <a:p>
            <a:pPr marL="0" indent="0" algn="just">
              <a:buNone/>
            </a:pPr>
            <a:r>
              <a:rPr lang="en-US" sz="2400" b="1"/>
              <a:t>P</a:t>
            </a:r>
            <a:r>
              <a:rPr lang="lt-LT" sz="2400" b="1"/>
              <a:t>anašu</a:t>
            </a:r>
            <a:r>
              <a:rPr lang="lt-LT" sz="2400" b="1">
                <a:latin typeface="Aptos"/>
              </a:rPr>
              <a:t>mai:</a:t>
            </a:r>
            <a:endParaRPr lang="en-US" b="1"/>
          </a:p>
          <a:p>
            <a:pPr algn="just">
              <a:buFont typeface="Arial"/>
              <a:buChar char="•"/>
            </a:pPr>
            <a:r>
              <a:rPr lang="lt-LT" sz="2400">
                <a:ea typeface="+mn-lt"/>
                <a:cs typeface="+mn-lt"/>
              </a:rPr>
              <a:t>tiek šviesa, tiek garsas sklinda bangomis.</a:t>
            </a:r>
            <a:endParaRPr lang="lt-LT" sz="2400"/>
          </a:p>
          <a:p>
            <a:pPr algn="just">
              <a:buFont typeface="Arial"/>
              <a:buChar char="•"/>
            </a:pPr>
            <a:r>
              <a:rPr lang="lt-LT" sz="2400">
                <a:ea typeface="+mn-lt"/>
                <a:cs typeface="+mn-lt"/>
              </a:rPr>
              <a:t>abiem būdingi tie patys fizikiniai reiškiniai: atspindys, lūžis, difrakcija.</a:t>
            </a:r>
            <a:endParaRPr lang="lt-LT" sz="2400"/>
          </a:p>
          <a:p>
            <a:pPr algn="just">
              <a:buFont typeface="Arial"/>
              <a:buChar char="•"/>
            </a:pPr>
            <a:r>
              <a:rPr lang="lt-LT" sz="2400" b="1">
                <a:ea typeface="+mn-lt"/>
                <a:cs typeface="+mn-lt"/>
              </a:rPr>
              <a:t> </a:t>
            </a:r>
            <a:r>
              <a:rPr lang="lt-LT" sz="2400">
                <a:ea typeface="+mn-lt"/>
                <a:cs typeface="+mn-lt"/>
              </a:rPr>
              <a:t>tiek garsas, tiek šviesa perneša energiją, bet ne medžiagą.</a:t>
            </a:r>
            <a:endParaRPr lang="lt-LT" sz="2400"/>
          </a:p>
          <a:p>
            <a:pPr algn="just">
              <a:buFont typeface="Arial"/>
              <a:buChar char="•"/>
            </a:pPr>
            <a:r>
              <a:rPr lang="lt-LT" sz="2400">
                <a:ea typeface="+mn-lt"/>
                <a:cs typeface="+mn-lt"/>
              </a:rPr>
              <a:t> abu turi dažnį (nuo kurio priklauso garso aukštis arba šviesos spalva) ir bangos ilgį.</a:t>
            </a:r>
            <a:endParaRPr lang="lt-LT" sz="2400"/>
          </a:p>
          <a:p>
            <a:pPr marL="0" indent="0">
              <a:buNone/>
            </a:pPr>
            <a:endParaRPr lang="en-US" sz="2000"/>
          </a:p>
        </p:txBody>
      </p:sp>
      <p:pic>
        <p:nvPicPr>
          <p:cNvPr id="4" name="Picture 3">
            <a:extLst>
              <a:ext uri="{FF2B5EF4-FFF2-40B4-BE49-F238E27FC236}">
                <a16:creationId xmlns:a16="http://schemas.microsoft.com/office/drawing/2014/main" id="{C93662B7-42C3-A658-A83D-7445E4768A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9271" y="3169689"/>
            <a:ext cx="5150277" cy="2343375"/>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644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3DD7B53-2E24-B71C-7D7E-159996591BC2}"/>
              </a:ext>
            </a:extLst>
          </p:cNvPr>
          <p:cNvGraphicFramePr>
            <a:graphicFrameLocks noGrp="1"/>
          </p:cNvGraphicFramePr>
          <p:nvPr>
            <p:extLst>
              <p:ext uri="{D42A27DB-BD31-4B8C-83A1-F6EECF244321}">
                <p14:modId xmlns:p14="http://schemas.microsoft.com/office/powerpoint/2010/main" val="1680531636"/>
              </p:ext>
            </p:extLst>
          </p:nvPr>
        </p:nvGraphicFramePr>
        <p:xfrm>
          <a:off x="265043" y="799217"/>
          <a:ext cx="11377356" cy="3154680"/>
        </p:xfrm>
        <a:graphic>
          <a:graphicData uri="http://schemas.openxmlformats.org/drawingml/2006/table">
            <a:tbl>
              <a:tblPr bandRow="1">
                <a:tableStyleId>{0E3FDE45-AF77-4B5C-9715-49D594BDF05E}</a:tableStyleId>
              </a:tblPr>
              <a:tblGrid>
                <a:gridCol w="2843694">
                  <a:extLst>
                    <a:ext uri="{9D8B030D-6E8A-4147-A177-3AD203B41FA5}">
                      <a16:colId xmlns:a16="http://schemas.microsoft.com/office/drawing/2014/main" val="3699042513"/>
                    </a:ext>
                  </a:extLst>
                </a:gridCol>
                <a:gridCol w="4500217">
                  <a:extLst>
                    <a:ext uri="{9D8B030D-6E8A-4147-A177-3AD203B41FA5}">
                      <a16:colId xmlns:a16="http://schemas.microsoft.com/office/drawing/2014/main" val="1314083187"/>
                    </a:ext>
                  </a:extLst>
                </a:gridCol>
                <a:gridCol w="4033445">
                  <a:extLst>
                    <a:ext uri="{9D8B030D-6E8A-4147-A177-3AD203B41FA5}">
                      <a16:colId xmlns:a16="http://schemas.microsoft.com/office/drawing/2014/main" val="2697833875"/>
                    </a:ext>
                  </a:extLst>
                </a:gridCol>
              </a:tblGrid>
              <a:tr h="200025">
                <a:tc>
                  <a:txBody>
                    <a:bodyPr/>
                    <a:lstStyle/>
                    <a:p>
                      <a:pPr algn="ctr" rtl="0" fontAlgn="b">
                        <a:buNone/>
                      </a:pPr>
                      <a:r>
                        <a:rPr lang="en-US" sz="2400" err="1">
                          <a:effectLst/>
                        </a:rPr>
                        <a:t>Savybė</a:t>
                      </a:r>
                    </a:p>
                  </a:txBody>
                  <a:tcPr marL="28575" marR="28575" marT="19050" marB="19050" anchor="b">
                    <a:solidFill>
                      <a:schemeClr val="accent3">
                        <a:lumMod val="20000"/>
                        <a:lumOff val="80000"/>
                      </a:schemeClr>
                    </a:solidFill>
                  </a:tcPr>
                </a:tc>
                <a:tc>
                  <a:txBody>
                    <a:bodyPr/>
                    <a:lstStyle/>
                    <a:p>
                      <a:pPr algn="ctr" rtl="0" fontAlgn="b">
                        <a:buNone/>
                      </a:pPr>
                      <a:r>
                        <a:rPr lang="en-US" sz="2400" err="1">
                          <a:effectLst/>
                        </a:rPr>
                        <a:t>Garsas</a:t>
                      </a:r>
                    </a:p>
                  </a:txBody>
                  <a:tcPr marL="28575" marR="28575" marT="19050" marB="19050" anchor="b">
                    <a:solidFill>
                      <a:schemeClr val="accent3">
                        <a:lumMod val="20000"/>
                        <a:lumOff val="80000"/>
                      </a:schemeClr>
                    </a:solidFill>
                  </a:tcPr>
                </a:tc>
                <a:tc>
                  <a:txBody>
                    <a:bodyPr/>
                    <a:lstStyle/>
                    <a:p>
                      <a:pPr algn="ctr" rtl="0" fontAlgn="b">
                        <a:buNone/>
                      </a:pPr>
                      <a:r>
                        <a:rPr lang="en-US" sz="2400" err="1">
                          <a:effectLst/>
                        </a:rPr>
                        <a:t>Šviesa</a:t>
                      </a:r>
                    </a:p>
                  </a:txBody>
                  <a:tcPr marL="28575" marR="28575" marT="19050" marB="19050" anchor="b">
                    <a:solidFill>
                      <a:schemeClr val="accent3">
                        <a:lumMod val="20000"/>
                        <a:lumOff val="80000"/>
                      </a:schemeClr>
                    </a:solidFill>
                  </a:tcPr>
                </a:tc>
                <a:extLst>
                  <a:ext uri="{0D108BD9-81ED-4DB2-BD59-A6C34878D82A}">
                    <a16:rowId xmlns:a16="http://schemas.microsoft.com/office/drawing/2014/main" val="1784925666"/>
                  </a:ext>
                </a:extLst>
              </a:tr>
              <a:tr h="200025">
                <a:tc>
                  <a:txBody>
                    <a:bodyPr/>
                    <a:lstStyle/>
                    <a:p>
                      <a:pPr algn="ctr" rtl="0" fontAlgn="b">
                        <a:buNone/>
                      </a:pPr>
                      <a:r>
                        <a:rPr lang="en-US" sz="2400" err="1">
                          <a:effectLst/>
                        </a:rPr>
                        <a:t>Bangos</a:t>
                      </a:r>
                      <a:r>
                        <a:rPr lang="en-US" sz="2400">
                          <a:effectLst/>
                        </a:rPr>
                        <a:t> </a:t>
                      </a:r>
                      <a:r>
                        <a:rPr lang="en-US" sz="2400" err="1">
                          <a:effectLst/>
                        </a:rPr>
                        <a:t>rūšis</a:t>
                      </a:r>
                    </a:p>
                  </a:txBody>
                  <a:tcPr marL="28575" marR="28575" marT="19050" marB="19050" anchor="b"/>
                </a:tc>
                <a:tc>
                  <a:txBody>
                    <a:bodyPr/>
                    <a:lstStyle/>
                    <a:p>
                      <a:pPr algn="ctr" rtl="0" fontAlgn="b">
                        <a:buNone/>
                      </a:pPr>
                      <a:r>
                        <a:rPr lang="en-US" sz="2400" err="1">
                          <a:effectLst/>
                        </a:rPr>
                        <a:t>Mechaninė</a:t>
                      </a:r>
                      <a:r>
                        <a:rPr lang="en-US" sz="2400">
                          <a:effectLst/>
                        </a:rPr>
                        <a:t> banga. </a:t>
                      </a:r>
                    </a:p>
                  </a:txBody>
                  <a:tcPr marL="28575" marR="28575" marT="19050" marB="19050" anchor="b"/>
                </a:tc>
                <a:tc>
                  <a:txBody>
                    <a:bodyPr/>
                    <a:lstStyle/>
                    <a:p>
                      <a:pPr algn="ctr" rtl="0" fontAlgn="b">
                        <a:buNone/>
                      </a:pPr>
                      <a:r>
                        <a:rPr lang="en-US" sz="2400" err="1">
                          <a:effectLst/>
                        </a:rPr>
                        <a:t>Elektromagnetinė</a:t>
                      </a:r>
                      <a:r>
                        <a:rPr lang="en-US" sz="2400">
                          <a:effectLst/>
                        </a:rPr>
                        <a:t> banga. </a:t>
                      </a:r>
                    </a:p>
                  </a:txBody>
                  <a:tcPr marL="28575" marR="28575" marT="19050" marB="19050" anchor="b"/>
                </a:tc>
                <a:extLst>
                  <a:ext uri="{0D108BD9-81ED-4DB2-BD59-A6C34878D82A}">
                    <a16:rowId xmlns:a16="http://schemas.microsoft.com/office/drawing/2014/main" val="1088420811"/>
                  </a:ext>
                </a:extLst>
              </a:tr>
              <a:tr h="200025">
                <a:tc>
                  <a:txBody>
                    <a:bodyPr/>
                    <a:lstStyle/>
                    <a:p>
                      <a:pPr algn="ctr" rtl="0" fontAlgn="b">
                        <a:buNone/>
                      </a:pPr>
                      <a:r>
                        <a:rPr lang="en-US" sz="2400" err="1">
                          <a:effectLst/>
                        </a:rPr>
                        <a:t>Terpė</a:t>
                      </a:r>
                    </a:p>
                  </a:txBody>
                  <a:tcPr marL="28575" marR="28575" marT="19050" marB="19050" anchor="b"/>
                </a:tc>
                <a:tc>
                  <a:txBody>
                    <a:bodyPr/>
                    <a:lstStyle/>
                    <a:p>
                      <a:pPr algn="ctr" rtl="0" fontAlgn="b">
                        <a:buNone/>
                      </a:pPr>
                      <a:r>
                        <a:rPr lang="en-US" sz="2400" err="1">
                          <a:effectLst/>
                        </a:rPr>
                        <a:t>Būtina</a:t>
                      </a:r>
                      <a:r>
                        <a:rPr lang="en-US" sz="2400">
                          <a:effectLst/>
                        </a:rPr>
                        <a:t> </a:t>
                      </a:r>
                      <a:r>
                        <a:rPr lang="en-US" sz="2400" err="1">
                          <a:effectLst/>
                        </a:rPr>
                        <a:t>medžiaga</a:t>
                      </a:r>
                      <a:r>
                        <a:rPr lang="en-US" sz="2400">
                          <a:effectLst/>
                        </a:rPr>
                        <a:t>. </a:t>
                      </a:r>
                      <a:r>
                        <a:rPr lang="en-US" sz="2400" err="1">
                          <a:effectLst/>
                        </a:rPr>
                        <a:t>Garsas</a:t>
                      </a:r>
                      <a:r>
                        <a:rPr lang="en-US" sz="2400">
                          <a:effectLst/>
                        </a:rPr>
                        <a:t> </a:t>
                      </a:r>
                      <a:r>
                        <a:rPr lang="en-US" sz="2400" err="1">
                          <a:effectLst/>
                        </a:rPr>
                        <a:t>negali</a:t>
                      </a:r>
                      <a:r>
                        <a:rPr lang="en-US" sz="2400">
                          <a:effectLst/>
                        </a:rPr>
                        <a:t> </a:t>
                      </a:r>
                      <a:r>
                        <a:rPr lang="en-US" sz="2400" err="1">
                          <a:effectLst/>
                        </a:rPr>
                        <a:t>sklisti</a:t>
                      </a:r>
                      <a:r>
                        <a:rPr lang="en-US" sz="2400">
                          <a:effectLst/>
                        </a:rPr>
                        <a:t> </a:t>
                      </a:r>
                      <a:r>
                        <a:rPr lang="en-US" sz="2400" err="1">
                          <a:effectLst/>
                        </a:rPr>
                        <a:t>vakuume</a:t>
                      </a:r>
                      <a:r>
                        <a:rPr lang="en-US" sz="2400">
                          <a:effectLst/>
                        </a:rPr>
                        <a:t>.</a:t>
                      </a:r>
                    </a:p>
                  </a:txBody>
                  <a:tcPr marL="28575" marR="28575" marT="19050" marB="19050" anchor="b"/>
                </a:tc>
                <a:tc>
                  <a:txBody>
                    <a:bodyPr/>
                    <a:lstStyle/>
                    <a:p>
                      <a:pPr algn="ctr" rtl="0" fontAlgn="b">
                        <a:buNone/>
                      </a:pPr>
                      <a:r>
                        <a:rPr lang="en-US" sz="2400">
                          <a:effectLst/>
                        </a:rPr>
                        <a:t>Gali </a:t>
                      </a:r>
                      <a:r>
                        <a:rPr lang="en-US" sz="2400" err="1">
                          <a:effectLst/>
                        </a:rPr>
                        <a:t>sklisti</a:t>
                      </a:r>
                      <a:r>
                        <a:rPr lang="en-US" sz="2400">
                          <a:effectLst/>
                        </a:rPr>
                        <a:t> </a:t>
                      </a:r>
                      <a:r>
                        <a:rPr lang="en-US" sz="2400" err="1">
                          <a:effectLst/>
                        </a:rPr>
                        <a:t>vakuume</a:t>
                      </a:r>
                      <a:r>
                        <a:rPr lang="en-US" sz="2400">
                          <a:effectLst/>
                        </a:rPr>
                        <a:t>. </a:t>
                      </a:r>
                    </a:p>
                  </a:txBody>
                  <a:tcPr marL="28575" marR="28575" marT="19050" marB="19050" anchor="b"/>
                </a:tc>
                <a:extLst>
                  <a:ext uri="{0D108BD9-81ED-4DB2-BD59-A6C34878D82A}">
                    <a16:rowId xmlns:a16="http://schemas.microsoft.com/office/drawing/2014/main" val="2915098003"/>
                  </a:ext>
                </a:extLst>
              </a:tr>
              <a:tr h="200025">
                <a:tc>
                  <a:txBody>
                    <a:bodyPr/>
                    <a:lstStyle/>
                    <a:p>
                      <a:pPr algn="ctr" rtl="0" fontAlgn="b">
                        <a:buNone/>
                      </a:pPr>
                      <a:r>
                        <a:rPr lang="en-US" sz="2400" err="1">
                          <a:effectLst/>
                        </a:rPr>
                        <a:t>Greitis</a:t>
                      </a:r>
                    </a:p>
                  </a:txBody>
                  <a:tcPr marL="28575" marR="28575" marT="19050" marB="19050" anchor="b"/>
                </a:tc>
                <a:tc>
                  <a:txBody>
                    <a:bodyPr/>
                    <a:lstStyle/>
                    <a:p>
                      <a:pPr algn="ctr" rtl="0" fontAlgn="b">
                        <a:buNone/>
                      </a:pPr>
                      <a:r>
                        <a:rPr lang="en-US" sz="2400">
                          <a:effectLst/>
                        </a:rPr>
                        <a:t> Ore </a:t>
                      </a:r>
                      <a:r>
                        <a:rPr lang="en-US" sz="2400" err="1">
                          <a:effectLst/>
                        </a:rPr>
                        <a:t>sklinda</a:t>
                      </a:r>
                      <a:r>
                        <a:rPr lang="en-US" sz="2400">
                          <a:effectLst/>
                        </a:rPr>
                        <a:t> </a:t>
                      </a:r>
                      <a:r>
                        <a:rPr lang="en-US" sz="2400" err="1">
                          <a:effectLst/>
                        </a:rPr>
                        <a:t>apie</a:t>
                      </a:r>
                      <a:r>
                        <a:rPr lang="en-US" sz="2400">
                          <a:effectLst/>
                        </a:rPr>
                        <a:t> 340 m/s.</a:t>
                      </a:r>
                    </a:p>
                  </a:txBody>
                  <a:tcPr marL="28575" marR="28575" marT="19050" marB="19050" anchor="b"/>
                </a:tc>
                <a:tc>
                  <a:txBody>
                    <a:bodyPr/>
                    <a:lstStyle/>
                    <a:p>
                      <a:pPr algn="ctr" rtl="0" fontAlgn="b">
                        <a:buNone/>
                      </a:pPr>
                      <a:r>
                        <a:rPr lang="en-US" sz="2400">
                          <a:effectLst/>
                        </a:rPr>
                        <a:t> </a:t>
                      </a:r>
                      <a:r>
                        <a:rPr lang="en-US" sz="2400" err="1">
                          <a:effectLst/>
                        </a:rPr>
                        <a:t>Sklinda</a:t>
                      </a:r>
                      <a:r>
                        <a:rPr lang="en-US" sz="2400">
                          <a:effectLst/>
                        </a:rPr>
                        <a:t> </a:t>
                      </a:r>
                      <a:r>
                        <a:rPr lang="en-US" sz="2400" err="1">
                          <a:effectLst/>
                        </a:rPr>
                        <a:t>apie</a:t>
                      </a:r>
                      <a:r>
                        <a:rPr lang="en-US" sz="2400">
                          <a:effectLst/>
                        </a:rPr>
                        <a:t> 300 000 km/s.</a:t>
                      </a:r>
                    </a:p>
                  </a:txBody>
                  <a:tcPr marL="28575" marR="28575" marT="19050" marB="19050" anchor="b"/>
                </a:tc>
                <a:extLst>
                  <a:ext uri="{0D108BD9-81ED-4DB2-BD59-A6C34878D82A}">
                    <a16:rowId xmlns:a16="http://schemas.microsoft.com/office/drawing/2014/main" val="1309761048"/>
                  </a:ext>
                </a:extLst>
              </a:tr>
              <a:tr h="200025">
                <a:tc>
                  <a:txBody>
                    <a:bodyPr/>
                    <a:lstStyle/>
                    <a:p>
                      <a:pPr algn="ctr" rtl="0" fontAlgn="b">
                        <a:buNone/>
                      </a:pPr>
                      <a:r>
                        <a:rPr lang="en-US" sz="2400" err="1">
                          <a:effectLst/>
                        </a:rPr>
                        <a:t>Bangos</a:t>
                      </a:r>
                      <a:r>
                        <a:rPr lang="en-US" sz="2400">
                          <a:effectLst/>
                        </a:rPr>
                        <a:t> </a:t>
                      </a:r>
                      <a:r>
                        <a:rPr lang="en-US" sz="2400" err="1">
                          <a:effectLst/>
                        </a:rPr>
                        <a:t>tipas</a:t>
                      </a:r>
                    </a:p>
                  </a:txBody>
                  <a:tcPr marL="28575" marR="28575" marT="19050" marB="19050" anchor="b"/>
                </a:tc>
                <a:tc>
                  <a:txBody>
                    <a:bodyPr/>
                    <a:lstStyle/>
                    <a:p>
                      <a:pPr algn="ctr" rtl="0" fontAlgn="b">
                        <a:buNone/>
                      </a:pPr>
                      <a:r>
                        <a:rPr lang="en-US" sz="2400" err="1">
                          <a:effectLst/>
                        </a:rPr>
                        <a:t>Išilginė</a:t>
                      </a:r>
                      <a:r>
                        <a:rPr lang="en-US" sz="2400">
                          <a:effectLst/>
                        </a:rPr>
                        <a:t> banga. </a:t>
                      </a:r>
                    </a:p>
                  </a:txBody>
                  <a:tcPr marL="28575" marR="28575" marT="19050" marB="19050" anchor="b"/>
                </a:tc>
                <a:tc>
                  <a:txBody>
                    <a:bodyPr/>
                    <a:lstStyle/>
                    <a:p>
                      <a:pPr algn="ctr" rtl="0" fontAlgn="b">
                        <a:buNone/>
                      </a:pPr>
                      <a:r>
                        <a:rPr lang="en-US" sz="2400" err="1">
                          <a:effectLst/>
                        </a:rPr>
                        <a:t>Skersinė</a:t>
                      </a:r>
                      <a:r>
                        <a:rPr lang="en-US" sz="2400">
                          <a:effectLst/>
                        </a:rPr>
                        <a:t> banga. </a:t>
                      </a:r>
                    </a:p>
                  </a:txBody>
                  <a:tcPr marL="28575" marR="28575" marT="19050" marB="19050" anchor="b"/>
                </a:tc>
                <a:extLst>
                  <a:ext uri="{0D108BD9-81ED-4DB2-BD59-A6C34878D82A}">
                    <a16:rowId xmlns:a16="http://schemas.microsoft.com/office/drawing/2014/main" val="929700016"/>
                  </a:ext>
                </a:extLst>
              </a:tr>
              <a:tr h="200025">
                <a:tc>
                  <a:txBody>
                    <a:bodyPr/>
                    <a:lstStyle/>
                    <a:p>
                      <a:pPr algn="ctr" rtl="0" fontAlgn="b">
                        <a:buNone/>
                      </a:pPr>
                      <a:r>
                        <a:rPr lang="en-US" sz="2400" err="1">
                          <a:effectLst/>
                        </a:rPr>
                        <a:t>Poveikis</a:t>
                      </a:r>
                      <a:r>
                        <a:rPr lang="en-US" sz="2400">
                          <a:effectLst/>
                        </a:rPr>
                        <a:t> </a:t>
                      </a:r>
                      <a:r>
                        <a:rPr lang="en-US" sz="2400" err="1">
                          <a:effectLst/>
                        </a:rPr>
                        <a:t>žmogui</a:t>
                      </a:r>
                    </a:p>
                  </a:txBody>
                  <a:tcPr marL="28575" marR="28575" marT="19050" marB="19050" anchor="b"/>
                </a:tc>
                <a:tc>
                  <a:txBody>
                    <a:bodyPr/>
                    <a:lstStyle/>
                    <a:p>
                      <a:pPr algn="ctr" rtl="0" fontAlgn="b">
                        <a:buNone/>
                      </a:pPr>
                      <a:r>
                        <a:rPr lang="en-US" sz="2400" err="1">
                          <a:effectLst/>
                        </a:rPr>
                        <a:t>Suvokiame</a:t>
                      </a:r>
                      <a:r>
                        <a:rPr lang="en-US" sz="2400">
                          <a:effectLst/>
                        </a:rPr>
                        <a:t> </a:t>
                      </a:r>
                      <a:r>
                        <a:rPr lang="en-US" sz="2400" err="1">
                          <a:effectLst/>
                        </a:rPr>
                        <a:t>kaip</a:t>
                      </a:r>
                      <a:r>
                        <a:rPr lang="en-US" sz="2400">
                          <a:effectLst/>
                        </a:rPr>
                        <a:t> </a:t>
                      </a:r>
                      <a:r>
                        <a:rPr lang="en-US" sz="2400" err="1">
                          <a:effectLst/>
                        </a:rPr>
                        <a:t>garsą</a:t>
                      </a:r>
                      <a:r>
                        <a:rPr lang="en-US" sz="2400">
                          <a:effectLst/>
                        </a:rPr>
                        <a:t> (</a:t>
                      </a:r>
                      <a:r>
                        <a:rPr lang="en-US" sz="2400" err="1">
                          <a:effectLst/>
                        </a:rPr>
                        <a:t>ausimis</a:t>
                      </a:r>
                      <a:r>
                        <a:rPr lang="en-US" sz="2400">
                          <a:effectLst/>
                        </a:rPr>
                        <a:t>).</a:t>
                      </a:r>
                    </a:p>
                  </a:txBody>
                  <a:tcPr marL="28575" marR="28575" marT="19050" marB="19050" anchor="b"/>
                </a:tc>
                <a:tc>
                  <a:txBody>
                    <a:bodyPr/>
                    <a:lstStyle/>
                    <a:p>
                      <a:pPr algn="ctr" rtl="0" fontAlgn="b">
                        <a:buNone/>
                      </a:pPr>
                      <a:r>
                        <a:rPr lang="en-US" sz="2400" err="1">
                          <a:effectLst/>
                        </a:rPr>
                        <a:t>Suvokiame</a:t>
                      </a:r>
                      <a:r>
                        <a:rPr lang="en-US" sz="2400">
                          <a:effectLst/>
                        </a:rPr>
                        <a:t> </a:t>
                      </a:r>
                      <a:r>
                        <a:rPr lang="en-US" sz="2400" err="1">
                          <a:effectLst/>
                        </a:rPr>
                        <a:t>kaip</a:t>
                      </a:r>
                      <a:r>
                        <a:rPr lang="en-US" sz="2400">
                          <a:effectLst/>
                        </a:rPr>
                        <a:t> </a:t>
                      </a:r>
                      <a:r>
                        <a:rPr lang="en-US" sz="2400" err="1">
                          <a:effectLst/>
                        </a:rPr>
                        <a:t>vaizdą</a:t>
                      </a:r>
                      <a:r>
                        <a:rPr lang="en-US" sz="2400">
                          <a:effectLst/>
                        </a:rPr>
                        <a:t> (</a:t>
                      </a:r>
                      <a:r>
                        <a:rPr lang="en-US" sz="2400" err="1">
                          <a:effectLst/>
                        </a:rPr>
                        <a:t>akimis</a:t>
                      </a:r>
                      <a:r>
                        <a:rPr lang="en-US" sz="2400">
                          <a:effectLst/>
                        </a:rPr>
                        <a:t>).</a:t>
                      </a:r>
                    </a:p>
                  </a:txBody>
                  <a:tcPr marL="28575" marR="28575" marT="19050" marB="19050" anchor="b"/>
                </a:tc>
                <a:extLst>
                  <a:ext uri="{0D108BD9-81ED-4DB2-BD59-A6C34878D82A}">
                    <a16:rowId xmlns:a16="http://schemas.microsoft.com/office/drawing/2014/main" val="552086011"/>
                  </a:ext>
                </a:extLst>
              </a:tr>
            </a:tbl>
          </a:graphicData>
        </a:graphic>
      </p:graphicFrame>
      <p:sp>
        <p:nvSpPr>
          <p:cNvPr id="7" name="TextBox 6">
            <a:extLst>
              <a:ext uri="{FF2B5EF4-FFF2-40B4-BE49-F238E27FC236}">
                <a16:creationId xmlns:a16="http://schemas.microsoft.com/office/drawing/2014/main" id="{5DC3E421-F1A0-F5E7-3BFB-55316F38080F}"/>
              </a:ext>
            </a:extLst>
          </p:cNvPr>
          <p:cNvSpPr txBox="1"/>
          <p:nvPr/>
        </p:nvSpPr>
        <p:spPr>
          <a:xfrm>
            <a:off x="110434" y="127000"/>
            <a:ext cx="60960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err="1">
                <a:solidFill>
                  <a:srgbClr val="000000"/>
                </a:solidFill>
                <a:latin typeface="Aptos"/>
              </a:rPr>
              <a:t>Skirtumai</a:t>
            </a:r>
            <a:r>
              <a:rPr lang="lt-LT" sz="2800" b="0" i="0" u="none" strike="noStrike" baseline="0">
                <a:solidFill>
                  <a:srgbClr val="000000"/>
                </a:solidFill>
                <a:latin typeface="Aptos"/>
              </a:rPr>
              <a:t>:</a:t>
            </a:r>
            <a:endParaRPr lang="en-US"/>
          </a:p>
          <a:p>
            <a:pPr algn="ctr"/>
            <a:endParaRPr lang="en-US"/>
          </a:p>
        </p:txBody>
      </p:sp>
      <p:pic>
        <p:nvPicPr>
          <p:cNvPr id="8" name="Picture 7">
            <a:extLst>
              <a:ext uri="{FF2B5EF4-FFF2-40B4-BE49-F238E27FC236}">
                <a16:creationId xmlns:a16="http://schemas.microsoft.com/office/drawing/2014/main" id="{90CE22C9-348A-2A82-059A-517B073A84B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92888" y="4237106"/>
            <a:ext cx="5319093" cy="2624483"/>
          </a:xfrm>
          <a:prstGeom prst="rect">
            <a:avLst/>
          </a:prstGeom>
        </p:spPr>
      </p:pic>
    </p:spTree>
    <p:extLst>
      <p:ext uri="{BB962C8B-B14F-4D97-AF65-F5344CB8AC3E}">
        <p14:creationId xmlns:p14="http://schemas.microsoft.com/office/powerpoint/2010/main" val="1131800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C769498-0419-6774-A597-23E23AABBD1C}"/>
              </a:ext>
            </a:extLst>
          </p:cNvPr>
          <p:cNvSpPr>
            <a:spLocks noGrp="1"/>
          </p:cNvSpPr>
          <p:nvPr>
            <p:ph idx="1"/>
          </p:nvPr>
        </p:nvSpPr>
        <p:spPr>
          <a:xfrm>
            <a:off x="419211" y="2872899"/>
            <a:ext cx="4464458" cy="3320668"/>
          </a:xfrm>
        </p:spPr>
        <p:txBody>
          <a:bodyPr vert="horz" lIns="91440" tIns="45720" rIns="91440" bIns="45720" rtlCol="0" anchor="t">
            <a:normAutofit/>
          </a:bodyPr>
          <a:lstStyle/>
          <a:p>
            <a:pPr marL="0" indent="0" algn="just">
              <a:buNone/>
            </a:pPr>
            <a:r>
              <a:rPr lang="lt-LT" b="1"/>
              <a:t>Hipotezė</a:t>
            </a:r>
            <a:r>
              <a:rPr lang="lt-LT"/>
              <a:t>: </a:t>
            </a:r>
            <a:r>
              <a:rPr lang="lt-LT">
                <a:ea typeface="+mn-lt"/>
                <a:cs typeface="+mn-lt"/>
              </a:rPr>
              <a:t>šiuolaikinės technologijos leidžia bet kokį duomenį (šviesos dažnį) paversti kitu duomeniu (garso vibracija),</a:t>
            </a:r>
            <a:r>
              <a:rPr lang="lt-LT"/>
              <a:t> tai galėtų būti žmonių, kurie gali girdė</a:t>
            </a:r>
            <a:r>
              <a:rPr lang="lt-LT">
                <a:latin typeface="Aptos"/>
              </a:rPr>
              <a:t>ti</a:t>
            </a:r>
            <a:r>
              <a:rPr lang="lt-LT"/>
              <a:t> spalvas.</a:t>
            </a:r>
            <a:endParaRPr lang="en-US"/>
          </a:p>
        </p:txBody>
      </p:sp>
      <p:pic>
        <p:nvPicPr>
          <p:cNvPr id="4" name="Picture 3">
            <a:extLst>
              <a:ext uri="{FF2B5EF4-FFF2-40B4-BE49-F238E27FC236}">
                <a16:creationId xmlns:a16="http://schemas.microsoft.com/office/drawing/2014/main" id="{2C4A89BF-AD1D-41AC-8F6B-AAB7F7385782}"/>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68930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CA3EF9B-37EB-75AE-D76C-F744C7F0F408}"/>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16200000">
            <a:off x="824587" y="1718949"/>
            <a:ext cx="3078034" cy="4247138"/>
          </a:xfrm>
          <a:prstGeom prst="rect">
            <a:avLst/>
          </a:prstGeom>
        </p:spPr>
      </p:pic>
      <p:sp>
        <p:nvSpPr>
          <p:cNvPr id="5" name="TextBox 4">
            <a:extLst>
              <a:ext uri="{FF2B5EF4-FFF2-40B4-BE49-F238E27FC236}">
                <a16:creationId xmlns:a16="http://schemas.microsoft.com/office/drawing/2014/main" id="{79A194BC-C5D9-7417-39D5-021499B26F32}"/>
              </a:ext>
            </a:extLst>
          </p:cNvPr>
          <p:cNvSpPr txBox="1"/>
          <p:nvPr/>
        </p:nvSpPr>
        <p:spPr>
          <a:xfrm flipH="1">
            <a:off x="588108" y="5707082"/>
            <a:ext cx="297484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err="1"/>
              <a:t>Naudojamos</a:t>
            </a:r>
            <a:r>
              <a:rPr lang="en-US" sz="2000"/>
              <a:t> </a:t>
            </a:r>
            <a:r>
              <a:rPr lang="en-US" sz="2000" err="1"/>
              <a:t>priemonės</a:t>
            </a:r>
            <a:r>
              <a:rPr lang="en-US" sz="2000"/>
              <a:t>.</a:t>
            </a:r>
            <a:r>
              <a:rPr lang="en-US"/>
              <a:t>  </a:t>
            </a:r>
          </a:p>
        </p:txBody>
      </p:sp>
      <p:pic>
        <p:nvPicPr>
          <p:cNvPr id="7" name="Picture 6">
            <a:extLst>
              <a:ext uri="{FF2B5EF4-FFF2-40B4-BE49-F238E27FC236}">
                <a16:creationId xmlns:a16="http://schemas.microsoft.com/office/drawing/2014/main" id="{C8C7BF73-D09A-9414-2DF3-743A0649798E}"/>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704455" y="2736384"/>
            <a:ext cx="3431524" cy="2626145"/>
          </a:xfrm>
          <a:prstGeom prst="rect">
            <a:avLst/>
          </a:prstGeom>
        </p:spPr>
      </p:pic>
      <p:pic>
        <p:nvPicPr>
          <p:cNvPr id="8" name="Picture 7">
            <a:extLst>
              <a:ext uri="{FF2B5EF4-FFF2-40B4-BE49-F238E27FC236}">
                <a16:creationId xmlns:a16="http://schemas.microsoft.com/office/drawing/2014/main" id="{E2A74393-7FAD-295F-AE15-5CDDEA172DCC}"/>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8135671" y="2739698"/>
            <a:ext cx="3433567" cy="2635863"/>
          </a:xfrm>
          <a:prstGeom prst="rect">
            <a:avLst/>
          </a:prstGeom>
        </p:spPr>
      </p:pic>
      <p:sp>
        <p:nvSpPr>
          <p:cNvPr id="3" name="TextBox 2">
            <a:extLst>
              <a:ext uri="{FF2B5EF4-FFF2-40B4-BE49-F238E27FC236}">
                <a16:creationId xmlns:a16="http://schemas.microsoft.com/office/drawing/2014/main" id="{80712CF2-4CD1-C050-34D4-E0B49E94A5D9}"/>
              </a:ext>
            </a:extLst>
          </p:cNvPr>
          <p:cNvSpPr txBox="1"/>
          <p:nvPr/>
        </p:nvSpPr>
        <p:spPr>
          <a:xfrm>
            <a:off x="339099" y="308170"/>
            <a:ext cx="11224423"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a:t>Tyrimo tikslas</a:t>
            </a:r>
            <a:r>
              <a:rPr lang="lt-LT" sz="2400"/>
              <a:t>: </a:t>
            </a:r>
            <a:r>
              <a:rPr lang="lt-LT" sz="2400">
                <a:ea typeface="+mn-lt"/>
                <a:cs typeface="+mn-lt"/>
              </a:rPr>
              <a:t>Eksperimentiškai patikrinti, ar įmanoma šviesą paversti  garsu.</a:t>
            </a:r>
            <a:endParaRPr lang="en-US"/>
          </a:p>
          <a:p>
            <a:pPr algn="just"/>
            <a:endParaRPr lang="lt-LT" sz="2400"/>
          </a:p>
          <a:p>
            <a:pPr algn="just"/>
            <a:r>
              <a:rPr lang="lt-LT" sz="2400" b="1"/>
              <a:t>Hipotezė</a:t>
            </a:r>
            <a:r>
              <a:rPr lang="lt-LT" sz="2400"/>
              <a:t>: </a:t>
            </a:r>
            <a:r>
              <a:rPr lang="lt-LT" sz="2400">
                <a:ea typeface="+mn-lt"/>
                <a:cs typeface="+mn-lt"/>
              </a:rPr>
              <a:t>Jei šviesos šaltinis bus greitai kintantis, tai jis gali sukelti aplinkos virpesius, kurie bus girdimi kaip garsas.</a:t>
            </a:r>
          </a:p>
        </p:txBody>
      </p:sp>
    </p:spTree>
    <p:extLst>
      <p:ext uri="{BB962C8B-B14F-4D97-AF65-F5344CB8AC3E}">
        <p14:creationId xmlns:p14="http://schemas.microsoft.com/office/powerpoint/2010/main" val="3963791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C78ED-DD88-F44C-787A-1D81A6C1926A}"/>
              </a:ext>
            </a:extLst>
          </p:cNvPr>
          <p:cNvSpPr>
            <a:spLocks noGrp="1"/>
          </p:cNvSpPr>
          <p:nvPr>
            <p:ph type="title"/>
          </p:nvPr>
        </p:nvSpPr>
        <p:spPr>
          <a:xfrm>
            <a:off x="7042523" y="128557"/>
            <a:ext cx="4579595" cy="797642"/>
          </a:xfrm>
        </p:spPr>
        <p:txBody>
          <a:bodyPr>
            <a:normAutofit/>
          </a:bodyPr>
          <a:lstStyle/>
          <a:p>
            <a:r>
              <a:rPr lang="en-US" sz="2800" err="1"/>
              <a:t>Pirmasis</a:t>
            </a:r>
            <a:r>
              <a:rPr lang="en-US" sz="2800"/>
              <a:t> </a:t>
            </a:r>
            <a:r>
              <a:rPr lang="en-US" sz="2800" err="1"/>
              <a:t>eksperimentas</a:t>
            </a:r>
            <a:endParaRPr lang="en-US" sz="2800"/>
          </a:p>
        </p:txBody>
      </p:sp>
      <p:sp>
        <p:nvSpPr>
          <p:cNvPr id="3" name="Content Placeholder 2">
            <a:extLst>
              <a:ext uri="{FF2B5EF4-FFF2-40B4-BE49-F238E27FC236}">
                <a16:creationId xmlns:a16="http://schemas.microsoft.com/office/drawing/2014/main" id="{6CE4A561-622F-141A-0728-8E4A76AEA42C}"/>
              </a:ext>
            </a:extLst>
          </p:cNvPr>
          <p:cNvSpPr>
            <a:spLocks noGrp="1"/>
          </p:cNvSpPr>
          <p:nvPr>
            <p:ph idx="1"/>
          </p:nvPr>
        </p:nvSpPr>
        <p:spPr>
          <a:xfrm>
            <a:off x="6833346" y="823321"/>
            <a:ext cx="5360272" cy="2989202"/>
          </a:xfrm>
        </p:spPr>
        <p:txBody>
          <a:bodyPr vert="horz" lIns="91440" tIns="45720" rIns="91440" bIns="45720" rtlCol="0" anchor="t">
            <a:normAutofit/>
          </a:bodyPr>
          <a:lstStyle/>
          <a:p>
            <a:pPr marL="0" indent="0" algn="just">
              <a:buNone/>
            </a:pPr>
            <a:r>
              <a:rPr lang="en-US" sz="2000">
                <a:ea typeface="+mn-lt"/>
                <a:cs typeface="+mn-lt"/>
              </a:rPr>
              <a:t>N</a:t>
            </a:r>
            <a:r>
              <a:rPr lang="lt-LT" sz="2400">
                <a:ea typeface="+mn-lt"/>
                <a:cs typeface="+mn-lt"/>
              </a:rPr>
              <a:t>audodami konstruktorių, sudarėme elektros grandinę, kuri leidžia šviesos signalus paversti garsu. Pastebėjome, kad skirtingos spalvos generuoja skirtingą garsą, tai galime teigti, kad garso dažnis priklauso nuo šviesos spalvos.</a:t>
            </a:r>
            <a:endParaRPr lang="lt-LT">
              <a:ea typeface="+mn-lt"/>
              <a:cs typeface="+mn-lt"/>
            </a:endParaRPr>
          </a:p>
          <a:p>
            <a:endParaRPr lang="en-US" sz="2000">
              <a:ea typeface="+mn-lt"/>
              <a:cs typeface="+mn-lt"/>
            </a:endParaRPr>
          </a:p>
        </p:txBody>
      </p:sp>
      <p:pic>
        <p:nvPicPr>
          <p:cNvPr id="4" name="1776690105767_original-e51c2264-6294-46f0-9054-4b66c69b7e06">
            <a:hlinkClick r:id="" action="ppaction://media"/>
            <a:extLst>
              <a:ext uri="{FF2B5EF4-FFF2-40B4-BE49-F238E27FC236}">
                <a16:creationId xmlns:a16="http://schemas.microsoft.com/office/drawing/2014/main" id="{0DCB6E9B-8DB2-ABD2-9C33-94E9687B23B1}"/>
              </a:ext>
            </a:extLst>
          </p:cNvPr>
          <p:cNvPicPr>
            <a:picLocks noChangeAspect="1"/>
          </p:cNvPicPr>
          <p:nvPr>
            <a:videoFile r:link="rId1"/>
            <p:extLst>
              <p:ext uri="{DAA4B4D4-6D71-4841-9C94-3DE7FCFB9230}">
                <p14:media xmlns:p14="http://schemas.microsoft.com/office/powerpoint/2010/main" r:embed="rId2">
                  <p14:trim end="3408"/>
                </p14:media>
              </p:ext>
            </p:extLst>
          </p:nvPr>
        </p:nvPicPr>
        <p:blipFill>
          <a:blip r:embed="rId4"/>
          <a:stretch>
            <a:fillRect/>
          </a:stretch>
        </p:blipFill>
        <p:spPr>
          <a:xfrm>
            <a:off x="295835" y="240997"/>
            <a:ext cx="6398061" cy="3189816"/>
          </a:xfrm>
          <a:prstGeom prst="rect">
            <a:avLst/>
          </a:prstGeom>
        </p:spPr>
      </p:pic>
      <p:sp>
        <p:nvSpPr>
          <p:cNvPr id="5" name="TextBox 4">
            <a:extLst>
              <a:ext uri="{FF2B5EF4-FFF2-40B4-BE49-F238E27FC236}">
                <a16:creationId xmlns:a16="http://schemas.microsoft.com/office/drawing/2014/main" id="{7F5279E1-EBEE-0536-753A-28D2CEFA4CC1}"/>
              </a:ext>
            </a:extLst>
          </p:cNvPr>
          <p:cNvSpPr txBox="1"/>
          <p:nvPr/>
        </p:nvSpPr>
        <p:spPr>
          <a:xfrm>
            <a:off x="302560" y="3978088"/>
            <a:ext cx="11754966" cy="2585323"/>
          </a:xfrm>
          <a:prstGeom prst="rect">
            <a:avLst/>
          </a:prstGeom>
          <a:solidFill>
            <a:schemeClr val="tx2">
              <a:lumMod val="10000"/>
              <a:lumOff val="9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b="1"/>
              <a:t>I</a:t>
            </a:r>
            <a:r>
              <a:rPr lang="lt-LT" sz="2400" b="1"/>
              <a:t>švada:</a:t>
            </a:r>
            <a:r>
              <a:rPr lang="lt-LT" sz="2400"/>
              <a:t> Atlikę tyrimą patvirtinome iškeltą hipotezę – šviesą iš tiesų galima paversti garsu naudojant specialią elektros grandinę. Eksperimento metu nustatėme, kad garso aukštis tiesiogiai priklauso nuo šviesos spalvos: mėlyna spalva sukuria žemesnį garsą, o raudona ir žalia – aukštesnį. </a:t>
            </a:r>
            <a:r>
              <a:rPr lang="lt-LT" sz="2400">
                <a:ea typeface="+mn-lt"/>
                <a:cs typeface="+mn-lt"/>
              </a:rPr>
              <a:t>Mėlyna šviesa turi didesnį dažnį nei raudona. Tai, kad mūsų aparatas reagavo atvirkščiai, rodo, jog sukurta grandinė (arba fotoelementas) į mėlyną spalvą reaguoja lėčiau arba silpniau.</a:t>
            </a:r>
            <a:endParaRPr lang="en-US"/>
          </a:p>
          <a:p>
            <a:pPr algn="ctr"/>
            <a:endParaRPr lang="en-US"/>
          </a:p>
        </p:txBody>
      </p:sp>
    </p:spTree>
    <p:extLst>
      <p:ext uri="{BB962C8B-B14F-4D97-AF65-F5344CB8AC3E}">
        <p14:creationId xmlns:p14="http://schemas.microsoft.com/office/powerpoint/2010/main" val="159923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74ADE-7FB7-4D45-2FDD-A74688047058}"/>
              </a:ext>
            </a:extLst>
          </p:cNvPr>
          <p:cNvSpPr>
            <a:spLocks noGrp="1"/>
          </p:cNvSpPr>
          <p:nvPr>
            <p:ph type="title"/>
          </p:nvPr>
        </p:nvSpPr>
        <p:spPr>
          <a:xfrm>
            <a:off x="6951285" y="188037"/>
            <a:ext cx="4605692" cy="767839"/>
          </a:xfrm>
        </p:spPr>
        <p:txBody>
          <a:bodyPr/>
          <a:lstStyle/>
          <a:p>
            <a:r>
              <a:rPr lang="en-US" sz="2800" err="1"/>
              <a:t>Antrasis</a:t>
            </a:r>
            <a:r>
              <a:rPr lang="en-US" sz="2800"/>
              <a:t> </a:t>
            </a:r>
            <a:r>
              <a:rPr lang="en-US" sz="2800" err="1"/>
              <a:t>eksperimentas</a:t>
            </a:r>
            <a:endParaRPr lang="en-US" sz="2800"/>
          </a:p>
        </p:txBody>
      </p:sp>
      <p:pic>
        <p:nvPicPr>
          <p:cNvPr id="4" name="Content Placeholder 3">
            <a:extLst>
              <a:ext uri="{FF2B5EF4-FFF2-40B4-BE49-F238E27FC236}">
                <a16:creationId xmlns:a16="http://schemas.microsoft.com/office/drawing/2014/main" id="{E7769E21-6FDF-F1B8-506D-8319BCF14F1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25521" y="339099"/>
            <a:ext cx="2222073" cy="3089666"/>
          </a:xfrm>
          <a:prstGeom prst="rect">
            <a:avLst/>
          </a:prstGeom>
        </p:spPr>
      </p:pic>
      <p:pic>
        <p:nvPicPr>
          <p:cNvPr id="5" name="Picture 4">
            <a:extLst>
              <a:ext uri="{FF2B5EF4-FFF2-40B4-BE49-F238E27FC236}">
                <a16:creationId xmlns:a16="http://schemas.microsoft.com/office/drawing/2014/main" id="{8444F413-181F-DBA7-B4A0-C03D6CA79B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3695" y="3575779"/>
            <a:ext cx="2339989" cy="3085476"/>
          </a:xfrm>
          <a:prstGeom prst="rect">
            <a:avLst/>
          </a:prstGeom>
        </p:spPr>
      </p:pic>
      <p:sp>
        <p:nvSpPr>
          <p:cNvPr id="3" name="TextBox 2">
            <a:extLst>
              <a:ext uri="{FF2B5EF4-FFF2-40B4-BE49-F238E27FC236}">
                <a16:creationId xmlns:a16="http://schemas.microsoft.com/office/drawing/2014/main" id="{2998E7D5-2A47-BCC9-CE45-528251BD0D0D}"/>
              </a:ext>
            </a:extLst>
          </p:cNvPr>
          <p:cNvSpPr txBox="1"/>
          <p:nvPr/>
        </p:nvSpPr>
        <p:spPr>
          <a:xfrm>
            <a:off x="2969560" y="683559"/>
            <a:ext cx="8987116"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a:t>Darbo eiga </a:t>
            </a:r>
            <a:endParaRPr lang="lt-LT" sz="2400"/>
          </a:p>
          <a:p>
            <a:pPr algn="just"/>
            <a:r>
              <a:rPr lang="lt-LT" sz="2400" b="1"/>
              <a:t>1. </a:t>
            </a:r>
            <a:r>
              <a:rPr lang="lt-LT" sz="2400"/>
              <a:t> Pagal schemą surinkome elektros grandinę, naudodami konstruktoriaus dalis, maitinimo šaltinį, fototranzistorių, lemputę ir garso generatorių (kolonėlę).</a:t>
            </a:r>
          </a:p>
          <a:p>
            <a:pPr algn="just"/>
            <a:r>
              <a:rPr lang="lt-LT" sz="2400" b="1"/>
              <a:t>2. </a:t>
            </a:r>
            <a:r>
              <a:rPr lang="lt-LT" sz="2400"/>
              <a:t> Pirmiausia patikrinome fototranzistoriaus veikimą – stebėjome, kaip keičiasi lemputės švietimas uždengiant jutiklį ranka ir vėl jį apšviečiant.</a:t>
            </a:r>
          </a:p>
          <a:p>
            <a:pPr algn="just"/>
            <a:r>
              <a:rPr lang="lt-LT" sz="2400" b="1"/>
              <a:t>3. </a:t>
            </a:r>
            <a:r>
              <a:rPr lang="lt-LT" sz="2400"/>
              <a:t> Naudodami skirtingų spalvų šviesos šaltinius (arba filtrus), apšvietėme fototranzistorių raudona, žalia ir mėlyna šviesa.</a:t>
            </a:r>
          </a:p>
          <a:p>
            <a:pPr algn="just"/>
            <a:r>
              <a:rPr lang="lt-LT" sz="2400" b="1"/>
              <a:t>4. </a:t>
            </a:r>
            <a:r>
              <a:rPr lang="lt-LT" sz="2400"/>
              <a:t> Klausėmės iš kolonėlės sklindančio garso ir fiksavome, kaip keičiasi jo aukštis (tonas) keičiantis apšvietimo spalvai.</a:t>
            </a:r>
          </a:p>
          <a:p>
            <a:pPr algn="ctr"/>
            <a:endParaRPr lang="en-US"/>
          </a:p>
        </p:txBody>
      </p:sp>
      <p:sp>
        <p:nvSpPr>
          <p:cNvPr id="6" name="TextBox 5">
            <a:extLst>
              <a:ext uri="{FF2B5EF4-FFF2-40B4-BE49-F238E27FC236}">
                <a16:creationId xmlns:a16="http://schemas.microsoft.com/office/drawing/2014/main" id="{E1F71DA1-C8E9-7EBB-CCA5-E751C2DC91CE}"/>
              </a:ext>
            </a:extLst>
          </p:cNvPr>
          <p:cNvSpPr txBox="1"/>
          <p:nvPr/>
        </p:nvSpPr>
        <p:spPr>
          <a:xfrm>
            <a:off x="2812677" y="4807323"/>
            <a:ext cx="9166410" cy="1846659"/>
          </a:xfrm>
          <a:prstGeom prst="rect">
            <a:avLst/>
          </a:prstGeom>
          <a:solidFill>
            <a:schemeClr val="tx2">
              <a:lumMod val="10000"/>
              <a:lumOff val="9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r>
              <a:rPr lang="en-US" sz="2400" b="1" i="0" u="none" strike="noStrike" baseline="0">
                <a:solidFill>
                  <a:srgbClr val="000000"/>
                </a:solidFill>
                <a:latin typeface="Aptos"/>
                <a:ea typeface="Segoe UI"/>
                <a:cs typeface="Segoe UI"/>
              </a:rPr>
              <a:t>I</a:t>
            </a:r>
            <a:r>
              <a:rPr lang="lt-LT" sz="2400" b="1" i="0" u="none" strike="noStrike" baseline="0">
                <a:solidFill>
                  <a:srgbClr val="000000"/>
                </a:solidFill>
                <a:latin typeface="Aptos"/>
                <a:ea typeface="Segoe UI"/>
                <a:cs typeface="Segoe UI"/>
              </a:rPr>
              <a:t>švados:</a:t>
            </a:r>
            <a:r>
              <a:rPr lang="lt-LT" sz="2400" b="0" i="0">
                <a:solidFill>
                  <a:srgbClr val="000000"/>
                </a:solidFill>
                <a:latin typeface="Aptos"/>
                <a:ea typeface="Segoe UI"/>
                <a:cs typeface="Segoe UI"/>
              </a:rPr>
              <a:t>​</a:t>
            </a:r>
            <a:endParaRPr lang="en-US"/>
          </a:p>
          <a:p>
            <a:pPr algn="just"/>
            <a:r>
              <a:rPr lang="lt-LT" sz="2400" b="0" i="0" u="none" strike="noStrike" baseline="0">
                <a:solidFill>
                  <a:srgbClr val="000000"/>
                </a:solidFill>
                <a:latin typeface="Aptos"/>
                <a:ea typeface="Segoe UI"/>
                <a:cs typeface="Segoe UI"/>
              </a:rPr>
              <a:t>Patvirtinome, kad fototranzistorius veikia kaip šviesa valdomas jungiklis: apšviestas </a:t>
            </a:r>
            <a:r>
              <a:rPr lang="lt-LT" sz="2400">
                <a:solidFill>
                  <a:srgbClr val="000000"/>
                </a:solidFill>
                <a:latin typeface="Aptos"/>
                <a:ea typeface="Segoe UI"/>
                <a:cs typeface="Segoe UI"/>
              </a:rPr>
              <a:t>jis leidžia</a:t>
            </a:r>
            <a:r>
              <a:rPr lang="lt-LT" sz="2400" b="0" i="0" u="none" strike="noStrike" baseline="0">
                <a:solidFill>
                  <a:srgbClr val="000000"/>
                </a:solidFill>
                <a:latin typeface="Aptos"/>
                <a:ea typeface="Segoe UI"/>
                <a:cs typeface="Segoe UI"/>
              </a:rPr>
              <a:t> srovei tekėti (lemputė šviečia), o uždengtas – grandinę nutraukia.</a:t>
            </a:r>
            <a:r>
              <a:rPr lang="lt-LT" sz="2400" b="0" i="0">
                <a:solidFill>
                  <a:srgbClr val="000000"/>
                </a:solidFill>
                <a:latin typeface="Aptos"/>
                <a:ea typeface="Segoe UI"/>
                <a:cs typeface="Segoe UI"/>
              </a:rPr>
              <a:t>​</a:t>
            </a:r>
          </a:p>
          <a:p>
            <a:pPr algn="ctr"/>
            <a:endParaRPr lang="en-US"/>
          </a:p>
        </p:txBody>
      </p:sp>
    </p:spTree>
    <p:extLst>
      <p:ext uri="{BB962C8B-B14F-4D97-AF65-F5344CB8AC3E}">
        <p14:creationId xmlns:p14="http://schemas.microsoft.com/office/powerpoint/2010/main" val="2090396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6C989-09A0-D56B-6096-7D181695CF56}"/>
              </a:ext>
            </a:extLst>
          </p:cNvPr>
          <p:cNvSpPr>
            <a:spLocks noGrp="1"/>
          </p:cNvSpPr>
          <p:nvPr>
            <p:ph type="title"/>
          </p:nvPr>
        </p:nvSpPr>
        <p:spPr>
          <a:xfrm>
            <a:off x="7963010" y="-4668"/>
            <a:ext cx="3850231" cy="1393751"/>
          </a:xfrm>
        </p:spPr>
        <p:txBody>
          <a:bodyPr>
            <a:normAutofit/>
          </a:bodyPr>
          <a:lstStyle/>
          <a:p>
            <a:r>
              <a:rPr lang="en-US" sz="2800" err="1"/>
              <a:t>Trečiasis</a:t>
            </a:r>
            <a:r>
              <a:rPr lang="en-US" sz="2800"/>
              <a:t> </a:t>
            </a:r>
            <a:r>
              <a:rPr lang="en-US" sz="2800" err="1"/>
              <a:t>eksperimentas</a:t>
            </a:r>
            <a:endParaRPr lang="en-US" sz="2800"/>
          </a:p>
        </p:txBody>
      </p:sp>
      <p:pic>
        <p:nvPicPr>
          <p:cNvPr id="6" name="Content Placeholder 5">
            <a:extLst>
              <a:ext uri="{FF2B5EF4-FFF2-40B4-BE49-F238E27FC236}">
                <a16:creationId xmlns:a16="http://schemas.microsoft.com/office/drawing/2014/main" id="{55042057-C250-4360-1AA2-84F846D5491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39523" y="301623"/>
            <a:ext cx="1242223" cy="1759227"/>
          </a:xfrm>
          <a:prstGeom prst="rect">
            <a:avLst/>
          </a:prstGeom>
        </p:spPr>
      </p:pic>
      <p:pic>
        <p:nvPicPr>
          <p:cNvPr id="7" name="Picture 6">
            <a:extLst>
              <a:ext uri="{FF2B5EF4-FFF2-40B4-BE49-F238E27FC236}">
                <a16:creationId xmlns:a16="http://schemas.microsoft.com/office/drawing/2014/main" id="{08C0A6BD-AB8A-C90A-C4D3-7E46B73FAE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83127" y="4181431"/>
            <a:ext cx="1300660" cy="1609274"/>
          </a:xfrm>
          <a:prstGeom prst="rect">
            <a:avLst/>
          </a:prstGeom>
        </p:spPr>
      </p:pic>
      <p:pic>
        <p:nvPicPr>
          <p:cNvPr id="8" name="Picture 7">
            <a:extLst>
              <a:ext uri="{FF2B5EF4-FFF2-40B4-BE49-F238E27FC236}">
                <a16:creationId xmlns:a16="http://schemas.microsoft.com/office/drawing/2014/main" id="{4F05DB68-4253-97E3-DA12-CF850AD1ED7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24041" y="290804"/>
            <a:ext cx="1253926" cy="1754951"/>
          </a:xfrm>
          <a:prstGeom prst="rect">
            <a:avLst/>
          </a:prstGeom>
        </p:spPr>
      </p:pic>
      <p:pic>
        <p:nvPicPr>
          <p:cNvPr id="9" name="Picture 8">
            <a:extLst>
              <a:ext uri="{FF2B5EF4-FFF2-40B4-BE49-F238E27FC236}">
                <a16:creationId xmlns:a16="http://schemas.microsoft.com/office/drawing/2014/main" id="{83E388AE-7225-9432-2C60-58DBC3DF74F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3648" y="2155628"/>
            <a:ext cx="1412718" cy="1743745"/>
          </a:xfrm>
          <a:prstGeom prst="rect">
            <a:avLst/>
          </a:prstGeom>
        </p:spPr>
      </p:pic>
      <p:pic>
        <p:nvPicPr>
          <p:cNvPr id="10" name="Picture 9">
            <a:extLst>
              <a:ext uri="{FF2B5EF4-FFF2-40B4-BE49-F238E27FC236}">
                <a16:creationId xmlns:a16="http://schemas.microsoft.com/office/drawing/2014/main" id="{61492005-67EB-B998-16FD-8F9FFDC99E0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35332" y="302011"/>
            <a:ext cx="1259936" cy="1754950"/>
          </a:xfrm>
          <a:prstGeom prst="rect">
            <a:avLst/>
          </a:prstGeom>
        </p:spPr>
      </p:pic>
      <p:pic>
        <p:nvPicPr>
          <p:cNvPr id="11" name="Picture 10">
            <a:extLst>
              <a:ext uri="{FF2B5EF4-FFF2-40B4-BE49-F238E27FC236}">
                <a16:creationId xmlns:a16="http://schemas.microsoft.com/office/drawing/2014/main" id="{8E47A243-05C3-AC63-120C-1ACA206879D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698590" y="4183345"/>
            <a:ext cx="1390307" cy="1609276"/>
          </a:xfrm>
          <a:prstGeom prst="rect">
            <a:avLst/>
          </a:prstGeom>
        </p:spPr>
      </p:pic>
      <p:pic>
        <p:nvPicPr>
          <p:cNvPr id="12" name="Picture 11">
            <a:extLst>
              <a:ext uri="{FF2B5EF4-FFF2-40B4-BE49-F238E27FC236}">
                <a16:creationId xmlns:a16="http://schemas.microsoft.com/office/drawing/2014/main" id="{AF071FCA-6483-D4C9-E191-C076600BCB4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0481" y="4186079"/>
            <a:ext cx="1226318" cy="1620480"/>
          </a:xfrm>
          <a:prstGeom prst="rect">
            <a:avLst/>
          </a:prstGeom>
        </p:spPr>
      </p:pic>
      <p:pic>
        <p:nvPicPr>
          <p:cNvPr id="13" name="Picture 12">
            <a:extLst>
              <a:ext uri="{FF2B5EF4-FFF2-40B4-BE49-F238E27FC236}">
                <a16:creationId xmlns:a16="http://schemas.microsoft.com/office/drawing/2014/main" id="{5993A49F-9E32-8FF8-ADEB-0BD613DB71C0}"/>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784080" y="2155629"/>
            <a:ext cx="1267044" cy="1743746"/>
          </a:xfrm>
          <a:prstGeom prst="rect">
            <a:avLst/>
          </a:prstGeom>
        </p:spPr>
      </p:pic>
      <p:sp>
        <p:nvSpPr>
          <p:cNvPr id="3" name="TextBox 2">
            <a:extLst>
              <a:ext uri="{FF2B5EF4-FFF2-40B4-BE49-F238E27FC236}">
                <a16:creationId xmlns:a16="http://schemas.microsoft.com/office/drawing/2014/main" id="{833EE7C9-0A91-1E62-45BB-9F0E320D6823}"/>
              </a:ext>
            </a:extLst>
          </p:cNvPr>
          <p:cNvSpPr txBox="1"/>
          <p:nvPr/>
        </p:nvSpPr>
        <p:spPr>
          <a:xfrm>
            <a:off x="4190999" y="1580029"/>
            <a:ext cx="7620000"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a:t>Darbo eiga:</a:t>
            </a:r>
            <a:endParaRPr lang="lt-LT"/>
          </a:p>
          <a:p>
            <a:pPr marL="228600" indent="-228600" algn="just">
              <a:buFont typeface=""/>
              <a:buAutoNum type="arabicPeriod"/>
            </a:pPr>
            <a:r>
              <a:rPr lang="lt-LT" sz="2400"/>
              <a:t>Naudodami elektronikos konstruktorių, sujungėme grandinę su trimis skirtingų spalvų šviesos šaltiniais: raudonu, žaliu ir mėlynu (RGB).</a:t>
            </a:r>
          </a:p>
          <a:p>
            <a:pPr marL="228600" indent="-228600" algn="just">
              <a:buFont typeface=""/>
              <a:buAutoNum type="arabicPeriod"/>
            </a:pPr>
            <a:r>
              <a:rPr lang="lt-LT" sz="2400"/>
              <a:t>Įjungdami po du šviesos šaltinius vienu metu, stebėjome, kaip jų skleidžiama šviesa susilieja ant balto paviršiaus.</a:t>
            </a:r>
          </a:p>
          <a:p>
            <a:pPr marL="228600" indent="-228600" algn="just">
              <a:buFont typeface=""/>
              <a:buAutoNum type="arabicPeriod"/>
            </a:pPr>
            <a:r>
              <a:rPr lang="lt-LT" sz="2400"/>
              <a:t>Eksperimento rezultatus surašėme į lentelę, pažymėdami, kokia nauja spalva gaunama sumaišius pirmines spalvas (pvz., raudona + žalia).</a:t>
            </a:r>
          </a:p>
          <a:p>
            <a:pPr marL="228600" indent="-228600" algn="just">
              <a:buFont typeface=""/>
              <a:buAutoNum type="arabicPeriod"/>
            </a:pPr>
            <a:r>
              <a:rPr lang="lt-LT" sz="2400"/>
              <a:t>Palyginome gautus rezultatus su moksle naudojamais spalvų maišymo modeliais.</a:t>
            </a:r>
          </a:p>
          <a:p>
            <a:pPr algn="ctr"/>
            <a:endParaRPr lang="en-US"/>
          </a:p>
        </p:txBody>
      </p:sp>
    </p:spTree>
    <p:extLst>
      <p:ext uri="{BB962C8B-B14F-4D97-AF65-F5344CB8AC3E}">
        <p14:creationId xmlns:p14="http://schemas.microsoft.com/office/powerpoint/2010/main" val="4187166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AC471-8540-180C-BC9A-450CB209B70F}"/>
              </a:ext>
            </a:extLst>
          </p:cNvPr>
          <p:cNvSpPr>
            <a:spLocks noGrp="1"/>
          </p:cNvSpPr>
          <p:nvPr>
            <p:ph type="title"/>
          </p:nvPr>
        </p:nvSpPr>
        <p:spPr>
          <a:xfrm>
            <a:off x="8463620" y="375708"/>
            <a:ext cx="3470974" cy="1337437"/>
          </a:xfrm>
        </p:spPr>
        <p:txBody>
          <a:bodyPr>
            <a:normAutofit fontScale="90000"/>
          </a:bodyPr>
          <a:lstStyle/>
          <a:p>
            <a:r>
              <a:rPr lang="en-US" err="1"/>
              <a:t>Papildomas</a:t>
            </a:r>
            <a:r>
              <a:rPr lang="en-US"/>
              <a:t> </a:t>
            </a:r>
            <a:r>
              <a:rPr lang="en-US" err="1"/>
              <a:t>eksperimentas</a:t>
            </a:r>
          </a:p>
        </p:txBody>
      </p:sp>
      <p:pic>
        <p:nvPicPr>
          <p:cNvPr id="4" name="Content Placeholder 3">
            <a:extLst>
              <a:ext uri="{FF2B5EF4-FFF2-40B4-BE49-F238E27FC236}">
                <a16:creationId xmlns:a16="http://schemas.microsoft.com/office/drawing/2014/main" id="{4999A56C-AF90-8E82-E4B5-85ACCF847443}"/>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1910" y="3433002"/>
            <a:ext cx="4226211" cy="3263320"/>
          </a:xfrm>
          <a:prstGeom prst="rect">
            <a:avLst/>
          </a:prstGeom>
        </p:spPr>
      </p:pic>
      <p:pic>
        <p:nvPicPr>
          <p:cNvPr id="5" name="Picture 4">
            <a:extLst>
              <a:ext uri="{FF2B5EF4-FFF2-40B4-BE49-F238E27FC236}">
                <a16:creationId xmlns:a16="http://schemas.microsoft.com/office/drawing/2014/main" id="{9303DC8C-5D34-0B46-D0DD-5A9CE679D5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912" y="130096"/>
            <a:ext cx="4226009" cy="3142735"/>
          </a:xfrm>
          <a:prstGeom prst="rect">
            <a:avLst/>
          </a:prstGeom>
        </p:spPr>
      </p:pic>
      <p:sp>
        <p:nvSpPr>
          <p:cNvPr id="8" name="TextBox 7">
            <a:extLst>
              <a:ext uri="{FF2B5EF4-FFF2-40B4-BE49-F238E27FC236}">
                <a16:creationId xmlns:a16="http://schemas.microsoft.com/office/drawing/2014/main" id="{1B5021BC-206C-4502-308B-9F7A1836D99A}"/>
              </a:ext>
            </a:extLst>
          </p:cNvPr>
          <p:cNvSpPr txBox="1"/>
          <p:nvPr/>
        </p:nvSpPr>
        <p:spPr>
          <a:xfrm>
            <a:off x="4815417" y="1957916"/>
            <a:ext cx="7122583"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a:ea typeface="+mn-lt"/>
                <a:cs typeface="+mn-lt"/>
              </a:rPr>
              <a:t>Naudodami šviesos maišytuvą įsitikinome, kad sudėjus raudoną, žalią ir mėlyną šviesas gaunama balta spalva. Vėliau jungėme po dvi spalvas: žalia ir mėlyna sudarė žydrą, mėlyna ir raudona – purpurinę, o sumaišę raudoną su žalia, gavome geltoną spalvą.</a:t>
            </a:r>
            <a:endParaRPr lang="lt-LT"/>
          </a:p>
        </p:txBody>
      </p:sp>
    </p:spTree>
    <p:extLst>
      <p:ext uri="{BB962C8B-B14F-4D97-AF65-F5344CB8AC3E}">
        <p14:creationId xmlns:p14="http://schemas.microsoft.com/office/powerpoint/2010/main" val="34845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B56E501-20F5-FCF0-EED3-06E7BE701BB5}"/>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713D328E-5F3D-5C83-0F51-61BDE9D1FDB7}"/>
              </a:ext>
            </a:extLst>
          </p:cNvPr>
          <p:cNvSpPr txBox="1"/>
          <p:nvPr/>
        </p:nvSpPr>
        <p:spPr>
          <a:xfrm>
            <a:off x="290755" y="114001"/>
            <a:ext cx="11723891" cy="3693319"/>
          </a:xfrm>
          <a:prstGeom prst="rect">
            <a:avLst/>
          </a:prstGeom>
          <a:solidFill>
            <a:schemeClr val="tx2">
              <a:lumMod val="10000"/>
              <a:lumOff val="9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err="1"/>
              <a:t>Išvados</a:t>
            </a:r>
            <a:r>
              <a:rPr lang="en-US" sz="2400" b="1"/>
              <a:t>:</a:t>
            </a:r>
            <a:endParaRPr lang="en-US" sz="2400" err="1"/>
          </a:p>
          <a:p>
            <a:pPr algn="just"/>
            <a:r>
              <a:rPr lang="lt-LT" sz="2400">
                <a:ea typeface="+mn-lt"/>
                <a:cs typeface="+mn-lt"/>
              </a:rPr>
              <a:t>Eksperimentai parodė, kad maišant šviesos spindulius, spalvos viena kitą papildo. Nustatėme, kad mūsų naudojamas principas atitinka RGB modelį (Red, Green, Blue). Tai pagrindinis modelis, naudojamas telefonų ekranuose, televizoriuose ir kompiuterių monitoriuose.</a:t>
            </a:r>
            <a:endParaRPr lang="lt-LT" sz="2400"/>
          </a:p>
          <a:p>
            <a:pPr algn="just"/>
            <a:r>
              <a:rPr lang="lt-LT" sz="2400">
                <a:ea typeface="+mn-lt"/>
                <a:cs typeface="+mn-lt"/>
              </a:rPr>
              <a:t>Remdamiesi gauta lentele, darome išvadą, kad:</a:t>
            </a:r>
            <a:endParaRPr lang="lt-LT" sz="2400"/>
          </a:p>
          <a:p>
            <a:pPr lvl="1" algn="just">
              <a:buFont typeface="Arial"/>
              <a:buChar char="•"/>
            </a:pPr>
            <a:r>
              <a:rPr lang="lt-LT" sz="2400">
                <a:ea typeface="+mn-lt"/>
                <a:cs typeface="+mn-lt"/>
              </a:rPr>
              <a:t>Sumaišius raudoną ir žalią šviesą, gaunama geltona.</a:t>
            </a:r>
          </a:p>
          <a:p>
            <a:pPr lvl="1" algn="just">
              <a:buFont typeface="Arial"/>
              <a:buChar char="•"/>
            </a:pPr>
            <a:r>
              <a:rPr lang="lt-LT" sz="2400">
                <a:ea typeface="+mn-lt"/>
                <a:cs typeface="+mn-lt"/>
              </a:rPr>
              <a:t>Sumaišius mėlyną ir žalią – žydra.</a:t>
            </a:r>
            <a:endParaRPr lang="lt-LT" sz="2400"/>
          </a:p>
          <a:p>
            <a:pPr lvl="1" algn="just">
              <a:buFont typeface="Arial"/>
              <a:buChar char="•"/>
            </a:pPr>
            <a:r>
              <a:rPr lang="lt-LT" sz="2400">
                <a:ea typeface="+mn-lt"/>
                <a:cs typeface="+mn-lt"/>
              </a:rPr>
              <a:t>Sumaišius raudoną ir mėlyną – violetinė.</a:t>
            </a:r>
            <a:endParaRPr lang="lt-LT" sz="2400"/>
          </a:p>
          <a:p>
            <a:pPr marL="285750" indent="-285750">
              <a:buFont typeface="Arial"/>
              <a:buChar char="•"/>
            </a:pPr>
            <a:endParaRPr lang="en-US"/>
          </a:p>
        </p:txBody>
      </p:sp>
      <p:graphicFrame>
        <p:nvGraphicFramePr>
          <p:cNvPr id="18" name="Table 17">
            <a:extLst>
              <a:ext uri="{FF2B5EF4-FFF2-40B4-BE49-F238E27FC236}">
                <a16:creationId xmlns:a16="http://schemas.microsoft.com/office/drawing/2014/main" id="{56E7AD28-BBA8-1747-DE21-6E026DB54750}"/>
              </a:ext>
            </a:extLst>
          </p:cNvPr>
          <p:cNvGraphicFramePr>
            <a:graphicFrameLocks noGrp="1"/>
          </p:cNvGraphicFramePr>
          <p:nvPr>
            <p:extLst>
              <p:ext uri="{D42A27DB-BD31-4B8C-83A1-F6EECF244321}">
                <p14:modId xmlns:p14="http://schemas.microsoft.com/office/powerpoint/2010/main" val="1943557934"/>
              </p:ext>
            </p:extLst>
          </p:nvPr>
        </p:nvGraphicFramePr>
        <p:xfrm>
          <a:off x="1008070" y="4569547"/>
          <a:ext cx="8168640" cy="1483360"/>
        </p:xfrm>
        <a:graphic>
          <a:graphicData uri="http://schemas.openxmlformats.org/drawingml/2006/table">
            <a:tbl>
              <a:tblPr firstRow="1" bandRow="1">
                <a:tableStyleId>{5C22544A-7EE6-4342-B048-85BDC9FD1C3A}</a:tableStyleId>
              </a:tblPr>
              <a:tblGrid>
                <a:gridCol w="2042160">
                  <a:extLst>
                    <a:ext uri="{9D8B030D-6E8A-4147-A177-3AD203B41FA5}">
                      <a16:colId xmlns:a16="http://schemas.microsoft.com/office/drawing/2014/main" val="1691066635"/>
                    </a:ext>
                  </a:extLst>
                </a:gridCol>
                <a:gridCol w="2042160">
                  <a:extLst>
                    <a:ext uri="{9D8B030D-6E8A-4147-A177-3AD203B41FA5}">
                      <a16:colId xmlns:a16="http://schemas.microsoft.com/office/drawing/2014/main" val="1831705974"/>
                    </a:ext>
                  </a:extLst>
                </a:gridCol>
                <a:gridCol w="2042160">
                  <a:extLst>
                    <a:ext uri="{9D8B030D-6E8A-4147-A177-3AD203B41FA5}">
                      <a16:colId xmlns:a16="http://schemas.microsoft.com/office/drawing/2014/main" val="2522961941"/>
                    </a:ext>
                  </a:extLst>
                </a:gridCol>
                <a:gridCol w="2042160">
                  <a:extLst>
                    <a:ext uri="{9D8B030D-6E8A-4147-A177-3AD203B41FA5}">
                      <a16:colId xmlns:a16="http://schemas.microsoft.com/office/drawing/2014/main" val="2094889206"/>
                    </a:ext>
                  </a:extLst>
                </a:gridCol>
              </a:tblGrid>
              <a:tr h="370840">
                <a:tc>
                  <a:txBody>
                    <a:bodyPr/>
                    <a:lstStyle/>
                    <a:p>
                      <a:pPr algn="ctr"/>
                      <a:endParaRPr lang="en-US" err="1"/>
                    </a:p>
                  </a:txBody>
                  <a:tcPr/>
                </a:tc>
                <a:tc>
                  <a:txBody>
                    <a:bodyPr/>
                    <a:lstStyle/>
                    <a:p>
                      <a:pPr algn="ctr"/>
                      <a:r>
                        <a:rPr lang="en-US" err="1"/>
                        <a:t>mėlyna</a:t>
                      </a:r>
                      <a:r>
                        <a:rPr lang="en-US"/>
                        <a:t> </a:t>
                      </a:r>
                    </a:p>
                  </a:txBody>
                  <a:tcPr/>
                </a:tc>
                <a:tc>
                  <a:txBody>
                    <a:bodyPr/>
                    <a:lstStyle/>
                    <a:p>
                      <a:pPr algn="ctr"/>
                      <a:r>
                        <a:rPr lang="en-US" err="1"/>
                        <a:t>raudona</a:t>
                      </a:r>
                    </a:p>
                  </a:txBody>
                  <a:tcPr/>
                </a:tc>
                <a:tc>
                  <a:txBody>
                    <a:bodyPr/>
                    <a:lstStyle/>
                    <a:p>
                      <a:pPr algn="ctr"/>
                      <a:r>
                        <a:rPr lang="en-US" err="1"/>
                        <a:t>žalia</a:t>
                      </a:r>
                    </a:p>
                  </a:txBody>
                  <a:tcPr/>
                </a:tc>
                <a:extLst>
                  <a:ext uri="{0D108BD9-81ED-4DB2-BD59-A6C34878D82A}">
                    <a16:rowId xmlns:a16="http://schemas.microsoft.com/office/drawing/2014/main" val="1257034276"/>
                  </a:ext>
                </a:extLst>
              </a:tr>
              <a:tr h="370840">
                <a:tc>
                  <a:txBody>
                    <a:bodyPr/>
                    <a:lstStyle/>
                    <a:p>
                      <a:pPr algn="ctr"/>
                      <a:r>
                        <a:rPr lang="en-US" err="1">
                          <a:solidFill>
                            <a:schemeClr val="bg1"/>
                          </a:solidFill>
                        </a:rPr>
                        <a:t>mėlyna</a:t>
                      </a:r>
                      <a:endParaRPr lang="en-US">
                        <a:solidFill>
                          <a:schemeClr val="bg1"/>
                        </a:solidFill>
                      </a:endParaRPr>
                    </a:p>
                  </a:txBody>
                  <a:tcPr>
                    <a:solidFill>
                      <a:schemeClr val="accent1"/>
                    </a:solidFill>
                  </a:tcPr>
                </a:tc>
                <a:tc>
                  <a:txBody>
                    <a:bodyPr/>
                    <a:lstStyle/>
                    <a:p>
                      <a:pPr algn="ctr"/>
                      <a:r>
                        <a:rPr lang="en-US" err="1"/>
                        <a:t>mėlyna</a:t>
                      </a:r>
                    </a:p>
                  </a:txBody>
                  <a:tcPr/>
                </a:tc>
                <a:tc>
                  <a:txBody>
                    <a:bodyPr/>
                    <a:lstStyle/>
                    <a:p>
                      <a:pPr algn="ctr"/>
                      <a:r>
                        <a:rPr lang="en-US" err="1"/>
                        <a:t>violetinė</a:t>
                      </a:r>
                    </a:p>
                  </a:txBody>
                  <a:tcPr/>
                </a:tc>
                <a:tc>
                  <a:txBody>
                    <a:bodyPr/>
                    <a:lstStyle/>
                    <a:p>
                      <a:pPr algn="ctr"/>
                      <a:r>
                        <a:rPr lang="en-US" err="1"/>
                        <a:t>žydra</a:t>
                      </a:r>
                    </a:p>
                  </a:txBody>
                  <a:tcPr/>
                </a:tc>
                <a:extLst>
                  <a:ext uri="{0D108BD9-81ED-4DB2-BD59-A6C34878D82A}">
                    <a16:rowId xmlns:a16="http://schemas.microsoft.com/office/drawing/2014/main" val="857591591"/>
                  </a:ext>
                </a:extLst>
              </a:tr>
              <a:tr h="370840">
                <a:tc>
                  <a:txBody>
                    <a:bodyPr/>
                    <a:lstStyle/>
                    <a:p>
                      <a:pPr algn="ctr"/>
                      <a:r>
                        <a:rPr lang="en-US" err="1">
                          <a:solidFill>
                            <a:schemeClr val="bg1"/>
                          </a:solidFill>
                        </a:rPr>
                        <a:t>raudona</a:t>
                      </a:r>
                      <a:endParaRPr lang="en-US">
                        <a:solidFill>
                          <a:schemeClr val="bg1"/>
                        </a:solidFill>
                      </a:endParaRPr>
                    </a:p>
                  </a:txBody>
                  <a:tcPr>
                    <a:solidFill>
                      <a:schemeClr val="accent1"/>
                    </a:solidFill>
                  </a:tcPr>
                </a:tc>
                <a:tc>
                  <a:txBody>
                    <a:bodyPr/>
                    <a:lstStyle/>
                    <a:p>
                      <a:pPr algn="ctr"/>
                      <a:r>
                        <a:rPr lang="en-US" err="1"/>
                        <a:t>violetinė</a:t>
                      </a:r>
                    </a:p>
                  </a:txBody>
                  <a:tcPr/>
                </a:tc>
                <a:tc>
                  <a:txBody>
                    <a:bodyPr/>
                    <a:lstStyle/>
                    <a:p>
                      <a:pPr algn="ctr"/>
                      <a:r>
                        <a:rPr lang="en-US" err="1"/>
                        <a:t>raudona</a:t>
                      </a:r>
                    </a:p>
                  </a:txBody>
                  <a:tcPr/>
                </a:tc>
                <a:tc>
                  <a:txBody>
                    <a:bodyPr/>
                    <a:lstStyle/>
                    <a:p>
                      <a:pPr algn="ctr"/>
                      <a:r>
                        <a:rPr lang="en-US" err="1"/>
                        <a:t>geltona</a:t>
                      </a:r>
                    </a:p>
                  </a:txBody>
                  <a:tcPr/>
                </a:tc>
                <a:extLst>
                  <a:ext uri="{0D108BD9-81ED-4DB2-BD59-A6C34878D82A}">
                    <a16:rowId xmlns:a16="http://schemas.microsoft.com/office/drawing/2014/main" val="1939179505"/>
                  </a:ext>
                </a:extLst>
              </a:tr>
              <a:tr h="370840">
                <a:tc>
                  <a:txBody>
                    <a:bodyPr/>
                    <a:lstStyle/>
                    <a:p>
                      <a:pPr algn="ctr"/>
                      <a:r>
                        <a:rPr lang="en-US" err="1">
                          <a:solidFill>
                            <a:schemeClr val="bg1"/>
                          </a:solidFill>
                        </a:rPr>
                        <a:t>žalia</a:t>
                      </a:r>
                      <a:endParaRPr lang="en-US">
                        <a:solidFill>
                          <a:schemeClr val="bg1"/>
                        </a:solidFill>
                      </a:endParaRPr>
                    </a:p>
                  </a:txBody>
                  <a:tcPr>
                    <a:solidFill>
                      <a:schemeClr val="accent1"/>
                    </a:solidFill>
                  </a:tcPr>
                </a:tc>
                <a:tc>
                  <a:txBody>
                    <a:bodyPr/>
                    <a:lstStyle/>
                    <a:p>
                      <a:pPr algn="ctr"/>
                      <a:r>
                        <a:rPr lang="en-US" err="1"/>
                        <a:t>žydra</a:t>
                      </a:r>
                    </a:p>
                  </a:txBody>
                  <a:tcPr/>
                </a:tc>
                <a:tc>
                  <a:txBody>
                    <a:bodyPr/>
                    <a:lstStyle/>
                    <a:p>
                      <a:pPr algn="ctr"/>
                      <a:r>
                        <a:rPr lang="en-US" err="1"/>
                        <a:t>geltona</a:t>
                      </a:r>
                    </a:p>
                  </a:txBody>
                  <a:tcPr/>
                </a:tc>
                <a:tc>
                  <a:txBody>
                    <a:bodyPr/>
                    <a:lstStyle/>
                    <a:p>
                      <a:pPr algn="ctr"/>
                      <a:r>
                        <a:rPr lang="en-US" err="1"/>
                        <a:t>žalia</a:t>
                      </a:r>
                    </a:p>
                  </a:txBody>
                  <a:tcPr/>
                </a:tc>
                <a:extLst>
                  <a:ext uri="{0D108BD9-81ED-4DB2-BD59-A6C34878D82A}">
                    <a16:rowId xmlns:a16="http://schemas.microsoft.com/office/drawing/2014/main" val="75972748"/>
                  </a:ext>
                </a:extLst>
              </a:tr>
            </a:tbl>
          </a:graphicData>
        </a:graphic>
      </p:graphicFrame>
      <p:pic>
        <p:nvPicPr>
          <p:cNvPr id="15" name="Picture 14">
            <a:extLst>
              <a:ext uri="{FF2B5EF4-FFF2-40B4-BE49-F238E27FC236}">
                <a16:creationId xmlns:a16="http://schemas.microsoft.com/office/drawing/2014/main" id="{2F8FFDB0-9CAB-8355-19E5-7D9375956688}"/>
              </a:ext>
            </a:extLst>
          </p:cNvPr>
          <p:cNvPicPr>
            <a:picLocks noChangeAspect="1"/>
          </p:cNvPicPr>
          <p:nvPr/>
        </p:nvPicPr>
        <p:blipFill>
          <a:blip r:embed="rId2"/>
          <a:stretch>
            <a:fillRect/>
          </a:stretch>
        </p:blipFill>
        <p:spPr>
          <a:xfrm>
            <a:off x="9738193" y="4317347"/>
            <a:ext cx="2038909" cy="1921248"/>
          </a:xfrm>
          <a:prstGeom prst="rect">
            <a:avLst/>
          </a:prstGeom>
        </p:spPr>
      </p:pic>
    </p:spTree>
    <p:extLst>
      <p:ext uri="{BB962C8B-B14F-4D97-AF65-F5344CB8AC3E}">
        <p14:creationId xmlns:p14="http://schemas.microsoft.com/office/powerpoint/2010/main" val="674506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9A8B9-3FA0-54F7-E978-51285CCABEBD}"/>
              </a:ext>
            </a:extLst>
          </p:cNvPr>
          <p:cNvSpPr>
            <a:spLocks noGrp="1"/>
          </p:cNvSpPr>
          <p:nvPr>
            <p:ph type="title"/>
          </p:nvPr>
        </p:nvSpPr>
        <p:spPr>
          <a:xfrm>
            <a:off x="7148261" y="-3857"/>
            <a:ext cx="4868147" cy="1030524"/>
          </a:xfrm>
        </p:spPr>
        <p:txBody>
          <a:bodyPr>
            <a:normAutofit/>
          </a:bodyPr>
          <a:lstStyle/>
          <a:p>
            <a:r>
              <a:rPr lang="en-US" sz="2800" err="1"/>
              <a:t>Ketvirtasis</a:t>
            </a:r>
            <a:r>
              <a:rPr lang="en-US" sz="2800"/>
              <a:t> </a:t>
            </a:r>
            <a:r>
              <a:rPr lang="en-US" sz="2800" err="1"/>
              <a:t>eksperimentas</a:t>
            </a:r>
            <a:endParaRPr lang="en-US" sz="2800"/>
          </a:p>
        </p:txBody>
      </p:sp>
      <p:sp>
        <p:nvSpPr>
          <p:cNvPr id="3" name="Content Placeholder 2">
            <a:extLst>
              <a:ext uri="{FF2B5EF4-FFF2-40B4-BE49-F238E27FC236}">
                <a16:creationId xmlns:a16="http://schemas.microsoft.com/office/drawing/2014/main" id="{D83FE058-71BF-A149-8078-23EE78CB3964}"/>
              </a:ext>
            </a:extLst>
          </p:cNvPr>
          <p:cNvSpPr>
            <a:spLocks noGrp="1"/>
          </p:cNvSpPr>
          <p:nvPr>
            <p:ph idx="1"/>
          </p:nvPr>
        </p:nvSpPr>
        <p:spPr>
          <a:xfrm>
            <a:off x="3045757" y="290130"/>
            <a:ext cx="8969189" cy="3981833"/>
          </a:xfrm>
        </p:spPr>
        <p:txBody>
          <a:bodyPr vert="horz" lIns="91440" tIns="45720" rIns="91440" bIns="45720" rtlCol="0" anchor="t">
            <a:noAutofit/>
          </a:bodyPr>
          <a:lstStyle/>
          <a:p>
            <a:pPr algn="just">
              <a:buNone/>
            </a:pPr>
            <a:r>
              <a:rPr lang="lt-LT" sz="2400" b="1"/>
              <a:t>Darbo eiga:</a:t>
            </a:r>
            <a:endParaRPr lang="lt-LT" sz="2400"/>
          </a:p>
          <a:p>
            <a:pPr algn="just">
              <a:buFont typeface="Arial"/>
              <a:buChar char="•"/>
            </a:pPr>
            <a:r>
              <a:rPr lang="lt-LT" sz="2400">
                <a:ea typeface="+mn-lt"/>
                <a:cs typeface="+mn-lt"/>
              </a:rPr>
              <a:t>Prie sukonstruotos grandinės prijungėme reguliuojamą maitinimo šaltinį, kuris leidžia keisti tiekiamos elektros srovės stiprį.</a:t>
            </a:r>
            <a:endParaRPr lang="lt-LT" sz="2400"/>
          </a:p>
          <a:p>
            <a:pPr algn="just">
              <a:buFont typeface="Arial"/>
              <a:buChar char="•"/>
            </a:pPr>
            <a:r>
              <a:rPr lang="lt-LT" sz="2400">
                <a:ea typeface="+mn-lt"/>
                <a:cs typeface="+mn-lt"/>
              </a:rPr>
              <a:t>Naudodami reguliatorių, pamažu didinome srovės stiprį nuo mažiausio iki didžiausio.</a:t>
            </a:r>
            <a:endParaRPr lang="lt-LT" sz="2400"/>
          </a:p>
          <a:p>
            <a:pPr algn="just">
              <a:buFont typeface="Arial"/>
              <a:buChar char="•"/>
            </a:pPr>
            <a:r>
              <a:rPr lang="lt-LT" sz="2400">
                <a:ea typeface="+mn-lt"/>
                <a:cs typeface="+mn-lt"/>
              </a:rPr>
              <a:t>Fiksavome, kaip greitai keičiasi spalvos šviesos dioduose (LED) ir kaip kinta iš kolonėlės sklindantis garsas, priklausomai nuo srovės stiprio.</a:t>
            </a:r>
            <a:endParaRPr lang="lt-LT" sz="2400"/>
          </a:p>
          <a:p>
            <a:pPr algn="just">
              <a:buFont typeface="Arial"/>
              <a:buChar char="•"/>
            </a:pPr>
            <a:r>
              <a:rPr lang="lt-LT" sz="2400">
                <a:ea typeface="+mn-lt"/>
                <a:cs typeface="+mn-lt"/>
              </a:rPr>
              <a:t>Stebėjome prietaisų parodymus ekrane, siekdami nustatyti ryšį tarp elektros energijos kiekio ir veikimo greičio.</a:t>
            </a:r>
            <a:endParaRPr lang="lt-LT" sz="2400"/>
          </a:p>
          <a:p>
            <a:pPr marL="0" indent="0" algn="just">
              <a:buNone/>
            </a:pPr>
            <a:endParaRPr lang="lt-LT" sz="2400"/>
          </a:p>
        </p:txBody>
      </p:sp>
      <p:pic>
        <p:nvPicPr>
          <p:cNvPr id="4" name="1776690105806_original-5adeaf87-1aa8-4dca-816e-614221106216">
            <a:hlinkClick r:id="" action="ppaction://media"/>
            <a:extLst>
              <a:ext uri="{FF2B5EF4-FFF2-40B4-BE49-F238E27FC236}">
                <a16:creationId xmlns:a16="http://schemas.microsoft.com/office/drawing/2014/main" id="{663463AE-D4EB-CD21-67F2-16710EECD97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4626" y="607981"/>
            <a:ext cx="2607515" cy="3456267"/>
          </a:xfrm>
          <a:prstGeom prst="rect">
            <a:avLst/>
          </a:prstGeom>
        </p:spPr>
      </p:pic>
      <p:sp>
        <p:nvSpPr>
          <p:cNvPr id="5" name="TextBox 4">
            <a:extLst>
              <a:ext uri="{FF2B5EF4-FFF2-40B4-BE49-F238E27FC236}">
                <a16:creationId xmlns:a16="http://schemas.microsoft.com/office/drawing/2014/main" id="{99BCD11F-14AC-1626-3D4D-487D6F9E19DF}"/>
              </a:ext>
            </a:extLst>
          </p:cNvPr>
          <p:cNvSpPr txBox="1"/>
          <p:nvPr/>
        </p:nvSpPr>
        <p:spPr>
          <a:xfrm>
            <a:off x="168088" y="4269442"/>
            <a:ext cx="12012705" cy="2588162"/>
          </a:xfrm>
          <a:prstGeom prst="rect">
            <a:avLst/>
          </a:prstGeom>
          <a:solidFill>
            <a:schemeClr val="tx2">
              <a:lumMod val="10000"/>
              <a:lumOff val="9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b="1"/>
              <a:t>I</a:t>
            </a:r>
            <a:r>
              <a:rPr lang="lt-LT" sz="2000" b="1"/>
              <a:t>švados:</a:t>
            </a:r>
            <a:endParaRPr lang="lt-LT"/>
          </a:p>
          <a:p>
            <a:pPr algn="just"/>
            <a:r>
              <a:rPr lang="lt-LT" sz="2000"/>
              <a:t>Eksperimentas parodė tiesioginę priklausomybę tarp elektros srovės stiprio ir prietaisų veikimo intensyvumo: kuo didesnį srovės kiekį tiekėme, tuo greičiau keitėsi spalvos. Padidinus elektros srovės stiprį, garsas tapo aukštesnio tono (padidėjo dažnis) ir garsesnis. Iš tyrimo galime daryti išvadą, kad didesnis elektros energijos srautas leidžia grandinės elementams veikti sparčiau, todėl pagreitėja visi fizikiniai procesai sistemoje. Elektros srovė yra pagrindinis veiksnys, valdantis moduliuojamos šviesos ir garso charakteristikas šiame modelyje.</a:t>
            </a:r>
          </a:p>
          <a:p>
            <a:pPr algn="just"/>
            <a:endParaRPr lang="lt-LT" sz="2000"/>
          </a:p>
        </p:txBody>
      </p:sp>
    </p:spTree>
    <p:extLst>
      <p:ext uri="{BB962C8B-B14F-4D97-AF65-F5344CB8AC3E}">
        <p14:creationId xmlns:p14="http://schemas.microsoft.com/office/powerpoint/2010/main" val="317962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940AD2B-9B5F-CDDB-C2E4-1034AB3B30EF}"/>
              </a:ext>
            </a:extLst>
          </p:cNvPr>
          <p:cNvSpPr txBox="1"/>
          <p:nvPr/>
        </p:nvSpPr>
        <p:spPr>
          <a:xfrm>
            <a:off x="571501" y="336176"/>
            <a:ext cx="1127311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400" b="1"/>
              <a:t>Priemonės:</a:t>
            </a:r>
          </a:p>
          <a:p>
            <a:pPr marL="228600" indent="-228600">
              <a:buFont typeface=""/>
              <a:buChar char="•"/>
            </a:pPr>
            <a:r>
              <a:rPr lang="lt-LT" sz="2400"/>
              <a:t>Trispalvė prizmė, lentelė ant stovo, prožektorius (šviesos šaltinis).</a:t>
            </a:r>
          </a:p>
          <a:p>
            <a:pPr marL="228600" indent="-228600">
              <a:buFont typeface=""/>
              <a:buChar char="•"/>
            </a:pPr>
            <a:r>
              <a:rPr lang="lt-LT" sz="2400"/>
              <a:t>Spalviniai filtrai: raudonas, mėlynas, žalias.</a:t>
            </a:r>
          </a:p>
          <a:p>
            <a:pPr algn="ctr"/>
            <a:endParaRPr lang="en-US"/>
          </a:p>
        </p:txBody>
      </p:sp>
      <p:sp>
        <p:nvSpPr>
          <p:cNvPr id="10" name="TextBox 9">
            <a:extLst>
              <a:ext uri="{FF2B5EF4-FFF2-40B4-BE49-F238E27FC236}">
                <a16:creationId xmlns:a16="http://schemas.microsoft.com/office/drawing/2014/main" id="{4D56FB89-6F51-D0BB-C9BA-68D2103A032A}"/>
              </a:ext>
            </a:extLst>
          </p:cNvPr>
          <p:cNvSpPr txBox="1"/>
          <p:nvPr/>
        </p:nvSpPr>
        <p:spPr>
          <a:xfrm>
            <a:off x="571500" y="2229971"/>
            <a:ext cx="1127311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a:t>Tyrimo tikslas:</a:t>
            </a:r>
            <a:endParaRPr lang="en-US"/>
          </a:p>
          <a:p>
            <a:pPr algn="just"/>
            <a:r>
              <a:rPr lang="lt-LT" sz="2400"/>
              <a:t>Ištirti baltos šviesos sudėtį naudojant dispersijos reiškinį ir nustatyti, kaip spalvų spektrą veikia skirtingi šviesos filtrai.</a:t>
            </a:r>
          </a:p>
          <a:p>
            <a:pPr algn="ctr"/>
            <a:endParaRPr lang="en-US"/>
          </a:p>
        </p:txBody>
      </p:sp>
      <p:sp>
        <p:nvSpPr>
          <p:cNvPr id="11" name="TextBox 10">
            <a:extLst>
              <a:ext uri="{FF2B5EF4-FFF2-40B4-BE49-F238E27FC236}">
                <a16:creationId xmlns:a16="http://schemas.microsoft.com/office/drawing/2014/main" id="{B7DDBD5E-B095-DFA8-1546-DDF27EB92E7D}"/>
              </a:ext>
            </a:extLst>
          </p:cNvPr>
          <p:cNvSpPr txBox="1"/>
          <p:nvPr/>
        </p:nvSpPr>
        <p:spPr>
          <a:xfrm>
            <a:off x="381000" y="4022912"/>
            <a:ext cx="11463617"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a:t>Hipotezė:</a:t>
            </a:r>
            <a:endParaRPr lang="lt-LT"/>
          </a:p>
          <a:p>
            <a:pPr algn="just"/>
            <a:r>
              <a:rPr lang="lt-LT" sz="2400"/>
              <a:t>Per prizmę perėjusi balta šviesa susiskaidys į septynių spalvų spektrą (raudoną, oranžinę, geltoną, žalią, žydrą, mėlyną ir violetinę).</a:t>
            </a:r>
          </a:p>
          <a:p>
            <a:pPr algn="just"/>
            <a:r>
              <a:rPr lang="lt-LT" sz="2400"/>
              <a:t>Panaudojus spalvinį filtrą, spektre bus matoma tik ta spalva, kurią filtras praleidžia, o kitas spalvas jis sugeria.</a:t>
            </a:r>
          </a:p>
          <a:p>
            <a:pPr algn="ctr"/>
            <a:endParaRPr lang="en-US"/>
          </a:p>
        </p:txBody>
      </p:sp>
    </p:spTree>
    <p:extLst>
      <p:ext uri="{BB962C8B-B14F-4D97-AF65-F5344CB8AC3E}">
        <p14:creationId xmlns:p14="http://schemas.microsoft.com/office/powerpoint/2010/main" val="2472621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900DD-8AB8-C787-7BEC-090A61A0C04F}"/>
              </a:ext>
            </a:extLst>
          </p:cNvPr>
          <p:cNvSpPr>
            <a:spLocks noGrp="1"/>
          </p:cNvSpPr>
          <p:nvPr>
            <p:ph type="title"/>
          </p:nvPr>
        </p:nvSpPr>
        <p:spPr>
          <a:xfrm>
            <a:off x="7937809" y="365125"/>
            <a:ext cx="3853020" cy="772648"/>
          </a:xfrm>
        </p:spPr>
        <p:txBody>
          <a:bodyPr>
            <a:normAutofit/>
          </a:bodyPr>
          <a:lstStyle/>
          <a:p>
            <a:r>
              <a:rPr lang="en-US" sz="2400" err="1"/>
              <a:t>Penktasis</a:t>
            </a:r>
            <a:r>
              <a:rPr lang="en-US" sz="2400"/>
              <a:t> </a:t>
            </a:r>
            <a:r>
              <a:rPr lang="en-US" sz="2400" err="1"/>
              <a:t>eksperimentas</a:t>
            </a:r>
            <a:endParaRPr lang="en-US" sz="2400"/>
          </a:p>
        </p:txBody>
      </p:sp>
      <p:pic>
        <p:nvPicPr>
          <p:cNvPr id="8" name="Picture 7">
            <a:extLst>
              <a:ext uri="{FF2B5EF4-FFF2-40B4-BE49-F238E27FC236}">
                <a16:creationId xmlns:a16="http://schemas.microsoft.com/office/drawing/2014/main" id="{BEB70454-6DF7-B9CF-5247-6CD1F1184A5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7571" y="367060"/>
            <a:ext cx="2966761" cy="2248829"/>
          </a:xfrm>
          <a:prstGeom prst="rect">
            <a:avLst/>
          </a:prstGeom>
        </p:spPr>
      </p:pic>
      <p:pic>
        <p:nvPicPr>
          <p:cNvPr id="9" name="Picture 8">
            <a:extLst>
              <a:ext uri="{FF2B5EF4-FFF2-40B4-BE49-F238E27FC236}">
                <a16:creationId xmlns:a16="http://schemas.microsoft.com/office/drawing/2014/main" id="{642A0871-8C3A-F188-3FC0-33BB50C978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45558" y="362414"/>
            <a:ext cx="2976054" cy="2248829"/>
          </a:xfrm>
          <a:prstGeom prst="rect">
            <a:avLst/>
          </a:prstGeom>
        </p:spPr>
      </p:pic>
      <p:sp>
        <p:nvSpPr>
          <p:cNvPr id="12" name="TextBox 11">
            <a:extLst>
              <a:ext uri="{FF2B5EF4-FFF2-40B4-BE49-F238E27FC236}">
                <a16:creationId xmlns:a16="http://schemas.microsoft.com/office/drawing/2014/main" id="{2B122A86-ECCC-D534-F7FF-5035B6ED4016}"/>
              </a:ext>
            </a:extLst>
          </p:cNvPr>
          <p:cNvSpPr txBox="1"/>
          <p:nvPr/>
        </p:nvSpPr>
        <p:spPr>
          <a:xfrm>
            <a:off x="734964" y="2784336"/>
            <a:ext cx="318706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t>Išryškinta</a:t>
            </a:r>
            <a:r>
              <a:rPr lang="en-US"/>
              <a:t> </a:t>
            </a:r>
            <a:r>
              <a:rPr lang="en-US" err="1"/>
              <a:t>nuotrauka</a:t>
            </a:r>
            <a:r>
              <a:rPr lang="en-US"/>
              <a:t> </a:t>
            </a:r>
            <a:r>
              <a:rPr lang="en-US" err="1"/>
              <a:t>spektro</a:t>
            </a:r>
          </a:p>
        </p:txBody>
      </p:sp>
      <p:sp>
        <p:nvSpPr>
          <p:cNvPr id="13" name="TextBox 12">
            <a:extLst>
              <a:ext uri="{FF2B5EF4-FFF2-40B4-BE49-F238E27FC236}">
                <a16:creationId xmlns:a16="http://schemas.microsoft.com/office/drawing/2014/main" id="{458294BE-45FB-6874-1538-632FBD2F216D}"/>
              </a:ext>
            </a:extLst>
          </p:cNvPr>
          <p:cNvSpPr txBox="1"/>
          <p:nvPr/>
        </p:nvSpPr>
        <p:spPr>
          <a:xfrm>
            <a:off x="4357897" y="2786318"/>
            <a:ext cx="31690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t>Normalioji</a:t>
            </a:r>
            <a:r>
              <a:rPr lang="en-US"/>
              <a:t> </a:t>
            </a:r>
            <a:r>
              <a:rPr lang="en-US" err="1"/>
              <a:t>nuotrauka</a:t>
            </a:r>
            <a:r>
              <a:rPr lang="en-US"/>
              <a:t> </a:t>
            </a:r>
            <a:r>
              <a:rPr lang="en-US" err="1"/>
              <a:t>spektro</a:t>
            </a:r>
          </a:p>
        </p:txBody>
      </p:sp>
      <p:sp>
        <p:nvSpPr>
          <p:cNvPr id="5" name="TextBox 4">
            <a:extLst>
              <a:ext uri="{FF2B5EF4-FFF2-40B4-BE49-F238E27FC236}">
                <a16:creationId xmlns:a16="http://schemas.microsoft.com/office/drawing/2014/main" id="{9081E07A-FF25-62B2-5E4B-AE5984C0F209}"/>
              </a:ext>
            </a:extLst>
          </p:cNvPr>
          <p:cNvSpPr txBox="1"/>
          <p:nvPr/>
        </p:nvSpPr>
        <p:spPr>
          <a:xfrm>
            <a:off x="246530" y="3272117"/>
            <a:ext cx="11698941"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a:t>Darbo eiga:</a:t>
            </a:r>
            <a:endParaRPr lang="en-US"/>
          </a:p>
          <a:p>
            <a:pPr marL="228600" indent="-228600" algn="just">
              <a:buFont typeface=""/>
              <a:buChar char="•"/>
            </a:pPr>
            <a:r>
              <a:rPr lang="lt-LT" sz="2400"/>
              <a:t> Šiame bandyme tyrėme šviesos dispersijos reiškinį.</a:t>
            </a:r>
          </a:p>
          <a:p>
            <a:pPr marL="228600" indent="-228600" algn="just">
              <a:buFont typeface=""/>
              <a:buChar char="•"/>
            </a:pPr>
            <a:r>
              <a:rPr lang="lt-LT" sz="2400"/>
              <a:t>Naudodami stiklinę prizmę, skaidėme baltą šviesą, tačiau plika akimi matomos spalvos buvo neryškios.</a:t>
            </a:r>
          </a:p>
          <a:p>
            <a:pPr marL="228600" indent="-228600" algn="just">
              <a:buFont typeface=""/>
              <a:buChar char="•"/>
            </a:pPr>
            <a:r>
              <a:rPr lang="lt-LT" sz="2400"/>
              <a:t>Kadangi spektras buvo blankus, panaudojome nuotraukų ryškinimo metodą, kuris padėjo aiškiai išskirti susidariusį spalvų spektrą.</a:t>
            </a:r>
          </a:p>
          <a:p>
            <a:pPr marL="228600" indent="-228600" algn="just">
              <a:buFont typeface=""/>
              <a:buChar char="•"/>
            </a:pPr>
            <a:r>
              <a:rPr lang="lt-LT" sz="2400"/>
              <a:t>Atliekant tyrimą pastebėjome, kad sudėtingiausia dalis buvo surasti tinkamą prožektoriaus šviesos kampą į prizmę, kad įvyktų lūžis.</a:t>
            </a:r>
          </a:p>
          <a:p>
            <a:pPr algn="ctr"/>
            <a:endParaRPr lang="en-US"/>
          </a:p>
        </p:txBody>
      </p:sp>
    </p:spTree>
    <p:extLst>
      <p:ext uri="{BB962C8B-B14F-4D97-AF65-F5344CB8AC3E}">
        <p14:creationId xmlns:p14="http://schemas.microsoft.com/office/powerpoint/2010/main" val="4222327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9DBBA3-8EC1-0989-AF3E-FBB0067C220A}"/>
              </a:ext>
            </a:extLst>
          </p:cNvPr>
          <p:cNvSpPr>
            <a:spLocks noGrp="1"/>
          </p:cNvSpPr>
          <p:nvPr>
            <p:ph idx="1"/>
          </p:nvPr>
        </p:nvSpPr>
        <p:spPr>
          <a:xfrm>
            <a:off x="423582" y="391272"/>
            <a:ext cx="11344835" cy="2860956"/>
          </a:xfrm>
          <a:solidFill>
            <a:schemeClr val="tx2">
              <a:lumMod val="10000"/>
              <a:lumOff val="90000"/>
            </a:schemeClr>
          </a:solidFill>
        </p:spPr>
        <p:txBody>
          <a:bodyPr vert="horz" lIns="91440" tIns="45720" rIns="91440" bIns="45720" rtlCol="0" anchor="t">
            <a:normAutofit/>
          </a:bodyPr>
          <a:lstStyle/>
          <a:p>
            <a:pPr marL="0" indent="0" algn="just">
              <a:buNone/>
            </a:pPr>
            <a:r>
              <a:rPr lang="lt-LT" sz="2400" b="1"/>
              <a:t>Išvados:</a:t>
            </a:r>
            <a:endParaRPr lang="lt-LT" sz="2400"/>
          </a:p>
          <a:p>
            <a:pPr marL="0" indent="0" algn="just">
              <a:buNone/>
            </a:pPr>
            <a:r>
              <a:rPr lang="lt-LT" sz="2400">
                <a:ea typeface="+mn-lt"/>
                <a:cs typeface="+mn-lt"/>
              </a:rPr>
              <a:t>Remiantis surinkta informacija ir apdorotais vaizdais, pirmoji hipotezė pasitvirtino – balta šviesa perėjusi per prizmę iš tiesų suskilo į spektrą.</a:t>
            </a:r>
            <a:endParaRPr lang="lt-LT" sz="2400"/>
          </a:p>
          <a:p>
            <a:pPr marL="0" indent="0" algn="just">
              <a:buNone/>
            </a:pPr>
            <a:r>
              <a:rPr lang="lt-LT" sz="2400">
                <a:ea typeface="+mn-lt"/>
                <a:cs typeface="+mn-lt"/>
              </a:rPr>
              <a:t>Nors pradinis vaizdas buvo neryškus, fiksavimo priemonės patvirtino šviesos sudėtinę kilmę.</a:t>
            </a:r>
            <a:endParaRPr lang="lt-LT" sz="2400"/>
          </a:p>
          <a:p>
            <a:pPr marL="0" indent="0" algn="just">
              <a:buNone/>
            </a:pPr>
            <a:r>
              <a:rPr lang="lt-LT" sz="2400">
                <a:ea typeface="+mn-lt"/>
                <a:cs typeface="+mn-lt"/>
              </a:rPr>
              <a:t>Eksperimentas parodė, kad dispersijos stebėjimas reikalauja didelio tikslumo nustatant šviesos šaltinio ir prizmės padėtį.</a:t>
            </a:r>
            <a:endParaRPr lang="lt-LT" sz="2400"/>
          </a:p>
        </p:txBody>
      </p:sp>
      <p:pic>
        <p:nvPicPr>
          <p:cNvPr id="2" name="Picture 1">
            <a:extLst>
              <a:ext uri="{FF2B5EF4-FFF2-40B4-BE49-F238E27FC236}">
                <a16:creationId xmlns:a16="http://schemas.microsoft.com/office/drawing/2014/main" id="{8904663A-025D-B497-EA78-7DDABD4A79EB}"/>
              </a:ext>
            </a:extLst>
          </p:cNvPr>
          <p:cNvPicPr>
            <a:picLocks noChangeAspect="1"/>
          </p:cNvPicPr>
          <p:nvPr/>
        </p:nvPicPr>
        <p:blipFill>
          <a:blip r:embed="rId2"/>
          <a:stretch>
            <a:fillRect/>
          </a:stretch>
        </p:blipFill>
        <p:spPr>
          <a:xfrm>
            <a:off x="3330437" y="3428793"/>
            <a:ext cx="5067300" cy="3114675"/>
          </a:xfrm>
          <a:prstGeom prst="rect">
            <a:avLst/>
          </a:prstGeom>
        </p:spPr>
      </p:pic>
    </p:spTree>
    <p:extLst>
      <p:ext uri="{BB962C8B-B14F-4D97-AF65-F5344CB8AC3E}">
        <p14:creationId xmlns:p14="http://schemas.microsoft.com/office/powerpoint/2010/main" val="3105605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8B735-F901-45A7-6591-F341382BB7F5}"/>
              </a:ext>
            </a:extLst>
          </p:cNvPr>
          <p:cNvSpPr>
            <a:spLocks noGrp="1"/>
          </p:cNvSpPr>
          <p:nvPr>
            <p:ph type="title"/>
          </p:nvPr>
        </p:nvSpPr>
        <p:spPr>
          <a:xfrm>
            <a:off x="8049320" y="365125"/>
            <a:ext cx="3808743" cy="985560"/>
          </a:xfrm>
        </p:spPr>
        <p:txBody>
          <a:bodyPr>
            <a:normAutofit/>
          </a:bodyPr>
          <a:lstStyle/>
          <a:p>
            <a:r>
              <a:rPr lang="en-US" sz="2400"/>
              <a:t>5.1 </a:t>
            </a:r>
            <a:r>
              <a:rPr lang="en-US" sz="2400" err="1"/>
              <a:t>eksperimentas</a:t>
            </a:r>
            <a:endParaRPr lang="en-US" sz="2400"/>
          </a:p>
        </p:txBody>
      </p:sp>
      <p:pic>
        <p:nvPicPr>
          <p:cNvPr id="4" name="Content Placeholder 3">
            <a:extLst>
              <a:ext uri="{FF2B5EF4-FFF2-40B4-BE49-F238E27FC236}">
                <a16:creationId xmlns:a16="http://schemas.microsoft.com/office/drawing/2014/main" id="{4598F528-1930-445C-80D1-32B18BD52D1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201869" y="162233"/>
            <a:ext cx="2414686" cy="1830877"/>
          </a:xfrm>
          <a:prstGeom prst="rect">
            <a:avLst/>
          </a:prstGeom>
        </p:spPr>
      </p:pic>
      <p:pic>
        <p:nvPicPr>
          <p:cNvPr id="5" name="Picture 4">
            <a:extLst>
              <a:ext uri="{FF2B5EF4-FFF2-40B4-BE49-F238E27FC236}">
                <a16:creationId xmlns:a16="http://schemas.microsoft.com/office/drawing/2014/main" id="{8A9140BD-DFC6-8094-CE53-D7C4227934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4388" y="156307"/>
            <a:ext cx="2427072" cy="1826847"/>
          </a:xfrm>
          <a:prstGeom prst="rect">
            <a:avLst/>
          </a:prstGeom>
        </p:spPr>
      </p:pic>
      <p:pic>
        <p:nvPicPr>
          <p:cNvPr id="6" name="Picture 5">
            <a:extLst>
              <a:ext uri="{FF2B5EF4-FFF2-40B4-BE49-F238E27FC236}">
                <a16:creationId xmlns:a16="http://schemas.microsoft.com/office/drawing/2014/main" id="{E53AED0D-C3E2-295D-F180-D6FB9D4AA3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69735" y="161191"/>
            <a:ext cx="2417303" cy="1826847"/>
          </a:xfrm>
          <a:prstGeom prst="rect">
            <a:avLst/>
          </a:prstGeom>
        </p:spPr>
      </p:pic>
      <p:sp>
        <p:nvSpPr>
          <p:cNvPr id="3" name="TextBox 2">
            <a:extLst>
              <a:ext uri="{FF2B5EF4-FFF2-40B4-BE49-F238E27FC236}">
                <a16:creationId xmlns:a16="http://schemas.microsoft.com/office/drawing/2014/main" id="{F409F010-E513-18A2-A21B-4819ACF83349}"/>
              </a:ext>
            </a:extLst>
          </p:cNvPr>
          <p:cNvSpPr txBox="1"/>
          <p:nvPr/>
        </p:nvSpPr>
        <p:spPr>
          <a:xfrm>
            <a:off x="145675" y="1994648"/>
            <a:ext cx="11710147"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a:t>Darbo eiga:</a:t>
            </a:r>
            <a:endParaRPr lang="en-US"/>
          </a:p>
          <a:p>
            <a:pPr marL="228600" indent="-228600" algn="just">
              <a:buFont typeface=""/>
              <a:buChar char="•"/>
            </a:pPr>
            <a:r>
              <a:rPr lang="lt-LT" sz="2400"/>
              <a:t> Šis eksperimentas yra penktojo bandymo tęsinys.</a:t>
            </a:r>
          </a:p>
          <a:p>
            <a:pPr marL="228600" indent="-228600" algn="just">
              <a:buFont typeface=""/>
              <a:buChar char="•"/>
            </a:pPr>
            <a:r>
              <a:rPr lang="lt-LT" sz="2400"/>
              <a:t>Jame tyrėme, kaip kinta gautas spektras (vaivorykštė), kai šviesos spinduliai keliauja per skirtingus spalvotus filtrus.</a:t>
            </a:r>
          </a:p>
          <a:p>
            <a:pPr marL="228600" indent="-228600" algn="just">
              <a:buFont typeface=""/>
              <a:buChar char="•"/>
            </a:pPr>
            <a:r>
              <a:rPr lang="lt-LT" sz="2400"/>
              <a:t>Pastebėjome, kad panaudojus filtrą, spektre išlieka matomos tik tos spalvos, kurios sutampa su filtro spalva. Pavyzdžiui, per raudoną filtrą matėme tik raudoną spektro dalį, o kitos spalvos buvo absorbuotos (sugertos).</a:t>
            </a:r>
          </a:p>
          <a:p>
            <a:pPr algn="ctr"/>
            <a:endParaRPr lang="en-US"/>
          </a:p>
        </p:txBody>
      </p:sp>
      <p:sp>
        <p:nvSpPr>
          <p:cNvPr id="8" name="TextBox 7">
            <a:extLst>
              <a:ext uri="{FF2B5EF4-FFF2-40B4-BE49-F238E27FC236}">
                <a16:creationId xmlns:a16="http://schemas.microsoft.com/office/drawing/2014/main" id="{BF5CBE65-D430-035C-FCA8-B11CFB7F60BD}"/>
              </a:ext>
            </a:extLst>
          </p:cNvPr>
          <p:cNvSpPr txBox="1"/>
          <p:nvPr/>
        </p:nvSpPr>
        <p:spPr>
          <a:xfrm>
            <a:off x="0" y="4717676"/>
            <a:ext cx="12192000" cy="2215991"/>
          </a:xfrm>
          <a:prstGeom prst="rect">
            <a:avLst/>
          </a:prstGeom>
          <a:solidFill>
            <a:schemeClr val="tx2">
              <a:lumMod val="10000"/>
              <a:lumOff val="9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a:t>Išvados:</a:t>
            </a:r>
            <a:endParaRPr lang="en-US"/>
          </a:p>
          <a:p>
            <a:pPr algn="just"/>
            <a:r>
              <a:rPr lang="lt-LT" sz="2400"/>
              <a:t>Remiantis šio eksperimento metu surinktais duomenimis, mūsų iškelta hipotezė pasitvirtino. Eksperimentas įrodė, kad spalviniai filtrai veikia kaip spalvų praleidikliai: jie praleidžia tik savo spalvos šviesos bangas ir sulaiko visas kitas. Patvirtinome, kad balta šviesa yra sudėtinė, o filtrais galime išskirti atskiras jos dalis.</a:t>
            </a:r>
          </a:p>
          <a:p>
            <a:pPr algn="ctr"/>
            <a:endParaRPr lang="en-US"/>
          </a:p>
        </p:txBody>
      </p:sp>
    </p:spTree>
    <p:extLst>
      <p:ext uri="{BB962C8B-B14F-4D97-AF65-F5344CB8AC3E}">
        <p14:creationId xmlns:p14="http://schemas.microsoft.com/office/powerpoint/2010/main" val="27137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0CAF503-2E5E-6179-9C63-139FD0C3A94F}"/>
              </a:ext>
            </a:extLst>
          </p:cNvPr>
          <p:cNvSpPr txBox="1"/>
          <p:nvPr/>
        </p:nvSpPr>
        <p:spPr>
          <a:xfrm>
            <a:off x="302560" y="347382"/>
            <a:ext cx="11183469"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a:t>Priemonės:</a:t>
            </a:r>
            <a:endParaRPr lang="lt-LT"/>
          </a:p>
          <a:p>
            <a:pPr marL="228600" indent="-228600" algn="just">
              <a:buFont typeface=""/>
              <a:buChar char="•"/>
            </a:pPr>
            <a:r>
              <a:rPr lang="lt-LT" sz="2400"/>
              <a:t>Infraraudonųjų spindulių (IR) termometras.</a:t>
            </a:r>
          </a:p>
          <a:p>
            <a:pPr marL="228600" indent="-228600" algn="just">
              <a:buFont typeface=""/>
              <a:buChar char="•"/>
            </a:pPr>
            <a:r>
              <a:rPr lang="lt-LT" sz="2400"/>
              <a:t>Skirtingų spalvų popieriaus lapeliai: raudonas, oranžinis, geltonas, žalias, violetinis, juodas ir baltas.</a:t>
            </a:r>
          </a:p>
          <a:p>
            <a:pPr algn="ctr"/>
            <a:endParaRPr lang="en-US"/>
          </a:p>
        </p:txBody>
      </p:sp>
      <p:sp>
        <p:nvSpPr>
          <p:cNvPr id="9" name="TextBox 8">
            <a:extLst>
              <a:ext uri="{FF2B5EF4-FFF2-40B4-BE49-F238E27FC236}">
                <a16:creationId xmlns:a16="http://schemas.microsoft.com/office/drawing/2014/main" id="{FC5A3071-3E34-18E1-68C1-A290D131DF2A}"/>
              </a:ext>
            </a:extLst>
          </p:cNvPr>
          <p:cNvSpPr txBox="1"/>
          <p:nvPr/>
        </p:nvSpPr>
        <p:spPr>
          <a:xfrm>
            <a:off x="302559" y="2196355"/>
            <a:ext cx="11474822" cy="14885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a:t>Tyrimo tikslas:</a:t>
            </a:r>
            <a:endParaRPr lang="en-US"/>
          </a:p>
          <a:p>
            <a:pPr algn="just"/>
            <a:r>
              <a:rPr lang="lt-LT" sz="2400"/>
              <a:t>Nustatyti, kaip paviršiaus spalva veikia šviesos energijos sugeriamumą ir kūno įšilimo temperatūrą.</a:t>
            </a:r>
          </a:p>
          <a:p>
            <a:pPr algn="ctr"/>
            <a:endParaRPr lang="en-US"/>
          </a:p>
        </p:txBody>
      </p:sp>
      <p:sp>
        <p:nvSpPr>
          <p:cNvPr id="10" name="TextBox 9">
            <a:extLst>
              <a:ext uri="{FF2B5EF4-FFF2-40B4-BE49-F238E27FC236}">
                <a16:creationId xmlns:a16="http://schemas.microsoft.com/office/drawing/2014/main" id="{6764E44A-2B79-69AD-6F0B-E858C060D9FC}"/>
              </a:ext>
            </a:extLst>
          </p:cNvPr>
          <p:cNvSpPr txBox="1"/>
          <p:nvPr/>
        </p:nvSpPr>
        <p:spPr>
          <a:xfrm>
            <a:off x="302559" y="3810000"/>
            <a:ext cx="11474823"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a:t>Hipotezė:</a:t>
            </a:r>
            <a:endParaRPr lang="lt-LT"/>
          </a:p>
          <a:p>
            <a:pPr algn="just"/>
            <a:r>
              <a:rPr lang="lt-LT" sz="2400"/>
              <a:t>Juodos spalvos lapelis įkais labiausiai, nes ši spalva sugeria visą matomos šviesos spektrą. Baltos spalvos lapas išliks vėsiausias, nes balta spalva šviesos spindulius atspindi.</a:t>
            </a:r>
          </a:p>
          <a:p>
            <a:pPr algn="ctr"/>
            <a:endParaRPr lang="en-US"/>
          </a:p>
        </p:txBody>
      </p:sp>
    </p:spTree>
    <p:extLst>
      <p:ext uri="{BB962C8B-B14F-4D97-AF65-F5344CB8AC3E}">
        <p14:creationId xmlns:p14="http://schemas.microsoft.com/office/powerpoint/2010/main" val="754030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9DD28DF-CF49-9D2F-1F33-D7982A27C969}"/>
              </a:ext>
            </a:extLst>
          </p:cNvPr>
          <p:cNvSpPr txBox="1"/>
          <p:nvPr/>
        </p:nvSpPr>
        <p:spPr>
          <a:xfrm>
            <a:off x="448235" y="2723030"/>
            <a:ext cx="11497235"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a:t>Veikla:</a:t>
            </a:r>
            <a:endParaRPr lang="en-US"/>
          </a:p>
          <a:p>
            <a:pPr marL="228600" indent="-228600" algn="just">
              <a:buFont typeface=""/>
              <a:buAutoNum type="arabicPeriod"/>
            </a:pPr>
            <a:r>
              <a:rPr lang="lt-LT" sz="2400"/>
              <a:t> Visus spalvotus popieriaus lapelius sudėjome toje pačioje vietoje ant palangės, kad juos vienodai apšviestų saulė. </a:t>
            </a:r>
          </a:p>
          <a:p>
            <a:pPr marL="228600" indent="-228600" algn="just">
              <a:buFont typeface=""/>
              <a:buAutoNum type="arabicPeriod"/>
            </a:pPr>
            <a:r>
              <a:rPr lang="lt-LT" sz="2400"/>
              <a:t> Prieš pradedant šildyti, infraraudonųjų spindulių matuokliu išmatavome visų lapelių pradinę temperatūrą.</a:t>
            </a:r>
          </a:p>
          <a:p>
            <a:pPr marL="228600" indent="-228600" algn="just">
              <a:buFont typeface=""/>
              <a:buAutoNum type="arabicPeriod"/>
            </a:pPr>
            <a:r>
              <a:rPr lang="lt-LT" sz="2400"/>
              <a:t> Palikome lapelius nustatytą laiką, 5 minutes.</a:t>
            </a:r>
          </a:p>
          <a:p>
            <a:pPr marL="228600" indent="-228600" algn="just">
              <a:buFont typeface=""/>
              <a:buAutoNum type="arabicPeriod"/>
            </a:pPr>
            <a:r>
              <a:rPr lang="lt-LT" sz="2400"/>
              <a:t> Iš eilės pamatavome kiekvienos spalvos lapelio temperatūrą ir duomenis surašėme į lentelę.</a:t>
            </a:r>
          </a:p>
          <a:p>
            <a:pPr marL="228600" indent="-228600" algn="just">
              <a:buFont typeface=""/>
              <a:buAutoNum type="arabicPeriod"/>
            </a:pPr>
            <a:r>
              <a:rPr lang="lt-LT" sz="2400"/>
              <a:t> Palyginome, kaip stipriai pakito juodo, balto ir kitų spalvotų lapelių temperatūra.</a:t>
            </a:r>
          </a:p>
          <a:p>
            <a:pPr algn="ctr"/>
            <a:endParaRPr lang="en-US"/>
          </a:p>
        </p:txBody>
      </p:sp>
      <p:sp>
        <p:nvSpPr>
          <p:cNvPr id="6" name="TextBox 5">
            <a:extLst>
              <a:ext uri="{FF2B5EF4-FFF2-40B4-BE49-F238E27FC236}">
                <a16:creationId xmlns:a16="http://schemas.microsoft.com/office/drawing/2014/main" id="{1BE30A7E-4C55-C3EB-80E5-41ABC18D7D6F}"/>
              </a:ext>
            </a:extLst>
          </p:cNvPr>
          <p:cNvSpPr txBox="1"/>
          <p:nvPr/>
        </p:nvSpPr>
        <p:spPr>
          <a:xfrm>
            <a:off x="448236" y="212912"/>
            <a:ext cx="370914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err="1">
                <a:solidFill>
                  <a:srgbClr val="000000"/>
                </a:solidFill>
                <a:latin typeface="Aptos Display"/>
                <a:ea typeface="Aptos Display"/>
                <a:cs typeface="Segoe UI"/>
              </a:rPr>
              <a:t>Šeštasis</a:t>
            </a:r>
            <a:r>
              <a:rPr lang="en-US" sz="2800" dirty="0">
                <a:solidFill>
                  <a:srgbClr val="000000"/>
                </a:solidFill>
                <a:latin typeface="Aptos Display"/>
                <a:ea typeface="Aptos Display"/>
                <a:cs typeface="Segoe UI"/>
              </a:rPr>
              <a:t> </a:t>
            </a:r>
            <a:r>
              <a:rPr lang="en-US" sz="2800" dirty="0" err="1">
                <a:solidFill>
                  <a:srgbClr val="000000"/>
                </a:solidFill>
                <a:latin typeface="Aptos Display"/>
                <a:ea typeface="Aptos Display"/>
                <a:cs typeface="Segoe UI"/>
              </a:rPr>
              <a:t>eksperimentas</a:t>
            </a:r>
            <a:r>
              <a:rPr sz="2400" b="0" i="0" dirty="0">
                <a:solidFill>
                  <a:srgbClr val="000000"/>
                </a:solidFill>
                <a:latin typeface="Aptos Display"/>
                <a:ea typeface="Aptos Display"/>
                <a:cs typeface="Aptos Display"/>
              </a:rPr>
              <a:t>​</a:t>
            </a:r>
            <a:endParaRPr lang="en-US" sz="2400" dirty="0"/>
          </a:p>
          <a:p>
            <a:pPr algn="ctr"/>
            <a:endParaRPr lang="en-US"/>
          </a:p>
        </p:txBody>
      </p:sp>
      <p:pic>
        <p:nvPicPr>
          <p:cNvPr id="2" name="Picture 1">
            <a:extLst>
              <a:ext uri="{FF2B5EF4-FFF2-40B4-BE49-F238E27FC236}">
                <a16:creationId xmlns:a16="http://schemas.microsoft.com/office/drawing/2014/main" id="{A27FC78E-1BED-FAE3-2604-0F1E3A81C87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15628" y="6610"/>
            <a:ext cx="3941218" cy="3008634"/>
          </a:xfrm>
          <a:prstGeom prst="rect">
            <a:avLst/>
          </a:prstGeom>
        </p:spPr>
      </p:pic>
    </p:spTree>
    <p:extLst>
      <p:ext uri="{BB962C8B-B14F-4D97-AF65-F5344CB8AC3E}">
        <p14:creationId xmlns:p14="http://schemas.microsoft.com/office/powerpoint/2010/main" val="984783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AFF255-61AC-3E16-6516-94509246F032}"/>
              </a:ext>
            </a:extLst>
          </p:cNvPr>
          <p:cNvSpPr>
            <a:spLocks noGrp="1"/>
          </p:cNvSpPr>
          <p:nvPr>
            <p:ph idx="1"/>
          </p:nvPr>
        </p:nvSpPr>
        <p:spPr>
          <a:xfrm>
            <a:off x="132230" y="155948"/>
            <a:ext cx="11692217" cy="3522102"/>
          </a:xfrm>
          <a:solidFill>
            <a:schemeClr val="tx2">
              <a:lumMod val="10000"/>
              <a:lumOff val="90000"/>
            </a:schemeClr>
          </a:solidFill>
        </p:spPr>
        <p:txBody>
          <a:bodyPr vert="horz" lIns="91440" tIns="45720" rIns="91440" bIns="45720" rtlCol="0" anchor="t">
            <a:normAutofit lnSpcReduction="10000"/>
          </a:bodyPr>
          <a:lstStyle/>
          <a:p>
            <a:pPr marL="0" indent="0" algn="just">
              <a:buNone/>
            </a:pPr>
            <a:r>
              <a:rPr lang="lt-LT" b="1"/>
              <a:t>Išvados:</a:t>
            </a:r>
            <a:endParaRPr lang="lt-LT"/>
          </a:p>
          <a:p>
            <a:pPr marL="0" indent="0" algn="just">
              <a:buNone/>
            </a:pPr>
            <a:r>
              <a:rPr lang="lt-LT" sz="2400">
                <a:ea typeface="+mn-lt"/>
                <a:cs typeface="+mn-lt"/>
              </a:rPr>
              <a:t>Eksperimentas patvirtino tiesioginį ryšį tarp spalvos ir šiluminės energijos sugerties. Juodas popierius užfiksavo didžiausią temperatūrą.</a:t>
            </a:r>
            <a:endParaRPr lang="lt-LT" sz="2400"/>
          </a:p>
          <a:p>
            <a:pPr marL="0" indent="0" algn="just">
              <a:buNone/>
            </a:pPr>
            <a:r>
              <a:rPr lang="lt-LT" sz="2400">
                <a:ea typeface="+mn-lt"/>
                <a:cs typeface="+mn-lt"/>
              </a:rPr>
              <a:t>Patvirtinome hipotezę, kad tamsūs paviršiai efektyviau paverčia šviesą šiluma, o šviesūs paviršiai (ypač baltas) didžiąją dalį energijos atspindi atgal į aplinką.</a:t>
            </a:r>
            <a:endParaRPr lang="lt-LT" sz="2400"/>
          </a:p>
          <a:p>
            <a:pPr marL="0" indent="0" algn="just">
              <a:buNone/>
            </a:pPr>
            <a:r>
              <a:rPr lang="lt-LT" sz="2400">
                <a:ea typeface="+mn-lt"/>
                <a:cs typeface="+mn-lt"/>
              </a:rPr>
              <a:t>Tyrimo rezultatai paaiškina, kodėl vasarą rekomenduojama dėvėti šviesius drabužius, o saulės kolektoriai dažniausiai gaminam tamsių spalvų. Žinodami, kad balta šviesa mažiausiai įkaista, todėl sodininkai artėjant žiemai  medžių kamienus dažo kalkėmis baltai, kad medis žiemos metu, kai šviečia saulė neįkaistų, o kai ji pasislepia - nesuskilinėtų.</a:t>
            </a:r>
          </a:p>
          <a:p>
            <a:pPr marL="0" indent="0" algn="just">
              <a:buNone/>
            </a:pPr>
            <a:endParaRPr lang="lt-LT"/>
          </a:p>
          <a:p>
            <a:endParaRPr lang="en-US"/>
          </a:p>
        </p:txBody>
      </p:sp>
      <p:graphicFrame>
        <p:nvGraphicFramePr>
          <p:cNvPr id="4" name="Table 3">
            <a:extLst>
              <a:ext uri="{FF2B5EF4-FFF2-40B4-BE49-F238E27FC236}">
                <a16:creationId xmlns:a16="http://schemas.microsoft.com/office/drawing/2014/main" id="{576F4115-9F86-ABE0-6CEB-42E8D5F020A8}"/>
              </a:ext>
            </a:extLst>
          </p:cNvPr>
          <p:cNvGraphicFramePr>
            <a:graphicFrameLocks noGrp="1"/>
          </p:cNvGraphicFramePr>
          <p:nvPr>
            <p:extLst>
              <p:ext uri="{D42A27DB-BD31-4B8C-83A1-F6EECF244321}">
                <p14:modId xmlns:p14="http://schemas.microsoft.com/office/powerpoint/2010/main" val="1039990300"/>
              </p:ext>
            </p:extLst>
          </p:nvPr>
        </p:nvGraphicFramePr>
        <p:xfrm>
          <a:off x="134470" y="3811639"/>
          <a:ext cx="11689886" cy="1849645"/>
        </p:xfrm>
        <a:graphic>
          <a:graphicData uri="http://schemas.openxmlformats.org/drawingml/2006/table">
            <a:tbl>
              <a:tblPr firstRow="1" bandRow="1">
                <a:tableStyleId>{5C22544A-7EE6-4342-B048-85BDC9FD1C3A}</a:tableStyleId>
              </a:tblPr>
              <a:tblGrid>
                <a:gridCol w="1669984">
                  <a:extLst>
                    <a:ext uri="{9D8B030D-6E8A-4147-A177-3AD203B41FA5}">
                      <a16:colId xmlns:a16="http://schemas.microsoft.com/office/drawing/2014/main" val="691713871"/>
                    </a:ext>
                  </a:extLst>
                </a:gridCol>
                <a:gridCol w="1669984">
                  <a:extLst>
                    <a:ext uri="{9D8B030D-6E8A-4147-A177-3AD203B41FA5}">
                      <a16:colId xmlns:a16="http://schemas.microsoft.com/office/drawing/2014/main" val="2852107444"/>
                    </a:ext>
                  </a:extLst>
                </a:gridCol>
                <a:gridCol w="1696370">
                  <a:extLst>
                    <a:ext uri="{9D8B030D-6E8A-4147-A177-3AD203B41FA5}">
                      <a16:colId xmlns:a16="http://schemas.microsoft.com/office/drawing/2014/main" val="2084368084"/>
                    </a:ext>
                  </a:extLst>
                </a:gridCol>
                <a:gridCol w="1643596">
                  <a:extLst>
                    <a:ext uri="{9D8B030D-6E8A-4147-A177-3AD203B41FA5}">
                      <a16:colId xmlns:a16="http://schemas.microsoft.com/office/drawing/2014/main" val="138945584"/>
                    </a:ext>
                  </a:extLst>
                </a:gridCol>
                <a:gridCol w="1669984">
                  <a:extLst>
                    <a:ext uri="{9D8B030D-6E8A-4147-A177-3AD203B41FA5}">
                      <a16:colId xmlns:a16="http://schemas.microsoft.com/office/drawing/2014/main" val="1741165299"/>
                    </a:ext>
                  </a:extLst>
                </a:gridCol>
                <a:gridCol w="1669984">
                  <a:extLst>
                    <a:ext uri="{9D8B030D-6E8A-4147-A177-3AD203B41FA5}">
                      <a16:colId xmlns:a16="http://schemas.microsoft.com/office/drawing/2014/main" val="3804713335"/>
                    </a:ext>
                  </a:extLst>
                </a:gridCol>
                <a:gridCol w="1669984">
                  <a:extLst>
                    <a:ext uri="{9D8B030D-6E8A-4147-A177-3AD203B41FA5}">
                      <a16:colId xmlns:a16="http://schemas.microsoft.com/office/drawing/2014/main" val="3801660221"/>
                    </a:ext>
                  </a:extLst>
                </a:gridCol>
              </a:tblGrid>
              <a:tr h="887075">
                <a:tc>
                  <a:txBody>
                    <a:bodyPr/>
                    <a:lstStyle/>
                    <a:p>
                      <a:pPr lvl="0">
                        <a:buNone/>
                      </a:pPr>
                      <a:r>
                        <a:rPr lang="en-US"/>
                        <a:t>Balta</a:t>
                      </a:r>
                    </a:p>
                  </a:txBody>
                  <a:tcPr/>
                </a:tc>
                <a:tc>
                  <a:txBody>
                    <a:bodyPr/>
                    <a:lstStyle/>
                    <a:p>
                      <a:r>
                        <a:rPr lang="en-US" err="1"/>
                        <a:t>geltona</a:t>
                      </a:r>
                    </a:p>
                  </a:txBody>
                  <a:tcPr/>
                </a:tc>
                <a:tc>
                  <a:txBody>
                    <a:bodyPr/>
                    <a:lstStyle/>
                    <a:p>
                      <a:r>
                        <a:rPr lang="en-US" err="1"/>
                        <a:t>Oranžinė</a:t>
                      </a:r>
                      <a:r>
                        <a:rPr lang="en-US"/>
                        <a:t> </a:t>
                      </a:r>
                    </a:p>
                  </a:txBody>
                  <a:tcPr/>
                </a:tc>
                <a:tc>
                  <a:txBody>
                    <a:bodyPr/>
                    <a:lstStyle/>
                    <a:p>
                      <a:r>
                        <a:rPr lang="en-US" err="1"/>
                        <a:t>Raudona</a:t>
                      </a:r>
                    </a:p>
                  </a:txBody>
                  <a:tcPr/>
                </a:tc>
                <a:tc>
                  <a:txBody>
                    <a:bodyPr/>
                    <a:lstStyle/>
                    <a:p>
                      <a:r>
                        <a:rPr lang="en-US" err="1"/>
                        <a:t>Žalia</a:t>
                      </a:r>
                    </a:p>
                  </a:txBody>
                  <a:tcPr/>
                </a:tc>
                <a:tc>
                  <a:txBody>
                    <a:bodyPr/>
                    <a:lstStyle/>
                    <a:p>
                      <a:r>
                        <a:rPr lang="en-US" err="1"/>
                        <a:t>Violetin</a:t>
                      </a:r>
                      <a:r>
                        <a:rPr lang="en-US"/>
                        <a:t>ė</a:t>
                      </a:r>
                    </a:p>
                  </a:txBody>
                  <a:tcPr/>
                </a:tc>
                <a:tc>
                  <a:txBody>
                    <a:bodyPr/>
                    <a:lstStyle/>
                    <a:p>
                      <a:r>
                        <a:rPr lang="en-US" err="1"/>
                        <a:t>Juoda</a:t>
                      </a:r>
                    </a:p>
                  </a:txBody>
                  <a:tcPr/>
                </a:tc>
                <a:extLst>
                  <a:ext uri="{0D108BD9-81ED-4DB2-BD59-A6C34878D82A}">
                    <a16:rowId xmlns:a16="http://schemas.microsoft.com/office/drawing/2014/main" val="2460879984"/>
                  </a:ext>
                </a:extLst>
              </a:tr>
              <a:tr h="962570">
                <a:tc>
                  <a:txBody>
                    <a:bodyPr/>
                    <a:lstStyle/>
                    <a:p>
                      <a:pPr lvl="0">
                        <a:buNone/>
                      </a:pPr>
                      <a:r>
                        <a:rPr lang="en-US" sz="1800" b="0" i="0" u="none" strike="noStrike" noProof="0" err="1">
                          <a:solidFill>
                            <a:schemeClr val="tx1"/>
                          </a:solidFill>
                          <a:highlight>
                            <a:srgbClr val="FFFFFF"/>
                          </a:highlight>
                          <a:latin typeface="Arial"/>
                          <a:cs typeface="Arial"/>
                        </a:rPr>
                        <a:t>Prieš</a:t>
                      </a:r>
                      <a:r>
                        <a:rPr lang="en-US" sz="1800" b="0" i="0" u="none" strike="noStrike" noProof="0">
                          <a:solidFill>
                            <a:schemeClr val="tx1"/>
                          </a:solidFill>
                          <a:highlight>
                            <a:srgbClr val="FFFFFF"/>
                          </a:highlight>
                          <a:latin typeface="Arial"/>
                          <a:cs typeface="Arial"/>
                        </a:rPr>
                        <a:t>: 30°C</a:t>
                      </a:r>
                    </a:p>
                    <a:p>
                      <a:pPr lvl="0">
                        <a:buNone/>
                      </a:pPr>
                      <a:r>
                        <a:rPr lang="en-US" sz="1800" b="0" i="0" u="none" strike="noStrike" noProof="0">
                          <a:solidFill>
                            <a:schemeClr val="tx1"/>
                          </a:solidFill>
                          <a:highlight>
                            <a:srgbClr val="FFFFFF"/>
                          </a:highlight>
                          <a:latin typeface="Arial"/>
                          <a:cs typeface="Arial"/>
                        </a:rPr>
                        <a:t>Po: 33°C</a:t>
                      </a:r>
                    </a:p>
                  </a:txBody>
                  <a:tcPr>
                    <a:solidFill>
                      <a:schemeClr val="tx2">
                        <a:lumMod val="10000"/>
                        <a:lumOff val="90000"/>
                      </a:schemeClr>
                    </a:solidFill>
                  </a:tcPr>
                </a:tc>
                <a:tc>
                  <a:txBody>
                    <a:bodyPr/>
                    <a:lstStyle/>
                    <a:p>
                      <a:r>
                        <a:rPr lang="en-US" sz="1800" b="0" i="0" u="none" strike="noStrike" kern="1200" err="1">
                          <a:solidFill>
                            <a:schemeClr val="tx1"/>
                          </a:solidFill>
                          <a:highlight>
                            <a:srgbClr val="FFFFFF"/>
                          </a:highlight>
                          <a:latin typeface="Arial"/>
                          <a:ea typeface="+mn-ea"/>
                          <a:cs typeface="Arial"/>
                        </a:rPr>
                        <a:t>Prieš</a:t>
                      </a:r>
                      <a:r>
                        <a:rPr lang="en-US" sz="1800" b="0" i="0" u="none" strike="noStrike" kern="1200">
                          <a:solidFill>
                            <a:schemeClr val="tx1"/>
                          </a:solidFill>
                          <a:highlight>
                            <a:srgbClr val="FFFFFF"/>
                          </a:highlight>
                          <a:latin typeface="Arial"/>
                          <a:ea typeface="+mn-ea"/>
                          <a:cs typeface="Arial"/>
                        </a:rPr>
                        <a:t>: 33</a:t>
                      </a:r>
                      <a:r>
                        <a:rPr lang="en-US" sz="1800" b="0" i="0" u="none" strike="noStrike" noProof="0">
                          <a:solidFill>
                            <a:schemeClr val="tx1"/>
                          </a:solidFill>
                          <a:highlight>
                            <a:srgbClr val="FFFFFF"/>
                          </a:highlight>
                          <a:latin typeface="Arial"/>
                          <a:cs typeface="Arial"/>
                        </a:rPr>
                        <a:t>°C</a:t>
                      </a:r>
                    </a:p>
                    <a:p>
                      <a:pPr lvl="0">
                        <a:buNone/>
                      </a:pPr>
                      <a:r>
                        <a:rPr lang="en-US" sz="1800" b="0" i="0" u="none" strike="noStrike" noProof="0">
                          <a:solidFill>
                            <a:schemeClr val="tx1"/>
                          </a:solidFill>
                          <a:highlight>
                            <a:srgbClr val="FFFFFF"/>
                          </a:highlight>
                          <a:latin typeface="Arial"/>
                          <a:cs typeface="Arial"/>
                        </a:rPr>
                        <a:t>Po: 36°C</a:t>
                      </a:r>
                    </a:p>
                  </a:txBody>
                  <a:tcPr>
                    <a:solidFill>
                      <a:schemeClr val="tx2">
                        <a:lumMod val="10000"/>
                        <a:lumOff val="90000"/>
                      </a:schemeClr>
                    </a:solidFill>
                  </a:tcPr>
                </a:tc>
                <a:tc>
                  <a:txBody>
                    <a:bodyPr/>
                    <a:lstStyle/>
                    <a:p>
                      <a:pPr lvl="0">
                        <a:buNone/>
                      </a:pPr>
                      <a:r>
                        <a:rPr lang="en-US" sz="1800" b="0" i="0" u="none" strike="noStrike" noProof="0" err="1">
                          <a:solidFill>
                            <a:schemeClr val="tx1"/>
                          </a:solidFill>
                          <a:highlight>
                            <a:srgbClr val="FFFFFF"/>
                          </a:highlight>
                          <a:latin typeface="Arial"/>
                          <a:cs typeface="Arial"/>
                        </a:rPr>
                        <a:t>Prieš</a:t>
                      </a:r>
                      <a:r>
                        <a:rPr lang="en-US" sz="1800" b="0" i="0" u="none" strike="noStrike" noProof="0">
                          <a:solidFill>
                            <a:schemeClr val="tx1"/>
                          </a:solidFill>
                          <a:highlight>
                            <a:srgbClr val="FFFFFF"/>
                          </a:highlight>
                          <a:latin typeface="Arial"/>
                          <a:cs typeface="Arial"/>
                        </a:rPr>
                        <a:t>: 35°C</a:t>
                      </a:r>
                    </a:p>
                    <a:p>
                      <a:pPr lvl="0">
                        <a:buNone/>
                      </a:pPr>
                      <a:r>
                        <a:rPr lang="en-US" sz="1800" b="0" i="0" u="none" strike="noStrike" noProof="0">
                          <a:solidFill>
                            <a:schemeClr val="tx1"/>
                          </a:solidFill>
                          <a:highlight>
                            <a:srgbClr val="FFFFFF"/>
                          </a:highlight>
                          <a:latin typeface="Arial"/>
                          <a:cs typeface="Arial"/>
                        </a:rPr>
                        <a:t>Po:39°C</a:t>
                      </a:r>
                    </a:p>
                  </a:txBody>
                  <a:tcPr>
                    <a:solidFill>
                      <a:schemeClr val="tx2">
                        <a:lumMod val="10000"/>
                        <a:lumOff val="90000"/>
                      </a:schemeClr>
                    </a:solidFill>
                  </a:tcPr>
                </a:tc>
                <a:tc>
                  <a:txBody>
                    <a:bodyPr/>
                    <a:lstStyle/>
                    <a:p>
                      <a:pPr lvl="0">
                        <a:buNone/>
                      </a:pPr>
                      <a:r>
                        <a:rPr lang="en-US" sz="1800" b="0" i="0" u="none" strike="noStrike" noProof="0" err="1">
                          <a:solidFill>
                            <a:schemeClr val="tx1"/>
                          </a:solidFill>
                          <a:highlight>
                            <a:srgbClr val="FFFFFF"/>
                          </a:highlight>
                          <a:latin typeface="Arial"/>
                          <a:cs typeface="Arial"/>
                        </a:rPr>
                        <a:t>Prieš</a:t>
                      </a:r>
                      <a:r>
                        <a:rPr lang="en-US" sz="1800" b="0" i="0" u="none" strike="noStrike" noProof="0">
                          <a:solidFill>
                            <a:schemeClr val="tx1"/>
                          </a:solidFill>
                          <a:highlight>
                            <a:srgbClr val="FFFFFF"/>
                          </a:highlight>
                          <a:latin typeface="Arial"/>
                          <a:cs typeface="Arial"/>
                        </a:rPr>
                        <a:t>: 39°C</a:t>
                      </a:r>
                    </a:p>
                    <a:p>
                      <a:pPr lvl="0">
                        <a:buNone/>
                      </a:pPr>
                      <a:r>
                        <a:rPr lang="en-US" sz="1800" b="0" i="0" u="none" strike="noStrike" noProof="0">
                          <a:solidFill>
                            <a:schemeClr val="tx1"/>
                          </a:solidFill>
                          <a:highlight>
                            <a:srgbClr val="FFFFFF"/>
                          </a:highlight>
                          <a:latin typeface="Arial"/>
                          <a:cs typeface="Arial"/>
                        </a:rPr>
                        <a:t>Po: 43°C</a:t>
                      </a:r>
                    </a:p>
                  </a:txBody>
                  <a:tcPr>
                    <a:solidFill>
                      <a:schemeClr val="tx2">
                        <a:lumMod val="10000"/>
                        <a:lumOff val="90000"/>
                      </a:schemeClr>
                    </a:solidFill>
                  </a:tcPr>
                </a:tc>
                <a:tc>
                  <a:txBody>
                    <a:bodyPr/>
                    <a:lstStyle/>
                    <a:p>
                      <a:r>
                        <a:rPr lang="en-US" sz="1800" b="0" i="0" u="none" strike="noStrike" kern="1200" err="1">
                          <a:solidFill>
                            <a:schemeClr val="tx1"/>
                          </a:solidFill>
                          <a:highlight>
                            <a:srgbClr val="FFFFFF"/>
                          </a:highlight>
                          <a:latin typeface="Arial"/>
                          <a:ea typeface="+mn-ea"/>
                          <a:cs typeface="Arial"/>
                        </a:rPr>
                        <a:t>Prieš</a:t>
                      </a:r>
                      <a:r>
                        <a:rPr lang="en-US" sz="1800" b="0" i="0" u="none" strike="noStrike" kern="1200">
                          <a:solidFill>
                            <a:schemeClr val="tx1"/>
                          </a:solidFill>
                          <a:highlight>
                            <a:srgbClr val="FFFFFF"/>
                          </a:highlight>
                          <a:latin typeface="Arial"/>
                          <a:ea typeface="+mn-ea"/>
                          <a:cs typeface="Arial"/>
                        </a:rPr>
                        <a:t>: 41</a:t>
                      </a:r>
                      <a:r>
                        <a:rPr lang="en-US" sz="1800" b="0" i="0" u="none" strike="noStrike" noProof="0">
                          <a:solidFill>
                            <a:schemeClr val="tx1"/>
                          </a:solidFill>
                          <a:highlight>
                            <a:srgbClr val="FFFFFF"/>
                          </a:highlight>
                          <a:latin typeface="Arial"/>
                          <a:cs typeface="Arial"/>
                        </a:rPr>
                        <a:t>°C</a:t>
                      </a:r>
                    </a:p>
                    <a:p>
                      <a:pPr lvl="0">
                        <a:buNone/>
                      </a:pPr>
                      <a:r>
                        <a:rPr lang="en-US" sz="1800" b="0" i="0" u="none" strike="noStrike" noProof="0">
                          <a:solidFill>
                            <a:schemeClr val="tx1"/>
                          </a:solidFill>
                          <a:highlight>
                            <a:srgbClr val="FFFFFF"/>
                          </a:highlight>
                          <a:latin typeface="Arial"/>
                          <a:cs typeface="Arial"/>
                        </a:rPr>
                        <a:t>Po: 43°C</a:t>
                      </a:r>
                    </a:p>
                  </a:txBody>
                  <a:tcPr>
                    <a:solidFill>
                      <a:schemeClr val="tx2">
                        <a:lumMod val="10000"/>
                        <a:lumOff val="90000"/>
                      </a:schemeClr>
                    </a:solidFill>
                  </a:tcPr>
                </a:tc>
                <a:tc>
                  <a:txBody>
                    <a:bodyPr/>
                    <a:lstStyle/>
                    <a:p>
                      <a:r>
                        <a:rPr lang="en-US" sz="1800" b="0" i="0" u="none" strike="noStrike" kern="1200" err="1">
                          <a:solidFill>
                            <a:schemeClr val="tx1"/>
                          </a:solidFill>
                          <a:highlight>
                            <a:srgbClr val="FFFFFF"/>
                          </a:highlight>
                          <a:latin typeface="Arial"/>
                          <a:ea typeface="+mn-ea"/>
                          <a:cs typeface="Arial"/>
                        </a:rPr>
                        <a:t>Prieš</a:t>
                      </a:r>
                      <a:r>
                        <a:rPr lang="en-US" sz="1800" b="0" i="0" u="none" strike="noStrike" kern="1200">
                          <a:solidFill>
                            <a:schemeClr val="tx1"/>
                          </a:solidFill>
                          <a:highlight>
                            <a:srgbClr val="FFFFFF"/>
                          </a:highlight>
                          <a:latin typeface="Arial"/>
                          <a:ea typeface="+mn-ea"/>
                          <a:cs typeface="Arial"/>
                        </a:rPr>
                        <a:t>: 42</a:t>
                      </a:r>
                      <a:r>
                        <a:rPr lang="en-US" sz="1800" b="0" i="0" u="none" strike="noStrike" noProof="0">
                          <a:solidFill>
                            <a:schemeClr val="tx1"/>
                          </a:solidFill>
                          <a:highlight>
                            <a:srgbClr val="FFFFFF"/>
                          </a:highlight>
                          <a:latin typeface="Arial"/>
                          <a:cs typeface="Arial"/>
                        </a:rPr>
                        <a:t>°C</a:t>
                      </a:r>
                    </a:p>
                    <a:p>
                      <a:pPr lvl="0">
                        <a:buNone/>
                      </a:pPr>
                      <a:r>
                        <a:rPr lang="en-US" sz="1800" b="0" i="0" u="none" strike="noStrike" noProof="0">
                          <a:solidFill>
                            <a:schemeClr val="tx1"/>
                          </a:solidFill>
                          <a:highlight>
                            <a:srgbClr val="FFFFFF"/>
                          </a:highlight>
                          <a:latin typeface="Arial"/>
                          <a:cs typeface="Arial"/>
                        </a:rPr>
                        <a:t>Po: 45°C</a:t>
                      </a:r>
                    </a:p>
                  </a:txBody>
                  <a:tcPr>
                    <a:solidFill>
                      <a:schemeClr val="tx2">
                        <a:lumMod val="10000"/>
                        <a:lumOff val="90000"/>
                      </a:schemeClr>
                    </a:solidFill>
                  </a:tcPr>
                </a:tc>
                <a:tc>
                  <a:txBody>
                    <a:bodyPr/>
                    <a:lstStyle/>
                    <a:p>
                      <a:r>
                        <a:rPr lang="en-US" sz="1800" b="0" i="0" u="none" strike="noStrike" kern="1200" err="1">
                          <a:solidFill>
                            <a:schemeClr val="tx1"/>
                          </a:solidFill>
                          <a:highlight>
                            <a:srgbClr val="FFFFFF"/>
                          </a:highlight>
                          <a:latin typeface="Arial"/>
                          <a:ea typeface="+mn-ea"/>
                          <a:cs typeface="Arial"/>
                        </a:rPr>
                        <a:t>Prieš</a:t>
                      </a:r>
                      <a:r>
                        <a:rPr lang="en-US" sz="1800" b="0" i="0" u="none" strike="noStrike" kern="1200">
                          <a:solidFill>
                            <a:schemeClr val="tx1"/>
                          </a:solidFill>
                          <a:highlight>
                            <a:srgbClr val="FFFFFF"/>
                          </a:highlight>
                          <a:latin typeface="Arial"/>
                          <a:ea typeface="+mn-ea"/>
                          <a:cs typeface="Arial"/>
                        </a:rPr>
                        <a:t>: 45</a:t>
                      </a:r>
                      <a:r>
                        <a:rPr lang="en-US" sz="1800" b="0" i="0" u="none" strike="noStrike" kern="1200" noProof="0">
                          <a:solidFill>
                            <a:schemeClr val="tx1"/>
                          </a:solidFill>
                          <a:highlight>
                            <a:srgbClr val="FFFFFF"/>
                          </a:highlight>
                          <a:latin typeface="Arial"/>
                          <a:ea typeface="+mn-ea"/>
                          <a:cs typeface="Arial"/>
                        </a:rPr>
                        <a:t>°C</a:t>
                      </a:r>
                    </a:p>
                    <a:p>
                      <a:pPr lvl="0">
                        <a:buNone/>
                      </a:pPr>
                      <a:r>
                        <a:rPr lang="en-US" sz="1800" b="0" i="0" u="none" strike="noStrike" kern="1200" noProof="0">
                          <a:solidFill>
                            <a:schemeClr val="tx1"/>
                          </a:solidFill>
                          <a:highlight>
                            <a:srgbClr val="FFFFFF"/>
                          </a:highlight>
                          <a:latin typeface="Arial"/>
                          <a:ea typeface="+mn-ea"/>
                          <a:cs typeface="Arial"/>
                        </a:rPr>
                        <a:t>Po: 50°C</a:t>
                      </a:r>
                    </a:p>
                  </a:txBody>
                  <a:tcPr>
                    <a:solidFill>
                      <a:schemeClr val="tx2">
                        <a:lumMod val="10000"/>
                        <a:lumOff val="90000"/>
                      </a:schemeClr>
                    </a:solidFill>
                  </a:tcPr>
                </a:tc>
                <a:extLst>
                  <a:ext uri="{0D108BD9-81ED-4DB2-BD59-A6C34878D82A}">
                    <a16:rowId xmlns:a16="http://schemas.microsoft.com/office/drawing/2014/main" val="55430975"/>
                  </a:ext>
                </a:extLst>
              </a:tr>
            </a:tbl>
          </a:graphicData>
        </a:graphic>
      </p:graphicFrame>
    </p:spTree>
    <p:extLst>
      <p:ext uri="{BB962C8B-B14F-4D97-AF65-F5344CB8AC3E}">
        <p14:creationId xmlns:p14="http://schemas.microsoft.com/office/powerpoint/2010/main" val="3769290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A13ED4-E65F-0265-17DC-008700D72750}"/>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F08E54-C0B0-2E63-9AD9-9ACAD7BED1C6}"/>
              </a:ext>
            </a:extLst>
          </p:cNvPr>
          <p:cNvSpPr>
            <a:spLocks noGrp="1"/>
          </p:cNvSpPr>
          <p:nvPr>
            <p:ph type="title"/>
          </p:nvPr>
        </p:nvSpPr>
        <p:spPr>
          <a:xfrm>
            <a:off x="386322" y="-11042"/>
            <a:ext cx="6261849" cy="1719285"/>
          </a:xfrm>
        </p:spPr>
        <p:txBody>
          <a:bodyPr anchor="ctr">
            <a:normAutofit/>
          </a:bodyPr>
          <a:lstStyle/>
          <a:p>
            <a:r>
              <a:rPr lang="en-US" sz="4000"/>
              <a:t>Kas </a:t>
            </a:r>
            <a:r>
              <a:rPr lang="en-US" sz="4000" err="1"/>
              <a:t>sužinojo</a:t>
            </a:r>
            <a:r>
              <a:rPr lang="en-US" sz="4000"/>
              <a:t> , </a:t>
            </a:r>
            <a:r>
              <a:rPr lang="en-US" sz="4000" err="1"/>
              <a:t>kad</a:t>
            </a:r>
            <a:r>
              <a:rPr lang="en-US" sz="4000"/>
              <a:t> </a:t>
            </a:r>
            <a:r>
              <a:rPr lang="en-US" sz="4000" err="1"/>
              <a:t>spalvos</a:t>
            </a:r>
            <a:r>
              <a:rPr lang="en-US" sz="4000"/>
              <a:t> </a:t>
            </a:r>
            <a:r>
              <a:rPr lang="en-US" sz="4000" err="1"/>
              <a:t>ir</a:t>
            </a:r>
            <a:r>
              <a:rPr lang="en-US" sz="4000"/>
              <a:t> </a:t>
            </a:r>
            <a:r>
              <a:rPr lang="en-US" sz="4000" err="1"/>
              <a:t>garsas</a:t>
            </a:r>
            <a:r>
              <a:rPr lang="en-US" sz="4000"/>
              <a:t> </a:t>
            </a:r>
            <a:r>
              <a:rPr lang="en-US" sz="4000" err="1"/>
              <a:t>susiję</a:t>
            </a:r>
            <a:r>
              <a:rPr lang="en-US" sz="4000"/>
              <a:t>?</a:t>
            </a:r>
          </a:p>
        </p:txBody>
      </p:sp>
      <p:sp>
        <p:nvSpPr>
          <p:cNvPr id="3" name="Content Placeholder 2">
            <a:extLst>
              <a:ext uri="{FF2B5EF4-FFF2-40B4-BE49-F238E27FC236}">
                <a16:creationId xmlns:a16="http://schemas.microsoft.com/office/drawing/2014/main" id="{2FA3FE5E-2F52-741A-E416-EE1039758D19}"/>
              </a:ext>
            </a:extLst>
          </p:cNvPr>
          <p:cNvSpPr>
            <a:spLocks noGrp="1"/>
          </p:cNvSpPr>
          <p:nvPr>
            <p:ph idx="1"/>
          </p:nvPr>
        </p:nvSpPr>
        <p:spPr>
          <a:xfrm>
            <a:off x="209627" y="1564679"/>
            <a:ext cx="6239761" cy="5139225"/>
          </a:xfrm>
        </p:spPr>
        <p:txBody>
          <a:bodyPr vert="horz" lIns="91440" tIns="45720" rIns="91440" bIns="45720" rtlCol="0" anchor="ctr">
            <a:noAutofit/>
          </a:bodyPr>
          <a:lstStyle/>
          <a:p>
            <a:pPr algn="just">
              <a:buNone/>
            </a:pPr>
            <a:r>
              <a:rPr lang="lt-LT" sz="2400">
                <a:ea typeface="+mn-lt"/>
                <a:cs typeface="+mn-lt"/>
              </a:rPr>
              <a:t>Izaokas Niutonas (1666 m.) pirmasis pastebėjo, kad vaivorykštės 7 spalvos gali būti analogiškos 7 muzikos gamos natoms (Do, Re, Mi, Fa, Sol, La, Si). Tai ne atsitiktinumas – matomojo šviesos spektro dažniai (430–750 THz) sudaro santykį 1:2, kas atitinka tiksliai vieną muzikos oktavą. Tas pats santykis jungia žemiausią ir aukščiausią oktavos natą.</a:t>
            </a:r>
            <a:endParaRPr lang="en-US" sz="2400"/>
          </a:p>
          <a:p>
            <a:pPr algn="just">
              <a:buNone/>
            </a:pPr>
            <a:r>
              <a:rPr lang="lt-LT" sz="2400">
                <a:ea typeface="+mn-lt"/>
                <a:cs typeface="+mn-lt"/>
              </a:rPr>
              <a:t>Mokslininkai vėliau apskaičiavo: jei natos La (A4 = 440 Hz) dažnį padaugintume iš 2 lygiai 40 kartų (pakeltume 40 oktavų aukščiau), gautume dažnį ~484 THz, kuris atitinka oranžinę–raudoną spalvą. Ši matematinė sąsaja yra nuostabi gamtos harmonija!</a:t>
            </a:r>
            <a:endParaRPr lang="lt-LT" sz="2400"/>
          </a:p>
        </p:txBody>
      </p:sp>
      <p:pic>
        <p:nvPicPr>
          <p:cNvPr id="4" name="Picture 3" descr="Isaac Newton's Discoveries and Inventions - Sir Isaac Newton Online">
            <a:extLst>
              <a:ext uri="{FF2B5EF4-FFF2-40B4-BE49-F238E27FC236}">
                <a16:creationId xmlns:a16="http://schemas.microsoft.com/office/drawing/2014/main" id="{C4CB8D21-915B-9CAC-C2F0-87933A96AEAD}"/>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466450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A93D1BD-382C-36D6-59D2-E6739FADC5EC}"/>
              </a:ext>
            </a:extLst>
          </p:cNvPr>
          <p:cNvGraphicFramePr>
            <a:graphicFrameLocks noGrp="1"/>
          </p:cNvGraphicFramePr>
          <p:nvPr>
            <p:extLst>
              <p:ext uri="{D42A27DB-BD31-4B8C-83A1-F6EECF244321}">
                <p14:modId xmlns:p14="http://schemas.microsoft.com/office/powerpoint/2010/main" val="3688761748"/>
              </p:ext>
            </p:extLst>
          </p:nvPr>
        </p:nvGraphicFramePr>
        <p:xfrm>
          <a:off x="224117" y="313764"/>
          <a:ext cx="11743398" cy="5222464"/>
        </p:xfrm>
        <a:graphic>
          <a:graphicData uri="http://schemas.openxmlformats.org/drawingml/2006/table">
            <a:tbl>
              <a:tblPr bandRow="1">
                <a:tableStyleId>{5C22544A-7EE6-4342-B048-85BDC9FD1C3A}</a:tableStyleId>
              </a:tblPr>
              <a:tblGrid>
                <a:gridCol w="1957233">
                  <a:extLst>
                    <a:ext uri="{9D8B030D-6E8A-4147-A177-3AD203B41FA5}">
                      <a16:colId xmlns:a16="http://schemas.microsoft.com/office/drawing/2014/main" val="204497453"/>
                    </a:ext>
                  </a:extLst>
                </a:gridCol>
                <a:gridCol w="1957233">
                  <a:extLst>
                    <a:ext uri="{9D8B030D-6E8A-4147-A177-3AD203B41FA5}">
                      <a16:colId xmlns:a16="http://schemas.microsoft.com/office/drawing/2014/main" val="3287712599"/>
                    </a:ext>
                  </a:extLst>
                </a:gridCol>
                <a:gridCol w="1957233">
                  <a:extLst>
                    <a:ext uri="{9D8B030D-6E8A-4147-A177-3AD203B41FA5}">
                      <a16:colId xmlns:a16="http://schemas.microsoft.com/office/drawing/2014/main" val="4088117294"/>
                    </a:ext>
                  </a:extLst>
                </a:gridCol>
                <a:gridCol w="1957233">
                  <a:extLst>
                    <a:ext uri="{9D8B030D-6E8A-4147-A177-3AD203B41FA5}">
                      <a16:colId xmlns:a16="http://schemas.microsoft.com/office/drawing/2014/main" val="2567813077"/>
                    </a:ext>
                  </a:extLst>
                </a:gridCol>
                <a:gridCol w="1957233">
                  <a:extLst>
                    <a:ext uri="{9D8B030D-6E8A-4147-A177-3AD203B41FA5}">
                      <a16:colId xmlns:a16="http://schemas.microsoft.com/office/drawing/2014/main" val="581981477"/>
                    </a:ext>
                  </a:extLst>
                </a:gridCol>
                <a:gridCol w="1957233">
                  <a:extLst>
                    <a:ext uri="{9D8B030D-6E8A-4147-A177-3AD203B41FA5}">
                      <a16:colId xmlns:a16="http://schemas.microsoft.com/office/drawing/2014/main" val="1814070307"/>
                    </a:ext>
                  </a:extLst>
                </a:gridCol>
              </a:tblGrid>
              <a:tr h="1948676">
                <a:tc>
                  <a:txBody>
                    <a:bodyPr/>
                    <a:lstStyle/>
                    <a:p>
                      <a:pPr algn="ctr" rtl="0" fontAlgn="base">
                        <a:lnSpc>
                          <a:spcPts val="1295"/>
                        </a:lnSpc>
                        <a:buNone/>
                      </a:pPr>
                      <a:r>
                        <a:rPr lang="lt-LT" sz="1800" b="1" i="0">
                          <a:solidFill>
                            <a:srgbClr val="FFFFFF"/>
                          </a:solidFill>
                          <a:effectLst/>
                          <a:latin typeface="Arial"/>
                        </a:rPr>
                        <a:t>Spalva</a:t>
                      </a:r>
                      <a:r>
                        <a:rPr lang="en-US" sz="1800" b="0" i="0">
                          <a:solidFill>
                            <a:srgbClr val="FFFFFF"/>
                          </a:solidFill>
                          <a:effectLst/>
                          <a:latin typeface="Arial"/>
                        </a:rPr>
                        <a:t> </a:t>
                      </a:r>
                      <a:endParaRPr lang="en-US" sz="1800" b="0" i="0">
                        <a:solidFill>
                          <a:srgbClr val="F5F5F5"/>
                        </a:solidFill>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1A237E"/>
                    </a:solidFill>
                  </a:tcPr>
                </a:tc>
                <a:tc>
                  <a:txBody>
                    <a:bodyPr/>
                    <a:lstStyle/>
                    <a:p>
                      <a:pPr algn="ctr" rtl="0" fontAlgn="base">
                        <a:lnSpc>
                          <a:spcPts val="1295"/>
                        </a:lnSpc>
                        <a:buNone/>
                      </a:pPr>
                      <a:r>
                        <a:rPr lang="lt-LT" sz="1800" b="1" i="0">
                          <a:solidFill>
                            <a:srgbClr val="FFFFFF"/>
                          </a:solidFill>
                          <a:effectLst/>
                          <a:latin typeface="Arial"/>
                        </a:rPr>
                        <a:t>Šviesos dažnis</a:t>
                      </a:r>
                      <a:endParaRPr lang="en-US" sz="1800" b="0" i="0">
                        <a:solidFill>
                          <a:srgbClr val="F5F5F5"/>
                        </a:solidFill>
                        <a:effectLst/>
                        <a:latin typeface="Arial"/>
                      </a:endParaRPr>
                    </a:p>
                    <a:p>
                      <a:pPr lvl="0" algn="ctr">
                        <a:lnSpc>
                          <a:spcPts val="1295"/>
                        </a:lnSpc>
                        <a:buNone/>
                      </a:pPr>
                      <a:endParaRPr lang="lt-LT" sz="1800" b="1" i="0">
                        <a:solidFill>
                          <a:srgbClr val="FFFFFF"/>
                        </a:solidFill>
                        <a:effectLst/>
                        <a:latin typeface="Arial"/>
                      </a:endParaRPr>
                    </a:p>
                    <a:p>
                      <a:pPr lvl="0" algn="ctr">
                        <a:lnSpc>
                          <a:spcPts val="1295"/>
                        </a:lnSpc>
                        <a:buNone/>
                      </a:pPr>
                      <a:r>
                        <a:rPr lang="lt-LT" sz="1800" b="1" i="0">
                          <a:solidFill>
                            <a:srgbClr val="FFFFFF"/>
                          </a:solidFill>
                          <a:effectLst/>
                          <a:latin typeface="Arial"/>
                        </a:rPr>
                        <a:t> (THz)</a:t>
                      </a:r>
                      <a:r>
                        <a:rPr lang="en-US" sz="1800" b="0" i="0">
                          <a:solidFill>
                            <a:srgbClr val="FFFFFF"/>
                          </a:solidFill>
                          <a:effectLst/>
                          <a:latin typeface="Arial"/>
                        </a:rPr>
                        <a:t> </a:t>
                      </a:r>
                      <a:endParaRPr lang="en-US" sz="1800" b="0" i="0">
                        <a:solidFill>
                          <a:srgbClr val="F5F5F5"/>
                        </a:solidFill>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1A237E"/>
                    </a:solidFill>
                  </a:tcPr>
                </a:tc>
                <a:tc>
                  <a:txBody>
                    <a:bodyPr/>
                    <a:lstStyle/>
                    <a:p>
                      <a:pPr algn="ctr" rtl="0" fontAlgn="base">
                        <a:lnSpc>
                          <a:spcPts val="1295"/>
                        </a:lnSpc>
                        <a:buNone/>
                      </a:pPr>
                      <a:r>
                        <a:rPr lang="lt-LT" sz="1800" b="1" i="0">
                          <a:solidFill>
                            <a:srgbClr val="FFFFFF"/>
                          </a:solidFill>
                          <a:effectLst/>
                          <a:latin typeface="Arial"/>
                        </a:rPr>
                        <a:t>Bangos ilgis</a:t>
                      </a:r>
                      <a:endParaRPr lang="en-US" sz="1800" b="0" i="0">
                        <a:solidFill>
                          <a:srgbClr val="F5F5F5"/>
                        </a:solidFill>
                        <a:effectLst/>
                        <a:latin typeface="Arial"/>
                      </a:endParaRPr>
                    </a:p>
                    <a:p>
                      <a:pPr lvl="0" algn="ctr">
                        <a:lnSpc>
                          <a:spcPts val="1295"/>
                        </a:lnSpc>
                        <a:buNone/>
                      </a:pPr>
                      <a:endParaRPr lang="lt-LT" sz="1800" b="1" i="0">
                        <a:solidFill>
                          <a:srgbClr val="FFFFFF"/>
                        </a:solidFill>
                        <a:effectLst/>
                        <a:latin typeface="Arial"/>
                      </a:endParaRPr>
                    </a:p>
                    <a:p>
                      <a:pPr lvl="0" algn="ctr">
                        <a:lnSpc>
                          <a:spcPts val="1295"/>
                        </a:lnSpc>
                        <a:buNone/>
                      </a:pPr>
                      <a:r>
                        <a:rPr lang="lt-LT" sz="1800" b="1" i="0">
                          <a:solidFill>
                            <a:srgbClr val="FFFFFF"/>
                          </a:solidFill>
                          <a:effectLst/>
                          <a:latin typeface="Arial"/>
                        </a:rPr>
                        <a:t> (nm)</a:t>
                      </a:r>
                      <a:r>
                        <a:rPr lang="en-US" sz="1800" b="0" i="0">
                          <a:solidFill>
                            <a:srgbClr val="FFFFFF"/>
                          </a:solidFill>
                          <a:effectLst/>
                          <a:latin typeface="Arial"/>
                        </a:rPr>
                        <a:t> </a:t>
                      </a:r>
                      <a:endParaRPr lang="en-US" sz="1800" b="0" i="0">
                        <a:solidFill>
                          <a:srgbClr val="F5F5F5"/>
                        </a:solidFill>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1A237E"/>
                    </a:solidFill>
                  </a:tcPr>
                </a:tc>
                <a:tc>
                  <a:txBody>
                    <a:bodyPr/>
                    <a:lstStyle/>
                    <a:p>
                      <a:pPr algn="ctr" rtl="0" fontAlgn="base">
                        <a:lnSpc>
                          <a:spcPts val="1295"/>
                        </a:lnSpc>
                        <a:buNone/>
                      </a:pPr>
                      <a:r>
                        <a:rPr lang="lt-LT" sz="1800" b="1" i="0">
                          <a:solidFill>
                            <a:srgbClr val="FFFFFF"/>
                          </a:solidFill>
                          <a:effectLst/>
                          <a:latin typeface="Arial"/>
                        </a:rPr>
                        <a:t>Muzikos nata</a:t>
                      </a:r>
                      <a:r>
                        <a:rPr lang="en-US" sz="1800" b="0" i="0">
                          <a:solidFill>
                            <a:srgbClr val="FFFFFF"/>
                          </a:solidFill>
                          <a:effectLst/>
                          <a:latin typeface="Arial"/>
                        </a:rPr>
                        <a:t> </a:t>
                      </a:r>
                      <a:endParaRPr lang="en-US" sz="1800" b="0" i="0">
                        <a:solidFill>
                          <a:srgbClr val="F5F5F5"/>
                        </a:solidFill>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1A237E"/>
                    </a:solidFill>
                  </a:tcPr>
                </a:tc>
                <a:tc>
                  <a:txBody>
                    <a:bodyPr/>
                    <a:lstStyle/>
                    <a:p>
                      <a:pPr algn="ctr" rtl="0" fontAlgn="base">
                        <a:lnSpc>
                          <a:spcPts val="1295"/>
                        </a:lnSpc>
                        <a:buNone/>
                      </a:pPr>
                      <a:r>
                        <a:rPr lang="lt-LT" sz="1800" b="1" i="0">
                          <a:solidFill>
                            <a:srgbClr val="FFFFFF"/>
                          </a:solidFill>
                          <a:effectLst/>
                          <a:latin typeface="Arial"/>
                        </a:rPr>
                        <a:t>Garso dažnis</a:t>
                      </a:r>
                      <a:endParaRPr lang="en-US" sz="1800" b="0" i="0">
                        <a:solidFill>
                          <a:srgbClr val="F5F5F5"/>
                        </a:solidFill>
                        <a:effectLst/>
                        <a:latin typeface="Arial"/>
                      </a:endParaRPr>
                    </a:p>
                    <a:p>
                      <a:pPr lvl="0" algn="ctr">
                        <a:lnSpc>
                          <a:spcPts val="1295"/>
                        </a:lnSpc>
                        <a:buNone/>
                      </a:pPr>
                      <a:endParaRPr lang="lt-LT" sz="1800" b="1" i="0">
                        <a:solidFill>
                          <a:srgbClr val="FFFFFF"/>
                        </a:solidFill>
                        <a:effectLst/>
                        <a:latin typeface="Arial"/>
                      </a:endParaRPr>
                    </a:p>
                    <a:p>
                      <a:pPr lvl="0" algn="ctr">
                        <a:lnSpc>
                          <a:spcPts val="1295"/>
                        </a:lnSpc>
                        <a:buNone/>
                      </a:pPr>
                      <a:r>
                        <a:rPr lang="lt-LT" sz="1800" b="1" i="0">
                          <a:solidFill>
                            <a:srgbClr val="FFFFFF"/>
                          </a:solidFill>
                          <a:effectLst/>
                          <a:latin typeface="Arial"/>
                        </a:rPr>
                        <a:t> (Hz)</a:t>
                      </a:r>
                      <a:endParaRPr lang="en-US" sz="1800" b="0" i="0">
                        <a:solidFill>
                          <a:srgbClr val="FFFFFF"/>
                        </a:solidFill>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1A237E"/>
                    </a:solidFill>
                  </a:tcPr>
                </a:tc>
                <a:tc>
                  <a:txBody>
                    <a:bodyPr/>
                    <a:lstStyle/>
                    <a:p>
                      <a:pPr algn="ctr" rtl="0" fontAlgn="base">
                        <a:lnSpc>
                          <a:spcPts val="1295"/>
                        </a:lnSpc>
                        <a:buNone/>
                      </a:pPr>
                      <a:r>
                        <a:rPr lang="lt-LT" sz="1800" b="1" i="0">
                          <a:solidFill>
                            <a:srgbClr val="FFFFFF"/>
                          </a:solidFill>
                          <a:effectLst/>
                          <a:latin typeface="Arial"/>
                        </a:rPr>
                        <a:t>Simbolis</a:t>
                      </a:r>
                      <a:r>
                        <a:rPr lang="en-US" sz="1800" b="0" i="0">
                          <a:solidFill>
                            <a:srgbClr val="FFFFFF"/>
                          </a:solidFill>
                          <a:effectLst/>
                          <a:latin typeface="Arial"/>
                        </a:rPr>
                        <a:t> </a:t>
                      </a:r>
                      <a:endParaRPr lang="en-US" sz="1800" b="0" i="0">
                        <a:solidFill>
                          <a:srgbClr val="F5F5F5"/>
                        </a:solidFill>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1A237E"/>
                    </a:solidFill>
                  </a:tcPr>
                </a:tc>
                <a:extLst>
                  <a:ext uri="{0D108BD9-81ED-4DB2-BD59-A6C34878D82A}">
                    <a16:rowId xmlns:a16="http://schemas.microsoft.com/office/drawing/2014/main" val="716697004"/>
                  </a:ext>
                </a:extLst>
              </a:tr>
              <a:tr h="467684">
                <a:tc>
                  <a:txBody>
                    <a:bodyPr/>
                    <a:lstStyle/>
                    <a:p>
                      <a:pPr algn="ctr" rtl="0" fontAlgn="base">
                        <a:lnSpc>
                          <a:spcPts val="1295"/>
                        </a:lnSpc>
                        <a:buNone/>
                      </a:pPr>
                      <a:r>
                        <a:rPr lang="lt-LT" sz="1800" b="1" i="0">
                          <a:solidFill>
                            <a:srgbClr val="FFFFFF"/>
                          </a:solidFill>
                          <a:effectLst/>
                          <a:latin typeface="Arial"/>
                        </a:rPr>
                        <a:t>Raudona</a:t>
                      </a:r>
                      <a:r>
                        <a:rPr lang="en-US" sz="1800" b="0" i="0">
                          <a:solidFill>
                            <a:srgbClr val="FFFFFF"/>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53935"/>
                    </a:solidFill>
                  </a:tcPr>
                </a:tc>
                <a:tc>
                  <a:txBody>
                    <a:bodyPr/>
                    <a:lstStyle/>
                    <a:p>
                      <a:pPr algn="ctr" rtl="0" fontAlgn="base">
                        <a:lnSpc>
                          <a:spcPts val="1295"/>
                        </a:lnSpc>
                        <a:buNone/>
                      </a:pPr>
                      <a:r>
                        <a:rPr lang="lt-LT" sz="1800" b="0" i="0">
                          <a:solidFill>
                            <a:srgbClr val="222222"/>
                          </a:solidFill>
                          <a:effectLst/>
                          <a:latin typeface="Arial"/>
                        </a:rPr>
                        <a:t>430–480</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0" i="0">
                          <a:solidFill>
                            <a:srgbClr val="222222"/>
                          </a:solidFill>
                          <a:effectLst/>
                          <a:latin typeface="Arial"/>
                        </a:rPr>
                        <a:t>625–750</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1" i="0">
                          <a:solidFill>
                            <a:srgbClr val="1A237E"/>
                          </a:solidFill>
                          <a:effectLst/>
                          <a:latin typeface="Arial"/>
                        </a:rPr>
                        <a:t>Re</a:t>
                      </a:r>
                      <a:r>
                        <a:rPr lang="en-US" sz="1800" b="0" i="0">
                          <a:solidFill>
                            <a:srgbClr val="1A237E"/>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0" i="0">
                          <a:solidFill>
                            <a:srgbClr val="222222"/>
                          </a:solidFill>
                          <a:effectLst/>
                          <a:latin typeface="Arial"/>
                        </a:rPr>
                        <a:t>~293</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1" i="0">
                          <a:solidFill>
                            <a:srgbClr val="222222"/>
                          </a:solidFill>
                          <a:effectLst/>
                          <a:latin typeface="Arial"/>
                        </a:rPr>
                        <a:t>D4</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extLst>
                  <a:ext uri="{0D108BD9-81ED-4DB2-BD59-A6C34878D82A}">
                    <a16:rowId xmlns:a16="http://schemas.microsoft.com/office/drawing/2014/main" val="1891958083"/>
                  </a:ext>
                </a:extLst>
              </a:tr>
              <a:tr h="467684">
                <a:tc>
                  <a:txBody>
                    <a:bodyPr/>
                    <a:lstStyle/>
                    <a:p>
                      <a:pPr algn="ctr" rtl="0" fontAlgn="base">
                        <a:lnSpc>
                          <a:spcPts val="1295"/>
                        </a:lnSpc>
                        <a:buNone/>
                      </a:pPr>
                      <a:r>
                        <a:rPr lang="lt-LT" sz="1800" b="1" i="0">
                          <a:solidFill>
                            <a:srgbClr val="FFFFFF"/>
                          </a:solidFill>
                          <a:effectLst/>
                          <a:latin typeface="Arial"/>
                        </a:rPr>
                        <a:t>Oranžinė</a:t>
                      </a:r>
                      <a:r>
                        <a:rPr lang="en-US" sz="1800" b="0" i="0">
                          <a:solidFill>
                            <a:srgbClr val="FFFFFF"/>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B8C00"/>
                    </a:solidFill>
                  </a:tcPr>
                </a:tc>
                <a:tc>
                  <a:txBody>
                    <a:bodyPr/>
                    <a:lstStyle/>
                    <a:p>
                      <a:pPr algn="ctr" rtl="0" fontAlgn="base">
                        <a:lnSpc>
                          <a:spcPts val="1295"/>
                        </a:lnSpc>
                        <a:buNone/>
                      </a:pPr>
                      <a:r>
                        <a:rPr lang="lt-LT" sz="1800" b="0" i="0">
                          <a:solidFill>
                            <a:srgbClr val="222222"/>
                          </a:solidFill>
                          <a:effectLst/>
                          <a:latin typeface="Arial"/>
                        </a:rPr>
                        <a:t>480–508</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0" i="0">
                          <a:solidFill>
                            <a:srgbClr val="222222"/>
                          </a:solidFill>
                          <a:effectLst/>
                          <a:latin typeface="Arial"/>
                        </a:rPr>
                        <a:t>590–625</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1" i="0">
                          <a:solidFill>
                            <a:srgbClr val="1A237E"/>
                          </a:solidFill>
                          <a:effectLst/>
                          <a:latin typeface="Arial"/>
                        </a:rPr>
                        <a:t>Mi</a:t>
                      </a:r>
                      <a:r>
                        <a:rPr lang="en-US" sz="1800" b="0" i="0">
                          <a:solidFill>
                            <a:srgbClr val="1A237E"/>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0" i="0">
                          <a:solidFill>
                            <a:srgbClr val="222222"/>
                          </a:solidFill>
                          <a:effectLst/>
                          <a:latin typeface="Arial"/>
                        </a:rPr>
                        <a:t>~329</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1" i="0">
                          <a:solidFill>
                            <a:srgbClr val="222222"/>
                          </a:solidFill>
                          <a:effectLst/>
                          <a:latin typeface="Arial"/>
                        </a:rPr>
                        <a:t>E4</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extLst>
                  <a:ext uri="{0D108BD9-81ED-4DB2-BD59-A6C34878D82A}">
                    <a16:rowId xmlns:a16="http://schemas.microsoft.com/office/drawing/2014/main" val="2315666044"/>
                  </a:ext>
                </a:extLst>
              </a:tr>
              <a:tr h="467684">
                <a:tc>
                  <a:txBody>
                    <a:bodyPr/>
                    <a:lstStyle/>
                    <a:p>
                      <a:pPr algn="ctr" rtl="0" fontAlgn="base">
                        <a:lnSpc>
                          <a:spcPts val="1295"/>
                        </a:lnSpc>
                        <a:buNone/>
                      </a:pPr>
                      <a:r>
                        <a:rPr lang="lt-LT" sz="1800" b="1" i="0">
                          <a:solidFill>
                            <a:srgbClr val="333333"/>
                          </a:solidFill>
                          <a:effectLst/>
                          <a:latin typeface="Arial"/>
                        </a:rPr>
                        <a:t>Geltona</a:t>
                      </a:r>
                      <a:r>
                        <a:rPr lang="en-US" sz="1800" b="0" i="0">
                          <a:solidFill>
                            <a:srgbClr val="333333"/>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DD835"/>
                    </a:solidFill>
                  </a:tcPr>
                </a:tc>
                <a:tc>
                  <a:txBody>
                    <a:bodyPr/>
                    <a:lstStyle/>
                    <a:p>
                      <a:pPr algn="ctr" rtl="0" fontAlgn="base">
                        <a:lnSpc>
                          <a:spcPts val="1295"/>
                        </a:lnSpc>
                        <a:buNone/>
                      </a:pPr>
                      <a:r>
                        <a:rPr lang="lt-LT" sz="1800" b="0" i="0">
                          <a:solidFill>
                            <a:srgbClr val="222222"/>
                          </a:solidFill>
                          <a:effectLst/>
                          <a:latin typeface="Arial"/>
                        </a:rPr>
                        <a:t>508–526</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0" i="0">
                          <a:solidFill>
                            <a:srgbClr val="222222"/>
                          </a:solidFill>
                          <a:effectLst/>
                          <a:latin typeface="Arial"/>
                        </a:rPr>
                        <a:t>570–590</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1" i="0">
                          <a:solidFill>
                            <a:srgbClr val="1A237E"/>
                          </a:solidFill>
                          <a:effectLst/>
                          <a:latin typeface="Arial"/>
                        </a:rPr>
                        <a:t>Fa</a:t>
                      </a:r>
                      <a:r>
                        <a:rPr lang="en-US" sz="1800" b="0" i="0">
                          <a:solidFill>
                            <a:srgbClr val="1A237E"/>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0" i="0">
                          <a:solidFill>
                            <a:srgbClr val="222222"/>
                          </a:solidFill>
                          <a:effectLst/>
                          <a:latin typeface="Arial"/>
                        </a:rPr>
                        <a:t>~349</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1" i="0">
                          <a:solidFill>
                            <a:srgbClr val="222222"/>
                          </a:solidFill>
                          <a:effectLst/>
                          <a:latin typeface="Arial"/>
                        </a:rPr>
                        <a:t>F4</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extLst>
                  <a:ext uri="{0D108BD9-81ED-4DB2-BD59-A6C34878D82A}">
                    <a16:rowId xmlns:a16="http://schemas.microsoft.com/office/drawing/2014/main" val="585232300"/>
                  </a:ext>
                </a:extLst>
              </a:tr>
              <a:tr h="467684">
                <a:tc>
                  <a:txBody>
                    <a:bodyPr/>
                    <a:lstStyle/>
                    <a:p>
                      <a:pPr algn="ctr" rtl="0" fontAlgn="base">
                        <a:lnSpc>
                          <a:spcPts val="1295"/>
                        </a:lnSpc>
                        <a:buNone/>
                      </a:pPr>
                      <a:r>
                        <a:rPr lang="lt-LT" sz="1800" b="1" i="0">
                          <a:solidFill>
                            <a:srgbClr val="FFFFFF"/>
                          </a:solidFill>
                          <a:effectLst/>
                          <a:latin typeface="Arial"/>
                        </a:rPr>
                        <a:t>Žalia</a:t>
                      </a:r>
                      <a:r>
                        <a:rPr lang="en-US" sz="1800" b="0" i="0">
                          <a:solidFill>
                            <a:srgbClr val="FFFFFF"/>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43A047"/>
                    </a:solidFill>
                  </a:tcPr>
                </a:tc>
                <a:tc>
                  <a:txBody>
                    <a:bodyPr/>
                    <a:lstStyle/>
                    <a:p>
                      <a:pPr algn="ctr" rtl="0" fontAlgn="base">
                        <a:lnSpc>
                          <a:spcPts val="1295"/>
                        </a:lnSpc>
                        <a:buNone/>
                      </a:pPr>
                      <a:r>
                        <a:rPr lang="lt-LT" sz="1800" b="0" i="0">
                          <a:solidFill>
                            <a:srgbClr val="222222"/>
                          </a:solidFill>
                          <a:effectLst/>
                          <a:latin typeface="Arial"/>
                        </a:rPr>
                        <a:t>526–606</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0" i="0">
                          <a:solidFill>
                            <a:srgbClr val="222222"/>
                          </a:solidFill>
                          <a:effectLst/>
                          <a:latin typeface="Arial"/>
                        </a:rPr>
                        <a:t>495–570</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1" i="0">
                          <a:solidFill>
                            <a:srgbClr val="1A237E"/>
                          </a:solidFill>
                          <a:effectLst/>
                          <a:latin typeface="Arial"/>
                        </a:rPr>
                        <a:t>Sol</a:t>
                      </a:r>
                      <a:r>
                        <a:rPr lang="en-US" sz="1800" b="0" i="0">
                          <a:solidFill>
                            <a:srgbClr val="1A237E"/>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0" i="0">
                          <a:solidFill>
                            <a:srgbClr val="222222"/>
                          </a:solidFill>
                          <a:effectLst/>
                          <a:latin typeface="Arial"/>
                        </a:rPr>
                        <a:t>~392</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1" i="0">
                          <a:solidFill>
                            <a:srgbClr val="222222"/>
                          </a:solidFill>
                          <a:effectLst/>
                          <a:latin typeface="Arial"/>
                        </a:rPr>
                        <a:t>G4</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extLst>
                  <a:ext uri="{0D108BD9-81ED-4DB2-BD59-A6C34878D82A}">
                    <a16:rowId xmlns:a16="http://schemas.microsoft.com/office/drawing/2014/main" val="2254332903"/>
                  </a:ext>
                </a:extLst>
              </a:tr>
              <a:tr h="467684">
                <a:tc>
                  <a:txBody>
                    <a:bodyPr/>
                    <a:lstStyle/>
                    <a:p>
                      <a:pPr algn="ctr" rtl="0" fontAlgn="base">
                        <a:lnSpc>
                          <a:spcPts val="1295"/>
                        </a:lnSpc>
                        <a:buNone/>
                      </a:pPr>
                      <a:r>
                        <a:rPr lang="lt-LT" sz="1800" b="1" i="0">
                          <a:solidFill>
                            <a:srgbClr val="FFFFFF"/>
                          </a:solidFill>
                          <a:effectLst/>
                          <a:latin typeface="Arial"/>
                        </a:rPr>
                        <a:t>Mėlyna</a:t>
                      </a:r>
                      <a:r>
                        <a:rPr lang="en-US" sz="1800" b="0" i="0">
                          <a:solidFill>
                            <a:srgbClr val="FFFFFF"/>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1E88E5"/>
                    </a:solidFill>
                  </a:tcPr>
                </a:tc>
                <a:tc>
                  <a:txBody>
                    <a:bodyPr/>
                    <a:lstStyle/>
                    <a:p>
                      <a:pPr algn="ctr" rtl="0" fontAlgn="base">
                        <a:lnSpc>
                          <a:spcPts val="1295"/>
                        </a:lnSpc>
                        <a:buNone/>
                      </a:pPr>
                      <a:r>
                        <a:rPr lang="lt-LT" sz="1800" b="0" i="0">
                          <a:solidFill>
                            <a:srgbClr val="222222"/>
                          </a:solidFill>
                          <a:effectLst/>
                          <a:latin typeface="Arial"/>
                        </a:rPr>
                        <a:t>606–668</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0" i="0">
                          <a:solidFill>
                            <a:srgbClr val="222222"/>
                          </a:solidFill>
                          <a:effectLst/>
                          <a:latin typeface="Arial"/>
                        </a:rPr>
                        <a:t>450–495</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1" i="0">
                          <a:solidFill>
                            <a:srgbClr val="1A237E"/>
                          </a:solidFill>
                          <a:effectLst/>
                          <a:latin typeface="Arial"/>
                        </a:rPr>
                        <a:t>La</a:t>
                      </a:r>
                      <a:r>
                        <a:rPr lang="en-US" sz="1800" b="0" i="0">
                          <a:solidFill>
                            <a:srgbClr val="1A237E"/>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0" i="0">
                          <a:solidFill>
                            <a:srgbClr val="222222"/>
                          </a:solidFill>
                          <a:effectLst/>
                          <a:latin typeface="Arial"/>
                        </a:rPr>
                        <a:t>~440</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1" i="0">
                          <a:solidFill>
                            <a:srgbClr val="222222"/>
                          </a:solidFill>
                          <a:effectLst/>
                          <a:latin typeface="Arial"/>
                        </a:rPr>
                        <a:t>A4</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extLst>
                  <a:ext uri="{0D108BD9-81ED-4DB2-BD59-A6C34878D82A}">
                    <a16:rowId xmlns:a16="http://schemas.microsoft.com/office/drawing/2014/main" val="623895880"/>
                  </a:ext>
                </a:extLst>
              </a:tr>
              <a:tr h="467684">
                <a:tc>
                  <a:txBody>
                    <a:bodyPr/>
                    <a:lstStyle/>
                    <a:p>
                      <a:pPr algn="ctr" rtl="0" fontAlgn="base">
                        <a:lnSpc>
                          <a:spcPts val="1295"/>
                        </a:lnSpc>
                        <a:buNone/>
                      </a:pPr>
                      <a:r>
                        <a:rPr lang="lt-LT" sz="1800" b="1" i="0">
                          <a:solidFill>
                            <a:srgbClr val="FFFFFF"/>
                          </a:solidFill>
                          <a:effectLst/>
                          <a:latin typeface="Arial"/>
                        </a:rPr>
                        <a:t>Indigo</a:t>
                      </a:r>
                      <a:r>
                        <a:rPr lang="en-US" sz="1800" b="0" i="0">
                          <a:solidFill>
                            <a:srgbClr val="FFFFFF"/>
                          </a:solidFill>
                          <a:effectLst/>
                          <a:latin typeface="Arial"/>
                        </a:rPr>
                        <a:t> </a:t>
                      </a:r>
                      <a:endParaRPr lang="en-US" sz="1800" b="0" i="0">
                        <a:solidFill>
                          <a:srgbClr val="F5F5F5"/>
                        </a:solidFill>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3949AB"/>
                    </a:solidFill>
                  </a:tcPr>
                </a:tc>
                <a:tc>
                  <a:txBody>
                    <a:bodyPr/>
                    <a:lstStyle/>
                    <a:p>
                      <a:pPr algn="ctr" rtl="0" fontAlgn="base">
                        <a:lnSpc>
                          <a:spcPts val="1295"/>
                        </a:lnSpc>
                        <a:buNone/>
                      </a:pPr>
                      <a:r>
                        <a:rPr lang="lt-LT" sz="1800" b="0" i="0">
                          <a:solidFill>
                            <a:srgbClr val="222222"/>
                          </a:solidFill>
                          <a:effectLst/>
                          <a:latin typeface="Arial"/>
                        </a:rPr>
                        <a:t>668–700</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0" i="0">
                          <a:solidFill>
                            <a:srgbClr val="222222"/>
                          </a:solidFill>
                          <a:effectLst/>
                          <a:latin typeface="Arial"/>
                        </a:rPr>
                        <a:t>430–450</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1" i="0">
                          <a:solidFill>
                            <a:srgbClr val="1A237E"/>
                          </a:solidFill>
                          <a:effectLst/>
                          <a:latin typeface="Arial"/>
                        </a:rPr>
                        <a:t>Si</a:t>
                      </a:r>
                      <a:r>
                        <a:rPr lang="en-US" sz="1800" b="0" i="0">
                          <a:solidFill>
                            <a:srgbClr val="1A237E"/>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0" i="0">
                          <a:solidFill>
                            <a:srgbClr val="222222"/>
                          </a:solidFill>
                          <a:effectLst/>
                          <a:latin typeface="Arial"/>
                        </a:rPr>
                        <a:t>~494</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1" i="0">
                          <a:solidFill>
                            <a:srgbClr val="222222"/>
                          </a:solidFill>
                          <a:effectLst/>
                          <a:latin typeface="Arial"/>
                        </a:rPr>
                        <a:t>B4</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extLst>
                  <a:ext uri="{0D108BD9-81ED-4DB2-BD59-A6C34878D82A}">
                    <a16:rowId xmlns:a16="http://schemas.microsoft.com/office/drawing/2014/main" val="272926605"/>
                  </a:ext>
                </a:extLst>
              </a:tr>
              <a:tr h="467684">
                <a:tc>
                  <a:txBody>
                    <a:bodyPr/>
                    <a:lstStyle/>
                    <a:p>
                      <a:pPr algn="ctr" rtl="0" fontAlgn="base">
                        <a:lnSpc>
                          <a:spcPts val="1295"/>
                        </a:lnSpc>
                        <a:buNone/>
                      </a:pPr>
                      <a:r>
                        <a:rPr lang="lt-LT" sz="1800" b="1" i="0">
                          <a:solidFill>
                            <a:srgbClr val="FFFFFF"/>
                          </a:solidFill>
                          <a:effectLst/>
                          <a:latin typeface="Arial"/>
                        </a:rPr>
                        <a:t>Violetinė</a:t>
                      </a:r>
                      <a:r>
                        <a:rPr lang="en-US" sz="1800" b="0" i="0">
                          <a:solidFill>
                            <a:srgbClr val="FFFFFF"/>
                          </a:solidFill>
                          <a:effectLst/>
                          <a:latin typeface="Arial"/>
                        </a:rPr>
                        <a:t> </a:t>
                      </a:r>
                      <a:endParaRPr lang="en-US" sz="1800" b="0" i="0">
                        <a:solidFill>
                          <a:srgbClr val="F5F5F5"/>
                        </a:solidFill>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8E24AA"/>
                    </a:solidFill>
                  </a:tcPr>
                </a:tc>
                <a:tc>
                  <a:txBody>
                    <a:bodyPr/>
                    <a:lstStyle/>
                    <a:p>
                      <a:pPr algn="ctr" rtl="0" fontAlgn="base">
                        <a:lnSpc>
                          <a:spcPts val="1295"/>
                        </a:lnSpc>
                        <a:buNone/>
                      </a:pPr>
                      <a:r>
                        <a:rPr lang="lt-LT" sz="1800" b="0" i="0">
                          <a:solidFill>
                            <a:srgbClr val="222222"/>
                          </a:solidFill>
                          <a:effectLst/>
                          <a:latin typeface="Arial"/>
                        </a:rPr>
                        <a:t>700–750</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0" i="0">
                          <a:solidFill>
                            <a:srgbClr val="222222"/>
                          </a:solidFill>
                          <a:effectLst/>
                          <a:latin typeface="Arial"/>
                        </a:rPr>
                        <a:t>380–430</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F5F5F5"/>
                    </a:solidFill>
                  </a:tcPr>
                </a:tc>
                <a:tc>
                  <a:txBody>
                    <a:bodyPr/>
                    <a:lstStyle/>
                    <a:p>
                      <a:pPr algn="ctr" rtl="0" fontAlgn="base">
                        <a:lnSpc>
                          <a:spcPts val="1295"/>
                        </a:lnSpc>
                        <a:buNone/>
                      </a:pPr>
                      <a:r>
                        <a:rPr lang="lt-LT" sz="1800" b="1" i="0">
                          <a:solidFill>
                            <a:srgbClr val="1A237E"/>
                          </a:solidFill>
                          <a:effectLst/>
                          <a:latin typeface="Arial"/>
                        </a:rPr>
                        <a:t>Do</a:t>
                      </a:r>
                      <a:r>
                        <a:rPr lang="en-US" sz="1800" b="0" i="0">
                          <a:solidFill>
                            <a:srgbClr val="1A237E"/>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0" i="0">
                          <a:solidFill>
                            <a:srgbClr val="222222"/>
                          </a:solidFill>
                          <a:effectLst/>
                          <a:latin typeface="Arial"/>
                        </a:rPr>
                        <a:t>~523</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tc>
                  <a:txBody>
                    <a:bodyPr/>
                    <a:lstStyle/>
                    <a:p>
                      <a:pPr algn="ctr" rtl="0" fontAlgn="base">
                        <a:lnSpc>
                          <a:spcPts val="1295"/>
                        </a:lnSpc>
                        <a:buNone/>
                      </a:pPr>
                      <a:r>
                        <a:rPr lang="lt-LT" sz="1800" b="1" i="0">
                          <a:solidFill>
                            <a:srgbClr val="222222"/>
                          </a:solidFill>
                          <a:effectLst/>
                          <a:latin typeface="Arial"/>
                        </a:rPr>
                        <a:t>C5</a:t>
                      </a:r>
                      <a:r>
                        <a:rPr lang="en-US" sz="1800" b="0" i="0">
                          <a:solidFill>
                            <a:srgbClr val="222222"/>
                          </a:solidFill>
                          <a:effectLst/>
                          <a:latin typeface="Arial"/>
                        </a:rPr>
                        <a:t> </a:t>
                      </a:r>
                      <a:endParaRPr lang="en-US" sz="1800" b="0" i="0">
                        <a:effectLst/>
                        <a:latin typeface="Arial"/>
                      </a:endParaRPr>
                    </a:p>
                  </a:txBody>
                  <a:tcPr marL="85725" marR="85725" marT="57150" marB="57150" anchor="ctr">
                    <a:lnL w="6344" cap="flat" cmpd="sng" algn="ctr">
                      <a:solidFill>
                        <a:srgbClr val="444444"/>
                      </a:solidFill>
                      <a:prstDash val="solid"/>
                      <a:round/>
                      <a:headEnd type="none" w="med" len="med"/>
                      <a:tailEnd type="none" w="med" len="med"/>
                    </a:lnL>
                    <a:lnR w="6344" cap="flat" cmpd="sng" algn="ctr">
                      <a:solidFill>
                        <a:srgbClr val="444444"/>
                      </a:solidFill>
                      <a:prstDash val="solid"/>
                      <a:round/>
                      <a:headEnd type="none" w="med" len="med"/>
                      <a:tailEnd type="none" w="med" len="med"/>
                    </a:lnR>
                    <a:lnT w="6344" cap="flat" cmpd="sng" algn="ctr">
                      <a:solidFill>
                        <a:srgbClr val="444444"/>
                      </a:solidFill>
                      <a:prstDash val="solid"/>
                      <a:round/>
                      <a:headEnd type="none" w="med" len="med"/>
                      <a:tailEnd type="none" w="med" len="med"/>
                    </a:lnT>
                    <a:lnB w="6344" cap="flat" cmpd="sng" algn="ctr">
                      <a:solidFill>
                        <a:srgbClr val="444444"/>
                      </a:solidFill>
                      <a:prstDash val="solid"/>
                      <a:round/>
                      <a:headEnd type="none" w="med" len="med"/>
                      <a:tailEnd type="none" w="med" len="med"/>
                    </a:lnB>
                    <a:solidFill>
                      <a:srgbClr val="ECEFF1"/>
                    </a:solidFill>
                  </a:tcPr>
                </a:tc>
                <a:extLst>
                  <a:ext uri="{0D108BD9-81ED-4DB2-BD59-A6C34878D82A}">
                    <a16:rowId xmlns:a16="http://schemas.microsoft.com/office/drawing/2014/main" val="3808261867"/>
                  </a:ext>
                </a:extLst>
              </a:tr>
            </a:tbl>
          </a:graphicData>
        </a:graphic>
      </p:graphicFrame>
    </p:spTree>
    <p:extLst>
      <p:ext uri="{BB962C8B-B14F-4D97-AF65-F5344CB8AC3E}">
        <p14:creationId xmlns:p14="http://schemas.microsoft.com/office/powerpoint/2010/main" val="2908998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304724-5DE1-9994-84F4-5E3AA52C5FCE}"/>
              </a:ext>
            </a:extLst>
          </p:cNvPr>
          <p:cNvSpPr>
            <a:spLocks noGrp="1"/>
          </p:cNvSpPr>
          <p:nvPr>
            <p:ph type="title"/>
          </p:nvPr>
        </p:nvSpPr>
        <p:spPr>
          <a:xfrm>
            <a:off x="5917440" y="690"/>
            <a:ext cx="6143140" cy="1807305"/>
          </a:xfrm>
        </p:spPr>
        <p:txBody>
          <a:bodyPr>
            <a:normAutofit/>
          </a:bodyPr>
          <a:lstStyle/>
          <a:p>
            <a:r>
              <a:rPr lang="en-US" sz="3700" err="1"/>
              <a:t>Kodėl</a:t>
            </a:r>
            <a:r>
              <a:rPr lang="en-US" sz="3700"/>
              <a:t> </a:t>
            </a:r>
            <a:r>
              <a:rPr lang="en-US" sz="3700" err="1"/>
              <a:t>kažkurie</a:t>
            </a:r>
            <a:r>
              <a:rPr lang="en-US" sz="3700"/>
              <a:t> </a:t>
            </a:r>
            <a:r>
              <a:rPr lang="en-US" sz="3700" err="1"/>
              <a:t>žmonės</a:t>
            </a:r>
            <a:r>
              <a:rPr lang="en-US" sz="3700"/>
              <a:t> </a:t>
            </a:r>
            <a:r>
              <a:rPr lang="en-US" sz="3700" err="1"/>
              <a:t>girdi</a:t>
            </a:r>
            <a:r>
              <a:rPr lang="en-US" sz="3700"/>
              <a:t> </a:t>
            </a:r>
            <a:r>
              <a:rPr lang="en-US" sz="3700" err="1"/>
              <a:t>spalvas</a:t>
            </a:r>
            <a:r>
              <a:rPr lang="en-US" sz="3700"/>
              <a:t>?</a:t>
            </a:r>
          </a:p>
        </p:txBody>
      </p:sp>
      <p:pic>
        <p:nvPicPr>
          <p:cNvPr id="4" name="Picture 3">
            <a:extLst>
              <a:ext uri="{FF2B5EF4-FFF2-40B4-BE49-F238E27FC236}">
                <a16:creationId xmlns:a16="http://schemas.microsoft.com/office/drawing/2014/main" id="{5F221189-C7F1-D5B7-C365-C28AF9032D47}"/>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7DD82FB9-ED4A-03E1-5D32-E14447EC1865}"/>
              </a:ext>
            </a:extLst>
          </p:cNvPr>
          <p:cNvSpPr>
            <a:spLocks noGrp="1"/>
          </p:cNvSpPr>
          <p:nvPr>
            <p:ph idx="1"/>
          </p:nvPr>
        </p:nvSpPr>
        <p:spPr>
          <a:xfrm>
            <a:off x="5928484" y="1990949"/>
            <a:ext cx="6132097" cy="4616709"/>
          </a:xfrm>
        </p:spPr>
        <p:txBody>
          <a:bodyPr vert="horz" lIns="91440" tIns="45720" rIns="91440" bIns="45720" rtlCol="0" anchor="t">
            <a:noAutofit/>
          </a:bodyPr>
          <a:lstStyle/>
          <a:p>
            <a:pPr marL="0" indent="0" algn="just">
              <a:buNone/>
            </a:pPr>
            <a:r>
              <a:rPr lang="lt-LT" sz="2400"/>
              <a:t>Žmonės kurie teigia, kad girdi spalvas arba mat jas dažniausiai turi sinestezija.</a:t>
            </a:r>
            <a:endParaRPr lang="en-US" sz="2400"/>
          </a:p>
          <a:p>
            <a:pPr marL="0" indent="0" algn="just">
              <a:buNone/>
            </a:pPr>
            <a:r>
              <a:rPr lang="lt-LT" sz="2400" b="1"/>
              <a:t>Sinestezija</a:t>
            </a:r>
            <a:r>
              <a:rPr lang="lt-LT" sz="2400"/>
              <a:t> - neurologinis reiškinys kai vieno jutimo dirgikliai sukelia kito jutimo dirgiklius todėl kai kurie gali matyti muzika, girdėti spalvas. Yra ir keli žmonės kurie dėl microschemos gali girdėti spalvas ir matyti muzika.</a:t>
            </a:r>
          </a:p>
          <a:p>
            <a:pPr marL="0" indent="0" algn="just">
              <a:buNone/>
            </a:pPr>
            <a:r>
              <a:rPr lang="lt-LT" sz="2400">
                <a:latin typeface="Aptos"/>
                <a:cs typeface="Arial"/>
              </a:rPr>
              <a:t>Sinestezija yra</a:t>
            </a:r>
            <a:r>
              <a:rPr lang="lt-LT" sz="2400" b="1">
                <a:latin typeface="Aptos"/>
                <a:cs typeface="Arial"/>
              </a:rPr>
              <a:t> </a:t>
            </a:r>
            <a:r>
              <a:rPr lang="lt-LT" sz="2400">
                <a:latin typeface="Arial"/>
                <a:cs typeface="Arial"/>
              </a:rPr>
              <a:t>realus neurologinis reiškinys: jų smegenys apdoroja garsą ir spalvą tose pačiose srityse vienu metu. Apie 1–4% žmonių turi kokią nors sinestezijos formą.</a:t>
            </a:r>
            <a:endParaRPr lang="lt-LT" sz="2400"/>
          </a:p>
          <a:p>
            <a:endParaRPr lang="lt-LT" sz="1900"/>
          </a:p>
        </p:txBody>
      </p:sp>
    </p:spTree>
    <p:extLst>
      <p:ext uri="{BB962C8B-B14F-4D97-AF65-F5344CB8AC3E}">
        <p14:creationId xmlns:p14="http://schemas.microsoft.com/office/powerpoint/2010/main" val="1655475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C6C17D-70A0-F455-E18A-186576E97DA3}"/>
              </a:ext>
            </a:extLst>
          </p:cNvPr>
          <p:cNvSpPr txBox="1"/>
          <p:nvPr/>
        </p:nvSpPr>
        <p:spPr>
          <a:xfrm>
            <a:off x="605118" y="369794"/>
            <a:ext cx="60960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Neil </a:t>
            </a:r>
            <a:r>
              <a:rPr lang="en-US" sz="2400" err="1"/>
              <a:t>Harbisson</a:t>
            </a:r>
            <a:r>
              <a:rPr lang="en-US" sz="2400"/>
              <a:t>: </a:t>
            </a:r>
            <a:r>
              <a:rPr lang="en-US" sz="2400" err="1"/>
              <a:t>žmogus</a:t>
            </a:r>
            <a:r>
              <a:rPr lang="en-US" sz="2400"/>
              <a:t>, </a:t>
            </a:r>
            <a:r>
              <a:rPr lang="en-US" sz="2400" err="1"/>
              <a:t>kuris</a:t>
            </a:r>
            <a:r>
              <a:rPr lang="en-US" sz="2400"/>
              <a:t> </a:t>
            </a:r>
            <a:r>
              <a:rPr lang="en-US" sz="2400" err="1"/>
              <a:t>girdi</a:t>
            </a:r>
            <a:r>
              <a:rPr lang="en-US" sz="2400"/>
              <a:t> </a:t>
            </a:r>
            <a:r>
              <a:rPr lang="en-US" sz="2400" err="1"/>
              <a:t>spalvas</a:t>
            </a:r>
            <a:endParaRPr lang="en-US" sz="2400"/>
          </a:p>
          <a:p>
            <a:pPr algn="ctr"/>
            <a:endParaRPr lang="en-US"/>
          </a:p>
        </p:txBody>
      </p:sp>
      <p:sp>
        <p:nvSpPr>
          <p:cNvPr id="5" name="TextBox 4">
            <a:extLst>
              <a:ext uri="{FF2B5EF4-FFF2-40B4-BE49-F238E27FC236}">
                <a16:creationId xmlns:a16="http://schemas.microsoft.com/office/drawing/2014/main" id="{BF50AA74-3522-9AFD-A1EE-90D6F67E9BC0}"/>
              </a:ext>
            </a:extLst>
          </p:cNvPr>
          <p:cNvSpPr txBox="1"/>
          <p:nvPr/>
        </p:nvSpPr>
        <p:spPr>
          <a:xfrm>
            <a:off x="134471" y="1109381"/>
            <a:ext cx="6745941"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b="1"/>
              <a:t>N</a:t>
            </a:r>
            <a:r>
              <a:rPr lang="lt-LT" b="1"/>
              <a:t>eilas Harbissonas</a:t>
            </a:r>
            <a:r>
              <a:rPr lang="lt-LT"/>
              <a:t> – britų kilmės airių ir ispanų menininkas bei aktyvistas, žinomas kaip pirmasis oficialiai pripažintas kiborgas pasaulyje. Neilas gimė su reta regos yda – achromatopsija, todėl pasaulį matė tik nespalvotą (pilkų atspalvių).</a:t>
            </a:r>
            <a:endParaRPr lang="en-US"/>
          </a:p>
          <a:p>
            <a:pPr algn="just"/>
            <a:r>
              <a:rPr lang="lt-LT"/>
              <a:t>Būdamas 21-erių, jis į savo kaukolę implantavo specialią anteną su jutikliu, kuri spalvų šviesos dažnius paverčia garso virpesiais. Šie virpesiai per kaulų laidumą pasiekia jo vidinę ausį, todėl menininkas spalvų nemato tradicine prasme, bet jas girdi. Antena leidžia jam pajusti net ir žmogaus akiai nematomus spektrus, pavyzdžiui, infraraudonuosius ar ultravioletinius spindulius.</a:t>
            </a:r>
          </a:p>
          <a:p>
            <a:pPr algn="just"/>
            <a:r>
              <a:rPr lang="lt-LT"/>
              <a:t>Savo kūryboje N. Harbissonas garsus tuo, kad:</a:t>
            </a:r>
          </a:p>
          <a:p>
            <a:pPr lvl="0" algn="just">
              <a:buFont typeface=""/>
              <a:buChar char="•"/>
            </a:pPr>
            <a:r>
              <a:rPr lang="lt-LT"/>
              <a:t>Kuria muziką iš spalvų (pvz., „skenuodamas“ žmonių veidus ir grodamas jų spalvų gamą).</a:t>
            </a:r>
          </a:p>
          <a:p>
            <a:pPr lvl="0" algn="just">
              <a:buFont typeface=""/>
              <a:buChar char="•"/>
            </a:pPr>
            <a:r>
              <a:rPr lang="lt-LT"/>
              <a:t>Tapo paveikslus pagal girdimus garsus ar dainas.</a:t>
            </a:r>
          </a:p>
          <a:p>
            <a:pPr lvl="0" algn="just">
              <a:buFont typeface=""/>
              <a:buChar char="•"/>
            </a:pPr>
            <a:r>
              <a:rPr lang="lt-LT"/>
              <a:t>Aktyviai kovoja už kiborgų teises ir skatina žmones naudoti technologijas savo juslėms išplėsti.</a:t>
            </a:r>
          </a:p>
          <a:p>
            <a:pPr algn="ctr"/>
            <a:endParaRPr lang="en-US"/>
          </a:p>
        </p:txBody>
      </p:sp>
      <p:pic>
        <p:nvPicPr>
          <p:cNvPr id="6" name="Picture 5">
            <a:extLst>
              <a:ext uri="{FF2B5EF4-FFF2-40B4-BE49-F238E27FC236}">
                <a16:creationId xmlns:a16="http://schemas.microsoft.com/office/drawing/2014/main" id="{26A781EF-00B0-7566-3E67-F9C9AFFADBE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86307" y="196943"/>
            <a:ext cx="5077386" cy="5713320"/>
          </a:xfrm>
          <a:prstGeom prst="rect">
            <a:avLst/>
          </a:prstGeom>
        </p:spPr>
      </p:pic>
    </p:spTree>
    <p:extLst>
      <p:ext uri="{BB962C8B-B14F-4D97-AF65-F5344CB8AC3E}">
        <p14:creationId xmlns:p14="http://schemas.microsoft.com/office/powerpoint/2010/main" val="1899549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14CAA-790F-B5EF-A5F2-A09CDB0DB58B}"/>
              </a:ext>
            </a:extLst>
          </p:cNvPr>
          <p:cNvSpPr>
            <a:spLocks noGrp="1"/>
          </p:cNvSpPr>
          <p:nvPr>
            <p:ph type="title"/>
          </p:nvPr>
        </p:nvSpPr>
        <p:spPr>
          <a:xfrm>
            <a:off x="5488884" y="641212"/>
            <a:ext cx="6229351" cy="1346729"/>
          </a:xfrm>
        </p:spPr>
        <p:txBody>
          <a:bodyPr>
            <a:normAutofit fontScale="90000"/>
          </a:bodyPr>
          <a:lstStyle/>
          <a:p>
            <a:r>
              <a:rPr lang="en-US" err="1"/>
              <a:t>Kodėl</a:t>
            </a:r>
            <a:r>
              <a:rPr lang="en-US"/>
              <a:t> kai </a:t>
            </a:r>
            <a:r>
              <a:rPr lang="en-US" err="1"/>
              <a:t>kurios</a:t>
            </a:r>
            <a:r>
              <a:rPr lang="en-US"/>
              <a:t> </a:t>
            </a:r>
            <a:r>
              <a:rPr lang="en-US" err="1"/>
              <a:t>mašinos</a:t>
            </a:r>
            <a:r>
              <a:rPr lang="en-US"/>
              <a:t> </a:t>
            </a:r>
            <a:r>
              <a:rPr lang="en-US" err="1"/>
              <a:t>gali</a:t>
            </a:r>
            <a:r>
              <a:rPr lang="en-US"/>
              <a:t> </a:t>
            </a:r>
            <a:r>
              <a:rPr lang="en-US" err="1"/>
              <a:t>paversti</a:t>
            </a:r>
            <a:r>
              <a:rPr lang="en-US"/>
              <a:t> </a:t>
            </a:r>
            <a:r>
              <a:rPr lang="en-US" err="1"/>
              <a:t>spalvą</a:t>
            </a:r>
            <a:r>
              <a:rPr lang="en-US"/>
              <a:t> į </a:t>
            </a:r>
            <a:r>
              <a:rPr lang="en-US" err="1"/>
              <a:t>garsą</a:t>
            </a:r>
            <a:r>
              <a:rPr lang="en-US"/>
              <a:t>?</a:t>
            </a:r>
          </a:p>
        </p:txBody>
      </p:sp>
      <p:sp>
        <p:nvSpPr>
          <p:cNvPr id="3" name="Content Placeholder 2">
            <a:extLst>
              <a:ext uri="{FF2B5EF4-FFF2-40B4-BE49-F238E27FC236}">
                <a16:creationId xmlns:a16="http://schemas.microsoft.com/office/drawing/2014/main" id="{3C0F2E42-C921-D830-BA69-548E3FE0FBEE}"/>
              </a:ext>
            </a:extLst>
          </p:cNvPr>
          <p:cNvSpPr>
            <a:spLocks noGrp="1"/>
          </p:cNvSpPr>
          <p:nvPr>
            <p:ph idx="1"/>
          </p:nvPr>
        </p:nvSpPr>
        <p:spPr>
          <a:xfrm>
            <a:off x="490818" y="3675759"/>
            <a:ext cx="11210364" cy="1815697"/>
          </a:xfrm>
        </p:spPr>
        <p:txBody>
          <a:bodyPr vert="horz" lIns="91440" tIns="45720" rIns="91440" bIns="45720" rtlCol="0" anchor="t">
            <a:normAutofit/>
          </a:bodyPr>
          <a:lstStyle/>
          <a:p>
            <a:pPr marL="0" indent="0" algn="just">
              <a:buNone/>
            </a:pPr>
            <a:r>
              <a:rPr lang="lt-LT"/>
              <a:t>Kai kurios mašinos gali paversti spalvas į garsą (kaip pirmasis experimentas) dėl to, kad spalvos ir garsas naudoja dažnius (Hz). Bet spalvos dažnis yra milijardus kartu didesnis nei garso (spalvos </a:t>
            </a:r>
            <a:r>
              <a:rPr lang="lt-LT">
                <a:highlight>
                  <a:srgbClr val="FFFFFF"/>
                </a:highlight>
              </a:rPr>
              <a:t>apie 10¹⁴ – 10¹⁵ Hz , o garsas 20 – 20000 Hz).</a:t>
            </a:r>
            <a:endParaRPr lang="en-US"/>
          </a:p>
        </p:txBody>
      </p:sp>
      <p:pic>
        <p:nvPicPr>
          <p:cNvPr id="5" name="1776690105767_original-e51c2264-6294-46f0-9054-4b66c69b7e06">
            <a:hlinkClick r:id="" action="ppaction://media"/>
            <a:extLst>
              <a:ext uri="{FF2B5EF4-FFF2-40B4-BE49-F238E27FC236}">
                <a16:creationId xmlns:a16="http://schemas.microsoft.com/office/drawing/2014/main" id="{D6E665DB-6FE8-55AD-BBFA-8A5AADEE8629}"/>
              </a:ext>
            </a:extLst>
          </p:cNvPr>
          <p:cNvPicPr>
            <a:picLocks noChangeAspect="1"/>
          </p:cNvPicPr>
          <p:nvPr>
            <a:videoFile r:link="rId1"/>
            <p:extLst>
              <p:ext uri="{DAA4B4D4-6D71-4841-9C94-3DE7FCFB9230}">
                <p14:media xmlns:p14="http://schemas.microsoft.com/office/powerpoint/2010/main" r:embed="rId2">
                  <p14:trim end="3408"/>
                </p14:media>
              </p:ext>
            </p:extLst>
          </p:nvPr>
        </p:nvPicPr>
        <p:blipFill>
          <a:blip r:embed="rId4"/>
          <a:stretch>
            <a:fillRect/>
          </a:stretch>
        </p:blipFill>
        <p:spPr>
          <a:xfrm>
            <a:off x="228600" y="240997"/>
            <a:ext cx="4918398" cy="2880599"/>
          </a:xfrm>
          <a:prstGeom prst="rect">
            <a:avLst/>
          </a:prstGeom>
        </p:spPr>
      </p:pic>
    </p:spTree>
    <p:extLst>
      <p:ext uri="{BB962C8B-B14F-4D97-AF65-F5344CB8AC3E}">
        <p14:creationId xmlns:p14="http://schemas.microsoft.com/office/powerpoint/2010/main" val="994147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p:cTn id="12" fill="hold" display="0">
                  <p:stCondLst>
                    <p:cond delay="indefinite"/>
                  </p:stCondLst>
                </p:cTn>
                <p:tgtEl>
                  <p:spTgt spid="5"/>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B4CB3-BCB0-856D-DCB9-2374D1B56A3F}"/>
              </a:ext>
            </a:extLst>
          </p:cNvPr>
          <p:cNvSpPr>
            <a:spLocks noGrp="1"/>
          </p:cNvSpPr>
          <p:nvPr>
            <p:ph type="title"/>
          </p:nvPr>
        </p:nvSpPr>
        <p:spPr>
          <a:xfrm>
            <a:off x="209995" y="690"/>
            <a:ext cx="10735196" cy="1347649"/>
          </a:xfrm>
        </p:spPr>
        <p:txBody>
          <a:bodyPr>
            <a:normAutofit/>
          </a:bodyPr>
          <a:lstStyle/>
          <a:p>
            <a:r>
              <a:rPr lang="en-US" sz="5400" b="1" err="1"/>
              <a:t>Išvados</a:t>
            </a:r>
            <a:r>
              <a:rPr lang="en-US" sz="5400" b="1"/>
              <a:t>:</a:t>
            </a:r>
          </a:p>
        </p:txBody>
      </p:sp>
      <p:sp>
        <p:nvSpPr>
          <p:cNvPr id="3" name="Content Placeholder 2">
            <a:extLst>
              <a:ext uri="{FF2B5EF4-FFF2-40B4-BE49-F238E27FC236}">
                <a16:creationId xmlns:a16="http://schemas.microsoft.com/office/drawing/2014/main" id="{E68649E1-D0A6-E28C-E8D5-3E9C8D286631}"/>
              </a:ext>
            </a:extLst>
          </p:cNvPr>
          <p:cNvSpPr>
            <a:spLocks noGrp="1"/>
          </p:cNvSpPr>
          <p:nvPr>
            <p:ph idx="1"/>
          </p:nvPr>
        </p:nvSpPr>
        <p:spPr>
          <a:xfrm>
            <a:off x="845" y="1346533"/>
            <a:ext cx="11978858" cy="4575456"/>
          </a:xfrm>
        </p:spPr>
        <p:txBody>
          <a:bodyPr vert="horz" lIns="91440" tIns="45720" rIns="91440" bIns="45720" rtlCol="0" anchor="t">
            <a:normAutofit/>
          </a:bodyPr>
          <a:lstStyle/>
          <a:p>
            <a:pPr marL="342900" indent="-342900" algn="just"/>
            <a:r>
              <a:rPr lang="lt-LT" sz="2400">
                <a:ea typeface="+mn-lt"/>
                <a:cs typeface="+mn-lt"/>
              </a:rPr>
              <a:t>Atlikę bandymus su šviesa eksperimentiškai patvirtinome, kad balta šviesa nėra vienalytė – ją sudaro skirtingų spalvų spektras.</a:t>
            </a:r>
            <a:endParaRPr lang="lt-LT"/>
          </a:p>
          <a:p>
            <a:pPr marL="342900" indent="-342900" algn="just"/>
            <a:r>
              <a:rPr lang="lt-LT" sz="2400">
                <a:ea typeface="+mn-lt"/>
                <a:cs typeface="+mn-lt"/>
              </a:rPr>
              <a:t>Nustatėme, kad maišant pagrindines šviesos spalvas poromis, gaunamos naujos spalvas – papildomas.</a:t>
            </a:r>
          </a:p>
          <a:p>
            <a:pPr marL="342900" indent="-342900" algn="just"/>
            <a:r>
              <a:rPr lang="lt-LT" sz="2400">
                <a:ea typeface="+mn-lt"/>
                <a:cs typeface="+mn-lt"/>
              </a:rPr>
              <a:t>Išsiaiškinome, kad spalvos suvokimas vyksta ne tik akyse, bet ir smegenyse. Sinestezija įrodo, kad kai kurių žmonių smegenyse pojūčiai persidengia, todėl jie gali „girdėti“ spalvas arba „matyti“ garsus. Tai atskleidžia, koks sudėtingas ir subjektyvus yra žmogaus juslių pasaulis.</a:t>
            </a:r>
          </a:p>
          <a:p>
            <a:pPr marL="342900" indent="-342900" algn="just"/>
            <a:r>
              <a:rPr lang="lt-LT" sz="2400">
                <a:ea typeface="+mn-lt"/>
                <a:cs typeface="+mn-lt"/>
              </a:rPr>
              <a:t>Fizikos prasme spalva ir garsas yra skirtingos rūšies bangos, tačiau per matematiką ir meną jie tampa viena kitą papildančiomis tos pačios energijos išraiškomis.</a:t>
            </a:r>
          </a:p>
          <a:p>
            <a:pPr marL="342900" indent="-342900" algn="just"/>
            <a:r>
              <a:rPr lang="lt-LT" sz="2400"/>
              <a:t>Hipotezė pasitvirtino.</a:t>
            </a:r>
          </a:p>
        </p:txBody>
      </p:sp>
    </p:spTree>
    <p:extLst>
      <p:ext uri="{BB962C8B-B14F-4D97-AF65-F5344CB8AC3E}">
        <p14:creationId xmlns:p14="http://schemas.microsoft.com/office/powerpoint/2010/main" val="1658375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2087366-5F3D-3646-3199-D3F5F855EA75}"/>
              </a:ext>
            </a:extLst>
          </p:cNvPr>
          <p:cNvPicPr>
            <a:picLocks noChangeAspect="1"/>
          </p:cNvPicPr>
          <p:nvPr/>
        </p:nvPicPr>
        <p:blipFill>
          <a:blip r:embed="rId2" cstate="email">
            <a:extLst>
              <a:ext uri="{28A0092B-C50C-407E-A947-70E740481C1C}">
                <a14:useLocalDpi xmlns:a14="http://schemas.microsoft.com/office/drawing/2010/main"/>
              </a:ext>
            </a:extLst>
          </a:blip>
          <a:srcRect r="-1"/>
          <a:stretch>
            <a:fillRect/>
          </a:stretch>
        </p:blipFill>
        <p:spPr>
          <a:xfrm>
            <a:off x="-1" y="10"/>
            <a:ext cx="12228129" cy="4666928"/>
          </a:xfrm>
          <a:prstGeom prst="rect">
            <a:avLst/>
          </a:prstGeom>
        </p:spPr>
      </p:pic>
      <p:grpSp>
        <p:nvGrpSpPr>
          <p:cNvPr id="12" name="Group 11">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3" name="Freeform: Shape 12">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6" name="Freeform: Shape 15">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5" name="Title 4">
            <a:extLst>
              <a:ext uri="{FF2B5EF4-FFF2-40B4-BE49-F238E27FC236}">
                <a16:creationId xmlns:a16="http://schemas.microsoft.com/office/drawing/2014/main" id="{8E9A2E93-72E1-3821-1614-6FD20089DB22}"/>
              </a:ext>
            </a:extLst>
          </p:cNvPr>
          <p:cNvSpPr>
            <a:spLocks noGrp="1"/>
          </p:cNvSpPr>
          <p:nvPr>
            <p:ph type="title"/>
          </p:nvPr>
        </p:nvSpPr>
        <p:spPr>
          <a:xfrm>
            <a:off x="-1502" y="1124"/>
            <a:ext cx="5021782" cy="1509931"/>
          </a:xfrm>
        </p:spPr>
        <p:txBody>
          <a:bodyPr>
            <a:normAutofit/>
          </a:bodyPr>
          <a:lstStyle/>
          <a:p>
            <a:r>
              <a:rPr lang="en-US" sz="3600" b="1">
                <a:solidFill>
                  <a:schemeClr val="tx2"/>
                </a:solidFill>
              </a:rPr>
              <a:t>TESTAS:</a:t>
            </a:r>
          </a:p>
        </p:txBody>
      </p:sp>
      <p:sp>
        <p:nvSpPr>
          <p:cNvPr id="3" name="Content Placeholder 2">
            <a:extLst>
              <a:ext uri="{FF2B5EF4-FFF2-40B4-BE49-F238E27FC236}">
                <a16:creationId xmlns:a16="http://schemas.microsoft.com/office/drawing/2014/main" id="{399F9807-296E-554B-D60A-02DD65FB9A0F}"/>
              </a:ext>
            </a:extLst>
          </p:cNvPr>
          <p:cNvSpPr>
            <a:spLocks noGrp="1"/>
          </p:cNvSpPr>
          <p:nvPr>
            <p:ph idx="1"/>
          </p:nvPr>
        </p:nvSpPr>
        <p:spPr>
          <a:xfrm>
            <a:off x="440509" y="4297037"/>
            <a:ext cx="8791627" cy="2062108"/>
          </a:xfrm>
        </p:spPr>
        <p:txBody>
          <a:bodyPr vert="horz" lIns="91440" tIns="45720" rIns="91440" bIns="45720" rtlCol="0" anchor="ctr">
            <a:noAutofit/>
          </a:bodyPr>
          <a:lstStyle/>
          <a:p>
            <a:pPr marL="457200" indent="-457200">
              <a:buAutoNum type="arabicPeriod"/>
            </a:pPr>
            <a:r>
              <a:rPr lang="lt-LT">
                <a:solidFill>
                  <a:schemeClr val="tx2"/>
                </a:solidFill>
                <a:latin typeface="Arial"/>
                <a:cs typeface="Arial"/>
              </a:rPr>
              <a:t>Ar galima spalvas paversti į garsą?</a:t>
            </a:r>
          </a:p>
          <a:p>
            <a:pPr marL="0" indent="0">
              <a:buNone/>
            </a:pPr>
            <a:r>
              <a:rPr lang="lt-LT">
                <a:solidFill>
                  <a:schemeClr val="tx2"/>
                </a:solidFill>
                <a:latin typeface="Arial"/>
                <a:cs typeface="Arial"/>
              </a:rPr>
              <a:t>A) galima tik matematiškai</a:t>
            </a:r>
          </a:p>
          <a:p>
            <a:pPr marL="0" indent="0">
              <a:buNone/>
            </a:pPr>
            <a:r>
              <a:rPr lang="lt-LT">
                <a:solidFill>
                  <a:schemeClr val="tx2"/>
                </a:solidFill>
                <a:latin typeface="Arial"/>
                <a:cs typeface="Arial"/>
              </a:rPr>
              <a:t>B) galima tik fiziškai</a:t>
            </a:r>
          </a:p>
          <a:p>
            <a:pPr marL="0" indent="0">
              <a:buNone/>
            </a:pPr>
            <a:r>
              <a:rPr lang="lt-LT">
                <a:solidFill>
                  <a:schemeClr val="tx2"/>
                </a:solidFill>
                <a:latin typeface="Arial"/>
                <a:cs typeface="Arial"/>
              </a:rPr>
              <a:t>C)Taip</a:t>
            </a:r>
          </a:p>
          <a:p>
            <a:pPr marL="0" indent="0">
              <a:buNone/>
            </a:pPr>
            <a:r>
              <a:rPr lang="lt-LT">
                <a:solidFill>
                  <a:schemeClr val="tx2"/>
                </a:solidFill>
                <a:latin typeface="Arial"/>
                <a:cs typeface="Arial"/>
              </a:rPr>
              <a:t>D) Ne</a:t>
            </a:r>
          </a:p>
        </p:txBody>
      </p:sp>
    </p:spTree>
    <p:extLst>
      <p:ext uri="{BB962C8B-B14F-4D97-AF65-F5344CB8AC3E}">
        <p14:creationId xmlns:p14="http://schemas.microsoft.com/office/powerpoint/2010/main" val="2862174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18E128-92CC-CDF6-5E3B-63BC9E5CF403}"/>
              </a:ext>
            </a:extLst>
          </p:cNvPr>
          <p:cNvSpPr>
            <a:spLocks noGrp="1"/>
          </p:cNvSpPr>
          <p:nvPr>
            <p:ph type="title"/>
          </p:nvPr>
        </p:nvSpPr>
        <p:spPr>
          <a:xfrm>
            <a:off x="572493" y="238539"/>
            <a:ext cx="11018520" cy="1434415"/>
          </a:xfrm>
        </p:spPr>
        <p:txBody>
          <a:bodyPr anchor="b">
            <a:normAutofit/>
          </a:bodyPr>
          <a:lstStyle/>
          <a:p>
            <a:r>
              <a:rPr lang="en-US" sz="4600"/>
              <a:t>2</a:t>
            </a:r>
            <a:r>
              <a:rPr lang="lt-LT" sz="4600"/>
              <a:t>. Kodėl juodas popieriaus lapas labiau įkaista nei baltas lapas</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65EB672-C554-3648-9507-CD00AB96012B}"/>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r>
              <a:rPr lang="lt-LT"/>
              <a:t>A) jis sugeria tik juodą spalvą</a:t>
            </a:r>
          </a:p>
          <a:p>
            <a:pPr marL="0" indent="0">
              <a:buNone/>
            </a:pPr>
            <a:r>
              <a:rPr lang="lt-LT"/>
              <a:t>B) jis atspindi visas spalvas</a:t>
            </a:r>
          </a:p>
          <a:p>
            <a:pPr marL="0" indent="0">
              <a:buNone/>
            </a:pPr>
            <a:r>
              <a:rPr lang="lt-LT"/>
              <a:t>C) jis sugeria visas spalvas</a:t>
            </a:r>
          </a:p>
          <a:p>
            <a:pPr marL="0" indent="0">
              <a:buNone/>
            </a:pPr>
            <a:r>
              <a:rPr lang="lt-LT"/>
              <a:t>D) jis visiškai neįkaista </a:t>
            </a:r>
          </a:p>
        </p:txBody>
      </p:sp>
      <p:pic>
        <p:nvPicPr>
          <p:cNvPr id="4" name="Picture 3">
            <a:extLst>
              <a:ext uri="{FF2B5EF4-FFF2-40B4-BE49-F238E27FC236}">
                <a16:creationId xmlns:a16="http://schemas.microsoft.com/office/drawing/2014/main" id="{54C27BF3-49C5-3CAE-3E75-C360701D7D3F}"/>
              </a:ext>
            </a:extLst>
          </p:cNvPr>
          <p:cNvPicPr>
            <a:picLocks noChangeAspect="1"/>
          </p:cNvPicPr>
          <p:nvPr/>
        </p:nvPicPr>
        <p:blipFill>
          <a:blip r:embed="rId2" cstate="email">
            <a:extLst>
              <a:ext uri="{28A0092B-C50C-407E-A947-70E740481C1C}">
                <a14:useLocalDpi xmlns:a14="http://schemas.microsoft.com/office/drawing/2010/main"/>
              </a:ext>
            </a:extLst>
          </a:blip>
          <a:srcRect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4263621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F70FB3-4BF5-721D-B061-A1D24CF68908}"/>
              </a:ext>
            </a:extLst>
          </p:cNvPr>
          <p:cNvSpPr>
            <a:spLocks noGrp="1"/>
          </p:cNvSpPr>
          <p:nvPr>
            <p:ph type="title"/>
          </p:nvPr>
        </p:nvSpPr>
        <p:spPr>
          <a:xfrm>
            <a:off x="242515" y="115543"/>
            <a:ext cx="4810341" cy="1956841"/>
          </a:xfrm>
        </p:spPr>
        <p:txBody>
          <a:bodyPr anchor="b">
            <a:normAutofit/>
          </a:bodyPr>
          <a:lstStyle/>
          <a:p>
            <a:r>
              <a:rPr lang="lt-LT" sz="3000"/>
              <a:t>3. Kaip vadinasi neurologinis reiškinys kai žmogus girdi spalvas? </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073CF74-A2A5-CB71-223F-DC13E16882C5}"/>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lt-LT"/>
              <a:t>A) Agorafabija</a:t>
            </a:r>
          </a:p>
          <a:p>
            <a:pPr marL="0" indent="0">
              <a:buNone/>
            </a:pPr>
            <a:r>
              <a:rPr lang="lt-LT"/>
              <a:t>B)Antsvoris</a:t>
            </a:r>
          </a:p>
          <a:p>
            <a:pPr marL="0" indent="0">
              <a:buNone/>
            </a:pPr>
            <a:r>
              <a:rPr lang="lt-LT"/>
              <a:t>C)Sinestezija</a:t>
            </a:r>
          </a:p>
          <a:p>
            <a:pPr marL="0" indent="0">
              <a:buNone/>
            </a:pPr>
            <a:r>
              <a:rPr lang="lt-LT"/>
              <a:t>D)Šizofrenija</a:t>
            </a:r>
          </a:p>
          <a:p>
            <a:endParaRPr lang="en-US" sz="2200"/>
          </a:p>
          <a:p>
            <a:endParaRPr lang="en-US" sz="2200"/>
          </a:p>
          <a:p>
            <a:endParaRPr lang="en-US" sz="2200"/>
          </a:p>
        </p:txBody>
      </p:sp>
      <p:pic>
        <p:nvPicPr>
          <p:cNvPr id="4" name="Picture 3">
            <a:extLst>
              <a:ext uri="{FF2B5EF4-FFF2-40B4-BE49-F238E27FC236}">
                <a16:creationId xmlns:a16="http://schemas.microsoft.com/office/drawing/2014/main" id="{F9DC2E75-FF4C-62C9-8375-3727677EF9D0}"/>
              </a:ext>
            </a:extLst>
          </p:cNvPr>
          <p:cNvPicPr>
            <a:picLocks noChangeAspect="1"/>
          </p:cNvPicPr>
          <p:nvPr/>
        </p:nvPicPr>
        <p:blipFill>
          <a:blip r:embed="rId2" cstate="email">
            <a:extLst>
              <a:ext uri="{28A0092B-C50C-407E-A947-70E740481C1C}">
                <a14:useLocalDpi xmlns:a14="http://schemas.microsoft.com/office/drawing/2010/main"/>
              </a:ext>
            </a:extLst>
          </a:blip>
          <a:srcRect r="-2"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17830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5E8708-8096-56F7-F0FE-D726871B17A0}"/>
              </a:ext>
            </a:extLst>
          </p:cNvPr>
          <p:cNvSpPr>
            <a:spLocks noGrp="1"/>
          </p:cNvSpPr>
          <p:nvPr>
            <p:ph type="title"/>
          </p:nvPr>
        </p:nvSpPr>
        <p:spPr>
          <a:xfrm>
            <a:off x="572493" y="238539"/>
            <a:ext cx="11018520" cy="1434415"/>
          </a:xfrm>
        </p:spPr>
        <p:txBody>
          <a:bodyPr anchor="b">
            <a:normAutofit/>
          </a:bodyPr>
          <a:lstStyle/>
          <a:p>
            <a:r>
              <a:rPr lang="en-US" sz="4600"/>
              <a:t>4.</a:t>
            </a:r>
            <a:r>
              <a:rPr lang="lt-LT" sz="4600"/>
              <a:t> Kodėl turint šia neuroliginį reiškinį žmogus gali girdėti spalvas ar matyti garsą?</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E7410E7-2928-4250-D2DA-A1E07EFDBA93}"/>
              </a:ext>
            </a:extLst>
          </p:cNvPr>
          <p:cNvSpPr>
            <a:spLocks noGrp="1"/>
          </p:cNvSpPr>
          <p:nvPr>
            <p:ph idx="1"/>
          </p:nvPr>
        </p:nvSpPr>
        <p:spPr>
          <a:xfrm>
            <a:off x="362667" y="2093402"/>
            <a:ext cx="6923378" cy="4538825"/>
          </a:xfrm>
        </p:spPr>
        <p:txBody>
          <a:bodyPr vert="horz" lIns="91440" tIns="45720" rIns="91440" bIns="45720" rtlCol="0" anchor="t">
            <a:normAutofit/>
          </a:bodyPr>
          <a:lstStyle/>
          <a:p>
            <a:pPr marL="0" indent="0">
              <a:buNone/>
            </a:pPr>
            <a:r>
              <a:rPr lang="lt-LT" sz="2400"/>
              <a:t>A)</a:t>
            </a:r>
            <a:r>
              <a:rPr lang="lt-LT" sz="2400">
                <a:ea typeface="+mn-lt"/>
                <a:cs typeface="+mn-lt"/>
              </a:rPr>
              <a:t>Dėl </a:t>
            </a:r>
            <a:r>
              <a:rPr lang="lt-LT" sz="2400">
                <a:highlight>
                  <a:srgbClr val="FFFFFF"/>
                </a:highlight>
                <a:ea typeface="+mn-lt"/>
                <a:cs typeface="+mn-lt"/>
              </a:rPr>
              <a:t>smegenų masės padidėjimo ir riebalinio audinio gausėjimo (pertekliaus).</a:t>
            </a:r>
            <a:endParaRPr lang="lt-LT" sz="2400"/>
          </a:p>
          <a:p>
            <a:pPr marL="0" indent="0">
              <a:buNone/>
            </a:pPr>
            <a:r>
              <a:rPr lang="lt-LT" sz="2400">
                <a:highlight>
                  <a:srgbClr val="FFFFFF"/>
                </a:highlight>
              </a:rPr>
              <a:t>B)</a:t>
            </a:r>
            <a:r>
              <a:rPr lang="lt-LT" sz="2400">
                <a:highlight>
                  <a:srgbClr val="FFFFFF"/>
                </a:highlight>
                <a:latin typeface="Aptos"/>
                <a:ea typeface="Calibri"/>
                <a:cs typeface="Calibri"/>
              </a:rPr>
              <a:t> neurologinis reiškinys sukelia individualų jautrumą, padidiną adaptacijos sutrikimo stiprumą.</a:t>
            </a:r>
          </a:p>
          <a:p>
            <a:pPr marL="0" indent="0">
              <a:buNone/>
            </a:pPr>
            <a:r>
              <a:rPr lang="lt-LT" sz="2400">
                <a:highlight>
                  <a:srgbClr val="FFFFFF"/>
                </a:highlight>
                <a:latin typeface="Arial"/>
                <a:cs typeface="Arial"/>
              </a:rPr>
              <a:t>C)</a:t>
            </a:r>
            <a:r>
              <a:rPr lang="lt-LT" sz="2400">
                <a:highlight>
                  <a:srgbClr val="FFFFFF"/>
                </a:highlight>
                <a:ea typeface="+mn-lt"/>
                <a:cs typeface="+mn-lt"/>
              </a:rPr>
              <a:t> neurologinis reiškinys dažnai sukelia negalią, psichinę ligą.</a:t>
            </a:r>
          </a:p>
          <a:p>
            <a:pPr marL="0" indent="0">
              <a:buNone/>
            </a:pPr>
            <a:r>
              <a:rPr lang="lt-LT" sz="2400">
                <a:highlight>
                  <a:srgbClr val="FFFFFF"/>
                </a:highlight>
                <a:latin typeface="Aptos" panose="02110004020202020204"/>
                <a:cs typeface="Arial"/>
              </a:rPr>
              <a:t>D) neurologinis reiškinys padaro, kad vieno jutimo dirgikliai sukelia kitą pojutį.</a:t>
            </a:r>
          </a:p>
          <a:p>
            <a:pPr marL="0" indent="0">
              <a:buNone/>
            </a:pPr>
            <a:endParaRPr lang="en-US" sz="2400" dirty="0">
              <a:highlight>
                <a:srgbClr val="FFFFFF"/>
              </a:highlight>
              <a:latin typeface="Arial"/>
              <a:cs typeface="Arial"/>
            </a:endParaRPr>
          </a:p>
        </p:txBody>
      </p:sp>
      <p:pic>
        <p:nvPicPr>
          <p:cNvPr id="4" name="Picture 3">
            <a:extLst>
              <a:ext uri="{FF2B5EF4-FFF2-40B4-BE49-F238E27FC236}">
                <a16:creationId xmlns:a16="http://schemas.microsoft.com/office/drawing/2014/main" id="{47A2BE1D-EFF7-413C-8815-EF0A5DBEFC5B}"/>
              </a:ext>
            </a:extLst>
          </p:cNvPr>
          <p:cNvPicPr>
            <a:picLocks noChangeAspect="1"/>
          </p:cNvPicPr>
          <p:nvPr/>
        </p:nvPicPr>
        <p:blipFill>
          <a:blip r:embed="rId2" cstate="email">
            <a:extLst>
              <a:ext uri="{28A0092B-C50C-407E-A947-70E740481C1C}">
                <a14:useLocalDpi xmlns:a14="http://schemas.microsoft.com/office/drawing/2010/main"/>
              </a:ext>
            </a:extLst>
          </a:blip>
          <a:srcRect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099921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EA7C99D-30B6-6358-F50B-D47AAF914184}"/>
              </a:ext>
            </a:extLst>
          </p:cNvPr>
          <p:cNvSpPr>
            <a:spLocks noGrp="1"/>
          </p:cNvSpPr>
          <p:nvPr>
            <p:ph type="title"/>
          </p:nvPr>
        </p:nvSpPr>
        <p:spPr>
          <a:xfrm>
            <a:off x="1115568" y="548640"/>
            <a:ext cx="10168128" cy="1179576"/>
          </a:xfrm>
        </p:spPr>
        <p:txBody>
          <a:bodyPr>
            <a:normAutofit/>
          </a:bodyPr>
          <a:lstStyle/>
          <a:p>
            <a:r>
              <a:rPr lang="en-US" sz="3700"/>
              <a:t>5. </a:t>
            </a:r>
            <a:r>
              <a:rPr lang="lt-LT" sz="3700">
                <a:highlight>
                  <a:srgbClr val="FFFFFF"/>
                </a:highlight>
                <a:latin typeface="Times New Roman"/>
                <a:cs typeface="Times New Roman"/>
              </a:rPr>
              <a:t>Kurios spalvos šviesa stklinėje prizmėje yra greičiausia?</a:t>
            </a:r>
          </a:p>
        </p:txBody>
      </p:sp>
      <p:sp>
        <p:nvSpPr>
          <p:cNvPr id="15" name="Rectangle 14">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874DD22A-39C7-0789-6071-6EC12C625692}"/>
              </a:ext>
            </a:extLst>
          </p:cNvPr>
          <p:cNvPicPr>
            <a:picLocks noChangeAspect="1"/>
          </p:cNvPicPr>
          <p:nvPr/>
        </p:nvPicPr>
        <p:blipFill>
          <a:blip r:embed="rId2" cstate="email">
            <a:extLst>
              <a:ext uri="{28A0092B-C50C-407E-A947-70E740481C1C}">
                <a14:useLocalDpi xmlns:a14="http://schemas.microsoft.com/office/drawing/2010/main"/>
              </a:ext>
            </a:extLst>
          </a:blip>
          <a:srcRect r="-2" b="2982"/>
          <a:stretch>
            <a:fillRect/>
          </a:stretch>
        </p:blipFill>
        <p:spPr>
          <a:xfrm>
            <a:off x="908304" y="2478024"/>
            <a:ext cx="6009855" cy="3694176"/>
          </a:xfrm>
          <a:prstGeom prst="rect">
            <a:avLst/>
          </a:prstGeom>
        </p:spPr>
      </p:pic>
      <p:sp>
        <p:nvSpPr>
          <p:cNvPr id="3" name="Content Placeholder 2">
            <a:extLst>
              <a:ext uri="{FF2B5EF4-FFF2-40B4-BE49-F238E27FC236}">
                <a16:creationId xmlns:a16="http://schemas.microsoft.com/office/drawing/2014/main" id="{A62C6321-E38F-5C73-2E7E-D1AE35169378}"/>
              </a:ext>
            </a:extLst>
          </p:cNvPr>
          <p:cNvSpPr>
            <a:spLocks noGrp="1"/>
          </p:cNvSpPr>
          <p:nvPr>
            <p:ph idx="1"/>
          </p:nvPr>
        </p:nvSpPr>
        <p:spPr>
          <a:xfrm>
            <a:off x="7411453" y="2478024"/>
            <a:ext cx="3872243" cy="3694176"/>
          </a:xfrm>
        </p:spPr>
        <p:txBody>
          <a:bodyPr vert="horz" lIns="91440" tIns="45720" rIns="91440" bIns="45720" rtlCol="0" anchor="ctr">
            <a:normAutofit/>
          </a:bodyPr>
          <a:lstStyle/>
          <a:p>
            <a:pPr>
              <a:buNone/>
            </a:pPr>
            <a:r>
              <a:rPr lang="lt-LT">
                <a:highlight>
                  <a:srgbClr val="FFFFFF"/>
                </a:highlight>
                <a:latin typeface="Times New Roman"/>
                <a:ea typeface="+mn-lt"/>
                <a:cs typeface="Times New Roman"/>
              </a:rPr>
              <a:t>A.</a:t>
            </a:r>
            <a:r>
              <a:rPr lang="lt-LT">
                <a:highlight>
                  <a:srgbClr val="FFFFFF"/>
                </a:highlight>
                <a:latin typeface="Times New Roman"/>
                <a:cs typeface="Times New Roman"/>
              </a:rPr>
              <a:t>raudonos;</a:t>
            </a:r>
            <a:endParaRPr lang="en-US">
              <a:latin typeface="Times New Roman"/>
              <a:cs typeface="Times New Roman"/>
            </a:endParaRPr>
          </a:p>
          <a:p>
            <a:pPr>
              <a:buNone/>
            </a:pPr>
            <a:r>
              <a:rPr lang="lt-LT">
                <a:highlight>
                  <a:srgbClr val="FFFFFF"/>
                </a:highlight>
                <a:latin typeface="Times New Roman"/>
                <a:ea typeface="+mn-lt"/>
                <a:cs typeface="Times New Roman"/>
              </a:rPr>
              <a:t>B.</a:t>
            </a:r>
            <a:r>
              <a:rPr lang="lt-LT">
                <a:highlight>
                  <a:srgbClr val="FFFFFF"/>
                </a:highlight>
                <a:latin typeface="Times New Roman"/>
                <a:cs typeface="Times New Roman"/>
              </a:rPr>
              <a:t>mėlynos;</a:t>
            </a:r>
            <a:endParaRPr lang="lt-LT">
              <a:latin typeface="Times New Roman"/>
              <a:cs typeface="Times New Roman"/>
            </a:endParaRPr>
          </a:p>
          <a:p>
            <a:pPr>
              <a:buNone/>
            </a:pPr>
            <a:r>
              <a:rPr lang="lt-LT">
                <a:highlight>
                  <a:srgbClr val="FFFFFF"/>
                </a:highlight>
                <a:latin typeface="Times New Roman"/>
                <a:ea typeface="+mn-lt"/>
                <a:cs typeface="Times New Roman"/>
              </a:rPr>
              <a:t>C.</a:t>
            </a:r>
            <a:r>
              <a:rPr lang="lt-LT">
                <a:highlight>
                  <a:srgbClr val="FFFFFF"/>
                </a:highlight>
                <a:latin typeface="Times New Roman"/>
                <a:cs typeface="Times New Roman"/>
              </a:rPr>
              <a:t>žalios;</a:t>
            </a:r>
            <a:endParaRPr lang="lt-LT">
              <a:latin typeface="Times New Roman"/>
              <a:cs typeface="Times New Roman"/>
            </a:endParaRPr>
          </a:p>
          <a:p>
            <a:pPr>
              <a:buNone/>
            </a:pPr>
            <a:r>
              <a:rPr lang="lt-LT">
                <a:highlight>
                  <a:srgbClr val="FFFFFF"/>
                </a:highlight>
                <a:latin typeface="Times New Roman"/>
                <a:ea typeface="+mn-lt"/>
                <a:cs typeface="Times New Roman"/>
              </a:rPr>
              <a:t>D.</a:t>
            </a:r>
            <a:r>
              <a:rPr lang="lt-LT">
                <a:highlight>
                  <a:srgbClr val="FFFFFF"/>
                </a:highlight>
                <a:latin typeface="Times New Roman"/>
                <a:cs typeface="Times New Roman"/>
              </a:rPr>
              <a:t>violetinės.</a:t>
            </a:r>
            <a:endParaRPr lang="lt-LT"/>
          </a:p>
          <a:p>
            <a:pPr marL="0" indent="0">
              <a:buNone/>
            </a:pPr>
            <a:endParaRPr lang="lt-LT" sz="1800">
              <a:highlight>
                <a:srgbClr val="FFFFFF"/>
              </a:highlight>
            </a:endParaRPr>
          </a:p>
        </p:txBody>
      </p:sp>
    </p:spTree>
    <p:extLst>
      <p:ext uri="{BB962C8B-B14F-4D97-AF65-F5344CB8AC3E}">
        <p14:creationId xmlns:p14="http://schemas.microsoft.com/office/powerpoint/2010/main" val="1088651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1CB7BE4-0582-D203-33D7-43637E7B9151}"/>
              </a:ext>
            </a:extLst>
          </p:cNvPr>
          <p:cNvPicPr>
            <a:picLocks noChangeAspect="1"/>
          </p:cNvPicPr>
          <p:nvPr/>
        </p:nvPicPr>
        <p:blipFill>
          <a:blip r:embed="rId2" cstate="email">
            <a:extLst>
              <a:ext uri="{28A0092B-C50C-407E-A947-70E740481C1C}">
                <a14:useLocalDpi xmlns:a14="http://schemas.microsoft.com/office/drawing/2010/main"/>
              </a:ext>
            </a:extLst>
          </a:blip>
          <a:srcRect r="-1" b="-1"/>
          <a:stretch>
            <a:fillRect/>
          </a:stretch>
        </p:blipFill>
        <p:spPr>
          <a:xfrm>
            <a:off x="-1" y="10"/>
            <a:ext cx="12228129" cy="4666928"/>
          </a:xfrm>
          <a:prstGeom prst="rect">
            <a:avLst/>
          </a:prstGeom>
        </p:spPr>
      </p:pic>
      <p:grpSp>
        <p:nvGrpSpPr>
          <p:cNvPr id="11" name="Group 10">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2" name="Freeform: Shape 11">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5" name="Freeform: Shape 14">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itle 1">
            <a:extLst>
              <a:ext uri="{FF2B5EF4-FFF2-40B4-BE49-F238E27FC236}">
                <a16:creationId xmlns:a16="http://schemas.microsoft.com/office/drawing/2014/main" id="{C3CF2F03-949F-5B99-426C-9310AD311AA0}"/>
              </a:ext>
            </a:extLst>
          </p:cNvPr>
          <p:cNvSpPr>
            <a:spLocks noGrp="1"/>
          </p:cNvSpPr>
          <p:nvPr>
            <p:ph type="title"/>
          </p:nvPr>
        </p:nvSpPr>
        <p:spPr>
          <a:xfrm>
            <a:off x="-1501" y="4153472"/>
            <a:ext cx="5596042" cy="1509931"/>
          </a:xfrm>
        </p:spPr>
        <p:txBody>
          <a:bodyPr>
            <a:normAutofit/>
          </a:bodyPr>
          <a:lstStyle/>
          <a:p>
            <a:r>
              <a:rPr lang="en-US" sz="3300">
                <a:solidFill>
                  <a:schemeClr val="tx2"/>
                </a:solidFill>
              </a:rPr>
              <a:t>6</a:t>
            </a:r>
            <a:r>
              <a:rPr lang="lt-LT" sz="3300">
                <a:solidFill>
                  <a:schemeClr val="tx2"/>
                </a:solidFill>
              </a:rPr>
              <a:t>. Kokie objektai naudojami norint gauti vaivorykštę?</a:t>
            </a:r>
          </a:p>
        </p:txBody>
      </p:sp>
      <p:sp>
        <p:nvSpPr>
          <p:cNvPr id="3" name="Content Placeholder 2">
            <a:extLst>
              <a:ext uri="{FF2B5EF4-FFF2-40B4-BE49-F238E27FC236}">
                <a16:creationId xmlns:a16="http://schemas.microsoft.com/office/drawing/2014/main" id="{87FFC21F-51D3-97DF-8431-6E837148C24F}"/>
              </a:ext>
            </a:extLst>
          </p:cNvPr>
          <p:cNvSpPr>
            <a:spLocks noGrp="1"/>
          </p:cNvSpPr>
          <p:nvPr>
            <p:ph idx="1"/>
          </p:nvPr>
        </p:nvSpPr>
        <p:spPr>
          <a:xfrm>
            <a:off x="5597813" y="4153472"/>
            <a:ext cx="6560845" cy="1797065"/>
          </a:xfrm>
        </p:spPr>
        <p:txBody>
          <a:bodyPr vert="horz" lIns="91440" tIns="45720" rIns="91440" bIns="45720" rtlCol="0" anchor="ctr">
            <a:noAutofit/>
          </a:bodyPr>
          <a:lstStyle/>
          <a:p>
            <a:pPr marL="0" indent="0">
              <a:buNone/>
            </a:pPr>
            <a:r>
              <a:rPr lang="en-US">
                <a:solidFill>
                  <a:schemeClr val="tx2"/>
                </a:solidFill>
              </a:rPr>
              <a:t>A)</a:t>
            </a:r>
            <a:r>
              <a:rPr lang="en-US" err="1">
                <a:solidFill>
                  <a:schemeClr val="tx2"/>
                </a:solidFill>
              </a:rPr>
              <a:t>stiklo</a:t>
            </a:r>
            <a:r>
              <a:rPr lang="en-US" dirty="0">
                <a:solidFill>
                  <a:schemeClr val="tx2"/>
                </a:solidFill>
              </a:rPr>
              <a:t> </a:t>
            </a:r>
            <a:r>
              <a:rPr lang="en-US" err="1">
                <a:solidFill>
                  <a:schemeClr val="tx2"/>
                </a:solidFill>
              </a:rPr>
              <a:t>pluoštas</a:t>
            </a:r>
            <a:endParaRPr lang="en-US" dirty="0">
              <a:solidFill>
                <a:schemeClr val="tx2"/>
              </a:solidFill>
            </a:endParaRPr>
          </a:p>
          <a:p>
            <a:pPr marL="0" indent="0">
              <a:buNone/>
            </a:pPr>
            <a:r>
              <a:rPr lang="en-US">
                <a:solidFill>
                  <a:schemeClr val="tx2"/>
                </a:solidFill>
              </a:rPr>
              <a:t>B) </a:t>
            </a:r>
            <a:r>
              <a:rPr lang="en-US" err="1">
                <a:solidFill>
                  <a:schemeClr val="tx2"/>
                </a:solidFill>
              </a:rPr>
              <a:t>obuolys</a:t>
            </a:r>
            <a:endParaRPr lang="en-US" dirty="0">
              <a:solidFill>
                <a:schemeClr val="tx2"/>
              </a:solidFill>
            </a:endParaRPr>
          </a:p>
          <a:p>
            <a:pPr marL="0" indent="0">
              <a:buNone/>
            </a:pPr>
            <a:r>
              <a:rPr lang="en-US">
                <a:solidFill>
                  <a:schemeClr val="tx2"/>
                </a:solidFill>
              </a:rPr>
              <a:t>C)</a:t>
            </a:r>
            <a:r>
              <a:rPr lang="en-US" err="1">
                <a:solidFill>
                  <a:schemeClr val="tx2"/>
                </a:solidFill>
              </a:rPr>
              <a:t>Prizmė</a:t>
            </a:r>
            <a:endParaRPr lang="en-US" dirty="0">
              <a:solidFill>
                <a:schemeClr val="tx2"/>
              </a:solidFill>
            </a:endParaRPr>
          </a:p>
          <a:p>
            <a:pPr marL="0" indent="0">
              <a:buNone/>
            </a:pPr>
            <a:r>
              <a:rPr lang="en-US">
                <a:solidFill>
                  <a:schemeClr val="tx2"/>
                </a:solidFill>
              </a:rPr>
              <a:t>D)</a:t>
            </a:r>
            <a:r>
              <a:rPr lang="en-US" err="1">
                <a:solidFill>
                  <a:schemeClr val="tx2"/>
                </a:solidFill>
              </a:rPr>
              <a:t>Vandens</a:t>
            </a:r>
            <a:r>
              <a:rPr lang="en-US" dirty="0">
                <a:solidFill>
                  <a:schemeClr val="tx2"/>
                </a:solidFill>
              </a:rPr>
              <a:t> </a:t>
            </a:r>
            <a:r>
              <a:rPr lang="en-US" err="1">
                <a:solidFill>
                  <a:schemeClr val="tx2"/>
                </a:solidFill>
              </a:rPr>
              <a:t>lašas</a:t>
            </a:r>
            <a:endParaRPr lang="en-US" dirty="0">
              <a:solidFill>
                <a:schemeClr val="tx2"/>
              </a:solidFill>
            </a:endParaRPr>
          </a:p>
        </p:txBody>
      </p:sp>
    </p:spTree>
    <p:extLst>
      <p:ext uri="{BB962C8B-B14F-4D97-AF65-F5344CB8AC3E}">
        <p14:creationId xmlns:p14="http://schemas.microsoft.com/office/powerpoint/2010/main" val="40577786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931C7C-A6F3-F220-035B-25CEFB565855}"/>
              </a:ext>
            </a:extLst>
          </p:cNvPr>
          <p:cNvSpPr>
            <a:spLocks noGrp="1"/>
          </p:cNvSpPr>
          <p:nvPr>
            <p:ph idx="1"/>
          </p:nvPr>
        </p:nvSpPr>
        <p:spPr>
          <a:xfrm>
            <a:off x="517939" y="378929"/>
            <a:ext cx="1482035" cy="673859"/>
          </a:xfrm>
        </p:spPr>
        <p:txBody>
          <a:bodyPr vert="horz" lIns="91440" tIns="45720" rIns="91440" bIns="45720" rtlCol="0" anchor="t">
            <a:normAutofit/>
          </a:bodyPr>
          <a:lstStyle/>
          <a:p>
            <a:pPr marL="0" indent="0">
              <a:buNone/>
            </a:pPr>
            <a:r>
              <a:rPr lang="en-US"/>
              <a:t>7. </a:t>
            </a:r>
          </a:p>
        </p:txBody>
      </p:sp>
      <p:pic>
        <p:nvPicPr>
          <p:cNvPr id="4" name="Picture 3">
            <a:extLst>
              <a:ext uri="{FF2B5EF4-FFF2-40B4-BE49-F238E27FC236}">
                <a16:creationId xmlns:a16="http://schemas.microsoft.com/office/drawing/2014/main" id="{23ED8D5F-A06E-1C42-5F9E-86F8467AA2FD}"/>
              </a:ext>
            </a:extLst>
          </p:cNvPr>
          <p:cNvPicPr>
            <a:picLocks noChangeAspect="1"/>
          </p:cNvPicPr>
          <p:nvPr/>
        </p:nvPicPr>
        <p:blipFill>
          <a:blip r:embed="rId2"/>
          <a:stretch>
            <a:fillRect/>
          </a:stretch>
        </p:blipFill>
        <p:spPr>
          <a:xfrm>
            <a:off x="914193" y="862840"/>
            <a:ext cx="11280221" cy="2559186"/>
          </a:xfrm>
          <a:prstGeom prst="rect">
            <a:avLst/>
          </a:prstGeom>
        </p:spPr>
      </p:pic>
    </p:spTree>
    <p:extLst>
      <p:ext uri="{BB962C8B-B14F-4D97-AF65-F5344CB8AC3E}">
        <p14:creationId xmlns:p14="http://schemas.microsoft.com/office/powerpoint/2010/main" val="624952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5CA75C-30F3-4F82-B991-3E9844B6D8D3}"/>
              </a:ext>
            </a:extLst>
          </p:cNvPr>
          <p:cNvSpPr>
            <a:spLocks noGrp="1"/>
          </p:cNvSpPr>
          <p:nvPr>
            <p:ph idx="1"/>
          </p:nvPr>
        </p:nvSpPr>
        <p:spPr>
          <a:xfrm>
            <a:off x="423582" y="211978"/>
            <a:ext cx="11300011" cy="4351338"/>
          </a:xfrm>
        </p:spPr>
        <p:txBody>
          <a:bodyPr vert="horz" lIns="91440" tIns="45720" rIns="91440" bIns="45720" rtlCol="0" anchor="t">
            <a:normAutofit lnSpcReduction="10000"/>
          </a:bodyPr>
          <a:lstStyle/>
          <a:p>
            <a:pPr marL="0" indent="0">
              <a:buNone/>
            </a:pPr>
            <a:r>
              <a:rPr lang="lt-LT" sz="2400"/>
              <a:t>8. </a:t>
            </a:r>
            <a:r>
              <a:rPr lang="lt-LT" sz="2400">
                <a:ea typeface="+mn-lt"/>
                <a:cs typeface="+mn-lt"/>
              </a:rPr>
              <a:t>Mokinys tyrinėjo balta šviesa apšviestus kūnus ir pateikė tris išvadas. Kurios išvados teisingos? </a:t>
            </a:r>
            <a:endParaRPr lang="en-US"/>
          </a:p>
          <a:p>
            <a:pPr marL="0" indent="0">
              <a:buNone/>
            </a:pPr>
            <a:r>
              <a:rPr lang="lt-LT" sz="2400">
                <a:ea typeface="+mn-lt"/>
                <a:cs typeface="+mn-lt"/>
              </a:rPr>
              <a:t>I. Kūnas, kuris atspindi visų spalvų spindulius, yra baltas. </a:t>
            </a:r>
            <a:endParaRPr lang="lt-LT">
              <a:ea typeface="+mn-lt"/>
              <a:cs typeface="+mn-lt"/>
            </a:endParaRPr>
          </a:p>
          <a:p>
            <a:pPr marL="0" indent="0">
              <a:buNone/>
            </a:pPr>
            <a:r>
              <a:rPr lang="lt-LT" sz="2400">
                <a:ea typeface="+mn-lt"/>
                <a:cs typeface="+mn-lt"/>
              </a:rPr>
              <a:t>II. Kūnas, kuris sugeria visų spalvų spindulius, yra juodas. </a:t>
            </a:r>
            <a:endParaRPr lang="lt-LT">
              <a:ea typeface="+mn-lt"/>
              <a:cs typeface="+mn-lt"/>
            </a:endParaRPr>
          </a:p>
          <a:p>
            <a:pPr marL="0" indent="0">
              <a:buNone/>
            </a:pPr>
            <a:r>
              <a:rPr lang="lt-LT" sz="2400">
                <a:ea typeface="+mn-lt"/>
                <a:cs typeface="+mn-lt"/>
              </a:rPr>
              <a:t>III. Kūnas, kuris atspindi tik raudonos spalvos spindulius, yra raudonas. </a:t>
            </a:r>
            <a:endParaRPr lang="lt-LT">
              <a:ea typeface="+mn-lt"/>
              <a:cs typeface="+mn-lt"/>
            </a:endParaRPr>
          </a:p>
          <a:p>
            <a:pPr marL="0" indent="0">
              <a:buNone/>
            </a:pPr>
            <a:endParaRPr lang="lt-LT" sz="2400" dirty="0">
              <a:ea typeface="+mn-lt"/>
              <a:cs typeface="+mn-lt"/>
            </a:endParaRPr>
          </a:p>
          <a:p>
            <a:pPr marL="0" indent="0">
              <a:buNone/>
            </a:pPr>
            <a:r>
              <a:rPr lang="lt-LT" sz="2400">
                <a:ea typeface="+mn-lt"/>
                <a:cs typeface="+mn-lt"/>
              </a:rPr>
              <a:t>A. Teisinga I išvada, II ir III išvados neteisingos. </a:t>
            </a:r>
            <a:endParaRPr lang="lt-LT" dirty="0">
              <a:ea typeface="+mn-lt"/>
              <a:cs typeface="+mn-lt"/>
            </a:endParaRPr>
          </a:p>
          <a:p>
            <a:pPr marL="0" indent="0">
              <a:buNone/>
            </a:pPr>
            <a:r>
              <a:rPr lang="lt-LT" sz="2400">
                <a:ea typeface="+mn-lt"/>
                <a:cs typeface="+mn-lt"/>
              </a:rPr>
              <a:t>B. Teisinga II išvada, I ir III </a:t>
            </a:r>
            <a:r>
              <a:rPr lang="lt-LT" sz="2400" dirty="0">
                <a:ea typeface="+mn-lt"/>
                <a:cs typeface="+mn-lt"/>
              </a:rPr>
              <a:t>išvados neteisingos. </a:t>
            </a:r>
            <a:endParaRPr lang="lt-LT">
              <a:ea typeface="+mn-lt"/>
              <a:cs typeface="+mn-lt"/>
            </a:endParaRPr>
          </a:p>
          <a:p>
            <a:pPr marL="0" indent="0">
              <a:buNone/>
            </a:pPr>
            <a:r>
              <a:rPr lang="lt-LT" sz="2400">
                <a:ea typeface="+mn-lt"/>
                <a:cs typeface="+mn-lt"/>
              </a:rPr>
              <a:t>C. Teisinga III išvada, I ir II </a:t>
            </a:r>
            <a:r>
              <a:rPr lang="lt-LT" sz="2400" dirty="0">
                <a:ea typeface="+mn-lt"/>
                <a:cs typeface="+mn-lt"/>
              </a:rPr>
              <a:t>išvados neteisingos. </a:t>
            </a:r>
            <a:endParaRPr lang="lt-LT">
              <a:ea typeface="+mn-lt"/>
              <a:cs typeface="+mn-lt"/>
            </a:endParaRPr>
          </a:p>
          <a:p>
            <a:pPr marL="0" indent="0">
              <a:buNone/>
            </a:pPr>
            <a:r>
              <a:rPr lang="lt-LT" sz="2400">
                <a:ea typeface="+mn-lt"/>
                <a:cs typeface="+mn-lt"/>
              </a:rPr>
              <a:t>D. Teisingos visos išvados.</a:t>
            </a:r>
            <a:endParaRPr lang="lt-LT"/>
          </a:p>
          <a:p>
            <a:pPr marL="0" indent="0">
              <a:buNone/>
            </a:pPr>
            <a:endParaRPr lang="en-US" dirty="0"/>
          </a:p>
        </p:txBody>
      </p:sp>
      <p:pic>
        <p:nvPicPr>
          <p:cNvPr id="4" name="Picture 3">
            <a:extLst>
              <a:ext uri="{FF2B5EF4-FFF2-40B4-BE49-F238E27FC236}">
                <a16:creationId xmlns:a16="http://schemas.microsoft.com/office/drawing/2014/main" id="{E3B00E6E-A902-0FDE-5CE4-F575BE83A749}"/>
              </a:ext>
            </a:extLst>
          </p:cNvPr>
          <p:cNvPicPr>
            <a:picLocks noChangeAspect="1"/>
          </p:cNvPicPr>
          <p:nvPr/>
        </p:nvPicPr>
        <p:blipFill>
          <a:blip r:embed="rId2"/>
          <a:stretch>
            <a:fillRect/>
          </a:stretch>
        </p:blipFill>
        <p:spPr>
          <a:xfrm>
            <a:off x="7500661" y="2656715"/>
            <a:ext cx="4391025" cy="3819525"/>
          </a:xfrm>
          <a:prstGeom prst="rect">
            <a:avLst/>
          </a:prstGeom>
        </p:spPr>
      </p:pic>
    </p:spTree>
    <p:extLst>
      <p:ext uri="{BB962C8B-B14F-4D97-AF65-F5344CB8AC3E}">
        <p14:creationId xmlns:p14="http://schemas.microsoft.com/office/powerpoint/2010/main" val="2035981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757685-0542-DBDE-4B75-20BA60CC5404}"/>
              </a:ext>
            </a:extLst>
          </p:cNvPr>
          <p:cNvSpPr>
            <a:spLocks noGrp="1"/>
          </p:cNvSpPr>
          <p:nvPr>
            <p:ph idx="1"/>
          </p:nvPr>
        </p:nvSpPr>
        <p:spPr>
          <a:xfrm>
            <a:off x="468406" y="402478"/>
            <a:ext cx="11344835" cy="4945249"/>
          </a:xfrm>
        </p:spPr>
        <p:txBody>
          <a:bodyPr vert="horz" lIns="91440" tIns="45720" rIns="91440" bIns="45720" rtlCol="0" anchor="t">
            <a:normAutofit/>
          </a:bodyPr>
          <a:lstStyle/>
          <a:p>
            <a:pPr marL="0" indent="0">
              <a:buNone/>
            </a:pPr>
            <a:r>
              <a:rPr lang="lt-LT" sz="2400"/>
              <a:t>9. </a:t>
            </a:r>
            <a:r>
              <a:rPr lang="lt-LT" sz="2400">
                <a:ea typeface="+mn-lt"/>
                <a:cs typeface="+mn-lt"/>
              </a:rPr>
              <a:t>Kuris teiginys, apibūdinantis raudonos ir violetinės šviesos bangos greičius aplinkose, yra teisingas? </a:t>
            </a:r>
            <a:endParaRPr lang="en-US" sz="2400"/>
          </a:p>
          <a:p>
            <a:pPr marL="0" indent="0">
              <a:buNone/>
            </a:pPr>
            <a:r>
              <a:rPr lang="lt-LT" sz="2400">
                <a:ea typeface="+mn-lt"/>
                <a:cs typeface="+mn-lt"/>
              </a:rPr>
              <a:t>A. Raudonos ir violetinės šviesos bangos vakuume sklinda vienodu greičiu, o stikle – nevienodu. </a:t>
            </a:r>
          </a:p>
          <a:p>
            <a:pPr marL="0" indent="0">
              <a:buNone/>
            </a:pPr>
            <a:r>
              <a:rPr lang="lt-LT" sz="2400">
                <a:ea typeface="+mn-lt"/>
                <a:cs typeface="+mn-lt"/>
              </a:rPr>
              <a:t>B. Raudonos ir violetinės šviesos bangos vakuume sklinda nevienodu greičiu, o stikle – vienodu. </a:t>
            </a:r>
          </a:p>
          <a:p>
            <a:pPr marL="0" indent="0">
              <a:buNone/>
            </a:pPr>
            <a:r>
              <a:rPr lang="lt-LT" sz="2400">
                <a:ea typeface="+mn-lt"/>
                <a:cs typeface="+mn-lt"/>
              </a:rPr>
              <a:t>C. Raudonos ir violetinės šviesos bangos tiek vakuume, tiek stikle sklinda vienodu greičiu. </a:t>
            </a:r>
          </a:p>
          <a:p>
            <a:pPr marL="0" indent="0">
              <a:buNone/>
            </a:pPr>
            <a:r>
              <a:rPr lang="lt-LT" sz="2400">
                <a:ea typeface="+mn-lt"/>
                <a:cs typeface="+mn-lt"/>
              </a:rPr>
              <a:t>D. Raudonos ir violetinės šviesos bangos tiek vakuume, tiek stikle sklinda nevienodu greičiu.</a:t>
            </a:r>
            <a:endParaRPr lang="lt-LT" sz="2400"/>
          </a:p>
          <a:p>
            <a:pPr marL="0" indent="0">
              <a:buNone/>
            </a:pPr>
            <a:endParaRPr lang="en-US" dirty="0"/>
          </a:p>
        </p:txBody>
      </p:sp>
      <p:pic>
        <p:nvPicPr>
          <p:cNvPr id="4" name="Picture 3">
            <a:extLst>
              <a:ext uri="{FF2B5EF4-FFF2-40B4-BE49-F238E27FC236}">
                <a16:creationId xmlns:a16="http://schemas.microsoft.com/office/drawing/2014/main" id="{408322AF-2C22-D449-150C-E34C7683897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29688" y="4458821"/>
            <a:ext cx="2882714" cy="1772771"/>
          </a:xfrm>
          <a:prstGeom prst="rect">
            <a:avLst/>
          </a:prstGeom>
        </p:spPr>
      </p:pic>
    </p:spTree>
    <p:extLst>
      <p:ext uri="{BB962C8B-B14F-4D97-AF65-F5344CB8AC3E}">
        <p14:creationId xmlns:p14="http://schemas.microsoft.com/office/powerpoint/2010/main" val="7502482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653CCBD-DAD3-DBAC-CFEE-734F5FA2CA89}"/>
              </a:ext>
            </a:extLst>
          </p:cNvPr>
          <p:cNvPicPr>
            <a:picLocks noChangeAspect="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9BCF72-E953-4345-0445-033294445257}"/>
              </a:ext>
            </a:extLst>
          </p:cNvPr>
          <p:cNvSpPr>
            <a:spLocks noGrp="1"/>
          </p:cNvSpPr>
          <p:nvPr>
            <p:ph type="title"/>
          </p:nvPr>
        </p:nvSpPr>
        <p:spPr>
          <a:xfrm>
            <a:off x="838200" y="365125"/>
            <a:ext cx="10515600" cy="1325563"/>
          </a:xfrm>
        </p:spPr>
        <p:txBody>
          <a:bodyPr>
            <a:normAutofit/>
          </a:bodyPr>
          <a:lstStyle/>
          <a:p>
            <a:r>
              <a:rPr lang="en-US"/>
              <a:t>Testo </a:t>
            </a:r>
            <a:r>
              <a:rPr lang="en-US" err="1"/>
              <a:t>atsakymai</a:t>
            </a:r>
            <a:r>
              <a:rPr lang="en-US"/>
              <a:t>:</a:t>
            </a:r>
          </a:p>
        </p:txBody>
      </p:sp>
      <p:graphicFrame>
        <p:nvGraphicFramePr>
          <p:cNvPr id="5" name="Content Placeholder 2">
            <a:extLst>
              <a:ext uri="{FF2B5EF4-FFF2-40B4-BE49-F238E27FC236}">
                <a16:creationId xmlns:a16="http://schemas.microsoft.com/office/drawing/2014/main" id="{9DB0C363-8DA6-0742-40CC-ECCBDD001E5F}"/>
              </a:ext>
            </a:extLst>
          </p:cNvPr>
          <p:cNvGraphicFramePr>
            <a:graphicFrameLocks noGrp="1"/>
          </p:cNvGraphicFramePr>
          <p:nvPr>
            <p:ph idx="1"/>
            <p:extLst>
              <p:ext uri="{D42A27DB-BD31-4B8C-83A1-F6EECF244321}">
                <p14:modId xmlns:p14="http://schemas.microsoft.com/office/powerpoint/2010/main" val="13975756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7877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EC2AE-05B8-F663-AE69-11C563064F6B}"/>
              </a:ext>
            </a:extLst>
          </p:cNvPr>
          <p:cNvSpPr>
            <a:spLocks noGrp="1"/>
          </p:cNvSpPr>
          <p:nvPr>
            <p:ph type="title"/>
          </p:nvPr>
        </p:nvSpPr>
        <p:spPr>
          <a:xfrm>
            <a:off x="838200" y="365125"/>
            <a:ext cx="2873189" cy="552358"/>
          </a:xfrm>
        </p:spPr>
        <p:txBody>
          <a:bodyPr vert="horz" lIns="91440" tIns="45720" rIns="91440" bIns="45720" rtlCol="0" anchor="ctr">
            <a:noAutofit/>
          </a:bodyPr>
          <a:lstStyle/>
          <a:p>
            <a:r>
              <a:rPr lang="lt-LT" sz="3600" b="1"/>
              <a:t>Uždavinys:</a:t>
            </a:r>
          </a:p>
        </p:txBody>
      </p:sp>
      <p:sp>
        <p:nvSpPr>
          <p:cNvPr id="3" name="Content Placeholder 2">
            <a:extLst>
              <a:ext uri="{FF2B5EF4-FFF2-40B4-BE49-F238E27FC236}">
                <a16:creationId xmlns:a16="http://schemas.microsoft.com/office/drawing/2014/main" id="{2BB05417-D190-42F2-01EC-0E7917AC734F}"/>
              </a:ext>
            </a:extLst>
          </p:cNvPr>
          <p:cNvSpPr>
            <a:spLocks noGrp="1"/>
          </p:cNvSpPr>
          <p:nvPr>
            <p:ph idx="1"/>
          </p:nvPr>
        </p:nvSpPr>
        <p:spPr>
          <a:xfrm>
            <a:off x="367553" y="1007596"/>
            <a:ext cx="11333629" cy="3085074"/>
          </a:xfrm>
        </p:spPr>
        <p:txBody>
          <a:bodyPr vert="horz" lIns="91440" tIns="45720" rIns="91440" bIns="45720" rtlCol="0" anchor="t">
            <a:normAutofit/>
          </a:bodyPr>
          <a:lstStyle/>
          <a:p>
            <a:pPr marL="0" indent="0">
              <a:buNone/>
            </a:pPr>
            <a:r>
              <a:rPr lang="lt-LT" sz="2400">
                <a:ea typeface="+mn-lt"/>
                <a:cs typeface="+mn-lt"/>
              </a:rPr>
              <a:t>Baltos šviesos spindulys krinta į stiklinę prizmę. Ekrane matoma spalvota juosta – spektras. Žinoma, kad stiklo lūžio rodiklis yra 1,5.</a:t>
            </a:r>
            <a:endParaRPr lang="lt-LT" sz="2400" dirty="0"/>
          </a:p>
          <a:p>
            <a:pPr marL="0" indent="0">
              <a:buNone/>
            </a:pPr>
            <a:endParaRPr lang="lt-LT" sz="2400" dirty="0"/>
          </a:p>
          <a:p>
            <a:pPr marL="0" indent="0">
              <a:buNone/>
            </a:pPr>
            <a:r>
              <a:rPr lang="lt-LT" sz="2400">
                <a:ea typeface="+mn-lt"/>
                <a:cs typeface="+mn-lt"/>
              </a:rPr>
              <a:t>1. Kaip vadinamas baltos šviesos išskaidymo į spalvas reiškinys?</a:t>
            </a:r>
            <a:endParaRPr lang="lt-LT" sz="2400" dirty="0"/>
          </a:p>
          <a:p>
            <a:pPr marL="0" indent="0">
              <a:buNone/>
            </a:pPr>
            <a:r>
              <a:rPr lang="lt-LT" sz="2400">
                <a:ea typeface="+mn-lt"/>
                <a:cs typeface="+mn-lt"/>
              </a:rPr>
              <a:t>2. Kuri spalva – raudona ar violetinė – prizmėje nukrypsta labiau? Paaiškinkite kodėl.</a:t>
            </a:r>
            <a:endParaRPr lang="lt-LT" sz="2400" dirty="0"/>
          </a:p>
          <a:p>
            <a:pPr marL="0" indent="0">
              <a:buNone/>
            </a:pPr>
            <a:r>
              <a:rPr lang="lt-LT" sz="2400">
                <a:ea typeface="+mn-lt"/>
                <a:cs typeface="+mn-lt"/>
              </a:rPr>
              <a:t>3. Apskaičiuokite šviesos greitį stikle violetinei šviesai, jei vakuume šviesos greitis yra 3,0·10⁸m/s.</a:t>
            </a:r>
            <a:endParaRPr lang="lt-LT" sz="2400"/>
          </a:p>
          <a:p>
            <a:endParaRPr lang="en-US" dirty="0"/>
          </a:p>
        </p:txBody>
      </p:sp>
      <p:pic>
        <p:nvPicPr>
          <p:cNvPr id="4" name="Picture 3">
            <a:extLst>
              <a:ext uri="{FF2B5EF4-FFF2-40B4-BE49-F238E27FC236}">
                <a16:creationId xmlns:a16="http://schemas.microsoft.com/office/drawing/2014/main" id="{968F6C28-7BDE-903D-8413-15B19F49F607}"/>
              </a:ext>
            </a:extLst>
          </p:cNvPr>
          <p:cNvPicPr>
            <a:picLocks noChangeAspect="1"/>
          </p:cNvPicPr>
          <p:nvPr/>
        </p:nvPicPr>
        <p:blipFill>
          <a:blip r:embed="rId2"/>
          <a:stretch>
            <a:fillRect/>
          </a:stretch>
        </p:blipFill>
        <p:spPr>
          <a:xfrm>
            <a:off x="4597494" y="3829050"/>
            <a:ext cx="3624541" cy="2561664"/>
          </a:xfrm>
          <a:prstGeom prst="rect">
            <a:avLst/>
          </a:prstGeom>
        </p:spPr>
      </p:pic>
    </p:spTree>
    <p:extLst>
      <p:ext uri="{BB962C8B-B14F-4D97-AF65-F5344CB8AC3E}">
        <p14:creationId xmlns:p14="http://schemas.microsoft.com/office/powerpoint/2010/main" val="66862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D21F6-42DC-7626-985E-F6E38DEEE9C2}"/>
              </a:ext>
            </a:extLst>
          </p:cNvPr>
          <p:cNvSpPr>
            <a:spLocks noGrp="1"/>
          </p:cNvSpPr>
          <p:nvPr>
            <p:ph type="title"/>
          </p:nvPr>
        </p:nvSpPr>
        <p:spPr>
          <a:xfrm>
            <a:off x="401171" y="197037"/>
            <a:ext cx="2223248" cy="664416"/>
          </a:xfrm>
        </p:spPr>
        <p:txBody>
          <a:bodyPr>
            <a:normAutofit fontScale="90000"/>
          </a:bodyPr>
          <a:lstStyle/>
          <a:p>
            <a:r>
              <a:rPr lang="en-US" sz="3200" err="1"/>
              <a:t>Sprendimas</a:t>
            </a:r>
            <a:r>
              <a:rPr lang="en-US" sz="3200"/>
              <a:t>:</a:t>
            </a:r>
          </a:p>
        </p:txBody>
      </p:sp>
      <p:sp>
        <p:nvSpPr>
          <p:cNvPr id="3" name="Content Placeholder 2">
            <a:extLst>
              <a:ext uri="{FF2B5EF4-FFF2-40B4-BE49-F238E27FC236}">
                <a16:creationId xmlns:a16="http://schemas.microsoft.com/office/drawing/2014/main" id="{FD3DA451-C919-606F-E125-73864F5CE223}"/>
              </a:ext>
            </a:extLst>
          </p:cNvPr>
          <p:cNvSpPr>
            <a:spLocks noGrp="1"/>
          </p:cNvSpPr>
          <p:nvPr>
            <p:ph idx="1"/>
          </p:nvPr>
        </p:nvSpPr>
        <p:spPr>
          <a:xfrm>
            <a:off x="401171" y="985184"/>
            <a:ext cx="10515600" cy="4351338"/>
          </a:xfrm>
        </p:spPr>
        <p:txBody>
          <a:bodyPr vert="horz" lIns="91440" tIns="45720" rIns="91440" bIns="45720" rtlCol="0" anchor="t">
            <a:normAutofit/>
          </a:bodyPr>
          <a:lstStyle/>
          <a:p>
            <a:pPr marL="0" indent="0">
              <a:buNone/>
            </a:pPr>
            <a:r>
              <a:rPr lang="lt-LT" sz="2400">
                <a:latin typeface="Arial"/>
                <a:ea typeface="+mn-lt"/>
                <a:cs typeface="Arial"/>
              </a:rPr>
              <a:t>1. Reiškinys vadinamas šviesos dispersija.</a:t>
            </a:r>
            <a:br>
              <a:rPr lang="lt-LT" sz="2400" dirty="0">
                <a:latin typeface="Arial"/>
                <a:ea typeface="+mn-lt"/>
                <a:cs typeface="Arial"/>
              </a:rPr>
            </a:br>
            <a:r>
              <a:rPr lang="lt-LT" sz="2400">
                <a:latin typeface="Arial"/>
                <a:ea typeface="Cambria"/>
                <a:cs typeface="Arial"/>
              </a:rPr>
              <a:t>2. Violetinė šviesa nukrypsta labiau, nes jos lūžio rodiklis didesnis.</a:t>
            </a:r>
          </a:p>
          <a:p>
            <a:pPr marL="0" indent="0">
              <a:buNone/>
            </a:pPr>
            <a:r>
              <a:rPr lang="en-US" sz="2400" dirty="0">
                <a:latin typeface="Arial"/>
                <a:cs typeface="Arial"/>
              </a:rPr>
              <a:t>3. </a:t>
            </a:r>
            <a:r>
              <a:rPr lang="en-US" sz="2400" dirty="0" err="1">
                <a:latin typeface="Arial"/>
                <a:cs typeface="Arial"/>
              </a:rPr>
              <a:t>Duota</a:t>
            </a:r>
            <a:r>
              <a:rPr lang="en-US" sz="2400" dirty="0">
                <a:latin typeface="Arial"/>
                <a:cs typeface="Arial"/>
              </a:rPr>
              <a:t>: c=</a:t>
            </a:r>
            <a:r>
              <a:rPr lang="en-US" sz="2400" dirty="0">
                <a:latin typeface="Cambria"/>
                <a:ea typeface="Cambria"/>
                <a:cs typeface="Arial"/>
              </a:rPr>
              <a:t>3,0·10⁸m/s</a:t>
            </a:r>
          </a:p>
          <a:p>
            <a:pPr marL="0" indent="0">
              <a:buNone/>
            </a:pPr>
            <a:r>
              <a:rPr lang="en-US" sz="2400">
                <a:latin typeface="Cambria"/>
                <a:ea typeface="Cambria"/>
                <a:cs typeface="Arial"/>
              </a:rPr>
              <a:t>                    n=1,5</a:t>
            </a:r>
          </a:p>
          <a:p>
            <a:pPr marL="0" indent="0">
              <a:buNone/>
            </a:pPr>
            <a:r>
              <a:rPr lang="en-US" sz="2400">
                <a:latin typeface="Cambria"/>
                <a:ea typeface="Cambria"/>
                <a:cs typeface="Arial"/>
              </a:rPr>
              <a:t>Rasti: v</a:t>
            </a:r>
            <a:endParaRPr lang="en-US" sz="2400" dirty="0">
              <a:latin typeface="Cambria"/>
              <a:ea typeface="Cambria"/>
              <a:cs typeface="Arial"/>
            </a:endParaRPr>
          </a:p>
        </p:txBody>
      </p:sp>
      <p:pic>
        <p:nvPicPr>
          <p:cNvPr id="4" name="Picture 3">
            <a:extLst>
              <a:ext uri="{FF2B5EF4-FFF2-40B4-BE49-F238E27FC236}">
                <a16:creationId xmlns:a16="http://schemas.microsoft.com/office/drawing/2014/main" id="{306B4ED8-A4D9-07D9-7BE0-ADC53DA98D61}"/>
              </a:ext>
            </a:extLst>
          </p:cNvPr>
          <p:cNvPicPr>
            <a:picLocks noChangeAspect="1"/>
          </p:cNvPicPr>
          <p:nvPr/>
        </p:nvPicPr>
        <p:blipFill>
          <a:blip r:embed="rId2"/>
          <a:stretch>
            <a:fillRect/>
          </a:stretch>
        </p:blipFill>
        <p:spPr>
          <a:xfrm>
            <a:off x="515471" y="3155576"/>
            <a:ext cx="1221441" cy="849405"/>
          </a:xfrm>
          <a:prstGeom prst="rect">
            <a:avLst/>
          </a:prstGeom>
        </p:spPr>
      </p:pic>
      <p:pic>
        <p:nvPicPr>
          <p:cNvPr id="5" name="Picture 4">
            <a:extLst>
              <a:ext uri="{FF2B5EF4-FFF2-40B4-BE49-F238E27FC236}">
                <a16:creationId xmlns:a16="http://schemas.microsoft.com/office/drawing/2014/main" id="{41765A0A-2374-DC08-419F-BF05384B1A62}"/>
              </a:ext>
            </a:extLst>
          </p:cNvPr>
          <p:cNvPicPr>
            <a:picLocks noChangeAspect="1"/>
          </p:cNvPicPr>
          <p:nvPr/>
        </p:nvPicPr>
        <p:blipFill>
          <a:blip r:embed="rId3"/>
          <a:stretch>
            <a:fillRect/>
          </a:stretch>
        </p:blipFill>
        <p:spPr>
          <a:xfrm>
            <a:off x="2321858" y="3067051"/>
            <a:ext cx="2819400" cy="1866900"/>
          </a:xfrm>
          <a:prstGeom prst="rect">
            <a:avLst/>
          </a:prstGeom>
        </p:spPr>
      </p:pic>
    </p:spTree>
    <p:extLst>
      <p:ext uri="{BB962C8B-B14F-4D97-AF65-F5344CB8AC3E}">
        <p14:creationId xmlns:p14="http://schemas.microsoft.com/office/powerpoint/2010/main" val="23021319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624F5C-19D2-5BCD-CB35-5D313EA4F4A5}"/>
              </a:ext>
            </a:extLst>
          </p:cNvPr>
          <p:cNvSpPr>
            <a:spLocks noGrp="1"/>
          </p:cNvSpPr>
          <p:nvPr>
            <p:ph type="title"/>
          </p:nvPr>
        </p:nvSpPr>
        <p:spPr>
          <a:xfrm>
            <a:off x="572493" y="238539"/>
            <a:ext cx="11018520" cy="1434415"/>
          </a:xfrm>
        </p:spPr>
        <p:txBody>
          <a:bodyPr anchor="b">
            <a:normAutofit/>
          </a:bodyPr>
          <a:lstStyle/>
          <a:p>
            <a:r>
              <a:rPr lang="en-US" sz="5400"/>
              <a:t>Šaltiniai:</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6B0D273-D680-54E1-9CC0-9D3FE06D74D7}"/>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lt-LT" sz="2000" dirty="0">
                <a:latin typeface="Times New Roman" panose="02020603050405020304" pitchFamily="18" charset="0"/>
                <a:cs typeface="Times New Roman" panose="02020603050405020304" pitchFamily="18" charset="0"/>
              </a:rPr>
              <a:t>Spektras 7. Fizikos vadovėlis 7 klasei, 2024 m.</a:t>
            </a:r>
            <a:endParaRPr lang="en-US" sz="2000" dirty="0">
              <a:latin typeface="Times New Roman" panose="02020603050405020304" pitchFamily="18" charset="0"/>
              <a:cs typeface="Times New Roman" panose="02020603050405020304" pitchFamily="18" charset="0"/>
            </a:endParaRPr>
          </a:p>
          <a:p>
            <a:r>
              <a:rPr lang="en-US" sz="2000" dirty="0" err="1">
                <a:latin typeface="Times New Roman" panose="02020603050405020304" pitchFamily="18" charset="0"/>
                <a:ea typeface="+mn-lt"/>
                <a:cs typeface="Times New Roman" panose="02020603050405020304" pitchFamily="18" charset="0"/>
                <a:hlinkClick r:id="rId2"/>
              </a:rPr>
              <a:t>Mokslas.lt</a:t>
            </a:r>
            <a:r>
              <a:rPr lang="en-US" sz="2000" dirty="0">
                <a:latin typeface="Times New Roman" panose="02020603050405020304" pitchFamily="18" charset="0"/>
                <a:ea typeface="+mn-lt"/>
                <a:cs typeface="Times New Roman" panose="02020603050405020304" pitchFamily="18" charset="0"/>
                <a:hlinkClick r:id="rId2"/>
              </a:rPr>
              <a:t>: </a:t>
            </a:r>
            <a:r>
              <a:rPr lang="en-US" sz="2000" dirty="0" err="1">
                <a:latin typeface="Times New Roman" panose="02020603050405020304" pitchFamily="18" charset="0"/>
                <a:ea typeface="+mn-lt"/>
                <a:cs typeface="Times New Roman" panose="02020603050405020304" pitchFamily="18" charset="0"/>
                <a:hlinkClick r:id="rId2"/>
              </a:rPr>
              <a:t>Pirmasis</a:t>
            </a:r>
            <a:r>
              <a:rPr lang="en-US" sz="2000" dirty="0">
                <a:latin typeface="Times New Roman" panose="02020603050405020304" pitchFamily="18" charset="0"/>
                <a:ea typeface="+mn-lt"/>
                <a:cs typeface="Times New Roman" panose="02020603050405020304" pitchFamily="18" charset="0"/>
                <a:hlinkClick r:id="rId2"/>
              </a:rPr>
              <a:t> </a:t>
            </a:r>
            <a:r>
              <a:rPr lang="en-US" sz="2000" dirty="0" err="1">
                <a:latin typeface="Times New Roman" panose="02020603050405020304" pitchFamily="18" charset="0"/>
                <a:ea typeface="+mn-lt"/>
                <a:cs typeface="Times New Roman" panose="02020603050405020304" pitchFamily="18" charset="0"/>
                <a:hlinkClick r:id="rId2"/>
              </a:rPr>
              <a:t>pasaulio</a:t>
            </a:r>
            <a:r>
              <a:rPr lang="en-US" sz="2000" dirty="0">
                <a:latin typeface="Times New Roman" panose="02020603050405020304" pitchFamily="18" charset="0"/>
                <a:ea typeface="+mn-lt"/>
                <a:cs typeface="Times New Roman" panose="02020603050405020304" pitchFamily="18" charset="0"/>
                <a:hlinkClick r:id="rId2"/>
              </a:rPr>
              <a:t> </a:t>
            </a:r>
            <a:r>
              <a:rPr lang="en-US" sz="2000" dirty="0" err="1">
                <a:latin typeface="Times New Roman" panose="02020603050405020304" pitchFamily="18" charset="0"/>
                <a:ea typeface="+mn-lt"/>
                <a:cs typeface="Times New Roman" panose="02020603050405020304" pitchFamily="18" charset="0"/>
                <a:hlinkClick r:id="rId2"/>
              </a:rPr>
              <a:t>kiborgas</a:t>
            </a:r>
            <a:r>
              <a:rPr lang="en-US" sz="2000" dirty="0">
                <a:latin typeface="Times New Roman" panose="02020603050405020304" pitchFamily="18" charset="0"/>
                <a:ea typeface="+mn-lt"/>
                <a:cs typeface="Times New Roman" panose="02020603050405020304" pitchFamily="18" charset="0"/>
                <a:hlinkClick r:id="rId2"/>
              </a:rPr>
              <a:t> Neilas </a:t>
            </a:r>
            <a:r>
              <a:rPr lang="en-US" sz="2000" dirty="0" err="1">
                <a:latin typeface="Times New Roman" panose="02020603050405020304" pitchFamily="18" charset="0"/>
                <a:ea typeface="+mn-lt"/>
                <a:cs typeface="Times New Roman" panose="02020603050405020304" pitchFamily="18" charset="0"/>
                <a:hlinkClick r:id="rId2"/>
              </a:rPr>
              <a:t>Harbissonas</a:t>
            </a:r>
            <a:r>
              <a:rPr lang="en-US" sz="2000" dirty="0">
                <a:latin typeface="Times New Roman" panose="02020603050405020304" pitchFamily="18" charset="0"/>
                <a:ea typeface="+mn-lt"/>
                <a:cs typeface="Times New Roman" panose="02020603050405020304" pitchFamily="18" charset="0"/>
                <a:hlinkClick r:id="rId2"/>
              </a:rPr>
              <a:t>: „</a:t>
            </a:r>
            <a:r>
              <a:rPr lang="en-US" sz="2000" dirty="0" err="1">
                <a:latin typeface="Times New Roman" panose="02020603050405020304" pitchFamily="18" charset="0"/>
                <a:ea typeface="+mn-lt"/>
                <a:cs typeface="Times New Roman" panose="02020603050405020304" pitchFamily="18" charset="0"/>
                <a:hlinkClick r:id="rId2"/>
              </a:rPr>
              <a:t>Aš</a:t>
            </a:r>
            <a:r>
              <a:rPr lang="en-US" sz="2000" dirty="0">
                <a:latin typeface="Times New Roman" panose="02020603050405020304" pitchFamily="18" charset="0"/>
                <a:ea typeface="+mn-lt"/>
                <a:cs typeface="Times New Roman" panose="02020603050405020304" pitchFamily="18" charset="0"/>
                <a:hlinkClick r:id="rId2"/>
              </a:rPr>
              <a:t> </a:t>
            </a:r>
            <a:r>
              <a:rPr lang="en-US" sz="2000" dirty="0" err="1">
                <a:latin typeface="Times New Roman" panose="02020603050405020304" pitchFamily="18" charset="0"/>
                <a:ea typeface="+mn-lt"/>
                <a:cs typeface="Times New Roman" panose="02020603050405020304" pitchFamily="18" charset="0"/>
                <a:hlinkClick r:id="rId2"/>
              </a:rPr>
              <a:t>negirdžiu</a:t>
            </a:r>
            <a:r>
              <a:rPr lang="en-US" sz="2000" dirty="0">
                <a:latin typeface="Times New Roman" panose="02020603050405020304" pitchFamily="18" charset="0"/>
                <a:ea typeface="+mn-lt"/>
                <a:cs typeface="Times New Roman" panose="02020603050405020304" pitchFamily="18" charset="0"/>
                <a:hlinkClick r:id="rId2"/>
              </a:rPr>
              <a:t> </a:t>
            </a:r>
            <a:r>
              <a:rPr lang="en-US" sz="2000" dirty="0" err="1">
                <a:latin typeface="Times New Roman" panose="02020603050405020304" pitchFamily="18" charset="0"/>
                <a:ea typeface="+mn-lt"/>
                <a:cs typeface="Times New Roman" panose="02020603050405020304" pitchFamily="18" charset="0"/>
                <a:hlinkClick r:id="rId2"/>
              </a:rPr>
              <a:t>spalvų</a:t>
            </a:r>
            <a:r>
              <a:rPr lang="en-US" sz="2000" dirty="0">
                <a:latin typeface="Times New Roman" panose="02020603050405020304" pitchFamily="18" charset="0"/>
                <a:ea typeface="+mn-lt"/>
                <a:cs typeface="Times New Roman" panose="02020603050405020304" pitchFamily="18" charset="0"/>
                <a:hlinkClick r:id="rId2"/>
              </a:rPr>
              <a:t>, </a:t>
            </a:r>
            <a:r>
              <a:rPr lang="en-US" sz="2000" dirty="0" err="1">
                <a:latin typeface="Times New Roman" panose="02020603050405020304" pitchFamily="18" charset="0"/>
                <a:ea typeface="+mn-lt"/>
                <a:cs typeface="Times New Roman" panose="02020603050405020304" pitchFamily="18" charset="0"/>
                <a:hlinkClick r:id="rId2"/>
              </a:rPr>
              <a:t>aš</a:t>
            </a:r>
            <a:r>
              <a:rPr lang="en-US" sz="2000" dirty="0">
                <a:latin typeface="Times New Roman" panose="02020603050405020304" pitchFamily="18" charset="0"/>
                <a:ea typeface="+mn-lt"/>
                <a:cs typeface="Times New Roman" panose="02020603050405020304" pitchFamily="18" charset="0"/>
                <a:hlinkClick r:id="rId2"/>
              </a:rPr>
              <a:t> </a:t>
            </a:r>
            <a:r>
              <a:rPr lang="en-US" sz="2000" dirty="0" err="1">
                <a:latin typeface="Times New Roman" panose="02020603050405020304" pitchFamily="18" charset="0"/>
                <a:ea typeface="+mn-lt"/>
                <a:cs typeface="Times New Roman" panose="02020603050405020304" pitchFamily="18" charset="0"/>
                <a:hlinkClick r:id="rId2"/>
              </a:rPr>
              <a:t>jas</a:t>
            </a:r>
            <a:r>
              <a:rPr lang="en-US" sz="2000" dirty="0">
                <a:latin typeface="Times New Roman" panose="02020603050405020304" pitchFamily="18" charset="0"/>
                <a:ea typeface="+mn-lt"/>
                <a:cs typeface="Times New Roman" panose="02020603050405020304" pitchFamily="18" charset="0"/>
                <a:hlinkClick r:id="rId2"/>
              </a:rPr>
              <a:t> </a:t>
            </a:r>
            <a:r>
              <a:rPr lang="en-US" sz="2000" dirty="0" err="1">
                <a:latin typeface="Times New Roman" panose="02020603050405020304" pitchFamily="18" charset="0"/>
                <a:ea typeface="+mn-lt"/>
                <a:cs typeface="Times New Roman" panose="02020603050405020304" pitchFamily="18" charset="0"/>
                <a:hlinkClick r:id="rId2"/>
              </a:rPr>
              <a:t>jaučiu</a:t>
            </a:r>
            <a:r>
              <a:rPr lang="en-US" sz="2000" dirty="0">
                <a:latin typeface="Times New Roman" panose="02020603050405020304" pitchFamily="18" charset="0"/>
                <a:ea typeface="+mn-lt"/>
                <a:cs typeface="Times New Roman" panose="02020603050405020304" pitchFamily="18" charset="0"/>
                <a:hlinkClick r:id="rId2"/>
              </a:rPr>
              <a:t>“</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ea typeface="+mn-lt"/>
                <a:cs typeface="Times New Roman" panose="02020603050405020304" pitchFamily="18" charset="0"/>
                <a:hlinkClick r:id="rId3"/>
              </a:rPr>
              <a:t>https://www.naunau.lt/kas-yra-sinestezija/</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ea typeface="+mn-lt"/>
                <a:cs typeface="Times New Roman" panose="02020603050405020304" pitchFamily="18" charset="0"/>
                <a:hlinkClick r:id="rId4"/>
              </a:rPr>
              <a:t>https://lt.alegsaonline.com/art/95674</a:t>
            </a:r>
            <a:endParaRPr lang="lt-LT" sz="2000" dirty="0">
              <a:latin typeface="Times New Roman" panose="02020603050405020304" pitchFamily="18" charset="0"/>
              <a:ea typeface="+mn-lt"/>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hlinkClick r:id="rId5"/>
              </a:rPr>
              <a:t>https://lt.wikipedia.org/wiki/%C5%A0viesos_dispersija</a:t>
            </a:r>
            <a:endParaRPr lang="lt-LT"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hlinkClick r:id="rId6"/>
              </a:rPr>
              <a:t>https://www.vle.lt/straipsnis/sviesos-dispersija/</a:t>
            </a:r>
            <a:endParaRPr lang="lt-LT"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hlinkClick r:id="rId7"/>
              </a:rPr>
              <a:t>https://chatgpt.com/c/69f25b3a-b3c0-83eb-a4df-5a8e2397e3be</a:t>
            </a:r>
            <a:endParaRPr lang="lt-LT"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200" dirty="0"/>
          </a:p>
          <a:p>
            <a:endParaRPr lang="en-US" sz="2200" dirty="0"/>
          </a:p>
          <a:p>
            <a:endParaRPr lang="en-US" sz="2200" dirty="0"/>
          </a:p>
          <a:p>
            <a:endParaRPr lang="en-US" sz="2200" dirty="0"/>
          </a:p>
          <a:p>
            <a:endParaRPr lang="en-US" sz="2200" dirty="0"/>
          </a:p>
          <a:p>
            <a:endParaRPr lang="en-US" sz="2200" dirty="0"/>
          </a:p>
        </p:txBody>
      </p:sp>
      <p:pic>
        <p:nvPicPr>
          <p:cNvPr id="4" name="Picture 3">
            <a:extLst>
              <a:ext uri="{FF2B5EF4-FFF2-40B4-BE49-F238E27FC236}">
                <a16:creationId xmlns:a16="http://schemas.microsoft.com/office/drawing/2014/main" id="{E4FB533F-63AA-96BB-44DC-01C181CFC4F4}"/>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792024453"/>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TotalTime>
  <Words>2696</Words>
  <Application>Microsoft Macintosh PowerPoint</Application>
  <PresentationFormat>Widescreen</PresentationFormat>
  <Paragraphs>304</Paragraphs>
  <Slides>38</Slides>
  <Notes>0</Notes>
  <HiddenSlides>2</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Aptos</vt:lpstr>
      <vt:lpstr>Aptos Display</vt:lpstr>
      <vt:lpstr>Arial</vt:lpstr>
      <vt:lpstr>Calibri</vt:lpstr>
      <vt:lpstr>Cambria</vt:lpstr>
      <vt:lpstr>Times New Roman</vt:lpstr>
      <vt:lpstr>„Office“ tema</vt:lpstr>
      <vt:lpstr>PowerPoint Presentation</vt:lpstr>
      <vt:lpstr>PowerPoint Presentation</vt:lpstr>
      <vt:lpstr>Šviesos ir garso palyginimas:</vt:lpstr>
      <vt:lpstr>PowerPoint Presentation</vt:lpstr>
      <vt:lpstr>PowerPoint Presentation</vt:lpstr>
      <vt:lpstr>PowerPoint Presentation</vt:lpstr>
      <vt:lpstr>Pirmasis eksperimentas</vt:lpstr>
      <vt:lpstr>Antrasis eksperimentas</vt:lpstr>
      <vt:lpstr>Trečiasis eksperimentas</vt:lpstr>
      <vt:lpstr>Papildomas eksperimentas</vt:lpstr>
      <vt:lpstr>PowerPoint Presentation</vt:lpstr>
      <vt:lpstr>Ketvirtasis eksperimentas</vt:lpstr>
      <vt:lpstr>PowerPoint Presentation</vt:lpstr>
      <vt:lpstr>Penktasis eksperimentas</vt:lpstr>
      <vt:lpstr>PowerPoint Presentation</vt:lpstr>
      <vt:lpstr>5.1 eksperimentas</vt:lpstr>
      <vt:lpstr>PowerPoint Presentation</vt:lpstr>
      <vt:lpstr>PowerPoint Presentation</vt:lpstr>
      <vt:lpstr>PowerPoint Presentation</vt:lpstr>
      <vt:lpstr>Kas sužinojo , kad spalvos ir garsas susiję?</vt:lpstr>
      <vt:lpstr>PowerPoint Presentation</vt:lpstr>
      <vt:lpstr>Kodėl kažkurie žmonės girdi spalvas?</vt:lpstr>
      <vt:lpstr>PowerPoint Presentation</vt:lpstr>
      <vt:lpstr>Kodėl kai kurios mašinos gali paversti spalvą į garsą?</vt:lpstr>
      <vt:lpstr>Išvados:</vt:lpstr>
      <vt:lpstr>TESTAS:</vt:lpstr>
      <vt:lpstr>2. Kodėl juodas popieriaus lapas labiau įkaista nei baltas lapas</vt:lpstr>
      <vt:lpstr>3. Kaip vadinasi neurologinis reiškinys kai žmogus girdi spalvas? </vt:lpstr>
      <vt:lpstr>4. Kodėl turint šia neuroliginį reiškinį žmogus gali girdėti spalvas ar matyti garsą?</vt:lpstr>
      <vt:lpstr>5. Kurios spalvos šviesa stklinėje prizmėje yra greičiausia?</vt:lpstr>
      <vt:lpstr>6. Kokie objektai naudojami norint gauti vaivorykštę?</vt:lpstr>
      <vt:lpstr>PowerPoint Presentation</vt:lpstr>
      <vt:lpstr>PowerPoint Presentation</vt:lpstr>
      <vt:lpstr>PowerPoint Presentation</vt:lpstr>
      <vt:lpstr>Testo atsakymai:</vt:lpstr>
      <vt:lpstr>Uždavinys:</vt:lpstr>
      <vt:lpstr>Sprendimas:</vt:lpstr>
      <vt:lpstr>Šaltiniai: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SAULĖ PAULIKIENĖ</dc:creator>
  <cp:lastModifiedBy>Justas Beresnevičius</cp:lastModifiedBy>
  <cp:revision>190</cp:revision>
  <dcterms:created xsi:type="dcterms:W3CDTF">2026-04-07T19:02:50Z</dcterms:created>
  <dcterms:modified xsi:type="dcterms:W3CDTF">2026-05-21T08:21:59Z</dcterms:modified>
</cp:coreProperties>
</file>