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257" r:id="rId2"/>
    <p:sldId id="256" r:id="rId3"/>
    <p:sldId id="258" r:id="rId4"/>
    <p:sldId id="263" r:id="rId5"/>
    <p:sldId id="359" r:id="rId6"/>
    <p:sldId id="381" r:id="rId7"/>
    <p:sldId id="360" r:id="rId8"/>
    <p:sldId id="361" r:id="rId9"/>
    <p:sldId id="362" r:id="rId10"/>
    <p:sldId id="372" r:id="rId11"/>
    <p:sldId id="363" r:id="rId12"/>
    <p:sldId id="364" r:id="rId13"/>
    <p:sldId id="365" r:id="rId14"/>
    <p:sldId id="373" r:id="rId15"/>
    <p:sldId id="383" r:id="rId16"/>
    <p:sldId id="375" r:id="rId17"/>
    <p:sldId id="376" r:id="rId18"/>
    <p:sldId id="382" r:id="rId19"/>
    <p:sldId id="366" r:id="rId20"/>
    <p:sldId id="377" r:id="rId21"/>
    <p:sldId id="379" r:id="rId22"/>
    <p:sldId id="378" r:id="rId23"/>
    <p:sldId id="380" r:id="rId24"/>
    <p:sldId id="369" r:id="rId25"/>
    <p:sldId id="370" r:id="rId26"/>
    <p:sldId id="333" r:id="rId27"/>
    <p:sldId id="335" r:id="rId28"/>
    <p:sldId id="338" r:id="rId29"/>
    <p:sldId id="340" r:id="rId30"/>
    <p:sldId id="348" r:id="rId31"/>
    <p:sldId id="347" r:id="rId32"/>
    <p:sldId id="330" r:id="rId33"/>
    <p:sldId id="331" r:id="rId34"/>
    <p:sldId id="341" r:id="rId35"/>
    <p:sldId id="353" r:id="rId36"/>
    <p:sldId id="332" r:id="rId37"/>
    <p:sldId id="374" r:id="rId38"/>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9ADA8"/>
    <a:srgbClr val="4E42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notesViewPr>
    <p:cSldViewPr snapToGrid="0">
      <p:cViewPr varScale="1">
        <p:scale>
          <a:sx n="62" d="100"/>
          <a:sy n="62" d="100"/>
        </p:scale>
        <p:origin x="3226" y="7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a:extLst>
              <a:ext uri="{FF2B5EF4-FFF2-40B4-BE49-F238E27FC236}">
                <a16:creationId xmlns:a16="http://schemas.microsoft.com/office/drawing/2014/main" id="{1C591EDE-84A8-C674-07FA-B00366852CD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a:extLst>
              <a:ext uri="{FF2B5EF4-FFF2-40B4-BE49-F238E27FC236}">
                <a16:creationId xmlns:a16="http://schemas.microsoft.com/office/drawing/2014/main" id="{137566EF-BC96-D9B0-CB4D-13A887B74C0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A3D7CC-2B3D-400D-A45F-3F2C9D9506D5}" type="datetimeFigureOut">
              <a:rPr lang="lt-LT" smtClean="0"/>
              <a:t>2026-05-08</a:t>
            </a:fld>
            <a:endParaRPr lang="lt-LT"/>
          </a:p>
        </p:txBody>
      </p:sp>
      <p:sp>
        <p:nvSpPr>
          <p:cNvPr id="4" name="Poraštės vietos rezervavimo ženklas 3">
            <a:extLst>
              <a:ext uri="{FF2B5EF4-FFF2-40B4-BE49-F238E27FC236}">
                <a16:creationId xmlns:a16="http://schemas.microsoft.com/office/drawing/2014/main" id="{0BDB2083-B299-A04D-F07B-483FCD6D628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5" name="Skaidrės numerio vietos rezervavimo ženklas 4">
            <a:extLst>
              <a:ext uri="{FF2B5EF4-FFF2-40B4-BE49-F238E27FC236}">
                <a16:creationId xmlns:a16="http://schemas.microsoft.com/office/drawing/2014/main" id="{95FCF00B-07C9-4848-376E-FF44C5A7203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0C3389A-80E9-4380-B64A-51590A384AF4}" type="slidenum">
              <a:rPr lang="lt-LT" smtClean="0"/>
              <a:t>‹#›</a:t>
            </a:fld>
            <a:endParaRPr lang="lt-LT"/>
          </a:p>
        </p:txBody>
      </p:sp>
    </p:spTree>
    <p:extLst>
      <p:ext uri="{BB962C8B-B14F-4D97-AF65-F5344CB8AC3E}">
        <p14:creationId xmlns:p14="http://schemas.microsoft.com/office/powerpoint/2010/main" val="19384991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553FB9-44AF-4872-9EBA-A4502FD87D52}" type="datetimeFigureOut">
              <a:rPr lang="lt-LT" smtClean="0"/>
              <a:t>2026-05-08</a:t>
            </a:fld>
            <a:endParaRPr lang="lt-LT"/>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F2D590-FC9F-4AE2-8D51-B5E6E0EA6394}" type="slidenum">
              <a:rPr lang="lt-LT" smtClean="0"/>
              <a:t>‹#›</a:t>
            </a:fld>
            <a:endParaRPr lang="lt-LT"/>
          </a:p>
        </p:txBody>
      </p:sp>
    </p:spTree>
    <p:extLst>
      <p:ext uri="{BB962C8B-B14F-4D97-AF65-F5344CB8AC3E}">
        <p14:creationId xmlns:p14="http://schemas.microsoft.com/office/powerpoint/2010/main" val="3063543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5"/>
          </p:nvPr>
        </p:nvSpPr>
        <p:spPr/>
        <p:txBody>
          <a:bodyPr/>
          <a:lstStyle/>
          <a:p>
            <a:fld id="{ADF2D590-FC9F-4AE2-8D51-B5E6E0EA6394}" type="slidenum">
              <a:rPr lang="lt-LT" smtClean="0"/>
              <a:t>12</a:t>
            </a:fld>
            <a:endParaRPr lang="lt-LT"/>
          </a:p>
        </p:txBody>
      </p:sp>
    </p:spTree>
    <p:extLst>
      <p:ext uri="{BB962C8B-B14F-4D97-AF65-F5344CB8AC3E}">
        <p14:creationId xmlns:p14="http://schemas.microsoft.com/office/powerpoint/2010/main" val="2737302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FC3EA14-9BFE-EC73-2C2F-693611DC0152}"/>
              </a:ext>
            </a:extLst>
          </p:cNvPr>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p>
        </p:txBody>
      </p:sp>
      <p:sp>
        <p:nvSpPr>
          <p:cNvPr id="3" name="Antrinis pavadinimas 2">
            <a:extLst>
              <a:ext uri="{FF2B5EF4-FFF2-40B4-BE49-F238E27FC236}">
                <a16:creationId xmlns:a16="http://schemas.microsoft.com/office/drawing/2014/main" id="{CEC6BC94-C235-B6CD-9592-299641C922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p>
        </p:txBody>
      </p:sp>
      <p:sp>
        <p:nvSpPr>
          <p:cNvPr id="4" name="Datos vietos rezervavimo ženklas 3">
            <a:extLst>
              <a:ext uri="{FF2B5EF4-FFF2-40B4-BE49-F238E27FC236}">
                <a16:creationId xmlns:a16="http://schemas.microsoft.com/office/drawing/2014/main" id="{069B5DF2-B181-4AD5-895F-A6EF780923F8}"/>
              </a:ext>
            </a:extLst>
          </p:cNvPr>
          <p:cNvSpPr>
            <a:spLocks noGrp="1"/>
          </p:cNvSpPr>
          <p:nvPr>
            <p:ph type="dt" sz="half" idx="10"/>
          </p:nvPr>
        </p:nvSpPr>
        <p:spPr/>
        <p:txBody>
          <a:bodyPr/>
          <a:lstStyle/>
          <a:p>
            <a:fld id="{BFCB6B7A-D270-476F-A064-5F4B5FA1C237}" type="datetimeFigureOut">
              <a:rPr lang="lt-LT" smtClean="0"/>
              <a:t>2026-05-08</a:t>
            </a:fld>
            <a:endParaRPr lang="lt-LT"/>
          </a:p>
        </p:txBody>
      </p:sp>
      <p:sp>
        <p:nvSpPr>
          <p:cNvPr id="5" name="Poraštės vietos rezervavimo ženklas 4">
            <a:extLst>
              <a:ext uri="{FF2B5EF4-FFF2-40B4-BE49-F238E27FC236}">
                <a16:creationId xmlns:a16="http://schemas.microsoft.com/office/drawing/2014/main" id="{BEBBEA8A-E7BD-440F-313A-1AA2B22CAEE9}"/>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D2013A30-467B-1942-4780-9CB96214D5B1}"/>
              </a:ext>
            </a:extLst>
          </p:cNvPr>
          <p:cNvSpPr>
            <a:spLocks noGrp="1"/>
          </p:cNvSpPr>
          <p:nvPr>
            <p:ph type="sldNum" sz="quarter" idx="12"/>
          </p:nvPr>
        </p:nvSpPr>
        <p:spPr/>
        <p:txBody>
          <a:bodyPr/>
          <a:lstStyle/>
          <a:p>
            <a:fld id="{AF876BCC-568F-4A93-AE8F-D864A364109B}" type="slidenum">
              <a:rPr lang="lt-LT" smtClean="0"/>
              <a:t>‹#›</a:t>
            </a:fld>
            <a:endParaRPr lang="lt-LT"/>
          </a:p>
        </p:txBody>
      </p:sp>
    </p:spTree>
    <p:extLst>
      <p:ext uri="{BB962C8B-B14F-4D97-AF65-F5344CB8AC3E}">
        <p14:creationId xmlns:p14="http://schemas.microsoft.com/office/powerpoint/2010/main" val="1339857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83154F2-529E-56BC-0D5F-4E8CACFFC704}"/>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26609723-797A-197E-FCD6-9F4B7733F391}"/>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384EDA73-1EA4-3E90-E973-DF42A0678814}"/>
              </a:ext>
            </a:extLst>
          </p:cNvPr>
          <p:cNvSpPr>
            <a:spLocks noGrp="1"/>
          </p:cNvSpPr>
          <p:nvPr>
            <p:ph type="dt" sz="half" idx="10"/>
          </p:nvPr>
        </p:nvSpPr>
        <p:spPr/>
        <p:txBody>
          <a:bodyPr/>
          <a:lstStyle/>
          <a:p>
            <a:fld id="{BFCB6B7A-D270-476F-A064-5F4B5FA1C237}" type="datetimeFigureOut">
              <a:rPr lang="lt-LT" smtClean="0"/>
              <a:t>2026-05-08</a:t>
            </a:fld>
            <a:endParaRPr lang="lt-LT"/>
          </a:p>
        </p:txBody>
      </p:sp>
      <p:sp>
        <p:nvSpPr>
          <p:cNvPr id="5" name="Poraštės vietos rezervavimo ženklas 4">
            <a:extLst>
              <a:ext uri="{FF2B5EF4-FFF2-40B4-BE49-F238E27FC236}">
                <a16:creationId xmlns:a16="http://schemas.microsoft.com/office/drawing/2014/main" id="{7C09F074-B5D9-CB77-84AB-39BF5916CFA3}"/>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BAD70918-D14E-DB08-61D6-EE9B5064783E}"/>
              </a:ext>
            </a:extLst>
          </p:cNvPr>
          <p:cNvSpPr>
            <a:spLocks noGrp="1"/>
          </p:cNvSpPr>
          <p:nvPr>
            <p:ph type="sldNum" sz="quarter" idx="12"/>
          </p:nvPr>
        </p:nvSpPr>
        <p:spPr/>
        <p:txBody>
          <a:bodyPr/>
          <a:lstStyle/>
          <a:p>
            <a:fld id="{AF876BCC-568F-4A93-AE8F-D864A364109B}" type="slidenum">
              <a:rPr lang="lt-LT" smtClean="0"/>
              <a:t>‹#›</a:t>
            </a:fld>
            <a:endParaRPr lang="lt-LT"/>
          </a:p>
        </p:txBody>
      </p:sp>
    </p:spTree>
    <p:extLst>
      <p:ext uri="{BB962C8B-B14F-4D97-AF65-F5344CB8AC3E}">
        <p14:creationId xmlns:p14="http://schemas.microsoft.com/office/powerpoint/2010/main" val="1533337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5F3B7DF-09B3-47D2-2FD5-E150623E04BE}"/>
              </a:ext>
            </a:extLst>
          </p:cNvPr>
          <p:cNvSpPr>
            <a:spLocks noGrp="1"/>
          </p:cNvSpPr>
          <p:nvPr>
            <p:ph type="title"/>
          </p:nvPr>
        </p:nvSpPr>
        <p:spPr>
          <a:xfrm>
            <a:off x="831850" y="1709738"/>
            <a:ext cx="10515600" cy="2852737"/>
          </a:xfrm>
        </p:spPr>
        <p:txBody>
          <a:bodyPr anchor="b"/>
          <a:lstStyle>
            <a:lvl1pPr>
              <a:defRPr sz="6000"/>
            </a:lvl1pPr>
          </a:lstStyle>
          <a:p>
            <a:r>
              <a:rPr lang="lt-LT"/>
              <a:t>Spustelėję redaguokite stilių</a:t>
            </a:r>
          </a:p>
        </p:txBody>
      </p:sp>
      <p:sp>
        <p:nvSpPr>
          <p:cNvPr id="3" name="Teksto vietos rezervavimo ženklas 2">
            <a:extLst>
              <a:ext uri="{FF2B5EF4-FFF2-40B4-BE49-F238E27FC236}">
                <a16:creationId xmlns:a16="http://schemas.microsoft.com/office/drawing/2014/main" id="{01F07D79-ACF5-A563-CBAD-AAF56BF97D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223F6B05-3A55-773A-5CF5-3C4E57F50845}"/>
              </a:ext>
            </a:extLst>
          </p:cNvPr>
          <p:cNvSpPr>
            <a:spLocks noGrp="1"/>
          </p:cNvSpPr>
          <p:nvPr>
            <p:ph type="dt" sz="half" idx="10"/>
          </p:nvPr>
        </p:nvSpPr>
        <p:spPr/>
        <p:txBody>
          <a:bodyPr/>
          <a:lstStyle/>
          <a:p>
            <a:fld id="{BFCB6B7A-D270-476F-A064-5F4B5FA1C237}" type="datetimeFigureOut">
              <a:rPr lang="lt-LT" smtClean="0"/>
              <a:t>2026-05-08</a:t>
            </a:fld>
            <a:endParaRPr lang="lt-LT"/>
          </a:p>
        </p:txBody>
      </p:sp>
      <p:sp>
        <p:nvSpPr>
          <p:cNvPr id="5" name="Poraštės vietos rezervavimo ženklas 4">
            <a:extLst>
              <a:ext uri="{FF2B5EF4-FFF2-40B4-BE49-F238E27FC236}">
                <a16:creationId xmlns:a16="http://schemas.microsoft.com/office/drawing/2014/main" id="{97CE6110-56F5-C873-3D40-39D1AD94BECF}"/>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BB7457E4-9F72-2D97-0345-FD99531249FB}"/>
              </a:ext>
            </a:extLst>
          </p:cNvPr>
          <p:cNvSpPr>
            <a:spLocks noGrp="1"/>
          </p:cNvSpPr>
          <p:nvPr>
            <p:ph type="sldNum" sz="quarter" idx="12"/>
          </p:nvPr>
        </p:nvSpPr>
        <p:spPr/>
        <p:txBody>
          <a:bodyPr/>
          <a:lstStyle/>
          <a:p>
            <a:fld id="{AF876BCC-568F-4A93-AE8F-D864A364109B}" type="slidenum">
              <a:rPr lang="lt-LT" smtClean="0"/>
              <a:t>‹#›</a:t>
            </a:fld>
            <a:endParaRPr lang="lt-LT"/>
          </a:p>
        </p:txBody>
      </p:sp>
    </p:spTree>
    <p:extLst>
      <p:ext uri="{BB962C8B-B14F-4D97-AF65-F5344CB8AC3E}">
        <p14:creationId xmlns:p14="http://schemas.microsoft.com/office/powerpoint/2010/main" val="1231239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F432819-2ED9-4CD0-CDB4-5FE2161F45F4}"/>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32415B0D-272D-366B-B88D-0D7843E83BF2}"/>
              </a:ext>
            </a:extLst>
          </p:cNvPr>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a:extLst>
              <a:ext uri="{FF2B5EF4-FFF2-40B4-BE49-F238E27FC236}">
                <a16:creationId xmlns:a16="http://schemas.microsoft.com/office/drawing/2014/main" id="{2BE1EE1A-879D-8425-B0EE-7F573F7C1401}"/>
              </a:ext>
            </a:extLst>
          </p:cNvPr>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a:extLst>
              <a:ext uri="{FF2B5EF4-FFF2-40B4-BE49-F238E27FC236}">
                <a16:creationId xmlns:a16="http://schemas.microsoft.com/office/drawing/2014/main" id="{6E0C1328-0521-CF08-5422-C357A111F573}"/>
              </a:ext>
            </a:extLst>
          </p:cNvPr>
          <p:cNvSpPr>
            <a:spLocks noGrp="1"/>
          </p:cNvSpPr>
          <p:nvPr>
            <p:ph type="dt" sz="half" idx="10"/>
          </p:nvPr>
        </p:nvSpPr>
        <p:spPr/>
        <p:txBody>
          <a:bodyPr/>
          <a:lstStyle/>
          <a:p>
            <a:fld id="{BFCB6B7A-D270-476F-A064-5F4B5FA1C237}" type="datetimeFigureOut">
              <a:rPr lang="lt-LT" smtClean="0"/>
              <a:t>2026-05-08</a:t>
            </a:fld>
            <a:endParaRPr lang="lt-LT"/>
          </a:p>
        </p:txBody>
      </p:sp>
      <p:sp>
        <p:nvSpPr>
          <p:cNvPr id="6" name="Poraštės vietos rezervavimo ženklas 5">
            <a:extLst>
              <a:ext uri="{FF2B5EF4-FFF2-40B4-BE49-F238E27FC236}">
                <a16:creationId xmlns:a16="http://schemas.microsoft.com/office/drawing/2014/main" id="{5F078A9C-E920-FFE4-DF40-668E76C4916F}"/>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CA35849B-64B1-5E22-CAD8-3B9A8D16CF09}"/>
              </a:ext>
            </a:extLst>
          </p:cNvPr>
          <p:cNvSpPr>
            <a:spLocks noGrp="1"/>
          </p:cNvSpPr>
          <p:nvPr>
            <p:ph type="sldNum" sz="quarter" idx="12"/>
          </p:nvPr>
        </p:nvSpPr>
        <p:spPr/>
        <p:txBody>
          <a:bodyPr/>
          <a:lstStyle/>
          <a:p>
            <a:fld id="{AF876BCC-568F-4A93-AE8F-D864A364109B}" type="slidenum">
              <a:rPr lang="lt-LT" smtClean="0"/>
              <a:t>‹#›</a:t>
            </a:fld>
            <a:endParaRPr lang="lt-LT"/>
          </a:p>
        </p:txBody>
      </p:sp>
    </p:spTree>
    <p:extLst>
      <p:ext uri="{BB962C8B-B14F-4D97-AF65-F5344CB8AC3E}">
        <p14:creationId xmlns:p14="http://schemas.microsoft.com/office/powerpoint/2010/main" val="307650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258539B-5FF5-8818-3652-A1023E610CB5}"/>
              </a:ext>
            </a:extLst>
          </p:cNvPr>
          <p:cNvSpPr>
            <a:spLocks noGrp="1"/>
          </p:cNvSpPr>
          <p:nvPr>
            <p:ph type="title"/>
          </p:nvPr>
        </p:nvSpPr>
        <p:spPr>
          <a:xfrm>
            <a:off x="839788" y="365125"/>
            <a:ext cx="10515600" cy="1325563"/>
          </a:xfrm>
        </p:spPr>
        <p:txBody>
          <a:bodyPr/>
          <a:lstStyle/>
          <a:p>
            <a:r>
              <a:rPr lang="lt-LT"/>
              <a:t>Spustelėję redaguokite stilių</a:t>
            </a:r>
          </a:p>
        </p:txBody>
      </p:sp>
      <p:sp>
        <p:nvSpPr>
          <p:cNvPr id="3" name="Teksto vietos rezervavimo ženklas 2">
            <a:extLst>
              <a:ext uri="{FF2B5EF4-FFF2-40B4-BE49-F238E27FC236}">
                <a16:creationId xmlns:a16="http://schemas.microsoft.com/office/drawing/2014/main" id="{2F657B62-DF07-E1C1-3EB5-80641F7633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10B4A394-B1D7-239A-3F7D-E673B4E1D44E}"/>
              </a:ext>
            </a:extLst>
          </p:cNvPr>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a:extLst>
              <a:ext uri="{FF2B5EF4-FFF2-40B4-BE49-F238E27FC236}">
                <a16:creationId xmlns:a16="http://schemas.microsoft.com/office/drawing/2014/main" id="{AD1947EB-ADFD-512C-B02F-ABA7C3A6BB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06059102-6BAD-E99A-BC6E-98E6640FF4A1}"/>
              </a:ext>
            </a:extLst>
          </p:cNvPr>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a:extLst>
              <a:ext uri="{FF2B5EF4-FFF2-40B4-BE49-F238E27FC236}">
                <a16:creationId xmlns:a16="http://schemas.microsoft.com/office/drawing/2014/main" id="{0423E023-5485-3F0C-B670-1EE360899178}"/>
              </a:ext>
            </a:extLst>
          </p:cNvPr>
          <p:cNvSpPr>
            <a:spLocks noGrp="1"/>
          </p:cNvSpPr>
          <p:nvPr>
            <p:ph type="dt" sz="half" idx="10"/>
          </p:nvPr>
        </p:nvSpPr>
        <p:spPr/>
        <p:txBody>
          <a:bodyPr/>
          <a:lstStyle/>
          <a:p>
            <a:fld id="{BFCB6B7A-D270-476F-A064-5F4B5FA1C237}" type="datetimeFigureOut">
              <a:rPr lang="lt-LT" smtClean="0"/>
              <a:t>2026-05-08</a:t>
            </a:fld>
            <a:endParaRPr lang="lt-LT"/>
          </a:p>
        </p:txBody>
      </p:sp>
      <p:sp>
        <p:nvSpPr>
          <p:cNvPr id="8" name="Poraštės vietos rezervavimo ženklas 7">
            <a:extLst>
              <a:ext uri="{FF2B5EF4-FFF2-40B4-BE49-F238E27FC236}">
                <a16:creationId xmlns:a16="http://schemas.microsoft.com/office/drawing/2014/main" id="{8DF3E449-7AE3-E6BC-74D6-C9F99A3684AB}"/>
              </a:ext>
            </a:extLst>
          </p:cNvPr>
          <p:cNvSpPr>
            <a:spLocks noGrp="1"/>
          </p:cNvSpPr>
          <p:nvPr>
            <p:ph type="ftr" sz="quarter" idx="11"/>
          </p:nvPr>
        </p:nvSpPr>
        <p:spPr/>
        <p:txBody>
          <a:bodyPr/>
          <a:lstStyle/>
          <a:p>
            <a:endParaRPr lang="lt-LT"/>
          </a:p>
        </p:txBody>
      </p:sp>
      <p:sp>
        <p:nvSpPr>
          <p:cNvPr id="9" name="Skaidrės numerio vietos rezervavimo ženklas 8">
            <a:extLst>
              <a:ext uri="{FF2B5EF4-FFF2-40B4-BE49-F238E27FC236}">
                <a16:creationId xmlns:a16="http://schemas.microsoft.com/office/drawing/2014/main" id="{91002E3A-EE59-909A-FD58-B3E304278143}"/>
              </a:ext>
            </a:extLst>
          </p:cNvPr>
          <p:cNvSpPr>
            <a:spLocks noGrp="1"/>
          </p:cNvSpPr>
          <p:nvPr>
            <p:ph type="sldNum" sz="quarter" idx="12"/>
          </p:nvPr>
        </p:nvSpPr>
        <p:spPr/>
        <p:txBody>
          <a:bodyPr/>
          <a:lstStyle/>
          <a:p>
            <a:fld id="{AF876BCC-568F-4A93-AE8F-D864A364109B}" type="slidenum">
              <a:rPr lang="lt-LT" smtClean="0"/>
              <a:t>‹#›</a:t>
            </a:fld>
            <a:endParaRPr lang="lt-LT"/>
          </a:p>
        </p:txBody>
      </p:sp>
    </p:spTree>
    <p:extLst>
      <p:ext uri="{BB962C8B-B14F-4D97-AF65-F5344CB8AC3E}">
        <p14:creationId xmlns:p14="http://schemas.microsoft.com/office/powerpoint/2010/main" val="62532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D708B90-072A-683F-FB17-4649338C83DD}"/>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E5912284-8008-6393-9206-0CF8BC7DBBF5}"/>
              </a:ext>
            </a:extLst>
          </p:cNvPr>
          <p:cNvSpPr>
            <a:spLocks noGrp="1"/>
          </p:cNvSpPr>
          <p:nvPr>
            <p:ph type="dt" sz="half" idx="10"/>
          </p:nvPr>
        </p:nvSpPr>
        <p:spPr/>
        <p:txBody>
          <a:bodyPr/>
          <a:lstStyle/>
          <a:p>
            <a:fld id="{BFCB6B7A-D270-476F-A064-5F4B5FA1C237}" type="datetimeFigureOut">
              <a:rPr lang="lt-LT" smtClean="0"/>
              <a:t>2026-05-08</a:t>
            </a:fld>
            <a:endParaRPr lang="lt-LT"/>
          </a:p>
        </p:txBody>
      </p:sp>
      <p:sp>
        <p:nvSpPr>
          <p:cNvPr id="4" name="Poraštės vietos rezervavimo ženklas 3">
            <a:extLst>
              <a:ext uri="{FF2B5EF4-FFF2-40B4-BE49-F238E27FC236}">
                <a16:creationId xmlns:a16="http://schemas.microsoft.com/office/drawing/2014/main" id="{1256F10D-EEF4-1EB4-D023-7B53CCA4713E}"/>
              </a:ext>
            </a:extLst>
          </p:cNvPr>
          <p:cNvSpPr>
            <a:spLocks noGrp="1"/>
          </p:cNvSpPr>
          <p:nvPr>
            <p:ph type="ftr" sz="quarter" idx="11"/>
          </p:nvPr>
        </p:nvSpPr>
        <p:spPr/>
        <p:txBody>
          <a:bodyPr/>
          <a:lstStyle/>
          <a:p>
            <a:endParaRPr lang="lt-LT"/>
          </a:p>
        </p:txBody>
      </p:sp>
      <p:sp>
        <p:nvSpPr>
          <p:cNvPr id="5" name="Skaidrės numerio vietos rezervavimo ženklas 4">
            <a:extLst>
              <a:ext uri="{FF2B5EF4-FFF2-40B4-BE49-F238E27FC236}">
                <a16:creationId xmlns:a16="http://schemas.microsoft.com/office/drawing/2014/main" id="{9D37EB8F-B9E4-51EA-F4D9-8F72A6673FCA}"/>
              </a:ext>
            </a:extLst>
          </p:cNvPr>
          <p:cNvSpPr>
            <a:spLocks noGrp="1"/>
          </p:cNvSpPr>
          <p:nvPr>
            <p:ph type="sldNum" sz="quarter" idx="12"/>
          </p:nvPr>
        </p:nvSpPr>
        <p:spPr/>
        <p:txBody>
          <a:bodyPr/>
          <a:lstStyle/>
          <a:p>
            <a:fld id="{AF876BCC-568F-4A93-AE8F-D864A364109B}" type="slidenum">
              <a:rPr lang="lt-LT" smtClean="0"/>
              <a:t>‹#›</a:t>
            </a:fld>
            <a:endParaRPr lang="lt-LT"/>
          </a:p>
        </p:txBody>
      </p:sp>
    </p:spTree>
    <p:extLst>
      <p:ext uri="{BB962C8B-B14F-4D97-AF65-F5344CB8AC3E}">
        <p14:creationId xmlns:p14="http://schemas.microsoft.com/office/powerpoint/2010/main" val="3584484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986F54EB-1C6B-1E21-E56D-7D8F6ED27435}"/>
              </a:ext>
            </a:extLst>
          </p:cNvPr>
          <p:cNvSpPr>
            <a:spLocks noGrp="1"/>
          </p:cNvSpPr>
          <p:nvPr>
            <p:ph type="dt" sz="half" idx="10"/>
          </p:nvPr>
        </p:nvSpPr>
        <p:spPr/>
        <p:txBody>
          <a:bodyPr/>
          <a:lstStyle/>
          <a:p>
            <a:fld id="{BFCB6B7A-D270-476F-A064-5F4B5FA1C237}" type="datetimeFigureOut">
              <a:rPr lang="lt-LT" smtClean="0"/>
              <a:t>2026-05-08</a:t>
            </a:fld>
            <a:endParaRPr lang="lt-LT"/>
          </a:p>
        </p:txBody>
      </p:sp>
      <p:sp>
        <p:nvSpPr>
          <p:cNvPr id="3" name="Poraštės vietos rezervavimo ženklas 2">
            <a:extLst>
              <a:ext uri="{FF2B5EF4-FFF2-40B4-BE49-F238E27FC236}">
                <a16:creationId xmlns:a16="http://schemas.microsoft.com/office/drawing/2014/main" id="{E790BDA9-C451-623F-2F87-4453999BD2D1}"/>
              </a:ext>
            </a:extLst>
          </p:cNvPr>
          <p:cNvSpPr>
            <a:spLocks noGrp="1"/>
          </p:cNvSpPr>
          <p:nvPr>
            <p:ph type="ftr" sz="quarter" idx="11"/>
          </p:nvPr>
        </p:nvSpPr>
        <p:spPr/>
        <p:txBody>
          <a:bodyPr/>
          <a:lstStyle/>
          <a:p>
            <a:endParaRPr lang="lt-LT"/>
          </a:p>
        </p:txBody>
      </p:sp>
      <p:sp>
        <p:nvSpPr>
          <p:cNvPr id="4" name="Skaidrės numerio vietos rezervavimo ženklas 3">
            <a:extLst>
              <a:ext uri="{FF2B5EF4-FFF2-40B4-BE49-F238E27FC236}">
                <a16:creationId xmlns:a16="http://schemas.microsoft.com/office/drawing/2014/main" id="{D6DDF6B2-34EC-FE1B-8CE5-D2747BE8412D}"/>
              </a:ext>
            </a:extLst>
          </p:cNvPr>
          <p:cNvSpPr>
            <a:spLocks noGrp="1"/>
          </p:cNvSpPr>
          <p:nvPr>
            <p:ph type="sldNum" sz="quarter" idx="12"/>
          </p:nvPr>
        </p:nvSpPr>
        <p:spPr/>
        <p:txBody>
          <a:bodyPr/>
          <a:lstStyle/>
          <a:p>
            <a:fld id="{AF876BCC-568F-4A93-AE8F-D864A364109B}" type="slidenum">
              <a:rPr lang="lt-LT" smtClean="0"/>
              <a:t>‹#›</a:t>
            </a:fld>
            <a:endParaRPr lang="lt-LT"/>
          </a:p>
        </p:txBody>
      </p:sp>
    </p:spTree>
    <p:extLst>
      <p:ext uri="{BB962C8B-B14F-4D97-AF65-F5344CB8AC3E}">
        <p14:creationId xmlns:p14="http://schemas.microsoft.com/office/powerpoint/2010/main" val="2248414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F7A964B-83F0-E9DB-091B-5FEE058420EA}"/>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Turinio vietos rezervavimo ženklas 2">
            <a:extLst>
              <a:ext uri="{FF2B5EF4-FFF2-40B4-BE49-F238E27FC236}">
                <a16:creationId xmlns:a16="http://schemas.microsoft.com/office/drawing/2014/main" id="{AFEBEA66-1D53-5E74-2C9C-CA096E8D70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a:extLst>
              <a:ext uri="{FF2B5EF4-FFF2-40B4-BE49-F238E27FC236}">
                <a16:creationId xmlns:a16="http://schemas.microsoft.com/office/drawing/2014/main" id="{F0F1FD1D-EB35-29B9-49A8-74559066D2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B9D8086B-6AA0-5D48-C325-021386A52570}"/>
              </a:ext>
            </a:extLst>
          </p:cNvPr>
          <p:cNvSpPr>
            <a:spLocks noGrp="1"/>
          </p:cNvSpPr>
          <p:nvPr>
            <p:ph type="dt" sz="half" idx="10"/>
          </p:nvPr>
        </p:nvSpPr>
        <p:spPr/>
        <p:txBody>
          <a:bodyPr/>
          <a:lstStyle/>
          <a:p>
            <a:fld id="{BFCB6B7A-D270-476F-A064-5F4B5FA1C237}" type="datetimeFigureOut">
              <a:rPr lang="lt-LT" smtClean="0"/>
              <a:t>2026-05-08</a:t>
            </a:fld>
            <a:endParaRPr lang="lt-LT"/>
          </a:p>
        </p:txBody>
      </p:sp>
      <p:sp>
        <p:nvSpPr>
          <p:cNvPr id="6" name="Poraštės vietos rezervavimo ženklas 5">
            <a:extLst>
              <a:ext uri="{FF2B5EF4-FFF2-40B4-BE49-F238E27FC236}">
                <a16:creationId xmlns:a16="http://schemas.microsoft.com/office/drawing/2014/main" id="{FBDAB8C8-0DCC-F3D4-D513-830EFC41FA52}"/>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8D5F4BD2-D3DD-5C9A-AB88-BD189F033C37}"/>
              </a:ext>
            </a:extLst>
          </p:cNvPr>
          <p:cNvSpPr>
            <a:spLocks noGrp="1"/>
          </p:cNvSpPr>
          <p:nvPr>
            <p:ph type="sldNum" sz="quarter" idx="12"/>
          </p:nvPr>
        </p:nvSpPr>
        <p:spPr/>
        <p:txBody>
          <a:bodyPr/>
          <a:lstStyle/>
          <a:p>
            <a:fld id="{AF876BCC-568F-4A93-AE8F-D864A364109B}" type="slidenum">
              <a:rPr lang="lt-LT" smtClean="0"/>
              <a:t>‹#›</a:t>
            </a:fld>
            <a:endParaRPr lang="lt-LT"/>
          </a:p>
        </p:txBody>
      </p:sp>
    </p:spTree>
    <p:extLst>
      <p:ext uri="{BB962C8B-B14F-4D97-AF65-F5344CB8AC3E}">
        <p14:creationId xmlns:p14="http://schemas.microsoft.com/office/powerpoint/2010/main" val="2283532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0BCF57D-9430-4B65-9B77-26DEB84AFEF8}"/>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Paveikslėlio vietos rezervavimo ženklas 2">
            <a:extLst>
              <a:ext uri="{FF2B5EF4-FFF2-40B4-BE49-F238E27FC236}">
                <a16:creationId xmlns:a16="http://schemas.microsoft.com/office/drawing/2014/main" id="{489E9E28-1912-5588-00E5-6268CBDDA3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a:extLst>
              <a:ext uri="{FF2B5EF4-FFF2-40B4-BE49-F238E27FC236}">
                <a16:creationId xmlns:a16="http://schemas.microsoft.com/office/drawing/2014/main" id="{B6210FFC-980D-0B75-6E13-8F35331053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87A52579-1082-6939-9CCB-2E7FE5B485DE}"/>
              </a:ext>
            </a:extLst>
          </p:cNvPr>
          <p:cNvSpPr>
            <a:spLocks noGrp="1"/>
          </p:cNvSpPr>
          <p:nvPr>
            <p:ph type="dt" sz="half" idx="10"/>
          </p:nvPr>
        </p:nvSpPr>
        <p:spPr/>
        <p:txBody>
          <a:bodyPr/>
          <a:lstStyle/>
          <a:p>
            <a:fld id="{BFCB6B7A-D270-476F-A064-5F4B5FA1C237}" type="datetimeFigureOut">
              <a:rPr lang="lt-LT" smtClean="0"/>
              <a:t>2026-05-08</a:t>
            </a:fld>
            <a:endParaRPr lang="lt-LT"/>
          </a:p>
        </p:txBody>
      </p:sp>
      <p:sp>
        <p:nvSpPr>
          <p:cNvPr id="6" name="Poraštės vietos rezervavimo ženklas 5">
            <a:extLst>
              <a:ext uri="{FF2B5EF4-FFF2-40B4-BE49-F238E27FC236}">
                <a16:creationId xmlns:a16="http://schemas.microsoft.com/office/drawing/2014/main" id="{D940AEAC-2081-51E9-4B18-F711A6FF47E1}"/>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1652F42F-E530-E4A2-DE7A-583FD3A8EEDF}"/>
              </a:ext>
            </a:extLst>
          </p:cNvPr>
          <p:cNvSpPr>
            <a:spLocks noGrp="1"/>
          </p:cNvSpPr>
          <p:nvPr>
            <p:ph type="sldNum" sz="quarter" idx="12"/>
          </p:nvPr>
        </p:nvSpPr>
        <p:spPr/>
        <p:txBody>
          <a:bodyPr/>
          <a:lstStyle/>
          <a:p>
            <a:fld id="{AF876BCC-568F-4A93-AE8F-D864A364109B}" type="slidenum">
              <a:rPr lang="lt-LT" smtClean="0"/>
              <a:t>‹#›</a:t>
            </a:fld>
            <a:endParaRPr lang="lt-LT"/>
          </a:p>
        </p:txBody>
      </p:sp>
    </p:spTree>
    <p:extLst>
      <p:ext uri="{BB962C8B-B14F-4D97-AF65-F5344CB8AC3E}">
        <p14:creationId xmlns:p14="http://schemas.microsoft.com/office/powerpoint/2010/main" val="1648330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D894EA9-E2DF-D60C-6A68-A4C35E2C248C}"/>
              </a:ext>
            </a:extLst>
          </p:cNvPr>
          <p:cNvSpPr>
            <a:spLocks noGrp="1"/>
          </p:cNvSpPr>
          <p:nvPr>
            <p:ph type="title"/>
          </p:nvPr>
        </p:nvSpPr>
        <p:spPr/>
        <p:txBody>
          <a:bodyPr/>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F40FB15B-86B3-7CDC-CA61-D602789EF071}"/>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7581A6CD-C94B-C40B-236A-C9B5EAE1E101}"/>
              </a:ext>
            </a:extLst>
          </p:cNvPr>
          <p:cNvSpPr>
            <a:spLocks noGrp="1"/>
          </p:cNvSpPr>
          <p:nvPr>
            <p:ph type="dt" sz="half" idx="10"/>
          </p:nvPr>
        </p:nvSpPr>
        <p:spPr/>
        <p:txBody>
          <a:bodyPr/>
          <a:lstStyle/>
          <a:p>
            <a:fld id="{BFCB6B7A-D270-476F-A064-5F4B5FA1C237}" type="datetimeFigureOut">
              <a:rPr lang="lt-LT" smtClean="0"/>
              <a:t>2026-05-08</a:t>
            </a:fld>
            <a:endParaRPr lang="lt-LT"/>
          </a:p>
        </p:txBody>
      </p:sp>
      <p:sp>
        <p:nvSpPr>
          <p:cNvPr id="5" name="Poraštės vietos rezervavimo ženklas 4">
            <a:extLst>
              <a:ext uri="{FF2B5EF4-FFF2-40B4-BE49-F238E27FC236}">
                <a16:creationId xmlns:a16="http://schemas.microsoft.com/office/drawing/2014/main" id="{745A0E61-43CF-BBD8-96DA-F8B38CFC42BC}"/>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E1F1C28F-B4A6-0F78-1DA4-8ABC9990F4D0}"/>
              </a:ext>
            </a:extLst>
          </p:cNvPr>
          <p:cNvSpPr>
            <a:spLocks noGrp="1"/>
          </p:cNvSpPr>
          <p:nvPr>
            <p:ph type="sldNum" sz="quarter" idx="12"/>
          </p:nvPr>
        </p:nvSpPr>
        <p:spPr/>
        <p:txBody>
          <a:bodyPr/>
          <a:lstStyle/>
          <a:p>
            <a:fld id="{AF876BCC-568F-4A93-AE8F-D864A364109B}" type="slidenum">
              <a:rPr lang="lt-LT" smtClean="0"/>
              <a:t>‹#›</a:t>
            </a:fld>
            <a:endParaRPr lang="lt-LT"/>
          </a:p>
        </p:txBody>
      </p:sp>
    </p:spTree>
    <p:extLst>
      <p:ext uri="{BB962C8B-B14F-4D97-AF65-F5344CB8AC3E}">
        <p14:creationId xmlns:p14="http://schemas.microsoft.com/office/powerpoint/2010/main" val="606629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F2D7DCA9-B00C-32C1-D1D7-6AF8F657F55F}"/>
              </a:ext>
            </a:extLst>
          </p:cNvPr>
          <p:cNvSpPr>
            <a:spLocks noGrp="1"/>
          </p:cNvSpPr>
          <p:nvPr>
            <p:ph type="title" orient="vert"/>
          </p:nvPr>
        </p:nvSpPr>
        <p:spPr>
          <a:xfrm>
            <a:off x="8724900" y="365125"/>
            <a:ext cx="2628900" cy="5811838"/>
          </a:xfrm>
        </p:spPr>
        <p:txBody>
          <a:bodyPr vert="eaVert"/>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BB8339B7-C999-C867-0318-2C7306E7BA86}"/>
              </a:ext>
            </a:extLst>
          </p:cNvPr>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85F895BC-707C-E45B-FB70-18CA22274616}"/>
              </a:ext>
            </a:extLst>
          </p:cNvPr>
          <p:cNvSpPr>
            <a:spLocks noGrp="1"/>
          </p:cNvSpPr>
          <p:nvPr>
            <p:ph type="dt" sz="half" idx="10"/>
          </p:nvPr>
        </p:nvSpPr>
        <p:spPr/>
        <p:txBody>
          <a:bodyPr/>
          <a:lstStyle/>
          <a:p>
            <a:fld id="{BFCB6B7A-D270-476F-A064-5F4B5FA1C237}" type="datetimeFigureOut">
              <a:rPr lang="lt-LT" smtClean="0"/>
              <a:t>2026-05-08</a:t>
            </a:fld>
            <a:endParaRPr lang="lt-LT"/>
          </a:p>
        </p:txBody>
      </p:sp>
      <p:sp>
        <p:nvSpPr>
          <p:cNvPr id="5" name="Poraštės vietos rezervavimo ženklas 4">
            <a:extLst>
              <a:ext uri="{FF2B5EF4-FFF2-40B4-BE49-F238E27FC236}">
                <a16:creationId xmlns:a16="http://schemas.microsoft.com/office/drawing/2014/main" id="{7EE4787D-B047-B097-25B3-E5C493EFBC17}"/>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998000F2-EE05-55AC-5538-B4E54816F1DF}"/>
              </a:ext>
            </a:extLst>
          </p:cNvPr>
          <p:cNvSpPr>
            <a:spLocks noGrp="1"/>
          </p:cNvSpPr>
          <p:nvPr>
            <p:ph type="sldNum" sz="quarter" idx="12"/>
          </p:nvPr>
        </p:nvSpPr>
        <p:spPr/>
        <p:txBody>
          <a:bodyPr/>
          <a:lstStyle/>
          <a:p>
            <a:fld id="{AF876BCC-568F-4A93-AE8F-D864A364109B}" type="slidenum">
              <a:rPr lang="lt-LT" smtClean="0"/>
              <a:t>‹#›</a:t>
            </a:fld>
            <a:endParaRPr lang="lt-LT"/>
          </a:p>
        </p:txBody>
      </p:sp>
    </p:spTree>
    <p:extLst>
      <p:ext uri="{BB962C8B-B14F-4D97-AF65-F5344CB8AC3E}">
        <p14:creationId xmlns:p14="http://schemas.microsoft.com/office/powerpoint/2010/main" val="3184417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C0992B95-F88B-05D3-D5EC-0A1E833809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p>
        </p:txBody>
      </p:sp>
      <p:sp>
        <p:nvSpPr>
          <p:cNvPr id="3" name="Teksto vietos rezervavimo ženklas 2">
            <a:extLst>
              <a:ext uri="{FF2B5EF4-FFF2-40B4-BE49-F238E27FC236}">
                <a16:creationId xmlns:a16="http://schemas.microsoft.com/office/drawing/2014/main" id="{C5B08132-A65F-3C3B-1849-50A86C1DC3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D09F1185-9CC2-D55A-C509-59829AE6B7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CB6B7A-D270-476F-A064-5F4B5FA1C237}" type="datetimeFigureOut">
              <a:rPr lang="lt-LT" smtClean="0"/>
              <a:t>2026-05-08</a:t>
            </a:fld>
            <a:endParaRPr lang="lt-LT"/>
          </a:p>
        </p:txBody>
      </p:sp>
      <p:sp>
        <p:nvSpPr>
          <p:cNvPr id="5" name="Poraštės vietos rezervavimo ženklas 4">
            <a:extLst>
              <a:ext uri="{FF2B5EF4-FFF2-40B4-BE49-F238E27FC236}">
                <a16:creationId xmlns:a16="http://schemas.microsoft.com/office/drawing/2014/main" id="{0AB53766-7C3B-4AF9-DEF1-CA997B6A62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a:extLst>
              <a:ext uri="{FF2B5EF4-FFF2-40B4-BE49-F238E27FC236}">
                <a16:creationId xmlns:a16="http://schemas.microsoft.com/office/drawing/2014/main" id="{0D3FC9F2-C12D-D44D-1E3C-9CC0D59E83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876BCC-568F-4A93-AE8F-D864A364109B}" type="slidenum">
              <a:rPr lang="lt-LT" smtClean="0"/>
              <a:t>‹#›</a:t>
            </a:fld>
            <a:endParaRPr lang="lt-LT"/>
          </a:p>
        </p:txBody>
      </p:sp>
    </p:spTree>
    <p:extLst>
      <p:ext uri="{BB962C8B-B14F-4D97-AF65-F5344CB8AC3E}">
        <p14:creationId xmlns:p14="http://schemas.microsoft.com/office/powerpoint/2010/main" val="38429412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image" Target="../media/image8.png"/><Relationship Id="rId7" Type="http://schemas.openxmlformats.org/officeDocument/2006/relationships/oleObject" Target="../embeddings/oleObject2.bin"/><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0.wmf"/><Relationship Id="rId5" Type="http://schemas.openxmlformats.org/officeDocument/2006/relationships/oleObject" Target="../embeddings/oleObject1.bin"/><Relationship Id="rId4" Type="http://schemas.openxmlformats.org/officeDocument/2006/relationships/image" Target="../media/image9.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oleObject" Target="../embeddings/oleObject3.bin"/><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wmf"/><Relationship Id="rId4"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5.png"/><Relationship Id="rId5" Type="http://schemas.openxmlformats.org/officeDocument/2006/relationships/image" Target="../media/image44.jpeg"/><Relationship Id="rId4" Type="http://schemas.openxmlformats.org/officeDocument/2006/relationships/image" Target="../media/image43.jpe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36.xml.rels><?xml version="1.0" encoding="UTF-8" standalone="yes"?>
<Relationships xmlns="http://schemas.openxmlformats.org/package/2006/relationships"><Relationship Id="rId8" Type="http://schemas.openxmlformats.org/officeDocument/2006/relationships/hyperlink" Target="https://simpop.org/convex-lens/convex-lens.htm" TargetMode="External"/><Relationship Id="rId3" Type="http://schemas.openxmlformats.org/officeDocument/2006/relationships/hyperlink" Target="https://www.vedlys.smm.lt/5-8_klasiu_pamoku_veiklu_aprasai.html" TargetMode="External"/><Relationship Id="rId7" Type="http://schemas.openxmlformats.org/officeDocument/2006/relationships/hyperlink" Target="https://www.opiq.lt/Kit/Details/9" TargetMode="External"/><Relationship Id="rId2" Type="http://schemas.openxmlformats.org/officeDocument/2006/relationships/hyperlink" Target="https://www.vle.lt/straipsnis/optinis-lesis/" TargetMode="External"/><Relationship Id="rId1" Type="http://schemas.openxmlformats.org/officeDocument/2006/relationships/slideLayout" Target="../slideLayouts/slideLayout2.xml"/><Relationship Id="rId6" Type="http://schemas.openxmlformats.org/officeDocument/2006/relationships/hyperlink" Target="https://www1066.vu.lt/index.php/laboratoriniai-darbai/optikos-laboratoriniu-darbu-sarasas-ir-uzduotys" TargetMode="External"/><Relationship Id="rId5" Type="http://schemas.openxmlformats.org/officeDocument/2006/relationships/hyperlink" Target="https://www.grammarly.com/" TargetMode="External"/><Relationship Id="rId4" Type="http://schemas.openxmlformats.org/officeDocument/2006/relationships/hyperlink" Target="https://www.nsa.smsm.lt/"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ntrinis pavadinimas 2">
            <a:extLst>
              <a:ext uri="{FF2B5EF4-FFF2-40B4-BE49-F238E27FC236}">
                <a16:creationId xmlns:a16="http://schemas.microsoft.com/office/drawing/2014/main" id="{C49A40BC-C244-D2AB-42E4-55BBD3EAF860}"/>
              </a:ext>
            </a:extLst>
          </p:cNvPr>
          <p:cNvSpPr>
            <a:spLocks noGrp="1"/>
          </p:cNvSpPr>
          <p:nvPr>
            <p:ph type="subTitle" idx="1"/>
          </p:nvPr>
        </p:nvSpPr>
        <p:spPr>
          <a:xfrm>
            <a:off x="1524000" y="5495831"/>
            <a:ext cx="9491382" cy="1353203"/>
          </a:xfrm>
        </p:spPr>
        <p:txBody>
          <a:bodyPr vert="horz" lIns="91440" tIns="45720" rIns="91440" bIns="45720" rtlCol="0" anchor="t">
            <a:normAutofit fontScale="85000" lnSpcReduction="20000"/>
          </a:bodyPr>
          <a:lstStyle/>
          <a:p>
            <a:r>
              <a:rPr lang="lt-LT">
                <a:latin typeface="Calibri"/>
                <a:ea typeface="Calibri"/>
                <a:cs typeface="Calibri"/>
              </a:rPr>
              <a:t>Darbą parengė</a:t>
            </a:r>
          </a:p>
          <a:p>
            <a:r>
              <a:rPr lang="lt-LT">
                <a:latin typeface="Calibri"/>
                <a:ea typeface="Calibri"/>
                <a:cs typeface="Calibri"/>
              </a:rPr>
              <a:t>Palangos VladoJurgučio progimnazijos mokinės</a:t>
            </a:r>
          </a:p>
          <a:p>
            <a:r>
              <a:rPr lang="lt-LT">
                <a:latin typeface="Calibri"/>
                <a:ea typeface="Calibri"/>
                <a:cs typeface="Calibri"/>
              </a:rPr>
              <a:t>E. V. ir D. L.</a:t>
            </a:r>
          </a:p>
          <a:p>
            <a:r>
              <a:rPr lang="lt-LT">
                <a:latin typeface="Calibri"/>
                <a:ea typeface="Calibri"/>
                <a:cs typeface="Calibri"/>
              </a:rPr>
              <a:t>Mokytoja S. P.</a:t>
            </a:r>
          </a:p>
          <a:p>
            <a:endParaRPr lang="lt-LT">
              <a:latin typeface="Perpetua"/>
            </a:endParaRPr>
          </a:p>
        </p:txBody>
      </p:sp>
      <p:pic>
        <p:nvPicPr>
          <p:cNvPr id="6" name="Picture 5">
            <a:extLst>
              <a:ext uri="{FF2B5EF4-FFF2-40B4-BE49-F238E27FC236}">
                <a16:creationId xmlns:a16="http://schemas.microsoft.com/office/drawing/2014/main" id="{2D29C83C-56D9-95F3-EB03-872E12AB70F3}"/>
              </a:ext>
            </a:extLst>
          </p:cNvPr>
          <p:cNvPicPr>
            <a:picLocks noChangeAspect="1"/>
          </p:cNvPicPr>
          <p:nvPr/>
        </p:nvPicPr>
        <p:blipFill>
          <a:blip r:embed="rId2"/>
          <a:stretch>
            <a:fillRect/>
          </a:stretch>
        </p:blipFill>
        <p:spPr>
          <a:xfrm>
            <a:off x="2140323" y="112059"/>
            <a:ext cx="7530353" cy="5020236"/>
          </a:xfrm>
          <a:prstGeom prst="rect">
            <a:avLst/>
          </a:prstGeom>
        </p:spPr>
      </p:pic>
    </p:spTree>
    <p:extLst>
      <p:ext uri="{BB962C8B-B14F-4D97-AF65-F5344CB8AC3E}">
        <p14:creationId xmlns:p14="http://schemas.microsoft.com/office/powerpoint/2010/main" val="3901953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a:extLst>
              <a:ext uri="{FF2B5EF4-FFF2-40B4-BE49-F238E27FC236}">
                <a16:creationId xmlns:a16="http://schemas.microsoft.com/office/drawing/2014/main" id="{6C7AC940-FB9B-A3D8-CF4B-E57B0ECA5D6A}"/>
              </a:ext>
            </a:extLst>
          </p:cNvPr>
          <p:cNvSpPr txBox="1"/>
          <p:nvPr/>
        </p:nvSpPr>
        <p:spPr>
          <a:xfrm>
            <a:off x="385012" y="128373"/>
            <a:ext cx="9512613" cy="738664"/>
          </a:xfrm>
          <a:prstGeom prst="rect">
            <a:avLst/>
          </a:prstGeom>
          <a:solidFill>
            <a:schemeClr val="accent5">
              <a:lumMod val="20000"/>
              <a:lumOff val="80000"/>
            </a:schemeClr>
          </a:solidFill>
          <a:ln>
            <a:solidFill>
              <a:schemeClr val="accent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40410" indent="-283210" algn="just" rtl="0"/>
            <a:r>
              <a:rPr lang="lt-LT" sz="2400" b="1" dirty="0">
                <a:solidFill>
                  <a:srgbClr val="000000"/>
                </a:solidFill>
                <a:latin typeface="Times New Roman"/>
              </a:rPr>
              <a:t>Lęšis</a:t>
            </a:r>
            <a:r>
              <a:rPr lang="lt-LT" sz="2400" dirty="0">
                <a:solidFill>
                  <a:srgbClr val="000000"/>
                </a:solidFill>
                <a:latin typeface="Times New Roman"/>
              </a:rPr>
              <a:t> – tai skaidrus kūnas, turintis vieną arba du sferinius paviršius.</a:t>
            </a:r>
            <a:endParaRPr lang="en-US" sz="2400" dirty="0"/>
          </a:p>
          <a:p>
            <a:pPr algn="ctr"/>
            <a:endParaRPr lang="en-US" dirty="0"/>
          </a:p>
        </p:txBody>
      </p:sp>
      <p:pic>
        <p:nvPicPr>
          <p:cNvPr id="5" name="Paveikslėlis 4">
            <a:extLst>
              <a:ext uri="{FF2B5EF4-FFF2-40B4-BE49-F238E27FC236}">
                <a16:creationId xmlns:a16="http://schemas.microsoft.com/office/drawing/2014/main" id="{6B1A1431-B08B-AE87-DD25-04544A8E47C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976284" y="128371"/>
            <a:ext cx="1909362" cy="2053077"/>
          </a:xfrm>
          <a:prstGeom prst="rect">
            <a:avLst/>
          </a:prstGeom>
        </p:spPr>
      </p:pic>
      <p:sp>
        <p:nvSpPr>
          <p:cNvPr id="7" name="TextBox 6">
            <a:extLst>
              <a:ext uri="{FF2B5EF4-FFF2-40B4-BE49-F238E27FC236}">
                <a16:creationId xmlns:a16="http://schemas.microsoft.com/office/drawing/2014/main" id="{678E008A-56B1-7551-AC9C-C26B47645204}"/>
              </a:ext>
            </a:extLst>
          </p:cNvPr>
          <p:cNvSpPr txBox="1"/>
          <p:nvPr/>
        </p:nvSpPr>
        <p:spPr>
          <a:xfrm>
            <a:off x="385012" y="1154910"/>
            <a:ext cx="9512613" cy="1323439"/>
          </a:xfrm>
          <a:prstGeom prst="rect">
            <a:avLst/>
          </a:prstGeom>
          <a:solidFill>
            <a:schemeClr val="accent5">
              <a:lumMod val="20000"/>
              <a:lumOff val="80000"/>
            </a:schemeClr>
          </a:solidFill>
          <a:ln>
            <a:solidFill>
              <a:schemeClr val="accent1"/>
            </a:solidFill>
          </a:ln>
        </p:spPr>
        <p:txBody>
          <a:bodyPr wrap="square">
            <a:spAutoFit/>
          </a:bodyPr>
          <a:lstStyle/>
          <a:p>
            <a:pPr>
              <a:buNone/>
            </a:pPr>
            <a:r>
              <a:rPr lang="lt-LT" sz="2000" dirty="0">
                <a:latin typeface="Times New Roman" panose="02020603050405020304" pitchFamily="18" charset="0"/>
                <a:cs typeface="Times New Roman" panose="02020603050405020304" pitchFamily="18" charset="0"/>
              </a:rPr>
              <a:t>Lęšiai skirstomi į :</a:t>
            </a:r>
          </a:p>
          <a:p>
            <a:pPr>
              <a:buFont typeface="Arial" panose="020B0604020202020204" pitchFamily="34" charset="0"/>
              <a:buChar char="•"/>
            </a:pPr>
            <a:r>
              <a:rPr lang="lt-LT" sz="2000" b="1" dirty="0">
                <a:latin typeface="Times New Roman" panose="02020603050405020304" pitchFamily="18" charset="0"/>
                <a:cs typeface="Times New Roman" panose="02020603050405020304" pitchFamily="18" charset="0"/>
              </a:rPr>
              <a:t>Glaudžiamieji lęšiai</a:t>
            </a:r>
            <a:r>
              <a:rPr lang="lt-LT" sz="2000" dirty="0">
                <a:latin typeface="Times New Roman" panose="02020603050405020304" pitchFamily="18" charset="0"/>
                <a:cs typeface="Times New Roman" panose="02020603050405020304" pitchFamily="18" charset="0"/>
              </a:rPr>
              <a:t> – storesni per vidurį nei kraštuose. Jie sulenkia lygiagrečius šviesos spindulius ir sukoncentruoja juos viename taške, vadinamame židiniu.</a:t>
            </a:r>
          </a:p>
          <a:p>
            <a:pPr>
              <a:buFont typeface="Arial" panose="020B0604020202020204" pitchFamily="34" charset="0"/>
              <a:buChar char="•"/>
            </a:pPr>
            <a:r>
              <a:rPr lang="lt-LT" sz="2000" b="1" dirty="0">
                <a:latin typeface="Times New Roman" panose="02020603050405020304" pitchFamily="18" charset="0"/>
                <a:cs typeface="Times New Roman" panose="02020603050405020304" pitchFamily="18" charset="0"/>
              </a:rPr>
              <a:t>Sklaidomieji lęšiai</a:t>
            </a:r>
            <a:r>
              <a:rPr lang="lt-LT" sz="2000" dirty="0">
                <a:latin typeface="Times New Roman" panose="02020603050405020304" pitchFamily="18" charset="0"/>
                <a:cs typeface="Times New Roman" panose="02020603050405020304" pitchFamily="18" charset="0"/>
              </a:rPr>
              <a:t> – plonesni per vidurį nei kraštuose. Jie išsklaido šviesos spindulius.</a:t>
            </a:r>
          </a:p>
        </p:txBody>
      </p:sp>
      <p:pic>
        <p:nvPicPr>
          <p:cNvPr id="9" name="Paveikslėlis 8">
            <a:extLst>
              <a:ext uri="{FF2B5EF4-FFF2-40B4-BE49-F238E27FC236}">
                <a16:creationId xmlns:a16="http://schemas.microsoft.com/office/drawing/2014/main" id="{0099A439-AB04-A82F-1106-398C12B2F7F4}"/>
              </a:ext>
            </a:extLst>
          </p:cNvPr>
          <p:cNvPicPr>
            <a:picLocks noChangeAspect="1"/>
          </p:cNvPicPr>
          <p:nvPr/>
        </p:nvPicPr>
        <p:blipFill>
          <a:blip r:embed="rId3"/>
          <a:stretch>
            <a:fillRect/>
          </a:stretch>
        </p:blipFill>
        <p:spPr>
          <a:xfrm>
            <a:off x="477988" y="2645940"/>
            <a:ext cx="2978645" cy="3152327"/>
          </a:xfrm>
          <a:prstGeom prst="rect">
            <a:avLst/>
          </a:prstGeom>
        </p:spPr>
      </p:pic>
      <p:pic>
        <p:nvPicPr>
          <p:cNvPr id="11" name="Paveikslėlis 10">
            <a:extLst>
              <a:ext uri="{FF2B5EF4-FFF2-40B4-BE49-F238E27FC236}">
                <a16:creationId xmlns:a16="http://schemas.microsoft.com/office/drawing/2014/main" id="{D4823C8A-6169-DFE4-274C-A2F9965A6BE4}"/>
              </a:ext>
            </a:extLst>
          </p:cNvPr>
          <p:cNvPicPr>
            <a:picLocks noChangeAspect="1"/>
          </p:cNvPicPr>
          <p:nvPr/>
        </p:nvPicPr>
        <p:blipFill>
          <a:blip r:embed="rId4"/>
          <a:stretch>
            <a:fillRect/>
          </a:stretch>
        </p:blipFill>
        <p:spPr>
          <a:xfrm>
            <a:off x="591507" y="5965858"/>
            <a:ext cx="2914542" cy="404797"/>
          </a:xfrm>
          <a:prstGeom prst="rect">
            <a:avLst/>
          </a:prstGeom>
        </p:spPr>
      </p:pic>
      <p:pic>
        <p:nvPicPr>
          <p:cNvPr id="13" name="Paveikslėlis 12">
            <a:extLst>
              <a:ext uri="{FF2B5EF4-FFF2-40B4-BE49-F238E27FC236}">
                <a16:creationId xmlns:a16="http://schemas.microsoft.com/office/drawing/2014/main" id="{0A3CA4B8-B005-72ED-9D24-DB3882F131B2}"/>
              </a:ext>
            </a:extLst>
          </p:cNvPr>
          <p:cNvPicPr>
            <a:picLocks noChangeAspect="1"/>
          </p:cNvPicPr>
          <p:nvPr/>
        </p:nvPicPr>
        <p:blipFill>
          <a:blip r:embed="rId5"/>
          <a:stretch>
            <a:fillRect/>
          </a:stretch>
        </p:blipFill>
        <p:spPr>
          <a:xfrm>
            <a:off x="3959051" y="2701543"/>
            <a:ext cx="3769103" cy="3759547"/>
          </a:xfrm>
          <a:prstGeom prst="rect">
            <a:avLst/>
          </a:prstGeom>
        </p:spPr>
      </p:pic>
      <p:pic>
        <p:nvPicPr>
          <p:cNvPr id="15" name="Paveikslėlis 14">
            <a:extLst>
              <a:ext uri="{FF2B5EF4-FFF2-40B4-BE49-F238E27FC236}">
                <a16:creationId xmlns:a16="http://schemas.microsoft.com/office/drawing/2014/main" id="{0C0601E1-86DF-668D-9014-72463C05A80B}"/>
              </a:ext>
            </a:extLst>
          </p:cNvPr>
          <p:cNvPicPr>
            <a:picLocks noChangeAspect="1"/>
          </p:cNvPicPr>
          <p:nvPr/>
        </p:nvPicPr>
        <p:blipFill>
          <a:blip r:embed="rId6"/>
          <a:stretch>
            <a:fillRect/>
          </a:stretch>
        </p:blipFill>
        <p:spPr>
          <a:xfrm>
            <a:off x="8866629" y="3319982"/>
            <a:ext cx="2061991" cy="1804242"/>
          </a:xfrm>
          <a:prstGeom prst="rect">
            <a:avLst/>
          </a:prstGeom>
        </p:spPr>
      </p:pic>
      <p:sp>
        <p:nvSpPr>
          <p:cNvPr id="17" name="TextBox 16">
            <a:extLst>
              <a:ext uri="{FF2B5EF4-FFF2-40B4-BE49-F238E27FC236}">
                <a16:creationId xmlns:a16="http://schemas.microsoft.com/office/drawing/2014/main" id="{B45A8442-3C3E-E5B7-5581-052B8C465D17}"/>
              </a:ext>
            </a:extLst>
          </p:cNvPr>
          <p:cNvSpPr txBox="1"/>
          <p:nvPr/>
        </p:nvSpPr>
        <p:spPr>
          <a:xfrm>
            <a:off x="7511845" y="2766222"/>
            <a:ext cx="4373801" cy="369332"/>
          </a:xfrm>
          <a:prstGeom prst="rect">
            <a:avLst/>
          </a:prstGeom>
          <a:noFill/>
        </p:spPr>
        <p:txBody>
          <a:bodyPr wrap="square">
            <a:spAutoFit/>
          </a:bodyPr>
          <a:lstStyle/>
          <a:p>
            <a:pPr algn="ctr" eaLnBrk="1" hangingPunct="1">
              <a:spcBef>
                <a:spcPct val="50000"/>
              </a:spcBef>
            </a:pPr>
            <a:r>
              <a:rPr lang="lt-LT" altLang="lt-LT" b="1" dirty="0">
                <a:latin typeface="Times New Roman" panose="02020603050405020304" pitchFamily="18" charset="0"/>
                <a:cs typeface="Times New Roman" panose="02020603050405020304" pitchFamily="18" charset="0"/>
              </a:rPr>
              <a:t>Lęšių žymėjimas brėžiniuose:</a:t>
            </a:r>
          </a:p>
        </p:txBody>
      </p:sp>
    </p:spTree>
    <p:extLst>
      <p:ext uri="{BB962C8B-B14F-4D97-AF65-F5344CB8AC3E}">
        <p14:creationId xmlns:p14="http://schemas.microsoft.com/office/powerpoint/2010/main" val="4025140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veikslėlis 4">
            <a:extLst>
              <a:ext uri="{FF2B5EF4-FFF2-40B4-BE49-F238E27FC236}">
                <a16:creationId xmlns:a16="http://schemas.microsoft.com/office/drawing/2014/main" id="{A3A2DA13-F8DE-F996-FF68-1590C625E5CA}"/>
              </a:ext>
            </a:extLst>
          </p:cNvPr>
          <p:cNvPicPr>
            <a:picLocks noChangeAspect="1"/>
          </p:cNvPicPr>
          <p:nvPr/>
        </p:nvPicPr>
        <p:blipFill>
          <a:blip r:embed="rId2"/>
          <a:stretch>
            <a:fillRect/>
          </a:stretch>
        </p:blipFill>
        <p:spPr>
          <a:xfrm>
            <a:off x="284197" y="274543"/>
            <a:ext cx="6820491" cy="2591025"/>
          </a:xfrm>
          <a:prstGeom prst="rect">
            <a:avLst/>
          </a:prstGeom>
        </p:spPr>
      </p:pic>
      <p:pic>
        <p:nvPicPr>
          <p:cNvPr id="7" name="Paveikslėlis 6">
            <a:extLst>
              <a:ext uri="{FF2B5EF4-FFF2-40B4-BE49-F238E27FC236}">
                <a16:creationId xmlns:a16="http://schemas.microsoft.com/office/drawing/2014/main" id="{A47D9B1B-75A9-099A-F04C-30A7CA4440D6}"/>
              </a:ext>
            </a:extLst>
          </p:cNvPr>
          <p:cNvPicPr>
            <a:picLocks noChangeAspect="1"/>
          </p:cNvPicPr>
          <p:nvPr/>
        </p:nvPicPr>
        <p:blipFill>
          <a:blip r:embed="rId3"/>
          <a:stretch>
            <a:fillRect/>
          </a:stretch>
        </p:blipFill>
        <p:spPr>
          <a:xfrm>
            <a:off x="585214" y="3221331"/>
            <a:ext cx="6218459" cy="3261643"/>
          </a:xfrm>
          <a:prstGeom prst="rect">
            <a:avLst/>
          </a:prstGeom>
        </p:spPr>
      </p:pic>
      <p:sp>
        <p:nvSpPr>
          <p:cNvPr id="9" name="TextBox 8">
            <a:extLst>
              <a:ext uri="{FF2B5EF4-FFF2-40B4-BE49-F238E27FC236}">
                <a16:creationId xmlns:a16="http://schemas.microsoft.com/office/drawing/2014/main" id="{E47F3539-BB4E-4656-0E18-31F48AA579D1}"/>
              </a:ext>
            </a:extLst>
          </p:cNvPr>
          <p:cNvSpPr txBox="1"/>
          <p:nvPr/>
        </p:nvSpPr>
        <p:spPr>
          <a:xfrm>
            <a:off x="6951405" y="554392"/>
            <a:ext cx="4956398" cy="2308324"/>
          </a:xfrm>
          <a:prstGeom prst="rect">
            <a:avLst/>
          </a:prstGeom>
          <a:noFill/>
        </p:spPr>
        <p:txBody>
          <a:bodyPr wrap="square">
            <a:spAutoFit/>
          </a:bodyPr>
          <a:lstStyle/>
          <a:p>
            <a:pPr>
              <a:buNone/>
            </a:pPr>
            <a:r>
              <a:rPr lang="lt-LT" b="1" dirty="0">
                <a:effectLst/>
                <a:latin typeface="Times New Roman" panose="02020603050405020304" pitchFamily="18" charset="0"/>
                <a:cs typeface="Times New Roman" panose="02020603050405020304" pitchFamily="18" charset="0"/>
              </a:rPr>
              <a:t>Pagrindiniai dydžiai:</a:t>
            </a:r>
          </a:p>
          <a:p>
            <a:pPr>
              <a:buNone/>
            </a:pPr>
            <a:endParaRPr lang="lt-LT" dirty="0">
              <a:effectLst/>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lt-LT" b="1" dirty="0">
                <a:effectLst/>
                <a:latin typeface="Times New Roman" panose="02020603050405020304" pitchFamily="18" charset="0"/>
                <a:cs typeface="Times New Roman" panose="02020603050405020304" pitchFamily="18" charset="0"/>
              </a:rPr>
              <a:t>Židinio nuotolis (F)</a:t>
            </a:r>
            <a:r>
              <a:rPr lang="lt-LT" dirty="0">
                <a:effectLst/>
                <a:latin typeface="Times New Roman" panose="02020603050405020304" pitchFamily="18" charset="0"/>
                <a:cs typeface="Times New Roman" panose="02020603050405020304" pitchFamily="18" charset="0"/>
              </a:rPr>
              <a:t> – atstumas nuo lęšio optinio centro iki jo židinio. Matuojamas metrais (m).</a:t>
            </a:r>
          </a:p>
          <a:p>
            <a:pPr>
              <a:buFont typeface="Arial" panose="020B0604020202020204" pitchFamily="34" charset="0"/>
              <a:buChar char="•"/>
            </a:pPr>
            <a:r>
              <a:rPr lang="lt-LT" b="1" dirty="0">
                <a:effectLst/>
                <a:latin typeface="Times New Roman" panose="02020603050405020304" pitchFamily="18" charset="0"/>
                <a:cs typeface="Times New Roman" panose="02020603050405020304" pitchFamily="18" charset="0"/>
              </a:rPr>
              <a:t>Laužiamoji geba (D)</a:t>
            </a:r>
            <a:r>
              <a:rPr lang="lt-LT" dirty="0">
                <a:effectLst/>
                <a:latin typeface="Times New Roman" panose="02020603050405020304" pitchFamily="18" charset="0"/>
                <a:cs typeface="Times New Roman" panose="02020603050405020304" pitchFamily="18" charset="0"/>
              </a:rPr>
              <a:t> – fizikinis dydis, kuris apibūdina lęšio ypatybę laužti spindulius. Atvirkščiai dydis židinio nuotoliui. Matuojamas dioptrijomis (D).</a:t>
            </a:r>
          </a:p>
        </p:txBody>
      </p:sp>
      <p:pic>
        <p:nvPicPr>
          <p:cNvPr id="11" name="Paveikslėlis 10">
            <a:extLst>
              <a:ext uri="{FF2B5EF4-FFF2-40B4-BE49-F238E27FC236}">
                <a16:creationId xmlns:a16="http://schemas.microsoft.com/office/drawing/2014/main" id="{D3229E1D-A416-D2FE-61D8-F527EBBF3E46}"/>
              </a:ext>
            </a:extLst>
          </p:cNvPr>
          <p:cNvPicPr>
            <a:picLocks noChangeAspect="1"/>
          </p:cNvPicPr>
          <p:nvPr/>
        </p:nvPicPr>
        <p:blipFill>
          <a:blip r:embed="rId4"/>
          <a:stretch>
            <a:fillRect/>
          </a:stretch>
        </p:blipFill>
        <p:spPr>
          <a:xfrm>
            <a:off x="9006136" y="2497198"/>
            <a:ext cx="1092458" cy="931802"/>
          </a:xfrm>
          <a:prstGeom prst="rect">
            <a:avLst/>
          </a:prstGeom>
        </p:spPr>
      </p:pic>
      <p:sp>
        <p:nvSpPr>
          <p:cNvPr id="13" name="TextBox 12">
            <a:extLst>
              <a:ext uri="{FF2B5EF4-FFF2-40B4-BE49-F238E27FC236}">
                <a16:creationId xmlns:a16="http://schemas.microsoft.com/office/drawing/2014/main" id="{5534CC27-E303-CD37-E428-4827361DF3BD}"/>
              </a:ext>
            </a:extLst>
          </p:cNvPr>
          <p:cNvSpPr txBox="1"/>
          <p:nvPr/>
        </p:nvSpPr>
        <p:spPr>
          <a:xfrm>
            <a:off x="6951405" y="3669267"/>
            <a:ext cx="5093111" cy="646331"/>
          </a:xfrm>
          <a:prstGeom prst="rect">
            <a:avLst/>
          </a:prstGeom>
          <a:noFill/>
        </p:spPr>
        <p:txBody>
          <a:bodyPr wrap="square">
            <a:spAutoFit/>
          </a:bodyPr>
          <a:lstStyle/>
          <a:p>
            <a:r>
              <a:rPr lang="lt-LT" sz="1800" b="1" dirty="0">
                <a:solidFill>
                  <a:srgbClr val="000000"/>
                </a:solidFill>
                <a:latin typeface="Times New Roman" panose="02020603050405020304" pitchFamily="18" charset="0"/>
                <a:cs typeface="Times New Roman" panose="02020603050405020304" pitchFamily="18" charset="0"/>
              </a:rPr>
              <a:t>Lęšio didinimas </a:t>
            </a:r>
            <a:r>
              <a:rPr lang="lt-LT" sz="1800" dirty="0">
                <a:solidFill>
                  <a:srgbClr val="000000"/>
                </a:solidFill>
                <a:latin typeface="Times New Roman" panose="02020603050405020304" pitchFamily="18" charset="0"/>
                <a:cs typeface="Times New Roman" panose="02020603050405020304" pitchFamily="18" charset="0"/>
              </a:rPr>
              <a:t>- atvaizdo ir daikto matmenų santykis vadinamas lęšio didinimu.</a:t>
            </a:r>
          </a:p>
        </p:txBody>
      </p:sp>
      <p:graphicFrame>
        <p:nvGraphicFramePr>
          <p:cNvPr id="14" name="Object 4">
            <a:extLst>
              <a:ext uri="{FF2B5EF4-FFF2-40B4-BE49-F238E27FC236}">
                <a16:creationId xmlns:a16="http://schemas.microsoft.com/office/drawing/2014/main" id="{0CF88EF0-4A82-E54E-5537-5F3939FC4E42}"/>
              </a:ext>
            </a:extLst>
          </p:cNvPr>
          <p:cNvGraphicFramePr>
            <a:graphicFrameLocks noChangeAspect="1"/>
          </p:cNvGraphicFramePr>
          <p:nvPr>
            <p:extLst>
              <p:ext uri="{D42A27DB-BD31-4B8C-83A1-F6EECF244321}">
                <p14:modId xmlns:p14="http://schemas.microsoft.com/office/powerpoint/2010/main" val="1371339732"/>
              </p:ext>
            </p:extLst>
          </p:nvPr>
        </p:nvGraphicFramePr>
        <p:xfrm>
          <a:off x="6803673" y="4555557"/>
          <a:ext cx="1410047" cy="984724"/>
        </p:xfrm>
        <a:graphic>
          <a:graphicData uri="http://schemas.openxmlformats.org/presentationml/2006/ole">
            <mc:AlternateContent xmlns:mc="http://schemas.openxmlformats.org/markup-compatibility/2006">
              <mc:Choice xmlns:v="urn:schemas-microsoft-com:vml" Requires="v">
                <p:oleObj name="Equation" r:id="rId5" imgW="457002" imgH="393529" progId="Equation.3">
                  <p:embed/>
                </p:oleObj>
              </mc:Choice>
              <mc:Fallback>
                <p:oleObj name="Equation" r:id="rId5" imgW="457002" imgH="393529" progId="Equation.3">
                  <p:embed/>
                  <p:pic>
                    <p:nvPicPr>
                      <p:cNvPr id="23555" name="Object 4">
                        <a:extLst>
                          <a:ext uri="{FF2B5EF4-FFF2-40B4-BE49-F238E27FC236}">
                            <a16:creationId xmlns:a16="http://schemas.microsoft.com/office/drawing/2014/main" id="{1D13969F-A698-D444-A127-BA3C1C2F57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03673" y="4555557"/>
                        <a:ext cx="1410047" cy="984724"/>
                      </a:xfrm>
                      <a:prstGeom prst="rect">
                        <a:avLst/>
                      </a:prstGeom>
                      <a:solidFill>
                        <a:srgbClr val="FFFFFF"/>
                      </a:solidFill>
                      <a:ln w="38100" cmpd="sng">
                        <a:solidFill>
                          <a:schemeClr val="bg1"/>
                        </a:solidFill>
                        <a:miter lim="800000"/>
                        <a:headEnd/>
                        <a:tailEnd/>
                      </a:ln>
                      <a:effectLst/>
                    </p:spPr>
                  </p:pic>
                </p:oleObj>
              </mc:Fallback>
            </mc:AlternateContent>
          </a:graphicData>
        </a:graphic>
      </p:graphicFrame>
      <p:graphicFrame>
        <p:nvGraphicFramePr>
          <p:cNvPr id="15" name="Object 10">
            <a:extLst>
              <a:ext uri="{FF2B5EF4-FFF2-40B4-BE49-F238E27FC236}">
                <a16:creationId xmlns:a16="http://schemas.microsoft.com/office/drawing/2014/main" id="{FC9784F1-6E47-4BAF-4AE4-E75CF541CD3F}"/>
              </a:ext>
            </a:extLst>
          </p:cNvPr>
          <p:cNvGraphicFramePr>
            <a:graphicFrameLocks noChangeAspect="1"/>
          </p:cNvGraphicFramePr>
          <p:nvPr>
            <p:extLst>
              <p:ext uri="{D42A27DB-BD31-4B8C-83A1-F6EECF244321}">
                <p14:modId xmlns:p14="http://schemas.microsoft.com/office/powerpoint/2010/main" val="2538076979"/>
              </p:ext>
            </p:extLst>
          </p:nvPr>
        </p:nvGraphicFramePr>
        <p:xfrm>
          <a:off x="8377487" y="4502116"/>
          <a:ext cx="1115576" cy="1115576"/>
        </p:xfrm>
        <a:graphic>
          <a:graphicData uri="http://schemas.openxmlformats.org/presentationml/2006/ole">
            <mc:AlternateContent xmlns:mc="http://schemas.openxmlformats.org/markup-compatibility/2006">
              <mc:Choice xmlns:v="urn:schemas-microsoft-com:vml" Requires="v">
                <p:oleObj name="Equation" r:id="rId7" imgW="469900" imgH="469900" progId="Equation.3">
                  <p:embed/>
                </p:oleObj>
              </mc:Choice>
              <mc:Fallback>
                <p:oleObj name="Equation" r:id="rId7" imgW="469900" imgH="469900" progId="Equation.3">
                  <p:embed/>
                  <p:pic>
                    <p:nvPicPr>
                      <p:cNvPr id="23557" name="Object 10">
                        <a:extLst>
                          <a:ext uri="{FF2B5EF4-FFF2-40B4-BE49-F238E27FC236}">
                            <a16:creationId xmlns:a16="http://schemas.microsoft.com/office/drawing/2014/main" id="{C1910BF7-AEFA-F980-30A4-4B018A1A604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77487" y="4502116"/>
                        <a:ext cx="1115576" cy="1115576"/>
                      </a:xfrm>
                      <a:prstGeom prst="rect">
                        <a:avLst/>
                      </a:prstGeom>
                      <a:solidFill>
                        <a:srgbClr val="FFFFFF"/>
                      </a:solidFill>
                      <a:ln w="38100" cmpd="sng">
                        <a:solidFill>
                          <a:schemeClr val="bg1"/>
                        </a:solidFill>
                        <a:miter lim="800000"/>
                        <a:headEnd/>
                        <a:tailEnd/>
                      </a:ln>
                      <a:effectLst/>
                    </p:spPr>
                  </p:pic>
                </p:oleObj>
              </mc:Fallback>
            </mc:AlternateContent>
          </a:graphicData>
        </a:graphic>
      </p:graphicFrame>
      <p:pic>
        <p:nvPicPr>
          <p:cNvPr id="17" name="Paveikslėlis 16">
            <a:extLst>
              <a:ext uri="{FF2B5EF4-FFF2-40B4-BE49-F238E27FC236}">
                <a16:creationId xmlns:a16="http://schemas.microsoft.com/office/drawing/2014/main" id="{2D24E8EE-EBB1-688B-0B90-ED10F5A7E28E}"/>
              </a:ext>
            </a:extLst>
          </p:cNvPr>
          <p:cNvPicPr>
            <a:picLocks noChangeAspect="1"/>
          </p:cNvPicPr>
          <p:nvPr/>
        </p:nvPicPr>
        <p:blipFill>
          <a:blip r:embed="rId9"/>
          <a:stretch>
            <a:fillRect/>
          </a:stretch>
        </p:blipFill>
        <p:spPr>
          <a:xfrm>
            <a:off x="9656830" y="4315598"/>
            <a:ext cx="2447389" cy="1790121"/>
          </a:xfrm>
          <a:prstGeom prst="rect">
            <a:avLst/>
          </a:prstGeom>
        </p:spPr>
      </p:pic>
    </p:spTree>
    <p:extLst>
      <p:ext uri="{BB962C8B-B14F-4D97-AF65-F5344CB8AC3E}">
        <p14:creationId xmlns:p14="http://schemas.microsoft.com/office/powerpoint/2010/main" val="1975640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4" name="Object 4">
            <a:extLst>
              <a:ext uri="{FF2B5EF4-FFF2-40B4-BE49-F238E27FC236}">
                <a16:creationId xmlns:a16="http://schemas.microsoft.com/office/drawing/2014/main" id="{65D46EE7-8B6B-A95D-2CBC-A81066956C33}"/>
              </a:ext>
            </a:extLst>
          </p:cNvPr>
          <p:cNvGraphicFramePr>
            <a:graphicFrameLocks noChangeAspect="1"/>
          </p:cNvGraphicFramePr>
          <p:nvPr>
            <p:extLst>
              <p:ext uri="{D42A27DB-BD31-4B8C-83A1-F6EECF244321}">
                <p14:modId xmlns:p14="http://schemas.microsoft.com/office/powerpoint/2010/main" val="3295072414"/>
              </p:ext>
            </p:extLst>
          </p:nvPr>
        </p:nvGraphicFramePr>
        <p:xfrm>
          <a:off x="4168775" y="1217768"/>
          <a:ext cx="2738437" cy="1614487"/>
        </p:xfrm>
        <a:graphic>
          <a:graphicData uri="http://schemas.openxmlformats.org/presentationml/2006/ole">
            <mc:AlternateContent xmlns:mc="http://schemas.openxmlformats.org/markup-compatibility/2006">
              <mc:Choice xmlns:v="urn:schemas-microsoft-com:vml" Requires="v">
                <p:oleObj name="Equation" r:id="rId2" imgW="710891" imgH="418918" progId="Equation.3">
                  <p:embed/>
                </p:oleObj>
              </mc:Choice>
              <mc:Fallback>
                <p:oleObj name="Equation" r:id="rId2" imgW="710891" imgH="418918" progId="Equation.3">
                  <p:embed/>
                  <p:pic>
                    <p:nvPicPr>
                      <p:cNvPr id="10244" name="Object 4">
                        <a:extLst>
                          <a:ext uri="{FF2B5EF4-FFF2-40B4-BE49-F238E27FC236}">
                            <a16:creationId xmlns:a16="http://schemas.microsoft.com/office/drawing/2014/main" id="{65D46EE7-8B6B-A95D-2CBC-A81066956C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8775" y="1217768"/>
                        <a:ext cx="2738437" cy="1614487"/>
                      </a:xfrm>
                      <a:prstGeom prst="rect">
                        <a:avLst/>
                      </a:prstGeom>
                      <a:solidFill>
                        <a:schemeClr val="bg1"/>
                      </a:solidFill>
                      <a:ln w="9525">
                        <a:solidFill>
                          <a:srgbClr val="FF0000"/>
                        </a:solidFill>
                        <a:miter lim="800000"/>
                        <a:headEnd/>
                        <a:tailEnd/>
                      </a:ln>
                    </p:spPr>
                  </p:pic>
                </p:oleObj>
              </mc:Fallback>
            </mc:AlternateContent>
          </a:graphicData>
        </a:graphic>
      </p:graphicFrame>
      <p:graphicFrame>
        <p:nvGraphicFramePr>
          <p:cNvPr id="10245" name="Object 5">
            <a:extLst>
              <a:ext uri="{FF2B5EF4-FFF2-40B4-BE49-F238E27FC236}">
                <a16:creationId xmlns:a16="http://schemas.microsoft.com/office/drawing/2014/main" id="{A0EC89E3-8FA3-217C-4FAD-EF4D26174249}"/>
              </a:ext>
            </a:extLst>
          </p:cNvPr>
          <p:cNvGraphicFramePr>
            <a:graphicFrameLocks noChangeAspect="1"/>
          </p:cNvGraphicFramePr>
          <p:nvPr>
            <p:extLst>
              <p:ext uri="{D42A27DB-BD31-4B8C-83A1-F6EECF244321}">
                <p14:modId xmlns:p14="http://schemas.microsoft.com/office/powerpoint/2010/main" val="3457185498"/>
              </p:ext>
            </p:extLst>
          </p:nvPr>
        </p:nvGraphicFramePr>
        <p:xfrm>
          <a:off x="1046957" y="1217769"/>
          <a:ext cx="2787650" cy="1614487"/>
        </p:xfrm>
        <a:graphic>
          <a:graphicData uri="http://schemas.openxmlformats.org/presentationml/2006/ole">
            <mc:AlternateContent xmlns:mc="http://schemas.openxmlformats.org/markup-compatibility/2006">
              <mc:Choice xmlns:v="urn:schemas-microsoft-com:vml" Requires="v">
                <p:oleObj name="Equation" r:id="rId4" imgW="723586" imgH="418918" progId="Equation.3">
                  <p:embed/>
                </p:oleObj>
              </mc:Choice>
              <mc:Fallback>
                <p:oleObj name="Equation" r:id="rId4" imgW="723586" imgH="418918" progId="Equation.3">
                  <p:embed/>
                  <p:pic>
                    <p:nvPicPr>
                      <p:cNvPr id="10245" name="Object 5">
                        <a:extLst>
                          <a:ext uri="{FF2B5EF4-FFF2-40B4-BE49-F238E27FC236}">
                            <a16:creationId xmlns:a16="http://schemas.microsoft.com/office/drawing/2014/main" id="{A0EC89E3-8FA3-217C-4FAD-EF4D261742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6957" y="1217769"/>
                        <a:ext cx="2787650" cy="1614487"/>
                      </a:xfrm>
                      <a:prstGeom prst="rect">
                        <a:avLst/>
                      </a:prstGeom>
                      <a:solidFill>
                        <a:schemeClr val="bg1"/>
                      </a:solidFill>
                      <a:ln w="9525">
                        <a:solidFill>
                          <a:srgbClr val="FF0000"/>
                        </a:solidFill>
                        <a:miter lim="800000"/>
                        <a:headEnd/>
                        <a:tailEnd/>
                      </a:ln>
                    </p:spPr>
                  </p:pic>
                </p:oleObj>
              </mc:Fallback>
            </mc:AlternateContent>
          </a:graphicData>
        </a:graphic>
      </p:graphicFrame>
      <p:sp>
        <p:nvSpPr>
          <p:cNvPr id="19460" name="Text Box 6">
            <a:extLst>
              <a:ext uri="{FF2B5EF4-FFF2-40B4-BE49-F238E27FC236}">
                <a16:creationId xmlns:a16="http://schemas.microsoft.com/office/drawing/2014/main" id="{DD3EBD05-9AF7-27AF-73C4-8EFD869D3C84}"/>
              </a:ext>
            </a:extLst>
          </p:cNvPr>
          <p:cNvSpPr txBox="1">
            <a:spLocks noChangeArrowheads="1"/>
          </p:cNvSpPr>
          <p:nvPr/>
        </p:nvSpPr>
        <p:spPr bwMode="auto">
          <a:xfrm>
            <a:off x="978720" y="3267076"/>
            <a:ext cx="8532813"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lt-LT" altLang="lt-LT" sz="2400" dirty="0"/>
              <a:t>F&gt;0, kai lęšis glaudžiamasis F&lt;0, kai lęšis sklaidomasis</a:t>
            </a:r>
            <a:endParaRPr lang="ru-RU" altLang="lt-LT" sz="2400" dirty="0"/>
          </a:p>
        </p:txBody>
      </p:sp>
      <p:sp>
        <p:nvSpPr>
          <p:cNvPr id="19461" name="Text Box 7">
            <a:extLst>
              <a:ext uri="{FF2B5EF4-FFF2-40B4-BE49-F238E27FC236}">
                <a16:creationId xmlns:a16="http://schemas.microsoft.com/office/drawing/2014/main" id="{B3B8CB2B-83FF-331E-028C-285E19CFAD6D}"/>
              </a:ext>
            </a:extLst>
          </p:cNvPr>
          <p:cNvSpPr txBox="1">
            <a:spLocks noChangeArrowheads="1"/>
          </p:cNvSpPr>
          <p:nvPr/>
        </p:nvSpPr>
        <p:spPr bwMode="auto">
          <a:xfrm>
            <a:off x="958697" y="3987403"/>
            <a:ext cx="5470525" cy="83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lt-LT" altLang="lt-LT" sz="2400" dirty="0"/>
              <a:t>f&gt;0, kai atvaizdas tikras</a:t>
            </a:r>
          </a:p>
          <a:p>
            <a:pPr eaLnBrk="1" hangingPunct="1"/>
            <a:r>
              <a:rPr lang="lt-LT" altLang="lt-LT" sz="2400" dirty="0"/>
              <a:t>f&lt;0, kai atvaizdas menamas</a:t>
            </a:r>
            <a:endParaRPr lang="ru-RU" altLang="lt-LT" sz="2400" dirty="0"/>
          </a:p>
        </p:txBody>
      </p:sp>
      <p:sp>
        <p:nvSpPr>
          <p:cNvPr id="19462" name="Rectangle 8">
            <a:extLst>
              <a:ext uri="{FF2B5EF4-FFF2-40B4-BE49-F238E27FC236}">
                <a16:creationId xmlns:a16="http://schemas.microsoft.com/office/drawing/2014/main" id="{FD098AA6-375D-37EA-99A7-FB51D56CC60B}"/>
              </a:ext>
            </a:extLst>
          </p:cNvPr>
          <p:cNvSpPr>
            <a:spLocks noChangeArrowheads="1"/>
          </p:cNvSpPr>
          <p:nvPr/>
        </p:nvSpPr>
        <p:spPr bwMode="auto">
          <a:xfrm>
            <a:off x="889641" y="5079205"/>
            <a:ext cx="5608638" cy="830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lt-LT" altLang="lt-LT" sz="2400" dirty="0"/>
              <a:t>d&gt;0, kai daiktas tikras</a:t>
            </a:r>
          </a:p>
          <a:p>
            <a:pPr eaLnBrk="1" hangingPunct="1"/>
            <a:r>
              <a:rPr lang="lt-LT" altLang="lt-LT" sz="2400" dirty="0"/>
              <a:t>d&lt;0, kai daiktas menamas</a:t>
            </a:r>
            <a:endParaRPr lang="ru-RU" altLang="lt-LT" sz="2400" dirty="0"/>
          </a:p>
        </p:txBody>
      </p:sp>
      <p:sp>
        <p:nvSpPr>
          <p:cNvPr id="19463" name="TextBox 4">
            <a:extLst>
              <a:ext uri="{FF2B5EF4-FFF2-40B4-BE49-F238E27FC236}">
                <a16:creationId xmlns:a16="http://schemas.microsoft.com/office/drawing/2014/main" id="{7793ED5B-AF7C-811F-4030-DA0D249EA56F}"/>
              </a:ext>
            </a:extLst>
          </p:cNvPr>
          <p:cNvSpPr txBox="1">
            <a:spLocks noChangeArrowheads="1"/>
          </p:cNvSpPr>
          <p:nvPr/>
        </p:nvSpPr>
        <p:spPr bwMode="auto">
          <a:xfrm>
            <a:off x="2079625" y="327026"/>
            <a:ext cx="457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lt-LT" altLang="lt-LT" sz="2400" b="1" dirty="0"/>
              <a:t>Plonojo lęšio formulė</a:t>
            </a:r>
            <a:r>
              <a:rPr lang="lt-LT" altLang="lt-LT" sz="2400" dirty="0"/>
              <a:t>:</a:t>
            </a:r>
          </a:p>
        </p:txBody>
      </p:sp>
      <p:sp>
        <p:nvSpPr>
          <p:cNvPr id="19464" name="TextBox 6">
            <a:extLst>
              <a:ext uri="{FF2B5EF4-FFF2-40B4-BE49-F238E27FC236}">
                <a16:creationId xmlns:a16="http://schemas.microsoft.com/office/drawing/2014/main" id="{124A793F-0509-8B72-5F85-5B6BD542B85E}"/>
              </a:ext>
            </a:extLst>
          </p:cNvPr>
          <p:cNvSpPr txBox="1">
            <a:spLocks noChangeArrowheads="1"/>
          </p:cNvSpPr>
          <p:nvPr/>
        </p:nvSpPr>
        <p:spPr bwMode="auto">
          <a:xfrm>
            <a:off x="7708594" y="1107284"/>
            <a:ext cx="2644775"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lt-LT" altLang="lt-LT" dirty="0"/>
              <a:t>d – daikto nuotolis (m)</a:t>
            </a:r>
          </a:p>
          <a:p>
            <a:pPr eaLnBrk="1" hangingPunct="1">
              <a:spcBef>
                <a:spcPct val="50000"/>
              </a:spcBef>
            </a:pPr>
            <a:r>
              <a:rPr lang="lt-LT" altLang="lt-LT" dirty="0"/>
              <a:t>f – atvaizdo nuotolis (m)</a:t>
            </a:r>
          </a:p>
          <a:p>
            <a:pPr eaLnBrk="1" hangingPunct="1">
              <a:spcBef>
                <a:spcPct val="50000"/>
              </a:spcBef>
            </a:pPr>
            <a:r>
              <a:rPr lang="lt-LT" altLang="lt-LT" dirty="0"/>
              <a:t>F – židinio nuotolis (m)</a:t>
            </a:r>
          </a:p>
          <a:p>
            <a:pPr eaLnBrk="1" hangingPunct="1">
              <a:spcBef>
                <a:spcPct val="50000"/>
              </a:spcBef>
            </a:pPr>
            <a:r>
              <a:rPr lang="lt-LT" altLang="lt-LT" dirty="0"/>
              <a:t>D-laužiamoji geba (D)</a:t>
            </a:r>
          </a:p>
        </p:txBody>
      </p:sp>
      <p:pic>
        <p:nvPicPr>
          <p:cNvPr id="3" name="Paveikslėlis 2">
            <a:extLst>
              <a:ext uri="{FF2B5EF4-FFF2-40B4-BE49-F238E27FC236}">
                <a16:creationId xmlns:a16="http://schemas.microsoft.com/office/drawing/2014/main" id="{085AD6CD-AD85-B599-6681-90287FA0F8A8}"/>
              </a:ext>
            </a:extLst>
          </p:cNvPr>
          <p:cNvPicPr>
            <a:picLocks noChangeAspect="1"/>
          </p:cNvPicPr>
          <p:nvPr/>
        </p:nvPicPr>
        <p:blipFill>
          <a:blip r:embed="rId6"/>
          <a:stretch>
            <a:fillRect/>
          </a:stretch>
        </p:blipFill>
        <p:spPr>
          <a:xfrm>
            <a:off x="5455654" y="4122812"/>
            <a:ext cx="6157494" cy="191278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C90800F-B81D-0135-E9A6-CCF85CA130B7}"/>
              </a:ext>
            </a:extLst>
          </p:cNvPr>
          <p:cNvPicPr>
            <a:picLocks noChangeAspect="1"/>
          </p:cNvPicPr>
          <p:nvPr/>
        </p:nvPicPr>
        <p:blipFill>
          <a:blip r:embed="rId2"/>
          <a:stretch>
            <a:fillRect/>
          </a:stretch>
        </p:blipFill>
        <p:spPr>
          <a:xfrm>
            <a:off x="195015" y="1619303"/>
            <a:ext cx="5291666" cy="4991596"/>
          </a:xfrm>
          <a:prstGeom prst="rect">
            <a:avLst/>
          </a:prstGeom>
        </p:spPr>
      </p:pic>
      <p:pic>
        <p:nvPicPr>
          <p:cNvPr id="3" name="Picture 2">
            <a:extLst>
              <a:ext uri="{FF2B5EF4-FFF2-40B4-BE49-F238E27FC236}">
                <a16:creationId xmlns:a16="http://schemas.microsoft.com/office/drawing/2014/main" id="{04D5F2BB-6D2F-A99B-5F4B-30CBC65B8198}"/>
              </a:ext>
            </a:extLst>
          </p:cNvPr>
          <p:cNvPicPr>
            <a:picLocks noChangeAspect="1"/>
          </p:cNvPicPr>
          <p:nvPr/>
        </p:nvPicPr>
        <p:blipFill>
          <a:blip r:embed="rId3"/>
          <a:stretch>
            <a:fillRect/>
          </a:stretch>
        </p:blipFill>
        <p:spPr>
          <a:xfrm>
            <a:off x="6347517" y="1918270"/>
            <a:ext cx="5538196" cy="4553789"/>
          </a:xfrm>
          <a:prstGeom prst="rect">
            <a:avLst/>
          </a:prstGeom>
        </p:spPr>
      </p:pic>
      <p:sp>
        <p:nvSpPr>
          <p:cNvPr id="6" name="TextBox 5">
            <a:extLst>
              <a:ext uri="{FF2B5EF4-FFF2-40B4-BE49-F238E27FC236}">
                <a16:creationId xmlns:a16="http://schemas.microsoft.com/office/drawing/2014/main" id="{909B2A91-DE02-7FC4-C82C-68F0455005D2}"/>
              </a:ext>
            </a:extLst>
          </p:cNvPr>
          <p:cNvSpPr txBox="1"/>
          <p:nvPr/>
        </p:nvSpPr>
        <p:spPr>
          <a:xfrm>
            <a:off x="6468788" y="513135"/>
            <a:ext cx="5416925" cy="646331"/>
          </a:xfrm>
          <a:prstGeom prst="rect">
            <a:avLst/>
          </a:prstGeom>
          <a:solidFill>
            <a:schemeClr val="accent5">
              <a:lumMod val="20000"/>
              <a:lumOff val="80000"/>
            </a:schemeClr>
          </a:solidFill>
          <a:ln>
            <a:solidFill>
              <a:schemeClr val="accent1"/>
            </a:solidFill>
          </a:ln>
        </p:spPr>
        <p:txBody>
          <a:bodyPr wrap="square">
            <a:spAutoFit/>
          </a:bodyPr>
          <a:lstStyle/>
          <a:p>
            <a:r>
              <a:rPr lang="lt-LT" sz="1800" b="1" dirty="0">
                <a:solidFill>
                  <a:srgbClr val="000000"/>
                </a:solidFill>
                <a:latin typeface="Times New Roman" panose="02020603050405020304" pitchFamily="18" charset="0"/>
                <a:cs typeface="Times New Roman" panose="02020603050405020304" pitchFamily="18" charset="0"/>
              </a:rPr>
              <a:t>Mikroskopas</a:t>
            </a:r>
            <a:r>
              <a:rPr lang="lt-LT" sz="1800" dirty="0">
                <a:solidFill>
                  <a:srgbClr val="000000"/>
                </a:solidFill>
                <a:latin typeface="Times New Roman" panose="02020603050405020304" pitchFamily="18" charset="0"/>
                <a:cs typeface="Times New Roman" panose="02020603050405020304" pitchFamily="18" charset="0"/>
              </a:rPr>
              <a:t>, prietaisas smulkių objektų padidintiems atvaizdams gauti.</a:t>
            </a:r>
          </a:p>
        </p:txBody>
      </p:sp>
      <p:sp>
        <p:nvSpPr>
          <p:cNvPr id="8" name="TextBox 7">
            <a:extLst>
              <a:ext uri="{FF2B5EF4-FFF2-40B4-BE49-F238E27FC236}">
                <a16:creationId xmlns:a16="http://schemas.microsoft.com/office/drawing/2014/main" id="{A70274D9-0C34-5076-AFEC-67E2CEC3D660}"/>
              </a:ext>
            </a:extLst>
          </p:cNvPr>
          <p:cNvSpPr txBox="1"/>
          <p:nvPr/>
        </p:nvSpPr>
        <p:spPr>
          <a:xfrm>
            <a:off x="195015" y="501950"/>
            <a:ext cx="5844483" cy="923330"/>
          </a:xfrm>
          <a:prstGeom prst="rect">
            <a:avLst/>
          </a:prstGeom>
          <a:solidFill>
            <a:schemeClr val="accent5">
              <a:lumMod val="20000"/>
              <a:lumOff val="80000"/>
            </a:schemeClr>
          </a:solidFill>
          <a:ln>
            <a:solidFill>
              <a:schemeClr val="accent1"/>
            </a:solidFill>
          </a:ln>
        </p:spPr>
        <p:txBody>
          <a:bodyPr wrap="square">
            <a:spAutoFit/>
          </a:bodyPr>
          <a:lstStyle/>
          <a:p>
            <a:pPr algn="just"/>
            <a:r>
              <a:rPr lang="lt-LT" sz="1800" b="1" dirty="0">
                <a:solidFill>
                  <a:srgbClr val="000000"/>
                </a:solidFill>
                <a:latin typeface="Times New Roman" panose="02020603050405020304" pitchFamily="18" charset="0"/>
                <a:cs typeface="Times New Roman" panose="02020603050405020304" pitchFamily="18" charset="0"/>
              </a:rPr>
              <a:t>Teleskopas</a:t>
            </a:r>
            <a:r>
              <a:rPr lang="lt-LT" sz="1800" dirty="0">
                <a:solidFill>
                  <a:srgbClr val="000000"/>
                </a:solidFill>
                <a:latin typeface="Times New Roman" panose="02020603050405020304" pitchFamily="18" charset="0"/>
                <a:cs typeface="Times New Roman" panose="02020603050405020304" pitchFamily="18" charset="0"/>
              </a:rPr>
              <a:t> yra specializuotas optinis prietaisas, skirtas tolimų dangaus kūnų stebėjimui ir nagrinėjimui, surenkantis kuo daugiau šviesos ir padidinantis regimąjį objekto kampą.</a:t>
            </a:r>
          </a:p>
        </p:txBody>
      </p:sp>
    </p:spTree>
    <p:extLst>
      <p:ext uri="{BB962C8B-B14F-4D97-AF65-F5344CB8AC3E}">
        <p14:creationId xmlns:p14="http://schemas.microsoft.com/office/powerpoint/2010/main" val="781494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0D0410B-63AC-E287-6A36-F093259E1498}"/>
              </a:ext>
            </a:extLst>
          </p:cNvPr>
          <p:cNvSpPr txBox="1"/>
          <p:nvPr/>
        </p:nvSpPr>
        <p:spPr>
          <a:xfrm>
            <a:off x="522191" y="1440477"/>
            <a:ext cx="4964209" cy="3447832"/>
          </a:xfrm>
          <a:prstGeom prst="rect">
            <a:avLst/>
          </a:prstGeom>
        </p:spPr>
        <p:txBody>
          <a:bodyPr vert="horz" lIns="91440" tIns="45720" rIns="91440" bIns="45720" rtlCol="0" anchor="t">
            <a:normAutofit/>
          </a:bodyPr>
          <a:lstStyle/>
          <a:p>
            <a:pPr>
              <a:lnSpc>
                <a:spcPct val="90000"/>
              </a:lnSpc>
              <a:spcAft>
                <a:spcPts val="600"/>
              </a:spcAft>
              <a:defRPr/>
            </a:pPr>
            <a:r>
              <a:rPr lang="lt-LT" sz="2800" b="1" noProof="0" dirty="0">
                <a:latin typeface="Times New Roman" panose="02020603050405020304" pitchFamily="18" charset="0"/>
                <a:cs typeface="Times New Roman" panose="02020603050405020304" pitchFamily="18" charset="0"/>
              </a:rPr>
              <a:t>Optiniai teleskopai:</a:t>
            </a:r>
          </a:p>
          <a:p>
            <a:pPr marL="285750" indent="-228600">
              <a:lnSpc>
                <a:spcPct val="90000"/>
              </a:lnSpc>
              <a:spcAft>
                <a:spcPts val="600"/>
              </a:spcAft>
              <a:buFont typeface="Arial" panose="020B0604020202020204" pitchFamily="34" charset="0"/>
              <a:buChar char="•"/>
              <a:defRPr/>
            </a:pPr>
            <a:r>
              <a:rPr lang="lt-LT" sz="2800" noProof="0" dirty="0" err="1">
                <a:latin typeface="Times New Roman" panose="02020603050405020304" pitchFamily="18" charset="0"/>
                <a:cs typeface="Times New Roman" panose="02020603050405020304" pitchFamily="18" charset="0"/>
              </a:rPr>
              <a:t>refraktoriai</a:t>
            </a:r>
            <a:r>
              <a:rPr lang="lt-LT" sz="2800" noProof="0" dirty="0">
                <a:latin typeface="Times New Roman" panose="02020603050405020304" pitchFamily="18" charset="0"/>
                <a:cs typeface="Times New Roman" panose="02020603050405020304" pitchFamily="18" charset="0"/>
              </a:rPr>
              <a:t> (lęšiniai);</a:t>
            </a:r>
          </a:p>
          <a:p>
            <a:pPr marL="285750" indent="-228600">
              <a:lnSpc>
                <a:spcPct val="90000"/>
              </a:lnSpc>
              <a:spcAft>
                <a:spcPts val="600"/>
              </a:spcAft>
              <a:buFont typeface="Arial" panose="020B0604020202020204" pitchFamily="34" charset="0"/>
              <a:buChar char="•"/>
              <a:defRPr/>
            </a:pPr>
            <a:r>
              <a:rPr lang="lt-LT" sz="2800" noProof="0" dirty="0">
                <a:latin typeface="Times New Roman" panose="02020603050405020304" pitchFamily="18" charset="0"/>
                <a:cs typeface="Times New Roman" panose="02020603050405020304" pitchFamily="18" charset="0"/>
              </a:rPr>
              <a:t>reflektoriai (veidrodiniai);</a:t>
            </a:r>
          </a:p>
          <a:p>
            <a:pPr marL="285750" indent="-228600">
              <a:lnSpc>
                <a:spcPct val="90000"/>
              </a:lnSpc>
              <a:spcAft>
                <a:spcPts val="600"/>
              </a:spcAft>
              <a:buFont typeface="Arial" panose="020B0604020202020204" pitchFamily="34" charset="0"/>
              <a:buChar char="•"/>
              <a:defRPr/>
            </a:pPr>
            <a:r>
              <a:rPr lang="lt-LT" sz="2800" noProof="0" dirty="0" err="1">
                <a:latin typeface="Times New Roman" panose="02020603050405020304" pitchFamily="18" charset="0"/>
                <a:cs typeface="Times New Roman" panose="02020603050405020304" pitchFamily="18" charset="0"/>
              </a:rPr>
              <a:t>katadioptrikai</a:t>
            </a:r>
            <a:r>
              <a:rPr lang="lt-LT" sz="2800" noProof="0" dirty="0">
                <a:latin typeface="Times New Roman" panose="02020603050405020304" pitchFamily="18" charset="0"/>
                <a:cs typeface="Times New Roman" panose="02020603050405020304" pitchFamily="18" charset="0"/>
              </a:rPr>
              <a:t> (mišrios konstrukcijos).</a:t>
            </a:r>
          </a:p>
        </p:txBody>
      </p:sp>
      <p:pic>
        <p:nvPicPr>
          <p:cNvPr id="4" name="Picture 6">
            <a:extLst>
              <a:ext uri="{FF2B5EF4-FFF2-40B4-BE49-F238E27FC236}">
                <a16:creationId xmlns:a16="http://schemas.microsoft.com/office/drawing/2014/main" id="{138CEBD8-C307-3F77-3689-F5F86C7FE70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987672" y="1440477"/>
            <a:ext cx="6389346" cy="398635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8">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10" name="Rectangle 9">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46876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aveikslėlis 3">
            <a:extLst>
              <a:ext uri="{FF2B5EF4-FFF2-40B4-BE49-F238E27FC236}">
                <a16:creationId xmlns:a16="http://schemas.microsoft.com/office/drawing/2014/main" id="{70B574A7-48A5-3FDB-5947-CD4037F68D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879" y="830333"/>
            <a:ext cx="5821254" cy="4846986"/>
          </a:xfrm>
          <a:prstGeom prst="rect">
            <a:avLst/>
          </a:prstGeom>
        </p:spPr>
      </p:pic>
      <p:pic>
        <p:nvPicPr>
          <p:cNvPr id="2" name="Paveikslėlis 1">
            <a:extLst>
              <a:ext uri="{FF2B5EF4-FFF2-40B4-BE49-F238E27FC236}">
                <a16:creationId xmlns:a16="http://schemas.microsoft.com/office/drawing/2014/main" id="{25770C14-87FE-A5C9-D4BD-B6EA0673DF6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096000" y="895650"/>
            <a:ext cx="5982119" cy="4934020"/>
          </a:xfrm>
          <a:prstGeom prst="rect">
            <a:avLst/>
          </a:prstGeom>
        </p:spPr>
      </p:pic>
    </p:spTree>
    <p:extLst>
      <p:ext uri="{BB962C8B-B14F-4D97-AF65-F5344CB8AC3E}">
        <p14:creationId xmlns:p14="http://schemas.microsoft.com/office/powerpoint/2010/main" val="4074991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8430CC8E-417C-FC35-D056-E7C6F4A2DC70}"/>
              </a:ext>
            </a:extLst>
          </p:cNvPr>
          <p:cNvSpPr>
            <a:spLocks noGrp="1"/>
          </p:cNvSpPr>
          <p:nvPr>
            <p:ph idx="1"/>
          </p:nvPr>
        </p:nvSpPr>
        <p:spPr>
          <a:xfrm>
            <a:off x="137652" y="1203257"/>
            <a:ext cx="7489911" cy="4613634"/>
          </a:xfrm>
        </p:spPr>
        <p:txBody>
          <a:bodyPr>
            <a:normAutofit fontScale="92500" lnSpcReduction="10000"/>
          </a:bodyPr>
          <a:lstStyle/>
          <a:p>
            <a:pPr marL="0" indent="0" algn="just">
              <a:buNone/>
            </a:pPr>
            <a:r>
              <a:rPr lang="lt-LT" sz="2400" b="1" dirty="0">
                <a:latin typeface="Times New Roman" panose="02020603050405020304" pitchFamily="18" charset="0"/>
                <a:cs typeface="Times New Roman" panose="02020603050405020304" pitchFamily="18" charset="0"/>
              </a:rPr>
              <a:t>Tikslas: </a:t>
            </a:r>
            <a:r>
              <a:rPr lang="lt-LT" sz="2400" dirty="0">
                <a:latin typeface="Times New Roman" panose="02020603050405020304" pitchFamily="18" charset="0"/>
                <a:cs typeface="Times New Roman" panose="02020603050405020304" pitchFamily="18" charset="0"/>
              </a:rPr>
              <a:t>Apskaičiuoti</a:t>
            </a:r>
            <a:r>
              <a:rPr lang="lt-LT" sz="2400" b="1" dirty="0">
                <a:latin typeface="Times New Roman" panose="02020603050405020304" pitchFamily="18" charset="0"/>
                <a:cs typeface="Times New Roman" panose="02020603050405020304" pitchFamily="18" charset="0"/>
              </a:rPr>
              <a:t> </a:t>
            </a:r>
            <a:r>
              <a:rPr lang="lt-LT" sz="2400" dirty="0">
                <a:latin typeface="Times New Roman" panose="02020603050405020304" pitchFamily="18" charset="0"/>
                <a:cs typeface="Times New Roman" panose="02020603050405020304" pitchFamily="18" charset="0"/>
              </a:rPr>
              <a:t>glaudžiamojo ir sklaidomojo lęšių židinio nuotolį ir laužiamąją gebą.</a:t>
            </a:r>
          </a:p>
          <a:p>
            <a:pPr marL="0" indent="0" algn="just">
              <a:buNone/>
            </a:pPr>
            <a:r>
              <a:rPr lang="lt-LT" sz="2400" b="1" dirty="0">
                <a:latin typeface="Times New Roman" panose="02020603050405020304" pitchFamily="18" charset="0"/>
                <a:cs typeface="Times New Roman" panose="02020603050405020304" pitchFamily="18" charset="0"/>
              </a:rPr>
              <a:t>Hipotezė: </a:t>
            </a:r>
            <a:r>
              <a:rPr lang="lt-LT" sz="2400" dirty="0">
                <a:latin typeface="Times New Roman" panose="02020603050405020304" pitchFamily="18" charset="0"/>
                <a:cs typeface="Times New Roman" panose="02020603050405020304" pitchFamily="18" charset="0"/>
              </a:rPr>
              <a:t>Manome, kad glaudžiamasis lęšis sutelks šviesos spindulius į realų židinį lęšio kitoje pusėje. Sklaidomasis lęšis spindulius išsklaidys – tikrasis jų židinys bus virtualus, esantis lęšio šviesos šaltinio pusėje. Sklaidomasis lęšis turės trumpesnį židinio nuotolį nei sklaidomasis to paties tipo lęšis, nes jis stipriau laužia spindulius.</a:t>
            </a:r>
            <a:endParaRPr lang="lt-LT" sz="2400" b="1" dirty="0">
              <a:latin typeface="Times New Roman" panose="02020603050405020304" pitchFamily="18" charset="0"/>
              <a:cs typeface="Times New Roman" panose="02020603050405020304" pitchFamily="18" charset="0"/>
            </a:endParaRPr>
          </a:p>
          <a:p>
            <a:pPr marL="0" indent="0" algn="just">
              <a:buNone/>
            </a:pPr>
            <a:r>
              <a:rPr lang="lt-LT" sz="2400" b="1" dirty="0">
                <a:latin typeface="Times New Roman" panose="02020603050405020304" pitchFamily="18" charset="0"/>
                <a:cs typeface="Times New Roman" panose="02020603050405020304" pitchFamily="18" charset="0"/>
              </a:rPr>
              <a:t>Priemonės: </a:t>
            </a:r>
            <a:r>
              <a:rPr lang="lt-LT" sz="2400" dirty="0">
                <a:latin typeface="Times New Roman" panose="02020603050405020304" pitchFamily="18" charset="0"/>
                <a:cs typeface="Times New Roman" panose="02020603050405020304" pitchFamily="18" charset="0"/>
              </a:rPr>
              <a:t>Glaudžiamasis, sklaidomasis lęšiai, 2 lazeriai, liniuotė, pieštukas.</a:t>
            </a:r>
            <a:endParaRPr lang="lt-LT" sz="2400" b="1" dirty="0">
              <a:latin typeface="Times New Roman" panose="02020603050405020304" pitchFamily="18" charset="0"/>
              <a:cs typeface="Times New Roman" panose="02020603050405020304" pitchFamily="18" charset="0"/>
            </a:endParaRPr>
          </a:p>
          <a:p>
            <a:pPr marL="0" indent="0" algn="just">
              <a:buNone/>
            </a:pPr>
            <a:r>
              <a:rPr lang="lt-LT" sz="2400" b="1" dirty="0">
                <a:latin typeface="Times New Roman" panose="02020603050405020304" pitchFamily="18" charset="0"/>
                <a:cs typeface="Times New Roman" panose="02020603050405020304" pitchFamily="18" charset="0"/>
              </a:rPr>
              <a:t>Darbo eiga: </a:t>
            </a:r>
            <a:r>
              <a:rPr lang="lt-LT" sz="2400" dirty="0">
                <a:latin typeface="Times New Roman" panose="02020603050405020304" pitchFamily="18" charset="0"/>
                <a:cs typeface="Times New Roman" panose="02020603050405020304" pitchFamily="18" charset="0"/>
              </a:rPr>
              <a:t>Pirmiausia paėmėme glaudžiamąjį lęšį ir nukreipėme lazerio šviesą per jį. Pažymėjome pieštuku lazerio šviesos kelią. Po to nubrėžėme brėžinį, išmatavę židinio nuotolį, apskaičiavome laužiamąją gebą. Po to tą patį padarėme su sklaidomuoju lęšiu.</a:t>
            </a:r>
            <a:endParaRPr lang="lt-LT" sz="2400" b="1" dirty="0">
              <a:latin typeface="Times New Roman" panose="02020603050405020304" pitchFamily="18" charset="0"/>
              <a:cs typeface="Times New Roman" panose="02020603050405020304" pitchFamily="18" charset="0"/>
            </a:endParaRPr>
          </a:p>
        </p:txBody>
      </p:sp>
      <p:sp>
        <p:nvSpPr>
          <p:cNvPr id="4" name="Stačiakampis 3">
            <a:extLst>
              <a:ext uri="{FF2B5EF4-FFF2-40B4-BE49-F238E27FC236}">
                <a16:creationId xmlns:a16="http://schemas.microsoft.com/office/drawing/2014/main" id="{7FD4C1A6-A052-2ABE-BC7D-CE3BC14DC7CE}"/>
              </a:ext>
            </a:extLst>
          </p:cNvPr>
          <p:cNvSpPr/>
          <p:nvPr/>
        </p:nvSpPr>
        <p:spPr>
          <a:xfrm>
            <a:off x="197210" y="157817"/>
            <a:ext cx="9607054" cy="523220"/>
          </a:xfrm>
          <a:prstGeom prst="rect">
            <a:avLst/>
          </a:prstGeom>
          <a:noFill/>
        </p:spPr>
        <p:txBody>
          <a:bodyPr wrap="none" lIns="91440" tIns="45720" rIns="91440" bIns="45720">
            <a:spAutoFit/>
          </a:bodyPr>
          <a:lstStyle/>
          <a:p>
            <a:pPr algn="ctr"/>
            <a:r>
              <a:rPr lang="lt-LT" sz="2800" b="1" cap="none" spc="0" dirty="0">
                <a:ln w="0"/>
                <a:solidFill>
                  <a:schemeClr val="accent1">
                    <a:lumMod val="75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1 darbas „</a:t>
            </a:r>
            <a:r>
              <a:rPr lang="lt-LT" sz="2800" b="1" dirty="0">
                <a:solidFill>
                  <a:schemeClr val="accent1">
                    <a:lumMod val="75000"/>
                  </a:schemeClr>
                </a:solidFill>
                <a:latin typeface="Times New Roman" panose="02020603050405020304" pitchFamily="18" charset="0"/>
                <a:cs typeface="Times New Roman" panose="02020603050405020304" pitchFamily="18" charset="0"/>
              </a:rPr>
              <a:t>Židinio nuotolio ir laužiamosios gebos nustatymas“</a:t>
            </a:r>
            <a:endParaRPr lang="lt-LT" sz="2800" b="1" cap="none" spc="0" dirty="0">
              <a:ln w="0"/>
              <a:solidFill>
                <a:schemeClr val="accent1">
                  <a:lumMod val="75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pic>
        <p:nvPicPr>
          <p:cNvPr id="5" name="Paveikslėlis 4">
            <a:extLst>
              <a:ext uri="{FF2B5EF4-FFF2-40B4-BE49-F238E27FC236}">
                <a16:creationId xmlns:a16="http://schemas.microsoft.com/office/drawing/2014/main" id="{358726AE-64DA-CBDB-6DE2-B4025991B80E}"/>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rot="16200000">
            <a:off x="8347942" y="908380"/>
            <a:ext cx="3030682" cy="4126492"/>
          </a:xfrm>
          <a:prstGeom prst="rect">
            <a:avLst/>
          </a:prstGeom>
        </p:spPr>
      </p:pic>
    </p:spTree>
    <p:extLst>
      <p:ext uri="{BB962C8B-B14F-4D97-AF65-F5344CB8AC3E}">
        <p14:creationId xmlns:p14="http://schemas.microsoft.com/office/powerpoint/2010/main" val="1379161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6EDA7766-0DEE-D6D1-F8D1-5E2002F44BE8}"/>
              </a:ext>
            </a:extLst>
          </p:cNvPr>
          <p:cNvSpPr>
            <a:spLocks noGrp="1"/>
          </p:cNvSpPr>
          <p:nvPr>
            <p:ph idx="1"/>
          </p:nvPr>
        </p:nvSpPr>
        <p:spPr>
          <a:xfrm>
            <a:off x="484239" y="173806"/>
            <a:ext cx="4009103" cy="2264594"/>
          </a:xfrm>
        </p:spPr>
        <p:txBody>
          <a:bodyPr/>
          <a:lstStyle/>
          <a:p>
            <a:pPr marL="0" indent="0">
              <a:buNone/>
            </a:pPr>
            <a:r>
              <a:rPr lang="lt-LT" u="sng" dirty="0">
                <a:latin typeface="Times New Roman" panose="02020603050405020304" pitchFamily="18" charset="0"/>
                <a:cs typeface="Times New Roman" panose="02020603050405020304" pitchFamily="18" charset="0"/>
              </a:rPr>
              <a:t>Glaudžiamasis lęšis</a:t>
            </a:r>
            <a:r>
              <a:rPr lang="lt-LT" dirty="0">
                <a:latin typeface="Times New Roman" panose="02020603050405020304" pitchFamily="18" charset="0"/>
                <a:cs typeface="Times New Roman" panose="02020603050405020304" pitchFamily="18" charset="0"/>
              </a:rPr>
              <a:t>:</a:t>
            </a:r>
          </a:p>
          <a:p>
            <a:pPr marL="0" indent="0">
              <a:buNone/>
            </a:pPr>
            <a:r>
              <a:rPr lang="en-US" dirty="0">
                <a:latin typeface="Times New Roman" panose="02020603050405020304" pitchFamily="18" charset="0"/>
                <a:cs typeface="Times New Roman" panose="02020603050405020304" pitchFamily="18" charset="0"/>
              </a:rPr>
              <a:t>F=6,7cm=0,067</a:t>
            </a:r>
            <a:r>
              <a:rPr lang="lt-LT" dirty="0">
                <a:latin typeface="Times New Roman" panose="02020603050405020304" pitchFamily="18" charset="0"/>
                <a:cs typeface="Times New Roman" panose="02020603050405020304" pitchFamily="18" charset="0"/>
              </a:rPr>
              <a:t> m</a:t>
            </a:r>
          </a:p>
          <a:p>
            <a:pPr marL="0" indent="0">
              <a:buNone/>
            </a:pPr>
            <a:r>
              <a:rPr lang="lt-LT" dirty="0">
                <a:latin typeface="Times New Roman" panose="02020603050405020304" pitchFamily="18" charset="0"/>
                <a:cs typeface="Times New Roman" panose="02020603050405020304" pitchFamily="18" charset="0"/>
              </a:rPr>
              <a:t>D=14,9 D</a:t>
            </a:r>
          </a:p>
        </p:txBody>
      </p:sp>
      <p:pic>
        <p:nvPicPr>
          <p:cNvPr id="4" name="Paveikslėlis 3" descr="Paveikslėlis, kuriame yra tekstas&#10;&#10;Dirbtinio intelekto sugeneruotas turinys gali būti neteisingas.">
            <a:extLst>
              <a:ext uri="{FF2B5EF4-FFF2-40B4-BE49-F238E27FC236}">
                <a16:creationId xmlns:a16="http://schemas.microsoft.com/office/drawing/2014/main" id="{5ABE48CC-69F8-45E4-9F75-48798158C065}"/>
              </a:ext>
            </a:extLst>
          </p:cNvPr>
          <p:cNvPicPr>
            <a:picLocks noChangeAspect="1"/>
          </p:cNvPicPr>
          <p:nvPr/>
        </p:nvPicPr>
        <p:blipFill>
          <a:blip r:embed="rId2"/>
          <a:stretch>
            <a:fillRect/>
          </a:stretch>
        </p:blipFill>
        <p:spPr>
          <a:xfrm rot="16200000">
            <a:off x="5104795" y="-406401"/>
            <a:ext cx="2438399" cy="3251199"/>
          </a:xfrm>
          <a:prstGeom prst="rect">
            <a:avLst/>
          </a:prstGeom>
          <a:ln>
            <a:solidFill>
              <a:schemeClr val="accent1"/>
            </a:solidFill>
          </a:ln>
        </p:spPr>
      </p:pic>
      <p:pic>
        <p:nvPicPr>
          <p:cNvPr id="5" name="Paveikslėlis 4">
            <a:extLst>
              <a:ext uri="{FF2B5EF4-FFF2-40B4-BE49-F238E27FC236}">
                <a16:creationId xmlns:a16="http://schemas.microsoft.com/office/drawing/2014/main" id="{B37B615F-9747-7FFD-0C5D-067676910F3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16200000">
            <a:off x="8932173" y="-795448"/>
            <a:ext cx="2398866" cy="3989762"/>
          </a:xfrm>
          <a:prstGeom prst="rect">
            <a:avLst/>
          </a:prstGeom>
          <a:ln>
            <a:solidFill>
              <a:schemeClr val="accent1"/>
            </a:solidFill>
          </a:ln>
        </p:spPr>
      </p:pic>
      <p:pic>
        <p:nvPicPr>
          <p:cNvPr id="7" name="Paveikslėlis 6">
            <a:extLst>
              <a:ext uri="{FF2B5EF4-FFF2-40B4-BE49-F238E27FC236}">
                <a16:creationId xmlns:a16="http://schemas.microsoft.com/office/drawing/2014/main" id="{2A4DD920-842F-0743-8003-E2219AF4F8A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159514" y="2657790"/>
            <a:ext cx="3989762" cy="2409202"/>
          </a:xfrm>
          <a:prstGeom prst="rect">
            <a:avLst/>
          </a:prstGeom>
        </p:spPr>
      </p:pic>
      <p:pic>
        <p:nvPicPr>
          <p:cNvPr id="8" name="Paveikslėlis 7">
            <a:extLst>
              <a:ext uri="{FF2B5EF4-FFF2-40B4-BE49-F238E27FC236}">
                <a16:creationId xmlns:a16="http://schemas.microsoft.com/office/drawing/2014/main" id="{27C8BCA0-EB40-9140-8386-286D978A1D7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rot="16200000">
            <a:off x="5212223" y="2329620"/>
            <a:ext cx="2409201" cy="3065541"/>
          </a:xfrm>
          <a:prstGeom prst="rect">
            <a:avLst/>
          </a:prstGeom>
        </p:spPr>
      </p:pic>
      <p:sp>
        <p:nvSpPr>
          <p:cNvPr id="9" name="Turinio vietos rezervavimo ženklas 2">
            <a:extLst>
              <a:ext uri="{FF2B5EF4-FFF2-40B4-BE49-F238E27FC236}">
                <a16:creationId xmlns:a16="http://schemas.microsoft.com/office/drawing/2014/main" id="{477EBEAF-B89B-1FDC-A573-4D6C50D06ED2}"/>
              </a:ext>
            </a:extLst>
          </p:cNvPr>
          <p:cNvSpPr txBox="1">
            <a:spLocks/>
          </p:cNvSpPr>
          <p:nvPr/>
        </p:nvSpPr>
        <p:spPr>
          <a:xfrm>
            <a:off x="502161" y="1874687"/>
            <a:ext cx="4009103" cy="15543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lt-LT" u="sng" dirty="0">
                <a:latin typeface="Times New Roman" panose="02020603050405020304" pitchFamily="18" charset="0"/>
                <a:cs typeface="Times New Roman" panose="02020603050405020304" pitchFamily="18" charset="0"/>
              </a:rPr>
              <a:t>Sklaidomasis lęšis</a:t>
            </a:r>
            <a:r>
              <a:rPr lang="lt-LT" dirty="0">
                <a:latin typeface="Times New Roman" panose="02020603050405020304" pitchFamily="18" charset="0"/>
                <a:cs typeface="Times New Roman" panose="02020603050405020304" pitchFamily="18" charset="0"/>
              </a:rPr>
              <a:t>:</a:t>
            </a:r>
          </a:p>
          <a:p>
            <a:pPr marL="0" indent="0">
              <a:buNone/>
            </a:pPr>
            <a:r>
              <a:rPr lang="en-US" dirty="0">
                <a:latin typeface="Times New Roman" panose="02020603050405020304" pitchFamily="18" charset="0"/>
                <a:cs typeface="Times New Roman" panose="02020603050405020304" pitchFamily="18" charset="0"/>
              </a:rPr>
              <a:t>F=2,1cm=0,021m​</a:t>
            </a:r>
            <a:endParaRPr lang="lt-LT" dirty="0">
              <a:latin typeface="Times New Roman" panose="02020603050405020304" pitchFamily="18" charset="0"/>
              <a:cs typeface="Times New Roman" panose="02020603050405020304" pitchFamily="18" charset="0"/>
            </a:endParaRPr>
          </a:p>
          <a:p>
            <a:pPr marL="0" indent="0">
              <a:buNone/>
            </a:pPr>
            <a:r>
              <a:rPr lang="lt-LT" dirty="0">
                <a:latin typeface="Times New Roman" panose="02020603050405020304" pitchFamily="18" charset="0"/>
                <a:cs typeface="Times New Roman" panose="02020603050405020304" pitchFamily="18" charset="0"/>
              </a:rPr>
              <a:t>D=47,6 D</a:t>
            </a:r>
          </a:p>
          <a:p>
            <a:pPr marL="0" indent="0">
              <a:buFont typeface="Arial" panose="020B0604020202020204" pitchFamily="34" charset="0"/>
              <a:buNone/>
            </a:pPr>
            <a:endParaRPr lang="lt-LT" dirty="0"/>
          </a:p>
        </p:txBody>
      </p:sp>
      <p:sp>
        <p:nvSpPr>
          <p:cNvPr id="10" name="TextBox 9">
            <a:extLst>
              <a:ext uri="{FF2B5EF4-FFF2-40B4-BE49-F238E27FC236}">
                <a16:creationId xmlns:a16="http://schemas.microsoft.com/office/drawing/2014/main" id="{1E920D9D-4CE0-6CE0-D824-135F8BD0FC9D}"/>
              </a:ext>
            </a:extLst>
          </p:cNvPr>
          <p:cNvSpPr txBox="1"/>
          <p:nvPr/>
        </p:nvSpPr>
        <p:spPr>
          <a:xfrm>
            <a:off x="247358" y="3568092"/>
            <a:ext cx="4245984" cy="2308324"/>
          </a:xfrm>
          <a:prstGeom prst="rect">
            <a:avLst/>
          </a:prstGeom>
          <a:solidFill>
            <a:schemeClr val="accent5">
              <a:lumMod val="20000"/>
              <a:lumOff val="80000"/>
            </a:schemeClr>
          </a:solidFill>
        </p:spPr>
        <p:txBody>
          <a:bodyPr wrap="square" rtlCol="0">
            <a:spAutoFit/>
          </a:bodyPr>
          <a:lstStyle/>
          <a:p>
            <a:r>
              <a:rPr lang="lt-LT" sz="2400" b="1" dirty="0">
                <a:latin typeface="Times New Roman" panose="02020603050405020304" pitchFamily="18" charset="0"/>
                <a:cs typeface="Times New Roman" panose="02020603050405020304" pitchFamily="18" charset="0"/>
              </a:rPr>
              <a:t>Išvados:</a:t>
            </a:r>
          </a:p>
          <a:p>
            <a:pPr algn="just"/>
            <a:r>
              <a:rPr lang="lt-LT" sz="2400" dirty="0">
                <a:latin typeface="Times New Roman" panose="02020603050405020304" pitchFamily="18" charset="0"/>
                <a:cs typeface="Times New Roman" panose="02020603050405020304" pitchFamily="18" charset="0"/>
              </a:rPr>
              <a:t>Hipotezė pasitvirtino. Pastebėjome, kuo labiau išlenktas lęšio paviršius, tuo mažesnis jo židinio nuotolis ir didesnė laužiamoji geba.</a:t>
            </a:r>
            <a:endParaRPr lang="lt-LT" sz="2400" b="1"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6F752C8A-F300-FB28-D18A-C673D7CF7CC0}"/>
              </a:ext>
            </a:extLst>
          </p:cNvPr>
          <p:cNvSpPr txBox="1"/>
          <p:nvPr/>
        </p:nvSpPr>
        <p:spPr>
          <a:xfrm>
            <a:off x="5584723" y="5493463"/>
            <a:ext cx="6096000" cy="369332"/>
          </a:xfrm>
          <a:prstGeom prst="rect">
            <a:avLst/>
          </a:prstGeom>
          <a:noFill/>
        </p:spPr>
        <p:txBody>
          <a:bodyPr wrap="square">
            <a:spAutoFit/>
          </a:bodyPr>
          <a:lstStyle/>
          <a:p>
            <a:r>
              <a:rPr lang="lt-LT" sz="1800" dirty="0">
                <a:solidFill>
                  <a:srgbClr val="000000"/>
                </a:solidFill>
                <a:effectLst/>
                <a:latin typeface="Times New Roman" panose="02020603050405020304" pitchFamily="18" charset="0"/>
                <a:ea typeface="Arial" panose="020B0604020202020204" pitchFamily="34" charset="0"/>
                <a:cs typeface="Times New Roman" panose="02020603050405020304" pitchFamily="18" charset="0"/>
              </a:rPr>
              <a:t>Liniuotės (padala 1 mm), absoliučioji paklaida: ±0,5 mm.</a:t>
            </a:r>
            <a:endParaRPr lang="lt-L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2149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5C0AA-30B6-234B-16A2-B77061A9A16F}"/>
            </a:ext>
          </a:extLst>
        </p:cNvPr>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AFD43C3E-785D-2933-F2A0-3F1551F1D07B}"/>
              </a:ext>
            </a:extLst>
          </p:cNvPr>
          <p:cNvSpPr>
            <a:spLocks noGrp="1"/>
          </p:cNvSpPr>
          <p:nvPr>
            <p:ph idx="1"/>
          </p:nvPr>
        </p:nvSpPr>
        <p:spPr>
          <a:xfrm>
            <a:off x="401934" y="1543497"/>
            <a:ext cx="5767754" cy="4616142"/>
          </a:xfrm>
        </p:spPr>
        <p:txBody>
          <a:bodyPr>
            <a:noAutofit/>
          </a:bodyPr>
          <a:lstStyle/>
          <a:p>
            <a:pPr marL="0" indent="0">
              <a:buNone/>
            </a:pPr>
            <a:r>
              <a:rPr lang="lt-LT" sz="2000" b="1" dirty="0">
                <a:latin typeface="Times New Roman" panose="02020603050405020304" pitchFamily="18" charset="0"/>
                <a:cs typeface="Times New Roman" panose="02020603050405020304" pitchFamily="18" charset="0"/>
              </a:rPr>
              <a:t>Tikslas: </a:t>
            </a:r>
            <a:r>
              <a:rPr lang="lt-LT" sz="2000" dirty="0">
                <a:latin typeface="Times New Roman" panose="02020603050405020304" pitchFamily="18" charset="0"/>
                <a:cs typeface="Times New Roman" panose="02020603050405020304" pitchFamily="18" charset="0"/>
              </a:rPr>
              <a:t>Ištirti, kaip kinta glaudžiamojo lęšio atvaizdo dydis ir pobūdis, keičiant  žvakės atstumą iki glaudžiamojo lęšio.</a:t>
            </a:r>
          </a:p>
          <a:p>
            <a:pPr marL="0" indent="0" algn="just">
              <a:buNone/>
            </a:pPr>
            <a:r>
              <a:rPr lang="lt-LT" sz="2000" b="1" dirty="0">
                <a:latin typeface="Times New Roman" panose="02020603050405020304" pitchFamily="18" charset="0"/>
                <a:cs typeface="Times New Roman" panose="02020603050405020304" pitchFamily="18" charset="0"/>
              </a:rPr>
              <a:t>Hipotezė: </a:t>
            </a:r>
            <a:r>
              <a:rPr lang="lt-LT" sz="2000" dirty="0">
                <a:latin typeface="Times New Roman" panose="02020603050405020304" pitchFamily="18" charset="0"/>
                <a:cs typeface="Times New Roman" panose="02020603050405020304" pitchFamily="18" charset="0"/>
              </a:rPr>
              <a:t>Glaudžiamasis lęšis gali sukurti tikrąjį ir apverstą atvaizdą.</a:t>
            </a:r>
          </a:p>
          <a:p>
            <a:pPr marL="0" indent="0" algn="just">
              <a:buNone/>
            </a:pPr>
            <a:r>
              <a:rPr lang="lt-LT" sz="2000" b="1" dirty="0">
                <a:latin typeface="Times New Roman" panose="02020603050405020304" pitchFamily="18" charset="0"/>
                <a:cs typeface="Times New Roman" panose="02020603050405020304" pitchFamily="18" charset="0"/>
              </a:rPr>
              <a:t>Priemonės: </a:t>
            </a:r>
            <a:r>
              <a:rPr lang="lt-LT" sz="2000" dirty="0">
                <a:latin typeface="Times New Roman" panose="02020603050405020304" pitchFamily="18" charset="0"/>
                <a:cs typeface="Times New Roman" panose="02020603050405020304" pitchFamily="18" charset="0"/>
              </a:rPr>
              <a:t>Glaudžiamasis lęšis, žvakė, ekranas, liniuotė, pieštukas.</a:t>
            </a:r>
            <a:endParaRPr lang="lt-LT" sz="2000" b="1" dirty="0">
              <a:latin typeface="Times New Roman" panose="02020603050405020304" pitchFamily="18" charset="0"/>
              <a:cs typeface="Times New Roman" panose="02020603050405020304" pitchFamily="18" charset="0"/>
            </a:endParaRPr>
          </a:p>
          <a:p>
            <a:pPr marL="0" indent="0" algn="just">
              <a:buNone/>
            </a:pPr>
            <a:r>
              <a:rPr lang="lt-LT" sz="2000" b="1" dirty="0">
                <a:latin typeface="Times New Roman" panose="02020603050405020304" pitchFamily="18" charset="0"/>
                <a:cs typeface="Times New Roman" panose="02020603050405020304" pitchFamily="18" charset="0"/>
              </a:rPr>
              <a:t>Darbo eiga: </a:t>
            </a:r>
            <a:r>
              <a:rPr lang="lt-LT" sz="2000" dirty="0">
                <a:latin typeface="Times New Roman" panose="02020603050405020304" pitchFamily="18" charset="0"/>
                <a:cs typeface="Times New Roman" panose="02020603050405020304" pitchFamily="18" charset="0"/>
              </a:rPr>
              <a:t>Naudojant glaudžiamąjį lęšį, keičiamas žvakės atstumas iki lęšio. ​Kiekvienu atveju stebimas ir aprašomas gaunamas ​atvaizdas bei atliekami matavimai.​</a:t>
            </a:r>
          </a:p>
          <a:p>
            <a:pPr marL="0" indent="0" algn="just">
              <a:buNone/>
            </a:pPr>
            <a:r>
              <a:rPr lang="lt-LT" sz="2000" dirty="0">
                <a:latin typeface="Times New Roman" panose="02020603050405020304" pitchFamily="18" charset="0"/>
                <a:cs typeface="Times New Roman" panose="02020603050405020304" pitchFamily="18" charset="0"/>
              </a:rPr>
              <a:t>.</a:t>
            </a:r>
            <a:endParaRPr lang="lt-LT" sz="2000" b="1" dirty="0">
              <a:latin typeface="Times New Roman" panose="02020603050405020304" pitchFamily="18" charset="0"/>
              <a:cs typeface="Times New Roman" panose="02020603050405020304" pitchFamily="18" charset="0"/>
            </a:endParaRPr>
          </a:p>
        </p:txBody>
      </p:sp>
      <p:sp>
        <p:nvSpPr>
          <p:cNvPr id="4" name="Stačiakampis 3">
            <a:extLst>
              <a:ext uri="{FF2B5EF4-FFF2-40B4-BE49-F238E27FC236}">
                <a16:creationId xmlns:a16="http://schemas.microsoft.com/office/drawing/2014/main" id="{EDCE37FD-BDAA-7274-A8C6-3D7514092788}"/>
              </a:ext>
            </a:extLst>
          </p:cNvPr>
          <p:cNvSpPr/>
          <p:nvPr/>
        </p:nvSpPr>
        <p:spPr>
          <a:xfrm>
            <a:off x="559906" y="157817"/>
            <a:ext cx="8770908" cy="954107"/>
          </a:xfrm>
          <a:prstGeom prst="rect">
            <a:avLst/>
          </a:prstGeom>
          <a:noFill/>
        </p:spPr>
        <p:txBody>
          <a:bodyPr wrap="square" lIns="91440" tIns="45720" rIns="91440" bIns="45720">
            <a:spAutoFit/>
          </a:bodyPr>
          <a:lstStyle/>
          <a:p>
            <a:pPr algn="ctr"/>
            <a:r>
              <a:rPr lang="lt-LT" sz="2800" b="1" cap="none" spc="0" dirty="0">
                <a:ln w="0"/>
                <a:solidFill>
                  <a:schemeClr val="accent1">
                    <a:lumMod val="75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2 darbas „</a:t>
            </a:r>
            <a:r>
              <a:rPr lang="en-US" sz="2800" b="1" dirty="0" err="1">
                <a:solidFill>
                  <a:schemeClr val="accent1">
                    <a:lumMod val="75000"/>
                  </a:schemeClr>
                </a:solidFill>
                <a:latin typeface="Times New Roman" panose="02020603050405020304" pitchFamily="18" charset="0"/>
                <a:cs typeface="Times New Roman" panose="02020603050405020304" pitchFamily="18" charset="0"/>
              </a:rPr>
              <a:t>Glaudžiamuoju</a:t>
            </a:r>
            <a:r>
              <a:rPr lang="en-US" sz="2800" b="1" dirty="0">
                <a:solidFill>
                  <a:schemeClr val="accent1">
                    <a:lumMod val="75000"/>
                  </a:schemeClr>
                </a:solidFill>
                <a:latin typeface="Times New Roman" panose="02020603050405020304" pitchFamily="18" charset="0"/>
                <a:cs typeface="Times New Roman" panose="02020603050405020304" pitchFamily="18" charset="0"/>
              </a:rPr>
              <a:t> </a:t>
            </a:r>
            <a:r>
              <a:rPr lang="en-US" sz="2800" b="1" dirty="0" err="1">
                <a:solidFill>
                  <a:schemeClr val="accent1">
                    <a:lumMod val="75000"/>
                  </a:schemeClr>
                </a:solidFill>
                <a:latin typeface="Times New Roman" panose="02020603050405020304" pitchFamily="18" charset="0"/>
                <a:cs typeface="Times New Roman" panose="02020603050405020304" pitchFamily="18" charset="0"/>
              </a:rPr>
              <a:t>lęšiu</a:t>
            </a:r>
            <a:r>
              <a:rPr lang="en-US" sz="2800" b="1" dirty="0">
                <a:solidFill>
                  <a:schemeClr val="accent1">
                    <a:lumMod val="75000"/>
                  </a:schemeClr>
                </a:solidFill>
                <a:latin typeface="Times New Roman" panose="02020603050405020304" pitchFamily="18" charset="0"/>
                <a:cs typeface="Times New Roman" panose="02020603050405020304" pitchFamily="18" charset="0"/>
              </a:rPr>
              <a:t> </a:t>
            </a:r>
            <a:r>
              <a:rPr lang="en-US" sz="2800" b="1" dirty="0" err="1">
                <a:solidFill>
                  <a:schemeClr val="accent1">
                    <a:lumMod val="75000"/>
                  </a:schemeClr>
                </a:solidFill>
                <a:latin typeface="Times New Roman" panose="02020603050405020304" pitchFamily="18" charset="0"/>
                <a:cs typeface="Times New Roman" panose="02020603050405020304" pitchFamily="18" charset="0"/>
              </a:rPr>
              <a:t>gaunamų</a:t>
            </a:r>
            <a:r>
              <a:rPr lang="en-US" sz="2800" b="1" dirty="0">
                <a:solidFill>
                  <a:schemeClr val="accent1">
                    <a:lumMod val="75000"/>
                  </a:schemeClr>
                </a:solidFill>
                <a:latin typeface="Times New Roman" panose="02020603050405020304" pitchFamily="18" charset="0"/>
                <a:cs typeface="Times New Roman" panose="02020603050405020304" pitchFamily="18" charset="0"/>
              </a:rPr>
              <a:t> </a:t>
            </a:r>
            <a:r>
              <a:rPr lang="en-US" sz="2800" b="1" dirty="0" err="1">
                <a:solidFill>
                  <a:schemeClr val="accent1">
                    <a:lumMod val="75000"/>
                  </a:schemeClr>
                </a:solidFill>
                <a:latin typeface="Times New Roman" panose="02020603050405020304" pitchFamily="18" charset="0"/>
                <a:cs typeface="Times New Roman" panose="02020603050405020304" pitchFamily="18" charset="0"/>
              </a:rPr>
              <a:t>atvaizdų</a:t>
            </a:r>
            <a:r>
              <a:rPr lang="lt-LT" sz="2800" b="1" dirty="0">
                <a:solidFill>
                  <a:schemeClr val="accent1">
                    <a:lumMod val="75000"/>
                  </a:schemeClr>
                </a:solidFill>
                <a:latin typeface="Times New Roman" panose="02020603050405020304" pitchFamily="18" charset="0"/>
                <a:cs typeface="Times New Roman" panose="02020603050405020304" pitchFamily="18" charset="0"/>
              </a:rPr>
              <a:t> </a:t>
            </a:r>
            <a:r>
              <a:rPr lang="en-US" sz="2800" b="1" dirty="0" err="1">
                <a:solidFill>
                  <a:schemeClr val="accent1">
                    <a:lumMod val="75000"/>
                  </a:schemeClr>
                </a:solidFill>
                <a:latin typeface="Times New Roman" panose="02020603050405020304" pitchFamily="18" charset="0"/>
                <a:cs typeface="Times New Roman" panose="02020603050405020304" pitchFamily="18" charset="0"/>
              </a:rPr>
              <a:t>tyrimas</a:t>
            </a:r>
            <a:r>
              <a:rPr lang="en-US" sz="2800" b="1" dirty="0">
                <a:solidFill>
                  <a:schemeClr val="accent1">
                    <a:lumMod val="75000"/>
                  </a:schemeClr>
                </a:solidFill>
                <a:latin typeface="Times New Roman" panose="02020603050405020304" pitchFamily="18" charset="0"/>
                <a:cs typeface="Times New Roman" panose="02020603050405020304" pitchFamily="18" charset="0"/>
              </a:rPr>
              <a:t> </a:t>
            </a:r>
            <a:r>
              <a:rPr lang="lt-LT" sz="2800" b="1" dirty="0">
                <a:solidFill>
                  <a:schemeClr val="accent1">
                    <a:lumMod val="75000"/>
                  </a:schemeClr>
                </a:solidFill>
              </a:rPr>
              <a:t>“</a:t>
            </a:r>
            <a:endParaRPr lang="lt-LT" sz="2800" b="1" cap="none" spc="0" dirty="0">
              <a:ln w="0"/>
              <a:solidFill>
                <a:schemeClr val="accent1">
                  <a:lumMod val="75000"/>
                </a:schemeClr>
              </a:solidFill>
              <a:effectLst>
                <a:outerShdw blurRad="38100" dist="25400" dir="5400000" algn="ctr" rotWithShape="0">
                  <a:srgbClr val="6E747A">
                    <a:alpha val="43000"/>
                  </a:srgbClr>
                </a:outerShdw>
              </a:effectLst>
            </a:endParaRPr>
          </a:p>
        </p:txBody>
      </p:sp>
      <p:pic>
        <p:nvPicPr>
          <p:cNvPr id="2" name="Paveikslėlis 1">
            <a:extLst>
              <a:ext uri="{FF2B5EF4-FFF2-40B4-BE49-F238E27FC236}">
                <a16:creationId xmlns:a16="http://schemas.microsoft.com/office/drawing/2014/main" id="{ABCA443D-519B-CA69-28AC-E1CC624F6C5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712299" y="1808068"/>
            <a:ext cx="4672299" cy="3569846"/>
          </a:xfrm>
          <a:prstGeom prst="rect">
            <a:avLst/>
          </a:prstGeom>
        </p:spPr>
      </p:pic>
    </p:spTree>
    <p:extLst>
      <p:ext uri="{BB962C8B-B14F-4D97-AF65-F5344CB8AC3E}">
        <p14:creationId xmlns:p14="http://schemas.microsoft.com/office/powerpoint/2010/main" val="2513440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a:extLst>
              <a:ext uri="{FF2B5EF4-FFF2-40B4-BE49-F238E27FC236}">
                <a16:creationId xmlns:a16="http://schemas.microsoft.com/office/drawing/2014/main" id="{AE84557A-C006-394F-39A4-482A142C031E}"/>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45849" y="174590"/>
            <a:ext cx="5571542" cy="3157208"/>
          </a:xfrm>
          <a:prstGeom prst="rect">
            <a:avLst/>
          </a:prstGeom>
        </p:spPr>
      </p:pic>
      <p:pic>
        <p:nvPicPr>
          <p:cNvPr id="3" name="Paveikslėlis 2">
            <a:extLst>
              <a:ext uri="{FF2B5EF4-FFF2-40B4-BE49-F238E27FC236}">
                <a16:creationId xmlns:a16="http://schemas.microsoft.com/office/drawing/2014/main" id="{F92BB8DB-9547-355F-1B87-6E66BE52FC4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537242" y="174590"/>
            <a:ext cx="3234591" cy="3157208"/>
          </a:xfrm>
          <a:prstGeom prst="rect">
            <a:avLst/>
          </a:prstGeom>
        </p:spPr>
      </p:pic>
      <p:pic>
        <p:nvPicPr>
          <p:cNvPr id="5" name="Paveikslėlis 4">
            <a:extLst>
              <a:ext uri="{FF2B5EF4-FFF2-40B4-BE49-F238E27FC236}">
                <a16:creationId xmlns:a16="http://schemas.microsoft.com/office/drawing/2014/main" id="{61ACBA20-1BD4-6036-6372-7245A512E5CD}"/>
              </a:ext>
            </a:extLst>
          </p:cNvPr>
          <p:cNvPicPr>
            <a:picLocks noChangeAspect="1"/>
          </p:cNvPicPr>
          <p:nvPr/>
        </p:nvPicPr>
        <p:blipFill>
          <a:blip r:embed="rId4"/>
          <a:stretch>
            <a:fillRect/>
          </a:stretch>
        </p:blipFill>
        <p:spPr>
          <a:xfrm>
            <a:off x="145849" y="3526203"/>
            <a:ext cx="4275190" cy="2027096"/>
          </a:xfrm>
          <a:prstGeom prst="rect">
            <a:avLst/>
          </a:prstGeom>
        </p:spPr>
      </p:pic>
      <p:pic>
        <p:nvPicPr>
          <p:cNvPr id="7" name="Paveikslėlis 6">
            <a:extLst>
              <a:ext uri="{FF2B5EF4-FFF2-40B4-BE49-F238E27FC236}">
                <a16:creationId xmlns:a16="http://schemas.microsoft.com/office/drawing/2014/main" id="{E7C12C67-5C57-28F2-36F9-0DB56E7F8A36}"/>
              </a:ext>
            </a:extLst>
          </p:cNvPr>
          <p:cNvPicPr>
            <a:picLocks noChangeAspect="1"/>
          </p:cNvPicPr>
          <p:nvPr/>
        </p:nvPicPr>
        <p:blipFill>
          <a:blip r:embed="rId5"/>
          <a:stretch>
            <a:fillRect/>
          </a:stretch>
        </p:blipFill>
        <p:spPr>
          <a:xfrm>
            <a:off x="7174523" y="3526203"/>
            <a:ext cx="3913849" cy="2111789"/>
          </a:xfrm>
          <a:prstGeom prst="rect">
            <a:avLst/>
          </a:prstGeom>
        </p:spPr>
      </p:pic>
    </p:spTree>
    <p:extLst>
      <p:ext uri="{BB962C8B-B14F-4D97-AF65-F5344CB8AC3E}">
        <p14:creationId xmlns:p14="http://schemas.microsoft.com/office/powerpoint/2010/main" val="2238256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a:extLst>
              <a:ext uri="{FF2B5EF4-FFF2-40B4-BE49-F238E27FC236}">
                <a16:creationId xmlns:a16="http://schemas.microsoft.com/office/drawing/2014/main" id="{C973A421-9EB1-C1F1-BE64-DEB4CA462AD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51692" y="164542"/>
            <a:ext cx="4523433" cy="3722496"/>
          </a:xfrm>
          <a:prstGeom prst="rect">
            <a:avLst/>
          </a:prstGeom>
        </p:spPr>
      </p:pic>
      <p:pic>
        <p:nvPicPr>
          <p:cNvPr id="3" name="Paveikslėlis 2">
            <a:extLst>
              <a:ext uri="{FF2B5EF4-FFF2-40B4-BE49-F238E27FC236}">
                <a16:creationId xmlns:a16="http://schemas.microsoft.com/office/drawing/2014/main" id="{B9F296F8-F9D0-C027-F858-20E7D0ED0FB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568357" y="164542"/>
            <a:ext cx="2791872" cy="3722496"/>
          </a:xfrm>
          <a:prstGeom prst="rect">
            <a:avLst/>
          </a:prstGeom>
        </p:spPr>
      </p:pic>
      <p:pic>
        <p:nvPicPr>
          <p:cNvPr id="5" name="Paveikslėlis 4">
            <a:extLst>
              <a:ext uri="{FF2B5EF4-FFF2-40B4-BE49-F238E27FC236}">
                <a16:creationId xmlns:a16="http://schemas.microsoft.com/office/drawing/2014/main" id="{FE332CD1-EED0-633B-4D6E-2EAD7D4E876A}"/>
              </a:ext>
            </a:extLst>
          </p:cNvPr>
          <p:cNvPicPr>
            <a:picLocks noChangeAspect="1"/>
          </p:cNvPicPr>
          <p:nvPr/>
        </p:nvPicPr>
        <p:blipFill>
          <a:blip r:embed="rId5"/>
          <a:stretch>
            <a:fillRect/>
          </a:stretch>
        </p:blipFill>
        <p:spPr>
          <a:xfrm>
            <a:off x="266526" y="4406394"/>
            <a:ext cx="3565245" cy="1830628"/>
          </a:xfrm>
          <a:prstGeom prst="rect">
            <a:avLst/>
          </a:prstGeom>
        </p:spPr>
      </p:pic>
      <p:pic>
        <p:nvPicPr>
          <p:cNvPr id="7" name="Paveikslėlis 6">
            <a:extLst>
              <a:ext uri="{FF2B5EF4-FFF2-40B4-BE49-F238E27FC236}">
                <a16:creationId xmlns:a16="http://schemas.microsoft.com/office/drawing/2014/main" id="{FAC73E10-AFB7-4834-2F53-48AD9F414ABD}"/>
              </a:ext>
            </a:extLst>
          </p:cNvPr>
          <p:cNvPicPr>
            <a:picLocks noChangeAspect="1"/>
          </p:cNvPicPr>
          <p:nvPr/>
        </p:nvPicPr>
        <p:blipFill>
          <a:blip r:embed="rId6"/>
          <a:stretch>
            <a:fillRect/>
          </a:stretch>
        </p:blipFill>
        <p:spPr>
          <a:xfrm>
            <a:off x="4121891" y="4238300"/>
            <a:ext cx="3735113" cy="1998722"/>
          </a:xfrm>
          <a:prstGeom prst="rect">
            <a:avLst/>
          </a:prstGeom>
        </p:spPr>
      </p:pic>
      <p:pic>
        <p:nvPicPr>
          <p:cNvPr id="11" name="Paveikslėlis 10">
            <a:extLst>
              <a:ext uri="{FF2B5EF4-FFF2-40B4-BE49-F238E27FC236}">
                <a16:creationId xmlns:a16="http://schemas.microsoft.com/office/drawing/2014/main" id="{106F712C-32FD-8199-343A-3E502585217A}"/>
              </a:ext>
            </a:extLst>
          </p:cNvPr>
          <p:cNvPicPr>
            <a:picLocks noChangeAspect="1"/>
          </p:cNvPicPr>
          <p:nvPr/>
        </p:nvPicPr>
        <p:blipFill>
          <a:blip r:embed="rId7"/>
          <a:stretch>
            <a:fillRect/>
          </a:stretch>
        </p:blipFill>
        <p:spPr>
          <a:xfrm>
            <a:off x="8274404" y="4496829"/>
            <a:ext cx="3579810" cy="1541307"/>
          </a:xfrm>
          <a:prstGeom prst="rect">
            <a:avLst/>
          </a:prstGeom>
        </p:spPr>
      </p:pic>
    </p:spTree>
    <p:extLst>
      <p:ext uri="{BB962C8B-B14F-4D97-AF65-F5344CB8AC3E}">
        <p14:creationId xmlns:p14="http://schemas.microsoft.com/office/powerpoint/2010/main" val="2477259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Lentelė 1">
            <a:extLst>
              <a:ext uri="{FF2B5EF4-FFF2-40B4-BE49-F238E27FC236}">
                <a16:creationId xmlns:a16="http://schemas.microsoft.com/office/drawing/2014/main" id="{6EC1DBFF-C4BD-5D68-DFEA-8E019DE089FB}"/>
              </a:ext>
            </a:extLst>
          </p:cNvPr>
          <p:cNvGraphicFramePr>
            <a:graphicFrameLocks noGrp="1"/>
          </p:cNvGraphicFramePr>
          <p:nvPr>
            <p:extLst>
              <p:ext uri="{D42A27DB-BD31-4B8C-83A1-F6EECF244321}">
                <p14:modId xmlns:p14="http://schemas.microsoft.com/office/powerpoint/2010/main" val="673661827"/>
              </p:ext>
            </p:extLst>
          </p:nvPr>
        </p:nvGraphicFramePr>
        <p:xfrm>
          <a:off x="458259" y="381238"/>
          <a:ext cx="7775843" cy="4767786"/>
        </p:xfrm>
        <a:graphic>
          <a:graphicData uri="http://schemas.openxmlformats.org/drawingml/2006/table">
            <a:tbl>
              <a:tblPr/>
              <a:tblGrid>
                <a:gridCol w="770088">
                  <a:extLst>
                    <a:ext uri="{9D8B030D-6E8A-4147-A177-3AD203B41FA5}">
                      <a16:colId xmlns:a16="http://schemas.microsoft.com/office/drawing/2014/main" val="3192852633"/>
                    </a:ext>
                  </a:extLst>
                </a:gridCol>
                <a:gridCol w="1042685">
                  <a:extLst>
                    <a:ext uri="{9D8B030D-6E8A-4147-A177-3AD203B41FA5}">
                      <a16:colId xmlns:a16="http://schemas.microsoft.com/office/drawing/2014/main" val="75259984"/>
                    </a:ext>
                  </a:extLst>
                </a:gridCol>
                <a:gridCol w="1069945">
                  <a:extLst>
                    <a:ext uri="{9D8B030D-6E8A-4147-A177-3AD203B41FA5}">
                      <a16:colId xmlns:a16="http://schemas.microsoft.com/office/drawing/2014/main" val="903809101"/>
                    </a:ext>
                  </a:extLst>
                </a:gridCol>
                <a:gridCol w="1069945">
                  <a:extLst>
                    <a:ext uri="{9D8B030D-6E8A-4147-A177-3AD203B41FA5}">
                      <a16:colId xmlns:a16="http://schemas.microsoft.com/office/drawing/2014/main" val="4036602974"/>
                    </a:ext>
                  </a:extLst>
                </a:gridCol>
                <a:gridCol w="940461">
                  <a:extLst>
                    <a:ext uri="{9D8B030D-6E8A-4147-A177-3AD203B41FA5}">
                      <a16:colId xmlns:a16="http://schemas.microsoft.com/office/drawing/2014/main" val="1175298036"/>
                    </a:ext>
                  </a:extLst>
                </a:gridCol>
                <a:gridCol w="1200142">
                  <a:extLst>
                    <a:ext uri="{9D8B030D-6E8A-4147-A177-3AD203B41FA5}">
                      <a16:colId xmlns:a16="http://schemas.microsoft.com/office/drawing/2014/main" val="2336604814"/>
                    </a:ext>
                  </a:extLst>
                </a:gridCol>
                <a:gridCol w="1682577">
                  <a:extLst>
                    <a:ext uri="{9D8B030D-6E8A-4147-A177-3AD203B41FA5}">
                      <a16:colId xmlns:a16="http://schemas.microsoft.com/office/drawing/2014/main" val="1966909403"/>
                    </a:ext>
                  </a:extLst>
                </a:gridCol>
              </a:tblGrid>
              <a:tr h="594603">
                <a:tc>
                  <a:txBody>
                    <a:bodyPr/>
                    <a:lstStyle/>
                    <a:p>
                      <a:pPr algn="ctr" fontAlgn="base">
                        <a:lnSpc>
                          <a:spcPts val="2250"/>
                        </a:lnSpc>
                        <a:buNone/>
                      </a:pPr>
                      <a:r>
                        <a:rPr lang="en-US" sz="1700" b="1" i="0" dirty="0">
                          <a:solidFill>
                            <a:srgbClr val="000000"/>
                          </a:solidFill>
                          <a:effectLst/>
                          <a:latin typeface="Times New Roman" panose="02020603050405020304" pitchFamily="18" charset="0"/>
                        </a:rPr>
                        <a:t>Eil.</a:t>
                      </a:r>
                      <a:r>
                        <a:rPr lang="en-US" sz="1700" b="1" i="0" dirty="0">
                          <a:solidFill>
                            <a:srgbClr val="FFFFFF"/>
                          </a:solidFill>
                          <a:effectLst/>
                          <a:latin typeface="Times New Roman" panose="02020603050405020304" pitchFamily="18" charset="0"/>
                        </a:rPr>
                        <a:t>​</a:t>
                      </a:r>
                      <a:endParaRPr lang="en-US" sz="1600" b="1" i="0" dirty="0">
                        <a:solidFill>
                          <a:srgbClr val="FFFFFF"/>
                        </a:solidFill>
                        <a:effectLst/>
                      </a:endParaRPr>
                    </a:p>
                    <a:p>
                      <a:pPr algn="ctr" fontAlgn="base">
                        <a:lnSpc>
                          <a:spcPts val="2250"/>
                        </a:lnSpc>
                        <a:buNone/>
                      </a:pPr>
                      <a:r>
                        <a:rPr lang="en-US" sz="1700" b="1" i="0" dirty="0">
                          <a:solidFill>
                            <a:srgbClr val="000000"/>
                          </a:solidFill>
                          <a:effectLst/>
                          <a:latin typeface="Times New Roman" panose="02020603050405020304" pitchFamily="18" charset="0"/>
                        </a:rPr>
                        <a:t>Nr.</a:t>
                      </a:r>
                      <a:r>
                        <a:rPr lang="en-US" sz="1700" b="1" i="0" dirty="0">
                          <a:solidFill>
                            <a:srgbClr val="FFFFFF"/>
                          </a:solidFill>
                          <a:effectLst/>
                          <a:latin typeface="Times New Roman" panose="02020603050405020304" pitchFamily="18" charset="0"/>
                        </a:rPr>
                        <a:t>​</a:t>
                      </a:r>
                      <a:endParaRPr lang="en-US" sz="1600" b="1" i="0" dirty="0">
                        <a:solidFill>
                          <a:srgbClr val="FFFFFF"/>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base">
                        <a:lnSpc>
                          <a:spcPts val="2250"/>
                        </a:lnSpc>
                        <a:buNone/>
                      </a:pPr>
                      <a:r>
                        <a:rPr lang="lt-LT" sz="1700" b="1" i="0" dirty="0">
                          <a:solidFill>
                            <a:srgbClr val="000000"/>
                          </a:solidFill>
                          <a:effectLst/>
                          <a:latin typeface="Times New Roman" panose="02020603050405020304" pitchFamily="18" charset="0"/>
                        </a:rPr>
                        <a:t>d</a:t>
                      </a:r>
                      <a:r>
                        <a:rPr lang="en-US" sz="1700" b="1" i="0" dirty="0">
                          <a:solidFill>
                            <a:srgbClr val="000000"/>
                          </a:solidFill>
                          <a:effectLst/>
                          <a:latin typeface="Times New Roman" panose="02020603050405020304" pitchFamily="18" charset="0"/>
                        </a:rPr>
                        <a:t>, cm</a:t>
                      </a:r>
                      <a:r>
                        <a:rPr lang="en-US" sz="1700" b="1" i="0" dirty="0">
                          <a:solidFill>
                            <a:srgbClr val="FFFFFF"/>
                          </a:solidFill>
                          <a:effectLst/>
                          <a:latin typeface="Times New Roman" panose="02020603050405020304" pitchFamily="18" charset="0"/>
                        </a:rPr>
                        <a:t>​</a:t>
                      </a:r>
                      <a:endParaRPr lang="en-US" sz="1600" b="1" i="0" dirty="0">
                        <a:solidFill>
                          <a:srgbClr val="FFFFFF"/>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base">
                        <a:lnSpc>
                          <a:spcPts val="2250"/>
                        </a:lnSpc>
                        <a:buNone/>
                      </a:pPr>
                      <a:r>
                        <a:rPr lang="lt-LT" sz="1700" b="1" i="0" dirty="0">
                          <a:solidFill>
                            <a:srgbClr val="000000"/>
                          </a:solidFill>
                          <a:effectLst/>
                          <a:latin typeface="Times New Roman" panose="02020603050405020304" pitchFamily="18" charset="0"/>
                        </a:rPr>
                        <a:t>f</a:t>
                      </a:r>
                      <a:r>
                        <a:rPr lang="en-US" sz="1700" b="1" i="0" dirty="0">
                          <a:solidFill>
                            <a:srgbClr val="000000"/>
                          </a:solidFill>
                          <a:effectLst/>
                          <a:latin typeface="Times New Roman" panose="02020603050405020304" pitchFamily="18" charset="0"/>
                        </a:rPr>
                        <a:t>, cm</a:t>
                      </a:r>
                      <a:r>
                        <a:rPr lang="en-US" sz="1700" b="1" i="0" dirty="0">
                          <a:solidFill>
                            <a:srgbClr val="FFFFFF"/>
                          </a:solidFill>
                          <a:effectLst/>
                          <a:latin typeface="Times New Roman" panose="02020603050405020304" pitchFamily="18" charset="0"/>
                        </a:rPr>
                        <a:t>​</a:t>
                      </a:r>
                      <a:endParaRPr lang="en-US" sz="1600" b="1" i="0" dirty="0">
                        <a:solidFill>
                          <a:srgbClr val="FFFFFF"/>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base">
                        <a:lnSpc>
                          <a:spcPts val="2250"/>
                        </a:lnSpc>
                        <a:buNone/>
                      </a:pPr>
                      <a:r>
                        <a:rPr lang="en-US" sz="1700" b="1" i="0" dirty="0">
                          <a:solidFill>
                            <a:srgbClr val="000000"/>
                          </a:solidFill>
                          <a:effectLst/>
                          <a:latin typeface="Times New Roman" panose="02020603050405020304" pitchFamily="18" charset="0"/>
                        </a:rPr>
                        <a:t>F, cm</a:t>
                      </a:r>
                      <a:r>
                        <a:rPr lang="en-US" sz="1700" b="1" i="0" dirty="0">
                          <a:solidFill>
                            <a:srgbClr val="FFFFFF"/>
                          </a:solidFill>
                          <a:effectLst/>
                          <a:latin typeface="Times New Roman" panose="02020603050405020304" pitchFamily="18" charset="0"/>
                        </a:rPr>
                        <a:t>​</a:t>
                      </a:r>
                      <a:endParaRPr lang="en-US" sz="1600" b="1" i="0" dirty="0">
                        <a:solidFill>
                          <a:srgbClr val="FFFFFF"/>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base">
                        <a:lnSpc>
                          <a:spcPts val="2250"/>
                        </a:lnSpc>
                        <a:buNone/>
                      </a:pPr>
                      <a:r>
                        <a:rPr lang="en-US" sz="1700" b="1" i="0" dirty="0">
                          <a:solidFill>
                            <a:srgbClr val="000000"/>
                          </a:solidFill>
                          <a:effectLst/>
                          <a:latin typeface="Times New Roman" panose="02020603050405020304" pitchFamily="18" charset="0"/>
                        </a:rPr>
                        <a:t>D, D</a:t>
                      </a:r>
                      <a:r>
                        <a:rPr lang="en-US" sz="1700" b="1" i="0" dirty="0">
                          <a:solidFill>
                            <a:srgbClr val="FFFFFF"/>
                          </a:solidFill>
                          <a:effectLst/>
                          <a:latin typeface="Times New Roman" panose="02020603050405020304" pitchFamily="18" charset="0"/>
                        </a:rPr>
                        <a:t>​</a:t>
                      </a:r>
                      <a:endParaRPr lang="en-US" sz="1600" b="1" i="0" dirty="0">
                        <a:solidFill>
                          <a:srgbClr val="FFFFFF"/>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base">
                        <a:lnSpc>
                          <a:spcPts val="2250"/>
                        </a:lnSpc>
                        <a:buNone/>
                      </a:pPr>
                      <a:r>
                        <a:rPr lang="lt-LT" sz="1700" b="1" i="0" dirty="0">
                          <a:solidFill>
                            <a:srgbClr val="000000"/>
                          </a:solidFill>
                          <a:effectLst/>
                          <a:latin typeface="Times New Roman" panose="02020603050405020304" pitchFamily="18" charset="0"/>
                        </a:rPr>
                        <a:t>Lęšio</a:t>
                      </a:r>
                    </a:p>
                    <a:p>
                      <a:pPr algn="ctr" fontAlgn="base">
                        <a:lnSpc>
                          <a:spcPts val="2250"/>
                        </a:lnSpc>
                        <a:buNone/>
                      </a:pPr>
                      <a:r>
                        <a:rPr lang="lt-LT" sz="1700" b="1" i="0" dirty="0">
                          <a:solidFill>
                            <a:srgbClr val="000000"/>
                          </a:solidFill>
                          <a:effectLst/>
                          <a:latin typeface="Times New Roman" panose="02020603050405020304" pitchFamily="18" charset="0"/>
                        </a:rPr>
                        <a:t>d</a:t>
                      </a:r>
                      <a:r>
                        <a:rPr lang="en-US" sz="1700" b="1" i="0" dirty="0" err="1">
                          <a:solidFill>
                            <a:srgbClr val="000000"/>
                          </a:solidFill>
                          <a:effectLst/>
                          <a:latin typeface="Times New Roman" panose="02020603050405020304" pitchFamily="18" charset="0"/>
                        </a:rPr>
                        <a:t>idinimas</a:t>
                      </a:r>
                      <a:r>
                        <a:rPr lang="en-US" sz="1700" b="1" i="0" dirty="0">
                          <a:solidFill>
                            <a:srgbClr val="FFFFFF"/>
                          </a:solidFill>
                          <a:effectLst/>
                          <a:latin typeface="Times New Roman" panose="02020603050405020304" pitchFamily="18" charset="0"/>
                        </a:rPr>
                        <a:t>​</a:t>
                      </a:r>
                      <a:endParaRPr lang="en-US" sz="1600" b="1" i="0" dirty="0">
                        <a:solidFill>
                          <a:srgbClr val="FFFFFF"/>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fontAlgn="base">
                        <a:lnSpc>
                          <a:spcPts val="2250"/>
                        </a:lnSpc>
                        <a:buNone/>
                      </a:pPr>
                      <a:r>
                        <a:rPr lang="lt-LT" sz="1700" b="1" i="0" dirty="0">
                          <a:solidFill>
                            <a:srgbClr val="000000"/>
                          </a:solidFill>
                          <a:effectLst/>
                          <a:latin typeface="Times New Roman" panose="02020603050405020304" pitchFamily="18" charset="0"/>
                        </a:rPr>
                        <a:t>Atvaizdo a</a:t>
                      </a:r>
                      <a:r>
                        <a:rPr lang="en-US" sz="1700" b="1" i="0" dirty="0" err="1">
                          <a:solidFill>
                            <a:srgbClr val="000000"/>
                          </a:solidFill>
                          <a:effectLst/>
                          <a:latin typeface="Times New Roman" panose="02020603050405020304" pitchFamily="18" charset="0"/>
                        </a:rPr>
                        <a:t>prašymas</a:t>
                      </a:r>
                      <a:endParaRPr lang="en-US" sz="1600" b="1" i="0" dirty="0">
                        <a:solidFill>
                          <a:srgbClr val="FFFFFF"/>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877118173"/>
                  </a:ext>
                </a:extLst>
              </a:tr>
              <a:tr h="855843">
                <a:tc>
                  <a:txBody>
                    <a:bodyPr/>
                    <a:lstStyle/>
                    <a:p>
                      <a:pPr algn="ctr" fontAlgn="base">
                        <a:lnSpc>
                          <a:spcPts val="2250"/>
                        </a:lnSpc>
                        <a:buNone/>
                      </a:pPr>
                      <a:r>
                        <a:rPr lang="en-US" sz="1700" b="1" i="0">
                          <a:solidFill>
                            <a:srgbClr val="000000"/>
                          </a:solidFill>
                          <a:effectLst/>
                          <a:latin typeface="Times New Roman" panose="02020603050405020304" pitchFamily="18" charset="0"/>
                        </a:rPr>
                        <a:t>1</a:t>
                      </a:r>
                      <a:r>
                        <a:rPr lang="en-US" sz="1700" b="1" i="0">
                          <a:solidFill>
                            <a:srgbClr val="FFFFFF"/>
                          </a:solidFill>
                          <a:effectLst/>
                          <a:latin typeface="Times New Roman" panose="02020603050405020304" pitchFamily="18" charset="0"/>
                        </a:rPr>
                        <a:t>​</a:t>
                      </a:r>
                      <a:endParaRPr lang="en-US" sz="1600" b="1" i="0">
                        <a:solidFill>
                          <a:srgbClr val="FFFFFF"/>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22,5​</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7,5​</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5,88​</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17​</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0,3​</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Tikras, sumažintas, apverstas​</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64958141"/>
                  </a:ext>
                </a:extLst>
              </a:tr>
              <a:tr h="855843">
                <a:tc>
                  <a:txBody>
                    <a:bodyPr/>
                    <a:lstStyle/>
                    <a:p>
                      <a:pPr algn="ctr" fontAlgn="base">
                        <a:lnSpc>
                          <a:spcPts val="2250"/>
                        </a:lnSpc>
                        <a:buNone/>
                      </a:pPr>
                      <a:r>
                        <a:rPr lang="en-US" sz="1700" b="1" i="0">
                          <a:solidFill>
                            <a:srgbClr val="000000"/>
                          </a:solidFill>
                          <a:effectLst/>
                          <a:latin typeface="Times New Roman" panose="02020603050405020304" pitchFamily="18" charset="0"/>
                        </a:rPr>
                        <a:t>2</a:t>
                      </a:r>
                      <a:r>
                        <a:rPr lang="en-US" sz="1700" b="1" i="0">
                          <a:solidFill>
                            <a:srgbClr val="FFFFFF"/>
                          </a:solidFill>
                          <a:effectLst/>
                          <a:latin typeface="Times New Roman" panose="02020603050405020304" pitchFamily="18" charset="0"/>
                        </a:rPr>
                        <a:t>​</a:t>
                      </a:r>
                      <a:endParaRPr lang="en-US" sz="1600" b="1" i="0">
                        <a:solidFill>
                          <a:srgbClr val="FFFFFF"/>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16,5​</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10​</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6,25​</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16​</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dirty="0">
                          <a:solidFill>
                            <a:srgbClr val="000000"/>
                          </a:solidFill>
                          <a:effectLst/>
                          <a:latin typeface="Times New Roman" panose="02020603050405020304" pitchFamily="18" charset="0"/>
                        </a:rPr>
                        <a:t>0,6​</a:t>
                      </a:r>
                      <a:endParaRPr lang="en-US" sz="1600" b="0" i="0" dirty="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Tikras, sumažintas, apverstas​</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41576378"/>
                  </a:ext>
                </a:extLst>
              </a:tr>
              <a:tr h="855843">
                <a:tc>
                  <a:txBody>
                    <a:bodyPr/>
                    <a:lstStyle/>
                    <a:p>
                      <a:pPr algn="ctr" fontAlgn="base">
                        <a:lnSpc>
                          <a:spcPts val="2250"/>
                        </a:lnSpc>
                        <a:buNone/>
                      </a:pPr>
                      <a:r>
                        <a:rPr lang="en-US" sz="1700" b="1" i="0">
                          <a:solidFill>
                            <a:srgbClr val="000000"/>
                          </a:solidFill>
                          <a:effectLst/>
                          <a:latin typeface="Times New Roman" panose="02020603050405020304" pitchFamily="18" charset="0"/>
                        </a:rPr>
                        <a:t>3</a:t>
                      </a:r>
                      <a:r>
                        <a:rPr lang="en-US" sz="1700" b="1" i="0">
                          <a:solidFill>
                            <a:srgbClr val="FFFFFF"/>
                          </a:solidFill>
                          <a:effectLst/>
                          <a:latin typeface="Times New Roman" panose="02020603050405020304" pitchFamily="18" charset="0"/>
                        </a:rPr>
                        <a:t>​</a:t>
                      </a:r>
                      <a:endParaRPr lang="en-US" sz="1600" b="1" i="0">
                        <a:solidFill>
                          <a:srgbClr val="FFFFFF"/>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11,5​</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21​</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5,8​</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17​</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2,625​</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Tikras, padidintas, apverstas​</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54134350"/>
                  </a:ext>
                </a:extLst>
              </a:tr>
              <a:tr h="333364">
                <a:tc>
                  <a:txBody>
                    <a:bodyPr/>
                    <a:lstStyle/>
                    <a:p>
                      <a:pPr algn="ctr" fontAlgn="base">
                        <a:lnSpc>
                          <a:spcPts val="2250"/>
                        </a:lnSpc>
                        <a:buNone/>
                      </a:pPr>
                      <a:r>
                        <a:rPr lang="en-US" sz="1700" b="1" i="0">
                          <a:solidFill>
                            <a:srgbClr val="000000"/>
                          </a:solidFill>
                          <a:effectLst/>
                          <a:latin typeface="Times New Roman" panose="02020603050405020304" pitchFamily="18" charset="0"/>
                        </a:rPr>
                        <a:t>4</a:t>
                      </a:r>
                      <a:r>
                        <a:rPr lang="en-US" sz="1700" b="1" i="0">
                          <a:solidFill>
                            <a:srgbClr val="FFFFFF"/>
                          </a:solidFill>
                          <a:effectLst/>
                          <a:latin typeface="Times New Roman" panose="02020603050405020304" pitchFamily="18" charset="0"/>
                        </a:rPr>
                        <a:t>​</a:t>
                      </a:r>
                      <a:endParaRPr lang="en-US" sz="1600" b="1" i="0">
                        <a:solidFill>
                          <a:srgbClr val="FFFFFF"/>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6​</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lt-LT" sz="1700" b="0" i="0">
                          <a:solidFill>
                            <a:srgbClr val="000000"/>
                          </a:solidFill>
                          <a:effectLst/>
                          <a:latin typeface="Times New Roman" panose="02020603050405020304" pitchFamily="18" charset="0"/>
                        </a:rPr>
                        <a:t>Atvaizdo nėra​</a:t>
                      </a:r>
                      <a:endParaRPr lang="lt-LT"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1930522"/>
                  </a:ext>
                </a:extLst>
              </a:tr>
              <a:tr h="855843">
                <a:tc>
                  <a:txBody>
                    <a:bodyPr/>
                    <a:lstStyle/>
                    <a:p>
                      <a:pPr algn="ctr" fontAlgn="base">
                        <a:lnSpc>
                          <a:spcPts val="2250"/>
                        </a:lnSpc>
                        <a:buNone/>
                      </a:pPr>
                      <a:r>
                        <a:rPr lang="en-US" sz="1700" b="1" i="0">
                          <a:solidFill>
                            <a:srgbClr val="000000"/>
                          </a:solidFill>
                          <a:effectLst/>
                          <a:latin typeface="Times New Roman" panose="02020603050405020304" pitchFamily="18" charset="0"/>
                        </a:rPr>
                        <a:t>5</a:t>
                      </a:r>
                      <a:r>
                        <a:rPr lang="en-US" sz="1700" b="1" i="0">
                          <a:solidFill>
                            <a:srgbClr val="FFFFFF"/>
                          </a:solidFill>
                          <a:effectLst/>
                          <a:latin typeface="Times New Roman" panose="02020603050405020304" pitchFamily="18" charset="0"/>
                        </a:rPr>
                        <a:t>​</a:t>
                      </a:r>
                      <a:endParaRPr lang="en-US" sz="1600" b="1" i="0">
                        <a:solidFill>
                          <a:srgbClr val="FFFFFF"/>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5​</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dirty="0">
                          <a:solidFill>
                            <a:srgbClr val="000000"/>
                          </a:solidFill>
                          <a:effectLst/>
                          <a:latin typeface="Times New Roman" panose="02020603050405020304" pitchFamily="18" charset="0"/>
                        </a:rPr>
                        <a:t>-​</a:t>
                      </a:r>
                      <a:endParaRPr lang="en-US" sz="1600" b="0" i="0" dirty="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a:solidFill>
                            <a:srgbClr val="000000"/>
                          </a:solidFill>
                          <a:effectLst/>
                          <a:latin typeface="Times New Roman" panose="02020603050405020304" pitchFamily="18" charset="0"/>
                        </a:rPr>
                        <a:t>-​</a:t>
                      </a:r>
                      <a:endParaRPr lang="en-US" sz="1600" b="0" i="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tc>
                  <a:txBody>
                    <a:bodyPr/>
                    <a:lstStyle/>
                    <a:p>
                      <a:pPr algn="ctr" fontAlgn="base">
                        <a:lnSpc>
                          <a:spcPts val="2250"/>
                        </a:lnSpc>
                        <a:buNone/>
                      </a:pPr>
                      <a:r>
                        <a:rPr lang="en-US" sz="1700" b="0" i="0" dirty="0" err="1">
                          <a:solidFill>
                            <a:srgbClr val="000000"/>
                          </a:solidFill>
                          <a:effectLst/>
                          <a:latin typeface="Times New Roman" panose="02020603050405020304" pitchFamily="18" charset="0"/>
                        </a:rPr>
                        <a:t>Netikras</a:t>
                      </a:r>
                      <a:r>
                        <a:rPr lang="en-US" sz="1700" b="0" i="0" dirty="0">
                          <a:solidFill>
                            <a:srgbClr val="000000"/>
                          </a:solidFill>
                          <a:effectLst/>
                          <a:latin typeface="Times New Roman" panose="02020603050405020304" pitchFamily="18" charset="0"/>
                        </a:rPr>
                        <a:t>, </a:t>
                      </a:r>
                      <a:r>
                        <a:rPr lang="en-US" sz="1700" b="0" i="0" dirty="0" err="1">
                          <a:solidFill>
                            <a:srgbClr val="000000"/>
                          </a:solidFill>
                          <a:effectLst/>
                          <a:latin typeface="Times New Roman" panose="02020603050405020304" pitchFamily="18" charset="0"/>
                        </a:rPr>
                        <a:t>padidintas</a:t>
                      </a:r>
                      <a:r>
                        <a:rPr lang="en-US" sz="1700" b="0" i="0" dirty="0">
                          <a:solidFill>
                            <a:srgbClr val="000000"/>
                          </a:solidFill>
                          <a:effectLst/>
                          <a:latin typeface="Times New Roman" panose="02020603050405020304" pitchFamily="18" charset="0"/>
                        </a:rPr>
                        <a:t>, </a:t>
                      </a:r>
                      <a:r>
                        <a:rPr lang="en-US" sz="1700" b="0" i="0" dirty="0" err="1">
                          <a:solidFill>
                            <a:srgbClr val="000000"/>
                          </a:solidFill>
                          <a:effectLst/>
                          <a:latin typeface="Times New Roman" panose="02020603050405020304" pitchFamily="18" charset="0"/>
                        </a:rPr>
                        <a:t>neapverstas</a:t>
                      </a:r>
                      <a:r>
                        <a:rPr lang="en-US" sz="1700" b="0" i="0" dirty="0">
                          <a:solidFill>
                            <a:srgbClr val="000000"/>
                          </a:solidFill>
                          <a:effectLst/>
                          <a:latin typeface="Times New Roman" panose="02020603050405020304" pitchFamily="18" charset="0"/>
                        </a:rPr>
                        <a:t>​</a:t>
                      </a:r>
                      <a:endParaRPr lang="en-US" sz="1600" b="0" i="0" dirty="0">
                        <a:solidFill>
                          <a:srgbClr val="000000"/>
                        </a:solidFill>
                        <a:effectLst/>
                      </a:endParaRPr>
                    </a:p>
                  </a:txBody>
                  <a:tcPr marL="81779" marR="81779" marT="40890" marB="40890">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78531312"/>
                  </a:ext>
                </a:extLst>
              </a:tr>
            </a:tbl>
          </a:graphicData>
        </a:graphic>
      </p:graphicFrame>
      <p:sp>
        <p:nvSpPr>
          <p:cNvPr id="4" name="TextBox 3">
            <a:extLst>
              <a:ext uri="{FF2B5EF4-FFF2-40B4-BE49-F238E27FC236}">
                <a16:creationId xmlns:a16="http://schemas.microsoft.com/office/drawing/2014/main" id="{77C0C4B1-28FE-C711-190C-AFAF72B33623}"/>
              </a:ext>
            </a:extLst>
          </p:cNvPr>
          <p:cNvSpPr txBox="1"/>
          <p:nvPr/>
        </p:nvSpPr>
        <p:spPr>
          <a:xfrm>
            <a:off x="8416413" y="381238"/>
            <a:ext cx="3529780" cy="5940088"/>
          </a:xfrm>
          <a:prstGeom prst="rect">
            <a:avLst/>
          </a:prstGeom>
          <a:solidFill>
            <a:schemeClr val="accent5">
              <a:lumMod val="20000"/>
              <a:lumOff val="80000"/>
            </a:schemeClr>
          </a:solidFill>
        </p:spPr>
        <p:txBody>
          <a:bodyPr wrap="square">
            <a:spAutoFit/>
          </a:bodyPr>
          <a:lstStyle/>
          <a:p>
            <a:r>
              <a:rPr lang="lt-LT" sz="2000" b="1" i="0" u="none" strike="noStrike" dirty="0">
                <a:solidFill>
                  <a:srgbClr val="000000"/>
                </a:solidFill>
                <a:effectLst/>
                <a:latin typeface="Times New Roman" panose="02020603050405020304" pitchFamily="18" charset="0"/>
                <a:cs typeface="Times New Roman" panose="02020603050405020304" pitchFamily="18" charset="0"/>
              </a:rPr>
              <a:t>Išvados:</a:t>
            </a:r>
          </a:p>
          <a:p>
            <a:r>
              <a:rPr lang="lt-LT" sz="2000" b="0" i="0" u="none" strike="noStrike" dirty="0">
                <a:solidFill>
                  <a:srgbClr val="000000"/>
                </a:solidFill>
                <a:effectLst/>
                <a:latin typeface="Times New Roman" panose="02020603050405020304" pitchFamily="18" charset="0"/>
                <a:cs typeface="Times New Roman" panose="02020603050405020304" pitchFamily="18" charset="0"/>
              </a:rPr>
              <a:t>Glaudžiamasis lęšis gali sudaryti tiek tikrus, tiek netikrus atvaizdus.</a:t>
            </a:r>
            <a:r>
              <a:rPr lang="lt-LT" sz="2000" b="0" i="0" dirty="0">
                <a:solidFill>
                  <a:srgbClr val="000000"/>
                </a:solidFill>
                <a:effectLst/>
                <a:latin typeface="Times New Roman" panose="02020603050405020304" pitchFamily="18" charset="0"/>
                <a:cs typeface="Times New Roman" panose="02020603050405020304" pitchFamily="18" charset="0"/>
              </a:rPr>
              <a:t>​</a:t>
            </a:r>
            <a:r>
              <a:rPr lang="lt-LT" sz="2000" b="0" i="0" u="none" strike="noStrike" dirty="0">
                <a:solidFill>
                  <a:srgbClr val="000000"/>
                </a:solidFill>
                <a:effectLst/>
                <a:latin typeface="Times New Roman" panose="02020603050405020304" pitchFamily="18" charset="0"/>
                <a:cs typeface="Times New Roman" panose="02020603050405020304" pitchFamily="18" charset="0"/>
              </a:rPr>
              <a:t> Kai žvakė yra toliau nei dvigubas židinio nuotolis, atvaizdas yra sumažintas, apverstas, tikras.</a:t>
            </a:r>
            <a:r>
              <a:rPr lang="lt-LT" sz="2000" b="0" i="0" dirty="0">
                <a:solidFill>
                  <a:srgbClr val="000000"/>
                </a:solidFill>
                <a:effectLst/>
                <a:latin typeface="Times New Roman" panose="02020603050405020304" pitchFamily="18" charset="0"/>
                <a:cs typeface="Times New Roman" panose="02020603050405020304" pitchFamily="18" charset="0"/>
              </a:rPr>
              <a:t>​</a:t>
            </a:r>
            <a:r>
              <a:rPr lang="lt-LT" sz="2000" dirty="0">
                <a:solidFill>
                  <a:srgbClr val="000000"/>
                </a:solidFill>
                <a:latin typeface="Times New Roman" panose="02020603050405020304" pitchFamily="18" charset="0"/>
                <a:cs typeface="Times New Roman" panose="02020603050405020304" pitchFamily="18" charset="0"/>
              </a:rPr>
              <a:t> </a:t>
            </a:r>
            <a:r>
              <a:rPr lang="lt-LT" sz="2000" b="0" i="0" u="none" strike="noStrike" dirty="0">
                <a:solidFill>
                  <a:srgbClr val="000000"/>
                </a:solidFill>
                <a:effectLst/>
                <a:latin typeface="Times New Roman" panose="02020603050405020304" pitchFamily="18" charset="0"/>
                <a:cs typeface="Times New Roman" panose="02020603050405020304" pitchFamily="18" charset="0"/>
              </a:rPr>
              <a:t>Kai žvakės atstumas yra tarp F ir 2F, atvaizdas yra padidintas ir apverstas, tikras.</a:t>
            </a:r>
            <a:r>
              <a:rPr lang="lt-LT" sz="2000" b="0" i="0" dirty="0">
                <a:solidFill>
                  <a:srgbClr val="000000"/>
                </a:solidFill>
                <a:effectLst/>
                <a:latin typeface="Times New Roman" panose="02020603050405020304" pitchFamily="18" charset="0"/>
                <a:cs typeface="Times New Roman" panose="02020603050405020304" pitchFamily="18" charset="0"/>
              </a:rPr>
              <a:t>​</a:t>
            </a:r>
            <a:r>
              <a:rPr lang="lt-LT" sz="2000" dirty="0">
                <a:solidFill>
                  <a:srgbClr val="000000"/>
                </a:solidFill>
                <a:latin typeface="Times New Roman" panose="02020603050405020304" pitchFamily="18" charset="0"/>
                <a:cs typeface="Times New Roman" panose="02020603050405020304" pitchFamily="18" charset="0"/>
              </a:rPr>
              <a:t> </a:t>
            </a:r>
            <a:r>
              <a:rPr lang="lt-LT" sz="2000" b="0" i="0" u="none" strike="noStrike" dirty="0">
                <a:solidFill>
                  <a:srgbClr val="000000"/>
                </a:solidFill>
                <a:effectLst/>
                <a:latin typeface="Times New Roman" panose="02020603050405020304" pitchFamily="18" charset="0"/>
                <a:cs typeface="Times New Roman" panose="02020603050405020304" pitchFamily="18" charset="0"/>
              </a:rPr>
              <a:t>Kai žvakė yra atstumu F, atvaizdas nesusidaro. Jei atstumas žvakės yra mažiau nei židinio nuotolis, atvaizdas yra netikras, neapverstas ir padidintas.</a:t>
            </a:r>
            <a:r>
              <a:rPr lang="lt-LT" sz="2000" b="0" i="0" dirty="0">
                <a:solidFill>
                  <a:srgbClr val="000000"/>
                </a:solidFill>
                <a:effectLst/>
                <a:latin typeface="Times New Roman" panose="02020603050405020304" pitchFamily="18" charset="0"/>
                <a:cs typeface="Times New Roman" panose="02020603050405020304" pitchFamily="18" charset="0"/>
              </a:rPr>
              <a:t>​</a:t>
            </a:r>
            <a:endParaRPr lang="lt-LT" sz="2000" dirty="0">
              <a:solidFill>
                <a:srgbClr val="000000"/>
              </a:solidFill>
              <a:latin typeface="Times New Roman" panose="02020603050405020304" pitchFamily="18" charset="0"/>
              <a:cs typeface="Times New Roman" panose="02020603050405020304" pitchFamily="18" charset="0"/>
            </a:endParaRPr>
          </a:p>
          <a:p>
            <a:r>
              <a:rPr lang="lt-LT" sz="2000" b="0" i="0" u="none" strike="noStrike" dirty="0">
                <a:solidFill>
                  <a:srgbClr val="000000"/>
                </a:solidFill>
                <a:effectLst/>
                <a:latin typeface="Times New Roman" panose="02020603050405020304" pitchFamily="18" charset="0"/>
                <a:cs typeface="Times New Roman" panose="02020603050405020304" pitchFamily="18" charset="0"/>
              </a:rPr>
              <a:t>Hipotezė pasitvirtino iš dalies – atvaizdas didėja tik iki tam tikros ribos, o vėliau tampa netikras.</a:t>
            </a:r>
            <a:endParaRPr lang="lt-LT" sz="20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930F0732-8E84-4467-2958-01B077EEA1D6}"/>
              </a:ext>
            </a:extLst>
          </p:cNvPr>
          <p:cNvSpPr txBox="1"/>
          <p:nvPr/>
        </p:nvSpPr>
        <p:spPr>
          <a:xfrm>
            <a:off x="806247" y="5521107"/>
            <a:ext cx="6096000" cy="369332"/>
          </a:xfrm>
          <a:prstGeom prst="rect">
            <a:avLst/>
          </a:prstGeom>
          <a:noFill/>
        </p:spPr>
        <p:txBody>
          <a:bodyPr wrap="square">
            <a:spAutoFit/>
          </a:bodyPr>
          <a:lstStyle/>
          <a:p>
            <a:r>
              <a:rPr lang="lt-LT" sz="1800" dirty="0">
                <a:solidFill>
                  <a:srgbClr val="000000"/>
                </a:solidFill>
                <a:effectLst/>
                <a:latin typeface="Times New Roman" panose="02020603050405020304" pitchFamily="18" charset="0"/>
                <a:ea typeface="Arial" panose="020B0604020202020204" pitchFamily="34" charset="0"/>
                <a:cs typeface="Times New Roman" panose="02020603050405020304" pitchFamily="18" charset="0"/>
              </a:rPr>
              <a:t>Liniuotės (padala 1 mm), absoliučioji paklaida: ±0,5 mm.</a:t>
            </a:r>
            <a:endParaRPr lang="lt-L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9993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C9979-83B3-5673-BD12-3DB757B98C86}"/>
            </a:ext>
          </a:extLst>
        </p:cNvPr>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F42DDFA6-A752-FB8D-9F17-3C34813E3010}"/>
              </a:ext>
            </a:extLst>
          </p:cNvPr>
          <p:cNvSpPr>
            <a:spLocks noGrp="1"/>
          </p:cNvSpPr>
          <p:nvPr>
            <p:ph idx="1"/>
          </p:nvPr>
        </p:nvSpPr>
        <p:spPr>
          <a:xfrm>
            <a:off x="242174" y="854002"/>
            <a:ext cx="8008092" cy="6003998"/>
          </a:xfrm>
        </p:spPr>
        <p:txBody>
          <a:bodyPr>
            <a:noAutofit/>
          </a:bodyPr>
          <a:lstStyle/>
          <a:p>
            <a:pPr marL="0" indent="0">
              <a:buNone/>
            </a:pPr>
            <a:r>
              <a:rPr lang="lt-LT" sz="2000" b="1" dirty="0">
                <a:latin typeface="Times New Roman" panose="02020603050405020304" pitchFamily="18" charset="0"/>
                <a:cs typeface="Times New Roman" panose="02020603050405020304" pitchFamily="18" charset="0"/>
              </a:rPr>
              <a:t>Tikslas: </a:t>
            </a:r>
            <a:r>
              <a:rPr lang="lt-LT" sz="2000" dirty="0">
                <a:latin typeface="Times New Roman" panose="02020603050405020304" pitchFamily="18" charset="0"/>
                <a:cs typeface="Times New Roman" panose="02020603050405020304" pitchFamily="18" charset="0"/>
              </a:rPr>
              <a:t>Susipažinti su Galilėjaus teleskopo sandara ir veikimo principu: išsiaiškinti, kaip glaudžiamasis (objektyvas) ir sklaidomasis (okuliaras) lęšiai kartu sudaro didinantį optinį prietaisą, bei stebint realų objektą nustatyti teleskopo sukuriamo vaizdo savybes.</a:t>
            </a:r>
          </a:p>
          <a:p>
            <a:pPr marL="0" indent="0">
              <a:buNone/>
            </a:pPr>
            <a:r>
              <a:rPr lang="lt-LT" sz="2000" b="1" dirty="0">
                <a:latin typeface="Times New Roman" panose="02020603050405020304" pitchFamily="18" charset="0"/>
                <a:cs typeface="Times New Roman" panose="02020603050405020304" pitchFamily="18" charset="0"/>
              </a:rPr>
              <a:t>Hipotezė: </a:t>
            </a:r>
            <a:r>
              <a:rPr lang="lt-LT" sz="2000" dirty="0">
                <a:latin typeface="Times New Roman" panose="02020603050405020304" pitchFamily="18" charset="0"/>
                <a:cs typeface="Times New Roman" panose="02020603050405020304" pitchFamily="18" charset="0"/>
              </a:rPr>
              <a:t>Manome, kad naudojant glaudžiamąjį lęšį kaip objektyvą ir sklaidomąjį kaip okuliarą bus galima stebėti ryškų, tiesioginį (neapverstą) ir padidintą tolimo objekto vaizdą.</a:t>
            </a:r>
          </a:p>
          <a:p>
            <a:pPr marL="0" indent="0" algn="just">
              <a:buNone/>
            </a:pPr>
            <a:r>
              <a:rPr lang="lt-LT" sz="2000" b="1" dirty="0">
                <a:latin typeface="Times New Roman" panose="02020603050405020304" pitchFamily="18" charset="0"/>
                <a:cs typeface="Times New Roman" panose="02020603050405020304" pitchFamily="18" charset="0"/>
              </a:rPr>
              <a:t>Priemonės: </a:t>
            </a:r>
            <a:r>
              <a:rPr lang="lt-LT" sz="2000" dirty="0">
                <a:latin typeface="Times New Roman" panose="02020603050405020304" pitchFamily="18" charset="0"/>
                <a:cs typeface="Times New Roman" panose="02020603050405020304" pitchFamily="18" charset="0"/>
              </a:rPr>
              <a:t>Glaudžiamasis ir sklaidomasis lęšiai, optinis bėgelis, stebimas objektas (šuniukas)​.</a:t>
            </a:r>
            <a:endParaRPr lang="lt-LT" sz="2000" b="1" dirty="0">
              <a:latin typeface="Times New Roman" panose="02020603050405020304" pitchFamily="18" charset="0"/>
              <a:cs typeface="Times New Roman" panose="02020603050405020304" pitchFamily="18" charset="0"/>
            </a:endParaRPr>
          </a:p>
          <a:p>
            <a:pPr marL="0" indent="0" algn="just">
              <a:buNone/>
            </a:pPr>
            <a:r>
              <a:rPr lang="lt-LT" sz="2000" b="1" dirty="0">
                <a:latin typeface="Times New Roman" panose="02020603050405020304" pitchFamily="18" charset="0"/>
                <a:cs typeface="Times New Roman" panose="02020603050405020304" pitchFamily="18" charset="0"/>
              </a:rPr>
              <a:t>Darbo eiga: </a:t>
            </a:r>
            <a:r>
              <a:rPr lang="lt-LT" sz="2000" dirty="0">
                <a:latin typeface="Times New Roman" panose="02020603050405020304" pitchFamily="18" charset="0"/>
                <a:cs typeface="Times New Roman" panose="02020603050405020304" pitchFamily="18" charset="0"/>
              </a:rPr>
              <a:t>Prie akies pridedamas sklaidomasis lęšis (okuliaras), o priešais jį, tam tikru atstumu – glaudžiamasis lęšis (objektyvas). </a:t>
            </a:r>
          </a:p>
          <a:p>
            <a:pPr marL="0" indent="0" algn="just">
              <a:buNone/>
            </a:pPr>
            <a:r>
              <a:rPr lang="lt-LT" sz="2000" dirty="0">
                <a:latin typeface="Times New Roman" panose="02020603050405020304" pitchFamily="18" charset="0"/>
                <a:cs typeface="Times New Roman" panose="02020603050405020304" pitchFamily="18" charset="0"/>
              </a:rPr>
              <a:t>Padarėme, kad abiejų lęšių optinės ašys turi būti vienoje tiesėje, o optiniai centrai – tame pačiame aukštyje, nes šviesos spinduliai juda tiesia linija. Jei lęšiai yra nesutapę, spinduliai, praėję pro pirmąjį lęšį, nepateks tiesiai į antrąjį, o nukryps į šoną. Dėl to vaizdas gali atsirasti netinkamoje vietoje, būti neryškus arba iš viso nebus matomas. Tikslus lęšių išlygiavimas užtikrina, kad visa šviesos srauto energija būtų panaudota ryškiam vaizdui sudaryti.</a:t>
            </a:r>
          </a:p>
          <a:p>
            <a:pPr marL="0" indent="0" algn="just">
              <a:buNone/>
            </a:pPr>
            <a:endParaRPr lang="lt-LT" sz="2000" b="1" dirty="0">
              <a:latin typeface="Times New Roman" panose="02020603050405020304" pitchFamily="18" charset="0"/>
              <a:cs typeface="Times New Roman" panose="02020603050405020304" pitchFamily="18" charset="0"/>
            </a:endParaRPr>
          </a:p>
        </p:txBody>
      </p:sp>
      <p:sp>
        <p:nvSpPr>
          <p:cNvPr id="4" name="Stačiakampis 3">
            <a:extLst>
              <a:ext uri="{FF2B5EF4-FFF2-40B4-BE49-F238E27FC236}">
                <a16:creationId xmlns:a16="http://schemas.microsoft.com/office/drawing/2014/main" id="{B35DBB46-2BAE-6C93-59A5-9EAAD092E9D2}"/>
              </a:ext>
            </a:extLst>
          </p:cNvPr>
          <p:cNvSpPr/>
          <p:nvPr/>
        </p:nvSpPr>
        <p:spPr>
          <a:xfrm>
            <a:off x="2365240" y="157817"/>
            <a:ext cx="5270995" cy="523220"/>
          </a:xfrm>
          <a:prstGeom prst="rect">
            <a:avLst/>
          </a:prstGeom>
          <a:noFill/>
        </p:spPr>
        <p:txBody>
          <a:bodyPr wrap="none" lIns="91440" tIns="45720" rIns="91440" bIns="45720">
            <a:spAutoFit/>
          </a:bodyPr>
          <a:lstStyle/>
          <a:p>
            <a:pPr algn="ctr"/>
            <a:r>
              <a:rPr lang="lt-LT" sz="2800" b="1" cap="none" spc="0" dirty="0">
                <a:ln w="0"/>
                <a:solidFill>
                  <a:schemeClr val="accent1">
                    <a:lumMod val="75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3 darbas „</a:t>
            </a:r>
            <a:r>
              <a:rPr lang="lt-LT" sz="2800" b="1" dirty="0">
                <a:solidFill>
                  <a:schemeClr val="accent1">
                    <a:lumMod val="75000"/>
                  </a:schemeClr>
                </a:solidFill>
                <a:latin typeface="Times New Roman" panose="02020603050405020304" pitchFamily="18" charset="0"/>
                <a:cs typeface="Times New Roman" panose="02020603050405020304" pitchFamily="18" charset="0"/>
              </a:rPr>
              <a:t> Galilėjaus teleskopas“</a:t>
            </a:r>
            <a:endParaRPr lang="lt-LT" sz="2800" b="1" cap="none" spc="0" dirty="0">
              <a:ln w="0"/>
              <a:solidFill>
                <a:schemeClr val="accent1">
                  <a:lumMod val="75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pic>
        <p:nvPicPr>
          <p:cNvPr id="5" name="Picture 6" descr="A group of objects on a white surface&#10;&#10;AI-generated content may be incorrect.">
            <a:extLst>
              <a:ext uri="{FF2B5EF4-FFF2-40B4-BE49-F238E27FC236}">
                <a16:creationId xmlns:a16="http://schemas.microsoft.com/office/drawing/2014/main" id="{2B647599-1B8A-0A16-9746-5299BEE43BD8}"/>
              </a:ext>
            </a:extLst>
          </p:cNvPr>
          <p:cNvPicPr>
            <a:picLocks noChangeAspect="1"/>
          </p:cNvPicPr>
          <p:nvPr/>
        </p:nvPicPr>
        <p:blipFill>
          <a:blip r:embed="rId2"/>
          <a:srcRect r="-1" b="16468"/>
          <a:stretch>
            <a:fillRect/>
          </a:stretch>
        </p:blipFill>
        <p:spPr>
          <a:xfrm rot="16200000">
            <a:off x="8651211" y="115620"/>
            <a:ext cx="2954221" cy="3323493"/>
          </a:xfrm>
          <a:prstGeom prst="rect">
            <a:avLst/>
          </a:prstGeom>
        </p:spPr>
      </p:pic>
      <p:pic>
        <p:nvPicPr>
          <p:cNvPr id="6" name="Picture 4">
            <a:extLst>
              <a:ext uri="{FF2B5EF4-FFF2-40B4-BE49-F238E27FC236}">
                <a16:creationId xmlns:a16="http://schemas.microsoft.com/office/drawing/2014/main" id="{03CE867D-306B-4193-7BD0-5E276EE5C879}"/>
              </a:ext>
            </a:extLst>
          </p:cNvPr>
          <p:cNvPicPr>
            <a:picLocks noChangeAspect="1"/>
          </p:cNvPicPr>
          <p:nvPr/>
        </p:nvPicPr>
        <p:blipFill>
          <a:blip r:embed="rId3"/>
          <a:srcRect r="2" b="16752"/>
          <a:stretch>
            <a:fillRect/>
          </a:stretch>
        </p:blipFill>
        <p:spPr>
          <a:xfrm>
            <a:off x="10594176" y="2018071"/>
            <a:ext cx="1099026" cy="1236406"/>
          </a:xfrm>
          <a:prstGeom prst="rect">
            <a:avLst/>
          </a:prstGeom>
        </p:spPr>
      </p:pic>
      <p:pic>
        <p:nvPicPr>
          <p:cNvPr id="8" name="Paveikslėlis 7">
            <a:extLst>
              <a:ext uri="{FF2B5EF4-FFF2-40B4-BE49-F238E27FC236}">
                <a16:creationId xmlns:a16="http://schemas.microsoft.com/office/drawing/2014/main" id="{A16884A2-8414-A802-46C3-A65683DAC7C6}"/>
              </a:ext>
            </a:extLst>
          </p:cNvPr>
          <p:cNvPicPr>
            <a:picLocks noChangeAspect="1"/>
          </p:cNvPicPr>
          <p:nvPr/>
        </p:nvPicPr>
        <p:blipFill>
          <a:blip r:embed="rId4"/>
          <a:stretch>
            <a:fillRect/>
          </a:stretch>
        </p:blipFill>
        <p:spPr>
          <a:xfrm>
            <a:off x="8742696" y="4567085"/>
            <a:ext cx="3047372" cy="1229994"/>
          </a:xfrm>
          <a:prstGeom prst="rect">
            <a:avLst/>
          </a:prstGeom>
        </p:spPr>
      </p:pic>
    </p:spTree>
    <p:extLst>
      <p:ext uri="{BB962C8B-B14F-4D97-AF65-F5344CB8AC3E}">
        <p14:creationId xmlns:p14="http://schemas.microsoft.com/office/powerpoint/2010/main" val="2155237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7993F-49A9-A281-F78A-039A24D8D5BC}"/>
            </a:ext>
          </a:extLst>
        </p:cNvPr>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FBD8D640-A59D-A0F2-D756-EDB403D3E7BD}"/>
              </a:ext>
            </a:extLst>
          </p:cNvPr>
          <p:cNvSpPr>
            <a:spLocks noGrp="1"/>
          </p:cNvSpPr>
          <p:nvPr>
            <p:ph idx="1"/>
          </p:nvPr>
        </p:nvSpPr>
        <p:spPr>
          <a:xfrm>
            <a:off x="242174" y="427001"/>
            <a:ext cx="8008092" cy="2620999"/>
          </a:xfrm>
        </p:spPr>
        <p:txBody>
          <a:bodyPr>
            <a:noAutofit/>
          </a:bodyPr>
          <a:lstStyle/>
          <a:p>
            <a:pPr marL="0" indent="0" algn="just">
              <a:buNone/>
            </a:pPr>
            <a:r>
              <a:rPr lang="lt-LT" sz="2400" dirty="0">
                <a:latin typeface="Times New Roman" panose="02020603050405020304" pitchFamily="18" charset="0"/>
                <a:cs typeface="Times New Roman" panose="02020603050405020304" pitchFamily="18" charset="0"/>
              </a:rPr>
              <a:t>Per sklaidomąjį lęšį pro abu lęšius stebėjome šuniuką ir keitėme glaudžiamojo lęšio padėtį (artinome arba tolinome) tarp sklaidomojo lęšio ir objekto tol, kol šuniuko vaizdas tapo ryškus.</a:t>
            </a:r>
          </a:p>
          <a:p>
            <a:pPr marL="0" indent="0" algn="just">
              <a:buNone/>
            </a:pPr>
            <a:r>
              <a:rPr lang="lt-LT" sz="2400" dirty="0">
                <a:latin typeface="Times New Roman" panose="02020603050405020304" pitchFamily="18" charset="0"/>
                <a:cs typeface="Times New Roman" panose="02020603050405020304" pitchFamily="18" charset="0"/>
              </a:rPr>
              <a:t>Objektyvas (glaudžiamasis lęšis) surenka šviesos spindulius iš stebimo objekto, o okuliaras (sklaidomasis lęšis) pertraukia jų eigą ir suformavo šuniuko vaizdą akyje.</a:t>
            </a:r>
          </a:p>
          <a:p>
            <a:pPr marL="0" indent="0" algn="just">
              <a:buNone/>
            </a:pPr>
            <a:endParaRPr lang="lt-LT" sz="2000" b="1" dirty="0">
              <a:latin typeface="Times New Roman" panose="02020603050405020304" pitchFamily="18" charset="0"/>
              <a:cs typeface="Times New Roman" panose="02020603050405020304" pitchFamily="18" charset="0"/>
            </a:endParaRPr>
          </a:p>
        </p:txBody>
      </p:sp>
      <p:pic>
        <p:nvPicPr>
          <p:cNvPr id="2" name="Paveikslėlis 1" descr="A magnifying glass on a metal bar&#10;&#10;AI-generated content may be incorrect.">
            <a:extLst>
              <a:ext uri="{FF2B5EF4-FFF2-40B4-BE49-F238E27FC236}">
                <a16:creationId xmlns:a16="http://schemas.microsoft.com/office/drawing/2014/main" id="{7110339A-2E70-400B-0DC2-435F7E65D211}"/>
              </a:ext>
            </a:extLst>
          </p:cNvPr>
          <p:cNvPicPr>
            <a:picLocks noChangeAspect="1"/>
          </p:cNvPicPr>
          <p:nvPr/>
        </p:nvPicPr>
        <p:blipFill>
          <a:blip r:embed="rId2"/>
          <a:stretch>
            <a:fillRect/>
          </a:stretch>
        </p:blipFill>
        <p:spPr>
          <a:xfrm>
            <a:off x="9043053" y="3048000"/>
            <a:ext cx="2774654" cy="3652015"/>
          </a:xfrm>
          <a:prstGeom prst="rect">
            <a:avLst/>
          </a:prstGeom>
        </p:spPr>
      </p:pic>
      <p:pic>
        <p:nvPicPr>
          <p:cNvPr id="8" name="Paveikslėlis 7">
            <a:extLst>
              <a:ext uri="{FF2B5EF4-FFF2-40B4-BE49-F238E27FC236}">
                <a16:creationId xmlns:a16="http://schemas.microsoft.com/office/drawing/2014/main" id="{9283E8B1-0129-20AF-4F27-2E2494208B66}"/>
              </a:ext>
            </a:extLst>
          </p:cNvPr>
          <p:cNvPicPr>
            <a:picLocks noChangeAspect="1"/>
          </p:cNvPicPr>
          <p:nvPr/>
        </p:nvPicPr>
        <p:blipFill>
          <a:blip r:embed="rId3"/>
          <a:stretch>
            <a:fillRect/>
          </a:stretch>
        </p:blipFill>
        <p:spPr>
          <a:xfrm>
            <a:off x="9003056" y="329380"/>
            <a:ext cx="2854648" cy="2547626"/>
          </a:xfrm>
          <a:prstGeom prst="rect">
            <a:avLst/>
          </a:prstGeom>
        </p:spPr>
      </p:pic>
      <p:pic>
        <p:nvPicPr>
          <p:cNvPr id="10" name="Paveikslėlis 9">
            <a:extLst>
              <a:ext uri="{FF2B5EF4-FFF2-40B4-BE49-F238E27FC236}">
                <a16:creationId xmlns:a16="http://schemas.microsoft.com/office/drawing/2014/main" id="{77DC9E64-35CE-CF92-F1F7-62D3A11DD97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556782" y="3110630"/>
            <a:ext cx="2740482" cy="3737987"/>
          </a:xfrm>
          <a:prstGeom prst="rect">
            <a:avLst/>
          </a:prstGeom>
        </p:spPr>
      </p:pic>
      <p:pic>
        <p:nvPicPr>
          <p:cNvPr id="11" name="Paveikslėlis 10">
            <a:extLst>
              <a:ext uri="{FF2B5EF4-FFF2-40B4-BE49-F238E27FC236}">
                <a16:creationId xmlns:a16="http://schemas.microsoft.com/office/drawing/2014/main" id="{DA08880B-F03B-6EA3-74E7-E3CCDB229AD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50725" y="3110630"/>
            <a:ext cx="4983983" cy="3737987"/>
          </a:xfrm>
          <a:prstGeom prst="rect">
            <a:avLst/>
          </a:prstGeom>
        </p:spPr>
      </p:pic>
    </p:spTree>
    <p:extLst>
      <p:ext uri="{BB962C8B-B14F-4D97-AF65-F5344CB8AC3E}">
        <p14:creationId xmlns:p14="http://schemas.microsoft.com/office/powerpoint/2010/main" val="2838786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AEC365CC-F8D0-FA37-A039-DC602F0871EF}"/>
              </a:ext>
            </a:extLst>
          </p:cNvPr>
          <p:cNvSpPr>
            <a:spLocks noGrp="1"/>
          </p:cNvSpPr>
          <p:nvPr>
            <p:ph idx="1"/>
          </p:nvPr>
        </p:nvSpPr>
        <p:spPr>
          <a:xfrm>
            <a:off x="284777" y="152185"/>
            <a:ext cx="11343968" cy="2087614"/>
          </a:xfrm>
          <a:solidFill>
            <a:schemeClr val="accent5">
              <a:lumMod val="20000"/>
              <a:lumOff val="80000"/>
            </a:schemeClr>
          </a:solidFill>
        </p:spPr>
        <p:txBody>
          <a:bodyPr>
            <a:normAutofit/>
          </a:bodyPr>
          <a:lstStyle/>
          <a:p>
            <a:pPr marL="0" indent="0" fontAlgn="base">
              <a:buNone/>
            </a:pPr>
            <a:r>
              <a:rPr lang="lt-LT" sz="2000" b="1" dirty="0">
                <a:latin typeface="Times New Roman" panose="02020603050405020304" pitchFamily="18" charset="0"/>
                <a:cs typeface="Times New Roman" panose="02020603050405020304" pitchFamily="18" charset="0"/>
              </a:rPr>
              <a:t>Išvados:</a:t>
            </a:r>
            <a:r>
              <a:rPr lang="en-US" sz="2000" dirty="0">
                <a:latin typeface="Times New Roman" panose="02020603050405020304" pitchFamily="18" charset="0"/>
                <a:cs typeface="Times New Roman" panose="02020603050405020304" pitchFamily="18" charset="0"/>
              </a:rPr>
              <a:t>​</a:t>
            </a:r>
          </a:p>
          <a:p>
            <a:pPr marL="0" indent="0" fontAlgn="base">
              <a:buNone/>
            </a:pPr>
            <a:r>
              <a:rPr lang="lt-LT" sz="2000" dirty="0">
                <a:latin typeface="Times New Roman" panose="02020603050405020304" pitchFamily="18" charset="0"/>
                <a:cs typeface="Times New Roman" panose="02020603050405020304" pitchFamily="18" charset="0"/>
              </a:rPr>
              <a:t>Atliktas tyrimas patvirtino iškeltą hipotezę. Galilėjaus teleskopas, sudarytas iš glaudžiamojo objektyvo ir sklaidomojo okuliaro, leidžia stebėti tolimus objektus kaip padidintus ir tiesioginius (neapverstus) vaizdus. Ryškus vaizdas gaunamas tik tada, kai lęšiai yra tinkamu atstumu vienas nuo kito ir jų optinės ašys sutampa.</a:t>
            </a:r>
            <a:r>
              <a:rPr lang="en-US" sz="2000" dirty="0">
                <a:latin typeface="Times New Roman" panose="02020603050405020304" pitchFamily="18" charset="0"/>
                <a:cs typeface="Times New Roman" panose="02020603050405020304" pitchFamily="18" charset="0"/>
              </a:rPr>
              <a:t>​</a:t>
            </a:r>
            <a:r>
              <a:rPr lang="lt-LT" sz="2000" dirty="0">
                <a:latin typeface="Times New Roman" panose="02020603050405020304" pitchFamily="18" charset="0"/>
                <a:cs typeface="Times New Roman" panose="02020603050405020304" pitchFamily="18" charset="0"/>
              </a:rPr>
              <a:t>  Objektyvas (glaudžiamasis lęšis) surenka šviesos spindulius iš stebimo objekto, o okuliaras (sklaidomasis lęšis) pertraukia jų eigą ir suformuoja galutinį vaizdą žiūrovo akyje. </a:t>
            </a:r>
            <a:endParaRPr lang="en-US" sz="2000" dirty="0">
              <a:latin typeface="Times New Roman" panose="02020603050405020304" pitchFamily="18" charset="0"/>
              <a:cs typeface="Times New Roman" panose="02020603050405020304" pitchFamily="18" charset="0"/>
            </a:endParaRPr>
          </a:p>
          <a:p>
            <a:endParaRPr lang="lt-LT" dirty="0"/>
          </a:p>
        </p:txBody>
      </p:sp>
      <p:pic>
        <p:nvPicPr>
          <p:cNvPr id="6" name="Paveikslėlis 5" descr="A magnifying glass on a metal bar&#10;&#10;AI-generated content may be incorrect.">
            <a:extLst>
              <a:ext uri="{FF2B5EF4-FFF2-40B4-BE49-F238E27FC236}">
                <a16:creationId xmlns:a16="http://schemas.microsoft.com/office/drawing/2014/main" id="{A0282E9F-86E6-EBFF-882D-0F97216FAD03}"/>
              </a:ext>
            </a:extLst>
          </p:cNvPr>
          <p:cNvPicPr>
            <a:picLocks noChangeAspect="1"/>
          </p:cNvPicPr>
          <p:nvPr/>
        </p:nvPicPr>
        <p:blipFill>
          <a:blip r:embed="rId4"/>
          <a:stretch>
            <a:fillRect/>
          </a:stretch>
        </p:blipFill>
        <p:spPr>
          <a:xfrm>
            <a:off x="284777" y="2418275"/>
            <a:ext cx="3232145" cy="4287540"/>
          </a:xfrm>
          <a:prstGeom prst="rect">
            <a:avLst/>
          </a:prstGeom>
        </p:spPr>
      </p:pic>
      <p:pic>
        <p:nvPicPr>
          <p:cNvPr id="7" name="Paveikslėlis 6" descr="A magnifying glass on a rail&#10;&#10;AI-generated content may be incorrect.">
            <a:extLst>
              <a:ext uri="{FF2B5EF4-FFF2-40B4-BE49-F238E27FC236}">
                <a16:creationId xmlns:a16="http://schemas.microsoft.com/office/drawing/2014/main" id="{AED66EF1-57CB-5281-28D8-EEC7B9DF43F8}"/>
              </a:ext>
            </a:extLst>
          </p:cNvPr>
          <p:cNvPicPr>
            <a:picLocks noChangeAspect="1"/>
          </p:cNvPicPr>
          <p:nvPr/>
        </p:nvPicPr>
        <p:blipFill>
          <a:blip r:embed="rId5"/>
          <a:stretch>
            <a:fillRect/>
          </a:stretch>
        </p:blipFill>
        <p:spPr>
          <a:xfrm>
            <a:off x="4067217" y="2418274"/>
            <a:ext cx="3344792" cy="4331495"/>
          </a:xfrm>
          <a:prstGeom prst="rect">
            <a:avLst/>
          </a:prstGeom>
        </p:spPr>
      </p:pic>
      <p:pic>
        <p:nvPicPr>
          <p:cNvPr id="8" name="1777014854303_original-636130df-5030-48a2-9414-e967cff92fa7">
            <a:hlinkClick r:id="" action="ppaction://media"/>
            <a:extLst>
              <a:ext uri="{FF2B5EF4-FFF2-40B4-BE49-F238E27FC236}">
                <a16:creationId xmlns:a16="http://schemas.microsoft.com/office/drawing/2014/main" id="{6DF26402-633F-955D-355B-06D19010E273}"/>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291636" y="2418274"/>
            <a:ext cx="2801744" cy="4439726"/>
          </a:xfrm>
          <a:prstGeom prst="rect">
            <a:avLst/>
          </a:prstGeom>
        </p:spPr>
      </p:pic>
    </p:spTree>
    <p:extLst>
      <p:ext uri="{BB962C8B-B14F-4D97-AF65-F5344CB8AC3E}">
        <p14:creationId xmlns:p14="http://schemas.microsoft.com/office/powerpoint/2010/main" val="1101488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7439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AF893-67FA-29F4-65F0-22ED9B10C891}"/>
            </a:ext>
          </a:extLst>
        </p:cNvPr>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49863652-5A44-C9DE-BCA3-9E7008D9BF69}"/>
              </a:ext>
            </a:extLst>
          </p:cNvPr>
          <p:cNvSpPr>
            <a:spLocks noGrp="1"/>
          </p:cNvSpPr>
          <p:nvPr>
            <p:ph idx="1"/>
          </p:nvPr>
        </p:nvSpPr>
        <p:spPr>
          <a:xfrm>
            <a:off x="334367" y="681037"/>
            <a:ext cx="7889103" cy="6003998"/>
          </a:xfrm>
        </p:spPr>
        <p:txBody>
          <a:bodyPr>
            <a:noAutofit/>
          </a:bodyPr>
          <a:lstStyle/>
          <a:p>
            <a:pPr marL="0" indent="0">
              <a:buNone/>
            </a:pPr>
            <a:r>
              <a:rPr lang="lt-LT" sz="2000" b="1" dirty="0">
                <a:latin typeface="Times New Roman" panose="02020603050405020304" pitchFamily="18" charset="0"/>
                <a:cs typeface="Times New Roman" panose="02020603050405020304" pitchFamily="18" charset="0"/>
              </a:rPr>
              <a:t>Tikslas: </a:t>
            </a:r>
            <a:r>
              <a:rPr lang="lt-LT" sz="2000" dirty="0">
                <a:latin typeface="Times New Roman" panose="02020603050405020304" pitchFamily="18" charset="0"/>
                <a:cs typeface="Times New Roman" panose="02020603050405020304" pitchFamily="18" charset="0"/>
              </a:rPr>
              <a:t>Ištirti optinio mikroskopo veikimo principą naudojant du glaudžiamuosius lęšius. Eksperimento metu nustatyti, kaip lęšių padėtis lemia vaizdo ryškumą ir didinimą, bei išsiaiškinti mikroskopo sukuriamo vaizdo savybes.</a:t>
            </a:r>
          </a:p>
          <a:p>
            <a:pPr marL="0" indent="0">
              <a:buNone/>
            </a:pPr>
            <a:r>
              <a:rPr lang="lt-LT" sz="2000" b="1" dirty="0">
                <a:latin typeface="Times New Roman" panose="02020603050405020304" pitchFamily="18" charset="0"/>
                <a:cs typeface="Times New Roman" panose="02020603050405020304" pitchFamily="18" charset="0"/>
              </a:rPr>
              <a:t>Hipotezė: </a:t>
            </a:r>
            <a:r>
              <a:rPr lang="lt-LT" sz="2000" dirty="0">
                <a:latin typeface="Times New Roman" panose="02020603050405020304" pitchFamily="18" charset="0"/>
                <a:cs typeface="Times New Roman" panose="02020603050405020304" pitchFamily="18" charset="0"/>
              </a:rPr>
              <a:t>Naudojant du glaudžiamuosius lęšius su trumpu židinio nuotoliu, bus galima stebėti žymiai padidintą objekto vaizdą. Tikėtina, kad vaizdas bus apverstas, nes abu lęšiai yra glaudžiamieji </a:t>
            </a:r>
          </a:p>
          <a:p>
            <a:pPr marL="0" indent="0" algn="just">
              <a:buNone/>
            </a:pPr>
            <a:r>
              <a:rPr lang="lt-LT" sz="2000" b="1" dirty="0">
                <a:latin typeface="Times New Roman" panose="02020603050405020304" pitchFamily="18" charset="0"/>
                <a:cs typeface="Times New Roman" panose="02020603050405020304" pitchFamily="18" charset="0"/>
              </a:rPr>
              <a:t>Priemonės: </a:t>
            </a:r>
            <a:r>
              <a:rPr lang="lt-LT" sz="2000" dirty="0">
                <a:latin typeface="Times New Roman" panose="02020603050405020304" pitchFamily="18" charset="0"/>
                <a:cs typeface="Times New Roman" panose="02020603050405020304" pitchFamily="18" charset="0"/>
              </a:rPr>
              <a:t>Du glaudžiamieji lęšiai, optinis bėgelis, skaidri plėvelė, plokščias veidrodis, šviesos šaltinis.</a:t>
            </a:r>
            <a:endParaRPr lang="lt-LT" sz="2000" b="1" dirty="0">
              <a:latin typeface="Times New Roman" panose="02020603050405020304" pitchFamily="18" charset="0"/>
              <a:cs typeface="Times New Roman" panose="02020603050405020304" pitchFamily="18" charset="0"/>
            </a:endParaRPr>
          </a:p>
          <a:p>
            <a:pPr marL="0" indent="0">
              <a:buNone/>
            </a:pPr>
            <a:r>
              <a:rPr lang="lt-LT" sz="2000" b="1" dirty="0">
                <a:latin typeface="Times New Roman" panose="02020603050405020304" pitchFamily="18" charset="0"/>
                <a:cs typeface="Times New Roman" panose="02020603050405020304" pitchFamily="18" charset="0"/>
              </a:rPr>
              <a:t>Darbo eiga:</a:t>
            </a:r>
            <a:endParaRPr lang="lt-LT" sz="2000" dirty="0">
              <a:latin typeface="Times New Roman" panose="02020603050405020304" pitchFamily="18" charset="0"/>
              <a:cs typeface="Times New Roman" panose="02020603050405020304" pitchFamily="18" charset="0"/>
            </a:endParaRPr>
          </a:p>
          <a:p>
            <a:pPr marL="0" indent="0" algn="just">
              <a:buNone/>
            </a:pPr>
            <a:r>
              <a:rPr lang="lt-LT" sz="2000" dirty="0">
                <a:latin typeface="Times New Roman" panose="02020603050405020304" pitchFamily="18" charset="0"/>
                <a:cs typeface="Times New Roman" panose="02020603050405020304" pitchFamily="18" charset="0"/>
              </a:rPr>
              <a:t>Ant skaidrios plėvelės nupiešėme širdelę ir įtvirtinome plėvelę laikiklyje.</a:t>
            </a:r>
          </a:p>
          <a:p>
            <a:pPr marL="0" indent="0" algn="just">
              <a:buNone/>
            </a:pPr>
            <a:r>
              <a:rPr lang="lt-LT" sz="2000" dirty="0">
                <a:latin typeface="Times New Roman" panose="02020603050405020304" pitchFamily="18" charset="0"/>
                <a:cs typeface="Times New Roman" panose="02020603050405020304" pitchFamily="18" charset="0"/>
              </a:rPr>
              <a:t>Glaudžiamaisiais lęšiais sufokusavome ryškų objekto atvaizdą ant ekrano ir įvertinome, kurio iš jų židinio nuotolis yra didesnis – jį pažymėjome </a:t>
            </a:r>
            <a:r>
              <a:rPr lang="lt-LT" sz="2000" i="1" dirty="0">
                <a:latin typeface="Times New Roman" panose="02020603050405020304" pitchFamily="18" charset="0"/>
                <a:cs typeface="Times New Roman" panose="02020603050405020304" pitchFamily="18" charset="0"/>
              </a:rPr>
              <a:t>A</a:t>
            </a:r>
            <a:r>
              <a:rPr lang="lt-LT" sz="2000" dirty="0">
                <a:latin typeface="Times New Roman" panose="02020603050405020304" pitchFamily="18" charset="0"/>
                <a:cs typeface="Times New Roman" panose="02020603050405020304" pitchFamily="18" charset="0"/>
              </a:rPr>
              <a:t>, o trumpesnio nuotolio – </a:t>
            </a:r>
            <a:r>
              <a:rPr lang="lt-LT" sz="2000" i="1" dirty="0">
                <a:latin typeface="Times New Roman" panose="02020603050405020304" pitchFamily="18" charset="0"/>
                <a:cs typeface="Times New Roman" panose="02020603050405020304" pitchFamily="18" charset="0"/>
              </a:rPr>
              <a:t>B</a:t>
            </a:r>
            <a:r>
              <a:rPr lang="lt-LT" sz="2000" dirty="0">
                <a:latin typeface="Times New Roman" panose="02020603050405020304" pitchFamily="18" charset="0"/>
                <a:cs typeface="Times New Roman" panose="02020603050405020304" pitchFamily="18" charset="0"/>
              </a:rPr>
              <a:t>.</a:t>
            </a:r>
          </a:p>
          <a:p>
            <a:pPr marL="0" indent="0" algn="just">
              <a:buNone/>
            </a:pPr>
            <a:r>
              <a:rPr lang="lt-LT" sz="2000" dirty="0">
                <a:latin typeface="Times New Roman" panose="02020603050405020304" pitchFamily="18" charset="0"/>
                <a:cs typeface="Times New Roman" panose="02020603050405020304" pitchFamily="18" charset="0"/>
              </a:rPr>
              <a:t>Ant bėgelių pastatėme plokščią veidrodį ir laikiklį su skaidria plėvele, kad žvelgiant pro skaidrią plėvelę turi būti matomas veidrodis.</a:t>
            </a:r>
          </a:p>
          <a:p>
            <a:pPr marL="0" indent="0" algn="just">
              <a:buNone/>
            </a:pPr>
            <a:r>
              <a:rPr lang="lt-LT" sz="2000" dirty="0">
                <a:latin typeface="Times New Roman" panose="02020603050405020304" pitchFamily="18" charset="0"/>
                <a:cs typeface="Times New Roman" panose="02020603050405020304" pitchFamily="18" charset="0"/>
              </a:rPr>
              <a:t>Padėjome šviesos šaltinį (telefono žibintuvėlį) ir veidrodį pakreipėme taip, kad skaidri plėvelė būtų kuo labiau apšviesta šviesos šaltinio. </a:t>
            </a:r>
          </a:p>
          <a:p>
            <a:pPr marL="0" indent="0" algn="just">
              <a:buNone/>
            </a:pPr>
            <a:endParaRPr lang="lt-LT" sz="2000" dirty="0">
              <a:latin typeface="Times New Roman" panose="02020603050405020304" pitchFamily="18" charset="0"/>
              <a:cs typeface="Times New Roman" panose="02020603050405020304" pitchFamily="18" charset="0"/>
            </a:endParaRPr>
          </a:p>
          <a:p>
            <a:pPr marL="0" indent="0" algn="just">
              <a:buNone/>
            </a:pPr>
            <a:endParaRPr lang="lt-LT" sz="2000" dirty="0">
              <a:latin typeface="Times New Roman" panose="02020603050405020304" pitchFamily="18" charset="0"/>
              <a:cs typeface="Times New Roman" panose="02020603050405020304" pitchFamily="18" charset="0"/>
            </a:endParaRPr>
          </a:p>
          <a:p>
            <a:pPr marL="0" indent="0" algn="just">
              <a:buNone/>
            </a:pPr>
            <a:endParaRPr lang="lt-LT" sz="2000" dirty="0">
              <a:latin typeface="Times New Roman" panose="02020603050405020304" pitchFamily="18" charset="0"/>
              <a:cs typeface="Times New Roman" panose="02020603050405020304" pitchFamily="18" charset="0"/>
            </a:endParaRPr>
          </a:p>
          <a:p>
            <a:pPr marL="0" indent="0" algn="just">
              <a:buNone/>
            </a:pPr>
            <a:endParaRPr lang="lt-LT" sz="2000" b="1" dirty="0">
              <a:latin typeface="Times New Roman" panose="02020603050405020304" pitchFamily="18" charset="0"/>
              <a:cs typeface="Times New Roman" panose="02020603050405020304" pitchFamily="18" charset="0"/>
            </a:endParaRPr>
          </a:p>
        </p:txBody>
      </p:sp>
      <p:sp>
        <p:nvSpPr>
          <p:cNvPr id="4" name="Stačiakampis 3">
            <a:extLst>
              <a:ext uri="{FF2B5EF4-FFF2-40B4-BE49-F238E27FC236}">
                <a16:creationId xmlns:a16="http://schemas.microsoft.com/office/drawing/2014/main" id="{19F8C911-18D3-A906-ED01-8C1334063224}"/>
              </a:ext>
            </a:extLst>
          </p:cNvPr>
          <p:cNvSpPr/>
          <p:nvPr/>
        </p:nvSpPr>
        <p:spPr>
          <a:xfrm>
            <a:off x="2376495" y="157817"/>
            <a:ext cx="5248489" cy="523220"/>
          </a:xfrm>
          <a:prstGeom prst="rect">
            <a:avLst/>
          </a:prstGeom>
          <a:noFill/>
        </p:spPr>
        <p:txBody>
          <a:bodyPr wrap="none" lIns="91440" tIns="45720" rIns="91440" bIns="45720">
            <a:spAutoFit/>
          </a:bodyPr>
          <a:lstStyle/>
          <a:p>
            <a:pPr algn="ctr"/>
            <a:r>
              <a:rPr lang="lt-LT" sz="2800" b="1" cap="none" spc="0" dirty="0">
                <a:ln w="0"/>
                <a:solidFill>
                  <a:schemeClr val="accent1">
                    <a:lumMod val="75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4 darbas „</a:t>
            </a:r>
            <a:r>
              <a:rPr lang="lt-LT" sz="2800" b="1" dirty="0">
                <a:solidFill>
                  <a:schemeClr val="accent1">
                    <a:lumMod val="75000"/>
                  </a:schemeClr>
                </a:solidFill>
                <a:latin typeface="Times New Roman" panose="02020603050405020304" pitchFamily="18" charset="0"/>
                <a:cs typeface="Times New Roman" panose="02020603050405020304" pitchFamily="18" charset="0"/>
              </a:rPr>
              <a:t> Optinis mikroskopas“</a:t>
            </a:r>
            <a:endParaRPr lang="lt-LT" sz="2800" b="1" cap="none" spc="0" dirty="0">
              <a:ln w="0"/>
              <a:solidFill>
                <a:schemeClr val="accent1">
                  <a:lumMod val="75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pic>
        <p:nvPicPr>
          <p:cNvPr id="5" name="Paveikslėlis 4">
            <a:extLst>
              <a:ext uri="{FF2B5EF4-FFF2-40B4-BE49-F238E27FC236}">
                <a16:creationId xmlns:a16="http://schemas.microsoft.com/office/drawing/2014/main" id="{40C33298-A560-7B66-A5F4-DEAF4B6B4C48}"/>
              </a:ext>
            </a:extLst>
          </p:cNvPr>
          <p:cNvPicPr>
            <a:picLocks noChangeAspect="1"/>
          </p:cNvPicPr>
          <p:nvPr/>
        </p:nvPicPr>
        <p:blipFill>
          <a:blip r:embed="rId2"/>
          <a:stretch>
            <a:fillRect/>
          </a:stretch>
        </p:blipFill>
        <p:spPr>
          <a:xfrm>
            <a:off x="8272170" y="419427"/>
            <a:ext cx="3848092" cy="2747963"/>
          </a:xfrm>
          <a:prstGeom prst="rect">
            <a:avLst/>
          </a:prstGeom>
        </p:spPr>
      </p:pic>
      <p:pic>
        <p:nvPicPr>
          <p:cNvPr id="9" name="Paveikslėlis 8">
            <a:extLst>
              <a:ext uri="{FF2B5EF4-FFF2-40B4-BE49-F238E27FC236}">
                <a16:creationId xmlns:a16="http://schemas.microsoft.com/office/drawing/2014/main" id="{BDF78EE2-0AE0-53EE-9DF8-7447D1291AA9}"/>
              </a:ext>
            </a:extLst>
          </p:cNvPr>
          <p:cNvPicPr>
            <a:picLocks noChangeAspect="1"/>
          </p:cNvPicPr>
          <p:nvPr/>
        </p:nvPicPr>
        <p:blipFill>
          <a:blip r:embed="rId3"/>
          <a:stretch>
            <a:fillRect/>
          </a:stretch>
        </p:blipFill>
        <p:spPr>
          <a:xfrm>
            <a:off x="8223470" y="3347855"/>
            <a:ext cx="3968530" cy="2531835"/>
          </a:xfrm>
          <a:prstGeom prst="rect">
            <a:avLst/>
          </a:prstGeom>
        </p:spPr>
      </p:pic>
    </p:spTree>
    <p:extLst>
      <p:ext uri="{BB962C8B-B14F-4D97-AF65-F5344CB8AC3E}">
        <p14:creationId xmlns:p14="http://schemas.microsoft.com/office/powerpoint/2010/main" val="1837942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EDA6A-7903-7C3C-EDFA-5595A7E4453C}"/>
            </a:ext>
          </a:extLst>
        </p:cNvPr>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930D1FDD-856D-E96A-7AC0-C5BFA17DDE82}"/>
              </a:ext>
            </a:extLst>
          </p:cNvPr>
          <p:cNvSpPr>
            <a:spLocks noGrp="1"/>
          </p:cNvSpPr>
          <p:nvPr>
            <p:ph idx="1"/>
          </p:nvPr>
        </p:nvSpPr>
        <p:spPr>
          <a:xfrm>
            <a:off x="242174" y="264067"/>
            <a:ext cx="7879271" cy="3164933"/>
          </a:xfrm>
        </p:spPr>
        <p:txBody>
          <a:bodyPr>
            <a:noAutofit/>
          </a:bodyPr>
          <a:lstStyle/>
          <a:p>
            <a:pPr marL="0" indent="0" algn="just">
              <a:buNone/>
            </a:pPr>
            <a:r>
              <a:rPr lang="lt-LT" sz="2000" dirty="0">
                <a:latin typeface="Times New Roman" panose="02020603050405020304" pitchFamily="18" charset="0"/>
                <a:cs typeface="Times New Roman" panose="02020603050405020304" pitchFamily="18" charset="0"/>
              </a:rPr>
              <a:t>Padėjome mažesnio židinio nuotolio glaudžiamąjį lęšį B (F=50) greta skaidrios plėvelės taip, kad jo pagrindinė optinė ašis sutaptų su stebėtojo regos spinduliu į skaidrią plėvelę.</a:t>
            </a:r>
          </a:p>
          <a:p>
            <a:pPr marL="0" indent="0" algn="just">
              <a:buNone/>
            </a:pPr>
            <a:r>
              <a:rPr lang="lt-LT" sz="2000" dirty="0">
                <a:latin typeface="Times New Roman" panose="02020603050405020304" pitchFamily="18" charset="0"/>
                <a:cs typeface="Times New Roman" panose="02020603050405020304" pitchFamily="18" charset="0"/>
              </a:rPr>
              <a:t>Padėjome didesnio židinio nuotolio glaudžiamąjį lęšį A (F=100) greta lęšio B taip, kad jo pagrindinė optinė ašis sutaptų su stebėtojo regos spinduliu į skaidrią plėvelę</a:t>
            </a:r>
          </a:p>
          <a:p>
            <a:pPr marL="0" indent="0" algn="just">
              <a:buNone/>
            </a:pPr>
            <a:r>
              <a:rPr lang="lt-LT" sz="2000" dirty="0">
                <a:latin typeface="Times New Roman" panose="02020603050405020304" pitchFamily="18" charset="0"/>
                <a:cs typeface="Times New Roman" panose="02020603050405020304" pitchFamily="18" charset="0"/>
              </a:rPr>
              <a:t>Keitėme lęšio A padėtį (artindami arba tolindami) tarp lęšio B ir stebėtojo tol, kol </a:t>
            </a:r>
            <a:r>
              <a:rPr lang="lt-LT" sz="2000" dirty="0" err="1">
                <a:latin typeface="Times New Roman" panose="02020603050405020304" pitchFamily="18" charset="0"/>
                <a:cs typeface="Times New Roman" panose="02020603050405020304" pitchFamily="18" charset="0"/>
              </a:rPr>
              <a:t>gauvome</a:t>
            </a:r>
            <a:r>
              <a:rPr lang="lt-LT" sz="2000" dirty="0">
                <a:latin typeface="Times New Roman" panose="02020603050405020304" pitchFamily="18" charset="0"/>
                <a:cs typeface="Times New Roman" panose="02020603050405020304" pitchFamily="18" charset="0"/>
              </a:rPr>
              <a:t> ryškų plėvelės piešinio vaizdą.</a:t>
            </a:r>
          </a:p>
          <a:p>
            <a:pPr marL="0" indent="0" algn="just">
              <a:buNone/>
            </a:pPr>
            <a:r>
              <a:rPr lang="lt-LT" sz="2000" dirty="0">
                <a:latin typeface="Times New Roman" panose="02020603050405020304" pitchFamily="18" charset="0"/>
                <a:cs typeface="Times New Roman" panose="02020603050405020304" pitchFamily="18" charset="0"/>
              </a:rPr>
              <a:t>Paimamas vienas lęšis, atliekantis objektyvo funkciją (dedamas arti tiriamo objekto), ir antras lęšis – okuliaras (dedamas prie akies).</a:t>
            </a:r>
          </a:p>
          <a:p>
            <a:pPr marL="0" indent="0" algn="just">
              <a:buNone/>
            </a:pPr>
            <a:endParaRPr lang="lt-LT" sz="2000" b="1" dirty="0">
              <a:latin typeface="Times New Roman" panose="02020603050405020304" pitchFamily="18" charset="0"/>
              <a:cs typeface="Times New Roman" panose="02020603050405020304" pitchFamily="18" charset="0"/>
            </a:endParaRPr>
          </a:p>
        </p:txBody>
      </p:sp>
      <p:pic>
        <p:nvPicPr>
          <p:cNvPr id="7" name="Paveikslėlis 6">
            <a:extLst>
              <a:ext uri="{FF2B5EF4-FFF2-40B4-BE49-F238E27FC236}">
                <a16:creationId xmlns:a16="http://schemas.microsoft.com/office/drawing/2014/main" id="{45939422-4C4E-ECC4-1FAB-936010D9CD61}"/>
              </a:ext>
            </a:extLst>
          </p:cNvPr>
          <p:cNvPicPr>
            <a:picLocks noChangeAspect="1"/>
          </p:cNvPicPr>
          <p:nvPr/>
        </p:nvPicPr>
        <p:blipFill>
          <a:blip r:embed="rId2"/>
          <a:stretch>
            <a:fillRect/>
          </a:stretch>
        </p:blipFill>
        <p:spPr>
          <a:xfrm>
            <a:off x="8560554" y="161244"/>
            <a:ext cx="3389272" cy="3451409"/>
          </a:xfrm>
          <a:prstGeom prst="rect">
            <a:avLst/>
          </a:prstGeom>
        </p:spPr>
      </p:pic>
      <p:pic>
        <p:nvPicPr>
          <p:cNvPr id="2" name="Paveikslėlis 1">
            <a:extLst>
              <a:ext uri="{FF2B5EF4-FFF2-40B4-BE49-F238E27FC236}">
                <a16:creationId xmlns:a16="http://schemas.microsoft.com/office/drawing/2014/main" id="{32B7FA8F-66EC-D455-069E-F03510ED38B7}"/>
              </a:ext>
            </a:extLst>
          </p:cNvPr>
          <p:cNvPicPr>
            <a:picLocks noChangeAspect="1"/>
          </p:cNvPicPr>
          <p:nvPr/>
        </p:nvPicPr>
        <p:blipFill>
          <a:blip r:embed="rId3"/>
          <a:stretch>
            <a:fillRect/>
          </a:stretch>
        </p:blipFill>
        <p:spPr>
          <a:xfrm>
            <a:off x="8576436" y="3615636"/>
            <a:ext cx="3373390" cy="3345603"/>
          </a:xfrm>
          <a:prstGeom prst="rect">
            <a:avLst/>
          </a:prstGeom>
        </p:spPr>
      </p:pic>
      <p:graphicFrame>
        <p:nvGraphicFramePr>
          <p:cNvPr id="6" name="Lentelė 5">
            <a:extLst>
              <a:ext uri="{FF2B5EF4-FFF2-40B4-BE49-F238E27FC236}">
                <a16:creationId xmlns:a16="http://schemas.microsoft.com/office/drawing/2014/main" id="{321C44DC-7B80-6091-248B-93CD93DA8485}"/>
              </a:ext>
            </a:extLst>
          </p:cNvPr>
          <p:cNvGraphicFramePr>
            <a:graphicFrameLocks noGrp="1"/>
          </p:cNvGraphicFramePr>
          <p:nvPr>
            <p:extLst>
              <p:ext uri="{D42A27DB-BD31-4B8C-83A1-F6EECF244321}">
                <p14:modId xmlns:p14="http://schemas.microsoft.com/office/powerpoint/2010/main" val="1380980038"/>
              </p:ext>
            </p:extLst>
          </p:nvPr>
        </p:nvGraphicFramePr>
        <p:xfrm>
          <a:off x="242173" y="3612652"/>
          <a:ext cx="8138150" cy="1778000"/>
        </p:xfrm>
        <a:graphic>
          <a:graphicData uri="http://schemas.openxmlformats.org/drawingml/2006/table">
            <a:tbl>
              <a:tblPr/>
              <a:tblGrid>
                <a:gridCol w="1356358">
                  <a:extLst>
                    <a:ext uri="{9D8B030D-6E8A-4147-A177-3AD203B41FA5}">
                      <a16:colId xmlns:a16="http://schemas.microsoft.com/office/drawing/2014/main" val="3851216033"/>
                    </a:ext>
                  </a:extLst>
                </a:gridCol>
                <a:gridCol w="3390896">
                  <a:extLst>
                    <a:ext uri="{9D8B030D-6E8A-4147-A177-3AD203B41FA5}">
                      <a16:colId xmlns:a16="http://schemas.microsoft.com/office/drawing/2014/main" val="1661251684"/>
                    </a:ext>
                  </a:extLst>
                </a:gridCol>
                <a:gridCol w="3390896">
                  <a:extLst>
                    <a:ext uri="{9D8B030D-6E8A-4147-A177-3AD203B41FA5}">
                      <a16:colId xmlns:a16="http://schemas.microsoft.com/office/drawing/2014/main" val="2010080744"/>
                    </a:ext>
                  </a:extLst>
                </a:gridCol>
              </a:tblGrid>
              <a:tr h="541326">
                <a:tc>
                  <a:txBody>
                    <a:bodyPr/>
                    <a:lstStyle/>
                    <a:p>
                      <a:pPr algn="ctr">
                        <a:buNone/>
                      </a:pPr>
                      <a:r>
                        <a:rPr lang="lt-LT" sz="1800" b="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Nr.</a:t>
                      </a:r>
                      <a:endParaRPr lang="lt-LT" sz="180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76200" marR="76200" marT="50800" marB="508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accent5">
                        <a:lumMod val="20000"/>
                        <a:lumOff val="80000"/>
                      </a:schemeClr>
                    </a:solidFill>
                  </a:tcPr>
                </a:tc>
                <a:tc>
                  <a:txBody>
                    <a:bodyPr/>
                    <a:lstStyle/>
                    <a:p>
                      <a:pPr>
                        <a:buNone/>
                      </a:pPr>
                      <a:r>
                        <a:rPr lang="lt-LT" sz="1800" b="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Atstumas tarp plėvelės ir lęšio B (m)</a:t>
                      </a:r>
                      <a:endParaRPr lang="lt-LT" sz="180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76200" marR="76200" marT="50800" marB="508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accent5">
                        <a:lumMod val="20000"/>
                        <a:lumOff val="80000"/>
                      </a:schemeClr>
                    </a:solidFill>
                  </a:tcPr>
                </a:tc>
                <a:tc>
                  <a:txBody>
                    <a:bodyPr/>
                    <a:lstStyle/>
                    <a:p>
                      <a:pPr>
                        <a:buNone/>
                      </a:pPr>
                      <a:r>
                        <a:rPr lang="lt-LT" sz="1800" b="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Atstumas tarp lęšių A ir B (m)</a:t>
                      </a:r>
                      <a:endParaRPr lang="lt-LT" sz="180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76200" marR="76200" marT="50800" marB="508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740960481"/>
                  </a:ext>
                </a:extLst>
              </a:tr>
              <a:tr h="333609">
                <a:tc>
                  <a:txBody>
                    <a:bodyPr/>
                    <a:lstStyle/>
                    <a:p>
                      <a:pPr algn="ctr">
                        <a:buNone/>
                      </a:pPr>
                      <a:r>
                        <a:rPr lang="lt-LT" sz="180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1.</a:t>
                      </a:r>
                    </a:p>
                  </a:txBody>
                  <a:tcPr marL="76200" marR="76200" marT="50800" marB="508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tc>
                  <a:txBody>
                    <a:bodyPr/>
                    <a:lstStyle/>
                    <a:p>
                      <a:pPr algn="ctr">
                        <a:buNone/>
                      </a:pPr>
                      <a:r>
                        <a:rPr lang="lt-LT" sz="180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0,035 m (3,5 cm)</a:t>
                      </a:r>
                    </a:p>
                  </a:txBody>
                  <a:tcPr marL="76200" marR="76200" marT="50800" marB="508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tc>
                  <a:txBody>
                    <a:bodyPr/>
                    <a:lstStyle/>
                    <a:p>
                      <a:pPr algn="ctr">
                        <a:buNone/>
                      </a:pPr>
                      <a:r>
                        <a:rPr lang="lt-LT" sz="180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0,28 m (28 cm)</a:t>
                      </a:r>
                    </a:p>
                  </a:txBody>
                  <a:tcPr marL="76200" marR="76200" marT="50800" marB="508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extLst>
                  <a:ext uri="{0D108BD9-81ED-4DB2-BD59-A6C34878D82A}">
                    <a16:rowId xmlns:a16="http://schemas.microsoft.com/office/drawing/2014/main" val="2070493144"/>
                  </a:ext>
                </a:extLst>
              </a:tr>
              <a:tr h="333609">
                <a:tc>
                  <a:txBody>
                    <a:bodyPr/>
                    <a:lstStyle/>
                    <a:p>
                      <a:pPr algn="ctr">
                        <a:buNone/>
                      </a:pPr>
                      <a:r>
                        <a:rPr lang="lt-LT" sz="180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2.</a:t>
                      </a:r>
                    </a:p>
                  </a:txBody>
                  <a:tcPr marL="76200" marR="76200" marT="50800" marB="508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tc>
                  <a:txBody>
                    <a:bodyPr/>
                    <a:lstStyle/>
                    <a:p>
                      <a:pPr algn="ctr">
                        <a:buNone/>
                      </a:pPr>
                      <a:r>
                        <a:rPr lang="lt-LT" sz="180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0,030 m (3,0 cm)</a:t>
                      </a:r>
                    </a:p>
                  </a:txBody>
                  <a:tcPr marL="76200" marR="76200" marT="50800" marB="508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tc>
                  <a:txBody>
                    <a:bodyPr/>
                    <a:lstStyle/>
                    <a:p>
                      <a:pPr algn="ctr">
                        <a:buNone/>
                      </a:pPr>
                      <a:r>
                        <a:rPr lang="lt-LT" sz="180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0,32 m (32 cm)</a:t>
                      </a:r>
                    </a:p>
                  </a:txBody>
                  <a:tcPr marL="76200" marR="76200" marT="50800" marB="508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extLst>
                  <a:ext uri="{0D108BD9-81ED-4DB2-BD59-A6C34878D82A}">
                    <a16:rowId xmlns:a16="http://schemas.microsoft.com/office/drawing/2014/main" val="714881987"/>
                  </a:ext>
                </a:extLst>
              </a:tr>
              <a:tr h="333609">
                <a:tc>
                  <a:txBody>
                    <a:bodyPr/>
                    <a:lstStyle/>
                    <a:p>
                      <a:pPr algn="ctr">
                        <a:buNone/>
                      </a:pPr>
                      <a:r>
                        <a:rPr lang="lt-LT" sz="180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3.</a:t>
                      </a:r>
                    </a:p>
                  </a:txBody>
                  <a:tcPr marL="76200" marR="76200" marT="50800" marB="508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tc>
                  <a:txBody>
                    <a:bodyPr/>
                    <a:lstStyle/>
                    <a:p>
                      <a:pPr algn="ctr">
                        <a:buNone/>
                      </a:pPr>
                      <a:r>
                        <a:rPr lang="lt-LT" sz="180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0,040 m (4,0 cm)</a:t>
                      </a:r>
                    </a:p>
                  </a:txBody>
                  <a:tcPr marL="76200" marR="76200" marT="50800" marB="508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tc>
                  <a:txBody>
                    <a:bodyPr/>
                    <a:lstStyle/>
                    <a:p>
                      <a:pPr algn="ctr">
                        <a:buNone/>
                      </a:pPr>
                      <a:r>
                        <a:rPr lang="lt-LT" sz="180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0,25 m (25 cm)</a:t>
                      </a:r>
                    </a:p>
                  </a:txBody>
                  <a:tcPr marL="76200" marR="76200" marT="50800" marB="50800">
                    <a:lnL w="12700" cap="flat" cmpd="sng" algn="ctr">
                      <a:solidFill>
                        <a:srgbClr val="AAAAAA"/>
                      </a:solidFill>
                      <a:prstDash val="solid"/>
                      <a:round/>
                      <a:headEnd type="none" w="med" len="med"/>
                      <a:tailEnd type="none" w="med" len="med"/>
                    </a:lnL>
                    <a:lnR w="12700" cap="flat" cmpd="sng" algn="ctr">
                      <a:solidFill>
                        <a:srgbClr val="AAAAAA"/>
                      </a:solidFill>
                      <a:prstDash val="solid"/>
                      <a:round/>
                      <a:headEnd type="none" w="med" len="med"/>
                      <a:tailEnd type="none" w="med" len="med"/>
                    </a:lnR>
                    <a:lnT w="12700" cap="flat" cmpd="sng" algn="ctr">
                      <a:solidFill>
                        <a:srgbClr val="AAAAAA"/>
                      </a:solidFill>
                      <a:prstDash val="solid"/>
                      <a:round/>
                      <a:headEnd type="none" w="med" len="med"/>
                      <a:tailEnd type="none" w="med" len="med"/>
                    </a:lnT>
                    <a:lnB w="12700" cap="flat" cmpd="sng" algn="ctr">
                      <a:solidFill>
                        <a:srgbClr val="AAAAAA"/>
                      </a:solidFill>
                      <a:prstDash val="solid"/>
                      <a:round/>
                      <a:headEnd type="none" w="med" len="med"/>
                      <a:tailEnd type="none" w="med" len="med"/>
                    </a:lnB>
                    <a:noFill/>
                  </a:tcPr>
                </a:tc>
                <a:extLst>
                  <a:ext uri="{0D108BD9-81ED-4DB2-BD59-A6C34878D82A}">
                    <a16:rowId xmlns:a16="http://schemas.microsoft.com/office/drawing/2014/main" val="2892246963"/>
                  </a:ext>
                </a:extLst>
              </a:tr>
            </a:tbl>
          </a:graphicData>
        </a:graphic>
      </p:graphicFrame>
    </p:spTree>
    <p:extLst>
      <p:ext uri="{BB962C8B-B14F-4D97-AF65-F5344CB8AC3E}">
        <p14:creationId xmlns:p14="http://schemas.microsoft.com/office/powerpoint/2010/main" val="74355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2">
            <a:extLst>
              <a:ext uri="{FF2B5EF4-FFF2-40B4-BE49-F238E27FC236}">
                <a16:creationId xmlns:a16="http://schemas.microsoft.com/office/drawing/2014/main" id="{1CB1C9C6-4F15-5E67-F97D-F8DB6BD8A5AC}"/>
              </a:ext>
            </a:extLst>
          </p:cNvPr>
          <p:cNvSpPr txBox="1">
            <a:spLocks/>
          </p:cNvSpPr>
          <p:nvPr/>
        </p:nvSpPr>
        <p:spPr>
          <a:xfrm>
            <a:off x="314273" y="4448882"/>
            <a:ext cx="11343968" cy="2087614"/>
          </a:xfrm>
          <a:prstGeom prst="rect">
            <a:avLst/>
          </a:prstGeom>
          <a:solidFill>
            <a:schemeClr val="accent5">
              <a:lumMod val="20000"/>
              <a:lumOff val="80000"/>
            </a:schemeClr>
          </a:solidFill>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Font typeface="Arial" panose="020B0604020202020204" pitchFamily="34" charset="0"/>
              <a:buNone/>
            </a:pPr>
            <a:r>
              <a:rPr lang="lt-LT" sz="2400" b="1" dirty="0">
                <a:latin typeface="Times New Roman" panose="02020603050405020304" pitchFamily="18" charset="0"/>
                <a:cs typeface="Times New Roman" panose="02020603050405020304" pitchFamily="18" charset="0"/>
              </a:rPr>
              <a:t>Išvados:</a:t>
            </a:r>
            <a:r>
              <a:rPr lang="en-US" sz="2400" dirty="0">
                <a:latin typeface="Times New Roman" panose="02020603050405020304" pitchFamily="18" charset="0"/>
                <a:cs typeface="Times New Roman" panose="02020603050405020304" pitchFamily="18" charset="0"/>
              </a:rPr>
              <a:t>​</a:t>
            </a:r>
          </a:p>
          <a:p>
            <a:pPr marL="0" indent="0" algn="just" fontAlgn="base">
              <a:buNone/>
            </a:pPr>
            <a:r>
              <a:rPr lang="lt-LT" sz="2400" dirty="0">
                <a:latin typeface="Times New Roman" panose="02020603050405020304" pitchFamily="18" charset="0"/>
                <a:cs typeface="Times New Roman" panose="02020603050405020304" pitchFamily="18" charset="0"/>
              </a:rPr>
              <a:t>Atliktas tyrimas patvirtino iškeltą hipotezę. Matavimų duomenys parodė aiškią atvirkštinę priklausomybę: kuo arčiau objekto yra objektyvas, tuo toliau vienas nuo kito turi būti abu lęšiai. Vaizdas gavosi apverstas, tačiau pasiekiamas daug didesnis didinimas, tinkamas smulkioms detalėms stebėti. Dviejų lęšių sistema leidžia pasiekti žymiai didesnį padidinimą nei vienas lęšis.</a:t>
            </a:r>
          </a:p>
          <a:p>
            <a:pPr marL="0" indent="0" fontAlgn="base">
              <a:buFont typeface="Arial" panose="020B0604020202020204" pitchFamily="34" charset="0"/>
              <a:buNone/>
            </a:pPr>
            <a:endParaRPr lang="lt-LT" dirty="0"/>
          </a:p>
        </p:txBody>
      </p:sp>
      <p:pic>
        <p:nvPicPr>
          <p:cNvPr id="4" name="Paveikslėlis 3">
            <a:extLst>
              <a:ext uri="{FF2B5EF4-FFF2-40B4-BE49-F238E27FC236}">
                <a16:creationId xmlns:a16="http://schemas.microsoft.com/office/drawing/2014/main" id="{91F167FE-F143-9B18-8ECC-49EC882B6B87}"/>
              </a:ext>
            </a:extLst>
          </p:cNvPr>
          <p:cNvPicPr>
            <a:picLocks noChangeAspect="1"/>
          </p:cNvPicPr>
          <p:nvPr/>
        </p:nvPicPr>
        <p:blipFill>
          <a:blip r:embed="rId2"/>
          <a:stretch>
            <a:fillRect/>
          </a:stretch>
        </p:blipFill>
        <p:spPr>
          <a:xfrm>
            <a:off x="5986257" y="0"/>
            <a:ext cx="5316764" cy="4024035"/>
          </a:xfrm>
          <a:prstGeom prst="rect">
            <a:avLst/>
          </a:prstGeom>
        </p:spPr>
      </p:pic>
      <p:pic>
        <p:nvPicPr>
          <p:cNvPr id="6" name="Paveikslėlis 5">
            <a:extLst>
              <a:ext uri="{FF2B5EF4-FFF2-40B4-BE49-F238E27FC236}">
                <a16:creationId xmlns:a16="http://schemas.microsoft.com/office/drawing/2014/main" id="{263B5717-D1D3-A5F4-2202-A45175C46764}"/>
              </a:ext>
            </a:extLst>
          </p:cNvPr>
          <p:cNvPicPr>
            <a:picLocks noChangeAspect="1"/>
          </p:cNvPicPr>
          <p:nvPr/>
        </p:nvPicPr>
        <p:blipFill>
          <a:blip r:embed="rId3"/>
          <a:stretch>
            <a:fillRect/>
          </a:stretch>
        </p:blipFill>
        <p:spPr>
          <a:xfrm>
            <a:off x="704582" y="0"/>
            <a:ext cx="4315843" cy="4280293"/>
          </a:xfrm>
          <a:prstGeom prst="rect">
            <a:avLst/>
          </a:prstGeom>
        </p:spPr>
      </p:pic>
    </p:spTree>
    <p:extLst>
      <p:ext uri="{BB962C8B-B14F-4D97-AF65-F5344CB8AC3E}">
        <p14:creationId xmlns:p14="http://schemas.microsoft.com/office/powerpoint/2010/main" val="15906432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2BDE2-78EE-6198-210C-2ED62BCA3683}"/>
            </a:ext>
          </a:extLst>
        </p:cNvPr>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BBFB848E-A9FD-CECF-F2EA-BDBDE500F4CE}"/>
              </a:ext>
            </a:extLst>
          </p:cNvPr>
          <p:cNvSpPr>
            <a:spLocks noGrp="1"/>
          </p:cNvSpPr>
          <p:nvPr>
            <p:ph idx="1"/>
          </p:nvPr>
        </p:nvSpPr>
        <p:spPr>
          <a:xfrm>
            <a:off x="242173" y="854002"/>
            <a:ext cx="8243065" cy="5399314"/>
          </a:xfrm>
        </p:spPr>
        <p:txBody>
          <a:bodyPr>
            <a:noAutofit/>
          </a:bodyPr>
          <a:lstStyle/>
          <a:p>
            <a:pPr marL="0" indent="0" algn="just">
              <a:buNone/>
            </a:pPr>
            <a:r>
              <a:rPr lang="lt-LT" sz="2400" b="1" dirty="0">
                <a:latin typeface="Times New Roman" panose="02020603050405020304" pitchFamily="18" charset="0"/>
                <a:cs typeface="Times New Roman" panose="02020603050405020304" pitchFamily="18" charset="0"/>
              </a:rPr>
              <a:t>Tikslas: </a:t>
            </a:r>
            <a:r>
              <a:rPr lang="lt-LT" sz="2400" dirty="0">
                <a:latin typeface="Times New Roman" panose="02020603050405020304" pitchFamily="18" charset="0"/>
                <a:cs typeface="Times New Roman" panose="02020603050405020304" pitchFamily="18" charset="0"/>
              </a:rPr>
              <a:t>Ištirti, kaip skirtingi regos sutrikimai – trumparegystė ir toliaregystė – veikia šviesos spindulių susikirtimo vietą akyje, bei eksperimentiškai patikrinti, kaip akiniai atkuria normalų matymą, nukreipdami spindulius tiesiai ant tinklainės.</a:t>
            </a:r>
          </a:p>
          <a:p>
            <a:pPr marL="0" indent="0" algn="just">
              <a:buNone/>
            </a:pPr>
            <a:r>
              <a:rPr lang="lt-LT" sz="2400" b="1" dirty="0">
                <a:latin typeface="Times New Roman" panose="02020603050405020304" pitchFamily="18" charset="0"/>
                <a:cs typeface="Times New Roman" panose="02020603050405020304" pitchFamily="18" charset="0"/>
              </a:rPr>
              <a:t>Hipotezė: </a:t>
            </a:r>
            <a:r>
              <a:rPr lang="lt-LT" sz="2400" dirty="0">
                <a:latin typeface="Times New Roman" panose="02020603050405020304" pitchFamily="18" charset="0"/>
                <a:cs typeface="Times New Roman" panose="02020603050405020304" pitchFamily="18" charset="0"/>
              </a:rPr>
              <a:t>Manome, kad trumparegystės atveju šviesos spinduliai susikirs prieš tinklainę, o toliaregystės atveju – už tinklainės. </a:t>
            </a:r>
          </a:p>
          <a:p>
            <a:pPr marL="0" indent="0" algn="just">
              <a:buNone/>
            </a:pPr>
            <a:r>
              <a:rPr lang="lt-LT" sz="2400" b="1" dirty="0">
                <a:latin typeface="Times New Roman" panose="02020603050405020304" pitchFamily="18" charset="0"/>
                <a:cs typeface="Times New Roman" panose="02020603050405020304" pitchFamily="18" charset="0"/>
              </a:rPr>
              <a:t>Priemonės: </a:t>
            </a:r>
            <a:r>
              <a:rPr lang="lt-LT" sz="2400" dirty="0">
                <a:latin typeface="Times New Roman" panose="02020603050405020304" pitchFamily="18" charset="0"/>
                <a:cs typeface="Times New Roman" panose="02020603050405020304" pitchFamily="18" charset="0"/>
              </a:rPr>
              <a:t>Du glaudžiamieji lęšiai, sklaidomasis lęšis, du lazeriai.</a:t>
            </a:r>
            <a:endParaRPr lang="lt-LT" sz="2400" b="1" dirty="0">
              <a:latin typeface="Times New Roman" panose="02020603050405020304" pitchFamily="18" charset="0"/>
              <a:cs typeface="Times New Roman" panose="02020603050405020304" pitchFamily="18" charset="0"/>
            </a:endParaRPr>
          </a:p>
          <a:p>
            <a:pPr marL="0" indent="0" algn="just">
              <a:buNone/>
            </a:pPr>
            <a:r>
              <a:rPr lang="lt-LT" sz="2400" b="1" dirty="0">
                <a:latin typeface="Times New Roman" panose="02020603050405020304" pitchFamily="18" charset="0"/>
                <a:cs typeface="Times New Roman" panose="02020603050405020304" pitchFamily="18" charset="0"/>
              </a:rPr>
              <a:t>Darbo eiga: </a:t>
            </a:r>
            <a:r>
              <a:rPr lang="lt-LT" sz="2400" dirty="0">
                <a:latin typeface="Times New Roman" panose="02020603050405020304" pitchFamily="18" charset="0"/>
                <a:cs typeface="Times New Roman" panose="02020603050405020304" pitchFamily="18" charset="0"/>
              </a:rPr>
              <a:t>Iš pradžių sureguliuojame šviesos eigą taip, kad iš lazerių išėję šviesos spinduliai susikirstų tinklainėje, bus sveika akis. Po to sukoregavome šviesą taip, kad gautume vaizdą prieš tinklainę, bus toliaregė akis, o kai spinduliai susikirs už tinklainės – trumparegė akis. Šioms ydoms koreguoti naudojome skirtingus lęšius: trumparegei – sklaidomąjį, o toliaregei – glaudžiamąjį.</a:t>
            </a:r>
          </a:p>
          <a:p>
            <a:pPr marL="0" indent="0" algn="just">
              <a:buNone/>
            </a:pPr>
            <a:endParaRPr lang="lt-LT" sz="2000" b="1" dirty="0">
              <a:latin typeface="Times New Roman" panose="02020603050405020304" pitchFamily="18" charset="0"/>
              <a:cs typeface="Times New Roman" panose="02020603050405020304" pitchFamily="18" charset="0"/>
            </a:endParaRPr>
          </a:p>
        </p:txBody>
      </p:sp>
      <p:sp>
        <p:nvSpPr>
          <p:cNvPr id="4" name="Stačiakampis 3">
            <a:extLst>
              <a:ext uri="{FF2B5EF4-FFF2-40B4-BE49-F238E27FC236}">
                <a16:creationId xmlns:a16="http://schemas.microsoft.com/office/drawing/2014/main" id="{92CA4874-635E-3F62-C6A3-8DE61FAE19B6}"/>
              </a:ext>
            </a:extLst>
          </p:cNvPr>
          <p:cNvSpPr/>
          <p:nvPr/>
        </p:nvSpPr>
        <p:spPr>
          <a:xfrm>
            <a:off x="432620" y="157817"/>
            <a:ext cx="7541594" cy="523220"/>
          </a:xfrm>
          <a:prstGeom prst="rect">
            <a:avLst/>
          </a:prstGeom>
          <a:noFill/>
        </p:spPr>
        <p:txBody>
          <a:bodyPr wrap="square" lIns="91440" tIns="45720" rIns="91440" bIns="45720">
            <a:spAutoFit/>
          </a:bodyPr>
          <a:lstStyle/>
          <a:p>
            <a:pPr algn="ctr"/>
            <a:r>
              <a:rPr lang="lt-LT" sz="2800" b="1"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5 darbas „</a:t>
            </a:r>
            <a:r>
              <a:rPr lang="lt-LT" sz="2800" b="1" dirty="0">
                <a:solidFill>
                  <a:schemeClr val="accent1"/>
                </a:solidFill>
                <a:latin typeface="Times New Roman" panose="02020603050405020304" pitchFamily="18" charset="0"/>
                <a:cs typeface="Times New Roman" panose="02020603050405020304" pitchFamily="18" charset="0"/>
              </a:rPr>
              <a:t> Regos sutrikimai ir jų korekcija“</a:t>
            </a:r>
            <a:endParaRPr lang="lt-LT" sz="2800" b="1"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pic>
        <p:nvPicPr>
          <p:cNvPr id="5" name="Paveikslėlis 4">
            <a:extLst>
              <a:ext uri="{FF2B5EF4-FFF2-40B4-BE49-F238E27FC236}">
                <a16:creationId xmlns:a16="http://schemas.microsoft.com/office/drawing/2014/main" id="{5CE4CD5D-5914-F8BD-666D-2A5D75CEE4FA}"/>
              </a:ext>
            </a:extLst>
          </p:cNvPr>
          <p:cNvPicPr>
            <a:picLocks noChangeAspect="1"/>
          </p:cNvPicPr>
          <p:nvPr/>
        </p:nvPicPr>
        <p:blipFill>
          <a:blip r:embed="rId2"/>
          <a:stretch>
            <a:fillRect/>
          </a:stretch>
        </p:blipFill>
        <p:spPr>
          <a:xfrm>
            <a:off x="8485238" y="3888604"/>
            <a:ext cx="3286440" cy="1623953"/>
          </a:xfrm>
          <a:prstGeom prst="rect">
            <a:avLst/>
          </a:prstGeom>
        </p:spPr>
      </p:pic>
      <p:pic>
        <p:nvPicPr>
          <p:cNvPr id="6" name="Paveikslėlis 5">
            <a:extLst>
              <a:ext uri="{FF2B5EF4-FFF2-40B4-BE49-F238E27FC236}">
                <a16:creationId xmlns:a16="http://schemas.microsoft.com/office/drawing/2014/main" id="{E32A2E72-6671-9F27-D5CE-E23416CBADC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16200000">
            <a:off x="9224505" y="715414"/>
            <a:ext cx="2432319" cy="3311778"/>
          </a:xfrm>
          <a:prstGeom prst="rect">
            <a:avLst/>
          </a:prstGeom>
        </p:spPr>
      </p:pic>
    </p:spTree>
    <p:extLst>
      <p:ext uri="{BB962C8B-B14F-4D97-AF65-F5344CB8AC3E}">
        <p14:creationId xmlns:p14="http://schemas.microsoft.com/office/powerpoint/2010/main" val="229130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veikslėlis 4">
            <a:extLst>
              <a:ext uri="{FF2B5EF4-FFF2-40B4-BE49-F238E27FC236}">
                <a16:creationId xmlns:a16="http://schemas.microsoft.com/office/drawing/2014/main" id="{78E73B35-C532-F502-6B7D-0D45ECDB02C7}"/>
              </a:ext>
            </a:extLst>
          </p:cNvPr>
          <p:cNvPicPr>
            <a:picLocks noChangeAspect="1"/>
          </p:cNvPicPr>
          <p:nvPr/>
        </p:nvPicPr>
        <p:blipFill>
          <a:blip r:embed="rId2"/>
          <a:stretch>
            <a:fillRect/>
          </a:stretch>
        </p:blipFill>
        <p:spPr>
          <a:xfrm>
            <a:off x="245227" y="137982"/>
            <a:ext cx="5350430" cy="2163092"/>
          </a:xfrm>
          <a:prstGeom prst="rect">
            <a:avLst/>
          </a:prstGeom>
          <a:ln w="38100">
            <a:solidFill>
              <a:srgbClr val="0070C0"/>
            </a:solidFill>
          </a:ln>
        </p:spPr>
      </p:pic>
      <p:pic>
        <p:nvPicPr>
          <p:cNvPr id="7" name="Paveikslėlis 6">
            <a:extLst>
              <a:ext uri="{FF2B5EF4-FFF2-40B4-BE49-F238E27FC236}">
                <a16:creationId xmlns:a16="http://schemas.microsoft.com/office/drawing/2014/main" id="{01C84879-18D8-E6E8-EA57-E7CD419BB44F}"/>
              </a:ext>
            </a:extLst>
          </p:cNvPr>
          <p:cNvPicPr>
            <a:picLocks noChangeAspect="1"/>
          </p:cNvPicPr>
          <p:nvPr/>
        </p:nvPicPr>
        <p:blipFill>
          <a:blip r:embed="rId3"/>
          <a:stretch>
            <a:fillRect/>
          </a:stretch>
        </p:blipFill>
        <p:spPr>
          <a:xfrm>
            <a:off x="6096000" y="137982"/>
            <a:ext cx="5749396" cy="2274888"/>
          </a:xfrm>
          <a:prstGeom prst="rect">
            <a:avLst/>
          </a:prstGeom>
          <a:ln w="38100">
            <a:solidFill>
              <a:srgbClr val="0070C0"/>
            </a:solidFill>
          </a:ln>
        </p:spPr>
      </p:pic>
      <p:pic>
        <p:nvPicPr>
          <p:cNvPr id="8" name="Picture 3">
            <a:extLst>
              <a:ext uri="{FF2B5EF4-FFF2-40B4-BE49-F238E27FC236}">
                <a16:creationId xmlns:a16="http://schemas.microsoft.com/office/drawing/2014/main" id="{4253BBA8-79BF-3CC7-A9D3-AC97F06D9D7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71411" y="3966502"/>
            <a:ext cx="6054834" cy="2163092"/>
          </a:xfrm>
          <a:prstGeom prst="rect">
            <a:avLst/>
          </a:prstGeom>
          <a:noFill/>
          <a:ln w="38100">
            <a:solidFill>
              <a:srgbClr val="0070C0"/>
            </a:solidFill>
            <a:miter lim="800000"/>
            <a:headEnd/>
            <a:tailEnd/>
          </a:ln>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6942E1DA-65F6-4041-B629-CF4402C6D6DD}"/>
              </a:ext>
            </a:extLst>
          </p:cNvPr>
          <p:cNvSpPr txBox="1"/>
          <p:nvPr/>
        </p:nvSpPr>
        <p:spPr>
          <a:xfrm>
            <a:off x="392453" y="2626928"/>
            <a:ext cx="4985792" cy="369332"/>
          </a:xfrm>
          <a:prstGeom prst="rect">
            <a:avLst/>
          </a:prstGeom>
          <a:solidFill>
            <a:schemeClr val="accent5">
              <a:lumMod val="20000"/>
              <a:lumOff val="80000"/>
            </a:schemeClr>
          </a:solidFill>
        </p:spPr>
        <p:txBody>
          <a:bodyPr wrap="square">
            <a:spAutoFit/>
          </a:bodyPr>
          <a:lstStyle/>
          <a:p>
            <a:r>
              <a:rPr lang="lt-LT" dirty="0">
                <a:latin typeface="Times New Roman" pitchFamily="18" charset="0"/>
                <a:cs typeface="Times New Roman" pitchFamily="18" charset="0"/>
              </a:rPr>
              <a:t>Sveika akis. Šviesos spinduliai susikerta tinklainėje.</a:t>
            </a:r>
            <a:endParaRPr lang="lt-LT" dirty="0"/>
          </a:p>
        </p:txBody>
      </p:sp>
      <p:sp>
        <p:nvSpPr>
          <p:cNvPr id="13" name="TextBox 12">
            <a:extLst>
              <a:ext uri="{FF2B5EF4-FFF2-40B4-BE49-F238E27FC236}">
                <a16:creationId xmlns:a16="http://schemas.microsoft.com/office/drawing/2014/main" id="{8630F7D7-6D63-B115-CEC4-F30B3E1CAA04}"/>
              </a:ext>
            </a:extLst>
          </p:cNvPr>
          <p:cNvSpPr txBox="1"/>
          <p:nvPr/>
        </p:nvSpPr>
        <p:spPr>
          <a:xfrm>
            <a:off x="6213986" y="2626928"/>
            <a:ext cx="5749396" cy="369332"/>
          </a:xfrm>
          <a:prstGeom prst="rect">
            <a:avLst/>
          </a:prstGeom>
          <a:solidFill>
            <a:schemeClr val="accent5">
              <a:lumMod val="20000"/>
              <a:lumOff val="80000"/>
            </a:schemeClr>
          </a:solidFill>
        </p:spPr>
        <p:txBody>
          <a:bodyPr wrap="square">
            <a:spAutoFit/>
          </a:bodyPr>
          <a:lstStyle/>
          <a:p>
            <a:r>
              <a:rPr lang="lt-LT" dirty="0">
                <a:latin typeface="Times New Roman" pitchFamily="18" charset="0"/>
                <a:cs typeface="Times New Roman" pitchFamily="18" charset="0"/>
              </a:rPr>
              <a:t>Trumparegė akis. Šviesos spinduliai susikerta prieš tinklainę</a:t>
            </a:r>
            <a:endParaRPr lang="lt-LT" dirty="0"/>
          </a:p>
        </p:txBody>
      </p:sp>
      <p:sp>
        <p:nvSpPr>
          <p:cNvPr id="15" name="TextBox 14">
            <a:extLst>
              <a:ext uri="{FF2B5EF4-FFF2-40B4-BE49-F238E27FC236}">
                <a16:creationId xmlns:a16="http://schemas.microsoft.com/office/drawing/2014/main" id="{994D9E98-1724-B099-D281-3B4D034E8305}"/>
              </a:ext>
            </a:extLst>
          </p:cNvPr>
          <p:cNvSpPr txBox="1"/>
          <p:nvPr/>
        </p:nvSpPr>
        <p:spPr>
          <a:xfrm>
            <a:off x="2330245" y="6350686"/>
            <a:ext cx="6096000" cy="369332"/>
          </a:xfrm>
          <a:prstGeom prst="rect">
            <a:avLst/>
          </a:prstGeom>
          <a:solidFill>
            <a:schemeClr val="accent5">
              <a:lumMod val="20000"/>
              <a:lumOff val="80000"/>
            </a:schemeClr>
          </a:solidFill>
        </p:spPr>
        <p:txBody>
          <a:bodyPr wrap="square">
            <a:spAutoFit/>
          </a:bodyPr>
          <a:lstStyle/>
          <a:p>
            <a:r>
              <a:rPr lang="lt-LT" sz="1800" dirty="0">
                <a:latin typeface="Times New Roman" pitchFamily="18" charset="0"/>
                <a:cs typeface="Times New Roman" pitchFamily="18" charset="0"/>
              </a:rPr>
              <a:t>Toliaregė akis. Šviesos spinduliai susikerta už tinklainės.</a:t>
            </a:r>
            <a:endParaRPr lang="lt-LT" dirty="0"/>
          </a:p>
        </p:txBody>
      </p:sp>
    </p:spTree>
    <p:extLst>
      <p:ext uri="{BB962C8B-B14F-4D97-AF65-F5344CB8AC3E}">
        <p14:creationId xmlns:p14="http://schemas.microsoft.com/office/powerpoint/2010/main" val="19754121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7C6DE-4428-E239-0A3E-7174F1348AD1}"/>
            </a:ext>
          </a:extLst>
        </p:cNvPr>
        <p:cNvGrpSpPr/>
        <p:nvPr/>
      </p:nvGrpSpPr>
      <p:grpSpPr>
        <a:xfrm>
          <a:off x="0" y="0"/>
          <a:ext cx="0" cy="0"/>
          <a:chOff x="0" y="0"/>
          <a:chExt cx="0" cy="0"/>
        </a:xfrm>
      </p:grpSpPr>
      <p:sp>
        <p:nvSpPr>
          <p:cNvPr id="2" name="Turinio vietos rezervavimo ženklas 2">
            <a:extLst>
              <a:ext uri="{FF2B5EF4-FFF2-40B4-BE49-F238E27FC236}">
                <a16:creationId xmlns:a16="http://schemas.microsoft.com/office/drawing/2014/main" id="{0E28FAC7-2F64-81E8-CCAB-69D9311CFD7B}"/>
              </a:ext>
            </a:extLst>
          </p:cNvPr>
          <p:cNvSpPr txBox="1">
            <a:spLocks/>
          </p:cNvSpPr>
          <p:nvPr/>
        </p:nvSpPr>
        <p:spPr>
          <a:xfrm>
            <a:off x="294609" y="4098110"/>
            <a:ext cx="11690913" cy="2460006"/>
          </a:xfrm>
          <a:prstGeom prst="rect">
            <a:avLst/>
          </a:prstGeom>
          <a:solidFill>
            <a:schemeClr val="accent5">
              <a:lumMod val="20000"/>
              <a:lumOff val="80000"/>
            </a:schemeClr>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Font typeface="Arial" panose="020B0604020202020204" pitchFamily="34" charset="0"/>
              <a:buNone/>
            </a:pPr>
            <a:r>
              <a:rPr lang="lt-LT" sz="2400" b="1" dirty="0">
                <a:latin typeface="Times New Roman" panose="02020603050405020304" pitchFamily="18" charset="0"/>
                <a:cs typeface="Times New Roman" panose="02020603050405020304" pitchFamily="18" charset="0"/>
              </a:rPr>
              <a:t>Išvados:</a:t>
            </a:r>
            <a:r>
              <a:rPr lang="en-US" sz="2400" dirty="0">
                <a:latin typeface="Times New Roman" panose="02020603050405020304" pitchFamily="18" charset="0"/>
                <a:cs typeface="Times New Roman" panose="02020603050405020304" pitchFamily="18" charset="0"/>
              </a:rPr>
              <a:t>​</a:t>
            </a:r>
          </a:p>
          <a:p>
            <a:pPr marL="0" indent="0" algn="just" fontAlgn="base">
              <a:buNone/>
            </a:pPr>
            <a:r>
              <a:rPr lang="lt-LT" sz="2400" dirty="0">
                <a:latin typeface="Times New Roman" panose="02020603050405020304" pitchFamily="18" charset="0"/>
                <a:cs typeface="Times New Roman" panose="02020603050405020304" pitchFamily="18" charset="0"/>
              </a:rPr>
              <a:t>Tyrimo metu buvo imituojama žmogaus akies veikla su skirtingais regos sutrikimais. Trumparegystės atveju šviesos spinduliai susikerta prieš tinklainę, todėl vaizdas joje neryškus – šiam sutrikimui koreguoti naudojamas papildomas glaudžiamasis lęšis, kuris perkelia židinio tašką ant tinklainės. Toliaregystės atveju spinduliai susikerta už tinklainės, o sklaidomasis lęšis suartina židinio tašką ir grąžina jį ant tinklainės. Tai paaiškina, kaip akiniai veikia kaip regos korekcijos priemonė. Hipotezė pasitvirtino.</a:t>
            </a:r>
          </a:p>
        </p:txBody>
      </p:sp>
      <p:pic>
        <p:nvPicPr>
          <p:cNvPr id="6" name="Paveikslėlis 5">
            <a:extLst>
              <a:ext uri="{FF2B5EF4-FFF2-40B4-BE49-F238E27FC236}">
                <a16:creationId xmlns:a16="http://schemas.microsoft.com/office/drawing/2014/main" id="{5343B626-9C0B-C6EB-AE99-F6E4B8EA21DC}"/>
              </a:ext>
            </a:extLst>
          </p:cNvPr>
          <p:cNvPicPr>
            <a:picLocks noChangeAspect="1"/>
          </p:cNvPicPr>
          <p:nvPr/>
        </p:nvPicPr>
        <p:blipFill>
          <a:blip r:embed="rId2"/>
          <a:stretch>
            <a:fillRect/>
          </a:stretch>
        </p:blipFill>
        <p:spPr>
          <a:xfrm>
            <a:off x="511119" y="156384"/>
            <a:ext cx="5245756" cy="2603507"/>
          </a:xfrm>
          <a:prstGeom prst="rect">
            <a:avLst/>
          </a:prstGeom>
          <a:ln w="38100">
            <a:solidFill>
              <a:schemeClr val="accent1"/>
            </a:solidFill>
          </a:ln>
        </p:spPr>
      </p:pic>
      <p:pic>
        <p:nvPicPr>
          <p:cNvPr id="9" name="Paveikslėlis 8">
            <a:extLst>
              <a:ext uri="{FF2B5EF4-FFF2-40B4-BE49-F238E27FC236}">
                <a16:creationId xmlns:a16="http://schemas.microsoft.com/office/drawing/2014/main" id="{8BD4F02E-BE31-4111-8FDA-D505B104B322}"/>
              </a:ext>
            </a:extLst>
          </p:cNvPr>
          <p:cNvPicPr>
            <a:picLocks noChangeAspect="1"/>
          </p:cNvPicPr>
          <p:nvPr/>
        </p:nvPicPr>
        <p:blipFill>
          <a:blip r:embed="rId3"/>
          <a:stretch>
            <a:fillRect/>
          </a:stretch>
        </p:blipFill>
        <p:spPr>
          <a:xfrm>
            <a:off x="6435127" y="156384"/>
            <a:ext cx="5455953" cy="2603507"/>
          </a:xfrm>
          <a:prstGeom prst="rect">
            <a:avLst/>
          </a:prstGeom>
          <a:ln w="38100">
            <a:solidFill>
              <a:schemeClr val="accent1"/>
            </a:solidFill>
          </a:ln>
        </p:spPr>
      </p:pic>
      <p:sp>
        <p:nvSpPr>
          <p:cNvPr id="10" name="Rectangle 8">
            <a:extLst>
              <a:ext uri="{FF2B5EF4-FFF2-40B4-BE49-F238E27FC236}">
                <a16:creationId xmlns:a16="http://schemas.microsoft.com/office/drawing/2014/main" id="{20D13A92-6607-0B57-FEA6-A8812699023B}"/>
              </a:ext>
            </a:extLst>
          </p:cNvPr>
          <p:cNvSpPr/>
          <p:nvPr/>
        </p:nvSpPr>
        <p:spPr>
          <a:xfrm>
            <a:off x="6633843" y="2664830"/>
            <a:ext cx="4860067" cy="400050"/>
          </a:xfrm>
          <a:prstGeom prst="rect">
            <a:avLst/>
          </a:prstGeom>
          <a:solidFill>
            <a:schemeClr val="accent5">
              <a:lumMod val="20000"/>
              <a:lumOff val="80000"/>
            </a:schemeClr>
          </a:solidFill>
          <a:ln>
            <a:solidFill>
              <a:schemeClr val="accent1"/>
            </a:solidFill>
          </a:ln>
        </p:spPr>
        <p:txBody>
          <a:bodyPr wrap="square">
            <a:spAutoFit/>
          </a:bodyPr>
          <a:lstStyle/>
          <a:p>
            <a:pPr algn="just">
              <a:defRPr/>
            </a:pPr>
            <a:r>
              <a:rPr lang="lt-LT" sz="2000" dirty="0">
                <a:latin typeface="Times New Roman" pitchFamily="18" charset="0"/>
                <a:cs typeface="Times New Roman" pitchFamily="18" charset="0"/>
              </a:rPr>
              <a:t>Glaudžiamasis lęšis koreguoja toliaregę akį.</a:t>
            </a:r>
          </a:p>
        </p:txBody>
      </p:sp>
      <p:sp>
        <p:nvSpPr>
          <p:cNvPr id="11" name="Rectangle 8">
            <a:extLst>
              <a:ext uri="{FF2B5EF4-FFF2-40B4-BE49-F238E27FC236}">
                <a16:creationId xmlns:a16="http://schemas.microsoft.com/office/drawing/2014/main" id="{AD72579A-F701-5EA8-4A70-E088D3EAE5A4}"/>
              </a:ext>
            </a:extLst>
          </p:cNvPr>
          <p:cNvSpPr/>
          <p:nvPr/>
        </p:nvSpPr>
        <p:spPr>
          <a:xfrm>
            <a:off x="621417" y="2664830"/>
            <a:ext cx="4860067" cy="400050"/>
          </a:xfrm>
          <a:prstGeom prst="rect">
            <a:avLst/>
          </a:prstGeom>
          <a:solidFill>
            <a:schemeClr val="accent5">
              <a:lumMod val="20000"/>
              <a:lumOff val="80000"/>
            </a:schemeClr>
          </a:solidFill>
          <a:ln>
            <a:solidFill>
              <a:schemeClr val="accent1"/>
            </a:solidFill>
          </a:ln>
        </p:spPr>
        <p:txBody>
          <a:bodyPr wrap="square">
            <a:spAutoFit/>
          </a:bodyPr>
          <a:lstStyle/>
          <a:p>
            <a:pPr algn="just">
              <a:defRPr/>
            </a:pPr>
            <a:r>
              <a:rPr lang="lt-LT" sz="2000" dirty="0">
                <a:latin typeface="Times New Roman" pitchFamily="18" charset="0"/>
                <a:cs typeface="Times New Roman" pitchFamily="18" charset="0"/>
              </a:rPr>
              <a:t>Sklaidomasis lęšis koreguoja trumparegę akį.</a:t>
            </a:r>
          </a:p>
        </p:txBody>
      </p:sp>
    </p:spTree>
    <p:extLst>
      <p:ext uri="{BB962C8B-B14F-4D97-AF65-F5344CB8AC3E}">
        <p14:creationId xmlns:p14="http://schemas.microsoft.com/office/powerpoint/2010/main" val="40496259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C6F3D-D161-BF05-CAE7-7084BD3969C8}"/>
            </a:ext>
          </a:extLst>
        </p:cNvPr>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0F8A6037-6E84-936D-CC7E-D4313BA31A9C}"/>
              </a:ext>
            </a:extLst>
          </p:cNvPr>
          <p:cNvSpPr>
            <a:spLocks noGrp="1"/>
          </p:cNvSpPr>
          <p:nvPr>
            <p:ph idx="1"/>
          </p:nvPr>
        </p:nvSpPr>
        <p:spPr>
          <a:xfrm>
            <a:off x="193013" y="1107884"/>
            <a:ext cx="6984535" cy="5631627"/>
          </a:xfrm>
        </p:spPr>
        <p:txBody>
          <a:bodyPr>
            <a:noAutofit/>
          </a:bodyPr>
          <a:lstStyle/>
          <a:p>
            <a:pPr marL="0" indent="0" algn="just">
              <a:buNone/>
            </a:pPr>
            <a:r>
              <a:rPr lang="lt-LT" sz="2000" b="1" dirty="0">
                <a:latin typeface="Times New Roman" panose="02020603050405020304" pitchFamily="18" charset="0"/>
                <a:cs typeface="Times New Roman" panose="02020603050405020304" pitchFamily="18" charset="0"/>
              </a:rPr>
              <a:t>Tikslas: </a:t>
            </a:r>
            <a:r>
              <a:rPr lang="lt-LT" sz="2000" dirty="0">
                <a:latin typeface="Times New Roman" panose="02020603050405020304" pitchFamily="18" charset="0"/>
                <a:cs typeface="Times New Roman" panose="02020603050405020304" pitchFamily="18" charset="0"/>
              </a:rPr>
              <a:t>Ištirti, kaip regos informacija veikia žmogaus gebėjimą išlaikyti pusiausvyrą stovint ant vienos kojos. </a:t>
            </a:r>
          </a:p>
          <a:p>
            <a:pPr marL="0" indent="0" algn="just">
              <a:buNone/>
            </a:pPr>
            <a:r>
              <a:rPr lang="lt-LT" sz="2000" b="1" dirty="0">
                <a:latin typeface="Times New Roman" panose="02020603050405020304" pitchFamily="18" charset="0"/>
                <a:cs typeface="Times New Roman" panose="02020603050405020304" pitchFamily="18" charset="0"/>
              </a:rPr>
              <a:t>Hipotezė: </a:t>
            </a:r>
            <a:r>
              <a:rPr lang="lt-LT" sz="2000" dirty="0">
                <a:latin typeface="Times New Roman" panose="02020603050405020304" pitchFamily="18" charset="0"/>
                <a:cs typeface="Times New Roman" panose="02020603050405020304" pitchFamily="18" charset="0"/>
              </a:rPr>
              <a:t>Žmogus, turintis stabilumo problemų, ant vienos kojos išstovės trumpiau nei žmogus, neturintis tokių problemų. Taip pat daroma prielaida, kad užsimerkus pusiausvyrą išlaikyti bus sunkiau. </a:t>
            </a:r>
          </a:p>
          <a:p>
            <a:pPr marL="0" indent="0" algn="just">
              <a:buNone/>
            </a:pPr>
            <a:r>
              <a:rPr lang="lt-LT" sz="2000" b="1" dirty="0">
                <a:latin typeface="Times New Roman" panose="02020603050405020304" pitchFamily="18" charset="0"/>
                <a:cs typeface="Times New Roman" panose="02020603050405020304" pitchFamily="18" charset="0"/>
              </a:rPr>
              <a:t>Priemonės: </a:t>
            </a:r>
            <a:r>
              <a:rPr lang="lt-LT" sz="2000" dirty="0">
                <a:latin typeface="Times New Roman" panose="02020603050405020304" pitchFamily="18" charset="0"/>
                <a:cs typeface="Times New Roman" panose="02020603050405020304" pitchFamily="18" charset="0"/>
              </a:rPr>
              <a:t>Du bandyme dalyvaujantys vaikai, laikrodis.</a:t>
            </a:r>
            <a:endParaRPr lang="lt-LT" sz="2000" b="1" dirty="0">
              <a:latin typeface="Times New Roman" panose="02020603050405020304" pitchFamily="18" charset="0"/>
              <a:cs typeface="Times New Roman" panose="02020603050405020304" pitchFamily="18" charset="0"/>
            </a:endParaRPr>
          </a:p>
          <a:p>
            <a:pPr marL="0" indent="0" algn="just">
              <a:buNone/>
            </a:pPr>
            <a:r>
              <a:rPr lang="lt-LT" sz="2000" b="1" dirty="0">
                <a:latin typeface="Times New Roman" panose="02020603050405020304" pitchFamily="18" charset="0"/>
                <a:cs typeface="Times New Roman" panose="02020603050405020304" pitchFamily="18" charset="0"/>
              </a:rPr>
              <a:t>Tyrimo eiga:</a:t>
            </a:r>
          </a:p>
          <a:p>
            <a:pPr marL="0" indent="0" algn="just">
              <a:buNone/>
            </a:pPr>
            <a:r>
              <a:rPr lang="lt-LT" sz="2000" dirty="0">
                <a:latin typeface="Times New Roman" panose="02020603050405020304" pitchFamily="18" charset="0"/>
                <a:cs typeface="Times New Roman" panose="02020603050405020304" pitchFamily="18" charset="0"/>
              </a:rPr>
              <a:t>Pasirinkti du tiriamieji: asmuo be stabilumo sutrikimų ir asmuo, turintis stabilumo problemų. Naudojant laikmatį, matuojama, kiek laiko kiekvienas tiriamasis išstovi ant dešinės kojos šiomis sąlygomis:</a:t>
            </a:r>
          </a:p>
          <a:p>
            <a:pPr algn="just"/>
            <a:r>
              <a:rPr lang="lt-LT" sz="2000" dirty="0">
                <a:latin typeface="Times New Roman" panose="02020603050405020304" pitchFamily="18" charset="0"/>
                <a:cs typeface="Times New Roman" panose="02020603050405020304" pitchFamily="18" charset="0"/>
              </a:rPr>
              <a:t>Atsimerkus (regos sistema veikia); </a:t>
            </a:r>
          </a:p>
          <a:p>
            <a:pPr algn="just"/>
            <a:r>
              <a:rPr lang="lt-LT" sz="2000" dirty="0">
                <a:latin typeface="Times New Roman" panose="02020603050405020304" pitchFamily="18" charset="0"/>
                <a:cs typeface="Times New Roman" panose="02020603050405020304" pitchFamily="18" charset="0"/>
              </a:rPr>
              <a:t>Užsimerkus.</a:t>
            </a:r>
          </a:p>
          <a:p>
            <a:pPr marL="0" indent="0" algn="just">
              <a:buNone/>
            </a:pPr>
            <a:r>
              <a:rPr lang="lt-LT" sz="2000" dirty="0">
                <a:latin typeface="Times New Roman" panose="02020603050405020304" pitchFamily="18" charset="0"/>
                <a:cs typeface="Times New Roman" panose="02020603050405020304" pitchFamily="18" charset="0"/>
              </a:rPr>
              <a:t>Tiriamieji fiksuoja savo pojūčius eksperimento metu.</a:t>
            </a:r>
          </a:p>
          <a:p>
            <a:pPr marL="0" indent="0" algn="just">
              <a:buNone/>
            </a:pPr>
            <a:endParaRPr lang="lt-LT" sz="2000" b="1" dirty="0">
              <a:latin typeface="Times New Roman" panose="02020603050405020304" pitchFamily="18" charset="0"/>
              <a:cs typeface="Times New Roman" panose="02020603050405020304" pitchFamily="18" charset="0"/>
            </a:endParaRPr>
          </a:p>
        </p:txBody>
      </p:sp>
      <p:sp>
        <p:nvSpPr>
          <p:cNvPr id="4" name="Stačiakampis 3">
            <a:extLst>
              <a:ext uri="{FF2B5EF4-FFF2-40B4-BE49-F238E27FC236}">
                <a16:creationId xmlns:a16="http://schemas.microsoft.com/office/drawing/2014/main" id="{3AFB74A8-8C01-B176-5DCA-D8F2BE17A1BF}"/>
              </a:ext>
            </a:extLst>
          </p:cNvPr>
          <p:cNvSpPr/>
          <p:nvPr/>
        </p:nvSpPr>
        <p:spPr>
          <a:xfrm>
            <a:off x="402165" y="118488"/>
            <a:ext cx="7112717" cy="523220"/>
          </a:xfrm>
          <a:prstGeom prst="rect">
            <a:avLst/>
          </a:prstGeom>
          <a:noFill/>
        </p:spPr>
        <p:txBody>
          <a:bodyPr wrap="none" lIns="91440" tIns="45720" rIns="91440" bIns="45720">
            <a:spAutoFit/>
          </a:bodyPr>
          <a:lstStyle/>
          <a:p>
            <a:pPr algn="ctr"/>
            <a:r>
              <a:rPr lang="lt-LT" sz="2800" b="1"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6 darbas „</a:t>
            </a:r>
            <a:r>
              <a:rPr lang="pt-BR" sz="2800" b="1" dirty="0">
                <a:solidFill>
                  <a:schemeClr val="accent1"/>
                </a:solidFill>
                <a:latin typeface="Times New Roman" panose="02020603050405020304" pitchFamily="18" charset="0"/>
                <a:cs typeface="Times New Roman" panose="02020603050405020304" pitchFamily="18" charset="0"/>
              </a:rPr>
              <a:t>Žmogaus stabilumo ir regos ryšys</a:t>
            </a:r>
            <a:r>
              <a:rPr lang="lt-LT" sz="2800" b="1" dirty="0">
                <a:solidFill>
                  <a:schemeClr val="accent1"/>
                </a:solidFill>
                <a:latin typeface="Times New Roman" panose="02020603050405020304" pitchFamily="18" charset="0"/>
                <a:cs typeface="Times New Roman" panose="02020603050405020304" pitchFamily="18" charset="0"/>
              </a:rPr>
              <a:t>“</a:t>
            </a:r>
            <a:endParaRPr lang="lt-LT" sz="2800" b="1"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pic>
        <p:nvPicPr>
          <p:cNvPr id="5" name="Paveikslėlis 4">
            <a:extLst>
              <a:ext uri="{FF2B5EF4-FFF2-40B4-BE49-F238E27FC236}">
                <a16:creationId xmlns:a16="http://schemas.microsoft.com/office/drawing/2014/main" id="{2FFB0C14-A270-01CC-59DE-97CD09C39D55}"/>
              </a:ext>
            </a:extLst>
          </p:cNvPr>
          <p:cNvPicPr>
            <a:picLocks noChangeAspect="1"/>
          </p:cNvPicPr>
          <p:nvPr/>
        </p:nvPicPr>
        <p:blipFill>
          <a:blip r:embed="rId2"/>
          <a:stretch>
            <a:fillRect/>
          </a:stretch>
        </p:blipFill>
        <p:spPr>
          <a:xfrm>
            <a:off x="7514882" y="118488"/>
            <a:ext cx="1958510" cy="4084674"/>
          </a:xfrm>
          <a:prstGeom prst="rect">
            <a:avLst/>
          </a:prstGeom>
        </p:spPr>
      </p:pic>
      <p:pic>
        <p:nvPicPr>
          <p:cNvPr id="7" name="Paveikslėlis 6">
            <a:extLst>
              <a:ext uri="{FF2B5EF4-FFF2-40B4-BE49-F238E27FC236}">
                <a16:creationId xmlns:a16="http://schemas.microsoft.com/office/drawing/2014/main" id="{3C4C2DB8-F973-359B-E923-607AF3184EDE}"/>
              </a:ext>
            </a:extLst>
          </p:cNvPr>
          <p:cNvPicPr>
            <a:picLocks noChangeAspect="1"/>
          </p:cNvPicPr>
          <p:nvPr/>
        </p:nvPicPr>
        <p:blipFill>
          <a:blip r:embed="rId3"/>
          <a:stretch>
            <a:fillRect/>
          </a:stretch>
        </p:blipFill>
        <p:spPr>
          <a:xfrm>
            <a:off x="9810726" y="118489"/>
            <a:ext cx="1828958" cy="4084674"/>
          </a:xfrm>
          <a:prstGeom prst="rect">
            <a:avLst/>
          </a:prstGeom>
        </p:spPr>
      </p:pic>
    </p:spTree>
    <p:extLst>
      <p:ext uri="{BB962C8B-B14F-4D97-AF65-F5344CB8AC3E}">
        <p14:creationId xmlns:p14="http://schemas.microsoft.com/office/powerpoint/2010/main" val="23978849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9">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B8297F6-BD9F-43B9-CA11-9C977214B36D}"/>
              </a:ext>
            </a:extLst>
          </p:cNvPr>
          <p:cNvSpPr txBox="1"/>
          <p:nvPr/>
        </p:nvSpPr>
        <p:spPr>
          <a:xfrm>
            <a:off x="638881" y="417576"/>
            <a:ext cx="10909640" cy="124939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6600" b="1" kern="1200">
                <a:solidFill>
                  <a:schemeClr val="tx1"/>
                </a:solidFill>
                <a:effectLst/>
                <a:latin typeface="+mj-lt"/>
                <a:ea typeface="+mj-ea"/>
                <a:cs typeface="+mj-cs"/>
              </a:rPr>
              <a:t>Rezultatai</a:t>
            </a:r>
          </a:p>
        </p:txBody>
      </p:sp>
      <p:sp>
        <p:nvSpPr>
          <p:cNvPr id="12"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Lentelė 4">
            <a:extLst>
              <a:ext uri="{FF2B5EF4-FFF2-40B4-BE49-F238E27FC236}">
                <a16:creationId xmlns:a16="http://schemas.microsoft.com/office/drawing/2014/main" id="{DD7F43BB-AFB2-F1FA-AAB1-64C2B0CE88CB}"/>
              </a:ext>
            </a:extLst>
          </p:cNvPr>
          <p:cNvGraphicFramePr>
            <a:graphicFrameLocks noGrp="1"/>
          </p:cNvGraphicFramePr>
          <p:nvPr>
            <p:extLst>
              <p:ext uri="{D42A27DB-BD31-4B8C-83A1-F6EECF244321}">
                <p14:modId xmlns:p14="http://schemas.microsoft.com/office/powerpoint/2010/main" val="2705428045"/>
              </p:ext>
            </p:extLst>
          </p:nvPr>
        </p:nvGraphicFramePr>
        <p:xfrm>
          <a:off x="1047865" y="2633472"/>
          <a:ext cx="10093223" cy="3586356"/>
        </p:xfrm>
        <a:graphic>
          <a:graphicData uri="http://schemas.openxmlformats.org/drawingml/2006/table">
            <a:tbl>
              <a:tblPr firstRow="1" firstCol="1" bandRow="1"/>
              <a:tblGrid>
                <a:gridCol w="3317073">
                  <a:extLst>
                    <a:ext uri="{9D8B030D-6E8A-4147-A177-3AD203B41FA5}">
                      <a16:colId xmlns:a16="http://schemas.microsoft.com/office/drawing/2014/main" val="3001227213"/>
                    </a:ext>
                  </a:extLst>
                </a:gridCol>
                <a:gridCol w="1481582">
                  <a:extLst>
                    <a:ext uri="{9D8B030D-6E8A-4147-A177-3AD203B41FA5}">
                      <a16:colId xmlns:a16="http://schemas.microsoft.com/office/drawing/2014/main" val="4224902050"/>
                    </a:ext>
                  </a:extLst>
                </a:gridCol>
                <a:gridCol w="1719207">
                  <a:extLst>
                    <a:ext uri="{9D8B030D-6E8A-4147-A177-3AD203B41FA5}">
                      <a16:colId xmlns:a16="http://schemas.microsoft.com/office/drawing/2014/main" val="875090970"/>
                    </a:ext>
                  </a:extLst>
                </a:gridCol>
                <a:gridCol w="3575361">
                  <a:extLst>
                    <a:ext uri="{9D8B030D-6E8A-4147-A177-3AD203B41FA5}">
                      <a16:colId xmlns:a16="http://schemas.microsoft.com/office/drawing/2014/main" val="85644967"/>
                    </a:ext>
                  </a:extLst>
                </a:gridCol>
              </a:tblGrid>
              <a:tr h="406777">
                <a:tc>
                  <a:txBody>
                    <a:bodyPr/>
                    <a:lstStyle/>
                    <a:p>
                      <a:pPr algn="l" fontAlgn="ctr">
                        <a:lnSpc>
                          <a:spcPct val="107000"/>
                        </a:lnSpc>
                        <a:spcAft>
                          <a:spcPts val="800"/>
                        </a:spcAft>
                        <a:buNone/>
                      </a:pPr>
                      <a:r>
                        <a:rPr lang="lt-LT" sz="1900" b="1" i="0" u="none" strike="noStrike" kern="100">
                          <a:effectLst/>
                          <a:latin typeface="Arial" panose="020B0604020202020204" pitchFamily="34" charset="0"/>
                          <a:ea typeface="Aptos" panose="020B0004020202020204" pitchFamily="34" charset="0"/>
                          <a:cs typeface="Times New Roman" panose="02020603050405020304" pitchFamily="18" charset="0"/>
                        </a:rPr>
                        <a:t>Tiriamasis</a:t>
                      </a:r>
                      <a:endParaRPr lang="lt-LT" sz="3100" b="0" i="0" u="none" strike="noStrike">
                        <a:effectLst/>
                        <a:latin typeface="Arial" panose="020B0604020202020204" pitchFamily="34" charset="0"/>
                      </a:endParaRPr>
                    </a:p>
                  </a:txBody>
                  <a:tcPr marL="16486" marR="16486" marT="16486" marB="164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7000"/>
                        </a:lnSpc>
                        <a:spcAft>
                          <a:spcPts val="800"/>
                        </a:spcAft>
                        <a:buNone/>
                      </a:pPr>
                      <a:r>
                        <a:rPr lang="lt-LT" sz="1900" b="1" i="0" u="none" strike="noStrike" kern="100">
                          <a:effectLst/>
                          <a:latin typeface="Arial" panose="020B0604020202020204" pitchFamily="34" charset="0"/>
                          <a:ea typeface="Aptos" panose="020B0004020202020204" pitchFamily="34" charset="0"/>
                          <a:cs typeface="Times New Roman" panose="02020603050405020304" pitchFamily="18" charset="0"/>
                        </a:rPr>
                        <a:t>Būsena</a:t>
                      </a:r>
                      <a:endParaRPr lang="lt-LT" sz="3100" b="0" i="0" u="none" strike="noStrike">
                        <a:effectLst/>
                        <a:latin typeface="Arial" panose="020B0604020202020204" pitchFamily="34" charset="0"/>
                      </a:endParaRPr>
                    </a:p>
                  </a:txBody>
                  <a:tcPr marL="16486" marR="16486" marT="16486" marB="164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7000"/>
                        </a:lnSpc>
                        <a:spcAft>
                          <a:spcPts val="800"/>
                        </a:spcAft>
                        <a:buNone/>
                      </a:pPr>
                      <a:r>
                        <a:rPr lang="lt-LT" sz="1900" b="1" i="0" u="none" strike="noStrike" kern="100">
                          <a:effectLst/>
                          <a:latin typeface="Arial" panose="020B0604020202020204" pitchFamily="34" charset="0"/>
                          <a:ea typeface="Aptos" panose="020B0004020202020204" pitchFamily="34" charset="0"/>
                          <a:cs typeface="Times New Roman" panose="02020603050405020304" pitchFamily="18" charset="0"/>
                        </a:rPr>
                        <a:t>Laikas</a:t>
                      </a:r>
                      <a:endParaRPr lang="lt-LT" sz="3100" b="0" i="0" u="none" strike="noStrike">
                        <a:effectLst/>
                        <a:latin typeface="Arial" panose="020B0604020202020204" pitchFamily="34" charset="0"/>
                      </a:endParaRPr>
                    </a:p>
                  </a:txBody>
                  <a:tcPr marL="16486" marR="16486" marT="16486" marB="164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7000"/>
                        </a:lnSpc>
                        <a:spcAft>
                          <a:spcPts val="800"/>
                        </a:spcAft>
                        <a:buNone/>
                      </a:pPr>
                      <a:r>
                        <a:rPr lang="lt-LT" sz="1900" b="1" i="0" u="none" strike="noStrike" kern="100">
                          <a:effectLst/>
                          <a:latin typeface="Arial" panose="020B0604020202020204" pitchFamily="34" charset="0"/>
                          <a:ea typeface="Aptos" panose="020B0004020202020204" pitchFamily="34" charset="0"/>
                          <a:cs typeface="Times New Roman" panose="02020603050405020304" pitchFamily="18" charset="0"/>
                        </a:rPr>
                        <a:t>Pastebėjimai ir pojūčiai</a:t>
                      </a:r>
                      <a:endParaRPr lang="lt-LT" sz="3100" b="0" i="0" u="none" strike="noStrike">
                        <a:effectLst/>
                        <a:latin typeface="Arial" panose="020B0604020202020204" pitchFamily="34" charset="0"/>
                      </a:endParaRPr>
                    </a:p>
                  </a:txBody>
                  <a:tcPr marL="16486" marR="16486" marT="16486" marB="164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9140654"/>
                  </a:ext>
                </a:extLst>
              </a:tr>
              <a:tr h="1027766">
                <a:tc>
                  <a:txBody>
                    <a:bodyPr/>
                    <a:lstStyle/>
                    <a:p>
                      <a:pPr algn="l" fontAlgn="ctr">
                        <a:lnSpc>
                          <a:spcPct val="107000"/>
                        </a:lnSpc>
                        <a:spcAft>
                          <a:spcPts val="800"/>
                        </a:spcAft>
                        <a:buNone/>
                      </a:pPr>
                      <a:r>
                        <a:rPr lang="lt-LT" sz="1900" b="1" i="0" u="none" strike="noStrike" kern="100">
                          <a:effectLst/>
                          <a:latin typeface="Arial" panose="020B0604020202020204" pitchFamily="34" charset="0"/>
                          <a:ea typeface="Aptos" panose="020B0004020202020204" pitchFamily="34" charset="0"/>
                          <a:cs typeface="Times New Roman" panose="02020603050405020304" pitchFamily="18" charset="0"/>
                        </a:rPr>
                        <a:t>Be stabilumo problemų</a:t>
                      </a:r>
                      <a:endParaRPr lang="lt-LT" sz="3100" b="0" i="0" u="none" strike="noStrike">
                        <a:effectLst/>
                        <a:latin typeface="Arial" panose="020B0604020202020204" pitchFamily="34" charset="0"/>
                      </a:endParaRPr>
                    </a:p>
                  </a:txBody>
                  <a:tcPr marL="16486" marR="16486" marT="16486" marB="164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7000"/>
                        </a:lnSpc>
                        <a:spcAft>
                          <a:spcPts val="800"/>
                        </a:spcAft>
                        <a:buNone/>
                      </a:pPr>
                      <a:r>
                        <a:rPr lang="lt-LT" sz="1900" b="0" i="0" u="none" strike="noStrike" kern="100">
                          <a:effectLst/>
                          <a:latin typeface="Arial" panose="020B0604020202020204" pitchFamily="34" charset="0"/>
                          <a:ea typeface="Aptos" panose="020B0004020202020204" pitchFamily="34" charset="0"/>
                          <a:cs typeface="Times New Roman" panose="02020603050405020304" pitchFamily="18" charset="0"/>
                        </a:rPr>
                        <a:t>Atsimerkus</a:t>
                      </a:r>
                      <a:endParaRPr lang="lt-LT" sz="3100" b="0" i="0" u="none" strike="noStrike">
                        <a:effectLst/>
                        <a:latin typeface="Arial" panose="020B0604020202020204" pitchFamily="34" charset="0"/>
                      </a:endParaRPr>
                    </a:p>
                  </a:txBody>
                  <a:tcPr marL="16486" marR="16486" marT="16486" marB="164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7000"/>
                        </a:lnSpc>
                        <a:spcAft>
                          <a:spcPts val="800"/>
                        </a:spcAft>
                        <a:buNone/>
                      </a:pPr>
                      <a:r>
                        <a:rPr lang="lt-LT" sz="1900" b="0" i="0" u="none" strike="noStrike" kern="100">
                          <a:effectLst/>
                          <a:latin typeface="Arial" panose="020B0604020202020204" pitchFamily="34" charset="0"/>
                          <a:ea typeface="Aptos" panose="020B0004020202020204" pitchFamily="34" charset="0"/>
                          <a:cs typeface="Times New Roman" panose="02020603050405020304" pitchFamily="18" charset="0"/>
                        </a:rPr>
                        <a:t>~11 min. 42 s </a:t>
                      </a:r>
                      <a:endParaRPr lang="lt-LT" sz="3100" b="0" i="0" u="none" strike="noStrike">
                        <a:effectLst/>
                        <a:latin typeface="Arial" panose="020B0604020202020204" pitchFamily="34" charset="0"/>
                      </a:endParaRPr>
                    </a:p>
                  </a:txBody>
                  <a:tcPr marL="16486" marR="16486" marT="16486" marB="164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7000"/>
                        </a:lnSpc>
                        <a:spcAft>
                          <a:spcPts val="800"/>
                        </a:spcAft>
                        <a:buNone/>
                      </a:pPr>
                      <a:r>
                        <a:rPr lang="lt-LT" sz="1900" b="0" i="0" u="none" strike="noStrike" kern="100">
                          <a:effectLst/>
                          <a:latin typeface="Arial" panose="020B0604020202020204" pitchFamily="34" charset="0"/>
                          <a:ea typeface="Aptos" panose="020B0004020202020204" pitchFamily="34" charset="0"/>
                          <a:cs typeface="Times New Roman" panose="02020603050405020304" pitchFamily="18" charset="0"/>
                        </a:rPr>
                        <a:t>Pradžioje stovėti lengva, vėliau atsiranda svyravimas, darosi sunkiau.</a:t>
                      </a:r>
                      <a:endParaRPr lang="lt-LT" sz="3100" b="0" i="0" u="none" strike="noStrike">
                        <a:effectLst/>
                        <a:latin typeface="Arial" panose="020B0604020202020204" pitchFamily="34" charset="0"/>
                      </a:endParaRPr>
                    </a:p>
                  </a:txBody>
                  <a:tcPr marL="16486" marR="16486" marT="16486" marB="164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33829241"/>
                  </a:ext>
                </a:extLst>
              </a:tr>
              <a:tr h="717271">
                <a:tc>
                  <a:txBody>
                    <a:bodyPr/>
                    <a:lstStyle/>
                    <a:p>
                      <a:pPr algn="l" fontAlgn="ctr">
                        <a:lnSpc>
                          <a:spcPct val="107000"/>
                        </a:lnSpc>
                        <a:spcAft>
                          <a:spcPts val="800"/>
                        </a:spcAft>
                        <a:buNone/>
                      </a:pPr>
                      <a:r>
                        <a:rPr lang="lt-LT" sz="1900" b="1" i="0" u="none" strike="noStrike" kern="100">
                          <a:effectLst/>
                          <a:latin typeface="Arial" panose="020B0604020202020204" pitchFamily="34" charset="0"/>
                          <a:ea typeface="Aptos" panose="020B0004020202020204" pitchFamily="34" charset="0"/>
                          <a:cs typeface="Times New Roman" panose="02020603050405020304" pitchFamily="18" charset="0"/>
                        </a:rPr>
                        <a:t>Be stabilumo problemų</a:t>
                      </a:r>
                      <a:endParaRPr lang="lt-LT" sz="3100" b="0" i="0" u="none" strike="noStrike">
                        <a:effectLst/>
                        <a:latin typeface="Arial" panose="020B0604020202020204" pitchFamily="34" charset="0"/>
                      </a:endParaRPr>
                    </a:p>
                  </a:txBody>
                  <a:tcPr marL="16486" marR="16486" marT="16486" marB="164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7000"/>
                        </a:lnSpc>
                        <a:spcAft>
                          <a:spcPts val="800"/>
                        </a:spcAft>
                        <a:buNone/>
                      </a:pPr>
                      <a:r>
                        <a:rPr lang="lt-LT" sz="1900" b="0" i="0" u="none" strike="noStrike" kern="100">
                          <a:effectLst/>
                          <a:latin typeface="Arial" panose="020B0604020202020204" pitchFamily="34" charset="0"/>
                          <a:ea typeface="Aptos" panose="020B0004020202020204" pitchFamily="34" charset="0"/>
                          <a:cs typeface="Times New Roman" panose="02020603050405020304" pitchFamily="18" charset="0"/>
                        </a:rPr>
                        <a:t>Užsimerkus</a:t>
                      </a:r>
                      <a:endParaRPr lang="lt-LT" sz="3100" b="0" i="0" u="none" strike="noStrike">
                        <a:effectLst/>
                        <a:latin typeface="Arial" panose="020B0604020202020204" pitchFamily="34" charset="0"/>
                      </a:endParaRPr>
                    </a:p>
                  </a:txBody>
                  <a:tcPr marL="16486" marR="16486" marT="16486" marB="164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7000"/>
                        </a:lnSpc>
                        <a:spcAft>
                          <a:spcPts val="800"/>
                        </a:spcAft>
                        <a:buNone/>
                      </a:pPr>
                      <a:r>
                        <a:rPr lang="lt-LT" sz="1900" b="1" i="0" u="none" strike="noStrike" kern="100">
                          <a:effectLst/>
                          <a:latin typeface="Arial" panose="020B0604020202020204" pitchFamily="34" charset="0"/>
                          <a:ea typeface="Aptos" panose="020B0004020202020204" pitchFamily="34" charset="0"/>
                          <a:cs typeface="Times New Roman" panose="02020603050405020304" pitchFamily="18" charset="0"/>
                        </a:rPr>
                        <a:t>12,03 s</a:t>
                      </a:r>
                      <a:r>
                        <a:rPr lang="lt-LT" sz="1900" b="0" i="0" u="none" strike="noStrike" kern="100">
                          <a:effectLst/>
                          <a:latin typeface="Arial" panose="020B0604020202020204" pitchFamily="34" charset="0"/>
                          <a:ea typeface="Aptos" panose="020B0004020202020204" pitchFamily="34" charset="0"/>
                          <a:cs typeface="Times New Roman" panose="02020603050405020304" pitchFamily="18" charset="0"/>
                        </a:rPr>
                        <a:t> </a:t>
                      </a:r>
                      <a:endParaRPr lang="lt-LT" sz="3100" b="0" i="0" u="none" strike="noStrike">
                        <a:effectLst/>
                        <a:latin typeface="Arial" panose="020B0604020202020204" pitchFamily="34" charset="0"/>
                      </a:endParaRPr>
                    </a:p>
                  </a:txBody>
                  <a:tcPr marL="16486" marR="16486" marT="16486" marB="164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7000"/>
                        </a:lnSpc>
                        <a:spcAft>
                          <a:spcPts val="800"/>
                        </a:spcAft>
                        <a:buNone/>
                      </a:pPr>
                      <a:r>
                        <a:rPr lang="lt-LT" sz="1900" b="0" i="0" u="none" strike="noStrike" kern="100">
                          <a:effectLst/>
                          <a:latin typeface="Arial" panose="020B0604020202020204" pitchFamily="34" charset="0"/>
                          <a:ea typeface="Aptos" panose="020B0004020202020204" pitchFamily="34" charset="0"/>
                          <a:cs typeface="Times New Roman" panose="02020603050405020304" pitchFamily="18" charset="0"/>
                        </a:rPr>
                        <a:t>Pradėjo svyruoti, pradėjo suktis galva.</a:t>
                      </a:r>
                      <a:endParaRPr lang="lt-LT" sz="3100" b="0" i="0" u="none" strike="noStrike">
                        <a:effectLst/>
                        <a:latin typeface="Arial" panose="020B0604020202020204" pitchFamily="34" charset="0"/>
                      </a:endParaRPr>
                    </a:p>
                  </a:txBody>
                  <a:tcPr marL="16486" marR="16486" marT="16486" marB="164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94924972"/>
                  </a:ext>
                </a:extLst>
              </a:tr>
              <a:tr h="717271">
                <a:tc>
                  <a:txBody>
                    <a:bodyPr/>
                    <a:lstStyle/>
                    <a:p>
                      <a:pPr algn="l" fontAlgn="ctr">
                        <a:lnSpc>
                          <a:spcPct val="107000"/>
                        </a:lnSpc>
                        <a:spcAft>
                          <a:spcPts val="800"/>
                        </a:spcAft>
                        <a:buNone/>
                      </a:pPr>
                      <a:r>
                        <a:rPr lang="lt-LT" sz="1900" b="1" i="0" u="none" strike="noStrike" kern="100">
                          <a:effectLst/>
                          <a:latin typeface="Arial" panose="020B0604020202020204" pitchFamily="34" charset="0"/>
                          <a:ea typeface="Aptos" panose="020B0004020202020204" pitchFamily="34" charset="0"/>
                          <a:cs typeface="Times New Roman" panose="02020603050405020304" pitchFamily="18" charset="0"/>
                        </a:rPr>
                        <a:t>Su stabilumo problemomis</a:t>
                      </a:r>
                      <a:endParaRPr lang="lt-LT" sz="3100" b="0" i="0" u="none" strike="noStrike">
                        <a:effectLst/>
                        <a:latin typeface="Arial" panose="020B0604020202020204" pitchFamily="34" charset="0"/>
                      </a:endParaRPr>
                    </a:p>
                  </a:txBody>
                  <a:tcPr marL="16486" marR="16486" marT="16486" marB="164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7000"/>
                        </a:lnSpc>
                        <a:spcAft>
                          <a:spcPts val="800"/>
                        </a:spcAft>
                        <a:buNone/>
                      </a:pPr>
                      <a:r>
                        <a:rPr lang="lt-LT" sz="1900" b="0" i="0" u="none" strike="noStrike" kern="100">
                          <a:effectLst/>
                          <a:latin typeface="Arial" panose="020B0604020202020204" pitchFamily="34" charset="0"/>
                          <a:ea typeface="Aptos" panose="020B0004020202020204" pitchFamily="34" charset="0"/>
                          <a:cs typeface="Times New Roman" panose="02020603050405020304" pitchFamily="18" charset="0"/>
                        </a:rPr>
                        <a:t>Atsimerkus</a:t>
                      </a:r>
                      <a:endParaRPr lang="lt-LT" sz="3100" b="0" i="0" u="none" strike="noStrike">
                        <a:effectLst/>
                        <a:latin typeface="Arial" panose="020B0604020202020204" pitchFamily="34" charset="0"/>
                      </a:endParaRPr>
                    </a:p>
                  </a:txBody>
                  <a:tcPr marL="16486" marR="16486" marT="16486" marB="164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7000"/>
                        </a:lnSpc>
                        <a:spcAft>
                          <a:spcPts val="800"/>
                        </a:spcAft>
                        <a:buNone/>
                      </a:pPr>
                      <a:r>
                        <a:rPr lang="lt-LT" sz="1900" b="1" i="0" u="none" strike="noStrike" kern="100">
                          <a:effectLst/>
                          <a:latin typeface="Arial" panose="020B0604020202020204" pitchFamily="34" charset="0"/>
                          <a:ea typeface="Aptos" panose="020B0004020202020204" pitchFamily="34" charset="0"/>
                          <a:cs typeface="Times New Roman" panose="02020603050405020304" pitchFamily="18" charset="0"/>
                        </a:rPr>
                        <a:t>40,18 s</a:t>
                      </a:r>
                      <a:r>
                        <a:rPr lang="lt-LT" sz="1900" b="0" i="0" u="none" strike="noStrike" kern="100">
                          <a:effectLst/>
                          <a:latin typeface="Arial" panose="020B0604020202020204" pitchFamily="34" charset="0"/>
                          <a:ea typeface="Aptos" panose="020B0004020202020204" pitchFamily="34" charset="0"/>
                          <a:cs typeface="Times New Roman" panose="02020603050405020304" pitchFamily="18" charset="0"/>
                        </a:rPr>
                        <a:t> </a:t>
                      </a:r>
                      <a:endParaRPr lang="lt-LT" sz="3100" b="0" i="0" u="none" strike="noStrike">
                        <a:effectLst/>
                        <a:latin typeface="Arial" panose="020B0604020202020204" pitchFamily="34" charset="0"/>
                      </a:endParaRPr>
                    </a:p>
                  </a:txBody>
                  <a:tcPr marL="16486" marR="16486" marT="16486" marB="164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7000"/>
                        </a:lnSpc>
                        <a:spcAft>
                          <a:spcPts val="800"/>
                        </a:spcAft>
                        <a:buNone/>
                      </a:pPr>
                      <a:r>
                        <a:rPr lang="lt-LT" sz="1900" b="0" i="0" u="none" strike="noStrike" kern="100">
                          <a:effectLst/>
                          <a:latin typeface="Arial" panose="020B0604020202020204" pitchFamily="34" charset="0"/>
                          <a:ea typeface="Aptos" panose="020B0004020202020204" pitchFamily="34" charset="0"/>
                          <a:cs typeface="Times New Roman" panose="02020603050405020304" pitchFamily="18" charset="0"/>
                        </a:rPr>
                        <a:t>Labai daug svyravimų, sunku susikoncentruoti.</a:t>
                      </a:r>
                      <a:endParaRPr lang="lt-LT" sz="3100" b="0" i="0" u="none" strike="noStrike">
                        <a:effectLst/>
                        <a:latin typeface="Arial" panose="020B0604020202020204" pitchFamily="34" charset="0"/>
                      </a:endParaRPr>
                    </a:p>
                  </a:txBody>
                  <a:tcPr marL="16486" marR="16486" marT="16486" marB="164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43798759"/>
                  </a:ext>
                </a:extLst>
              </a:tr>
              <a:tr h="717271">
                <a:tc>
                  <a:txBody>
                    <a:bodyPr/>
                    <a:lstStyle/>
                    <a:p>
                      <a:pPr algn="l" fontAlgn="ctr">
                        <a:lnSpc>
                          <a:spcPct val="107000"/>
                        </a:lnSpc>
                        <a:spcAft>
                          <a:spcPts val="800"/>
                        </a:spcAft>
                        <a:buNone/>
                      </a:pPr>
                      <a:r>
                        <a:rPr lang="lt-LT" sz="1900" b="1" i="0" u="none" strike="noStrike" kern="100">
                          <a:effectLst/>
                          <a:latin typeface="Arial" panose="020B0604020202020204" pitchFamily="34" charset="0"/>
                          <a:ea typeface="Aptos" panose="020B0004020202020204" pitchFamily="34" charset="0"/>
                          <a:cs typeface="Times New Roman" panose="02020603050405020304" pitchFamily="18" charset="0"/>
                        </a:rPr>
                        <a:t>Su stabilumo problemomis</a:t>
                      </a:r>
                      <a:endParaRPr lang="lt-LT" sz="3100" b="0" i="0" u="none" strike="noStrike">
                        <a:effectLst/>
                        <a:latin typeface="Arial" panose="020B0604020202020204" pitchFamily="34" charset="0"/>
                      </a:endParaRPr>
                    </a:p>
                  </a:txBody>
                  <a:tcPr marL="16486" marR="16486" marT="16486" marB="164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7000"/>
                        </a:lnSpc>
                        <a:spcAft>
                          <a:spcPts val="800"/>
                        </a:spcAft>
                        <a:buNone/>
                      </a:pPr>
                      <a:r>
                        <a:rPr lang="lt-LT" sz="1900" b="0" i="0" u="none" strike="noStrike" kern="100">
                          <a:effectLst/>
                          <a:latin typeface="Arial" panose="020B0604020202020204" pitchFamily="34" charset="0"/>
                          <a:ea typeface="Aptos" panose="020B0004020202020204" pitchFamily="34" charset="0"/>
                          <a:cs typeface="Times New Roman" panose="02020603050405020304" pitchFamily="18" charset="0"/>
                        </a:rPr>
                        <a:t>Užsimerkus</a:t>
                      </a:r>
                      <a:endParaRPr lang="lt-LT" sz="3100" b="0" i="0" u="none" strike="noStrike">
                        <a:effectLst/>
                        <a:latin typeface="Arial" panose="020B0604020202020204" pitchFamily="34" charset="0"/>
                      </a:endParaRPr>
                    </a:p>
                  </a:txBody>
                  <a:tcPr marL="16486" marR="16486" marT="16486" marB="164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7000"/>
                        </a:lnSpc>
                        <a:spcAft>
                          <a:spcPts val="800"/>
                        </a:spcAft>
                        <a:buNone/>
                      </a:pPr>
                      <a:r>
                        <a:rPr lang="lt-LT" sz="1900" b="1" i="0" u="none" strike="noStrike" kern="100">
                          <a:effectLst/>
                          <a:latin typeface="Arial" panose="020B0604020202020204" pitchFamily="34" charset="0"/>
                          <a:ea typeface="Aptos" panose="020B0004020202020204" pitchFamily="34" charset="0"/>
                          <a:cs typeface="Times New Roman" panose="02020603050405020304" pitchFamily="18" charset="0"/>
                        </a:rPr>
                        <a:t>6,17 s</a:t>
                      </a:r>
                      <a:r>
                        <a:rPr lang="lt-LT" sz="1900" b="0" i="0" u="none" strike="noStrike" kern="100">
                          <a:effectLst/>
                          <a:latin typeface="Arial" panose="020B0604020202020204" pitchFamily="34" charset="0"/>
                          <a:ea typeface="Aptos" panose="020B0004020202020204" pitchFamily="34" charset="0"/>
                          <a:cs typeface="Times New Roman" panose="02020603050405020304" pitchFamily="18" charset="0"/>
                        </a:rPr>
                        <a:t> </a:t>
                      </a:r>
                      <a:endParaRPr lang="lt-LT" sz="3100" b="0" i="0" u="none" strike="noStrike">
                        <a:effectLst/>
                        <a:latin typeface="Arial" panose="020B0604020202020204" pitchFamily="34" charset="0"/>
                      </a:endParaRPr>
                    </a:p>
                  </a:txBody>
                  <a:tcPr marL="16486" marR="16486" marT="16486" marB="164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7000"/>
                        </a:lnSpc>
                        <a:spcAft>
                          <a:spcPts val="800"/>
                        </a:spcAft>
                        <a:buNone/>
                      </a:pPr>
                      <a:r>
                        <a:rPr lang="lt-LT" sz="1900" b="0" i="0" u="none" strike="noStrike" kern="100">
                          <a:effectLst/>
                          <a:latin typeface="Arial" panose="020B0604020202020204" pitchFamily="34" charset="0"/>
                          <a:ea typeface="Aptos" panose="020B0004020202020204" pitchFamily="34" charset="0"/>
                          <a:cs typeface="Times New Roman" panose="02020603050405020304" pitchFamily="18" charset="0"/>
                        </a:rPr>
                        <a:t>Visai nejaučiamas balansas, sukasi galva.</a:t>
                      </a:r>
                      <a:endParaRPr lang="lt-LT" sz="3100" b="0" i="0" u="none" strike="noStrike">
                        <a:effectLst/>
                        <a:latin typeface="Arial" panose="020B0604020202020204" pitchFamily="34" charset="0"/>
                      </a:endParaRPr>
                    </a:p>
                  </a:txBody>
                  <a:tcPr marL="16486" marR="16486" marT="16486" marB="164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68282859"/>
                  </a:ext>
                </a:extLst>
              </a:tr>
            </a:tbl>
          </a:graphicData>
        </a:graphic>
      </p:graphicFrame>
    </p:spTree>
    <p:extLst>
      <p:ext uri="{BB962C8B-B14F-4D97-AF65-F5344CB8AC3E}">
        <p14:creationId xmlns:p14="http://schemas.microsoft.com/office/powerpoint/2010/main" val="37707034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44BDDB3-E8BA-7766-0727-214EF17A2F57}"/>
              </a:ext>
            </a:extLst>
          </p:cNvPr>
          <p:cNvSpPr txBox="1"/>
          <p:nvPr/>
        </p:nvSpPr>
        <p:spPr>
          <a:xfrm>
            <a:off x="382620" y="215119"/>
            <a:ext cx="11288270" cy="2831544"/>
          </a:xfrm>
          <a:prstGeom prst="rect">
            <a:avLst/>
          </a:prstGeom>
          <a:noFill/>
        </p:spPr>
        <p:txBody>
          <a:bodyPr wrap="square">
            <a:spAutoFit/>
          </a:bodyPr>
          <a:lstStyle/>
          <a:p>
            <a:pPr algn="just">
              <a:buNone/>
            </a:pPr>
            <a:r>
              <a:rPr lang="lt-LT" sz="2000" b="1" dirty="0">
                <a:latin typeface="Times New Roman" panose="02020603050405020304" pitchFamily="18" charset="0"/>
                <a:cs typeface="Times New Roman" panose="02020603050405020304" pitchFamily="18" charset="0"/>
              </a:rPr>
              <a:t>Kodėl svyruojame ir kaip tai susiję su lęšiais?</a:t>
            </a:r>
          </a:p>
          <a:p>
            <a:pPr algn="just">
              <a:buNone/>
            </a:pPr>
            <a:r>
              <a:rPr lang="lt-LT" sz="2000" dirty="0">
                <a:latin typeface="Times New Roman" panose="02020603050405020304" pitchFamily="18" charset="0"/>
                <a:cs typeface="Times New Roman" panose="02020603050405020304" pitchFamily="18" charset="0"/>
              </a:rPr>
              <a:t>Stovint ant vienos kojos sumažėja atramos plotas, todėl kūno sunkio centras turi būti išlaikyta virš mažo taško. Pusiausvyrą užtikrina trys sistemos: vidinė ausis, raumenų pojūtis ir rega.</a:t>
            </a:r>
          </a:p>
          <a:p>
            <a:pPr algn="just"/>
            <a:r>
              <a:rPr lang="lt-LT" sz="2000" b="1" dirty="0">
                <a:latin typeface="Times New Roman" panose="02020603050405020304" pitchFamily="18" charset="0"/>
                <a:cs typeface="Times New Roman" panose="02020603050405020304" pitchFamily="18" charset="0"/>
              </a:rPr>
              <a:t>Sąsaja su lęšiais:</a:t>
            </a:r>
            <a:r>
              <a:rPr lang="lt-LT" sz="2000" dirty="0">
                <a:latin typeface="Times New Roman" panose="02020603050405020304" pitchFamily="18" charset="0"/>
                <a:cs typeface="Times New Roman" panose="02020603050405020304" pitchFamily="18" charset="0"/>
              </a:rPr>
              <a:t> </a:t>
            </a:r>
          </a:p>
          <a:p>
            <a:pPr algn="just"/>
            <a:r>
              <a:rPr lang="lt-LT" sz="2000" dirty="0">
                <a:latin typeface="Times New Roman" panose="02020603050405020304" pitchFamily="18" charset="0"/>
                <a:cs typeface="Times New Roman" panose="02020603050405020304" pitchFamily="18" charset="0"/>
              </a:rPr>
              <a:t>Žmogaus akies lęšis sufokusuoja vaizdą tinklainėje. Aiškus vaizdas leidžia smegenims tiksliai nustatyti kūno padėtį aplinkos atžvilgiu. Jei lęšis turi sutrikimų (pvz., trumparegystė ar toliaregystė) ir vaizdas yra neryškus, smegenys gauna netikslią informaciją, todėl koordinuoti judesius ir išlaikyti stabilią kūno padėtį tampa sunkiau. </a:t>
            </a:r>
          </a:p>
          <a:p>
            <a:pPr>
              <a:buNone/>
            </a:pPr>
            <a:r>
              <a:rPr lang="lt-LT" dirty="0"/>
              <a:t> </a:t>
            </a:r>
          </a:p>
        </p:txBody>
      </p:sp>
      <p:sp>
        <p:nvSpPr>
          <p:cNvPr id="5" name="TextBox 4">
            <a:extLst>
              <a:ext uri="{FF2B5EF4-FFF2-40B4-BE49-F238E27FC236}">
                <a16:creationId xmlns:a16="http://schemas.microsoft.com/office/drawing/2014/main" id="{EF11E9D4-A9A9-FE7A-E080-555C8B1306A6}"/>
              </a:ext>
            </a:extLst>
          </p:cNvPr>
          <p:cNvSpPr txBox="1"/>
          <p:nvPr/>
        </p:nvSpPr>
        <p:spPr>
          <a:xfrm>
            <a:off x="324464" y="4447908"/>
            <a:ext cx="11543072" cy="1938992"/>
          </a:xfrm>
          <a:prstGeom prst="rect">
            <a:avLst/>
          </a:prstGeom>
          <a:solidFill>
            <a:schemeClr val="accent5">
              <a:lumMod val="20000"/>
              <a:lumOff val="80000"/>
            </a:schemeClr>
          </a:solidFill>
        </p:spPr>
        <p:txBody>
          <a:bodyPr wrap="square">
            <a:spAutoFit/>
          </a:bodyPr>
          <a:lstStyle/>
          <a:p>
            <a:pPr algn="just">
              <a:buNone/>
            </a:pPr>
            <a:r>
              <a:rPr lang="lt-LT" sz="2000" b="1" dirty="0">
                <a:latin typeface="Times New Roman" panose="02020603050405020304" pitchFamily="18" charset="0"/>
                <a:cs typeface="Times New Roman" panose="02020603050405020304" pitchFamily="18" charset="0"/>
              </a:rPr>
              <a:t>Išvados</a:t>
            </a:r>
          </a:p>
          <a:p>
            <a:pPr algn="just"/>
            <a:r>
              <a:rPr lang="lt-LT" sz="2000" dirty="0">
                <a:latin typeface="Times New Roman" panose="02020603050405020304" pitchFamily="18" charset="0"/>
                <a:cs typeface="Times New Roman" panose="02020603050405020304" pitchFamily="18" charset="0"/>
              </a:rPr>
              <a:t>Hipotezė pasitvirtino: žmogus su stabilumo problemomis išstovėjo žymiai trumpiau. Regos svarba: Užsimerkus abiem tiriamiesiems išstovėti buvo gerokai sunkiau, nes smegenys nebegavo vizualinės informacijos apie kūno padėtį erdvėje. </a:t>
            </a:r>
          </a:p>
          <a:p>
            <a:pPr algn="just"/>
            <a:r>
              <a:rPr lang="lt-LT" sz="2000" dirty="0">
                <a:latin typeface="Times New Roman" panose="02020603050405020304" pitchFamily="18" charset="0"/>
                <a:cs typeface="Times New Roman" panose="02020603050405020304" pitchFamily="18" charset="0"/>
              </a:rPr>
              <a:t>Laikui bėgant, net ir atsimerkus, stovėti darosi vis sunkiau dėl raumenų nuovargio ir dėmesio koncentracijos mažėjimo.</a:t>
            </a:r>
          </a:p>
        </p:txBody>
      </p:sp>
    </p:spTree>
    <p:extLst>
      <p:ext uri="{BB962C8B-B14F-4D97-AF65-F5344CB8AC3E}">
        <p14:creationId xmlns:p14="http://schemas.microsoft.com/office/powerpoint/2010/main" val="41565528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C64E8-C93F-BC66-EDBF-071508A62C3B}"/>
              </a:ext>
            </a:extLst>
          </p:cNvPr>
          <p:cNvSpPr>
            <a:spLocks noGrp="1"/>
          </p:cNvSpPr>
          <p:nvPr>
            <p:ph type="title"/>
          </p:nvPr>
        </p:nvSpPr>
        <p:spPr>
          <a:xfrm>
            <a:off x="376084" y="174602"/>
            <a:ext cx="2475271" cy="519778"/>
          </a:xfrm>
        </p:spPr>
        <p:txBody>
          <a:bodyPr>
            <a:normAutofit fontScale="90000"/>
          </a:bodyPr>
          <a:lstStyle/>
          <a:p>
            <a:r>
              <a:rPr lang="en-US" b="1" dirty="0" err="1">
                <a:solidFill>
                  <a:schemeClr val="accent1"/>
                </a:solidFill>
              </a:rPr>
              <a:t>Testas</a:t>
            </a:r>
            <a:r>
              <a:rPr lang="en-US" b="1" dirty="0">
                <a:solidFill>
                  <a:schemeClr val="accent1"/>
                </a:solidFill>
              </a:rPr>
              <a:t>:</a:t>
            </a:r>
          </a:p>
        </p:txBody>
      </p:sp>
      <p:sp>
        <p:nvSpPr>
          <p:cNvPr id="3" name="Content Placeholder 2">
            <a:extLst>
              <a:ext uri="{FF2B5EF4-FFF2-40B4-BE49-F238E27FC236}">
                <a16:creationId xmlns:a16="http://schemas.microsoft.com/office/drawing/2014/main" id="{A4CCECD7-A207-BBD5-BE9B-6A2C4B554C56}"/>
              </a:ext>
            </a:extLst>
          </p:cNvPr>
          <p:cNvSpPr>
            <a:spLocks noGrp="1"/>
          </p:cNvSpPr>
          <p:nvPr>
            <p:ph idx="1"/>
          </p:nvPr>
        </p:nvSpPr>
        <p:spPr>
          <a:xfrm>
            <a:off x="376084" y="895631"/>
            <a:ext cx="11068664" cy="785685"/>
          </a:xfrm>
        </p:spPr>
        <p:txBody>
          <a:bodyPr vert="horz" lIns="91440" tIns="45720" rIns="91440" bIns="45720" rtlCol="0" anchor="t">
            <a:normAutofit/>
          </a:bodyPr>
          <a:lstStyle/>
          <a:p>
            <a:pPr marL="514350" indent="-514350">
              <a:buAutoNum type="arabicPeriod"/>
            </a:pPr>
            <a:r>
              <a:rPr lang="lt-LT">
                <a:ea typeface="+mn-lt"/>
                <a:cs typeface="+mn-lt"/>
              </a:rPr>
              <a:t>Kuriuo keliu, praėjęs glaudžiamąjį lęšį, toliau sklinda šviesos spindulys? </a:t>
            </a:r>
            <a:r>
              <a:rPr lang="en-US">
                <a:ea typeface="+mn-lt"/>
                <a:cs typeface="+mn-lt"/>
              </a:rPr>
              <a:t> </a:t>
            </a:r>
            <a:endParaRPr lang="en-US"/>
          </a:p>
        </p:txBody>
      </p:sp>
      <p:pic>
        <p:nvPicPr>
          <p:cNvPr id="4" name="Picture 3">
            <a:extLst>
              <a:ext uri="{FF2B5EF4-FFF2-40B4-BE49-F238E27FC236}">
                <a16:creationId xmlns:a16="http://schemas.microsoft.com/office/drawing/2014/main" id="{D71C5256-0EB2-9ADE-FCC7-CEFFA6C6E2B6}"/>
              </a:ext>
            </a:extLst>
          </p:cNvPr>
          <p:cNvPicPr>
            <a:picLocks noChangeAspect="1"/>
          </p:cNvPicPr>
          <p:nvPr/>
        </p:nvPicPr>
        <p:blipFill>
          <a:blip r:embed="rId2"/>
          <a:stretch>
            <a:fillRect/>
          </a:stretch>
        </p:blipFill>
        <p:spPr>
          <a:xfrm>
            <a:off x="932866" y="1485014"/>
            <a:ext cx="7581870" cy="1917719"/>
          </a:xfrm>
          <a:prstGeom prst="rect">
            <a:avLst/>
          </a:prstGeom>
        </p:spPr>
      </p:pic>
      <p:sp>
        <p:nvSpPr>
          <p:cNvPr id="5" name="Content Placeholder 2">
            <a:extLst>
              <a:ext uri="{FF2B5EF4-FFF2-40B4-BE49-F238E27FC236}">
                <a16:creationId xmlns:a16="http://schemas.microsoft.com/office/drawing/2014/main" id="{F00B6989-1102-567E-D65E-8F8E329991F7}"/>
              </a:ext>
            </a:extLst>
          </p:cNvPr>
          <p:cNvSpPr txBox="1">
            <a:spLocks/>
          </p:cNvSpPr>
          <p:nvPr/>
        </p:nvSpPr>
        <p:spPr>
          <a:xfrm>
            <a:off x="487230" y="3462918"/>
            <a:ext cx="11409801" cy="128125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lt-LT" dirty="0"/>
              <a:t>2. </a:t>
            </a:r>
            <a:r>
              <a:rPr lang="lt-LT" dirty="0">
                <a:ea typeface="+mn-lt"/>
                <a:cs typeface="+mn-lt"/>
              </a:rPr>
              <a:t>Paveiksle parodyta, kaip susidaro atvaizdas akyje. Koks tai regėjimo defektas? Kokių lęšių reikia akiniams, kad šį defektą ištaisytume? </a:t>
            </a:r>
            <a:endParaRPr lang="lt-LT" dirty="0"/>
          </a:p>
        </p:txBody>
      </p:sp>
      <p:pic>
        <p:nvPicPr>
          <p:cNvPr id="6" name="Picture 3">
            <a:extLst>
              <a:ext uri="{FF2B5EF4-FFF2-40B4-BE49-F238E27FC236}">
                <a16:creationId xmlns:a16="http://schemas.microsoft.com/office/drawing/2014/main" id="{95232C69-D982-0DDA-1061-B8EF40825101}"/>
              </a:ext>
            </a:extLst>
          </p:cNvPr>
          <p:cNvPicPr>
            <a:picLocks noChangeAspect="1"/>
          </p:cNvPicPr>
          <p:nvPr/>
        </p:nvPicPr>
        <p:blipFill>
          <a:blip r:embed="rId3"/>
          <a:stretch>
            <a:fillRect/>
          </a:stretch>
        </p:blipFill>
        <p:spPr>
          <a:xfrm>
            <a:off x="734476" y="4744170"/>
            <a:ext cx="4820750" cy="1939228"/>
          </a:xfrm>
          <a:prstGeom prst="rect">
            <a:avLst/>
          </a:prstGeom>
        </p:spPr>
      </p:pic>
      <p:sp>
        <p:nvSpPr>
          <p:cNvPr id="8" name="TextBox 7">
            <a:extLst>
              <a:ext uri="{FF2B5EF4-FFF2-40B4-BE49-F238E27FC236}">
                <a16:creationId xmlns:a16="http://schemas.microsoft.com/office/drawing/2014/main" id="{DC6E4655-54AD-AC61-FA11-824637DDDCAC}"/>
              </a:ext>
            </a:extLst>
          </p:cNvPr>
          <p:cNvSpPr txBox="1"/>
          <p:nvPr/>
        </p:nvSpPr>
        <p:spPr>
          <a:xfrm>
            <a:off x="5348748" y="4744170"/>
            <a:ext cx="6096000"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400" b="1" dirty="0"/>
              <a:t>A</a:t>
            </a:r>
            <a:r>
              <a:rPr lang="lt-LT" sz="2400" dirty="0"/>
              <a:t> Trumparegystė. Sklaidomųjų lęšių. </a:t>
            </a:r>
          </a:p>
          <a:p>
            <a:r>
              <a:rPr lang="lt-LT" sz="2400" b="1" dirty="0"/>
              <a:t>B </a:t>
            </a:r>
            <a:r>
              <a:rPr lang="lt-LT" sz="2400" dirty="0"/>
              <a:t>Trumparegystė. Glaudžiamųjų lęšių</a:t>
            </a:r>
          </a:p>
          <a:p>
            <a:r>
              <a:rPr lang="lt-LT" sz="2400" b="1" dirty="0"/>
              <a:t>C </a:t>
            </a:r>
            <a:r>
              <a:rPr lang="lt-LT" sz="2400" dirty="0"/>
              <a:t>Toliaregystė. Sklaidomųjų lęšių. </a:t>
            </a:r>
          </a:p>
          <a:p>
            <a:r>
              <a:rPr lang="lt-LT" sz="2400" b="1" dirty="0"/>
              <a:t>D</a:t>
            </a:r>
            <a:r>
              <a:rPr lang="lt-LT" sz="2400" dirty="0"/>
              <a:t> Toliaregystė. Glaudžiamųjų lęšių.</a:t>
            </a:r>
          </a:p>
          <a:p>
            <a:pPr algn="ctr"/>
            <a:endParaRPr lang="en-US" dirty="0"/>
          </a:p>
        </p:txBody>
      </p:sp>
    </p:spTree>
    <p:extLst>
      <p:ext uri="{BB962C8B-B14F-4D97-AF65-F5344CB8AC3E}">
        <p14:creationId xmlns:p14="http://schemas.microsoft.com/office/powerpoint/2010/main" val="4027048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36FD4F-C4E4-7841-60B1-10021D5C3A4C}"/>
              </a:ext>
            </a:extLst>
          </p:cNvPr>
          <p:cNvSpPr>
            <a:spLocks noGrp="1"/>
          </p:cNvSpPr>
          <p:nvPr>
            <p:ph idx="1"/>
          </p:nvPr>
        </p:nvSpPr>
        <p:spPr>
          <a:xfrm>
            <a:off x="670111" y="301625"/>
            <a:ext cx="10961449" cy="2805369"/>
          </a:xfrm>
        </p:spPr>
        <p:txBody>
          <a:bodyPr vert="horz" lIns="91440" tIns="45720" rIns="91440" bIns="45720" rtlCol="0" anchor="t">
            <a:normAutofit/>
          </a:bodyPr>
          <a:lstStyle/>
          <a:p>
            <a:pPr marL="0" indent="0">
              <a:buNone/>
            </a:pPr>
            <a:r>
              <a:rPr lang="lt-LT" sz="2400" b="1" dirty="0">
                <a:latin typeface="Times New Roman" panose="02020603050405020304" pitchFamily="18" charset="0"/>
                <a:ea typeface="+mn-lt"/>
                <a:cs typeface="Times New Roman" panose="02020603050405020304" pitchFamily="18" charset="0"/>
              </a:rPr>
              <a:t>3</a:t>
            </a:r>
            <a:r>
              <a:rPr lang="lt-LT" sz="2400" dirty="0">
                <a:latin typeface="Times New Roman" panose="02020603050405020304" pitchFamily="18" charset="0"/>
                <a:ea typeface="+mn-lt"/>
                <a:cs typeface="Times New Roman" panose="02020603050405020304" pitchFamily="18" charset="0"/>
              </a:rPr>
              <a:t>. Kokiame taške susikerta į glaudžiamąjį lęšį krintantis bet kokių lygiagrečių spindulių pluoštas? </a:t>
            </a:r>
          </a:p>
          <a:p>
            <a:pPr marL="0" indent="0">
              <a:buNone/>
            </a:pPr>
            <a:r>
              <a:rPr lang="lt-LT" sz="2400" b="1" dirty="0">
                <a:latin typeface="Times New Roman" panose="02020603050405020304" pitchFamily="18" charset="0"/>
                <a:ea typeface="+mn-lt"/>
                <a:cs typeface="Times New Roman" panose="02020603050405020304" pitchFamily="18" charset="0"/>
              </a:rPr>
              <a:t>A</a:t>
            </a:r>
            <a:r>
              <a:rPr lang="lt-LT" sz="2400" dirty="0">
                <a:latin typeface="Times New Roman" panose="02020603050405020304" pitchFamily="18" charset="0"/>
                <a:ea typeface="+mn-lt"/>
                <a:cs typeface="Times New Roman" panose="02020603050405020304" pitchFamily="18" charset="0"/>
              </a:rPr>
              <a:t> Taške, esančiame lęšio židinio plokštumoje. </a:t>
            </a:r>
          </a:p>
          <a:p>
            <a:pPr marL="0" indent="0">
              <a:buNone/>
            </a:pPr>
            <a:r>
              <a:rPr lang="lt-LT" sz="2400" b="1" dirty="0">
                <a:latin typeface="Times New Roman" panose="02020603050405020304" pitchFamily="18" charset="0"/>
                <a:ea typeface="+mn-lt"/>
                <a:cs typeface="Times New Roman" panose="02020603050405020304" pitchFamily="18" charset="0"/>
              </a:rPr>
              <a:t>B</a:t>
            </a:r>
            <a:r>
              <a:rPr lang="lt-LT" sz="2400" dirty="0">
                <a:latin typeface="Times New Roman" panose="02020603050405020304" pitchFamily="18" charset="0"/>
                <a:ea typeface="+mn-lt"/>
                <a:cs typeface="Times New Roman" panose="02020603050405020304" pitchFamily="18" charset="0"/>
              </a:rPr>
              <a:t> Lęšio optiniame centre. </a:t>
            </a:r>
          </a:p>
          <a:p>
            <a:pPr marL="0" indent="0">
              <a:buNone/>
            </a:pPr>
            <a:r>
              <a:rPr lang="lt-LT" sz="2400" b="1" dirty="0">
                <a:latin typeface="Times New Roman" panose="02020603050405020304" pitchFamily="18" charset="0"/>
                <a:ea typeface="+mn-lt"/>
                <a:cs typeface="Times New Roman" panose="02020603050405020304" pitchFamily="18" charset="0"/>
              </a:rPr>
              <a:t>C</a:t>
            </a:r>
            <a:r>
              <a:rPr lang="lt-LT" sz="2400" dirty="0">
                <a:latin typeface="Times New Roman" panose="02020603050405020304" pitchFamily="18" charset="0"/>
                <a:ea typeface="+mn-lt"/>
                <a:cs typeface="Times New Roman" panose="02020603050405020304" pitchFamily="18" charset="0"/>
              </a:rPr>
              <a:t> Taške, esančiame dvigubu židinio nuotoliu nuo lęšio. </a:t>
            </a:r>
          </a:p>
          <a:p>
            <a:pPr marL="0" indent="0">
              <a:buNone/>
            </a:pPr>
            <a:r>
              <a:rPr lang="lt-LT" sz="2400" b="1" dirty="0">
                <a:latin typeface="Times New Roman" panose="02020603050405020304" pitchFamily="18" charset="0"/>
                <a:ea typeface="+mn-lt"/>
                <a:cs typeface="Times New Roman" panose="02020603050405020304" pitchFamily="18" charset="0"/>
              </a:rPr>
              <a:t>D</a:t>
            </a:r>
            <a:r>
              <a:rPr lang="lt-LT" sz="2400" dirty="0">
                <a:latin typeface="Times New Roman" panose="02020603050405020304" pitchFamily="18" charset="0"/>
                <a:ea typeface="+mn-lt"/>
                <a:cs typeface="Times New Roman" panose="02020603050405020304" pitchFamily="18" charset="0"/>
              </a:rPr>
              <a:t> Spinduliai nesusikerta</a:t>
            </a:r>
            <a:r>
              <a:rPr lang="lt-LT" sz="2400" dirty="0">
                <a:ea typeface="+mn-lt"/>
                <a:cs typeface="+mn-lt"/>
              </a:rPr>
              <a:t>. </a:t>
            </a:r>
            <a:endParaRPr lang="lt-LT" sz="2400" dirty="0"/>
          </a:p>
        </p:txBody>
      </p:sp>
      <p:sp>
        <p:nvSpPr>
          <p:cNvPr id="4" name="TextBox 3">
            <a:extLst>
              <a:ext uri="{FF2B5EF4-FFF2-40B4-BE49-F238E27FC236}">
                <a16:creationId xmlns:a16="http://schemas.microsoft.com/office/drawing/2014/main" id="{0D1CCD70-4CB9-5FD7-85A8-9857BCA98DD9}"/>
              </a:ext>
            </a:extLst>
          </p:cNvPr>
          <p:cNvSpPr txBox="1"/>
          <p:nvPr/>
        </p:nvSpPr>
        <p:spPr>
          <a:xfrm>
            <a:off x="670110" y="3605500"/>
            <a:ext cx="10843463" cy="2308324"/>
          </a:xfrm>
          <a:prstGeom prst="rect">
            <a:avLst/>
          </a:prstGeom>
          <a:noFill/>
        </p:spPr>
        <p:txBody>
          <a:bodyPr wrap="square">
            <a:spAutoFit/>
          </a:bodyPr>
          <a:lstStyle/>
          <a:p>
            <a:pPr marL="0" indent="0">
              <a:buNone/>
            </a:pPr>
            <a:r>
              <a:rPr lang="lt-LT" sz="2400" b="1" dirty="0">
                <a:latin typeface="Times New Roman" panose="02020603050405020304" pitchFamily="18" charset="0"/>
                <a:ea typeface="+mn-lt"/>
                <a:cs typeface="Times New Roman" panose="02020603050405020304" pitchFamily="18" charset="0"/>
              </a:rPr>
              <a:t>4</a:t>
            </a:r>
            <a:r>
              <a:rPr lang="lt-LT" sz="2400" dirty="0">
                <a:latin typeface="Times New Roman" panose="02020603050405020304" pitchFamily="18" charset="0"/>
                <a:ea typeface="+mn-lt"/>
                <a:cs typeface="Times New Roman" panose="02020603050405020304" pitchFamily="18" charset="0"/>
              </a:rPr>
              <a:t>. Kokį vaizdą objektyvo lęšis sukuria fotoaparato šviesai jautrioje plokštelėje? </a:t>
            </a:r>
          </a:p>
          <a:p>
            <a:pPr marL="0" indent="0">
              <a:buNone/>
            </a:pPr>
            <a:endParaRPr lang="lt-LT" sz="2400" dirty="0">
              <a:latin typeface="Times New Roman" panose="02020603050405020304" pitchFamily="18" charset="0"/>
              <a:ea typeface="+mn-lt"/>
              <a:cs typeface="Times New Roman" panose="02020603050405020304" pitchFamily="18" charset="0"/>
            </a:endParaRPr>
          </a:p>
          <a:p>
            <a:pPr marL="0" indent="0">
              <a:buNone/>
            </a:pPr>
            <a:r>
              <a:rPr lang="lt-LT" sz="2400" b="1" dirty="0">
                <a:latin typeface="Times New Roman" panose="02020603050405020304" pitchFamily="18" charset="0"/>
                <a:ea typeface="+mn-lt"/>
                <a:cs typeface="Times New Roman" panose="02020603050405020304" pitchFamily="18" charset="0"/>
              </a:rPr>
              <a:t>A</a:t>
            </a:r>
            <a:r>
              <a:rPr lang="lt-LT" sz="2400" dirty="0">
                <a:latin typeface="Times New Roman" panose="02020603050405020304" pitchFamily="18" charset="0"/>
                <a:ea typeface="+mn-lt"/>
                <a:cs typeface="Times New Roman" panose="02020603050405020304" pitchFamily="18" charset="0"/>
              </a:rPr>
              <a:t> Tikrą, sumažintą, neapverstą. </a:t>
            </a:r>
          </a:p>
          <a:p>
            <a:pPr marL="0" indent="0">
              <a:buNone/>
            </a:pPr>
            <a:r>
              <a:rPr lang="lt-LT" sz="2400" b="1" dirty="0">
                <a:latin typeface="Times New Roman" panose="02020603050405020304" pitchFamily="18" charset="0"/>
                <a:ea typeface="+mn-lt"/>
                <a:cs typeface="Times New Roman" panose="02020603050405020304" pitchFamily="18" charset="0"/>
              </a:rPr>
              <a:t>B</a:t>
            </a:r>
            <a:r>
              <a:rPr lang="lt-LT" sz="2400" dirty="0">
                <a:latin typeface="Times New Roman" panose="02020603050405020304" pitchFamily="18" charset="0"/>
                <a:ea typeface="+mn-lt"/>
                <a:cs typeface="Times New Roman" panose="02020603050405020304" pitchFamily="18" charset="0"/>
              </a:rPr>
              <a:t> Tikrą, sumažintą, apverstą. </a:t>
            </a:r>
          </a:p>
          <a:p>
            <a:pPr marL="0" indent="0">
              <a:buNone/>
            </a:pPr>
            <a:r>
              <a:rPr lang="lt-LT" sz="2400" b="1" dirty="0">
                <a:latin typeface="Times New Roman" panose="02020603050405020304" pitchFamily="18" charset="0"/>
                <a:ea typeface="+mn-lt"/>
                <a:cs typeface="Times New Roman" panose="02020603050405020304" pitchFamily="18" charset="0"/>
              </a:rPr>
              <a:t>C</a:t>
            </a:r>
            <a:r>
              <a:rPr lang="lt-LT" sz="2400" dirty="0">
                <a:latin typeface="Times New Roman" panose="02020603050405020304" pitchFamily="18" charset="0"/>
                <a:ea typeface="+mn-lt"/>
                <a:cs typeface="Times New Roman" panose="02020603050405020304" pitchFamily="18" charset="0"/>
              </a:rPr>
              <a:t> Menamą, sumažintą, neapverstą. </a:t>
            </a:r>
          </a:p>
          <a:p>
            <a:pPr marL="0" indent="0">
              <a:buNone/>
            </a:pPr>
            <a:r>
              <a:rPr lang="lt-LT" sz="2400" b="1" dirty="0">
                <a:latin typeface="Times New Roman" panose="02020603050405020304" pitchFamily="18" charset="0"/>
                <a:ea typeface="+mn-lt"/>
                <a:cs typeface="Times New Roman" panose="02020603050405020304" pitchFamily="18" charset="0"/>
              </a:rPr>
              <a:t>D</a:t>
            </a:r>
            <a:r>
              <a:rPr lang="lt-LT" sz="2400" dirty="0">
                <a:latin typeface="Times New Roman" panose="02020603050405020304" pitchFamily="18" charset="0"/>
                <a:ea typeface="+mn-lt"/>
                <a:cs typeface="Times New Roman" panose="02020603050405020304" pitchFamily="18" charset="0"/>
              </a:rPr>
              <a:t> Menamą, sumažintą, apverstą. </a:t>
            </a:r>
            <a:endParaRPr lang="lt-L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1187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5656A8-82F8-AB49-4593-20BFB94123ED}"/>
              </a:ext>
            </a:extLst>
          </p:cNvPr>
          <p:cNvSpPr>
            <a:spLocks noGrp="1"/>
          </p:cNvSpPr>
          <p:nvPr>
            <p:ph idx="1"/>
          </p:nvPr>
        </p:nvSpPr>
        <p:spPr>
          <a:xfrm>
            <a:off x="787803" y="317154"/>
            <a:ext cx="996122" cy="718034"/>
          </a:xfrm>
        </p:spPr>
        <p:txBody>
          <a:bodyPr vert="horz" lIns="91440" tIns="45720" rIns="91440" bIns="45720" rtlCol="0" anchor="t">
            <a:normAutofit/>
          </a:bodyPr>
          <a:lstStyle/>
          <a:p>
            <a:pPr marL="0" indent="0">
              <a:buNone/>
            </a:pPr>
            <a:r>
              <a:rPr lang="en-US" dirty="0"/>
              <a:t>5.</a:t>
            </a:r>
          </a:p>
        </p:txBody>
      </p:sp>
      <p:pic>
        <p:nvPicPr>
          <p:cNvPr id="4" name="Picture 3">
            <a:extLst>
              <a:ext uri="{FF2B5EF4-FFF2-40B4-BE49-F238E27FC236}">
                <a16:creationId xmlns:a16="http://schemas.microsoft.com/office/drawing/2014/main" id="{C3F87119-3DFA-81E7-63CE-5243169F63A0}"/>
              </a:ext>
            </a:extLst>
          </p:cNvPr>
          <p:cNvPicPr>
            <a:picLocks noChangeAspect="1"/>
          </p:cNvPicPr>
          <p:nvPr/>
        </p:nvPicPr>
        <p:blipFill>
          <a:blip r:embed="rId2"/>
          <a:stretch>
            <a:fillRect/>
          </a:stretch>
        </p:blipFill>
        <p:spPr>
          <a:xfrm>
            <a:off x="1557727" y="231112"/>
            <a:ext cx="9033236" cy="3436086"/>
          </a:xfrm>
          <a:prstGeom prst="rect">
            <a:avLst/>
          </a:prstGeom>
        </p:spPr>
      </p:pic>
      <p:pic>
        <p:nvPicPr>
          <p:cNvPr id="2" name="Picture 3">
            <a:extLst>
              <a:ext uri="{FF2B5EF4-FFF2-40B4-BE49-F238E27FC236}">
                <a16:creationId xmlns:a16="http://schemas.microsoft.com/office/drawing/2014/main" id="{3A94967D-AD6B-7576-955D-373196BBB21B}"/>
              </a:ext>
            </a:extLst>
          </p:cNvPr>
          <p:cNvPicPr>
            <a:picLocks noChangeAspect="1"/>
          </p:cNvPicPr>
          <p:nvPr/>
        </p:nvPicPr>
        <p:blipFill>
          <a:blip r:embed="rId3"/>
          <a:stretch>
            <a:fillRect/>
          </a:stretch>
        </p:blipFill>
        <p:spPr>
          <a:xfrm>
            <a:off x="1952741" y="3938267"/>
            <a:ext cx="5714151" cy="2602579"/>
          </a:xfrm>
          <a:prstGeom prst="rect">
            <a:avLst/>
          </a:prstGeom>
        </p:spPr>
      </p:pic>
      <p:sp>
        <p:nvSpPr>
          <p:cNvPr id="5" name="Content Placeholder 2">
            <a:extLst>
              <a:ext uri="{FF2B5EF4-FFF2-40B4-BE49-F238E27FC236}">
                <a16:creationId xmlns:a16="http://schemas.microsoft.com/office/drawing/2014/main" id="{D2C7E3AE-D3B6-7A29-209B-33E7BB4EB1B6}"/>
              </a:ext>
            </a:extLst>
          </p:cNvPr>
          <p:cNvSpPr txBox="1">
            <a:spLocks/>
          </p:cNvSpPr>
          <p:nvPr/>
        </p:nvSpPr>
        <p:spPr>
          <a:xfrm>
            <a:off x="787803" y="3782140"/>
            <a:ext cx="1338470" cy="64073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t>6.</a:t>
            </a:r>
          </a:p>
        </p:txBody>
      </p:sp>
    </p:spTree>
    <p:extLst>
      <p:ext uri="{BB962C8B-B14F-4D97-AF65-F5344CB8AC3E}">
        <p14:creationId xmlns:p14="http://schemas.microsoft.com/office/powerpoint/2010/main" val="26041253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F7EC08-3060-897E-6AE8-F64238480590}"/>
              </a:ext>
            </a:extLst>
          </p:cNvPr>
          <p:cNvSpPr>
            <a:spLocks noGrp="1"/>
          </p:cNvSpPr>
          <p:nvPr>
            <p:ph idx="1"/>
          </p:nvPr>
        </p:nvSpPr>
        <p:spPr>
          <a:xfrm>
            <a:off x="234595" y="237468"/>
            <a:ext cx="907774" cy="541339"/>
          </a:xfrm>
        </p:spPr>
        <p:txBody>
          <a:bodyPr vert="horz" lIns="91440" tIns="45720" rIns="91440" bIns="45720" rtlCol="0" anchor="t">
            <a:normAutofit/>
          </a:bodyPr>
          <a:lstStyle/>
          <a:p>
            <a:pPr marL="0" indent="0">
              <a:buNone/>
            </a:pPr>
            <a:r>
              <a:rPr lang="en-US"/>
              <a:t>7.</a:t>
            </a:r>
          </a:p>
        </p:txBody>
      </p:sp>
      <p:pic>
        <p:nvPicPr>
          <p:cNvPr id="4" name="Picture 3">
            <a:extLst>
              <a:ext uri="{FF2B5EF4-FFF2-40B4-BE49-F238E27FC236}">
                <a16:creationId xmlns:a16="http://schemas.microsoft.com/office/drawing/2014/main" id="{F89F108A-FAAE-6555-5E2C-0F8CFDDB0F0C}"/>
              </a:ext>
            </a:extLst>
          </p:cNvPr>
          <p:cNvPicPr>
            <a:picLocks noChangeAspect="1"/>
          </p:cNvPicPr>
          <p:nvPr/>
        </p:nvPicPr>
        <p:blipFill>
          <a:blip r:embed="rId2"/>
          <a:stretch>
            <a:fillRect/>
          </a:stretch>
        </p:blipFill>
        <p:spPr>
          <a:xfrm>
            <a:off x="832787" y="209179"/>
            <a:ext cx="10353622" cy="3219821"/>
          </a:xfrm>
          <a:prstGeom prst="rect">
            <a:avLst/>
          </a:prstGeom>
        </p:spPr>
      </p:pic>
      <p:sp>
        <p:nvSpPr>
          <p:cNvPr id="5" name="TextBox 4">
            <a:extLst>
              <a:ext uri="{FF2B5EF4-FFF2-40B4-BE49-F238E27FC236}">
                <a16:creationId xmlns:a16="http://schemas.microsoft.com/office/drawing/2014/main" id="{41340118-59B6-EE37-466E-94EA7FA27F60}"/>
              </a:ext>
            </a:extLst>
          </p:cNvPr>
          <p:cNvSpPr txBox="1"/>
          <p:nvPr/>
        </p:nvSpPr>
        <p:spPr>
          <a:xfrm>
            <a:off x="323627" y="3821863"/>
            <a:ext cx="11593069" cy="2308324"/>
          </a:xfrm>
          <a:prstGeom prst="rect">
            <a:avLst/>
          </a:prstGeom>
          <a:noFill/>
        </p:spPr>
        <p:txBody>
          <a:bodyPr wrap="square">
            <a:spAutoFit/>
          </a:bodyPr>
          <a:lstStyle/>
          <a:p>
            <a:pPr marL="0" indent="0">
              <a:buNone/>
            </a:pPr>
            <a:r>
              <a:rPr lang="lt-LT" sz="2400" dirty="0">
                <a:latin typeface="Times New Roman" panose="02020603050405020304" pitchFamily="18" charset="0"/>
                <a:cs typeface="Times New Roman" panose="02020603050405020304" pitchFamily="18" charset="0"/>
              </a:rPr>
              <a:t>8. </a:t>
            </a:r>
            <a:r>
              <a:rPr lang="lt-LT" sz="2400" dirty="0">
                <a:latin typeface="Times New Roman" panose="02020603050405020304" pitchFamily="18" charset="0"/>
                <a:ea typeface="+mn-lt"/>
                <a:cs typeface="Times New Roman" panose="02020603050405020304" pitchFamily="18" charset="0"/>
              </a:rPr>
              <a:t>Kokiu atstumu d nuo sklaidomojo lęšio turi būti pastatytas daiktas, kad susidarytų menamasis ir sumažintas jo atvaizdas? F – lęšio židinio nuotolio modulis.  </a:t>
            </a:r>
          </a:p>
          <a:p>
            <a:pPr marL="0" indent="0">
              <a:buNone/>
            </a:pPr>
            <a:r>
              <a:rPr lang="lt-LT" sz="2400" b="1" dirty="0">
                <a:latin typeface="Times New Roman" panose="02020603050405020304" pitchFamily="18" charset="0"/>
                <a:ea typeface="+mn-lt"/>
                <a:cs typeface="Times New Roman" panose="02020603050405020304" pitchFamily="18" charset="0"/>
              </a:rPr>
              <a:t>A</a:t>
            </a:r>
            <a:r>
              <a:rPr lang="lt-LT" sz="2400" dirty="0">
                <a:latin typeface="Times New Roman" panose="02020603050405020304" pitchFamily="18" charset="0"/>
                <a:ea typeface="+mn-lt"/>
                <a:cs typeface="Times New Roman" panose="02020603050405020304" pitchFamily="18" charset="0"/>
              </a:rPr>
              <a:t>  Tik d &lt; F </a:t>
            </a:r>
          </a:p>
          <a:p>
            <a:pPr marL="0" indent="0">
              <a:buNone/>
            </a:pPr>
            <a:r>
              <a:rPr lang="lt-LT" sz="2400" b="1" dirty="0">
                <a:latin typeface="Times New Roman" panose="02020603050405020304" pitchFamily="18" charset="0"/>
                <a:ea typeface="+mn-lt"/>
                <a:cs typeface="Times New Roman" panose="02020603050405020304" pitchFamily="18" charset="0"/>
              </a:rPr>
              <a:t>B</a:t>
            </a:r>
            <a:r>
              <a:rPr lang="lt-LT" sz="2400" dirty="0">
                <a:latin typeface="Times New Roman" panose="02020603050405020304" pitchFamily="18" charset="0"/>
                <a:ea typeface="+mn-lt"/>
                <a:cs typeface="Times New Roman" panose="02020603050405020304" pitchFamily="18" charset="0"/>
              </a:rPr>
              <a:t>  Tik 2F &gt; d &gt; F </a:t>
            </a:r>
          </a:p>
          <a:p>
            <a:pPr marL="0" indent="0">
              <a:buNone/>
            </a:pPr>
            <a:r>
              <a:rPr lang="lt-LT" sz="2400" b="1" dirty="0">
                <a:latin typeface="Times New Roman" panose="02020603050405020304" pitchFamily="18" charset="0"/>
                <a:ea typeface="+mn-lt"/>
                <a:cs typeface="Times New Roman" panose="02020603050405020304" pitchFamily="18" charset="0"/>
              </a:rPr>
              <a:t>C</a:t>
            </a:r>
            <a:r>
              <a:rPr lang="lt-LT" sz="2400" dirty="0">
                <a:latin typeface="Times New Roman" panose="02020603050405020304" pitchFamily="18" charset="0"/>
                <a:ea typeface="+mn-lt"/>
                <a:cs typeface="Times New Roman" panose="02020603050405020304" pitchFamily="18" charset="0"/>
              </a:rPr>
              <a:t>  Tik d &gt; 2F </a:t>
            </a:r>
          </a:p>
          <a:p>
            <a:pPr marL="0" indent="0">
              <a:buNone/>
            </a:pPr>
            <a:r>
              <a:rPr lang="lt-LT" sz="2400" b="1" dirty="0">
                <a:latin typeface="Times New Roman" panose="02020603050405020304" pitchFamily="18" charset="0"/>
                <a:ea typeface="+mn-lt"/>
                <a:cs typeface="Times New Roman" panose="02020603050405020304" pitchFamily="18" charset="0"/>
              </a:rPr>
              <a:t>D</a:t>
            </a:r>
            <a:r>
              <a:rPr lang="lt-LT" sz="2400" dirty="0">
                <a:latin typeface="Times New Roman" panose="02020603050405020304" pitchFamily="18" charset="0"/>
                <a:ea typeface="+mn-lt"/>
                <a:cs typeface="Times New Roman" panose="02020603050405020304" pitchFamily="18" charset="0"/>
              </a:rPr>
              <a:t>  Bet kokiu atstumu d </a:t>
            </a:r>
            <a:endParaRPr lang="lt-L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90346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168C45-6139-C5A0-8FA4-5800B2F2A57B}"/>
              </a:ext>
            </a:extLst>
          </p:cNvPr>
          <p:cNvSpPr>
            <a:spLocks noGrp="1"/>
          </p:cNvSpPr>
          <p:nvPr>
            <p:ph idx="1"/>
          </p:nvPr>
        </p:nvSpPr>
        <p:spPr>
          <a:xfrm>
            <a:off x="457200" y="286663"/>
            <a:ext cx="11277599" cy="2702343"/>
          </a:xfrm>
        </p:spPr>
        <p:txBody>
          <a:bodyPr vert="horz" lIns="91440" tIns="45720" rIns="91440" bIns="45720" rtlCol="0" anchor="t">
            <a:normAutofit/>
          </a:bodyPr>
          <a:lstStyle/>
          <a:p>
            <a:pPr marL="0" indent="0">
              <a:buNone/>
            </a:pPr>
            <a:r>
              <a:rPr lang="lt-LT" sz="2400" dirty="0">
                <a:latin typeface="Times New Roman" panose="02020603050405020304" pitchFamily="18" charset="0"/>
                <a:cs typeface="Times New Roman" panose="02020603050405020304" pitchFamily="18" charset="0"/>
              </a:rPr>
              <a:t>9. </a:t>
            </a:r>
            <a:r>
              <a:rPr lang="lt-LT" sz="2400" dirty="0">
                <a:latin typeface="Times New Roman" panose="02020603050405020304" pitchFamily="18" charset="0"/>
                <a:ea typeface="+mn-lt"/>
                <a:cs typeface="Times New Roman" panose="02020603050405020304" pitchFamily="18" charset="0"/>
              </a:rPr>
              <a:t>Biologas, norėdamas įžiūrėti mažą vabzdį, naudojo optinį prietaisą su vienu trumpojo židinio nuotolio lęšiu. Kaip vadinamas šis prietaisas? </a:t>
            </a:r>
          </a:p>
          <a:p>
            <a:pPr marL="0" indent="0">
              <a:buNone/>
            </a:pPr>
            <a:r>
              <a:rPr lang="lt-LT" sz="2400" b="1" dirty="0">
                <a:latin typeface="Times New Roman" panose="02020603050405020304" pitchFamily="18" charset="0"/>
                <a:cs typeface="Times New Roman" panose="02020603050405020304" pitchFamily="18" charset="0"/>
              </a:rPr>
              <a:t>A</a:t>
            </a:r>
            <a:r>
              <a:rPr lang="lt-LT" sz="2400" dirty="0">
                <a:latin typeface="Times New Roman" panose="02020603050405020304" pitchFamily="18" charset="0"/>
                <a:cs typeface="Times New Roman" panose="02020603050405020304" pitchFamily="18" charset="0"/>
              </a:rPr>
              <a:t>  Mikroskopas </a:t>
            </a:r>
            <a:endParaRPr lang="en-US" sz="2400" dirty="0">
              <a:latin typeface="Times New Roman" panose="02020603050405020304" pitchFamily="18" charset="0"/>
              <a:cs typeface="Times New Roman" panose="02020603050405020304" pitchFamily="18" charset="0"/>
            </a:endParaRPr>
          </a:p>
          <a:p>
            <a:pPr marL="0" indent="0">
              <a:buNone/>
            </a:pPr>
            <a:r>
              <a:rPr lang="lt-LT" sz="2400" b="1" dirty="0">
                <a:latin typeface="Times New Roman" panose="02020603050405020304" pitchFamily="18" charset="0"/>
                <a:cs typeface="Times New Roman" panose="02020603050405020304" pitchFamily="18" charset="0"/>
              </a:rPr>
              <a:t>B</a:t>
            </a:r>
            <a:r>
              <a:rPr lang="lt-LT" sz="2400" dirty="0">
                <a:latin typeface="Times New Roman" panose="02020603050405020304" pitchFamily="18" charset="0"/>
                <a:cs typeface="Times New Roman" panose="02020603050405020304" pitchFamily="18" charset="0"/>
              </a:rPr>
              <a:t>  Teleskopas </a:t>
            </a:r>
            <a:endParaRPr lang="en-US" sz="2400" dirty="0">
              <a:latin typeface="Times New Roman" panose="02020603050405020304" pitchFamily="18" charset="0"/>
              <a:cs typeface="Times New Roman" panose="02020603050405020304" pitchFamily="18" charset="0"/>
            </a:endParaRPr>
          </a:p>
          <a:p>
            <a:pPr marL="0" indent="0">
              <a:buNone/>
            </a:pPr>
            <a:r>
              <a:rPr lang="lt-LT" sz="2400" b="1" dirty="0">
                <a:latin typeface="Times New Roman" panose="02020603050405020304" pitchFamily="18" charset="0"/>
                <a:cs typeface="Times New Roman" panose="02020603050405020304" pitchFamily="18" charset="0"/>
              </a:rPr>
              <a:t>C</a:t>
            </a:r>
            <a:r>
              <a:rPr lang="lt-LT" sz="2400" dirty="0">
                <a:latin typeface="Times New Roman" panose="02020603050405020304" pitchFamily="18" charset="0"/>
                <a:cs typeface="Times New Roman" panose="02020603050405020304" pitchFamily="18" charset="0"/>
              </a:rPr>
              <a:t>  Akiniai </a:t>
            </a:r>
            <a:endParaRPr lang="en-US" sz="2400" dirty="0">
              <a:latin typeface="Times New Roman" panose="02020603050405020304" pitchFamily="18" charset="0"/>
              <a:cs typeface="Times New Roman" panose="02020603050405020304" pitchFamily="18" charset="0"/>
            </a:endParaRPr>
          </a:p>
          <a:p>
            <a:pPr marL="0" indent="0">
              <a:buNone/>
            </a:pPr>
            <a:r>
              <a:rPr lang="lt-LT" sz="2400" b="1" dirty="0">
                <a:latin typeface="Times New Roman" panose="02020603050405020304" pitchFamily="18" charset="0"/>
                <a:cs typeface="Times New Roman" panose="02020603050405020304" pitchFamily="18" charset="0"/>
              </a:rPr>
              <a:t>D</a:t>
            </a:r>
            <a:r>
              <a:rPr lang="lt-LT" sz="2400" dirty="0">
                <a:latin typeface="Times New Roman" panose="02020603050405020304" pitchFamily="18" charset="0"/>
                <a:cs typeface="Times New Roman" panose="02020603050405020304" pitchFamily="18" charset="0"/>
              </a:rPr>
              <a:t>  Lupa</a:t>
            </a:r>
          </a:p>
        </p:txBody>
      </p:sp>
      <p:pic>
        <p:nvPicPr>
          <p:cNvPr id="2" name="Picture 4">
            <a:extLst>
              <a:ext uri="{FF2B5EF4-FFF2-40B4-BE49-F238E27FC236}">
                <a16:creationId xmlns:a16="http://schemas.microsoft.com/office/drawing/2014/main" id="{91A183D8-1CFE-E493-64C0-1E8D2DC829E4}"/>
              </a:ext>
            </a:extLst>
          </p:cNvPr>
          <p:cNvPicPr>
            <a:picLocks noChangeAspect="1"/>
          </p:cNvPicPr>
          <p:nvPr/>
        </p:nvPicPr>
        <p:blipFill>
          <a:blip r:embed="rId2"/>
          <a:stretch>
            <a:fillRect/>
          </a:stretch>
        </p:blipFill>
        <p:spPr>
          <a:xfrm>
            <a:off x="988525" y="3389615"/>
            <a:ext cx="10214948" cy="3181722"/>
          </a:xfrm>
          <a:prstGeom prst="rect">
            <a:avLst/>
          </a:prstGeom>
        </p:spPr>
      </p:pic>
      <p:sp>
        <p:nvSpPr>
          <p:cNvPr id="5" name="TextBox 4">
            <a:extLst>
              <a:ext uri="{FF2B5EF4-FFF2-40B4-BE49-F238E27FC236}">
                <a16:creationId xmlns:a16="http://schemas.microsoft.com/office/drawing/2014/main" id="{D7E56FBA-280C-F93B-A309-905713B46E0C}"/>
              </a:ext>
            </a:extLst>
          </p:cNvPr>
          <p:cNvSpPr txBox="1"/>
          <p:nvPr/>
        </p:nvSpPr>
        <p:spPr>
          <a:xfrm>
            <a:off x="311745" y="3265713"/>
            <a:ext cx="107352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dirty="0"/>
              <a:t>10.</a:t>
            </a:r>
          </a:p>
        </p:txBody>
      </p:sp>
    </p:spTree>
    <p:extLst>
      <p:ext uri="{BB962C8B-B14F-4D97-AF65-F5344CB8AC3E}">
        <p14:creationId xmlns:p14="http://schemas.microsoft.com/office/powerpoint/2010/main" val="12381830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3CF491-38D4-950C-46D0-F0FD5B71FA10}"/>
              </a:ext>
            </a:extLst>
          </p:cNvPr>
          <p:cNvSpPr>
            <a:spLocks noGrp="1"/>
          </p:cNvSpPr>
          <p:nvPr>
            <p:ph type="title"/>
          </p:nvPr>
        </p:nvSpPr>
        <p:spPr>
          <a:xfrm>
            <a:off x="572493" y="238539"/>
            <a:ext cx="11018520" cy="1434415"/>
          </a:xfrm>
        </p:spPr>
        <p:txBody>
          <a:bodyPr anchor="b">
            <a:normAutofit/>
          </a:bodyPr>
          <a:lstStyle/>
          <a:p>
            <a:r>
              <a:rPr lang="en-US" sz="5400"/>
              <a:t>Testo atsakymai:</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C011250-6C6C-9A25-028F-035D54144E7F}"/>
              </a:ext>
            </a:extLst>
          </p:cNvPr>
          <p:cNvSpPr>
            <a:spLocks noGrp="1"/>
          </p:cNvSpPr>
          <p:nvPr>
            <p:ph idx="1"/>
          </p:nvPr>
        </p:nvSpPr>
        <p:spPr>
          <a:xfrm>
            <a:off x="572492" y="2071315"/>
            <a:ext cx="7103165" cy="4548145"/>
          </a:xfrm>
        </p:spPr>
        <p:txBody>
          <a:bodyPr vert="horz" lIns="91440" tIns="45720" rIns="91440" bIns="45720" rtlCol="0" anchor="t">
            <a:noAutofit/>
          </a:bodyPr>
          <a:lstStyle/>
          <a:p>
            <a:pPr marL="0" indent="0">
              <a:buNone/>
            </a:pPr>
            <a:r>
              <a:rPr lang="en-US" sz="2400" dirty="0"/>
              <a:t>1.B</a:t>
            </a:r>
          </a:p>
          <a:p>
            <a:pPr marL="0" indent="0">
              <a:buNone/>
            </a:pPr>
            <a:r>
              <a:rPr lang="en-US" sz="2400" dirty="0"/>
              <a:t>2.D</a:t>
            </a:r>
          </a:p>
          <a:p>
            <a:pPr marL="0" indent="0">
              <a:buNone/>
            </a:pPr>
            <a:r>
              <a:rPr lang="en-US" sz="2400" dirty="0"/>
              <a:t>3.A</a:t>
            </a:r>
          </a:p>
          <a:p>
            <a:pPr marL="0" indent="0">
              <a:buNone/>
            </a:pPr>
            <a:r>
              <a:rPr lang="en-US" sz="2400" dirty="0"/>
              <a:t>4.B</a:t>
            </a:r>
          </a:p>
          <a:p>
            <a:pPr marL="0" indent="0">
              <a:buNone/>
            </a:pPr>
            <a:r>
              <a:rPr lang="en-US" sz="2400" dirty="0"/>
              <a:t>5.B</a:t>
            </a:r>
          </a:p>
          <a:p>
            <a:pPr marL="0" indent="0">
              <a:buNone/>
            </a:pPr>
            <a:r>
              <a:rPr lang="en-US" sz="2400" dirty="0"/>
              <a:t>6.B</a:t>
            </a:r>
          </a:p>
          <a:p>
            <a:pPr marL="0" indent="0">
              <a:buNone/>
            </a:pPr>
            <a:r>
              <a:rPr lang="en-US" sz="2400" dirty="0"/>
              <a:t>7.D</a:t>
            </a:r>
          </a:p>
          <a:p>
            <a:pPr marL="0" indent="0">
              <a:buNone/>
            </a:pPr>
            <a:r>
              <a:rPr lang="en-US" sz="2400" dirty="0"/>
              <a:t>8.D</a:t>
            </a:r>
          </a:p>
          <a:p>
            <a:pPr marL="0" indent="0">
              <a:buNone/>
            </a:pPr>
            <a:r>
              <a:rPr lang="en-US" sz="2400" dirty="0"/>
              <a:t>9.D</a:t>
            </a:r>
          </a:p>
          <a:p>
            <a:pPr marL="0" indent="0">
              <a:buNone/>
            </a:pPr>
            <a:r>
              <a:rPr lang="en-US" sz="2400" dirty="0"/>
              <a:t>10.A</a:t>
            </a:r>
          </a:p>
        </p:txBody>
      </p:sp>
      <p:pic>
        <p:nvPicPr>
          <p:cNvPr id="5" name="Paveikslėlis 4">
            <a:extLst>
              <a:ext uri="{FF2B5EF4-FFF2-40B4-BE49-F238E27FC236}">
                <a16:creationId xmlns:a16="http://schemas.microsoft.com/office/drawing/2014/main" id="{910E21D3-47D6-A321-FDA8-1B4BEDB7FFB9}"/>
              </a:ext>
            </a:extLst>
          </p:cNvPr>
          <p:cNvPicPr>
            <a:picLocks noChangeAspect="1"/>
          </p:cNvPicPr>
          <p:nvPr/>
        </p:nvPicPr>
        <p:blipFill>
          <a:blip r:embed="rId2"/>
          <a:srcRect t="336" b="216"/>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3169482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3DDFE-752E-1488-657E-FCE85E32A43F}"/>
              </a:ext>
            </a:extLst>
          </p:cNvPr>
          <p:cNvSpPr>
            <a:spLocks noGrp="1"/>
          </p:cNvSpPr>
          <p:nvPr>
            <p:ph type="title"/>
          </p:nvPr>
        </p:nvSpPr>
        <p:spPr>
          <a:xfrm>
            <a:off x="367553" y="96650"/>
            <a:ext cx="10515600" cy="1325563"/>
          </a:xfrm>
        </p:spPr>
        <p:txBody>
          <a:bodyPr/>
          <a:lstStyle/>
          <a:p>
            <a:r>
              <a:rPr lang="en-US" dirty="0"/>
              <a:t>1 </a:t>
            </a:r>
            <a:r>
              <a:rPr lang="en-US" dirty="0" err="1"/>
              <a:t>Uždavinys</a:t>
            </a:r>
            <a:r>
              <a:rPr lang="en-US" dirty="0"/>
              <a:t>:</a:t>
            </a:r>
          </a:p>
        </p:txBody>
      </p:sp>
      <p:sp>
        <p:nvSpPr>
          <p:cNvPr id="3" name="Content Placeholder 2">
            <a:extLst>
              <a:ext uri="{FF2B5EF4-FFF2-40B4-BE49-F238E27FC236}">
                <a16:creationId xmlns:a16="http://schemas.microsoft.com/office/drawing/2014/main" id="{76C1ED3F-99A1-4A24-6020-29A39C6E405A}"/>
              </a:ext>
            </a:extLst>
          </p:cNvPr>
          <p:cNvSpPr>
            <a:spLocks noGrp="1"/>
          </p:cNvSpPr>
          <p:nvPr>
            <p:ph idx="1"/>
          </p:nvPr>
        </p:nvSpPr>
        <p:spPr>
          <a:xfrm>
            <a:off x="367553" y="1422213"/>
            <a:ext cx="11546540" cy="1090427"/>
          </a:xfrm>
        </p:spPr>
        <p:txBody>
          <a:bodyPr vert="horz" lIns="91440" tIns="45720" rIns="91440" bIns="45720" rtlCol="0" anchor="t">
            <a:normAutofit/>
          </a:bodyPr>
          <a:lstStyle/>
          <a:p>
            <a:pPr marL="0" indent="0" algn="just">
              <a:buNone/>
            </a:pPr>
            <a:r>
              <a:rPr lang="lt-LT" sz="2400" dirty="0">
                <a:latin typeface="Times New Roman" panose="02020603050405020304" pitchFamily="18" charset="0"/>
                <a:ea typeface="+mn-lt"/>
                <a:cs typeface="Times New Roman" panose="02020603050405020304" pitchFamily="18" charset="0"/>
              </a:rPr>
              <a:t>Gamtininkas 1,5 cm dydžio vabzdį apžiūrinėja pro 25 D laužiamosios gebos lupą, laikydamas ją 2,0 cm atstumu nuo vabzdžio. Paveiksle vabzdį vaizduoja rodyklė AB. Taške O yra lupos optinis centras.</a:t>
            </a:r>
            <a:endParaRPr lang="lt-LT"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B32DD99C-4CB6-5A45-7B7C-329C8A75F6CF}"/>
              </a:ext>
            </a:extLst>
          </p:cNvPr>
          <p:cNvPicPr>
            <a:picLocks noChangeAspect="1"/>
          </p:cNvPicPr>
          <p:nvPr/>
        </p:nvPicPr>
        <p:blipFill>
          <a:blip r:embed="rId2"/>
          <a:stretch>
            <a:fillRect/>
          </a:stretch>
        </p:blipFill>
        <p:spPr>
          <a:xfrm>
            <a:off x="6671143" y="3035394"/>
            <a:ext cx="5349128" cy="2490507"/>
          </a:xfrm>
          <a:prstGeom prst="rect">
            <a:avLst/>
          </a:prstGeom>
          <a:ln>
            <a:solidFill>
              <a:srgbClr val="4472C4"/>
            </a:solidFill>
          </a:ln>
        </p:spPr>
      </p:pic>
      <p:sp>
        <p:nvSpPr>
          <p:cNvPr id="5" name="TextBox 4">
            <a:extLst>
              <a:ext uri="{FF2B5EF4-FFF2-40B4-BE49-F238E27FC236}">
                <a16:creationId xmlns:a16="http://schemas.microsoft.com/office/drawing/2014/main" id="{CA1FC603-18B3-CF60-CED4-3F18B420B286}"/>
              </a:ext>
            </a:extLst>
          </p:cNvPr>
          <p:cNvSpPr txBox="1"/>
          <p:nvPr/>
        </p:nvSpPr>
        <p:spPr>
          <a:xfrm>
            <a:off x="368875" y="2760609"/>
            <a:ext cx="6160994"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lt-LT" sz="2400" dirty="0">
                <a:latin typeface="Times New Roman" panose="02020603050405020304" pitchFamily="18" charset="0"/>
                <a:ea typeface="+mn-lt"/>
                <a:cs typeface="Times New Roman" panose="02020603050405020304" pitchFamily="18" charset="0"/>
              </a:rPr>
              <a:t>Kokį lęšį naudojame kaip lupą? </a:t>
            </a:r>
          </a:p>
          <a:p>
            <a:pPr marL="342900" indent="-342900">
              <a:buAutoNum type="arabicPeriod"/>
            </a:pPr>
            <a:r>
              <a:rPr lang="lt-LT" sz="2400" dirty="0">
                <a:latin typeface="Times New Roman" panose="02020603050405020304" pitchFamily="18" charset="0"/>
                <a:ea typeface="+mn-lt"/>
                <a:cs typeface="Times New Roman" panose="02020603050405020304" pitchFamily="18" charset="0"/>
              </a:rPr>
              <a:t>Nubrėžkite spindulių eigą ir gaukite stebimo vabzdžio atvaizdą. </a:t>
            </a:r>
          </a:p>
          <a:p>
            <a:pPr marL="342900" indent="-342900">
              <a:buAutoNum type="arabicPeriod"/>
            </a:pPr>
            <a:r>
              <a:rPr lang="lt-LT" sz="2400" dirty="0">
                <a:latin typeface="Times New Roman" panose="02020603050405020304" pitchFamily="18" charset="0"/>
                <a:ea typeface="+mn-lt"/>
                <a:cs typeface="Times New Roman" panose="02020603050405020304" pitchFamily="18" charset="0"/>
              </a:rPr>
              <a:t>Apibūdinkite lupa gautą atvaizdą. </a:t>
            </a:r>
          </a:p>
          <a:p>
            <a:pPr marL="342900" indent="-342900">
              <a:buAutoNum type="arabicPeriod"/>
            </a:pPr>
            <a:r>
              <a:rPr lang="lt-LT" sz="2400" dirty="0">
                <a:latin typeface="Times New Roman" panose="02020603050405020304" pitchFamily="18" charset="0"/>
                <a:ea typeface="+mn-lt"/>
                <a:cs typeface="Times New Roman" panose="02020603050405020304" pitchFamily="18" charset="0"/>
              </a:rPr>
              <a:t>Kokiu atstumu nuo lęšio susidaro vabzdžio atvaizdas? </a:t>
            </a:r>
          </a:p>
          <a:p>
            <a:pPr marL="342900" indent="-342900">
              <a:buAutoNum type="arabicPeriod"/>
            </a:pPr>
            <a:r>
              <a:rPr lang="lt-LT" sz="2400" dirty="0">
                <a:latin typeface="Times New Roman" panose="02020603050405020304" pitchFamily="18" charset="0"/>
                <a:ea typeface="+mn-lt"/>
                <a:cs typeface="Times New Roman" panose="02020603050405020304" pitchFamily="18" charset="0"/>
              </a:rPr>
              <a:t>Kokio dydžio vabzdį mato gamtininkas naudodamasis lupa?</a:t>
            </a:r>
            <a:endParaRPr lang="lt-L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9045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0786C5-AB0E-171B-BE2F-BC97D47EEA90}"/>
              </a:ext>
            </a:extLst>
          </p:cNvPr>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6600"/>
              <a:t>1 Uždavinio sprendimas:</a:t>
            </a:r>
          </a:p>
        </p:txBody>
      </p:sp>
      <p:sp>
        <p:nvSpPr>
          <p:cNvPr id="15"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Turinio vietos rezervavimo ženklas 5">
            <a:extLst>
              <a:ext uri="{FF2B5EF4-FFF2-40B4-BE49-F238E27FC236}">
                <a16:creationId xmlns:a16="http://schemas.microsoft.com/office/drawing/2014/main" id="{D4BB0740-6E49-081A-1A6A-E4BA48F087B5}"/>
              </a:ext>
            </a:extLst>
          </p:cNvPr>
          <p:cNvPicPr>
            <a:picLocks noGrp="1" noChangeAspect="1"/>
          </p:cNvPicPr>
          <p:nvPr>
            <p:ph idx="1"/>
          </p:nvPr>
        </p:nvPicPr>
        <p:blipFill>
          <a:blip r:embed="rId2"/>
          <a:stretch>
            <a:fillRect/>
          </a:stretch>
        </p:blipFill>
        <p:spPr>
          <a:xfrm>
            <a:off x="867404" y="1948178"/>
            <a:ext cx="4106529" cy="4830614"/>
          </a:xfrm>
          <a:prstGeom prst="rect">
            <a:avLst/>
          </a:prstGeom>
        </p:spPr>
      </p:pic>
      <p:pic>
        <p:nvPicPr>
          <p:cNvPr id="8" name="Paveikslėlis 7">
            <a:extLst>
              <a:ext uri="{FF2B5EF4-FFF2-40B4-BE49-F238E27FC236}">
                <a16:creationId xmlns:a16="http://schemas.microsoft.com/office/drawing/2014/main" id="{DA02076C-36E6-758F-C3BD-8DEFA6341CAD}"/>
              </a:ext>
            </a:extLst>
          </p:cNvPr>
          <p:cNvPicPr>
            <a:picLocks noChangeAspect="1"/>
          </p:cNvPicPr>
          <p:nvPr/>
        </p:nvPicPr>
        <p:blipFill>
          <a:blip r:embed="rId3"/>
          <a:stretch>
            <a:fillRect/>
          </a:stretch>
        </p:blipFill>
        <p:spPr>
          <a:xfrm>
            <a:off x="5690614" y="2098702"/>
            <a:ext cx="4850107" cy="1430781"/>
          </a:xfrm>
          <a:prstGeom prst="rect">
            <a:avLst/>
          </a:prstGeom>
        </p:spPr>
      </p:pic>
    </p:spTree>
    <p:extLst>
      <p:ext uri="{BB962C8B-B14F-4D97-AF65-F5344CB8AC3E}">
        <p14:creationId xmlns:p14="http://schemas.microsoft.com/office/powerpoint/2010/main" val="29603177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001D6C-CF6D-7F40-91DA-47501E1C816D}"/>
              </a:ext>
            </a:extLst>
          </p:cNvPr>
          <p:cNvSpPr>
            <a:spLocks noGrp="1"/>
          </p:cNvSpPr>
          <p:nvPr>
            <p:ph type="title"/>
          </p:nvPr>
        </p:nvSpPr>
        <p:spPr>
          <a:xfrm>
            <a:off x="572493" y="238539"/>
            <a:ext cx="11018520" cy="1434415"/>
          </a:xfrm>
        </p:spPr>
        <p:txBody>
          <a:bodyPr anchor="b">
            <a:normAutofit/>
          </a:bodyPr>
          <a:lstStyle/>
          <a:p>
            <a:r>
              <a:rPr lang="en-US" sz="5400"/>
              <a:t>2 </a:t>
            </a:r>
            <a:r>
              <a:rPr lang="en-US" sz="5400">
                <a:latin typeface="Times New Roman" panose="02020603050405020304" pitchFamily="18" charset="0"/>
                <a:cs typeface="Times New Roman" panose="02020603050405020304" pitchFamily="18" charset="0"/>
              </a:rPr>
              <a:t>Uždavinys:</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8C00D4E-7C67-0321-A91A-4B8E987ABEE3}"/>
              </a:ext>
            </a:extLst>
          </p:cNvPr>
          <p:cNvSpPr>
            <a:spLocks noGrp="1"/>
          </p:cNvSpPr>
          <p:nvPr>
            <p:ph idx="1"/>
          </p:nvPr>
        </p:nvSpPr>
        <p:spPr>
          <a:xfrm>
            <a:off x="170822" y="2071316"/>
            <a:ext cx="8957443" cy="4119172"/>
          </a:xfrm>
        </p:spPr>
        <p:txBody>
          <a:bodyPr vert="horz" lIns="91440" tIns="45720" rIns="91440" bIns="45720" rtlCol="0" anchor="t">
            <a:normAutofit/>
          </a:bodyPr>
          <a:lstStyle/>
          <a:p>
            <a:pPr marL="0" indent="0">
              <a:buNone/>
            </a:pPr>
            <a:r>
              <a:rPr lang="lt-LT" sz="2200" dirty="0">
                <a:latin typeface="Times New Roman" panose="02020603050405020304" pitchFamily="18" charset="0"/>
                <a:ea typeface="+mn-lt"/>
                <a:cs typeface="Times New Roman" panose="02020603050405020304" pitchFamily="18" charset="0"/>
              </a:rPr>
              <a:t>Gydytoja skyrė pacientui naujus akinius, kurių laužiamoji geba yra –2,5 D.</a:t>
            </a:r>
          </a:p>
          <a:p>
            <a:pPr marL="0" indent="0">
              <a:buNone/>
            </a:pPr>
            <a:endParaRPr lang="lt-LT" sz="2200" dirty="0">
              <a:latin typeface="Times New Roman" panose="02020603050405020304" pitchFamily="18" charset="0"/>
              <a:cs typeface="Times New Roman" panose="02020603050405020304" pitchFamily="18" charset="0"/>
            </a:endParaRPr>
          </a:p>
          <a:p>
            <a:pPr marL="514350" indent="-514350">
              <a:buAutoNum type="arabicPeriod"/>
            </a:pPr>
            <a:r>
              <a:rPr lang="lt-LT" sz="2200" dirty="0">
                <a:latin typeface="Times New Roman" panose="02020603050405020304" pitchFamily="18" charset="0"/>
                <a:ea typeface="+mn-lt"/>
                <a:cs typeface="Times New Roman" panose="02020603050405020304" pitchFamily="18" charset="0"/>
              </a:rPr>
              <a:t>Kokie lęšiai – sklaidomieji ar glaudžiamieji panaudoti paciento akiniams? </a:t>
            </a:r>
          </a:p>
          <a:p>
            <a:pPr marL="514350" indent="-514350">
              <a:buAutoNum type="arabicPeriod"/>
            </a:pPr>
            <a:r>
              <a:rPr lang="lt-LT" sz="2200" dirty="0">
                <a:latin typeface="Times New Roman" panose="02020603050405020304" pitchFamily="18" charset="0"/>
                <a:ea typeface="+mn-lt"/>
                <a:cs typeface="Times New Roman" panose="02020603050405020304" pitchFamily="18" charset="0"/>
              </a:rPr>
              <a:t>Objektas yra 1,2 m atstumu nuo akinių lęšio. Kokiu atstumu susidarys jo atvaizdas? </a:t>
            </a:r>
          </a:p>
          <a:p>
            <a:pPr marL="514350" indent="-514350">
              <a:buAutoNum type="arabicPeriod"/>
            </a:pPr>
            <a:r>
              <a:rPr lang="lt-LT" sz="2200" dirty="0">
                <a:latin typeface="Times New Roman" panose="02020603050405020304" pitchFamily="18" charset="0"/>
                <a:ea typeface="+mn-lt"/>
                <a:cs typeface="Times New Roman" panose="02020603050405020304" pitchFamily="18" charset="0"/>
              </a:rPr>
              <a:t>Kokią regėjimo ydą gali ištaisyti neigiamos laužiamosios gebos akiniai? </a:t>
            </a:r>
            <a:endParaRPr lang="lt-LT" sz="2200" b="1" dirty="0">
              <a:latin typeface="Times New Roman" panose="02020603050405020304" pitchFamily="18" charset="0"/>
              <a:cs typeface="Times New Roman" panose="02020603050405020304" pitchFamily="18" charset="0"/>
            </a:endParaRPr>
          </a:p>
        </p:txBody>
      </p:sp>
      <p:pic>
        <p:nvPicPr>
          <p:cNvPr id="5" name="Paveikslėlis 4">
            <a:extLst>
              <a:ext uri="{FF2B5EF4-FFF2-40B4-BE49-F238E27FC236}">
                <a16:creationId xmlns:a16="http://schemas.microsoft.com/office/drawing/2014/main" id="{0A88FBEC-FD68-A67D-789C-1A9EAB20D037}"/>
              </a:ext>
            </a:extLst>
          </p:cNvPr>
          <p:cNvPicPr>
            <a:picLocks noChangeAspect="1"/>
          </p:cNvPicPr>
          <p:nvPr/>
        </p:nvPicPr>
        <p:blipFill>
          <a:blip r:embed="rId2"/>
          <a:srcRect l="1608" r="26492" b="1"/>
          <a:stretch>
            <a:fillRect/>
          </a:stretch>
        </p:blipFill>
        <p:spPr>
          <a:xfrm>
            <a:off x="9128266" y="1911493"/>
            <a:ext cx="3060686" cy="3181409"/>
          </a:xfrm>
          <a:prstGeom prst="rect">
            <a:avLst/>
          </a:prstGeom>
        </p:spPr>
      </p:pic>
    </p:spTree>
    <p:extLst>
      <p:ext uri="{BB962C8B-B14F-4D97-AF65-F5344CB8AC3E}">
        <p14:creationId xmlns:p14="http://schemas.microsoft.com/office/powerpoint/2010/main" val="21991018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A7A6E-86CB-4312-C1DE-0AA9FA085D96}"/>
              </a:ext>
            </a:extLst>
          </p:cNvPr>
          <p:cNvSpPr>
            <a:spLocks noGrp="1"/>
          </p:cNvSpPr>
          <p:nvPr>
            <p:ph type="title"/>
          </p:nvPr>
        </p:nvSpPr>
        <p:spPr>
          <a:xfrm>
            <a:off x="149942" y="37946"/>
            <a:ext cx="10515600" cy="1325563"/>
          </a:xfrm>
        </p:spPr>
        <p:txBody>
          <a:bodyPr/>
          <a:lstStyle/>
          <a:p>
            <a:r>
              <a:rPr lang="en-US" dirty="0"/>
              <a:t>2 </a:t>
            </a:r>
            <a:r>
              <a:rPr lang="en-US" dirty="0" err="1">
                <a:latin typeface="Times New Roman" panose="02020603050405020304" pitchFamily="18" charset="0"/>
                <a:cs typeface="Times New Roman" panose="02020603050405020304" pitchFamily="18" charset="0"/>
              </a:rPr>
              <a:t>uždavinio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sprendim</a:t>
            </a:r>
            <a:r>
              <a:rPr lang="lt-LT" dirty="0" err="1">
                <a:latin typeface="Times New Roman" panose="02020603050405020304" pitchFamily="18" charset="0"/>
                <a:cs typeface="Times New Roman" panose="02020603050405020304" pitchFamily="18" charset="0"/>
              </a:rPr>
              <a:t>as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A02206D-3382-9915-A5C8-B8D008187F59}"/>
              </a:ext>
            </a:extLst>
          </p:cNvPr>
          <p:cNvSpPr>
            <a:spLocks noGrp="1"/>
          </p:cNvSpPr>
          <p:nvPr>
            <p:ph idx="1"/>
          </p:nvPr>
        </p:nvSpPr>
        <p:spPr>
          <a:xfrm>
            <a:off x="346588" y="1363509"/>
            <a:ext cx="10515600" cy="4351338"/>
          </a:xfrm>
        </p:spPr>
        <p:txBody>
          <a:bodyPr vert="horz" lIns="91440" tIns="45720" rIns="91440" bIns="45720" rtlCol="0" anchor="t">
            <a:normAutofit/>
          </a:bodyPr>
          <a:lstStyle/>
          <a:p>
            <a:pPr marL="0" indent="0">
              <a:buNone/>
            </a:pPr>
            <a:r>
              <a:rPr lang="lt-LT" sz="2400" dirty="0">
                <a:latin typeface="Times New Roman" panose="02020603050405020304" pitchFamily="18" charset="0"/>
                <a:cs typeface="Times New Roman" panose="02020603050405020304" pitchFamily="18" charset="0"/>
              </a:rPr>
              <a:t>1. Sklaidomieji</a:t>
            </a:r>
          </a:p>
          <a:p>
            <a:pPr marL="0" indent="0">
              <a:buNone/>
            </a:pPr>
            <a:r>
              <a:rPr lang="lt-LT" sz="2400" dirty="0">
                <a:latin typeface="Times New Roman" panose="02020603050405020304" pitchFamily="18" charset="0"/>
                <a:cs typeface="Times New Roman" panose="02020603050405020304" pitchFamily="18" charset="0"/>
              </a:rPr>
              <a:t>2. Duota:</a:t>
            </a:r>
          </a:p>
          <a:p>
            <a:pPr marL="0" indent="0">
              <a:buNone/>
            </a:pPr>
            <a:endParaRPr lang="lt-LT" sz="2400" dirty="0">
              <a:latin typeface="Times New Roman" panose="02020603050405020304" pitchFamily="18" charset="0"/>
              <a:cs typeface="Times New Roman" panose="02020603050405020304" pitchFamily="18" charset="0"/>
            </a:endParaRPr>
          </a:p>
          <a:p>
            <a:pPr marL="0" indent="0">
              <a:buNone/>
            </a:pPr>
            <a:r>
              <a:rPr lang="lt-LT" sz="2400" dirty="0">
                <a:latin typeface="Times New Roman" panose="02020603050405020304" pitchFamily="18" charset="0"/>
                <a:cs typeface="Times New Roman" panose="02020603050405020304" pitchFamily="18" charset="0"/>
              </a:rPr>
              <a:t>Rasti: f</a:t>
            </a:r>
          </a:p>
          <a:p>
            <a:pPr marL="0" indent="0">
              <a:buNone/>
            </a:pPr>
            <a:endParaRPr lang="lt-LT" dirty="0"/>
          </a:p>
          <a:p>
            <a:pPr marL="0" indent="0">
              <a:buNone/>
            </a:pPr>
            <a:endParaRPr lang="lt-LT" sz="2400" dirty="0">
              <a:latin typeface="Times New Roman" panose="02020603050405020304" pitchFamily="18" charset="0"/>
              <a:cs typeface="Times New Roman" panose="02020603050405020304" pitchFamily="18" charset="0"/>
            </a:endParaRPr>
          </a:p>
          <a:p>
            <a:pPr marL="0" indent="0">
              <a:buNone/>
            </a:pPr>
            <a:r>
              <a:rPr lang="lt-LT" sz="2400" dirty="0" err="1">
                <a:latin typeface="Times New Roman" panose="02020603050405020304" pitchFamily="18" charset="0"/>
                <a:cs typeface="Times New Roman" panose="02020603050405020304" pitchFamily="18" charset="0"/>
              </a:rPr>
              <a:t>Ats</a:t>
            </a:r>
            <a:r>
              <a:rPr lang="lt-LT" sz="2400" dirty="0">
                <a:latin typeface="Times New Roman" panose="02020603050405020304" pitchFamily="18" charset="0"/>
                <a:cs typeface="Times New Roman" panose="02020603050405020304" pitchFamily="18" charset="0"/>
              </a:rPr>
              <a:t>: 30 cm</a:t>
            </a:r>
          </a:p>
          <a:p>
            <a:pPr marL="0" indent="0">
              <a:buNone/>
            </a:pPr>
            <a:r>
              <a:rPr lang="lt-LT" sz="2400" dirty="0">
                <a:latin typeface="Times New Roman" panose="02020603050405020304" pitchFamily="18" charset="0"/>
                <a:cs typeface="Times New Roman" panose="02020603050405020304" pitchFamily="18" charset="0"/>
              </a:rPr>
              <a:t>3. Trumparegystę</a:t>
            </a:r>
          </a:p>
          <a:p>
            <a:endParaRPr lang="en-US" dirty="0"/>
          </a:p>
        </p:txBody>
      </p:sp>
      <p:pic>
        <p:nvPicPr>
          <p:cNvPr id="5" name="Paveikslėlis 4">
            <a:extLst>
              <a:ext uri="{FF2B5EF4-FFF2-40B4-BE49-F238E27FC236}">
                <a16:creationId xmlns:a16="http://schemas.microsoft.com/office/drawing/2014/main" id="{6ABD3BF5-9897-C08C-1FD8-7C7F3E93A95C}"/>
              </a:ext>
            </a:extLst>
          </p:cNvPr>
          <p:cNvPicPr>
            <a:picLocks noChangeAspect="1"/>
          </p:cNvPicPr>
          <p:nvPr/>
        </p:nvPicPr>
        <p:blipFill>
          <a:blip r:embed="rId2"/>
          <a:stretch>
            <a:fillRect/>
          </a:stretch>
        </p:blipFill>
        <p:spPr>
          <a:xfrm>
            <a:off x="436072" y="2262302"/>
            <a:ext cx="1630369" cy="488072"/>
          </a:xfrm>
          <a:prstGeom prst="rect">
            <a:avLst/>
          </a:prstGeom>
        </p:spPr>
      </p:pic>
      <p:pic>
        <p:nvPicPr>
          <p:cNvPr id="7" name="Paveikslėlis 6">
            <a:extLst>
              <a:ext uri="{FF2B5EF4-FFF2-40B4-BE49-F238E27FC236}">
                <a16:creationId xmlns:a16="http://schemas.microsoft.com/office/drawing/2014/main" id="{31850622-5B06-DB92-E3AB-16707CE666FA}"/>
              </a:ext>
            </a:extLst>
          </p:cNvPr>
          <p:cNvPicPr>
            <a:picLocks noChangeAspect="1"/>
          </p:cNvPicPr>
          <p:nvPr/>
        </p:nvPicPr>
        <p:blipFill>
          <a:blip r:embed="rId3"/>
          <a:stretch>
            <a:fillRect/>
          </a:stretch>
        </p:blipFill>
        <p:spPr>
          <a:xfrm>
            <a:off x="2233589" y="2262302"/>
            <a:ext cx="1476421" cy="488072"/>
          </a:xfrm>
          <a:prstGeom prst="rect">
            <a:avLst/>
          </a:prstGeom>
        </p:spPr>
      </p:pic>
      <p:pic>
        <p:nvPicPr>
          <p:cNvPr id="9" name="Paveikslėlis 8">
            <a:extLst>
              <a:ext uri="{FF2B5EF4-FFF2-40B4-BE49-F238E27FC236}">
                <a16:creationId xmlns:a16="http://schemas.microsoft.com/office/drawing/2014/main" id="{3564778A-B95C-4CC1-8FB3-91154C93CC8A}"/>
              </a:ext>
            </a:extLst>
          </p:cNvPr>
          <p:cNvPicPr>
            <a:picLocks noChangeAspect="1"/>
          </p:cNvPicPr>
          <p:nvPr/>
        </p:nvPicPr>
        <p:blipFill>
          <a:blip r:embed="rId4"/>
          <a:stretch>
            <a:fillRect/>
          </a:stretch>
        </p:blipFill>
        <p:spPr>
          <a:xfrm>
            <a:off x="436071" y="3194890"/>
            <a:ext cx="1727025" cy="721953"/>
          </a:xfrm>
          <a:prstGeom prst="rect">
            <a:avLst/>
          </a:prstGeom>
        </p:spPr>
      </p:pic>
      <p:pic>
        <p:nvPicPr>
          <p:cNvPr id="11" name="Paveikslėlis 10">
            <a:extLst>
              <a:ext uri="{FF2B5EF4-FFF2-40B4-BE49-F238E27FC236}">
                <a16:creationId xmlns:a16="http://schemas.microsoft.com/office/drawing/2014/main" id="{80B60E69-2449-A75A-A0A6-07AC6C32129D}"/>
              </a:ext>
            </a:extLst>
          </p:cNvPr>
          <p:cNvPicPr>
            <a:picLocks noChangeAspect="1"/>
          </p:cNvPicPr>
          <p:nvPr/>
        </p:nvPicPr>
        <p:blipFill>
          <a:blip r:embed="rId5"/>
          <a:stretch>
            <a:fillRect/>
          </a:stretch>
        </p:blipFill>
        <p:spPr>
          <a:xfrm>
            <a:off x="2357280" y="3106262"/>
            <a:ext cx="5409734" cy="683714"/>
          </a:xfrm>
          <a:prstGeom prst="rect">
            <a:avLst/>
          </a:prstGeom>
        </p:spPr>
      </p:pic>
      <p:pic>
        <p:nvPicPr>
          <p:cNvPr id="13" name="Paveikslėlis 12">
            <a:extLst>
              <a:ext uri="{FF2B5EF4-FFF2-40B4-BE49-F238E27FC236}">
                <a16:creationId xmlns:a16="http://schemas.microsoft.com/office/drawing/2014/main" id="{2B9C406B-E2BE-1AD7-D80E-544B1DF9BD4A}"/>
              </a:ext>
            </a:extLst>
          </p:cNvPr>
          <p:cNvPicPr>
            <a:picLocks noChangeAspect="1"/>
          </p:cNvPicPr>
          <p:nvPr/>
        </p:nvPicPr>
        <p:blipFill>
          <a:blip r:embed="rId6"/>
          <a:stretch>
            <a:fillRect/>
          </a:stretch>
        </p:blipFill>
        <p:spPr>
          <a:xfrm>
            <a:off x="8535244" y="3106262"/>
            <a:ext cx="3090040" cy="645475"/>
          </a:xfrm>
          <a:prstGeom prst="rect">
            <a:avLst/>
          </a:prstGeom>
        </p:spPr>
      </p:pic>
    </p:spTree>
    <p:extLst>
      <p:ext uri="{BB962C8B-B14F-4D97-AF65-F5344CB8AC3E}">
        <p14:creationId xmlns:p14="http://schemas.microsoft.com/office/powerpoint/2010/main" val="34249732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20608-511A-83BB-961D-70D77075014C}"/>
              </a:ext>
            </a:extLst>
          </p:cNvPr>
          <p:cNvSpPr>
            <a:spLocks noGrp="1"/>
          </p:cNvSpPr>
          <p:nvPr>
            <p:ph type="title"/>
          </p:nvPr>
        </p:nvSpPr>
        <p:spPr/>
        <p:txBody>
          <a:bodyPr/>
          <a:lstStyle/>
          <a:p>
            <a:r>
              <a:rPr lang="en-US" err="1"/>
              <a:t>Šaltiniai</a:t>
            </a:r>
            <a:r>
              <a:rPr lang="en-US"/>
              <a:t>:</a:t>
            </a:r>
          </a:p>
        </p:txBody>
      </p:sp>
      <p:sp>
        <p:nvSpPr>
          <p:cNvPr id="3" name="Content Placeholder 2">
            <a:extLst>
              <a:ext uri="{FF2B5EF4-FFF2-40B4-BE49-F238E27FC236}">
                <a16:creationId xmlns:a16="http://schemas.microsoft.com/office/drawing/2014/main" id="{3E5EFBF3-B894-747B-4461-98D34D0AE91C}"/>
              </a:ext>
            </a:extLst>
          </p:cNvPr>
          <p:cNvSpPr>
            <a:spLocks noGrp="1"/>
          </p:cNvSpPr>
          <p:nvPr>
            <p:ph idx="1"/>
          </p:nvPr>
        </p:nvSpPr>
        <p:spPr>
          <a:xfrm>
            <a:off x="297070" y="1549539"/>
            <a:ext cx="11884990" cy="4627424"/>
          </a:xfrm>
        </p:spPr>
        <p:txBody>
          <a:bodyPr vert="horz" lIns="91440" tIns="45720" rIns="91440" bIns="45720" rtlCol="0" anchor="t">
            <a:normAutofit/>
          </a:bodyPr>
          <a:lstStyle/>
          <a:p>
            <a:r>
              <a:rPr lang="lt-LT" sz="2000" dirty="0">
                <a:latin typeface="Times New Roman" panose="02020603050405020304" pitchFamily="18" charset="0"/>
                <a:cs typeface="Times New Roman" panose="02020603050405020304" pitchFamily="18" charset="0"/>
              </a:rPr>
              <a:t>Spektras 7. Fizikos vadovėlis 7 klasei, 2024 m.</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ea typeface="+mn-lt"/>
                <a:cs typeface="Times New Roman" panose="02020603050405020304" pitchFamily="18" charset="0"/>
                <a:hlinkClick r:id="rId2"/>
              </a:rPr>
              <a:t>https://www.vle.lt/straipsnis/optinis-lesis/</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hlinkClick r:id="rId3"/>
              </a:rPr>
              <a:t>https://www.vedlys.smm.lt/5-8_klasiu_pamoku_veiklu_aprasai.html</a:t>
            </a:r>
            <a:endParaRPr lang="en-US" sz="2000" dirty="0">
              <a:latin typeface="Times New Roman" panose="02020603050405020304" pitchFamily="18" charset="0"/>
              <a:ea typeface="+mn-lt"/>
              <a:cs typeface="Times New Roman" panose="02020603050405020304" pitchFamily="18" charset="0"/>
            </a:endParaRPr>
          </a:p>
          <a:p>
            <a:r>
              <a:rPr lang="en-US" sz="2000" dirty="0">
                <a:latin typeface="Times New Roman" panose="02020603050405020304" pitchFamily="18" charset="0"/>
                <a:ea typeface="+mn-lt"/>
                <a:cs typeface="Times New Roman" panose="02020603050405020304" pitchFamily="18" charset="0"/>
                <a:hlinkClick r:id="rId4"/>
              </a:rPr>
              <a:t>https://www.nsa.smsm.lt/</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ea typeface="+mn-lt"/>
                <a:cs typeface="Times New Roman" panose="02020603050405020304" pitchFamily="18" charset="0"/>
                <a:hlinkClick r:id="rId5"/>
              </a:rPr>
              <a:t>https://www.grammarly.com/</a:t>
            </a:r>
          </a:p>
          <a:p>
            <a:r>
              <a:rPr lang="en-US" sz="2000" dirty="0">
                <a:latin typeface="Times New Roman" panose="02020603050405020304" pitchFamily="18" charset="0"/>
                <a:ea typeface="+mn-lt"/>
                <a:cs typeface="Times New Roman" panose="02020603050405020304" pitchFamily="18" charset="0"/>
              </a:rPr>
              <a:t> </a:t>
            </a:r>
            <a:r>
              <a:rPr lang="lt-LT" sz="2000" u="sng" dirty="0">
                <a:latin typeface="Times New Roman" panose="02020603050405020304" pitchFamily="18" charset="0"/>
                <a:cs typeface="Times New Roman" panose="02020603050405020304" pitchFamily="18" charset="0"/>
                <a:hlinkClick r:id="rId6"/>
              </a:rPr>
              <a:t>https://www1066.vu.lt/index.php/laboratoriniai-darbai/optikos-laboratoriniu-darbu-sarasas-ir-uzduotys</a:t>
            </a:r>
            <a:endParaRPr lang="lt-LT" sz="2000" u="sng" dirty="0">
              <a:latin typeface="Times New Roman" panose="02020603050405020304" pitchFamily="18" charset="0"/>
              <a:cs typeface="Times New Roman" panose="02020603050405020304" pitchFamily="18" charset="0"/>
            </a:endParaRPr>
          </a:p>
          <a:p>
            <a:r>
              <a:rPr lang="lt-LT" sz="2000" dirty="0">
                <a:latin typeface="Times New Roman" panose="02020603050405020304" pitchFamily="18" charset="0"/>
                <a:cs typeface="Times New Roman" panose="02020603050405020304" pitchFamily="18" charset="0"/>
                <a:hlinkClick r:id="rId7"/>
              </a:rPr>
              <a:t>https://www.opiq.lt/Kit/Details/9</a:t>
            </a:r>
            <a:endParaRPr lang="lt-LT" sz="2000" dirty="0">
              <a:latin typeface="Times New Roman" panose="02020603050405020304" pitchFamily="18" charset="0"/>
              <a:cs typeface="Times New Roman" panose="02020603050405020304" pitchFamily="18" charset="0"/>
            </a:endParaRPr>
          </a:p>
          <a:p>
            <a:r>
              <a:rPr lang="lt-LT" sz="2000" dirty="0">
                <a:latin typeface="Times New Roman" panose="02020603050405020304" pitchFamily="18" charset="0"/>
                <a:cs typeface="Times New Roman" panose="02020603050405020304" pitchFamily="18" charset="0"/>
                <a:hlinkClick r:id="rId8"/>
              </a:rPr>
              <a:t>https://simpop.org/convex-lens/convex-lens.htm</a:t>
            </a:r>
            <a:endParaRPr lang="lt-LT" sz="2000" dirty="0">
              <a:latin typeface="Times New Roman" panose="02020603050405020304" pitchFamily="18" charset="0"/>
              <a:cs typeface="Times New Roman" panose="02020603050405020304" pitchFamily="18" charset="0"/>
            </a:endParaRPr>
          </a:p>
          <a:p>
            <a:endParaRPr lang="lt-LT" sz="20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5397407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a:extLst>
              <a:ext uri="{FF2B5EF4-FFF2-40B4-BE49-F238E27FC236}">
                <a16:creationId xmlns:a16="http://schemas.microsoft.com/office/drawing/2014/main" id="{29A6396F-FA69-1F07-399D-E467B39A7ABB}"/>
              </a:ext>
            </a:extLst>
          </p:cNvPr>
          <p:cNvPicPr>
            <a:picLocks noGrp="1" noChangeAspect="1"/>
          </p:cNvPicPr>
          <p:nvPr>
            <p:ph idx="1"/>
          </p:nvPr>
        </p:nvPicPr>
        <p:blipFill>
          <a:blip r:embed="rId2"/>
          <a:stretch>
            <a:fillRect/>
          </a:stretch>
        </p:blipFill>
        <p:spPr>
          <a:xfrm>
            <a:off x="0" y="-754"/>
            <a:ext cx="12191999" cy="6861096"/>
          </a:xfrm>
          <a:prstGeom prst="rect">
            <a:avLst/>
          </a:prstGeom>
        </p:spPr>
      </p:pic>
    </p:spTree>
    <p:extLst>
      <p:ext uri="{BB962C8B-B14F-4D97-AF65-F5344CB8AC3E}">
        <p14:creationId xmlns:p14="http://schemas.microsoft.com/office/powerpoint/2010/main" val="1675235581"/>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647</TotalTime>
  <Words>2604</Words>
  <Application>Microsoft Office PowerPoint</Application>
  <PresentationFormat>Plačiaekranė</PresentationFormat>
  <Paragraphs>263</Paragraphs>
  <Slides>37</Slides>
  <Notes>1</Notes>
  <HiddenSlides>0</HiddenSlides>
  <MMClips>1</MMClips>
  <ScaleCrop>false</ScaleCrop>
  <HeadingPairs>
    <vt:vector size="8" baseType="variant">
      <vt:variant>
        <vt:lpstr>Naudojami šriftai</vt:lpstr>
      </vt:variant>
      <vt:variant>
        <vt:i4>5</vt:i4>
      </vt:variant>
      <vt:variant>
        <vt:lpstr>Tema</vt:lpstr>
      </vt:variant>
      <vt:variant>
        <vt:i4>1</vt:i4>
      </vt:variant>
      <vt:variant>
        <vt:lpstr>Įdėtosios OLE paslaugos</vt:lpstr>
      </vt:variant>
      <vt:variant>
        <vt:i4>1</vt:i4>
      </vt:variant>
      <vt:variant>
        <vt:lpstr>Skaidrių pavadinimai</vt:lpstr>
      </vt:variant>
      <vt:variant>
        <vt:i4>37</vt:i4>
      </vt:variant>
    </vt:vector>
  </HeadingPairs>
  <TitlesOfParts>
    <vt:vector size="44" baseType="lpstr">
      <vt:lpstr>Arial</vt:lpstr>
      <vt:lpstr>Calibri</vt:lpstr>
      <vt:lpstr>Calibri Light</vt:lpstr>
      <vt:lpstr>Perpetua</vt:lpstr>
      <vt:lpstr>Times New Roman</vt:lpstr>
      <vt:lpstr>„Office“ tema</vt:lpstr>
      <vt:lpstr>Equation</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Testas:</vt:lpstr>
      <vt:lpstr>„PowerPoint“ pateiktis</vt:lpstr>
      <vt:lpstr>„PowerPoint“ pateiktis</vt:lpstr>
      <vt:lpstr>„PowerPoint“ pateiktis</vt:lpstr>
      <vt:lpstr>„PowerPoint“ pateiktis</vt:lpstr>
      <vt:lpstr>Testo atsakymai:</vt:lpstr>
      <vt:lpstr>1 Uždavinys:</vt:lpstr>
      <vt:lpstr>1 Uždavinio sprendimas:</vt:lpstr>
      <vt:lpstr>2 Uždavinys:</vt:lpstr>
      <vt:lpstr>2 uždavinio sprendimas</vt:lpstr>
      <vt:lpstr>Šaltiniai:</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SAULĖ PAULIKIENĖ</dc:creator>
  <cp:lastModifiedBy>SAULĖ PAULIKIENĖ</cp:lastModifiedBy>
  <cp:revision>94</cp:revision>
  <dcterms:created xsi:type="dcterms:W3CDTF">2026-05-06T18:04:36Z</dcterms:created>
  <dcterms:modified xsi:type="dcterms:W3CDTF">2026-05-08T08:23:49Z</dcterms:modified>
</cp:coreProperties>
</file>