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68" r:id="rId3"/>
    <p:sldId id="267" r:id="rId4"/>
    <p:sldId id="269" r:id="rId5"/>
    <p:sldId id="264" r:id="rId6"/>
    <p:sldId id="262" r:id="rId7"/>
    <p:sldId id="263" r:id="rId8"/>
    <p:sldId id="257" r:id="rId9"/>
    <p:sldId id="270" r:id="rId10"/>
    <p:sldId id="271" r:id="rId11"/>
    <p:sldId id="272" r:id="rId12"/>
    <p:sldId id="273" r:id="rId13"/>
    <p:sldId id="274" r:id="rId14"/>
    <p:sldId id="266" r:id="rId15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5" d="100"/>
          <a:sy n="85" d="100"/>
        </p:scale>
        <p:origin x="36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futurism.com/engineering-discovery-brings-invisibility-closer-sci-fact?utm_source=chatgpt.com" TargetMode="External"/><Relationship Id="rId2" Type="http://schemas.openxmlformats.org/officeDocument/2006/relationships/hyperlink" Target="https://www.e-lankos.lt/qtfz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oogl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loud reflections in clear and calm lake water, forest in the background, summer morning">
            <a:extLst>
              <a:ext uri="{FF2B5EF4-FFF2-40B4-BE49-F238E27FC236}">
                <a16:creationId xmlns:a16="http://schemas.microsoft.com/office/drawing/2014/main" id="{63A17DE7-C6B2-41CE-BAAE-8E1717C319A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074"/>
            <a:ext cx="12192000" cy="686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7BC27904-9B9F-44C1-BB92-C9A47345E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376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lt-LT" sz="27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RESPUBLIKINIS MOKINIŲ KŪRYBINIŲ DARBŲ KONKURSAS</a:t>
            </a:r>
            <a:br>
              <a:rPr lang="lt-LT" sz="27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lt-LT" sz="27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„FIZIKOS BANDYMAI APLINK MUS 2026“</a:t>
            </a:r>
            <a:br>
              <a:rPr lang="lt-LT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lt-LT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886EA5-18D5-49D9-99B1-984796D3A274}"/>
              </a:ext>
            </a:extLst>
          </p:cNvPr>
          <p:cNvSpPr txBox="1"/>
          <p:nvPr/>
        </p:nvSpPr>
        <p:spPr>
          <a:xfrm>
            <a:off x="2138996" y="1632583"/>
            <a:ext cx="878541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4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Šviesos atspindys ir lūžimas</a:t>
            </a:r>
            <a:endParaRPr lang="lt-LT" sz="4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E781E9-B456-4F3F-BF1E-BBA89EFBA0A6}"/>
              </a:ext>
            </a:extLst>
          </p:cNvPr>
          <p:cNvSpPr txBox="1"/>
          <p:nvPr/>
        </p:nvSpPr>
        <p:spPr>
          <a:xfrm>
            <a:off x="3887113" y="4348889"/>
            <a:ext cx="87854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400" b="1" dirty="0">
                <a:solidFill>
                  <a:srgbClr val="000000"/>
                </a:solidFill>
                <a:latin typeface="Arial" panose="020B0604020202020204" pitchFamily="34" charset="0"/>
              </a:rPr>
              <a:t>Darbą atliko:</a:t>
            </a:r>
          </a:p>
          <a:p>
            <a:r>
              <a:rPr lang="lt-LT" sz="2400" b="1" dirty="0">
                <a:solidFill>
                  <a:srgbClr val="000000"/>
                </a:solidFill>
                <a:latin typeface="Arial" panose="020B0604020202020204" pitchFamily="34" charset="0"/>
              </a:rPr>
              <a:t>Vilniaus Pavilnio progimnazijos mokiniai </a:t>
            </a:r>
            <a:r>
              <a:rPr lang="pl-PL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F. S. </a:t>
            </a:r>
            <a:r>
              <a:rPr lang="pl-PL" sz="24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ir</a:t>
            </a:r>
            <a:r>
              <a:rPr lang="pl-PL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V. Z</a:t>
            </a:r>
            <a:endParaRPr lang="lt-LT" sz="2400" b="1" dirty="0"/>
          </a:p>
        </p:txBody>
      </p:sp>
    </p:spTree>
    <p:extLst>
      <p:ext uri="{BB962C8B-B14F-4D97-AF65-F5344CB8AC3E}">
        <p14:creationId xmlns:p14="http://schemas.microsoft.com/office/powerpoint/2010/main" val="820761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2D75871-D28F-4832-907D-4179277C9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AutoShape 2" descr="Endless sky and calm waters">
            <a:extLst>
              <a:ext uri="{FF2B5EF4-FFF2-40B4-BE49-F238E27FC236}">
                <a16:creationId xmlns:a16="http://schemas.microsoft.com/office/drawing/2014/main" id="{4D21A2FF-F976-4AAC-B0D1-FF8A35DD2E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7" name="Turinio vietos rezervavimo ženklas 6">
            <a:extLst>
              <a:ext uri="{FF2B5EF4-FFF2-40B4-BE49-F238E27FC236}">
                <a16:creationId xmlns:a16="http://schemas.microsoft.com/office/drawing/2014/main" id="{AA4EC396-E3E5-4A7F-9D62-284490F890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118" y="-9342"/>
            <a:ext cx="12202117" cy="6867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29CDC2D-AFF6-4DD3-970F-8DF25F5FB1D1}"/>
              </a:ext>
            </a:extLst>
          </p:cNvPr>
          <p:cNvSpPr txBox="1"/>
          <p:nvPr/>
        </p:nvSpPr>
        <p:spPr>
          <a:xfrm>
            <a:off x="588102" y="610607"/>
            <a:ext cx="8785412" cy="9633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lt-LT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Turinys:</a:t>
            </a:r>
          </a:p>
          <a:p>
            <a:pPr lvl="1"/>
            <a:endParaRPr lang="lt-LT" sz="3200" b="1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lt-LT" sz="2400" dirty="0"/>
              <a:t>Šviesos atspindžio dėsnis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lt-LT" sz="2400" dirty="0"/>
              <a:t>Šviesos </a:t>
            </a:r>
            <a:r>
              <a:rPr lang="en-US" sz="2400" dirty="0"/>
              <a:t>l</a:t>
            </a:r>
            <a:r>
              <a:rPr lang="lt-LT" sz="2400" dirty="0"/>
              <a:t>ūžimas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lt-LT" sz="2400" dirty="0"/>
              <a:t>Bandymas Nr. 1 „S</a:t>
            </a:r>
            <a:r>
              <a:rPr lang="en-GB" sz="2400" dirty="0" err="1"/>
              <a:t>ulūžęs</a:t>
            </a:r>
            <a:r>
              <a:rPr lang="en-GB" sz="2400" dirty="0"/>
              <a:t> </a:t>
            </a:r>
            <a:r>
              <a:rPr lang="en-GB" sz="2400" dirty="0" err="1"/>
              <a:t>pieštukas</a:t>
            </a:r>
            <a:r>
              <a:rPr lang="lt-LT" sz="2400" dirty="0"/>
              <a:t>“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lt-LT" sz="2400" dirty="0"/>
              <a:t>Bandymas Nr. 2	„Nematoma moneta“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lt-LT" sz="2400" dirty="0"/>
              <a:t>Bandymas Nr. 3	„Spalvotas diskas“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lt-LT" sz="2400" dirty="0"/>
              <a:t>Mokslo įdomybės: nematomumo technologija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lt-LT" sz="2400" dirty="0"/>
              <a:t>Išspręskite uždavinius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lt-LT" sz="2400" dirty="0"/>
              <a:t>Išspręskite testą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lt-LT" sz="2400" dirty="0"/>
              <a:t>Testo atsakymai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lt-LT" sz="2400" dirty="0"/>
              <a:t>Literatūros sąrašas.</a:t>
            </a:r>
          </a:p>
          <a:p>
            <a:pPr lvl="1"/>
            <a:endParaRPr lang="en-GB" sz="2000" b="1" dirty="0"/>
          </a:p>
          <a:p>
            <a:pPr lvl="1"/>
            <a:endParaRPr lang="en-GB" sz="2000" b="1" dirty="0"/>
          </a:p>
          <a:p>
            <a:pPr lvl="1"/>
            <a:endParaRPr lang="en-GB" sz="2000" b="1" dirty="0"/>
          </a:p>
          <a:p>
            <a:pPr lvl="1"/>
            <a:endParaRPr lang="en-GB" sz="2000" b="1" dirty="0"/>
          </a:p>
          <a:p>
            <a:pPr lvl="1"/>
            <a:endParaRPr lang="en-GB" sz="2000" b="1" dirty="0"/>
          </a:p>
          <a:p>
            <a:pPr lvl="1"/>
            <a:endParaRPr lang="en-GB" sz="2000" b="1" dirty="0"/>
          </a:p>
          <a:p>
            <a:pPr lvl="1"/>
            <a:endParaRPr lang="en-GB" sz="2000" b="1" dirty="0"/>
          </a:p>
          <a:p>
            <a:pPr lvl="1"/>
            <a:endParaRPr lang="lt-LT" sz="4400" b="1" dirty="0"/>
          </a:p>
          <a:p>
            <a:pPr lvl="1"/>
            <a:endParaRPr lang="lt-LT" sz="4400" b="1" dirty="0"/>
          </a:p>
          <a:p>
            <a:pPr lvl="1"/>
            <a:endParaRPr lang="lt-LT" sz="4400" b="1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/>
            <a:endParaRPr lang="lt-LT" sz="4400" dirty="0"/>
          </a:p>
        </p:txBody>
      </p:sp>
    </p:spTree>
    <p:extLst>
      <p:ext uri="{BB962C8B-B14F-4D97-AF65-F5344CB8AC3E}">
        <p14:creationId xmlns:p14="http://schemas.microsoft.com/office/powerpoint/2010/main" val="4138577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Uploaded image">
            <a:extLst>
              <a:ext uri="{FF2B5EF4-FFF2-40B4-BE49-F238E27FC236}">
                <a16:creationId xmlns:a16="http://schemas.microsoft.com/office/drawing/2014/main" id="{18171E22-6D82-4322-8E17-ABD5D2C784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3" name="AutoShape 2" descr="Įkeltas vaizdas">
            <a:extLst>
              <a:ext uri="{FF2B5EF4-FFF2-40B4-BE49-F238E27FC236}">
                <a16:creationId xmlns:a16="http://schemas.microsoft.com/office/drawing/2014/main" id="{5753859A-8EE6-4D2C-913A-BA3C077085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09CCC8-2E8D-48EC-BF12-FB7A20EFB747}"/>
              </a:ext>
            </a:extLst>
          </p:cNvPr>
          <p:cNvSpPr txBox="1"/>
          <p:nvPr/>
        </p:nvSpPr>
        <p:spPr>
          <a:xfrm>
            <a:off x="2761130" y="34581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3200" b="1" dirty="0"/>
              <a:t>ŠVIESOS ATSPINDŽIO DĖSNIS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FC2B92-E44C-432B-8585-F3BD590F5A7D}"/>
              </a:ext>
            </a:extLst>
          </p:cNvPr>
          <p:cNvSpPr txBox="1"/>
          <p:nvPr/>
        </p:nvSpPr>
        <p:spPr>
          <a:xfrm>
            <a:off x="5611905" y="2502077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400" dirty="0"/>
              <a:t>Šviesos spindulio kritimo kampas </a:t>
            </a:r>
            <a:r>
              <a:rPr lang="el-GR" sz="2400" dirty="0"/>
              <a:t>α </a:t>
            </a:r>
            <a:r>
              <a:rPr lang="lt-LT" sz="2400" dirty="0"/>
              <a:t>yra lygus atspindžio kampui </a:t>
            </a:r>
            <a:r>
              <a:rPr lang="el-GR" sz="2400" dirty="0"/>
              <a:t>β (α = β).</a:t>
            </a:r>
            <a:endParaRPr lang="en-US" sz="2400" dirty="0"/>
          </a:p>
          <a:p>
            <a:pPr algn="ctr"/>
            <a:br>
              <a:rPr lang="el-GR" sz="2400" dirty="0"/>
            </a:br>
            <a:r>
              <a:rPr lang="lt-LT" sz="2400" dirty="0"/>
              <a:t>Krintantis spindulys, atspindėtas spindulys ir statmuo, nubrėžtas kritimo taške į veidrodžio paviršių, yra vienoje plokštumoje.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3BC8261-FE18-4D15-8758-A4313D81A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71204"/>
            <a:ext cx="5324891" cy="348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613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Uploaded image">
            <a:extLst>
              <a:ext uri="{FF2B5EF4-FFF2-40B4-BE49-F238E27FC236}">
                <a16:creationId xmlns:a16="http://schemas.microsoft.com/office/drawing/2014/main" id="{18171E22-6D82-4322-8E17-ABD5D2C784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3" name="AutoShape 2" descr="Įkeltas vaizdas">
            <a:extLst>
              <a:ext uri="{FF2B5EF4-FFF2-40B4-BE49-F238E27FC236}">
                <a16:creationId xmlns:a16="http://schemas.microsoft.com/office/drawing/2014/main" id="{5753859A-8EE6-4D2C-913A-BA3C077085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09CCC8-2E8D-48EC-BF12-FB7A20EFB747}"/>
              </a:ext>
            </a:extLst>
          </p:cNvPr>
          <p:cNvSpPr txBox="1"/>
          <p:nvPr/>
        </p:nvSpPr>
        <p:spPr>
          <a:xfrm>
            <a:off x="2761130" y="149639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3200" b="1" dirty="0"/>
              <a:t>ŠVIESOS </a:t>
            </a:r>
            <a:r>
              <a:rPr lang="en-US" sz="3200" b="1" dirty="0"/>
              <a:t>L</a:t>
            </a:r>
            <a:r>
              <a:rPr lang="lt-LT" sz="3200" b="1" dirty="0"/>
              <a:t>ŪŽIMAS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FC2B92-E44C-432B-8585-F3BD590F5A7D}"/>
              </a:ext>
            </a:extLst>
          </p:cNvPr>
          <p:cNvSpPr txBox="1"/>
          <p:nvPr/>
        </p:nvSpPr>
        <p:spPr>
          <a:xfrm>
            <a:off x="6831106" y="2095872"/>
            <a:ext cx="5029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dirty="0"/>
              <a:t>Šviesos spindulio krypties pasikeitimas šviesai pereinant iš vienos skaidriosios terpės į kitą vadinamas </a:t>
            </a:r>
            <a:r>
              <a:rPr lang="lt-LT" sz="2000" b="1" dirty="0"/>
              <a:t>ŠVIESOS LŪŽIMU.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89CC74F-2048-45CE-8F0C-9F8E79F67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5" y="738348"/>
            <a:ext cx="6280531" cy="363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1B34D4F-1FE3-4B4E-A032-76C8F1D80912}"/>
              </a:ext>
            </a:extLst>
          </p:cNvPr>
          <p:cNvSpPr txBox="1"/>
          <p:nvPr/>
        </p:nvSpPr>
        <p:spPr>
          <a:xfrm>
            <a:off x="726141" y="4251849"/>
            <a:ext cx="1016597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dirty="0"/>
              <a:t>Šviesos lūžimo ypatumai</a:t>
            </a:r>
          </a:p>
          <a:p>
            <a:endParaRPr lang="lt-LT" dirty="0"/>
          </a:p>
          <a:p>
            <a:r>
              <a:rPr lang="lt-LT" dirty="0"/>
              <a:t>• Krintantis spindulys, lūžęs spindulys ir statmuo, nubrėžtas kritimo taške į medžiagas skiriantį paviršių, yra vienoje plokštumoje.</a:t>
            </a:r>
          </a:p>
          <a:p>
            <a:r>
              <a:rPr lang="lt-LT" dirty="0"/>
              <a:t>• Kai šviesa sklinda iš oro į vandenį arba stiklą, lūžio kampas yra mažesnis už kritimo kampą (</a:t>
            </a:r>
            <a:r>
              <a:rPr lang="el-GR" dirty="0"/>
              <a:t>α &gt; γ), </a:t>
            </a:r>
            <a:r>
              <a:rPr lang="lt-LT" dirty="0"/>
              <a:t>todėl lūžęs spindulys artėja prie statmens.</a:t>
            </a:r>
          </a:p>
          <a:p>
            <a:r>
              <a:rPr lang="lt-LT" dirty="0"/>
              <a:t>• Kai šviesa sklinda iš vandens arba stiklo į orą, lūžio kampas yra didesnis už kritimo kampą (</a:t>
            </a:r>
            <a:r>
              <a:rPr lang="el-GR" dirty="0"/>
              <a:t>α &lt; γ), </a:t>
            </a:r>
            <a:r>
              <a:rPr lang="lt-LT" dirty="0"/>
              <a:t>todėl lūžęs spindulys tolsta nuo statmens.</a:t>
            </a:r>
          </a:p>
        </p:txBody>
      </p:sp>
    </p:spTree>
    <p:extLst>
      <p:ext uri="{BB962C8B-B14F-4D97-AF65-F5344CB8AC3E}">
        <p14:creationId xmlns:p14="http://schemas.microsoft.com/office/powerpoint/2010/main" val="2466699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ncil in a glass of water&#10;&#10;AI-generated content may be incorrect.">
            <a:extLst>
              <a:ext uri="{FF2B5EF4-FFF2-40B4-BE49-F238E27FC236}">
                <a16:creationId xmlns:a16="http://schemas.microsoft.com/office/drawing/2014/main" id="{9199D347-C355-0C31-5000-D9F0C192E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985" y="1851074"/>
            <a:ext cx="6751759" cy="31086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138805-8177-0CDB-EC7A-228D03486095}"/>
              </a:ext>
            </a:extLst>
          </p:cNvPr>
          <p:cNvSpPr txBox="1"/>
          <p:nvPr/>
        </p:nvSpPr>
        <p:spPr>
          <a:xfrm>
            <a:off x="603161" y="5152947"/>
            <a:ext cx="11337826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GB" sz="2000" dirty="0" err="1">
                <a:ea typeface="+mn-lt"/>
                <a:cs typeface="+mn-lt"/>
              </a:rPr>
              <a:t>Šviesos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spinduliai</a:t>
            </a:r>
            <a:r>
              <a:rPr lang="en-GB" sz="2000" dirty="0">
                <a:ea typeface="+mn-lt"/>
                <a:cs typeface="+mn-lt"/>
              </a:rPr>
              <a:t>, </a:t>
            </a:r>
            <a:r>
              <a:rPr lang="en-GB" sz="2000" dirty="0" err="1">
                <a:ea typeface="+mn-lt"/>
                <a:cs typeface="+mn-lt"/>
              </a:rPr>
              <a:t>atsispindėję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nuo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pieštuko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dalies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vandenyje</a:t>
            </a:r>
            <a:r>
              <a:rPr lang="en-GB" sz="2000" dirty="0">
                <a:ea typeface="+mn-lt"/>
                <a:cs typeface="+mn-lt"/>
              </a:rPr>
              <a:t>, </a:t>
            </a:r>
            <a:r>
              <a:rPr lang="en-GB" sz="2000" dirty="0" err="1">
                <a:ea typeface="+mn-lt"/>
                <a:cs typeface="+mn-lt"/>
              </a:rPr>
              <a:t>pereina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iš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tankesnės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terpės</a:t>
            </a:r>
            <a:r>
              <a:rPr lang="en-GB" sz="2000" dirty="0">
                <a:ea typeface="+mn-lt"/>
                <a:cs typeface="+mn-lt"/>
              </a:rPr>
              <a:t> (</a:t>
            </a:r>
            <a:r>
              <a:rPr lang="en-GB" sz="2000" dirty="0" err="1">
                <a:ea typeface="+mn-lt"/>
                <a:cs typeface="+mn-lt"/>
              </a:rPr>
              <a:t>vandens</a:t>
            </a:r>
            <a:r>
              <a:rPr lang="en-GB" sz="2000" dirty="0">
                <a:ea typeface="+mn-lt"/>
                <a:cs typeface="+mn-lt"/>
              </a:rPr>
              <a:t>) į </a:t>
            </a:r>
            <a:r>
              <a:rPr lang="en-GB" sz="2000" dirty="0" err="1">
                <a:ea typeface="+mn-lt"/>
                <a:cs typeface="+mn-lt"/>
              </a:rPr>
              <a:t>retesnę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terpę</a:t>
            </a:r>
            <a:r>
              <a:rPr lang="en-GB" sz="2000" dirty="0">
                <a:ea typeface="+mn-lt"/>
                <a:cs typeface="+mn-lt"/>
              </a:rPr>
              <a:t> (</a:t>
            </a:r>
            <a:r>
              <a:rPr lang="en-GB" sz="2000" dirty="0" err="1">
                <a:ea typeface="+mn-lt"/>
                <a:cs typeface="+mn-lt"/>
              </a:rPr>
              <a:t>orą</a:t>
            </a:r>
            <a:r>
              <a:rPr lang="en-GB" sz="2000" dirty="0">
                <a:ea typeface="+mn-lt"/>
                <a:cs typeface="+mn-lt"/>
              </a:rPr>
              <a:t>). </a:t>
            </a:r>
            <a:r>
              <a:rPr lang="en-GB" sz="2000" dirty="0" err="1">
                <a:ea typeface="+mn-lt"/>
                <a:cs typeface="+mn-lt"/>
              </a:rPr>
              <a:t>Pereidami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ribą</a:t>
            </a:r>
            <a:r>
              <a:rPr lang="en-GB" sz="2000" dirty="0">
                <a:ea typeface="+mn-lt"/>
                <a:cs typeface="+mn-lt"/>
              </a:rPr>
              <a:t> tarp </a:t>
            </a:r>
            <a:r>
              <a:rPr lang="en-GB" sz="2000" dirty="0" err="1">
                <a:ea typeface="+mn-lt"/>
                <a:cs typeface="+mn-lt"/>
              </a:rPr>
              <a:t>šių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terpių</a:t>
            </a:r>
            <a:r>
              <a:rPr lang="en-GB" sz="2000" dirty="0">
                <a:ea typeface="+mn-lt"/>
                <a:cs typeface="+mn-lt"/>
              </a:rPr>
              <a:t>, </a:t>
            </a:r>
            <a:r>
              <a:rPr lang="en-GB" sz="2000" dirty="0" err="1">
                <a:ea typeface="+mn-lt"/>
                <a:cs typeface="+mn-lt"/>
              </a:rPr>
              <a:t>jie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lūžta</a:t>
            </a:r>
            <a:r>
              <a:rPr lang="en-GB" sz="2000" dirty="0">
                <a:ea typeface="+mn-lt"/>
                <a:cs typeface="+mn-lt"/>
              </a:rPr>
              <a:t>. </a:t>
            </a:r>
            <a:r>
              <a:rPr lang="en-GB" sz="2000" dirty="0" err="1">
                <a:ea typeface="+mn-lt"/>
                <a:cs typeface="+mn-lt"/>
              </a:rPr>
              <a:t>Kadangi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akis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šviesą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suvokia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sklindančią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tiesiai</a:t>
            </a:r>
            <a:r>
              <a:rPr lang="en-GB" sz="2000" dirty="0">
                <a:ea typeface="+mn-lt"/>
                <a:cs typeface="+mn-lt"/>
              </a:rPr>
              <a:t>, </a:t>
            </a:r>
            <a:r>
              <a:rPr lang="en-GB" sz="2000" dirty="0" err="1">
                <a:ea typeface="+mn-lt"/>
                <a:cs typeface="+mn-lt"/>
              </a:rPr>
              <a:t>susidaro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klaidingas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vaizdas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apie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tikrąją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pieštuko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padėtį</a:t>
            </a:r>
            <a:r>
              <a:rPr lang="lt-LT" sz="2000" dirty="0">
                <a:ea typeface="+mn-lt"/>
                <a:cs typeface="+mn-lt"/>
              </a:rPr>
              <a:t>. </a:t>
            </a:r>
          </a:p>
          <a:p>
            <a:pPr algn="just"/>
            <a:r>
              <a:rPr lang="lt-LT" sz="2000" b="1" dirty="0">
                <a:ea typeface="+mn-lt"/>
                <a:cs typeface="+mn-lt"/>
              </a:rPr>
              <a:t>Hipotezė pasitvirtino.</a:t>
            </a:r>
            <a:endParaRPr lang="en-US" sz="2000" b="1" dirty="0" err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51E9D0-5CA2-B852-CC99-55CA162C6B91}"/>
              </a:ext>
            </a:extLst>
          </p:cNvPr>
          <p:cNvSpPr txBox="1"/>
          <p:nvPr/>
        </p:nvSpPr>
        <p:spPr>
          <a:xfrm>
            <a:off x="603161" y="132958"/>
            <a:ext cx="991116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200" dirty="0"/>
              <a:t>Bandymas Nr. 1 		</a:t>
            </a:r>
            <a:r>
              <a:rPr lang="en-GB" sz="3200" b="1" dirty="0"/>
              <a:t>SULŪŽĘS PIEŠTUKAS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10E277-ACB9-41F4-950D-506E90C294B2}"/>
              </a:ext>
            </a:extLst>
          </p:cNvPr>
          <p:cNvSpPr txBox="1"/>
          <p:nvPr/>
        </p:nvSpPr>
        <p:spPr>
          <a:xfrm>
            <a:off x="647985" y="717733"/>
            <a:ext cx="111232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000" b="1" dirty="0"/>
              <a:t>Hipotezė:</a:t>
            </a:r>
            <a:br>
              <a:rPr lang="lt-LT" sz="2000" dirty="0"/>
            </a:br>
            <a:r>
              <a:rPr lang="lt-LT" sz="2000" dirty="0"/>
              <a:t>Jeigu pieštukas bus panardintas į vandenį, jis atrodys sulūžęs, nes šviesos spinduliai, pereidami iš vandens į orą, lūžta.</a:t>
            </a:r>
          </a:p>
        </p:txBody>
      </p:sp>
    </p:spTree>
    <p:extLst>
      <p:ext uri="{BB962C8B-B14F-4D97-AF65-F5344CB8AC3E}">
        <p14:creationId xmlns:p14="http://schemas.microsoft.com/office/powerpoint/2010/main" val="364804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65C332-B647-6A8E-C0A7-1B8811738BFC}"/>
              </a:ext>
            </a:extLst>
          </p:cNvPr>
          <p:cNvSpPr txBox="1"/>
          <p:nvPr/>
        </p:nvSpPr>
        <p:spPr>
          <a:xfrm>
            <a:off x="291930" y="2998990"/>
            <a:ext cx="3989582" cy="32932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000" dirty="0" err="1"/>
              <a:t>Šviesa</a:t>
            </a:r>
            <a:r>
              <a:rPr lang="en-US" sz="2000" dirty="0"/>
              <a:t> </a:t>
            </a:r>
            <a:r>
              <a:rPr lang="en-US" sz="2000" dirty="0" err="1"/>
              <a:t>sklinda</a:t>
            </a:r>
            <a:r>
              <a:rPr lang="en-US" sz="2000" dirty="0"/>
              <a:t> </a:t>
            </a:r>
            <a:r>
              <a:rPr lang="en-US" sz="2000" dirty="0" err="1"/>
              <a:t>skirtingu</a:t>
            </a:r>
            <a:r>
              <a:rPr lang="en-US" sz="2000" dirty="0"/>
              <a:t> </a:t>
            </a:r>
            <a:r>
              <a:rPr lang="en-US" sz="2000" dirty="0" err="1"/>
              <a:t>greičiu</a:t>
            </a:r>
            <a:r>
              <a:rPr lang="en-US" sz="2000" dirty="0"/>
              <a:t> ore </a:t>
            </a:r>
            <a:r>
              <a:rPr lang="en-US" sz="2000" dirty="0" err="1"/>
              <a:t>ir</a:t>
            </a:r>
            <a:r>
              <a:rPr lang="en-US" sz="2000" dirty="0"/>
              <a:t> </a:t>
            </a:r>
            <a:r>
              <a:rPr lang="en-US" sz="2000" dirty="0" err="1"/>
              <a:t>vandenyje</a:t>
            </a:r>
            <a:r>
              <a:rPr lang="en-US" sz="2000" dirty="0"/>
              <a:t>. </a:t>
            </a:r>
            <a:r>
              <a:rPr lang="en-US" sz="2000" dirty="0" err="1"/>
              <a:t>Pereidama</a:t>
            </a:r>
            <a:r>
              <a:rPr lang="en-US" sz="2000" dirty="0"/>
              <a:t> </a:t>
            </a:r>
            <a:r>
              <a:rPr lang="en-US" sz="2000" dirty="0" err="1"/>
              <a:t>iš</a:t>
            </a:r>
            <a:r>
              <a:rPr lang="en-US" sz="2000" dirty="0"/>
              <a:t> </a:t>
            </a:r>
            <a:r>
              <a:rPr lang="en-US" sz="2000" dirty="0" err="1"/>
              <a:t>vienos</a:t>
            </a:r>
            <a:r>
              <a:rPr lang="en-US" sz="2000" dirty="0"/>
              <a:t> </a:t>
            </a:r>
            <a:r>
              <a:rPr lang="en-US" sz="2000" dirty="0" err="1"/>
              <a:t>terpės</a:t>
            </a:r>
            <a:r>
              <a:rPr lang="en-US" sz="2000" dirty="0"/>
              <a:t> į </a:t>
            </a:r>
            <a:r>
              <a:rPr lang="en-US" sz="2000" dirty="0" err="1"/>
              <a:t>kitą</a:t>
            </a:r>
            <a:r>
              <a:rPr lang="en-US" sz="2000" dirty="0"/>
              <a:t> ji </a:t>
            </a:r>
            <a:r>
              <a:rPr lang="en-US" sz="2000" dirty="0" err="1"/>
              <a:t>lūžta</a:t>
            </a:r>
            <a:r>
              <a:rPr lang="en-US" sz="2000" dirty="0"/>
              <a:t>. </a:t>
            </a:r>
            <a:r>
              <a:rPr lang="en-US" sz="2000" dirty="0" err="1"/>
              <a:t>Vanduo</a:t>
            </a:r>
            <a:r>
              <a:rPr lang="en-US" sz="2000" dirty="0"/>
              <a:t> </a:t>
            </a:r>
            <a:r>
              <a:rPr lang="en-US" sz="2000" dirty="0" err="1"/>
              <a:t>pakeičia</a:t>
            </a:r>
            <a:r>
              <a:rPr lang="en-US" sz="2000" dirty="0"/>
              <a:t> </a:t>
            </a:r>
            <a:r>
              <a:rPr lang="en-US" sz="2000" dirty="0" err="1"/>
              <a:t>šviesos</a:t>
            </a:r>
            <a:r>
              <a:rPr lang="en-US" sz="2000" dirty="0"/>
              <a:t> </a:t>
            </a:r>
            <a:r>
              <a:rPr lang="en-US" sz="2000" dirty="0" err="1"/>
              <a:t>spindulių</a:t>
            </a:r>
            <a:r>
              <a:rPr lang="en-US" sz="2000" dirty="0"/>
              <a:t> </a:t>
            </a:r>
            <a:r>
              <a:rPr lang="en-US" sz="2000" dirty="0" err="1"/>
              <a:t>kelią</a:t>
            </a:r>
            <a:r>
              <a:rPr lang="en-US" sz="2000" dirty="0"/>
              <a:t> </a:t>
            </a:r>
            <a:r>
              <a:rPr lang="en-US" sz="2000" dirty="0" err="1"/>
              <a:t>taip</a:t>
            </a:r>
            <a:r>
              <a:rPr lang="en-US" sz="2000" dirty="0"/>
              <a:t>, </a:t>
            </a:r>
            <a:r>
              <a:rPr lang="en-US" sz="2000" dirty="0" err="1"/>
              <a:t>kad</a:t>
            </a:r>
            <a:r>
              <a:rPr lang="en-US" sz="2000" dirty="0"/>
              <a:t> </a:t>
            </a:r>
            <a:r>
              <a:rPr lang="en-US" sz="2000" dirty="0" err="1"/>
              <a:t>jie</a:t>
            </a:r>
            <a:r>
              <a:rPr lang="en-US" sz="2000" dirty="0"/>
              <a:t> </a:t>
            </a:r>
            <a:r>
              <a:rPr lang="en-US" sz="2000" dirty="0" err="1"/>
              <a:t>pasiekia</a:t>
            </a:r>
            <a:r>
              <a:rPr lang="en-US" sz="2000" dirty="0"/>
              <a:t> </a:t>
            </a:r>
            <a:r>
              <a:rPr lang="en-US" sz="2000" dirty="0" err="1"/>
              <a:t>mūsų</a:t>
            </a:r>
            <a:r>
              <a:rPr lang="en-US" sz="2000" dirty="0"/>
              <a:t> </a:t>
            </a:r>
            <a:r>
              <a:rPr lang="en-US" sz="2000" dirty="0" err="1"/>
              <a:t>akis</a:t>
            </a:r>
            <a:r>
              <a:rPr lang="en-US" sz="2000" dirty="0"/>
              <a:t> </a:t>
            </a:r>
            <a:r>
              <a:rPr lang="en-US" sz="2000" dirty="0" err="1"/>
              <a:t>kitu</a:t>
            </a:r>
            <a:r>
              <a:rPr lang="en-US" sz="2000" dirty="0"/>
              <a:t> </a:t>
            </a:r>
            <a:r>
              <a:rPr lang="en-US" sz="2000" dirty="0" err="1"/>
              <a:t>kampu</a:t>
            </a:r>
            <a:r>
              <a:rPr lang="en-US" sz="2000" dirty="0"/>
              <a:t>. </a:t>
            </a:r>
            <a:r>
              <a:rPr lang="en-US" sz="2000" dirty="0" err="1"/>
              <a:t>Dėl</a:t>
            </a:r>
            <a:r>
              <a:rPr lang="en-US" sz="2000" dirty="0"/>
              <a:t> to </a:t>
            </a:r>
            <a:r>
              <a:rPr lang="en-US" sz="2000" dirty="0" err="1"/>
              <a:t>smegenys</a:t>
            </a:r>
            <a:r>
              <a:rPr lang="en-US" sz="2000" dirty="0"/>
              <a:t> </a:t>
            </a:r>
            <a:r>
              <a:rPr lang="en-US" sz="2000" dirty="0" err="1"/>
              <a:t>mato</a:t>
            </a:r>
            <a:r>
              <a:rPr lang="en-US" sz="2000" dirty="0"/>
              <a:t> </a:t>
            </a:r>
            <a:r>
              <a:rPr lang="en-US" sz="2000" dirty="0" err="1"/>
              <a:t>monetą</a:t>
            </a:r>
            <a:r>
              <a:rPr lang="en-US" sz="2000" dirty="0"/>
              <a:t> </a:t>
            </a:r>
            <a:r>
              <a:rPr lang="en-US" sz="2000" dirty="0" err="1"/>
              <a:t>aukščiau</a:t>
            </a:r>
            <a:r>
              <a:rPr lang="en-US" sz="2000" dirty="0"/>
              <a:t>, </a:t>
            </a:r>
            <a:r>
              <a:rPr lang="en-US" sz="2000" dirty="0" err="1"/>
              <a:t>nei</a:t>
            </a:r>
            <a:r>
              <a:rPr lang="en-US" sz="2000" dirty="0"/>
              <a:t> ji </a:t>
            </a:r>
            <a:r>
              <a:rPr lang="en-US" sz="2000" dirty="0" err="1"/>
              <a:t>yra</a:t>
            </a:r>
            <a:r>
              <a:rPr lang="en-US" sz="2000" dirty="0"/>
              <a:t> </a:t>
            </a:r>
            <a:r>
              <a:rPr lang="en-US" sz="2000" dirty="0" err="1"/>
              <a:t>iš</a:t>
            </a:r>
            <a:r>
              <a:rPr lang="en-US" sz="2000" dirty="0"/>
              <a:t> </a:t>
            </a:r>
            <a:r>
              <a:rPr lang="en-US" sz="2000" dirty="0" err="1"/>
              <a:t>tikrųjų</a:t>
            </a:r>
            <a:r>
              <a:rPr lang="en-US" sz="2000" dirty="0"/>
              <a:t>.</a:t>
            </a:r>
            <a:endParaRPr lang="lt-LT" sz="2000" dirty="0"/>
          </a:p>
          <a:p>
            <a:pPr algn="just"/>
            <a:r>
              <a:rPr lang="lt-LT" sz="2000" b="1" dirty="0">
                <a:ea typeface="+mn-lt"/>
                <a:cs typeface="+mn-lt"/>
              </a:rPr>
              <a:t>Hipotezė pasitvirtino.</a:t>
            </a:r>
            <a:endParaRPr lang="en-US" sz="2000" b="1" dirty="0"/>
          </a:p>
          <a:p>
            <a:pPr algn="just"/>
            <a:endParaRPr lang="en-US" sz="2000" dirty="0"/>
          </a:p>
          <a:p>
            <a:pPr algn="ctr"/>
            <a:endParaRPr lang="en-GB" sz="2800" dirty="0"/>
          </a:p>
        </p:txBody>
      </p:sp>
      <p:pic>
        <p:nvPicPr>
          <p:cNvPr id="3" name="Picture 2" descr="A close up of a bowl&#10;&#10;AI-generated content may be incorrect.">
            <a:extLst>
              <a:ext uri="{FF2B5EF4-FFF2-40B4-BE49-F238E27FC236}">
                <a16:creationId xmlns:a16="http://schemas.microsoft.com/office/drawing/2014/main" id="{B677437C-4361-F79B-9497-DA3B01031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535" y="745673"/>
            <a:ext cx="3810000" cy="5553075"/>
          </a:xfrm>
          <a:prstGeom prst="rect">
            <a:avLst/>
          </a:prstGeom>
        </p:spPr>
      </p:pic>
      <p:pic>
        <p:nvPicPr>
          <p:cNvPr id="4" name="Picture 3" descr="A bowl of water in a kitchen&#10;&#10;AI-generated content may be incorrect.">
            <a:extLst>
              <a:ext uri="{FF2B5EF4-FFF2-40B4-BE49-F238E27FC236}">
                <a16:creationId xmlns:a16="http://schemas.microsoft.com/office/drawing/2014/main" id="{28FBA5E2-AA85-9D4E-24BD-D14F6D4D67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9535" y="745673"/>
            <a:ext cx="3810000" cy="55512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9936BE-33AC-4C6C-9581-4DB7B5AA6C32}"/>
              </a:ext>
            </a:extLst>
          </p:cNvPr>
          <p:cNvSpPr txBox="1"/>
          <p:nvPr/>
        </p:nvSpPr>
        <p:spPr>
          <a:xfrm>
            <a:off x="291930" y="0"/>
            <a:ext cx="991116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200" dirty="0"/>
              <a:t>Bandymas Nr. 2		</a:t>
            </a:r>
            <a:r>
              <a:rPr lang="lt-LT" sz="3200" b="1" dirty="0"/>
              <a:t>NEMATOMA MONETA</a:t>
            </a:r>
            <a:endParaRPr lang="en-GB" sz="3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DDBA64-4262-4562-9BBE-503AC043EA63}"/>
              </a:ext>
            </a:extLst>
          </p:cNvPr>
          <p:cNvSpPr txBox="1"/>
          <p:nvPr/>
        </p:nvSpPr>
        <p:spPr>
          <a:xfrm>
            <a:off x="291930" y="745673"/>
            <a:ext cx="434282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000" b="1" dirty="0"/>
              <a:t>Hipotezė:</a:t>
            </a:r>
            <a:br>
              <a:rPr lang="lt-LT" sz="2000" dirty="0"/>
            </a:br>
            <a:r>
              <a:rPr lang="lt-LT" sz="2000" dirty="0"/>
              <a:t>Jeigu moneta bus panardinta į vandenį, ji atrodys pakilusi aukščiau, nes šviesa, pereidama iš vandens į orą, lūžta ir pakeičia savo kryptį.</a:t>
            </a:r>
          </a:p>
        </p:txBody>
      </p:sp>
    </p:spTree>
    <p:extLst>
      <p:ext uri="{BB962C8B-B14F-4D97-AF65-F5344CB8AC3E}">
        <p14:creationId xmlns:p14="http://schemas.microsoft.com/office/powerpoint/2010/main" val="1295589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cd&#10;&#10;AI-generated content may be incorrect.">
            <a:extLst>
              <a:ext uri="{FF2B5EF4-FFF2-40B4-BE49-F238E27FC236}">
                <a16:creationId xmlns:a16="http://schemas.microsoft.com/office/drawing/2014/main" id="{5F22B1B2-928D-654E-D00F-02027CD73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-1"/>
            <a:ext cx="4572000" cy="68638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2663E59-19C4-B4BF-8B1C-604B44CDEA9F}"/>
              </a:ext>
            </a:extLst>
          </p:cNvPr>
          <p:cNvSpPr txBox="1"/>
          <p:nvPr/>
        </p:nvSpPr>
        <p:spPr>
          <a:xfrm>
            <a:off x="175083" y="2900082"/>
            <a:ext cx="6987717" cy="35086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GB" sz="2000" dirty="0">
                <a:ea typeface="+mn-lt"/>
                <a:cs typeface="+mn-lt"/>
              </a:rPr>
              <a:t>Kai </a:t>
            </a:r>
            <a:r>
              <a:rPr lang="en-GB" sz="2000" dirty="0" err="1">
                <a:ea typeface="+mn-lt"/>
                <a:cs typeface="+mn-lt"/>
              </a:rPr>
              <a:t>balta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šviesa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patenka</a:t>
            </a:r>
            <a:r>
              <a:rPr lang="en-GB" sz="2000" dirty="0">
                <a:ea typeface="+mn-lt"/>
                <a:cs typeface="+mn-lt"/>
              </a:rPr>
              <a:t> ant </a:t>
            </a:r>
            <a:r>
              <a:rPr lang="en-GB" sz="2000" dirty="0" err="1">
                <a:ea typeface="+mn-lt"/>
                <a:cs typeface="+mn-lt"/>
              </a:rPr>
              <a:t>disko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paviršiaus</a:t>
            </a:r>
            <a:r>
              <a:rPr lang="en-GB" sz="2000" dirty="0">
                <a:ea typeface="+mn-lt"/>
                <a:cs typeface="+mn-lt"/>
              </a:rPr>
              <a:t>, ji </a:t>
            </a:r>
            <a:r>
              <a:rPr lang="en-GB" sz="2000" dirty="0" err="1">
                <a:ea typeface="+mn-lt"/>
                <a:cs typeface="+mn-lt"/>
              </a:rPr>
              <a:t>atsispindi</a:t>
            </a:r>
            <a:r>
              <a:rPr lang="en-GB" sz="2000" dirty="0">
                <a:ea typeface="+mn-lt"/>
                <a:cs typeface="+mn-lt"/>
              </a:rPr>
              <a:t> ne </a:t>
            </a:r>
            <a:r>
              <a:rPr lang="en-GB" sz="2000" dirty="0" err="1">
                <a:ea typeface="+mn-lt"/>
                <a:cs typeface="+mn-lt"/>
              </a:rPr>
              <a:t>kaip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nuo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paprasto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veidrodžio</a:t>
            </a:r>
            <a:r>
              <a:rPr lang="en-GB" sz="2000" dirty="0">
                <a:ea typeface="+mn-lt"/>
                <a:cs typeface="+mn-lt"/>
              </a:rPr>
              <a:t>.  Diskas </a:t>
            </a:r>
            <a:r>
              <a:rPr lang="en-GB" sz="2000" dirty="0" err="1">
                <a:ea typeface="+mn-lt"/>
                <a:cs typeface="+mn-lt"/>
              </a:rPr>
              <a:t>turi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tūkstančius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labai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smulkių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griovelių</a:t>
            </a:r>
            <a:r>
              <a:rPr lang="en-GB" sz="2000" dirty="0">
                <a:ea typeface="+mn-lt"/>
                <a:cs typeface="+mn-lt"/>
              </a:rPr>
              <a:t>, </a:t>
            </a:r>
            <a:r>
              <a:rPr lang="en-GB" sz="2000" dirty="0" err="1">
                <a:ea typeface="+mn-lt"/>
                <a:cs typeface="+mn-lt"/>
              </a:rPr>
              <a:t>išdėstytų</a:t>
            </a:r>
            <a:r>
              <a:rPr lang="en-GB" sz="2000" dirty="0">
                <a:ea typeface="+mn-lt"/>
                <a:cs typeface="+mn-lt"/>
              </a:rPr>
              <a:t> arti </a:t>
            </a:r>
            <a:r>
              <a:rPr lang="en-GB" sz="2000" dirty="0" err="1">
                <a:ea typeface="+mn-lt"/>
                <a:cs typeface="+mn-lt"/>
              </a:rPr>
              <a:t>vienas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kito</a:t>
            </a:r>
            <a:r>
              <a:rPr lang="en-GB" sz="2000" dirty="0">
                <a:ea typeface="+mn-lt"/>
                <a:cs typeface="+mn-lt"/>
              </a:rPr>
              <a:t>. </a:t>
            </a:r>
            <a:r>
              <a:rPr lang="en-GB" sz="2000" dirty="0" err="1">
                <a:ea typeface="+mn-lt"/>
                <a:cs typeface="+mn-lt"/>
              </a:rPr>
              <a:t>Šie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grioveliai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veikia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kaip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šviesos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skaidytuvas</a:t>
            </a:r>
            <a:r>
              <a:rPr lang="en-GB" sz="2000" dirty="0">
                <a:ea typeface="+mn-lt"/>
                <a:cs typeface="+mn-lt"/>
              </a:rPr>
              <a:t>. </a:t>
            </a:r>
            <a:r>
              <a:rPr lang="en-GB" sz="2000" dirty="0" err="1">
                <a:ea typeface="+mn-lt"/>
                <a:cs typeface="+mn-lt"/>
              </a:rPr>
              <a:t>Dėl</a:t>
            </a:r>
            <a:r>
              <a:rPr lang="en-GB" sz="2000" dirty="0">
                <a:ea typeface="+mn-lt"/>
                <a:cs typeface="+mn-lt"/>
              </a:rPr>
              <a:t> to </a:t>
            </a:r>
            <a:r>
              <a:rPr lang="en-GB" sz="2000" dirty="0" err="1">
                <a:ea typeface="+mn-lt"/>
                <a:cs typeface="+mn-lt"/>
              </a:rPr>
              <a:t>skirtingų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spalvų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šviesa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atsispindi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skirtingais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kampais</a:t>
            </a:r>
            <a:r>
              <a:rPr lang="en-GB" sz="2000" dirty="0">
                <a:ea typeface="+mn-lt"/>
                <a:cs typeface="+mn-lt"/>
              </a:rPr>
              <a:t>. </a:t>
            </a:r>
            <a:r>
              <a:rPr lang="en-GB" sz="2000" dirty="0" err="1">
                <a:ea typeface="+mn-lt"/>
                <a:cs typeface="+mn-lt"/>
              </a:rPr>
              <a:t>Kadangi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balta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šviesa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yra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sudaryta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iš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daugelio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spalvų</a:t>
            </a:r>
            <a:r>
              <a:rPr lang="en-GB" sz="2000" dirty="0">
                <a:ea typeface="+mn-lt"/>
                <a:cs typeface="+mn-lt"/>
              </a:rPr>
              <a:t>, </a:t>
            </a:r>
            <a:r>
              <a:rPr lang="en-GB" sz="2000" dirty="0" err="1">
                <a:ea typeface="+mn-lt"/>
                <a:cs typeface="+mn-lt"/>
              </a:rPr>
              <a:t>jos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atsiskiria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ir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tampa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matomos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atskirai</a:t>
            </a:r>
            <a:r>
              <a:rPr lang="en-GB" sz="2000" dirty="0">
                <a:ea typeface="+mn-lt"/>
                <a:cs typeface="+mn-lt"/>
              </a:rPr>
              <a:t> – </a:t>
            </a:r>
            <a:r>
              <a:rPr lang="en-GB" sz="2000" dirty="0" err="1">
                <a:ea typeface="+mn-lt"/>
                <a:cs typeface="+mn-lt"/>
              </a:rPr>
              <a:t>susidaro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vaivorykštės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efektas</a:t>
            </a:r>
            <a:r>
              <a:rPr lang="en-GB" sz="2000" dirty="0">
                <a:ea typeface="+mn-lt"/>
                <a:cs typeface="+mn-lt"/>
              </a:rPr>
              <a:t>.</a:t>
            </a:r>
            <a:endParaRPr lang="lt-LT" sz="2000" dirty="0">
              <a:ea typeface="+mn-lt"/>
              <a:cs typeface="+mn-lt"/>
            </a:endParaRPr>
          </a:p>
          <a:p>
            <a:pPr algn="just"/>
            <a:endParaRPr lang="lt-LT" sz="2000" dirty="0">
              <a:ea typeface="+mn-lt"/>
              <a:cs typeface="+mn-lt"/>
            </a:endParaRPr>
          </a:p>
          <a:p>
            <a:pPr algn="just"/>
            <a:r>
              <a:rPr lang="lt-LT" sz="2000" b="1" dirty="0">
                <a:ea typeface="+mn-lt"/>
                <a:cs typeface="+mn-lt"/>
              </a:rPr>
              <a:t>Hipotezė pasitvirtino.</a:t>
            </a:r>
            <a:endParaRPr lang="en-US" sz="2000" b="1" dirty="0"/>
          </a:p>
          <a:p>
            <a:endParaRPr lang="en-US" sz="2400" dirty="0"/>
          </a:p>
          <a:p>
            <a:pPr algn="l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65D8DF-C4BC-42A5-BDB6-9840D891A017}"/>
              </a:ext>
            </a:extLst>
          </p:cNvPr>
          <p:cNvSpPr txBox="1"/>
          <p:nvPr/>
        </p:nvSpPr>
        <p:spPr>
          <a:xfrm>
            <a:off x="175083" y="197446"/>
            <a:ext cx="991116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200" dirty="0"/>
              <a:t>Bandymas Nr. 3		</a:t>
            </a:r>
            <a:r>
              <a:rPr lang="en-GB" sz="3200" b="1" dirty="0"/>
              <a:t>S</a:t>
            </a:r>
            <a:r>
              <a:rPr lang="lt-LT" sz="3200" b="1" dirty="0"/>
              <a:t>PALVOTAS DISKAS</a:t>
            </a:r>
            <a:endParaRPr lang="en-GB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0A6EE1-2C12-4040-9586-5F162A7E22A8}"/>
              </a:ext>
            </a:extLst>
          </p:cNvPr>
          <p:cNvSpPr txBox="1"/>
          <p:nvPr/>
        </p:nvSpPr>
        <p:spPr>
          <a:xfrm>
            <a:off x="175083" y="975785"/>
            <a:ext cx="70952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000" b="1" dirty="0"/>
              <a:t>Hipotezė:</a:t>
            </a:r>
            <a:br>
              <a:rPr lang="lt-LT" sz="2000" dirty="0"/>
            </a:br>
            <a:r>
              <a:rPr lang="lt-LT" sz="2000" dirty="0"/>
              <a:t>Jeigu balta šviesa bus nukreipta į disko paviršių, ant jo matysis vaivorykštės spalvos, nes smulkūs disko grioveliai išskaido šviesą.</a:t>
            </a:r>
          </a:p>
        </p:txBody>
      </p:sp>
    </p:spTree>
    <p:extLst>
      <p:ext uri="{BB962C8B-B14F-4D97-AF65-F5344CB8AC3E}">
        <p14:creationId xmlns:p14="http://schemas.microsoft.com/office/powerpoint/2010/main" val="2332800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circular object with a round object in it&#10;&#10;AI-generated content may be incorrect.">
            <a:extLst>
              <a:ext uri="{FF2B5EF4-FFF2-40B4-BE49-F238E27FC236}">
                <a16:creationId xmlns:a16="http://schemas.microsoft.com/office/drawing/2014/main" id="{5F2E158B-4752-753B-6C2D-E30DF01A0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15" y="2384017"/>
            <a:ext cx="4310387" cy="43314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90F8DA-2728-F650-A9D3-DCA7A34049F3}"/>
              </a:ext>
            </a:extLst>
          </p:cNvPr>
          <p:cNvSpPr txBox="1"/>
          <p:nvPr/>
        </p:nvSpPr>
        <p:spPr>
          <a:xfrm>
            <a:off x="1915099" y="92126"/>
            <a:ext cx="897702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800" b="1" dirty="0"/>
              <a:t>MOKSLO ĮDOMYBĖS: NEMATOMUMO TECHNOLOGIJA</a:t>
            </a:r>
            <a:endParaRPr lang="en-GB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CCBE23-6B27-414B-A419-86995D042F8C}"/>
              </a:ext>
            </a:extLst>
          </p:cNvPr>
          <p:cNvSpPr txBox="1"/>
          <p:nvPr/>
        </p:nvSpPr>
        <p:spPr>
          <a:xfrm>
            <a:off x="81501" y="615346"/>
            <a:ext cx="12028998" cy="32932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lt-LT" sz="2000" dirty="0"/>
              <a:t>	„</a:t>
            </a:r>
            <a:r>
              <a:rPr lang="en-US" sz="2000" dirty="0" err="1"/>
              <a:t>Nematomumo</a:t>
            </a:r>
            <a:r>
              <a:rPr lang="en-US" sz="2000" dirty="0"/>
              <a:t> </a:t>
            </a:r>
            <a:r>
              <a:rPr lang="en-US" sz="2000" dirty="0" err="1"/>
              <a:t>apsiaustas</a:t>
            </a:r>
            <a:r>
              <a:rPr lang="lt-LT" sz="2000" dirty="0"/>
              <a:t>“</a:t>
            </a:r>
            <a:r>
              <a:rPr lang="en-US" sz="2000" dirty="0"/>
              <a:t> – tai </a:t>
            </a:r>
            <a:r>
              <a:rPr lang="en-US" sz="2000" dirty="0" err="1"/>
              <a:t>iš</a:t>
            </a:r>
            <a:r>
              <a:rPr lang="en-US" sz="2000" dirty="0"/>
              <a:t> </a:t>
            </a:r>
            <a:r>
              <a:rPr lang="en-US" sz="2000" dirty="0" err="1"/>
              <a:t>metamedžiagų</a:t>
            </a:r>
            <a:r>
              <a:rPr lang="en-US" sz="2000" dirty="0"/>
              <a:t> </a:t>
            </a:r>
            <a:r>
              <a:rPr lang="en-US" sz="2000" dirty="0" err="1"/>
              <a:t>sukurtas</a:t>
            </a:r>
            <a:r>
              <a:rPr lang="en-US" sz="2000" dirty="0"/>
              <a:t> </a:t>
            </a:r>
            <a:r>
              <a:rPr lang="en-US" sz="2000" dirty="0" err="1"/>
              <a:t>įrenginys</a:t>
            </a:r>
            <a:r>
              <a:rPr lang="en-US" sz="2000" dirty="0"/>
              <a:t>, </a:t>
            </a:r>
            <a:r>
              <a:rPr lang="en-US" sz="2000" dirty="0" err="1"/>
              <a:t>galintis</a:t>
            </a:r>
            <a:r>
              <a:rPr lang="en-US" sz="2000" dirty="0"/>
              <a:t> </a:t>
            </a:r>
            <a:r>
              <a:rPr lang="en-US" sz="2000" dirty="0" err="1"/>
              <a:t>nukreipti</a:t>
            </a:r>
            <a:r>
              <a:rPr lang="en-US" sz="2000" dirty="0"/>
              <a:t> </a:t>
            </a:r>
            <a:r>
              <a:rPr lang="en-US" sz="2000" dirty="0" err="1"/>
              <a:t>elektromagnetines</a:t>
            </a:r>
            <a:r>
              <a:rPr lang="en-US" sz="2000" dirty="0"/>
              <a:t> </a:t>
            </a:r>
            <a:r>
              <a:rPr lang="en-US" sz="2000" dirty="0" err="1"/>
              <a:t>bangas</a:t>
            </a:r>
            <a:r>
              <a:rPr lang="en-US" sz="2000" dirty="0"/>
              <a:t> (</a:t>
            </a:r>
            <a:r>
              <a:rPr lang="en-US" sz="2000" dirty="0" err="1"/>
              <a:t>pvz</a:t>
            </a:r>
            <a:r>
              <a:rPr lang="en-US" sz="2000" dirty="0"/>
              <a:t>., </a:t>
            </a:r>
            <a:r>
              <a:rPr lang="en-US" sz="2000" dirty="0" err="1"/>
              <a:t>mikrobangas</a:t>
            </a:r>
            <a:r>
              <a:rPr lang="en-US" sz="2000" dirty="0"/>
              <a:t>) </a:t>
            </a:r>
            <a:r>
              <a:rPr lang="en-US" sz="2000" dirty="0" err="1"/>
              <a:t>aplink</a:t>
            </a:r>
            <a:r>
              <a:rPr lang="en-US" sz="2000" dirty="0"/>
              <a:t> </a:t>
            </a:r>
            <a:r>
              <a:rPr lang="en-US" sz="2000" dirty="0" err="1"/>
              <a:t>objektą</a:t>
            </a:r>
            <a:r>
              <a:rPr lang="en-US" sz="2000" dirty="0"/>
              <a:t> </a:t>
            </a:r>
            <a:r>
              <a:rPr lang="en-US" sz="2000" dirty="0" err="1"/>
              <a:t>taip</a:t>
            </a:r>
            <a:r>
              <a:rPr lang="en-US" sz="2000" dirty="0"/>
              <a:t>, </a:t>
            </a:r>
            <a:r>
              <a:rPr lang="en-US" sz="2000" dirty="0" err="1"/>
              <a:t>kad</a:t>
            </a:r>
            <a:r>
              <a:rPr lang="en-US" sz="2000" dirty="0"/>
              <a:t> </a:t>
            </a:r>
            <a:r>
              <a:rPr lang="en-US" sz="2000" dirty="0" err="1"/>
              <a:t>jos</a:t>
            </a:r>
            <a:r>
              <a:rPr lang="en-US" sz="2000" dirty="0"/>
              <a:t> </a:t>
            </a:r>
            <a:r>
              <a:rPr lang="en-US" sz="2000" dirty="0" err="1"/>
              <a:t>sklinda</a:t>
            </a:r>
            <a:r>
              <a:rPr lang="en-US" sz="2000" dirty="0"/>
              <a:t> tarsi jo </a:t>
            </a:r>
            <a:r>
              <a:rPr lang="en-US" sz="2000" dirty="0" err="1"/>
              <a:t>nebūtų</a:t>
            </a:r>
            <a:r>
              <a:rPr lang="en-US" sz="2000" dirty="0"/>
              <a:t>, </a:t>
            </a:r>
            <a:r>
              <a:rPr lang="en-US" sz="2000" dirty="0" err="1"/>
              <a:t>todėl</a:t>
            </a:r>
            <a:r>
              <a:rPr lang="en-US" sz="2000" dirty="0"/>
              <a:t> </a:t>
            </a:r>
            <a:r>
              <a:rPr lang="en-US" sz="2000" dirty="0" err="1"/>
              <a:t>objektas</a:t>
            </a:r>
            <a:r>
              <a:rPr lang="en-US" sz="2000" dirty="0"/>
              <a:t> </a:t>
            </a:r>
            <a:r>
              <a:rPr lang="en-US" sz="2000" dirty="0" err="1"/>
              <a:t>tampa</a:t>
            </a:r>
            <a:r>
              <a:rPr lang="en-US" sz="2000" dirty="0"/>
              <a:t> „</a:t>
            </a:r>
            <a:r>
              <a:rPr lang="en-US" sz="2000" dirty="0" err="1"/>
              <a:t>nematomas</a:t>
            </a:r>
            <a:r>
              <a:rPr lang="en-US" sz="2000" dirty="0"/>
              <a:t>“. </a:t>
            </a:r>
            <a:r>
              <a:rPr lang="lt-LT" sz="2000" dirty="0"/>
              <a:t>	</a:t>
            </a:r>
            <a:r>
              <a:rPr lang="en-US" sz="2000" dirty="0" err="1"/>
              <a:t>Pirmasis</a:t>
            </a:r>
            <a:r>
              <a:rPr lang="en-US" sz="2000" dirty="0"/>
              <a:t> </a:t>
            </a:r>
            <a:r>
              <a:rPr lang="en-US" sz="2000" dirty="0" err="1"/>
              <a:t>toks</a:t>
            </a:r>
            <a:r>
              <a:rPr lang="en-US" sz="2000" dirty="0"/>
              <a:t> </a:t>
            </a:r>
            <a:r>
              <a:rPr lang="lt-LT" sz="2000" dirty="0"/>
              <a:t>bandymas buvo atliktas </a:t>
            </a:r>
            <a:r>
              <a:rPr lang="en-US" sz="2000" dirty="0"/>
              <a:t>2006 m. </a:t>
            </a:r>
            <a:r>
              <a:rPr lang="en-US" sz="2000" dirty="0" err="1"/>
              <a:t>ir</a:t>
            </a:r>
            <a:r>
              <a:rPr lang="en-US" sz="2000" dirty="0"/>
              <a:t> </a:t>
            </a:r>
            <a:r>
              <a:rPr lang="en-US" sz="2000" dirty="0" err="1"/>
              <a:t>veikė</a:t>
            </a:r>
            <a:r>
              <a:rPr lang="en-US" sz="2000" dirty="0"/>
              <a:t> tik tam </a:t>
            </a:r>
            <a:r>
              <a:rPr lang="en-US" sz="2000" dirty="0" err="1"/>
              <a:t>tikrame</a:t>
            </a:r>
            <a:r>
              <a:rPr lang="en-US" sz="2000" dirty="0"/>
              <a:t> </a:t>
            </a:r>
            <a:r>
              <a:rPr lang="en-US" sz="2000" dirty="0" err="1"/>
              <a:t>bangų</a:t>
            </a:r>
            <a:r>
              <a:rPr lang="en-US" sz="2000" dirty="0"/>
              <a:t> </a:t>
            </a:r>
            <a:r>
              <a:rPr lang="en-US" sz="2000" dirty="0" err="1"/>
              <a:t>diapazone</a:t>
            </a:r>
            <a:r>
              <a:rPr lang="en-US" sz="2000" dirty="0"/>
              <a:t> </a:t>
            </a:r>
            <a:r>
              <a:rPr lang="en-US" sz="2000" dirty="0" err="1"/>
              <a:t>bei</a:t>
            </a:r>
            <a:r>
              <a:rPr lang="en-US" sz="2000" dirty="0"/>
              <a:t> </a:t>
            </a:r>
            <a:r>
              <a:rPr lang="en-US" sz="2000" dirty="0" err="1"/>
              <a:t>mažiems</a:t>
            </a:r>
            <a:r>
              <a:rPr lang="en-US" sz="2000" dirty="0"/>
              <a:t> </a:t>
            </a:r>
            <a:r>
              <a:rPr lang="en-US" sz="2000" dirty="0" err="1"/>
              <a:t>objektams</a:t>
            </a:r>
            <a:r>
              <a:rPr lang="en-US" sz="2000" dirty="0"/>
              <a:t>. Nors </a:t>
            </a:r>
            <a:r>
              <a:rPr lang="en-US" sz="2000" dirty="0" err="1"/>
              <a:t>technologija</a:t>
            </a:r>
            <a:r>
              <a:rPr lang="en-US" sz="2000" dirty="0"/>
              <a:t> </a:t>
            </a:r>
            <a:r>
              <a:rPr lang="en-US" sz="2000" dirty="0" err="1"/>
              <a:t>dar</a:t>
            </a:r>
            <a:r>
              <a:rPr lang="en-US" sz="2000" dirty="0"/>
              <a:t> </a:t>
            </a:r>
            <a:r>
              <a:rPr lang="en-US" sz="2000" dirty="0" err="1"/>
              <a:t>ribota</a:t>
            </a:r>
            <a:r>
              <a:rPr lang="en-US" sz="2000" dirty="0"/>
              <a:t> </a:t>
            </a:r>
            <a:r>
              <a:rPr lang="en-US" sz="2000" dirty="0" err="1"/>
              <a:t>ir</a:t>
            </a:r>
            <a:r>
              <a:rPr lang="en-US" sz="2000" dirty="0"/>
              <a:t> </a:t>
            </a:r>
            <a:r>
              <a:rPr lang="en-US" sz="2000" dirty="0" err="1"/>
              <a:t>neleidžia</a:t>
            </a:r>
            <a:r>
              <a:rPr lang="en-US" sz="2000" dirty="0"/>
              <a:t> </a:t>
            </a:r>
            <a:r>
              <a:rPr lang="en-US" sz="2000" dirty="0" err="1"/>
              <a:t>paslėpti</a:t>
            </a:r>
            <a:r>
              <a:rPr lang="en-US" sz="2000" dirty="0"/>
              <a:t> </a:t>
            </a:r>
            <a:r>
              <a:rPr lang="en-US" sz="2000" dirty="0" err="1"/>
              <a:t>objektų</a:t>
            </a:r>
            <a:r>
              <a:rPr lang="en-US" sz="2000" dirty="0"/>
              <a:t> </a:t>
            </a:r>
            <a:r>
              <a:rPr lang="en-US" sz="2000" dirty="0" err="1"/>
              <a:t>matomoje</a:t>
            </a:r>
            <a:r>
              <a:rPr lang="en-US" sz="2000" dirty="0"/>
              <a:t> </a:t>
            </a:r>
            <a:r>
              <a:rPr lang="en-US" sz="2000" dirty="0" err="1"/>
              <a:t>šviesoje</a:t>
            </a:r>
            <a:r>
              <a:rPr lang="en-US" sz="2000" dirty="0"/>
              <a:t>, ji </a:t>
            </a:r>
            <a:r>
              <a:rPr lang="en-US" sz="2000" dirty="0" err="1"/>
              <a:t>turi</a:t>
            </a:r>
            <a:r>
              <a:rPr lang="en-US" sz="2000" dirty="0"/>
              <a:t> </a:t>
            </a:r>
            <a:r>
              <a:rPr lang="en-US" sz="2000" dirty="0" err="1"/>
              <a:t>didelį</a:t>
            </a:r>
            <a:r>
              <a:rPr lang="en-US" sz="2000" dirty="0"/>
              <a:t> </a:t>
            </a:r>
            <a:r>
              <a:rPr lang="en-US" sz="2000" dirty="0" err="1"/>
              <a:t>potencialą</a:t>
            </a:r>
            <a:r>
              <a:rPr lang="en-US" sz="2000" dirty="0"/>
              <a:t> – </a:t>
            </a:r>
            <a:r>
              <a:rPr lang="en-US" sz="2000" dirty="0" err="1"/>
              <a:t>nuo</a:t>
            </a:r>
            <a:r>
              <a:rPr lang="en-US" sz="2000" dirty="0"/>
              <a:t> </a:t>
            </a:r>
            <a:r>
              <a:rPr lang="en-US" sz="2000" dirty="0" err="1"/>
              <a:t>karinių</a:t>
            </a:r>
            <a:r>
              <a:rPr lang="en-US" sz="2000" dirty="0"/>
              <a:t> </a:t>
            </a:r>
            <a:r>
              <a:rPr lang="en-US" sz="2000" dirty="0" err="1"/>
              <a:t>ir</a:t>
            </a:r>
            <a:r>
              <a:rPr lang="en-US" sz="2000" dirty="0"/>
              <a:t> </a:t>
            </a:r>
            <a:r>
              <a:rPr lang="en-US" sz="2000" dirty="0" err="1"/>
              <a:t>ryšių</a:t>
            </a:r>
            <a:r>
              <a:rPr lang="en-US" sz="2000" dirty="0"/>
              <a:t> </a:t>
            </a:r>
            <a:r>
              <a:rPr lang="en-US" sz="2000" dirty="0" err="1"/>
              <a:t>sistemų</a:t>
            </a:r>
            <a:r>
              <a:rPr lang="en-US" sz="2000" dirty="0"/>
              <a:t> </a:t>
            </a:r>
            <a:r>
              <a:rPr lang="en-US" sz="2000" dirty="0" err="1"/>
              <a:t>iki</a:t>
            </a:r>
            <a:r>
              <a:rPr lang="en-US" sz="2000" dirty="0"/>
              <a:t> </a:t>
            </a:r>
            <a:r>
              <a:rPr lang="en-US" sz="2000" dirty="0" err="1"/>
              <a:t>medicinos</a:t>
            </a:r>
            <a:r>
              <a:rPr lang="en-US" sz="2000" dirty="0"/>
              <a:t> </a:t>
            </a:r>
            <a:r>
              <a:rPr lang="en-US" sz="2000" dirty="0" err="1"/>
              <a:t>bei</a:t>
            </a:r>
            <a:r>
              <a:rPr lang="en-US" sz="2000" dirty="0"/>
              <a:t> </a:t>
            </a:r>
            <a:r>
              <a:rPr lang="en-US" sz="2000" dirty="0" err="1"/>
              <a:t>elektronikos</a:t>
            </a:r>
            <a:r>
              <a:rPr lang="en-US" sz="2000" dirty="0"/>
              <a:t> </a:t>
            </a:r>
            <a:r>
              <a:rPr lang="en-US" sz="2000" dirty="0" err="1"/>
              <a:t>apsaugos</a:t>
            </a:r>
            <a:r>
              <a:rPr lang="en-US" sz="2000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algn="ctr"/>
            <a:endParaRPr lang="en-GB" dirty="0"/>
          </a:p>
        </p:txBody>
      </p:sp>
      <p:pic>
        <p:nvPicPr>
          <p:cNvPr id="8" name="Picture 4" descr="A close up of a diagram">
            <a:extLst>
              <a:ext uri="{FF2B5EF4-FFF2-40B4-BE49-F238E27FC236}">
                <a16:creationId xmlns:a16="http://schemas.microsoft.com/office/drawing/2014/main" id="{A5E34182-BD14-47F5-BDE1-341D1F2CE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0" y="2397917"/>
            <a:ext cx="5786801" cy="430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10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663E59-19C4-B4BF-8B1C-604B44CDEA9F}"/>
              </a:ext>
            </a:extLst>
          </p:cNvPr>
          <p:cNvSpPr txBox="1"/>
          <p:nvPr/>
        </p:nvSpPr>
        <p:spPr>
          <a:xfrm>
            <a:off x="255765" y="3322453"/>
            <a:ext cx="8117270" cy="38164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lt-LT" sz="2000" b="1" dirty="0">
                <a:ea typeface="+mn-lt"/>
                <a:cs typeface="+mn-lt"/>
              </a:rPr>
              <a:t>ATSAKYMAI:</a:t>
            </a:r>
          </a:p>
          <a:p>
            <a:pPr algn="just"/>
            <a:endParaRPr lang="lt-LT" sz="2000" b="1" dirty="0">
              <a:ea typeface="+mn-lt"/>
              <a:cs typeface="+mn-lt"/>
            </a:endParaRPr>
          </a:p>
          <a:p>
            <a:pPr marL="457200" indent="-457200" algn="just">
              <a:buAutoNum type="alphaLcParenR"/>
            </a:pPr>
            <a:r>
              <a:rPr lang="lt-LT" sz="2000" dirty="0"/>
              <a:t>atspindžio kampas lygus 60°.</a:t>
            </a:r>
          </a:p>
          <a:p>
            <a:pPr marL="457200" indent="-457200" algn="just">
              <a:buFontTx/>
              <a:buAutoNum type="alphaLcParenR"/>
            </a:pPr>
            <a:r>
              <a:rPr lang="lt-LT" sz="2000" dirty="0"/>
              <a:t>kampas tarp krintančiojo ir atsispindėjusio spindulio lygus 120°.</a:t>
            </a:r>
          </a:p>
          <a:p>
            <a:pPr marL="457200" indent="-457200" algn="just">
              <a:buFontTx/>
              <a:buAutoNum type="alphaLcParenR"/>
            </a:pPr>
            <a:r>
              <a:rPr lang="lt-LT" sz="2000" dirty="0"/>
              <a:t>kampas tarp krintančiojo spindulio ir veidrodžio lygus 30°.</a:t>
            </a:r>
          </a:p>
          <a:p>
            <a:pPr marL="457200" indent="-457200" algn="just">
              <a:buFontTx/>
              <a:buAutoNum type="alphaLcParenR"/>
            </a:pPr>
            <a:r>
              <a:rPr lang="lt-LT" sz="2000" dirty="0"/>
              <a:t>atspindžio kampas, kai kritimo kampas padidinamas 10° lygus 70°.</a:t>
            </a:r>
          </a:p>
          <a:p>
            <a:pPr marL="457200" indent="-457200" algn="just">
              <a:buFontTx/>
              <a:buAutoNum type="alphaLcParenR"/>
            </a:pPr>
            <a:endParaRPr lang="lt-LT" sz="2000" dirty="0"/>
          </a:p>
          <a:p>
            <a:pPr marL="457200" indent="-457200" algn="just">
              <a:buFontTx/>
              <a:buAutoNum type="alphaLcParenR"/>
            </a:pPr>
            <a:endParaRPr lang="lt-LT" sz="2000" dirty="0"/>
          </a:p>
          <a:p>
            <a:pPr marL="457200" indent="-457200" algn="just">
              <a:buAutoNum type="alphaLcParenR"/>
            </a:pPr>
            <a:endParaRPr lang="lt-LT" sz="2000" dirty="0"/>
          </a:p>
          <a:p>
            <a:pPr algn="just"/>
            <a:endParaRPr lang="en-US" sz="2000" dirty="0"/>
          </a:p>
          <a:p>
            <a:endParaRPr lang="en-US" sz="2400" dirty="0"/>
          </a:p>
          <a:p>
            <a:pPr algn="l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65D8DF-C4BC-42A5-BDB6-9840D891A017}"/>
              </a:ext>
            </a:extLst>
          </p:cNvPr>
          <p:cNvSpPr txBox="1"/>
          <p:nvPr/>
        </p:nvSpPr>
        <p:spPr>
          <a:xfrm>
            <a:off x="175083" y="197446"/>
            <a:ext cx="991116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200" b="1" dirty="0"/>
              <a:t>IŠSPRĘSKITE UŽDAVINĮ</a:t>
            </a:r>
            <a:endParaRPr lang="en-GB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0A6EE1-2C12-4040-9586-5F162A7E22A8}"/>
              </a:ext>
            </a:extLst>
          </p:cNvPr>
          <p:cNvSpPr txBox="1"/>
          <p:nvPr/>
        </p:nvSpPr>
        <p:spPr>
          <a:xfrm>
            <a:off x="175083" y="975785"/>
            <a:ext cx="117031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000" dirty="0"/>
              <a:t>Šviesos spindulio kritimo kampas į veidrodinį paviršių lygus 60°. Kam lygus:</a:t>
            </a:r>
          </a:p>
          <a:p>
            <a:endParaRPr lang="lt-LT" sz="2000" dirty="0"/>
          </a:p>
          <a:p>
            <a:pPr marL="457200" indent="-457200">
              <a:buAutoNum type="alphaLcParenR"/>
            </a:pPr>
            <a:r>
              <a:rPr lang="lt-LT" sz="2000" dirty="0"/>
              <a:t>atspindžio kampas;</a:t>
            </a:r>
          </a:p>
          <a:p>
            <a:pPr marL="457200" indent="-457200">
              <a:buAutoNum type="alphaLcParenR"/>
            </a:pPr>
            <a:r>
              <a:rPr lang="lt-LT" sz="2000" dirty="0"/>
              <a:t>kampas tarp krintančiojo ir atsispindėjusio spindulio;</a:t>
            </a:r>
          </a:p>
          <a:p>
            <a:pPr marL="457200" indent="-457200">
              <a:buAutoNum type="alphaLcParenR"/>
            </a:pPr>
            <a:r>
              <a:rPr lang="lt-LT" sz="2000" dirty="0"/>
              <a:t>kampas tarp krintančiojo spindulio ir veidrodžio;</a:t>
            </a:r>
          </a:p>
          <a:p>
            <a:pPr marL="457200" indent="-457200">
              <a:buAutoNum type="alphaLcParenR"/>
            </a:pPr>
            <a:r>
              <a:rPr lang="lt-LT" sz="2000" dirty="0"/>
              <a:t>atspindžio kampas, kai kritimo kampas padidinamas 10°?</a:t>
            </a:r>
          </a:p>
        </p:txBody>
      </p:sp>
    </p:spTree>
    <p:extLst>
      <p:ext uri="{BB962C8B-B14F-4D97-AF65-F5344CB8AC3E}">
        <p14:creationId xmlns:p14="http://schemas.microsoft.com/office/powerpoint/2010/main" val="2865435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165D8DF-C4BC-42A5-BDB6-9840D891A017}"/>
              </a:ext>
            </a:extLst>
          </p:cNvPr>
          <p:cNvSpPr txBox="1"/>
          <p:nvPr/>
        </p:nvSpPr>
        <p:spPr>
          <a:xfrm>
            <a:off x="175083" y="197446"/>
            <a:ext cx="991116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200" b="1" dirty="0"/>
              <a:t>IŠSPRĘSKITE UŽDAVINĮ</a:t>
            </a:r>
            <a:endParaRPr lang="en-GB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0A6EE1-2C12-4040-9586-5F162A7E22A8}"/>
              </a:ext>
            </a:extLst>
          </p:cNvPr>
          <p:cNvSpPr txBox="1"/>
          <p:nvPr/>
        </p:nvSpPr>
        <p:spPr>
          <a:xfrm>
            <a:off x="175083" y="711313"/>
            <a:ext cx="117031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t-LT" sz="2000" dirty="0"/>
          </a:p>
          <a:p>
            <a:r>
              <a:rPr lang="lt-LT" sz="2000" dirty="0"/>
              <a:t>Į kurį tašką pateks nuo dviejų veidrodžių atsispindėjęs šviesos spindulys?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7FBA9C36-5910-495D-B8A0-278C225F79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24" y="1877235"/>
            <a:ext cx="9681424" cy="37436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2C1674-2F47-45A6-9E95-16A5FAC1050B}"/>
              </a:ext>
            </a:extLst>
          </p:cNvPr>
          <p:cNvSpPr txBox="1"/>
          <p:nvPr/>
        </p:nvSpPr>
        <p:spPr>
          <a:xfrm>
            <a:off x="175083" y="5958392"/>
            <a:ext cx="991116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800" b="1" dirty="0"/>
              <a:t>Atsakymas: </a:t>
            </a:r>
            <a:r>
              <a:rPr lang="lt-LT" sz="2800" dirty="0"/>
              <a:t>taškas Nr. 2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846338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165D8DF-C4BC-42A5-BDB6-9840D891A017}"/>
              </a:ext>
            </a:extLst>
          </p:cNvPr>
          <p:cNvSpPr txBox="1"/>
          <p:nvPr/>
        </p:nvSpPr>
        <p:spPr>
          <a:xfrm>
            <a:off x="175083" y="197446"/>
            <a:ext cx="991116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200" b="1" dirty="0"/>
              <a:t>IŠSPRĘSKITE TESTĄ</a:t>
            </a:r>
            <a:endParaRPr lang="en-GB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0A6EE1-2C12-4040-9586-5F162A7E22A8}"/>
              </a:ext>
            </a:extLst>
          </p:cNvPr>
          <p:cNvSpPr txBox="1"/>
          <p:nvPr/>
        </p:nvSpPr>
        <p:spPr>
          <a:xfrm>
            <a:off x="175083" y="711313"/>
            <a:ext cx="11703152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t-LT" sz="2000" dirty="0"/>
          </a:p>
          <a:p>
            <a:pPr>
              <a:buFont typeface="+mj-lt"/>
              <a:buAutoNum type="arabicPeriod"/>
            </a:pPr>
            <a:r>
              <a:rPr lang="lt-LT" sz="2000" b="1" dirty="0"/>
              <a:t> Kaip atsispindi šviesos spindulys, kritęs į lygų veidrodinį paviršių? </a:t>
            </a:r>
          </a:p>
          <a:p>
            <a:r>
              <a:rPr lang="lt-LT" sz="2000" dirty="0"/>
              <a:t>A) Atsispindi įvairiomis kryptimis.</a:t>
            </a:r>
            <a:br>
              <a:rPr lang="lt-LT" sz="2000" dirty="0"/>
            </a:br>
            <a:r>
              <a:rPr lang="lt-LT" sz="2000" dirty="0"/>
              <a:t>B) Atsispindi viena kryptimi.</a:t>
            </a:r>
            <a:br>
              <a:rPr lang="lt-LT" sz="2000" dirty="0"/>
            </a:br>
            <a:r>
              <a:rPr lang="lt-LT" sz="2000" dirty="0"/>
              <a:t>C) Atsispindi tik 45° kampu nuo veidrodinio paviršiaus.</a:t>
            </a:r>
            <a:br>
              <a:rPr lang="lt-LT" sz="2000" dirty="0"/>
            </a:br>
            <a:r>
              <a:rPr lang="lt-LT" sz="2000" dirty="0"/>
              <a:t>D) Neatsispindi.</a:t>
            </a:r>
          </a:p>
          <a:p>
            <a:endParaRPr lang="lt-LT" sz="2000" dirty="0"/>
          </a:p>
          <a:p>
            <a:pPr>
              <a:buFont typeface="+mj-lt"/>
              <a:buAutoNum type="arabicPeriod" startAt="2"/>
            </a:pPr>
            <a:r>
              <a:rPr lang="lt-LT" sz="2000" b="1" dirty="0"/>
              <a:t> Šviesos spindulys krinta statmenai veidrodžio paviršiui. Kokio dydžio kampu jis atsispindi? </a:t>
            </a:r>
          </a:p>
          <a:p>
            <a:r>
              <a:rPr lang="lt-LT" sz="2000" dirty="0"/>
              <a:t>A) 45° kampu.</a:t>
            </a:r>
            <a:br>
              <a:rPr lang="lt-LT" sz="2000" dirty="0"/>
            </a:br>
            <a:r>
              <a:rPr lang="lt-LT" sz="2000" dirty="0"/>
              <a:t>B) 90° kampu.</a:t>
            </a:r>
            <a:br>
              <a:rPr lang="lt-LT" sz="2000" dirty="0"/>
            </a:br>
            <a:r>
              <a:rPr lang="lt-LT" sz="2000" dirty="0"/>
              <a:t>C) 0° kampu.</a:t>
            </a:r>
            <a:br>
              <a:rPr lang="lt-LT" sz="2000" dirty="0"/>
            </a:br>
            <a:r>
              <a:rPr lang="lt-LT" sz="2000" dirty="0"/>
              <a:t>D) Spindulys neatsispindi.</a:t>
            </a:r>
          </a:p>
          <a:p>
            <a:pPr marL="457200" indent="-457200">
              <a:buAutoNum type="alphaUcParenR"/>
            </a:pPr>
            <a:endParaRPr lang="lt-LT" sz="2000" dirty="0"/>
          </a:p>
          <a:p>
            <a:pPr>
              <a:buFont typeface="+mj-lt"/>
              <a:buAutoNum type="arabicPeriod" startAt="3"/>
            </a:pPr>
            <a:r>
              <a:rPr lang="lt-LT" sz="2000" b="1" dirty="0"/>
              <a:t>Šviesos spindulys krinta į veidrodinį paviršių. Atsispindėjęs šis spindulys su veidrodžio paviršiumi sudaro 25° kampą. Kokio dydžio yra spindulio kritimo kampas? </a:t>
            </a:r>
          </a:p>
          <a:p>
            <a:r>
              <a:rPr lang="lt-LT" sz="2000" dirty="0"/>
              <a:t>A) 25°.</a:t>
            </a:r>
            <a:br>
              <a:rPr lang="lt-LT" sz="2000" dirty="0"/>
            </a:br>
            <a:r>
              <a:rPr lang="lt-LT" sz="2000" dirty="0"/>
              <a:t>B) 50°.</a:t>
            </a:r>
            <a:br>
              <a:rPr lang="lt-LT" sz="2000" dirty="0"/>
            </a:br>
            <a:r>
              <a:rPr lang="lt-LT" sz="2000" dirty="0"/>
              <a:t>C) 45°.</a:t>
            </a:r>
            <a:br>
              <a:rPr lang="lt-LT" sz="2000" dirty="0"/>
            </a:br>
            <a:r>
              <a:rPr lang="lt-LT" sz="2000" dirty="0"/>
              <a:t>D) 65°.</a:t>
            </a:r>
          </a:p>
          <a:p>
            <a:pPr marL="457200" indent="-457200">
              <a:buAutoNum type="alphaUcParenR"/>
            </a:pPr>
            <a:endParaRPr lang="lt-LT" sz="2000" dirty="0"/>
          </a:p>
          <a:p>
            <a:pPr marL="457200" indent="-457200">
              <a:buAutoNum type="alphaUcParenR"/>
            </a:pP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4195263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165D8DF-C4BC-42A5-BDB6-9840D891A017}"/>
              </a:ext>
            </a:extLst>
          </p:cNvPr>
          <p:cNvSpPr txBox="1"/>
          <p:nvPr/>
        </p:nvSpPr>
        <p:spPr>
          <a:xfrm>
            <a:off x="175083" y="197446"/>
            <a:ext cx="991116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200" b="1" dirty="0"/>
              <a:t>IŠSPRĘSKITE TESTĄ</a:t>
            </a:r>
            <a:endParaRPr lang="en-GB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0A6EE1-2C12-4040-9586-5F162A7E22A8}"/>
              </a:ext>
            </a:extLst>
          </p:cNvPr>
          <p:cNvSpPr txBox="1"/>
          <p:nvPr/>
        </p:nvSpPr>
        <p:spPr>
          <a:xfrm>
            <a:off x="175083" y="711313"/>
            <a:ext cx="11703152" cy="7171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t-LT" sz="2000" dirty="0"/>
          </a:p>
          <a:p>
            <a:r>
              <a:rPr lang="lt-LT" sz="2000" b="1" dirty="0"/>
              <a:t>4. Priešais veidrodį stovintis berniukas vieną batą laikė dešinėje rankoje, o kitu buvo apsiavęs kairę koją. Koks atvaizdas susidarė veidrodyje? </a:t>
            </a:r>
          </a:p>
          <a:p>
            <a:r>
              <a:rPr lang="lt-LT" sz="2000" dirty="0"/>
              <a:t>A) Berniukas dešinėje rankoje laikė vieną batą, o kairė koja buvo apauta kitu batu.</a:t>
            </a:r>
            <a:br>
              <a:rPr lang="lt-LT" sz="2000" dirty="0"/>
            </a:br>
            <a:r>
              <a:rPr lang="lt-LT" sz="2000" dirty="0"/>
              <a:t>B) Berniukas dešinėje rankoje laikė vieną batą, o dešinė koja buvo apauta kitu batu.</a:t>
            </a:r>
            <a:br>
              <a:rPr lang="lt-LT" sz="2000" dirty="0"/>
            </a:br>
            <a:r>
              <a:rPr lang="lt-LT" sz="2000" dirty="0"/>
              <a:t>C) Berniukas kairėje rankoje laikė vieną batą, o kairė koja buvo apauta kitu batu.</a:t>
            </a:r>
            <a:br>
              <a:rPr lang="lt-LT" sz="2000" dirty="0"/>
            </a:br>
            <a:r>
              <a:rPr lang="lt-LT" sz="2000" dirty="0"/>
              <a:t>D) Berniukas kairėje rankoje laikė vieną batą, o dešinė koja buvo apauta kitu batu.</a:t>
            </a:r>
          </a:p>
          <a:p>
            <a:pPr marL="457200" indent="-457200">
              <a:buAutoNum type="alphaUcParenR"/>
            </a:pPr>
            <a:endParaRPr lang="lt-LT" sz="2000" dirty="0"/>
          </a:p>
          <a:p>
            <a:r>
              <a:rPr lang="lt-LT" sz="2000" b="1" dirty="0"/>
              <a:t>5. Kodėl vandens telkiniai atrodo seklesni, negu yra iš tikrųjų? </a:t>
            </a:r>
          </a:p>
          <a:p>
            <a:r>
              <a:rPr lang="lt-LT" sz="2000" dirty="0"/>
              <a:t>A) Dėl šviesos atspindžio.</a:t>
            </a:r>
            <a:br>
              <a:rPr lang="lt-LT" sz="2000" dirty="0"/>
            </a:br>
            <a:r>
              <a:rPr lang="lt-LT" sz="2000" dirty="0"/>
              <a:t>B) Dėl šviesos lūžio.</a:t>
            </a:r>
            <a:br>
              <a:rPr lang="lt-LT" sz="2000" dirty="0"/>
            </a:br>
            <a:r>
              <a:rPr lang="lt-LT" sz="2000" dirty="0"/>
              <a:t>C) Dėl šešėlio susidarymo.</a:t>
            </a:r>
            <a:br>
              <a:rPr lang="lt-LT" sz="2000" dirty="0"/>
            </a:br>
            <a:r>
              <a:rPr lang="lt-LT" sz="2000" dirty="0"/>
              <a:t>D) Dėl tiesiaeigio šviesos sklidimo.</a:t>
            </a:r>
          </a:p>
          <a:p>
            <a:pPr marL="457200" indent="-457200">
              <a:buAutoNum type="alphaUcParenR"/>
            </a:pPr>
            <a:endParaRPr lang="lt-LT" sz="2000" dirty="0"/>
          </a:p>
          <a:p>
            <a:r>
              <a:rPr lang="lt-LT" sz="2000" b="1" dirty="0"/>
              <a:t>6. Pereidamas iš oro į vandenį, šviesos spindulys lūžta. Kuris šį lūžį apibūdinantis teiginys yra teisingas? </a:t>
            </a:r>
          </a:p>
          <a:p>
            <a:r>
              <a:rPr lang="lt-LT" sz="2000" dirty="0"/>
              <a:t>A) Spindulio lūžio kampas didesnis už kritimo kampą.</a:t>
            </a:r>
            <a:br>
              <a:rPr lang="lt-LT" sz="2000" dirty="0"/>
            </a:br>
            <a:r>
              <a:rPr lang="lt-LT" sz="2000" dirty="0"/>
              <a:t>B) Spindulio lūžio kampas mažesnis už kritimo kampą.</a:t>
            </a:r>
            <a:br>
              <a:rPr lang="lt-LT" sz="2000" dirty="0"/>
            </a:br>
            <a:r>
              <a:rPr lang="lt-LT" sz="2000" dirty="0"/>
              <a:t>C) Spindulio lūžio kampas lygus kritimo kampui.</a:t>
            </a:r>
            <a:br>
              <a:rPr lang="lt-LT" sz="2000" dirty="0"/>
            </a:br>
            <a:r>
              <a:rPr lang="lt-LT" sz="2000" dirty="0"/>
              <a:t>D) Spindulio lūžio kampas priklauso nuo vandens tankio.</a:t>
            </a:r>
          </a:p>
          <a:p>
            <a:pPr marL="457200" indent="-457200">
              <a:buAutoNum type="alphaUcParenR"/>
            </a:pPr>
            <a:endParaRPr lang="lt-LT" sz="2000" dirty="0"/>
          </a:p>
          <a:p>
            <a:endParaRPr lang="lt-LT" sz="2000" dirty="0"/>
          </a:p>
          <a:p>
            <a:endParaRPr lang="lt-LT" sz="2000" dirty="0"/>
          </a:p>
          <a:p>
            <a:pPr marL="457200" indent="-457200">
              <a:buAutoNum type="alphaUcParenR"/>
            </a:pP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913397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165D8DF-C4BC-42A5-BDB6-9840D891A017}"/>
              </a:ext>
            </a:extLst>
          </p:cNvPr>
          <p:cNvSpPr txBox="1"/>
          <p:nvPr/>
        </p:nvSpPr>
        <p:spPr>
          <a:xfrm>
            <a:off x="0" y="197446"/>
            <a:ext cx="1219199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3200" b="1" dirty="0"/>
              <a:t>TESTO ATSAKYMAI</a:t>
            </a:r>
            <a:endParaRPr lang="en-GB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0A6EE1-2C12-4040-9586-5F162A7E22A8}"/>
              </a:ext>
            </a:extLst>
          </p:cNvPr>
          <p:cNvSpPr txBox="1"/>
          <p:nvPr/>
        </p:nvSpPr>
        <p:spPr>
          <a:xfrm>
            <a:off x="-98611" y="711313"/>
            <a:ext cx="1229061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lt-LT" sz="2800" dirty="0"/>
          </a:p>
          <a:p>
            <a:pPr marL="457200" indent="-457200" algn="ctr">
              <a:buAutoNum type="arabicPeriod"/>
            </a:pPr>
            <a:r>
              <a:rPr lang="lt-LT" sz="2800" b="1" dirty="0"/>
              <a:t>B</a:t>
            </a:r>
          </a:p>
          <a:p>
            <a:pPr marL="457200" indent="-457200" algn="ctr">
              <a:buAutoNum type="arabicPeriod"/>
            </a:pPr>
            <a:r>
              <a:rPr lang="lt-LT" sz="2800" b="1" dirty="0"/>
              <a:t>C</a:t>
            </a:r>
          </a:p>
          <a:p>
            <a:pPr marL="457200" indent="-457200" algn="ctr">
              <a:buAutoNum type="arabicPeriod"/>
            </a:pPr>
            <a:r>
              <a:rPr lang="lt-LT" sz="2800" b="1" dirty="0"/>
              <a:t>D</a:t>
            </a:r>
          </a:p>
          <a:p>
            <a:pPr marL="457200" indent="-457200" algn="ctr">
              <a:buAutoNum type="arabicPeriod"/>
            </a:pPr>
            <a:r>
              <a:rPr lang="lt-LT" sz="2800" b="1" dirty="0"/>
              <a:t>D</a:t>
            </a:r>
          </a:p>
          <a:p>
            <a:pPr marL="457200" indent="-457200" algn="ctr">
              <a:buAutoNum type="arabicPeriod"/>
            </a:pPr>
            <a:r>
              <a:rPr lang="lt-LT" sz="2800" b="1" dirty="0"/>
              <a:t>B</a:t>
            </a:r>
          </a:p>
          <a:p>
            <a:pPr marL="457200" indent="-457200" algn="ctr">
              <a:buAutoNum type="arabicPeriod"/>
            </a:pPr>
            <a:r>
              <a:rPr lang="lt-LT" sz="2800" b="1" dirty="0"/>
              <a:t>B</a:t>
            </a:r>
            <a:endParaRPr lang="lt-LT" sz="2800" dirty="0"/>
          </a:p>
          <a:p>
            <a:endParaRPr lang="lt-LT" sz="2800" dirty="0"/>
          </a:p>
          <a:p>
            <a:endParaRPr lang="lt-LT" sz="2800" dirty="0"/>
          </a:p>
          <a:p>
            <a:endParaRPr lang="lt-LT" sz="2800" dirty="0"/>
          </a:p>
          <a:p>
            <a:pPr marL="457200" indent="-457200">
              <a:buAutoNum type="alphaUcParenR"/>
            </a:pPr>
            <a:endParaRPr lang="lt-LT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BA1BBB-B974-4B33-8937-4802E40260CF}"/>
              </a:ext>
            </a:extLst>
          </p:cNvPr>
          <p:cNvSpPr txBox="1"/>
          <p:nvPr/>
        </p:nvSpPr>
        <p:spPr>
          <a:xfrm>
            <a:off x="3011148" y="4748349"/>
            <a:ext cx="698416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7200" dirty="0" err="1"/>
              <a:t>Ačiū</a:t>
            </a:r>
            <a:r>
              <a:rPr lang="en-GB" sz="7200" dirty="0"/>
              <a:t> </a:t>
            </a:r>
            <a:r>
              <a:rPr lang="en-GB" sz="7200" dirty="0" err="1"/>
              <a:t>už</a:t>
            </a:r>
            <a:r>
              <a:rPr lang="en-GB" sz="7200" dirty="0"/>
              <a:t> </a:t>
            </a:r>
            <a:r>
              <a:rPr lang="en-GB" sz="7200" dirty="0" err="1"/>
              <a:t>dėmesį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323493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507A50-9C5F-4CF5-9E10-335F3DD9D161}"/>
              </a:ext>
            </a:extLst>
          </p:cNvPr>
          <p:cNvSpPr txBox="1"/>
          <p:nvPr/>
        </p:nvSpPr>
        <p:spPr>
          <a:xfrm>
            <a:off x="1165412" y="1264671"/>
            <a:ext cx="1071282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3600" b="1" dirty="0"/>
              <a:t>LITERATŪROS SĄRAŠAS:</a:t>
            </a:r>
          </a:p>
          <a:p>
            <a:endParaRPr lang="lt-LT" dirty="0"/>
          </a:p>
          <a:p>
            <a:r>
              <a:rPr lang="lt-LT" dirty="0"/>
              <a:t>www.unsplash.com</a:t>
            </a:r>
            <a:endParaRPr lang="en-US" dirty="0"/>
          </a:p>
          <a:p>
            <a:r>
              <a:rPr lang="lt-LT" dirty="0">
                <a:hlinkClick r:id="rId2"/>
              </a:rPr>
              <a:t>https://www.e-lankos.lt/qtfz/</a:t>
            </a:r>
            <a:endParaRPr lang="lt-LT" dirty="0"/>
          </a:p>
          <a:p>
            <a:r>
              <a:rPr lang="lt-LT" dirty="0">
                <a:hlinkClick r:id="rId3"/>
              </a:rPr>
              <a:t>https://futurism.com/engineering-discovery-brings-invisibility-closer-sci-fact?utm_source=chatgpt.com</a:t>
            </a:r>
            <a:endParaRPr lang="lt-LT" dirty="0"/>
          </a:p>
          <a:p>
            <a:r>
              <a:rPr lang="lt-LT" dirty="0"/>
              <a:t>Pečiuliauskienė, P. </a:t>
            </a:r>
            <a:r>
              <a:rPr lang="lt-LT" i="1" dirty="0"/>
              <a:t>Fizika? Tai labai paprasta! 7 klasei.</a:t>
            </a:r>
            <a:r>
              <a:rPr lang="lt-LT" dirty="0"/>
              <a:t> Vilnius: Baltų lankų vadovėliai, 2022.</a:t>
            </a:r>
          </a:p>
          <a:p>
            <a:r>
              <a:rPr lang="lt-LT" dirty="0" err="1"/>
              <a:t>Kovaliūnienė</a:t>
            </a:r>
            <a:r>
              <a:rPr lang="lt-LT" dirty="0"/>
              <a:t>, Ž., </a:t>
            </a:r>
            <a:r>
              <a:rPr lang="lt-LT" dirty="0" err="1"/>
              <a:t>Lozda</a:t>
            </a:r>
            <a:r>
              <a:rPr lang="lt-LT" dirty="0"/>
              <a:t>, P. </a:t>
            </a:r>
            <a:r>
              <a:rPr lang="lt-LT" i="1" dirty="0"/>
              <a:t>Spektras 7: fizikos vadovėlis 7 klasei.</a:t>
            </a:r>
            <a:r>
              <a:rPr lang="lt-LT" dirty="0"/>
              <a:t> Vilnius: Briedis, 2024</a:t>
            </a:r>
          </a:p>
          <a:p>
            <a:r>
              <a:rPr lang="lt-LT" dirty="0" err="1"/>
              <a:t>Valentinavičius</a:t>
            </a:r>
            <a:r>
              <a:rPr lang="lt-LT" dirty="0"/>
              <a:t>, V., </a:t>
            </a:r>
            <a:r>
              <a:rPr lang="lt-LT" dirty="0" err="1"/>
              <a:t>Šliavaitė</a:t>
            </a:r>
            <a:r>
              <a:rPr lang="lt-LT" dirty="0"/>
              <a:t>, Z. </a:t>
            </a:r>
            <a:r>
              <a:rPr lang="lt-LT" i="1" dirty="0"/>
              <a:t>Fizikos testai 7 klasei.</a:t>
            </a:r>
            <a:r>
              <a:rPr lang="lt-LT" dirty="0"/>
              <a:t> Kaunas: Šviesa, 2009</a:t>
            </a:r>
          </a:p>
          <a:p>
            <a:r>
              <a:rPr lang="nl-NL" dirty="0"/>
              <a:t>Google paieška. </a:t>
            </a:r>
            <a:r>
              <a:rPr lang="nl-NL" dirty="0">
                <a:hlinkClick r:id="rId4"/>
              </a:rPr>
              <a:t>https://www.google.com</a:t>
            </a:r>
            <a:r>
              <a:rPr lang="nl-NL" dirty="0"/>
              <a:t> </a:t>
            </a:r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441624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454</TotalTime>
  <Words>1122</Words>
  <Application>Microsoft Office PowerPoint</Application>
  <PresentationFormat>Plačiaekranė</PresentationFormat>
  <Paragraphs>119</Paragraphs>
  <Slides>14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RESPUBLIKINIS MOKINIŲ KŪRYBINIŲ DARBŲ KONKURSAS „FIZIKOS BANDYMAI APLINK MUS 2026“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Mokytojas</dc:creator>
  <cp:lastModifiedBy>Marta Petrauskienė</cp:lastModifiedBy>
  <cp:revision>254</cp:revision>
  <dcterms:created xsi:type="dcterms:W3CDTF">2026-05-03T16:10:39Z</dcterms:created>
  <dcterms:modified xsi:type="dcterms:W3CDTF">2026-05-10T19:19:33Z</dcterms:modified>
</cp:coreProperties>
</file>