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18288000" cy="10287000"/>
  <p:notesSz cx="6858000" cy="9144000"/>
  <p:embeddedFontLst>
    <p:embeddedFont>
      <p:font typeface="Open Sans" panose="020B0606030504020204" pitchFamily="34" charset="0"/>
      <p:regular r:id="rId11"/>
    </p:embeddedFont>
    <p:embeddedFont>
      <p:font typeface="Open Sans Bold" panose="020B0806030504020204" charset="0"/>
      <p:regular r:id="rId12"/>
    </p:embeddedFont>
    <p:embeddedFont>
      <p:font typeface="Open Sans Bold Italics" panose="020B0604020202020204" charset="0"/>
      <p:regular r:id="rId13"/>
    </p:embeddedFont>
    <p:embeddedFont>
      <p:font typeface="Open Sans Italics" panose="020B0604020202020204" charset="0"/>
      <p:regular r:id="rId14"/>
    </p:embeddedFont>
    <p:embeddedFont>
      <p:font typeface="Open Sans Light" panose="020B0306030504020204" pitchFamily="34" charset="0"/>
      <p:regular r:id="rId15"/>
    </p:embeddedFont>
    <p:embeddedFont>
      <p:font typeface="True Typewriter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3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bing.com/ck/a?!&amp;&amp;p=c0d1e719e457ae13ac577ed450c89a5a3c1a96d3afc39f538c26ea9f913f3107JmltdHM9MTc3NjkwMjQwMA&amp;ptn=3&amp;ver=2&amp;hsh=4&amp;fclid=3308fcaa-6c40-6847-1af2-eebd68406ed5&amp;psq=kaip+susidaro+vaivoryk%c5%a1t%c4%97+&amp;u=a1aHR0cHM6Ly9sdC53aWtpcGVkaWEub3JnL3dpa2kvVmFpdm9yeWslQzUlQTF0JUM0JTk3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72860" y="-302793"/>
            <a:ext cx="7515140" cy="10871728"/>
          </a:xfrm>
          <a:custGeom>
            <a:avLst/>
            <a:gdLst/>
            <a:ahLst/>
            <a:cxnLst/>
            <a:rect l="l" t="t" r="r" b="b"/>
            <a:pathLst>
              <a:path w="7515140" h="10871728">
                <a:moveTo>
                  <a:pt x="0" y="0"/>
                </a:moveTo>
                <a:lnTo>
                  <a:pt x="7515140" y="0"/>
                </a:lnTo>
                <a:lnTo>
                  <a:pt x="7515140" y="10871728"/>
                </a:lnTo>
                <a:lnTo>
                  <a:pt x="0" y="108717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b="-1797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501867" y="7658100"/>
            <a:ext cx="6531748" cy="14075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10"/>
              </a:lnSpc>
            </a:pPr>
            <a:r>
              <a:rPr lang="lt-LT" sz="2000" dirty="0"/>
              <a:t>Darbą atliko Kauno r. Zapyškio pagrindinės mokyklos </a:t>
            </a:r>
          </a:p>
          <a:p>
            <a:pPr algn="ctr">
              <a:lnSpc>
                <a:spcPts val="3810"/>
              </a:lnSpc>
            </a:pPr>
            <a:r>
              <a:rPr lang="lt-LT" sz="2000" dirty="0"/>
              <a:t>mokinės R. B. ir L. D. </a:t>
            </a:r>
          </a:p>
          <a:p>
            <a:pPr algn="ctr">
              <a:lnSpc>
                <a:spcPts val="3810"/>
              </a:lnSpc>
            </a:pPr>
            <a:r>
              <a:rPr lang="lt-LT" sz="2000" dirty="0"/>
              <a:t>Darbo vadovė mokytoja G.G.</a:t>
            </a:r>
            <a:endParaRPr lang="en-US" sz="3200" dirty="0">
              <a:solidFill>
                <a:srgbClr val="000000"/>
              </a:solidFill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09800" y="4265145"/>
            <a:ext cx="7941638" cy="175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32"/>
              </a:lnSpc>
            </a:pPr>
            <a:r>
              <a:rPr lang="en-US" sz="12012" spc="-360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Vaivorykštė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5B6FE-6B4C-C7D0-9BD2-1E7DC996E7E4}"/>
              </a:ext>
            </a:extLst>
          </p:cNvPr>
          <p:cNvSpPr txBox="1"/>
          <p:nvPr/>
        </p:nvSpPr>
        <p:spPr>
          <a:xfrm>
            <a:off x="2650073" y="723900"/>
            <a:ext cx="6235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dirty="0">
                <a:effectLst/>
                <a:latin typeface="+mj-lt"/>
                <a:cs typeface="Times New Roman" panose="02020603050405020304" pitchFamily="18" charset="0"/>
              </a:rPr>
              <a:t>Konkursas </a:t>
            </a:r>
            <a:endParaRPr lang="lt-LT" sz="2400" b="1" i="0" dirty="0">
              <a:effectLst/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lt-LT" sz="2400" b="1" i="0" dirty="0">
                <a:effectLst/>
                <a:latin typeface="+mj-lt"/>
                <a:cs typeface="Times New Roman" panose="02020603050405020304" pitchFamily="18" charset="0"/>
              </a:rPr>
              <a:t>„</a:t>
            </a:r>
            <a:r>
              <a:rPr lang="pt-BR" sz="2400" b="1" i="0" dirty="0">
                <a:effectLst/>
                <a:latin typeface="+mj-lt"/>
                <a:cs typeface="Times New Roman" panose="02020603050405020304" pitchFamily="18" charset="0"/>
              </a:rPr>
              <a:t>Fizikos bandymai aplink mus 2026"</a:t>
            </a:r>
            <a:endParaRPr lang="lt-LT" sz="2400" dirty="0"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5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1688" y="-604979"/>
            <a:ext cx="18499687" cy="11985604"/>
          </a:xfrm>
          <a:custGeom>
            <a:avLst/>
            <a:gdLst/>
            <a:ahLst/>
            <a:cxnLst/>
            <a:rect l="l" t="t" r="r" b="b"/>
            <a:pathLst>
              <a:path w="17978406" h="11985604">
                <a:moveTo>
                  <a:pt x="0" y="0"/>
                </a:moveTo>
                <a:lnTo>
                  <a:pt x="17978406" y="0"/>
                </a:lnTo>
                <a:lnTo>
                  <a:pt x="17978406" y="11985603"/>
                </a:lnTo>
                <a:lnTo>
                  <a:pt x="0" y="119856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6226701" y="3659502"/>
            <a:ext cx="10582243" cy="585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46"/>
              </a:lnSpc>
              <a:spcBef>
                <a:spcPct val="0"/>
              </a:spcBef>
            </a:pPr>
            <a:r>
              <a:rPr lang="en-US" sz="4871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Vaivorykštė- gražus spalvingas gamtos reiškinys, o kitaip sakant optinis atmosferos reiškinys, atsirandantis dėl šviesos lūžio, atspindžio, sklaidos ir interferencijos, kai ryškus šviesos šaltinis apšviečia krintančius vandens lašelius.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58770" y="308525"/>
            <a:ext cx="7637492" cy="281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89"/>
              </a:lnSpc>
            </a:pPr>
            <a:r>
              <a:rPr lang="en-US" sz="10499" spc="-314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Kas yra vaivorykštė?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14334" y="3591828"/>
            <a:ext cx="13984168" cy="745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"/>
              </a:lnSpc>
            </a:pPr>
            <a:endParaRPr/>
          </a:p>
          <a:p>
            <a:pPr algn="ctr">
              <a:lnSpc>
                <a:spcPts val="4566"/>
              </a:lnSpc>
            </a:pPr>
            <a:r>
              <a:rPr lang="en-US" sz="3805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Izaokas Niutonas įrodė, kad balta saulės šviesa susideda iš 7 spalvų: raudonos,oranžinės, geltonos, žalios, žydros, mėlynos ir violetinės.</a:t>
            </a:r>
            <a:r>
              <a:rPr lang="en-US" sz="3805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  <a:hlinkClick r:id="rId2" tooltip="https://www.bing.com/ck/a?!&amp;&amp;p=c0d1e719e457ae13ac577ed450c89a5a3c1a96d3afc39f538c26ea9f913f3107JmltdHM9MTc3NjkwMjQwMA&amp;ptn=3&amp;ver=2&amp;hsh=4&amp;fclid=3308fcaa-6c40-6847-1af2-eebd68406ed5&amp;psq=kaip+susidaro+vaivoryk%c5%a1t%c4%97+&amp;u=a1aHR0cHM6Ly9sdC53aWtpcGVkaWEub3JnL3dpa2kvVmFpdm9yeWslQzUlQTF0JUM0JTk3"/>
              </a:rPr>
              <a:t>Vaivorykštė matoma kaip spalvotas lankas, kurio išorinis kraštas yra raudonas, o vidinis – violetinis. Šis spalvų išdėstymas priklauso nuo šviesos bangų ilgio ir lūžio kampo. </a:t>
            </a:r>
          </a:p>
          <a:p>
            <a:pPr algn="ctr">
              <a:lnSpc>
                <a:spcPts val="10299"/>
              </a:lnSpc>
            </a:pPr>
            <a:endParaRPr lang="en-US" sz="3805" b="1" i="1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  <a:hlinkClick r:id="rId2" tooltip="https://www.bing.com/ck/a?!&amp;&amp;p=c0d1e719e457ae13ac577ed450c89a5a3c1a96d3afc39f538c26ea9f913f3107JmltdHM9MTc3NjkwMjQwMA&amp;ptn=3&amp;ver=2&amp;hsh=4&amp;fclid=3308fcaa-6c40-6847-1af2-eebd68406ed5&amp;psq=kaip+susidaro+vaivoryk%c5%a1t%c4%97+&amp;u=a1aHR0cHM6Ly9sdC53aWtpcGVkaWEub3JnL3dpa2kvVmFpdm9yeWslQzUlQTF0JUM0JTk3"/>
            </a:endParaRPr>
          </a:p>
          <a:p>
            <a:pPr algn="ctr">
              <a:lnSpc>
                <a:spcPts val="10299"/>
              </a:lnSpc>
            </a:pPr>
            <a:endParaRPr lang="en-US" sz="3805" b="1" i="1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  <a:hlinkClick r:id="rId2" tooltip="https://www.bing.com/ck/a?!&amp;&amp;p=c0d1e719e457ae13ac577ed450c89a5a3c1a96d3afc39f538c26ea9f913f3107JmltdHM9MTc3NjkwMjQwMA&amp;ptn=3&amp;ver=2&amp;hsh=4&amp;fclid=3308fcaa-6c40-6847-1af2-eebd68406ed5&amp;psq=kaip+susidaro+vaivoryk%c5%a1t%c4%97+&amp;u=a1aHR0cHM6Ly9sdC53aWtpcGVkaWEub3JnL3dpa2kvVmFpdm9yeWslQzUlQTF0JUM0JTk3"/>
            </a:endParaRPr>
          </a:p>
          <a:p>
            <a:pPr algn="ctr">
              <a:lnSpc>
                <a:spcPts val="10299"/>
              </a:lnSpc>
            </a:pPr>
            <a:endParaRPr lang="en-US" sz="3805" b="1" i="1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  <a:hlinkClick r:id="rId2" tooltip="https://www.bing.com/ck/a?!&amp;&amp;p=c0d1e719e457ae13ac577ed450c89a5a3c1a96d3afc39f538c26ea9f913f3107JmltdHM9MTc3NjkwMjQwMA&amp;ptn=3&amp;ver=2&amp;hsh=4&amp;fclid=3308fcaa-6c40-6847-1af2-eebd68406ed5&amp;psq=kaip+susidaro+vaivoryk%c5%a1t%c4%97+&amp;u=a1aHR0cHM6Ly9sdC53aWtpcGVkaWEub3JnL3dpa2kvVmFpdm9yeWslQzUlQTF0JUM0JTk3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545168" y="-596204"/>
            <a:ext cx="18833168" cy="12331318"/>
          </a:xfrm>
          <a:custGeom>
            <a:avLst/>
            <a:gdLst/>
            <a:ahLst/>
            <a:cxnLst/>
            <a:rect l="l" t="t" r="r" b="b"/>
            <a:pathLst>
              <a:path w="18833168" h="12331318">
                <a:moveTo>
                  <a:pt x="0" y="0"/>
                </a:moveTo>
                <a:lnTo>
                  <a:pt x="18833168" y="0"/>
                </a:lnTo>
                <a:lnTo>
                  <a:pt x="18833168" y="12331318"/>
                </a:lnTo>
                <a:lnTo>
                  <a:pt x="0" y="123313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t="-955" b="-955"/>
            </a:stretch>
          </a:blipFill>
        </p:spPr>
        <p:txBody>
          <a:bodyPr/>
          <a:lstStyle/>
          <a:p>
            <a:endParaRPr lang="lt-LT" dirty="0"/>
          </a:p>
        </p:txBody>
      </p:sp>
      <p:sp>
        <p:nvSpPr>
          <p:cNvPr id="4" name="TextBox 4"/>
          <p:cNvSpPr txBox="1"/>
          <p:nvPr/>
        </p:nvSpPr>
        <p:spPr>
          <a:xfrm>
            <a:off x="4822333" y="85725"/>
            <a:ext cx="7768169" cy="277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34"/>
              </a:lnSpc>
            </a:pPr>
            <a:r>
              <a:rPr lang="en-US" sz="10341" spc="-31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SPALVŲ SPEKTRAS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13891" y="1483797"/>
            <a:ext cx="15472302" cy="1238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9"/>
              </a:lnSpc>
            </a:pPr>
            <a:r>
              <a:rPr lang="en-US" sz="8672" spc="-26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Pagrindinis reiškinys-Dispersija</a:t>
            </a:r>
          </a:p>
        </p:txBody>
      </p:sp>
      <p:sp>
        <p:nvSpPr>
          <p:cNvPr id="3" name="TextBox 3"/>
          <p:cNvSpPr txBox="1"/>
          <p:nvPr/>
        </p:nvSpPr>
        <p:spPr>
          <a:xfrm rot="615692">
            <a:off x="16227210" y="372565"/>
            <a:ext cx="649142" cy="1158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4"/>
              </a:lnSpc>
            </a:pPr>
            <a:r>
              <a:rPr lang="en-US" sz="8086" spc="-242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 rot="-995694">
            <a:off x="1199603" y="838408"/>
            <a:ext cx="649142" cy="1158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4"/>
              </a:lnSpc>
            </a:pPr>
            <a:r>
              <a:rPr lang="en-US" sz="8086" spc="-242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0001" y="3046745"/>
            <a:ext cx="1684008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  <a:spcBef>
                <a:spcPct val="0"/>
              </a:spcBef>
            </a:pP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Šviesos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dispersija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- tai </a:t>
            </a: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lūžio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rodiklio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priklausomybė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nuo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bangos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ilgio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(</a:t>
            </a:r>
            <a:r>
              <a:rPr lang="en-US" sz="36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spalvos</a:t>
            </a:r>
            <a:r>
              <a:rPr lang="en-US" sz="36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).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18023" y="4406043"/>
            <a:ext cx="7194114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9"/>
              </a:lnSpc>
              <a:spcBef>
                <a:spcPct val="0"/>
              </a:spcBef>
            </a:pPr>
            <a:r>
              <a:rPr lang="en-US" sz="5099" dirty="0" err="1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Kodėl</a:t>
            </a:r>
            <a:r>
              <a:rPr lang="en-US" sz="5099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5099" dirty="0" err="1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išsiskiria</a:t>
            </a:r>
            <a:r>
              <a:rPr lang="en-US" sz="5099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</a:t>
            </a:r>
            <a:r>
              <a:rPr lang="en-US" sz="5099" dirty="0" err="1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spalvos</a:t>
            </a:r>
            <a:r>
              <a:rPr lang="en-US" sz="5099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1000" y="5676900"/>
            <a:ext cx="8420041" cy="406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1"/>
              </a:lnSpc>
            </a:pPr>
            <a:r>
              <a:rPr lang="en-US" sz="3867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Violetiniai</a:t>
            </a:r>
            <a:r>
              <a:rPr lang="en-US" sz="386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spinduliai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lūžta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stipriausiai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641"/>
              </a:lnSpc>
            </a:pPr>
            <a:endParaRPr lang="en-US" sz="3867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641"/>
              </a:lnSpc>
            </a:pPr>
            <a:r>
              <a:rPr lang="en-US" sz="3867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Raudoni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spinduliai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lūžta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mažiausiai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641"/>
              </a:lnSpc>
            </a:pPr>
            <a:endParaRPr lang="en-US" sz="3867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641"/>
              </a:lnSpc>
              <a:spcBef>
                <a:spcPct val="0"/>
              </a:spcBef>
            </a:pPr>
            <a:r>
              <a:rPr lang="en-US" sz="3867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Rezultatas</a:t>
            </a:r>
            <a:r>
              <a:rPr lang="en-US" sz="3867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: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Balta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šviesa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,,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išsiskleidžia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” į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spalvotą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867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juostą</a:t>
            </a:r>
            <a:r>
              <a:rPr lang="en-US" sz="3867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8" name="Freeform 8"/>
          <p:cNvSpPr/>
          <p:nvPr/>
        </p:nvSpPr>
        <p:spPr>
          <a:xfrm>
            <a:off x="9315080" y="6027959"/>
            <a:ext cx="8972920" cy="5060727"/>
          </a:xfrm>
          <a:custGeom>
            <a:avLst/>
            <a:gdLst/>
            <a:ahLst/>
            <a:cxnLst/>
            <a:rect l="l" t="t" r="r" b="b"/>
            <a:pathLst>
              <a:path w="8972920" h="5060727">
                <a:moveTo>
                  <a:pt x="0" y="0"/>
                </a:moveTo>
                <a:lnTo>
                  <a:pt x="8972920" y="0"/>
                </a:lnTo>
                <a:lnTo>
                  <a:pt x="8972920" y="5060727"/>
                </a:lnTo>
                <a:lnTo>
                  <a:pt x="0" y="5060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23840" y="0"/>
            <a:ext cx="5810612" cy="7021156"/>
          </a:xfrm>
          <a:custGeom>
            <a:avLst/>
            <a:gdLst/>
            <a:ahLst/>
            <a:cxnLst/>
            <a:rect l="l" t="t" r="r" b="b"/>
            <a:pathLst>
              <a:path w="5810612" h="7021156">
                <a:moveTo>
                  <a:pt x="0" y="0"/>
                </a:moveTo>
                <a:lnTo>
                  <a:pt x="5810612" y="0"/>
                </a:lnTo>
                <a:lnTo>
                  <a:pt x="5810612" y="7021156"/>
                </a:lnTo>
                <a:lnTo>
                  <a:pt x="0" y="70211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424684" y="3700201"/>
            <a:ext cx="11103711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1"/>
              </a:lnSpc>
            </a:pPr>
            <a:r>
              <a:rPr lang="en-US" sz="446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1637 m. R. Dekartas paaiškino, kas vyksta lašelio viduje: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94937" y="273074"/>
            <a:ext cx="6763206" cy="262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5"/>
              </a:lnSpc>
            </a:pPr>
            <a:r>
              <a:rPr lang="en-US" sz="6679" spc="-20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PROCESAS LAŠELYJE (RENĖ DEKARTO TEORIJA)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9113" y="5785335"/>
            <a:ext cx="17065339" cy="3212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2"/>
              </a:lnSpc>
            </a:pPr>
            <a:r>
              <a:rPr lang="en-US" sz="365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Lūžis (A): </a:t>
            </a:r>
            <a:r>
              <a:rPr lang="en-US" sz="365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Šviesa įeina į lašelį.</a:t>
            </a:r>
          </a:p>
          <a:p>
            <a:pPr algn="ctr">
              <a:lnSpc>
                <a:spcPts val="5122"/>
              </a:lnSpc>
            </a:pPr>
            <a:endParaRPr lang="en-US" sz="365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5122"/>
              </a:lnSpc>
            </a:pPr>
            <a:r>
              <a:rPr lang="en-US" sz="365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Visiškasis vidaus atspindys (B)</a:t>
            </a:r>
            <a:r>
              <a:rPr lang="en-US" sz="365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Šviesa atsispindi nuo galinės lašelio sienelės.</a:t>
            </a:r>
          </a:p>
          <a:p>
            <a:pPr algn="ctr">
              <a:lnSpc>
                <a:spcPts val="5122"/>
              </a:lnSpc>
            </a:pPr>
            <a:endParaRPr lang="en-US" sz="365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5122"/>
              </a:lnSpc>
            </a:pPr>
            <a:r>
              <a:rPr lang="en-US" sz="365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Antrasis lūžis (C):</a:t>
            </a:r>
            <a:r>
              <a:rPr lang="en-US" sz="365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Šviesa išeina iš lašelio jau susiskaidžiusi į spalvas.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573358">
            <a:off x="15389346" y="8120006"/>
            <a:ext cx="4884097" cy="4966935"/>
          </a:xfrm>
          <a:custGeom>
            <a:avLst/>
            <a:gdLst/>
            <a:ahLst/>
            <a:cxnLst/>
            <a:rect l="l" t="t" r="r" b="b"/>
            <a:pathLst>
              <a:path w="4884097" h="4966935">
                <a:moveTo>
                  <a:pt x="0" y="0"/>
                </a:moveTo>
                <a:lnTo>
                  <a:pt x="4884097" y="0"/>
                </a:lnTo>
                <a:lnTo>
                  <a:pt x="4884097" y="4966935"/>
                </a:lnTo>
                <a:lnTo>
                  <a:pt x="0" y="4966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4405226">
            <a:off x="-2442049" y="-1693312"/>
            <a:ext cx="4884097" cy="4966935"/>
          </a:xfrm>
          <a:custGeom>
            <a:avLst/>
            <a:gdLst/>
            <a:ahLst/>
            <a:cxnLst/>
            <a:rect l="l" t="t" r="r" b="b"/>
            <a:pathLst>
              <a:path w="4884097" h="4966935">
                <a:moveTo>
                  <a:pt x="0" y="0"/>
                </a:moveTo>
                <a:lnTo>
                  <a:pt x="4884098" y="0"/>
                </a:lnTo>
                <a:lnTo>
                  <a:pt x="4884098" y="4966935"/>
                </a:lnTo>
                <a:lnTo>
                  <a:pt x="0" y="4966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489778" y="1810916"/>
            <a:ext cx="15308443" cy="87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8999" spc="-179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Vaivorykštės geometrija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20836" y="2877401"/>
            <a:ext cx="9646325" cy="811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spc="-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Kodėl</a:t>
            </a:r>
            <a:r>
              <a:rPr lang="en-US" sz="4800" spc="-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00" spc="-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spalvos</a:t>
            </a:r>
            <a:r>
              <a:rPr lang="en-US" sz="4800" spc="-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00" spc="-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išsidėsto</a:t>
            </a:r>
            <a:r>
              <a:rPr lang="en-US" sz="4800" spc="-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00" spc="-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būtent</a:t>
            </a:r>
            <a:r>
              <a:rPr lang="en-US" sz="4800" spc="-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00" spc="-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taip</a:t>
            </a:r>
            <a:r>
              <a:rPr lang="en-US" sz="4800" spc="-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05166" y="4571012"/>
            <a:ext cx="13889633" cy="690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672"/>
              </a:lnSpc>
            </a:pPr>
            <a:r>
              <a:rPr lang="en-US" sz="4766" b="1" i="1" spc="-95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Violetiniai </a:t>
            </a:r>
            <a:r>
              <a:rPr lang="en-US" sz="4766" i="1" spc="-95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spinduliai išeina 40°kampu</a:t>
            </a:r>
            <a:r>
              <a:rPr lang="en-US" sz="4766" spc="-9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6672"/>
              </a:lnSpc>
            </a:pPr>
            <a:endParaRPr lang="en-US" sz="4766" spc="-95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6927"/>
              </a:lnSpc>
            </a:pPr>
            <a:r>
              <a:rPr lang="en-US" sz="4948" b="1" i="1" spc="-98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Raudoni </a:t>
            </a:r>
            <a:r>
              <a:rPr lang="en-US" sz="4948" i="1" spc="-98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spinduliai išeina 42°kampu.</a:t>
            </a:r>
          </a:p>
          <a:p>
            <a:pPr algn="l">
              <a:lnSpc>
                <a:spcPts val="6927"/>
              </a:lnSpc>
            </a:pPr>
            <a:endParaRPr lang="en-US" sz="4948" i="1" spc="-98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6927"/>
              </a:lnSpc>
            </a:pPr>
            <a:r>
              <a:rPr lang="en-US" sz="4948" b="1" i="1" spc="-98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Išvada: </a:t>
            </a:r>
            <a:r>
              <a:rPr lang="en-US" sz="4948" i="1" spc="-98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Dėl šito skirtumo raudona spalva visada yra išorinėje lanko pusėje.</a:t>
            </a:r>
          </a:p>
          <a:p>
            <a:pPr algn="l">
              <a:lnSpc>
                <a:spcPts val="6927"/>
              </a:lnSpc>
            </a:pPr>
            <a:endParaRPr lang="en-US" sz="4948" i="1" spc="-98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6927"/>
              </a:lnSpc>
              <a:spcBef>
                <a:spcPct val="0"/>
              </a:spcBef>
            </a:pPr>
            <a:endParaRPr lang="en-US" sz="4948" i="1" spc="-98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2403" y="2827655"/>
            <a:ext cx="16206897" cy="4389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4750" b="1" i="1" spc="-142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Tai nėra fizikinis objektas tam tikroje vietoje.Tai stebėtojo akyse susiformuojantis vaizdas.</a:t>
            </a:r>
          </a:p>
          <a:p>
            <a:pPr algn="ctr">
              <a:lnSpc>
                <a:spcPts val="7210"/>
              </a:lnSpc>
            </a:pPr>
            <a:endParaRPr lang="en-US" sz="4750" b="1" i="1" spc="-142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ctr">
              <a:lnSpc>
                <a:spcPts val="7210"/>
              </a:lnSpc>
              <a:spcBef>
                <a:spcPct val="0"/>
              </a:spcBef>
            </a:pPr>
            <a:r>
              <a:rPr lang="en-US" sz="5150" b="1" i="1" spc="-154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Svarbu: </a:t>
            </a:r>
            <a:r>
              <a:rPr lang="en-US" sz="5150" i="1" spc="-154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Du žmonės niekada nematys identiškos vaivorykštės, nes jų akys priima šviesą iš skirtingų lašelių</a:t>
            </a:r>
            <a:r>
              <a:rPr lang="en-US" sz="5150" spc="-15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3" name="AutoShape 3"/>
          <p:cNvSpPr/>
          <p:nvPr/>
        </p:nvSpPr>
        <p:spPr>
          <a:xfrm>
            <a:off x="2626317" y="5143500"/>
            <a:ext cx="125844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-546706"/>
            <a:ext cx="18612441" cy="11733151"/>
          </a:xfrm>
          <a:custGeom>
            <a:avLst/>
            <a:gdLst/>
            <a:ahLst/>
            <a:cxnLst/>
            <a:rect l="l" t="t" r="r" b="b"/>
            <a:pathLst>
              <a:path w="18612441" h="11733151">
                <a:moveTo>
                  <a:pt x="0" y="0"/>
                </a:moveTo>
                <a:lnTo>
                  <a:pt x="18612441" y="0"/>
                </a:lnTo>
                <a:lnTo>
                  <a:pt x="18612441" y="11733151"/>
                </a:lnTo>
                <a:lnTo>
                  <a:pt x="0" y="117331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2925" b="-292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3038947" y="560428"/>
            <a:ext cx="12589352" cy="993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90"/>
              </a:lnSpc>
              <a:spcBef>
                <a:spcPct val="0"/>
              </a:spcBef>
            </a:pPr>
            <a:r>
              <a:rPr lang="en-US" sz="6928" spc="-207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Kiekvienam žmogui-sava vaivorykštė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135309"/>
          </a:xfrm>
          <a:custGeom>
            <a:avLst/>
            <a:gdLst/>
            <a:ahLst/>
            <a:cxnLst/>
            <a:rect l="l" t="t" r="r" b="b"/>
            <a:pathLst>
              <a:path w="18288000" h="10135309">
                <a:moveTo>
                  <a:pt x="0" y="0"/>
                </a:moveTo>
                <a:lnTo>
                  <a:pt x="18288000" y="0"/>
                </a:lnTo>
                <a:lnTo>
                  <a:pt x="18288000" y="10135309"/>
                </a:lnTo>
                <a:lnTo>
                  <a:pt x="0" y="101353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56" t="-16964" b="-27778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517735" y="781146"/>
            <a:ext cx="10848545" cy="15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13"/>
              </a:lnSpc>
            </a:pPr>
            <a:r>
              <a:rPr lang="en-US" sz="10728" spc="-321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Antrinė vaivorykštė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9247" y="3824288"/>
            <a:ext cx="18463299" cy="263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9"/>
              </a:lnSpc>
            </a:pPr>
            <a:r>
              <a:rPr lang="en-US" sz="4399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Kartais virš pagrindinės vaivorykštės matosi antra, blankesnė.</a:t>
            </a:r>
          </a:p>
          <a:p>
            <a:pPr algn="l">
              <a:lnSpc>
                <a:spcPts val="5279"/>
              </a:lnSpc>
            </a:pPr>
            <a:r>
              <a:rPr lang="en-US" sz="4399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Šviesa lašelio viduje atsispindi du kartus.</a:t>
            </a:r>
          </a:p>
          <a:p>
            <a:pPr algn="l">
              <a:lnSpc>
                <a:spcPts val="5039"/>
              </a:lnSpc>
            </a:pPr>
            <a:endParaRPr lang="en-US" sz="4399" b="1" i="1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5279"/>
              </a:lnSpc>
            </a:pPr>
            <a:r>
              <a:rPr lang="en-US" sz="4399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Jos skiriasi, nes antrinės vaivorykštės spalvų tvarka yra atvirkštinė.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41763" y="114300"/>
            <a:ext cx="8804474" cy="1864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17"/>
              </a:lnSpc>
              <a:spcBef>
                <a:spcPct val="0"/>
              </a:spcBef>
            </a:pPr>
            <a:r>
              <a:rPr lang="lt-LT" sz="11155" spc="-334" dirty="0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Šaltiniai</a:t>
            </a:r>
            <a:endParaRPr lang="en-US" sz="11155" spc="-334" dirty="0">
              <a:solidFill>
                <a:srgbClr val="000000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CEE89-C9B0-5D64-34F4-A245F4E14A0D}"/>
              </a:ext>
            </a:extLst>
          </p:cNvPr>
          <p:cNvSpPr txBox="1"/>
          <p:nvPr/>
        </p:nvSpPr>
        <p:spPr>
          <a:xfrm>
            <a:off x="3276600" y="2705100"/>
            <a:ext cx="117348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800" dirty="0">
                <a:latin typeface="Times New Roman"/>
                <a:cs typeface="Times New Roman"/>
              </a:rPr>
              <a:t>Palmyra </a:t>
            </a:r>
            <a:r>
              <a:rPr lang="lt-LT" sz="2800" dirty="0" err="1">
                <a:latin typeface="Times New Roman"/>
                <a:cs typeface="Times New Roman"/>
              </a:rPr>
              <a:t>Pečiuliauskienė.</a:t>
            </a:r>
            <a:r>
              <a:rPr lang="lt-LT" sz="2800" dirty="0" err="1">
                <a:solidFill>
                  <a:srgbClr val="1919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2800" dirty="0">
                <a:solidFill>
                  <a:srgbClr val="1919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</a:t>
            </a:r>
            <a:r>
              <a:rPr lang="lt-LT" sz="2800" dirty="0" err="1">
                <a:solidFill>
                  <a:srgbClr val="1919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vė</a:t>
            </a:r>
            <a:r>
              <a:rPr lang="en-GB" sz="2800" dirty="0">
                <a:solidFill>
                  <a:srgbClr val="1919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lt-LT" sz="2800" dirty="0" err="1">
                <a:solidFill>
                  <a:srgbClr val="1919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lt-LT" sz="2800" dirty="0">
                <a:solidFill>
                  <a:srgbClr val="1919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klasei „FIZIKA? Tai labai paprasta!“</a:t>
            </a:r>
          </a:p>
          <a:p>
            <a:endParaRPr lang="lt-LT" dirty="0">
              <a:solidFill>
                <a:srgbClr val="1919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344</Words>
  <Application>Microsoft Office PowerPoint</Application>
  <PresentationFormat>Pasirinktinai</PresentationFormat>
  <Paragraphs>47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9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9" baseType="lpstr">
      <vt:lpstr>Open Sans Bold Italics</vt:lpstr>
      <vt:lpstr>Times New Roman</vt:lpstr>
      <vt:lpstr>Calibri</vt:lpstr>
      <vt:lpstr>Open Sans</vt:lpstr>
      <vt:lpstr>Open Sans Bold</vt:lpstr>
      <vt:lpstr>Open Sans Light</vt:lpstr>
      <vt:lpstr>Arial</vt:lpstr>
      <vt:lpstr>Open Sans Italics</vt:lpstr>
      <vt:lpstr>True Typewriter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Vaivorykštė</dc:title>
  <cp:lastModifiedBy>Gintarė Gedrimienė</cp:lastModifiedBy>
  <cp:revision>4</cp:revision>
  <dcterms:created xsi:type="dcterms:W3CDTF">2006-08-16T00:00:00Z</dcterms:created>
  <dcterms:modified xsi:type="dcterms:W3CDTF">2026-05-10T16:18:12Z</dcterms:modified>
  <dc:identifier>DAHHr9mwS58</dc:identifier>
</cp:coreProperties>
</file>