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7" r:id="rId3"/>
    <p:sldId id="257" r:id="rId4"/>
    <p:sldId id="258" r:id="rId5"/>
    <p:sldId id="259" r:id="rId6"/>
    <p:sldId id="260" r:id="rId7"/>
    <p:sldId id="261" r:id="rId8"/>
    <p:sldId id="262" r:id="rId9"/>
    <p:sldId id="263" r:id="rId10"/>
    <p:sldId id="265" r:id="rId11"/>
    <p:sldId id="264"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7" d="100"/>
          <a:sy n="127" d="100"/>
        </p:scale>
        <p:origin x="5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lt-LT"/>
        </a:p>
      </c:txPr>
    </c:title>
    <c:autoTitleDeleted val="0"/>
    <c:plotArea>
      <c:layout>
        <c:manualLayout>
          <c:layoutTarget val="inner"/>
          <c:xMode val="edge"/>
          <c:yMode val="edge"/>
          <c:x val="4.0298038787512494E-2"/>
          <c:y val="0.12948641028951494"/>
          <c:w val="0.91602823575128589"/>
          <c:h val="0.67736072118415158"/>
        </c:manualLayout>
      </c:layout>
      <c:barChart>
        <c:barDir val="col"/>
        <c:grouping val="clustered"/>
        <c:varyColors val="0"/>
        <c:ser>
          <c:idx val="0"/>
          <c:order val="0"/>
          <c:tx>
            <c:strRef>
              <c:f>Sheet1!$B$1</c:f>
              <c:strCache>
                <c:ptCount val="1"/>
                <c:pt idx="0">
                  <c:v>Nesulestų kruopų skaičius</c:v>
                </c:pt>
              </c:strCache>
            </c:strRef>
          </c:tx>
          <c:spPr>
            <a:solidFill>
              <a:schemeClr val="accent2"/>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1-E932-417F-B34F-8001A9F30E03}"/>
              </c:ext>
            </c:extLst>
          </c:dPt>
          <c:dPt>
            <c:idx val="1"/>
            <c:invertIfNegative val="0"/>
            <c:bubble3D val="0"/>
            <c:spPr>
              <a:solidFill>
                <a:srgbClr val="FFFF00"/>
              </a:solidFill>
              <a:ln>
                <a:noFill/>
              </a:ln>
              <a:effectLst/>
            </c:spPr>
            <c:extLst>
              <c:ext xmlns:c16="http://schemas.microsoft.com/office/drawing/2014/chart" uri="{C3380CC4-5D6E-409C-BE32-E72D297353CC}">
                <c16:uniqueId val="{00000003-E932-417F-B34F-8001A9F30E03}"/>
              </c:ext>
            </c:extLst>
          </c:dPt>
          <c:dPt>
            <c:idx val="2"/>
            <c:invertIfNegative val="0"/>
            <c:bubble3D val="0"/>
            <c:spPr>
              <a:solidFill>
                <a:schemeClr val="bg1">
                  <a:lumMod val="85000"/>
                </a:schemeClr>
              </a:solidFill>
              <a:ln>
                <a:noFill/>
              </a:ln>
              <a:effectLst/>
            </c:spPr>
            <c:extLst>
              <c:ext xmlns:c16="http://schemas.microsoft.com/office/drawing/2014/chart" uri="{C3380CC4-5D6E-409C-BE32-E72D297353CC}">
                <c16:uniqueId val="{00000005-E932-417F-B34F-8001A9F30E03}"/>
              </c:ext>
            </c:extLst>
          </c:dPt>
          <c:cat>
            <c:strRef>
              <c:f>Sheet1!$A$2:$A$4</c:f>
              <c:strCache>
                <c:ptCount val="3"/>
                <c:pt idx="0">
                  <c:v>Raudona</c:v>
                </c:pt>
                <c:pt idx="1">
                  <c:v>Geltona</c:v>
                </c:pt>
                <c:pt idx="2">
                  <c:v>Balta</c:v>
                </c:pt>
              </c:strCache>
            </c:strRef>
          </c:cat>
          <c:val>
            <c:numRef>
              <c:f>Sheet1!$B$2:$B$4</c:f>
              <c:numCache>
                <c:formatCode>General</c:formatCode>
                <c:ptCount val="3"/>
                <c:pt idx="0">
                  <c:v>5</c:v>
                </c:pt>
                <c:pt idx="1">
                  <c:v>4</c:v>
                </c:pt>
                <c:pt idx="2">
                  <c:v>1</c:v>
                </c:pt>
              </c:numCache>
            </c:numRef>
          </c:val>
          <c:extLst>
            <c:ext xmlns:c16="http://schemas.microsoft.com/office/drawing/2014/chart" uri="{C3380CC4-5D6E-409C-BE32-E72D297353CC}">
              <c16:uniqueId val="{00000006-E932-417F-B34F-8001A9F30E03}"/>
            </c:ext>
          </c:extLst>
        </c:ser>
        <c:dLbls>
          <c:showLegendKey val="0"/>
          <c:showVal val="0"/>
          <c:showCatName val="0"/>
          <c:showSerName val="0"/>
          <c:showPercent val="0"/>
          <c:showBubbleSize val="0"/>
        </c:dLbls>
        <c:gapWidth val="219"/>
        <c:overlap val="-27"/>
        <c:axId val="1467967536"/>
        <c:axId val="1467969456"/>
      </c:barChart>
      <c:catAx>
        <c:axId val="146796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t-LT"/>
          </a:p>
        </c:txPr>
        <c:crossAx val="1467969456"/>
        <c:crosses val="autoZero"/>
        <c:auto val="1"/>
        <c:lblAlgn val="ctr"/>
        <c:lblOffset val="100"/>
        <c:noMultiLvlLbl val="0"/>
      </c:catAx>
      <c:valAx>
        <c:axId val="146796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t-LT"/>
          </a:p>
        </c:txPr>
        <c:crossAx val="1467967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lt-LT"/>
              <a:t>Spustelėję redag. ruoš. pavad. stilių</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LT"/>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lt-LT"/>
              <a:t>Spustelėję redag. ruoš. pavad. stilių</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LT"/>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lt-LT"/>
              <a:t>Spustelėję redag. ruoš. pavad. stilių</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a:t>Spustelėję redag. ruoš. pavad. stilių</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lt-LT"/>
              <a:t>Spustelėję redag. ruoš. pavad. stilių</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lt-LT"/>
              <a:t>Spustelėję redag. ruoš. pavad. stilių</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a:t>Spustelėję redag. ruoš. pavad. stilių</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Redaguoti šablono teksto stilius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lt-LT"/>
              <a:t>Spustelėję redag. ruoš. pavad. stilių</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a:t>Spustelėję redag. ruoš. pavad.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Redaguoti šablono teksto stilius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lt-LT"/>
              <a:t>Spustelėję redag. ruoš. pavad.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Redaguoti šablono teksto stilius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Vertical Text Placeholder 2"/>
          <p:cNvSpPr>
            <a:spLocks noGrp="1"/>
          </p:cNvSpPr>
          <p:nvPr>
            <p:ph type="body" orient="vert" idx="1"/>
          </p:nvPr>
        </p:nvSpPr>
        <p:spPr/>
        <p:txBody>
          <a:bodyPr vert="eaVert" ancho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lt-LT"/>
              <a:t>Spustelėję redag. ruoš. pavad. stilių</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LT"/>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LT"/>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LT"/>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LT"/>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LT"/>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LT"/>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LT"/>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LT"/>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LT"/>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LT"/>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LT"/>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LT"/>
            </a:p>
          </p:txBody>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LT"/>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LT"/>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LT"/>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LT"/>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LT"/>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LT"/>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LT"/>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LT"/>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LT"/>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LT"/>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LT"/>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LT"/>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LT"/>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lt-LT"/>
              <a:t>Spustelėję redag. ruoš. pavad. stilių</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5/21/26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regoscentras.lt/pasaulis-kitomis-akimis-kaip-mato-gyvunai/" TargetMode="External"/><Relationship Id="rId2" Type="http://schemas.openxmlformats.org/officeDocument/2006/relationships/hyperlink" Target="https://fera.lt/kaip-mato-suo-ar-jis-mato-spalvas-ir-ar-gali-gerai-matyti-nakt.html" TargetMode="External"/><Relationship Id="rId1" Type="http://schemas.openxmlformats.org/officeDocument/2006/relationships/slideLayout" Target="../slideLayouts/slideLayout2.xml"/><Relationship Id="rId5" Type="http://schemas.openxmlformats.org/officeDocument/2006/relationships/hyperlink" Target="https://ub.lt/kaip-pasauli-mato-skirtingi-gyvunai-kai-kurie-ju-tikrai-nustebins/" TargetMode="External"/><Relationship Id="rId4" Type="http://schemas.openxmlformats.org/officeDocument/2006/relationships/hyperlink" Target="https://www.lrytas.lt/augintinis/pamatyk/2026/04/06/news/kaip-mato-gyvunai-neitiketinos-gamtos-paslaptys-ir-spalvos-kuriu-zmogus-nepastebi-41682742#google_vignet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2761129" y="1272988"/>
            <a:ext cx="8743483" cy="1936377"/>
          </a:xfrm>
        </p:spPr>
        <p:txBody>
          <a:bodyPr/>
          <a:lstStyle/>
          <a:p>
            <a:pPr algn="ctr"/>
            <a:r>
              <a:rPr lang="lt-LT" dirty="0">
                <a:latin typeface="Arial" panose="020B0604020202020204" pitchFamily="34" charset="0"/>
                <a:cs typeface="Arial" panose="020B0604020202020204" pitchFamily="34" charset="0"/>
              </a:rPr>
              <a:t>Spalvos gyvūnų akimis</a:t>
            </a:r>
          </a:p>
        </p:txBody>
      </p:sp>
      <p:sp>
        <p:nvSpPr>
          <p:cNvPr id="3" name="Antrinis pavadinimas 2"/>
          <p:cNvSpPr>
            <a:spLocks noGrp="1"/>
          </p:cNvSpPr>
          <p:nvPr>
            <p:ph type="subTitle" idx="1"/>
          </p:nvPr>
        </p:nvSpPr>
        <p:spPr>
          <a:xfrm>
            <a:off x="4096139" y="4616823"/>
            <a:ext cx="7838995" cy="1936377"/>
          </a:xfrm>
        </p:spPr>
        <p:txBody>
          <a:bodyPr>
            <a:normAutofit/>
          </a:bodyPr>
          <a:lstStyle/>
          <a:p>
            <a:endParaRPr lang="lt-LT" dirty="0"/>
          </a:p>
          <a:p>
            <a:pPr algn="ctr"/>
            <a:r>
              <a:rPr lang="lt-LT" sz="2000" dirty="0">
                <a:latin typeface="Times New Roman" panose="02020603050405020304" pitchFamily="18" charset="0"/>
                <a:cs typeface="Times New Roman" panose="02020603050405020304" pitchFamily="18" charset="0"/>
              </a:rPr>
              <a:t>Darbą atliko Prienų r. Užnemunės pagrindinės mokyklos, Išlaužo skyriaus, 7 kl. mokinė G. Š.</a:t>
            </a:r>
          </a:p>
          <a:p>
            <a:pPr algn="ctr"/>
            <a:r>
              <a:rPr lang="lt-LT" sz="2000" dirty="0">
                <a:latin typeface="Times New Roman" panose="02020603050405020304" pitchFamily="18" charset="0"/>
                <a:cs typeface="Times New Roman" panose="02020603050405020304" pitchFamily="18" charset="0"/>
              </a:rPr>
              <a:t>Fizikos mokytoja Z. F.</a:t>
            </a:r>
          </a:p>
          <a:p>
            <a:pPr algn="ctr"/>
            <a:endParaRPr lang="lt-L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7553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ADF79-2FF9-CF7D-9042-76DD542134BE}"/>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Turinys</a:t>
            </a:r>
          </a:p>
        </p:txBody>
      </p:sp>
      <p:sp>
        <p:nvSpPr>
          <p:cNvPr id="3" name="Content Placeholder 2">
            <a:extLst>
              <a:ext uri="{FF2B5EF4-FFF2-40B4-BE49-F238E27FC236}">
                <a16:creationId xmlns:a16="http://schemas.microsoft.com/office/drawing/2014/main" id="{6ACC6E12-2F4D-7C0C-90F7-161290125267}"/>
              </a:ext>
            </a:extLst>
          </p:cNvPr>
          <p:cNvSpPr>
            <a:spLocks noGrp="1"/>
          </p:cNvSpPr>
          <p:nvPr>
            <p:ph idx="1"/>
          </p:nvPr>
        </p:nvSpPr>
        <p:spPr/>
        <p:txBody>
          <a:bodyPr/>
          <a:lstStyle/>
          <a:p>
            <a:pPr marL="0" indent="0">
              <a:buNone/>
            </a:pPr>
            <a:r>
              <a:rPr lang="lt-LT" sz="2000" dirty="0">
                <a:latin typeface="Times New Roman" panose="02020603050405020304" pitchFamily="18" charset="0"/>
                <a:cs typeface="Times New Roman" panose="02020603050405020304" pitchFamily="18" charset="0"/>
              </a:rPr>
              <a:t>Teorinė dalis.</a:t>
            </a:r>
          </a:p>
          <a:p>
            <a:pPr marL="0" indent="0">
              <a:buNone/>
            </a:pPr>
            <a:r>
              <a:rPr lang="lt-LT" sz="2000" dirty="0">
                <a:latin typeface="Times New Roman" panose="02020603050405020304" pitchFamily="18" charset="0"/>
                <a:cs typeface="Times New Roman" panose="02020603050405020304" pitchFamily="18" charset="0"/>
              </a:rPr>
              <a:t>Bandymas  ,,Kokios spalvos grūdus paukščiai lesa geriausiai”.</a:t>
            </a:r>
          </a:p>
          <a:p>
            <a:pPr marL="0" indent="0">
              <a:buNone/>
            </a:pPr>
            <a:r>
              <a:rPr lang="lt-LT" sz="2000" dirty="0">
                <a:latin typeface="Times New Roman" panose="02020603050405020304" pitchFamily="18" charset="0"/>
                <a:cs typeface="Times New Roman" panose="02020603050405020304" pitchFamily="18" charset="0"/>
              </a:rPr>
              <a:t>Bandymas ,,Kaip mato šuo“</a:t>
            </a:r>
          </a:p>
          <a:p>
            <a:pPr marL="0" indent="0">
              <a:buNone/>
            </a:pPr>
            <a:r>
              <a:rPr lang="lt-LT" sz="2000" dirty="0">
                <a:latin typeface="Times New Roman" panose="02020603050405020304" pitchFamily="18" charset="0"/>
                <a:cs typeface="Times New Roman" panose="02020603050405020304" pitchFamily="18" charset="0"/>
              </a:rPr>
              <a:t>Testas.</a:t>
            </a:r>
          </a:p>
          <a:p>
            <a:pPr marL="0" indent="0">
              <a:buNone/>
            </a:pPr>
            <a:r>
              <a:rPr lang="lt-LT" sz="2000" dirty="0">
                <a:latin typeface="Times New Roman" panose="02020603050405020304" pitchFamily="18" charset="0"/>
                <a:cs typeface="Times New Roman" panose="02020603050405020304" pitchFamily="18" charset="0"/>
              </a:rPr>
              <a:t>Uždavinys.</a:t>
            </a:r>
          </a:p>
          <a:p>
            <a:pPr marL="0" indent="0">
              <a:buNone/>
            </a:pPr>
            <a:r>
              <a:rPr lang="lt-LT" sz="2000" dirty="0">
                <a:latin typeface="Times New Roman" panose="02020603050405020304" pitchFamily="18" charset="0"/>
                <a:cs typeface="Times New Roman" panose="02020603050405020304" pitchFamily="18" charset="0"/>
              </a:rPr>
              <a:t>Šaltiniai.</a:t>
            </a:r>
          </a:p>
          <a:p>
            <a:pPr marL="0" indent="0">
              <a:buNone/>
            </a:pP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a:p>
            <a:pPr marL="0" indent="0">
              <a:buNone/>
            </a:pPr>
            <a:endParaRPr lang="lt-LT" dirty="0"/>
          </a:p>
        </p:txBody>
      </p:sp>
    </p:spTree>
    <p:extLst>
      <p:ext uri="{BB962C8B-B14F-4D97-AF65-F5344CB8AC3E}">
        <p14:creationId xmlns:p14="http://schemas.microsoft.com/office/powerpoint/2010/main" val="1471652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592925" y="624110"/>
            <a:ext cx="8911687" cy="709740"/>
          </a:xfrm>
        </p:spPr>
        <p:txBody>
          <a:bodyPr/>
          <a:lstStyle/>
          <a:p>
            <a:pPr algn="ctr"/>
            <a:r>
              <a:rPr lang="lt-LT" b="1" dirty="0">
                <a:latin typeface="Times New Roman" panose="02020603050405020304" pitchFamily="18" charset="0"/>
                <a:cs typeface="Times New Roman" panose="02020603050405020304" pitchFamily="18" charset="0"/>
              </a:rPr>
              <a:t>Spalvos</a:t>
            </a:r>
          </a:p>
        </p:txBody>
      </p:sp>
      <p:sp>
        <p:nvSpPr>
          <p:cNvPr id="3" name="Turinio vietos rezervavimo ženklas 2"/>
          <p:cNvSpPr>
            <a:spLocks noGrp="1"/>
          </p:cNvSpPr>
          <p:nvPr>
            <p:ph idx="1"/>
          </p:nvPr>
        </p:nvSpPr>
        <p:spPr>
          <a:xfrm>
            <a:off x="2589212" y="1656090"/>
            <a:ext cx="8915400" cy="4577372"/>
          </a:xfrm>
        </p:spPr>
        <p:txBody>
          <a:bodyPr>
            <a:normAutofit/>
          </a:bodyPr>
          <a:lstStyle/>
          <a:p>
            <a:pPr marL="0" indent="0" algn="just">
              <a:buNone/>
            </a:pPr>
            <a:r>
              <a:rPr lang="lt-LT" sz="2000" dirty="0">
                <a:latin typeface="Times New Roman" panose="02020603050405020304" pitchFamily="18" charset="0"/>
                <a:cs typeface="Times New Roman" panose="02020603050405020304" pitchFamily="18" charset="0"/>
              </a:rPr>
              <a:t>Spalva yra susijusi su šviesos bangos ilgiu. Šviesa – tai elektromagnetinė banga, o skirtingi bangos ilgiai sukelia skirtingas spalvas. Mūsų gyvenimas kupinas įvairiausių spalvų.  Mokslininkų manymu, nepaprastai svarbu, suprasti, kaip pasaulį mato gyvūnai, mat tai galėtų padėti suprasti jų elgesį. Gyvūnų matoma spalvų gama yra vienas ryškiausių evoliucijos pavyzdžių. Vis dėlto gyvūnų matoma spalvų gama žmonėms gali ir neišeiti į naudą, nes spalvas jie naudoja kaip bendravimo priemonę ir kartu kaip būdą apsisaugoti nuo priešų ar įsibrovėlių. „Žmonės įsivaizduoja, kad pasaulyje egzistuoja tik tokios spalvos, kokias jie mato. Tai klaidingas įsitikinimas, gyvūnai pasaulį mato visiškai kitaip, o ir jų matoma spalvų gama neretai yra kur kas platesnė nei mūsų. </a:t>
            </a:r>
          </a:p>
          <a:p>
            <a:pPr marL="0" indent="0" algn="just">
              <a:buNone/>
            </a:pPr>
            <a:endParaRPr lang="lt-LT" dirty="0">
              <a:latin typeface="Times New Roman" panose="02020603050405020304" pitchFamily="18" charset="0"/>
              <a:cs typeface="Times New Roman" panose="02020603050405020304" pitchFamily="18" charset="0"/>
            </a:endParaRPr>
          </a:p>
          <a:p>
            <a:pPr marL="0" indent="0" algn="just">
              <a:buNone/>
            </a:pPr>
            <a:endParaRPr lang="lt-LT"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2118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499921" y="649094"/>
            <a:ext cx="8911687" cy="651017"/>
          </a:xfrm>
        </p:spPr>
        <p:txBody>
          <a:bodyPr/>
          <a:lstStyle/>
          <a:p>
            <a:pPr algn="ctr"/>
            <a:r>
              <a:rPr lang="lt-LT" b="1" dirty="0">
                <a:latin typeface="Times New Roman" panose="02020603050405020304" pitchFamily="18" charset="0"/>
                <a:cs typeface="Times New Roman" panose="02020603050405020304" pitchFamily="18" charset="0"/>
              </a:rPr>
              <a:t>Gyvatės regėjimas</a:t>
            </a:r>
          </a:p>
        </p:txBody>
      </p:sp>
      <p:sp>
        <p:nvSpPr>
          <p:cNvPr id="3" name="Turinio vietos rezervavimo ženklas 2"/>
          <p:cNvSpPr>
            <a:spLocks noGrp="1"/>
          </p:cNvSpPr>
          <p:nvPr>
            <p:ph idx="1"/>
          </p:nvPr>
        </p:nvSpPr>
        <p:spPr>
          <a:xfrm>
            <a:off x="2499920" y="1451295"/>
            <a:ext cx="9303303" cy="4907560"/>
          </a:xfrm>
        </p:spPr>
        <p:txBody>
          <a:bodyPr>
            <a:normAutofit/>
          </a:bodyPr>
          <a:lstStyle/>
          <a:p>
            <a:pPr marL="0" indent="0" algn="just">
              <a:buNone/>
            </a:pPr>
            <a:endParaRPr lang="lt-LT" dirty="0">
              <a:latin typeface="Times New Roman" panose="02020603050405020304" pitchFamily="18" charset="0"/>
              <a:cs typeface="Times New Roman" panose="02020603050405020304" pitchFamily="18" charset="0"/>
            </a:endParaRPr>
          </a:p>
          <a:p>
            <a:pPr marL="0" indent="0" algn="just">
              <a:buNone/>
            </a:pPr>
            <a:r>
              <a:rPr lang="lt-LT" sz="2000" b="1" dirty="0">
                <a:latin typeface="Times New Roman" panose="02020603050405020304" pitchFamily="18" charset="0"/>
                <a:cs typeface="Times New Roman" panose="02020603050405020304" pitchFamily="18" charset="0"/>
              </a:rPr>
              <a:t>Gyvatė</a:t>
            </a:r>
            <a:r>
              <a:rPr lang="lt-LT" sz="2000" dirty="0">
                <a:latin typeface="Times New Roman" panose="02020603050405020304" pitchFamily="18" charset="0"/>
                <a:cs typeface="Times New Roman" panose="02020603050405020304" pitchFamily="18" charset="0"/>
              </a:rPr>
              <a:t> - šie šaltakraujai ropliai pasaulį stebi dvejopai: dieną pakanka „įprasto“ regėjimo, o naktį orientuotis padeda aplinkos šiluma.  Šalia akių esančios duobutės leidžia ropliams reaguoti į infraraudonuosius spindulius – aplinkui esančių objektų šilumą. Dėl šios priežasties šiltakraujams pasislėpti nuo gyvatės naktį itin sudėtinga. </a:t>
            </a:r>
          </a:p>
        </p:txBody>
      </p:sp>
      <p:pic>
        <p:nvPicPr>
          <p:cNvPr id="4" name="Paveikslėlis 3"/>
          <p:cNvPicPr>
            <a:picLocks noChangeAspect="1"/>
          </p:cNvPicPr>
          <p:nvPr/>
        </p:nvPicPr>
        <p:blipFill>
          <a:blip r:embed="rId2"/>
          <a:stretch>
            <a:fillRect/>
          </a:stretch>
        </p:blipFill>
        <p:spPr>
          <a:xfrm>
            <a:off x="3621304" y="3508310"/>
            <a:ext cx="6682570" cy="2134951"/>
          </a:xfrm>
          <a:prstGeom prst="rect">
            <a:avLst/>
          </a:prstGeom>
        </p:spPr>
      </p:pic>
      <p:sp>
        <p:nvSpPr>
          <p:cNvPr id="5" name="Stačiakampis 4"/>
          <p:cNvSpPr/>
          <p:nvPr/>
        </p:nvSpPr>
        <p:spPr>
          <a:xfrm>
            <a:off x="3621304" y="5707318"/>
            <a:ext cx="2749471" cy="369332"/>
          </a:xfrm>
          <a:prstGeom prst="rect">
            <a:avLst/>
          </a:prstGeom>
        </p:spPr>
        <p:txBody>
          <a:bodyPr wrap="none">
            <a:spAutoFit/>
          </a:bodyPr>
          <a:lstStyle/>
          <a:p>
            <a:r>
              <a:rPr lang="lt-LT" dirty="0">
                <a:latin typeface="Times New Roman" panose="02020603050405020304" pitchFamily="18" charset="0"/>
                <a:cs typeface="Times New Roman" panose="02020603050405020304" pitchFamily="18" charset="0"/>
              </a:rPr>
              <a:t>            Žmogaus regėjimas </a:t>
            </a:r>
          </a:p>
        </p:txBody>
      </p:sp>
      <p:sp>
        <p:nvSpPr>
          <p:cNvPr id="6" name="Stačiakampis 5"/>
          <p:cNvSpPr/>
          <p:nvPr/>
        </p:nvSpPr>
        <p:spPr>
          <a:xfrm>
            <a:off x="6833605" y="5707318"/>
            <a:ext cx="2858475" cy="369332"/>
          </a:xfrm>
          <a:prstGeom prst="rect">
            <a:avLst/>
          </a:prstGeom>
        </p:spPr>
        <p:txBody>
          <a:bodyPr wrap="none">
            <a:spAutoFit/>
          </a:bodyPr>
          <a:lstStyle/>
          <a:p>
            <a:r>
              <a:rPr lang="lt-LT" dirty="0"/>
              <a:t>               </a:t>
            </a:r>
            <a:r>
              <a:rPr lang="lt-LT" dirty="0">
                <a:latin typeface="Times New Roman" panose="02020603050405020304" pitchFamily="18" charset="0"/>
                <a:cs typeface="Times New Roman" panose="02020603050405020304" pitchFamily="18" charset="0"/>
              </a:rPr>
              <a:t>Gyvatės regėjimas</a:t>
            </a:r>
          </a:p>
        </p:txBody>
      </p:sp>
    </p:spTree>
    <p:extLst>
      <p:ext uri="{BB962C8B-B14F-4D97-AF65-F5344CB8AC3E}">
        <p14:creationId xmlns:p14="http://schemas.microsoft.com/office/powerpoint/2010/main" val="1718928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592925" y="624110"/>
            <a:ext cx="8911687" cy="701351"/>
          </a:xfrm>
        </p:spPr>
        <p:txBody>
          <a:bodyPr/>
          <a:lstStyle/>
          <a:p>
            <a:pPr algn="ctr"/>
            <a:r>
              <a:rPr lang="lt-LT" b="1" dirty="0">
                <a:latin typeface="Times New Roman" panose="02020603050405020304" pitchFamily="18" charset="0"/>
                <a:cs typeface="Times New Roman" panose="02020603050405020304" pitchFamily="18" charset="0"/>
              </a:rPr>
              <a:t>Paukščių regėjimas</a:t>
            </a:r>
          </a:p>
        </p:txBody>
      </p:sp>
      <p:sp>
        <p:nvSpPr>
          <p:cNvPr id="3" name="Turinio vietos rezervavimo ženklas 2"/>
          <p:cNvSpPr>
            <a:spLocks noGrp="1"/>
          </p:cNvSpPr>
          <p:nvPr>
            <p:ph idx="1"/>
          </p:nvPr>
        </p:nvSpPr>
        <p:spPr>
          <a:xfrm>
            <a:off x="2407640" y="1568741"/>
            <a:ext cx="9096972" cy="4501871"/>
          </a:xfrm>
        </p:spPr>
        <p:txBody>
          <a:bodyPr>
            <a:normAutofit/>
          </a:bodyPr>
          <a:lstStyle/>
          <a:p>
            <a:pPr marL="0" indent="0" algn="just">
              <a:buNone/>
            </a:pPr>
            <a:r>
              <a:rPr lang="lt-LT" sz="2000" b="1" dirty="0">
                <a:latin typeface="Times New Roman" panose="02020603050405020304" pitchFamily="18" charset="0"/>
                <a:cs typeface="Times New Roman" panose="02020603050405020304" pitchFamily="18" charset="0"/>
              </a:rPr>
              <a:t>Paukščiai</a:t>
            </a:r>
            <a:r>
              <a:rPr lang="lt-LT" sz="2000" dirty="0">
                <a:latin typeface="Times New Roman" panose="02020603050405020304" pitchFamily="18" charset="0"/>
                <a:cs typeface="Times New Roman" panose="02020603050405020304" pitchFamily="18" charset="0"/>
              </a:rPr>
              <a:t> - pasižymi itin puikia rega, o jos paslaptis – beveik triskart daugiau regėjimo ląstelių tinklainėje. Šį gebėjimą sustiprina ir UV (ultravioletinė) šviesa, kurią paukščiai mato ir naudoja orientavimuisi. Daugelio vabzdžių, sėklų ir uogų paviršius atspindi šviesą, todėl grobį susirasti jiems daug lengviau. Be to, paukščiai akyse turi ne žmonėms įprastas tris, o keturias kolbeles, todėl sugeba dar geriau atskirti tonus.</a:t>
            </a:r>
          </a:p>
        </p:txBody>
      </p:sp>
      <p:pic>
        <p:nvPicPr>
          <p:cNvPr id="4" name="Paveikslėlis 3"/>
          <p:cNvPicPr>
            <a:picLocks noChangeAspect="1"/>
          </p:cNvPicPr>
          <p:nvPr/>
        </p:nvPicPr>
        <p:blipFill>
          <a:blip r:embed="rId2"/>
          <a:stretch>
            <a:fillRect/>
          </a:stretch>
        </p:blipFill>
        <p:spPr>
          <a:xfrm>
            <a:off x="3313054" y="3341621"/>
            <a:ext cx="7281911" cy="2301045"/>
          </a:xfrm>
          <a:prstGeom prst="rect">
            <a:avLst/>
          </a:prstGeom>
        </p:spPr>
      </p:pic>
      <p:sp>
        <p:nvSpPr>
          <p:cNvPr id="5" name="Stačiakampis 4"/>
          <p:cNvSpPr/>
          <p:nvPr/>
        </p:nvSpPr>
        <p:spPr>
          <a:xfrm>
            <a:off x="4181954" y="5701280"/>
            <a:ext cx="2056973" cy="369332"/>
          </a:xfrm>
          <a:prstGeom prst="rect">
            <a:avLst/>
          </a:prstGeom>
        </p:spPr>
        <p:txBody>
          <a:bodyPr wrap="none">
            <a:spAutoFit/>
          </a:bodyPr>
          <a:lstStyle/>
          <a:p>
            <a:r>
              <a:rPr lang="lt-LT" dirty="0">
                <a:latin typeface="Times New Roman" panose="02020603050405020304" pitchFamily="18" charset="0"/>
                <a:cs typeface="Times New Roman" panose="02020603050405020304" pitchFamily="18" charset="0"/>
              </a:rPr>
              <a:t>Žmogaus regėjimas </a:t>
            </a:r>
          </a:p>
        </p:txBody>
      </p:sp>
      <p:sp>
        <p:nvSpPr>
          <p:cNvPr id="6" name="Stačiakampis 5"/>
          <p:cNvSpPr/>
          <p:nvPr/>
        </p:nvSpPr>
        <p:spPr>
          <a:xfrm>
            <a:off x="7740043" y="5730587"/>
            <a:ext cx="1973617" cy="369332"/>
          </a:xfrm>
          <a:prstGeom prst="rect">
            <a:avLst/>
          </a:prstGeom>
        </p:spPr>
        <p:txBody>
          <a:bodyPr wrap="none">
            <a:spAutoFit/>
          </a:bodyPr>
          <a:lstStyle/>
          <a:p>
            <a:r>
              <a:rPr lang="lt-LT" dirty="0">
                <a:latin typeface="Times New Roman" panose="02020603050405020304" pitchFamily="18" charset="0"/>
                <a:cs typeface="Times New Roman" panose="02020603050405020304" pitchFamily="18" charset="0"/>
              </a:rPr>
              <a:t>Paukščio regėjimas</a:t>
            </a:r>
          </a:p>
        </p:txBody>
      </p:sp>
    </p:spTree>
    <p:extLst>
      <p:ext uri="{BB962C8B-B14F-4D97-AF65-F5344CB8AC3E}">
        <p14:creationId xmlns:p14="http://schemas.microsoft.com/office/powerpoint/2010/main" val="1289107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216408" y="567660"/>
            <a:ext cx="8911687" cy="760073"/>
          </a:xfrm>
        </p:spPr>
        <p:txBody>
          <a:bodyPr/>
          <a:lstStyle/>
          <a:p>
            <a:pPr algn="ctr"/>
            <a:r>
              <a:rPr lang="lt-LT" b="1" dirty="0">
                <a:latin typeface="Times New Roman" panose="02020603050405020304" pitchFamily="18" charset="0"/>
                <a:cs typeface="Times New Roman" panose="02020603050405020304" pitchFamily="18" charset="0"/>
              </a:rPr>
              <a:t>Šunų regėjimas</a:t>
            </a:r>
          </a:p>
        </p:txBody>
      </p:sp>
      <p:sp>
        <p:nvSpPr>
          <p:cNvPr id="3" name="Turinio vietos rezervavimo ženklas 2"/>
          <p:cNvSpPr>
            <a:spLocks noGrp="1"/>
          </p:cNvSpPr>
          <p:nvPr>
            <p:ph idx="1"/>
          </p:nvPr>
        </p:nvSpPr>
        <p:spPr>
          <a:xfrm>
            <a:off x="2205318" y="1468073"/>
            <a:ext cx="9299294" cy="4852045"/>
          </a:xfrm>
        </p:spPr>
        <p:txBody>
          <a:bodyPr>
            <a:normAutofit/>
          </a:bodyPr>
          <a:lstStyle/>
          <a:p>
            <a:pPr marL="0" indent="0" algn="just">
              <a:buNone/>
            </a:pPr>
            <a:r>
              <a:rPr lang="lt-LT" sz="2000" b="1" dirty="0">
                <a:latin typeface="Times New Roman" panose="02020603050405020304" pitchFamily="18" charset="0"/>
                <a:cs typeface="Times New Roman" panose="02020603050405020304" pitchFamily="18" charset="0"/>
              </a:rPr>
              <a:t>Šunys</a:t>
            </a:r>
            <a:r>
              <a:rPr lang="lt-LT" sz="2000" dirty="0">
                <a:latin typeface="Times New Roman" panose="02020603050405020304" pitchFamily="18" charset="0"/>
                <a:cs typeface="Times New Roman" panose="02020603050405020304" pitchFamily="18" charset="0"/>
              </a:rPr>
              <a:t> - mato ribotą spalvų spektrą daugiausia mėlynus ir geltonus atspalvius. Raudona ir žalia jiems atrodo kaip pilkšvi ar rusvi tonai. Jų regėjimas panašus į žmogaus, turinčio daltonizmą. Be šio regėjimo sutrikimo šunys taip pat yra mažiau jautrūs šviesai, sunkiai atskiria pilkus atspalvius ir yra toliaregiai! Tai, ką žmogus gali pamatyti iš 20 metrų atstumo, šuo pastebės vos iš 6 metrų. </a:t>
            </a:r>
          </a:p>
        </p:txBody>
      </p:sp>
      <p:pic>
        <p:nvPicPr>
          <p:cNvPr id="4" name="Paveikslėlis 3"/>
          <p:cNvPicPr>
            <a:picLocks noChangeAspect="1"/>
          </p:cNvPicPr>
          <p:nvPr/>
        </p:nvPicPr>
        <p:blipFill>
          <a:blip r:embed="rId2"/>
          <a:stretch>
            <a:fillRect/>
          </a:stretch>
        </p:blipFill>
        <p:spPr>
          <a:xfrm>
            <a:off x="3717941" y="3241709"/>
            <a:ext cx="5371940" cy="2709077"/>
          </a:xfrm>
          <a:prstGeom prst="rect">
            <a:avLst/>
          </a:prstGeom>
        </p:spPr>
      </p:pic>
      <p:sp>
        <p:nvSpPr>
          <p:cNvPr id="5" name="Stačiakampis 4"/>
          <p:cNvSpPr/>
          <p:nvPr/>
        </p:nvSpPr>
        <p:spPr>
          <a:xfrm>
            <a:off x="3115697" y="5976630"/>
            <a:ext cx="2980303" cy="369332"/>
          </a:xfrm>
          <a:prstGeom prst="rect">
            <a:avLst/>
          </a:prstGeom>
        </p:spPr>
        <p:txBody>
          <a:bodyPr wrap="none">
            <a:spAutoFit/>
          </a:bodyPr>
          <a:lstStyle/>
          <a:p>
            <a:r>
              <a:rPr lang="lt-LT" dirty="0">
                <a:latin typeface="Times New Roman" panose="02020603050405020304" pitchFamily="18" charset="0"/>
                <a:cs typeface="Times New Roman" panose="02020603050405020304" pitchFamily="18" charset="0"/>
              </a:rPr>
              <a:t>                Žmogaus regėjimas </a:t>
            </a:r>
          </a:p>
        </p:txBody>
      </p:sp>
      <p:sp>
        <p:nvSpPr>
          <p:cNvPr id="6" name="Stačiakampis 5"/>
          <p:cNvSpPr/>
          <p:nvPr/>
        </p:nvSpPr>
        <p:spPr>
          <a:xfrm>
            <a:off x="5976398" y="5976630"/>
            <a:ext cx="2608406" cy="369332"/>
          </a:xfrm>
          <a:prstGeom prst="rect">
            <a:avLst/>
          </a:prstGeom>
        </p:spPr>
        <p:txBody>
          <a:bodyPr wrap="none">
            <a:spAutoFit/>
          </a:bodyPr>
          <a:lstStyle/>
          <a:p>
            <a:r>
              <a:rPr lang="lt-LT" dirty="0"/>
              <a:t>              </a:t>
            </a:r>
            <a:r>
              <a:rPr lang="lt-LT" dirty="0">
                <a:latin typeface="Times New Roman" panose="02020603050405020304" pitchFamily="18" charset="0"/>
                <a:cs typeface="Times New Roman" panose="02020603050405020304" pitchFamily="18" charset="0"/>
              </a:rPr>
              <a:t>Šuns  regėjimas</a:t>
            </a:r>
          </a:p>
        </p:txBody>
      </p:sp>
    </p:spTree>
    <p:extLst>
      <p:ext uri="{BB962C8B-B14F-4D97-AF65-F5344CB8AC3E}">
        <p14:creationId xmlns:p14="http://schemas.microsoft.com/office/powerpoint/2010/main" val="3396993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592925" y="624110"/>
            <a:ext cx="8911687" cy="776851"/>
          </a:xfrm>
        </p:spPr>
        <p:txBody>
          <a:bodyPr/>
          <a:lstStyle/>
          <a:p>
            <a:pPr algn="ctr"/>
            <a:r>
              <a:rPr lang="lt-LT" b="1" dirty="0">
                <a:latin typeface="Times New Roman" panose="02020603050405020304" pitchFamily="18" charset="0"/>
                <a:cs typeface="Times New Roman" panose="02020603050405020304" pitchFamily="18" charset="0"/>
              </a:rPr>
              <a:t>Katės regėjimas</a:t>
            </a:r>
          </a:p>
        </p:txBody>
      </p:sp>
      <p:sp>
        <p:nvSpPr>
          <p:cNvPr id="3" name="Turinio vietos rezervavimo ženklas 2"/>
          <p:cNvSpPr>
            <a:spLocks noGrp="1"/>
          </p:cNvSpPr>
          <p:nvPr>
            <p:ph idx="1"/>
          </p:nvPr>
        </p:nvSpPr>
        <p:spPr>
          <a:xfrm>
            <a:off x="2526459" y="1440300"/>
            <a:ext cx="8915400" cy="5417700"/>
          </a:xfrm>
        </p:spPr>
        <p:txBody>
          <a:bodyPr>
            <a:normAutofit/>
          </a:bodyPr>
          <a:lstStyle/>
          <a:p>
            <a:pPr marL="0" indent="0" algn="just">
              <a:buNone/>
            </a:pPr>
            <a:r>
              <a:rPr lang="lt-LT" sz="2000" b="1" dirty="0">
                <a:latin typeface="Times New Roman" panose="02020603050405020304" pitchFamily="18" charset="0"/>
                <a:cs typeface="Times New Roman" panose="02020603050405020304" pitchFamily="18" charset="0"/>
              </a:rPr>
              <a:t>Katės</a:t>
            </a:r>
            <a:r>
              <a:rPr lang="lt-LT" sz="2000" dirty="0">
                <a:latin typeface="Times New Roman" panose="02020603050405020304" pitchFamily="18" charset="0"/>
                <a:cs typeface="Times New Roman" panose="02020603050405020304" pitchFamily="18" charset="0"/>
              </a:rPr>
              <a:t> - nemato tiek spalvų kaip žmonės. Jos geriau skiria mėlyną ir žalią, bet raudona joms beveik nematoma. Tačiau jos puikiai mato tamsoje. Tačiau liūdėti neverta katės prastą regėjimą atperka savo uosle, o vietoj mums įprasto 180° regėjimo kampo, mato visus 200°. </a:t>
            </a:r>
          </a:p>
        </p:txBody>
      </p:sp>
      <p:pic>
        <p:nvPicPr>
          <p:cNvPr id="4" name="Paveikslėlis 3"/>
          <p:cNvPicPr>
            <a:picLocks noChangeAspect="1"/>
          </p:cNvPicPr>
          <p:nvPr/>
        </p:nvPicPr>
        <p:blipFill>
          <a:blip r:embed="rId2"/>
          <a:stretch>
            <a:fillRect/>
          </a:stretch>
        </p:blipFill>
        <p:spPr>
          <a:xfrm>
            <a:off x="3459296" y="3030087"/>
            <a:ext cx="7045565" cy="2959384"/>
          </a:xfrm>
          <a:prstGeom prst="rect">
            <a:avLst/>
          </a:prstGeom>
        </p:spPr>
      </p:pic>
      <p:sp>
        <p:nvSpPr>
          <p:cNvPr id="5" name="Stačiakampis 4">
            <a:extLst>
              <a:ext uri="{FF2B5EF4-FFF2-40B4-BE49-F238E27FC236}">
                <a16:creationId xmlns:a16="http://schemas.microsoft.com/office/drawing/2014/main" id="{653D8796-0C61-E857-D22E-56E27BD5E10D}"/>
              </a:ext>
            </a:extLst>
          </p:cNvPr>
          <p:cNvSpPr/>
          <p:nvPr/>
        </p:nvSpPr>
        <p:spPr>
          <a:xfrm>
            <a:off x="5068113" y="6195785"/>
            <a:ext cx="3827930" cy="369332"/>
          </a:xfrm>
          <a:prstGeom prst="rect">
            <a:avLst/>
          </a:prstGeom>
        </p:spPr>
        <p:txBody>
          <a:bodyPr wrap="square">
            <a:spAutoFit/>
          </a:bodyPr>
          <a:lstStyle/>
          <a:p>
            <a:r>
              <a:rPr lang="lt-LT" dirty="0">
                <a:latin typeface="Times New Roman" panose="02020603050405020304" pitchFamily="18" charset="0"/>
                <a:cs typeface="Times New Roman" panose="02020603050405020304" pitchFamily="18" charset="0"/>
              </a:rPr>
              <a:t>Žmogaus regėjimas ir katės regėjimas </a:t>
            </a:r>
          </a:p>
        </p:txBody>
      </p:sp>
    </p:spTree>
    <p:extLst>
      <p:ext uri="{BB962C8B-B14F-4D97-AF65-F5344CB8AC3E}">
        <p14:creationId xmlns:p14="http://schemas.microsoft.com/office/powerpoint/2010/main" val="1859610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6F122-35D2-C05B-0AA0-8ADD5DF0F8FD}"/>
              </a:ext>
            </a:extLst>
          </p:cNvPr>
          <p:cNvSpPr>
            <a:spLocks noGrp="1"/>
          </p:cNvSpPr>
          <p:nvPr>
            <p:ph type="title"/>
          </p:nvPr>
        </p:nvSpPr>
        <p:spPr>
          <a:xfrm>
            <a:off x="2592925" y="548750"/>
            <a:ext cx="8911687" cy="1280890"/>
          </a:xfrm>
        </p:spPr>
        <p:txBody>
          <a:bodyPr/>
          <a:lstStyle/>
          <a:p>
            <a:pPr algn="ctr"/>
            <a:r>
              <a:rPr lang="lt-LT" b="1" dirty="0">
                <a:latin typeface="Times New Roman" panose="02020603050405020304" pitchFamily="18" charset="0"/>
                <a:cs typeface="Times New Roman" panose="02020603050405020304" pitchFamily="18" charset="0"/>
              </a:rPr>
              <a:t>Buliaus regėjimas</a:t>
            </a:r>
          </a:p>
        </p:txBody>
      </p:sp>
      <p:sp>
        <p:nvSpPr>
          <p:cNvPr id="3" name="Content Placeholder 2">
            <a:extLst>
              <a:ext uri="{FF2B5EF4-FFF2-40B4-BE49-F238E27FC236}">
                <a16:creationId xmlns:a16="http://schemas.microsoft.com/office/drawing/2014/main" id="{5CFD9D21-A40C-BBC1-8F9D-C9BD28B9479B}"/>
              </a:ext>
            </a:extLst>
          </p:cNvPr>
          <p:cNvSpPr>
            <a:spLocks noGrp="1"/>
          </p:cNvSpPr>
          <p:nvPr>
            <p:ph idx="1"/>
          </p:nvPr>
        </p:nvSpPr>
        <p:spPr>
          <a:xfrm>
            <a:off x="2276669" y="1420047"/>
            <a:ext cx="9227943" cy="4899374"/>
          </a:xfrm>
        </p:spPr>
        <p:txBody>
          <a:bodyPr/>
          <a:lstStyle/>
          <a:p>
            <a:pPr marL="0" indent="0" algn="just">
              <a:buNone/>
            </a:pPr>
            <a:r>
              <a:rPr lang="lt-LT" sz="2000" b="1" dirty="0">
                <a:latin typeface="Times New Roman" panose="02020603050405020304" pitchFamily="18" charset="0"/>
                <a:cs typeface="Times New Roman" panose="02020603050405020304" pitchFamily="18" charset="0"/>
              </a:rPr>
              <a:t>Buliai - </a:t>
            </a:r>
            <a:r>
              <a:rPr lang="lt-LT" sz="2000" dirty="0">
                <a:latin typeface="Times New Roman" panose="02020603050405020304" pitchFamily="18" charset="0"/>
                <a:cs typeface="Times New Roman" panose="02020603050405020304" pitchFamily="18" charset="0"/>
              </a:rPr>
              <a:t>įprasta manyti, kad koridos metu buliui raudona spalva sukelia tikrą įniršį.  Buliai – daltonikai. Pasirodo, bulius ant raudonos skraistės puola ne dėl jos spalvos, o dėl paprasčiausio judėjimo. Raudonos spalvos jie nemato ji jiems atrodo kaip pilkai ruda ar blanki naudojama dėl tradicijų ir kaip būdas kraujui maskuoti. Buliai geriausia skiria mėlyną ir geltoną spalvas.</a:t>
            </a:r>
          </a:p>
          <a:p>
            <a:pPr marL="0" indent="0" algn="just">
              <a:buNone/>
            </a:pPr>
            <a:endParaRPr lang="lt-LT" dirty="0">
              <a:latin typeface="Times New Roman" panose="02020603050405020304" pitchFamily="18" charset="0"/>
              <a:cs typeface="Times New Roman" panose="02020603050405020304" pitchFamily="18" charset="0"/>
            </a:endParaRPr>
          </a:p>
          <a:p>
            <a:endParaRPr lang="lt-LT" dirty="0"/>
          </a:p>
        </p:txBody>
      </p:sp>
      <p:pic>
        <p:nvPicPr>
          <p:cNvPr id="4" name="Paveikslėlis 6" descr="Buliaus rega, regejimas">
            <a:extLst>
              <a:ext uri="{FF2B5EF4-FFF2-40B4-BE49-F238E27FC236}">
                <a16:creationId xmlns:a16="http://schemas.microsoft.com/office/drawing/2014/main" id="{E995DCE5-109F-239B-6926-9CB0C6DC2863}"/>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4445333" y="3112904"/>
            <a:ext cx="4890613" cy="2875520"/>
          </a:xfrm>
          <a:prstGeom prst="rect">
            <a:avLst/>
          </a:prstGeom>
          <a:noFill/>
          <a:ln>
            <a:noFill/>
          </a:ln>
        </p:spPr>
      </p:pic>
      <p:sp>
        <p:nvSpPr>
          <p:cNvPr id="10" name="TextBox 9">
            <a:extLst>
              <a:ext uri="{FF2B5EF4-FFF2-40B4-BE49-F238E27FC236}">
                <a16:creationId xmlns:a16="http://schemas.microsoft.com/office/drawing/2014/main" id="{7F5E4D8B-E400-93D4-B12B-857611464C8B}"/>
              </a:ext>
            </a:extLst>
          </p:cNvPr>
          <p:cNvSpPr txBox="1"/>
          <p:nvPr/>
        </p:nvSpPr>
        <p:spPr>
          <a:xfrm>
            <a:off x="4445333" y="5995926"/>
            <a:ext cx="2626659" cy="369332"/>
          </a:xfrm>
          <a:prstGeom prst="rect">
            <a:avLst/>
          </a:prstGeom>
          <a:noFill/>
        </p:spPr>
        <p:txBody>
          <a:bodyPr wrap="square" rtlCol="0">
            <a:spAutoFit/>
          </a:bodyPr>
          <a:lstStyle/>
          <a:p>
            <a:r>
              <a:rPr lang="lt-LT" dirty="0"/>
              <a:t>    </a:t>
            </a:r>
            <a:r>
              <a:rPr lang="lt-LT" dirty="0">
                <a:latin typeface="Times New Roman" panose="02020603050405020304" pitchFamily="18" charset="0"/>
                <a:cs typeface="Times New Roman" panose="02020603050405020304" pitchFamily="18" charset="0"/>
              </a:rPr>
              <a:t>Žmogaus regėjimas</a:t>
            </a:r>
          </a:p>
        </p:txBody>
      </p:sp>
      <p:sp>
        <p:nvSpPr>
          <p:cNvPr id="11" name="TextBox 10">
            <a:extLst>
              <a:ext uri="{FF2B5EF4-FFF2-40B4-BE49-F238E27FC236}">
                <a16:creationId xmlns:a16="http://schemas.microsoft.com/office/drawing/2014/main" id="{F42CEB78-B364-C71C-2987-BC4D62289FF5}"/>
              </a:ext>
            </a:extLst>
          </p:cNvPr>
          <p:cNvSpPr txBox="1"/>
          <p:nvPr/>
        </p:nvSpPr>
        <p:spPr>
          <a:xfrm>
            <a:off x="7071992" y="6003428"/>
            <a:ext cx="2393576" cy="369332"/>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Buliaus regėjimas</a:t>
            </a:r>
          </a:p>
        </p:txBody>
      </p:sp>
    </p:spTree>
    <p:extLst>
      <p:ext uri="{BB962C8B-B14F-4D97-AF65-F5344CB8AC3E}">
        <p14:creationId xmlns:p14="http://schemas.microsoft.com/office/powerpoint/2010/main" val="1772186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1A532-F302-CEDC-311B-6B5F2A9CB371}"/>
              </a:ext>
            </a:extLst>
          </p:cNvPr>
          <p:cNvSpPr>
            <a:spLocks noGrp="1"/>
          </p:cNvSpPr>
          <p:nvPr>
            <p:ph type="title"/>
          </p:nvPr>
        </p:nvSpPr>
        <p:spPr>
          <a:xfrm>
            <a:off x="2046078" y="592465"/>
            <a:ext cx="8911687" cy="1280890"/>
          </a:xfrm>
        </p:spPr>
        <p:txBody>
          <a:bodyPr/>
          <a:lstStyle/>
          <a:p>
            <a:pPr algn="ctr"/>
            <a:r>
              <a:rPr lang="lt-LT" b="1" dirty="0">
                <a:latin typeface="Times New Roman" panose="02020603050405020304" pitchFamily="18" charset="0"/>
                <a:cs typeface="Times New Roman" panose="02020603050405020304" pitchFamily="18" charset="0"/>
              </a:rPr>
              <a:t>Arklių regėjimas</a:t>
            </a:r>
          </a:p>
        </p:txBody>
      </p:sp>
      <p:sp>
        <p:nvSpPr>
          <p:cNvPr id="3" name="Content Placeholder 2">
            <a:extLst>
              <a:ext uri="{FF2B5EF4-FFF2-40B4-BE49-F238E27FC236}">
                <a16:creationId xmlns:a16="http://schemas.microsoft.com/office/drawing/2014/main" id="{3C60530C-A7D6-CB37-45BF-5A4A4A0CEC2A}"/>
              </a:ext>
            </a:extLst>
          </p:cNvPr>
          <p:cNvSpPr>
            <a:spLocks noGrp="1"/>
          </p:cNvSpPr>
          <p:nvPr>
            <p:ph idx="1"/>
          </p:nvPr>
        </p:nvSpPr>
        <p:spPr>
          <a:xfrm>
            <a:off x="1873625" y="1568824"/>
            <a:ext cx="9630988" cy="5199529"/>
          </a:xfrm>
        </p:spPr>
        <p:txBody>
          <a:bodyPr/>
          <a:lstStyle/>
          <a:p>
            <a:pPr marL="0" indent="0" algn="just">
              <a:buNone/>
            </a:pPr>
            <a:r>
              <a:rPr lang="lt-LT" sz="2000" b="1" dirty="0">
                <a:latin typeface="Times New Roman" panose="02020603050405020304" pitchFamily="18" charset="0"/>
                <a:cs typeface="Times New Roman" panose="02020603050405020304" pitchFamily="18" charset="0"/>
              </a:rPr>
              <a:t>Arkliai </a:t>
            </a:r>
            <a:r>
              <a:rPr lang="lt-LT" sz="2000" dirty="0">
                <a:latin typeface="Times New Roman" panose="02020603050405020304" pitchFamily="18" charset="0"/>
                <a:cs typeface="Times New Roman" panose="02020603050405020304" pitchFamily="18" charset="0"/>
              </a:rPr>
              <a:t>- turi puikią regą, tačiau su viena išimtimi jie nemato to, kas stovi tiesiai jų panosėje. Vaizdas tarp akių laikomas šių gyvūnų akląja zona, todėl jie neretai eina nuleidę galvą. Dėl mažesnio kolbelių skaičiaus arklių rega laikoma dichromatine – jie mato tik žalią, mėlyną ir geltoną spalvas, tačiau negali atskirti raudonų atspalvių. </a:t>
            </a:r>
          </a:p>
          <a:p>
            <a:endParaRPr lang="lt-LT" dirty="0"/>
          </a:p>
        </p:txBody>
      </p:sp>
      <p:pic>
        <p:nvPicPr>
          <p:cNvPr id="4" name="Paveikslėlis 7" descr="Arklio rega, regejimas">
            <a:extLst>
              <a:ext uri="{FF2B5EF4-FFF2-40B4-BE49-F238E27FC236}">
                <a16:creationId xmlns:a16="http://schemas.microsoft.com/office/drawing/2014/main" id="{C2A95E4E-FCE5-D4C4-E745-707570A71E8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792818" y="3160075"/>
            <a:ext cx="3977958" cy="2816819"/>
          </a:xfrm>
          <a:prstGeom prst="rect">
            <a:avLst/>
          </a:prstGeom>
          <a:noFill/>
          <a:ln>
            <a:noFill/>
          </a:ln>
        </p:spPr>
      </p:pic>
      <p:sp>
        <p:nvSpPr>
          <p:cNvPr id="6" name="TextBox 5">
            <a:extLst>
              <a:ext uri="{FF2B5EF4-FFF2-40B4-BE49-F238E27FC236}">
                <a16:creationId xmlns:a16="http://schemas.microsoft.com/office/drawing/2014/main" id="{93074701-191D-307F-4C7E-0C3406F28E35}"/>
              </a:ext>
            </a:extLst>
          </p:cNvPr>
          <p:cNvSpPr txBox="1"/>
          <p:nvPr/>
        </p:nvSpPr>
        <p:spPr>
          <a:xfrm>
            <a:off x="5542627" y="5976894"/>
            <a:ext cx="2291810" cy="369332"/>
          </a:xfrm>
          <a:prstGeom prst="rect">
            <a:avLst/>
          </a:prstGeom>
          <a:noFill/>
        </p:spPr>
        <p:txBody>
          <a:bodyPr wrap="square" rtlCol="0">
            <a:spAutoFit/>
          </a:bodyPr>
          <a:lstStyle/>
          <a:p>
            <a:pPr algn="ctr"/>
            <a:r>
              <a:rPr lang="lt-LT" dirty="0">
                <a:latin typeface="Times New Roman" panose="02020603050405020304" pitchFamily="18" charset="0"/>
                <a:cs typeface="Times New Roman" panose="02020603050405020304" pitchFamily="18" charset="0"/>
              </a:rPr>
              <a:t>Arklio regėjimas</a:t>
            </a:r>
          </a:p>
        </p:txBody>
      </p:sp>
    </p:spTree>
    <p:extLst>
      <p:ext uri="{BB962C8B-B14F-4D97-AF65-F5344CB8AC3E}">
        <p14:creationId xmlns:p14="http://schemas.microsoft.com/office/powerpoint/2010/main" val="393672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E556-AF63-61BE-6C12-7C1339E031F2}"/>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Bitės regėjimas</a:t>
            </a:r>
          </a:p>
        </p:txBody>
      </p:sp>
      <p:sp>
        <p:nvSpPr>
          <p:cNvPr id="3" name="Content Placeholder 2">
            <a:extLst>
              <a:ext uri="{FF2B5EF4-FFF2-40B4-BE49-F238E27FC236}">
                <a16:creationId xmlns:a16="http://schemas.microsoft.com/office/drawing/2014/main" id="{47CAF4C3-383B-DCE4-7D6C-AE4BAFAF09D4}"/>
              </a:ext>
            </a:extLst>
          </p:cNvPr>
          <p:cNvSpPr>
            <a:spLocks noGrp="1"/>
          </p:cNvSpPr>
          <p:nvPr>
            <p:ph idx="1"/>
          </p:nvPr>
        </p:nvSpPr>
        <p:spPr>
          <a:xfrm>
            <a:off x="2592924" y="1629874"/>
            <a:ext cx="8911687" cy="4780257"/>
          </a:xfrm>
        </p:spPr>
        <p:txBody>
          <a:bodyPr/>
          <a:lstStyle/>
          <a:p>
            <a:pPr marL="0" indent="0" algn="just">
              <a:buNone/>
            </a:pPr>
            <a:r>
              <a:rPr lang="lt-LT" sz="2000" b="1" dirty="0">
                <a:latin typeface="Times New Roman" panose="02020603050405020304" pitchFamily="18" charset="0"/>
                <a:cs typeface="Times New Roman" panose="02020603050405020304" pitchFamily="18" charset="0"/>
              </a:rPr>
              <a:t>Bitės </a:t>
            </a:r>
            <a:r>
              <a:rPr lang="lt-LT" sz="2000" dirty="0">
                <a:latin typeface="Times New Roman" panose="02020603050405020304" pitchFamily="18" charset="0"/>
                <a:cs typeface="Times New Roman" panose="02020603050405020304" pitchFamily="18" charset="0"/>
              </a:rPr>
              <a:t>- sugeba regėti ultravioletinius spindulius, kurie padeda šiems vabzdžiams orientuotis nutūpus ant augalų. Bitės pastebi ant gėlių žiedų išsidėsčiusius raštus ir taip pasiekia gyvybiškai reikalingą nektarą. Be to, dėl gebėjimo matyti šviesos poliarizaciją, bičių rega leidžia joms puikiai orientuotis po saule ir taip suprasti laiką.</a:t>
            </a:r>
          </a:p>
          <a:p>
            <a:endParaRPr lang="lt-LT" dirty="0"/>
          </a:p>
        </p:txBody>
      </p:sp>
      <p:pic>
        <p:nvPicPr>
          <p:cNvPr id="4" name="Paveikslėlis 8" descr="Bites rega, regejimas">
            <a:extLst>
              <a:ext uri="{FF2B5EF4-FFF2-40B4-BE49-F238E27FC236}">
                <a16:creationId xmlns:a16="http://schemas.microsoft.com/office/drawing/2014/main" id="{1AC4A000-A661-04F0-0D6B-8B494FC4E06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665013" y="3126262"/>
            <a:ext cx="6691424" cy="2573225"/>
          </a:xfrm>
          <a:prstGeom prst="rect">
            <a:avLst/>
          </a:prstGeom>
          <a:noFill/>
          <a:ln>
            <a:noFill/>
          </a:ln>
        </p:spPr>
      </p:pic>
      <p:sp>
        <p:nvSpPr>
          <p:cNvPr id="5" name="TextBox 4">
            <a:extLst>
              <a:ext uri="{FF2B5EF4-FFF2-40B4-BE49-F238E27FC236}">
                <a16:creationId xmlns:a16="http://schemas.microsoft.com/office/drawing/2014/main" id="{A93E8D04-A103-D29E-E982-8B0544B445A8}"/>
              </a:ext>
            </a:extLst>
          </p:cNvPr>
          <p:cNvSpPr txBox="1"/>
          <p:nvPr/>
        </p:nvSpPr>
        <p:spPr>
          <a:xfrm>
            <a:off x="4283768" y="5776837"/>
            <a:ext cx="2079709" cy="369332"/>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Žmogaus regėjimas</a:t>
            </a:r>
          </a:p>
        </p:txBody>
      </p:sp>
      <p:sp>
        <p:nvSpPr>
          <p:cNvPr id="6" name="TextBox 5">
            <a:extLst>
              <a:ext uri="{FF2B5EF4-FFF2-40B4-BE49-F238E27FC236}">
                <a16:creationId xmlns:a16="http://schemas.microsoft.com/office/drawing/2014/main" id="{7BEEDD7E-F15D-39A7-AA6F-CEE07A00D8F7}"/>
              </a:ext>
            </a:extLst>
          </p:cNvPr>
          <p:cNvSpPr txBox="1"/>
          <p:nvPr/>
        </p:nvSpPr>
        <p:spPr>
          <a:xfrm>
            <a:off x="7974452" y="5776837"/>
            <a:ext cx="1624624" cy="369332"/>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Bitės regėjimas</a:t>
            </a:r>
          </a:p>
        </p:txBody>
      </p:sp>
    </p:spTree>
    <p:extLst>
      <p:ext uri="{BB962C8B-B14F-4D97-AF65-F5344CB8AC3E}">
        <p14:creationId xmlns:p14="http://schemas.microsoft.com/office/powerpoint/2010/main" val="2929931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7DC15-46BE-980F-C478-1DFD22B961EF}"/>
              </a:ext>
            </a:extLst>
          </p:cNvPr>
          <p:cNvSpPr>
            <a:spLocks noGrp="1"/>
          </p:cNvSpPr>
          <p:nvPr>
            <p:ph type="title"/>
          </p:nvPr>
        </p:nvSpPr>
        <p:spPr>
          <a:xfrm>
            <a:off x="2135725" y="624110"/>
            <a:ext cx="8911687" cy="1280890"/>
          </a:xfrm>
        </p:spPr>
        <p:txBody>
          <a:bodyPr/>
          <a:lstStyle/>
          <a:p>
            <a:pPr algn="ctr"/>
            <a:r>
              <a:rPr lang="lt-LT" b="1" dirty="0">
                <a:latin typeface="Times New Roman" panose="02020603050405020304" pitchFamily="18" charset="0"/>
                <a:cs typeface="Times New Roman" panose="02020603050405020304" pitchFamily="18" charset="0"/>
              </a:rPr>
              <a:t>Sraigės regėjimas</a:t>
            </a:r>
          </a:p>
        </p:txBody>
      </p:sp>
      <p:sp>
        <p:nvSpPr>
          <p:cNvPr id="3" name="Content Placeholder 2">
            <a:extLst>
              <a:ext uri="{FF2B5EF4-FFF2-40B4-BE49-F238E27FC236}">
                <a16:creationId xmlns:a16="http://schemas.microsoft.com/office/drawing/2014/main" id="{E85D0702-F58A-2BBF-2882-7DEA6F8BEB5F}"/>
              </a:ext>
            </a:extLst>
          </p:cNvPr>
          <p:cNvSpPr>
            <a:spLocks noGrp="1"/>
          </p:cNvSpPr>
          <p:nvPr>
            <p:ph idx="1"/>
          </p:nvPr>
        </p:nvSpPr>
        <p:spPr>
          <a:xfrm>
            <a:off x="1757083" y="1667435"/>
            <a:ext cx="9747530" cy="4975411"/>
          </a:xfrm>
        </p:spPr>
        <p:txBody>
          <a:bodyPr/>
          <a:lstStyle/>
          <a:p>
            <a:pPr marL="0" indent="0" algn="just">
              <a:buNone/>
            </a:pPr>
            <a:r>
              <a:rPr lang="lt-LT" sz="2000" b="1" dirty="0">
                <a:latin typeface="Times New Roman" panose="02020603050405020304" pitchFamily="18" charset="0"/>
                <a:cs typeface="Times New Roman" panose="02020603050405020304" pitchFamily="18" charset="0"/>
              </a:rPr>
              <a:t>Sraigė -</a:t>
            </a:r>
            <a:r>
              <a:rPr lang="lt-LT" sz="2000" dirty="0">
                <a:latin typeface="Times New Roman" panose="02020603050405020304" pitchFamily="18" charset="0"/>
                <a:cs typeface="Times New Roman" panose="02020603050405020304" pitchFamily="18" charset="0"/>
              </a:rPr>
              <a:t> sodo ar namo kieme tikrai esate pastebėję lėtai savo keliu šliaužiančią sraigę. Pasirodo, kad šie gyvūnai mato išties nedaug. jie negali nei atskirti spalvų, nei sutelkti žvilgsnio į vieną objektą. Vis dėlto šalia šliaužiančią sraigę ar artėjantį grobuonį pastebėti gali. Čia jai padeda gebėjimas atskirti skirtingus šviesos lygmenis.</a:t>
            </a:r>
          </a:p>
          <a:p>
            <a:endParaRPr lang="lt-LT" dirty="0"/>
          </a:p>
        </p:txBody>
      </p:sp>
      <p:pic>
        <p:nvPicPr>
          <p:cNvPr id="4" name="Paveikslėlis 5" descr="Sraigės rega, regejimas">
            <a:extLst>
              <a:ext uri="{FF2B5EF4-FFF2-40B4-BE49-F238E27FC236}">
                <a16:creationId xmlns:a16="http://schemas.microsoft.com/office/drawing/2014/main" id="{3881D294-A94D-71D5-B366-7B63AA6C45EF}"/>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4460032" y="3228964"/>
            <a:ext cx="4697870" cy="2764605"/>
          </a:xfrm>
          <a:prstGeom prst="rect">
            <a:avLst/>
          </a:prstGeom>
          <a:noFill/>
          <a:ln>
            <a:noFill/>
          </a:ln>
        </p:spPr>
      </p:pic>
      <p:sp>
        <p:nvSpPr>
          <p:cNvPr id="5" name="TextBox 4">
            <a:extLst>
              <a:ext uri="{FF2B5EF4-FFF2-40B4-BE49-F238E27FC236}">
                <a16:creationId xmlns:a16="http://schemas.microsoft.com/office/drawing/2014/main" id="{6082812C-987C-198E-4139-73710E72191F}"/>
              </a:ext>
            </a:extLst>
          </p:cNvPr>
          <p:cNvSpPr txBox="1"/>
          <p:nvPr/>
        </p:nvSpPr>
        <p:spPr>
          <a:xfrm>
            <a:off x="4630543" y="5993569"/>
            <a:ext cx="2492189" cy="369332"/>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Žmogaus regėjimas</a:t>
            </a:r>
          </a:p>
        </p:txBody>
      </p:sp>
      <p:sp>
        <p:nvSpPr>
          <p:cNvPr id="6" name="TextBox 5">
            <a:extLst>
              <a:ext uri="{FF2B5EF4-FFF2-40B4-BE49-F238E27FC236}">
                <a16:creationId xmlns:a16="http://schemas.microsoft.com/office/drawing/2014/main" id="{C7488720-9CDF-C690-6468-D8F2371E04AE}"/>
              </a:ext>
            </a:extLst>
          </p:cNvPr>
          <p:cNvSpPr txBox="1"/>
          <p:nvPr/>
        </p:nvSpPr>
        <p:spPr>
          <a:xfrm>
            <a:off x="7122732" y="5993569"/>
            <a:ext cx="2133597" cy="369332"/>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Sraigės regėjimas</a:t>
            </a:r>
          </a:p>
        </p:txBody>
      </p:sp>
    </p:spTree>
    <p:extLst>
      <p:ext uri="{BB962C8B-B14F-4D97-AF65-F5344CB8AC3E}">
        <p14:creationId xmlns:p14="http://schemas.microsoft.com/office/powerpoint/2010/main" val="4072857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B65C3-3B97-C27C-461F-FDFDD46748AD}"/>
              </a:ext>
            </a:extLst>
          </p:cNvPr>
          <p:cNvSpPr>
            <a:spLocks noGrp="1"/>
          </p:cNvSpPr>
          <p:nvPr>
            <p:ph type="title"/>
          </p:nvPr>
        </p:nvSpPr>
        <p:spPr/>
        <p:txBody>
          <a:bodyPr>
            <a:normAutofit fontScale="90000"/>
          </a:bodyPr>
          <a:lstStyle/>
          <a:p>
            <a:pPr algn="ctr"/>
            <a:r>
              <a:rPr lang="lt-LT" b="1" dirty="0">
                <a:latin typeface="Times New Roman" panose="02020603050405020304" pitchFamily="18" charset="0"/>
                <a:cs typeface="Times New Roman" panose="02020603050405020304" pitchFamily="18" charset="0"/>
              </a:rPr>
              <a:t>Bandymas  ,,Kokios spalvos grūdus paukščiai lesa geriausiai”</a:t>
            </a:r>
            <a:br>
              <a:rPr lang="lt-LT" dirty="0">
                <a:latin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7D36D43-BB2D-3879-F6B7-29FAF5F9C756}"/>
              </a:ext>
            </a:extLst>
          </p:cNvPr>
          <p:cNvSpPr>
            <a:spLocks noGrp="1"/>
          </p:cNvSpPr>
          <p:nvPr>
            <p:ph idx="1"/>
          </p:nvPr>
        </p:nvSpPr>
        <p:spPr>
          <a:xfrm>
            <a:off x="2592925" y="2196353"/>
            <a:ext cx="8915400" cy="3777622"/>
          </a:xfrm>
        </p:spPr>
        <p:txBody>
          <a:bodyPr/>
          <a:lstStyle/>
          <a:p>
            <a:pPr marL="0" indent="0">
              <a:buNone/>
            </a:pPr>
            <a:r>
              <a:rPr lang="lt-LT" sz="2000" b="1" dirty="0">
                <a:latin typeface="Times New Roman" panose="02020603050405020304" pitchFamily="18" charset="0"/>
                <a:cs typeface="Times New Roman" panose="02020603050405020304" pitchFamily="18" charset="0"/>
              </a:rPr>
              <a:t>Hipotezė: </a:t>
            </a:r>
            <a:r>
              <a:rPr lang="lt-LT" sz="2000" dirty="0">
                <a:latin typeface="Times New Roman" panose="02020603050405020304" pitchFamily="18" charset="0"/>
                <a:cs typeface="Times New Roman" panose="02020603050405020304" pitchFamily="18" charset="0"/>
              </a:rPr>
              <a:t>pirmiausia paukščiai sules raudonus grūdus.</a:t>
            </a:r>
          </a:p>
          <a:p>
            <a:pPr marL="0" indent="0">
              <a:buNone/>
            </a:pPr>
            <a:r>
              <a:rPr lang="lt-LT" sz="2000" b="1" dirty="0">
                <a:latin typeface="Times New Roman" panose="02020603050405020304" pitchFamily="18" charset="0"/>
                <a:cs typeface="Times New Roman" panose="02020603050405020304" pitchFamily="18" charset="0"/>
              </a:rPr>
              <a:t>Darbo tikslas:</a:t>
            </a:r>
            <a:r>
              <a:rPr lang="lt-LT" sz="2000" dirty="0">
                <a:latin typeface="Times New Roman" panose="02020603050405020304" pitchFamily="18" charset="0"/>
                <a:cs typeface="Times New Roman" panose="02020603050405020304" pitchFamily="18" charset="0"/>
              </a:rPr>
              <a:t> išsiaiškinti kokios spalvos grūdus paukščiai lesa geriausiai.</a:t>
            </a:r>
          </a:p>
          <a:p>
            <a:pPr marL="0" indent="0">
              <a:buNone/>
            </a:pPr>
            <a:r>
              <a:rPr lang="lt-LT" sz="2000" b="1" dirty="0">
                <a:latin typeface="Times New Roman" panose="02020603050405020304" pitchFamily="18" charset="0"/>
                <a:cs typeface="Times New Roman" panose="02020603050405020304" pitchFamily="18" charset="0"/>
              </a:rPr>
              <a:t>Priemonės: </a:t>
            </a:r>
            <a:r>
              <a:rPr lang="lt-LT" sz="2000" dirty="0">
                <a:latin typeface="Times New Roman" panose="02020603050405020304" pitchFamily="18" charset="0"/>
                <a:cs typeface="Times New Roman" panose="02020603050405020304" pitchFamily="18" charset="0"/>
              </a:rPr>
              <a:t>lesyklėlė, spalvotos ir nespalvotos perlinės kruopos</a:t>
            </a:r>
          </a:p>
          <a:p>
            <a:endParaRPr lang="lt-LT" dirty="0"/>
          </a:p>
        </p:txBody>
      </p:sp>
      <p:pic>
        <p:nvPicPr>
          <p:cNvPr id="4" name="Paveikslėlis 11" descr="Prisivilioti paukščius į savo kiemą dabar itin paprasta: sužinokite, kaip  pasidaryti lesyklėlę ir kokio maisto jokiu būdu neberti">
            <a:extLst>
              <a:ext uri="{FF2B5EF4-FFF2-40B4-BE49-F238E27FC236}">
                <a16:creationId xmlns:a16="http://schemas.microsoft.com/office/drawing/2014/main" id="{8EFB4A2A-F46D-C22A-E0EA-9724C0CF4AE4}"/>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117756" y="3844458"/>
            <a:ext cx="3843048" cy="2567218"/>
          </a:xfrm>
          <a:prstGeom prst="rect">
            <a:avLst/>
          </a:prstGeom>
          <a:noFill/>
          <a:ln>
            <a:noFill/>
          </a:ln>
        </p:spPr>
      </p:pic>
      <p:pic>
        <p:nvPicPr>
          <p:cNvPr id="5" name="Paveikslėlis 12" descr="Perlinės kruopos, ekologiškos - Abrikosas.eu">
            <a:extLst>
              <a:ext uri="{FF2B5EF4-FFF2-40B4-BE49-F238E27FC236}">
                <a16:creationId xmlns:a16="http://schemas.microsoft.com/office/drawing/2014/main" id="{F51900FB-0672-F7EF-0D4D-39EF234BD09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867667" y="3844458"/>
            <a:ext cx="2619942" cy="2567219"/>
          </a:xfrm>
          <a:prstGeom prst="rect">
            <a:avLst/>
          </a:prstGeom>
          <a:noFill/>
          <a:ln>
            <a:noFill/>
          </a:ln>
        </p:spPr>
      </p:pic>
    </p:spTree>
    <p:extLst>
      <p:ext uri="{BB962C8B-B14F-4D97-AF65-F5344CB8AC3E}">
        <p14:creationId xmlns:p14="http://schemas.microsoft.com/office/powerpoint/2010/main" val="4255777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62501-3E62-B2EA-C314-3E2BA5DFE478}"/>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Bandymo eiga</a:t>
            </a:r>
          </a:p>
        </p:txBody>
      </p:sp>
      <p:sp>
        <p:nvSpPr>
          <p:cNvPr id="3" name="Content Placeholder 2">
            <a:extLst>
              <a:ext uri="{FF2B5EF4-FFF2-40B4-BE49-F238E27FC236}">
                <a16:creationId xmlns:a16="http://schemas.microsoft.com/office/drawing/2014/main" id="{AD845795-79CF-AE0A-6675-BBDA6AE3A601}"/>
              </a:ext>
            </a:extLst>
          </p:cNvPr>
          <p:cNvSpPr>
            <a:spLocks noGrp="1"/>
          </p:cNvSpPr>
          <p:nvPr>
            <p:ph idx="1"/>
          </p:nvPr>
        </p:nvSpPr>
        <p:spPr>
          <a:xfrm>
            <a:off x="2589212" y="1791478"/>
            <a:ext cx="8915400" cy="4119744"/>
          </a:xfrm>
        </p:spPr>
        <p:txBody>
          <a:bodyPr/>
          <a:lstStyle/>
          <a:p>
            <a:pPr lvl="0" algn="just">
              <a:buFont typeface="+mj-lt"/>
              <a:buAutoNum type="arabicPeriod"/>
            </a:pPr>
            <a:r>
              <a:rPr lang="lt-LT" sz="2000" dirty="0">
                <a:latin typeface="Times New Roman" panose="02020603050405020304" pitchFamily="18" charset="0"/>
                <a:cs typeface="Times New Roman" panose="02020603050405020304" pitchFamily="18" charset="0"/>
              </a:rPr>
              <a:t>Suskaičiavau  15 spalvotų ir nespalvotų  perlinių kruopų. Spalvotas kruopas padariau taip:  5 vienas nudažiau raudonais valgomais dažais, o kitas 5 geltonais. 5 kruopas palikau tokias pačias.</a:t>
            </a:r>
          </a:p>
          <a:p>
            <a:pPr lvl="0" algn="just">
              <a:buFont typeface="+mj-lt"/>
              <a:buAutoNum type="arabicPeriod"/>
            </a:pPr>
            <a:r>
              <a:rPr lang="lt-LT" sz="2000" dirty="0">
                <a:latin typeface="Times New Roman" panose="02020603050405020304" pitchFamily="18" charset="0"/>
                <a:cs typeface="Times New Roman" panose="02020603050405020304" pitchFamily="18" charset="0"/>
              </a:rPr>
              <a:t>Perlines kruopas supyliau į lesyklėlę .</a:t>
            </a:r>
          </a:p>
          <a:p>
            <a:pPr lvl="0" algn="just">
              <a:buFont typeface="+mj-lt"/>
              <a:buAutoNum type="arabicPeriod"/>
            </a:pPr>
            <a:r>
              <a:rPr lang="lt-LT" sz="2000" dirty="0">
                <a:latin typeface="Times New Roman" panose="02020603050405020304" pitchFamily="18" charset="0"/>
                <a:cs typeface="Times New Roman" panose="02020603050405020304" pitchFamily="18" charset="0"/>
              </a:rPr>
              <a:t>Stebėjau kiek ir kokių spalvų kruopų paukščiai sulesė daugiausiai, mažiausiai.</a:t>
            </a:r>
          </a:p>
          <a:p>
            <a:pPr marL="0" indent="0" algn="just">
              <a:buNone/>
            </a:pPr>
            <a:endParaRPr lang="lt-LT" dirty="0">
              <a:latin typeface="Times New Roman" panose="02020603050405020304" pitchFamily="18" charset="0"/>
              <a:cs typeface="Times New Roman" panose="02020603050405020304" pitchFamily="18" charset="0"/>
            </a:endParaRPr>
          </a:p>
          <a:p>
            <a:pPr marL="0" indent="0">
              <a:buNone/>
            </a:pPr>
            <a:r>
              <a:rPr lang="lt-LT" b="1" dirty="0"/>
              <a:t> </a:t>
            </a:r>
            <a:endParaRPr lang="lt-LT" dirty="0"/>
          </a:p>
          <a:p>
            <a:endParaRPr lang="lt-LT" dirty="0"/>
          </a:p>
        </p:txBody>
      </p:sp>
      <p:pic>
        <p:nvPicPr>
          <p:cNvPr id="4" name="Picture 3">
            <a:extLst>
              <a:ext uri="{FF2B5EF4-FFF2-40B4-BE49-F238E27FC236}">
                <a16:creationId xmlns:a16="http://schemas.microsoft.com/office/drawing/2014/main" id="{0A5E166A-3F9F-ADFA-7897-651C1C9CA02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45189" y="3775427"/>
            <a:ext cx="3871987" cy="2901015"/>
          </a:xfrm>
          <a:prstGeom prst="rect">
            <a:avLst/>
          </a:prstGeom>
        </p:spPr>
      </p:pic>
      <p:pic>
        <p:nvPicPr>
          <p:cNvPr id="5" name="Picture 4">
            <a:extLst>
              <a:ext uri="{FF2B5EF4-FFF2-40B4-BE49-F238E27FC236}">
                <a16:creationId xmlns:a16="http://schemas.microsoft.com/office/drawing/2014/main" id="{50D358FF-3420-384A-B109-0A087881F0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94976" y="3789144"/>
            <a:ext cx="3868019" cy="2901015"/>
          </a:xfrm>
          <a:prstGeom prst="rect">
            <a:avLst/>
          </a:prstGeom>
        </p:spPr>
      </p:pic>
    </p:spTree>
    <p:extLst>
      <p:ext uri="{BB962C8B-B14F-4D97-AF65-F5344CB8AC3E}">
        <p14:creationId xmlns:p14="http://schemas.microsoft.com/office/powerpoint/2010/main" val="1143875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08E42-9CE6-CE7F-80AA-FAC6494DE1CF}"/>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Bandymo rezultatai</a:t>
            </a:r>
          </a:p>
        </p:txBody>
      </p:sp>
      <p:sp>
        <p:nvSpPr>
          <p:cNvPr id="3" name="Content Placeholder 2">
            <a:extLst>
              <a:ext uri="{FF2B5EF4-FFF2-40B4-BE49-F238E27FC236}">
                <a16:creationId xmlns:a16="http://schemas.microsoft.com/office/drawing/2014/main" id="{2549A842-5435-8E8D-0164-3BCDC38F30AA}"/>
              </a:ext>
            </a:extLst>
          </p:cNvPr>
          <p:cNvSpPr>
            <a:spLocks noGrp="1"/>
          </p:cNvSpPr>
          <p:nvPr>
            <p:ph idx="1"/>
          </p:nvPr>
        </p:nvSpPr>
        <p:spPr>
          <a:xfrm>
            <a:off x="2052918" y="2133600"/>
            <a:ext cx="9451694" cy="4545106"/>
          </a:xfrm>
        </p:spPr>
        <p:txBody>
          <a:bodyPr/>
          <a:lstStyle/>
          <a:p>
            <a:pPr algn="just">
              <a:buAutoNum type="arabicPeriod"/>
            </a:pPr>
            <a:r>
              <a:rPr lang="lt-LT" sz="2000" dirty="0">
                <a:latin typeface="Times New Roman" panose="02020603050405020304" pitchFamily="18" charset="0"/>
                <a:cs typeface="Times New Roman" panose="02020603050405020304" pitchFamily="18" charset="0"/>
              </a:rPr>
              <a:t>Po savaitės lesyklėlėje buvo likę 5 raudonos spalvos perlinės kruopos, 4 geltonos spalvos ir 1 nespalvotos perlinės kruopos.</a:t>
            </a:r>
          </a:p>
          <a:p>
            <a:pPr algn="just">
              <a:buFont typeface="+mj-lt"/>
              <a:buAutoNum type="arabicPeriod"/>
            </a:pPr>
            <a:r>
              <a:rPr lang="lt-LT" sz="2000" dirty="0">
                <a:latin typeface="Times New Roman" panose="02020603050405020304" pitchFamily="18" charset="0"/>
                <a:cs typeface="Times New Roman" panose="02020603050405020304" pitchFamily="18" charset="0"/>
              </a:rPr>
              <a:t>Praėjus dar trims dienoms,  lesyklėlėje buvo nelikę nei vienos kruopos.</a:t>
            </a:r>
          </a:p>
          <a:p>
            <a:pPr marL="0" indent="0">
              <a:buNone/>
            </a:pPr>
            <a:endParaRPr lang="lt-LT" dirty="0">
              <a:latin typeface="Times New Roman" panose="02020603050405020304" pitchFamily="18" charset="0"/>
              <a:cs typeface="Times New Roman" panose="02020603050405020304" pitchFamily="18" charset="0"/>
            </a:endParaRPr>
          </a:p>
          <a:p>
            <a:endParaRPr lang="lt-LT" dirty="0"/>
          </a:p>
        </p:txBody>
      </p:sp>
      <p:graphicFrame>
        <p:nvGraphicFramePr>
          <p:cNvPr id="4" name="Chart 3">
            <a:extLst>
              <a:ext uri="{FF2B5EF4-FFF2-40B4-BE49-F238E27FC236}">
                <a16:creationId xmlns:a16="http://schemas.microsoft.com/office/drawing/2014/main" id="{6649F9E2-A0CD-7BBD-8856-4298851ADAE5}"/>
              </a:ext>
            </a:extLst>
          </p:cNvPr>
          <p:cNvGraphicFramePr/>
          <p:nvPr>
            <p:extLst>
              <p:ext uri="{D42A27DB-BD31-4B8C-83A1-F6EECF244321}">
                <p14:modId xmlns:p14="http://schemas.microsoft.com/office/powerpoint/2010/main" val="4175609337"/>
              </p:ext>
            </p:extLst>
          </p:nvPr>
        </p:nvGraphicFramePr>
        <p:xfrm>
          <a:off x="1754155" y="3644472"/>
          <a:ext cx="5770343" cy="2904565"/>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FECBAD31-E882-74B9-B5FB-0B8EED4DDC1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10915" y="3530173"/>
            <a:ext cx="4176647" cy="3133165"/>
          </a:xfrm>
          <a:prstGeom prst="rect">
            <a:avLst/>
          </a:prstGeom>
        </p:spPr>
      </p:pic>
    </p:spTree>
    <p:extLst>
      <p:ext uri="{BB962C8B-B14F-4D97-AF65-F5344CB8AC3E}">
        <p14:creationId xmlns:p14="http://schemas.microsoft.com/office/powerpoint/2010/main" val="555239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2B439-B050-2E9F-EA37-8799E82F6792}"/>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Bandymo išvados</a:t>
            </a:r>
          </a:p>
        </p:txBody>
      </p:sp>
      <p:sp>
        <p:nvSpPr>
          <p:cNvPr id="3" name="Content Placeholder 2">
            <a:extLst>
              <a:ext uri="{FF2B5EF4-FFF2-40B4-BE49-F238E27FC236}">
                <a16:creationId xmlns:a16="http://schemas.microsoft.com/office/drawing/2014/main" id="{BE088282-C0C2-6BD6-A1D1-20C8D9D66918}"/>
              </a:ext>
            </a:extLst>
          </p:cNvPr>
          <p:cNvSpPr>
            <a:spLocks noGrp="1"/>
          </p:cNvSpPr>
          <p:nvPr>
            <p:ph idx="1"/>
          </p:nvPr>
        </p:nvSpPr>
        <p:spPr>
          <a:xfrm>
            <a:off x="2589212" y="1782147"/>
            <a:ext cx="8915400" cy="4129075"/>
          </a:xfrm>
        </p:spPr>
        <p:txBody>
          <a:bodyPr/>
          <a:lstStyle/>
          <a:p>
            <a:pPr marL="0" indent="0">
              <a:buNone/>
            </a:pPr>
            <a:endParaRPr lang="lt-LT" dirty="0">
              <a:latin typeface="Times New Roman" panose="02020603050405020304" pitchFamily="18" charset="0"/>
              <a:cs typeface="Times New Roman" panose="02020603050405020304" pitchFamily="18" charset="0"/>
            </a:endParaRPr>
          </a:p>
          <a:p>
            <a:pPr marL="0" indent="0" algn="just">
              <a:buNone/>
            </a:pPr>
            <a:r>
              <a:rPr lang="lt-LT" sz="2000" dirty="0">
                <a:latin typeface="Times New Roman" panose="02020603050405020304" pitchFamily="18" charset="0"/>
                <a:cs typeface="Times New Roman" panose="02020603050405020304" pitchFamily="18" charset="0"/>
              </a:rPr>
              <a:t>Hipotezė nepasitvirtino. Labiausiai paukščiai lesė baltos spalvos kruopas, o mažiausiai –  spalvotas. Daugelis paukščių mato daugiau spalvų nei žmonės, įskaitant ultravioletinę šviesą. Jų pasaulis – labai spalvingas ir ryškus.</a:t>
            </a:r>
          </a:p>
          <a:p>
            <a:pPr marL="0" indent="0" algn="just">
              <a:buNone/>
            </a:pPr>
            <a:r>
              <a:rPr lang="lt-LT" dirty="0">
                <a:latin typeface="Times New Roman" panose="02020603050405020304" pitchFamily="18" charset="0"/>
                <a:cs typeface="Times New Roman" panose="02020603050405020304" pitchFamily="18" charset="0"/>
              </a:rPr>
              <a:t> </a:t>
            </a:r>
          </a:p>
          <a:p>
            <a:endParaRPr lang="lt-LT" dirty="0"/>
          </a:p>
        </p:txBody>
      </p:sp>
      <p:pic>
        <p:nvPicPr>
          <p:cNvPr id="4" name="Picture 3">
            <a:extLst>
              <a:ext uri="{FF2B5EF4-FFF2-40B4-BE49-F238E27FC236}">
                <a16:creationId xmlns:a16="http://schemas.microsoft.com/office/drawing/2014/main" id="{FE78A3A7-D56E-E41F-EF91-3E4FC7D7C2F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06240" y="3891948"/>
            <a:ext cx="4596548" cy="2723455"/>
          </a:xfrm>
          <a:prstGeom prst="rect">
            <a:avLst/>
          </a:prstGeom>
        </p:spPr>
      </p:pic>
    </p:spTree>
    <p:extLst>
      <p:ext uri="{BB962C8B-B14F-4D97-AF65-F5344CB8AC3E}">
        <p14:creationId xmlns:p14="http://schemas.microsoft.com/office/powerpoint/2010/main" val="3364456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0A429-07E5-BFC0-BD43-CBE98E0360AA}"/>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Bandymas ,,Kaip mato šuo“</a:t>
            </a:r>
          </a:p>
        </p:txBody>
      </p:sp>
      <p:sp>
        <p:nvSpPr>
          <p:cNvPr id="3" name="Content Placeholder 2">
            <a:extLst>
              <a:ext uri="{FF2B5EF4-FFF2-40B4-BE49-F238E27FC236}">
                <a16:creationId xmlns:a16="http://schemas.microsoft.com/office/drawing/2014/main" id="{5A632E0E-B5A5-AED4-AEED-559A6DD09C06}"/>
              </a:ext>
            </a:extLst>
          </p:cNvPr>
          <p:cNvSpPr>
            <a:spLocks noGrp="1"/>
          </p:cNvSpPr>
          <p:nvPr>
            <p:ph idx="1"/>
          </p:nvPr>
        </p:nvSpPr>
        <p:spPr>
          <a:xfrm>
            <a:off x="2052918" y="1651153"/>
            <a:ext cx="9451694" cy="4073457"/>
          </a:xfrm>
        </p:spPr>
        <p:txBody>
          <a:bodyPr>
            <a:normAutofit/>
          </a:bodyPr>
          <a:lstStyle/>
          <a:p>
            <a:pPr marL="0" indent="0" algn="just">
              <a:buNone/>
            </a:pPr>
            <a:r>
              <a:rPr lang="lt-LT" sz="1900" b="1" dirty="0">
                <a:latin typeface="Times New Roman" panose="02020603050405020304" pitchFamily="18" charset="0"/>
                <a:cs typeface="Times New Roman" panose="02020603050405020304" pitchFamily="18" charset="0"/>
              </a:rPr>
              <a:t>Tikslas:</a:t>
            </a:r>
            <a:r>
              <a:rPr lang="lt-LT" sz="1900" dirty="0">
                <a:latin typeface="Times New Roman" panose="02020603050405020304" pitchFamily="18" charset="0"/>
                <a:cs typeface="Times New Roman" panose="02020603050405020304" pitchFamily="18" charset="0"/>
              </a:rPr>
              <a:t> suprasti, kaip šunys mato spalvas.</a:t>
            </a:r>
          </a:p>
          <a:p>
            <a:pPr marL="0" indent="0" algn="just">
              <a:buNone/>
            </a:pPr>
            <a:r>
              <a:rPr lang="lt-LT" sz="1900" b="1" dirty="0">
                <a:latin typeface="Times New Roman" panose="02020603050405020304" pitchFamily="18" charset="0"/>
                <a:cs typeface="Times New Roman" panose="02020603050405020304" pitchFamily="18" charset="0"/>
              </a:rPr>
              <a:t>Priemonės: </a:t>
            </a:r>
            <a:r>
              <a:rPr lang="lt-LT" sz="1900" dirty="0">
                <a:latin typeface="Times New Roman" panose="02020603050405020304" pitchFamily="18" charset="0"/>
                <a:cs typeface="Times New Roman" panose="02020603050405020304" pitchFamily="18" charset="0"/>
              </a:rPr>
              <a:t>raudonas, žalias, mėlynas, geltonas popierius.</a:t>
            </a:r>
          </a:p>
          <a:p>
            <a:pPr marL="0" indent="0" algn="just">
              <a:buNone/>
            </a:pPr>
            <a:r>
              <a:rPr lang="lt-LT" sz="1900" b="1" dirty="0">
                <a:latin typeface="Times New Roman" panose="02020603050405020304" pitchFamily="18" charset="0"/>
                <a:cs typeface="Times New Roman" panose="02020603050405020304" pitchFamily="18" charset="0"/>
              </a:rPr>
              <a:t>Eiga: </a:t>
            </a:r>
            <a:r>
              <a:rPr lang="lt-LT" sz="1900" dirty="0">
                <a:latin typeface="Times New Roman" panose="02020603050405020304" pitchFamily="18" charset="0"/>
                <a:cs typeface="Times New Roman" panose="02020603050405020304" pitchFamily="18" charset="0"/>
              </a:rPr>
              <a:t>pažiūrėjau į spalvas normaliai .Tada nufotografavau. Palyginau, kurios spalvos tampa panašios.</a:t>
            </a:r>
          </a:p>
          <a:p>
            <a:pPr marL="0" indent="0" algn="just">
              <a:buNone/>
            </a:pPr>
            <a:r>
              <a:rPr lang="lt-LT" sz="1900" b="1" dirty="0">
                <a:latin typeface="Times New Roman" panose="02020603050405020304" pitchFamily="18" charset="0"/>
                <a:cs typeface="Times New Roman" panose="02020603050405020304" pitchFamily="18" charset="0"/>
              </a:rPr>
              <a:t>Rezultatas: </a:t>
            </a:r>
            <a:r>
              <a:rPr lang="lt-LT" sz="1900" dirty="0">
                <a:latin typeface="Times New Roman" panose="02020603050405020304" pitchFamily="18" charset="0"/>
                <a:cs typeface="Times New Roman" panose="02020603050405020304" pitchFamily="18" charset="0"/>
              </a:rPr>
              <a:t>raudona ir žalia atrodo panašios, o geltona ir mėlyna  išlieka ryški. Šunys geriausiai skiria geltoną ir mėlyną spalvas, o blogiausiai raudoną ir žalią. Žalia jiems atrodo gelsvai pilka, o raudona tamsiai rusva.</a:t>
            </a:r>
          </a:p>
          <a:p>
            <a:endParaRPr lang="lt-LT" dirty="0"/>
          </a:p>
        </p:txBody>
      </p:sp>
      <p:pic>
        <p:nvPicPr>
          <p:cNvPr id="5" name="Picture 4">
            <a:extLst>
              <a:ext uri="{FF2B5EF4-FFF2-40B4-BE49-F238E27FC236}">
                <a16:creationId xmlns:a16="http://schemas.microsoft.com/office/drawing/2014/main" id="{51DD9CF4-BB0C-9C22-9CCB-D000E22AC0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3859602"/>
            <a:ext cx="3396160" cy="2547121"/>
          </a:xfrm>
          <a:prstGeom prst="rect">
            <a:avLst/>
          </a:prstGeom>
        </p:spPr>
      </p:pic>
    </p:spTree>
    <p:extLst>
      <p:ext uri="{BB962C8B-B14F-4D97-AF65-F5344CB8AC3E}">
        <p14:creationId xmlns:p14="http://schemas.microsoft.com/office/powerpoint/2010/main" val="632211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D398-A346-C7CC-EE7E-8F3192328300}"/>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Testas</a:t>
            </a:r>
          </a:p>
        </p:txBody>
      </p:sp>
      <p:sp>
        <p:nvSpPr>
          <p:cNvPr id="3" name="Content Placeholder 2">
            <a:extLst>
              <a:ext uri="{FF2B5EF4-FFF2-40B4-BE49-F238E27FC236}">
                <a16:creationId xmlns:a16="http://schemas.microsoft.com/office/drawing/2014/main" id="{18E2655A-35C8-B3E0-8CA3-A403C1F19533}"/>
              </a:ext>
            </a:extLst>
          </p:cNvPr>
          <p:cNvSpPr>
            <a:spLocks noGrp="1"/>
          </p:cNvSpPr>
          <p:nvPr>
            <p:ph idx="1"/>
          </p:nvPr>
        </p:nvSpPr>
        <p:spPr>
          <a:xfrm>
            <a:off x="2933654" y="1835021"/>
            <a:ext cx="9541341" cy="4724400"/>
          </a:xfrm>
        </p:spPr>
        <p:txBody>
          <a:bodyPr/>
          <a:lstStyle/>
          <a:p>
            <a:pPr marL="0" indent="0">
              <a:buNone/>
            </a:pPr>
            <a:r>
              <a:rPr lang="lt-LT" b="1" dirty="0">
                <a:latin typeface="Times New Roman" panose="02020603050405020304" pitchFamily="18" charset="0"/>
                <a:cs typeface="Times New Roman" panose="02020603050405020304" pitchFamily="18" charset="0"/>
              </a:rPr>
              <a:t>1. Kuri šviesos savybė lemia spalvą?</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a) Intensyvumas</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b) Bangos ilgis</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c) Temperatūra</a:t>
            </a:r>
          </a:p>
          <a:p>
            <a:pPr marL="0" indent="0">
              <a:buNone/>
            </a:pPr>
            <a:r>
              <a:rPr lang="lt-LT" b="1" dirty="0">
                <a:latin typeface="Times New Roman" panose="02020603050405020304" pitchFamily="18" charset="0"/>
                <a:cs typeface="Times New Roman" panose="02020603050405020304" pitchFamily="18" charset="0"/>
              </a:rPr>
              <a:t>2. Kodėl žmogus mato spalvas?</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a) Nes akys atspindi šviesą</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b) Nes tinklainėje yra kūgeliai</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c) Nes smegenys kuria spalvas be akių    </a:t>
            </a:r>
          </a:p>
          <a:p>
            <a:pPr marL="0" indent="0">
              <a:buNone/>
            </a:pPr>
            <a:r>
              <a:rPr lang="lt-LT" b="1" dirty="0">
                <a:latin typeface="Times New Roman" panose="02020603050405020304" pitchFamily="18" charset="0"/>
                <a:cs typeface="Times New Roman" panose="02020603050405020304" pitchFamily="18" charset="0"/>
              </a:rPr>
              <a:t>3. Kuri pora spalvų dažniausiai susilieja šuns regėjime?</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a) Mėlyna ir geltona</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b) Raudona ir žalia</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c) Juoda ir balta</a:t>
            </a:r>
          </a:p>
        </p:txBody>
      </p:sp>
    </p:spTree>
    <p:extLst>
      <p:ext uri="{BB962C8B-B14F-4D97-AF65-F5344CB8AC3E}">
        <p14:creationId xmlns:p14="http://schemas.microsoft.com/office/powerpoint/2010/main" val="2337780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36D01-122F-EE06-F56A-481EC9855911}"/>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Testas</a:t>
            </a:r>
          </a:p>
        </p:txBody>
      </p:sp>
      <p:sp>
        <p:nvSpPr>
          <p:cNvPr id="3" name="Content Placeholder 2">
            <a:extLst>
              <a:ext uri="{FF2B5EF4-FFF2-40B4-BE49-F238E27FC236}">
                <a16:creationId xmlns:a16="http://schemas.microsoft.com/office/drawing/2014/main" id="{92656D04-666D-D278-DF9D-13D82537B779}"/>
              </a:ext>
            </a:extLst>
          </p:cNvPr>
          <p:cNvSpPr>
            <a:spLocks noGrp="1"/>
          </p:cNvSpPr>
          <p:nvPr>
            <p:ph idx="1"/>
          </p:nvPr>
        </p:nvSpPr>
        <p:spPr>
          <a:xfrm>
            <a:off x="2889563" y="1825690"/>
            <a:ext cx="9604094" cy="4572000"/>
          </a:xfrm>
        </p:spPr>
        <p:txBody>
          <a:bodyPr/>
          <a:lstStyle/>
          <a:p>
            <a:pPr marL="0" indent="0">
              <a:buNone/>
            </a:pPr>
            <a:r>
              <a:rPr lang="lt-LT" b="1" dirty="0">
                <a:latin typeface="Times New Roman" panose="02020603050405020304" pitchFamily="18" charset="0"/>
                <a:cs typeface="Times New Roman" panose="02020603050405020304" pitchFamily="18" charset="0"/>
              </a:rPr>
              <a:t>4. Kodėl bitės mato ultravioletinę šviesą?</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a) Kad matytų šilumą</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b) Kad rastų maistą (nektarą)</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c) Kad geriau matytų tamsoje</a:t>
            </a:r>
          </a:p>
          <a:p>
            <a:pPr marL="0" indent="0">
              <a:buNone/>
            </a:pPr>
            <a:r>
              <a:rPr lang="lt-LT" b="1" dirty="0">
                <a:latin typeface="Times New Roman" panose="02020603050405020304" pitchFamily="18" charset="0"/>
                <a:cs typeface="Times New Roman" panose="02020603050405020304" pitchFamily="18" charset="0"/>
              </a:rPr>
              <a:t>5. Kuo skiriasi plėšrūnų ir grobio regėjimas?</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a) Nesiskiria</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b) Plėšrūnai geriau mato spalvas, grobis – judesį</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c) Grobis geriau pastebi judesį ir turi platesnį matymo lauką  </a:t>
            </a:r>
          </a:p>
          <a:p>
            <a:pPr marL="0" indent="0">
              <a:buNone/>
            </a:pPr>
            <a:r>
              <a:rPr lang="lt-LT" b="1" dirty="0">
                <a:latin typeface="Times New Roman" panose="02020603050405020304" pitchFamily="18" charset="0"/>
                <a:cs typeface="Times New Roman" panose="02020603050405020304" pitchFamily="18" charset="0"/>
              </a:rPr>
              <a:t>6. Kurie teiginiai teisingi?</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 Kai kurie gyvūnai mato infraraudonąją spinduliuotę</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 Visi gyvūnai mato daugiau spalvų nei žmonės</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 Spalvos padeda kamufliažui</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 Kontrastas gali būti svarbesnis už spalvą</a:t>
            </a:r>
          </a:p>
          <a:p>
            <a:endParaRPr lang="lt-LT" dirty="0"/>
          </a:p>
        </p:txBody>
      </p:sp>
    </p:spTree>
    <p:extLst>
      <p:ext uri="{BB962C8B-B14F-4D97-AF65-F5344CB8AC3E}">
        <p14:creationId xmlns:p14="http://schemas.microsoft.com/office/powerpoint/2010/main" val="336641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12CE7-740B-7F18-98AC-8BED6532E6E3}"/>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Testas</a:t>
            </a:r>
          </a:p>
        </p:txBody>
      </p:sp>
      <p:sp>
        <p:nvSpPr>
          <p:cNvPr id="3" name="Content Placeholder 2">
            <a:extLst>
              <a:ext uri="{FF2B5EF4-FFF2-40B4-BE49-F238E27FC236}">
                <a16:creationId xmlns:a16="http://schemas.microsoft.com/office/drawing/2014/main" id="{0F89CEE6-E5C4-A959-1FFF-595800F59FFA}"/>
              </a:ext>
            </a:extLst>
          </p:cNvPr>
          <p:cNvSpPr>
            <a:spLocks noGrp="1"/>
          </p:cNvSpPr>
          <p:nvPr>
            <p:ph idx="1"/>
          </p:nvPr>
        </p:nvSpPr>
        <p:spPr>
          <a:xfrm>
            <a:off x="2955426" y="1905000"/>
            <a:ext cx="9846141" cy="4204447"/>
          </a:xfrm>
        </p:spPr>
        <p:txBody>
          <a:bodyPr/>
          <a:lstStyle/>
          <a:p>
            <a:pPr marL="0" indent="0">
              <a:buNone/>
            </a:pPr>
            <a:r>
              <a:rPr lang="lt-LT" b="1" dirty="0">
                <a:latin typeface="Times New Roman" panose="02020603050405020304" pitchFamily="18" charset="0"/>
                <a:cs typeface="Times New Roman" panose="02020603050405020304" pitchFamily="18" charset="0"/>
              </a:rPr>
              <a:t>7. Kuris gyvūnas geriausiai mato tamsoje?</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a) Katė</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b) Erelis</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c) Žuvis</a:t>
            </a:r>
          </a:p>
          <a:p>
            <a:pPr marL="0" indent="0">
              <a:buNone/>
            </a:pPr>
            <a:r>
              <a:rPr lang="lt-LT" b="1" dirty="0">
                <a:latin typeface="Times New Roman" panose="02020603050405020304" pitchFamily="18" charset="0"/>
                <a:cs typeface="Times New Roman" panose="02020603050405020304" pitchFamily="18" charset="0"/>
              </a:rPr>
              <a:t>8. Kas yra spalva?</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a) Daikto forma</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b) Šviesos bangos ilgis</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c) Medžiagos kvapas</a:t>
            </a:r>
          </a:p>
          <a:p>
            <a:pPr marL="0" indent="0">
              <a:buNone/>
            </a:pPr>
            <a:r>
              <a:rPr lang="lt-LT" b="1" dirty="0">
                <a:latin typeface="Times New Roman" panose="02020603050405020304" pitchFamily="18" charset="0"/>
                <a:cs typeface="Times New Roman" panose="02020603050405020304" pitchFamily="18" charset="0"/>
              </a:rPr>
              <a:t>9. Kai kurie gyvūnai mato daugiau spalvų nei žmonės.</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 Teisinga □ Klaidinga</a:t>
            </a:r>
          </a:p>
          <a:p>
            <a:pPr marL="0" indent="0">
              <a:buNone/>
            </a:pPr>
            <a:r>
              <a:rPr lang="lt-LT" b="1" dirty="0">
                <a:latin typeface="Times New Roman" panose="02020603050405020304" pitchFamily="18" charset="0"/>
                <a:cs typeface="Times New Roman" panose="02020603050405020304" pitchFamily="18" charset="0"/>
              </a:rPr>
              <a:t>10. Spalvos neturi jokios reikšmės gamtoje.</a:t>
            </a:r>
            <a:br>
              <a:rPr lang="lt-LT" dirty="0">
                <a:latin typeface="Times New Roman" panose="02020603050405020304" pitchFamily="18" charset="0"/>
                <a:cs typeface="Times New Roman" panose="02020603050405020304" pitchFamily="18" charset="0"/>
              </a:rPr>
            </a:br>
            <a:r>
              <a:rPr lang="lt-LT" dirty="0">
                <a:latin typeface="Times New Roman" panose="02020603050405020304" pitchFamily="18" charset="0"/>
                <a:cs typeface="Times New Roman" panose="02020603050405020304" pitchFamily="18" charset="0"/>
              </a:rPr>
              <a:t>□ Teisinga □ Klaidinga</a:t>
            </a:r>
          </a:p>
        </p:txBody>
      </p:sp>
    </p:spTree>
    <p:extLst>
      <p:ext uri="{BB962C8B-B14F-4D97-AF65-F5344CB8AC3E}">
        <p14:creationId xmlns:p14="http://schemas.microsoft.com/office/powerpoint/2010/main" val="2311164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BFCC3-28EF-0E1F-CD39-DEC71D3F1DFB}"/>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Testo atsakymai</a:t>
            </a:r>
          </a:p>
        </p:txBody>
      </p:sp>
      <p:sp>
        <p:nvSpPr>
          <p:cNvPr id="3" name="Content Placeholder 2">
            <a:extLst>
              <a:ext uri="{FF2B5EF4-FFF2-40B4-BE49-F238E27FC236}">
                <a16:creationId xmlns:a16="http://schemas.microsoft.com/office/drawing/2014/main" id="{4B880027-C66C-5AB1-6B64-6BB579BDF131}"/>
              </a:ext>
            </a:extLst>
          </p:cNvPr>
          <p:cNvSpPr>
            <a:spLocks noGrp="1"/>
          </p:cNvSpPr>
          <p:nvPr>
            <p:ph idx="1"/>
          </p:nvPr>
        </p:nvSpPr>
        <p:spPr>
          <a:xfrm>
            <a:off x="2589212" y="2133600"/>
            <a:ext cx="8911687" cy="4024604"/>
          </a:xfrm>
        </p:spPr>
        <p:txBody>
          <a:bodyPr>
            <a:normAutofit fontScale="92500" lnSpcReduction="20000"/>
          </a:bodyPr>
          <a:lstStyle/>
          <a:p>
            <a:pPr marL="0" indent="0">
              <a:lnSpc>
                <a:spcPct val="120000"/>
              </a:lnSpc>
              <a:spcBef>
                <a:spcPts val="0"/>
              </a:spcBef>
              <a:buNone/>
            </a:pPr>
            <a:r>
              <a:rPr lang="lt-LT" sz="2200" dirty="0">
                <a:latin typeface="Times New Roman" panose="02020603050405020304" pitchFamily="18" charset="0"/>
                <a:cs typeface="Times New Roman" panose="02020603050405020304" pitchFamily="18" charset="0"/>
              </a:rPr>
              <a:t>1 – b</a:t>
            </a:r>
            <a:br>
              <a:rPr lang="lt-LT" sz="2200" dirty="0">
                <a:latin typeface="Times New Roman" panose="02020603050405020304" pitchFamily="18" charset="0"/>
                <a:cs typeface="Times New Roman" panose="02020603050405020304" pitchFamily="18" charset="0"/>
              </a:rPr>
            </a:br>
            <a:r>
              <a:rPr lang="lt-LT" sz="2200" dirty="0">
                <a:latin typeface="Times New Roman" panose="02020603050405020304" pitchFamily="18" charset="0"/>
                <a:cs typeface="Times New Roman" panose="02020603050405020304" pitchFamily="18" charset="0"/>
              </a:rPr>
              <a:t>2 – b</a:t>
            </a:r>
            <a:br>
              <a:rPr lang="lt-LT" sz="2200" dirty="0">
                <a:latin typeface="Times New Roman" panose="02020603050405020304" pitchFamily="18" charset="0"/>
                <a:cs typeface="Times New Roman" panose="02020603050405020304" pitchFamily="18" charset="0"/>
              </a:rPr>
            </a:br>
            <a:r>
              <a:rPr lang="lt-LT" sz="2200" dirty="0">
                <a:latin typeface="Times New Roman" panose="02020603050405020304" pitchFamily="18" charset="0"/>
                <a:cs typeface="Times New Roman" panose="02020603050405020304" pitchFamily="18" charset="0"/>
              </a:rPr>
              <a:t>3 – b</a:t>
            </a:r>
            <a:br>
              <a:rPr lang="lt-LT" sz="2200" dirty="0">
                <a:latin typeface="Times New Roman" panose="02020603050405020304" pitchFamily="18" charset="0"/>
                <a:cs typeface="Times New Roman" panose="02020603050405020304" pitchFamily="18" charset="0"/>
              </a:rPr>
            </a:br>
            <a:r>
              <a:rPr lang="lt-LT" sz="2200" dirty="0">
                <a:latin typeface="Times New Roman" panose="02020603050405020304" pitchFamily="18" charset="0"/>
                <a:cs typeface="Times New Roman" panose="02020603050405020304" pitchFamily="18" charset="0"/>
              </a:rPr>
              <a:t>4 – b</a:t>
            </a:r>
            <a:br>
              <a:rPr lang="lt-LT" sz="2200" dirty="0">
                <a:latin typeface="Times New Roman" panose="02020603050405020304" pitchFamily="18" charset="0"/>
                <a:cs typeface="Times New Roman" panose="02020603050405020304" pitchFamily="18" charset="0"/>
              </a:rPr>
            </a:br>
            <a:r>
              <a:rPr lang="lt-LT" sz="2200" dirty="0">
                <a:latin typeface="Times New Roman" panose="02020603050405020304" pitchFamily="18" charset="0"/>
                <a:cs typeface="Times New Roman" panose="02020603050405020304" pitchFamily="18" charset="0"/>
              </a:rPr>
              <a:t>5 – c</a:t>
            </a:r>
          </a:p>
          <a:p>
            <a:pPr marL="0" indent="0">
              <a:lnSpc>
                <a:spcPct val="120000"/>
              </a:lnSpc>
              <a:spcBef>
                <a:spcPts val="0"/>
              </a:spcBef>
              <a:buNone/>
            </a:pPr>
            <a:r>
              <a:rPr lang="lt-LT" sz="2200" dirty="0">
                <a:latin typeface="Times New Roman" panose="02020603050405020304" pitchFamily="18" charset="0"/>
                <a:cs typeface="Times New Roman" panose="02020603050405020304" pitchFamily="18" charset="0"/>
              </a:rPr>
              <a:t>6 – teisingi: 1, 3, 4</a:t>
            </a:r>
          </a:p>
          <a:p>
            <a:pPr marL="0" indent="0">
              <a:lnSpc>
                <a:spcPct val="120000"/>
              </a:lnSpc>
              <a:spcBef>
                <a:spcPts val="0"/>
              </a:spcBef>
              <a:buNone/>
            </a:pPr>
            <a:r>
              <a:rPr lang="lt-LT" sz="2200" dirty="0">
                <a:latin typeface="Times New Roman" panose="02020603050405020304" pitchFamily="18" charset="0"/>
                <a:cs typeface="Times New Roman" panose="02020603050405020304" pitchFamily="18" charset="0"/>
              </a:rPr>
              <a:t>7 – a</a:t>
            </a:r>
            <a:br>
              <a:rPr lang="lt-LT" sz="2200" dirty="0">
                <a:latin typeface="Times New Roman" panose="02020603050405020304" pitchFamily="18" charset="0"/>
                <a:cs typeface="Times New Roman" panose="02020603050405020304" pitchFamily="18" charset="0"/>
              </a:rPr>
            </a:br>
            <a:r>
              <a:rPr lang="lt-LT" sz="2200" dirty="0">
                <a:latin typeface="Times New Roman" panose="02020603050405020304" pitchFamily="18" charset="0"/>
                <a:cs typeface="Times New Roman" panose="02020603050405020304" pitchFamily="18" charset="0"/>
              </a:rPr>
              <a:t>8 – b</a:t>
            </a:r>
            <a:br>
              <a:rPr lang="lt-LT" sz="2200" dirty="0">
                <a:latin typeface="Times New Roman" panose="02020603050405020304" pitchFamily="18" charset="0"/>
                <a:cs typeface="Times New Roman" panose="02020603050405020304" pitchFamily="18" charset="0"/>
              </a:rPr>
            </a:br>
            <a:r>
              <a:rPr lang="lt-LT" sz="2200" dirty="0">
                <a:latin typeface="Times New Roman" panose="02020603050405020304" pitchFamily="18" charset="0"/>
                <a:cs typeface="Times New Roman" panose="02020603050405020304" pitchFamily="18" charset="0"/>
              </a:rPr>
              <a:t>9 – teisinga</a:t>
            </a:r>
            <a:br>
              <a:rPr lang="lt-LT" sz="2200" dirty="0">
                <a:latin typeface="Times New Roman" panose="02020603050405020304" pitchFamily="18" charset="0"/>
                <a:cs typeface="Times New Roman" panose="02020603050405020304" pitchFamily="18" charset="0"/>
              </a:rPr>
            </a:br>
            <a:r>
              <a:rPr lang="lt-LT" sz="2200" dirty="0">
                <a:latin typeface="Times New Roman" panose="02020603050405020304" pitchFamily="18" charset="0"/>
                <a:cs typeface="Times New Roman" panose="02020603050405020304" pitchFamily="18" charset="0"/>
              </a:rPr>
              <a:t>10 – klaidinga</a:t>
            </a:r>
            <a:br>
              <a:rPr lang="lt-LT" sz="2200" dirty="0">
                <a:latin typeface="Times New Roman" panose="02020603050405020304" pitchFamily="18" charset="0"/>
                <a:cs typeface="Times New Roman" panose="02020603050405020304" pitchFamily="18" charset="0"/>
              </a:rPr>
            </a:br>
            <a:r>
              <a:rPr lang="lt-LT" sz="2200" dirty="0">
                <a:latin typeface="Times New Roman" panose="02020603050405020304" pitchFamily="18" charset="0"/>
                <a:cs typeface="Times New Roman" panose="02020603050405020304" pitchFamily="18" charset="0"/>
              </a:rPr>
              <a:t>10 – teisinga</a:t>
            </a:r>
          </a:p>
          <a:p>
            <a:pPr marL="0" indent="0">
              <a:buNone/>
            </a:pPr>
            <a:br>
              <a:rPr lang="lt-LT" dirty="0"/>
            </a:br>
            <a:endParaRPr lang="lt-LT" dirty="0"/>
          </a:p>
          <a:p>
            <a:endParaRPr lang="lt-LT" dirty="0"/>
          </a:p>
        </p:txBody>
      </p:sp>
    </p:spTree>
    <p:extLst>
      <p:ext uri="{BB962C8B-B14F-4D97-AF65-F5344CB8AC3E}">
        <p14:creationId xmlns:p14="http://schemas.microsoft.com/office/powerpoint/2010/main" val="1085246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A536-F6C2-AD32-A4D1-2EE2CD741F09}"/>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Uždavinys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B5428B8-5050-B4A0-8EFE-BC8D4E93608A}"/>
                  </a:ext>
                </a:extLst>
              </p:cNvPr>
              <p:cNvSpPr>
                <a:spLocks noGrp="1"/>
              </p:cNvSpPr>
              <p:nvPr>
                <p:ph idx="1"/>
              </p:nvPr>
            </p:nvSpPr>
            <p:spPr/>
            <p:txBody>
              <a:bodyPr>
                <a:normAutofit/>
              </a:bodyPr>
              <a:lstStyle/>
              <a:p>
                <a:pPr marL="0" indent="0">
                  <a:buNone/>
                </a:pPr>
                <a:r>
                  <a:rPr lang="lt-LT" dirty="0">
                    <a:latin typeface="Times New Roman" panose="02020603050405020304" pitchFamily="18" charset="0"/>
                    <a:cs typeface="Times New Roman" panose="02020603050405020304" pitchFamily="18" charset="0"/>
                  </a:rPr>
                  <a:t>Raudonos šviesos bangos ilgis yra 700 nm. Rasti šios šviesos dažnį, jei šviesos greitis vakuume yra </a:t>
                </a:r>
                <a14:m>
                  <m:oMath xmlns:m="http://schemas.openxmlformats.org/officeDocument/2006/math">
                    <m:r>
                      <a:rPr lang="lt-LT" i="1">
                        <a:latin typeface="Cambria Math" panose="02040503050406030204" pitchFamily="18" charset="0"/>
                      </a:rPr>
                      <m:t>𝑐</m:t>
                    </m:r>
                    <m:r>
                      <a:rPr lang="lt-LT">
                        <a:latin typeface="Cambria Math" panose="02040503050406030204" pitchFamily="18" charset="0"/>
                      </a:rPr>
                      <m:t>=3⋅</m:t>
                    </m:r>
                    <m:sSup>
                      <m:sSupPr>
                        <m:ctrlPr>
                          <a:rPr lang="ar-AE" i="1">
                            <a:latin typeface="Cambria Math" panose="02040503050406030204" pitchFamily="18" charset="0"/>
                          </a:rPr>
                        </m:ctrlPr>
                      </m:sSupPr>
                      <m:e>
                        <m:r>
                          <a:rPr lang="ar-AE">
                            <a:latin typeface="Cambria Math" panose="02040503050406030204" pitchFamily="18" charset="0"/>
                          </a:rPr>
                          <m:t>10</m:t>
                        </m:r>
                      </m:e>
                      <m:sup>
                        <m:r>
                          <a:rPr lang="ar-AE">
                            <a:latin typeface="Cambria Math" panose="02040503050406030204" pitchFamily="18" charset="0"/>
                          </a:rPr>
                          <m:t>8</m:t>
                        </m:r>
                      </m:sup>
                    </m:sSup>
                    <m:r>
                      <m:rPr>
                        <m:nor/>
                      </m:rPr>
                      <a:rPr lang="ar-AE" i="1">
                        <a:latin typeface="Times New Roman" panose="02020603050405020304" pitchFamily="18" charset="0"/>
                        <a:cs typeface="Times New Roman" panose="02020603050405020304" pitchFamily="18" charset="0"/>
                      </a:rPr>
                      <m:t> </m:t>
                    </m:r>
                    <m:r>
                      <m:rPr>
                        <m:nor/>
                      </m:rPr>
                      <a:rPr lang="lt-LT" i="1">
                        <a:latin typeface="Times New Roman" panose="02020603050405020304" pitchFamily="18" charset="0"/>
                        <a:cs typeface="Times New Roman" panose="02020603050405020304" pitchFamily="18" charset="0"/>
                      </a:rPr>
                      <m:t>m</m:t>
                    </m:r>
                    <m:r>
                      <m:rPr>
                        <m:nor/>
                      </m:rPr>
                      <a:rPr lang="lt-LT" i="1">
                        <a:latin typeface="Times New Roman" panose="02020603050405020304" pitchFamily="18" charset="0"/>
                        <a:cs typeface="Times New Roman" panose="02020603050405020304" pitchFamily="18" charset="0"/>
                      </a:rPr>
                      <m:t>/</m:t>
                    </m:r>
                    <m:r>
                      <m:rPr>
                        <m:nor/>
                      </m:rPr>
                      <a:rPr lang="lt-LT" i="1">
                        <a:latin typeface="Times New Roman" panose="02020603050405020304" pitchFamily="18" charset="0"/>
                        <a:cs typeface="Times New Roman" panose="02020603050405020304" pitchFamily="18" charset="0"/>
                      </a:rPr>
                      <m:t>s</m:t>
                    </m:r>
                  </m:oMath>
                </a14:m>
                <a:r>
                  <a:rPr lang="lt-LT" dirty="0">
                    <a:latin typeface="Times New Roman" panose="02020603050405020304" pitchFamily="18" charset="0"/>
                    <a:cs typeface="Times New Roman" panose="02020603050405020304" pitchFamily="18" charset="0"/>
                  </a:rPr>
                  <a:t>.</a:t>
                </a:r>
              </a:p>
              <a:p>
                <a:pPr marL="0" indent="0">
                  <a:buNone/>
                </a:pPr>
                <a:r>
                  <a:rPr lang="lt-LT" b="1" dirty="0">
                    <a:latin typeface="Times New Roman" panose="02020603050405020304" pitchFamily="18" charset="0"/>
                    <a:cs typeface="Times New Roman" panose="02020603050405020304" pitchFamily="18" charset="0"/>
                  </a:rPr>
                  <a:t>Duota:</a:t>
                </a:r>
              </a:p>
              <a:p>
                <a:pPr marL="0" indent="0">
                  <a:buNone/>
                </a:pPr>
                <a14:m>
                  <m:oMath xmlns:m="http://schemas.openxmlformats.org/officeDocument/2006/math">
                    <m:r>
                      <a:rPr lang="lt-LT" i="1">
                        <a:latin typeface="Cambria Math" panose="02040503050406030204" pitchFamily="18" charset="0"/>
                      </a:rPr>
                      <m:t>𝜆</m:t>
                    </m:r>
                    <m:r>
                      <a:rPr lang="lt-LT">
                        <a:latin typeface="Cambria Math" panose="02040503050406030204" pitchFamily="18" charset="0"/>
                      </a:rPr>
                      <m:t>=700</m:t>
                    </m:r>
                    <m:r>
                      <m:rPr>
                        <m:nor/>
                      </m:rPr>
                      <a:rPr lang="lt-LT" i="1">
                        <a:latin typeface="Times New Roman" panose="02020603050405020304" pitchFamily="18" charset="0"/>
                        <a:cs typeface="Times New Roman" panose="02020603050405020304" pitchFamily="18" charset="0"/>
                      </a:rPr>
                      <m:t> </m:t>
                    </m:r>
                    <m:r>
                      <m:rPr>
                        <m:nor/>
                      </m:rPr>
                      <a:rPr lang="lt-LT" i="1">
                        <a:latin typeface="Times New Roman" panose="02020603050405020304" pitchFamily="18" charset="0"/>
                        <a:cs typeface="Times New Roman" panose="02020603050405020304" pitchFamily="18" charset="0"/>
                      </a:rPr>
                      <m:t>nm</m:t>
                    </m:r>
                    <m:r>
                      <a:rPr lang="lt-LT">
                        <a:latin typeface="Cambria Math" panose="02040503050406030204" pitchFamily="18" charset="0"/>
                      </a:rPr>
                      <m:t>=700⋅</m:t>
                    </m:r>
                    <m:sSup>
                      <m:sSupPr>
                        <m:ctrlPr>
                          <a:rPr lang="ar-AE" i="1">
                            <a:latin typeface="Cambria Math" panose="02040503050406030204" pitchFamily="18" charset="0"/>
                          </a:rPr>
                        </m:ctrlPr>
                      </m:sSupPr>
                      <m:e>
                        <m:r>
                          <a:rPr lang="ar-AE">
                            <a:latin typeface="Cambria Math" panose="02040503050406030204" pitchFamily="18" charset="0"/>
                          </a:rPr>
                          <m:t>10</m:t>
                        </m:r>
                      </m:e>
                      <m:sup>
                        <m:r>
                          <a:rPr lang="ar-AE">
                            <a:latin typeface="Cambria Math" panose="02040503050406030204" pitchFamily="18" charset="0"/>
                          </a:rPr>
                          <m:t>−9</m:t>
                        </m:r>
                      </m:sup>
                    </m:sSup>
                    <m:r>
                      <m:rPr>
                        <m:nor/>
                      </m:rPr>
                      <a:rPr lang="ar-AE" i="1">
                        <a:latin typeface="Times New Roman" panose="02020603050405020304" pitchFamily="18" charset="0"/>
                        <a:cs typeface="Times New Roman" panose="02020603050405020304" pitchFamily="18" charset="0"/>
                      </a:rPr>
                      <m:t> </m:t>
                    </m:r>
                    <m:r>
                      <m:rPr>
                        <m:nor/>
                      </m:rPr>
                      <a:rPr lang="lt-LT" i="1">
                        <a:latin typeface="Times New Roman" panose="02020603050405020304" pitchFamily="18" charset="0"/>
                        <a:cs typeface="Times New Roman" panose="02020603050405020304" pitchFamily="18" charset="0"/>
                      </a:rPr>
                      <m:t>m</m:t>
                    </m:r>
                  </m:oMath>
                </a14:m>
                <a:r>
                  <a:rPr lang="lt-LT"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r>
                      <a:rPr lang="lt-LT" i="1">
                        <a:latin typeface="Cambria Math" panose="02040503050406030204" pitchFamily="18" charset="0"/>
                      </a:rPr>
                      <m:t>𝑐</m:t>
                    </m:r>
                    <m:r>
                      <a:rPr lang="lt-LT">
                        <a:latin typeface="Cambria Math" panose="02040503050406030204" pitchFamily="18" charset="0"/>
                      </a:rPr>
                      <m:t>=3⋅</m:t>
                    </m:r>
                    <m:sSup>
                      <m:sSupPr>
                        <m:ctrlPr>
                          <a:rPr lang="ar-AE" i="1">
                            <a:latin typeface="Cambria Math" panose="02040503050406030204" pitchFamily="18" charset="0"/>
                          </a:rPr>
                        </m:ctrlPr>
                      </m:sSupPr>
                      <m:e>
                        <m:r>
                          <a:rPr lang="ar-AE">
                            <a:latin typeface="Cambria Math" panose="02040503050406030204" pitchFamily="18" charset="0"/>
                          </a:rPr>
                          <m:t>10</m:t>
                        </m:r>
                      </m:e>
                      <m:sup>
                        <m:r>
                          <a:rPr lang="ar-AE">
                            <a:latin typeface="Cambria Math" panose="02040503050406030204" pitchFamily="18" charset="0"/>
                          </a:rPr>
                          <m:t>8</m:t>
                        </m:r>
                      </m:sup>
                    </m:sSup>
                    <m:r>
                      <m:rPr>
                        <m:nor/>
                      </m:rPr>
                      <a:rPr lang="ar-AE" i="1">
                        <a:latin typeface="Times New Roman" panose="02020603050405020304" pitchFamily="18" charset="0"/>
                        <a:cs typeface="Times New Roman" panose="02020603050405020304" pitchFamily="18" charset="0"/>
                      </a:rPr>
                      <m:t> </m:t>
                    </m:r>
                    <m:r>
                      <m:rPr>
                        <m:nor/>
                      </m:rPr>
                      <a:rPr lang="lt-LT" i="1">
                        <a:latin typeface="Times New Roman" panose="02020603050405020304" pitchFamily="18" charset="0"/>
                        <a:cs typeface="Times New Roman" panose="02020603050405020304" pitchFamily="18" charset="0"/>
                      </a:rPr>
                      <m:t>m</m:t>
                    </m:r>
                    <m:r>
                      <m:rPr>
                        <m:nor/>
                      </m:rPr>
                      <a:rPr lang="lt-LT" i="1">
                        <a:latin typeface="Times New Roman" panose="02020603050405020304" pitchFamily="18" charset="0"/>
                        <a:cs typeface="Times New Roman" panose="02020603050405020304" pitchFamily="18" charset="0"/>
                      </a:rPr>
                      <m:t>/</m:t>
                    </m:r>
                    <m:r>
                      <m:rPr>
                        <m:nor/>
                      </m:rPr>
                      <a:rPr lang="lt-LT" i="1">
                        <a:latin typeface="Times New Roman" panose="02020603050405020304" pitchFamily="18" charset="0"/>
                        <a:cs typeface="Times New Roman" panose="02020603050405020304" pitchFamily="18" charset="0"/>
                      </a:rPr>
                      <m:t>s</m:t>
                    </m:r>
                  </m:oMath>
                </a14:m>
                <a:r>
                  <a:rPr lang="lt-LT" dirty="0">
                    <a:latin typeface="Times New Roman" panose="02020603050405020304" pitchFamily="18" charset="0"/>
                    <a:cs typeface="Times New Roman" panose="02020603050405020304" pitchFamily="18" charset="0"/>
                  </a:rPr>
                  <a:t>                                         </a:t>
                </a:r>
              </a:p>
              <a:p>
                <a:pPr marL="0" indent="0">
                  <a:buNone/>
                </a:pPr>
                <a:r>
                  <a:rPr lang="lt-LT" b="1" dirty="0">
                    <a:latin typeface="Times New Roman" panose="02020603050405020304" pitchFamily="18" charset="0"/>
                    <a:cs typeface="Times New Roman" panose="02020603050405020304" pitchFamily="18" charset="0"/>
                  </a:rPr>
                  <a:t>Rasti: </a:t>
                </a:r>
                <a14:m>
                  <m:oMath xmlns:m="http://schemas.openxmlformats.org/officeDocument/2006/math">
                    <m:r>
                      <a:rPr lang="lt-LT" b="0" i="1" smtClean="0">
                        <a:latin typeface="Cambria Math" panose="02040503050406030204" pitchFamily="18" charset="0"/>
                      </a:rPr>
                      <m:t>𝑓</m:t>
                    </m:r>
                    <m:r>
                      <a:rPr lang="lt-LT" b="0" i="0" smtClean="0">
                        <a:latin typeface="Cambria Math" panose="02040503050406030204" pitchFamily="18" charset="0"/>
                      </a:rPr>
                      <m:t> − </m:t>
                    </m:r>
                  </m:oMath>
                </a14:m>
                <a:r>
                  <a:rPr lang="lt-LT" dirty="0">
                    <a:latin typeface="Times New Roman" panose="02020603050405020304" pitchFamily="18" charset="0"/>
                    <a:cs typeface="Times New Roman" panose="02020603050405020304" pitchFamily="18" charset="0"/>
                  </a:rPr>
                  <a:t>dažnį.</a:t>
                </a:r>
              </a:p>
              <a:p>
                <a:pPr marL="0" indent="0">
                  <a:buNone/>
                </a:pPr>
                <a:r>
                  <a:rPr lang="lt-LT" b="1" dirty="0">
                    <a:latin typeface="Times New Roman" panose="02020603050405020304" pitchFamily="18" charset="0"/>
                    <a:cs typeface="Times New Roman" panose="02020603050405020304" pitchFamily="18" charset="0"/>
                  </a:rPr>
                  <a:t>Sprendimas:</a:t>
                </a:r>
              </a:p>
              <a:p>
                <a:pPr marL="0" indent="0">
                  <a:buNone/>
                </a:pPr>
                <a:r>
                  <a:rPr lang="lt-LT" dirty="0">
                    <a:latin typeface="Times New Roman" panose="02020603050405020304" pitchFamily="18" charset="0"/>
                    <a:cs typeface="Times New Roman" panose="02020603050405020304" pitchFamily="18" charset="0"/>
                  </a:rPr>
                  <a:t>Formulė   f </a:t>
                </a:r>
                <a:r>
                  <a:rPr lang="en-US" dirty="0">
                    <a:latin typeface="Times New Roman" panose="02020603050405020304" pitchFamily="18" charset="0"/>
                    <a:cs typeface="Times New Roman" panose="02020603050405020304" pitchFamily="18" charset="0"/>
                  </a:rPr>
                  <a:t>= </a:t>
                </a:r>
                <a:r>
                  <a:rPr lang="lt-LT" dirty="0"/>
                  <a:t>c/</a:t>
                </a:r>
                <a:r>
                  <a:rPr lang="lt-LT" dirty="0">
                    <a:latin typeface="Times New Roman" panose="02020603050405020304" pitchFamily="18" charset="0"/>
                    <a:cs typeface="Times New Roman" panose="02020603050405020304" pitchFamily="18" charset="0"/>
                  </a:rPr>
                  <a:t> </a:t>
                </a:r>
                <a14:m>
                  <m:oMath xmlns:m="http://schemas.openxmlformats.org/officeDocument/2006/math">
                    <m:r>
                      <a:rPr lang="lt-LT" i="1">
                        <a:latin typeface="Cambria Math" panose="02040503050406030204" pitchFamily="18" charset="0"/>
                      </a:rPr>
                      <m:t>𝜆</m:t>
                    </m:r>
                  </m:oMath>
                </a14:m>
                <a:endParaRPr lang="lt-LT" dirty="0">
                  <a:latin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Įstatome reikšmes ir gauname </a:t>
                </a:r>
                <a:r>
                  <a:rPr lang="lt-LT" dirty="0"/>
                  <a:t>f</a:t>
                </a:r>
                <a:r>
                  <a:rPr lang="lt-LT" dirty="0">
                    <a:latin typeface="Times New Roman" panose="02020603050405020304" pitchFamily="18" charset="0"/>
                    <a:cs typeface="Times New Roman" panose="02020603050405020304" pitchFamily="18" charset="0"/>
                  </a:rPr>
                  <a:t>≈  </a:t>
                </a:r>
                <a:r>
                  <a:rPr lang="lt-LT" b="1" dirty="0">
                    <a:latin typeface="Times New Roman" panose="02020603050405020304" pitchFamily="18" charset="0"/>
                    <a:cs typeface="Times New Roman" panose="02020603050405020304" pitchFamily="18" charset="0"/>
                  </a:rPr>
                  <a:t>4.3⋅10</a:t>
                </a:r>
                <a:r>
                  <a:rPr lang="lt-LT" b="1" baseline="30000" dirty="0">
                    <a:latin typeface="Times New Roman" panose="02020603050405020304" pitchFamily="18" charset="0"/>
                    <a:cs typeface="Times New Roman" panose="02020603050405020304" pitchFamily="18" charset="0"/>
                  </a:rPr>
                  <a:t>14 </a:t>
                </a:r>
                <a:r>
                  <a:rPr lang="lt-LT" b="1" dirty="0">
                    <a:latin typeface="Times New Roman" panose="02020603050405020304" pitchFamily="18" charset="0"/>
                    <a:cs typeface="Times New Roman" panose="02020603050405020304" pitchFamily="18" charset="0"/>
                  </a:rPr>
                  <a:t>Hz</a:t>
                </a:r>
              </a:p>
              <a:p>
                <a:pPr marL="0" indent="0">
                  <a:buNone/>
                </a:pPr>
                <a:endParaRPr lang="lt-LT" dirty="0">
                  <a:latin typeface="Times New Roman" panose="02020603050405020304" pitchFamily="18" charset="0"/>
                  <a:cs typeface="Times New Roman" panose="02020603050405020304" pitchFamily="18" charset="0"/>
                </a:endParaRPr>
              </a:p>
            </p:txBody>
          </p:sp>
        </mc:Choice>
        <mc:Fallback xmlns="">
          <p:sp>
            <p:nvSpPr>
              <p:cNvPr id="3" name="Content Placeholder 2">
                <a:extLst>
                  <a:ext uri="{FF2B5EF4-FFF2-40B4-BE49-F238E27FC236}">
                    <a16:creationId xmlns:a16="http://schemas.microsoft.com/office/drawing/2014/main" id="{8B5428B8-5050-B4A0-8EFE-BC8D4E93608A}"/>
                  </a:ext>
                </a:extLst>
              </p:cNvPr>
              <p:cNvSpPr>
                <a:spLocks noGrp="1" noRot="1" noChangeAspect="1" noMove="1" noResize="1" noEditPoints="1" noAdjustHandles="1" noChangeArrowheads="1" noChangeShapeType="1" noTextEdit="1"/>
              </p:cNvSpPr>
              <p:nvPr>
                <p:ph idx="1"/>
              </p:nvPr>
            </p:nvSpPr>
            <p:spPr>
              <a:blipFill>
                <a:blip r:embed="rId2"/>
                <a:stretch>
                  <a:fillRect l="-616" t="-806"/>
                </a:stretch>
              </a:blipFill>
            </p:spPr>
            <p:txBody>
              <a:bodyPr/>
              <a:lstStyle/>
              <a:p>
                <a:r>
                  <a:rPr lang="lt-LT">
                    <a:noFill/>
                  </a:rPr>
                  <a:t> </a:t>
                </a:r>
              </a:p>
            </p:txBody>
          </p:sp>
        </mc:Fallback>
      </mc:AlternateContent>
    </p:spTree>
    <p:extLst>
      <p:ext uri="{BB962C8B-B14F-4D97-AF65-F5344CB8AC3E}">
        <p14:creationId xmlns:p14="http://schemas.microsoft.com/office/powerpoint/2010/main" val="28957396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56EB6-D4A9-B7BB-BC72-D6183AEB3388}"/>
              </a:ext>
            </a:extLst>
          </p:cNvPr>
          <p:cNvSpPr>
            <a:spLocks noGrp="1"/>
          </p:cNvSpPr>
          <p:nvPr>
            <p:ph type="title"/>
          </p:nvPr>
        </p:nvSpPr>
        <p:spPr/>
        <p:txBody>
          <a:bodyPr/>
          <a:lstStyle/>
          <a:p>
            <a:pPr algn="ctr"/>
            <a:r>
              <a:rPr lang="lt-LT" b="1" dirty="0">
                <a:latin typeface="Times New Roman" panose="02020603050405020304" pitchFamily="18" charset="0"/>
                <a:cs typeface="Times New Roman" panose="02020603050405020304" pitchFamily="18" charset="0"/>
              </a:rPr>
              <a:t>Šaltiniai</a:t>
            </a:r>
          </a:p>
        </p:txBody>
      </p:sp>
      <p:sp>
        <p:nvSpPr>
          <p:cNvPr id="3" name="Content Placeholder 2">
            <a:extLst>
              <a:ext uri="{FF2B5EF4-FFF2-40B4-BE49-F238E27FC236}">
                <a16:creationId xmlns:a16="http://schemas.microsoft.com/office/drawing/2014/main" id="{A5CB2798-C002-5A73-572C-BC9AE4B03A2A}"/>
              </a:ext>
            </a:extLst>
          </p:cNvPr>
          <p:cNvSpPr>
            <a:spLocks noGrp="1"/>
          </p:cNvSpPr>
          <p:nvPr>
            <p:ph idx="1"/>
          </p:nvPr>
        </p:nvSpPr>
        <p:spPr/>
        <p:txBody>
          <a:bodyPr/>
          <a:lstStyle/>
          <a:p>
            <a:pPr marL="0" indent="0">
              <a:buNone/>
            </a:pPr>
            <a:r>
              <a:rPr lang="lt-LT" dirty="0">
                <a:latin typeface="Times New Roman" panose="02020603050405020304" pitchFamily="18" charset="0"/>
                <a:cs typeface="Times New Roman" panose="02020603050405020304" pitchFamily="18" charset="0"/>
                <a:hlinkClick r:id="rId2"/>
              </a:rPr>
              <a:t>https://fera.lt/kaip-mato-suo-ar-jis-mato-spalvas-ir-ar-gali-gerai-matyti-nakt.html</a:t>
            </a:r>
            <a:endParaRPr lang="lt-LT"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hlinkClick r:id="rId3"/>
              </a:rPr>
              <a:t>https://regoscentras.lt/pasaulis-kitomis-akimis-kaip-mato-gyvunai/</a:t>
            </a:r>
            <a:endParaRPr lang="lt-LT"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hlinkClick r:id="rId4"/>
              </a:rPr>
              <a:t>https://www.lrytas.lt/augintinis/pamatyk/2026/04/06/news/kaip-mato-gyvunai-neitiketinos-gamtos-paslaptys-ir-spalvos-kuriu-zmogus-nepastebi-41682742#google_vignette</a:t>
            </a:r>
            <a:endParaRPr lang="lt-LT" dirty="0">
              <a:latin typeface="Times New Roman" panose="02020603050405020304" pitchFamily="18" charset="0"/>
              <a:cs typeface="Times New Roman" panose="02020603050405020304" pitchFamily="18" charset="0"/>
            </a:endParaRPr>
          </a:p>
          <a:p>
            <a:pPr marL="0" indent="0">
              <a:buNone/>
            </a:pPr>
            <a:r>
              <a:rPr lang="lt-LT" dirty="0">
                <a:solidFill>
                  <a:schemeClr val="accent2"/>
                </a:solidFill>
                <a:latin typeface="Times New Roman" panose="02020603050405020304" pitchFamily="18" charset="0"/>
                <a:cs typeface="Times New Roman" panose="02020603050405020304" pitchFamily="18" charset="0"/>
              </a:rPr>
              <a:t>tvirtove.lt/gyvunijos_pasaulis.php?lt=kaip_gyvunai_mato_spalvas</a:t>
            </a:r>
          </a:p>
          <a:p>
            <a:pPr marL="0" indent="0">
              <a:buNone/>
            </a:pPr>
            <a:r>
              <a:rPr lang="lt-LT" dirty="0">
                <a:latin typeface="Times New Roman" panose="02020603050405020304" pitchFamily="18" charset="0"/>
                <a:cs typeface="Times New Roman" panose="02020603050405020304" pitchFamily="18" charset="0"/>
                <a:hlinkClick r:id="rId5"/>
              </a:rPr>
              <a:t>https://ub.lt/kaip-pasauli-mato-skirtingi-gyvunai-kai-kurie-ju-tikrai-nustebins/</a:t>
            </a: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p>
        </p:txBody>
      </p:sp>
    </p:spTree>
    <p:extLst>
      <p:ext uri="{BB962C8B-B14F-4D97-AF65-F5344CB8AC3E}">
        <p14:creationId xmlns:p14="http://schemas.microsoft.com/office/powerpoint/2010/main" val="2120621786"/>
      </p:ext>
    </p:extLst>
  </p:cSld>
  <p:clrMapOvr>
    <a:masterClrMapping/>
  </p:clrMapOvr>
</p:sld>
</file>

<file path=ppt/theme/theme1.xml><?xml version="1.0" encoding="utf-8"?>
<a:theme xmlns:a="http://schemas.openxmlformats.org/drawingml/2006/main" name="Šnabždesys">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296</TotalTime>
  <Words>1404</Words>
  <Application>Microsoft Macintosh PowerPoint</Application>
  <PresentationFormat>Widescreen</PresentationFormat>
  <Paragraphs>101</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Cambria Math</vt:lpstr>
      <vt:lpstr>Century Gothic</vt:lpstr>
      <vt:lpstr>Times New Roman</vt:lpstr>
      <vt:lpstr>Wingdings 3</vt:lpstr>
      <vt:lpstr>Šnabždesys</vt:lpstr>
      <vt:lpstr>Spalvos gyvūnų akimis</vt:lpstr>
      <vt:lpstr>Turinys</vt:lpstr>
      <vt:lpstr>Spalvos</vt:lpstr>
      <vt:lpstr>Gyvatės regėjimas</vt:lpstr>
      <vt:lpstr>Paukščių regėjimas</vt:lpstr>
      <vt:lpstr>Šunų regėjimas</vt:lpstr>
      <vt:lpstr>Katės regėjimas</vt:lpstr>
      <vt:lpstr>Buliaus regėjimas</vt:lpstr>
      <vt:lpstr>Arklių regėjimas</vt:lpstr>
      <vt:lpstr>Bitės regėjimas</vt:lpstr>
      <vt:lpstr>Sraigės regėjimas</vt:lpstr>
      <vt:lpstr>Bandymas  ,,Kokios spalvos grūdus paukščiai lesa geriausiai” </vt:lpstr>
      <vt:lpstr>Bandymo eiga</vt:lpstr>
      <vt:lpstr>Bandymo rezultatai</vt:lpstr>
      <vt:lpstr>Bandymo išvados</vt:lpstr>
      <vt:lpstr>Bandymas ,,Kaip mato šuo“</vt:lpstr>
      <vt:lpstr>Testas</vt:lpstr>
      <vt:lpstr>Testas</vt:lpstr>
      <vt:lpstr>Testas</vt:lpstr>
      <vt:lpstr>Testo atsakymai</vt:lpstr>
      <vt:lpstr>Uždavinys</vt:lpstr>
      <vt:lpstr>Šaltiniai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Spalvos gyvūnų ir vabzdžių akimis</dc:title>
  <dc:creator>Vartotojas</dc:creator>
  <cp:lastModifiedBy>Justas Beresnevičius</cp:lastModifiedBy>
  <cp:revision>16</cp:revision>
  <dcterms:created xsi:type="dcterms:W3CDTF">2026-04-29T08:07:52Z</dcterms:created>
  <dcterms:modified xsi:type="dcterms:W3CDTF">2026-05-21T08:47:48Z</dcterms:modified>
</cp:coreProperties>
</file>