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sldIdLst>
    <p:sldId id="256" r:id="rId2"/>
    <p:sldId id="282" r:id="rId3"/>
    <p:sldId id="275" r:id="rId4"/>
    <p:sldId id="258" r:id="rId5"/>
    <p:sldId id="259" r:id="rId6"/>
    <p:sldId id="266" r:id="rId7"/>
    <p:sldId id="260" r:id="rId8"/>
    <p:sldId id="276" r:id="rId9"/>
    <p:sldId id="262" r:id="rId10"/>
    <p:sldId id="267" r:id="rId11"/>
    <p:sldId id="277" r:id="rId12"/>
    <p:sldId id="264" r:id="rId13"/>
    <p:sldId id="268" r:id="rId14"/>
    <p:sldId id="278" r:id="rId15"/>
    <p:sldId id="274" r:id="rId16"/>
    <p:sldId id="279" r:id="rId17"/>
    <p:sldId id="269" r:id="rId18"/>
    <p:sldId id="270" r:id="rId19"/>
    <p:sldId id="271" r:id="rId20"/>
    <p:sldId id="272" r:id="rId21"/>
    <p:sldId id="273" r:id="rId22"/>
    <p:sldId id="280" r:id="rId23"/>
    <p:sldId id="281" r:id="rId24"/>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mas Ferevičius" initials="SF" lastIdx="1" clrIdx="0">
    <p:extLst>
      <p:ext uri="{19B8F6BF-5375-455C-9EA6-DF929625EA0E}">
        <p15:presenceInfo xmlns:p15="http://schemas.microsoft.com/office/powerpoint/2012/main" userId="19c5c12a42d63a2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82" d="100"/>
          <a:sy n="82" d="100"/>
        </p:scale>
        <p:origin x="63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lt-LT"/>
              <a:t>Spustelėję redag. ruoš. pavad. stilių</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0194200E-A60E-466B-9919-A5A7B80105C4}"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889379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 ruoš. pavad. stilių</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0194200E-A60E-466B-9919-A5A7B80105C4}"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845383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lt-LT"/>
              <a:t>Spustelėję redag. ruoš. pavad. stilių</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0194200E-A60E-466B-9919-A5A7B80105C4}"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600761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lt-LT"/>
              <a:t>Spustelėję redag. ruoš. pavad. stilių</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809842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lt-LT"/>
              <a:t>Spustelėję redag. ruoš. pavad. stilių</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12" name="Content Placeholder 3"/>
          <p:cNvSpPr>
            <a:spLocks noGrp="1"/>
          </p:cNvSpPr>
          <p:nvPr>
            <p:ph sz="quarter" idx="13"/>
          </p:nvPr>
        </p:nvSpPr>
        <p:spPr>
          <a:xfrm>
            <a:off x="913774" y="3051012"/>
            <a:ext cx="5106027" cy="2740187"/>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13" name="Content Placeholder 5"/>
          <p:cNvSpPr>
            <a:spLocks noGrp="1"/>
          </p:cNvSpPr>
          <p:nvPr>
            <p:ph sz="quarter" idx="14"/>
          </p:nvPr>
        </p:nvSpPr>
        <p:spPr>
          <a:xfrm>
            <a:off x="6172200" y="3051012"/>
            <a:ext cx="5105401" cy="2740187"/>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0194200E-A60E-466B-9919-A5A7B80105C4}" type="datetimeFigureOut">
              <a:rPr lang="lt-LT" smtClean="0"/>
              <a:t>2026-05-10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04910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0194200E-A60E-466B-9919-A5A7B80105C4}" type="datetimeFigureOut">
              <a:rPr lang="lt-LT" smtClean="0"/>
              <a:t>2026-05-10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150236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0194200E-A60E-466B-9919-A5A7B80105C4}" type="datetimeFigureOut">
              <a:rPr lang="lt-LT" smtClean="0"/>
              <a:t>2026-05-10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68011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lt-LT"/>
              <a:t>Spustelėję redag. ruoš. pavad. stilių</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367942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324189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1959139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lt-LT"/>
              <a:t>Spustelėję redag. ruoš. pavad. stilių</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1128346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lt-LT"/>
              <a:t>Spustelėję redag. ruoš. pavad. stilių</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34248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lt-LT"/>
              <a:t>Spustelėję redag. ruoš. pavad. stilių</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0194200E-A60E-466B-9919-A5A7B80105C4}"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417022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lt-LT"/>
              <a:t>Spustelėję redag. ruoš. pavad. stilių</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3" name="Date Placeholder 2"/>
          <p:cNvSpPr>
            <a:spLocks noGrp="1"/>
          </p:cNvSpPr>
          <p:nvPr>
            <p:ph type="dt" sz="half" idx="10"/>
          </p:nvPr>
        </p:nvSpPr>
        <p:spPr/>
        <p:txBody>
          <a:bodyPr/>
          <a:lstStyle/>
          <a:p>
            <a:fld id="{0194200E-A60E-466B-9919-A5A7B80105C4}" type="datetimeFigureOut">
              <a:rPr lang="lt-LT" smtClean="0"/>
              <a:t>2026-05-10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993140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lt-LT"/>
              <a:t>Spustelėję redag. ruoš. pavad. stilių</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3" name="Date Placeholder 2"/>
          <p:cNvSpPr>
            <a:spLocks noGrp="1"/>
          </p:cNvSpPr>
          <p:nvPr>
            <p:ph type="dt" sz="half" idx="10"/>
          </p:nvPr>
        </p:nvSpPr>
        <p:spPr/>
        <p:txBody>
          <a:bodyPr/>
          <a:lstStyle/>
          <a:p>
            <a:fld id="{0194200E-A60E-466B-9919-A5A7B80105C4}" type="datetimeFigureOut">
              <a:rPr lang="lt-LT" smtClean="0"/>
              <a:t>2026-05-10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1493907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 ruoš. pavad. stilių</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0194200E-A60E-466B-9919-A5A7B80105C4}"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31587694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lt-LT"/>
              <a:t>Spustelėję redag. ruoš. pavad. stilių</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0194200E-A60E-466B-9919-A5A7B80105C4}"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6091E6C5-FF74-416C-A435-6EE60FB15BA0}" type="slidenum">
              <a:rPr lang="lt-LT" smtClean="0"/>
              <a:t>‹#›</a:t>
            </a:fld>
            <a:endParaRPr lang="lt-LT"/>
          </a:p>
        </p:txBody>
      </p:sp>
    </p:spTree>
    <p:extLst>
      <p:ext uri="{BB962C8B-B14F-4D97-AF65-F5344CB8AC3E}">
        <p14:creationId xmlns:p14="http://schemas.microsoft.com/office/powerpoint/2010/main" val="2113830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0194200E-A60E-466B-9919-A5A7B80105C4}" type="datetimeFigureOut">
              <a:rPr lang="lt-LT" smtClean="0"/>
              <a:t>2026-05-10</a:t>
            </a:fld>
            <a:endParaRPr lang="lt-LT"/>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lt-LT"/>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091E6C5-FF74-416C-A435-6EE60FB15BA0}" type="slidenum">
              <a:rPr lang="lt-LT" smtClean="0"/>
              <a:t>‹#›</a:t>
            </a:fld>
            <a:endParaRPr lang="lt-LT"/>
          </a:p>
        </p:txBody>
      </p:sp>
    </p:spTree>
    <p:extLst>
      <p:ext uri="{BB962C8B-B14F-4D97-AF65-F5344CB8AC3E}">
        <p14:creationId xmlns:p14="http://schemas.microsoft.com/office/powerpoint/2010/main" val="41460547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vle.lt/straipsnis/sferinis-veidrodis/" TargetMode="External"/><Relationship Id="rId2" Type="http://schemas.openxmlformats.org/officeDocument/2006/relationships/hyperlink" Target="https://www.vle.lt/straipsnis/veidrodis/" TargetMode="External"/><Relationship Id="rId1" Type="http://schemas.openxmlformats.org/officeDocument/2006/relationships/slideLayout" Target="../slideLayouts/slideLayout2.xml"/><Relationship Id="rId5" Type="http://schemas.openxmlformats.org/officeDocument/2006/relationships/hyperlink" Target="https://www.scribd.com/presentation/837689284/Veidrodziai-Ir-Ju-Taikymas-7-Klase" TargetMode="External"/><Relationship Id="rId4" Type="http://schemas.openxmlformats.org/officeDocument/2006/relationships/hyperlink" Target="https://www.opiq.lt/kit/9/chapter/8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751012" y="1300785"/>
            <a:ext cx="8689976" cy="1744419"/>
          </a:xfrm>
        </p:spPr>
        <p:txBody>
          <a:bodyPr>
            <a:normAutofit/>
          </a:bodyPr>
          <a:lstStyle/>
          <a:p>
            <a:r>
              <a:rPr lang="lt-LT" sz="4000" dirty="0">
                <a:latin typeface="Times New Roman" panose="02020603050405020304" pitchFamily="18" charset="0"/>
                <a:cs typeface="Times New Roman" panose="02020603050405020304" pitchFamily="18" charset="0"/>
              </a:rPr>
              <a:t>Veidrodžiai ir jų taikymas</a:t>
            </a:r>
          </a:p>
        </p:txBody>
      </p:sp>
      <p:sp>
        <p:nvSpPr>
          <p:cNvPr id="3" name="Antrinis pavadinimas 2"/>
          <p:cNvSpPr>
            <a:spLocks noGrp="1"/>
          </p:cNvSpPr>
          <p:nvPr>
            <p:ph type="subTitle" idx="1"/>
          </p:nvPr>
        </p:nvSpPr>
        <p:spPr>
          <a:xfrm>
            <a:off x="1751012" y="4273205"/>
            <a:ext cx="8689976" cy="1776368"/>
          </a:xfrm>
        </p:spPr>
        <p:txBody>
          <a:bodyPr>
            <a:normAutofit/>
          </a:bodyPr>
          <a:lstStyle/>
          <a:p>
            <a:r>
              <a:rPr lang="lt-LT" sz="1600" b="1" dirty="0">
                <a:latin typeface="Times New Roman" panose="02020603050405020304" pitchFamily="18" charset="0"/>
                <a:cs typeface="Times New Roman" panose="02020603050405020304" pitchFamily="18" charset="0"/>
              </a:rPr>
              <a:t>Prienų r. Užnemunės pagrindinės mokyklos Išlaužo skyriaus 7 kl. mokinė L. D.</a:t>
            </a:r>
          </a:p>
          <a:p>
            <a:r>
              <a:rPr lang="lt-LT" sz="1600" b="1" dirty="0">
                <a:latin typeface="Times New Roman" panose="02020603050405020304" pitchFamily="18" charset="0"/>
                <a:cs typeface="Times New Roman" panose="02020603050405020304" pitchFamily="18" charset="0"/>
              </a:rPr>
              <a:t>Fizikos mokytoja Z. F.</a:t>
            </a:r>
          </a:p>
        </p:txBody>
      </p:sp>
    </p:spTree>
    <p:extLst>
      <p:ext uri="{BB962C8B-B14F-4D97-AF65-F5344CB8AC3E}">
        <p14:creationId xmlns:p14="http://schemas.microsoft.com/office/powerpoint/2010/main" val="634781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1A33-536E-801C-1419-D6F4F10A0D96}"/>
              </a:ext>
            </a:extLst>
          </p:cNvPr>
          <p:cNvSpPr>
            <a:spLocks noGrp="1"/>
          </p:cNvSpPr>
          <p:nvPr>
            <p:ph type="title"/>
          </p:nvPr>
        </p:nvSpPr>
        <p:spPr/>
        <p:txBody>
          <a:bodyPr>
            <a:normAutofit/>
          </a:bodyPr>
          <a:lstStyle/>
          <a:p>
            <a:r>
              <a:rPr lang="lt-LT" sz="3200" dirty="0">
                <a:latin typeface="Times New Roman" panose="02020603050405020304" pitchFamily="18" charset="0"/>
                <a:cs typeface="Times New Roman" panose="02020603050405020304" pitchFamily="18" charset="0"/>
              </a:rPr>
              <a:t>Turinys</a:t>
            </a:r>
          </a:p>
        </p:txBody>
      </p:sp>
      <p:sp>
        <p:nvSpPr>
          <p:cNvPr id="3" name="Content Placeholder 2">
            <a:extLst>
              <a:ext uri="{FF2B5EF4-FFF2-40B4-BE49-F238E27FC236}">
                <a16:creationId xmlns:a16="http://schemas.microsoft.com/office/drawing/2014/main" id="{47CB38A1-7C61-6334-179C-7329770B5DBD}"/>
              </a:ext>
            </a:extLst>
          </p:cNvPr>
          <p:cNvSpPr>
            <a:spLocks noGrp="1"/>
          </p:cNvSpPr>
          <p:nvPr>
            <p:ph sz="quarter" idx="13"/>
          </p:nvPr>
        </p:nvSpPr>
        <p:spPr>
          <a:xfrm>
            <a:off x="913774" y="2043404"/>
            <a:ext cx="10363826" cy="3747795"/>
          </a:xfrm>
        </p:spPr>
        <p:txBody>
          <a:bodyPr>
            <a:noAutofit/>
          </a:bodyPr>
          <a:lstStyle/>
          <a:p>
            <a:pPr marL="0" indent="0">
              <a:buNone/>
            </a:pPr>
            <a:r>
              <a:rPr lang="lt-LT" sz="2100" dirty="0">
                <a:latin typeface="Times New Roman" panose="02020603050405020304" pitchFamily="18" charset="0"/>
                <a:cs typeface="Times New Roman" panose="02020603050405020304" pitchFamily="18" charset="0"/>
              </a:rPr>
              <a:t>Teorinė dalis.</a:t>
            </a:r>
          </a:p>
          <a:p>
            <a:pPr marL="0" indent="0">
              <a:buNone/>
            </a:pPr>
            <a:r>
              <a:rPr lang="lt-LT" sz="2100" dirty="0">
                <a:latin typeface="Times New Roman" panose="02020603050405020304" pitchFamily="18" charset="0"/>
                <a:cs typeface="Times New Roman" panose="02020603050405020304" pitchFamily="18" charset="0"/>
              </a:rPr>
              <a:t>Bandymas su šaukšto įgaubtuoju paviršiumi.</a:t>
            </a:r>
          </a:p>
          <a:p>
            <a:pPr marL="0" indent="0">
              <a:buNone/>
            </a:pPr>
            <a:r>
              <a:rPr lang="lt-LT" sz="2100" dirty="0">
                <a:latin typeface="Times New Roman" panose="02020603050405020304" pitchFamily="18" charset="0"/>
                <a:cs typeface="Times New Roman" panose="02020603050405020304" pitchFamily="18" charset="0"/>
              </a:rPr>
              <a:t>Bandymas su šaukšto išgaubtuoju paviršiumi.</a:t>
            </a:r>
          </a:p>
          <a:p>
            <a:pPr marL="0" indent="0">
              <a:buNone/>
            </a:pPr>
            <a:r>
              <a:rPr lang="lt-LT" sz="2100" dirty="0">
                <a:latin typeface="Times New Roman" panose="02020603050405020304" pitchFamily="18" charset="0"/>
                <a:cs typeface="Times New Roman" panose="02020603050405020304" pitchFamily="18" charset="0"/>
              </a:rPr>
              <a:t>Praktinis darbas ,,Medžio aukščio nustatymas veidrodžio pagalba“.</a:t>
            </a:r>
          </a:p>
          <a:p>
            <a:pPr marL="0" indent="0">
              <a:buNone/>
            </a:pPr>
            <a:r>
              <a:rPr lang="lt-LT" sz="2100" dirty="0">
                <a:latin typeface="Times New Roman" panose="02020603050405020304" pitchFamily="18" charset="0"/>
                <a:cs typeface="Times New Roman" panose="02020603050405020304" pitchFamily="18" charset="0"/>
              </a:rPr>
              <a:t>Testas.</a:t>
            </a:r>
          </a:p>
          <a:p>
            <a:pPr marL="0" indent="0">
              <a:buNone/>
            </a:pPr>
            <a:r>
              <a:rPr lang="lt-LT" sz="2100" dirty="0">
                <a:latin typeface="Times New Roman" panose="02020603050405020304" pitchFamily="18" charset="0"/>
                <a:cs typeface="Times New Roman" panose="02020603050405020304" pitchFamily="18" charset="0"/>
              </a:rPr>
              <a:t>Uždavinys.</a:t>
            </a:r>
          </a:p>
          <a:p>
            <a:pPr marL="0" indent="0">
              <a:buNone/>
            </a:pPr>
            <a:r>
              <a:rPr lang="lt-LT" sz="2100">
                <a:latin typeface="Times New Roman" panose="02020603050405020304" pitchFamily="18" charset="0"/>
                <a:cs typeface="Times New Roman" panose="02020603050405020304" pitchFamily="18" charset="0"/>
              </a:rPr>
              <a:t>Šaltiniai.</a:t>
            </a:r>
            <a:endParaRPr lang="lt-LT"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166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8D5E2-AC2B-F26F-3CCD-F358275B17D7}"/>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Veidrodžių rūšys</a:t>
            </a:r>
          </a:p>
        </p:txBody>
      </p:sp>
      <p:pic>
        <p:nvPicPr>
          <p:cNvPr id="4" name="Content Placeholder 3">
            <a:extLst>
              <a:ext uri="{FF2B5EF4-FFF2-40B4-BE49-F238E27FC236}">
                <a16:creationId xmlns:a16="http://schemas.microsoft.com/office/drawing/2014/main" id="{5F4B094E-B85C-CEA4-869D-A74CF2C424B4}"/>
              </a:ext>
            </a:extLst>
          </p:cNvPr>
          <p:cNvPicPr>
            <a:picLocks noGrp="1" noChangeAspect="1"/>
          </p:cNvPicPr>
          <p:nvPr>
            <p:ph sz="quarter" idx="13"/>
          </p:nvPr>
        </p:nvPicPr>
        <p:blipFill>
          <a:blip r:embed="rId2"/>
          <a:stretch>
            <a:fillRect/>
          </a:stretch>
        </p:blipFill>
        <p:spPr>
          <a:xfrm>
            <a:off x="1265907" y="2135160"/>
            <a:ext cx="9660186" cy="4104323"/>
          </a:xfrm>
          <a:prstGeom prst="rect">
            <a:avLst/>
          </a:prstGeom>
        </p:spPr>
      </p:pic>
    </p:spTree>
    <p:extLst>
      <p:ext uri="{BB962C8B-B14F-4D97-AF65-F5344CB8AC3E}">
        <p14:creationId xmlns:p14="http://schemas.microsoft.com/office/powerpoint/2010/main" val="1955380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3200" dirty="0">
                <a:latin typeface="Times New Roman" panose="02020603050405020304" pitchFamily="18" charset="0"/>
                <a:cs typeface="Times New Roman" panose="02020603050405020304" pitchFamily="18" charset="0"/>
              </a:rPr>
              <a:t>Plokštieji  veidrodžiai</a:t>
            </a:r>
          </a:p>
        </p:txBody>
      </p:sp>
      <p:sp>
        <p:nvSpPr>
          <p:cNvPr id="3" name="Turinio vietos rezervavimo ženklas 2"/>
          <p:cNvSpPr>
            <a:spLocks noGrp="1"/>
          </p:cNvSpPr>
          <p:nvPr>
            <p:ph sz="quarter" idx="13"/>
          </p:nvPr>
        </p:nvSpPr>
        <p:spPr>
          <a:xfrm>
            <a:off x="913774" y="1990575"/>
            <a:ext cx="10363826" cy="3424107"/>
          </a:xfrm>
        </p:spPr>
        <p:txBody>
          <a:bodyPr>
            <a:normAutofit/>
          </a:bodyPr>
          <a:lstStyle/>
          <a:p>
            <a:pPr marL="0" indent="0" algn="just">
              <a:buNone/>
            </a:pPr>
            <a:r>
              <a:rPr lang="lt-LT" cap="none" dirty="0">
                <a:latin typeface="Times New Roman" panose="02020603050405020304" pitchFamily="18" charset="0"/>
                <a:cs typeface="Times New Roman" panose="02020603050405020304" pitchFamily="18" charset="0"/>
              </a:rPr>
              <a:t>Plokštieji veidrodžiai gaminami iš labai lygių stiklo lakštų. Vienas stiklo lakšto paviršius padengiamas gerai šviesą atspindinčio metalo (aliuminio, sidabro) sluoksniu ir įrėminamas. Labai lygus metalo sluoksnis atspindi visą šviesą, todėl atvaizdą matome spalvotą. Atspindėta šviesa patenka stebėtojui į akis ir jis savo atvaizdą mato spalvotą. </a:t>
            </a:r>
          </a:p>
        </p:txBody>
      </p:sp>
      <p:pic>
        <p:nvPicPr>
          <p:cNvPr id="5" name="Paveikslėlis 4"/>
          <p:cNvPicPr>
            <a:picLocks noChangeAspect="1"/>
          </p:cNvPicPr>
          <p:nvPr/>
        </p:nvPicPr>
        <p:blipFill>
          <a:blip r:embed="rId2"/>
          <a:stretch>
            <a:fillRect/>
          </a:stretch>
        </p:blipFill>
        <p:spPr>
          <a:xfrm>
            <a:off x="1351806" y="3859865"/>
            <a:ext cx="3845057" cy="2558711"/>
          </a:xfrm>
          <a:prstGeom prst="rect">
            <a:avLst/>
          </a:prstGeom>
        </p:spPr>
      </p:pic>
      <p:pic>
        <p:nvPicPr>
          <p:cNvPr id="6" name="Paveikslėlis 5"/>
          <p:cNvPicPr>
            <a:picLocks noChangeAspect="1"/>
          </p:cNvPicPr>
          <p:nvPr/>
        </p:nvPicPr>
        <p:blipFill>
          <a:blip r:embed="rId3"/>
          <a:stretch>
            <a:fillRect/>
          </a:stretch>
        </p:blipFill>
        <p:spPr>
          <a:xfrm>
            <a:off x="6531424" y="3859865"/>
            <a:ext cx="3411615" cy="2558711"/>
          </a:xfrm>
          <a:prstGeom prst="rect">
            <a:avLst/>
          </a:prstGeom>
        </p:spPr>
      </p:pic>
    </p:spTree>
    <p:extLst>
      <p:ext uri="{BB962C8B-B14F-4D97-AF65-F5344CB8AC3E}">
        <p14:creationId xmlns:p14="http://schemas.microsoft.com/office/powerpoint/2010/main" val="1759183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Kaip susidaro atvaizdas plokščiajame veidrodyje</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p:txBody>
          <a:bodyPr>
            <a:normAutofit/>
          </a:bodyPr>
          <a:lstStyle/>
          <a:p>
            <a:pPr lvl="0" algn="just"/>
            <a:r>
              <a:rPr lang="lt-LT" sz="2100" cap="none" dirty="0">
                <a:latin typeface="Times New Roman" panose="02020603050405020304" pitchFamily="18" charset="0"/>
                <a:cs typeface="Times New Roman" panose="02020603050405020304" pitchFamily="18" charset="0"/>
              </a:rPr>
              <a:t>Pasirenkame tašką A ir iš jo brėžiame šviesos spindulį, krintantį tam tikru kampu. Spindulys atsispindi nuo veidrodžio tokiu pat kampu. Šį spindulį pratęsiame už veidrodžio.</a:t>
            </a:r>
          </a:p>
          <a:p>
            <a:pPr algn="just"/>
            <a:r>
              <a:rPr lang="lt-LT" sz="2100" cap="none" dirty="0">
                <a:latin typeface="Times New Roman" panose="02020603050405020304" pitchFamily="18" charset="0"/>
                <a:cs typeface="Times New Roman" panose="02020603050405020304" pitchFamily="18" charset="0"/>
              </a:rPr>
              <a:t>Iš to pačio taško A vėl brėžiame šviesos spindulį, krintantį tam tikru kampu. Spindulys atsispindi nuo veidrodžio tokiu pat kampu. Šį spindulį pratęsiame už veidrodžio.</a:t>
            </a:r>
          </a:p>
          <a:p>
            <a:pPr lvl="0" algn="just"/>
            <a:r>
              <a:rPr lang="lt-LT" sz="2100" cap="none" dirty="0">
                <a:latin typeface="Times New Roman" panose="02020603050405020304" pitchFamily="18" charset="0"/>
                <a:cs typeface="Times New Roman" panose="02020603050405020304" pitchFamily="18" charset="0"/>
              </a:rPr>
              <a:t>Randame spindulių tęsinių susikirtimo tašką. Tai ir yra daikto A atvaizdas.</a:t>
            </a:r>
          </a:p>
          <a:p>
            <a:pPr lvl="0" algn="just"/>
            <a:r>
              <a:rPr lang="lt-LT" sz="2100" cap="none" dirty="0">
                <a:latin typeface="Times New Roman" panose="02020603050405020304" pitchFamily="18" charset="0"/>
                <a:cs typeface="Times New Roman" panose="02020603050405020304" pitchFamily="18" charset="0"/>
              </a:rPr>
              <a:t>Tokiu pat būdu nubrėžiame spindulius iš taško B ir gauname taško B atvaizdą</a:t>
            </a:r>
            <a:r>
              <a:rPr lang="lt-LT" cap="none" dirty="0">
                <a:latin typeface="Times New Roman" panose="02020603050405020304" pitchFamily="18" charset="0"/>
                <a:cs typeface="Times New Roman" panose="02020603050405020304" pitchFamily="18" charset="0"/>
              </a:rPr>
              <a:t>.</a:t>
            </a:r>
          </a:p>
          <a:p>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6753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Atvaizd0 braižymas plokščiajame veidrodyje</a:t>
            </a:r>
          </a:p>
        </p:txBody>
      </p:sp>
      <p:pic>
        <p:nvPicPr>
          <p:cNvPr id="4" name="Content Placeholder 3">
            <a:extLst>
              <a:ext uri="{FF2B5EF4-FFF2-40B4-BE49-F238E27FC236}">
                <a16:creationId xmlns:a16="http://schemas.microsoft.com/office/drawing/2014/main" id="{C3176AFA-1943-A027-9811-E3D35AA04831}"/>
              </a:ext>
            </a:extLst>
          </p:cNvPr>
          <p:cNvPicPr>
            <a:picLocks noGrp="1" noChangeAspect="1"/>
          </p:cNvPicPr>
          <p:nvPr>
            <p:ph sz="quarter" idx="13"/>
          </p:nvPr>
        </p:nvPicPr>
        <p:blipFill>
          <a:blip r:embed="rId2"/>
          <a:stretch>
            <a:fillRect/>
          </a:stretch>
        </p:blipFill>
        <p:spPr>
          <a:xfrm>
            <a:off x="1030315" y="2494208"/>
            <a:ext cx="4287685" cy="3215764"/>
          </a:xfrm>
          <a:prstGeom prst="rect">
            <a:avLst/>
          </a:prstGeom>
        </p:spPr>
      </p:pic>
      <p:pic>
        <p:nvPicPr>
          <p:cNvPr id="7" name="Picture 6">
            <a:extLst>
              <a:ext uri="{FF2B5EF4-FFF2-40B4-BE49-F238E27FC236}">
                <a16:creationId xmlns:a16="http://schemas.microsoft.com/office/drawing/2014/main" id="{4B4D7508-25B9-9B5D-18C2-91E6234D54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063" y="2494208"/>
            <a:ext cx="4250654" cy="3215764"/>
          </a:xfrm>
          <a:prstGeom prst="rect">
            <a:avLst/>
          </a:prstGeom>
        </p:spPr>
      </p:pic>
    </p:spTree>
    <p:extLst>
      <p:ext uri="{BB962C8B-B14F-4D97-AF65-F5344CB8AC3E}">
        <p14:creationId xmlns:p14="http://schemas.microsoft.com/office/powerpoint/2010/main" val="4150842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Atvaizdo plokščiajame veidrodyje savybės</a:t>
            </a:r>
          </a:p>
        </p:txBody>
      </p:sp>
      <p:sp>
        <p:nvSpPr>
          <p:cNvPr id="3" name="Turinio vietos rezervavimo ženklas 2"/>
          <p:cNvSpPr>
            <a:spLocks noGrp="1"/>
          </p:cNvSpPr>
          <p:nvPr>
            <p:ph sz="quarter" idx="13"/>
          </p:nvPr>
        </p:nvSpPr>
        <p:spPr>
          <a:xfrm>
            <a:off x="913774" y="2341925"/>
            <a:ext cx="10363826" cy="3424107"/>
          </a:xfrm>
        </p:spPr>
        <p:txBody>
          <a:bodyPr>
            <a:normAutofit/>
          </a:bodyPr>
          <a:lstStyle/>
          <a:p>
            <a:pPr algn="just"/>
            <a:r>
              <a:rPr lang="lt-LT" sz="2100" cap="none" dirty="0">
                <a:latin typeface="Times New Roman" panose="02020603050405020304" pitchFamily="18" charset="0"/>
                <a:cs typeface="Times New Roman" panose="02020603050405020304" pitchFamily="18" charset="0"/>
              </a:rPr>
              <a:t>Daikto atvaizdas yra vertikalus ir tokio pat aukščio kaip daiktas.</a:t>
            </a:r>
          </a:p>
          <a:p>
            <a:pPr algn="just"/>
            <a:r>
              <a:rPr lang="lt-LT" sz="2100" cap="none" dirty="0">
                <a:latin typeface="Times New Roman" panose="02020603050405020304" pitchFamily="18" charset="0"/>
                <a:cs typeface="Times New Roman" panose="02020603050405020304" pitchFamily="18" charset="0"/>
              </a:rPr>
              <a:t>Daikto atvaizdas yra nutolęs nuo veidrodžio tokiu pat atstumu kaip ir daiktas.</a:t>
            </a:r>
          </a:p>
          <a:p>
            <a:pPr algn="just"/>
            <a:r>
              <a:rPr lang="lt-LT" sz="2100" cap="none" dirty="0">
                <a:latin typeface="Times New Roman" panose="02020603050405020304" pitchFamily="18" charset="0"/>
                <a:cs typeface="Times New Roman" panose="02020603050405020304" pitchFamily="18" charset="0"/>
              </a:rPr>
              <a:t>Daikto atvaizdo pusės veidrodyje yra sukeistos vietomis (taip nutinka, nes atsispindėję nuo veidrodžio paviršiaus spinduliai pakeičia sklidimo kryptį).</a:t>
            </a:r>
          </a:p>
          <a:p>
            <a:pPr algn="just"/>
            <a:r>
              <a:rPr lang="lt-LT" sz="2100" cap="none" dirty="0">
                <a:latin typeface="Times New Roman" panose="02020603050405020304" pitchFamily="18" charset="0"/>
                <a:cs typeface="Times New Roman" panose="02020603050405020304" pitchFamily="18" charset="0"/>
              </a:rPr>
              <a:t>Daikto atvaizdas yra netikras, virtualus. Šviesa nepatenka už veidrodžio. Dėl šios priežasties atvaizdas veidrodyje vadinamas netikruoju arba menamuoju</a:t>
            </a:r>
            <a:r>
              <a:rPr lang="lt-LT"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7678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EB5F-1E32-E654-37BC-9C29DC94246E}"/>
              </a:ext>
            </a:extLst>
          </p:cNvPr>
          <p:cNvSpPr>
            <a:spLocks noGrp="1"/>
          </p:cNvSpPr>
          <p:nvPr>
            <p:ph type="title"/>
          </p:nvPr>
        </p:nvSpPr>
        <p:spPr>
          <a:xfrm>
            <a:off x="913774" y="432842"/>
            <a:ext cx="10364451" cy="1596177"/>
          </a:xfrm>
        </p:spPr>
        <p:txBody>
          <a:bodyPr/>
          <a:lstStyle/>
          <a:p>
            <a:r>
              <a:rPr lang="lt-LT" dirty="0">
                <a:latin typeface="Times New Roman" panose="02020603050405020304" pitchFamily="18" charset="0"/>
                <a:cs typeface="Times New Roman" panose="02020603050405020304" pitchFamily="18" charset="0"/>
              </a:rPr>
              <a:t>Plokščiojo veidrodžio taikyma</a:t>
            </a:r>
            <a:r>
              <a:rPr lang="lt-LT" dirty="0"/>
              <a:t>s</a:t>
            </a:r>
          </a:p>
        </p:txBody>
      </p:sp>
      <p:sp>
        <p:nvSpPr>
          <p:cNvPr id="4" name="Rectangle 1">
            <a:extLst>
              <a:ext uri="{FF2B5EF4-FFF2-40B4-BE49-F238E27FC236}">
                <a16:creationId xmlns:a16="http://schemas.microsoft.com/office/drawing/2014/main" id="{B07CF089-CA08-161C-8F04-E15620168256}"/>
              </a:ext>
            </a:extLst>
          </p:cNvPr>
          <p:cNvSpPr>
            <a:spLocks noGrp="1" noChangeArrowheads="1"/>
          </p:cNvSpPr>
          <p:nvPr>
            <p:ph sz="quarter" idx="13"/>
          </p:nvPr>
        </p:nvSpPr>
        <p:spPr bwMode="auto">
          <a:xfrm>
            <a:off x="913774" y="1319690"/>
            <a:ext cx="9628094"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Buitiniai veidrodžiai namuose (vonioje, prieškambaryje). </a:t>
            </a: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Automobilių galinio vaizdo veidrodžiai. </a:t>
            </a: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Parduotuvėse ir apsaugos sistemose stebėjimui. </a:t>
            </a: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Optiniuose prietaisuose – periskopuose, kaleidoskopuose. </a:t>
            </a: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Dekoracijose ir interjero dizaine erdvės iliuzijai sukurti. </a:t>
            </a: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Medicinoje ir laboratorijose šviesos nukreipimui. </a:t>
            </a:r>
          </a:p>
          <a:p>
            <a:pPr eaLnBrk="0" fontAlgn="base" hangingPunct="0">
              <a:lnSpc>
                <a:spcPct val="100000"/>
              </a:lnSpc>
              <a:spcBef>
                <a:spcPct val="0"/>
              </a:spcBef>
              <a:spcAft>
                <a:spcPts val="600"/>
              </a:spcAft>
              <a:buClrTx/>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Saulės šviesos atspindėjimui ar apšvietimo stiprinimui. </a:t>
            </a:r>
          </a:p>
        </p:txBody>
      </p:sp>
      <p:pic>
        <p:nvPicPr>
          <p:cNvPr id="5" name="Picture 4">
            <a:extLst>
              <a:ext uri="{FF2B5EF4-FFF2-40B4-BE49-F238E27FC236}">
                <a16:creationId xmlns:a16="http://schemas.microsoft.com/office/drawing/2014/main" id="{035B4093-B2E7-F073-23F9-9F1A731279CC}"/>
              </a:ext>
            </a:extLst>
          </p:cNvPr>
          <p:cNvPicPr>
            <a:picLocks noChangeAspect="1"/>
          </p:cNvPicPr>
          <p:nvPr/>
        </p:nvPicPr>
        <p:blipFill>
          <a:blip r:embed="rId2"/>
          <a:stretch>
            <a:fillRect/>
          </a:stretch>
        </p:blipFill>
        <p:spPr>
          <a:xfrm>
            <a:off x="4955728" y="4267199"/>
            <a:ext cx="2406302" cy="2472003"/>
          </a:xfrm>
          <a:prstGeom prst="rect">
            <a:avLst/>
          </a:prstGeom>
        </p:spPr>
      </p:pic>
      <p:pic>
        <p:nvPicPr>
          <p:cNvPr id="6" name="Picture 5">
            <a:extLst>
              <a:ext uri="{FF2B5EF4-FFF2-40B4-BE49-F238E27FC236}">
                <a16:creationId xmlns:a16="http://schemas.microsoft.com/office/drawing/2014/main" id="{AE5A4FA2-D30F-3AE4-35D4-CC14C3FA44BF}"/>
              </a:ext>
            </a:extLst>
          </p:cNvPr>
          <p:cNvPicPr>
            <a:picLocks noChangeAspect="1"/>
          </p:cNvPicPr>
          <p:nvPr/>
        </p:nvPicPr>
        <p:blipFill>
          <a:blip r:embed="rId3"/>
          <a:stretch>
            <a:fillRect/>
          </a:stretch>
        </p:blipFill>
        <p:spPr>
          <a:xfrm>
            <a:off x="8217578" y="4267199"/>
            <a:ext cx="2073541" cy="2550455"/>
          </a:xfrm>
          <a:prstGeom prst="rect">
            <a:avLst/>
          </a:prstGeom>
        </p:spPr>
      </p:pic>
      <p:pic>
        <p:nvPicPr>
          <p:cNvPr id="7" name="Picture 6">
            <a:extLst>
              <a:ext uri="{FF2B5EF4-FFF2-40B4-BE49-F238E27FC236}">
                <a16:creationId xmlns:a16="http://schemas.microsoft.com/office/drawing/2014/main" id="{AEBD30DC-D9B4-A986-B29F-44CA8B5179F5}"/>
              </a:ext>
            </a:extLst>
          </p:cNvPr>
          <p:cNvPicPr>
            <a:picLocks noChangeAspect="1"/>
          </p:cNvPicPr>
          <p:nvPr/>
        </p:nvPicPr>
        <p:blipFill>
          <a:blip r:embed="rId4"/>
          <a:stretch>
            <a:fillRect/>
          </a:stretch>
        </p:blipFill>
        <p:spPr>
          <a:xfrm>
            <a:off x="913774" y="4267199"/>
            <a:ext cx="3186406" cy="2419866"/>
          </a:xfrm>
          <a:prstGeom prst="rect">
            <a:avLst/>
          </a:prstGeom>
        </p:spPr>
      </p:pic>
    </p:spTree>
    <p:extLst>
      <p:ext uri="{BB962C8B-B14F-4D97-AF65-F5344CB8AC3E}">
        <p14:creationId xmlns:p14="http://schemas.microsoft.com/office/powerpoint/2010/main" val="1896771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Įgaubtieji veidrodžiai</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p:txBody>
          <a:bodyPr/>
          <a:lstStyle/>
          <a:p>
            <a:pPr marL="0" indent="0" algn="just">
              <a:buNone/>
            </a:pPr>
            <a:r>
              <a:rPr lang="lt-LT" sz="2100" cap="none" dirty="0">
                <a:latin typeface="Times New Roman" panose="02020603050405020304" pitchFamily="18" charset="0"/>
                <a:cs typeface="Times New Roman" panose="02020603050405020304" pitchFamily="18" charset="0"/>
              </a:rPr>
              <a:t>Įgaubtajame veidrodyje  matome apverstą  daikto atvaizdą. Artinant daiktą prie veidrodžio  pastebėsime, kad atvaizdas didėja. Kai daiktas bus visai arti, atvaizdas apsivers ir matysime neapverstą labai padidintą daikto vaizdą. Įgaubtas veidrodis gali sukurti tiek apverstą tiek neapverstą daikto atvaizdą. Atvaizdo dydis priklauso nuo atstumo iki įgaubto veidrodžio. Artinant daiktą prie įgaubto veidrodžio jo atvaizdas didėja, o tolinant mažėja. Įgaubtais veidrodžiais galima gauti ir padidintą ir sumažintą atvaizdą.</a:t>
            </a:r>
          </a:p>
          <a:p>
            <a:endParaRPr lang="lt-LT" dirty="0"/>
          </a:p>
        </p:txBody>
      </p:sp>
    </p:spTree>
    <p:extLst>
      <p:ext uri="{BB962C8B-B14F-4D97-AF65-F5344CB8AC3E}">
        <p14:creationId xmlns:p14="http://schemas.microsoft.com/office/powerpoint/2010/main" val="3547419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4432D-CA02-C881-F823-34DA26141F33}"/>
              </a:ext>
            </a:extLst>
          </p:cNvPr>
          <p:cNvSpPr>
            <a:spLocks noGrp="1"/>
          </p:cNvSpPr>
          <p:nvPr>
            <p:ph type="title"/>
          </p:nvPr>
        </p:nvSpPr>
        <p:spPr>
          <a:xfrm>
            <a:off x="913774" y="444828"/>
            <a:ext cx="10364451" cy="1596177"/>
          </a:xfrm>
        </p:spPr>
        <p:txBody>
          <a:bodyPr/>
          <a:lstStyle/>
          <a:p>
            <a:r>
              <a:rPr lang="lt-LT" dirty="0">
                <a:latin typeface="Times New Roman" panose="02020603050405020304" pitchFamily="18" charset="0"/>
                <a:cs typeface="Times New Roman" panose="02020603050405020304" pitchFamily="18" charset="0"/>
              </a:rPr>
              <a:t>Bandymas su šaukšto įgaubtu paviršiumi</a:t>
            </a:r>
          </a:p>
        </p:txBody>
      </p:sp>
      <p:pic>
        <p:nvPicPr>
          <p:cNvPr id="5" name="Content Placeholder 4">
            <a:extLst>
              <a:ext uri="{FF2B5EF4-FFF2-40B4-BE49-F238E27FC236}">
                <a16:creationId xmlns:a16="http://schemas.microsoft.com/office/drawing/2014/main" id="{0C0968D0-4CCC-5109-403E-B1EE7635BF9C}"/>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rot="5400000">
            <a:off x="847973" y="2394357"/>
            <a:ext cx="3016340" cy="2262254"/>
          </a:xfrm>
        </p:spPr>
      </p:pic>
      <p:pic>
        <p:nvPicPr>
          <p:cNvPr id="7" name="Picture 6">
            <a:extLst>
              <a:ext uri="{FF2B5EF4-FFF2-40B4-BE49-F238E27FC236}">
                <a16:creationId xmlns:a16="http://schemas.microsoft.com/office/drawing/2014/main" id="{35D79C02-16A5-1EEA-1874-F37DCAE03A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352526" y="2394357"/>
            <a:ext cx="3016339" cy="2262254"/>
          </a:xfrm>
          <a:prstGeom prst="rect">
            <a:avLst/>
          </a:prstGeom>
        </p:spPr>
      </p:pic>
      <p:pic>
        <p:nvPicPr>
          <p:cNvPr id="9" name="Picture 8">
            <a:extLst>
              <a:ext uri="{FF2B5EF4-FFF2-40B4-BE49-F238E27FC236}">
                <a16:creationId xmlns:a16="http://schemas.microsoft.com/office/drawing/2014/main" id="{EAB32EC6-AE1D-9B0B-3F62-3431E0907A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flipV="1">
            <a:off x="7857080" y="2394357"/>
            <a:ext cx="3016339" cy="2262255"/>
          </a:xfrm>
          <a:prstGeom prst="rect">
            <a:avLst/>
          </a:prstGeom>
        </p:spPr>
      </p:pic>
      <p:sp>
        <p:nvSpPr>
          <p:cNvPr id="10" name="TextBox 9">
            <a:extLst>
              <a:ext uri="{FF2B5EF4-FFF2-40B4-BE49-F238E27FC236}">
                <a16:creationId xmlns:a16="http://schemas.microsoft.com/office/drawing/2014/main" id="{C4929A7C-3EB5-96C0-91AC-5B21BDFA13C8}"/>
              </a:ext>
            </a:extLst>
          </p:cNvPr>
          <p:cNvSpPr txBox="1"/>
          <p:nvPr/>
        </p:nvSpPr>
        <p:spPr>
          <a:xfrm>
            <a:off x="1093069" y="5100919"/>
            <a:ext cx="2394201" cy="923330"/>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Žvakės atvaizdas sumažintas, kai žvakė toliau nuo šaukšto</a:t>
            </a:r>
          </a:p>
        </p:txBody>
      </p:sp>
      <p:sp>
        <p:nvSpPr>
          <p:cNvPr id="11" name="TextBox 10">
            <a:extLst>
              <a:ext uri="{FF2B5EF4-FFF2-40B4-BE49-F238E27FC236}">
                <a16:creationId xmlns:a16="http://schemas.microsoft.com/office/drawing/2014/main" id="{4B4CAEEF-41D9-BC9C-67C9-6E7CCF8A4B33}"/>
              </a:ext>
            </a:extLst>
          </p:cNvPr>
          <p:cNvSpPr txBox="1"/>
          <p:nvPr/>
        </p:nvSpPr>
        <p:spPr>
          <a:xfrm>
            <a:off x="4735960" y="5100919"/>
            <a:ext cx="2283405" cy="923330"/>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Žvakės atvaizdas didėja artinant žvakę prie šaukšto</a:t>
            </a:r>
          </a:p>
        </p:txBody>
      </p:sp>
      <p:sp>
        <p:nvSpPr>
          <p:cNvPr id="13" name="TextBox 12">
            <a:extLst>
              <a:ext uri="{FF2B5EF4-FFF2-40B4-BE49-F238E27FC236}">
                <a16:creationId xmlns:a16="http://schemas.microsoft.com/office/drawing/2014/main" id="{45A46762-71A5-AE77-EBE8-4C6D6992316B}"/>
              </a:ext>
            </a:extLst>
          </p:cNvPr>
          <p:cNvSpPr txBox="1"/>
          <p:nvPr/>
        </p:nvSpPr>
        <p:spPr>
          <a:xfrm>
            <a:off x="8079619" y="5100919"/>
            <a:ext cx="2571260" cy="923330"/>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Žvakės atvaizdas didelis kai žvakė labai arti šaukšto</a:t>
            </a:r>
          </a:p>
        </p:txBody>
      </p:sp>
    </p:spTree>
    <p:extLst>
      <p:ext uri="{BB962C8B-B14F-4D97-AF65-F5344CB8AC3E}">
        <p14:creationId xmlns:p14="http://schemas.microsoft.com/office/powerpoint/2010/main" val="3420846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0DF2-17A0-446F-B5C9-D443AABFC3E3}"/>
              </a:ext>
            </a:extLst>
          </p:cNvPr>
          <p:cNvSpPr>
            <a:spLocks noGrp="1"/>
          </p:cNvSpPr>
          <p:nvPr>
            <p:ph type="title"/>
          </p:nvPr>
        </p:nvSpPr>
        <p:spPr>
          <a:xfrm>
            <a:off x="913774" y="228434"/>
            <a:ext cx="10364451" cy="1596177"/>
          </a:xfrm>
        </p:spPr>
        <p:txBody>
          <a:bodyPr/>
          <a:lstStyle/>
          <a:p>
            <a:r>
              <a:rPr lang="lt-LT" dirty="0">
                <a:latin typeface="Times New Roman" panose="02020603050405020304" pitchFamily="18" charset="0"/>
                <a:cs typeface="Times New Roman" panose="02020603050405020304" pitchFamily="18" charset="0"/>
              </a:rPr>
              <a:t>Įgaubtojo veidrodžio taikymas</a:t>
            </a:r>
            <a:endParaRPr lang="lt-LT" dirty="0"/>
          </a:p>
        </p:txBody>
      </p:sp>
      <p:sp>
        <p:nvSpPr>
          <p:cNvPr id="4" name="Rectangle 1">
            <a:extLst>
              <a:ext uri="{FF2B5EF4-FFF2-40B4-BE49-F238E27FC236}">
                <a16:creationId xmlns:a16="http://schemas.microsoft.com/office/drawing/2014/main" id="{CF64341F-57E9-DB9E-CC9A-6A3898341823}"/>
              </a:ext>
            </a:extLst>
          </p:cNvPr>
          <p:cNvSpPr>
            <a:spLocks noGrp="1" noChangeArrowheads="1"/>
          </p:cNvSpPr>
          <p:nvPr>
            <p:ph sz="quarter" idx="13"/>
          </p:nvPr>
        </p:nvSpPr>
        <p:spPr bwMode="auto">
          <a:xfrm>
            <a:off x="877914" y="1365434"/>
            <a:ext cx="10228730"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ts val="0"/>
              </a:spcBef>
              <a:spcAft>
                <a:spcPts val="600"/>
              </a:spcAft>
              <a:buClrTx/>
              <a:buSzTx/>
              <a:buFontTx/>
              <a:buChar char="•"/>
              <a:tabLst/>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Automobilių energijos įrenginiuose šilumai koncentruoti. </a:t>
            </a:r>
          </a:p>
          <a:p>
            <a:pPr marL="0" lvl="0" indent="0" eaLnBrk="0" fontAlgn="base" hangingPunct="0">
              <a:lnSpc>
                <a:spcPct val="100000"/>
              </a:lnSpc>
              <a:spcBef>
                <a:spcPts val="0"/>
              </a:spcBef>
              <a:spcAft>
                <a:spcPts val="600"/>
              </a:spcAft>
              <a:buClrTx/>
              <a:buFontTx/>
              <a:buChar char="•"/>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Odontologų ir gydytojų veidrodėliuose </a:t>
            </a:r>
            <a:endParaRPr lang="lt-LT" altLang="lt-LT" sz="1800" cap="none"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ts val="0"/>
              </a:spcBef>
              <a:spcAft>
                <a:spcPts val="600"/>
              </a:spcAft>
              <a:buClrTx/>
              <a:buFontTx/>
              <a:buChar char="•"/>
            </a:pPr>
            <a:r>
              <a:rPr lang="lt-LT" altLang="lt-LT" sz="1800" cap="none" dirty="0">
                <a:latin typeface="Times New Roman" panose="02020603050405020304" pitchFamily="18" charset="0"/>
                <a:cs typeface="Times New Roman" panose="02020603050405020304" pitchFamily="18" charset="0"/>
              </a:rPr>
              <a:t> Prožektoriuose šviesos spinduliams sutelkti. </a:t>
            </a:r>
          </a:p>
          <a:p>
            <a:pPr marL="0" lvl="0" indent="0" eaLnBrk="0" fontAlgn="base" hangingPunct="0">
              <a:lnSpc>
                <a:spcPct val="100000"/>
              </a:lnSpc>
              <a:spcBef>
                <a:spcPts val="0"/>
              </a:spcBef>
              <a:spcAft>
                <a:spcPts val="600"/>
              </a:spcAft>
              <a:buClrTx/>
              <a:buFontTx/>
              <a:buChar char="•"/>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Kosmetiniuose ir skutimosi veidrodžiuose veido detalėms padidinti. </a:t>
            </a:r>
          </a:p>
          <a:p>
            <a:pPr marL="0" marR="0" lvl="0" indent="0" algn="l" defTabSz="914400" rtl="0" eaLnBrk="0" fontAlgn="base" latinLnBrk="0" hangingPunct="0">
              <a:lnSpc>
                <a:spcPct val="100000"/>
              </a:lnSpc>
              <a:spcBef>
                <a:spcPts val="0"/>
              </a:spcBef>
              <a:spcAft>
                <a:spcPts val="600"/>
              </a:spcAft>
              <a:buClrTx/>
              <a:buSzTx/>
              <a:buFontTx/>
              <a:buChar char="•"/>
              <a:tabLst/>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Teleskopuose šviesai surinkti. </a:t>
            </a:r>
          </a:p>
          <a:p>
            <a:pPr marL="0" marR="0" lvl="0" indent="0" algn="l" defTabSz="914400" rtl="0" eaLnBrk="0" fontAlgn="base" latinLnBrk="0" hangingPunct="0">
              <a:lnSpc>
                <a:spcPct val="100000"/>
              </a:lnSpc>
              <a:spcBef>
                <a:spcPts val="0"/>
              </a:spcBef>
              <a:spcAft>
                <a:spcPts val="600"/>
              </a:spcAft>
              <a:buClrTx/>
              <a:buSzTx/>
              <a:buFontTx/>
              <a:buChar char="•"/>
              <a:tabLst/>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Medicinoje ir laboratorijose šviesos nukreipimui bei fokusavimui. </a:t>
            </a:r>
          </a:p>
          <a:p>
            <a:pPr marL="0" marR="0" lvl="0" indent="0" algn="l" defTabSz="914400" rtl="0" eaLnBrk="0" fontAlgn="base" latinLnBrk="0" hangingPunct="0">
              <a:lnSpc>
                <a:spcPct val="100000"/>
              </a:lnSpc>
              <a:spcBef>
                <a:spcPts val="0"/>
              </a:spcBef>
              <a:spcAft>
                <a:spcPts val="600"/>
              </a:spcAft>
              <a:buClrTx/>
              <a:buSzTx/>
              <a:buFontTx/>
              <a:buChar char="•"/>
              <a:tabLst/>
            </a:pPr>
            <a:r>
              <a:rPr kumimoji="0" lang="lt-LT" altLang="lt-LT"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Scenos apšvietimo sistemose šviesos stiprinimui. </a:t>
            </a:r>
          </a:p>
        </p:txBody>
      </p:sp>
      <p:pic>
        <p:nvPicPr>
          <p:cNvPr id="5" name="Picture 4">
            <a:extLst>
              <a:ext uri="{FF2B5EF4-FFF2-40B4-BE49-F238E27FC236}">
                <a16:creationId xmlns:a16="http://schemas.microsoft.com/office/drawing/2014/main" id="{15D2D055-3DF5-CE7A-0621-FC481FA6DE5F}"/>
              </a:ext>
            </a:extLst>
          </p:cNvPr>
          <p:cNvPicPr>
            <a:picLocks noChangeAspect="1"/>
          </p:cNvPicPr>
          <p:nvPr/>
        </p:nvPicPr>
        <p:blipFill>
          <a:blip r:embed="rId2"/>
          <a:stretch>
            <a:fillRect/>
          </a:stretch>
        </p:blipFill>
        <p:spPr>
          <a:xfrm>
            <a:off x="3525162" y="4452290"/>
            <a:ext cx="3375834" cy="2253307"/>
          </a:xfrm>
          <a:prstGeom prst="rect">
            <a:avLst/>
          </a:prstGeom>
        </p:spPr>
      </p:pic>
      <p:pic>
        <p:nvPicPr>
          <p:cNvPr id="6" name="Picture 5">
            <a:extLst>
              <a:ext uri="{FF2B5EF4-FFF2-40B4-BE49-F238E27FC236}">
                <a16:creationId xmlns:a16="http://schemas.microsoft.com/office/drawing/2014/main" id="{FA11F6C5-2743-D58C-0D4B-CC0CE01EE2F5}"/>
              </a:ext>
            </a:extLst>
          </p:cNvPr>
          <p:cNvPicPr>
            <a:picLocks noChangeAspect="1"/>
          </p:cNvPicPr>
          <p:nvPr/>
        </p:nvPicPr>
        <p:blipFill>
          <a:blip r:embed="rId3"/>
          <a:stretch>
            <a:fillRect/>
          </a:stretch>
        </p:blipFill>
        <p:spPr>
          <a:xfrm>
            <a:off x="599342" y="4452292"/>
            <a:ext cx="2253308" cy="2253308"/>
          </a:xfrm>
          <a:prstGeom prst="rect">
            <a:avLst/>
          </a:prstGeom>
        </p:spPr>
      </p:pic>
      <p:pic>
        <p:nvPicPr>
          <p:cNvPr id="7" name="Picture 6">
            <a:extLst>
              <a:ext uri="{FF2B5EF4-FFF2-40B4-BE49-F238E27FC236}">
                <a16:creationId xmlns:a16="http://schemas.microsoft.com/office/drawing/2014/main" id="{921E7F1C-3C7C-9E70-F1EF-7240039EA8E5}"/>
              </a:ext>
            </a:extLst>
          </p:cNvPr>
          <p:cNvPicPr>
            <a:picLocks noChangeAspect="1"/>
          </p:cNvPicPr>
          <p:nvPr/>
        </p:nvPicPr>
        <p:blipFill>
          <a:blip r:embed="rId4"/>
          <a:stretch>
            <a:fillRect/>
          </a:stretch>
        </p:blipFill>
        <p:spPr>
          <a:xfrm>
            <a:off x="7538609" y="4452290"/>
            <a:ext cx="4143522" cy="2253306"/>
          </a:xfrm>
          <a:prstGeom prst="rect">
            <a:avLst/>
          </a:prstGeom>
        </p:spPr>
      </p:pic>
    </p:spTree>
    <p:extLst>
      <p:ext uri="{BB962C8B-B14F-4D97-AF65-F5344CB8AC3E}">
        <p14:creationId xmlns:p14="http://schemas.microsoft.com/office/powerpoint/2010/main" val="2772683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Išgaubtieji veidrodžiai</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p:txBody>
          <a:bodyPr>
            <a:normAutofit/>
          </a:bodyPr>
          <a:lstStyle/>
          <a:p>
            <a:pPr marL="0" indent="0" algn="just">
              <a:buNone/>
            </a:pPr>
            <a:r>
              <a:rPr lang="lt-LT" sz="2100" cap="none" dirty="0">
                <a:latin typeface="Times New Roman" panose="02020603050405020304" pitchFamily="18" charset="0"/>
                <a:cs typeface="Times New Roman" panose="02020603050405020304" pitchFamily="18" charset="0"/>
              </a:rPr>
              <a:t>Išgaubtuoju veidrodžiu gauname sumažintą, bet neapverstą daikto atvaizdą. Artinant arba tolindami daiktą  nuo savęs matysime tik neapverstą atvaizdą. Išgaubtuoju veidrodžiu gaunamas tik neapverstas, sumažintas daikto atvaizdas.</a:t>
            </a:r>
          </a:p>
        </p:txBody>
      </p:sp>
    </p:spTree>
    <p:extLst>
      <p:ext uri="{BB962C8B-B14F-4D97-AF65-F5344CB8AC3E}">
        <p14:creationId xmlns:p14="http://schemas.microsoft.com/office/powerpoint/2010/main" val="325538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1D6C3-9D2D-C598-9E24-DCD0748CC923}"/>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Bandymas su šaukšto išgaubtu paviršiumi</a:t>
            </a:r>
          </a:p>
        </p:txBody>
      </p:sp>
      <p:pic>
        <p:nvPicPr>
          <p:cNvPr id="5" name="Content Placeholder 4">
            <a:extLst>
              <a:ext uri="{FF2B5EF4-FFF2-40B4-BE49-F238E27FC236}">
                <a16:creationId xmlns:a16="http://schemas.microsoft.com/office/drawing/2014/main" id="{00114A01-A5AA-CD11-3BB7-1CE054145A63}"/>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rot="5400000">
            <a:off x="717270" y="2558399"/>
            <a:ext cx="3198701" cy="2399026"/>
          </a:xfrm>
        </p:spPr>
      </p:pic>
      <p:pic>
        <p:nvPicPr>
          <p:cNvPr id="7" name="Picture 6">
            <a:extLst>
              <a:ext uri="{FF2B5EF4-FFF2-40B4-BE49-F238E27FC236}">
                <a16:creationId xmlns:a16="http://schemas.microsoft.com/office/drawing/2014/main" id="{768C4E9B-3004-EC5C-D227-8FCE9344D4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496649" y="2579961"/>
            <a:ext cx="3198702" cy="2399026"/>
          </a:xfrm>
          <a:prstGeom prst="rect">
            <a:avLst/>
          </a:prstGeom>
        </p:spPr>
      </p:pic>
      <p:pic>
        <p:nvPicPr>
          <p:cNvPr id="9" name="Picture 8">
            <a:extLst>
              <a:ext uri="{FF2B5EF4-FFF2-40B4-BE49-F238E27FC236}">
                <a16:creationId xmlns:a16="http://schemas.microsoft.com/office/drawing/2014/main" id="{0549FA3A-965E-728C-C77C-1476E0D96A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276028" y="2579961"/>
            <a:ext cx="3198701" cy="2399025"/>
          </a:xfrm>
          <a:prstGeom prst="rect">
            <a:avLst/>
          </a:prstGeom>
        </p:spPr>
      </p:pic>
      <p:sp>
        <p:nvSpPr>
          <p:cNvPr id="10" name="TextBox 9">
            <a:extLst>
              <a:ext uri="{FF2B5EF4-FFF2-40B4-BE49-F238E27FC236}">
                <a16:creationId xmlns:a16="http://schemas.microsoft.com/office/drawing/2014/main" id="{0AD30C00-07F7-9001-7069-67578A32BFEA}"/>
              </a:ext>
            </a:extLst>
          </p:cNvPr>
          <p:cNvSpPr txBox="1"/>
          <p:nvPr/>
        </p:nvSpPr>
        <p:spPr>
          <a:xfrm>
            <a:off x="1727947" y="5548329"/>
            <a:ext cx="8736106" cy="369332"/>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Keičiant žvakės padėtį atvaizdas visada gaunasi neapverstas ir sumažintas</a:t>
            </a:r>
          </a:p>
        </p:txBody>
      </p:sp>
    </p:spTree>
    <p:extLst>
      <p:ext uri="{BB962C8B-B14F-4D97-AF65-F5344CB8AC3E}">
        <p14:creationId xmlns:p14="http://schemas.microsoft.com/office/powerpoint/2010/main" val="1271405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86BC-A9B2-5AFF-A3C2-5D00CB170AB0}"/>
              </a:ext>
            </a:extLst>
          </p:cNvPr>
          <p:cNvSpPr>
            <a:spLocks noGrp="1"/>
          </p:cNvSpPr>
          <p:nvPr>
            <p:ph type="title"/>
          </p:nvPr>
        </p:nvSpPr>
        <p:spPr>
          <a:xfrm>
            <a:off x="913149" y="537835"/>
            <a:ext cx="10364451" cy="1596177"/>
          </a:xfrm>
        </p:spPr>
        <p:txBody>
          <a:bodyPr/>
          <a:lstStyle/>
          <a:p>
            <a:r>
              <a:rPr lang="lt-LT" dirty="0">
                <a:latin typeface="Times New Roman" panose="02020603050405020304" pitchFamily="18" charset="0"/>
                <a:cs typeface="Times New Roman" panose="02020603050405020304" pitchFamily="18" charset="0"/>
              </a:rPr>
              <a:t>Išgaubtojo veidrodžio taikymas</a:t>
            </a:r>
            <a:endParaRPr lang="lt-LT" dirty="0"/>
          </a:p>
        </p:txBody>
      </p:sp>
      <p:sp>
        <p:nvSpPr>
          <p:cNvPr id="3" name="Content Placeholder 2">
            <a:extLst>
              <a:ext uri="{FF2B5EF4-FFF2-40B4-BE49-F238E27FC236}">
                <a16:creationId xmlns:a16="http://schemas.microsoft.com/office/drawing/2014/main" id="{374F0ACB-B183-76DE-A98D-6BC6CCB90487}"/>
              </a:ext>
            </a:extLst>
          </p:cNvPr>
          <p:cNvSpPr>
            <a:spLocks noGrp="1"/>
          </p:cNvSpPr>
          <p:nvPr>
            <p:ph sz="quarter" idx="13"/>
          </p:nvPr>
        </p:nvSpPr>
        <p:spPr>
          <a:xfrm>
            <a:off x="913774" y="1936376"/>
            <a:ext cx="10363826" cy="3854823"/>
          </a:xfrm>
        </p:spPr>
        <p:txBody>
          <a:bodyPr/>
          <a:lstStyle/>
          <a:p>
            <a:pPr marL="0" lvl="0" indent="0" eaLnBrk="0" fontAlgn="base" hangingPunct="0">
              <a:lnSpc>
                <a:spcPct val="100000"/>
              </a:lnSpc>
              <a:spcBef>
                <a:spcPct val="0"/>
              </a:spcBef>
              <a:spcAft>
                <a:spcPts val="600"/>
              </a:spcAft>
              <a:buClrTx/>
              <a:buFontTx/>
              <a:buChar char="•"/>
            </a:pPr>
            <a:r>
              <a:rPr lang="lt-LT" altLang="lt-LT" sz="1800" cap="none" dirty="0">
                <a:latin typeface="Times New Roman" panose="02020603050405020304" pitchFamily="18" charset="0"/>
                <a:cs typeface="Times New Roman" panose="02020603050405020304" pitchFamily="18" charset="0"/>
              </a:rPr>
              <a:t> Automobilių šoniniuose ir galinio vaizdo veidrodžiuose. </a:t>
            </a:r>
          </a:p>
          <a:p>
            <a:pPr marL="0" lvl="0" indent="0" eaLnBrk="0" fontAlgn="base" hangingPunct="0">
              <a:lnSpc>
                <a:spcPct val="100000"/>
              </a:lnSpc>
              <a:spcBef>
                <a:spcPct val="0"/>
              </a:spcBef>
              <a:spcAft>
                <a:spcPts val="600"/>
              </a:spcAft>
              <a:buClrTx/>
              <a:buFontTx/>
              <a:buChar char="•"/>
            </a:pPr>
            <a:r>
              <a:rPr lang="lt-LT" altLang="lt-LT" sz="1800" cap="none" dirty="0">
                <a:latin typeface="Times New Roman" panose="02020603050405020304" pitchFamily="18" charset="0"/>
                <a:cs typeface="Times New Roman" panose="02020603050405020304" pitchFamily="18" charset="0"/>
              </a:rPr>
              <a:t> Parduotuvėse apsaugai ir stebėjimui. </a:t>
            </a:r>
          </a:p>
          <a:p>
            <a:pPr marL="0" lvl="0" indent="0" eaLnBrk="0" fontAlgn="base" hangingPunct="0">
              <a:lnSpc>
                <a:spcPct val="100000"/>
              </a:lnSpc>
              <a:spcBef>
                <a:spcPct val="0"/>
              </a:spcBef>
              <a:spcAft>
                <a:spcPts val="600"/>
              </a:spcAft>
              <a:buClrTx/>
              <a:buFontTx/>
              <a:buChar char="•"/>
            </a:pPr>
            <a:r>
              <a:rPr lang="lt-LT" altLang="lt-LT" sz="1800" cap="none" dirty="0">
                <a:latin typeface="Times New Roman" panose="02020603050405020304" pitchFamily="18" charset="0"/>
                <a:cs typeface="Times New Roman" panose="02020603050405020304" pitchFamily="18" charset="0"/>
              </a:rPr>
              <a:t> Sankryžose, stovėjimo aikštelėse ir kelių posūkiuose matomumui pagerinti. </a:t>
            </a:r>
          </a:p>
          <a:p>
            <a:pPr marL="0" lvl="0" indent="0" eaLnBrk="0" fontAlgn="base" hangingPunct="0">
              <a:lnSpc>
                <a:spcPct val="100000"/>
              </a:lnSpc>
              <a:spcBef>
                <a:spcPct val="0"/>
              </a:spcBef>
              <a:spcAft>
                <a:spcPts val="600"/>
              </a:spcAft>
              <a:buClrTx/>
              <a:buFontTx/>
              <a:buChar char="•"/>
            </a:pPr>
            <a:r>
              <a:rPr lang="lt-LT" altLang="lt-LT" sz="1800" cap="none" dirty="0">
                <a:latin typeface="Times New Roman" panose="02020603050405020304" pitchFamily="18" charset="0"/>
                <a:cs typeface="Times New Roman" panose="02020603050405020304" pitchFamily="18" charset="0"/>
              </a:rPr>
              <a:t> Liftuose, koridoriuose ir gamyklose saugumui užtikrinti. </a:t>
            </a:r>
          </a:p>
          <a:p>
            <a:pPr marL="0" lvl="0" indent="0" eaLnBrk="0" fontAlgn="base" hangingPunct="0">
              <a:lnSpc>
                <a:spcPct val="100000"/>
              </a:lnSpc>
              <a:spcBef>
                <a:spcPct val="0"/>
              </a:spcBef>
              <a:spcAft>
                <a:spcPts val="600"/>
              </a:spcAft>
              <a:buClrTx/>
              <a:buFontTx/>
              <a:buChar char="•"/>
            </a:pPr>
            <a:r>
              <a:rPr lang="lt-LT" altLang="lt-LT" sz="1800" cap="none" dirty="0">
                <a:latin typeface="Times New Roman" panose="02020603050405020304" pitchFamily="18" charset="0"/>
                <a:cs typeface="Times New Roman" panose="02020603050405020304" pitchFamily="18" charset="0"/>
              </a:rPr>
              <a:t> Vaizdo stebėjimo sistemose platesniam laukui aprėpti. </a:t>
            </a:r>
          </a:p>
          <a:p>
            <a:endParaRPr lang="lt-LT" dirty="0"/>
          </a:p>
        </p:txBody>
      </p:sp>
      <p:pic>
        <p:nvPicPr>
          <p:cNvPr id="4" name="Picture 3">
            <a:extLst>
              <a:ext uri="{FF2B5EF4-FFF2-40B4-BE49-F238E27FC236}">
                <a16:creationId xmlns:a16="http://schemas.microsoft.com/office/drawing/2014/main" id="{D9928D81-9825-9FE1-2CD2-D2D9C6E1868F}"/>
              </a:ext>
            </a:extLst>
          </p:cNvPr>
          <p:cNvPicPr>
            <a:picLocks noChangeAspect="1"/>
          </p:cNvPicPr>
          <p:nvPr/>
        </p:nvPicPr>
        <p:blipFill>
          <a:blip r:embed="rId2"/>
          <a:stretch>
            <a:fillRect/>
          </a:stretch>
        </p:blipFill>
        <p:spPr>
          <a:xfrm>
            <a:off x="5810270" y="4079145"/>
            <a:ext cx="3925400" cy="2607784"/>
          </a:xfrm>
          <a:prstGeom prst="rect">
            <a:avLst/>
          </a:prstGeom>
        </p:spPr>
      </p:pic>
      <p:pic>
        <p:nvPicPr>
          <p:cNvPr id="5" name="Picture 4">
            <a:extLst>
              <a:ext uri="{FF2B5EF4-FFF2-40B4-BE49-F238E27FC236}">
                <a16:creationId xmlns:a16="http://schemas.microsoft.com/office/drawing/2014/main" id="{0412F5B1-19C9-FDB5-C6DD-E74FF3014966}"/>
              </a:ext>
            </a:extLst>
          </p:cNvPr>
          <p:cNvPicPr>
            <a:picLocks noChangeAspect="1"/>
          </p:cNvPicPr>
          <p:nvPr/>
        </p:nvPicPr>
        <p:blipFill>
          <a:blip r:embed="rId3"/>
          <a:stretch>
            <a:fillRect/>
          </a:stretch>
        </p:blipFill>
        <p:spPr>
          <a:xfrm>
            <a:off x="1792782" y="4079145"/>
            <a:ext cx="2607784" cy="2607784"/>
          </a:xfrm>
          <a:prstGeom prst="rect">
            <a:avLst/>
          </a:prstGeom>
        </p:spPr>
      </p:pic>
    </p:spTree>
    <p:extLst>
      <p:ext uri="{BB962C8B-B14F-4D97-AF65-F5344CB8AC3E}">
        <p14:creationId xmlns:p14="http://schemas.microsoft.com/office/powerpoint/2010/main" val="3868029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26FAA-6915-CEBC-6E82-4195BE353CF5}"/>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Praktinis darbas ,,Medžio aukščio nustatymas veidrodžio pagalba“</a:t>
            </a:r>
          </a:p>
        </p:txBody>
      </p:sp>
      <p:sp>
        <p:nvSpPr>
          <p:cNvPr id="3" name="Content Placeholder 2">
            <a:extLst>
              <a:ext uri="{FF2B5EF4-FFF2-40B4-BE49-F238E27FC236}">
                <a16:creationId xmlns:a16="http://schemas.microsoft.com/office/drawing/2014/main" id="{E9BF45DE-3192-7F23-CA14-5E47480D841F}"/>
              </a:ext>
            </a:extLst>
          </p:cNvPr>
          <p:cNvSpPr>
            <a:spLocks noGrp="1"/>
          </p:cNvSpPr>
          <p:nvPr>
            <p:ph sz="quarter" idx="13"/>
          </p:nvPr>
        </p:nvSpPr>
        <p:spPr>
          <a:xfrm>
            <a:off x="913773" y="2367092"/>
            <a:ext cx="10656185" cy="3872391"/>
          </a:xfrm>
        </p:spPr>
        <p:txBody>
          <a:bodyPr>
            <a:normAutofit fontScale="85000" lnSpcReduction="10000"/>
          </a:bodyPr>
          <a:lstStyle/>
          <a:p>
            <a:pPr marL="0" indent="0">
              <a:buNone/>
            </a:pPr>
            <a:r>
              <a:rPr lang="lt-LT" b="1" cap="none" dirty="0">
                <a:latin typeface="Times New Roman" panose="02020603050405020304" pitchFamily="18" charset="0"/>
                <a:cs typeface="Times New Roman" panose="02020603050405020304" pitchFamily="18" charset="0"/>
              </a:rPr>
              <a:t>Darbo tikslas:</a:t>
            </a:r>
            <a:r>
              <a:rPr lang="lt-LT" cap="none" dirty="0">
                <a:latin typeface="Times New Roman" panose="02020603050405020304" pitchFamily="18" charset="0"/>
                <a:cs typeface="Times New Roman" panose="02020603050405020304" pitchFamily="18" charset="0"/>
              </a:rPr>
              <a:t> išmatuoti medžio aukštį veidrodžio pagalba.</a:t>
            </a:r>
            <a:endParaRPr lang="en-US" cap="none" dirty="0">
              <a:latin typeface="Times New Roman" panose="02020603050405020304" pitchFamily="18" charset="0"/>
              <a:cs typeface="Times New Roman" panose="02020603050405020304" pitchFamily="18" charset="0"/>
            </a:endParaRPr>
          </a:p>
          <a:p>
            <a:pPr marL="0" indent="0">
              <a:buNone/>
            </a:pPr>
            <a:r>
              <a:rPr lang="lt-LT" b="1" cap="none" dirty="0">
                <a:latin typeface="Times New Roman" panose="02020603050405020304" pitchFamily="18" charset="0"/>
                <a:cs typeface="Times New Roman" panose="02020603050405020304" pitchFamily="18" charset="0"/>
              </a:rPr>
              <a:t>Priemonės: </a:t>
            </a:r>
            <a:r>
              <a:rPr lang="lt-LT" cap="none" dirty="0">
                <a:latin typeface="Times New Roman" panose="02020603050405020304" pitchFamily="18" charset="0"/>
                <a:cs typeface="Times New Roman" panose="02020603050405020304" pitchFamily="18" charset="0"/>
              </a:rPr>
              <a:t>metras, veidrodis, matuotojas.</a:t>
            </a:r>
          </a:p>
          <a:p>
            <a:pPr marL="0" indent="0">
              <a:buNone/>
            </a:pPr>
            <a:r>
              <a:rPr lang="lt-LT" b="1" cap="none" dirty="0">
                <a:latin typeface="Times New Roman" panose="02020603050405020304" pitchFamily="18" charset="0"/>
                <a:cs typeface="Times New Roman" panose="02020603050405020304" pitchFamily="18" charset="0"/>
              </a:rPr>
              <a:t>Darbo eiga</a:t>
            </a:r>
            <a:r>
              <a:rPr lang="lt-LT" sz="1800" b="1" cap="none" dirty="0">
                <a:latin typeface="Times New Roman" panose="02020603050405020304" pitchFamily="18" charset="0"/>
                <a:cs typeface="Times New Roman" panose="02020603050405020304" pitchFamily="18" charset="0"/>
              </a:rPr>
              <a:t>:</a:t>
            </a:r>
          </a:p>
          <a:p>
            <a:pPr marL="269875" indent="-269875">
              <a:buFont typeface="+mj-lt"/>
              <a:buAutoNum type="arabicPeriod"/>
            </a:pPr>
            <a:r>
              <a:rPr lang="lt-LT" cap="none" dirty="0">
                <a:latin typeface="Times New Roman" panose="02020603050405020304" pitchFamily="18" charset="0"/>
                <a:cs typeface="Times New Roman" panose="02020603050405020304" pitchFamily="18" charset="0"/>
              </a:rPr>
              <a:t>Netoli medžio lygioje vietoje paguldėme veidrodį ir ėjau atgal, kol veidrodyje pamatome medžio viršūnės atspindį.</a:t>
            </a:r>
          </a:p>
          <a:p>
            <a:pPr marL="269875" indent="-269875">
              <a:buFont typeface="+mj-lt"/>
              <a:buAutoNum type="arabicPeriod"/>
            </a:pPr>
            <a:r>
              <a:rPr lang="lt-LT" cap="none" dirty="0">
                <a:latin typeface="Times New Roman" panose="02020603050405020304" pitchFamily="18" charset="0"/>
                <a:cs typeface="Times New Roman" panose="02020603050405020304" pitchFamily="18" charset="0"/>
              </a:rPr>
              <a:t>Atstumas nuo medžio iki veidrodžio 5,80 m.</a:t>
            </a:r>
          </a:p>
          <a:p>
            <a:pPr marL="269875" indent="-269875">
              <a:buFont typeface="+mj-lt"/>
              <a:buAutoNum type="arabicPeriod"/>
            </a:pPr>
            <a:r>
              <a:rPr lang="lt-LT" cap="none" dirty="0">
                <a:latin typeface="Times New Roman" panose="02020603050405020304" pitchFamily="18" charset="0"/>
                <a:cs typeface="Times New Roman" panose="02020603050405020304" pitchFamily="18" charset="0"/>
              </a:rPr>
              <a:t>Matuotojo (savo) ūgio (iki akių lygio) - 1,70 </a:t>
            </a:r>
            <a:r>
              <a:rPr lang="en-US" cap="none" dirty="0">
                <a:latin typeface="Times New Roman" panose="02020603050405020304" pitchFamily="18" charset="0"/>
                <a:cs typeface="Times New Roman" panose="02020603050405020304" pitchFamily="18" charset="0"/>
              </a:rPr>
              <a:t>m</a:t>
            </a:r>
            <a:r>
              <a:rPr lang="lt-LT" cap="none" dirty="0">
                <a:latin typeface="Times New Roman" panose="02020603050405020304" pitchFamily="18" charset="0"/>
                <a:cs typeface="Times New Roman" panose="02020603050405020304" pitchFamily="18" charset="0"/>
              </a:rPr>
              <a:t>.</a:t>
            </a:r>
            <a:endParaRPr lang="en-US" cap="none" dirty="0">
              <a:latin typeface="Times New Roman" panose="02020603050405020304" pitchFamily="18" charset="0"/>
              <a:cs typeface="Times New Roman" panose="02020603050405020304" pitchFamily="18" charset="0"/>
            </a:endParaRPr>
          </a:p>
          <a:p>
            <a:pPr marL="269875" indent="-269875">
              <a:buFont typeface="+mj-lt"/>
              <a:buAutoNum type="arabicPeriod"/>
            </a:pPr>
            <a:r>
              <a:rPr lang="lt-LT" cap="none" dirty="0">
                <a:latin typeface="Times New Roman" panose="02020603050405020304" pitchFamily="18" charset="0"/>
                <a:cs typeface="Times New Roman" panose="02020603050405020304" pitchFamily="18" charset="0"/>
              </a:rPr>
              <a:t>Atstumo nuo matuotojo iki veidrodžio - 1,30 m.</a:t>
            </a:r>
          </a:p>
          <a:p>
            <a:pPr marL="269875" indent="-269875">
              <a:buFont typeface="+mj-lt"/>
              <a:buAutoNum type="arabicPeriod"/>
            </a:pPr>
            <a:r>
              <a:rPr lang="lt-LT" cap="none" dirty="0">
                <a:latin typeface="Times New Roman" panose="02020603050405020304" pitchFamily="18" charset="0"/>
                <a:cs typeface="Times New Roman" panose="02020603050405020304" pitchFamily="18" charset="0"/>
              </a:rPr>
              <a:t>Apskaičiavimai 5,80 x 1,70 /1,30 </a:t>
            </a:r>
            <a:r>
              <a:rPr lang="en-US" cap="none" dirty="0">
                <a:latin typeface="Times New Roman" panose="02020603050405020304" pitchFamily="18" charset="0"/>
                <a:cs typeface="Times New Roman" panose="02020603050405020304" pitchFamily="18" charset="0"/>
              </a:rPr>
              <a:t>=</a:t>
            </a:r>
            <a:r>
              <a:rPr lang="lt-LT" cap="none" dirty="0">
                <a:latin typeface="Times New Roman" panose="02020603050405020304" pitchFamily="18" charset="0"/>
                <a:cs typeface="Times New Roman" panose="02020603050405020304" pitchFamily="18" charset="0"/>
              </a:rPr>
              <a:t> 7,60 m.</a:t>
            </a:r>
          </a:p>
          <a:p>
            <a:pPr marL="0" indent="0">
              <a:buNone/>
            </a:pPr>
            <a:r>
              <a:rPr lang="lt-LT" b="1" cap="none" dirty="0">
                <a:latin typeface="Times New Roman" panose="02020603050405020304" pitchFamily="18" charset="0"/>
                <a:cs typeface="Times New Roman" panose="02020603050405020304" pitchFamily="18" charset="0"/>
              </a:rPr>
              <a:t>Praktinio darbo išvada: </a:t>
            </a:r>
            <a:r>
              <a:rPr lang="lt-LT" cap="none" dirty="0">
                <a:latin typeface="Times New Roman" panose="02020603050405020304" pitchFamily="18" charset="0"/>
                <a:cs typeface="Times New Roman" panose="02020603050405020304" pitchFamily="18" charset="0"/>
              </a:rPr>
              <a:t>medžio aukštis  7,60 m.</a:t>
            </a:r>
          </a:p>
          <a:p>
            <a:pPr marL="0" indent="0">
              <a:buNone/>
            </a:pPr>
            <a:endParaRPr lang="en-US" i="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en-US" dirty="0">
              <a:latin typeface="Times New Roman" panose="02020603050405020304" pitchFamily="18" charset="0"/>
              <a:cs typeface="Times New Roman" panose="02020603050405020304" pitchFamily="18" charset="0"/>
            </a:endParaRPr>
          </a:p>
          <a:p>
            <a:pPr marL="0" indent="0">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4651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B059-5F55-623E-F401-1FD26FECFA28}"/>
              </a:ext>
            </a:extLst>
          </p:cNvPr>
          <p:cNvSpPr>
            <a:spLocks noGrp="1"/>
          </p:cNvSpPr>
          <p:nvPr>
            <p:ph type="title"/>
          </p:nvPr>
        </p:nvSpPr>
        <p:spPr>
          <a:xfrm>
            <a:off x="725516" y="669998"/>
            <a:ext cx="10364451" cy="1596177"/>
          </a:xfrm>
        </p:spPr>
        <p:txBody>
          <a:bodyPr/>
          <a:lstStyle/>
          <a:p>
            <a:r>
              <a:rPr lang="lt-LT" dirty="0">
                <a:latin typeface="Times New Roman" panose="02020603050405020304" pitchFamily="18" charset="0"/>
                <a:cs typeface="Times New Roman" panose="02020603050405020304" pitchFamily="18" charset="0"/>
              </a:rPr>
              <a:t>Praktinio darbo ,,Medžio aukščio nustatymas“ Darbo eiga</a:t>
            </a:r>
          </a:p>
        </p:txBody>
      </p:sp>
      <p:sp>
        <p:nvSpPr>
          <p:cNvPr id="3" name="Content Placeholder 2">
            <a:extLst>
              <a:ext uri="{FF2B5EF4-FFF2-40B4-BE49-F238E27FC236}">
                <a16:creationId xmlns:a16="http://schemas.microsoft.com/office/drawing/2014/main" id="{9767D62D-08CE-BEB7-8D81-878846EF1937}"/>
              </a:ext>
            </a:extLst>
          </p:cNvPr>
          <p:cNvSpPr>
            <a:spLocks noGrp="1"/>
          </p:cNvSpPr>
          <p:nvPr>
            <p:ph sz="quarter" idx="13"/>
          </p:nvPr>
        </p:nvSpPr>
        <p:spPr>
          <a:xfrm>
            <a:off x="636181" y="1927869"/>
            <a:ext cx="10919637" cy="4230932"/>
          </a:xfrm>
        </p:spPr>
        <p:txBody>
          <a:bodyPr>
            <a:normAutofit/>
          </a:bodyPr>
          <a:lstStyle/>
          <a:p>
            <a:pPr marL="0" indent="0">
              <a:buNone/>
            </a:pPr>
            <a:endParaRPr lang="lt-LT" b="1" dirty="0">
              <a:latin typeface="Times New Roman" panose="02020603050405020304" pitchFamily="18" charset="0"/>
              <a:cs typeface="Times New Roman" panose="02020603050405020304" pitchFamily="18" charset="0"/>
            </a:endParaRPr>
          </a:p>
          <a:p>
            <a:pPr marL="0" indent="0">
              <a:buNone/>
            </a:pPr>
            <a:endParaRPr lang="lt-LT" b="1" dirty="0">
              <a:latin typeface="Times New Roman" panose="02020603050405020304" pitchFamily="18" charset="0"/>
              <a:cs typeface="Times New Roman" panose="02020603050405020304" pitchFamily="18" charset="0"/>
            </a:endParaRPr>
          </a:p>
          <a:p>
            <a:pPr marL="0" indent="0">
              <a:buNone/>
            </a:pPr>
            <a:endParaRPr lang="lt-LT" b="1"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FB7066E-A877-DB4B-9B3D-3243047A51B3}"/>
              </a:ext>
            </a:extLst>
          </p:cNvPr>
          <p:cNvPicPr>
            <a:picLocks noChangeAspect="1"/>
          </p:cNvPicPr>
          <p:nvPr/>
        </p:nvPicPr>
        <p:blipFill>
          <a:blip r:embed="rId2"/>
          <a:stretch>
            <a:fillRect/>
          </a:stretch>
        </p:blipFill>
        <p:spPr>
          <a:xfrm>
            <a:off x="2910922" y="2448399"/>
            <a:ext cx="6370156" cy="3739603"/>
          </a:xfrm>
          <a:prstGeom prst="rect">
            <a:avLst/>
          </a:prstGeom>
        </p:spPr>
      </p:pic>
    </p:spTree>
    <p:extLst>
      <p:ext uri="{BB962C8B-B14F-4D97-AF65-F5344CB8AC3E}">
        <p14:creationId xmlns:p14="http://schemas.microsoft.com/office/powerpoint/2010/main" val="2412842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3B416-2AEF-5B96-7F06-255642B0708A}"/>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148A4449-64BA-1C1C-2875-8A5FBC36B844}"/>
              </a:ext>
            </a:extLst>
          </p:cNvPr>
          <p:cNvSpPr>
            <a:spLocks noGrp="1"/>
          </p:cNvSpPr>
          <p:nvPr>
            <p:ph sz="quarter" idx="13"/>
          </p:nvPr>
        </p:nvSpPr>
        <p:spPr/>
        <p:txBody>
          <a:bodyPr/>
          <a:lstStyle/>
          <a:p>
            <a:pPr marL="0" indent="0">
              <a:buNone/>
            </a:pPr>
            <a:r>
              <a:rPr lang="lt-LT" sz="1800" cap="none" dirty="0">
                <a:latin typeface="Times New Roman" panose="02020603050405020304" pitchFamily="18" charset="0"/>
                <a:cs typeface="Times New Roman" panose="02020603050405020304" pitchFamily="18" charset="0"/>
              </a:rPr>
              <a:t>1.</a:t>
            </a:r>
            <a:r>
              <a:rPr lang="lt-LT" sz="1800" b="1" cap="none" dirty="0">
                <a:latin typeface="Times New Roman" panose="02020603050405020304" pitchFamily="18" charset="0"/>
                <a:cs typeface="Times New Roman" panose="02020603050405020304" pitchFamily="18" charset="0"/>
              </a:rPr>
              <a:t> Kuris veidrodis visada sudaro sumažintą atvaizdą?</a:t>
            </a:r>
          </a:p>
          <a:p>
            <a:pPr marL="0" indent="0">
              <a:buNone/>
            </a:pPr>
            <a:r>
              <a:rPr lang="lt-LT" sz="1800" cap="none" dirty="0">
                <a:latin typeface="Times New Roman" panose="02020603050405020304" pitchFamily="18" charset="0"/>
                <a:cs typeface="Times New Roman" panose="02020603050405020304" pitchFamily="18" charset="0"/>
              </a:rPr>
              <a:t>A) Įgaubtas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Išgaubtas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Plokščiasis</a:t>
            </a:r>
          </a:p>
          <a:p>
            <a:pPr marL="0" indent="0">
              <a:buNone/>
            </a:pPr>
            <a:r>
              <a:rPr lang="lt-LT" sz="1800" cap="none" dirty="0">
                <a:latin typeface="Times New Roman" panose="02020603050405020304" pitchFamily="18" charset="0"/>
                <a:cs typeface="Times New Roman" panose="02020603050405020304" pitchFamily="18" charset="0"/>
              </a:rPr>
              <a:t>2. </a:t>
            </a:r>
            <a:r>
              <a:rPr lang="lt-LT" sz="1800" b="1" cap="none" dirty="0">
                <a:latin typeface="Times New Roman" panose="02020603050405020304" pitchFamily="18" charset="0"/>
                <a:cs typeface="Times New Roman" panose="02020603050405020304" pitchFamily="18" charset="0"/>
              </a:rPr>
              <a:t>Kuris veidrodis naudojamas teleskopuose?</a:t>
            </a:r>
          </a:p>
          <a:p>
            <a:pPr marL="0" indent="0">
              <a:buNone/>
            </a:pPr>
            <a:r>
              <a:rPr lang="lt-LT" sz="1800" cap="none" dirty="0">
                <a:latin typeface="Times New Roman" panose="02020603050405020304" pitchFamily="18" charset="0"/>
                <a:cs typeface="Times New Roman" panose="02020603050405020304" pitchFamily="18" charset="0"/>
              </a:rPr>
              <a:t>A) Plokščiasis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Išgaubtas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Įgaubtas</a:t>
            </a:r>
          </a:p>
          <a:p>
            <a:pPr marL="0" indent="0">
              <a:buNone/>
            </a:pPr>
            <a:endParaRPr lang="lt-LT" dirty="0"/>
          </a:p>
        </p:txBody>
      </p:sp>
    </p:spTree>
    <p:extLst>
      <p:ext uri="{BB962C8B-B14F-4D97-AF65-F5344CB8AC3E}">
        <p14:creationId xmlns:p14="http://schemas.microsoft.com/office/powerpoint/2010/main" val="43155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FCBF-EA0A-F8DC-7742-D84A31FCEDD9}"/>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D42174E8-EBB6-3E82-B375-C39248328FD9}"/>
              </a:ext>
            </a:extLst>
          </p:cNvPr>
          <p:cNvSpPr>
            <a:spLocks noGrp="1"/>
          </p:cNvSpPr>
          <p:nvPr>
            <p:ph sz="quarter" idx="13"/>
          </p:nvPr>
        </p:nvSpPr>
        <p:spPr/>
        <p:txBody>
          <a:bodyPr/>
          <a:lstStyle/>
          <a:p>
            <a:pPr marL="0" indent="0">
              <a:buNone/>
            </a:pPr>
            <a:r>
              <a:rPr lang="lt-LT" cap="none" dirty="0">
                <a:latin typeface="Times New Roman" panose="02020603050405020304" pitchFamily="18" charset="0"/>
                <a:cs typeface="Times New Roman" panose="02020603050405020304" pitchFamily="18" charset="0"/>
              </a:rPr>
              <a:t>3. </a:t>
            </a:r>
            <a:r>
              <a:rPr lang="lt-LT" sz="1800" b="1" cap="none" dirty="0">
                <a:latin typeface="Times New Roman" panose="02020603050405020304" pitchFamily="18" charset="0"/>
                <a:cs typeface="Times New Roman" panose="02020603050405020304" pitchFamily="18" charset="0"/>
              </a:rPr>
              <a:t>Koks atvaizdas susidaro plokščiajame veidrodyje?</a:t>
            </a:r>
          </a:p>
          <a:p>
            <a:pPr marL="0" indent="0">
              <a:buNone/>
            </a:pPr>
            <a:r>
              <a:rPr lang="lt-LT" sz="1800" cap="none" dirty="0">
                <a:latin typeface="Times New Roman" panose="02020603050405020304" pitchFamily="18" charset="0"/>
                <a:cs typeface="Times New Roman" panose="02020603050405020304" pitchFamily="18" charset="0"/>
              </a:rPr>
              <a:t>A) Apverstas ir sumažintas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Tiesus ir tokio pat dydžio</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Padidintas ir apverstas</a:t>
            </a:r>
          </a:p>
          <a:p>
            <a:pPr marL="0" indent="0">
              <a:buNone/>
            </a:pPr>
            <a:r>
              <a:rPr lang="lt-LT" sz="1800" cap="none" dirty="0">
                <a:latin typeface="Times New Roman" panose="02020603050405020304" pitchFamily="18" charset="0"/>
                <a:cs typeface="Times New Roman" panose="02020603050405020304" pitchFamily="18" charset="0"/>
              </a:rPr>
              <a:t>4. </a:t>
            </a:r>
            <a:r>
              <a:rPr lang="lt-LT" sz="1800" b="1" cap="none" dirty="0">
                <a:latin typeface="Times New Roman" panose="02020603050405020304" pitchFamily="18" charset="0"/>
                <a:cs typeface="Times New Roman" panose="02020603050405020304" pitchFamily="18" charset="0"/>
              </a:rPr>
              <a:t>Kodėl automobilių šoniniai veidrodėliai yra išgaubti?</a:t>
            </a:r>
          </a:p>
          <a:p>
            <a:pPr marL="0" indent="0">
              <a:buNone/>
            </a:pPr>
            <a:r>
              <a:rPr lang="lt-LT" sz="1800" cap="none" dirty="0">
                <a:latin typeface="Times New Roman" panose="02020603050405020304" pitchFamily="18" charset="0"/>
                <a:cs typeface="Times New Roman" panose="02020603050405020304" pitchFamily="18" charset="0"/>
              </a:rPr>
              <a:t>A) Kad padidintų objektus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Kad sumažintų šviesą</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Kad matymo laukas būtų platesnis</a:t>
            </a:r>
          </a:p>
          <a:p>
            <a:pPr marL="0" indent="0">
              <a:buNone/>
            </a:pPr>
            <a:endParaRPr lang="lt-LT" dirty="0"/>
          </a:p>
        </p:txBody>
      </p:sp>
    </p:spTree>
    <p:extLst>
      <p:ext uri="{BB962C8B-B14F-4D97-AF65-F5344CB8AC3E}">
        <p14:creationId xmlns:p14="http://schemas.microsoft.com/office/powerpoint/2010/main" val="1797809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CA67E-5EDB-EBA8-D468-252474DA17CD}"/>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D96BDC48-17E2-BF36-DECF-B9DDDE039E64}"/>
              </a:ext>
            </a:extLst>
          </p:cNvPr>
          <p:cNvSpPr>
            <a:spLocks noGrp="1"/>
          </p:cNvSpPr>
          <p:nvPr>
            <p:ph sz="quarter" idx="13"/>
          </p:nvPr>
        </p:nvSpPr>
        <p:spPr/>
        <p:txBody>
          <a:bodyPr/>
          <a:lstStyle/>
          <a:p>
            <a:pPr marL="0" indent="0">
              <a:buNone/>
            </a:pPr>
            <a:r>
              <a:rPr lang="lt-LT" cap="none" dirty="0">
                <a:latin typeface="Times New Roman" panose="02020603050405020304" pitchFamily="18" charset="0"/>
                <a:cs typeface="Times New Roman" panose="02020603050405020304" pitchFamily="18" charset="0"/>
              </a:rPr>
              <a:t>5</a:t>
            </a:r>
            <a:r>
              <a:rPr lang="lt-LT" sz="1800" cap="none" dirty="0">
                <a:latin typeface="Times New Roman" panose="02020603050405020304" pitchFamily="18" charset="0"/>
                <a:cs typeface="Times New Roman" panose="02020603050405020304" pitchFamily="18" charset="0"/>
              </a:rPr>
              <a:t>. </a:t>
            </a:r>
            <a:r>
              <a:rPr lang="lt-LT" sz="1800" b="1" cap="none" dirty="0">
                <a:latin typeface="Times New Roman" panose="02020603050405020304" pitchFamily="18" charset="0"/>
                <a:cs typeface="Times New Roman" panose="02020603050405020304" pitchFamily="18" charset="0"/>
              </a:rPr>
              <a:t>Kur naudojamas įgaubtas veidrodis?</a:t>
            </a:r>
          </a:p>
          <a:p>
            <a:pPr marL="0" indent="0">
              <a:buNone/>
            </a:pPr>
            <a:r>
              <a:rPr lang="lt-LT" sz="1800" cap="none" dirty="0">
                <a:latin typeface="Times New Roman" panose="02020603050405020304" pitchFamily="18" charset="0"/>
                <a:cs typeface="Times New Roman" panose="02020603050405020304" pitchFamily="18" charset="0"/>
              </a:rPr>
              <a:t>A) Parduotuvėse stebėjimui</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Prožektoriuose</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Liftuose</a:t>
            </a:r>
          </a:p>
          <a:p>
            <a:pPr marL="0" indent="0">
              <a:buNone/>
            </a:pPr>
            <a:r>
              <a:rPr lang="lt-LT" sz="1800" cap="none" dirty="0">
                <a:latin typeface="Times New Roman" panose="02020603050405020304" pitchFamily="18" charset="0"/>
                <a:cs typeface="Times New Roman" panose="02020603050405020304" pitchFamily="18" charset="0"/>
              </a:rPr>
              <a:t>6. </a:t>
            </a:r>
            <a:r>
              <a:rPr lang="lt-LT" sz="1800" b="1" cap="none" dirty="0">
                <a:latin typeface="Times New Roman" panose="02020603050405020304" pitchFamily="18" charset="0"/>
                <a:cs typeface="Times New Roman" panose="02020603050405020304" pitchFamily="18" charset="0"/>
              </a:rPr>
              <a:t>Kuris veidrodis gali sudaryti padidintą atvaizdą?</a:t>
            </a:r>
          </a:p>
          <a:p>
            <a:pPr marL="0" indent="0">
              <a:buNone/>
            </a:pPr>
            <a:r>
              <a:rPr lang="lt-LT" sz="1800" cap="none" dirty="0">
                <a:latin typeface="Times New Roman" panose="02020603050405020304" pitchFamily="18" charset="0"/>
                <a:cs typeface="Times New Roman" panose="02020603050405020304" pitchFamily="18" charset="0"/>
              </a:rPr>
              <a:t>A) Tik plokščiasis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Tik išgaubtas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Įgaubtas</a:t>
            </a:r>
          </a:p>
          <a:p>
            <a:pPr marL="0" indent="0">
              <a:buNone/>
            </a:pPr>
            <a:endParaRPr lang="lt-LT" dirty="0"/>
          </a:p>
        </p:txBody>
      </p:sp>
    </p:spTree>
    <p:extLst>
      <p:ext uri="{BB962C8B-B14F-4D97-AF65-F5344CB8AC3E}">
        <p14:creationId xmlns:p14="http://schemas.microsoft.com/office/powerpoint/2010/main" val="2455762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23F6C-8D67-CE1F-AEE5-E2D8E35FF37A}"/>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9D884150-666D-BB75-10A8-24D98CE698E8}"/>
              </a:ext>
            </a:extLst>
          </p:cNvPr>
          <p:cNvSpPr>
            <a:spLocks noGrp="1"/>
          </p:cNvSpPr>
          <p:nvPr>
            <p:ph sz="quarter" idx="13"/>
          </p:nvPr>
        </p:nvSpPr>
        <p:spPr/>
        <p:txBody>
          <a:bodyPr/>
          <a:lstStyle/>
          <a:p>
            <a:pPr marL="0" indent="0">
              <a:buNone/>
            </a:pPr>
            <a:r>
              <a:rPr lang="lt-LT" sz="1800" cap="none" dirty="0">
                <a:latin typeface="Times New Roman" panose="02020603050405020304" pitchFamily="18" charset="0"/>
                <a:cs typeface="Times New Roman" panose="02020603050405020304" pitchFamily="18" charset="0"/>
              </a:rPr>
              <a:t>6. </a:t>
            </a:r>
            <a:r>
              <a:rPr lang="lt-LT" sz="1800" b="1" cap="none" dirty="0">
                <a:latin typeface="Times New Roman" panose="02020603050405020304" pitchFamily="18" charset="0"/>
                <a:cs typeface="Times New Roman" panose="02020603050405020304" pitchFamily="18" charset="0"/>
              </a:rPr>
              <a:t>Koks yra išgaubto veidrodžio atvaizdas?</a:t>
            </a:r>
          </a:p>
          <a:p>
            <a:pPr marL="0" indent="0">
              <a:buNone/>
            </a:pPr>
            <a:r>
              <a:rPr lang="lt-LT" sz="1800" cap="none" dirty="0">
                <a:latin typeface="Times New Roman" panose="02020603050405020304" pitchFamily="18" charset="0"/>
                <a:cs typeface="Times New Roman" panose="02020603050405020304" pitchFamily="18" charset="0"/>
              </a:rPr>
              <a:t>A) Tiesus ir sumažintas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Apverstas ir padidintas</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Tiesus ir padidintas</a:t>
            </a:r>
          </a:p>
          <a:p>
            <a:pPr marL="0" indent="0">
              <a:buNone/>
            </a:pPr>
            <a:r>
              <a:rPr lang="lt-LT" sz="1800" cap="none" dirty="0">
                <a:latin typeface="Times New Roman" panose="02020603050405020304" pitchFamily="18" charset="0"/>
                <a:cs typeface="Times New Roman" panose="02020603050405020304" pitchFamily="18" charset="0"/>
              </a:rPr>
              <a:t>7. </a:t>
            </a:r>
            <a:r>
              <a:rPr lang="lt-LT" sz="1800" b="1" cap="none" dirty="0">
                <a:latin typeface="Times New Roman" panose="02020603050405020304" pitchFamily="18" charset="0"/>
                <a:cs typeface="Times New Roman" panose="02020603050405020304" pitchFamily="18" charset="0"/>
              </a:rPr>
              <a:t>Kuris teiginys teisingas?</a:t>
            </a:r>
          </a:p>
          <a:p>
            <a:pPr marL="0" indent="0">
              <a:buNone/>
            </a:pPr>
            <a:r>
              <a:rPr lang="lt-LT" sz="1800" cap="none" dirty="0">
                <a:latin typeface="Times New Roman" panose="02020603050405020304" pitchFamily="18" charset="0"/>
                <a:cs typeface="Times New Roman" panose="02020603050405020304" pitchFamily="18" charset="0"/>
              </a:rPr>
              <a:t>A) Plokščiasis veidrodis keičia objekto dydį</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B) Įgaubtas veidrodis gali sutelkti šviesą</a:t>
            </a:r>
            <a:br>
              <a:rPr lang="lt-LT" sz="1800" cap="none" dirty="0">
                <a:latin typeface="Times New Roman" panose="02020603050405020304" pitchFamily="18" charset="0"/>
                <a:cs typeface="Times New Roman" panose="02020603050405020304" pitchFamily="18" charset="0"/>
              </a:rPr>
            </a:br>
            <a:r>
              <a:rPr lang="lt-LT" sz="1800" cap="none" dirty="0">
                <a:latin typeface="Times New Roman" panose="02020603050405020304" pitchFamily="18" charset="0"/>
                <a:cs typeface="Times New Roman" panose="02020603050405020304" pitchFamily="18" charset="0"/>
              </a:rPr>
              <a:t>C) Išgaubtas veidrodis didina vaizdą</a:t>
            </a:r>
          </a:p>
          <a:p>
            <a:pPr marL="0" indent="0">
              <a:buNone/>
            </a:pPr>
            <a:endParaRPr lang="lt-LT" dirty="0"/>
          </a:p>
        </p:txBody>
      </p:sp>
    </p:spTree>
    <p:extLst>
      <p:ext uri="{BB962C8B-B14F-4D97-AF65-F5344CB8AC3E}">
        <p14:creationId xmlns:p14="http://schemas.microsoft.com/office/powerpoint/2010/main" val="3224629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76A4-47C8-5D06-277B-F77FF546E5D0}"/>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Testo atsakymai</a:t>
            </a:r>
          </a:p>
        </p:txBody>
      </p:sp>
      <p:sp>
        <p:nvSpPr>
          <p:cNvPr id="3" name="Content Placeholder 2">
            <a:extLst>
              <a:ext uri="{FF2B5EF4-FFF2-40B4-BE49-F238E27FC236}">
                <a16:creationId xmlns:a16="http://schemas.microsoft.com/office/drawing/2014/main" id="{841FBF89-A151-6826-DF34-C00D2F94655C}"/>
              </a:ext>
            </a:extLst>
          </p:cNvPr>
          <p:cNvSpPr>
            <a:spLocks noGrp="1"/>
          </p:cNvSpPr>
          <p:nvPr>
            <p:ph sz="quarter" idx="13"/>
          </p:nvPr>
        </p:nvSpPr>
        <p:spPr/>
        <p:txBody>
          <a:bodyPr>
            <a:normAutofit fontScale="77500" lnSpcReduction="20000"/>
          </a:bodyPr>
          <a:lstStyle/>
          <a:p>
            <a:pPr marL="0" indent="0">
              <a:buNone/>
            </a:pPr>
            <a:r>
              <a:rPr lang="lt-LT" cap="none" dirty="0">
                <a:latin typeface="Times New Roman" panose="02020603050405020304" pitchFamily="18" charset="0"/>
                <a:cs typeface="Times New Roman" panose="02020603050405020304" pitchFamily="18" charset="0"/>
              </a:rPr>
              <a:t>Teisingi atsakymai:</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B</a:t>
            </a:r>
            <a:r>
              <a:rPr lang="lt-LT" cap="none" dirty="0">
                <a:latin typeface="Times New Roman" panose="02020603050405020304" pitchFamily="18" charset="0"/>
                <a:cs typeface="Times New Roman" panose="02020603050405020304" pitchFamily="18" charset="0"/>
              </a:rPr>
              <a:t> – išgaubtas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C</a:t>
            </a:r>
            <a:r>
              <a:rPr lang="lt-LT" cap="none" dirty="0">
                <a:latin typeface="Times New Roman" panose="02020603050405020304" pitchFamily="18" charset="0"/>
                <a:cs typeface="Times New Roman" panose="02020603050405020304" pitchFamily="18" charset="0"/>
              </a:rPr>
              <a:t> – įgaubtas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B</a:t>
            </a:r>
            <a:r>
              <a:rPr lang="lt-LT" cap="none" dirty="0">
                <a:latin typeface="Times New Roman" panose="02020603050405020304" pitchFamily="18" charset="0"/>
                <a:cs typeface="Times New Roman" panose="02020603050405020304" pitchFamily="18" charset="0"/>
              </a:rPr>
              <a:t> – tiesus ir tokio pat dydžio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C</a:t>
            </a:r>
            <a:r>
              <a:rPr lang="lt-LT" cap="none" dirty="0">
                <a:latin typeface="Times New Roman" panose="02020603050405020304" pitchFamily="18" charset="0"/>
                <a:cs typeface="Times New Roman" panose="02020603050405020304" pitchFamily="18" charset="0"/>
              </a:rPr>
              <a:t> – kad matymo laukas būtų platesnis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B</a:t>
            </a:r>
            <a:r>
              <a:rPr lang="lt-LT" cap="none" dirty="0">
                <a:latin typeface="Times New Roman" panose="02020603050405020304" pitchFamily="18" charset="0"/>
                <a:cs typeface="Times New Roman" panose="02020603050405020304" pitchFamily="18" charset="0"/>
              </a:rPr>
              <a:t> – prožektoriuose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C</a:t>
            </a:r>
            <a:r>
              <a:rPr lang="lt-LT" cap="none" dirty="0">
                <a:latin typeface="Times New Roman" panose="02020603050405020304" pitchFamily="18" charset="0"/>
                <a:cs typeface="Times New Roman" panose="02020603050405020304" pitchFamily="18" charset="0"/>
              </a:rPr>
              <a:t> – įgaubtas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A</a:t>
            </a:r>
            <a:r>
              <a:rPr lang="lt-LT" cap="none" dirty="0">
                <a:latin typeface="Times New Roman" panose="02020603050405020304" pitchFamily="18" charset="0"/>
                <a:cs typeface="Times New Roman" panose="02020603050405020304" pitchFamily="18" charset="0"/>
              </a:rPr>
              <a:t> – tiesus ir sumažintas </a:t>
            </a:r>
          </a:p>
          <a:p>
            <a:pPr marL="269875" indent="-269875">
              <a:buFont typeface="+mj-lt"/>
              <a:buAutoNum type="arabicPeriod"/>
            </a:pPr>
            <a:r>
              <a:rPr lang="lt-LT" b="1" cap="none" dirty="0">
                <a:latin typeface="Times New Roman" panose="02020603050405020304" pitchFamily="18" charset="0"/>
                <a:cs typeface="Times New Roman" panose="02020603050405020304" pitchFamily="18" charset="0"/>
              </a:rPr>
              <a:t>B</a:t>
            </a:r>
            <a:r>
              <a:rPr lang="lt-LT" cap="none" dirty="0">
                <a:latin typeface="Times New Roman" panose="02020603050405020304" pitchFamily="18" charset="0"/>
                <a:cs typeface="Times New Roman" panose="02020603050405020304" pitchFamily="18" charset="0"/>
              </a:rPr>
              <a:t> – įgaubtas veidrodis gali sutelkti šviesą</a:t>
            </a:r>
          </a:p>
          <a:p>
            <a:pPr marL="0" indent="0">
              <a:buNone/>
            </a:pPr>
            <a:endParaRPr lang="lt-LT" dirty="0"/>
          </a:p>
        </p:txBody>
      </p:sp>
    </p:spTree>
    <p:extLst>
      <p:ext uri="{BB962C8B-B14F-4D97-AF65-F5344CB8AC3E}">
        <p14:creationId xmlns:p14="http://schemas.microsoft.com/office/powerpoint/2010/main" val="154397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F80D0-2A16-54C1-64EC-E809E1FA72B9}"/>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Uždavinys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E2E432-5841-0651-3FFC-5611162F1BDD}"/>
                  </a:ext>
                </a:extLst>
              </p:cNvPr>
              <p:cNvSpPr>
                <a:spLocks noGrp="1"/>
              </p:cNvSpPr>
              <p:nvPr>
                <p:ph sz="quarter" idx="13"/>
              </p:nvPr>
            </p:nvSpPr>
            <p:spPr/>
            <p:txBody>
              <a:bodyPr>
                <a:normAutofit/>
              </a:bodyPr>
              <a:lstStyle/>
              <a:p>
                <a:pPr marL="0" indent="0" algn="just">
                  <a:lnSpc>
                    <a:spcPct val="100000"/>
                  </a:lnSpc>
                  <a:buNone/>
                </a:pPr>
                <a:r>
                  <a:rPr lang="lt-LT" sz="1800" cap="none" dirty="0">
                    <a:latin typeface="Times New Roman" panose="02020603050405020304" pitchFamily="18" charset="0"/>
                    <a:cs typeface="Times New Roman" panose="02020603050405020304" pitchFamily="18" charset="0"/>
                  </a:rPr>
                  <a:t>Automobilio vairuotojas žiūri į išgaubtą veidrodį. Automobilis už vairuotojo yra 12 m atstumu. Veidrodis sumažina vaizdą 3 kartus. Kokiu atstumu nuo veidrodžio atrodo esantis automobilio atvaizdas ?  </a:t>
                </a:r>
              </a:p>
              <a:p>
                <a:pPr marL="0" indent="0" algn="ctr">
                  <a:buNone/>
                </a:pPr>
                <a:r>
                  <a:rPr lang="lt-LT" sz="1800" b="1" cap="none" dirty="0">
                    <a:latin typeface="Times New Roman" panose="02020603050405020304" pitchFamily="18" charset="0"/>
                    <a:cs typeface="Times New Roman" panose="02020603050405020304" pitchFamily="18" charset="0"/>
                  </a:rPr>
                  <a:t>Sprendimas</a:t>
                </a:r>
              </a:p>
              <a:p>
                <a:pPr marL="0" indent="0">
                  <a:buNone/>
                </a:pPr>
                <a:r>
                  <a:rPr lang="lt-LT" sz="1800" cap="none" dirty="0">
                    <a:latin typeface="Times New Roman" panose="02020603050405020304" pitchFamily="18" charset="0"/>
                    <a:cs typeface="Times New Roman" panose="02020603050405020304" pitchFamily="18" charset="0"/>
                  </a:rPr>
                  <a:t>Išgaubto veidrodžio didinimas: </a:t>
                </a:r>
                <a14:m>
                  <m:oMath xmlns:m="http://schemas.openxmlformats.org/officeDocument/2006/math">
                    <m:r>
                      <a:rPr lang="lt-LT" sz="1800" i="1" cap="none">
                        <a:latin typeface="Cambria Math" panose="02040503050406030204" pitchFamily="18" charset="0"/>
                      </a:rPr>
                      <m:t>𝑘</m:t>
                    </m:r>
                    <m:r>
                      <a:rPr lang="lt-LT" sz="1800" cap="none">
                        <a:latin typeface="Cambria Math" panose="02040503050406030204" pitchFamily="18" charset="0"/>
                      </a:rPr>
                      <m:t>=</m:t>
                    </m:r>
                    <m:f>
                      <m:fPr>
                        <m:ctrlPr>
                          <a:rPr lang="ar-AE" sz="1800" i="1" cap="none">
                            <a:latin typeface="Cambria Math" panose="02040503050406030204" pitchFamily="18" charset="0"/>
                          </a:rPr>
                        </m:ctrlPr>
                      </m:fPr>
                      <m:num>
                        <m:sSub>
                          <m:sSubPr>
                            <m:ctrlPr>
                              <a:rPr lang="ar-AE" sz="1800" i="1" cap="none">
                                <a:latin typeface="Cambria Math" panose="02040503050406030204" pitchFamily="18" charset="0"/>
                              </a:rPr>
                            </m:ctrlPr>
                          </m:sSubPr>
                          <m:e>
                            <m:r>
                              <a:rPr lang="ar-AE" sz="1800" i="1" cap="none">
                                <a:latin typeface="Cambria Math" panose="02040503050406030204" pitchFamily="18" charset="0"/>
                              </a:rPr>
                              <m:t>𝑑</m:t>
                            </m:r>
                          </m:e>
                          <m:sub>
                            <m:r>
                              <a:rPr lang="ar-AE" sz="1800" i="1" cap="none">
                                <a:latin typeface="Cambria Math" panose="02040503050406030204" pitchFamily="18" charset="0"/>
                              </a:rPr>
                              <m:t>𝑣</m:t>
                            </m:r>
                          </m:sub>
                        </m:sSub>
                      </m:num>
                      <m:den>
                        <m:r>
                          <a:rPr lang="ar-AE" sz="1800" i="1" cap="none">
                            <a:latin typeface="Cambria Math" panose="02040503050406030204" pitchFamily="18" charset="0"/>
                          </a:rPr>
                          <m:t>𝑑</m:t>
                        </m:r>
                      </m:den>
                    </m:f>
                  </m:oMath>
                </a14:m>
                <a:endParaRPr lang="lt-LT" sz="1800" cap="none"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r>
                      <a:rPr lang="lt-LT" sz="1800" i="1" cap="none">
                        <a:latin typeface="Cambria Math" panose="02040503050406030204" pitchFamily="18" charset="0"/>
                      </a:rPr>
                      <m:t>𝑘</m:t>
                    </m:r>
                  </m:oMath>
                </a14:m>
                <a:r>
                  <a:rPr lang="lt-LT" sz="1800" cap="none" dirty="0">
                    <a:latin typeface="Times New Roman" panose="02020603050405020304" pitchFamily="18" charset="0"/>
                    <a:cs typeface="Times New Roman" panose="02020603050405020304" pitchFamily="18" charset="0"/>
                  </a:rPr>
                  <a:t>– didinimas, </a:t>
                </a:r>
                <a14:m>
                  <m:oMath xmlns:m="http://schemas.openxmlformats.org/officeDocument/2006/math">
                    <m:sSub>
                      <m:sSubPr>
                        <m:ctrlPr>
                          <a:rPr lang="ar-AE" sz="1800" i="1" cap="none">
                            <a:latin typeface="Cambria Math" panose="02040503050406030204" pitchFamily="18" charset="0"/>
                          </a:rPr>
                        </m:ctrlPr>
                      </m:sSubPr>
                      <m:e>
                        <m:r>
                          <a:rPr lang="ar-AE" sz="1800" i="1" cap="none">
                            <a:latin typeface="Cambria Math" panose="02040503050406030204" pitchFamily="18" charset="0"/>
                          </a:rPr>
                          <m:t>𝑑</m:t>
                        </m:r>
                      </m:e>
                      <m:sub>
                        <m:r>
                          <a:rPr lang="ar-AE" sz="1800" i="1" cap="none">
                            <a:latin typeface="Cambria Math" panose="02040503050406030204" pitchFamily="18" charset="0"/>
                          </a:rPr>
                          <m:t>𝑣</m:t>
                        </m:r>
                      </m:sub>
                    </m:sSub>
                  </m:oMath>
                </a14:m>
                <a:r>
                  <a:rPr lang="ar-AE" sz="1800" cap="none" dirty="0">
                    <a:latin typeface="Times New Roman" panose="02020603050405020304" pitchFamily="18" charset="0"/>
                    <a:cs typeface="Times New Roman" panose="02020603050405020304" pitchFamily="18" charset="0"/>
                  </a:rPr>
                  <a:t>– </a:t>
                </a:r>
                <a:r>
                  <a:rPr lang="lt-LT" sz="1800" cap="none" dirty="0">
                    <a:latin typeface="Times New Roman" panose="02020603050405020304" pitchFamily="18" charset="0"/>
                    <a:cs typeface="Times New Roman" panose="02020603050405020304" pitchFamily="18" charset="0"/>
                  </a:rPr>
                  <a:t>atvaizdo atstumas, </a:t>
                </a:r>
                <a14:m>
                  <m:oMath xmlns:m="http://schemas.openxmlformats.org/officeDocument/2006/math">
                    <m:r>
                      <a:rPr lang="lt-LT" sz="1800" i="1" cap="none">
                        <a:latin typeface="Cambria Math" panose="02040503050406030204" pitchFamily="18" charset="0"/>
                      </a:rPr>
                      <m:t>𝑑</m:t>
                    </m:r>
                  </m:oMath>
                </a14:m>
                <a:r>
                  <a:rPr lang="lt-LT" sz="1800" cap="none" dirty="0">
                    <a:latin typeface="Times New Roman" panose="02020603050405020304" pitchFamily="18" charset="0"/>
                    <a:cs typeface="Times New Roman" panose="02020603050405020304" pitchFamily="18" charset="0"/>
                  </a:rPr>
                  <a:t>– daikto atstumas. </a:t>
                </a:r>
              </a:p>
              <a:p>
                <a:pPr marL="0" indent="0">
                  <a:buNone/>
                </a:pPr>
                <a14:m>
                  <m:oMath xmlns:m="http://schemas.openxmlformats.org/officeDocument/2006/math">
                    <m:r>
                      <a:rPr lang="lt-LT" sz="1800" i="1" cap="none">
                        <a:latin typeface="Cambria Math" panose="02040503050406030204" pitchFamily="18" charset="0"/>
                      </a:rPr>
                      <m:t>𝑑</m:t>
                    </m:r>
                    <m:r>
                      <a:rPr lang="lt-LT" sz="1800" cap="none">
                        <a:latin typeface="Cambria Math" panose="02040503050406030204" pitchFamily="18" charset="0"/>
                      </a:rPr>
                      <m:t>=</m:t>
                    </m:r>
                    <m:r>
                      <a:rPr lang="lt-LT" sz="1800" cap="none">
                        <a:latin typeface="Cambria Math" panose="02040503050406030204" pitchFamily="18" charset="0"/>
                      </a:rPr>
                      <m:t>12</m:t>
                    </m:r>
                    <m:r>
                      <m:rPr>
                        <m:nor/>
                      </m:rPr>
                      <a:rPr lang="lt-LT" sz="1800" i="1" cap="none">
                        <a:latin typeface="Times New Roman" panose="02020603050405020304" pitchFamily="18" charset="0"/>
                        <a:cs typeface="Times New Roman" panose="02020603050405020304" pitchFamily="18" charset="0"/>
                      </a:rPr>
                      <m:t> </m:t>
                    </m:r>
                    <m:r>
                      <m:rPr>
                        <m:nor/>
                      </m:rPr>
                      <a:rPr lang="lt-LT" sz="1800" i="1" cap="none">
                        <a:latin typeface="Times New Roman" panose="02020603050405020304" pitchFamily="18" charset="0"/>
                        <a:cs typeface="Times New Roman" panose="02020603050405020304" pitchFamily="18" charset="0"/>
                      </a:rPr>
                      <m:t>m</m:t>
                    </m:r>
                    <m:r>
                      <m:rPr>
                        <m:nor/>
                      </m:rPr>
                      <a:rPr lang="lt-LT" sz="1800" b="0" i="1" cap="none" smtClean="0">
                        <a:latin typeface="Times New Roman" panose="02020603050405020304" pitchFamily="18" charset="0"/>
                        <a:cs typeface="Times New Roman" panose="02020603050405020304" pitchFamily="18" charset="0"/>
                      </a:rPr>
                      <m:t>    </m:t>
                    </m:r>
                  </m:oMath>
                </a14:m>
                <a:r>
                  <a:rPr lang="lt-LT" sz="1800" cap="none" dirty="0">
                    <a:latin typeface="Times New Roman" panose="02020603050405020304" pitchFamily="18" charset="0"/>
                    <a:cs typeface="Times New Roman" panose="02020603050405020304" pitchFamily="18" charset="0"/>
                  </a:rPr>
                  <a:t>Kadangi vaizdas sumažintas 3 kartus:  </a:t>
                </a:r>
                <a14:m>
                  <m:oMath xmlns:m="http://schemas.openxmlformats.org/officeDocument/2006/math">
                    <m:r>
                      <a:rPr lang="lt-LT" sz="1800" i="1" cap="none">
                        <a:latin typeface="Cambria Math" panose="02040503050406030204" pitchFamily="18" charset="0"/>
                      </a:rPr>
                      <m:t>𝑘</m:t>
                    </m:r>
                    <m:r>
                      <a:rPr lang="lt-LT" sz="1800" cap="none">
                        <a:latin typeface="Cambria Math" panose="02040503050406030204" pitchFamily="18" charset="0"/>
                      </a:rPr>
                      <m:t>=</m:t>
                    </m:r>
                    <m:f>
                      <m:fPr>
                        <m:ctrlPr>
                          <a:rPr lang="ar-AE" sz="1800" i="1" cap="none">
                            <a:latin typeface="Cambria Math" panose="02040503050406030204" pitchFamily="18" charset="0"/>
                          </a:rPr>
                        </m:ctrlPr>
                      </m:fPr>
                      <m:num>
                        <m:r>
                          <a:rPr lang="ar-AE" sz="1800" cap="none">
                            <a:latin typeface="Cambria Math" panose="02040503050406030204" pitchFamily="18" charset="0"/>
                          </a:rPr>
                          <m:t>1</m:t>
                        </m:r>
                      </m:num>
                      <m:den>
                        <m:r>
                          <a:rPr lang="ar-AE" sz="1800" cap="none">
                            <a:latin typeface="Cambria Math" panose="02040503050406030204" pitchFamily="18" charset="0"/>
                          </a:rPr>
                          <m:t>3</m:t>
                        </m:r>
                      </m:den>
                    </m:f>
                  </m:oMath>
                </a14:m>
                <a:endParaRPr lang="ar-AE" sz="1800" cap="none" dirty="0">
                  <a:latin typeface="Times New Roman" panose="02020603050405020304" pitchFamily="18" charset="0"/>
                  <a:cs typeface="Times New Roman" panose="02020603050405020304" pitchFamily="18" charset="0"/>
                </a:endParaRPr>
              </a:p>
              <a:p>
                <a:pPr marL="0" indent="0">
                  <a:buNone/>
                </a:pPr>
                <a:r>
                  <a:rPr lang="lt-LT" sz="1800" cap="none" dirty="0">
                    <a:latin typeface="Times New Roman" panose="02020603050405020304" pitchFamily="18" charset="0"/>
                    <a:cs typeface="Times New Roman" panose="02020603050405020304" pitchFamily="18" charset="0"/>
                  </a:rPr>
                  <a:t>Apskaičiuojame: </a:t>
                </a:r>
                <a14:m>
                  <m:oMath xmlns:m="http://schemas.openxmlformats.org/officeDocument/2006/math">
                    <m:sSub>
                      <m:sSubPr>
                        <m:ctrlPr>
                          <a:rPr lang="ar-AE" sz="1800" i="1" cap="none">
                            <a:latin typeface="Cambria Math" panose="02040503050406030204" pitchFamily="18" charset="0"/>
                          </a:rPr>
                        </m:ctrlPr>
                      </m:sSubPr>
                      <m:e>
                        <m:r>
                          <a:rPr lang="ar-AE" sz="1800" i="1" cap="none">
                            <a:latin typeface="Cambria Math" panose="02040503050406030204" pitchFamily="18" charset="0"/>
                          </a:rPr>
                          <m:t>𝑑</m:t>
                        </m:r>
                      </m:e>
                      <m:sub>
                        <m:r>
                          <a:rPr lang="ar-AE" sz="1800" i="1" cap="none">
                            <a:latin typeface="Cambria Math" panose="02040503050406030204" pitchFamily="18" charset="0"/>
                          </a:rPr>
                          <m:t>𝑣</m:t>
                        </m:r>
                      </m:sub>
                    </m:sSub>
                    <m:r>
                      <a:rPr lang="ar-AE" sz="1800" cap="none">
                        <a:latin typeface="Cambria Math" panose="02040503050406030204" pitchFamily="18" charset="0"/>
                      </a:rPr>
                      <m:t>=</m:t>
                    </m:r>
                    <m:r>
                      <a:rPr lang="ar-AE" sz="1800" i="1" cap="none">
                        <a:latin typeface="Cambria Math" panose="02040503050406030204" pitchFamily="18" charset="0"/>
                      </a:rPr>
                      <m:t>𝑘</m:t>
                    </m:r>
                    <m:r>
                      <a:rPr lang="ar-AE" sz="1800" cap="none">
                        <a:latin typeface="Cambria Math" panose="02040503050406030204" pitchFamily="18" charset="0"/>
                      </a:rPr>
                      <m:t>⋅</m:t>
                    </m:r>
                    <m:r>
                      <a:rPr lang="ar-AE" sz="1800" i="1" cap="none">
                        <a:latin typeface="Cambria Math" panose="02040503050406030204" pitchFamily="18" charset="0"/>
                      </a:rPr>
                      <m:t>𝑑</m:t>
                    </m:r>
                  </m:oMath>
                </a14:m>
                <a:r>
                  <a:rPr lang="en-US" sz="1800" cap="none" dirty="0">
                    <a:latin typeface="Times New Roman" panose="02020603050405020304" pitchFamily="18" charset="0"/>
                    <a:cs typeface="Times New Roman" panose="02020603050405020304" pitchFamily="18" charset="0"/>
                  </a:rPr>
                  <a:t>=</a:t>
                </a:r>
                <a:r>
                  <a:rPr lang="lt-LT" sz="1800" cap="none" dirty="0">
                    <a:latin typeface="Times New Roman" panose="02020603050405020304" pitchFamily="18" charset="0"/>
                    <a:cs typeface="Times New Roman" panose="02020603050405020304" pitchFamily="18" charset="0"/>
                  </a:rPr>
                  <a:t> </a:t>
                </a:r>
                <a:r>
                  <a:rPr lang="lt-LT" sz="1800" b="1" cap="none" dirty="0">
                    <a:latin typeface="Times New Roman" panose="02020603050405020304" pitchFamily="18" charset="0"/>
                    <a:cs typeface="Times New Roman" panose="02020603050405020304" pitchFamily="18" charset="0"/>
                  </a:rPr>
                  <a:t>4 m</a:t>
                </a:r>
                <a:endParaRPr lang="ar-AE" sz="1800" b="1" cap="none" dirty="0">
                  <a:latin typeface="Times New Roman" panose="02020603050405020304" pitchFamily="18" charset="0"/>
                  <a:cs typeface="Times New Roman" panose="02020603050405020304" pitchFamily="18" charset="0"/>
                </a:endParaRPr>
              </a:p>
              <a:p>
                <a:pPr marL="0" indent="0">
                  <a:buNone/>
                </a:pPr>
                <a:endParaRPr lang="lt-LT" sz="1600" dirty="0"/>
              </a:p>
              <a:p>
                <a:pPr marL="0" indent="0">
                  <a:buNone/>
                </a:pPr>
                <a:endParaRPr lang="lt-LT" sz="1600" dirty="0"/>
              </a:p>
              <a:p>
                <a:endParaRPr lang="ar-AE" sz="1600" dirty="0"/>
              </a:p>
              <a:p>
                <a:pPr marL="0" indent="0">
                  <a:buNone/>
                </a:pPr>
                <a:endParaRPr lang="lt-LT" sz="1600" dirty="0"/>
              </a:p>
              <a:p>
                <a:pPr marL="0" indent="0">
                  <a:buNone/>
                </a:pPr>
                <a:endParaRPr lang="lt-LT" sz="1600" b="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9FE2E432-5841-0651-3FFC-5611162F1BDD}"/>
                  </a:ext>
                </a:extLst>
              </p:cNvPr>
              <p:cNvSpPr>
                <a:spLocks noGrp="1" noRot="1" noChangeAspect="1" noMove="1" noResize="1" noEditPoints="1" noAdjustHandles="1" noChangeArrowheads="1" noChangeShapeType="1" noTextEdit="1"/>
              </p:cNvSpPr>
              <p:nvPr>
                <p:ph sz="quarter" idx="13"/>
              </p:nvPr>
            </p:nvSpPr>
            <p:spPr>
              <a:blipFill>
                <a:blip r:embed="rId2"/>
                <a:stretch>
                  <a:fillRect l="-529" t="-890" r="-471"/>
                </a:stretch>
              </a:blipFill>
            </p:spPr>
            <p:txBody>
              <a:bodyPr/>
              <a:lstStyle/>
              <a:p>
                <a:r>
                  <a:rPr lang="lt-LT">
                    <a:noFill/>
                  </a:rPr>
                  <a:t> </a:t>
                </a:r>
              </a:p>
            </p:txBody>
          </p:sp>
        </mc:Fallback>
      </mc:AlternateContent>
    </p:spTree>
    <p:extLst>
      <p:ext uri="{BB962C8B-B14F-4D97-AF65-F5344CB8AC3E}">
        <p14:creationId xmlns:p14="http://schemas.microsoft.com/office/powerpoint/2010/main" val="283833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B7D5-1AB7-104C-AEFF-DF449D476D93}"/>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Šaltiniai</a:t>
            </a:r>
          </a:p>
        </p:txBody>
      </p:sp>
      <p:sp>
        <p:nvSpPr>
          <p:cNvPr id="3" name="Content Placeholder 2">
            <a:extLst>
              <a:ext uri="{FF2B5EF4-FFF2-40B4-BE49-F238E27FC236}">
                <a16:creationId xmlns:a16="http://schemas.microsoft.com/office/drawing/2014/main" id="{8FD3C244-CAF8-FB2F-868E-2C6EA41D5C6A}"/>
              </a:ext>
            </a:extLst>
          </p:cNvPr>
          <p:cNvSpPr>
            <a:spLocks noGrp="1"/>
          </p:cNvSpPr>
          <p:nvPr>
            <p:ph sz="quarter" idx="13"/>
          </p:nvPr>
        </p:nvSpPr>
        <p:spPr/>
        <p:txBody>
          <a:bodyPr/>
          <a:lstStyle/>
          <a:p>
            <a:pPr marL="342900" indent="-342900">
              <a:buFont typeface="+mj-lt"/>
              <a:buAutoNum type="arabicPeriod"/>
            </a:pPr>
            <a:r>
              <a:rPr lang="lt-LT" sz="1800" dirty="0">
                <a:latin typeface="Times New Roman" panose="02020603050405020304" pitchFamily="18" charset="0"/>
                <a:cs typeface="Times New Roman" panose="02020603050405020304" pitchFamily="18" charset="0"/>
                <a:hlinkClick r:id="rId2"/>
              </a:rPr>
              <a:t>https://www.vle.lt/straipsnis/veidrodis/</a:t>
            </a:r>
            <a:endParaRPr lang="lt-LT" sz="18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lt-LT" sz="1800" dirty="0">
                <a:solidFill>
                  <a:schemeClr val="bg2"/>
                </a:solidFill>
                <a:latin typeface="Times New Roman" panose="02020603050405020304" pitchFamily="18" charset="0"/>
                <a:cs typeface="Times New Roman" panose="02020603050405020304" pitchFamily="18" charset="0"/>
              </a:rPr>
              <a:t>t.wikipedia.org/wiki/Veidrodis</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hlinkClick r:id="rId3"/>
              </a:rPr>
              <a:t>https://www.vle.lt/straipsnis/sferinis-veidrodis/</a:t>
            </a:r>
            <a:endParaRPr lang="lt-LT" sz="18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hlinkClick r:id="rId4"/>
              </a:rPr>
              <a:t>https://www.opiq.lt/kit/9/chapter/88</a:t>
            </a:r>
            <a:endParaRPr lang="lt-LT" sz="18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hlinkClick r:id="rId5"/>
              </a:rPr>
              <a:t>https://www.scribd.com/presentation/837689284/Veidrodziai-Ir-Ju-Taikymas-7-Klase</a:t>
            </a:r>
            <a:endParaRPr lang="lt-LT" sz="180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2070029718"/>
      </p:ext>
    </p:extLst>
  </p:cSld>
  <p:clrMapOvr>
    <a:masterClrMapping/>
  </p:clrMapOvr>
</p:sld>
</file>

<file path=ppt/theme/theme1.xml><?xml version="1.0" encoding="utf-8"?>
<a:theme xmlns:a="http://schemas.openxmlformats.org/drawingml/2006/main" name="Lašelis">
  <a:themeElements>
    <a:clrScheme name="Lašelis">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Lašeli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šelis">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TM04033925[[fn=Lašelis]]</Template>
  <TotalTime>314</TotalTime>
  <Words>1059</Words>
  <Application>Microsoft Office PowerPoint</Application>
  <PresentationFormat>Widescreen</PresentationFormat>
  <Paragraphs>119</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Cambria Math</vt:lpstr>
      <vt:lpstr>Times New Roman</vt:lpstr>
      <vt:lpstr>Tw Cen MT</vt:lpstr>
      <vt:lpstr>Lašelis</vt:lpstr>
      <vt:lpstr>Veidrodžiai ir jų taikymas</vt:lpstr>
      <vt:lpstr>Turinys</vt:lpstr>
      <vt:lpstr>Veidrodžių rūšys</vt:lpstr>
      <vt:lpstr>Plokštieji  veidrodžiai</vt:lpstr>
      <vt:lpstr>Kaip susidaro atvaizdas plokščiajame veidrodyje </vt:lpstr>
      <vt:lpstr>Atvaizd0 braižymas plokščiajame veidrodyje</vt:lpstr>
      <vt:lpstr>Atvaizdo plokščiajame veidrodyje savybės</vt:lpstr>
      <vt:lpstr>Plokščiojo veidrodžio taikymas</vt:lpstr>
      <vt:lpstr>Įgaubtieji veidrodžiai </vt:lpstr>
      <vt:lpstr>Bandymas su šaukšto įgaubtu paviršiumi</vt:lpstr>
      <vt:lpstr>Įgaubtojo veidrodžio taikymas</vt:lpstr>
      <vt:lpstr>Išgaubtieji veidrodžiai </vt:lpstr>
      <vt:lpstr>Bandymas su šaukšto išgaubtu paviršiumi</vt:lpstr>
      <vt:lpstr>Išgaubtojo veidrodžio taikymas</vt:lpstr>
      <vt:lpstr>Praktinis darbas ,,Medžio aukščio nustatymas veidrodžio pagalba“</vt:lpstr>
      <vt:lpstr>Praktinio darbo ,,Medžio aukščio nustatymas“ Darbo eiga</vt:lpstr>
      <vt:lpstr>Testas</vt:lpstr>
      <vt:lpstr>Testas</vt:lpstr>
      <vt:lpstr>Testas</vt:lpstr>
      <vt:lpstr>Testas</vt:lpstr>
      <vt:lpstr>Testo atsakymai</vt:lpstr>
      <vt:lpstr>Uždavinys</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Veidrodžiai ir jų taikymas</dc:title>
  <dc:creator>Kompiuteris8</dc:creator>
  <cp:lastModifiedBy>Simas Ferevičius</cp:lastModifiedBy>
  <cp:revision>18</cp:revision>
  <dcterms:created xsi:type="dcterms:W3CDTF">2026-05-06T08:09:11Z</dcterms:created>
  <dcterms:modified xsi:type="dcterms:W3CDTF">2026-05-10T16:06:41Z</dcterms:modified>
</cp:coreProperties>
</file>