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7"/>
  </p:notesMasterIdLst>
  <p:sldIdLst>
    <p:sldId id="256" r:id="rId4"/>
    <p:sldId id="257" r:id="rId5"/>
    <p:sldId id="258" r:id="rId6"/>
    <p:sldId id="259" r:id="rId7"/>
    <p:sldId id="271" r:id="rId8"/>
    <p:sldId id="272" r:id="rId9"/>
    <p:sldId id="260" r:id="rId10"/>
    <p:sldId id="261" r:id="rId11"/>
    <p:sldId id="264" r:id="rId12"/>
    <p:sldId id="262" r:id="rId13"/>
    <p:sldId id="263" r:id="rId14"/>
    <p:sldId id="265" r:id="rId15"/>
    <p:sldId id="276" r:id="rId16"/>
    <p:sldId id="267" r:id="rId18"/>
    <p:sldId id="273" r:id="rId19"/>
    <p:sldId id="274" r:id="rId20"/>
    <p:sldId id="268" r:id="rId21"/>
    <p:sldId id="266" r:id="rId22"/>
    <p:sldId id="277" r:id="rId23"/>
    <p:sldId id="26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2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1980" autoAdjust="0"/>
  </p:normalViewPr>
  <p:slideViewPr>
    <p:cSldViewPr snapToGrid="0">
      <p:cViewPr>
        <p:scale>
          <a:sx n="100" d="100"/>
          <a:sy n="100" d="100"/>
        </p:scale>
        <p:origin x="75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notesMaster" Target="notesMasters/notesMaster1.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1" i="0" u="none" strike="noStrike" kern="1200" cap="all" spc="100" normalizeH="0" baseline="0">
                <a:solidFill>
                  <a:schemeClr val="lt1"/>
                </a:solidFill>
                <a:latin typeface="+mn-lt"/>
                <a:ea typeface="+mn-ea"/>
                <a:cs typeface="+mn-cs"/>
              </a:defRPr>
            </a:pPr>
            <a:r>
              <a:rPr lang="lt-LT" sz="2000" b="1" i="0" noProof="0" dirty="0"/>
              <a:t>Stabdymo Atstumo priklausomybė</a:t>
            </a:r>
            <a:r>
              <a:rPr lang="lt-LT" sz="2000" b="1" i="0" baseline="0" noProof="0" dirty="0"/>
              <a:t> </a:t>
            </a:r>
            <a:endParaRPr lang="lt-LT" sz="2000" b="1" i="0" baseline="0" noProof="0" dirty="0"/>
          </a:p>
          <a:p>
            <a:pPr>
              <a:defRPr lang="en-US" sz="2000" b="1" i="0" u="none" strike="noStrike" kern="1200" cap="all" spc="100" normalizeH="0" baseline="0">
                <a:solidFill>
                  <a:schemeClr val="lt1"/>
                </a:solidFill>
                <a:latin typeface="+mn-lt"/>
                <a:ea typeface="+mn-ea"/>
                <a:cs typeface="+mn-cs"/>
              </a:defRPr>
            </a:pPr>
            <a:r>
              <a:rPr lang="lt-LT" sz="2000" b="1" i="0" baseline="0" noProof="0" dirty="0"/>
              <a:t>nuo </a:t>
            </a:r>
            <a:r>
              <a:rPr lang="lt-LT" sz="2000" b="1" i="0" noProof="0" dirty="0"/>
              <a:t>Trinties koeficiento</a:t>
            </a:r>
            <a:endParaRPr lang="lt-LT" sz="2000" b="1" i="0" noProof="0" dirty="0"/>
          </a:p>
        </c:rich>
      </c:tx>
      <c:layout/>
      <c:overlay val="0"/>
      <c:spPr>
        <a:noFill/>
        <a:ln>
          <a:noFill/>
        </a:ln>
        <a:effectLst/>
      </c:spPr>
    </c:title>
    <c:autoTitleDeleted val="0"/>
    <c:plotArea>
      <c:layout>
        <c:manualLayout>
          <c:layoutTarget val="inner"/>
          <c:xMode val="edge"/>
          <c:yMode val="edge"/>
          <c:x val="0.107706190581621"/>
          <c:y val="0.21968705711231"/>
          <c:w val="0.841979653237978"/>
          <c:h val="0.614785147950927"/>
        </c:manualLayout>
      </c:layout>
      <c:scatterChart>
        <c:scatterStyle val="smoothMarker"/>
        <c:varyColors val="0"/>
        <c:ser>
          <c:idx val="0"/>
          <c:order val="0"/>
          <c:tx>
            <c:strRef>
              <c:f>Sheet1!$B$1</c:f>
              <c:strCache>
                <c:ptCount val="1"/>
                <c:pt idx="0">
                  <c:v>Trinties koeficientas</c:v>
                </c:pt>
              </c:strCache>
            </c:strRef>
          </c:tx>
          <c:spPr>
            <a:ln w="28575" cap="rnd">
              <a:solidFill>
                <a:srgbClr val="FF0000"/>
              </a:solidFill>
              <a:round/>
            </a:ln>
            <a:effectLst>
              <a:outerShdw sx="1000" sy="1000" algn="tl" rotWithShape="0">
                <a:srgbClr val="C00000"/>
              </a:outerShdw>
            </a:effectLst>
          </c:spPr>
          <c:marker>
            <c:symbol val="diamond"/>
            <c:size val="15"/>
            <c:spPr>
              <a:solidFill>
                <a:srgbClr val="002060"/>
              </a:solidFill>
              <a:ln w="19050">
                <a:solidFill>
                  <a:schemeClr val="lt1"/>
                </a:solidFill>
                <a:round/>
              </a:ln>
              <a:effectLst>
                <a:outerShdw sx="1000" sy="1000" algn="tl" rotWithShape="0">
                  <a:srgbClr val="C00000"/>
                </a:outerShdw>
              </a:effectLst>
            </c:spPr>
          </c:marker>
          <c:dPt>
            <c:idx val="0"/>
            <c:marker>
              <c:symbol val="diamond"/>
              <c:size val="15"/>
              <c:spPr>
                <a:noFill/>
                <a:ln w="19050">
                  <a:noFill/>
                  <a:round/>
                </a:ln>
                <a:effectLst>
                  <a:outerShdw sx="1000" sy="1000" algn="tl" rotWithShape="0">
                    <a:srgbClr val="C00000"/>
                  </a:outerShdw>
                </a:effectLst>
              </c:spPr>
            </c:marker>
            <c:bubble3D val="0"/>
          </c:dPt>
          <c:dPt>
            <c:idx val="1"/>
            <c:marker>
              <c:symbol val="diamond"/>
              <c:size val="15"/>
              <c:spPr>
                <a:noFill/>
                <a:ln w="19050">
                  <a:noFill/>
                  <a:round/>
                </a:ln>
                <a:effectLst>
                  <a:outerShdw sx="1000" sy="1000" algn="tl" rotWithShape="0">
                    <a:srgbClr val="C00000"/>
                  </a:outerShdw>
                </a:effectLst>
              </c:spPr>
            </c:marker>
            <c:bubble3D val="0"/>
          </c:dPt>
          <c:dPt>
            <c:idx val="3"/>
            <c:marker>
              <c:symbol val="diamond"/>
              <c:size val="15"/>
              <c:spPr>
                <a:noFill/>
                <a:ln w="19050">
                  <a:noFill/>
                  <a:round/>
                </a:ln>
                <a:effectLst>
                  <a:outerShdw sx="1000" sy="1000" algn="tl" rotWithShape="0">
                    <a:srgbClr val="C00000"/>
                  </a:outerShdw>
                </a:effectLst>
              </c:spPr>
            </c:marker>
            <c:bubble3D val="0"/>
          </c:dPt>
          <c:dPt>
            <c:idx val="4"/>
            <c:marker>
              <c:symbol val="diamond"/>
              <c:size val="15"/>
              <c:spPr>
                <a:noFill/>
                <a:ln w="19050">
                  <a:noFill/>
                  <a:round/>
                </a:ln>
                <a:effectLst>
                  <a:outerShdw sx="1000" sy="1000" algn="tl" rotWithShape="0">
                    <a:srgbClr val="C00000"/>
                  </a:outerShdw>
                </a:effectLst>
              </c:spPr>
            </c:marker>
            <c:bubble3D val="0"/>
          </c:dPt>
          <c:dPt>
            <c:idx val="5"/>
            <c:marker>
              <c:symbol val="diamond"/>
              <c:size val="15"/>
              <c:spPr>
                <a:noFill/>
                <a:ln w="19050">
                  <a:noFill/>
                  <a:round/>
                </a:ln>
                <a:effectLst>
                  <a:outerShdw sx="1000" sy="1000" algn="tl" rotWithShape="0">
                    <a:srgbClr val="C00000"/>
                  </a:outerShdw>
                </a:effectLst>
              </c:spPr>
            </c:marker>
            <c:bubble3D val="0"/>
          </c:dPt>
          <c:dPt>
            <c:idx val="7"/>
            <c:marker>
              <c:symbol val="diamond"/>
              <c:size val="15"/>
              <c:spPr>
                <a:noFill/>
                <a:ln w="19050">
                  <a:noFill/>
                  <a:round/>
                </a:ln>
                <a:effectLst>
                  <a:outerShdw sx="1000" sy="1000" algn="tl" rotWithShape="0">
                    <a:srgbClr val="C00000"/>
                  </a:outerShdw>
                </a:effectLst>
              </c:spPr>
            </c:marker>
            <c:bubble3D val="0"/>
          </c:dPt>
          <c:dPt>
            <c:idx val="9"/>
            <c:marker>
              <c:symbol val="diamond"/>
              <c:size val="15"/>
              <c:spPr>
                <a:noFill/>
                <a:ln w="19050">
                  <a:noFill/>
                  <a:round/>
                </a:ln>
                <a:effectLst>
                  <a:outerShdw sx="1000" sy="1000" algn="tl" rotWithShape="0">
                    <a:srgbClr val="C00000"/>
                  </a:outerShdw>
                </a:effectLst>
              </c:spPr>
            </c:marker>
            <c:bubble3D val="0"/>
          </c:dPt>
          <c:dPt>
            <c:idx val="10"/>
            <c:marker>
              <c:symbol val="diamond"/>
              <c:size val="15"/>
              <c:spPr>
                <a:noFill/>
                <a:ln w="19050">
                  <a:noFill/>
                  <a:round/>
                </a:ln>
                <a:effectLst>
                  <a:outerShdw sx="1000" sy="1000" algn="tl" rotWithShape="0">
                    <a:srgbClr val="C00000"/>
                  </a:outerShdw>
                </a:effectLst>
              </c:spPr>
            </c:marker>
            <c:bubble3D val="0"/>
          </c:dPt>
          <c:dPt>
            <c:idx val="12"/>
            <c:marker>
              <c:symbol val="diamond"/>
              <c:size val="15"/>
              <c:spPr>
                <a:noFill/>
                <a:ln w="19050">
                  <a:noFill/>
                  <a:round/>
                </a:ln>
                <a:effectLst>
                  <a:outerShdw sx="1000" sy="1000" algn="tl" rotWithShape="0">
                    <a:srgbClr val="C00000"/>
                  </a:outerShdw>
                </a:effectLst>
              </c:spPr>
            </c:marker>
            <c:bubble3D val="0"/>
          </c:dPt>
          <c:dLbls>
            <c:dLbl>
              <c:idx val="0"/>
              <c:delete val="1"/>
            </c:dLbl>
            <c:dLbl>
              <c:idx val="1"/>
              <c:delete val="1"/>
            </c:dLbl>
            <c:dLbl>
              <c:idx val="2"/>
              <c:delete val="1"/>
            </c:dLbl>
            <c:dLbl>
              <c:idx val="3"/>
              <c:delete val="1"/>
            </c:dLbl>
            <c:dLbl>
              <c:idx val="4"/>
              <c:delete val="1"/>
            </c:dLbl>
            <c:dLbl>
              <c:idx val="5"/>
              <c:delete val="1"/>
            </c:dLbl>
            <c:dLbl>
              <c:idx val="6"/>
              <c:layout>
                <c:manualLayout>
                  <c:x val="-0.0202229446518887"/>
                  <c:y val="-0.0451576447077253"/>
                </c:manualLayout>
              </c:layout>
              <c:tx>
                <c:rich>
                  <a:bodyPr rot="0" spcFirstLastPara="1" vertOverflow="ellipsis" vert="horz" wrap="square" lIns="38100" tIns="19050" rIns="38100" bIns="19050" anchor="ctr" anchorCtr="1"/>
                  <a:lstStyle/>
                  <a:p>
                    <a:pPr>
                      <a:defRPr lang="en-US" sz="1400" b="1" i="0" u="none" strike="noStrike" kern="1200" baseline="0">
                        <a:solidFill>
                          <a:schemeClr val="lt1"/>
                        </a:solidFill>
                        <a:latin typeface="+mn-lt"/>
                        <a:ea typeface="+mn-ea"/>
                        <a:cs typeface="+mn-cs"/>
                      </a:defRPr>
                    </a:pPr>
                    <a:r>
                      <a:rPr lang="en-US"/>
                      <a:t>Betonas</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7"/>
              <c:delete val="1"/>
            </c:dLbl>
            <c:dLbl>
              <c:idx val="8"/>
              <c:layout>
                <c:manualLayout>
                  <c:x val="-0.0207176942676786"/>
                  <c:y val="-0.0500915689723762"/>
                </c:manualLayout>
              </c:layout>
              <c:tx>
                <c:rich>
                  <a:bodyPr rot="0" spcFirstLastPara="1" vertOverflow="ellipsis" vert="horz" wrap="square" lIns="38100" tIns="19050" rIns="38100" bIns="19050" anchor="ctr" anchorCtr="1"/>
                  <a:lstStyle/>
                  <a:p>
                    <a:pPr>
                      <a:defRPr lang="en-US" sz="1400" b="1" i="0" u="none" strike="noStrike" kern="1200" baseline="0">
                        <a:solidFill>
                          <a:schemeClr val="lt1"/>
                        </a:solidFill>
                        <a:latin typeface="+mn-lt"/>
                        <a:ea typeface="+mn-ea"/>
                        <a:cs typeface="+mn-cs"/>
                      </a:defRPr>
                    </a:pPr>
                    <a:r>
                      <a:rPr lang="en-US"/>
                      <a:t>Pabarstytas</a:t>
                    </a:r>
                    <a:r>
                      <a:rPr lang="en-US" baseline="0"/>
                      <a:t> betonas</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9"/>
              <c:delete val="1"/>
            </c:dLbl>
            <c:dLbl>
              <c:idx val="10"/>
              <c:delete val="1"/>
            </c:dLbl>
            <c:dLbl>
              <c:idx val="11"/>
              <c:layout/>
              <c:tx>
                <c:rich>
                  <a:bodyPr rot="0" spcFirstLastPara="1" vertOverflow="ellipsis" vert="horz" wrap="square" lIns="38100" tIns="19050" rIns="38100" bIns="19050" anchor="ctr" anchorCtr="1"/>
                  <a:lstStyle/>
                  <a:p>
                    <a:pPr>
                      <a:defRPr lang="en-US" sz="1400" b="1" i="0" u="none" strike="noStrike" kern="1200" baseline="0">
                        <a:solidFill>
                          <a:schemeClr val="lt1"/>
                        </a:solidFill>
                        <a:latin typeface="+mn-lt"/>
                        <a:ea typeface="+mn-ea"/>
                        <a:cs typeface="+mn-cs"/>
                      </a:defRPr>
                    </a:pPr>
                    <a:r>
                      <a:rPr lang="en-US"/>
                      <a:t>Ledas</a:t>
                    </a:r>
                    <a:endParaRPr lang="en-US" dirty="0"/>
                  </a:p>
                </c:rich>
              </c:tx>
              <c:dLblPos val="t"/>
              <c:showLegendKey val="0"/>
              <c:showVal val="1"/>
              <c:showCatName val="0"/>
              <c:showSerName val="0"/>
              <c:showPercent val="0"/>
              <c:showBubbleSize val="0"/>
              <c:extLst>
                <c:ext xmlns:c15="http://schemas.microsoft.com/office/drawing/2012/chart" uri="{CE6537A1-D6FC-4f65-9D91-7224C49458BB}"/>
              </c:extLst>
            </c:dLbl>
            <c:dLbl>
              <c:idx val="12"/>
              <c:layout>
                <c:manualLayout>
                  <c:x val="-0.602168717410317"/>
                  <c:y val="-0.417668926688878"/>
                </c:manualLayout>
              </c:layout>
              <c:tx>
                <c:rich>
                  <a:bodyPr rot="0" spcFirstLastPara="1" vertOverflow="ellipsis" vert="horz" wrap="square" lIns="38100" tIns="19050" rIns="38100" bIns="19050" anchor="ctr" anchorCtr="1"/>
                  <a:lstStyle/>
                  <a:p>
                    <a:pPr>
                      <a:defRPr lang="en-US" sz="1400" b="1" i="0" u="none" strike="noStrike" kern="1200" baseline="0">
                        <a:solidFill>
                          <a:schemeClr val="lt1"/>
                        </a:solidFill>
                        <a:latin typeface="+mn-lt"/>
                        <a:ea typeface="+mn-ea"/>
                        <a:cs typeface="+mn-cs"/>
                      </a:defRPr>
                    </a:pPr>
                    <a:r>
                      <a:rPr lang="en-US" dirty="0" err="1"/>
                      <a:t>Asfaltas</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en-US" sz="1400" b="1" i="0" u="none" strike="noStrike" kern="1200" baseline="0">
                    <a:solidFill>
                      <a:schemeClr val="l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a:solidFill>
                        <a:schemeClr val="accent1">
                          <a:lumMod val="60000"/>
                          <a:lumOff val="40000"/>
                        </a:schemeClr>
                      </a:solidFill>
                    </a:ln>
                    <a:effectLst/>
                  </c:spPr>
                </c15:leaderLines>
              </c:ext>
            </c:extLst>
          </c:dLbls>
          <c:xVal>
            <c:numRef>
              <c:f>Sheet1!$A$2:$A$14</c:f>
              <c:numCache>
                <c:formatCode>General</c:formatCode>
                <c:ptCount val="13"/>
                <c:pt idx="0">
                  <c:v>10.92</c:v>
                </c:pt>
                <c:pt idx="1">
                  <c:v>12.29</c:v>
                </c:pt>
                <c:pt idx="2">
                  <c:v>14.04</c:v>
                </c:pt>
                <c:pt idx="3">
                  <c:v>14.41</c:v>
                </c:pt>
                <c:pt idx="4">
                  <c:v>16.38</c:v>
                </c:pt>
                <c:pt idx="5">
                  <c:v>19.66</c:v>
                </c:pt>
                <c:pt idx="6">
                  <c:v>20.44</c:v>
                </c:pt>
                <c:pt idx="7">
                  <c:v>24.58</c:v>
                </c:pt>
                <c:pt idx="8">
                  <c:v>30.62</c:v>
                </c:pt>
                <c:pt idx="9">
                  <c:v>32.77</c:v>
                </c:pt>
                <c:pt idx="10">
                  <c:v>49.16</c:v>
                </c:pt>
                <c:pt idx="11">
                  <c:v>61.45</c:v>
                </c:pt>
                <c:pt idx="12">
                  <c:v>98.32</c:v>
                </c:pt>
              </c:numCache>
            </c:numRef>
          </c:xVal>
          <c:yVal>
            <c:numRef>
              <c:f>Sheet1!$B$2:$B$14</c:f>
              <c:numCache>
                <c:formatCode>General</c:formatCode>
                <c:ptCount val="13"/>
                <c:pt idx="0">
                  <c:v>0.9</c:v>
                </c:pt>
                <c:pt idx="1">
                  <c:v>0.8</c:v>
                </c:pt>
                <c:pt idx="2">
                  <c:v>0.7</c:v>
                </c:pt>
                <c:pt idx="3">
                  <c:v>0.682</c:v>
                </c:pt>
                <c:pt idx="4">
                  <c:v>0.6</c:v>
                </c:pt>
                <c:pt idx="5">
                  <c:v>0.5</c:v>
                </c:pt>
                <c:pt idx="6">
                  <c:v>0.481</c:v>
                </c:pt>
                <c:pt idx="7">
                  <c:v>0.4</c:v>
                </c:pt>
                <c:pt idx="8">
                  <c:v>0.321</c:v>
                </c:pt>
                <c:pt idx="9">
                  <c:v>0.3</c:v>
                </c:pt>
                <c:pt idx="10">
                  <c:v>0.2</c:v>
                </c:pt>
                <c:pt idx="11">
                  <c:v>0.16</c:v>
                </c:pt>
                <c:pt idx="12">
                  <c:v>0.1</c:v>
                </c:pt>
              </c:numCache>
            </c:numRef>
          </c:yVal>
          <c:smooth val="1"/>
        </c:ser>
        <c:dLbls>
          <c:showLegendKey val="0"/>
          <c:showVal val="0"/>
          <c:showCatName val="0"/>
          <c:showSerName val="0"/>
          <c:showPercent val="0"/>
          <c:showBubbleSize val="0"/>
        </c:dLbls>
        <c:axId val="794881232"/>
        <c:axId val="794890352"/>
      </c:scatterChart>
      <c:valAx>
        <c:axId val="794881232"/>
        <c:scaling>
          <c:orientation val="minMax"/>
        </c:scaling>
        <c:delete val="0"/>
        <c:axPos val="b"/>
        <c:majorGridlines>
          <c:spPr>
            <a:ln w="9525" cap="flat" cmpd="sng" algn="ctr">
              <a:solidFill>
                <a:schemeClr val="lt1">
                  <a:alpha val="25000"/>
                </a:schemeClr>
              </a:solidFill>
              <a:round/>
            </a:ln>
            <a:effectLst/>
          </c:spPr>
        </c:majorGridlines>
        <c:title>
          <c:tx>
            <c:rich>
              <a:bodyPr rot="0" spcFirstLastPara="1" vertOverflow="ellipsis" vert="horz" wrap="square" anchor="ctr" anchorCtr="1"/>
              <a:lstStyle/>
              <a:p>
                <a:pPr>
                  <a:defRPr lang="en-US" sz="1195" b="1" i="0" u="none" strike="noStrike" kern="1200" baseline="0">
                    <a:solidFill>
                      <a:schemeClr val="lt1"/>
                    </a:solidFill>
                    <a:latin typeface="+mn-lt"/>
                    <a:ea typeface="+mn-ea"/>
                    <a:cs typeface="+mn-cs"/>
                  </a:defRPr>
                </a:pPr>
                <a:r>
                  <a:rPr lang="lt-LT" sz="1600" noProof="0" dirty="0"/>
                  <a:t>Stabdymo</a:t>
                </a:r>
                <a:r>
                  <a:rPr lang="lt-LT" sz="1600" baseline="0" noProof="0" dirty="0"/>
                  <a:t> atstumas, m</a:t>
                </a:r>
                <a:endParaRPr lang="lt-LT" sz="1600" noProof="0" dirty="0"/>
              </a:p>
            </c:rich>
          </c:tx>
          <c:layout/>
          <c:overlay val="0"/>
          <c:spPr>
            <a:noFill/>
            <a:ln>
              <a:noFill/>
            </a:ln>
            <a:effectLst/>
          </c:spPr>
        </c:title>
        <c:numFmt formatCode="General" sourceLinked="1"/>
        <c:majorTickMark val="none"/>
        <c:minorTickMark val="none"/>
        <c:tickLblPos val="nextTo"/>
        <c:spPr>
          <a:noFill/>
          <a:ln w="12700" cap="flat" cmpd="sng" algn="ctr">
            <a:solidFill>
              <a:schemeClr val="lt1">
                <a:alpha val="25000"/>
              </a:schemeClr>
            </a:solidFill>
            <a:round/>
          </a:ln>
          <a:effectLst/>
        </c:spPr>
        <c:txPr>
          <a:bodyPr rot="-60000000" spcFirstLastPara="1" vertOverflow="ellipsis" vert="horz" wrap="square" anchor="ctr" anchorCtr="1"/>
          <a:lstStyle/>
          <a:p>
            <a:pPr>
              <a:defRPr lang="en-US" sz="1195" b="0" i="0" u="none" strike="noStrike" kern="1200" spc="100" baseline="0">
                <a:solidFill>
                  <a:schemeClr val="lt1"/>
                </a:solidFill>
                <a:latin typeface="+mn-lt"/>
                <a:ea typeface="+mn-ea"/>
                <a:cs typeface="+mn-cs"/>
              </a:defRPr>
            </a:pPr>
          </a:p>
        </c:txPr>
        <c:crossAx val="794890352"/>
        <c:crosses val="autoZero"/>
        <c:crossBetween val="midCat"/>
      </c:valAx>
      <c:valAx>
        <c:axId val="794890352"/>
        <c:scaling>
          <c:orientation val="minMax"/>
        </c:scaling>
        <c:delete val="0"/>
        <c:axPos val="l"/>
        <c:majorGridlines>
          <c:spPr>
            <a:ln w="9525" cap="flat" cmpd="sng" algn="ctr">
              <a:solidFill>
                <a:schemeClr val="lt1">
                  <a:alpha val="25000"/>
                </a:schemeClr>
              </a:solidFill>
              <a:round/>
            </a:ln>
            <a:effectLst/>
          </c:spPr>
        </c:majorGridlines>
        <c:title>
          <c:tx>
            <c:rich>
              <a:bodyPr rot="0" spcFirstLastPara="1" vertOverflow="ellipsis" vert="horz" wrap="square" anchor="ctr" anchorCtr="1"/>
              <a:lstStyle/>
              <a:p>
                <a:pPr>
                  <a:defRPr lang="en-US" sz="1195" b="1" i="0" u="none" strike="noStrike" kern="1200" baseline="0">
                    <a:solidFill>
                      <a:schemeClr val="lt1"/>
                    </a:solidFill>
                    <a:latin typeface="+mn-lt"/>
                    <a:ea typeface="+mn-ea"/>
                    <a:cs typeface="+mn-cs"/>
                  </a:defRPr>
                </a:pPr>
                <a:r>
                  <a:rPr lang="lt-LT" sz="1600" noProof="0" dirty="0"/>
                  <a:t>Trinties</a:t>
                </a:r>
                <a:r>
                  <a:rPr lang="lt-LT" sz="1600" baseline="0" noProof="0" dirty="0"/>
                  <a:t> </a:t>
                </a:r>
                <a:endParaRPr lang="lt-LT" sz="1600" baseline="0" noProof="0" dirty="0"/>
              </a:p>
              <a:p>
                <a:pPr>
                  <a:defRPr lang="en-US" sz="1195" b="1" i="0" u="none" strike="noStrike" kern="1200" baseline="0">
                    <a:solidFill>
                      <a:schemeClr val="lt1"/>
                    </a:solidFill>
                    <a:latin typeface="+mn-lt"/>
                    <a:ea typeface="+mn-ea"/>
                    <a:cs typeface="+mn-cs"/>
                  </a:defRPr>
                </a:pPr>
                <a:r>
                  <a:rPr lang="lt-LT" sz="1600" baseline="0" noProof="0" dirty="0"/>
                  <a:t>koeficientas</a:t>
                </a:r>
                <a:endParaRPr lang="lt-LT" sz="1600" noProof="0" dirty="0"/>
              </a:p>
            </c:rich>
          </c:tx>
          <c:layout>
            <c:manualLayout>
              <c:xMode val="edge"/>
              <c:yMode val="edge"/>
              <c:x val="0.0234840501683902"/>
              <c:y val="0.0753357787985778"/>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baseline="0">
                <a:solidFill>
                  <a:schemeClr val="lt1"/>
                </a:solidFill>
                <a:latin typeface="+mn-lt"/>
                <a:ea typeface="+mn-ea"/>
                <a:cs typeface="+mn-cs"/>
              </a:defRPr>
            </a:pPr>
          </a:p>
        </c:txPr>
        <c:crossAx val="794881232"/>
        <c:crosses val="autoZero"/>
        <c:crossBetween val="midCat"/>
      </c:valAx>
      <c:spPr>
        <a:noFill/>
        <a:ln>
          <a:noFill/>
        </a:ln>
        <a:effectLst/>
      </c:spPr>
    </c:plotArea>
    <c:plotVisOnly val="1"/>
    <c:dispBlanksAs val="gap"/>
    <c:showDLblsOverMax val="0"/>
    <c:extLst>
      <c:ext uri="{0b15fc19-7d7d-44ad-8c2d-2c3a37ce22c3}">
        <chartProps xmlns="https://web.wps.cn/et/2018/main" chartId="{1cadfd71-f207-4d71-a9fd-1566f5ec3f8f}"/>
      </c:ext>
    </c:extLst>
  </c:chart>
  <c:spPr>
    <a:solidFill>
      <a:schemeClr val="tx1">
        <a:lumMod val="85000"/>
        <a:lumOff val="15000"/>
      </a:schemeClr>
    </a:solidFill>
    <a:ln w="9525" cap="flat" cmpd="sng" algn="ctr">
      <a:solidFill>
        <a:schemeClr val="accent1"/>
      </a:solidFill>
      <a:round/>
    </a:ln>
    <a:effectLst/>
  </c:spPr>
  <c:txPr>
    <a:bodyPr/>
    <a:lstStyle/>
    <a:p>
      <a:pPr>
        <a:defRPr lang="en-US"/>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7">
  <cs:axisTitle>
    <cs:lnRef idx="0"/>
    <cs:fillRef idx="0"/>
    <cs:effectRef idx="0"/>
    <cs:fontRef idx="minor">
      <a:schemeClr val="lt1"/>
    </cs:fontRef>
    <cs:defRPr sz="1195" b="1" kern="1200"/>
  </cs:axisTitle>
  <cs:categoryAxis>
    <cs:lnRef idx="0">
      <cs:styleClr val="0"/>
    </cs:lnRef>
    <cs:fillRef idx="0"/>
    <cs:effectRef idx="0"/>
    <cs:fontRef idx="minor">
      <a:schemeClr val="lt1"/>
    </cs:fontRef>
    <cs:spPr>
      <a:ln w="12700" cap="flat" cmpd="sng" algn="ctr">
        <a:solidFill>
          <a:schemeClr val="lt1">
            <a:alpha val="25000"/>
          </a:schemeClr>
        </a:solidFill>
        <a:round/>
      </a:ln>
    </cs:spPr>
    <cs:defRPr sz="1195" b="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5"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8575" cap="rnd">
        <a:solidFill>
          <a:schemeClr val="lt1">
            <a:alpha val="50000"/>
          </a:schemeClr>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5"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cap="flat" cmpd="sng" algn="ctr">
        <a:gradFill>
          <a:gsLst>
            <a:gs pos="79000">
              <a:schemeClr val="phClr"/>
            </a:gs>
            <a:gs pos="0">
              <a:schemeClr val="lt1">
                <a:alpha val="6000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5"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5"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AF5C7B-CDBC-416B-96FE-B91BDD076C4D}"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29678B-2677-4611-8D87-3CA036FBC2DE}"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29678B-2677-4611-8D87-3CA036FBC2DE}"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9DEC50EA-DE6F-43A4-81F0-F796959825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9DEC50EA-DE6F-43A4-81F0-F796959825EB}"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9DEC50EA-DE6F-43A4-81F0-F796959825EB}"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C50EA-DE6F-43A4-81F0-F796959825EB}"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DEC50EA-DE6F-43A4-81F0-F796959825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DEC50EA-DE6F-43A4-81F0-F796959825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9DEC50EA-DE6F-43A4-81F0-F796959825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9DEC50EA-DE6F-43A4-81F0-F796959825EB}"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9DEC50EA-DE6F-43A4-81F0-F796959825EB}"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C50EA-DE6F-43A4-81F0-F796959825EB}"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DEC50EA-DE6F-43A4-81F0-F796959825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DEC50EA-DE6F-43A4-81F0-F796959825E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DEC50EA-DE6F-43A4-81F0-F796959825E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C88F-2A8B-46A4-9E85-89D4EEDE7B3D}"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C50EA-DE6F-43A4-81F0-F796959825EB}"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9BC88F-2A8B-46A4-9E85-89D4EEDE7B3D}"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C50EA-DE6F-43A4-81F0-F796959825EB}"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9BC88F-2A8B-46A4-9E85-89D4EEDE7B3D}"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s://phys.libretexts.org/" TargetMode="External"/><Relationship Id="rId3" Type="http://schemas.openxmlformats.org/officeDocument/2006/relationships/hyperlink" Target="https://hakaru.io/guides/friction-calculator-guide" TargetMode="External"/><Relationship Id="rId2" Type="http://schemas.openxmlformats.org/officeDocument/2006/relationships/hyperlink" Target="https://www.engineeringtoolbox.com/friction-coefficients-d_778.html" TargetMode="External"/><Relationship Id="rId1" Type="http://schemas.openxmlformats.org/officeDocument/2006/relationships/hyperlink" Target="https://link.springer.com/article/10.1007/s40544-022-071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7825" y="243205"/>
            <a:ext cx="8743315" cy="3368675"/>
          </a:xfrm>
        </p:spPr>
        <p:txBody>
          <a:bodyPr>
            <a:normAutofit fontScale="90000"/>
          </a:bodyPr>
          <a:lstStyle/>
          <a:p>
            <a:r>
              <a:rPr lang="lt-LT" sz="6600" noProof="0" dirty="0">
                <a:latin typeface="Times New Roman" panose="02020603050405020304" pitchFamily="18" charset="0"/>
                <a:cs typeface="Times New Roman" panose="02020603050405020304" pitchFamily="18" charset="0"/>
              </a:rPr>
              <a:t>Gumos trinties koeficiento priklausomybė nuo skirtingų kelio dangų</a:t>
            </a:r>
            <a:endParaRPr lang="lt-LT" sz="6600" noProof="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190558" y="3748716"/>
            <a:ext cx="9144000" cy="1655762"/>
          </a:xfrm>
        </p:spPr>
        <p:txBody>
          <a:bodyPr>
            <a:normAutofit/>
          </a:bodyPr>
          <a:lstStyle/>
          <a:p>
            <a:r>
              <a:rPr lang="lt-LT" sz="2800" noProof="0" dirty="0">
                <a:latin typeface="Times New Roman" panose="02020603050405020304" pitchFamily="18" charset="0"/>
                <a:cs typeface="Times New Roman" panose="02020603050405020304" pitchFamily="18" charset="0"/>
              </a:rPr>
              <a:t>Vilniaus Karoliniškių gimnazija</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Darbą rengė: Rokas </a:t>
            </a:r>
            <a:r>
              <a:rPr lang="lt-LT" sz="2800" noProof="0" dirty="0" err="1">
                <a:latin typeface="Times New Roman" panose="02020603050405020304" pitchFamily="18" charset="0"/>
                <a:cs typeface="Times New Roman" panose="02020603050405020304" pitchFamily="18" charset="0"/>
              </a:rPr>
              <a:t>Sabaitis 3a</a:t>
            </a:r>
            <a:r>
              <a:rPr lang="lt-LT" sz="2800" noProof="0" dirty="0">
                <a:latin typeface="Times New Roman" panose="02020603050405020304" pitchFamily="18" charset="0"/>
                <a:cs typeface="Times New Roman" panose="02020603050405020304" pitchFamily="18" charset="0"/>
              </a:rPr>
              <a:t>, Leonardas Bosas 3a</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Darbą kuravo: Rita Grybaitė</a:t>
            </a:r>
            <a:endParaRPr lang="lt-LT" sz="2800"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 Box 4"/>
          <p:cNvSpPr txBox="1"/>
          <p:nvPr/>
        </p:nvSpPr>
        <p:spPr>
          <a:xfrm>
            <a:off x="5986145" y="6399530"/>
            <a:ext cx="3553460" cy="368300"/>
          </a:xfrm>
          <a:prstGeom prst="rect">
            <a:avLst/>
          </a:prstGeom>
          <a:noFill/>
        </p:spPr>
        <p:txBody>
          <a:bodyPr wrap="square" rtlCol="0">
            <a:spAutoFit/>
          </a:bodyPr>
          <a:p>
            <a:pPr algn="ctr"/>
            <a:r>
              <a:rPr lang="lt-LT" altLang="en-US">
                <a:latin typeface="Times New Roman" panose="02020603050405020304" pitchFamily="18" charset="0"/>
                <a:cs typeface="Times New Roman" panose="02020603050405020304" pitchFamily="18" charset="0"/>
              </a:rPr>
              <a:t>2026 m. Vilnius</a:t>
            </a:r>
            <a:endParaRPr lang="lt-LT"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128" y="135950"/>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Turinys:</a:t>
            </a:r>
            <a:endParaRPr lang="lt-LT" sz="7200" b="1" noProof="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667000" y="1461512"/>
            <a:ext cx="8676992" cy="4939287"/>
          </a:xfrm>
        </p:spPr>
        <p:txBody>
          <a:bodyPr>
            <a:normAutofit/>
          </a:bodyPr>
          <a:lstStyle/>
          <a:p>
            <a:r>
              <a:rPr lang="lt-LT" sz="4000" noProof="0" dirty="0">
                <a:latin typeface="Times New Roman" panose="02020603050405020304" pitchFamily="18" charset="0"/>
                <a:cs typeface="Times New Roman" panose="02020603050405020304" pitchFamily="18" charset="0"/>
              </a:rPr>
              <a:t>darbui naudotos priemonės;</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tyrimo tikslai;</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hipotezė;</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tyrimo eiga;</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rezultatų analizė;</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išvados;</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literatūra.</a:t>
            </a:r>
            <a:endParaRPr lang="lt-LT" sz="4000"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128" y="193109"/>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Priemonės:</a:t>
            </a:r>
            <a:endParaRPr lang="lt-LT" sz="7200" b="1" noProof="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21202" y="2072481"/>
            <a:ext cx="10515600" cy="4351338"/>
          </a:xfrm>
        </p:spPr>
        <p:txBody>
          <a:bodyPr/>
          <a:lstStyle/>
          <a:p>
            <a:r>
              <a:rPr lang="lt-LT" sz="4400" noProof="0" dirty="0">
                <a:latin typeface="Times New Roman" panose="02020603050405020304" pitchFamily="18" charset="0"/>
                <a:cs typeface="Times New Roman" panose="02020603050405020304" pitchFamily="18" charset="0"/>
              </a:rPr>
              <a:t>guminė tarpinė;</a:t>
            </a:r>
            <a:endParaRPr lang="lt-LT" sz="4400" noProof="0" dirty="0">
              <a:latin typeface="Times New Roman" panose="02020603050405020304" pitchFamily="18" charset="0"/>
              <a:cs typeface="Times New Roman" panose="02020603050405020304" pitchFamily="18" charset="0"/>
            </a:endParaRPr>
          </a:p>
          <a:p>
            <a:r>
              <a:rPr lang="lt-LT" sz="4400" noProof="0" dirty="0">
                <a:latin typeface="Times New Roman" panose="02020603050405020304" pitchFamily="18" charset="0"/>
                <a:cs typeface="Times New Roman" panose="02020603050405020304" pitchFamily="18" charset="0"/>
              </a:rPr>
              <a:t>dinamometras;</a:t>
            </a:r>
            <a:endParaRPr lang="lt-LT" sz="4400" noProof="0" dirty="0">
              <a:latin typeface="Times New Roman" panose="02020603050405020304" pitchFamily="18" charset="0"/>
              <a:cs typeface="Times New Roman" panose="02020603050405020304" pitchFamily="18" charset="0"/>
            </a:endParaRPr>
          </a:p>
          <a:p>
            <a:r>
              <a:rPr lang="lt-LT" sz="4400" noProof="0" dirty="0">
                <a:latin typeface="Times New Roman" panose="02020603050405020304" pitchFamily="18" charset="0"/>
                <a:cs typeface="Times New Roman" panose="02020603050405020304" pitchFamily="18" charset="0"/>
              </a:rPr>
              <a:t>vandens Buteliukas;</a:t>
            </a:r>
            <a:endParaRPr lang="lt-LT" sz="4400" noProof="0" dirty="0">
              <a:latin typeface="Times New Roman" panose="02020603050405020304" pitchFamily="18" charset="0"/>
              <a:cs typeface="Times New Roman" panose="02020603050405020304" pitchFamily="18" charset="0"/>
            </a:endParaRPr>
          </a:p>
          <a:p>
            <a:r>
              <a:rPr lang="lt-LT" sz="4400" noProof="0" dirty="0">
                <a:latin typeface="Times New Roman" panose="02020603050405020304" pitchFamily="18" charset="0"/>
                <a:cs typeface="Times New Roman" panose="02020603050405020304" pitchFamily="18" charset="0"/>
              </a:rPr>
              <a:t>virvutė.</a:t>
            </a:r>
            <a:endParaRPr lang="lt-LT" sz="4400" noProof="0" dirty="0">
              <a:latin typeface="Times New Roman" panose="02020603050405020304" pitchFamily="18" charset="0"/>
              <a:cs typeface="Times New Roman" panose="02020603050405020304" pitchFamily="18" charset="0"/>
            </a:endParaRPr>
          </a:p>
          <a:p>
            <a:endParaRPr lang="lt-LT" noProof="0" dirty="0"/>
          </a:p>
        </p:txBody>
      </p:sp>
      <p:sp>
        <p:nvSpPr>
          <p:cNvPr id="4" name="Rectangle 3"/>
          <p:cNvSpPr/>
          <p:nvPr/>
        </p:nvSpPr>
        <p:spPr>
          <a:xfrm rot="956826">
            <a:off x="-1141917" y="-750769"/>
            <a:ext cx="3036180" cy="7878348"/>
          </a:xfrm>
          <a:prstGeom prst="rect">
            <a:avLst/>
          </a:prstGeom>
          <a:solidFill>
            <a:schemeClr val="tx2">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069" y="202162"/>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Tyrimo tikslai:</a:t>
            </a:r>
            <a:endParaRPr lang="lt-LT" sz="7200" b="1" noProof="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848069" y="1608469"/>
            <a:ext cx="7896225" cy="5047369"/>
          </a:xfrm>
        </p:spPr>
        <p:txBody>
          <a:bodyPr>
            <a:normAutofit/>
          </a:bodyPr>
          <a:lstStyle/>
          <a:p>
            <a:r>
              <a:rPr lang="lt-LT" sz="4000" noProof="0" dirty="0">
                <a:latin typeface="Times New Roman" panose="02020603050405020304" pitchFamily="18" charset="0"/>
                <a:cs typeface="Times New Roman" panose="02020603050405020304" pitchFamily="18" charset="0"/>
              </a:rPr>
              <a:t>ištirti guminio objekto trinties koeficiento priklausomybę nuo skirtingų kelio dangų (asfaltas, betonas, ledas, pabarstytas betonas);</a:t>
            </a:r>
            <a:endParaRPr lang="lt-LT" sz="4000" noProof="0" dirty="0">
              <a:latin typeface="Times New Roman" panose="02020603050405020304" pitchFamily="18" charset="0"/>
              <a:cs typeface="Times New Roman" panose="02020603050405020304" pitchFamily="18" charset="0"/>
            </a:endParaRPr>
          </a:p>
          <a:p>
            <a:r>
              <a:rPr lang="lt-LT" sz="4000" noProof="0" dirty="0">
                <a:latin typeface="Times New Roman" panose="02020603050405020304" pitchFamily="18" charset="0"/>
                <a:cs typeface="Times New Roman" panose="02020603050405020304" pitchFamily="18" charset="0"/>
              </a:rPr>
              <a:t>analizuoti, kokiomis sąlygomis trintis yra naudinga ir kokiomis sąlygomis jos trūkumas yra mums pavojingas.</a:t>
            </a:r>
            <a:endParaRPr lang="lt-LT" sz="4000" noProof="0" dirty="0">
              <a:latin typeface="Times New Roman" panose="02020603050405020304" pitchFamily="18" charset="0"/>
              <a:cs typeface="Times New Roman" panose="02020603050405020304" pitchFamily="18" charset="0"/>
            </a:endParaRPr>
          </a:p>
          <a:p>
            <a:pPr marL="0" indent="0">
              <a:buNone/>
            </a:pPr>
            <a:endParaRPr lang="lt-LT" sz="3200" noProof="0" dirty="0">
              <a:latin typeface="Times New Roman" panose="02020603050405020304" pitchFamily="18" charset="0"/>
              <a:cs typeface="Times New Roman" panose="02020603050405020304" pitchFamily="18" charset="0"/>
            </a:endParaRPr>
          </a:p>
          <a:p>
            <a:endParaRPr lang="lt-LT" noProof="0" dirty="0"/>
          </a:p>
        </p:txBody>
      </p:sp>
      <p:sp>
        <p:nvSpPr>
          <p:cNvPr id="4" name="Rectangle 3"/>
          <p:cNvSpPr/>
          <p:nvPr/>
        </p:nvSpPr>
        <p:spPr>
          <a:xfrm rot="956826">
            <a:off x="-1141917" y="-750769"/>
            <a:ext cx="3036180" cy="7878348"/>
          </a:xfrm>
          <a:prstGeom prst="rect">
            <a:avLst/>
          </a:prstGeom>
          <a:solidFill>
            <a:schemeClr val="tx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7475" y="1515403"/>
            <a:ext cx="8865076" cy="5562601"/>
          </a:xfrm>
        </p:spPr>
        <p:txBody>
          <a:bodyPr>
            <a:normAutofit/>
          </a:bodyPr>
          <a:lstStyle/>
          <a:p>
            <a:pPr marL="0" indent="0">
              <a:buNone/>
            </a:pPr>
            <a:endParaRPr lang="lt-LT" sz="4200" noProof="0" dirty="0">
              <a:latin typeface="Times New Roman" panose="02020603050405020304" pitchFamily="18" charset="0"/>
              <a:cs typeface="Times New Roman" panose="02020603050405020304" pitchFamily="18" charset="0"/>
            </a:endParaRPr>
          </a:p>
          <a:p>
            <a:r>
              <a:rPr lang="lt-LT" sz="4200" noProof="0" dirty="0">
                <a:latin typeface="Times New Roman" panose="02020603050405020304" pitchFamily="18" charset="0"/>
                <a:cs typeface="Times New Roman" panose="02020603050405020304" pitchFamily="18" charset="0"/>
              </a:rPr>
              <a:t>druskos ir smėlio mišiniu pabarstytas paviršius turės didesnį koeficientą, nei visi kiti paviršiai, ypač ledas, nes mišinys veikia kaip tarpinė medžiaga, suteikianti geresnį sukibimą tarp gumos ir paviršiaus.</a:t>
            </a:r>
            <a:endParaRPr lang="lt-LT" sz="4200" noProof="0" dirty="0">
              <a:latin typeface="Times New Roman" panose="02020603050405020304" pitchFamily="18" charset="0"/>
              <a:cs typeface="Times New Roman" panose="02020603050405020304" pitchFamily="18" charset="0"/>
            </a:endParaRPr>
          </a:p>
          <a:p>
            <a:endParaRPr lang="lt-LT" sz="3200" noProof="0" dirty="0">
              <a:latin typeface="Times New Roman" panose="02020603050405020304" pitchFamily="18" charset="0"/>
              <a:cs typeface="Times New Roman" panose="02020603050405020304" pitchFamily="18" charset="0"/>
            </a:endParaRPr>
          </a:p>
          <a:p>
            <a:endParaRPr lang="lt-LT" noProof="0" dirty="0"/>
          </a:p>
        </p:txBody>
      </p:sp>
      <p:sp>
        <p:nvSpPr>
          <p:cNvPr id="4" name="Rectangle 3"/>
          <p:cNvSpPr/>
          <p:nvPr/>
        </p:nvSpPr>
        <p:spPr>
          <a:xfrm rot="956826">
            <a:off x="-1141917" y="-750769"/>
            <a:ext cx="3036180" cy="7878348"/>
          </a:xfrm>
          <a:prstGeom prst="rect">
            <a:avLst/>
          </a:prstGeom>
          <a:solidFill>
            <a:schemeClr val="tx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Box 4"/>
          <p:cNvSpPr txBox="1"/>
          <p:nvPr/>
        </p:nvSpPr>
        <p:spPr>
          <a:xfrm>
            <a:off x="2918128" y="315074"/>
            <a:ext cx="9361283" cy="1200329"/>
          </a:xfrm>
          <a:prstGeom prst="rect">
            <a:avLst/>
          </a:prstGeom>
          <a:noFill/>
        </p:spPr>
        <p:txBody>
          <a:bodyPr wrap="square" rtlCol="0">
            <a:spAutoFit/>
          </a:bodyPr>
          <a:lstStyle/>
          <a:p>
            <a:r>
              <a:rPr lang="lt-LT" sz="7200" b="1" noProof="0" dirty="0">
                <a:latin typeface="Times New Roman" panose="02020603050405020304" pitchFamily="18" charset="0"/>
                <a:cs typeface="Times New Roman" panose="02020603050405020304" pitchFamily="18" charset="0"/>
              </a:rPr>
              <a:t>Hipotezė:</a:t>
            </a:r>
            <a:endParaRPr lang="lt-LT" sz="7200" b="1"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7675" y="2720136"/>
            <a:ext cx="6200775" cy="1417727"/>
          </a:xfrm>
        </p:spPr>
        <p:txBody>
          <a:bodyPr>
            <a:normAutofit fontScale="90000"/>
          </a:bodyPr>
          <a:lstStyle/>
          <a:p>
            <a:r>
              <a:rPr lang="lt-LT" sz="9600" b="1" noProof="0" dirty="0">
                <a:latin typeface="Times New Roman" panose="02020603050405020304" pitchFamily="18" charset="0"/>
                <a:cs typeface="Times New Roman" panose="02020603050405020304" pitchFamily="18" charset="0"/>
              </a:rPr>
              <a:t>Tyrimo eiga</a:t>
            </a:r>
            <a:endParaRPr lang="lt-LT" sz="9600" b="1"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lt-LT" noProof="0" dirty="0"/>
          </a:p>
        </p:txBody>
      </p:sp>
      <p:sp>
        <p:nvSpPr>
          <p:cNvPr id="6" name="AutoShape 4"/>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lt-LT" noProof="0" dirty="0"/>
          </a:p>
        </p:txBody>
      </p:sp>
      <p:sp>
        <p:nvSpPr>
          <p:cNvPr id="7" name="AutoShape 6"/>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lt-LT" noProof="0" dirty="0"/>
          </a:p>
        </p:txBody>
      </p:sp>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26875" y="90534"/>
            <a:ext cx="3589699" cy="4786265"/>
          </a:xfrm>
          <a:prstGeom prst="rect">
            <a:avLst/>
          </a:prstGeom>
          <a:ln w="19050">
            <a:solidFill>
              <a:schemeClr val="tx1"/>
            </a:solidFill>
          </a:ln>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2840" y="90533"/>
            <a:ext cx="3589699" cy="4786265"/>
          </a:xfrm>
          <a:prstGeom prst="rect">
            <a:avLst/>
          </a:prstGeom>
          <a:ln w="19050">
            <a:solidFill>
              <a:schemeClr val="tx1"/>
            </a:solidFill>
          </a:ln>
        </p:spPr>
      </p:pic>
      <p:sp>
        <p:nvSpPr>
          <p:cNvPr id="12" name="TextBox 11"/>
          <p:cNvSpPr txBox="1"/>
          <p:nvPr/>
        </p:nvSpPr>
        <p:spPr>
          <a:xfrm>
            <a:off x="3313568" y="4854503"/>
            <a:ext cx="3087232" cy="369332"/>
          </a:xfrm>
          <a:prstGeom prst="rect">
            <a:avLst/>
          </a:prstGeom>
          <a:noFill/>
        </p:spPr>
        <p:txBody>
          <a:bodyPr wrap="square" rtlCol="0">
            <a:spAutoFit/>
          </a:bodyPr>
          <a:lstStyle/>
          <a:p>
            <a:r>
              <a:rPr lang="lt-LT" i="1" noProof="0" dirty="0">
                <a:latin typeface="Times New Roman" panose="02020603050405020304" pitchFamily="18" charset="0"/>
                <a:cs typeface="Times New Roman" panose="02020603050405020304" pitchFamily="18" charset="0"/>
              </a:rPr>
              <a:t>Fₛ</a:t>
            </a:r>
            <a:r>
              <a:rPr lang="lt-LT" noProof="0" dirty="0">
                <a:latin typeface="Times New Roman" panose="02020603050405020304" pitchFamily="18" charset="0"/>
                <a:cs typeface="Times New Roman" panose="02020603050405020304" pitchFamily="18" charset="0"/>
              </a:rPr>
              <a:t> = 2,3N (Vandens Buteliukas)</a:t>
            </a:r>
            <a:endParaRPr lang="lt-LT" noProof="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7438280" y="4850309"/>
            <a:ext cx="3087232" cy="369332"/>
          </a:xfrm>
          <a:prstGeom prst="rect">
            <a:avLst/>
          </a:prstGeom>
          <a:noFill/>
        </p:spPr>
        <p:txBody>
          <a:bodyPr wrap="square">
            <a:spAutoFit/>
          </a:bodyPr>
          <a:lstStyle/>
          <a:p>
            <a:r>
              <a:rPr lang="lt-LT" i="1" noProof="0" dirty="0">
                <a:latin typeface="Times New Roman" panose="02020603050405020304" pitchFamily="18" charset="0"/>
                <a:cs typeface="Times New Roman" panose="02020603050405020304" pitchFamily="18" charset="0"/>
              </a:rPr>
              <a:t>Fₛ</a:t>
            </a:r>
            <a:r>
              <a:rPr lang="lt-LT" noProof="0" dirty="0">
                <a:latin typeface="Times New Roman" panose="02020603050405020304" pitchFamily="18" charset="0"/>
                <a:cs typeface="Times New Roman" panose="02020603050405020304" pitchFamily="18" charset="0"/>
              </a:rPr>
              <a:t> = 0,2N (Guminė Tarpinė)</a:t>
            </a:r>
            <a:endParaRPr lang="lt-LT" noProof="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1365564" y="5596128"/>
            <a:ext cx="9460872" cy="1200329"/>
          </a:xfrm>
          <a:prstGeom prst="rect">
            <a:avLst/>
          </a:prstGeom>
          <a:noFill/>
        </p:spPr>
        <p:txBody>
          <a:bodyPr wrap="square" rtlCol="0">
            <a:spAutoFit/>
          </a:bodyPr>
          <a:lstStyle/>
          <a:p>
            <a:r>
              <a:rPr lang="lt-LT" sz="2400" noProof="0" dirty="0">
                <a:latin typeface="Times New Roman" panose="02020603050405020304" pitchFamily="18" charset="0"/>
                <a:cs typeface="Times New Roman" panose="02020603050405020304" pitchFamily="18" charset="0"/>
              </a:rPr>
              <a:t>Abiejų objektų masės radimas:</a:t>
            </a:r>
            <a:endParaRPr lang="lt-LT" sz="2400" noProof="0" dirty="0">
              <a:latin typeface="Times New Roman" panose="02020603050405020304" pitchFamily="18" charset="0"/>
              <a:cs typeface="Times New Roman" panose="02020603050405020304" pitchFamily="18" charset="0"/>
            </a:endParaRPr>
          </a:p>
          <a:p>
            <a:r>
              <a:rPr lang="lt-LT" sz="2400" noProof="0" dirty="0">
                <a:latin typeface="Times New Roman" panose="02020603050405020304" pitchFamily="18" charset="0"/>
                <a:cs typeface="Times New Roman" panose="02020603050405020304" pitchFamily="18" charset="0"/>
              </a:rPr>
              <a:t>Vandens Buteliuko: 2,3 = mg. 2,3 = 9,81m.       </a:t>
            </a:r>
            <a:r>
              <a:rPr lang="lt-LT" sz="2400" b="1" i="1" noProof="0" dirty="0">
                <a:latin typeface="Times New Roman" panose="02020603050405020304" pitchFamily="18" charset="0"/>
                <a:cs typeface="Times New Roman" panose="02020603050405020304" pitchFamily="18" charset="0"/>
              </a:rPr>
              <a:t>m</a:t>
            </a:r>
            <a:r>
              <a:rPr lang="lt-LT" sz="2400" b="1" noProof="0" dirty="0">
                <a:latin typeface="Times New Roman" panose="02020603050405020304" pitchFamily="18" charset="0"/>
                <a:cs typeface="Times New Roman" panose="02020603050405020304" pitchFamily="18" charset="0"/>
              </a:rPr>
              <a:t> = 0,234kg </a:t>
            </a:r>
            <a:endParaRPr lang="lt-LT" sz="2400" b="1" noProof="0" dirty="0">
              <a:latin typeface="Times New Roman" panose="02020603050405020304" pitchFamily="18" charset="0"/>
              <a:cs typeface="Times New Roman" panose="02020603050405020304" pitchFamily="18" charset="0"/>
            </a:endParaRPr>
          </a:p>
          <a:p>
            <a:r>
              <a:rPr lang="lt-LT" sz="2400" noProof="0" dirty="0">
                <a:latin typeface="Times New Roman" panose="02020603050405020304" pitchFamily="18" charset="0"/>
                <a:cs typeface="Times New Roman" panose="02020603050405020304" pitchFamily="18" charset="0"/>
              </a:rPr>
              <a:t>Guminės Tarpinės: 0,2 = mg. 0,2 = 9,81m.        </a:t>
            </a:r>
            <a:r>
              <a:rPr lang="lt-LT" sz="2400" b="1" i="1" noProof="0" dirty="0">
                <a:latin typeface="Times New Roman" panose="02020603050405020304" pitchFamily="18" charset="0"/>
                <a:cs typeface="Times New Roman" panose="02020603050405020304" pitchFamily="18" charset="0"/>
              </a:rPr>
              <a:t>m</a:t>
            </a:r>
            <a:r>
              <a:rPr lang="lt-LT" sz="2400" b="1" noProof="0" dirty="0">
                <a:latin typeface="Times New Roman" panose="02020603050405020304" pitchFamily="18" charset="0"/>
                <a:cs typeface="Times New Roman" panose="02020603050405020304" pitchFamily="18" charset="0"/>
              </a:rPr>
              <a:t> = 0,020kg</a:t>
            </a:r>
            <a:endParaRPr lang="lt-LT" sz="2400" b="1" noProof="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434960" y="4851483"/>
            <a:ext cx="1003320" cy="646331"/>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Fₛ</a:t>
            </a:r>
            <a:r>
              <a:rPr lang="lt-LT" b="1" noProof="0" dirty="0">
                <a:latin typeface="Times New Roman" panose="02020603050405020304" pitchFamily="18" charset="0"/>
                <a:cs typeface="Times New Roman" panose="02020603050405020304" pitchFamily="18" charset="0"/>
              </a:rPr>
              <a:t> = mg</a:t>
            </a:r>
            <a:endParaRPr lang="lt-LT" b="1" noProof="0" dirty="0">
              <a:latin typeface="Times New Roman" panose="02020603050405020304" pitchFamily="18" charset="0"/>
              <a:cs typeface="Times New Roman" panose="02020603050405020304" pitchFamily="18" charset="0"/>
            </a:endParaRPr>
          </a:p>
          <a:p>
            <a:endParaRPr lang="lt-LT" noProof="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6232922" y="5128482"/>
            <a:ext cx="1477224"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g</a:t>
            </a:r>
            <a:r>
              <a:rPr lang="lt-LT" b="1" noProof="0" dirty="0">
                <a:latin typeface="Times New Roman" panose="02020603050405020304" pitchFamily="18" charset="0"/>
                <a:cs typeface="Times New Roman" panose="02020603050405020304" pitchFamily="18" charset="0"/>
              </a:rPr>
              <a:t> = 9,81 m/s²</a:t>
            </a:r>
            <a:endParaRPr lang="lt-LT" b="1"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2" name="TextBox 1"/>
          <p:cNvSpPr txBox="1"/>
          <p:nvPr/>
        </p:nvSpPr>
        <p:spPr>
          <a:xfrm>
            <a:off x="8918522" y="6109260"/>
            <a:ext cx="2761307" cy="461665"/>
          </a:xfrm>
          <a:prstGeom prst="rect">
            <a:avLst/>
          </a:prstGeom>
          <a:noFill/>
        </p:spPr>
        <p:txBody>
          <a:bodyPr wrap="square" rtlCol="0">
            <a:spAutoFit/>
          </a:bodyPr>
          <a:lstStyle/>
          <a:p>
            <a:r>
              <a:rPr lang="lt-LT" sz="2400" b="1" i="1" noProof="0" dirty="0" err="1">
                <a:latin typeface="Times New Roman" panose="02020603050405020304" pitchFamily="18" charset="0"/>
                <a:cs typeface="Times New Roman" panose="02020603050405020304" pitchFamily="18" charset="0"/>
              </a:rPr>
              <a:t>Δm</a:t>
            </a:r>
            <a:r>
              <a:rPr lang="lt-LT" sz="2400" b="1" noProof="0" dirty="0">
                <a:latin typeface="Times New Roman" panose="02020603050405020304" pitchFamily="18" charset="0"/>
                <a:cs typeface="Times New Roman" panose="02020603050405020304" pitchFamily="18" charset="0"/>
              </a:rPr>
              <a:t> = 0,254kg</a:t>
            </a:r>
            <a:endParaRPr lang="lt-LT" sz="2400" b="1"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956826">
            <a:off x="-1141917" y="-750769"/>
            <a:ext cx="3036180" cy="7878348"/>
          </a:xfrm>
          <a:prstGeom prst="rect">
            <a:avLst/>
          </a:prstGeom>
          <a:solidFill>
            <a:schemeClr val="tx2">
              <a:lumMod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AutoShape 2"/>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lt-LT" noProof="0" dirty="0"/>
          </a:p>
        </p:txBody>
      </p:sp>
      <p:pic>
        <p:nvPicPr>
          <p:cNvPr id="7" name="Picture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43490" y="584774"/>
            <a:ext cx="3327148" cy="4436197"/>
          </a:xfrm>
          <a:prstGeom prst="rect">
            <a:avLst/>
          </a:prstGeom>
          <a:ln w="19050">
            <a:solidFill>
              <a:schemeClr val="tx1"/>
            </a:solidFill>
          </a:ln>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9354" y="605534"/>
            <a:ext cx="3327148" cy="4436197"/>
          </a:xfrm>
          <a:prstGeom prst="rect">
            <a:avLst/>
          </a:prstGeom>
          <a:ln w="19050">
            <a:solidFill>
              <a:schemeClr val="tx1"/>
            </a:solidFill>
          </a:ln>
        </p:spPr>
      </p:pic>
      <p:sp>
        <p:nvSpPr>
          <p:cNvPr id="12" name="TextBox 11"/>
          <p:cNvSpPr txBox="1"/>
          <p:nvPr/>
        </p:nvSpPr>
        <p:spPr>
          <a:xfrm>
            <a:off x="2918128" y="0"/>
            <a:ext cx="6234925" cy="584775"/>
          </a:xfrm>
          <a:prstGeom prst="rect">
            <a:avLst/>
          </a:prstGeom>
          <a:noFill/>
        </p:spPr>
        <p:txBody>
          <a:bodyPr wrap="square" rtlCol="0">
            <a:spAutoFit/>
          </a:bodyPr>
          <a:lstStyle/>
          <a:p>
            <a:r>
              <a:rPr lang="lt-LT" sz="3200" noProof="0" dirty="0">
                <a:latin typeface="Times New Roman" panose="02020603050405020304" pitchFamily="18" charset="0"/>
                <a:cs typeface="Times New Roman" panose="02020603050405020304" pitchFamily="18" charset="0"/>
              </a:rPr>
              <a:t>Paviršius: Betonas</a:t>
            </a:r>
            <a:endParaRPr lang="lt-LT" sz="3200" noProof="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215187" y="5109933"/>
            <a:ext cx="1146710"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Fₜ</a:t>
            </a:r>
            <a:r>
              <a:rPr lang="lt-LT" b="1" noProof="0" dirty="0">
                <a:latin typeface="Times New Roman" panose="02020603050405020304" pitchFamily="18" charset="0"/>
                <a:cs typeface="Times New Roman" panose="02020603050405020304" pitchFamily="18" charset="0"/>
              </a:rPr>
              <a:t> = 1,2N</a:t>
            </a:r>
            <a:endParaRPr lang="lt-LT" b="1" noProof="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5490604" y="5109933"/>
            <a:ext cx="1671874"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m</a:t>
            </a:r>
            <a:r>
              <a:rPr lang="lt-LT" b="1" noProof="0" dirty="0">
                <a:latin typeface="Times New Roman" panose="02020603050405020304" pitchFamily="18" charset="0"/>
                <a:cs typeface="Times New Roman" panose="02020603050405020304" pitchFamily="18" charset="0"/>
              </a:rPr>
              <a:t> = 0,254kg</a:t>
            </a:r>
            <a:endParaRPr lang="lt-LT" b="1" noProof="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1190099" y="5694709"/>
            <a:ext cx="3679479" cy="923330"/>
          </a:xfrm>
          <a:prstGeom prst="rect">
            <a:avLst/>
          </a:prstGeom>
          <a:noFill/>
        </p:spPr>
        <p:txBody>
          <a:bodyPr wrap="square" rtlCol="0">
            <a:spAutoFit/>
          </a:bodyPr>
          <a:lstStyle/>
          <a:p>
            <a:r>
              <a:rPr lang="lt-LT" i="1" noProof="0" dirty="0">
                <a:latin typeface="Times New Roman" panose="02020603050405020304" pitchFamily="18" charset="0"/>
                <a:cs typeface="Times New Roman" panose="02020603050405020304" pitchFamily="18" charset="0"/>
              </a:rPr>
              <a:t>Fₜ</a:t>
            </a:r>
            <a:r>
              <a:rPr lang="lt-LT" noProof="0" dirty="0">
                <a:latin typeface="Times New Roman" panose="02020603050405020304" pitchFamily="18" charset="0"/>
                <a:cs typeface="Times New Roman" panose="02020603050405020304" pitchFamily="18" charset="0"/>
              </a:rPr>
              <a:t> = </a:t>
            </a:r>
            <a:r>
              <a:rPr lang="lt-LT" i="1" noProof="0" dirty="0" err="1">
                <a:latin typeface="Times New Roman" panose="02020603050405020304" pitchFamily="18" charset="0"/>
                <a:cs typeface="Times New Roman" panose="02020603050405020304" pitchFamily="18" charset="0"/>
              </a:rPr>
              <a:t>μN</a:t>
            </a:r>
            <a:r>
              <a:rPr lang="lt-LT" noProof="0" dirty="0">
                <a:latin typeface="Times New Roman" panose="02020603050405020304" pitchFamily="18" charset="0"/>
                <a:cs typeface="Times New Roman" panose="02020603050405020304" pitchFamily="18" charset="0"/>
              </a:rPr>
              <a:t>, </a:t>
            </a:r>
            <a:r>
              <a:rPr lang="lt-LT" i="1" noProof="0" dirty="0">
                <a:latin typeface="Times New Roman" panose="02020603050405020304" pitchFamily="18" charset="0"/>
                <a:cs typeface="Times New Roman" panose="02020603050405020304" pitchFamily="18" charset="0"/>
              </a:rPr>
              <a:t>N</a:t>
            </a:r>
            <a:r>
              <a:rPr lang="lt-LT" noProof="0" dirty="0">
                <a:latin typeface="Times New Roman" panose="02020603050405020304" pitchFamily="18" charset="0"/>
                <a:cs typeface="Times New Roman" panose="02020603050405020304" pitchFamily="18" charset="0"/>
              </a:rPr>
              <a:t> = </a:t>
            </a:r>
            <a:r>
              <a:rPr lang="lt-LT" i="1" noProof="0" dirty="0">
                <a:latin typeface="Times New Roman" panose="02020603050405020304" pitchFamily="18" charset="0"/>
                <a:cs typeface="Times New Roman" panose="02020603050405020304" pitchFamily="18" charset="0"/>
              </a:rPr>
              <a:t>mg</a:t>
            </a:r>
            <a:endParaRPr lang="lt-LT" i="1" noProof="0" dirty="0">
              <a:latin typeface="Times New Roman" panose="02020603050405020304" pitchFamily="18" charset="0"/>
              <a:cs typeface="Times New Roman" panose="02020603050405020304" pitchFamily="18" charset="0"/>
            </a:endParaRPr>
          </a:p>
          <a:p>
            <a:r>
              <a:rPr lang="lt-LT" noProof="0" dirty="0">
                <a:latin typeface="Times New Roman" panose="02020603050405020304" pitchFamily="18" charset="0"/>
                <a:cs typeface="Times New Roman" panose="02020603050405020304" pitchFamily="18" charset="0"/>
              </a:rPr>
              <a:t>1,2 = </a:t>
            </a:r>
            <a:r>
              <a:rPr lang="lt-LT" i="1" noProof="0" dirty="0">
                <a:latin typeface="Times New Roman" panose="02020603050405020304" pitchFamily="18" charset="0"/>
                <a:cs typeface="Times New Roman" panose="02020603050405020304" pitchFamily="18" charset="0"/>
              </a:rPr>
              <a:t>μ</a:t>
            </a:r>
            <a:r>
              <a:rPr lang="lt-LT" noProof="0" dirty="0">
                <a:latin typeface="Times New Roman" panose="02020603050405020304" pitchFamily="18" charset="0"/>
                <a:cs typeface="Times New Roman" panose="02020603050405020304" pitchFamily="18" charset="0"/>
              </a:rPr>
              <a:t> * 0,254 * 9,81, 1,2 = 2,491μ</a:t>
            </a:r>
            <a:endParaRPr lang="lt-LT" noProof="0" dirty="0">
              <a:latin typeface="Times New Roman" panose="02020603050405020304" pitchFamily="18" charset="0"/>
              <a:cs typeface="Times New Roman" panose="02020603050405020304" pitchFamily="18" charset="0"/>
            </a:endParaRPr>
          </a:p>
          <a:p>
            <a:r>
              <a:rPr lang="lt-LT" i="1" noProof="0" dirty="0">
                <a:latin typeface="Times New Roman" panose="02020603050405020304" pitchFamily="18" charset="0"/>
                <a:cs typeface="Times New Roman" panose="02020603050405020304" pitchFamily="18" charset="0"/>
              </a:rPr>
              <a:t>μ</a:t>
            </a:r>
            <a:r>
              <a:rPr lang="lt-LT" noProof="0" dirty="0">
                <a:latin typeface="Times New Roman" panose="02020603050405020304" pitchFamily="18" charset="0"/>
                <a:cs typeface="Times New Roman" panose="02020603050405020304" pitchFamily="18" charset="0"/>
              </a:rPr>
              <a:t> = 0,481</a:t>
            </a:r>
            <a:endParaRPr lang="lt-LT" noProof="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4627795" y="5694709"/>
            <a:ext cx="2936409" cy="1200329"/>
          </a:xfrm>
          <a:prstGeom prst="rect">
            <a:avLst/>
          </a:prstGeom>
          <a:noFill/>
        </p:spPr>
        <p:txBody>
          <a:bodyPr wrap="square" rtlCol="0">
            <a:spAutoFit/>
          </a:bodyPr>
          <a:lstStyle/>
          <a:p>
            <a:r>
              <a:rPr lang="lt-LT" i="1" noProof="0" dirty="0">
                <a:latin typeface="Times New Roman" panose="02020603050405020304" pitchFamily="18" charset="0"/>
                <a:cs typeface="Times New Roman" panose="02020603050405020304" pitchFamily="18" charset="0"/>
              </a:rPr>
              <a:t>Fₜ₂ </a:t>
            </a:r>
            <a:r>
              <a:rPr lang="lt-LT" noProof="0" dirty="0">
                <a:latin typeface="Times New Roman" panose="02020603050405020304" pitchFamily="18" charset="0"/>
                <a:cs typeface="Times New Roman" panose="02020603050405020304" pitchFamily="18" charset="0"/>
              </a:rPr>
              <a:t>= </a:t>
            </a:r>
            <a:r>
              <a:rPr lang="lt-LT" i="1" noProof="0" dirty="0" err="1">
                <a:latin typeface="Times New Roman" panose="02020603050405020304" pitchFamily="18" charset="0"/>
                <a:cs typeface="Times New Roman" panose="02020603050405020304" pitchFamily="18" charset="0"/>
              </a:rPr>
              <a:t>μN</a:t>
            </a:r>
            <a:r>
              <a:rPr lang="lt-LT" i="1" noProof="0" dirty="0">
                <a:latin typeface="Times New Roman" panose="02020603050405020304" pitchFamily="18" charset="0"/>
                <a:cs typeface="Times New Roman" panose="02020603050405020304" pitchFamily="18" charset="0"/>
              </a:rPr>
              <a:t>₂</a:t>
            </a:r>
            <a:endParaRPr lang="lt-LT" i="1" noProof="0" dirty="0">
              <a:latin typeface="Times New Roman" panose="02020603050405020304" pitchFamily="18" charset="0"/>
              <a:cs typeface="Times New Roman" panose="02020603050405020304" pitchFamily="18" charset="0"/>
            </a:endParaRPr>
          </a:p>
          <a:p>
            <a:r>
              <a:rPr lang="lt-LT" i="1" noProof="0" dirty="0">
                <a:latin typeface="Times New Roman" panose="02020603050405020304" pitchFamily="18" charset="0"/>
                <a:cs typeface="Times New Roman" panose="02020603050405020304" pitchFamily="18" charset="0"/>
              </a:rPr>
              <a:t>N₂</a:t>
            </a:r>
            <a:r>
              <a:rPr lang="lt-LT" noProof="0" dirty="0">
                <a:latin typeface="Times New Roman" panose="02020603050405020304" pitchFamily="18" charset="0"/>
                <a:cs typeface="Times New Roman" panose="02020603050405020304" pitchFamily="18" charset="0"/>
              </a:rPr>
              <a:t> = 0,020 * 9,81 = 0,196N</a:t>
            </a:r>
            <a:endParaRPr lang="lt-LT" noProof="0" dirty="0">
              <a:latin typeface="Times New Roman" panose="02020603050405020304" pitchFamily="18" charset="0"/>
              <a:cs typeface="Times New Roman" panose="02020603050405020304" pitchFamily="18" charset="0"/>
            </a:endParaRPr>
          </a:p>
          <a:p>
            <a:r>
              <a:rPr lang="lt-LT" i="1" noProof="0" dirty="0">
                <a:latin typeface="Times New Roman" panose="02020603050405020304" pitchFamily="18" charset="0"/>
                <a:cs typeface="Times New Roman" panose="02020603050405020304" pitchFamily="18" charset="0"/>
              </a:rPr>
              <a:t>Fₜ₂ </a:t>
            </a:r>
            <a:r>
              <a:rPr lang="lt-LT" noProof="0" dirty="0">
                <a:latin typeface="Times New Roman" panose="02020603050405020304" pitchFamily="18" charset="0"/>
                <a:cs typeface="Times New Roman" panose="02020603050405020304" pitchFamily="18" charset="0"/>
              </a:rPr>
              <a:t>= 0,481 * 0,196 = 0,094N</a:t>
            </a:r>
            <a:endParaRPr lang="lt-LT" noProof="0" dirty="0">
              <a:latin typeface="Times New Roman" panose="02020603050405020304" pitchFamily="18" charset="0"/>
              <a:cs typeface="Times New Roman" panose="02020603050405020304" pitchFamily="18" charset="0"/>
            </a:endParaRPr>
          </a:p>
          <a:p>
            <a:endParaRPr lang="lt-LT" noProof="0" dirty="0"/>
          </a:p>
        </p:txBody>
      </p:sp>
      <p:sp>
        <p:nvSpPr>
          <p:cNvPr id="18" name="TextBox 17"/>
          <p:cNvSpPr txBox="1"/>
          <p:nvPr/>
        </p:nvSpPr>
        <p:spPr>
          <a:xfrm>
            <a:off x="7564203" y="5062490"/>
            <a:ext cx="3944625" cy="1754326"/>
          </a:xfrm>
          <a:prstGeom prst="rect">
            <a:avLst/>
          </a:prstGeom>
          <a:noFill/>
        </p:spPr>
        <p:txBody>
          <a:bodyPr wrap="square" rtlCol="0">
            <a:spAutoFit/>
          </a:bodyPr>
          <a:lstStyle/>
          <a:p>
            <a:r>
              <a:rPr lang="lt-LT" noProof="0" dirty="0">
                <a:latin typeface="Times New Roman" panose="02020603050405020304" pitchFamily="18" charset="0"/>
                <a:cs typeface="Times New Roman" panose="02020603050405020304" pitchFamily="18" charset="0"/>
              </a:rPr>
              <a:t>Teko naudotis vandens buteliuku, kad dinamometras parodytų jėga, nes kaip matome, tikroji (tik guminės tarpinės) trinties jėga, yra per maža, kad parodytų dinamometras</a:t>
            </a:r>
            <a:br>
              <a:rPr lang="lt-LT" noProof="0" dirty="0">
                <a:latin typeface="Times New Roman" panose="02020603050405020304" pitchFamily="18" charset="0"/>
                <a:cs typeface="Times New Roman" panose="02020603050405020304" pitchFamily="18" charset="0"/>
              </a:rPr>
            </a:br>
            <a:r>
              <a:rPr lang="lt-LT" noProof="0" dirty="0">
                <a:latin typeface="Times New Roman" panose="02020603050405020304" pitchFamily="18" charset="0"/>
                <a:cs typeface="Times New Roman" panose="02020603050405020304" pitchFamily="18" charset="0"/>
              </a:rPr>
              <a:t>(toks metodas buvo naudojamas ir kitur)</a:t>
            </a:r>
            <a:endParaRPr lang="lt-LT"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956826">
            <a:off x="-1141917" y="-750769"/>
            <a:ext cx="3036180" cy="7878348"/>
          </a:xfrm>
          <a:prstGeom prst="rect">
            <a:avLst/>
          </a:prstGeom>
          <a:solidFill>
            <a:schemeClr val="tx2">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Box 4"/>
          <p:cNvSpPr txBox="1"/>
          <p:nvPr/>
        </p:nvSpPr>
        <p:spPr>
          <a:xfrm>
            <a:off x="2700142" y="31471"/>
            <a:ext cx="9578672" cy="584775"/>
          </a:xfrm>
          <a:prstGeom prst="rect">
            <a:avLst/>
          </a:prstGeom>
          <a:noFill/>
        </p:spPr>
        <p:txBody>
          <a:bodyPr wrap="square" rtlCol="0">
            <a:spAutoFit/>
          </a:bodyPr>
          <a:lstStyle/>
          <a:p>
            <a:r>
              <a:rPr lang="lt-LT" sz="3200" noProof="0" dirty="0">
                <a:latin typeface="Times New Roman" panose="02020603050405020304" pitchFamily="18" charset="0"/>
                <a:cs typeface="Times New Roman" panose="02020603050405020304" pitchFamily="18" charset="0"/>
              </a:rPr>
              <a:t>Paviršius: Pabarstytas druskos ir smėlio mišiniu betonas</a:t>
            </a:r>
            <a:endParaRPr lang="lt-LT" sz="3200" noProof="0" dirty="0">
              <a:latin typeface="Times New Roman" panose="02020603050405020304" pitchFamily="18" charset="0"/>
              <a:cs typeface="Times New Roman" panose="02020603050405020304" pitchFamily="18" charset="0"/>
            </a:endParaRPr>
          </a:p>
        </p:txBody>
      </p:sp>
      <p:pic>
        <p:nvPicPr>
          <p:cNvPr id="20" name="Picture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89478" y="584773"/>
            <a:ext cx="3858881" cy="5170203"/>
          </a:xfrm>
          <a:prstGeom prst="rect">
            <a:avLst/>
          </a:prstGeom>
          <a:ln w="19050">
            <a:solidFill>
              <a:schemeClr val="tx1"/>
            </a:solidFill>
          </a:ln>
        </p:spPr>
      </p:pic>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2984" y="595190"/>
            <a:ext cx="3858881" cy="5159788"/>
          </a:xfrm>
          <a:prstGeom prst="rect">
            <a:avLst/>
          </a:prstGeom>
          <a:ln w="19050">
            <a:solidFill>
              <a:schemeClr val="tx1"/>
            </a:solidFill>
          </a:ln>
        </p:spPr>
      </p:pic>
      <p:sp>
        <p:nvSpPr>
          <p:cNvPr id="6" name="TextBox 5"/>
          <p:cNvSpPr txBox="1"/>
          <p:nvPr/>
        </p:nvSpPr>
        <p:spPr>
          <a:xfrm>
            <a:off x="6729742" y="5765391"/>
            <a:ext cx="4846621"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Fₜ</a:t>
            </a:r>
            <a:r>
              <a:rPr lang="lt-LT" b="1" noProof="0" dirty="0">
                <a:latin typeface="Times New Roman" panose="02020603050405020304" pitchFamily="18" charset="0"/>
                <a:cs typeface="Times New Roman" panose="02020603050405020304" pitchFamily="18" charset="0"/>
              </a:rPr>
              <a:t> = 0,8N</a:t>
            </a:r>
            <a:endParaRPr lang="lt-LT" b="1" noProof="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6653541" y="5970417"/>
            <a:ext cx="1671874"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m</a:t>
            </a:r>
            <a:r>
              <a:rPr lang="lt-LT" b="1" noProof="0" dirty="0">
                <a:latin typeface="Times New Roman" panose="02020603050405020304" pitchFamily="18" charset="0"/>
                <a:cs typeface="Times New Roman" panose="02020603050405020304" pitchFamily="18" charset="0"/>
              </a:rPr>
              <a:t> = 0,254kg</a:t>
            </a:r>
            <a:endParaRPr lang="lt-LT" b="1" noProof="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364056" y="5765393"/>
            <a:ext cx="4852658" cy="1015663"/>
          </a:xfrm>
          <a:prstGeom prst="rect">
            <a:avLst/>
          </a:prstGeom>
          <a:noFill/>
        </p:spPr>
        <p:txBody>
          <a:bodyPr wrap="square" rtlCol="0">
            <a:spAutoFit/>
          </a:bodyPr>
          <a:lstStyle/>
          <a:p>
            <a:r>
              <a:rPr lang="lt-LT" sz="2000" i="1" noProof="0" dirty="0">
                <a:latin typeface="Times New Roman" panose="02020603050405020304" pitchFamily="18" charset="0"/>
                <a:cs typeface="Times New Roman" panose="02020603050405020304" pitchFamily="18" charset="0"/>
              </a:rPr>
              <a:t>Fₜ</a:t>
            </a:r>
            <a:r>
              <a:rPr lang="lt-LT" sz="2000" noProof="0" dirty="0">
                <a:latin typeface="Times New Roman" panose="02020603050405020304" pitchFamily="18" charset="0"/>
                <a:cs typeface="Times New Roman" panose="02020603050405020304" pitchFamily="18" charset="0"/>
              </a:rPr>
              <a:t> = </a:t>
            </a:r>
            <a:r>
              <a:rPr lang="lt-LT" sz="2000" i="1" noProof="0" dirty="0" err="1">
                <a:latin typeface="Times New Roman" panose="02020603050405020304" pitchFamily="18" charset="0"/>
                <a:cs typeface="Times New Roman" panose="02020603050405020304" pitchFamily="18" charset="0"/>
              </a:rPr>
              <a:t>μN</a:t>
            </a:r>
            <a:r>
              <a:rPr lang="lt-LT" sz="2000" noProof="0" dirty="0">
                <a:latin typeface="Times New Roman" panose="02020603050405020304" pitchFamily="18" charset="0"/>
                <a:cs typeface="Times New Roman" panose="02020603050405020304" pitchFamily="18" charset="0"/>
              </a:rPr>
              <a:t>, </a:t>
            </a:r>
            <a:r>
              <a:rPr lang="lt-LT" sz="2000" i="1" noProof="0" dirty="0">
                <a:latin typeface="Times New Roman" panose="02020603050405020304" pitchFamily="18" charset="0"/>
                <a:cs typeface="Times New Roman" panose="02020603050405020304" pitchFamily="18" charset="0"/>
              </a:rPr>
              <a:t>N</a:t>
            </a:r>
            <a:r>
              <a:rPr lang="lt-LT" sz="2000" noProof="0" dirty="0">
                <a:latin typeface="Times New Roman" panose="02020603050405020304" pitchFamily="18" charset="0"/>
                <a:cs typeface="Times New Roman" panose="02020603050405020304" pitchFamily="18" charset="0"/>
              </a:rPr>
              <a:t> = </a:t>
            </a:r>
            <a:r>
              <a:rPr lang="lt-LT" sz="2000" i="1" noProof="0" dirty="0">
                <a:latin typeface="Times New Roman" panose="02020603050405020304" pitchFamily="18" charset="0"/>
                <a:cs typeface="Times New Roman" panose="02020603050405020304" pitchFamily="18" charset="0"/>
              </a:rPr>
              <a:t>mg</a:t>
            </a:r>
            <a:endParaRPr lang="lt-LT" sz="2000" i="1" noProof="0" dirty="0">
              <a:latin typeface="Times New Roman" panose="02020603050405020304" pitchFamily="18" charset="0"/>
              <a:cs typeface="Times New Roman" panose="02020603050405020304" pitchFamily="18" charset="0"/>
            </a:endParaRPr>
          </a:p>
          <a:p>
            <a:r>
              <a:rPr lang="lt-LT" sz="2000" noProof="0" dirty="0">
                <a:latin typeface="Times New Roman" panose="02020603050405020304" pitchFamily="18" charset="0"/>
                <a:cs typeface="Times New Roman" panose="02020603050405020304" pitchFamily="18" charset="0"/>
              </a:rPr>
              <a:t>0,8 = 2,491μ</a:t>
            </a:r>
            <a:endParaRPr lang="lt-LT" sz="2000" noProof="0" dirty="0">
              <a:latin typeface="Times New Roman" panose="02020603050405020304" pitchFamily="18" charset="0"/>
              <a:cs typeface="Times New Roman" panose="02020603050405020304" pitchFamily="18" charset="0"/>
            </a:endParaRPr>
          </a:p>
          <a:p>
            <a:r>
              <a:rPr lang="lt-LT" sz="2000" i="1" noProof="0" dirty="0">
                <a:latin typeface="Times New Roman" panose="02020603050405020304" pitchFamily="18" charset="0"/>
                <a:cs typeface="Times New Roman" panose="02020603050405020304" pitchFamily="18" charset="0"/>
              </a:rPr>
              <a:t>μ</a:t>
            </a:r>
            <a:r>
              <a:rPr lang="lt-LT" sz="2000" noProof="0" dirty="0">
                <a:latin typeface="Times New Roman" panose="02020603050405020304" pitchFamily="18" charset="0"/>
                <a:cs typeface="Times New Roman" panose="02020603050405020304" pitchFamily="18" charset="0"/>
              </a:rPr>
              <a:t> = 0,321</a:t>
            </a:r>
            <a:endParaRPr lang="lt-LT" sz="1600" noProof="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3402595" y="5918583"/>
            <a:ext cx="3250946" cy="984885"/>
          </a:xfrm>
          <a:prstGeom prst="rect">
            <a:avLst/>
          </a:prstGeom>
          <a:noFill/>
        </p:spPr>
        <p:txBody>
          <a:bodyPr wrap="square" rtlCol="0">
            <a:spAutoFit/>
          </a:bodyPr>
          <a:lstStyle/>
          <a:p>
            <a:r>
              <a:rPr lang="lt-LT" sz="2000" i="1" noProof="0" dirty="0">
                <a:latin typeface="Times New Roman" panose="02020603050405020304" pitchFamily="18" charset="0"/>
                <a:cs typeface="Times New Roman" panose="02020603050405020304" pitchFamily="18" charset="0"/>
              </a:rPr>
              <a:t>Fₜ₂ </a:t>
            </a:r>
            <a:r>
              <a:rPr lang="lt-LT" sz="2000" noProof="0" dirty="0">
                <a:latin typeface="Times New Roman" panose="02020603050405020304" pitchFamily="18" charset="0"/>
                <a:cs typeface="Times New Roman" panose="02020603050405020304" pitchFamily="18" charset="0"/>
              </a:rPr>
              <a:t>= </a:t>
            </a:r>
            <a:r>
              <a:rPr lang="lt-LT" sz="2000" i="1" noProof="0" dirty="0" err="1">
                <a:latin typeface="Times New Roman" panose="02020603050405020304" pitchFamily="18" charset="0"/>
                <a:cs typeface="Times New Roman" panose="02020603050405020304" pitchFamily="18" charset="0"/>
              </a:rPr>
              <a:t>μN</a:t>
            </a:r>
            <a:r>
              <a:rPr lang="lt-LT" sz="2000" i="1" noProof="0" dirty="0">
                <a:latin typeface="Times New Roman" panose="02020603050405020304" pitchFamily="18" charset="0"/>
                <a:cs typeface="Times New Roman" panose="02020603050405020304" pitchFamily="18" charset="0"/>
              </a:rPr>
              <a:t>₂</a:t>
            </a:r>
            <a:endParaRPr lang="lt-LT" sz="2000" i="1" noProof="0" dirty="0">
              <a:latin typeface="Times New Roman" panose="02020603050405020304" pitchFamily="18" charset="0"/>
              <a:cs typeface="Times New Roman" panose="02020603050405020304" pitchFamily="18" charset="0"/>
            </a:endParaRPr>
          </a:p>
          <a:p>
            <a:r>
              <a:rPr lang="lt-LT" sz="2000" i="1" noProof="0" dirty="0">
                <a:latin typeface="Times New Roman" panose="02020603050405020304" pitchFamily="18" charset="0"/>
                <a:cs typeface="Times New Roman" panose="02020603050405020304" pitchFamily="18" charset="0"/>
              </a:rPr>
              <a:t>Fₜ₂ </a:t>
            </a:r>
            <a:r>
              <a:rPr lang="lt-LT" sz="2000" noProof="0" dirty="0">
                <a:latin typeface="Times New Roman" panose="02020603050405020304" pitchFamily="18" charset="0"/>
                <a:cs typeface="Times New Roman" panose="02020603050405020304" pitchFamily="18" charset="0"/>
              </a:rPr>
              <a:t>= 0,321 * 0,196 = 0,062N</a:t>
            </a:r>
            <a:endParaRPr lang="lt-LT" sz="2000" noProof="0" dirty="0">
              <a:latin typeface="Times New Roman" panose="02020603050405020304" pitchFamily="18" charset="0"/>
              <a:cs typeface="Times New Roman" panose="02020603050405020304" pitchFamily="18" charset="0"/>
            </a:endParaRPr>
          </a:p>
          <a:p>
            <a:endParaRPr lang="lt-LT"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956826">
            <a:off x="-1141917" y="-750769"/>
            <a:ext cx="3036180" cy="7878348"/>
          </a:xfrm>
          <a:prstGeom prst="rect">
            <a:avLst/>
          </a:prstGeom>
          <a:solidFill>
            <a:schemeClr val="tx2">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7" name="TextBox 6"/>
          <p:cNvSpPr txBox="1"/>
          <p:nvPr/>
        </p:nvSpPr>
        <p:spPr>
          <a:xfrm>
            <a:off x="2918128" y="0"/>
            <a:ext cx="6234925" cy="584775"/>
          </a:xfrm>
          <a:prstGeom prst="rect">
            <a:avLst/>
          </a:prstGeom>
          <a:noFill/>
        </p:spPr>
        <p:txBody>
          <a:bodyPr wrap="square" rtlCol="0">
            <a:spAutoFit/>
          </a:bodyPr>
          <a:lstStyle/>
          <a:p>
            <a:r>
              <a:rPr lang="lt-LT" sz="3200" noProof="0" dirty="0">
                <a:latin typeface="Times New Roman" panose="02020603050405020304" pitchFamily="18" charset="0"/>
                <a:cs typeface="Times New Roman" panose="02020603050405020304" pitchFamily="18" charset="0"/>
              </a:rPr>
              <a:t>Paviršius: Šlapias asfaltas</a:t>
            </a:r>
            <a:endParaRPr lang="lt-LT" sz="3200" noProof="0" dirty="0">
              <a:latin typeface="Times New Roman" panose="02020603050405020304" pitchFamily="18" charset="0"/>
              <a:cs typeface="Times New Roman" panose="02020603050405020304" pitchFamily="18" charset="0"/>
            </a:endParaRPr>
          </a:p>
        </p:txBody>
      </p:sp>
      <p:pic>
        <p:nvPicPr>
          <p:cNvPr id="19" name="Picture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62984" y="584774"/>
            <a:ext cx="3858881" cy="5170204"/>
          </a:xfrm>
          <a:prstGeom prst="rect">
            <a:avLst/>
          </a:prstGeom>
          <a:ln w="19050">
            <a:solidFill>
              <a:schemeClr val="tx1"/>
            </a:solidFill>
          </a:ln>
        </p:spPr>
      </p:pic>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9479" y="584775"/>
            <a:ext cx="3858881" cy="5170204"/>
          </a:xfrm>
          <a:prstGeom prst="rect">
            <a:avLst/>
          </a:prstGeom>
          <a:ln w="19050">
            <a:solidFill>
              <a:schemeClr val="tx1"/>
            </a:solidFill>
          </a:ln>
        </p:spPr>
      </p:pic>
      <p:sp>
        <p:nvSpPr>
          <p:cNvPr id="10" name="TextBox 9"/>
          <p:cNvSpPr txBox="1"/>
          <p:nvPr/>
        </p:nvSpPr>
        <p:spPr>
          <a:xfrm>
            <a:off x="6729742" y="5877391"/>
            <a:ext cx="4846621"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Fₜ</a:t>
            </a:r>
            <a:r>
              <a:rPr lang="lt-LT" b="1" noProof="0" dirty="0">
                <a:latin typeface="Times New Roman" panose="02020603050405020304" pitchFamily="18" charset="0"/>
                <a:cs typeface="Times New Roman" panose="02020603050405020304" pitchFamily="18" charset="0"/>
              </a:rPr>
              <a:t> = 1,7N</a:t>
            </a:r>
            <a:endParaRPr lang="lt-LT" b="1" noProof="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653542" y="6088559"/>
            <a:ext cx="1671874"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m</a:t>
            </a:r>
            <a:r>
              <a:rPr lang="lt-LT" b="1" noProof="0" dirty="0">
                <a:latin typeface="Times New Roman" panose="02020603050405020304" pitchFamily="18" charset="0"/>
                <a:cs typeface="Times New Roman" panose="02020603050405020304" pitchFamily="18" charset="0"/>
              </a:rPr>
              <a:t> = 0,254kg</a:t>
            </a:r>
            <a:endParaRPr lang="lt-LT" b="1" noProof="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1364056" y="5765393"/>
            <a:ext cx="4852658" cy="1015663"/>
          </a:xfrm>
          <a:prstGeom prst="rect">
            <a:avLst/>
          </a:prstGeom>
          <a:noFill/>
        </p:spPr>
        <p:txBody>
          <a:bodyPr wrap="square" rtlCol="0">
            <a:spAutoFit/>
          </a:bodyPr>
          <a:lstStyle/>
          <a:p>
            <a:r>
              <a:rPr lang="lt-LT" sz="2000" i="1" noProof="0" dirty="0">
                <a:latin typeface="Times New Roman" panose="02020603050405020304" pitchFamily="18" charset="0"/>
                <a:cs typeface="Times New Roman" panose="02020603050405020304" pitchFamily="18" charset="0"/>
              </a:rPr>
              <a:t>Fₜ</a:t>
            </a:r>
            <a:r>
              <a:rPr lang="lt-LT" sz="2000" noProof="0" dirty="0">
                <a:latin typeface="Times New Roman" panose="02020603050405020304" pitchFamily="18" charset="0"/>
                <a:cs typeface="Times New Roman" panose="02020603050405020304" pitchFamily="18" charset="0"/>
              </a:rPr>
              <a:t> = </a:t>
            </a:r>
            <a:r>
              <a:rPr lang="lt-LT" sz="2000" noProof="0" dirty="0" err="1">
                <a:latin typeface="Times New Roman" panose="02020603050405020304" pitchFamily="18" charset="0"/>
                <a:cs typeface="Times New Roman" panose="02020603050405020304" pitchFamily="18" charset="0"/>
              </a:rPr>
              <a:t>μN</a:t>
            </a:r>
            <a:r>
              <a:rPr lang="lt-LT" sz="2000" noProof="0" dirty="0">
                <a:latin typeface="Times New Roman" panose="02020603050405020304" pitchFamily="18" charset="0"/>
                <a:cs typeface="Times New Roman" panose="02020603050405020304" pitchFamily="18" charset="0"/>
              </a:rPr>
              <a:t>, N = mg</a:t>
            </a:r>
            <a:endParaRPr lang="lt-LT" sz="2000" noProof="0" dirty="0">
              <a:latin typeface="Times New Roman" panose="02020603050405020304" pitchFamily="18" charset="0"/>
              <a:cs typeface="Times New Roman" panose="02020603050405020304" pitchFamily="18" charset="0"/>
            </a:endParaRPr>
          </a:p>
          <a:p>
            <a:r>
              <a:rPr lang="lt-LT" sz="2000" noProof="0" dirty="0">
                <a:latin typeface="Times New Roman" panose="02020603050405020304" pitchFamily="18" charset="0"/>
                <a:cs typeface="Times New Roman" panose="02020603050405020304" pitchFamily="18" charset="0"/>
              </a:rPr>
              <a:t>1.7 = 2,491μ</a:t>
            </a:r>
            <a:endParaRPr lang="lt-LT" sz="2000" noProof="0" dirty="0">
              <a:latin typeface="Times New Roman" panose="02020603050405020304" pitchFamily="18" charset="0"/>
              <a:cs typeface="Times New Roman" panose="02020603050405020304" pitchFamily="18" charset="0"/>
            </a:endParaRPr>
          </a:p>
          <a:p>
            <a:r>
              <a:rPr lang="lt-LT" sz="2000" i="1" noProof="0" dirty="0">
                <a:latin typeface="Times New Roman" panose="02020603050405020304" pitchFamily="18" charset="0"/>
                <a:cs typeface="Times New Roman" panose="02020603050405020304" pitchFamily="18" charset="0"/>
              </a:rPr>
              <a:t>μ</a:t>
            </a:r>
            <a:r>
              <a:rPr lang="lt-LT" sz="2000" noProof="0" dirty="0">
                <a:latin typeface="Times New Roman" panose="02020603050405020304" pitchFamily="18" charset="0"/>
                <a:cs typeface="Times New Roman" panose="02020603050405020304" pitchFamily="18" charset="0"/>
              </a:rPr>
              <a:t> = 0,682</a:t>
            </a:r>
            <a:endParaRPr lang="lt-LT" sz="1600" noProof="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3402595" y="5918583"/>
            <a:ext cx="3153653" cy="984885"/>
          </a:xfrm>
          <a:prstGeom prst="rect">
            <a:avLst/>
          </a:prstGeom>
          <a:noFill/>
        </p:spPr>
        <p:txBody>
          <a:bodyPr wrap="square" rtlCol="0">
            <a:spAutoFit/>
          </a:bodyPr>
          <a:lstStyle/>
          <a:p>
            <a:r>
              <a:rPr lang="lt-LT" sz="2000" i="1" noProof="0" dirty="0">
                <a:latin typeface="Times New Roman" panose="02020603050405020304" pitchFamily="18" charset="0"/>
                <a:cs typeface="Times New Roman" panose="02020603050405020304" pitchFamily="18" charset="0"/>
              </a:rPr>
              <a:t>Fₜ₂ </a:t>
            </a:r>
            <a:r>
              <a:rPr lang="lt-LT" sz="2000" noProof="0" dirty="0">
                <a:latin typeface="Times New Roman" panose="02020603050405020304" pitchFamily="18" charset="0"/>
                <a:cs typeface="Times New Roman" panose="02020603050405020304" pitchFamily="18" charset="0"/>
              </a:rPr>
              <a:t>= </a:t>
            </a:r>
            <a:r>
              <a:rPr lang="lt-LT" sz="2000" i="1" noProof="0" dirty="0" err="1">
                <a:latin typeface="Times New Roman" panose="02020603050405020304" pitchFamily="18" charset="0"/>
                <a:cs typeface="Times New Roman" panose="02020603050405020304" pitchFamily="18" charset="0"/>
              </a:rPr>
              <a:t>μN</a:t>
            </a:r>
            <a:r>
              <a:rPr lang="lt-LT" sz="2000" i="1" noProof="0" dirty="0">
                <a:latin typeface="Times New Roman" panose="02020603050405020304" pitchFamily="18" charset="0"/>
                <a:cs typeface="Times New Roman" panose="02020603050405020304" pitchFamily="18" charset="0"/>
              </a:rPr>
              <a:t>₂</a:t>
            </a:r>
            <a:endParaRPr lang="lt-LT" sz="2000" i="1" noProof="0" dirty="0">
              <a:latin typeface="Times New Roman" panose="02020603050405020304" pitchFamily="18" charset="0"/>
              <a:cs typeface="Times New Roman" panose="02020603050405020304" pitchFamily="18" charset="0"/>
            </a:endParaRPr>
          </a:p>
          <a:p>
            <a:r>
              <a:rPr lang="lt-LT" sz="2000" i="1" noProof="0" dirty="0">
                <a:latin typeface="Times New Roman" panose="02020603050405020304" pitchFamily="18" charset="0"/>
                <a:cs typeface="Times New Roman" panose="02020603050405020304" pitchFamily="18" charset="0"/>
              </a:rPr>
              <a:t>Fₜ₂ </a:t>
            </a:r>
            <a:r>
              <a:rPr lang="lt-LT" sz="2000" noProof="0" dirty="0">
                <a:latin typeface="Times New Roman" panose="02020603050405020304" pitchFamily="18" charset="0"/>
                <a:cs typeface="Times New Roman" panose="02020603050405020304" pitchFamily="18" charset="0"/>
              </a:rPr>
              <a:t>= 0,682 * 0,196 = 0,134N</a:t>
            </a:r>
            <a:endParaRPr lang="lt-LT" sz="2000" noProof="0" dirty="0">
              <a:latin typeface="Times New Roman" panose="02020603050405020304" pitchFamily="18" charset="0"/>
              <a:cs typeface="Times New Roman" panose="02020603050405020304" pitchFamily="18" charset="0"/>
            </a:endParaRPr>
          </a:p>
          <a:p>
            <a:endParaRPr lang="lt-LT"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956826">
            <a:off x="-1141917" y="-750769"/>
            <a:ext cx="3036180" cy="7878348"/>
          </a:xfrm>
          <a:prstGeom prst="rect">
            <a:avLst/>
          </a:prstGeom>
          <a:solidFill>
            <a:schemeClr val="tx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Box 4"/>
          <p:cNvSpPr txBox="1"/>
          <p:nvPr/>
        </p:nvSpPr>
        <p:spPr>
          <a:xfrm>
            <a:off x="2918128" y="0"/>
            <a:ext cx="6234925" cy="584775"/>
          </a:xfrm>
          <a:prstGeom prst="rect">
            <a:avLst/>
          </a:prstGeom>
          <a:noFill/>
        </p:spPr>
        <p:txBody>
          <a:bodyPr wrap="square" rtlCol="0">
            <a:spAutoFit/>
          </a:bodyPr>
          <a:lstStyle/>
          <a:p>
            <a:r>
              <a:rPr lang="lt-LT" sz="3200" noProof="0" dirty="0">
                <a:latin typeface="Times New Roman" panose="02020603050405020304" pitchFamily="18" charset="0"/>
                <a:cs typeface="Times New Roman" panose="02020603050405020304" pitchFamily="18" charset="0"/>
              </a:rPr>
              <a:t>Paviršius: Ledas</a:t>
            </a:r>
            <a:endParaRPr lang="lt-LT" sz="3200" noProof="0" dirty="0">
              <a:latin typeface="Times New Roman" panose="02020603050405020304" pitchFamily="18" charset="0"/>
              <a:cs typeface="Times New Roman" panose="02020603050405020304" pitchFamily="18" charset="0"/>
            </a:endParaRPr>
          </a:p>
        </p:txBody>
      </p:sp>
      <p:pic>
        <p:nvPicPr>
          <p:cNvPr id="15" name="Picture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62983" y="595190"/>
            <a:ext cx="3869841" cy="5159788"/>
          </a:xfrm>
          <a:prstGeom prst="rect">
            <a:avLst/>
          </a:prstGeom>
          <a:ln w="19050">
            <a:solidFill>
              <a:schemeClr val="tx1"/>
            </a:solidFill>
          </a:ln>
        </p:spPr>
      </p:pic>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9479" y="584773"/>
            <a:ext cx="3858880" cy="5180619"/>
          </a:xfrm>
          <a:prstGeom prst="rect">
            <a:avLst/>
          </a:prstGeom>
          <a:ln w="19050">
            <a:solidFill>
              <a:schemeClr val="tx1"/>
            </a:solidFill>
          </a:ln>
        </p:spPr>
      </p:pic>
      <p:sp>
        <p:nvSpPr>
          <p:cNvPr id="6" name="TextBox 5"/>
          <p:cNvSpPr txBox="1"/>
          <p:nvPr/>
        </p:nvSpPr>
        <p:spPr>
          <a:xfrm>
            <a:off x="6729742" y="5775807"/>
            <a:ext cx="4846621"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Fₜ</a:t>
            </a:r>
            <a:r>
              <a:rPr lang="lt-LT" b="1" noProof="0" dirty="0">
                <a:latin typeface="Times New Roman" panose="02020603050405020304" pitchFamily="18" charset="0"/>
                <a:cs typeface="Times New Roman" panose="02020603050405020304" pitchFamily="18" charset="0"/>
              </a:rPr>
              <a:t> = 0,4N</a:t>
            </a:r>
            <a:endParaRPr lang="lt-LT" b="1" noProof="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6581114" y="5981302"/>
            <a:ext cx="1671874" cy="369332"/>
          </a:xfrm>
          <a:prstGeom prst="rect">
            <a:avLst/>
          </a:prstGeom>
          <a:noFill/>
        </p:spPr>
        <p:txBody>
          <a:bodyPr wrap="square" rtlCol="0">
            <a:spAutoFit/>
          </a:bodyPr>
          <a:lstStyle/>
          <a:p>
            <a:r>
              <a:rPr lang="lt-LT" b="1" i="1" noProof="0" dirty="0">
                <a:latin typeface="Times New Roman" panose="02020603050405020304" pitchFamily="18" charset="0"/>
                <a:cs typeface="Times New Roman" panose="02020603050405020304" pitchFamily="18" charset="0"/>
              </a:rPr>
              <a:t>m</a:t>
            </a:r>
            <a:r>
              <a:rPr lang="lt-LT" b="1" noProof="0" dirty="0">
                <a:latin typeface="Times New Roman" panose="02020603050405020304" pitchFamily="18" charset="0"/>
                <a:cs typeface="Times New Roman" panose="02020603050405020304" pitchFamily="18" charset="0"/>
              </a:rPr>
              <a:t> = 0,254kg</a:t>
            </a:r>
            <a:endParaRPr lang="lt-LT" b="1" noProof="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364056" y="5765393"/>
            <a:ext cx="4852658" cy="1015663"/>
          </a:xfrm>
          <a:prstGeom prst="rect">
            <a:avLst/>
          </a:prstGeom>
          <a:noFill/>
        </p:spPr>
        <p:txBody>
          <a:bodyPr wrap="square" rtlCol="0">
            <a:spAutoFit/>
          </a:bodyPr>
          <a:lstStyle/>
          <a:p>
            <a:r>
              <a:rPr lang="lt-LT" sz="2000" i="1" noProof="0" dirty="0">
                <a:latin typeface="Times New Roman" panose="02020603050405020304" pitchFamily="18" charset="0"/>
                <a:cs typeface="Times New Roman" panose="02020603050405020304" pitchFamily="18" charset="0"/>
              </a:rPr>
              <a:t>Fₜ</a:t>
            </a:r>
            <a:r>
              <a:rPr lang="lt-LT" sz="2000" noProof="0" dirty="0">
                <a:latin typeface="Times New Roman" panose="02020603050405020304" pitchFamily="18" charset="0"/>
                <a:cs typeface="Times New Roman" panose="02020603050405020304" pitchFamily="18" charset="0"/>
              </a:rPr>
              <a:t> = </a:t>
            </a:r>
            <a:r>
              <a:rPr lang="lt-LT" sz="2000" i="1" noProof="0" dirty="0" err="1">
                <a:latin typeface="Times New Roman" panose="02020603050405020304" pitchFamily="18" charset="0"/>
                <a:cs typeface="Times New Roman" panose="02020603050405020304" pitchFamily="18" charset="0"/>
              </a:rPr>
              <a:t>μN</a:t>
            </a:r>
            <a:r>
              <a:rPr lang="lt-LT" sz="2000" noProof="0" dirty="0">
                <a:latin typeface="Times New Roman" panose="02020603050405020304" pitchFamily="18" charset="0"/>
                <a:cs typeface="Times New Roman" panose="02020603050405020304" pitchFamily="18" charset="0"/>
              </a:rPr>
              <a:t>, </a:t>
            </a:r>
            <a:r>
              <a:rPr lang="lt-LT" sz="2000" i="1" noProof="0" dirty="0">
                <a:latin typeface="Times New Roman" panose="02020603050405020304" pitchFamily="18" charset="0"/>
                <a:cs typeface="Times New Roman" panose="02020603050405020304" pitchFamily="18" charset="0"/>
              </a:rPr>
              <a:t>N</a:t>
            </a:r>
            <a:r>
              <a:rPr lang="lt-LT" sz="2000" noProof="0" dirty="0">
                <a:latin typeface="Times New Roman" panose="02020603050405020304" pitchFamily="18" charset="0"/>
                <a:cs typeface="Times New Roman" panose="02020603050405020304" pitchFamily="18" charset="0"/>
              </a:rPr>
              <a:t> = </a:t>
            </a:r>
            <a:r>
              <a:rPr lang="lt-LT" sz="2000" i="1" noProof="0" dirty="0">
                <a:latin typeface="Times New Roman" panose="02020603050405020304" pitchFamily="18" charset="0"/>
                <a:cs typeface="Times New Roman" panose="02020603050405020304" pitchFamily="18" charset="0"/>
              </a:rPr>
              <a:t>mg</a:t>
            </a:r>
            <a:endParaRPr lang="lt-LT" sz="2000" i="1" noProof="0" dirty="0">
              <a:latin typeface="Times New Roman" panose="02020603050405020304" pitchFamily="18" charset="0"/>
              <a:cs typeface="Times New Roman" panose="02020603050405020304" pitchFamily="18" charset="0"/>
            </a:endParaRPr>
          </a:p>
          <a:p>
            <a:r>
              <a:rPr lang="lt-LT" sz="2000" noProof="0" dirty="0">
                <a:latin typeface="Times New Roman" panose="02020603050405020304" pitchFamily="18" charset="0"/>
                <a:cs typeface="Times New Roman" panose="02020603050405020304" pitchFamily="18" charset="0"/>
              </a:rPr>
              <a:t>0,4 = 2,491μ</a:t>
            </a:r>
            <a:endParaRPr lang="lt-LT" sz="2000" noProof="0" dirty="0">
              <a:latin typeface="Times New Roman" panose="02020603050405020304" pitchFamily="18" charset="0"/>
              <a:cs typeface="Times New Roman" panose="02020603050405020304" pitchFamily="18" charset="0"/>
            </a:endParaRPr>
          </a:p>
          <a:p>
            <a:r>
              <a:rPr lang="lt-LT" sz="2000" i="1" noProof="0" dirty="0">
                <a:latin typeface="Times New Roman" panose="02020603050405020304" pitchFamily="18" charset="0"/>
                <a:cs typeface="Times New Roman" panose="02020603050405020304" pitchFamily="18" charset="0"/>
              </a:rPr>
              <a:t>μ</a:t>
            </a:r>
            <a:r>
              <a:rPr lang="lt-LT" sz="2000" noProof="0" dirty="0">
                <a:latin typeface="Times New Roman" panose="02020603050405020304" pitchFamily="18" charset="0"/>
                <a:cs typeface="Times New Roman" panose="02020603050405020304" pitchFamily="18" charset="0"/>
              </a:rPr>
              <a:t> = 0,160</a:t>
            </a:r>
            <a:endParaRPr lang="lt-LT" sz="1600" noProof="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3402595" y="5918583"/>
            <a:ext cx="3178519" cy="984885"/>
          </a:xfrm>
          <a:prstGeom prst="rect">
            <a:avLst/>
          </a:prstGeom>
          <a:noFill/>
        </p:spPr>
        <p:txBody>
          <a:bodyPr wrap="square" rtlCol="0">
            <a:spAutoFit/>
          </a:bodyPr>
          <a:lstStyle/>
          <a:p>
            <a:r>
              <a:rPr lang="lt-LT" sz="2000" i="1" noProof="0" dirty="0">
                <a:latin typeface="Times New Roman" panose="02020603050405020304" pitchFamily="18" charset="0"/>
                <a:cs typeface="Times New Roman" panose="02020603050405020304" pitchFamily="18" charset="0"/>
              </a:rPr>
              <a:t>Fₜ₂ </a:t>
            </a:r>
            <a:r>
              <a:rPr lang="lt-LT" sz="2000" noProof="0" dirty="0">
                <a:latin typeface="Times New Roman" panose="02020603050405020304" pitchFamily="18" charset="0"/>
                <a:cs typeface="Times New Roman" panose="02020603050405020304" pitchFamily="18" charset="0"/>
              </a:rPr>
              <a:t>= </a:t>
            </a:r>
            <a:r>
              <a:rPr lang="lt-LT" sz="2000" i="1" noProof="0" dirty="0" err="1">
                <a:latin typeface="Times New Roman" panose="02020603050405020304" pitchFamily="18" charset="0"/>
                <a:cs typeface="Times New Roman" panose="02020603050405020304" pitchFamily="18" charset="0"/>
              </a:rPr>
              <a:t>μN</a:t>
            </a:r>
            <a:r>
              <a:rPr lang="lt-LT" sz="2000" i="1" noProof="0" dirty="0">
                <a:latin typeface="Times New Roman" panose="02020603050405020304" pitchFamily="18" charset="0"/>
                <a:cs typeface="Times New Roman" panose="02020603050405020304" pitchFamily="18" charset="0"/>
              </a:rPr>
              <a:t>₂</a:t>
            </a:r>
            <a:endParaRPr lang="lt-LT" sz="2000" i="1" noProof="0" dirty="0">
              <a:latin typeface="Times New Roman" panose="02020603050405020304" pitchFamily="18" charset="0"/>
              <a:cs typeface="Times New Roman" panose="02020603050405020304" pitchFamily="18" charset="0"/>
            </a:endParaRPr>
          </a:p>
          <a:p>
            <a:r>
              <a:rPr lang="lt-LT" sz="2000" i="1" noProof="0" dirty="0">
                <a:latin typeface="Times New Roman" panose="02020603050405020304" pitchFamily="18" charset="0"/>
                <a:cs typeface="Times New Roman" panose="02020603050405020304" pitchFamily="18" charset="0"/>
              </a:rPr>
              <a:t>Fₜ₂ </a:t>
            </a:r>
            <a:r>
              <a:rPr lang="lt-LT" sz="2000" noProof="0" dirty="0">
                <a:latin typeface="Times New Roman" panose="02020603050405020304" pitchFamily="18" charset="0"/>
                <a:cs typeface="Times New Roman" panose="02020603050405020304" pitchFamily="18" charset="0"/>
              </a:rPr>
              <a:t>= 0,160 * 0,196 = 0,031N</a:t>
            </a:r>
            <a:endParaRPr lang="lt-LT" sz="2000" noProof="0" dirty="0">
              <a:latin typeface="Times New Roman" panose="02020603050405020304" pitchFamily="18" charset="0"/>
              <a:cs typeface="Times New Roman" panose="02020603050405020304" pitchFamily="18" charset="0"/>
            </a:endParaRPr>
          </a:p>
          <a:p>
            <a:endParaRPr lang="lt-LT" noProof="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8865" y="0"/>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Rezultatų lentelė</a:t>
            </a:r>
            <a:endParaRPr lang="lt-LT" sz="7200" b="1"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graphicFrame>
        <p:nvGraphicFramePr>
          <p:cNvPr id="5" name="Table 4"/>
          <p:cNvGraphicFramePr>
            <a:graphicFrameLocks noGrp="1"/>
          </p:cNvGraphicFramePr>
          <p:nvPr/>
        </p:nvGraphicFramePr>
        <p:xfrm>
          <a:off x="2552700" y="1325563"/>
          <a:ext cx="6763964" cy="4662539"/>
        </p:xfrm>
        <a:graphic>
          <a:graphicData uri="http://schemas.openxmlformats.org/drawingml/2006/table">
            <a:tbl>
              <a:tblPr firstRow="1" bandRow="1">
                <a:tableStyleId>{5C22544A-7EE6-4342-B048-85BDC9FD1C3A}</a:tableStyleId>
              </a:tblPr>
              <a:tblGrid>
                <a:gridCol w="1690991"/>
                <a:gridCol w="1690991"/>
                <a:gridCol w="1690991"/>
                <a:gridCol w="1690991"/>
              </a:tblGrid>
              <a:tr h="1272559">
                <a:tc>
                  <a:txBody>
                    <a:bodyPr/>
                    <a:lstStyle/>
                    <a:p>
                      <a:pPr algn="ctr"/>
                      <a:r>
                        <a:rPr lang="lt-LT" sz="3200" b="0" noProof="0" dirty="0">
                          <a:latin typeface="Times New Roman" panose="02020603050405020304" pitchFamily="18" charset="0"/>
                          <a:cs typeface="Times New Roman" panose="02020603050405020304" pitchFamily="18" charset="0"/>
                        </a:rPr>
                        <a:t>Paviršius</a:t>
                      </a:r>
                      <a:endParaRPr lang="lt-LT" sz="3600" b="0" noProof="0" dirty="0">
                        <a:latin typeface="Times New Roman" panose="02020603050405020304" pitchFamily="18" charset="0"/>
                        <a:cs typeface="Times New Roman" panose="02020603050405020304" pitchFamily="18" charset="0"/>
                      </a:endParaRPr>
                    </a:p>
                  </a:txBody>
                  <a:tcPr anchor="ctr">
                    <a:solidFill>
                      <a:srgbClr val="0B4255"/>
                    </a:solidFill>
                  </a:tcPr>
                </a:tc>
                <a:tc>
                  <a:txBody>
                    <a:bodyPr/>
                    <a:lstStyle/>
                    <a:p>
                      <a:pPr marL="0" indent="0" algn="ctr">
                        <a:buFont typeface="Arial" panose="020B0604020202020204" pitchFamily="34" charset="0"/>
                        <a:buNone/>
                      </a:pPr>
                      <a:r>
                        <a:rPr lang="lt-LT" sz="3200" b="0" noProof="0" dirty="0">
                          <a:latin typeface="Times New Roman" panose="02020603050405020304" pitchFamily="18" charset="0"/>
                          <a:cs typeface="Times New Roman" panose="02020603050405020304" pitchFamily="18" charset="0"/>
                        </a:rPr>
                        <a:t>Matuota jėga (</a:t>
                      </a:r>
                      <a:r>
                        <a:rPr lang="lt-LT" sz="3200" b="0" i="1" noProof="0" dirty="0">
                          <a:latin typeface="Times New Roman" panose="02020603050405020304" pitchFamily="18" charset="0"/>
                          <a:cs typeface="Times New Roman" panose="02020603050405020304" pitchFamily="18" charset="0"/>
                        </a:rPr>
                        <a:t>Fₜ</a:t>
                      </a:r>
                      <a:r>
                        <a:rPr lang="lt-LT" sz="3200" b="0" noProof="0" dirty="0">
                          <a:latin typeface="Times New Roman" panose="02020603050405020304" pitchFamily="18" charset="0"/>
                          <a:cs typeface="Times New Roman" panose="02020603050405020304" pitchFamily="18" charset="0"/>
                        </a:rPr>
                        <a:t>)</a:t>
                      </a:r>
                      <a:endParaRPr lang="lt-LT" sz="3200" b="0" noProof="0" dirty="0">
                        <a:latin typeface="Times New Roman" panose="02020603050405020304" pitchFamily="18" charset="0"/>
                        <a:cs typeface="Times New Roman" panose="02020603050405020304" pitchFamily="18" charset="0"/>
                      </a:endParaRPr>
                    </a:p>
                  </a:txBody>
                  <a:tcPr anchor="ctr">
                    <a:solidFill>
                      <a:srgbClr val="0B4255"/>
                    </a:solidFill>
                  </a:tcPr>
                </a:tc>
                <a:tc>
                  <a:txBody>
                    <a:bodyPr/>
                    <a:lstStyle/>
                    <a:p>
                      <a:pPr algn="ctr"/>
                      <a:r>
                        <a:rPr lang="lt-LT" sz="3200" b="0" noProof="0" dirty="0">
                          <a:latin typeface="Times New Roman" panose="02020603050405020304" pitchFamily="18" charset="0"/>
                          <a:cs typeface="Times New Roman" panose="02020603050405020304" pitchFamily="18" charset="0"/>
                        </a:rPr>
                        <a:t>Tikroji jėga (</a:t>
                      </a:r>
                      <a:r>
                        <a:rPr lang="lt-LT" sz="3200" b="0" i="1" noProof="0" dirty="0">
                          <a:latin typeface="Times New Roman" panose="02020603050405020304" pitchFamily="18" charset="0"/>
                          <a:cs typeface="Times New Roman" panose="02020603050405020304" pitchFamily="18" charset="0"/>
                        </a:rPr>
                        <a:t>Fₜ₂</a:t>
                      </a:r>
                      <a:r>
                        <a:rPr lang="lt-LT" sz="3200" b="0" noProof="0" dirty="0">
                          <a:latin typeface="Times New Roman" panose="02020603050405020304" pitchFamily="18" charset="0"/>
                          <a:cs typeface="Times New Roman" panose="02020603050405020304" pitchFamily="18" charset="0"/>
                        </a:rPr>
                        <a:t>)</a:t>
                      </a:r>
                      <a:endParaRPr lang="lt-LT" sz="3200" b="0" noProof="0" dirty="0">
                        <a:latin typeface="Times New Roman" panose="02020603050405020304" pitchFamily="18" charset="0"/>
                        <a:cs typeface="Times New Roman" panose="02020603050405020304" pitchFamily="18" charset="0"/>
                      </a:endParaRPr>
                    </a:p>
                  </a:txBody>
                  <a:tcPr anchor="ctr">
                    <a:solidFill>
                      <a:srgbClr val="0B4255"/>
                    </a:solidFill>
                  </a:tcPr>
                </a:tc>
                <a:tc>
                  <a:txBody>
                    <a:bodyPr/>
                    <a:lstStyle/>
                    <a:p>
                      <a:pPr algn="ctr"/>
                      <a:r>
                        <a:rPr lang="lt-LT" sz="2500" b="0" noProof="0" dirty="0">
                          <a:latin typeface="Times New Roman" panose="02020603050405020304" pitchFamily="18" charset="0"/>
                          <a:cs typeface="Times New Roman" panose="02020603050405020304" pitchFamily="18" charset="0"/>
                        </a:rPr>
                        <a:t>Trinties koeficientas (</a:t>
                      </a:r>
                      <a:r>
                        <a:rPr lang="lt-LT" sz="2500" b="0" i="1" noProof="0" dirty="0">
                          <a:latin typeface="Times New Roman" panose="02020603050405020304" pitchFamily="18" charset="0"/>
                          <a:cs typeface="Times New Roman" panose="02020603050405020304" pitchFamily="18" charset="0"/>
                        </a:rPr>
                        <a:t>μ</a:t>
                      </a:r>
                      <a:r>
                        <a:rPr lang="lt-LT" sz="2500" b="0" noProof="0" dirty="0">
                          <a:latin typeface="Times New Roman" panose="02020603050405020304" pitchFamily="18" charset="0"/>
                          <a:cs typeface="Times New Roman" panose="02020603050405020304" pitchFamily="18" charset="0"/>
                        </a:rPr>
                        <a:t>)</a:t>
                      </a:r>
                      <a:endParaRPr lang="lt-LT" sz="2500" b="0" noProof="0" dirty="0">
                        <a:latin typeface="Times New Roman" panose="02020603050405020304" pitchFamily="18" charset="0"/>
                        <a:cs typeface="Times New Roman" panose="02020603050405020304" pitchFamily="18" charset="0"/>
                      </a:endParaRPr>
                    </a:p>
                  </a:txBody>
                  <a:tcPr anchor="ctr">
                    <a:solidFill>
                      <a:srgbClr val="0B4255"/>
                    </a:solidFill>
                  </a:tcPr>
                </a:tc>
              </a:tr>
              <a:tr h="847495">
                <a:tc>
                  <a:txBody>
                    <a:bodyPr/>
                    <a:lstStyle/>
                    <a:p>
                      <a:r>
                        <a:rPr lang="lt-LT" noProof="0" dirty="0">
                          <a:solidFill>
                            <a:schemeClr val="bg1"/>
                          </a:solidFill>
                        </a:rPr>
                        <a:t>Asfaltas</a:t>
                      </a:r>
                      <a:endParaRPr lang="lt-LT" noProof="0" dirty="0">
                        <a:solidFill>
                          <a:schemeClr val="bg1"/>
                        </a:solidFill>
                      </a:endParaRPr>
                    </a:p>
                  </a:txBody>
                  <a:tcPr>
                    <a:solidFill>
                      <a:schemeClr val="tx2">
                        <a:lumMod val="50000"/>
                      </a:schemeClr>
                    </a:solidFill>
                  </a:tcPr>
                </a:tc>
                <a:tc>
                  <a:txBody>
                    <a:bodyPr/>
                    <a:lstStyle/>
                    <a:p>
                      <a:r>
                        <a:rPr lang="lt-LT" noProof="0" dirty="0">
                          <a:solidFill>
                            <a:schemeClr val="bg1"/>
                          </a:solidFill>
                        </a:rPr>
                        <a:t>1,7N</a:t>
                      </a:r>
                      <a:endParaRPr lang="lt-LT" noProof="0" dirty="0">
                        <a:solidFill>
                          <a:schemeClr val="bg1"/>
                        </a:solidFill>
                      </a:endParaRPr>
                    </a:p>
                  </a:txBody>
                  <a:tcPr>
                    <a:solidFill>
                      <a:schemeClr val="tx2">
                        <a:lumMod val="50000"/>
                      </a:schemeClr>
                    </a:solidFill>
                  </a:tcPr>
                </a:tc>
                <a:tc>
                  <a:txBody>
                    <a:bodyPr/>
                    <a:lstStyle/>
                    <a:p>
                      <a:r>
                        <a:rPr lang="lt-LT" noProof="0" dirty="0">
                          <a:solidFill>
                            <a:schemeClr val="bg1"/>
                          </a:solidFill>
                        </a:rPr>
                        <a:t>0,134N</a:t>
                      </a:r>
                      <a:endParaRPr lang="lt-LT" noProof="0" dirty="0">
                        <a:solidFill>
                          <a:schemeClr val="bg1"/>
                        </a:solidFill>
                      </a:endParaRPr>
                    </a:p>
                  </a:txBody>
                  <a:tcPr>
                    <a:solidFill>
                      <a:schemeClr val="tx2">
                        <a:lumMod val="50000"/>
                      </a:schemeClr>
                    </a:solidFill>
                  </a:tcPr>
                </a:tc>
                <a:tc>
                  <a:txBody>
                    <a:bodyPr/>
                    <a:lstStyle/>
                    <a:p>
                      <a:r>
                        <a:rPr lang="lt-LT" noProof="0" dirty="0">
                          <a:solidFill>
                            <a:schemeClr val="bg1"/>
                          </a:solidFill>
                        </a:rPr>
                        <a:t>0,682</a:t>
                      </a:r>
                      <a:endParaRPr lang="lt-LT" noProof="0" dirty="0">
                        <a:solidFill>
                          <a:schemeClr val="bg1"/>
                        </a:solidFill>
                      </a:endParaRPr>
                    </a:p>
                  </a:txBody>
                  <a:tcPr>
                    <a:solidFill>
                      <a:schemeClr val="tx2">
                        <a:lumMod val="50000"/>
                      </a:schemeClr>
                    </a:solidFill>
                  </a:tcPr>
                </a:tc>
              </a:tr>
              <a:tr h="847495">
                <a:tc>
                  <a:txBody>
                    <a:bodyPr/>
                    <a:lstStyle/>
                    <a:p>
                      <a:r>
                        <a:rPr lang="lt-LT" noProof="0" dirty="0">
                          <a:solidFill>
                            <a:schemeClr val="bg1"/>
                          </a:solidFill>
                        </a:rPr>
                        <a:t>Betonas</a:t>
                      </a:r>
                      <a:endParaRPr lang="lt-LT" noProof="0" dirty="0">
                        <a:solidFill>
                          <a:schemeClr val="bg1"/>
                        </a:solidFill>
                      </a:endParaRPr>
                    </a:p>
                  </a:txBody>
                  <a:tcPr>
                    <a:solidFill>
                      <a:schemeClr val="tx2">
                        <a:lumMod val="50000"/>
                      </a:schemeClr>
                    </a:solidFill>
                  </a:tcPr>
                </a:tc>
                <a:tc>
                  <a:txBody>
                    <a:bodyPr/>
                    <a:lstStyle/>
                    <a:p>
                      <a:r>
                        <a:rPr lang="lt-LT" noProof="0" dirty="0">
                          <a:solidFill>
                            <a:schemeClr val="bg1"/>
                          </a:solidFill>
                        </a:rPr>
                        <a:t>1,2N</a:t>
                      </a:r>
                      <a:endParaRPr lang="lt-LT" noProof="0" dirty="0">
                        <a:solidFill>
                          <a:schemeClr val="bg1"/>
                        </a:solidFill>
                      </a:endParaRPr>
                    </a:p>
                  </a:txBody>
                  <a:tcPr>
                    <a:solidFill>
                      <a:schemeClr val="tx2">
                        <a:lumMod val="50000"/>
                      </a:schemeClr>
                    </a:solidFill>
                  </a:tcPr>
                </a:tc>
                <a:tc>
                  <a:txBody>
                    <a:bodyPr/>
                    <a:lstStyle/>
                    <a:p>
                      <a:r>
                        <a:rPr lang="lt-LT" noProof="0" dirty="0">
                          <a:solidFill>
                            <a:schemeClr val="bg1"/>
                          </a:solidFill>
                        </a:rPr>
                        <a:t>0,094N</a:t>
                      </a:r>
                      <a:endParaRPr lang="lt-LT" noProof="0" dirty="0">
                        <a:solidFill>
                          <a:schemeClr val="bg1"/>
                        </a:solidFill>
                      </a:endParaRPr>
                    </a:p>
                  </a:txBody>
                  <a:tcPr>
                    <a:solidFill>
                      <a:schemeClr val="tx2">
                        <a:lumMod val="50000"/>
                      </a:schemeClr>
                    </a:solidFill>
                  </a:tcPr>
                </a:tc>
                <a:tc>
                  <a:txBody>
                    <a:bodyPr/>
                    <a:lstStyle/>
                    <a:p>
                      <a:r>
                        <a:rPr lang="lt-LT" noProof="0" dirty="0">
                          <a:solidFill>
                            <a:schemeClr val="bg1"/>
                          </a:solidFill>
                        </a:rPr>
                        <a:t>0,481</a:t>
                      </a:r>
                      <a:endParaRPr lang="lt-LT" noProof="0" dirty="0">
                        <a:solidFill>
                          <a:schemeClr val="bg1"/>
                        </a:solidFill>
                      </a:endParaRPr>
                    </a:p>
                  </a:txBody>
                  <a:tcPr>
                    <a:solidFill>
                      <a:schemeClr val="tx2">
                        <a:lumMod val="50000"/>
                      </a:schemeClr>
                    </a:solidFill>
                  </a:tcPr>
                </a:tc>
              </a:tr>
              <a:tr h="847495">
                <a:tc>
                  <a:txBody>
                    <a:bodyPr/>
                    <a:lstStyle/>
                    <a:p>
                      <a:r>
                        <a:rPr lang="lt-LT" noProof="0" dirty="0">
                          <a:solidFill>
                            <a:schemeClr val="bg1"/>
                          </a:solidFill>
                        </a:rPr>
                        <a:t>Pabarstytas Betonas</a:t>
                      </a:r>
                      <a:endParaRPr lang="lt-LT" noProof="0" dirty="0">
                        <a:solidFill>
                          <a:schemeClr val="bg1"/>
                        </a:solidFill>
                      </a:endParaRPr>
                    </a:p>
                  </a:txBody>
                  <a:tcPr>
                    <a:solidFill>
                      <a:schemeClr val="tx2">
                        <a:lumMod val="75000"/>
                      </a:schemeClr>
                    </a:solidFill>
                  </a:tcPr>
                </a:tc>
                <a:tc>
                  <a:txBody>
                    <a:bodyPr/>
                    <a:lstStyle/>
                    <a:p>
                      <a:r>
                        <a:rPr lang="lt-LT" noProof="0" dirty="0">
                          <a:solidFill>
                            <a:schemeClr val="bg1"/>
                          </a:solidFill>
                        </a:rPr>
                        <a:t>0,8N</a:t>
                      </a:r>
                      <a:endParaRPr lang="lt-LT" noProof="0" dirty="0">
                        <a:solidFill>
                          <a:schemeClr val="bg1"/>
                        </a:solidFill>
                      </a:endParaRPr>
                    </a:p>
                  </a:txBody>
                  <a:tcPr>
                    <a:solidFill>
                      <a:schemeClr val="tx2">
                        <a:lumMod val="75000"/>
                      </a:schemeClr>
                    </a:solidFill>
                  </a:tcPr>
                </a:tc>
                <a:tc>
                  <a:txBody>
                    <a:bodyPr/>
                    <a:lstStyle/>
                    <a:p>
                      <a:r>
                        <a:rPr lang="lt-LT" noProof="0" dirty="0">
                          <a:solidFill>
                            <a:schemeClr val="bg1"/>
                          </a:solidFill>
                        </a:rPr>
                        <a:t>0,062N</a:t>
                      </a:r>
                      <a:endParaRPr lang="lt-LT" noProof="0" dirty="0">
                        <a:solidFill>
                          <a:schemeClr val="bg1"/>
                        </a:solidFill>
                      </a:endParaRPr>
                    </a:p>
                  </a:txBody>
                  <a:tcPr>
                    <a:solidFill>
                      <a:schemeClr val="tx2">
                        <a:lumMod val="75000"/>
                      </a:schemeClr>
                    </a:solidFill>
                  </a:tcPr>
                </a:tc>
                <a:tc>
                  <a:txBody>
                    <a:bodyPr/>
                    <a:lstStyle/>
                    <a:p>
                      <a:r>
                        <a:rPr lang="lt-LT" noProof="0" dirty="0">
                          <a:solidFill>
                            <a:schemeClr val="bg1"/>
                          </a:solidFill>
                        </a:rPr>
                        <a:t>0,321</a:t>
                      </a:r>
                      <a:endParaRPr lang="lt-LT" noProof="0" dirty="0">
                        <a:solidFill>
                          <a:schemeClr val="bg1"/>
                        </a:solidFill>
                      </a:endParaRPr>
                    </a:p>
                  </a:txBody>
                  <a:tcPr>
                    <a:solidFill>
                      <a:schemeClr val="tx2">
                        <a:lumMod val="75000"/>
                      </a:schemeClr>
                    </a:solidFill>
                  </a:tcPr>
                </a:tc>
              </a:tr>
              <a:tr h="847495">
                <a:tc>
                  <a:txBody>
                    <a:bodyPr/>
                    <a:lstStyle/>
                    <a:p>
                      <a:r>
                        <a:rPr lang="lt-LT" noProof="0" dirty="0">
                          <a:solidFill>
                            <a:schemeClr val="tx1"/>
                          </a:solidFill>
                        </a:rPr>
                        <a:t>Ledas</a:t>
                      </a:r>
                      <a:endParaRPr lang="lt-LT" noProof="0" dirty="0">
                        <a:solidFill>
                          <a:schemeClr val="tx1"/>
                        </a:solidFill>
                      </a:endParaRPr>
                    </a:p>
                  </a:txBody>
                  <a:tcPr>
                    <a:solidFill>
                      <a:schemeClr val="tx2">
                        <a:lumMod val="40000"/>
                        <a:lumOff val="60000"/>
                      </a:schemeClr>
                    </a:solidFill>
                  </a:tcPr>
                </a:tc>
                <a:tc>
                  <a:txBody>
                    <a:bodyPr/>
                    <a:lstStyle/>
                    <a:p>
                      <a:r>
                        <a:rPr lang="lt-LT" noProof="0" dirty="0"/>
                        <a:t>0,4N</a:t>
                      </a:r>
                      <a:endParaRPr lang="lt-LT" noProof="0" dirty="0"/>
                    </a:p>
                  </a:txBody>
                  <a:tcPr>
                    <a:solidFill>
                      <a:schemeClr val="tx2">
                        <a:lumMod val="40000"/>
                        <a:lumOff val="60000"/>
                      </a:schemeClr>
                    </a:solidFill>
                  </a:tcPr>
                </a:tc>
                <a:tc>
                  <a:txBody>
                    <a:bodyPr/>
                    <a:lstStyle/>
                    <a:p>
                      <a:r>
                        <a:rPr lang="lt-LT" noProof="0" dirty="0"/>
                        <a:t>0,031N</a:t>
                      </a:r>
                      <a:endParaRPr lang="lt-LT" noProof="0" dirty="0"/>
                    </a:p>
                  </a:txBody>
                  <a:tcPr>
                    <a:solidFill>
                      <a:schemeClr val="tx2">
                        <a:lumMod val="40000"/>
                        <a:lumOff val="60000"/>
                      </a:schemeClr>
                    </a:solidFill>
                  </a:tcPr>
                </a:tc>
                <a:tc>
                  <a:txBody>
                    <a:bodyPr/>
                    <a:lstStyle/>
                    <a:p>
                      <a:r>
                        <a:rPr lang="lt-LT" noProof="0" dirty="0"/>
                        <a:t>0,160</a:t>
                      </a:r>
                      <a:endParaRPr lang="lt-LT" noProof="0" dirty="0"/>
                    </a:p>
                  </a:txBody>
                  <a:tcPr>
                    <a:solidFill>
                      <a:schemeClr val="tx2">
                        <a:lumMod val="40000"/>
                        <a:lumOff val="60000"/>
                      </a:schemeClr>
                    </a:solidFill>
                  </a:tcPr>
                </a:tc>
              </a:tr>
            </a:tbl>
          </a:graphicData>
        </a:graphic>
      </p:graphicFrame>
      <p:sp>
        <p:nvSpPr>
          <p:cNvPr id="6" name="TextBox 5"/>
          <p:cNvSpPr txBox="1"/>
          <p:nvPr/>
        </p:nvSpPr>
        <p:spPr>
          <a:xfrm>
            <a:off x="9443544" y="1351508"/>
            <a:ext cx="2439909" cy="3785652"/>
          </a:xfrm>
          <a:prstGeom prst="rect">
            <a:avLst/>
          </a:prstGeom>
          <a:noFill/>
        </p:spPr>
        <p:txBody>
          <a:bodyPr wrap="square" rtlCol="0">
            <a:spAutoFit/>
          </a:bodyPr>
          <a:lstStyle/>
          <a:p>
            <a:r>
              <a:rPr lang="lt-LT" sz="2400" noProof="0" dirty="0">
                <a:latin typeface="Times New Roman" panose="02020603050405020304" pitchFamily="18" charset="0"/>
                <a:cs typeface="Times New Roman" panose="02020603050405020304" pitchFamily="18" charset="0"/>
              </a:rPr>
              <a:t>Lentelė parodo, kad be vandens buteliuko būtų neįmanomą išmatuoti jėgos</a:t>
            </a:r>
            <a:endParaRPr lang="lt-LT" sz="2400" noProof="0" dirty="0">
              <a:latin typeface="Times New Roman" panose="02020603050405020304" pitchFamily="18" charset="0"/>
              <a:cs typeface="Times New Roman" panose="02020603050405020304" pitchFamily="18" charset="0"/>
            </a:endParaRPr>
          </a:p>
          <a:p>
            <a:r>
              <a:rPr lang="lt-LT" sz="2400" noProof="0" dirty="0">
                <a:latin typeface="Times New Roman" panose="02020603050405020304" pitchFamily="18" charset="0"/>
                <a:cs typeface="Times New Roman" panose="02020603050405020304" pitchFamily="18" charset="0"/>
              </a:rPr>
              <a:t>ir rasti trinties koeficiento, nes dinamometras neparodytų tokios mažos jėgos.</a:t>
            </a:r>
            <a:endParaRPr lang="lt-LT" sz="2400"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956826">
            <a:off x="-1141917" y="-750769"/>
            <a:ext cx="3036180" cy="7878348"/>
          </a:xfrm>
          <a:prstGeom prst="rect">
            <a:avLst/>
          </a:prstGeom>
          <a:solidFill>
            <a:schemeClr val="tx2">
              <a:lumMod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7" name="TextBox 6"/>
          <p:cNvSpPr txBox="1"/>
          <p:nvPr/>
        </p:nvSpPr>
        <p:spPr>
          <a:xfrm>
            <a:off x="2918128" y="307816"/>
            <a:ext cx="7969612" cy="830997"/>
          </a:xfrm>
          <a:prstGeom prst="rect">
            <a:avLst/>
          </a:prstGeom>
          <a:noFill/>
        </p:spPr>
        <p:txBody>
          <a:bodyPr wrap="square" rtlCol="0">
            <a:spAutoFit/>
          </a:bodyPr>
          <a:lstStyle/>
          <a:p>
            <a:r>
              <a:rPr lang="lt-LT" sz="2400" noProof="0" dirty="0">
                <a:latin typeface="Times New Roman" panose="02020603050405020304" pitchFamily="18" charset="0"/>
                <a:cs typeface="Times New Roman" panose="02020603050405020304" pitchFamily="18" charset="0"/>
              </a:rPr>
              <a:t>Iš rastu rezultatų, sudarėme grafika, kuris parodo kaip sparčiai auga stabdymo atstumas mažėjant trinties koeficientui</a:t>
            </a:r>
            <a:endParaRPr lang="lt-LT" sz="2400" noProof="0" dirty="0">
              <a:latin typeface="Times New Roman" panose="02020603050405020304" pitchFamily="18" charset="0"/>
              <a:cs typeface="Times New Roman" panose="02020603050405020304" pitchFamily="18" charset="0"/>
            </a:endParaRPr>
          </a:p>
        </p:txBody>
      </p:sp>
      <p:graphicFrame>
        <p:nvGraphicFramePr>
          <p:cNvPr id="12" name="Chart 11"/>
          <p:cNvGraphicFramePr/>
          <p:nvPr/>
        </p:nvGraphicFramePr>
        <p:xfrm>
          <a:off x="2459666" y="1601973"/>
          <a:ext cx="9241038" cy="5148032"/>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128" y="0"/>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Analizė:</a:t>
            </a:r>
            <a:endParaRPr lang="lt-LT" sz="7200" b="1" noProof="0" dirty="0">
              <a:latin typeface="Times New Roman" panose="02020603050405020304" pitchFamily="18" charset="0"/>
              <a:cs typeface="Times New Roman" panose="02020603050405020304" pitchFamily="18" charset="0"/>
            </a:endParaRPr>
          </a:p>
        </p:txBody>
      </p:sp>
      <p:sp>
        <p:nvSpPr>
          <p:cNvPr id="7" name="Rectangle 6"/>
          <p:cNvSpPr/>
          <p:nvPr/>
        </p:nvSpPr>
        <p:spPr>
          <a:xfrm rot="956826">
            <a:off x="-1141917" y="-750769"/>
            <a:ext cx="3036180" cy="7878348"/>
          </a:xfrm>
          <a:prstGeom prst="rect">
            <a:avLst/>
          </a:prstGeom>
          <a:solidFill>
            <a:schemeClr val="tx2">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8" name="TextBox 7"/>
          <p:cNvSpPr txBox="1"/>
          <p:nvPr/>
        </p:nvSpPr>
        <p:spPr>
          <a:xfrm>
            <a:off x="2757512" y="1418500"/>
            <a:ext cx="8092440" cy="2676525"/>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druskos poveikis: </a:t>
            </a:r>
            <a:r>
              <a:rPr lang="lt-LT" sz="2800" noProof="0" dirty="0">
                <a:latin typeface="Times New Roman" panose="02020603050405020304" pitchFamily="18" charset="0"/>
                <a:cs typeface="Times New Roman" panose="02020603050405020304" pitchFamily="18" charset="0"/>
              </a:rPr>
              <a:t>įdomu tai, kad mišinys trinties  koeficientą sumažino, tai yra todėl, kad mišinys veikia kaip guolis, sumažindami sukibimą. Taip pat svarbu paminėti, kad mišinys buvo skystas ir atrodė kaip košė, dėl to galėjo gautis atvirkščias poveikis, nes ištirpęs  mišinys buvo slidus;</a:t>
            </a:r>
            <a:endParaRPr lang="lt-LT" sz="2800" noProof="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757512" y="4167664"/>
            <a:ext cx="8165592" cy="2245360"/>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matavimo metodika: </a:t>
            </a:r>
            <a:r>
              <a:rPr lang="lt-LT" sz="2800" noProof="0" dirty="0">
                <a:latin typeface="Times New Roman" panose="02020603050405020304" pitchFamily="18" charset="0"/>
                <a:cs typeface="Times New Roman" panose="02020603050405020304" pitchFamily="18" charset="0"/>
              </a:rPr>
              <a:t>be pridėtos masės(vandens buteliuko) ant guminės tarpinės eksperimentas nebūtų įvykęs, nes tikros jėgos buvo nuo </a:t>
            </a:r>
            <a:r>
              <a:rPr lang="lt-LT" sz="2800" b="1" noProof="0" dirty="0">
                <a:latin typeface="Times New Roman" panose="02020603050405020304" pitchFamily="18" charset="0"/>
                <a:cs typeface="Times New Roman" panose="02020603050405020304" pitchFamily="18" charset="0"/>
              </a:rPr>
              <a:t>0,031-0,134N</a:t>
            </a:r>
            <a:r>
              <a:rPr lang="lt-LT" sz="2800" noProof="0" dirty="0">
                <a:latin typeface="Times New Roman" panose="02020603050405020304" pitchFamily="18" charset="0"/>
                <a:cs typeface="Times New Roman" panose="02020603050405020304" pitchFamily="18" charset="0"/>
              </a:rPr>
              <a:t>, kas yra per mažai, kad mokyklinis dinamometras galėtu išmatuoti.</a:t>
            </a:r>
            <a:endParaRPr lang="lt-LT" sz="2800"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rot="956826">
            <a:off x="-1141917" y="-750769"/>
            <a:ext cx="3036180" cy="7878348"/>
          </a:xfrm>
          <a:prstGeom prst="rect">
            <a:avLst/>
          </a:prstGeom>
          <a:solidFill>
            <a:schemeClr val="tx2">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10" name="TextBox 9"/>
          <p:cNvSpPr txBox="1"/>
          <p:nvPr/>
        </p:nvSpPr>
        <p:spPr>
          <a:xfrm>
            <a:off x="2918128" y="668476"/>
            <a:ext cx="8641149" cy="5692775"/>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Paklaidos </a:t>
            </a:r>
            <a:r>
              <a:rPr lang="lt-LT" sz="2800" b="1" noProof="0" dirty="0" err="1">
                <a:latin typeface="Times New Roman" panose="02020603050405020304" pitchFamily="18" charset="0"/>
                <a:cs typeface="Times New Roman" panose="02020603050405020304" pitchFamily="18" charset="0"/>
              </a:rPr>
              <a:t>skiačiavimas</a:t>
            </a:r>
            <a:r>
              <a:rPr lang="lt-LT" sz="2800" b="1" noProof="0" dirty="0">
                <a:latin typeface="Times New Roman" panose="02020603050405020304" pitchFamily="18" charset="0"/>
                <a:cs typeface="Times New Roman" panose="02020603050405020304" pitchFamily="18" charset="0"/>
              </a:rPr>
              <a:t>: </a:t>
            </a:r>
            <a:r>
              <a:rPr lang="lt-LT" sz="2800" noProof="0" dirty="0">
                <a:latin typeface="Times New Roman" panose="02020603050405020304" pitchFamily="18" charset="0"/>
                <a:cs typeface="Times New Roman" panose="02020603050405020304" pitchFamily="18" charset="0"/>
              </a:rPr>
              <a:t>m</a:t>
            </a:r>
            <a:r>
              <a:rPr lang="lt-LT" sz="2800" noProof="0" dirty="0">
                <a:latin typeface="Times New Roman" panose="02020603050405020304" pitchFamily="18" charset="0"/>
                <a:cs typeface="Times New Roman" panose="02020603050405020304" pitchFamily="18" charset="0"/>
              </a:rPr>
              <a:t>ūsų gauti koeficientai, yra labai arti jų tikrų reikšmių (tikrosioms koeficiento reikšmėms nustatyti naudojome „</a:t>
            </a:r>
            <a:r>
              <a:rPr lang="lt-LT" sz="2800" noProof="0" dirty="0" err="1">
                <a:latin typeface="Times New Roman" panose="02020603050405020304" pitchFamily="18" charset="0"/>
                <a:cs typeface="Times New Roman" panose="02020603050405020304" pitchFamily="18" charset="0"/>
              </a:rPr>
              <a:t>Engineering</a:t>
            </a:r>
            <a:r>
              <a:rPr lang="lt-LT" sz="2800" noProof="0" dirty="0">
                <a:latin typeface="Times New Roman" panose="02020603050405020304" pitchFamily="18" charset="0"/>
                <a:cs typeface="Times New Roman" panose="02020603050405020304" pitchFamily="18" charset="0"/>
              </a:rPr>
              <a:t> </a:t>
            </a:r>
            <a:r>
              <a:rPr lang="lt-LT" sz="2800" noProof="0" dirty="0" err="1">
                <a:latin typeface="Times New Roman" panose="02020603050405020304" pitchFamily="18" charset="0"/>
                <a:cs typeface="Times New Roman" panose="02020603050405020304" pitchFamily="18" charset="0"/>
              </a:rPr>
              <a:t>Toolbox</a:t>
            </a:r>
            <a:r>
              <a:rPr lang="lt-LT" sz="2800" noProof="0" dirty="0">
                <a:latin typeface="Times New Roman" panose="02020603050405020304" pitchFamily="18" charset="0"/>
                <a:cs typeface="Times New Roman" panose="02020603050405020304" pitchFamily="18" charset="0"/>
              </a:rPr>
              <a:t>“). Svarbu žinot, kad imam kinetinį trinties koeficientą</a:t>
            </a:r>
            <a:br>
              <a:rPr lang="lt-LT" sz="2800" noProof="0" dirty="0">
                <a:latin typeface="Times New Roman" panose="02020603050405020304" pitchFamily="18" charset="0"/>
                <a:cs typeface="Times New Roman" panose="02020603050405020304" pitchFamily="18" charset="0"/>
              </a:rPr>
            </a:br>
            <a:r>
              <a:rPr lang="lt-LT" sz="2800" noProof="0" dirty="0">
                <a:latin typeface="Times New Roman" panose="02020603050405020304" pitchFamily="18" charset="0"/>
                <a:cs typeface="Times New Roman" panose="02020603050405020304" pitchFamily="18" charset="0"/>
              </a:rPr>
              <a:t>Šlapias asfalto </a:t>
            </a:r>
            <a:r>
              <a:rPr lang="lt-LT" sz="2800" i="1" noProof="0" dirty="0">
                <a:latin typeface="Times New Roman" panose="02020603050405020304" pitchFamily="18" charset="0"/>
                <a:cs typeface="Times New Roman" panose="02020603050405020304" pitchFamily="18" charset="0"/>
              </a:rPr>
              <a:t>μ</a:t>
            </a:r>
            <a:r>
              <a:rPr lang="lt-LT" sz="2800" noProof="0" dirty="0">
                <a:latin typeface="Times New Roman" panose="02020603050405020304" pitchFamily="18" charset="0"/>
                <a:cs typeface="Times New Roman" panose="02020603050405020304" pitchFamily="18" charset="0"/>
              </a:rPr>
              <a:t>: Mūsų: </a:t>
            </a:r>
            <a:r>
              <a:rPr lang="lt-LT" sz="2800" b="1" noProof="0" dirty="0">
                <a:latin typeface="Times New Roman" panose="02020603050405020304" pitchFamily="18" charset="0"/>
                <a:cs typeface="Times New Roman" panose="02020603050405020304" pitchFamily="18" charset="0"/>
              </a:rPr>
              <a:t>0,682</a:t>
            </a:r>
            <a:r>
              <a:rPr lang="lt-LT" sz="2800" noProof="0" dirty="0">
                <a:latin typeface="Times New Roman" panose="02020603050405020304" pitchFamily="18" charset="0"/>
                <a:cs typeface="Times New Roman" panose="02020603050405020304" pitchFamily="18" charset="0"/>
              </a:rPr>
              <a:t>. Svetainės: </a:t>
            </a:r>
            <a:r>
              <a:rPr lang="lt-LT" sz="2800" b="1" noProof="0" dirty="0">
                <a:latin typeface="Times New Roman" panose="02020603050405020304" pitchFamily="18" charset="0"/>
                <a:cs typeface="Times New Roman" panose="02020603050405020304" pitchFamily="18" charset="0"/>
              </a:rPr>
              <a:t>0,25-0,75</a:t>
            </a:r>
            <a:endParaRPr lang="lt-LT" sz="2800" b="1"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Betono </a:t>
            </a:r>
            <a:r>
              <a:rPr lang="lt-LT" sz="2800" i="1" noProof="0" dirty="0">
                <a:latin typeface="Times New Roman" panose="02020603050405020304" pitchFamily="18" charset="0"/>
                <a:cs typeface="Times New Roman" panose="02020603050405020304" pitchFamily="18" charset="0"/>
              </a:rPr>
              <a:t>μ</a:t>
            </a:r>
            <a:r>
              <a:rPr lang="lt-LT" sz="2800" noProof="0" dirty="0">
                <a:latin typeface="Times New Roman" panose="02020603050405020304" pitchFamily="18" charset="0"/>
                <a:cs typeface="Times New Roman" panose="02020603050405020304" pitchFamily="18" charset="0"/>
              </a:rPr>
              <a:t>: Mūsų: </a:t>
            </a:r>
            <a:r>
              <a:rPr lang="lt-LT" sz="2800" b="1" noProof="0" dirty="0">
                <a:latin typeface="Times New Roman" panose="02020603050405020304" pitchFamily="18" charset="0"/>
                <a:cs typeface="Times New Roman" panose="02020603050405020304" pitchFamily="18" charset="0"/>
              </a:rPr>
              <a:t>0,481</a:t>
            </a:r>
            <a:r>
              <a:rPr lang="lt-LT" sz="2800" noProof="0" dirty="0">
                <a:latin typeface="Times New Roman" panose="02020603050405020304" pitchFamily="18" charset="0"/>
                <a:cs typeface="Times New Roman" panose="02020603050405020304" pitchFamily="18" charset="0"/>
              </a:rPr>
              <a:t>. Svetainės: </a:t>
            </a:r>
            <a:r>
              <a:rPr lang="lt-LT" sz="2800" b="1" noProof="0" dirty="0">
                <a:latin typeface="Times New Roman" panose="02020603050405020304" pitchFamily="18" charset="0"/>
                <a:cs typeface="Times New Roman" panose="02020603050405020304" pitchFamily="18" charset="0"/>
              </a:rPr>
              <a:t>0,45-0,75</a:t>
            </a:r>
            <a:endParaRPr lang="lt-LT" sz="2800" b="1"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Ledo </a:t>
            </a:r>
            <a:r>
              <a:rPr lang="lt-LT" sz="2800" i="1" noProof="0" dirty="0">
                <a:latin typeface="Times New Roman" panose="02020603050405020304" pitchFamily="18" charset="0"/>
                <a:cs typeface="Times New Roman" panose="02020603050405020304" pitchFamily="18" charset="0"/>
              </a:rPr>
              <a:t>μ</a:t>
            </a:r>
            <a:r>
              <a:rPr lang="lt-LT" sz="2800" noProof="0" dirty="0">
                <a:latin typeface="Times New Roman" panose="02020603050405020304" pitchFamily="18" charset="0"/>
                <a:cs typeface="Times New Roman" panose="02020603050405020304" pitchFamily="18" charset="0"/>
              </a:rPr>
              <a:t>: Mūsų: </a:t>
            </a:r>
            <a:r>
              <a:rPr lang="lt-LT" sz="2800" b="1" noProof="0" dirty="0">
                <a:latin typeface="Times New Roman" panose="02020603050405020304" pitchFamily="18" charset="0"/>
                <a:cs typeface="Times New Roman" panose="02020603050405020304" pitchFamily="18" charset="0"/>
              </a:rPr>
              <a:t>0,160</a:t>
            </a:r>
            <a:r>
              <a:rPr lang="lt-LT" sz="2800" noProof="0" dirty="0">
                <a:latin typeface="Times New Roman" panose="02020603050405020304" pitchFamily="18" charset="0"/>
                <a:cs typeface="Times New Roman" panose="02020603050405020304" pitchFamily="18" charset="0"/>
              </a:rPr>
              <a:t>. Mokslinis Darbas: </a:t>
            </a:r>
            <a:r>
              <a:rPr lang="lt-LT" sz="2800" b="1" noProof="0" dirty="0">
                <a:latin typeface="Times New Roman" panose="02020603050405020304" pitchFamily="18" charset="0"/>
                <a:cs typeface="Times New Roman" panose="02020603050405020304" pitchFamily="18" charset="0"/>
              </a:rPr>
              <a:t>0,05-0,15</a:t>
            </a:r>
            <a:r>
              <a:rPr lang="lt-LT" sz="2800" noProof="0" dirty="0">
                <a:latin typeface="Times New Roman" panose="02020603050405020304" pitchFamily="18" charset="0"/>
                <a:cs typeface="Times New Roman" panose="02020603050405020304" pitchFamily="18" charset="0"/>
              </a:rPr>
              <a:t> </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(dėl informacijos trūkumo gumos į ledą koeficientą buvo sunku rasti ir patikrinti, todėl teko naudotis mokslinių straipsniu „</a:t>
            </a:r>
            <a:r>
              <a:rPr lang="lt-LT" sz="2800" noProof="0" dirty="0" err="1">
                <a:latin typeface="Times New Roman" panose="02020603050405020304" pitchFamily="18" charset="0"/>
                <a:cs typeface="Times New Roman" panose="02020603050405020304" pitchFamily="18" charset="0"/>
              </a:rPr>
              <a:t>Rubber-Ice</a:t>
            </a:r>
            <a:r>
              <a:rPr lang="lt-LT" sz="2800" noProof="0" dirty="0">
                <a:latin typeface="Times New Roman" panose="02020603050405020304" pitchFamily="18" charset="0"/>
                <a:cs typeface="Times New Roman" panose="02020603050405020304" pitchFamily="18" charset="0"/>
              </a:rPr>
              <a:t> </a:t>
            </a:r>
            <a:r>
              <a:rPr lang="lt-LT" sz="2800" noProof="0" dirty="0" err="1">
                <a:latin typeface="Times New Roman" panose="02020603050405020304" pitchFamily="18" charset="0"/>
                <a:cs typeface="Times New Roman" panose="02020603050405020304" pitchFamily="18" charset="0"/>
              </a:rPr>
              <a:t>Friction</a:t>
            </a:r>
            <a:r>
              <a:rPr lang="lt-LT" sz="2800" noProof="0" dirty="0">
                <a:latin typeface="Times New Roman" panose="02020603050405020304" pitchFamily="18" charset="0"/>
                <a:cs typeface="Times New Roman" panose="02020603050405020304" pitchFamily="18" charset="0"/>
              </a:rPr>
              <a:t>“)</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Iš patikrinimų matome, kad mūsų paklaida yra apie </a:t>
            </a:r>
            <a:r>
              <a:rPr lang="lt-LT" sz="2800" b="1" noProof="0" dirty="0">
                <a:latin typeface="Times New Roman" panose="02020603050405020304" pitchFamily="18" charset="0"/>
                <a:cs typeface="Times New Roman" panose="02020603050405020304" pitchFamily="18" charset="0"/>
              </a:rPr>
              <a:t>0.033</a:t>
            </a:r>
            <a:r>
              <a:rPr lang="en-US" sz="2800" dirty="0">
                <a:latin typeface="Times New Roman" panose="02020603050405020304" pitchFamily="18" charset="0"/>
                <a:cs typeface="Times New Roman" panose="02020603050405020304" pitchFamily="18" charset="0"/>
              </a:rPr>
              <a:t>.</a:t>
            </a:r>
            <a:r>
              <a:rPr lang="lt-LT" sz="2800" b="1" noProof="0" dirty="0">
                <a:latin typeface="Times New Roman" panose="02020603050405020304" pitchFamily="18" charset="0"/>
                <a:cs typeface="Times New Roman" panose="02020603050405020304" pitchFamily="18" charset="0"/>
              </a:rPr>
              <a:t> </a:t>
            </a:r>
            <a:r>
              <a:rPr lang="lt-LT" sz="2800" noProof="0" dirty="0">
                <a:latin typeface="Times New Roman" panose="02020603050405020304" pitchFamily="18" charset="0"/>
                <a:cs typeface="Times New Roman" panose="02020603050405020304" pitchFamily="18" charset="0"/>
              </a:rPr>
              <a:t>Š</a:t>
            </a:r>
            <a:r>
              <a:rPr lang="lt-LT" sz="2800" dirty="0">
                <a:latin typeface="Times New Roman" panose="02020603050405020304" pitchFamily="18" charset="0"/>
                <a:cs typeface="Times New Roman" panose="02020603050405020304" pitchFamily="18" charset="0"/>
              </a:rPr>
              <a:t>į</a:t>
            </a:r>
            <a:r>
              <a:rPr lang="lt-LT" sz="2800" b="1" dirty="0">
                <a:latin typeface="Times New Roman" panose="02020603050405020304" pitchFamily="18" charset="0"/>
                <a:cs typeface="Times New Roman" panose="02020603050405020304" pitchFamily="18" charset="0"/>
              </a:rPr>
              <a:t> </a:t>
            </a:r>
            <a:r>
              <a:rPr lang="lt-LT" sz="2800" noProof="0" dirty="0">
                <a:latin typeface="Times New Roman" panose="02020603050405020304" pitchFamily="18" charset="0"/>
                <a:cs typeface="Times New Roman" panose="02020603050405020304" pitchFamily="18" charset="0"/>
              </a:rPr>
              <a:t>skirtumą gali lemti temperatūra, žmogaus netobulumas ir skirtingos orų sąlygos.</a:t>
            </a:r>
            <a:endParaRPr lang="lt-LT" sz="2800"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6020" y="0"/>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Išvados:</a:t>
            </a:r>
            <a:endParaRPr lang="lt-LT" sz="7200" b="1"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Box 4"/>
          <p:cNvSpPr txBox="1"/>
          <p:nvPr/>
        </p:nvSpPr>
        <p:spPr>
          <a:xfrm>
            <a:off x="7762402" y="1374547"/>
            <a:ext cx="3908640" cy="3538220"/>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2. Paviršiaus įtaka: </a:t>
            </a:r>
            <a:r>
              <a:rPr lang="lt-LT" sz="2800" noProof="0" dirty="0">
                <a:latin typeface="Times New Roman" panose="02020603050405020304" pitchFamily="18" charset="0"/>
                <a:cs typeface="Times New Roman" panose="02020603050405020304" pitchFamily="18" charset="0"/>
              </a:rPr>
              <a:t>e</a:t>
            </a:r>
            <a:r>
              <a:rPr lang="lt-LT" sz="2800" noProof="0" dirty="0">
                <a:latin typeface="Times New Roman" panose="02020603050405020304" pitchFamily="18" charset="0"/>
                <a:cs typeface="Times New Roman" panose="02020603050405020304" pitchFamily="18" charset="0"/>
              </a:rPr>
              <a:t>ksperimentas patvirtino, kad koeficientas priklauso nuo paviršiaus. Didžiausias sukibimas nustatytas ant asfalto</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 (</a:t>
            </a:r>
            <a:r>
              <a:rPr lang="lt-LT" sz="2800" i="1" noProof="0" dirty="0">
                <a:latin typeface="Times New Roman" panose="02020603050405020304" pitchFamily="18" charset="0"/>
                <a:cs typeface="Times New Roman" panose="02020603050405020304" pitchFamily="18" charset="0"/>
              </a:rPr>
              <a:t>μ </a:t>
            </a:r>
            <a:r>
              <a:rPr lang="lt-LT" sz="2800" noProof="0" dirty="0">
                <a:latin typeface="Times New Roman" panose="02020603050405020304" pitchFamily="18" charset="0"/>
                <a:cs typeface="Times New Roman" panose="02020603050405020304" pitchFamily="18" charset="0"/>
              </a:rPr>
              <a:t>= 0,682), o mažiausias ant ledo (</a:t>
            </a:r>
            <a:r>
              <a:rPr lang="lt-LT" sz="2800" i="1" noProof="0" dirty="0">
                <a:latin typeface="Times New Roman" panose="02020603050405020304" pitchFamily="18" charset="0"/>
                <a:cs typeface="Times New Roman" panose="02020603050405020304" pitchFamily="18" charset="0"/>
              </a:rPr>
              <a:t>μ </a:t>
            </a:r>
            <a:r>
              <a:rPr lang="lt-LT" sz="2800" noProof="0" dirty="0">
                <a:latin typeface="Times New Roman" panose="02020603050405020304" pitchFamily="18" charset="0"/>
                <a:cs typeface="Times New Roman" panose="02020603050405020304" pitchFamily="18" charset="0"/>
              </a:rPr>
              <a:t>= 0,160).</a:t>
            </a:r>
            <a:endParaRPr lang="lt-LT" sz="2800" b="1" noProof="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2678492" y="1325563"/>
            <a:ext cx="5035208" cy="4831080"/>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1. Pabarstytas kelias: </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netikėtai, ant pabarstyto betono, koeficientas sumažėjo net </a:t>
            </a:r>
            <a:r>
              <a:rPr lang="lt-LT" sz="2800" b="1" noProof="0" dirty="0">
                <a:latin typeface="Times New Roman" panose="02020603050405020304" pitchFamily="18" charset="0"/>
                <a:cs typeface="Times New Roman" panose="02020603050405020304" pitchFamily="18" charset="0"/>
              </a:rPr>
              <a:t>33,3% </a:t>
            </a:r>
            <a:r>
              <a:rPr lang="lt-LT" sz="2800" noProof="0" dirty="0">
                <a:latin typeface="Times New Roman" panose="02020603050405020304" pitchFamily="18" charset="0"/>
                <a:cs typeface="Times New Roman" panose="02020603050405020304" pitchFamily="18" charset="0"/>
              </a:rPr>
              <a:t>lyginant su nebarstytu betonu (nuo 0,481 iki 0,321). Tai parodo, kad mišinys veikė kaip guolis ir sumažino tiesioginį kontaktą tarp betono ir gumos, dėl to kelius barstyti reikia tik tada, kai ant kelio yra ledo sluoksnis arba daug sniego.</a:t>
            </a:r>
            <a:endParaRPr lang="lt-LT" sz="2800"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956826">
            <a:off x="-1141917" y="-750769"/>
            <a:ext cx="3036180" cy="7878348"/>
          </a:xfrm>
          <a:prstGeom prst="rect">
            <a:avLst/>
          </a:prstGeom>
          <a:solidFill>
            <a:schemeClr val="tx2">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6" name="TextBox 5"/>
          <p:cNvSpPr txBox="1"/>
          <p:nvPr/>
        </p:nvSpPr>
        <p:spPr>
          <a:xfrm>
            <a:off x="2449666" y="1395607"/>
            <a:ext cx="5083910" cy="3969385"/>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3. Trinties nauda ir pavojus:</a:t>
            </a:r>
            <a:endParaRPr lang="lt-LT" sz="2800" b="1"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didelė trintis yra naudinga stabdymui. Tačiau, maža trintis gali sukelti pavojų. Remiantis atliktais skaičiavimais, pastebime, kad ant ledo automobilio </a:t>
            </a:r>
            <a:r>
              <a:rPr lang="lt-LT" sz="2800" b="1" noProof="0" dirty="0">
                <a:latin typeface="Times New Roman" panose="02020603050405020304" pitchFamily="18" charset="0"/>
                <a:cs typeface="Times New Roman" panose="02020603050405020304" pitchFamily="18" charset="0"/>
              </a:rPr>
              <a:t>sustojimo kelias padidėja net 4 kartus </a:t>
            </a:r>
            <a:r>
              <a:rPr lang="lt-LT" sz="2800" noProof="0" dirty="0">
                <a:latin typeface="Times New Roman" panose="02020603050405020304" pitchFamily="18" charset="0"/>
                <a:cs typeface="Times New Roman" panose="02020603050405020304" pitchFamily="18" charset="0"/>
              </a:rPr>
              <a:t>lyginant su asfaltu </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(nuo 14,41m iki 61,45m)</a:t>
            </a:r>
            <a:endParaRPr lang="lt-LT" sz="2800" b="1" noProof="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7533576" y="1443841"/>
            <a:ext cx="4315787" cy="4399915"/>
          </a:xfrm>
          <a:prstGeom prst="rect">
            <a:avLst/>
          </a:prstGeom>
          <a:noFill/>
        </p:spPr>
        <p:txBody>
          <a:bodyPr wrap="square" rtlCol="0">
            <a:spAutoFit/>
          </a:bodyPr>
          <a:lstStyle/>
          <a:p>
            <a:r>
              <a:rPr lang="lt-LT" sz="2800" b="1" noProof="0" dirty="0">
                <a:latin typeface="Times New Roman" panose="02020603050405020304" pitchFamily="18" charset="0"/>
                <a:cs typeface="Times New Roman" panose="02020603050405020304" pitchFamily="18" charset="0"/>
              </a:rPr>
              <a:t>4. Hipotezės patikrinimas: </a:t>
            </a:r>
            <a:r>
              <a:rPr lang="lt-LT" sz="2800" noProof="0" dirty="0">
                <a:latin typeface="Times New Roman" panose="02020603050405020304" pitchFamily="18" charset="0"/>
                <a:cs typeface="Times New Roman" panose="02020603050405020304" pitchFamily="18" charset="0"/>
              </a:rPr>
              <a:t>h</a:t>
            </a:r>
            <a:r>
              <a:rPr lang="lt-LT" sz="2800" noProof="0" dirty="0">
                <a:latin typeface="Times New Roman" panose="02020603050405020304" pitchFamily="18" charset="0"/>
                <a:cs typeface="Times New Roman" panose="02020603050405020304" pitchFamily="18" charset="0"/>
              </a:rPr>
              <a:t>ipotezė iš dalies pasitvirtino. Taip ledas yra nesaugiausias paviršius automobiliui, dėl mažo trinties koeficiento, tačiau druskos ir smėlio mišiniu pabarstytas paviršius turėjo neigiamą poveikį trinties koeficientui.</a:t>
            </a:r>
            <a:endParaRPr lang="lt-LT" sz="2800" b="1"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717" y="-144603"/>
            <a:ext cx="9168248" cy="2260380"/>
          </a:xfrm>
        </p:spPr>
        <p:txBody>
          <a:bodyPr>
            <a:normAutofit/>
          </a:bodyPr>
          <a:lstStyle/>
          <a:p>
            <a:r>
              <a:rPr lang="lt-LT" sz="7200" b="1" noProof="0" dirty="0">
                <a:latin typeface="Times New Roman" panose="02020603050405020304" pitchFamily="18" charset="0"/>
                <a:cs typeface="Times New Roman" panose="02020603050405020304" pitchFamily="18" charset="0"/>
              </a:rPr>
              <a:t>Trinties koeficiento įtaka, automobiliams</a:t>
            </a:r>
            <a:endParaRPr lang="lt-LT" sz="7200" b="1"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Box 4"/>
          <p:cNvSpPr txBox="1"/>
          <p:nvPr/>
        </p:nvSpPr>
        <p:spPr>
          <a:xfrm>
            <a:off x="2444436" y="1998395"/>
            <a:ext cx="8673407" cy="1015663"/>
          </a:xfrm>
          <a:prstGeom prst="rect">
            <a:avLst/>
          </a:prstGeom>
          <a:noFill/>
        </p:spPr>
        <p:txBody>
          <a:bodyPr wrap="square" rtlCol="0">
            <a:spAutoFit/>
          </a:bodyPr>
          <a:lstStyle/>
          <a:p>
            <a:r>
              <a:rPr lang="lt-LT" sz="2000" noProof="0" dirty="0">
                <a:latin typeface="Times New Roman" panose="02020603050405020304" pitchFamily="18" charset="0"/>
                <a:cs typeface="Times New Roman" panose="02020603050405020304" pitchFamily="18" charset="0"/>
              </a:rPr>
              <a:t>Naudosime stabdymo kelio formulė (d = v² / 2μg, kur g = 9,81). Su šia formulę galėsime patikrint, kiek kelio reiktu mašinai sustot ant įvairių mūsų ištirtų paviršių.</a:t>
            </a:r>
            <a:br>
              <a:rPr lang="lt-LT" sz="2000" noProof="0" dirty="0">
                <a:latin typeface="Times New Roman" panose="02020603050405020304" pitchFamily="18" charset="0"/>
                <a:cs typeface="Times New Roman" panose="02020603050405020304" pitchFamily="18" charset="0"/>
              </a:rPr>
            </a:br>
            <a:r>
              <a:rPr lang="lt-LT" sz="2000" noProof="0" dirty="0">
                <a:latin typeface="Times New Roman" panose="02020603050405020304" pitchFamily="18" charset="0"/>
                <a:cs typeface="Times New Roman" panose="02020603050405020304" pitchFamily="18" charset="0"/>
              </a:rPr>
              <a:t>(imsime v = 50km/h = 13,889m/s). </a:t>
            </a:r>
            <a:endParaRPr lang="lt-LT" sz="2000" noProof="0" dirty="0">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nvGraphicFramePr>
        <p:xfrm>
          <a:off x="2035840" y="3170516"/>
          <a:ext cx="7917711" cy="3391097"/>
        </p:xfrm>
        <a:graphic>
          <a:graphicData uri="http://schemas.openxmlformats.org/drawingml/2006/table">
            <a:tbl>
              <a:tblPr firstRow="1" bandRow="1">
                <a:tableStyleId>{5C22544A-7EE6-4342-B048-85BDC9FD1C3A}</a:tableStyleId>
              </a:tblPr>
              <a:tblGrid>
                <a:gridCol w="2577985"/>
                <a:gridCol w="2669863"/>
                <a:gridCol w="2669863"/>
              </a:tblGrid>
              <a:tr h="1193800">
                <a:tc>
                  <a:txBody>
                    <a:bodyPr/>
                    <a:lstStyle/>
                    <a:p>
                      <a:pPr algn="ctr"/>
                      <a:r>
                        <a:rPr lang="lt-LT" sz="2800" b="0" noProof="0" dirty="0">
                          <a:latin typeface="Times New Roman" panose="02020603050405020304" pitchFamily="18" charset="0"/>
                          <a:cs typeface="Times New Roman" panose="02020603050405020304" pitchFamily="18" charset="0"/>
                        </a:rPr>
                        <a:t>Paviršius</a:t>
                      </a:r>
                      <a:endParaRPr lang="lt-LT" sz="2800" b="0" noProof="0" dirty="0">
                        <a:latin typeface="Times New Roman" panose="02020603050405020304" pitchFamily="18" charset="0"/>
                        <a:cs typeface="Times New Roman" panose="02020603050405020304" pitchFamily="18" charset="0"/>
                      </a:endParaRPr>
                    </a:p>
                  </a:txBody>
                  <a:tcPr anchor="ctr">
                    <a:solidFill>
                      <a:srgbClr val="0B4255"/>
                    </a:solidFill>
                  </a:tcPr>
                </a:tc>
                <a:tc>
                  <a:txBody>
                    <a:bodyPr/>
                    <a:lstStyle/>
                    <a:p>
                      <a:pPr algn="ctr"/>
                      <a:r>
                        <a:rPr lang="lt-LT" sz="2800" b="0" noProof="0" dirty="0">
                          <a:latin typeface="Times New Roman" panose="02020603050405020304" pitchFamily="18" charset="0"/>
                          <a:cs typeface="Times New Roman" panose="02020603050405020304" pitchFamily="18" charset="0"/>
                        </a:rPr>
                        <a:t>Koeficientas (</a:t>
                      </a:r>
                      <a:r>
                        <a:rPr lang="lt-LT" sz="2800" b="0" i="1" noProof="0" dirty="0">
                          <a:latin typeface="Times New Roman" panose="02020603050405020304" pitchFamily="18" charset="0"/>
                          <a:cs typeface="Times New Roman" panose="02020603050405020304" pitchFamily="18" charset="0"/>
                        </a:rPr>
                        <a:t>μ</a:t>
                      </a:r>
                      <a:r>
                        <a:rPr lang="lt-LT" sz="2800" b="0" noProof="0" dirty="0">
                          <a:latin typeface="Times New Roman" panose="02020603050405020304" pitchFamily="18" charset="0"/>
                          <a:cs typeface="Times New Roman" panose="02020603050405020304" pitchFamily="18" charset="0"/>
                        </a:rPr>
                        <a:t>)</a:t>
                      </a:r>
                      <a:endParaRPr lang="lt-LT" sz="2800" b="0" noProof="0" dirty="0">
                        <a:latin typeface="Times New Roman" panose="02020603050405020304" pitchFamily="18" charset="0"/>
                        <a:cs typeface="Times New Roman" panose="02020603050405020304" pitchFamily="18" charset="0"/>
                      </a:endParaRPr>
                    </a:p>
                  </a:txBody>
                  <a:tcPr anchor="ctr">
                    <a:solidFill>
                      <a:srgbClr val="0B4255"/>
                    </a:solidFill>
                  </a:tcPr>
                </a:tc>
                <a:tc>
                  <a:txBody>
                    <a:bodyPr/>
                    <a:lstStyle/>
                    <a:p>
                      <a:pPr algn="ctr"/>
                      <a:r>
                        <a:rPr lang="lt-LT" sz="2800" b="0" noProof="0" dirty="0">
                          <a:latin typeface="Times New Roman" panose="02020603050405020304" pitchFamily="18" charset="0"/>
                          <a:cs typeface="Times New Roman" panose="02020603050405020304" pitchFamily="18" charset="0"/>
                        </a:rPr>
                        <a:t>Stabdymo atstumas (</a:t>
                      </a:r>
                      <a:r>
                        <a:rPr lang="lt-LT" sz="2800" b="0" i="1" noProof="0" dirty="0">
                          <a:latin typeface="Times New Roman" panose="02020603050405020304" pitchFamily="18" charset="0"/>
                          <a:cs typeface="Times New Roman" panose="02020603050405020304" pitchFamily="18" charset="0"/>
                        </a:rPr>
                        <a:t>d</a:t>
                      </a:r>
                      <a:r>
                        <a:rPr lang="lt-LT" sz="2800" b="0" noProof="0" dirty="0">
                          <a:latin typeface="Times New Roman" panose="02020603050405020304" pitchFamily="18" charset="0"/>
                          <a:cs typeface="Times New Roman" panose="02020603050405020304" pitchFamily="18" charset="0"/>
                        </a:rPr>
                        <a:t>)</a:t>
                      </a:r>
                      <a:endParaRPr lang="lt-LT" sz="2800" b="0" noProof="0" dirty="0">
                        <a:latin typeface="Times New Roman" panose="02020603050405020304" pitchFamily="18" charset="0"/>
                        <a:cs typeface="Times New Roman" panose="02020603050405020304" pitchFamily="18" charset="0"/>
                      </a:endParaRPr>
                    </a:p>
                  </a:txBody>
                  <a:tcPr anchor="ctr">
                    <a:solidFill>
                      <a:srgbClr val="0B4255"/>
                    </a:solidFill>
                  </a:tcPr>
                </a:tc>
              </a:tr>
              <a:tr h="510472">
                <a:tc>
                  <a:txBody>
                    <a:bodyPr/>
                    <a:lstStyle/>
                    <a:p>
                      <a:pPr algn="l"/>
                      <a:r>
                        <a:rPr lang="lt-LT" sz="2400" noProof="0" dirty="0">
                          <a:solidFill>
                            <a:schemeClr val="bg1"/>
                          </a:solidFill>
                          <a:latin typeface="Times New Roman" panose="02020603050405020304" pitchFamily="18" charset="0"/>
                          <a:cs typeface="Times New Roman" panose="02020603050405020304" pitchFamily="18" charset="0"/>
                        </a:rPr>
                        <a:t>Asfaltas</a:t>
                      </a:r>
                      <a:endParaRPr lang="lt-LT" sz="2400" noProof="0" dirty="0">
                        <a:solidFill>
                          <a:schemeClr val="bg1"/>
                        </a:solidFill>
                        <a:latin typeface="Times New Roman" panose="02020603050405020304" pitchFamily="18" charset="0"/>
                        <a:cs typeface="Times New Roman" panose="02020603050405020304" pitchFamily="18" charset="0"/>
                      </a:endParaRPr>
                    </a:p>
                  </a:txBody>
                  <a:tcPr anchor="ctr">
                    <a:solidFill>
                      <a:schemeClr val="tx2">
                        <a:lumMod val="50000"/>
                      </a:schemeClr>
                    </a:solidFill>
                  </a:tcPr>
                </a:tc>
                <a:tc>
                  <a:txBody>
                    <a:bodyPr/>
                    <a:lstStyle/>
                    <a:p>
                      <a:pPr algn="l"/>
                      <a:r>
                        <a:rPr lang="lt-LT" sz="2000" noProof="0" dirty="0">
                          <a:solidFill>
                            <a:schemeClr val="bg1"/>
                          </a:solidFill>
                          <a:latin typeface="Times New Roman" panose="02020603050405020304" pitchFamily="18" charset="0"/>
                          <a:cs typeface="Times New Roman" panose="02020603050405020304" pitchFamily="18" charset="0"/>
                        </a:rPr>
                        <a:t>0,682</a:t>
                      </a:r>
                      <a:endParaRPr lang="lt-LT" sz="2000" noProof="0" dirty="0">
                        <a:solidFill>
                          <a:schemeClr val="bg1"/>
                        </a:solidFill>
                        <a:latin typeface="Times New Roman" panose="02020603050405020304" pitchFamily="18" charset="0"/>
                        <a:cs typeface="Times New Roman" panose="02020603050405020304" pitchFamily="18" charset="0"/>
                      </a:endParaRPr>
                    </a:p>
                  </a:txBody>
                  <a:tcPr>
                    <a:solidFill>
                      <a:schemeClr val="tx2">
                        <a:lumMod val="50000"/>
                      </a:schemeClr>
                    </a:solidFill>
                  </a:tcPr>
                </a:tc>
                <a:tc>
                  <a:txBody>
                    <a:bodyPr/>
                    <a:lstStyle/>
                    <a:p>
                      <a:r>
                        <a:rPr lang="lt-LT" sz="2000" noProof="0" dirty="0">
                          <a:solidFill>
                            <a:schemeClr val="bg1"/>
                          </a:solidFill>
                          <a:latin typeface="Times New Roman" panose="02020603050405020304" pitchFamily="18" charset="0"/>
                          <a:cs typeface="Times New Roman" panose="02020603050405020304" pitchFamily="18" charset="0"/>
                        </a:rPr>
                        <a:t>14,41m</a:t>
                      </a:r>
                      <a:endParaRPr lang="lt-LT" sz="2000" noProof="0" dirty="0">
                        <a:solidFill>
                          <a:schemeClr val="bg1"/>
                        </a:solidFill>
                        <a:latin typeface="Times New Roman" panose="02020603050405020304" pitchFamily="18" charset="0"/>
                        <a:cs typeface="Times New Roman" panose="02020603050405020304" pitchFamily="18" charset="0"/>
                      </a:endParaRPr>
                    </a:p>
                  </a:txBody>
                  <a:tcPr>
                    <a:solidFill>
                      <a:schemeClr val="tx2">
                        <a:lumMod val="50000"/>
                      </a:schemeClr>
                    </a:solidFill>
                  </a:tcPr>
                </a:tc>
              </a:tr>
              <a:tr h="552450">
                <a:tc>
                  <a:txBody>
                    <a:bodyPr/>
                    <a:lstStyle/>
                    <a:p>
                      <a:pPr algn="l"/>
                      <a:r>
                        <a:rPr lang="lt-LT" sz="2400" b="0" noProof="0" dirty="0">
                          <a:solidFill>
                            <a:schemeClr val="bg1"/>
                          </a:solidFill>
                          <a:latin typeface="Times New Roman" panose="02020603050405020304" pitchFamily="18" charset="0"/>
                          <a:cs typeface="Times New Roman" panose="02020603050405020304" pitchFamily="18" charset="0"/>
                        </a:rPr>
                        <a:t>Betonas</a:t>
                      </a:r>
                      <a:endParaRPr lang="lt-LT" sz="2400" b="0" noProof="0" dirty="0">
                        <a:solidFill>
                          <a:schemeClr val="bg1"/>
                        </a:solidFill>
                        <a:latin typeface="Times New Roman" panose="02020603050405020304" pitchFamily="18" charset="0"/>
                        <a:cs typeface="Times New Roman" panose="02020603050405020304" pitchFamily="18" charset="0"/>
                      </a:endParaRPr>
                    </a:p>
                  </a:txBody>
                  <a:tcPr anchor="ctr">
                    <a:solidFill>
                      <a:schemeClr val="tx2">
                        <a:lumMod val="50000"/>
                      </a:schemeClr>
                    </a:solidFill>
                  </a:tcPr>
                </a:tc>
                <a:tc>
                  <a:txBody>
                    <a:bodyPr/>
                    <a:lstStyle/>
                    <a:p>
                      <a:pPr algn="l"/>
                      <a:r>
                        <a:rPr lang="lt-LT" sz="2000" b="0" noProof="0" dirty="0">
                          <a:solidFill>
                            <a:schemeClr val="bg1"/>
                          </a:solidFill>
                          <a:latin typeface="Times New Roman" panose="02020603050405020304" pitchFamily="18" charset="0"/>
                          <a:cs typeface="Times New Roman" panose="02020603050405020304" pitchFamily="18" charset="0"/>
                        </a:rPr>
                        <a:t>0,481</a:t>
                      </a:r>
                      <a:endParaRPr lang="lt-LT" sz="2000" b="0" noProof="0" dirty="0">
                        <a:solidFill>
                          <a:schemeClr val="bg1"/>
                        </a:solidFill>
                        <a:latin typeface="Times New Roman" panose="02020603050405020304" pitchFamily="18" charset="0"/>
                        <a:cs typeface="Times New Roman" panose="02020603050405020304" pitchFamily="18" charset="0"/>
                      </a:endParaRPr>
                    </a:p>
                  </a:txBody>
                  <a:tcPr>
                    <a:solidFill>
                      <a:schemeClr val="tx2">
                        <a:lumMod val="50000"/>
                      </a:schemeClr>
                    </a:solidFill>
                  </a:tcPr>
                </a:tc>
                <a:tc>
                  <a:txBody>
                    <a:bodyPr/>
                    <a:lstStyle/>
                    <a:p>
                      <a:pPr algn="l"/>
                      <a:r>
                        <a:rPr lang="lt-LT" sz="2000" b="0" noProof="0" dirty="0">
                          <a:solidFill>
                            <a:schemeClr val="bg1"/>
                          </a:solidFill>
                          <a:latin typeface="Times New Roman" panose="02020603050405020304" pitchFamily="18" charset="0"/>
                          <a:cs typeface="Times New Roman" panose="02020603050405020304" pitchFamily="18" charset="0"/>
                        </a:rPr>
                        <a:t>20,44m</a:t>
                      </a:r>
                      <a:endParaRPr lang="lt-LT" sz="2000" b="0" noProof="0" dirty="0">
                        <a:solidFill>
                          <a:schemeClr val="bg1"/>
                        </a:solidFill>
                        <a:latin typeface="Times New Roman" panose="02020603050405020304" pitchFamily="18" charset="0"/>
                        <a:cs typeface="Times New Roman" panose="02020603050405020304" pitchFamily="18" charset="0"/>
                      </a:endParaRPr>
                    </a:p>
                  </a:txBody>
                  <a:tcPr>
                    <a:solidFill>
                      <a:schemeClr val="tx2">
                        <a:lumMod val="50000"/>
                      </a:schemeClr>
                    </a:solidFill>
                  </a:tcPr>
                </a:tc>
              </a:tr>
              <a:tr h="677175">
                <a:tc>
                  <a:txBody>
                    <a:bodyPr/>
                    <a:lstStyle/>
                    <a:p>
                      <a:pPr algn="l"/>
                      <a:r>
                        <a:rPr lang="lt-LT" sz="2200" noProof="0" dirty="0">
                          <a:solidFill>
                            <a:schemeClr val="bg1"/>
                          </a:solidFill>
                          <a:latin typeface="Times New Roman" panose="02020603050405020304" pitchFamily="18" charset="0"/>
                          <a:cs typeface="Times New Roman" panose="02020603050405020304" pitchFamily="18" charset="0"/>
                        </a:rPr>
                        <a:t>Pabarstytas betonas</a:t>
                      </a:r>
                      <a:endParaRPr lang="lt-LT" sz="2200" noProof="0" dirty="0">
                        <a:solidFill>
                          <a:schemeClr val="bg1"/>
                        </a:solidFill>
                        <a:latin typeface="Times New Roman" panose="02020603050405020304" pitchFamily="18" charset="0"/>
                        <a:cs typeface="Times New Roman" panose="02020603050405020304" pitchFamily="18" charset="0"/>
                      </a:endParaRPr>
                    </a:p>
                  </a:txBody>
                  <a:tcPr anchor="ctr">
                    <a:solidFill>
                      <a:schemeClr val="tx2">
                        <a:lumMod val="75000"/>
                      </a:schemeClr>
                    </a:solidFill>
                  </a:tcPr>
                </a:tc>
                <a:tc>
                  <a:txBody>
                    <a:bodyPr/>
                    <a:lstStyle/>
                    <a:p>
                      <a:pPr algn="l"/>
                      <a:r>
                        <a:rPr lang="lt-LT" sz="2000" noProof="0" dirty="0">
                          <a:solidFill>
                            <a:schemeClr val="bg1"/>
                          </a:solidFill>
                          <a:latin typeface="Times New Roman" panose="02020603050405020304" pitchFamily="18" charset="0"/>
                          <a:cs typeface="Times New Roman" panose="02020603050405020304" pitchFamily="18" charset="0"/>
                        </a:rPr>
                        <a:t>0,321</a:t>
                      </a:r>
                      <a:endParaRPr lang="lt-LT" sz="2000" noProof="0" dirty="0">
                        <a:solidFill>
                          <a:schemeClr val="bg1"/>
                        </a:solidFill>
                        <a:latin typeface="Times New Roman" panose="02020603050405020304" pitchFamily="18" charset="0"/>
                        <a:cs typeface="Times New Roman" panose="02020603050405020304" pitchFamily="18" charset="0"/>
                      </a:endParaRPr>
                    </a:p>
                  </a:txBody>
                  <a:tcPr>
                    <a:solidFill>
                      <a:schemeClr val="tx2">
                        <a:lumMod val="75000"/>
                      </a:schemeClr>
                    </a:solidFill>
                  </a:tcPr>
                </a:tc>
                <a:tc>
                  <a:txBody>
                    <a:bodyPr/>
                    <a:lstStyle/>
                    <a:p>
                      <a:pPr algn="l"/>
                      <a:r>
                        <a:rPr lang="lt-LT" sz="2000" noProof="0" dirty="0">
                          <a:solidFill>
                            <a:schemeClr val="bg1"/>
                          </a:solidFill>
                          <a:latin typeface="Times New Roman" panose="02020603050405020304" pitchFamily="18" charset="0"/>
                          <a:cs typeface="Times New Roman" panose="02020603050405020304" pitchFamily="18" charset="0"/>
                        </a:rPr>
                        <a:t>30,62m</a:t>
                      </a:r>
                      <a:endParaRPr lang="lt-LT" sz="2000" noProof="0" dirty="0">
                        <a:solidFill>
                          <a:schemeClr val="bg1"/>
                        </a:solidFill>
                        <a:latin typeface="Times New Roman" panose="02020603050405020304" pitchFamily="18" charset="0"/>
                        <a:cs typeface="Times New Roman" panose="02020603050405020304" pitchFamily="18" charset="0"/>
                      </a:endParaRPr>
                    </a:p>
                  </a:txBody>
                  <a:tcPr>
                    <a:solidFill>
                      <a:schemeClr val="tx2">
                        <a:lumMod val="75000"/>
                      </a:schemeClr>
                    </a:solidFill>
                  </a:tcPr>
                </a:tc>
              </a:tr>
              <a:tr h="427922">
                <a:tc>
                  <a:txBody>
                    <a:bodyPr/>
                    <a:lstStyle/>
                    <a:p>
                      <a:pPr algn="l"/>
                      <a:r>
                        <a:rPr lang="lt-LT" sz="2400" noProof="0" dirty="0">
                          <a:solidFill>
                            <a:schemeClr val="tx1"/>
                          </a:solidFill>
                          <a:latin typeface="Times New Roman" panose="02020603050405020304" pitchFamily="18" charset="0"/>
                          <a:cs typeface="Times New Roman" panose="02020603050405020304" pitchFamily="18" charset="0"/>
                        </a:rPr>
                        <a:t>Ledas</a:t>
                      </a:r>
                      <a:endParaRPr lang="lt-LT" sz="2400" noProof="0" dirty="0">
                        <a:solidFill>
                          <a:schemeClr val="tx1"/>
                        </a:solidFill>
                        <a:latin typeface="Times New Roman" panose="02020603050405020304" pitchFamily="18" charset="0"/>
                        <a:cs typeface="Times New Roman" panose="02020603050405020304" pitchFamily="18" charset="0"/>
                      </a:endParaRPr>
                    </a:p>
                  </a:txBody>
                  <a:tcPr anchor="ctr">
                    <a:solidFill>
                      <a:schemeClr val="tx2">
                        <a:lumMod val="40000"/>
                        <a:lumOff val="60000"/>
                      </a:schemeClr>
                    </a:solidFill>
                  </a:tcPr>
                </a:tc>
                <a:tc>
                  <a:txBody>
                    <a:bodyPr/>
                    <a:lstStyle/>
                    <a:p>
                      <a:pPr algn="l"/>
                      <a:r>
                        <a:rPr lang="lt-LT" sz="2000" noProof="0" dirty="0">
                          <a:latin typeface="Times New Roman" panose="02020603050405020304" pitchFamily="18" charset="0"/>
                          <a:cs typeface="Times New Roman" panose="02020603050405020304" pitchFamily="18" charset="0"/>
                        </a:rPr>
                        <a:t>0,160</a:t>
                      </a:r>
                      <a:endParaRPr lang="lt-LT" sz="2000" noProof="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tc>
                  <a:txBody>
                    <a:bodyPr/>
                    <a:lstStyle/>
                    <a:p>
                      <a:r>
                        <a:rPr lang="lt-LT" sz="2000" noProof="0" dirty="0">
                          <a:latin typeface="Times New Roman" panose="02020603050405020304" pitchFamily="18" charset="0"/>
                          <a:cs typeface="Times New Roman" panose="02020603050405020304" pitchFamily="18" charset="0"/>
                        </a:rPr>
                        <a:t>61,45m</a:t>
                      </a:r>
                      <a:endParaRPr lang="lt-LT" sz="2000" noProof="0" dirty="0">
                        <a:latin typeface="Times New Roman" panose="02020603050405020304" pitchFamily="18" charset="0"/>
                        <a:cs typeface="Times New Roman" panose="02020603050405020304" pitchFamily="18" charset="0"/>
                      </a:endParaRPr>
                    </a:p>
                  </a:txBody>
                  <a:tcPr>
                    <a:solidFill>
                      <a:schemeClr val="tx2">
                        <a:lumMod val="40000"/>
                        <a:lumOff val="60000"/>
                      </a:schemeClr>
                    </a:solidFill>
                  </a:tcPr>
                </a:tc>
              </a:tr>
            </a:tbl>
          </a:graphicData>
        </a:graphic>
      </p:graphicFrame>
      <p:sp>
        <p:nvSpPr>
          <p:cNvPr id="7" name="TextBox 6"/>
          <p:cNvSpPr txBox="1"/>
          <p:nvPr/>
        </p:nvSpPr>
        <p:spPr>
          <a:xfrm>
            <a:off x="10041843" y="3843943"/>
            <a:ext cx="2113481" cy="1938992"/>
          </a:xfrm>
          <a:prstGeom prst="rect">
            <a:avLst/>
          </a:prstGeom>
          <a:noFill/>
        </p:spPr>
        <p:txBody>
          <a:bodyPr wrap="square" rtlCol="0">
            <a:spAutoFit/>
          </a:bodyPr>
          <a:lstStyle/>
          <a:p>
            <a:r>
              <a:rPr lang="lt-LT" sz="2400" noProof="0" dirty="0">
                <a:latin typeface="Times New Roman" panose="02020603050405020304" pitchFamily="18" charset="0"/>
                <a:cs typeface="Times New Roman" panose="02020603050405020304" pitchFamily="18" charset="0"/>
              </a:rPr>
              <a:t>Iš šių rezultatų, matome, kad ledas yra nesaugus automobiliams.</a:t>
            </a:r>
            <a:endParaRPr lang="lt-LT" sz="2400" noProof="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7825" y="243205"/>
            <a:ext cx="8743315" cy="3368675"/>
          </a:xfrm>
        </p:spPr>
        <p:txBody>
          <a:bodyPr>
            <a:normAutofit fontScale="90000"/>
          </a:bodyPr>
          <a:lstStyle/>
          <a:p>
            <a:r>
              <a:rPr lang="lt-LT" sz="6600" noProof="0" dirty="0">
                <a:latin typeface="Times New Roman" panose="02020603050405020304" pitchFamily="18" charset="0"/>
                <a:cs typeface="Times New Roman" panose="02020603050405020304" pitchFamily="18" charset="0"/>
              </a:rPr>
              <a:t>Gumos trinties koeficiento priklausomybė nuo skirtingų kelio dangų</a:t>
            </a:r>
            <a:endParaRPr lang="lt-LT" sz="6600" noProof="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190558" y="3748716"/>
            <a:ext cx="9144000" cy="1655762"/>
          </a:xfrm>
        </p:spPr>
        <p:txBody>
          <a:bodyPr>
            <a:normAutofit/>
          </a:bodyPr>
          <a:lstStyle/>
          <a:p>
            <a:r>
              <a:rPr lang="lt-LT" sz="2800" noProof="0" dirty="0">
                <a:latin typeface="Times New Roman" panose="02020603050405020304" pitchFamily="18" charset="0"/>
                <a:cs typeface="Times New Roman" panose="02020603050405020304" pitchFamily="18" charset="0"/>
              </a:rPr>
              <a:t>Vilniaus Karoliniškių gimnazija</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Darbą rengė: Rokas </a:t>
            </a:r>
            <a:r>
              <a:rPr lang="lt-LT" sz="2800" noProof="0" dirty="0" err="1">
                <a:latin typeface="Times New Roman" panose="02020603050405020304" pitchFamily="18" charset="0"/>
                <a:cs typeface="Times New Roman" panose="02020603050405020304" pitchFamily="18" charset="0"/>
              </a:rPr>
              <a:t>Sabaitis 3a</a:t>
            </a:r>
            <a:r>
              <a:rPr lang="lt-LT" sz="2800" noProof="0" dirty="0">
                <a:latin typeface="Times New Roman" panose="02020603050405020304" pitchFamily="18" charset="0"/>
                <a:cs typeface="Times New Roman" panose="02020603050405020304" pitchFamily="18" charset="0"/>
              </a:rPr>
              <a:t>, Leonardas Bosas 3a</a:t>
            </a:r>
            <a:endParaRPr lang="lt-LT" sz="2800" noProof="0" dirty="0">
              <a:latin typeface="Times New Roman" panose="02020603050405020304" pitchFamily="18" charset="0"/>
              <a:cs typeface="Times New Roman" panose="02020603050405020304" pitchFamily="18" charset="0"/>
            </a:endParaRPr>
          </a:p>
          <a:p>
            <a:r>
              <a:rPr lang="lt-LT" sz="2800" noProof="0" dirty="0">
                <a:latin typeface="Times New Roman" panose="02020603050405020304" pitchFamily="18" charset="0"/>
                <a:cs typeface="Times New Roman" panose="02020603050405020304" pitchFamily="18" charset="0"/>
              </a:rPr>
              <a:t>Darbą kuravo: Rita Grybaitė</a:t>
            </a:r>
            <a:endParaRPr lang="lt-LT" sz="2800"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5" name="Text Box 4"/>
          <p:cNvSpPr txBox="1"/>
          <p:nvPr/>
        </p:nvSpPr>
        <p:spPr>
          <a:xfrm>
            <a:off x="5986145" y="6399530"/>
            <a:ext cx="3553460" cy="368300"/>
          </a:xfrm>
          <a:prstGeom prst="rect">
            <a:avLst/>
          </a:prstGeom>
          <a:noFill/>
        </p:spPr>
        <p:txBody>
          <a:bodyPr wrap="square" rtlCol="0">
            <a:spAutoFit/>
          </a:bodyPr>
          <a:p>
            <a:pPr algn="ctr"/>
            <a:r>
              <a:rPr lang="lt-LT" altLang="en-US">
                <a:latin typeface="Times New Roman" panose="02020603050405020304" pitchFamily="18" charset="0"/>
                <a:cs typeface="Times New Roman" panose="02020603050405020304" pitchFamily="18" charset="0"/>
              </a:rPr>
              <a:t>2026 m. Vilnius</a:t>
            </a:r>
            <a:endParaRPr lang="lt-LT"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128" y="231775"/>
            <a:ext cx="10515600" cy="1325563"/>
          </a:xfrm>
        </p:spPr>
        <p:txBody>
          <a:bodyPr>
            <a:normAutofit/>
          </a:bodyPr>
          <a:lstStyle/>
          <a:p>
            <a:r>
              <a:rPr lang="lt-LT" sz="7200" b="1" noProof="0" dirty="0">
                <a:latin typeface="Times New Roman" panose="02020603050405020304" pitchFamily="18" charset="0"/>
                <a:cs typeface="Times New Roman" panose="02020603050405020304" pitchFamily="18" charset="0"/>
              </a:rPr>
              <a:t>Literatūra</a:t>
            </a:r>
            <a:endParaRPr lang="lt-LT" sz="7200" b="1" noProof="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609850" y="1557338"/>
            <a:ext cx="9233207" cy="4351338"/>
          </a:xfrm>
        </p:spPr>
        <p:txBody>
          <a:bodyPr>
            <a:normAutofit/>
          </a:bodyPr>
          <a:lstStyle/>
          <a:p>
            <a:r>
              <a:rPr lang="lt-LT" noProof="0" dirty="0">
                <a:latin typeface="Times New Roman" panose="02020603050405020304" pitchFamily="18" charset="0"/>
                <a:cs typeface="Times New Roman" panose="02020603050405020304" pitchFamily="18" charset="0"/>
              </a:rPr>
              <a:t>„</a:t>
            </a:r>
            <a:r>
              <a:rPr lang="lt-LT" noProof="0" dirty="0" err="1">
                <a:latin typeface="Times New Roman" panose="02020603050405020304" pitchFamily="18" charset="0"/>
                <a:cs typeface="Times New Roman" panose="02020603050405020304" pitchFamily="18" charset="0"/>
              </a:rPr>
              <a:t>Rubber-ice</a:t>
            </a:r>
            <a:r>
              <a:rPr lang="lt-LT" noProof="0" dirty="0">
                <a:latin typeface="Times New Roman" panose="02020603050405020304" pitchFamily="18" charset="0"/>
                <a:cs typeface="Times New Roman" panose="02020603050405020304" pitchFamily="18" charset="0"/>
              </a:rPr>
              <a:t> </a:t>
            </a:r>
            <a:r>
              <a:rPr lang="lt-LT" noProof="0" dirty="0" err="1">
                <a:latin typeface="Times New Roman" panose="02020603050405020304" pitchFamily="18" charset="0"/>
                <a:cs typeface="Times New Roman" panose="02020603050405020304" pitchFamily="18" charset="0"/>
              </a:rPr>
              <a:t>friction</a:t>
            </a:r>
            <a:r>
              <a:rPr lang="lt-LT" noProof="0" dirty="0">
                <a:latin typeface="Times New Roman" panose="02020603050405020304" pitchFamily="18" charset="0"/>
                <a:cs typeface="Times New Roman" panose="02020603050405020304" pitchFamily="18" charset="0"/>
              </a:rPr>
              <a:t>“ (</a:t>
            </a:r>
            <a:r>
              <a:rPr lang="lt-LT" i="1" noProof="0" dirty="0" err="1">
                <a:latin typeface="Times New Roman" panose="02020603050405020304" pitchFamily="18" charset="0"/>
                <a:cs typeface="Times New Roman" panose="02020603050405020304" pitchFamily="18" charset="0"/>
              </a:rPr>
              <a:t>Toshi</a:t>
            </a:r>
            <a:r>
              <a:rPr lang="lt-LT" i="1" noProof="0" dirty="0">
                <a:latin typeface="Times New Roman" panose="02020603050405020304" pitchFamily="18" charset="0"/>
                <a:cs typeface="Times New Roman" panose="02020603050405020304" pitchFamily="18" charset="0"/>
              </a:rPr>
              <a:t> Tada, </a:t>
            </a:r>
            <a:r>
              <a:rPr lang="lt-LT" i="1" noProof="0" dirty="0" err="1">
                <a:latin typeface="Times New Roman" panose="02020603050405020304" pitchFamily="18" charset="0"/>
                <a:cs typeface="Times New Roman" panose="02020603050405020304" pitchFamily="18" charset="0"/>
              </a:rPr>
              <a:t>Satoshi</a:t>
            </a:r>
            <a:r>
              <a:rPr lang="lt-LT" i="1" noProof="0" dirty="0">
                <a:latin typeface="Times New Roman" panose="02020603050405020304" pitchFamily="18" charset="0"/>
                <a:cs typeface="Times New Roman" panose="02020603050405020304" pitchFamily="18" charset="0"/>
              </a:rPr>
              <a:t> </a:t>
            </a:r>
            <a:r>
              <a:rPr lang="lt-LT" i="1" noProof="0" dirty="0" err="1">
                <a:latin typeface="Times New Roman" panose="02020603050405020304" pitchFamily="18" charset="0"/>
                <a:cs typeface="Times New Roman" panose="02020603050405020304" pitchFamily="18" charset="0"/>
              </a:rPr>
              <a:t>Kawasaki</a:t>
            </a:r>
            <a:r>
              <a:rPr lang="lt-LT" i="1" noProof="0" dirty="0">
                <a:latin typeface="Times New Roman" panose="02020603050405020304" pitchFamily="18" charset="0"/>
                <a:cs typeface="Times New Roman" panose="02020603050405020304" pitchFamily="18" charset="0"/>
              </a:rPr>
              <a:t>, </a:t>
            </a:r>
            <a:r>
              <a:rPr lang="lt-LT" i="1" noProof="0" dirty="0" err="1">
                <a:latin typeface="Times New Roman" panose="02020603050405020304" pitchFamily="18" charset="0"/>
                <a:cs typeface="Times New Roman" panose="02020603050405020304" pitchFamily="18" charset="0"/>
              </a:rPr>
              <a:t>Ryousuke</a:t>
            </a:r>
            <a:r>
              <a:rPr lang="lt-LT" i="1" noProof="0" dirty="0">
                <a:latin typeface="Times New Roman" panose="02020603050405020304" pitchFamily="18" charset="0"/>
                <a:cs typeface="Times New Roman" panose="02020603050405020304" pitchFamily="18" charset="0"/>
              </a:rPr>
              <a:t> </a:t>
            </a:r>
            <a:r>
              <a:rPr lang="lt-LT" i="1" noProof="0" dirty="0" err="1">
                <a:latin typeface="Times New Roman" panose="02020603050405020304" pitchFamily="18" charset="0"/>
                <a:cs typeface="Times New Roman" panose="02020603050405020304" pitchFamily="18" charset="0"/>
              </a:rPr>
              <a:t>Shimizu</a:t>
            </a:r>
            <a:r>
              <a:rPr lang="lt-LT" i="1" noProof="0" dirty="0">
                <a:latin typeface="Times New Roman" panose="02020603050405020304" pitchFamily="18" charset="0"/>
                <a:cs typeface="Times New Roman" panose="02020603050405020304" pitchFamily="18" charset="0"/>
              </a:rPr>
              <a:t>, </a:t>
            </a:r>
            <a:r>
              <a:rPr lang="lt-LT" i="1" noProof="0" dirty="0" err="1">
                <a:latin typeface="Times New Roman" panose="02020603050405020304" pitchFamily="18" charset="0"/>
                <a:cs typeface="Times New Roman" panose="02020603050405020304" pitchFamily="18" charset="0"/>
              </a:rPr>
              <a:t>Bo</a:t>
            </a:r>
            <a:r>
              <a:rPr lang="lt-LT" i="1" noProof="0" dirty="0">
                <a:latin typeface="Times New Roman" panose="02020603050405020304" pitchFamily="18" charset="0"/>
                <a:cs typeface="Times New Roman" panose="02020603050405020304" pitchFamily="18" charset="0"/>
              </a:rPr>
              <a:t> N. J. </a:t>
            </a:r>
            <a:r>
              <a:rPr lang="lt-LT" i="1" noProof="0" dirty="0" err="1">
                <a:latin typeface="Times New Roman" panose="02020603050405020304" pitchFamily="18" charset="0"/>
                <a:cs typeface="Times New Roman" panose="02020603050405020304" pitchFamily="18" charset="0"/>
              </a:rPr>
              <a:t>Persson</a:t>
            </a:r>
            <a:r>
              <a:rPr lang="lt-LT" i="1" noProof="0" dirty="0">
                <a:latin typeface="Times New Roman" panose="02020603050405020304" pitchFamily="18" charset="0"/>
                <a:cs typeface="Times New Roman" panose="02020603050405020304" pitchFamily="18" charset="0"/>
              </a:rPr>
              <a:t>)</a:t>
            </a:r>
            <a:br>
              <a:rPr lang="lt-LT" i="1" noProof="0" dirty="0">
                <a:latin typeface="Times New Roman" panose="02020603050405020304" pitchFamily="18" charset="0"/>
                <a:cs typeface="Times New Roman" panose="02020603050405020304" pitchFamily="18" charset="0"/>
              </a:rPr>
            </a:br>
            <a:r>
              <a:rPr lang="lt-LT" i="1" noProof="0" dirty="0">
                <a:latin typeface="Times New Roman" panose="02020603050405020304" pitchFamily="18" charset="0"/>
                <a:cs typeface="Times New Roman" panose="02020603050405020304" pitchFamily="18" charset="0"/>
                <a:hlinkClick r:id="rId1"/>
              </a:rPr>
              <a:t>https://link.springer.com/article/10.1007/s40544-022-0715-5</a:t>
            </a:r>
            <a:endParaRPr lang="lt-LT" i="1" noProof="0" dirty="0">
              <a:latin typeface="Times New Roman" panose="02020603050405020304" pitchFamily="18" charset="0"/>
              <a:cs typeface="Times New Roman" panose="02020603050405020304" pitchFamily="18" charset="0"/>
            </a:endParaRPr>
          </a:p>
          <a:p>
            <a:r>
              <a:rPr lang="lt-LT" i="1" noProof="0" dirty="0">
                <a:latin typeface="Times New Roman" panose="02020603050405020304" pitchFamily="18" charset="0"/>
                <a:cs typeface="Times New Roman" panose="02020603050405020304" pitchFamily="18" charset="0"/>
                <a:hlinkClick r:id="rId2"/>
              </a:rPr>
              <a:t>https://www.engineeringtoolbox.com/friction-coefficients-d_778.html</a:t>
            </a:r>
            <a:endParaRPr lang="lt-LT" i="1" noProof="0" dirty="0">
              <a:latin typeface="Times New Roman" panose="02020603050405020304" pitchFamily="18" charset="0"/>
              <a:cs typeface="Times New Roman" panose="02020603050405020304" pitchFamily="18" charset="0"/>
            </a:endParaRPr>
          </a:p>
          <a:p>
            <a:r>
              <a:rPr lang="lt-LT" i="1" noProof="0" dirty="0">
                <a:latin typeface="Times New Roman" panose="02020603050405020304" pitchFamily="18" charset="0"/>
                <a:cs typeface="Times New Roman" panose="02020603050405020304" pitchFamily="18" charset="0"/>
                <a:hlinkClick r:id="rId3"/>
              </a:rPr>
              <a:t>https://hakaru.io/guides/friction-calculator-guide</a:t>
            </a:r>
            <a:endParaRPr lang="lt-LT" i="1" noProof="0" dirty="0">
              <a:latin typeface="Times New Roman" panose="02020603050405020304" pitchFamily="18" charset="0"/>
              <a:cs typeface="Times New Roman" panose="02020603050405020304" pitchFamily="18" charset="0"/>
            </a:endParaRPr>
          </a:p>
          <a:p>
            <a:r>
              <a:rPr lang="lt-LT" i="1" noProof="0" dirty="0">
                <a:latin typeface="Times New Roman" panose="02020603050405020304" pitchFamily="18" charset="0"/>
                <a:cs typeface="Times New Roman" panose="02020603050405020304" pitchFamily="18" charset="0"/>
                <a:hlinkClick r:id="rId4"/>
              </a:rPr>
              <a:t>https://phys.libretexts.org</a:t>
            </a:r>
            <a:endParaRPr lang="lt-LT" i="1" noProof="0" dirty="0">
              <a:latin typeface="Times New Roman" panose="02020603050405020304" pitchFamily="18" charset="0"/>
              <a:cs typeface="Times New Roman" panose="02020603050405020304" pitchFamily="18" charset="0"/>
            </a:endParaRPr>
          </a:p>
          <a:p>
            <a:endParaRPr lang="lt-LT" i="1" noProof="0" dirty="0">
              <a:latin typeface="Times New Roman" panose="02020603050405020304" pitchFamily="18" charset="0"/>
              <a:cs typeface="Times New Roman" panose="02020603050405020304" pitchFamily="18" charset="0"/>
            </a:endParaRPr>
          </a:p>
          <a:p>
            <a:endParaRPr lang="lt-LT" i="1" noProof="0" dirty="0">
              <a:latin typeface="Times New Roman" panose="02020603050405020304" pitchFamily="18" charset="0"/>
              <a:cs typeface="Times New Roman" panose="02020603050405020304" pitchFamily="18" charset="0"/>
            </a:endParaRPr>
          </a:p>
          <a:p>
            <a:endParaRPr lang="lt-LT" i="1" noProof="0" dirty="0">
              <a:latin typeface="Times New Roman" panose="02020603050405020304" pitchFamily="18" charset="0"/>
              <a:cs typeface="Times New Roman" panose="02020603050405020304" pitchFamily="18" charset="0"/>
            </a:endParaRPr>
          </a:p>
          <a:p>
            <a:endParaRPr lang="lt-LT" sz="4000" noProof="0" dirty="0">
              <a:latin typeface="Times New Roman" panose="02020603050405020304" pitchFamily="18" charset="0"/>
              <a:cs typeface="Times New Roman" panose="02020603050405020304" pitchFamily="18" charset="0"/>
            </a:endParaRPr>
          </a:p>
        </p:txBody>
      </p:sp>
      <p:sp>
        <p:nvSpPr>
          <p:cNvPr id="4" name="Rectangle 3"/>
          <p:cNvSpPr/>
          <p:nvPr/>
        </p:nvSpPr>
        <p:spPr>
          <a:xfrm rot="956826">
            <a:off x="-1141917" y="-750769"/>
            <a:ext cx="3036180" cy="7878348"/>
          </a:xfrm>
          <a:prstGeom prst="rect">
            <a:avLst/>
          </a:prstGeom>
          <a:solidFill>
            <a:schemeClr val="tx2">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Gumos trinties koeficiento priklausomybė nuo skirtingų kelio dangų</Template>
  <TotalTime>0</TotalTime>
  <Words>5379</Words>
  <Application>WPS Presentation</Application>
  <PresentationFormat>Widescreen</PresentationFormat>
  <Paragraphs>243</Paragraphs>
  <Slides>20</Slides>
  <Notes>1</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20</vt:i4>
      </vt:variant>
    </vt:vector>
  </HeadingPairs>
  <TitlesOfParts>
    <vt:vector size="32" baseType="lpstr">
      <vt:lpstr>Arial</vt:lpstr>
      <vt:lpstr>SimSun</vt:lpstr>
      <vt:lpstr>Wingdings</vt:lpstr>
      <vt:lpstr>Times New Roman</vt:lpstr>
      <vt:lpstr>Calibri</vt:lpstr>
      <vt:lpstr>Microsoft YaHei</vt:lpstr>
      <vt:lpstr>Arial Unicode MS</vt:lpstr>
      <vt:lpstr>Calibri Light</vt:lpstr>
      <vt:lpstr>Calibri</vt:lpstr>
      <vt:lpstr>Segoe UI Historic</vt:lpstr>
      <vt:lpstr>Office Theme</vt:lpstr>
      <vt:lpstr>1_Office Theme</vt:lpstr>
      <vt:lpstr>Gumos trinties koeficiento priklausomybė nuo skirtingų kelio dangų</vt:lpstr>
      <vt:lpstr>Turinys:</vt:lpstr>
      <vt:lpstr>Priemonės:</vt:lpstr>
      <vt:lpstr>Tyrimo tikslai:</vt:lpstr>
      <vt:lpstr>PowerPoint 演示文稿</vt:lpstr>
      <vt:lpstr>Tyrimo Eiga</vt:lpstr>
      <vt:lpstr>PowerPoint 演示文稿</vt:lpstr>
      <vt:lpstr>PowerPoint 演示文稿</vt:lpstr>
      <vt:lpstr>PowerPoint 演示文稿</vt:lpstr>
      <vt:lpstr>PowerPoint 演示文稿</vt:lpstr>
      <vt:lpstr>PowerPoint 演示文稿</vt:lpstr>
      <vt:lpstr>Rezultatų lentelė</vt:lpstr>
      <vt:lpstr>PowerPoint 演示文稿</vt:lpstr>
      <vt:lpstr>Analizė:</vt:lpstr>
      <vt:lpstr>PowerPoint 演示文稿</vt:lpstr>
      <vt:lpstr>Išvados:</vt:lpstr>
      <vt:lpstr>PowerPoint 演示文稿</vt:lpstr>
      <vt:lpstr>Trinties koeficiento įtaka, automobiliams</vt:lpstr>
      <vt:lpstr>Gumos trinties koeficiento priklausomybė nuo skirtingų kelio dangų</vt:lpstr>
      <vt:lpstr>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VIDMANTAS SABAITIS</dc:creator>
  <cp:lastModifiedBy>Rita Funghi</cp:lastModifiedBy>
  <cp:revision>86</cp:revision>
  <dcterms:created xsi:type="dcterms:W3CDTF">2026-04-12T18:19:00Z</dcterms:created>
  <dcterms:modified xsi:type="dcterms:W3CDTF">2026-05-22T08:51:05Z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4BFDE7206C214A9398DC07E2F4A6533C_13</vt:lpwstr>
  </property>
  <property fmtid="{D5CDD505-2E9C-101B-9397-08002B2CF9AE}" pid="3" name="KSOProductBuildVer">
    <vt:lpwstr>1033-12.2.0.22549</vt:lpwstr>
  </property>
</Properties>
</file>