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67" r:id="rId21"/>
    <p:sldId id="268" r:id="rId22"/>
    <p:sldId id="269" r:id="rId23"/>
  </p:sldIdLst>
  <p:sldSz cx="9144000" cy="5143500" type="screen16x9"/>
  <p:notesSz cx="6858000" cy="9144000"/>
  <p:embeddedFontLst>
    <p:embeddedFont>
      <p:font typeface="Montserrat" panose="00000500000000000000" pitchFamily="2" charset="-70"/>
      <p:regular r:id="rId25"/>
    </p:embeddedFont>
    <p:embeddedFont>
      <p:font typeface="Lato" panose="020B0604020202020204" charset="-70"/>
      <p:regular r:id="rId26"/>
      <p:bold r:id="rId27"/>
      <p:italic r:id="rId28"/>
      <p:boldItalic r:id="rId2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52" d="100"/>
          <a:sy n="152" d="100"/>
        </p:scale>
        <p:origin x="288" y="13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04154104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1779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b1654bc7ab_0_1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3b1654bc7ab_0_1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58773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b1654bc7ab_0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b1654bc7ab_0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84567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3b1654bc7ab_0_1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3b1654bc7ab_0_1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55677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b1654bc7ab_0_1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b1654bc7ab_0_1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82301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3b1654bc7ab_0_1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3b1654bc7ab_0_1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973134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b1654bc7ab_0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b1654bc7ab_0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8870228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3b1654bc7ab_0_1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" name="Google Shape;181;g3b1654bc7ab_0_1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352953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3b1654bc7ab_0_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" name="Google Shape;188;g3b1654bc7ab_0_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4741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3b1654bc7ab_0_1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" name="Google Shape;194;g3b1654bc7ab_0_1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05062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g3b1654bc7ab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" name="Google Shape;201;g3b1654bc7ab_0_1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101887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b1654bc7ab_0_1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b1654bc7ab_0_1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9492065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3b1654bc7ab_0_1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" name="Google Shape;214;g3b1654bc7ab_0_1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553428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b1921c3a2e_6_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b1921c3a2e_6_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12291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name="adj" fmla="val 0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name="adj" fmla="val 58774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9" name="Google Shape;39;p3"/>
          <p:cNvSpPr txBox="1">
            <a:spLocks noGrp="1"/>
          </p:cNvSpPr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5" name="Google Shape;45;p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6" name="Google Shape;46;p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2" name="Google Shape;52;p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4" name="Google Shape;54;p5"/>
          <p:cNvSpPr txBox="1">
            <a:spLocks noGrp="1"/>
          </p:cNvSpPr>
          <p:nvPr>
            <p:ph type="body" idx="2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Google Shape;55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0" name="Google Shape;60;p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1" name="Google Shape;61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6" name="Google Shape;66;p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67" name="Google Shape;67;p7"/>
          <p:cNvSpPr txBox="1">
            <a:spLocks noGrp="1"/>
          </p:cNvSpPr>
          <p:nvPr>
            <p:ph type="body" idx="1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8" name="Google Shape;6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9" name="Google Shape;89;p8"/>
          <p:cNvSpPr txBox="1">
            <a:spLocks noGrp="1"/>
          </p:cNvSpPr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5" name="Google Shape;95;p9"/>
          <p:cNvSpPr txBox="1">
            <a:spLocks noGrp="1"/>
          </p:cNvSpPr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9"/>
          <p:cNvSpPr txBox="1">
            <a:spLocks noGrp="1"/>
          </p:cNvSpPr>
          <p:nvPr>
            <p:ph type="subTitle" idx="1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>
            <a:endParaRPr/>
          </a:p>
        </p:txBody>
      </p:sp>
      <p:sp>
        <p:nvSpPr>
          <p:cNvPr id="97" name="Google Shape;97;p9"/>
          <p:cNvSpPr txBox="1">
            <a:spLocks noGrp="1"/>
          </p:cNvSpPr>
          <p:nvPr>
            <p:ph type="body" idx="2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98" name="Google Shape;98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03" name="Google Shape;103;p10"/>
          <p:cNvSpPr txBox="1">
            <a:spLocks noGrp="1"/>
          </p:cNvSpPr>
          <p:nvPr>
            <p:ph type="body" idx="1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4" name="Google Shape;10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name="adj" fmla="val 49469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name="adj" fmla="val 0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name="adj" fmla="val 50000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25" name="Google Shape;125;p11"/>
          <p:cNvSpPr txBox="1">
            <a:spLocks noGrp="1"/>
          </p:cNvSpPr>
          <p:nvPr>
            <p:ph type="title" hasCustomPrompt="1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>
            <a:spLocks noGrp="1"/>
          </p:cNvSpPr>
          <p:nvPr>
            <p:ph type="body" idx="1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7" name="Google Shape;12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focus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lvl="2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lvl="3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lvl="4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lvl="5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lvl="6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lvl="7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lvl="8" indent="-2984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t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UtQKg8fwZglNGj5zHF09FTT-nv7J2PZt/view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rYaNLG3ygUxw0SRnhiWmZw1XlYKcF7SC/view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drive.google.com/file/d/1vhDXUNqMAWzLJiWv8V4XOdgaX4_WEFSB/view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>
            <a:spLocks noGrp="1"/>
          </p:cNvSpPr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Metimas į krepšį iš skirtingų atstumų</a:t>
            </a:r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1"/>
          </p:nvPr>
        </p:nvSpPr>
        <p:spPr>
          <a:xfrm>
            <a:off x="4617291" y="3924925"/>
            <a:ext cx="3470700" cy="50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2500" lnSpcReduction="2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 smtClean="0"/>
              <a:t>Rengė Vilniaus Karoliniškių gimnazijos mokinys </a:t>
            </a:r>
            <a:r>
              <a:rPr lang="lt" dirty="0"/>
              <a:t>Jonas </a:t>
            </a:r>
            <a:r>
              <a:rPr lang="lt" dirty="0" smtClean="0"/>
              <a:t>Skinder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Įvadas</a:t>
            </a:r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1: </a:t>
            </a:r>
            <a:r>
              <a:rPr lang="lt" dirty="0" smtClean="0"/>
              <a:t>Priemonės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dirty="0"/>
              <a:t>2: Tyrimo tikslas, Hypotezė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dirty="0"/>
              <a:t>3: Tyrimo eiga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dirty="0" smtClean="0"/>
              <a:t>4-17: </a:t>
            </a:r>
            <a:r>
              <a:rPr lang="lt" dirty="0"/>
              <a:t>Metimai ir jų skaičiavimai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0"/>
              </a:spcAft>
              <a:buNone/>
            </a:pPr>
            <a:r>
              <a:rPr lang="lt" dirty="0" smtClean="0"/>
              <a:t>18: </a:t>
            </a:r>
            <a:r>
              <a:rPr lang="lt" dirty="0"/>
              <a:t>Išvada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lt" dirty="0" smtClean="0"/>
              <a:t>19: </a:t>
            </a:r>
            <a:r>
              <a:rPr lang="lt" dirty="0"/>
              <a:t>Literatūra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Priemonės:</a:t>
            </a:r>
            <a:endParaRPr/>
          </a:p>
        </p:txBody>
      </p:sp>
      <p:sp>
        <p:nvSpPr>
          <p:cNvPr id="147" name="Google Shape;147;p1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Telefono kamera, mokyklos sporto salė ir krepšys, krepšinio kamuolys, ruletė</a:t>
            </a:r>
            <a:endParaRPr/>
          </a:p>
        </p:txBody>
      </p:sp>
      <p:pic>
        <p:nvPicPr>
          <p:cNvPr id="148" name="Google Shape;14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82771" y="3291871"/>
            <a:ext cx="1532175" cy="1532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80550" y="2975275"/>
            <a:ext cx="1598300" cy="1598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Tyrimo tikslas, Hipotezė</a:t>
            </a:r>
            <a:endParaRPr/>
          </a:p>
        </p:txBody>
      </p:sp>
      <p:sp>
        <p:nvSpPr>
          <p:cNvPr id="155" name="Google Shape;155;p16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Tyrimo tikslas: išsiaiškinti kokiu greičiu ir kampu reikia išmesti </a:t>
            </a:r>
            <a:r>
              <a:rPr lang="lt" dirty="0" smtClean="0"/>
              <a:t>kamuolį, </a:t>
            </a:r>
            <a:r>
              <a:rPr lang="lt" dirty="0"/>
              <a:t>kad pataikyti į krepšį.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lt" dirty="0"/>
              <a:t>Hipotezė: Metimo kampas priklauso nuo pradinio kamuolio greičio ir atstumo nuo krepšio</a:t>
            </a:r>
            <a:endParaRPr dirty="0"/>
          </a:p>
        </p:txBody>
      </p:sp>
      <p:pic>
        <p:nvPicPr>
          <p:cNvPr id="156" name="Google Shape;156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39382" y="2837649"/>
            <a:ext cx="2399874" cy="1765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Tyrimo eiga</a:t>
            </a:r>
            <a:endParaRPr/>
          </a:p>
        </p:txBody>
      </p:sp>
      <p:sp>
        <p:nvSpPr>
          <p:cNvPr id="162" name="Google Shape;162;p17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 smtClean="0"/>
              <a:t>Pirmasis </a:t>
            </a:r>
            <a:r>
              <a:rPr lang="lt" dirty="0"/>
              <a:t>metėjas stoja 2.8 metrus nuo krepšio ir matuojamas laikas kiek užtruko metimas, tada 4.5 metrus ir galiausiai 7 metrus </a:t>
            </a:r>
            <a:r>
              <a:rPr lang="lt" dirty="0" smtClean="0"/>
              <a:t>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 smtClean="0"/>
              <a:t>Antrasis metėjas atlieka metimus iš tų pačių atstumų.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lt" dirty="0"/>
              <a:t>Kai visa informacija gauta suskaičiuoti kiekvieno metimo kampą ir </a:t>
            </a:r>
            <a:r>
              <a:rPr lang="lt" dirty="0" smtClean="0"/>
              <a:t>greitį.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9930" y="2285612"/>
            <a:ext cx="7038900" cy="9141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Pirmasis metėjas: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2470430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1 metimas</a:t>
            </a:r>
            <a:endParaRPr dirty="0"/>
          </a:p>
        </p:txBody>
      </p:sp>
      <p:sp>
        <p:nvSpPr>
          <p:cNvPr id="169" name="Google Shape;169;p18"/>
          <p:cNvSpPr txBox="1">
            <a:spLocks noGrp="1"/>
          </p:cNvSpPr>
          <p:nvPr>
            <p:ph type="body" idx="1"/>
          </p:nvPr>
        </p:nvSpPr>
        <p:spPr>
          <a:xfrm>
            <a:off x="286775" y="12166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 dirty="0"/>
              <a:t>Pirmo metimo metu </a:t>
            </a:r>
            <a:r>
              <a:rPr lang="lt" dirty="0" smtClean="0"/>
              <a:t>metėjas </a:t>
            </a:r>
            <a:r>
              <a:rPr lang="lt" dirty="0"/>
              <a:t>stovėjo 2.8 metrus nuo krepšio ir kamuolys nuskrido į krepšį per 1 sekundę</a:t>
            </a:r>
            <a:endParaRPr dirty="0"/>
          </a:p>
        </p:txBody>
      </p:sp>
      <p:pic>
        <p:nvPicPr>
          <p:cNvPr id="170" name="Google Shape;170;p18" title="IMG_2834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30900" y="1577000"/>
            <a:ext cx="1905676" cy="33905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9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65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1 metimo skaičiavimai</a:t>
            </a:r>
            <a:endParaRPr dirty="0"/>
          </a:p>
        </p:txBody>
      </p:sp>
      <p:sp>
        <p:nvSpPr>
          <p:cNvPr id="176" name="Google Shape;176;p19"/>
          <p:cNvSpPr txBox="1">
            <a:spLocks noGrp="1"/>
          </p:cNvSpPr>
          <p:nvPr>
            <p:ph type="body" idx="1"/>
          </p:nvPr>
        </p:nvSpPr>
        <p:spPr>
          <a:xfrm>
            <a:off x="1147675" y="1192625"/>
            <a:ext cx="6933600" cy="363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1600" dirty="0"/>
              <a:t>Duota: l=2,8m     t=1s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lt" sz="1600" dirty="0" smtClean="0"/>
              <a:t>    Rasti:v</a:t>
            </a:r>
            <a:r>
              <a:rPr lang="lt" sz="1600" dirty="0"/>
              <a:t>₀, α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Formulės: t = (2·v₀·sinα) :g                l = v₀ₓ · t                                                                                                                                                             Sprendimas:                                                                                                                                                                1=2⋅v₀⋅​sinα:10 ​∣⋅10                                                                                                                                                          10=2v₀⋅sinα                                                                                                                                                                             v₀​​⋅sinα=5m/s                                                                                                                                                                                    v₀y = 5 m/s                                                                                                                                                                                           2,8 = v₀ₓ · 1                                                                                                                                                                                          v₀ₓ = 2,8 m/s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+{v₀²·sin²α = 25                                                                                                                                                                          +{v₀²·cos²α = 7,84                                                                                                                                                                         v₀² = 32,84 m/s                    </a:t>
            </a:r>
            <a:r>
              <a:rPr lang="lt" sz="1600" u="sng" dirty="0"/>
              <a:t>v₀ = 5,731 m/s </a:t>
            </a:r>
            <a:r>
              <a:rPr lang="lt" sz="1600" dirty="0"/>
              <a:t>                                                                                                                                                            </a:t>
            </a:r>
            <a:endParaRPr sz="1600"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lt" sz="1600" dirty="0"/>
              <a:t>sinα = 0,872                            </a:t>
            </a:r>
            <a:r>
              <a:rPr lang="lt" sz="1600" u="sng" dirty="0"/>
              <a:t>α = 61°</a:t>
            </a:r>
            <a:endParaRPr sz="1600" u="sng" dirty="0"/>
          </a:p>
        </p:txBody>
      </p:sp>
      <p:sp>
        <p:nvSpPr>
          <p:cNvPr id="177" name="Google Shape;177;p19"/>
          <p:cNvSpPr txBox="1"/>
          <p:nvPr/>
        </p:nvSpPr>
        <p:spPr>
          <a:xfrm flipH="1">
            <a:off x="5793950" y="4380950"/>
            <a:ext cx="11139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8" name="Google Shape;178;p19"/>
          <p:cNvSpPr txBox="1"/>
          <p:nvPr/>
        </p:nvSpPr>
        <p:spPr>
          <a:xfrm>
            <a:off x="5382725" y="4380950"/>
            <a:ext cx="1674600" cy="384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20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2 metimas</a:t>
            </a:r>
            <a:endParaRPr dirty="0"/>
          </a:p>
        </p:txBody>
      </p:sp>
      <p:sp>
        <p:nvSpPr>
          <p:cNvPr id="184" name="Google Shape;184;p20"/>
          <p:cNvSpPr txBox="1">
            <a:spLocks noGrp="1"/>
          </p:cNvSpPr>
          <p:nvPr>
            <p:ph type="body" idx="1"/>
          </p:nvPr>
        </p:nvSpPr>
        <p:spPr>
          <a:xfrm>
            <a:off x="117850" y="13078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 dirty="0"/>
              <a:t>Antro metimo metu </a:t>
            </a:r>
            <a:r>
              <a:rPr lang="lt" dirty="0" smtClean="0"/>
              <a:t>metėjas </a:t>
            </a:r>
            <a:r>
              <a:rPr lang="lt" dirty="0"/>
              <a:t>stovėjo 4.8 metrus nuo krepšio ir kamuolys pateko į krepšį po 2 sekundžių</a:t>
            </a:r>
            <a:endParaRPr dirty="0"/>
          </a:p>
        </p:txBody>
      </p:sp>
      <p:pic>
        <p:nvPicPr>
          <p:cNvPr id="185" name="Google Shape;185;p20" title="IMG_2835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83173" y="1639200"/>
            <a:ext cx="1940050" cy="3451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1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2 metimo skaičiavimai</a:t>
            </a:r>
            <a:endParaRPr dirty="0"/>
          </a:p>
        </p:txBody>
      </p:sp>
      <p:sp>
        <p:nvSpPr>
          <p:cNvPr id="191" name="Google Shape;191;p21"/>
          <p:cNvSpPr txBox="1">
            <a:spLocks noGrp="1"/>
          </p:cNvSpPr>
          <p:nvPr>
            <p:ph type="body" idx="1"/>
          </p:nvPr>
        </p:nvSpPr>
        <p:spPr>
          <a:xfrm>
            <a:off x="385275" y="1174700"/>
            <a:ext cx="6930900" cy="386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 dirty="0"/>
              <a:t>Duota: t = 2 s          l= 4,5 m                                                                                                                                                 Rasti: v₀, α                                                                                                                                                                                      Formulės: t = (2·v₀·sinα):g      l = v₀x · t                                                                                                               Sprendimas:      2 = (2·v₀y) / 10                                                                                                                                                   20 = 2·v₀y                                                                                                                                                                                           v₀y = 10 m/s                                                                                                                                                                                      4,5 = 2·v₀x                v₀x = 2,25 m/s                                                                                                                                                   v₀·sinα = 10                                                                                                                                                                                   v₀·cosα = 2,25                                                                                                                                                                           v₀²·sin²α = 100                                                                                                                                                                         v₀²·cos²α = 5,0625        v₀²·cos²α+v₀²·sin²α= v₀²  v₀²=100+5,0625                                                                                                                                                                     v₀² = 105,0625                                                                                                                                                                                  </a:t>
            </a:r>
            <a:r>
              <a:rPr lang="lt" u="sng" dirty="0"/>
              <a:t>v₀ = 10,25 m/s     </a:t>
            </a:r>
            <a:r>
              <a:rPr lang="lt" dirty="0"/>
              <a:t>                                                                                                                                                                   10,25·sinα = 10 sinα = 0,976                  </a:t>
            </a:r>
            <a:r>
              <a:rPr lang="lt" u="sng" dirty="0"/>
              <a:t>α = 77°</a:t>
            </a:r>
            <a:endParaRPr u="sn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2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3 metimas</a:t>
            </a:r>
            <a:endParaRPr dirty="0"/>
          </a:p>
        </p:txBody>
      </p:sp>
      <p:sp>
        <p:nvSpPr>
          <p:cNvPr id="197" name="Google Shape;197;p22"/>
          <p:cNvSpPr txBox="1">
            <a:spLocks noGrp="1"/>
          </p:cNvSpPr>
          <p:nvPr>
            <p:ph type="body" idx="1"/>
          </p:nvPr>
        </p:nvSpPr>
        <p:spPr>
          <a:xfrm>
            <a:off x="85250" y="121560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 dirty="0"/>
              <a:t>Trečiojo metimo metu </a:t>
            </a:r>
            <a:r>
              <a:rPr lang="lt" dirty="0" smtClean="0"/>
              <a:t>metėjas </a:t>
            </a:r>
            <a:r>
              <a:rPr lang="lt" dirty="0"/>
              <a:t>stovėjo 7 metrus nuo krepšio ir kamuolys pasiekė krepšį per 2 sekundes</a:t>
            </a:r>
            <a:endParaRPr dirty="0"/>
          </a:p>
        </p:txBody>
      </p:sp>
      <p:pic>
        <p:nvPicPr>
          <p:cNvPr id="198" name="Google Shape;198;p22" title="IMG_2839.mov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26825" y="1583300"/>
            <a:ext cx="1883550" cy="33511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3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3 metimo skaičiavimai</a:t>
            </a:r>
            <a:endParaRPr dirty="0"/>
          </a:p>
        </p:txBody>
      </p:sp>
      <p:sp>
        <p:nvSpPr>
          <p:cNvPr id="204" name="Google Shape;204;p23"/>
          <p:cNvSpPr txBox="1">
            <a:spLocks noGrp="1"/>
          </p:cNvSpPr>
          <p:nvPr>
            <p:ph type="body" idx="1"/>
          </p:nvPr>
        </p:nvSpPr>
        <p:spPr>
          <a:xfrm>
            <a:off x="369275" y="1391625"/>
            <a:ext cx="7038900" cy="346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 dirty="0"/>
              <a:t>Duota: t = 2 s          l= 7 m                                                                                                                                                      Rasti: v₀, α                                                                                                                                                                                      Formulės: t = (2·v₀·sinα):g      l = v₀x · t                                                                                                               Sprendimas:      2 = (2·v₀y) / 10                                                                                                                                                   20 = 2·v₀y                                                                                                                                                                                           v₀y = 10 m/s                                                                                                                                                                                          7 = 2·v₀x                v₀x = 4,5 m/s                                                                                                                                                   v₀·sinα = 10m/s                                                                                                                                                                                   v₀·cosα = 2,25m/s                                                                                                                                                                           v₀²·sin²α = 100                                                                                                                                                                         v₀²·cos²α = 20,25        v₀²·cos²α+v₀²·sin²α= v₀²  v₀²= 100 + 20,25                                                                                                                                                                    v₀² = 120,25 m/s                                                                                                                                                                                 </a:t>
            </a:r>
            <a:r>
              <a:rPr lang="lt" u="sng" dirty="0"/>
              <a:t>v₀ = 10,966 m/s     </a:t>
            </a:r>
            <a:r>
              <a:rPr lang="lt" dirty="0"/>
              <a:t>                                                                                                                                                                   10,966·sinα = 10   sinα = 0,912                  </a:t>
            </a:r>
            <a:r>
              <a:rPr lang="lt" u="sng" dirty="0"/>
              <a:t>α = 66°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787" y="1926159"/>
            <a:ext cx="7038900" cy="914100"/>
          </a:xfrm>
        </p:spPr>
        <p:txBody>
          <a:bodyPr>
            <a:normAutofit/>
          </a:bodyPr>
          <a:lstStyle/>
          <a:p>
            <a:r>
              <a:rPr lang="lt-LT" sz="3600" b="1" dirty="0" smtClean="0"/>
              <a:t>Antrasis metėjas: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4398436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" dirty="0"/>
              <a:t>1 metimas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Aft>
                <a:spcPts val="1200"/>
              </a:spcAft>
              <a:buNone/>
            </a:pPr>
            <a:r>
              <a:rPr lang="lt-LT" dirty="0"/>
              <a:t>Pirmo metimo metu </a:t>
            </a:r>
            <a:r>
              <a:rPr lang="lt-LT" dirty="0" smtClean="0"/>
              <a:t>metėjas </a:t>
            </a:r>
            <a:r>
              <a:rPr lang="lt-LT" dirty="0"/>
              <a:t>stovėjo 2.8 metrus nuo krepšio ir kamuolys nuskrido į krepšį per </a:t>
            </a:r>
            <a:r>
              <a:rPr lang="lt-LT" dirty="0" smtClean="0"/>
              <a:t>1.42 sekundes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36933762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" dirty="0"/>
              <a:t>1 metimo skaičiavimai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8876" y="1145519"/>
            <a:ext cx="7038900" cy="2911200"/>
          </a:xfrm>
        </p:spPr>
        <p:txBody>
          <a:bodyPr>
            <a:normAutofit fontScale="92500" lnSpcReduction="10000"/>
          </a:bodyPr>
          <a:lstStyle/>
          <a:p>
            <a:pPr marL="0" lvl="0" indent="0">
              <a:buNone/>
            </a:pPr>
            <a:r>
              <a:rPr lang="lt-LT" sz="1000" dirty="0"/>
              <a:t>Duota: l=2,8m     </a:t>
            </a:r>
            <a:r>
              <a:rPr lang="lt-LT" sz="1000" dirty="0" smtClean="0"/>
              <a:t>t=1.42s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lt-LT" sz="1000" dirty="0"/>
              <a:t>Rasti:v₀, </a:t>
            </a:r>
            <a:r>
              <a:rPr lang="el-GR" sz="1000" dirty="0"/>
              <a:t>α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lt-LT" sz="1000" dirty="0"/>
              <a:t>Formulės: t = (2·v₀·sin</a:t>
            </a:r>
            <a:r>
              <a:rPr lang="el-GR" sz="1000" dirty="0"/>
              <a:t>α) :</a:t>
            </a:r>
            <a:r>
              <a:rPr lang="lt-LT" sz="1000" dirty="0"/>
              <a:t>g                l = v₀ₓ · t                                                                                                                                                             </a:t>
            </a:r>
            <a:endParaRPr lang="lt-LT" sz="1000" dirty="0" smtClean="0"/>
          </a:p>
          <a:p>
            <a:pPr marL="0" lvl="0" indent="0">
              <a:buNone/>
            </a:pPr>
            <a:r>
              <a:rPr lang="lt-LT" dirty="0" smtClean="0"/>
              <a:t>Sprendimas</a:t>
            </a:r>
            <a:r>
              <a:rPr lang="lt-LT" dirty="0"/>
              <a:t>:                                                                                                                                                                </a:t>
            </a:r>
            <a:r>
              <a:rPr lang="lt-LT" dirty="0" smtClean="0"/>
              <a:t>1.42=2</a:t>
            </a:r>
            <a:r>
              <a:rPr lang="lt-LT" dirty="0"/>
              <a:t>⋅v₀⋅​sin</a:t>
            </a:r>
            <a:r>
              <a:rPr lang="el-GR" dirty="0"/>
              <a:t>α:10 ​∣⋅10                                                                                                                                                          </a:t>
            </a:r>
            <a:endParaRPr lang="lt-LT" dirty="0" smtClean="0"/>
          </a:p>
          <a:p>
            <a:pPr marL="0" lvl="0" indent="0">
              <a:buNone/>
            </a:pPr>
            <a:r>
              <a:rPr lang="el-GR" dirty="0" smtClean="0"/>
              <a:t>1</a:t>
            </a:r>
            <a:r>
              <a:rPr lang="lt-LT" dirty="0" smtClean="0"/>
              <a:t>4.2</a:t>
            </a:r>
            <a:r>
              <a:rPr lang="el-GR" dirty="0" smtClean="0"/>
              <a:t>=2</a:t>
            </a:r>
            <a:r>
              <a:rPr lang="lt-LT" dirty="0"/>
              <a:t>v₀⋅sin</a:t>
            </a:r>
            <a:r>
              <a:rPr lang="el-GR" dirty="0"/>
              <a:t>α                                                                                                                                                                             </a:t>
            </a:r>
            <a:r>
              <a:rPr lang="lt-LT" dirty="0"/>
              <a:t>v₀​​⋅sin</a:t>
            </a:r>
            <a:r>
              <a:rPr lang="el-GR" dirty="0" smtClean="0"/>
              <a:t>α=</a:t>
            </a:r>
            <a:r>
              <a:rPr lang="lt-LT" dirty="0" smtClean="0"/>
              <a:t>7.1m/s                                                        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lt-LT" dirty="0" smtClean="0"/>
              <a:t> </a:t>
            </a:r>
            <a:r>
              <a:rPr lang="lt-LT" dirty="0"/>
              <a:t>v₀y = </a:t>
            </a:r>
            <a:r>
              <a:rPr lang="lt-LT" dirty="0" smtClean="0"/>
              <a:t>7.1 </a:t>
            </a:r>
            <a:r>
              <a:rPr lang="lt-LT" dirty="0"/>
              <a:t>m/s                                                                                                                                                                                           </a:t>
            </a:r>
            <a:r>
              <a:rPr lang="lt-LT" dirty="0" smtClean="0"/>
              <a:t>                           2,8 </a:t>
            </a:r>
            <a:r>
              <a:rPr lang="lt-LT" dirty="0"/>
              <a:t>= v₀ₓ · </a:t>
            </a:r>
            <a:r>
              <a:rPr lang="lt-LT" dirty="0" smtClean="0"/>
              <a:t>1.42                                                                                                                                                                                         </a:t>
            </a:r>
          </a:p>
          <a:p>
            <a:pPr marL="0" lvl="0" indent="0">
              <a:buNone/>
            </a:pPr>
            <a:r>
              <a:rPr lang="lt-LT" dirty="0" smtClean="0"/>
              <a:t> </a:t>
            </a:r>
            <a:r>
              <a:rPr lang="lt-LT" dirty="0"/>
              <a:t>v₀ₓ </a:t>
            </a:r>
            <a:r>
              <a:rPr lang="lt-LT" dirty="0" smtClean="0"/>
              <a:t>= 1.97 </a:t>
            </a:r>
            <a:r>
              <a:rPr lang="lt-LT" dirty="0"/>
              <a:t>m/s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 +{v₀²·sin²</a:t>
            </a:r>
            <a:r>
              <a:rPr lang="el-GR" dirty="0"/>
              <a:t>α = </a:t>
            </a:r>
            <a:r>
              <a:rPr lang="lt-LT" dirty="0" smtClean="0"/>
              <a:t>50.41</a:t>
            </a:r>
            <a:r>
              <a:rPr lang="el-GR" dirty="0" smtClean="0"/>
              <a:t>                                                                                                                                                                          </a:t>
            </a:r>
            <a:r>
              <a:rPr lang="el-GR" dirty="0"/>
              <a:t>+{</a:t>
            </a:r>
            <a:r>
              <a:rPr lang="lt-LT" dirty="0"/>
              <a:t>v₀²·cos²</a:t>
            </a:r>
            <a:r>
              <a:rPr lang="el-GR" dirty="0"/>
              <a:t>α = </a:t>
            </a:r>
            <a:r>
              <a:rPr lang="lt-LT" dirty="0" smtClean="0"/>
              <a:t>3.8809</a:t>
            </a:r>
            <a:r>
              <a:rPr lang="el-GR" dirty="0" smtClean="0"/>
              <a:t>                                                                                                                                                                       </a:t>
            </a:r>
            <a:r>
              <a:rPr lang="lt-LT" dirty="0" smtClean="0"/>
              <a:t>               </a:t>
            </a:r>
            <a:r>
              <a:rPr lang="el-GR" dirty="0" smtClean="0"/>
              <a:t> </a:t>
            </a:r>
            <a:r>
              <a:rPr lang="lt-LT" dirty="0"/>
              <a:t>v₀² = </a:t>
            </a:r>
            <a:r>
              <a:rPr lang="lt-LT" dirty="0" smtClean="0"/>
              <a:t>54.2909 </a:t>
            </a:r>
            <a:r>
              <a:rPr lang="lt-LT" dirty="0"/>
              <a:t>m/s                    </a:t>
            </a:r>
            <a:r>
              <a:rPr lang="lt-LT" u="sng" dirty="0"/>
              <a:t>v₀ = </a:t>
            </a:r>
            <a:r>
              <a:rPr lang="lt-LT" u="sng" dirty="0" smtClean="0"/>
              <a:t>7.368 </a:t>
            </a:r>
            <a:r>
              <a:rPr lang="lt-LT" u="sng" dirty="0"/>
              <a:t>m/s </a:t>
            </a:r>
            <a:r>
              <a:rPr lang="lt-LT" dirty="0"/>
              <a:t>                                                                                                                                                            </a:t>
            </a:r>
          </a:p>
          <a:p>
            <a:pPr marL="0" lvl="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lt-LT" dirty="0"/>
              <a:t>sin</a:t>
            </a:r>
            <a:r>
              <a:rPr lang="el-GR" dirty="0"/>
              <a:t>α = </a:t>
            </a:r>
            <a:r>
              <a:rPr lang="el-GR" dirty="0" smtClean="0"/>
              <a:t>0</a:t>
            </a:r>
            <a:r>
              <a:rPr lang="lt-LT" dirty="0" smtClean="0"/>
              <a:t>.964</a:t>
            </a:r>
            <a:r>
              <a:rPr lang="el-GR" dirty="0" smtClean="0"/>
              <a:t>                            </a:t>
            </a:r>
            <a:r>
              <a:rPr lang="el-GR" u="sng" dirty="0"/>
              <a:t>α = </a:t>
            </a:r>
            <a:r>
              <a:rPr lang="lt-LT" u="sng" dirty="0" smtClean="0"/>
              <a:t>74</a:t>
            </a:r>
            <a:r>
              <a:rPr lang="el-GR" u="sng" dirty="0" smtClean="0"/>
              <a:t>°</a:t>
            </a:r>
            <a:endParaRPr lang="el-GR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1288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" dirty="0"/>
              <a:t>2 metimas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lt-LT" dirty="0"/>
              <a:t>Antro metimo metu </a:t>
            </a:r>
            <a:r>
              <a:rPr lang="lt-LT" dirty="0" smtClean="0"/>
              <a:t>metėjas </a:t>
            </a:r>
            <a:r>
              <a:rPr lang="lt-LT" dirty="0"/>
              <a:t>stovėjo 4.8 metrus nuo krepšio ir kamuolys pateko į krepšį po 2 sekundžių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67913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" dirty="0"/>
              <a:t>2 metimo skaičiavimai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612" y="1542325"/>
            <a:ext cx="7038900" cy="2911200"/>
          </a:xfrm>
        </p:spPr>
        <p:txBody>
          <a:bodyPr>
            <a:normAutofit fontScale="92500" lnSpcReduction="10000"/>
          </a:bodyPr>
          <a:lstStyle/>
          <a:p>
            <a:pPr lvl="0"/>
            <a:r>
              <a:rPr lang="lt-LT" dirty="0"/>
              <a:t>Duota: t = </a:t>
            </a:r>
            <a:r>
              <a:rPr lang="lt-LT" dirty="0" smtClean="0"/>
              <a:t>1.18 </a:t>
            </a:r>
            <a:r>
              <a:rPr lang="lt-LT" dirty="0"/>
              <a:t>s          l= 4,5 m                                                                                                                                                 Rasti: v₀, </a:t>
            </a:r>
            <a:r>
              <a:rPr lang="el-GR" dirty="0"/>
              <a:t>α                                                                                                                                                                                      </a:t>
            </a:r>
            <a:r>
              <a:rPr lang="lt-LT" dirty="0"/>
              <a:t>Formulės: t = (2·v₀·sin</a:t>
            </a:r>
            <a:r>
              <a:rPr lang="el-GR" dirty="0"/>
              <a:t>α):</a:t>
            </a:r>
            <a:r>
              <a:rPr lang="lt-LT" dirty="0"/>
              <a:t>g      l = v₀x · t                                                                                                               Sprendimas:      </a:t>
            </a:r>
            <a:r>
              <a:rPr lang="lt-LT" dirty="0" smtClean="0"/>
              <a:t>1.18 </a:t>
            </a:r>
            <a:r>
              <a:rPr lang="lt-LT" dirty="0"/>
              <a:t>= (2·v₀y) / 10                                                                                                                                                   </a:t>
            </a:r>
            <a:r>
              <a:rPr lang="lt-LT" dirty="0" smtClean="0"/>
              <a:t>11.8 </a:t>
            </a:r>
            <a:r>
              <a:rPr lang="lt-LT" dirty="0"/>
              <a:t>= 2·v₀y                                                                                                                                                                                           v₀y = </a:t>
            </a:r>
            <a:r>
              <a:rPr lang="lt-LT" dirty="0" smtClean="0"/>
              <a:t>5.9 </a:t>
            </a:r>
            <a:r>
              <a:rPr lang="lt-LT" dirty="0"/>
              <a:t>m/s                                                                                                                                                                                      4,5 = 2·v₀x                v₀x = 2,25 m/s                                                                                                                                                   v₀·sin</a:t>
            </a:r>
            <a:r>
              <a:rPr lang="el-GR" dirty="0"/>
              <a:t>α = </a:t>
            </a:r>
            <a:r>
              <a:rPr lang="lt-LT" dirty="0" smtClean="0"/>
              <a:t>5.9</a:t>
            </a:r>
            <a:r>
              <a:rPr lang="el-GR" dirty="0" smtClean="0"/>
              <a:t>                                                                                                                                                                                  </a:t>
            </a:r>
            <a:r>
              <a:rPr lang="lt-LT" dirty="0"/>
              <a:t>v₀·cos</a:t>
            </a:r>
            <a:r>
              <a:rPr lang="el-GR" dirty="0"/>
              <a:t>α = 2,25                                                                                                                                                                           </a:t>
            </a:r>
            <a:r>
              <a:rPr lang="lt-LT" dirty="0"/>
              <a:t>v₀²·sin²</a:t>
            </a:r>
            <a:r>
              <a:rPr lang="el-GR" dirty="0"/>
              <a:t>α = </a:t>
            </a:r>
            <a:r>
              <a:rPr lang="lt-LT" dirty="0" smtClean="0"/>
              <a:t>34.81</a:t>
            </a:r>
            <a:r>
              <a:rPr lang="el-GR" dirty="0" smtClean="0"/>
              <a:t>                                                                                                                                                                        </a:t>
            </a:r>
            <a:r>
              <a:rPr lang="lt-LT" dirty="0"/>
              <a:t>v₀²·cos²</a:t>
            </a:r>
            <a:r>
              <a:rPr lang="el-GR" dirty="0"/>
              <a:t>α = 5,0625        </a:t>
            </a:r>
            <a:r>
              <a:rPr lang="lt-LT" dirty="0"/>
              <a:t>v₀²·cos²</a:t>
            </a:r>
            <a:r>
              <a:rPr lang="el-GR" dirty="0"/>
              <a:t>α+</a:t>
            </a:r>
            <a:r>
              <a:rPr lang="lt-LT" dirty="0"/>
              <a:t>v₀²·sin²</a:t>
            </a:r>
            <a:r>
              <a:rPr lang="el-GR" dirty="0"/>
              <a:t>α= </a:t>
            </a:r>
            <a:r>
              <a:rPr lang="lt-LT" dirty="0"/>
              <a:t>v₀²  v₀</a:t>
            </a:r>
            <a:r>
              <a:rPr lang="lt-LT" dirty="0" smtClean="0"/>
              <a:t>²=34.81+5,0625                                                                                                                                                                     </a:t>
            </a:r>
            <a:r>
              <a:rPr lang="lt-LT" dirty="0"/>
              <a:t>v₀² = </a:t>
            </a:r>
            <a:r>
              <a:rPr lang="lt-LT" dirty="0" smtClean="0"/>
              <a:t>39.8725                                                                                                                                                                                  </a:t>
            </a:r>
            <a:r>
              <a:rPr lang="lt-LT" u="sng" dirty="0"/>
              <a:t>v₀ = </a:t>
            </a:r>
            <a:r>
              <a:rPr lang="lt-LT" u="sng" dirty="0" smtClean="0"/>
              <a:t>6.314 </a:t>
            </a:r>
            <a:r>
              <a:rPr lang="lt-LT" u="sng" dirty="0"/>
              <a:t>m/s     </a:t>
            </a:r>
            <a:r>
              <a:rPr lang="lt-LT" dirty="0"/>
              <a:t>                                                                                                                                                                   </a:t>
            </a:r>
            <a:r>
              <a:rPr lang="lt-LT" dirty="0" smtClean="0"/>
              <a:t>6.314·sin</a:t>
            </a:r>
            <a:r>
              <a:rPr lang="el-GR" dirty="0"/>
              <a:t>α = </a:t>
            </a:r>
            <a:r>
              <a:rPr lang="lt-LT" dirty="0" smtClean="0"/>
              <a:t>5.9  </a:t>
            </a:r>
            <a:r>
              <a:rPr lang="el-GR" dirty="0" smtClean="0"/>
              <a:t> </a:t>
            </a:r>
            <a:r>
              <a:rPr lang="lt-LT" dirty="0"/>
              <a:t>sin</a:t>
            </a:r>
            <a:r>
              <a:rPr lang="el-GR" dirty="0"/>
              <a:t>α = </a:t>
            </a:r>
            <a:r>
              <a:rPr lang="el-GR" dirty="0" smtClean="0"/>
              <a:t>0,</a:t>
            </a:r>
            <a:r>
              <a:rPr lang="lt-LT" dirty="0" smtClean="0"/>
              <a:t>934</a:t>
            </a:r>
            <a:r>
              <a:rPr lang="el-GR" dirty="0" smtClean="0"/>
              <a:t>                  </a:t>
            </a:r>
            <a:r>
              <a:rPr lang="el-GR" u="sng" dirty="0"/>
              <a:t>α = </a:t>
            </a:r>
            <a:r>
              <a:rPr lang="lt-LT" u="sng" dirty="0" smtClean="0"/>
              <a:t>69</a:t>
            </a:r>
            <a:r>
              <a:rPr lang="el-GR" u="sng" dirty="0" smtClean="0"/>
              <a:t>°</a:t>
            </a:r>
            <a:endParaRPr lang="el-GR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674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" dirty="0"/>
              <a:t>3 metimas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lt-LT" dirty="0"/>
              <a:t>Trečiojo metimo metu </a:t>
            </a:r>
            <a:r>
              <a:rPr lang="lt-LT" dirty="0" smtClean="0"/>
              <a:t>metėjas </a:t>
            </a:r>
            <a:r>
              <a:rPr lang="lt-LT" dirty="0"/>
              <a:t>stovėjo 7 metrus nuo krepšio ir kamuolys pasiekė krepšį per 2 sekundes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254762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" dirty="0"/>
              <a:t>3 metimo skaičiavimai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3254" y="1183973"/>
            <a:ext cx="7038900" cy="3343265"/>
          </a:xfrm>
        </p:spPr>
        <p:txBody>
          <a:bodyPr>
            <a:noAutofit/>
          </a:bodyPr>
          <a:lstStyle/>
          <a:p>
            <a:pPr lvl="0"/>
            <a:r>
              <a:rPr lang="lt-LT" sz="1400" dirty="0"/>
              <a:t>Duota: t = </a:t>
            </a:r>
            <a:r>
              <a:rPr lang="lt-LT" sz="1400" dirty="0" smtClean="0"/>
              <a:t>1.3 </a:t>
            </a:r>
            <a:r>
              <a:rPr lang="lt-LT" sz="1400" dirty="0"/>
              <a:t>s          l= 7 m                                                                                                                                                      Rasti: v₀, </a:t>
            </a:r>
            <a:r>
              <a:rPr lang="el-GR" sz="1400" dirty="0"/>
              <a:t>α                                                                                                                                                                                      </a:t>
            </a:r>
            <a:r>
              <a:rPr lang="lt-LT" sz="1400" dirty="0"/>
              <a:t>Formulės: t = (2·v₀·sin</a:t>
            </a:r>
            <a:r>
              <a:rPr lang="el-GR" sz="1400" dirty="0"/>
              <a:t>α):</a:t>
            </a:r>
            <a:r>
              <a:rPr lang="lt-LT" sz="1400" dirty="0"/>
              <a:t>g      l = v₀x · t                                                                                                               Sprendimas:      </a:t>
            </a:r>
            <a:r>
              <a:rPr lang="lt-LT" sz="1400" dirty="0" smtClean="0"/>
              <a:t>1.3= </a:t>
            </a:r>
            <a:r>
              <a:rPr lang="lt-LT" sz="1400" dirty="0"/>
              <a:t>(2·v₀y) / 10                                                                                                                                                   </a:t>
            </a:r>
            <a:r>
              <a:rPr lang="lt-LT" sz="1400" dirty="0" smtClean="0"/>
              <a:t>13 </a:t>
            </a:r>
            <a:r>
              <a:rPr lang="lt-LT" sz="1400" dirty="0"/>
              <a:t>= 2·v₀y                                                                                                                                                                                           v₀y = </a:t>
            </a:r>
            <a:r>
              <a:rPr lang="lt-LT" sz="1400" dirty="0" smtClean="0"/>
              <a:t>6.5 </a:t>
            </a:r>
            <a:r>
              <a:rPr lang="lt-LT" sz="1400" dirty="0"/>
              <a:t>m/s                                                                                                                                                                                          7 = 2·v₀x                v₀x = 4,5 m/s                                                                                                                                                   v₀·sin</a:t>
            </a:r>
            <a:r>
              <a:rPr lang="el-GR" sz="1400" dirty="0"/>
              <a:t>α = </a:t>
            </a:r>
            <a:r>
              <a:rPr lang="lt-LT" sz="1400" dirty="0" smtClean="0"/>
              <a:t>6.5m/s                                                                                                                                                                                   </a:t>
            </a:r>
            <a:r>
              <a:rPr lang="lt-LT" sz="1400" dirty="0"/>
              <a:t>v₀·cos</a:t>
            </a:r>
            <a:r>
              <a:rPr lang="el-GR" sz="1400" dirty="0"/>
              <a:t>α = 2,25</a:t>
            </a:r>
            <a:r>
              <a:rPr lang="lt-LT" sz="1400" dirty="0"/>
              <a:t>m/s                                                                                                                                                                           v₀²·sin²</a:t>
            </a:r>
            <a:r>
              <a:rPr lang="el-GR" sz="1400" dirty="0"/>
              <a:t>α = </a:t>
            </a:r>
            <a:r>
              <a:rPr lang="lt-LT" sz="1400" dirty="0" smtClean="0"/>
              <a:t>42.25</a:t>
            </a:r>
            <a:r>
              <a:rPr lang="el-GR" sz="1400" dirty="0" smtClean="0"/>
              <a:t>                                                                                                                                                                         </a:t>
            </a:r>
            <a:r>
              <a:rPr lang="lt-LT" sz="1400" dirty="0"/>
              <a:t>v₀²·cos²</a:t>
            </a:r>
            <a:r>
              <a:rPr lang="el-GR" sz="1400" dirty="0"/>
              <a:t>α = 20,25        </a:t>
            </a:r>
            <a:r>
              <a:rPr lang="lt-LT" sz="1400" dirty="0"/>
              <a:t>v₀²·cos²</a:t>
            </a:r>
            <a:r>
              <a:rPr lang="el-GR" sz="1400" dirty="0"/>
              <a:t>α+</a:t>
            </a:r>
            <a:r>
              <a:rPr lang="lt-LT" sz="1400" dirty="0"/>
              <a:t>v₀²·sin²</a:t>
            </a:r>
            <a:r>
              <a:rPr lang="el-GR" sz="1400" dirty="0"/>
              <a:t>α= </a:t>
            </a:r>
            <a:r>
              <a:rPr lang="lt-LT" sz="1400" dirty="0"/>
              <a:t>v₀²  v₀²= </a:t>
            </a:r>
            <a:r>
              <a:rPr lang="lt-LT" sz="1400" dirty="0" smtClean="0"/>
              <a:t>42.25 </a:t>
            </a:r>
            <a:r>
              <a:rPr lang="lt-LT" sz="1400" dirty="0"/>
              <a:t>+ 20,25                                                                                                                                                                    v₀² = </a:t>
            </a:r>
            <a:r>
              <a:rPr lang="lt-LT" sz="1400" dirty="0" smtClean="0"/>
              <a:t>62.5 m/s                                                                                                                                                                                  </a:t>
            </a:r>
            <a:r>
              <a:rPr lang="lt-LT" sz="1400" u="sng" dirty="0"/>
              <a:t>v₀ = </a:t>
            </a:r>
            <a:r>
              <a:rPr lang="lt-LT" sz="1400" u="sng" dirty="0" smtClean="0"/>
              <a:t>7.906 </a:t>
            </a:r>
            <a:r>
              <a:rPr lang="lt-LT" sz="1400" u="sng" dirty="0"/>
              <a:t>m/s     </a:t>
            </a:r>
            <a:r>
              <a:rPr lang="lt-LT" sz="1400" dirty="0"/>
              <a:t>                                                                                                                                                                   </a:t>
            </a:r>
            <a:r>
              <a:rPr lang="lt-LT" sz="1400" dirty="0" smtClean="0"/>
              <a:t>7.906·sin</a:t>
            </a:r>
            <a:r>
              <a:rPr lang="el-GR" sz="1400" dirty="0"/>
              <a:t>α = </a:t>
            </a:r>
            <a:r>
              <a:rPr lang="lt-LT" sz="1400" dirty="0" smtClean="0"/>
              <a:t>6.5</a:t>
            </a:r>
            <a:r>
              <a:rPr lang="el-GR" sz="1400" dirty="0" smtClean="0"/>
              <a:t>   </a:t>
            </a:r>
            <a:r>
              <a:rPr lang="lt-LT" sz="1400" dirty="0"/>
              <a:t>sin</a:t>
            </a:r>
            <a:r>
              <a:rPr lang="el-GR" sz="1400" dirty="0"/>
              <a:t>α = </a:t>
            </a:r>
            <a:r>
              <a:rPr lang="el-GR" sz="1400" dirty="0" smtClean="0"/>
              <a:t>0</a:t>
            </a:r>
            <a:r>
              <a:rPr lang="lt-LT" sz="1400" dirty="0" smtClean="0"/>
              <a:t>.822</a:t>
            </a:r>
            <a:r>
              <a:rPr lang="el-GR" sz="1400" dirty="0" smtClean="0"/>
              <a:t>                  </a:t>
            </a:r>
            <a:r>
              <a:rPr lang="el-GR" sz="1400" u="sng" dirty="0"/>
              <a:t>α = </a:t>
            </a:r>
            <a:r>
              <a:rPr lang="lt-LT" sz="1400" u="sng" dirty="0" smtClean="0"/>
              <a:t>55</a:t>
            </a:r>
            <a:r>
              <a:rPr lang="el-GR" sz="1400" u="sng" dirty="0" smtClean="0"/>
              <a:t>°</a:t>
            </a:r>
            <a:endParaRPr lang="el-GR" sz="1400" dirty="0"/>
          </a:p>
          <a:p>
            <a:endParaRPr lang="en-US" sz="400" dirty="0"/>
          </a:p>
        </p:txBody>
      </p:sp>
    </p:spTree>
    <p:extLst>
      <p:ext uri="{BB962C8B-B14F-4D97-AF65-F5344CB8AC3E}">
        <p14:creationId xmlns:p14="http://schemas.microsoft.com/office/powerpoint/2010/main" val="28804308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4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Išvados</a:t>
            </a:r>
            <a:endParaRPr/>
          </a:p>
        </p:txBody>
      </p:sp>
      <p:sp>
        <p:nvSpPr>
          <p:cNvPr id="210" name="Google Shape;210;p24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dirty="0"/>
              <a:t>Hipotezė </a:t>
            </a:r>
            <a:r>
              <a:rPr lang="lt" dirty="0" smtClean="0"/>
              <a:t>pasiteisino. </a:t>
            </a:r>
            <a:r>
              <a:rPr lang="lt" dirty="0"/>
              <a:t>Metimo kampas priklauso nuo pradinio greičio ir atstumo nuo krepšio.</a:t>
            </a:r>
            <a:endParaRPr dirty="0"/>
          </a:p>
          <a:p>
            <a:pPr marL="0" lvl="0" indent="0" algn="l" rtl="0">
              <a:spcBef>
                <a:spcPts val="1200"/>
              </a:spcBef>
              <a:spcAft>
                <a:spcPts val="1200"/>
              </a:spcAft>
              <a:buNone/>
            </a:pPr>
            <a:r>
              <a:rPr lang="lt" dirty="0" smtClean="0"/>
              <a:t>Ir, </a:t>
            </a:r>
            <a:r>
              <a:rPr lang="lt" dirty="0"/>
              <a:t>kad dažniau </a:t>
            </a:r>
            <a:r>
              <a:rPr lang="lt" dirty="0" smtClean="0"/>
              <a:t>pataikyti metant </a:t>
            </a:r>
            <a:r>
              <a:rPr lang="lt" dirty="0"/>
              <a:t>kamuolį </a:t>
            </a:r>
            <a:r>
              <a:rPr lang="lt" dirty="0" smtClean="0"/>
              <a:t>reikia jį </a:t>
            </a:r>
            <a:r>
              <a:rPr lang="lt" dirty="0"/>
              <a:t>mesti maždaug 60-70 laipsniu kampu ir apytiksliai 5-10 m/s greičiu jei esate arčiau </a:t>
            </a:r>
            <a:r>
              <a:rPr lang="lt" dirty="0" smtClean="0"/>
              <a:t>krepšio.</a:t>
            </a:r>
            <a:endParaRPr dirty="0"/>
          </a:p>
        </p:txBody>
      </p:sp>
      <p:pic>
        <p:nvPicPr>
          <p:cNvPr id="211" name="Google Shape;21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08175" y="2571750"/>
            <a:ext cx="2440525" cy="229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5"/>
          <p:cNvSpPr txBox="1">
            <a:spLocks noGrp="1"/>
          </p:cNvSpPr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/>
              <a:t>Literatūra:</a:t>
            </a:r>
            <a:endParaRPr/>
          </a:p>
        </p:txBody>
      </p:sp>
      <p:sp>
        <p:nvSpPr>
          <p:cNvPr id="217" name="Google Shape;217;p25"/>
          <p:cNvSpPr txBox="1">
            <a:spLocks noGrp="1"/>
          </p:cNvSpPr>
          <p:nvPr>
            <p:ph type="body" idx="1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lt"/>
              <a:t>11 klasės fizikos vadovėlis</a:t>
            </a:r>
            <a:endParaRPr/>
          </a:p>
        </p:txBody>
      </p:sp>
      <p:pic>
        <p:nvPicPr>
          <p:cNvPr id="218" name="Google Shape;218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97488" y="1994513"/>
            <a:ext cx="1781175" cy="2562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6"/>
          <p:cNvSpPr txBox="1">
            <a:spLocks noGrp="1"/>
          </p:cNvSpPr>
          <p:nvPr>
            <p:ph type="title"/>
          </p:nvPr>
        </p:nvSpPr>
        <p:spPr>
          <a:xfrm>
            <a:off x="2868850" y="1983300"/>
            <a:ext cx="44910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lt" sz="3000"/>
              <a:t>AČIŪ UŽ DĖMESĮ</a:t>
            </a:r>
            <a:endParaRPr sz="3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1029</Words>
  <Application>Microsoft Office PowerPoint</Application>
  <PresentationFormat>On-screen Show (16:9)</PresentationFormat>
  <Paragraphs>56</Paragraphs>
  <Slides>22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6" baseType="lpstr">
      <vt:lpstr>Montserrat</vt:lpstr>
      <vt:lpstr>Lato</vt:lpstr>
      <vt:lpstr>Arial</vt:lpstr>
      <vt:lpstr>Focus</vt:lpstr>
      <vt:lpstr>Metimas į krepšį iš skirtingų atstumų</vt:lpstr>
      <vt:lpstr>Įvadas</vt:lpstr>
      <vt:lpstr>Priemonės:</vt:lpstr>
      <vt:lpstr>Tyrimo tikslas, Hipotezė</vt:lpstr>
      <vt:lpstr>Tyrimo eiga</vt:lpstr>
      <vt:lpstr>Pirmasis metėjas:</vt:lpstr>
      <vt:lpstr>1 metimas</vt:lpstr>
      <vt:lpstr>1 metimo skaičiavimai</vt:lpstr>
      <vt:lpstr>2 metimas</vt:lpstr>
      <vt:lpstr>2 metimo skaičiavimai</vt:lpstr>
      <vt:lpstr>3 metimas</vt:lpstr>
      <vt:lpstr>3 metimo skaičiavimai</vt:lpstr>
      <vt:lpstr>Antrasis metėjas:</vt:lpstr>
      <vt:lpstr>1 metimas</vt:lpstr>
      <vt:lpstr>1 metimo skaičiavimai</vt:lpstr>
      <vt:lpstr>2 metimas</vt:lpstr>
      <vt:lpstr>2 metimo skaičiavimai</vt:lpstr>
      <vt:lpstr>3 metimas</vt:lpstr>
      <vt:lpstr>3 metimo skaičiavimai</vt:lpstr>
      <vt:lpstr>Išvados</vt:lpstr>
      <vt:lpstr>Literatūra:</vt:lpstr>
      <vt:lpstr>AČIŪ UŽ DĖMESĮ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Metimas į krepšį iš skirtingų atstumų</dc:title>
  <cp:lastModifiedBy>AMD</cp:lastModifiedBy>
  <cp:revision>9</cp:revision>
  <dcterms:modified xsi:type="dcterms:W3CDTF">2026-04-30T08:38:35Z</dcterms:modified>
</cp:coreProperties>
</file>