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57" r:id="rId4"/>
    <p:sldId id="258" r:id="rId5"/>
    <p:sldId id="259" r:id="rId6"/>
    <p:sldId id="27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82" r:id="rId16"/>
    <p:sldId id="268" r:id="rId17"/>
    <p:sldId id="269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0" r:id="rId26"/>
    <p:sldId id="278" r:id="rId27"/>
    <p:sldId id="280" r:id="rId28"/>
    <p:sldId id="28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D4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Spustelėję redag. ruoš. paantrš. stilių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185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00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63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933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594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08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955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266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99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02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72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4E3E68-314E-4E62-AA8A-BE3F20F81523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046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.clevelandclinic.org/how-heavy-should-a-kids-backpack-be/" TargetMode="External"/><Relationship Id="rId2" Type="http://schemas.openxmlformats.org/officeDocument/2006/relationships/hyperlink" Target="https://www.acatoday.org/patients/health-wellness-information/backpack-safety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ubmed.ncbi.nlm.nih.gov/?term=school+backpack+posture+children" TargetMode="External"/><Relationship Id="rId5" Type="http://schemas.openxmlformats.org/officeDocument/2006/relationships/hyperlink" Target="https://www.spine-health.com/conditions/spine-anatomy/backpack-safety-and-spine-health" TargetMode="External"/><Relationship Id="rId4" Type="http://schemas.openxmlformats.org/officeDocument/2006/relationships/hyperlink" Target="https://www.hopkinsmedicine.org/health/wellness-and-prevention/backpack-safety-tip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677BAFB-3BD3-41BB-9107-FAE224AE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6823A9B-C188-42D4-847C-3AD928DB1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42784" y="253140"/>
            <a:ext cx="6184555" cy="6184555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B557F3-1A0C-4749-A6DB-EAC082DF3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4848" y="253140"/>
            <a:ext cx="6184555" cy="6184555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D55AA6-3751-494F-868A-DCEDC5CE8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03723" y="136525"/>
            <a:ext cx="6184555" cy="618455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3581400" y="965580"/>
            <a:ext cx="5204489" cy="3160593"/>
          </a:xfrm>
        </p:spPr>
        <p:txBody>
          <a:bodyPr>
            <a:normAutofit/>
          </a:bodyPr>
          <a:lstStyle/>
          <a:p>
            <a:r>
              <a:rPr lang="en-US" sz="5400" dirty="0" err="1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Sunkio</a:t>
            </a:r>
            <a:r>
              <a:rPr lang="en-US" sz="5400" dirty="0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 ir </a:t>
            </a:r>
            <a:r>
              <a:rPr lang="en-US" sz="5400" dirty="0" err="1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svorio</a:t>
            </a:r>
            <a:r>
              <a:rPr lang="en-US" sz="5400" dirty="0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jėgos</a:t>
            </a:r>
            <a:r>
              <a:rPr lang="en-US" sz="5400" dirty="0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poveiki</a:t>
            </a:r>
            <a:r>
              <a:rPr lang="lt-LT" sz="5400" dirty="0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o</a:t>
            </a:r>
            <a:r>
              <a:rPr lang="en-US" sz="5400" dirty="0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žmogaus</a:t>
            </a:r>
            <a:r>
              <a:rPr lang="en-US" sz="5400" dirty="0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laikysenai</a:t>
            </a:r>
            <a:r>
              <a:rPr lang="en-US" sz="5400" dirty="0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tyrimas</a:t>
            </a:r>
            <a:endParaRPr lang="en-US" sz="5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3820817" y="4409960"/>
            <a:ext cx="4508641" cy="11164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700" dirty="0" err="1">
                <a:solidFill>
                  <a:schemeClr val="bg1"/>
                </a:solidFill>
                <a:latin typeface="Times New Roman"/>
                <a:cs typeface="Times New Roman"/>
              </a:rPr>
              <a:t>Tyrimą</a:t>
            </a:r>
            <a:r>
              <a:rPr lang="en-US" sz="17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1700" dirty="0" err="1">
                <a:solidFill>
                  <a:schemeClr val="bg1"/>
                </a:solidFill>
                <a:latin typeface="Times New Roman"/>
                <a:cs typeface="Times New Roman"/>
              </a:rPr>
              <a:t>atliko</a:t>
            </a:r>
            <a:r>
              <a:rPr lang="en-US" sz="1700" dirty="0">
                <a:solidFill>
                  <a:schemeClr val="bg1"/>
                </a:solidFill>
                <a:latin typeface="Times New Roman"/>
                <a:cs typeface="Times New Roman"/>
              </a:rPr>
              <a:t> Ugnė </a:t>
            </a:r>
            <a:r>
              <a:rPr lang="en-US" sz="1700" dirty="0" err="1">
                <a:solidFill>
                  <a:schemeClr val="bg1"/>
                </a:solidFill>
                <a:latin typeface="Times New Roman"/>
                <a:cs typeface="Times New Roman"/>
              </a:rPr>
              <a:t>Narkaitytė</a:t>
            </a:r>
            <a:endParaRPr lang="en-US" sz="17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endParaRPr lang="en-US" sz="17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en-US" sz="1700" dirty="0">
                <a:solidFill>
                  <a:schemeClr val="bg1"/>
                </a:solidFill>
                <a:latin typeface="Times New Roman"/>
                <a:cs typeface="Times New Roman"/>
              </a:rPr>
              <a:t>Kuruojanti </a:t>
            </a:r>
            <a:r>
              <a:rPr lang="en-US" sz="1700" dirty="0" err="1">
                <a:solidFill>
                  <a:schemeClr val="bg1"/>
                </a:solidFill>
                <a:latin typeface="Times New Roman"/>
                <a:cs typeface="Times New Roman"/>
              </a:rPr>
              <a:t>mokytoja</a:t>
            </a:r>
            <a:r>
              <a:rPr lang="en-US" sz="1700" dirty="0">
                <a:solidFill>
                  <a:schemeClr val="bg1"/>
                </a:solidFill>
                <a:latin typeface="Times New Roman"/>
                <a:cs typeface="Times New Roman"/>
              </a:rPr>
              <a:t> Rita Grybaitė</a:t>
            </a: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4D4C00DC-4DC6-4CD2-9E31-F17E6CEBC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D82AB1B2-7970-42CF-8BF5-567C69E9F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190">
            <a:extLst>
              <a:ext uri="{FF2B5EF4-FFF2-40B4-BE49-F238E27FC236}">
                <a16:creationId xmlns:a16="http://schemas.microsoft.com/office/drawing/2014/main" id="{66FB5A75-BDE2-4F12-A95B-C48788A76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80947" y="1755501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C86CBC8-A814-4C0C-A287-7C549693D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AA52F4F-14E6-402F-A196-668B9CA9B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C10FB9CA-E7FA-462C-B537-F1224ED1A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8469AE7-A75B-4F37-850B-EF5974ABE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8" name="Graphic 4">
            <a:extLst>
              <a:ext uri="{FF2B5EF4-FFF2-40B4-BE49-F238E27FC236}">
                <a16:creationId xmlns:a16="http://schemas.microsoft.com/office/drawing/2014/main" id="{63301095-70B2-49AA-8DA9-A35629AD6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97506" y="4175798"/>
            <a:ext cx="1861486" cy="1861665"/>
            <a:chOff x="5734053" y="3067000"/>
            <a:chExt cx="724484" cy="724549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218E08C-0BEA-45C2-8C09-4141DDDA0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06700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32F6090-14E0-44C6-B9FC-C91047BCD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DB9402B-335C-4892-9E7C-C400E95BE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7A4371D-4448-409A-93F3-0C92E3EBD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80149CB-4B8F-4FD1-AC5E-25670C9EA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2D49A1A-35B0-4620-9D1E-A782A0E97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FF46F08-B1E4-44C1-BD4A-4191D6EAD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DB16610-3D81-4E5C-850D-5D1245C0D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2624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05501B2-83AC-4299-BE5A-8CA16B408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2624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7CF1B90-3B3A-403E-A94F-8B82945D0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6A1CBA9-4AC1-4C42-9429-3FF31DF28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1318D9B-FD39-402A-ADFA-0E6CC789A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33FB08F-B346-47C0-A7CD-1DE53E6C0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12624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93AD6F2-6408-4A8E-9749-CB7388EF3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15D9D2F-1568-4BE3-A54A-69F52492B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8539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AB547A7-0D80-491F-98B4-C6B7CC4F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E2693CD-DAF5-4B26-9A2F-17673BF3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96EEE12-952A-4693-B161-D7071D601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4228DCC-1611-4BDC-90AA-231F67EB1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A163C3C-D3DF-461F-B6A8-90C7C227D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D021D29-2980-41C3-AB83-DA93C105B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09C1FA-1A9D-49A7-9D73-8B777140A3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24463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B8D8CD4-7B9B-48A5-BC59-0CB859354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24463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24D0A27-A8B0-4020-9399-24127726E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68E8EBA-9F8C-4650-B9BE-38A0A56BC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A460BB3-2605-4AA2-AE1D-B9FB61EBF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E2E38EE-DBBE-4CC1-9498-E7193E1B2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2446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F191D5C-7D2A-4408-A8F2-389D2360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8F7193B-B379-4921-9F17-1841D5061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0378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4C5E53C-6003-4F74-B1CA-C7EA1E499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B97B2B1-1CF5-46A5-940D-AB8F57F59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783F4F1-D8CE-4453-B79B-AD976E272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6A7A4C9-F24F-4F00-A2FA-29E788A09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B694A32-59D6-46E3-8CE4-E4C485C2C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83EBB4C-28FF-41C6-90D6-5F30FC086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707659D-8AE9-49B5-AB29-ECC099F49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63031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C987ECC-9573-46EA-9C4A-7C3CAE39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6302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DAF6708-18C2-4082-B024-6CEA32AE0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2CBB5AE-39E2-4D9B-A834-64D31B003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592DE98-77BF-4E8E-AEB4-1934207BA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AF5D9A0-BA94-4D2B-8479-26C55355B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63031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CAA6A8E-7ACF-4EF7-AAD6-734A009D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3DD3695-F212-4BAD-BBB3-EC1F62474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22181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B1B3ECB-7594-4C5C-B62B-E686C0A89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EE54C3C-D9E5-4782-B8F6-058EB2D63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AE78EEE-DC43-44E1-AB47-ACB80F94B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47D67EF-1141-4582-866E-FE02FB236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9ECC931-60A1-4628-A34B-4B68DA3CC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587D2BE-3417-44AE-BEEF-57F88CEC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CEB2ED3-A08D-4286-B75D-893289F3F3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C7DB7BB-8173-4377-85B0-032B7BDAB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3EF69B4-3F48-4509-8BF8-926E23BC1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1A86650-1EF5-46E3-885D-96985105A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7EBBDE2-BD90-481F-A671-34E2186FB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7DAF1CB-838D-4C5C-8FB7-76BF677FE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4573DA8-D2F3-4644-AC79-83843615C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2624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1AB53B8-0D5C-44BD-A2A9-ABBF659E1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9B7FA60-B453-4877-8D47-CA1209DF9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A6D2414-BCCC-40E8-B990-47642EFE9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0F37C2B-B7E6-420D-AD39-3AE4A2FBE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2624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6417E45-D7FC-40B8-AD49-941B28D18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2624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A8D1963-0C59-476C-AAFA-A7AF4FF50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8539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BE777A9-EC29-46FC-AD21-AC7FD89B1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63BA1CE-93FB-42C7-8381-765E50023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F30F275-ADC8-4FD1-8B4B-673B37517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B20529C-F2DD-4607-8DEE-19A932968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8029A9A-DFF9-49CE-8CEE-95A6695F3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8539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822C2EC-B05D-4CE6-9D59-164769D0E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244634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3A0760F-F576-4A97-94AF-8BBE59084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A76721C-646A-4910-AD1A-BE6B67767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65D4766-CAEC-4074-A9E2-6110A1238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F1A0AC6-319D-49D8-A4FB-17A70E8E8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9502B48-2B92-45BF-B9AC-1102B3807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24463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363AFA7-321F-431C-B2FD-ADCB4D24B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3EDDE1B-7379-4973-8CFD-F3C737104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F20B58A-2DB8-46B2-9E93-9C8C817DC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5A3EF12-3DA1-4505-A44B-1B9634887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B08812B-9264-47E7-8EC8-1233869F6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2A29F226-A243-410B-BEE4-EBA9DD76F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0378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DF57348-F837-475C-A7AA-3C7210041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63028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E41B89A-9A45-4947-ADB0-940040049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C1F1525-32BC-46E1-84E6-C2BB88730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73A8972-BA44-40C6-B045-83E78C4D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196E956-03D1-4F79-826A-A2F5E3DE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6302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DA7B07B-EAC8-4FA5-B14F-3ABF8BA7A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63029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3C28672-FF9E-4FE0-AC47-2FDD26CD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4221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347BAB3-EA9C-4ADD-AE5E-28F2E3C53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21920C4-EE31-4F03-A0D5-A280D3F4B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6EBB3D05-4C78-4F10-8D03-8909DBCFB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4221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C65F531-84E4-463F-8791-EB6EDFA63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4221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63BB6A3-D482-43F2-9F5F-20E163CC4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BDCCD34-EB5D-4194-8A28-1424E98AE4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81330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058544E-163D-4FFF-9A69-0B3A3F2D66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1041486-0577-4F0E-8DD5-5E20E2672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1D11099-C84E-43AC-9F20-92460E170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598FB87-8AFF-4C56-9E2C-776F4641E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701E761-16DE-4350-9718-DD81B37FB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552E747F-E415-4348-A11A-4CABCB64B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6472F13-E6DE-4469-9563-F478261B6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405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C72FE15-910B-4622-A14C-AFA2DFCC0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BAB8F759-DEFA-4D35-B76E-6D3034FB7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1BBCEBD-DCE2-4354-B878-49ABEC367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CBB3A18-0021-403F-8E24-8805829B4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8FDF7AAC-1EC6-4409-90AB-DBB984883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B9999E8-7D25-4049-8328-685B556DC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E77FC8A9-DEAE-424D-B460-12E0F3268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997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4F9C69A-0DCF-444A-B970-32B412048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BD94DDA-54FF-48EE-9DAC-C0EA6F91D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18A6989-0132-4CB7-BB68-EEBC4E080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1357332-D19F-4C2B-B474-21D5539B9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295C7590-8B80-428C-95A9-638B26542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A0E8A31-7520-4726-9D96-43BA8740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407EEE0-5D8E-4CCC-A91B-0CB523227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3" y="365896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799DFCC-868B-4257-B530-8E8D616CC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99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F7F5EEB5-FE82-45A8-97C4-88460ABAF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49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D76E4C7-EB07-499D-9BC3-FF39C8B61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86EFDF8D-E5F7-4EB8-B8DA-3CC7E21D8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2CA6506B-EACA-4FB2-81AB-E028F44786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0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93E4771-2787-4901-93D8-7E90F3F47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0EA31773-15F1-4605-8787-6891ABB2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71811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302C213-2CD5-4168-9534-111E6E81A8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B9B36C24-2336-41FD-BAC4-6CD69DFD5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CA3AFAFE-D376-4A7B-928B-833531472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7C685A00-A4F7-4250-BAAA-70978DADE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E52682F3-EDD5-4BDC-BB19-A4540873A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C5E1880-CFBA-4547-9C23-6D2C43304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39AAF4F-2AAD-4A02-A7FA-FE28D5286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7" y="3777362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05614144-9309-41ED-8E05-839A6EEFF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1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24324D6F-A81D-45F2-BA36-C53F1AB0C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3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6B00668D-07BC-47CF-9D1E-F94EC7C56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01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CF78A89-29F2-4973-8463-DF3C57EFB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54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5BCB645-FB02-40FC-99A4-06CA3F1B2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02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F6115A3A-2FBE-4633-A426-37D05BC07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50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AEFD8D2F-B95A-4C0A-AE85-53171B29F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481330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4DD4F397-1F35-4E06-8EC1-8F58C5191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B031E5E0-C77D-49F7-ADF2-258D23052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F044DE9-FE64-4C30-8191-7E1547880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9B18BCEB-85ED-4077-ACB7-FEB2F644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0C0927E-2CCF-4F8E-8A54-22B8A93C9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48132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D0C3350E-04F5-4FED-9991-4DD964E09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405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F43D0338-A6C9-4866-8D0C-072664518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405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0EA171B-27E2-4100-9D5F-123CF6E7F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2FD540C-F3DF-40F5-B2BE-BBD113EF4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57768D93-FAD4-4236-969B-B8EE8E88F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405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F5E0490-21C2-4EF6-950D-38814F32C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40588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8E981C9B-710F-4034-AE82-28B1B0724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997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CC62C2CC-DBAE-4877-8F55-02FE00AE8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D8F57D8B-1988-441F-9DAE-A525DA5E9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6715F028-3A13-4D5F-86C4-74C0AD81D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DC6C9B50-47B3-44E7-B897-43D010A18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9973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F3F602F0-702E-4D5F-A4FC-0E602C02B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F379870-B34C-4DFC-9F0A-BDAB8C89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6589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641092AC-FED1-4D1D-B57C-0AC883CA9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EA8A0B5E-5BB1-46AF-AC31-7D3756F3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1C519384-2192-432B-B768-64B4BC2D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13C77A9D-44F0-4289-A611-D8AF81357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0A54AEDC-E418-4E02-A713-6CE30C0CD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1" y="36589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24FECFE3-9F31-47B0-B17F-CF2A1CEE8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9" y="371813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68167DF4-8B16-419B-B7BA-2FD5FF6CC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543D24F-44C0-4DDF-A30E-8C8407548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63DEAE3C-3931-41EE-B4A1-F9385602B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B11945CD-32F6-4C09-82AF-551051231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92" y="3718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9109F44F-512F-4792-AED2-ECA80DDE1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0" y="37181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29B9E19B-BC56-46F2-BFFF-1688CEA55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77737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573BDDE-4AED-43FB-B8D1-B5F370893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EFFDA684-6DFF-4629-830E-6F2ACAB8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6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92E23250-6349-4726-AF61-08A57B3A2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55" y="377735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8536AAE6-5497-4B0A-9C9F-4EAA1BB32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14" y="377745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52B72898-B9DE-4574-BB20-0C317954D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D457417-DE34-FF9E-35EA-930E652D18CD}"/>
              </a:ext>
            </a:extLst>
          </p:cNvPr>
          <p:cNvSpPr txBox="1"/>
          <p:nvPr/>
        </p:nvSpPr>
        <p:spPr>
          <a:xfrm>
            <a:off x="-631864" y="6114604"/>
            <a:ext cx="471092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cs typeface="Times New Roman"/>
              </a:rPr>
              <a:t>Vilniaus Karoliniškių gimnazija</a:t>
            </a:r>
          </a:p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2026 m.</a:t>
            </a:r>
          </a:p>
        </p:txBody>
      </p:sp>
      <p:pic>
        <p:nvPicPr>
          <p:cNvPr id="4" name="Paveikslėlis 3" descr="Paveikslėlis, kuriame yra tekstas, simbolis, Šriftas, logotipas&#10;&#10;Dirbtinio intelekto sugeneruotas turinys gali būti neteisingas.">
            <a:extLst>
              <a:ext uri="{FF2B5EF4-FFF2-40B4-BE49-F238E27FC236}">
                <a16:creationId xmlns:a16="http://schemas.microsoft.com/office/drawing/2014/main" id="{21DE97E0-786D-E615-C739-5CEB5626E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03" y="4028322"/>
            <a:ext cx="1978192" cy="201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36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091A353B-9559-ED9D-51C9-54871B945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Sunkio ir svorio fizikinė samprata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C2A77D4-7029-3E3B-5DD9-4F7948A72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z="2400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Sunkis (sunkio jėga)</a:t>
            </a:r>
            <a:r>
              <a:rPr lang="lt-LT" sz="24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 – tai jėga, kuria Žemė (ar kitas dangaus kūnas) traukia kūną, veikdama jį savo masės centru.</a:t>
            </a:r>
          </a:p>
          <a:p>
            <a:endParaRPr lang="lt-LT" sz="2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400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Svoris</a:t>
            </a:r>
            <a:r>
              <a:rPr lang="lt-LT" sz="24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 – tai jėga, kuria kūnas veikia atramą arba tempia pakabą dėl gravitacijos poveikio.</a:t>
            </a:r>
            <a:endParaRPr lang="lt-LT"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65305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C48CDED6-B55D-4075-2350-DD7FCC421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cs typeface="Times New Roman"/>
              </a:rPr>
              <a:t>Įvadas</a:t>
            </a: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72BC7D8-BFC1-1732-BFCC-9C6B78E1A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t-LT" b="1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Sunkio jėga nuolat veikia žmogaus kūną, lemia jo padėtį ir laikyseną.</a:t>
            </a:r>
            <a:endParaRPr lang="lt-LT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b="1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Papildomas svoris (pvz., kuprinė) sukuria papildomą apkrovą, kurią organizmas turi kompensuoti.</a:t>
            </a:r>
            <a:endParaRPr lang="lt-LT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b="1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Per didelis krūvis gali neigiamai paveikti laikyseną, raumenis ir stuburo sveikatą.</a:t>
            </a:r>
            <a:endParaRPr lang="lt-LT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endParaRPr lang="lt-LT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28055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E8847F5D-6B6F-F1B3-A632-8920CCC7E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cs typeface="Times New Roman"/>
              </a:rPr>
              <a:t>Tyrimo problema</a:t>
            </a: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B59884E-237C-1EBE-346C-0F8BFF286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b="1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Ar kasdien nešiojama kuprinė gali kenkti mūsų sveikatai?</a:t>
            </a:r>
            <a:endParaRPr lang="lt-LT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Daugelis mokinių nešioja per sunkias kuprines, tačiau neįvertina jų poveikio kūnui.</a:t>
            </a:r>
            <a:endParaRPr lang="lt-LT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i="1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Ilgainiui tai gali sukelti laikysenos, raumenų ir stuburo problemų.</a:t>
            </a:r>
            <a:endParaRPr lang="lt-LT" i="1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endParaRPr lang="lt-LT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635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27CF580B-A1E7-54A2-0C5D-E5BA8EDB4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cs typeface="Times New Roman"/>
              </a:rPr>
              <a:t>Tyrimo tikslas</a:t>
            </a: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F12A234-933E-875B-E982-63B48D3A4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7402" y="208425"/>
            <a:ext cx="4974771" cy="43513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Išanalizuoti sunkio ir svorio jėgų poveikį žmogaus kūnui bei įvertinti per sunkios kuprinės įtaką laikysenai, raumenims ir stuburo sveikatai.</a:t>
            </a:r>
            <a:endParaRPr lang="lt-LT" b="1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lt-LT" b="1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4" name="Paveikslėlis 3" descr="brown box toy on gray backpack">
            <a:extLst>
              <a:ext uri="{FF2B5EF4-FFF2-40B4-BE49-F238E27FC236}">
                <a16:creationId xmlns:a16="http://schemas.microsoft.com/office/drawing/2014/main" id="{68B72BA6-73AA-6BFB-1CB1-6C32D02BB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131" y="3544370"/>
            <a:ext cx="4501816" cy="253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031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323693EE-C66E-3B7F-EAD4-A1F1E634E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cs typeface="Times New Roman"/>
              </a:rPr>
              <a:t>Uždaviniai</a:t>
            </a: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5A6038D-48C3-7ECE-5A0D-BF7976DD3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Paaiškinti sunkio ir svorio jėgų esmę;</a:t>
            </a:r>
            <a:endParaRPr lang="lt-LT" b="1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Išnagrinėti jų poveikį kūno biomechanikai;</a:t>
            </a:r>
            <a:endParaRPr lang="lt-LT" b="1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Įvertinti kuprinės svorio įtaką sveikatai; </a:t>
            </a:r>
            <a:endParaRPr lang="lt-LT" b="1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Pateikti rekomendacijas.</a:t>
            </a:r>
            <a:endParaRPr lang="lt-LT" b="1">
              <a:solidFill>
                <a:schemeClr val="bg1"/>
              </a:solidFill>
              <a:latin typeface="Times New Roman"/>
              <a:cs typeface="Times New Roman"/>
            </a:endParaRPr>
          </a:p>
          <a:p>
            <a:endParaRPr lang="lt-LT" b="1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41928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ectangle 364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2A65EB0D-3206-BD86-5922-5A273884E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5" y="568517"/>
            <a:ext cx="5248221" cy="1067209"/>
          </a:xfrm>
        </p:spPr>
        <p:txBody>
          <a:bodyPr>
            <a:normAutofit/>
          </a:bodyPr>
          <a:lstStyle/>
          <a:p>
            <a:r>
              <a:rPr lang="lt-LT">
                <a:solidFill>
                  <a:schemeClr val="bg1"/>
                </a:solidFill>
                <a:latin typeface="Times New Roman"/>
                <a:cs typeface="Times New Roman"/>
              </a:rPr>
              <a:t>Tyrimo hipotezė</a:t>
            </a:r>
          </a:p>
        </p:txBody>
      </p:sp>
      <p:pic>
        <p:nvPicPr>
          <p:cNvPr id="4" name="Paveikslėlis 3" descr="a backpack sitting on top of a wooden table">
            <a:extLst>
              <a:ext uri="{FF2B5EF4-FFF2-40B4-BE49-F238E27FC236}">
                <a16:creationId xmlns:a16="http://schemas.microsoft.com/office/drawing/2014/main" id="{347582D6-8FC2-49AF-1E14-76B7E03222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588" r="14663" b="1"/>
          <a:stretch>
            <a:fillRect/>
          </a:stretch>
        </p:blipFill>
        <p:spPr>
          <a:xfrm>
            <a:off x="739959" y="1095407"/>
            <a:ext cx="4754947" cy="4754947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367" name="Group 366">
            <a:extLst>
              <a:ext uri="{FF2B5EF4-FFF2-40B4-BE49-F238E27FC236}">
                <a16:creationId xmlns:a16="http://schemas.microsoft.com/office/drawing/2014/main" id="{B894EFA8-F425-4D19-A94B-445388B31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7FD5D39-9CCB-43AD-6B7A-8D03124CF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820369"/>
            <a:ext cx="5217173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t-LT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Jei kuprinės svoris viršija rekomenduojamą normą (10–15 % kūno masės), tuomet didėja laikysenos sutrikimų ir raumenų skausmų rizika.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Manoma, kad mokiniai, nešiojantys sunkesnes kuprines, dažniau jaučia nugaros, kaklo ar pečių skausmus.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  <a:p>
            <a:endParaRPr lang="lt-LT">
              <a:solidFill>
                <a:schemeClr val="bg1"/>
              </a:solidFill>
            </a:endParaRPr>
          </a:p>
        </p:txBody>
      </p:sp>
      <p:grpSp>
        <p:nvGrpSpPr>
          <p:cNvPr id="371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7510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4770DF9F-90F3-F91B-5171-63EE88160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cs typeface="Times New Roman"/>
              </a:rPr>
              <a:t>Tyrimo eiga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0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BD7549E-09BD-6E6E-58C7-B66F5582F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130846"/>
            <a:ext cx="521717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z="24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Analizuoti moksliniai tyrimai apie kuprinių svorio poveikį mokinių sveikatai;</a:t>
            </a:r>
            <a:endParaRPr lang="lt-LT" sz="2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4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Apibendrinamos dažniausiai pasitaikančias klaidos: laikysenos pokyčiai, skausmai, stuburo apkrova;</a:t>
            </a:r>
            <a:endParaRPr lang="lt-LT" sz="2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4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Remiantis literatūra, sudarytas apibendrintas mokinių situacijos modelis;</a:t>
            </a:r>
            <a:endParaRPr lang="lt-LT" sz="2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4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Pateiktos išvados apie galimą ryšį tarp kuprinės svorio ir savijautos.</a:t>
            </a:r>
            <a:endParaRPr lang="lt-LT" sz="2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endParaRPr lang="lt-LT"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23446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8DB1EB87-4772-5C77-1515-811A99217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Sunkio ir svorio jėgos žmogaus kūne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0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9690126-9A2D-FAF4-E2D8-01C245C5B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322" y="449663"/>
            <a:ext cx="5979173" cy="428206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t-LT" sz="26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Sunkio jėga (gravitacija) – tai jėga, kuri traukia mus žemyn prie žemės centro.</a:t>
            </a:r>
            <a:endParaRPr lang="lt-LT" sz="26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6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Svoris – tai kūno arba daiktų poveikis dėl sunkio jėgos (kiek jie „sunkūs“).</a:t>
            </a:r>
            <a:endParaRPr lang="lt-LT" sz="26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6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Kai nešiojame kuprinę, jos svoris veikia mūsų kūną per peties diržus ir stuburą, o kūnas turi prisitaikyti prie papildomos apkrovos.</a:t>
            </a:r>
            <a:endParaRPr lang="lt-LT" sz="26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Paveikslėlis 3" descr="a person with a backpack holding a laptop">
            <a:extLst>
              <a:ext uri="{FF2B5EF4-FFF2-40B4-BE49-F238E27FC236}">
                <a16:creationId xmlns:a16="http://schemas.microsoft.com/office/drawing/2014/main" id="{E788E035-9455-67EC-06DB-45C587823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3955" y="4133272"/>
            <a:ext cx="3856181" cy="247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91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6C934ACF-6D86-EA05-7BC7-6A1F5BABA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Kaip sunkio ir svorio jėgos veikia kūno biomechaniką?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0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F116536-7716-88ED-70FC-6A37ECA9A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130846"/>
            <a:ext cx="5217173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lt-LT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Nešiojant sunkią kuprinę:</a:t>
            </a:r>
            <a:endParaRPr lang="lt-LT" b="1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Kūnas linksta į priekį, kad išlaikytų pusiausvyrą.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Stuburo linkiai (natūralūs / fiziologiniai kreivumai) gali keistis: thorakalinė kyfozė (nugarkaulio lenkimas) ir natūrali stuburo būsena tampa „išgaubta“.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Viršutinė nugaros dalis ir pečiai gali būti „išstumti“ į priekį.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53969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09659F4-79FB-50CD-BF43-C22B8F084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Raumenų ir audinių poveikis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4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5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F4C9891-972D-9EBE-CE8E-93A0F701E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lt-LT" sz="2600" b="1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a) Raumenų įtampa ir nuovargis</a:t>
            </a:r>
            <a:endParaRPr lang="lt-LT" sz="2600" b="1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6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Raumenys, ypač nugaros, pečių, kaklo ir pilvo srityse, turi dirbti intensyviau, kad stabilizuotų kūną nešiojant svorį.</a:t>
            </a:r>
            <a:endParaRPr lang="lt-LT" sz="26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6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Tai lemia raumenų nuovargį, skausmą, standumą ir lengvą traumavimą.</a:t>
            </a:r>
            <a:endParaRPr lang="lt-LT" sz="26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6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Raumenų jėgos ir raumenų disbalansas.</a:t>
            </a:r>
            <a:endParaRPr lang="lt-LT" sz="26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1710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3C407A26-D97D-845F-9575-FEC3FDB24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Raumenų ir audinių poveikis</a:t>
            </a: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45DE26C-E92A-72E5-B21F-0C64F91CA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lt-LT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b) Raumenų pusiausvyros sutrikimai</a:t>
            </a:r>
            <a:endParaRPr lang="lt-LT" b="1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i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Ilgalaikis netolygus svorio nešiojimas gali:</a:t>
            </a:r>
            <a:endParaRPr lang="lt-LT" i="1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Sustiprinti vienas raumenų grupes, bet susilpninti kitas.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Sukelti raumenų disbalansą ir skausmus net be akivaizdžių kūno deformacijų.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15626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170179AF-93CF-2E77-B8B7-36FE058C6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745" y="1471361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Stuburo apkrova ir slankstelių tarpai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532ACDB-D857-7951-0BBE-263549EE6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8634" y="3786298"/>
            <a:ext cx="6279407" cy="290815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t-LT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Sunkus svoris didina stuburo tarpslankstelinių diskų spaudimą ir gali prisidėti prie degeneracinių procesų.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Diskai „suspaudžiami“, todėl gali sumažėti jų atstumas, ypač jei svoris didesnis nei saugi rekomendacija ir nešiojama ilgą laiką.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4" name="Paveikslėlis 3" descr="a man with his hands on his knees">
            <a:extLst>
              <a:ext uri="{FF2B5EF4-FFF2-40B4-BE49-F238E27FC236}">
                <a16:creationId xmlns:a16="http://schemas.microsoft.com/office/drawing/2014/main" id="{4EA21AF2-E2EE-E278-E042-E19BD40EA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6589" y="369453"/>
            <a:ext cx="2482275" cy="341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753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78C23B40-15C0-8501-3CD3-E1B6AE2D4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Ilgalaikė sveikatos rizika nešiojant per sunkias kuprines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0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8ACB613-4CD4-35CC-F5F8-DA2FAE484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4141" y="761391"/>
            <a:ext cx="521717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b="1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a) Raumenų ir sąnarių skausmai</a:t>
            </a:r>
            <a:endParaRPr lang="lt-LT" b="1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buAutoNum type="arabicPeriod"/>
            </a:pPr>
            <a:r>
              <a:rPr lang="lt-LT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 Kaklo, pečių, viršutinės ir apatinės nugaros skausmai yra dažni, kai kuprinė per sunki arba kilnojama netaisyklingai.</a:t>
            </a:r>
            <a:endParaRPr lang="lt-LT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Paveikslėlis 3" descr="woman in white tank top">
            <a:extLst>
              <a:ext uri="{FF2B5EF4-FFF2-40B4-BE49-F238E27FC236}">
                <a16:creationId xmlns:a16="http://schemas.microsoft.com/office/drawing/2014/main" id="{84A0A6E7-C3E9-ADA2-DE75-6841F79576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413" r="-280" b="-169"/>
          <a:stretch>
            <a:fillRect/>
          </a:stretch>
        </p:blipFill>
        <p:spPr>
          <a:xfrm>
            <a:off x="7192511" y="2932545"/>
            <a:ext cx="3244673" cy="354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346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7" name="Oval 9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" name="Oval 11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9" name="Oval 13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19522454-A808-B41F-3AFE-891FE1A66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cs typeface="Times New Roman"/>
              </a:rPr>
              <a:t>Ilgalaikė sveikatos rizika nešiojant per sunkias kuprines</a:t>
            </a:r>
          </a:p>
        </p:txBody>
      </p:sp>
      <p:grpSp>
        <p:nvGrpSpPr>
          <p:cNvPr id="370" name="Group 15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71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372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C4CAF23-276F-8765-9773-2BC6F3BD9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3414" y="599755"/>
            <a:ext cx="521717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b="1">
                <a:solidFill>
                  <a:schemeClr val="bg1"/>
                </a:solidFill>
                <a:latin typeface="Times New Roman"/>
                <a:cs typeface="Times New Roman"/>
              </a:rPr>
              <a:t>b) Laikysenos pokyčiai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342900" indent="-342900">
              <a:buAutoNum type="arabicPeriod"/>
            </a:pPr>
            <a:r>
              <a:rPr lang="lt-LT">
                <a:solidFill>
                  <a:schemeClr val="bg1"/>
                </a:solidFill>
                <a:latin typeface="Times New Roman"/>
                <a:cs typeface="Times New Roman"/>
              </a:rPr>
              <a:t>Laikysena vystosi taip, kad organizmas prisitaiko prie papildomos apkrovos – ilgainiui tai gali tapti įpročiu.</a:t>
            </a: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73" name="Freeform: Shape 28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0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Paveikslėlis 4" descr="a bunch of metal objects hanging from a wall">
            <a:extLst>
              <a:ext uri="{FF2B5EF4-FFF2-40B4-BE49-F238E27FC236}">
                <a16:creationId xmlns:a16="http://schemas.microsoft.com/office/drawing/2014/main" id="{BF64C4FC-12AB-F6ED-1F0C-E8F4FAA0E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5680" y="2920999"/>
            <a:ext cx="2772912" cy="3683002"/>
          </a:xfrm>
          <a:prstGeom prst="rect">
            <a:avLst/>
          </a:prstGeom>
        </p:spPr>
      </p:pic>
      <p:pic>
        <p:nvPicPr>
          <p:cNvPr id="6" name="Paveikslėlis 5" descr="Posterior view of human muscular and skeletal system.">
            <a:extLst>
              <a:ext uri="{FF2B5EF4-FFF2-40B4-BE49-F238E27FC236}">
                <a16:creationId xmlns:a16="http://schemas.microsoft.com/office/drawing/2014/main" id="{2579ED78-40BD-4F73-9CE6-C44EEDBAD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909" y="2920999"/>
            <a:ext cx="2505365" cy="368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166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F07843F5-F9ED-5244-215A-E39294F94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cs typeface="Times New Roman"/>
              </a:rPr>
              <a:t>Ilgalaikė sveikatos rizika nešiojant per sunkias kuprines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0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26DB3A3-CA77-580E-B18C-601182205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130846"/>
            <a:ext cx="5217173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lt-LT" sz="2600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c) Nervų suspaudimas</a:t>
            </a:r>
            <a:endParaRPr lang="lt-LT" sz="2600" b="1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6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Pečių diržai gali spausti nervus, ypač kai svoris didelis ir trunka ilgai. Tai gali sukelti dilgčiojimą ar net nervų funkcijos pokyčius.</a:t>
            </a:r>
            <a:endParaRPr lang="lt-LT" sz="26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600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d) Pusiausvyros ir eisenos pokyčiai</a:t>
            </a:r>
            <a:endParaRPr lang="lt-LT" sz="2600" b="1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6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Sunkus kuprinės svoris veikia eiseną – keičiasi žingsnio ilgis, pėdos slėgis ir kūno judesiai, kad stabilizuotų svorį.</a:t>
            </a:r>
            <a:endParaRPr lang="lt-LT" sz="26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0301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749A877A-F14B-AE92-2A30-8FA594A90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Kiek sverti kuprinei yra per daug?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F0F3A23-0FDC-1D37-3396-1D2B00806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lt-LT" b="1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Rekomendacijos:</a:t>
            </a:r>
            <a:endParaRPr lang="lt-LT" b="1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10–15 % kūno masės – dažniausiai laikoma saugiu limitu kasdieniam nešiojimui.</a:t>
            </a:r>
            <a:endParaRPr lang="lt-LT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Daugiau kaip 15–20 % kūno masės – didėja rizika skausmų ir problemų.</a:t>
            </a:r>
            <a:endParaRPr lang="lt-LT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Pvz.: žmogus, sveriantis 70 kg, turėtų nešioti kuprinę ~7–10 kg arba mažiau.</a:t>
            </a:r>
            <a:endParaRPr lang="lt-LT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31004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5D512F0-57DA-D717-5193-A9D5EE30B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Ar sunkio ir svorio jėgos tiesiogiai sukelia kūno deformacijas?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4ACDE26-2E71-F4BF-0F87-94E9DD3EE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t-LT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Taip, jos yra pagrindinis veiksnys, bet ne vienintelis.</a:t>
            </a:r>
            <a:endParaRPr lang="lt-LT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Sunkio ir svorio jėgos pačios savaime „nesukuria“ anatominių deformacijų, tokių kaip skoliozė, tačiau nuolatinė netaisyklinga laikysena ir apkrauti audiniai gali prisidėti prie laikysenos pokyčių ir skausmų.</a:t>
            </a:r>
            <a:endParaRPr lang="lt-LT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43173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22C0EDE4-F98D-B0A1-6884-47EDAE82D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cs typeface="Times New Roman"/>
              </a:rPr>
              <a:t>Ar sunkio ir svorio jėgos tiesiogiai sukelia kūno deformacijas?</a:t>
            </a: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305E563-30FF-F8F2-7FFB-313018731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4906" y="669028"/>
            <a:ext cx="4974771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t-LT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Kūno deformacijas lemia:</a:t>
            </a:r>
            <a:endParaRPr lang="lt-LT" b="1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1. Sunkio jėga (nuolatinis traukimas žemyn)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2. Papildomas svoris (kuprinė)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3. Laikysena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4. Raumenų jėga / silpnumas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5. Nešiojimo trukmė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4" name="Paveikslėlis 3" descr="Stylized black and white depiction of a woman.">
            <a:extLst>
              <a:ext uri="{FF2B5EF4-FFF2-40B4-BE49-F238E27FC236}">
                <a16:creationId xmlns:a16="http://schemas.microsoft.com/office/drawing/2014/main" id="{75290E6B-7A42-A472-F067-E5EC72B82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9908" y="3694545"/>
            <a:ext cx="1974274" cy="2967182"/>
          </a:xfrm>
          <a:prstGeom prst="rect">
            <a:avLst/>
          </a:prstGeom>
        </p:spPr>
      </p:pic>
      <p:pic>
        <p:nvPicPr>
          <p:cNvPr id="5" name="Paveikslėlis 4" descr="Abstract black and white drawing of an unidentified form.">
            <a:extLst>
              <a:ext uri="{FF2B5EF4-FFF2-40B4-BE49-F238E27FC236}">
                <a16:creationId xmlns:a16="http://schemas.microsoft.com/office/drawing/2014/main" id="{0124ACB1-9BAB-ACE8-ACA6-D0EAE8F6C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237" y="4283362"/>
            <a:ext cx="3461070" cy="210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840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Rectangle 7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0" name="Group 9">
            <a:extLst>
              <a:ext uri="{FF2B5EF4-FFF2-40B4-BE49-F238E27FC236}">
                <a16:creationId xmlns:a16="http://schemas.microsoft.com/office/drawing/2014/main" id="{042BC7E5-76DB-4826-8C07-4A49B635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479558"/>
            <a:ext cx="1861854" cy="717514"/>
            <a:chOff x="0" y="1479558"/>
            <a:chExt cx="1861854" cy="717514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16C8D8F-10E9-4498-ABDB-0F923F8B6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47955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1" name="Freeform: Shape 11">
              <a:extLst>
                <a:ext uri="{FF2B5EF4-FFF2-40B4-BE49-F238E27FC236}">
                  <a16:creationId xmlns:a16="http://schemas.microsoft.com/office/drawing/2014/main" id="{1E5A83E3-8A11-4492-BB6E-F5F224031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9192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02" name="Freeform: Shape 13">
            <a:extLst>
              <a:ext uri="{FF2B5EF4-FFF2-40B4-BE49-F238E27FC236}">
                <a16:creationId xmlns:a16="http://schemas.microsoft.com/office/drawing/2014/main" id="{498F8FF6-43B4-494A-AF8F-123A4983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8992" y="-34538"/>
            <a:ext cx="6655405" cy="6335470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Freeform: Shape 15">
            <a:extLst>
              <a:ext uri="{FF2B5EF4-FFF2-40B4-BE49-F238E27FC236}">
                <a16:creationId xmlns:a16="http://schemas.microsoft.com/office/drawing/2014/main" id="{2B06059C-C357-4011-82B9-9C0106301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5194" y="-23905"/>
            <a:ext cx="6705251" cy="6318526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Freeform: Shape 17">
            <a:extLst>
              <a:ext uri="{FF2B5EF4-FFF2-40B4-BE49-F238E27FC236}">
                <a16:creationId xmlns:a16="http://schemas.microsoft.com/office/drawing/2014/main" id="{5AFEC601-A132-47EE-B0C2-B38ACD9FC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6886" y="-23905"/>
            <a:ext cx="6705251" cy="6215019"/>
          </a:xfrm>
          <a:custGeom>
            <a:avLst/>
            <a:gdLst>
              <a:gd name="connsiteX0" fmla="*/ 1529549 w 6355652"/>
              <a:gd name="connsiteY0" fmla="*/ 0 h 5890980"/>
              <a:gd name="connsiteX1" fmla="*/ 4826104 w 6355652"/>
              <a:gd name="connsiteY1" fmla="*/ 0 h 5890980"/>
              <a:gd name="connsiteX2" fmla="*/ 4954579 w 6355652"/>
              <a:gd name="connsiteY2" fmla="*/ 78051 h 5890980"/>
              <a:gd name="connsiteX3" fmla="*/ 6355652 w 6355652"/>
              <a:gd name="connsiteY3" fmla="*/ 2713154 h 5890980"/>
              <a:gd name="connsiteX4" fmla="*/ 3177826 w 6355652"/>
              <a:gd name="connsiteY4" fmla="*/ 5890980 h 5890980"/>
              <a:gd name="connsiteX5" fmla="*/ 0 w 6355652"/>
              <a:gd name="connsiteY5" fmla="*/ 2713154 h 5890980"/>
              <a:gd name="connsiteX6" fmla="*/ 1401073 w 6355652"/>
              <a:gd name="connsiteY6" fmla="*/ 78051 h 589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5890980">
                <a:moveTo>
                  <a:pt x="1529549" y="0"/>
                </a:moveTo>
                <a:lnTo>
                  <a:pt x="4826104" y="0"/>
                </a:lnTo>
                <a:lnTo>
                  <a:pt x="4954579" y="78051"/>
                </a:lnTo>
                <a:cubicBezTo>
                  <a:pt x="5799886" y="649129"/>
                  <a:pt x="6355652" y="1616239"/>
                  <a:pt x="6355652" y="2713154"/>
                </a:cubicBezTo>
                <a:cubicBezTo>
                  <a:pt x="6355652" y="4468219"/>
                  <a:pt x="4932891" y="5890980"/>
                  <a:pt x="3177826" y="5890980"/>
                </a:cubicBezTo>
                <a:cubicBezTo>
                  <a:pt x="1422761" y="5890980"/>
                  <a:pt x="0" y="4468219"/>
                  <a:pt x="0" y="2713154"/>
                </a:cubicBezTo>
                <a:cubicBezTo>
                  <a:pt x="0" y="1616239"/>
                  <a:pt x="555766" y="649129"/>
                  <a:pt x="1401073" y="78051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E5EF3AD1-7F55-13C1-E0D3-BD4281E17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2409" y="895483"/>
            <a:ext cx="5786232" cy="301119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Ilgalaikis per sunkios kuprinės poveikio modelis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BA7B7FD-63F6-7E7E-DB1D-AC13207BB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6270" y="4142096"/>
            <a:ext cx="5338511" cy="105514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lt-LT" sz="2000" dirty="0">
                <a:solidFill>
                  <a:schemeClr val="bg1"/>
                </a:solidFill>
              </a:rPr>
              <a:t>Kas vyksta kūne laikui bėgant, kai jį veikia sunkio ir svorio jėgos?</a:t>
            </a:r>
            <a:endParaRPr lang="en-US" sz="20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5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218E095B-4870-4AD5-9C41-C16D59523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6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583101" y="3578317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5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7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8CB2F0-2F5A-4EBD-B214-E0309C31F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FD3887D-244B-4EC4-9208-E304984C5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7224C31-855E-4593-8A58-5B2B0CC4F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80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CE28B26F-6C3A-9EE9-C91E-07462DF68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1 etapas – Pirmos savaitės (1 mėn.)</a:t>
            </a:r>
            <a:endParaRPr lang="lt-LT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0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D96DC8E-1AB9-A562-4267-2F12DC0D8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130846"/>
            <a:ext cx="521717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sz="2200" b="1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Kas vyksta:</a:t>
            </a:r>
            <a:endParaRPr lang="lt-LT" sz="2200" b="1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2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Sunkio jėga veikia kuprinę → kuprinė spaudžia pečius ir stuburą.</a:t>
            </a:r>
            <a:endParaRPr lang="lt-LT" sz="22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2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Raumenys (kaklo, pečių, nugaros) įsitempia, kad išlaikytų kūną vertikaliai.</a:t>
            </a:r>
            <a:endParaRPr lang="lt-LT" sz="22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2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Kūnas pradeda lenktis į priekį, kad svorio centras liktų virš kojų.</a:t>
            </a:r>
            <a:endParaRPr lang="lt-LT" sz="22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200" b="1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Pasekmės:</a:t>
            </a:r>
            <a:endParaRPr lang="lt-LT" sz="2200" b="1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2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1. Raumenų nuovargis;</a:t>
            </a:r>
            <a:endParaRPr lang="lt-LT" sz="22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2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2. Kaklo ir pečių skausmas;</a:t>
            </a:r>
            <a:endParaRPr lang="lt-LT" sz="22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2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3. Greitesnis išsekimas.</a:t>
            </a:r>
            <a:endParaRPr lang="lt-LT" sz="22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32159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3" name="Oval 9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4" name="Oval 11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73A75B60-CE21-30A5-0C45-44D7D9A7F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2 etapas – Prisitaikymas (1–6 mėn.)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365" name="Group 15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66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367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44A8538-40A5-1767-BD65-C456ACD30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500" y="729794"/>
            <a:ext cx="6370198" cy="70183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sz="2200" b="1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Kas vyksta:</a:t>
            </a:r>
            <a:endParaRPr lang="lt-LT" sz="2200" b="1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pt-BR" sz="2400" dirty="0">
                <a:solidFill>
                  <a:schemeClr val="bg1"/>
                </a:solidFill>
              </a:rPr>
              <a:t>Kūnas prisitaiko prie netaisyklingos laikysenos</a:t>
            </a:r>
            <a:r>
              <a:rPr lang="pt-BR" sz="2400" dirty="0"/>
              <a:t>.</a:t>
            </a:r>
            <a:endParaRPr lang="lt-LT" sz="2200" dirty="0">
              <a:solidFill>
                <a:schemeClr val="bg1"/>
              </a:solidFill>
              <a:latin typeface="Times New Roman"/>
              <a:ea typeface="+mn-lt"/>
              <a:cs typeface="Times New Roman"/>
            </a:endParaRPr>
          </a:p>
          <a:p>
            <a:r>
              <a:rPr lang="lt-LT" sz="22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Gilieji raumenys (stabilizatoriai) silpnėja.</a:t>
            </a:r>
            <a:endParaRPr lang="lt-LT" sz="22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2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Paviršiniai raumenys dirba per daug.</a:t>
            </a:r>
            <a:endParaRPr lang="lt-LT" sz="22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200" b="1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Biomechanika:</a:t>
            </a:r>
            <a:endParaRPr lang="lt-LT" sz="2200" b="1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2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Padidėja spaudimas tarpslanksteliniams diskams.</a:t>
            </a:r>
            <a:endParaRPr lang="lt-LT" sz="22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2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Pečiai pasislenka į priekį.</a:t>
            </a:r>
            <a:endParaRPr lang="lt-LT" sz="22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2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Galva „išvažiuoja“ į priekį.</a:t>
            </a:r>
          </a:p>
          <a:p>
            <a:r>
              <a:rPr lang="lt-LT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Pasekmės:</a:t>
            </a:r>
            <a:endParaRPr lang="lt-LT" sz="22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200" dirty="0">
                <a:solidFill>
                  <a:schemeClr val="bg1"/>
                </a:solidFill>
                <a:latin typeface="Times New Roman"/>
                <a:cs typeface="Times New Roman"/>
              </a:rPr>
              <a:t>1. Nuolatinis nugaros ar kaklo skausmas</a:t>
            </a:r>
          </a:p>
          <a:p>
            <a:pPr marL="0" indent="0">
              <a:buNone/>
            </a:pPr>
            <a:r>
              <a:rPr lang="lt-LT" sz="2200" dirty="0">
                <a:solidFill>
                  <a:schemeClr val="bg1"/>
                </a:solidFill>
                <a:latin typeface="Times New Roman"/>
                <a:cs typeface="Times New Roman"/>
              </a:rPr>
              <a:t>2. Laikysenos pakitimai</a:t>
            </a:r>
          </a:p>
          <a:p>
            <a:pPr marL="0" indent="0">
              <a:buNone/>
            </a:pPr>
            <a:r>
              <a:rPr lang="lt-LT" sz="2200" dirty="0">
                <a:solidFill>
                  <a:schemeClr val="bg1"/>
                </a:solidFill>
                <a:latin typeface="Times New Roman"/>
                <a:cs typeface="Times New Roman"/>
              </a:rPr>
              <a:t>3. Sumažėjęs kvėpavimo efektyvumas (suspausta krūtinė)</a:t>
            </a:r>
          </a:p>
          <a:p>
            <a:endParaRPr lang="lt-LT" sz="22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70055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6507A16-6426-490E-2880-7528D3B3F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3 etapas – Lėtinis krūvis (6 mėn. – 2 metai)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0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B83E7A6-AD4E-F607-507E-4AF1028F9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130846"/>
            <a:ext cx="521717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sz="2200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Kas vyksta:</a:t>
            </a:r>
            <a:endParaRPr lang="lt-LT" sz="2200" b="1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2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Sunkio jėga + papildomas svoris = nuolatinė stuburo apkrova.</a:t>
            </a:r>
            <a:endParaRPr lang="lt-LT" sz="22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2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Raumenų disbalansas tampa pastovus.</a:t>
            </a:r>
            <a:endParaRPr lang="lt-LT" sz="22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2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Judesiai tampa riboti.</a:t>
            </a:r>
            <a:endParaRPr lang="lt-LT" sz="22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200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Galimos pasekmės:</a:t>
            </a:r>
            <a:endParaRPr lang="lt-LT" sz="2200" b="1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2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1. Lėtinis nugaros skausmas;</a:t>
            </a:r>
            <a:endParaRPr lang="lt-LT" sz="22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2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2. Kaklo judesių ribotumas;</a:t>
            </a:r>
            <a:endParaRPr lang="lt-LT" sz="22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2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3. Dažnas galvos skausmas;</a:t>
            </a:r>
            <a:endParaRPr lang="lt-LT" sz="22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2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4. Pradinis diskų dėvėjimasis.</a:t>
            </a:r>
            <a:endParaRPr lang="lt-LT" sz="22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22068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B31FA419-BA20-0223-A907-CAF25C945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4 etapas – Ilgalaikis poveikis (keleri metai)</a:t>
            </a:r>
            <a:endParaRPr lang="lt-LT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0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8E6DECC-4A91-92D8-EA0D-79F83E7AB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7959" y="380391"/>
            <a:ext cx="521717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Galimos pasekmės (ne visiems, bet rizika didėja):</a:t>
            </a:r>
            <a:endParaRPr lang="lt-LT" b="1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1. Nuolatinė bloga laikysena;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2. Lėtinis skausmas;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3. Padidėjusi traumų rizika;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4. Sumažėjęs judesių efektyvumas.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Paveikslėlis 3" descr="man wearing black long-sleeved shirt">
            <a:extLst>
              <a:ext uri="{FF2B5EF4-FFF2-40B4-BE49-F238E27FC236}">
                <a16:creationId xmlns:a16="http://schemas.microsoft.com/office/drawing/2014/main" id="{D78F9811-E78A-3A55-8A36-E5535CD775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449" t="9964" r="1449" b="28623"/>
          <a:stretch>
            <a:fillRect/>
          </a:stretch>
        </p:blipFill>
        <p:spPr>
          <a:xfrm>
            <a:off x="7054272" y="3477552"/>
            <a:ext cx="3486734" cy="312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573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493C4C17-BE7D-29FC-D583-2F7FA2906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cs typeface="Times New Roman"/>
              </a:rPr>
              <a:t>Tyrimo rezultatai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0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060E49C-A5FD-2B95-9E25-AE1985708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130846"/>
            <a:ext cx="5217173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lt-LT" sz="2400" i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Remiantis mokslinių šaltinių analize, nustatyta, kad:</a:t>
            </a:r>
            <a:endParaRPr lang="lt-LT" sz="2400" i="1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400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60–80 % mokinių</a:t>
            </a:r>
            <a:r>
              <a:rPr lang="lt-LT" sz="24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 bent kartais jaučia nugaros, pečių ar kaklo skausmus. </a:t>
            </a:r>
            <a:endParaRPr lang="lt-LT" sz="24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4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Dalis mokinių nešioja kuprines, kurių svoris </a:t>
            </a:r>
            <a:r>
              <a:rPr lang="lt-LT" sz="2400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viršija 10–15 % kūno masės.</a:t>
            </a:r>
            <a:r>
              <a:rPr lang="lt-LT" sz="24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 </a:t>
            </a:r>
            <a:endParaRPr lang="lt-LT" sz="24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4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Didėjant kuprinės svoriui, </a:t>
            </a:r>
            <a:r>
              <a:rPr lang="lt-LT" sz="2400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didėja laikysenos sutrikimų rizika.</a:t>
            </a:r>
            <a:r>
              <a:rPr lang="lt-LT" sz="24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 </a:t>
            </a:r>
            <a:endParaRPr lang="lt-LT" sz="24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4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Ilgalaikis per didelis krūvis gali prisidėti prie </a:t>
            </a:r>
            <a:r>
              <a:rPr lang="lt-LT" sz="2400" b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stuburo apkrovos ir diskomforto.</a:t>
            </a:r>
            <a:r>
              <a:rPr lang="lt-LT" sz="24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 </a:t>
            </a:r>
            <a:endParaRPr lang="lt-LT" sz="24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endParaRPr lang="lt-LT" sz="2400">
              <a:solidFill>
                <a:schemeClr val="bg1"/>
              </a:solidFill>
            </a:endParaRP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60899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BC4EB34-356C-2C2D-D636-832AF33E8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ea typeface="+mj-lt"/>
                <a:cs typeface="Times New Roman"/>
              </a:rPr>
              <a:t>Kaip sumažinti neigiamą poveikį?</a:t>
            </a:r>
            <a:endParaRPr lang="lt-LT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0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FD8A990-9070-A9B6-EA2A-909975DC4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3999" y="910268"/>
            <a:ext cx="5949094" cy="580515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sz="2400" b="1" dirty="0" err="1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Tinkamass</a:t>
            </a:r>
            <a:r>
              <a:rPr lang="lt-LT" sz="2400" b="1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 kuprinės nešiojimas:</a:t>
            </a:r>
            <a:endParaRPr lang="lt-LT" sz="2400" b="1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4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1. Naudoti abu diržus;</a:t>
            </a:r>
            <a:endParaRPr lang="lt-LT" sz="2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4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2. Laikyti svorį arti nugaros (mažesnis atstumas nuo kūno centro);</a:t>
            </a:r>
            <a:endParaRPr lang="lt-LT" sz="2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4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3. Diržai su krūtinės ir juosmens sagtimis svorį paskirsto geriau;</a:t>
            </a:r>
            <a:endParaRPr lang="lt-LT" sz="2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4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4. Svorio mažinimas;</a:t>
            </a:r>
            <a:endParaRPr lang="lt-LT" sz="2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4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5. Nešioti tik reikalingus daiktus;</a:t>
            </a:r>
            <a:endParaRPr lang="lt-LT" sz="2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4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6. Stengtis, kad kuprinės masė būtų ≤10-15 % kūno masės;</a:t>
            </a:r>
            <a:endParaRPr lang="lt-LT" sz="2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400" dirty="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7. Kūno raumenų stiprinimas.</a:t>
            </a:r>
            <a:endParaRPr lang="lt-LT"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38537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8E748C67-8B9A-E885-D89B-CF22AD777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cs typeface="Times New Roman"/>
              </a:rPr>
              <a:t>Išvados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0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7EE619A-4A3B-91AA-52D2-DC0B0E425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4141" y="368846"/>
            <a:ext cx="5217173" cy="458224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Sunkio jėga nuolat veikia žmogaus kūną ir yra pagrindinis veiksnys, lemiantis laikyseną;</a:t>
            </a:r>
            <a:endParaRPr lang="lt-LT" sz="2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Papildomas svoris (pvz., kuprinė) didina stuburo, raumenų ir sąnarių apkrovą; </a:t>
            </a:r>
            <a:endParaRPr lang="lt-LT" sz="2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Per didelė kuprinės masė gali sukelti laikysenos pokyčius, raumenų nuovargį ir skausmus; </a:t>
            </a:r>
            <a:endParaRPr lang="lt-LT" sz="2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Ilgalaikis netinkamas krūvis gali prisidėti prie lėtinių stuburo problemų; </a:t>
            </a:r>
            <a:endParaRPr lang="lt-LT" sz="2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Tinkamas kuprinės nešiojimas ir svorio ribojimas padeda sumažinti neigiamą poveikį.</a:t>
            </a:r>
            <a:endParaRPr lang="lt-LT" sz="2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endParaRPr lang="lt-LT" sz="2000">
              <a:solidFill>
                <a:schemeClr val="bg1"/>
              </a:solidFill>
            </a:endParaRP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Paveikslėlis 4" descr="Trekking together in a forest">
            <a:extLst>
              <a:ext uri="{FF2B5EF4-FFF2-40B4-BE49-F238E27FC236}">
                <a16:creationId xmlns:a16="http://schemas.microsoft.com/office/drawing/2014/main" id="{E3D866A8-4DDF-76E5-8B32-1FC2DB48C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2974" y="4144818"/>
            <a:ext cx="3891778" cy="245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49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B8D7F10-0320-2EA9-1844-B8B4D85F1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694268"/>
            <a:ext cx="3553510" cy="5477932"/>
          </a:xfrm>
        </p:spPr>
        <p:txBody>
          <a:bodyPr>
            <a:normAutofit/>
          </a:bodyPr>
          <a:lstStyle/>
          <a:p>
            <a:pPr algn="ctr"/>
            <a:r>
              <a:rPr lang="lt-LT">
                <a:solidFill>
                  <a:schemeClr val="bg1"/>
                </a:solidFill>
                <a:latin typeface="Times New Roman"/>
                <a:cs typeface="Times New Roman"/>
              </a:rPr>
              <a:t>Informaciniai šaltiniai</a:t>
            </a:r>
          </a:p>
        </p:txBody>
      </p:sp>
      <p:grpSp>
        <p:nvGrpSpPr>
          <p:cNvPr id="10" name="Graphic 38">
            <a:extLst>
              <a:ext uri="{FF2B5EF4-FFF2-40B4-BE49-F238E27FC236}">
                <a16:creationId xmlns:a16="http://schemas.microsoft.com/office/drawing/2014/main" id="{1E8369D0-2C3B-4E27-AC6C-A246AC28C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3D5586F-4573-4C57-9793-1EBFDC896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EED35EF-93A0-4921-941C-ECC67AE2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aphic 4">
            <a:extLst>
              <a:ext uri="{FF2B5EF4-FFF2-40B4-BE49-F238E27FC236}">
                <a16:creationId xmlns:a16="http://schemas.microsoft.com/office/drawing/2014/main" id="{C6F74901-2A71-43C3-837C-27CCD6B6D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37426" y="2203010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2DF49A-063A-4F60-BE30-D26826492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0DCBBE0-7DEE-43ED-BEE3-ABB179CFC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39FE8DF-D1B2-4074-9BDF-C458EA012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1C143B5-6E24-417D-A035-65747A8E9D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331ED8C-8819-4FFB-BF3C-FDA6A90D4B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A39574D-5ECC-4A94-9CB6-646D90DA5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A73D6F7-977D-4026-8F68-CA63C162C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6348370-4FD9-4A99-BB05-944D5B0B0E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1146D46-43DB-4487-A191-0970511C3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17B7142-9D64-4D34-B23C-9471326AD6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8EB71CD-AB26-440E-A0D5-E1081DB55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4423BD2-7458-4680-AF49-5013C9D30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5547DC8-8B87-4446-9CC9-65AF04A5FE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EC11F68A-CC71-4196-BBF3-20CDCD75D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85F9950-F10E-4E64-962B-F7034578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6B53DE4-81B5-48B6-CDCD-9A1CB1455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527" y="559347"/>
            <a:ext cx="6380224" cy="610594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American Chiropractic Association – Backpack safety &amp; children posture</a:t>
            </a:r>
            <a:br>
              <a:rPr lang="lt-LT" sz="2000">
                <a:latin typeface="Times New Roman"/>
                <a:ea typeface="+mn-lt"/>
                <a:cs typeface="Times New Roman"/>
              </a:rPr>
            </a:br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https://www.acatoday.org/patients/health-wellness-information/backpack-safety/</a:t>
            </a:r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 </a:t>
            </a:r>
            <a:endParaRPr lang="lt-LT" sz="2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Cleveland Clinic – Backpacks and back pain in children</a:t>
            </a:r>
            <a:br>
              <a:rPr lang="lt-LT" sz="2000">
                <a:latin typeface="Times New Roman"/>
                <a:ea typeface="+mn-lt"/>
                <a:cs typeface="Times New Roman"/>
              </a:rPr>
            </a:br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https://health.clevelandclinic.org/how-heavy-should-a-kids-backpack-be/</a:t>
            </a:r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 </a:t>
            </a:r>
            <a:endParaRPr lang="lt-LT" sz="2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Johns Hopkins Medicine – Backpack safety tips and spine health</a:t>
            </a:r>
            <a:br>
              <a:rPr lang="lt-LT" sz="2000">
                <a:latin typeface="Times New Roman"/>
                <a:ea typeface="+mn-lt"/>
                <a:cs typeface="Times New Roman"/>
              </a:rPr>
            </a:br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https://www.hopkinsmedicine.org/health/wellness-and-prevention/backpack-safety-tips</a:t>
            </a:r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 </a:t>
            </a:r>
            <a:endParaRPr lang="lt-LT" sz="2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Spine-health – Backpack weight and spinal stress</a:t>
            </a:r>
            <a:br>
              <a:rPr lang="lt-LT" sz="2000">
                <a:latin typeface="Times New Roman"/>
                <a:ea typeface="+mn-lt"/>
                <a:cs typeface="Times New Roman"/>
              </a:rPr>
            </a:br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https://www.spine-health.com/conditions/spine-anatomy/backpack-safety-and-spine-health</a:t>
            </a:r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 </a:t>
            </a:r>
            <a:endParaRPr lang="lt-LT" sz="2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NIH / PubMed (moksliniai tyrimai apie mokyklines kuprines ir laikyseną)</a:t>
            </a:r>
            <a:br>
              <a:rPr lang="lt-LT" sz="2000">
                <a:latin typeface="Times New Roman"/>
                <a:ea typeface="+mn-lt"/>
                <a:cs typeface="Times New Roman"/>
              </a:rPr>
            </a:br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lt-LT" sz="2000">
                <a:solidFill>
                  <a:schemeClr val="bg1"/>
                </a:solidFill>
                <a:latin typeface="Times New Roman"/>
                <a:ea typeface="+mn-lt"/>
                <a:cs typeface="Times New Roman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https://pubmed.ncbi.nlm.nih.gov/?term=school+backpack+posture+children</a:t>
            </a:r>
            <a:endParaRPr lang="lt-LT" sz="2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endParaRPr lang="lt-LT" sz="20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88473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1387</Words>
  <Application>Microsoft Office PowerPoint</Application>
  <PresentationFormat>Widescreen</PresentationFormat>
  <Paragraphs>148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Aptos</vt:lpstr>
      <vt:lpstr>Aptos Display</vt:lpstr>
      <vt:lpstr>Arial</vt:lpstr>
      <vt:lpstr>Times New Roman</vt:lpstr>
      <vt:lpstr>Office tema</vt:lpstr>
      <vt:lpstr>Sunkio ir svorio jėgos poveikio žmogaus laikysenai tyrimas</vt:lpstr>
      <vt:lpstr>Sunkio ir svorio fizikinė samprata</vt:lpstr>
      <vt:lpstr>Įvadas</vt:lpstr>
      <vt:lpstr>Tyrimo problema</vt:lpstr>
      <vt:lpstr>Tyrimo tikslas</vt:lpstr>
      <vt:lpstr>Uždaviniai</vt:lpstr>
      <vt:lpstr>Tyrimo hipotezė</vt:lpstr>
      <vt:lpstr>Tyrimo eiga</vt:lpstr>
      <vt:lpstr>Sunkio ir svorio jėgos žmogaus kūne</vt:lpstr>
      <vt:lpstr>Kaip sunkio ir svorio jėgos veikia kūno biomechaniką?</vt:lpstr>
      <vt:lpstr>Raumenų ir audinių poveikis</vt:lpstr>
      <vt:lpstr>Raumenų ir audinių poveikis</vt:lpstr>
      <vt:lpstr>Stuburo apkrova ir slankstelių tarpai</vt:lpstr>
      <vt:lpstr>Ilgalaikė sveikatos rizika nešiojant per sunkias kuprines</vt:lpstr>
      <vt:lpstr>Ilgalaikė sveikatos rizika nešiojant per sunkias kuprines</vt:lpstr>
      <vt:lpstr>Ilgalaikė sveikatos rizika nešiojant per sunkias kuprines</vt:lpstr>
      <vt:lpstr>Kiek sverti kuprinei yra per daug?</vt:lpstr>
      <vt:lpstr>Ar sunkio ir svorio jėgos tiesiogiai sukelia kūno deformacijas?</vt:lpstr>
      <vt:lpstr>Ar sunkio ir svorio jėgos tiesiogiai sukelia kūno deformacijas?</vt:lpstr>
      <vt:lpstr>Ilgalaikis per sunkios kuprinės poveikio modelis</vt:lpstr>
      <vt:lpstr>1 etapas – Pirmos savaitės (1 mėn.)</vt:lpstr>
      <vt:lpstr>2 etapas – Prisitaikymas (1–6 mėn.)</vt:lpstr>
      <vt:lpstr>3 etapas – Lėtinis krūvis (6 mėn. – 2 metai)</vt:lpstr>
      <vt:lpstr>4 etapas – Ilgalaikis poveikis (keleri metai)</vt:lpstr>
      <vt:lpstr>Tyrimo rezultatai</vt:lpstr>
      <vt:lpstr>Kaip sumažinti neigiamą poveikį?</vt:lpstr>
      <vt:lpstr>Išvados</vt:lpstr>
      <vt:lpstr>Informaciniai šaltiniai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Sunkio ir svorio jėgos poveikis žmogaus laikysenai tyrimas</dc:title>
  <dc:creator>Aušra Narkaitytė | KEMI</dc:creator>
  <cp:lastModifiedBy>Aušra Narkaitytė | KEMI</cp:lastModifiedBy>
  <cp:revision>9</cp:revision>
  <dcterms:created xsi:type="dcterms:W3CDTF">2026-04-26T16:45:06Z</dcterms:created>
  <dcterms:modified xsi:type="dcterms:W3CDTF">2026-05-10T10:17:54Z</dcterms:modified>
</cp:coreProperties>
</file>