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72" r:id="rId3"/>
    <p:sldId id="264" r:id="rId4"/>
    <p:sldId id="266" r:id="rId5"/>
    <p:sldId id="257" r:id="rId6"/>
    <p:sldId id="268" r:id="rId7"/>
    <p:sldId id="263" r:id="rId8"/>
    <p:sldId id="270" r:id="rId9"/>
    <p:sldId id="265" r:id="rId10"/>
    <p:sldId id="260" r:id="rId11"/>
    <p:sldId id="267" r:id="rId12"/>
    <p:sldId id="274" r:id="rId13"/>
    <p:sldId id="273" r:id="rId14"/>
    <p:sldId id="261"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3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2" d="100"/>
          <a:sy n="122" d="100"/>
        </p:scale>
        <p:origin x="413"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5/7/26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E4238BC-F613-4BCB-B6C5-5EAB2791327A}" type="datetimeFigureOut">
              <a:rPr lang="en-GB" smtClean="0"/>
              <a:t>07/05/2026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4238BC-F613-4BCB-B6C5-5EAB2791327A}" type="datetimeFigureOut">
              <a:rPr lang="en-GB" smtClean="0"/>
              <a:t>07/05/2026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4238BC-F613-4BCB-B6C5-5EAB2791327A}" type="datetimeFigureOut">
              <a:rPr lang="en-GB" smtClean="0"/>
              <a:t>07/05/2026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4238BC-F613-4BCB-B6C5-5EAB2791327A}" type="datetimeFigureOut">
              <a:rPr lang="en-GB" smtClean="0"/>
              <a:t>07/05/2026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E4238BC-F613-4BCB-B6C5-5EAB2791327A}" type="datetimeFigureOut">
              <a:rPr lang="en-GB" smtClean="0"/>
              <a:t>07/05/2026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4238BC-F613-4BCB-B6C5-5EAB2791327A}" type="datetimeFigureOut">
              <a:rPr lang="en-GB" smtClean="0"/>
              <a:t>07/05/2026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4238BC-F613-4BCB-B6C5-5EAB2791327A}" type="datetimeFigureOut">
              <a:rPr lang="en-GB" smtClean="0"/>
              <a:t>07/05/2026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4238BC-F613-4BCB-B6C5-5EAB2791327A}" type="datetimeFigureOut">
              <a:rPr lang="en-GB" smtClean="0"/>
              <a:t>07/05/2026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4238BC-F613-4BCB-B6C5-5EAB2791327A}" type="datetimeFigureOut">
              <a:rPr lang="en-GB" smtClean="0"/>
              <a:t>07/05/2026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4238BC-F613-4BCB-B6C5-5EAB2791327A}" type="datetimeFigureOut">
              <a:rPr lang="en-GB" smtClean="0"/>
              <a:t>07/05/2026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4238BC-F613-4BCB-B6C5-5EAB2791327A}" type="datetimeFigureOut">
              <a:rPr lang="en-GB" smtClean="0"/>
              <a:t>07/05/2026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52D8D4-DF0F-4156-B38E-52172DA20B2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238BC-F613-4BCB-B6C5-5EAB2791327A}" type="datetimeFigureOut">
              <a:rPr lang="en-GB" smtClean="0"/>
              <a:t>07/05/2026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2D8D4-DF0F-4156-B38E-52172DA20B2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p:cNvSpPr>
            <a:spLocks noGrp="1" noRot="1" noChangeAspect="1" noMove="1" noResize="1" noEditPoints="1" noAdjustHandles="1" noChangeArrowheads="1" noChangeShapeType="1" noTextEdit="1"/>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a:t>2026 m</a:t>
            </a:r>
            <a:endParaRPr lang="en-US">
              <a:solidFill>
                <a:schemeClr val="tx1"/>
              </a:solidFill>
            </a:endParaRPr>
          </a:p>
        </p:txBody>
      </p:sp>
      <p:sp>
        <p:nvSpPr>
          <p:cNvPr id="16" name="Freeform 13"/>
          <p:cNvSpPr>
            <a:spLocks noGrp="1" noRot="1" noChangeAspect="1" noMove="1" noResize="1" noEditPoints="1" noAdjustHandles="1" noChangeArrowheads="1" noChangeShapeType="1" noTextEdit="1"/>
          </p:cNvSpPr>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p:cNvSpPr>
            <a:spLocks noGrp="1" noRot="1" noChangeAspect="1" noMove="1" noResize="1" noEditPoints="1" noAdjustHandles="1" noChangeArrowheads="1" noChangeShapeType="1" noTextEdit="1"/>
          </p:cNvSpPr>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c 19"/>
          <p:cNvSpPr>
            <a:spLocks noGrp="1" noRot="1" noChangeAspect="1" noMove="1" noResize="1" noEditPoints="1" noAdjustHandles="1" noChangeArrowheads="1" noChangeShapeType="1" noTextEdit="1"/>
          </p:cNvSpPr>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ctrTitle"/>
          </p:nvPr>
        </p:nvSpPr>
        <p:spPr>
          <a:xfrm>
            <a:off x="4038600" y="1939159"/>
            <a:ext cx="7644627" cy="2751086"/>
          </a:xfrm>
        </p:spPr>
        <p:txBody>
          <a:bodyPr>
            <a:normAutofit/>
          </a:bodyPr>
          <a:lstStyle/>
          <a:p>
            <a:pPr algn="r"/>
            <a:r>
              <a:rPr lang="lt-LT" dirty="0"/>
              <a:t>Laisvojo kritimo pagreičio simuliacija</a:t>
            </a:r>
            <a:endParaRPr lang="en-GB"/>
          </a:p>
        </p:txBody>
      </p:sp>
      <p:sp>
        <p:nvSpPr>
          <p:cNvPr id="3" name="Subtitle 2"/>
          <p:cNvSpPr>
            <a:spLocks noGrp="1"/>
          </p:cNvSpPr>
          <p:nvPr>
            <p:ph type="subTitle" idx="1"/>
          </p:nvPr>
        </p:nvSpPr>
        <p:spPr>
          <a:xfrm>
            <a:off x="4217356" y="4717004"/>
            <a:ext cx="7644765" cy="1705610"/>
          </a:xfrm>
        </p:spPr>
        <p:txBody>
          <a:bodyPr>
            <a:normAutofit/>
          </a:bodyPr>
          <a:lstStyle/>
          <a:p>
            <a:pPr algn="r"/>
            <a:r>
              <a:rPr lang="lt-LT" sz="2200" dirty="0"/>
              <a:t>Vilniaus Karoliniškių gimnazija</a:t>
            </a:r>
          </a:p>
          <a:p>
            <a:pPr algn="r"/>
            <a:r>
              <a:rPr lang="lt-LT" sz="2200" dirty="0"/>
              <a:t>Darbo vadovai: Rita Grybaitė, Remigijus </a:t>
            </a:r>
            <a:r>
              <a:rPr lang="lt-LT" sz="2200" dirty="0" err="1"/>
              <a:t>Tamaševičius</a:t>
            </a:r>
            <a:endParaRPr lang="lt-LT" sz="2200" dirty="0"/>
          </a:p>
          <a:p>
            <a:pPr algn="r"/>
            <a:r>
              <a:rPr lang="lt-LT" sz="2200" dirty="0"/>
              <a:t>Grupės nariai: Matas Gustaitis, Daumantas Girnius</a:t>
            </a:r>
          </a:p>
          <a:p>
            <a:pPr algn="ctr"/>
            <a:endParaRPr lang="en-GB" sz="2200" dirty="0"/>
          </a:p>
        </p:txBody>
      </p:sp>
      <p:sp>
        <p:nvSpPr>
          <p:cNvPr id="4" name="Round Single Corner Rectangle 3"/>
          <p:cNvSpPr/>
          <p:nvPr/>
        </p:nvSpPr>
        <p:spPr>
          <a:xfrm>
            <a:off x="337930" y="129210"/>
            <a:ext cx="2047462" cy="845150"/>
          </a:xfrm>
          <a:prstGeom prst="round1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9678" y="237696"/>
            <a:ext cx="2143539" cy="73666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790" y="149860"/>
            <a:ext cx="749300" cy="736600"/>
          </a:xfrm>
          <a:prstGeom prst="rect">
            <a:avLst/>
          </a:prstGeom>
        </p:spPr>
      </p:pic>
      <p:sp>
        <p:nvSpPr>
          <p:cNvPr id="13" name="TextBox 12">
            <a:extLst>
              <a:ext uri="{FF2B5EF4-FFF2-40B4-BE49-F238E27FC236}">
                <a16:creationId xmlns:a16="http://schemas.microsoft.com/office/drawing/2014/main" id="{88070162-38A2-46DE-83F4-65246F7E2420}"/>
              </a:ext>
            </a:extLst>
          </p:cNvPr>
          <p:cNvSpPr txBox="1"/>
          <p:nvPr/>
        </p:nvSpPr>
        <p:spPr>
          <a:xfrm>
            <a:off x="4450572" y="6118463"/>
            <a:ext cx="3290856" cy="369332"/>
          </a:xfrm>
          <a:prstGeom prst="rect">
            <a:avLst/>
          </a:prstGeom>
          <a:noFill/>
        </p:spPr>
        <p:txBody>
          <a:bodyPr wrap="square">
            <a:spAutoFit/>
          </a:bodyPr>
          <a:lstStyle/>
          <a:p>
            <a:pPr algn="ctr"/>
            <a:r>
              <a:rPr lang="en-GB" sz="1800" dirty="0"/>
              <a:t>2026 m</a:t>
            </a:r>
            <a:endParaRPr lang="lt-L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31610" y="365125"/>
            <a:ext cx="3822189" cy="1899912"/>
          </a:xfrm>
        </p:spPr>
        <p:txBody>
          <a:bodyPr>
            <a:normAutofit/>
          </a:bodyPr>
          <a:lstStyle/>
          <a:p>
            <a:r>
              <a:rPr lang="lt-LT" sz="4000" dirty="0"/>
              <a:t>Įvadas</a:t>
            </a:r>
            <a:endParaRPr lang="en-US" sz="4000" dirty="0"/>
          </a:p>
        </p:txBody>
      </p:sp>
      <p:sp>
        <p:nvSpPr>
          <p:cNvPr id="3" name="Content Placeholder 2"/>
          <p:cNvSpPr>
            <a:spLocks noGrp="1"/>
          </p:cNvSpPr>
          <p:nvPr>
            <p:ph idx="1"/>
          </p:nvPr>
        </p:nvSpPr>
        <p:spPr>
          <a:xfrm>
            <a:off x="6096000" y="1945740"/>
            <a:ext cx="5257799" cy="3742762"/>
          </a:xfrm>
        </p:spPr>
        <p:txBody>
          <a:bodyPr>
            <a:noAutofit/>
          </a:bodyPr>
          <a:lstStyle/>
          <a:p>
            <a:r>
              <a:rPr lang="lt-LT" sz="2900" dirty="0"/>
              <a:t>Šis darbas atliekamas, kad būtų galima įvertinti, kaip tiksliai koduota simuliacija nustato laisvojo kritimo pagreitį.</a:t>
            </a:r>
          </a:p>
          <a:p>
            <a:r>
              <a:rPr lang="lt-LT" sz="2900" dirty="0" err="1"/>
              <a:t>Pirminiame</a:t>
            </a:r>
            <a:r>
              <a:rPr lang="lt-LT" sz="2900" dirty="0"/>
              <a:t> darbo etape buvo planuota į simuliaciją įtraukti oro pasipriešinimo formulę, tačiau vėlesnių bandymų metu šio sprendimo įgyvendinti nepavyko.</a:t>
            </a:r>
            <a:endParaRPr lang="en-US" sz="2900" dirty="0"/>
          </a:p>
        </p:txBody>
      </p:sp>
      <p:pic>
        <p:nvPicPr>
          <p:cNvPr id="4" name="Picture 3">
            <a:extLst>
              <a:ext uri="{FF2B5EF4-FFF2-40B4-BE49-F238E27FC236}">
                <a16:creationId xmlns:a16="http://schemas.microsoft.com/office/drawing/2014/main" id="{DEA18818-E375-7C49-E8AD-00229E90B7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8915" y="1318620"/>
            <a:ext cx="4249289" cy="53147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181600" cy="1460500"/>
          </a:xfrm>
        </p:spPr>
        <p:txBody>
          <a:bodyPr vert="horz" lIns="91440" tIns="45720" rIns="91440" bIns="45720" rtlCol="0" anchor="ctr">
            <a:normAutofit/>
          </a:bodyPr>
          <a:lstStyle/>
          <a:p>
            <a:r>
              <a:rPr lang="lt-LT" dirty="0"/>
              <a:t>Tyrimo tikslas:</a:t>
            </a:r>
            <a:endParaRPr lang="en-US" dirty="0"/>
          </a:p>
        </p:txBody>
      </p:sp>
      <p:sp>
        <p:nvSpPr>
          <p:cNvPr id="3" name="Content Placeholder 2"/>
          <p:cNvSpPr>
            <a:spLocks noGrp="1"/>
          </p:cNvSpPr>
          <p:nvPr>
            <p:ph sz="half" idx="1"/>
          </p:nvPr>
        </p:nvSpPr>
        <p:spPr/>
        <p:txBody>
          <a:bodyPr/>
          <a:lstStyle/>
          <a:p>
            <a:r>
              <a:rPr lang="en-US" altLang="en-US" dirty="0"/>
              <a:t>Nustatyti, ar kompiuterin</a:t>
            </a:r>
            <a:r>
              <a:rPr lang="" altLang="en-US" dirty="0"/>
              <a:t>ė</a:t>
            </a:r>
            <a:r>
              <a:rPr lang="en-US" altLang="en-US" dirty="0"/>
              <a:t> simuliacija gali tiksliai apskai</a:t>
            </a:r>
            <a:r>
              <a:rPr lang="" altLang="en-US" dirty="0"/>
              <a:t>č</a:t>
            </a:r>
            <a:r>
              <a:rPr lang="en-US" altLang="en-US" dirty="0"/>
              <a:t>iuoti kūno kritimo laik</a:t>
            </a:r>
            <a:r>
              <a:rPr lang="" altLang="en-US" dirty="0"/>
              <a:t>ą</a:t>
            </a:r>
            <a:r>
              <a:rPr lang="en-US" altLang="en-US" dirty="0"/>
              <a:t> i</a:t>
            </a:r>
            <a:r>
              <a:rPr lang="" altLang="en-US" dirty="0"/>
              <a:t>š</a:t>
            </a:r>
            <a:r>
              <a:rPr lang="en-US" altLang="en-US" dirty="0"/>
              <a:t> tam tikro auk</a:t>
            </a:r>
            <a:r>
              <a:rPr lang="" altLang="en-US" dirty="0"/>
              <a:t>šč</a:t>
            </a:r>
            <a:r>
              <a:rPr lang="en-US" altLang="en-US" dirty="0"/>
              <a:t>io, </a:t>
            </a:r>
            <a:r>
              <a:rPr lang="" altLang="en-US" dirty="0"/>
              <a:t>į</a:t>
            </a:r>
            <a:r>
              <a:rPr lang="en-US" altLang="en-US" dirty="0"/>
              <a:t>vertinant nustatyt</a:t>
            </a:r>
            <a:r>
              <a:rPr lang="" altLang="en-US" dirty="0"/>
              <a:t>ą</a:t>
            </a:r>
            <a:r>
              <a:rPr lang="en-US" altLang="en-US" dirty="0"/>
              <a:t> absoliu</a:t>
            </a:r>
            <a:r>
              <a:rPr lang="" altLang="en-US" dirty="0"/>
              <a:t>č</a:t>
            </a:r>
            <a:r>
              <a:rPr lang="en-US" altLang="en-US" dirty="0"/>
              <a:t>i</a:t>
            </a:r>
            <a:r>
              <a:rPr lang="" altLang="en-US" dirty="0"/>
              <a:t>ą</a:t>
            </a:r>
            <a:r>
              <a:rPr lang="en-US" altLang="en-US" dirty="0"/>
              <a:t> paklaid</a:t>
            </a:r>
            <a:r>
              <a:rPr lang="" altLang="en-US" dirty="0"/>
              <a:t>ą</a:t>
            </a:r>
            <a:r>
              <a:rPr lang="en-US" altLang="en-US" dirty="0"/>
              <a:t>.</a:t>
            </a:r>
          </a:p>
        </p:txBody>
      </p:sp>
      <p:sp>
        <p:nvSpPr>
          <p:cNvPr id="4" name="Content Placeholder 3"/>
          <p:cNvSpPr>
            <a:spLocks noGrp="1"/>
          </p:cNvSpPr>
          <p:nvPr>
            <p:ph sz="half" idx="2"/>
          </p:nvPr>
        </p:nvSpPr>
        <p:spPr/>
        <p:txBody>
          <a:bodyPr/>
          <a:lstStyle/>
          <a:p>
            <a:r>
              <a:rPr lang="lt-LT" b="0" i="0" u="none" strike="noStrike" dirty="0">
                <a:solidFill>
                  <a:srgbClr val="000000"/>
                </a:solidFill>
                <a:effectLst/>
                <a:latin typeface="Calibri" panose="020F0502020204030204" pitchFamily="34" charset="0"/>
              </a:rPr>
              <a:t>Jeigu kompiuterinėje programoje tiksliai pritaikomos fizikinės kūno kritimo formulės ir įtraukiami pagrindiniai judėjimą lemiantys dydžiai, simuliacija gali apskaičiuoti kūno kritimo laiką taip, kad gauti rezultatai neviršytų leistinos paklaidos ir atitiktų realių matavimų duomenis.</a:t>
            </a:r>
            <a:endParaRPr lang="en-US" altLang="en-US" dirty="0"/>
          </a:p>
        </p:txBody>
      </p:sp>
      <p:sp>
        <p:nvSpPr>
          <p:cNvPr id="11" name="Title 1"/>
          <p:cNvSpPr>
            <a:spLocks noGrp="1"/>
          </p:cNvSpPr>
          <p:nvPr/>
        </p:nvSpPr>
        <p:spPr>
          <a:xfrm>
            <a:off x="3505200" y="2698750"/>
            <a:ext cx="5181600" cy="1460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13" name="Title 1"/>
          <p:cNvSpPr>
            <a:spLocks noGrp="1"/>
          </p:cNvSpPr>
          <p:nvPr>
            <p:ph type="title"/>
          </p:nvPr>
        </p:nvSpPr>
        <p:spPr>
          <a:xfrm>
            <a:off x="6096000" y="365125"/>
            <a:ext cx="5181600" cy="1460500"/>
          </a:xfrm>
        </p:spPr>
        <p:txBody>
          <a:bodyPr/>
          <a:lstStyle/>
          <a:p>
            <a:r>
              <a:rPr lang="lt-LT"/>
              <a:t>Hipotezė:</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a:spLocks noGrp="1" noRot="1" noChangeAspect="1" noMove="1" noResize="1" noEditPoints="1" noAdjustHandles="1" noChangeArrowheads="1" noChangeShapeType="1" noTextEdit="1"/>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lt-LT"/>
              <a:t>Priemonės:</a:t>
            </a:r>
            <a:endParaRPr lang="en-US" dirty="0"/>
          </a:p>
        </p:txBody>
      </p:sp>
      <p:sp>
        <p:nvSpPr>
          <p:cNvPr id="12" name="Arc 11"/>
          <p:cNvSpPr>
            <a:spLocks noGrp="1" noRot="1" noChangeAspect="1" noMove="1" noResize="1" noEditPoints="1" noAdjustHandles="1" noChangeArrowheads="1" noChangeShapeType="1" noTextEdit="1"/>
          </p:cNvSpPr>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flipH="1">
            <a:off x="5731282" y="2183222"/>
            <a:ext cx="4635938" cy="3574427"/>
          </a:xfrm>
        </p:spPr>
        <p:txBody>
          <a:bodyPr>
            <a:normAutofit/>
          </a:bodyPr>
          <a:lstStyle/>
          <a:p>
            <a:r>
              <a:rPr lang="lt-LT" dirty="0"/>
              <a:t>Kompiuteris</a:t>
            </a:r>
          </a:p>
          <a:p>
            <a:r>
              <a:rPr lang="lt-LT" dirty="0"/>
              <a:t>Metras</a:t>
            </a:r>
          </a:p>
          <a:p>
            <a:r>
              <a:rPr lang="lt-LT" dirty="0"/>
              <a:t>Streso kamuoliukas</a:t>
            </a:r>
          </a:p>
          <a:p>
            <a:r>
              <a:rPr lang="lt-LT" dirty="0"/>
              <a:t>Indų ploviklio butelys</a:t>
            </a:r>
          </a:p>
          <a:p>
            <a:r>
              <a:rPr lang="lt-LT" dirty="0"/>
              <a:t>Žaislų dėžė (sunki)</a:t>
            </a:r>
          </a:p>
          <a:p>
            <a:r>
              <a:rPr lang="lt-LT" dirty="0"/>
              <a:t>Chronometras</a:t>
            </a:r>
          </a:p>
          <a:p>
            <a:r>
              <a:rPr lang="lt-LT" dirty="0"/>
              <a:t>Kamera kritimo laikui fiksuoti</a:t>
            </a:r>
          </a:p>
          <a:p>
            <a:endParaRPr lang="en-US" dirty="0"/>
          </a:p>
        </p:txBody>
      </p:sp>
      <p:pic>
        <p:nvPicPr>
          <p:cNvPr id="4" name="Picture 3">
            <a:extLst>
              <a:ext uri="{FF2B5EF4-FFF2-40B4-BE49-F238E27FC236}">
                <a16:creationId xmlns:a16="http://schemas.microsoft.com/office/drawing/2014/main" id="{25754468-42BD-C21B-CD1F-689024C0E6B6}"/>
              </a:ext>
            </a:extLst>
          </p:cNvPr>
          <p:cNvPicPr>
            <a:picLocks noChangeAspect="1"/>
          </p:cNvPicPr>
          <p:nvPr/>
        </p:nvPicPr>
        <p:blipFill>
          <a:blip r:embed="rId2">
            <a:extLst>
              <a:ext uri="{28A0092B-C50C-407E-A947-70E740481C1C}">
                <a14:useLocalDpi xmlns:a14="http://schemas.microsoft.com/office/drawing/2010/main" val="0"/>
              </a:ext>
            </a:extLst>
          </a:blip>
          <a:srcRect l="19649"/>
          <a:stretch>
            <a:fillRect/>
          </a:stretch>
        </p:blipFill>
        <p:spPr>
          <a:xfrm flipH="1">
            <a:off x="1508838" y="1690688"/>
            <a:ext cx="4238696" cy="494451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lt-LT"/>
              <a:t>Uždaviniai:</a:t>
            </a:r>
            <a:endParaRPr lang="en-US" dirty="0"/>
          </a:p>
        </p:txBody>
      </p:sp>
      <p:sp>
        <p:nvSpPr>
          <p:cNvPr id="4" name="Content Placeholder 3"/>
          <p:cNvSpPr>
            <a:spLocks noGrp="1"/>
          </p:cNvSpPr>
          <p:nvPr>
            <p:ph idx="1"/>
          </p:nvPr>
        </p:nvSpPr>
        <p:spPr>
          <a:xfrm>
            <a:off x="455898" y="1367692"/>
            <a:ext cx="7698316" cy="5125183"/>
          </a:xfrm>
        </p:spPr>
        <p:txBody>
          <a:bodyPr>
            <a:noAutofit/>
          </a:bodyPr>
          <a:lstStyle/>
          <a:p>
            <a:r>
              <a:rPr lang="lt-LT" dirty="0"/>
              <a:t>Eksperimento metu buvo metami trys skirtingos masės objektai: streso kamuoliukas, indų ploviklio buteliukas ir žaislų dėžė. Buvo matuojama kiekvieno objekto kritimo trukmė ir nustatoma absoliučioji paklaida. </a:t>
            </a:r>
          </a:p>
          <a:p>
            <a:r>
              <a:rPr lang="lt-LT" dirty="0"/>
              <a:t>Gauti realaus eksperimento rezultatai surašomi į lentelę.</a:t>
            </a:r>
          </a:p>
          <a:p>
            <a:r>
              <a:rPr lang="lt-LT" dirty="0"/>
              <a:t>Vėliau JavaScript ir HTML kalbomis kuriama simuliacija, skirta kūno kritimo trukmei apskaičiuoti. </a:t>
            </a:r>
          </a:p>
          <a:p>
            <a:r>
              <a:rPr lang="lt-LT" dirty="0"/>
              <a:t>Simuliacijos rezultatai taip pat įrašomi į lentelę, lyginami su realaus eksperimento duomenimis, o remiantis palyginimu formuluojamos išvados.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4213" y="1044543"/>
            <a:ext cx="2806503" cy="3253917"/>
          </a:xfrm>
          <a:prstGeom prst="rect">
            <a:avLst/>
          </a:prstGeom>
        </p:spPr>
      </p:pic>
      <p:sp>
        <p:nvSpPr>
          <p:cNvPr id="3" name="TextBox 2"/>
          <p:cNvSpPr txBox="1"/>
          <p:nvPr/>
        </p:nvSpPr>
        <p:spPr>
          <a:xfrm>
            <a:off x="8154213" y="4596081"/>
            <a:ext cx="2710736" cy="1200329"/>
          </a:xfrm>
          <a:prstGeom prst="rect">
            <a:avLst/>
          </a:prstGeom>
          <a:noFill/>
        </p:spPr>
        <p:txBody>
          <a:bodyPr wrap="square" rtlCol="0">
            <a:spAutoFit/>
          </a:bodyPr>
          <a:lstStyle/>
          <a:p>
            <a:pPr algn="l"/>
            <a:r>
              <a:rPr lang="lt-LT" dirty="0"/>
              <a:t>*Galileo Galilėjus jau demonstratyviai įrodė, kad tai neturėtų įtakos kritimo trukmei.</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Tyrimo eiga: </a:t>
            </a:r>
            <a:r>
              <a:rPr lang="lt-LT" b="1"/>
              <a:t>metimas</a:t>
            </a:r>
            <a:endParaRPr lang="lt-LT"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046" y="3569425"/>
            <a:ext cx="6096000" cy="319375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8928" y="3370399"/>
            <a:ext cx="3492045" cy="3487601"/>
          </a:xfrm>
          <a:prstGeom prst="rect">
            <a:avLst/>
          </a:prstGeom>
        </p:spPr>
      </p:pic>
      <p:sp>
        <p:nvSpPr>
          <p:cNvPr id="8" name="Content Placeholder 2"/>
          <p:cNvSpPr>
            <a:spLocks noGrp="1"/>
          </p:cNvSpPr>
          <p:nvPr>
            <p:ph idx="1"/>
          </p:nvPr>
        </p:nvSpPr>
        <p:spPr>
          <a:xfrm>
            <a:off x="7131538" y="1488402"/>
            <a:ext cx="4493848" cy="1881997"/>
          </a:xfrm>
        </p:spPr>
        <p:txBody>
          <a:bodyPr/>
          <a:lstStyle/>
          <a:p>
            <a:r>
              <a:rPr lang="lt-LT" dirty="0"/>
              <a:t>Parinkti trys skirtingos masės objektai: streso kamuoliukas, indų ploviklio buteliukas ir žaislų dėžė.</a:t>
            </a:r>
          </a:p>
        </p:txBody>
      </p:sp>
      <p:sp>
        <p:nvSpPr>
          <p:cNvPr id="10" name="Content Placeholder 2">
            <a:extLst>
              <a:ext uri="{FF2B5EF4-FFF2-40B4-BE49-F238E27FC236}">
                <a16:creationId xmlns:a16="http://schemas.microsoft.com/office/drawing/2014/main" id="{DBB576B1-B3FD-637B-8C1D-0913A8952FB7}"/>
              </a:ext>
            </a:extLst>
          </p:cNvPr>
          <p:cNvSpPr txBox="1">
            <a:spLocks/>
          </p:cNvSpPr>
          <p:nvPr/>
        </p:nvSpPr>
        <p:spPr>
          <a:xfrm>
            <a:off x="133323" y="1486340"/>
            <a:ext cx="7536113" cy="416617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dirty="0"/>
              <a:t>Parengiama bandymo aplinka: nuo grindų atmatuojamas 0,5 metro aukštis, o kritimo trukmei matuoti naudojamas chronometras telefone. Atsižvelgiant į chronometro tikslumo ribas, absoliučioji matavimo paklaida laikoma ±0,02 sekundės.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p:cNvSpPr>
            <a:spLocks noGrp="1" noRot="1" noChangeAspect="1" noMove="1" noResize="1" noEditPoints="1" noAdjustHandles="1" noChangeArrowheads="1" noChangeShapeType="1" noTextEdit="1"/>
          </p:cNvSpPr>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1" y="3998018"/>
            <a:ext cx="3981854" cy="2216513"/>
          </a:xfrm>
        </p:spPr>
        <p:txBody>
          <a:bodyPr>
            <a:normAutofit/>
          </a:bodyPr>
          <a:lstStyle/>
          <a:p>
            <a:r>
              <a:rPr lang="lt-LT"/>
              <a:t>Metimo rezultatai</a:t>
            </a:r>
            <a:endParaRPr lang="en-US" dirty="0"/>
          </a:p>
        </p:txBody>
      </p:sp>
      <p:sp>
        <p:nvSpPr>
          <p:cNvPr id="22" name="Arc 21"/>
          <p:cNvSpPr>
            <a:spLocks noGrp="1" noRot="1" noChangeAspect="1" noMove="1" noResize="1" noEditPoints="1" noAdjustHandles="1" noChangeArrowheads="1" noChangeShapeType="1" noTextEdit="1"/>
          </p:cNvSpPr>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Content Placeholder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914" y="946532"/>
            <a:ext cx="10872172" cy="2473415"/>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4" name="Content Placeholder 16">
            <a:extLst>
              <a:ext uri="{FF2B5EF4-FFF2-40B4-BE49-F238E27FC236}">
                <a16:creationId xmlns:a16="http://schemas.microsoft.com/office/drawing/2014/main" id="{8E03352D-F668-BE87-D7ED-B25CB72A7FA2}"/>
              </a:ext>
            </a:extLst>
          </p:cNvPr>
          <p:cNvSpPr txBox="1">
            <a:spLocks/>
          </p:cNvSpPr>
          <p:nvPr/>
        </p:nvSpPr>
        <p:spPr>
          <a:xfrm>
            <a:off x="5123235" y="4150419"/>
            <a:ext cx="6382966" cy="2216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dirty="0"/>
              <a:t>Matyti, kad objektų vidutinės kritimo trukmės yra labai panašios: didžiausias skirtumas tarp jų siekia tik 0,01 sekundės.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Tyrimo eiga: </a:t>
            </a:r>
            <a:r>
              <a:rPr lang="lt-LT" b="1" dirty="0"/>
              <a:t>programa</a:t>
            </a:r>
          </a:p>
        </p:txBody>
      </p:sp>
      <p:pic>
        <p:nvPicPr>
          <p:cNvPr id="3" name="Picture 2">
            <a:extLst>
              <a:ext uri="{FF2B5EF4-FFF2-40B4-BE49-F238E27FC236}">
                <a16:creationId xmlns:a16="http://schemas.microsoft.com/office/drawing/2014/main" id="{0154FC51-DED5-0778-C263-B5504D2509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635" y="1477266"/>
            <a:ext cx="12012293" cy="5380734"/>
          </a:xfrm>
          <a:prstGeom prst="rect">
            <a:avLst/>
          </a:prstGeom>
        </p:spPr>
      </p:pic>
      <p:sp>
        <p:nvSpPr>
          <p:cNvPr id="7" name="TextBox 6">
            <a:extLst>
              <a:ext uri="{FF2B5EF4-FFF2-40B4-BE49-F238E27FC236}">
                <a16:creationId xmlns:a16="http://schemas.microsoft.com/office/drawing/2014/main" id="{E1B14AE9-E358-ECE6-66A0-EC7F9788ACB4}"/>
              </a:ext>
            </a:extLst>
          </p:cNvPr>
          <p:cNvSpPr txBox="1"/>
          <p:nvPr/>
        </p:nvSpPr>
        <p:spPr>
          <a:xfrm>
            <a:off x="4492749" y="1763053"/>
            <a:ext cx="4862472" cy="3429102"/>
          </a:xfrm>
          <a:prstGeom prst="rect">
            <a:avLst/>
          </a:prstGeom>
        </p:spPr>
        <p:txBody>
          <a:bodyPr vert="horz" lIns="91440" tIns="45720" rIns="91440" bIns="45720" rtlCol="0">
            <a:normAutofit/>
          </a:bodyPr>
          <a:lstStyle>
            <a:lvl1pPr marL="228600" indent="-228600">
              <a:lnSpc>
                <a:spcPct val="90000"/>
              </a:lnSpc>
              <a:spcBef>
                <a:spcPts val="1000"/>
              </a:spcBef>
              <a:buFont typeface="Arial" panose="020B0604020202020204" pitchFamily="34" charset="0"/>
              <a:buChar char="•"/>
              <a:defRPr sz="28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lt-LT" dirty="0"/>
              <a:t>Įvedus nurodytus duomenis, sistema apskaičiuoja objekto kritimo trukmę ir gautą rezultatą pateikia ekrane.</a:t>
            </a:r>
            <a:endParaRPr lang="en-US" dirty="0"/>
          </a:p>
        </p:txBody>
      </p:sp>
      <p:pic>
        <p:nvPicPr>
          <p:cNvPr id="4" name="Picture 3">
            <a:extLst>
              <a:ext uri="{FF2B5EF4-FFF2-40B4-BE49-F238E27FC236}">
                <a16:creationId xmlns:a16="http://schemas.microsoft.com/office/drawing/2014/main" id="{124A72C4-03E6-793F-224D-F9F526858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4545" y="1570469"/>
            <a:ext cx="2646819" cy="26570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Simuliacijos ir praktikos bandymų lyginimas</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0338" y="2314899"/>
            <a:ext cx="10911324" cy="326984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a:spLocks noGrp="1" noRot="1" noChangeAspect="1" noMove="1" noResize="1" noEditPoints="1" noAdjustHandles="1" noChangeArrowheads="1" noChangeShapeType="1" noTextEdit="1"/>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lt-LT" dirty="0"/>
              <a:t>Išvada</a:t>
            </a:r>
            <a:endParaRPr lang="en-GB" dirty="0"/>
          </a:p>
        </p:txBody>
      </p:sp>
      <p:sp>
        <p:nvSpPr>
          <p:cNvPr id="12" name="Arc 11"/>
          <p:cNvSpPr>
            <a:spLocks noGrp="1" noRot="1" noChangeAspect="1" noMove="1" noResize="1" noEditPoints="1" noAdjustHandles="1" noChangeArrowheads="1" noChangeShapeType="1" noTextEdit="1"/>
          </p:cNvSpPr>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1124476" y="2055812"/>
            <a:ext cx="9943048" cy="4196780"/>
          </a:xfrm>
        </p:spPr>
        <p:txBody>
          <a:bodyPr>
            <a:normAutofit/>
          </a:bodyPr>
          <a:lstStyle/>
          <a:p>
            <a:r>
              <a:rPr lang="lt-LT" sz="3300"/>
              <a:t>Analizuojant rezultatus matyti, kad programoje apskaičiuota kūnų kritimo trukmė atitinka absoliučiosios paklaidos ribas. Remiantis hipoteze galima teigti, kad tyrimas buvo sėkmingas, o programa gali pakankamai tiksliai apskaičiuoti laisvojo kritimo parametrus.</a:t>
            </a:r>
            <a:endParaRPr lang="lt-LT" sz="3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p:cNvSpPr>
            <a:spLocks noGrp="1" noRot="1" noChangeAspect="1" noMove="1" noResize="1" noEditPoints="1" noAdjustHandles="1" noChangeArrowheads="1" noChangeShapeType="1" noTextEdit="1"/>
          </p:cNvSpPr>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7" name="Freeform: Shape 56"/>
          <p:cNvSpPr>
            <a:spLocks noGrp="1" noRot="1" noChangeAspect="1" noMove="1" noResize="1" noEditPoints="1" noAdjustHandles="1" noChangeArrowheads="1" noChangeShapeType="1" noTextEdit="1"/>
          </p:cNvSpPr>
          <p:nvPr/>
        </p:nvSpPr>
        <p:spPr>
          <a:xfrm>
            <a:off x="9519137"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Arc 58"/>
          <p:cNvSpPr>
            <a:spLocks noGrp="1" noRot="1" noChangeAspect="1" noMove="1" noResize="1" noEditPoints="1" noAdjustHandles="1" noChangeArrowheads="1" noChangeShapeType="1" noTextEdit="1"/>
          </p:cNvSpPr>
          <p:nvPr/>
        </p:nvSpPr>
        <p:spPr>
          <a:xfrm>
            <a:off x="4602050" y="65016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838201" y="479493"/>
            <a:ext cx="5257800" cy="1325563"/>
          </a:xfrm>
        </p:spPr>
        <p:txBody>
          <a:bodyPr>
            <a:normAutofit/>
          </a:bodyPr>
          <a:lstStyle/>
          <a:p>
            <a:r>
              <a:rPr lang="lt-LT" sz="4100"/>
              <a:t>Programos kodo tobulinimai ir pakeitimai</a:t>
            </a:r>
            <a:endParaRPr lang="en-US" sz="410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1" y="1805056"/>
            <a:ext cx="3147477" cy="4877785"/>
          </a:xfrm>
          <a:prstGeom prst="rect">
            <a:avLst/>
          </a:prstGeom>
        </p:spPr>
      </p:pic>
      <p:pic>
        <p:nvPicPr>
          <p:cNvPr id="26" name="Paveikslėlis 25">
            <a:extLst>
              <a:ext uri="{FF2B5EF4-FFF2-40B4-BE49-F238E27FC236}">
                <a16:creationId xmlns:a16="http://schemas.microsoft.com/office/drawing/2014/main" id="{0F580AF6-B8EC-4146-A893-F1B2B83FE987}"/>
              </a:ext>
            </a:extLst>
          </p:cNvPr>
          <p:cNvPicPr>
            <a:picLocks noChangeAspect="1"/>
          </p:cNvPicPr>
          <p:nvPr/>
        </p:nvPicPr>
        <p:blipFill>
          <a:blip r:embed="rId3"/>
          <a:stretch>
            <a:fillRect/>
          </a:stretch>
        </p:blipFill>
        <p:spPr>
          <a:xfrm>
            <a:off x="3985677" y="1805056"/>
            <a:ext cx="4130325" cy="4785659"/>
          </a:xfrm>
          <a:prstGeom prst="rect">
            <a:avLst/>
          </a:prstGeom>
        </p:spPr>
      </p:pic>
      <p:sp>
        <p:nvSpPr>
          <p:cNvPr id="6" name="Content Placeholder 2">
            <a:extLst>
              <a:ext uri="{FF2B5EF4-FFF2-40B4-BE49-F238E27FC236}">
                <a16:creationId xmlns:a16="http://schemas.microsoft.com/office/drawing/2014/main" id="{32B70D3C-0A6D-9880-886A-C762D9AE5997}"/>
              </a:ext>
            </a:extLst>
          </p:cNvPr>
          <p:cNvSpPr txBox="1">
            <a:spLocks/>
          </p:cNvSpPr>
          <p:nvPr/>
        </p:nvSpPr>
        <p:spPr>
          <a:xfrm>
            <a:off x="8116002" y="1026595"/>
            <a:ext cx="3763849" cy="41925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dirty="0"/>
              <a:t>Buvo sukurta nauja kodo versija, kuri, mūsų manymu, gali tiksliai apskaičiuoti horizontaliai mesto kūno judėjimą. Tačiau neturime tikslaus ir atkartojamo būdo šiam bandymui atlikti realiomis sąlygomis.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veikslėlis 6">
            <a:extLst>
              <a:ext uri="{FF2B5EF4-FFF2-40B4-BE49-F238E27FC236}">
                <a16:creationId xmlns:a16="http://schemas.microsoft.com/office/drawing/2014/main" id="{C98463F7-2699-401D-BBF8-235CF2A7AA52}"/>
              </a:ext>
            </a:extLst>
          </p:cNvPr>
          <p:cNvPicPr>
            <a:picLocks noChangeAspect="1"/>
          </p:cNvPicPr>
          <p:nvPr/>
        </p:nvPicPr>
        <p:blipFill>
          <a:blip r:embed="rId2"/>
          <a:stretch>
            <a:fillRect/>
          </a:stretch>
        </p:blipFill>
        <p:spPr>
          <a:xfrm>
            <a:off x="617816" y="3700724"/>
            <a:ext cx="5133975" cy="2857500"/>
          </a:xfrm>
          <a:prstGeom prst="rect">
            <a:avLst/>
          </a:prstGeom>
        </p:spPr>
      </p:pic>
      <p:sp>
        <p:nvSpPr>
          <p:cNvPr id="2" name="Pavadinimas 1">
            <a:extLst>
              <a:ext uri="{FF2B5EF4-FFF2-40B4-BE49-F238E27FC236}">
                <a16:creationId xmlns:a16="http://schemas.microsoft.com/office/drawing/2014/main" id="{79CD6223-1F0C-4C5D-994C-F8CE579B4976}"/>
              </a:ext>
            </a:extLst>
          </p:cNvPr>
          <p:cNvSpPr>
            <a:spLocks noGrp="1"/>
          </p:cNvSpPr>
          <p:nvPr>
            <p:ph type="title"/>
          </p:nvPr>
        </p:nvSpPr>
        <p:spPr>
          <a:xfrm>
            <a:off x="838200" y="133631"/>
            <a:ext cx="10515600" cy="1325563"/>
          </a:xfrm>
        </p:spPr>
        <p:txBody>
          <a:bodyPr>
            <a:normAutofit/>
          </a:bodyPr>
          <a:lstStyle/>
          <a:p>
            <a:r>
              <a:rPr lang="lt-LT" sz="5400" b="1" dirty="0"/>
              <a:t>Simuliacijos problemos:</a:t>
            </a:r>
          </a:p>
        </p:txBody>
      </p:sp>
      <p:pic>
        <p:nvPicPr>
          <p:cNvPr id="1028" name="Picture 4" descr="Gravitation (5 of 17) Calculating Orbital Velocity of a Satellite">
            <a:extLst>
              <a:ext uri="{FF2B5EF4-FFF2-40B4-BE49-F238E27FC236}">
                <a16:creationId xmlns:a16="http://schemas.microsoft.com/office/drawing/2014/main" id="{56B0232C-4077-4812-8D82-3C3C1629C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2505" y="1190431"/>
            <a:ext cx="7238535" cy="407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707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9B8CAB0-8534-48E5-B3D0-0681EF1A70B0}"/>
              </a:ext>
            </a:extLst>
          </p:cNvPr>
          <p:cNvSpPr>
            <a:spLocks noGrp="1"/>
          </p:cNvSpPr>
          <p:nvPr>
            <p:ph type="title"/>
          </p:nvPr>
        </p:nvSpPr>
        <p:spPr>
          <a:xfrm>
            <a:off x="456236" y="83980"/>
            <a:ext cx="10515600" cy="1325563"/>
          </a:xfrm>
        </p:spPr>
        <p:txBody>
          <a:bodyPr/>
          <a:lstStyle/>
          <a:p>
            <a:r>
              <a:rPr lang="en-US" dirty="0" err="1"/>
              <a:t>Naudotos</a:t>
            </a:r>
            <a:r>
              <a:rPr lang="en-US" dirty="0"/>
              <a:t> </a:t>
            </a:r>
            <a:r>
              <a:rPr lang="en-US" dirty="0" err="1"/>
              <a:t>formul</a:t>
            </a:r>
            <a:r>
              <a:rPr lang="lt-LT" dirty="0"/>
              <a:t>ės:</a:t>
            </a:r>
          </a:p>
        </p:txBody>
      </p:sp>
      <p:pic>
        <p:nvPicPr>
          <p:cNvPr id="5" name="Paveikslėlis 4">
            <a:extLst>
              <a:ext uri="{FF2B5EF4-FFF2-40B4-BE49-F238E27FC236}">
                <a16:creationId xmlns:a16="http://schemas.microsoft.com/office/drawing/2014/main" id="{D25EABCD-F2DA-4BB1-9A39-3C2654655836}"/>
              </a:ext>
            </a:extLst>
          </p:cNvPr>
          <p:cNvPicPr>
            <a:picLocks noChangeAspect="1"/>
          </p:cNvPicPr>
          <p:nvPr/>
        </p:nvPicPr>
        <p:blipFill>
          <a:blip r:embed="rId2"/>
          <a:stretch>
            <a:fillRect/>
          </a:stretch>
        </p:blipFill>
        <p:spPr>
          <a:xfrm>
            <a:off x="5266482" y="1169049"/>
            <a:ext cx="2353678" cy="1333984"/>
          </a:xfrm>
          <a:prstGeom prst="rect">
            <a:avLst/>
          </a:prstGeom>
        </p:spPr>
      </p:pic>
      <p:pic>
        <p:nvPicPr>
          <p:cNvPr id="6" name="Paveikslėlis 5">
            <a:extLst>
              <a:ext uri="{FF2B5EF4-FFF2-40B4-BE49-F238E27FC236}">
                <a16:creationId xmlns:a16="http://schemas.microsoft.com/office/drawing/2014/main" id="{016C1442-BFB8-4D7A-A542-69DD5E0DDE96}"/>
              </a:ext>
            </a:extLst>
          </p:cNvPr>
          <p:cNvPicPr>
            <a:picLocks noChangeAspect="1"/>
          </p:cNvPicPr>
          <p:nvPr/>
        </p:nvPicPr>
        <p:blipFill>
          <a:blip r:embed="rId3"/>
          <a:stretch>
            <a:fillRect/>
          </a:stretch>
        </p:blipFill>
        <p:spPr>
          <a:xfrm>
            <a:off x="574677" y="2696762"/>
            <a:ext cx="4473472" cy="1020708"/>
          </a:xfrm>
          <a:prstGeom prst="rect">
            <a:avLst/>
          </a:prstGeom>
        </p:spPr>
      </p:pic>
      <p:pic>
        <p:nvPicPr>
          <p:cNvPr id="7" name="Paveikslėlis 6">
            <a:extLst>
              <a:ext uri="{FF2B5EF4-FFF2-40B4-BE49-F238E27FC236}">
                <a16:creationId xmlns:a16="http://schemas.microsoft.com/office/drawing/2014/main" id="{3AB63B6C-8B5D-46A8-B363-A0F76F2A0C48}"/>
              </a:ext>
            </a:extLst>
          </p:cNvPr>
          <p:cNvPicPr>
            <a:picLocks noChangeAspect="1"/>
          </p:cNvPicPr>
          <p:nvPr/>
        </p:nvPicPr>
        <p:blipFill>
          <a:blip r:embed="rId4"/>
          <a:stretch>
            <a:fillRect/>
          </a:stretch>
        </p:blipFill>
        <p:spPr>
          <a:xfrm>
            <a:off x="456236" y="5829727"/>
            <a:ext cx="3448449" cy="786967"/>
          </a:xfrm>
          <a:prstGeom prst="rect">
            <a:avLst/>
          </a:prstGeom>
        </p:spPr>
      </p:pic>
      <p:pic>
        <p:nvPicPr>
          <p:cNvPr id="8" name="Paveikslėlis 7">
            <a:extLst>
              <a:ext uri="{FF2B5EF4-FFF2-40B4-BE49-F238E27FC236}">
                <a16:creationId xmlns:a16="http://schemas.microsoft.com/office/drawing/2014/main" id="{5EA56EAE-BAE4-4F0F-BF81-4B93A65B90B2}"/>
              </a:ext>
            </a:extLst>
          </p:cNvPr>
          <p:cNvPicPr>
            <a:picLocks noChangeAspect="1"/>
          </p:cNvPicPr>
          <p:nvPr/>
        </p:nvPicPr>
        <p:blipFill>
          <a:blip r:embed="rId5"/>
          <a:stretch>
            <a:fillRect/>
          </a:stretch>
        </p:blipFill>
        <p:spPr>
          <a:xfrm>
            <a:off x="10131423" y="5537187"/>
            <a:ext cx="1485900" cy="619125"/>
          </a:xfrm>
          <a:prstGeom prst="rect">
            <a:avLst/>
          </a:prstGeom>
        </p:spPr>
      </p:pic>
      <p:pic>
        <p:nvPicPr>
          <p:cNvPr id="9" name="Paveikslėlis 8">
            <a:extLst>
              <a:ext uri="{FF2B5EF4-FFF2-40B4-BE49-F238E27FC236}">
                <a16:creationId xmlns:a16="http://schemas.microsoft.com/office/drawing/2014/main" id="{788FBDC0-4D1F-4884-9CB3-31DDA206429D}"/>
              </a:ext>
            </a:extLst>
          </p:cNvPr>
          <p:cNvPicPr>
            <a:picLocks noChangeAspect="1"/>
          </p:cNvPicPr>
          <p:nvPr/>
        </p:nvPicPr>
        <p:blipFill>
          <a:blip r:embed="rId6"/>
          <a:stretch>
            <a:fillRect/>
          </a:stretch>
        </p:blipFill>
        <p:spPr>
          <a:xfrm>
            <a:off x="2544435" y="4279251"/>
            <a:ext cx="3438525" cy="1409700"/>
          </a:xfrm>
          <a:prstGeom prst="rect">
            <a:avLst/>
          </a:prstGeom>
        </p:spPr>
      </p:pic>
      <p:pic>
        <p:nvPicPr>
          <p:cNvPr id="10" name="Paveikslėlis 9">
            <a:extLst>
              <a:ext uri="{FF2B5EF4-FFF2-40B4-BE49-F238E27FC236}">
                <a16:creationId xmlns:a16="http://schemas.microsoft.com/office/drawing/2014/main" id="{D163AD28-ADFE-4088-9B9D-92992B68BD97}"/>
              </a:ext>
            </a:extLst>
          </p:cNvPr>
          <p:cNvPicPr>
            <a:picLocks noChangeAspect="1"/>
          </p:cNvPicPr>
          <p:nvPr/>
        </p:nvPicPr>
        <p:blipFill>
          <a:blip r:embed="rId7"/>
          <a:stretch>
            <a:fillRect/>
          </a:stretch>
        </p:blipFill>
        <p:spPr>
          <a:xfrm>
            <a:off x="8095365" y="6202267"/>
            <a:ext cx="3665156" cy="581216"/>
          </a:xfrm>
          <a:prstGeom prst="rect">
            <a:avLst/>
          </a:prstGeom>
        </p:spPr>
      </p:pic>
      <p:pic>
        <p:nvPicPr>
          <p:cNvPr id="11" name="Paveikslėlis 10">
            <a:extLst>
              <a:ext uri="{FF2B5EF4-FFF2-40B4-BE49-F238E27FC236}">
                <a16:creationId xmlns:a16="http://schemas.microsoft.com/office/drawing/2014/main" id="{20A578EB-16CE-41DB-88E4-29B5F41718D9}"/>
              </a:ext>
            </a:extLst>
          </p:cNvPr>
          <p:cNvPicPr>
            <a:picLocks noChangeAspect="1"/>
          </p:cNvPicPr>
          <p:nvPr/>
        </p:nvPicPr>
        <p:blipFill>
          <a:blip r:embed="rId8"/>
          <a:stretch>
            <a:fillRect/>
          </a:stretch>
        </p:blipFill>
        <p:spPr>
          <a:xfrm>
            <a:off x="7228517" y="2960232"/>
            <a:ext cx="4457700" cy="1514475"/>
          </a:xfrm>
          <a:prstGeom prst="rect">
            <a:avLst/>
          </a:prstGeom>
        </p:spPr>
      </p:pic>
    </p:spTree>
    <p:extLst>
      <p:ext uri="{BB962C8B-B14F-4D97-AF65-F5344CB8AC3E}">
        <p14:creationId xmlns:p14="http://schemas.microsoft.com/office/powerpoint/2010/main" val="3651585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Projekto vykdymo nuotraukos ar kita vaizdo medžiaga</a:t>
            </a: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2141537"/>
            <a:ext cx="3255445" cy="4351338"/>
          </a:xfrm>
          <a:prstGeom prst="rect">
            <a:avLst/>
          </a:prstGeom>
        </p:spPr>
      </p:pic>
      <p:pic>
        <p:nvPicPr>
          <p:cNvPr id="6" name="Paveikslėlis 5">
            <a:extLst>
              <a:ext uri="{FF2B5EF4-FFF2-40B4-BE49-F238E27FC236}">
                <a16:creationId xmlns:a16="http://schemas.microsoft.com/office/drawing/2014/main" id="{418BE7F9-90C1-42E8-8788-5BA9BAEC6C0F}"/>
              </a:ext>
            </a:extLst>
          </p:cNvPr>
          <p:cNvPicPr>
            <a:picLocks noChangeAspect="1"/>
          </p:cNvPicPr>
          <p:nvPr/>
        </p:nvPicPr>
        <p:blipFill>
          <a:blip r:embed="rId3"/>
          <a:stretch>
            <a:fillRect/>
          </a:stretch>
        </p:blipFill>
        <p:spPr>
          <a:xfrm>
            <a:off x="7220829" y="1260759"/>
            <a:ext cx="3876187" cy="523211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E9F2A28-69A3-4945-B6B6-C2E4A6C55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D33C8A-7AB7-4927-1030-D6FA700B8B09}"/>
              </a:ext>
            </a:extLst>
          </p:cNvPr>
          <p:cNvSpPr>
            <a:spLocks noGrp="1"/>
          </p:cNvSpPr>
          <p:nvPr>
            <p:ph type="title"/>
          </p:nvPr>
        </p:nvSpPr>
        <p:spPr>
          <a:xfrm>
            <a:off x="6203538" y="365125"/>
            <a:ext cx="5393360" cy="1325563"/>
          </a:xfrm>
        </p:spPr>
        <p:txBody>
          <a:bodyPr>
            <a:normAutofit/>
          </a:bodyPr>
          <a:lstStyle/>
          <a:p>
            <a:r>
              <a:rPr lang="lt-LT" dirty="0"/>
              <a:t>Literatūra / šaltiniai</a:t>
            </a:r>
            <a:endParaRPr lang="en-LT" dirty="0"/>
          </a:p>
        </p:txBody>
      </p:sp>
      <p:sp>
        <p:nvSpPr>
          <p:cNvPr id="13" name="Freeform: Shape 12">
            <a:extLst>
              <a:ext uri="{FF2B5EF4-FFF2-40B4-BE49-F238E27FC236}">
                <a16:creationId xmlns:a16="http://schemas.microsoft.com/office/drawing/2014/main" id="{CB147A70-DC29-4DDF-A34C-2B82C6E22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84038" y="0"/>
            <a:ext cx="842502" cy="35479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8BF832F-125A-2A6A-7D80-12C1398E63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802" y="558913"/>
            <a:ext cx="1767062" cy="2533423"/>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sp>
        <p:nvSpPr>
          <p:cNvPr id="15" name="Oval 14">
            <a:extLst>
              <a:ext uri="{FF2B5EF4-FFF2-40B4-BE49-F238E27FC236}">
                <a16:creationId xmlns:a16="http://schemas.microsoft.com/office/drawing/2014/main" id="{3B438362-1E1E-4C62-A99E-4134CB163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31108" y="1327365"/>
            <a:ext cx="610857" cy="61085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C077334-5571-4B83-A83E-4CCCFA7B5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28176" y="0"/>
            <a:ext cx="2093996" cy="1402773"/>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pic>
        <p:nvPicPr>
          <p:cNvPr id="6" name="Picture 5">
            <a:extLst>
              <a:ext uri="{FF2B5EF4-FFF2-40B4-BE49-F238E27FC236}">
                <a16:creationId xmlns:a16="http://schemas.microsoft.com/office/drawing/2014/main" id="{2202F075-6AA9-D1E2-8DBB-9E3DF9272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01" y="3661942"/>
            <a:ext cx="2533423" cy="2533423"/>
          </a:xfrm>
          <a:custGeom>
            <a:avLst/>
            <a:gdLst/>
            <a:ahLst/>
            <a:cxnLst/>
            <a:rect l="l" t="t" r="r" b="b"/>
            <a:pathLst>
              <a:path w="3064284" h="3064284">
                <a:moveTo>
                  <a:pt x="166483" y="0"/>
                </a:moveTo>
                <a:lnTo>
                  <a:pt x="2897801" y="0"/>
                </a:lnTo>
                <a:cubicBezTo>
                  <a:pt x="2989747" y="0"/>
                  <a:pt x="3064284" y="74537"/>
                  <a:pt x="3064284" y="166483"/>
                </a:cubicBezTo>
                <a:lnTo>
                  <a:pt x="3064284" y="2897801"/>
                </a:lnTo>
                <a:cubicBezTo>
                  <a:pt x="3064284" y="2989747"/>
                  <a:pt x="2989747" y="3064284"/>
                  <a:pt x="2897801" y="3064284"/>
                </a:cubicBezTo>
                <a:lnTo>
                  <a:pt x="166483" y="3064284"/>
                </a:lnTo>
                <a:cubicBezTo>
                  <a:pt x="74537" y="3064284"/>
                  <a:pt x="0" y="2989747"/>
                  <a:pt x="0" y="2897801"/>
                </a:cubicBezTo>
                <a:lnTo>
                  <a:pt x="0" y="166483"/>
                </a:lnTo>
                <a:cubicBezTo>
                  <a:pt x="0" y="74537"/>
                  <a:pt x="74537" y="0"/>
                  <a:pt x="166483" y="0"/>
                </a:cubicBezTo>
                <a:close/>
              </a:path>
            </a:pathLst>
          </a:custGeom>
        </p:spPr>
      </p:pic>
      <p:pic>
        <p:nvPicPr>
          <p:cNvPr id="5" name="Picture 4">
            <a:extLst>
              <a:ext uri="{FF2B5EF4-FFF2-40B4-BE49-F238E27FC236}">
                <a16:creationId xmlns:a16="http://schemas.microsoft.com/office/drawing/2014/main" id="{B1137327-16E2-F385-6A10-234E841802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8750" y="2392776"/>
            <a:ext cx="2533422" cy="2533422"/>
          </a:xfrm>
          <a:custGeom>
            <a:avLst/>
            <a:gdLst/>
            <a:ahLst/>
            <a:cxnLst/>
            <a:rect l="l" t="t" r="r" b="b"/>
            <a:pathLst>
              <a:path w="1999274" h="2247255">
                <a:moveTo>
                  <a:pt x="108501" y="0"/>
                </a:moveTo>
                <a:lnTo>
                  <a:pt x="1890773" y="0"/>
                </a:lnTo>
                <a:cubicBezTo>
                  <a:pt x="1950696" y="0"/>
                  <a:pt x="1999274" y="48578"/>
                  <a:pt x="1999274" y="108501"/>
                </a:cubicBezTo>
                <a:lnTo>
                  <a:pt x="1999274" y="2138754"/>
                </a:lnTo>
                <a:cubicBezTo>
                  <a:pt x="1999274" y="2198677"/>
                  <a:pt x="1950696" y="2247255"/>
                  <a:pt x="1890773" y="2247255"/>
                </a:cubicBezTo>
                <a:lnTo>
                  <a:pt x="108501" y="2247255"/>
                </a:lnTo>
                <a:cubicBezTo>
                  <a:pt x="48578" y="2247255"/>
                  <a:pt x="0" y="2198677"/>
                  <a:pt x="0" y="2138754"/>
                </a:cubicBezTo>
                <a:lnTo>
                  <a:pt x="0" y="108501"/>
                </a:lnTo>
                <a:cubicBezTo>
                  <a:pt x="0" y="48578"/>
                  <a:pt x="48578" y="0"/>
                  <a:pt x="108501" y="0"/>
                </a:cubicBezTo>
                <a:close/>
              </a:path>
            </a:pathLst>
          </a:custGeom>
        </p:spPr>
      </p:pic>
      <p:sp>
        <p:nvSpPr>
          <p:cNvPr id="3" name="Content Placeholder 2">
            <a:extLst>
              <a:ext uri="{FF2B5EF4-FFF2-40B4-BE49-F238E27FC236}">
                <a16:creationId xmlns:a16="http://schemas.microsoft.com/office/drawing/2014/main" id="{5A94C7B1-77E0-DA14-8974-5EC1CF6F9DB2}"/>
              </a:ext>
            </a:extLst>
          </p:cNvPr>
          <p:cNvSpPr>
            <a:spLocks noGrp="1"/>
          </p:cNvSpPr>
          <p:nvPr>
            <p:ph idx="1"/>
          </p:nvPr>
        </p:nvSpPr>
        <p:spPr>
          <a:xfrm>
            <a:off x="6203537" y="1825625"/>
            <a:ext cx="5393361" cy="4351338"/>
          </a:xfrm>
        </p:spPr>
        <p:txBody>
          <a:bodyPr>
            <a:normAutofit/>
          </a:bodyPr>
          <a:lstStyle/>
          <a:p>
            <a:r>
              <a:rPr lang="lt-LT" dirty="0"/>
              <a:t>Šiam projektui buvo pasinaudotas Palmiros </a:t>
            </a:r>
            <a:r>
              <a:rPr lang="lt-LT" dirty="0" err="1"/>
              <a:t>Pečiuliauskienės</a:t>
            </a:r>
            <a:r>
              <a:rPr lang="lt-LT" dirty="0"/>
              <a:t> vadovėlis “Fizika: Išplėstinis kursas” XI klasei. Parengta tema remiasi 2-5 skyriais apie judėjimo reiškinius bei dėsnius.</a:t>
            </a:r>
          </a:p>
          <a:p>
            <a:r>
              <a:rPr lang="lt-LT" dirty="0"/>
              <a:t>Programavimui buvo pasinaudota JavaScript ir HTML kodavimo kalbos, atviros plačiajai publikai.</a:t>
            </a:r>
            <a:endParaRPr lang="en-LT" dirty="0"/>
          </a:p>
        </p:txBody>
      </p:sp>
      <p:sp>
        <p:nvSpPr>
          <p:cNvPr id="19" name="Arc 18">
            <a:extLst>
              <a:ext uri="{FF2B5EF4-FFF2-40B4-BE49-F238E27FC236}">
                <a16:creationId xmlns:a16="http://schemas.microsoft.com/office/drawing/2014/main" id="{4D3DC50D-CA0F-48F9-B17E-20D8669AA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899690" y="5509119"/>
            <a:ext cx="3939038" cy="3939038"/>
          </a:xfrm>
          <a:prstGeom prst="arc">
            <a:avLst>
              <a:gd name="adj1" fmla="val 16200000"/>
              <a:gd name="adj2" fmla="val 20354996"/>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D1B80E9C-CF8A-440B-B8F5-54BF121BF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24986"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651439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417</Words>
  <Application>Microsoft Office PowerPoint</Application>
  <PresentationFormat>Widescreen</PresentationFormat>
  <Paragraphs>43</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Laisvojo kritimo pagreičio simuliacija</vt:lpstr>
      <vt:lpstr>Įvadas</vt:lpstr>
      <vt:lpstr>Tyrimo tikslas:</vt:lpstr>
      <vt:lpstr>Priemonės:</vt:lpstr>
      <vt:lpstr>Uždaviniai:</vt:lpstr>
      <vt:lpstr>Tyrimo eiga: metimas</vt:lpstr>
      <vt:lpstr>Metimo rezultatai</vt:lpstr>
      <vt:lpstr>Tyrimo eiga: programa</vt:lpstr>
      <vt:lpstr>Simuliacijos ir praktikos bandymų lyginimas</vt:lpstr>
      <vt:lpstr>Išvada</vt:lpstr>
      <vt:lpstr>Programos kodo tobulinimai ir pakeitimai</vt:lpstr>
      <vt:lpstr>Simuliacijos problemos:</vt:lpstr>
      <vt:lpstr>Naudotos formulės:</vt:lpstr>
      <vt:lpstr>Projekto vykdymo nuotraukos ar kita vaizdo medžiaga</vt:lpstr>
      <vt:lpstr>Literatūra / 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Darbo tema</dc:title>
  <cp:lastModifiedBy>Matas Gu</cp:lastModifiedBy>
  <cp:revision>59</cp:revision>
  <dcterms:created xsi:type="dcterms:W3CDTF">2023-05-11T10:26:00Z</dcterms:created>
  <dcterms:modified xsi:type="dcterms:W3CDTF">2026-05-07T20:03:03Z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63297614E02E4B18B637563F71FF35E6_12</vt:lpwstr>
  </property>
  <property fmtid="{D5CDD505-2E9C-101B-9397-08002B2CF9AE}" pid="3" name="KSOProductBuildVer">
    <vt:lpwstr>1033-12.2.0.22549</vt:lpwstr>
  </property>
</Properties>
</file>